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69" r:id="rId5"/>
    <p:sldId id="259" r:id="rId6"/>
    <p:sldId id="268" r:id="rId7"/>
    <p:sldId id="260" r:id="rId8"/>
    <p:sldId id="261" r:id="rId9"/>
    <p:sldId id="265" r:id="rId10"/>
    <p:sldId id="266" r:id="rId11"/>
    <p:sldId id="262" r:id="rId12"/>
    <p:sldId id="263" r:id="rId13"/>
    <p:sldId id="264" r:id="rId14"/>
    <p:sldId id="270" r:id="rId15"/>
    <p:sldId id="267" r:id="rId16"/>
  </p:sldIdLst>
  <p:sldSz cx="18288000" cy="10287000"/>
  <p:notesSz cx="6858000" cy="9144000"/>
  <p:embeddedFontLst>
    <p:embeddedFont>
      <p:font typeface="Agrandir Wide" panose="020B0604020202020204" charset="0"/>
      <p:regular r:id="rId18"/>
    </p:embeddedFont>
    <p:embeddedFont>
      <p:font typeface="Agrandir Wide Bold" panose="020B0604020202020204" charset="0"/>
      <p:regular r:id="rId19"/>
    </p:embeddedFont>
    <p:embeddedFont>
      <p:font typeface="Agrandir Wide Italic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9C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C2D80-C1D9-4229-8C95-7D370B05909D}" type="datetimeFigureOut">
              <a:rPr lang="en-IN" smtClean="0"/>
              <a:t>11-03-2024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E8BD0-ECE5-4635-ACDF-9EFEC19CCBC0}" type="slidenum">
              <a:rPr lang="en-IN" smtClean="0"/>
              <a:t>‹#›</a:t>
            </a:fld>
            <a:endParaRPr lang="en-IN"/>
          </a:p>
        </p:txBody>
      </p:sp>
    </p:spTree>
    <p:extLst>
      <p:ext uri="{BB962C8B-B14F-4D97-AF65-F5344CB8AC3E}">
        <p14:creationId xmlns:p14="http://schemas.microsoft.com/office/powerpoint/2010/main" val="3265166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7E8BD0-ECE5-4635-ACDF-9EFEC19CCBC0}" type="slidenum">
              <a:rPr lang="en-IN" smtClean="0"/>
              <a:t>4</a:t>
            </a:fld>
            <a:endParaRPr lang="en-IN"/>
          </a:p>
        </p:txBody>
      </p:sp>
    </p:spTree>
    <p:extLst>
      <p:ext uri="{BB962C8B-B14F-4D97-AF65-F5344CB8AC3E}">
        <p14:creationId xmlns:p14="http://schemas.microsoft.com/office/powerpoint/2010/main" val="2280808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a:off x="11506199" y="5143500"/>
            <a:ext cx="6026541" cy="5143500"/>
          </a:xfrm>
          <a:custGeom>
            <a:avLst/>
            <a:gdLst/>
            <a:ahLst/>
            <a:cxnLst/>
            <a:rect l="l" t="t" r="r" b="b"/>
            <a:pathLst>
              <a:path w="6546112" h="5899683">
                <a:moveTo>
                  <a:pt x="0" y="0"/>
                </a:moveTo>
                <a:lnTo>
                  <a:pt x="6546111" y="0"/>
                </a:lnTo>
                <a:lnTo>
                  <a:pt x="6546111" y="5899683"/>
                </a:lnTo>
                <a:lnTo>
                  <a:pt x="0" y="58996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61788" y="7577501"/>
            <a:ext cx="1455428" cy="1455428"/>
          </a:xfrm>
          <a:custGeom>
            <a:avLst/>
            <a:gdLst/>
            <a:ahLst/>
            <a:cxnLst/>
            <a:rect l="l" t="t" r="r" b="b"/>
            <a:pathLst>
              <a:path w="1455428" h="1455428">
                <a:moveTo>
                  <a:pt x="0" y="0"/>
                </a:moveTo>
                <a:lnTo>
                  <a:pt x="1455428" y="0"/>
                </a:lnTo>
                <a:lnTo>
                  <a:pt x="1455428" y="1455427"/>
                </a:lnTo>
                <a:lnTo>
                  <a:pt x="0" y="14554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533400" y="962024"/>
            <a:ext cx="1283816" cy="1077889"/>
          </a:xfrm>
          <a:custGeom>
            <a:avLst/>
            <a:gdLst/>
            <a:ahLst/>
            <a:cxnLst/>
            <a:rect l="l" t="t" r="r" b="b"/>
            <a:pathLst>
              <a:path w="1577032" h="1527811">
                <a:moveTo>
                  <a:pt x="0" y="0"/>
                </a:moveTo>
                <a:lnTo>
                  <a:pt x="1577032" y="0"/>
                </a:lnTo>
                <a:lnTo>
                  <a:pt x="1577032" y="1527811"/>
                </a:lnTo>
                <a:lnTo>
                  <a:pt x="0" y="1527811"/>
                </a:lnTo>
                <a:lnTo>
                  <a:pt x="0" y="0"/>
                </a:lnTo>
                <a:close/>
              </a:path>
            </a:pathLst>
          </a:custGeom>
          <a:blipFill>
            <a:blip r:embed="rId6"/>
            <a:stretch>
              <a:fillRect l="-780" r="-780" b="-4832"/>
            </a:stretch>
          </a:blipFill>
        </p:spPr>
      </p:sp>
      <p:sp>
        <p:nvSpPr>
          <p:cNvPr id="5" name="TextBox 5"/>
          <p:cNvSpPr txBox="1"/>
          <p:nvPr/>
        </p:nvSpPr>
        <p:spPr>
          <a:xfrm>
            <a:off x="1817216" y="962025"/>
            <a:ext cx="20192487" cy="3033466"/>
          </a:xfrm>
          <a:prstGeom prst="rect">
            <a:avLst/>
          </a:prstGeom>
        </p:spPr>
        <p:txBody>
          <a:bodyPr lIns="0" tIns="0" rIns="0" bIns="0" rtlCol="0" anchor="t">
            <a:spAutoFit/>
          </a:bodyPr>
          <a:lstStyle/>
          <a:p>
            <a:pPr>
              <a:lnSpc>
                <a:spcPts val="11723"/>
              </a:lnSpc>
            </a:pPr>
            <a:r>
              <a:rPr lang="en-US" sz="12341" dirty="0">
                <a:solidFill>
                  <a:srgbClr val="000000"/>
                </a:solidFill>
                <a:latin typeface="Agrandir Wide Bold"/>
              </a:rPr>
              <a:t>AMAZON </a:t>
            </a:r>
          </a:p>
          <a:p>
            <a:pPr>
              <a:lnSpc>
                <a:spcPts val="8973"/>
              </a:lnSpc>
            </a:pPr>
            <a:r>
              <a:rPr lang="en-US" sz="9445" dirty="0">
                <a:solidFill>
                  <a:srgbClr val="000000"/>
                </a:solidFill>
                <a:latin typeface="Agrandir Wide Bold"/>
              </a:rPr>
              <a:t>SALES ANALYSIS</a:t>
            </a:r>
          </a:p>
        </p:txBody>
      </p:sp>
      <p:sp>
        <p:nvSpPr>
          <p:cNvPr id="6" name="TextBox 6"/>
          <p:cNvSpPr txBox="1"/>
          <p:nvPr/>
        </p:nvSpPr>
        <p:spPr>
          <a:xfrm>
            <a:off x="2063320" y="7520351"/>
            <a:ext cx="8115300" cy="2208553"/>
          </a:xfrm>
          <a:prstGeom prst="rect">
            <a:avLst/>
          </a:prstGeom>
        </p:spPr>
        <p:txBody>
          <a:bodyPr lIns="0" tIns="0" rIns="0" bIns="0" rtlCol="0" anchor="t">
            <a:spAutoFit/>
          </a:bodyPr>
          <a:lstStyle/>
          <a:p>
            <a:pPr>
              <a:lnSpc>
                <a:spcPts val="4287"/>
              </a:lnSpc>
            </a:pPr>
            <a:r>
              <a:rPr lang="en-US" sz="4083" dirty="0">
                <a:solidFill>
                  <a:schemeClr val="tx2">
                    <a:lumMod val="75000"/>
                  </a:schemeClr>
                </a:solidFill>
                <a:latin typeface="Agrandir Wide Bold"/>
              </a:rPr>
              <a:t>SHAIK KHWAJA MOHIDDIN</a:t>
            </a:r>
          </a:p>
          <a:p>
            <a:pPr>
              <a:lnSpc>
                <a:spcPts val="4287"/>
              </a:lnSpc>
            </a:pPr>
            <a:r>
              <a:rPr lang="en-US" sz="4083" dirty="0">
                <a:solidFill>
                  <a:schemeClr val="tx2">
                    <a:lumMod val="75000"/>
                  </a:schemeClr>
                </a:solidFill>
                <a:latin typeface="Agrandir Wide Bold"/>
              </a:rPr>
              <a:t>Batch-Oct 2023 </a:t>
            </a:r>
          </a:p>
          <a:p>
            <a:pPr>
              <a:lnSpc>
                <a:spcPts val="4287"/>
              </a:lnSpc>
            </a:pPr>
            <a:r>
              <a:rPr lang="en-US" sz="4083" dirty="0">
                <a:solidFill>
                  <a:schemeClr val="tx2">
                    <a:lumMod val="75000"/>
                  </a:schemeClr>
                </a:solidFill>
                <a:latin typeface="Agrandir Wide Bold"/>
              </a:rPr>
              <a:t>Newton school </a:t>
            </a:r>
          </a:p>
          <a:p>
            <a:pPr>
              <a:lnSpc>
                <a:spcPts val="4287"/>
              </a:lnSpc>
            </a:pPr>
            <a:endParaRPr lang="en-US" sz="4083" dirty="0">
              <a:solidFill>
                <a:schemeClr val="tx2">
                  <a:lumMod val="75000"/>
                </a:schemeClr>
              </a:solidFill>
              <a:latin typeface="Agrandir Wide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3" name="TextBox 3"/>
          <p:cNvSpPr txBox="1"/>
          <p:nvPr/>
        </p:nvSpPr>
        <p:spPr>
          <a:xfrm>
            <a:off x="518842" y="2095500"/>
            <a:ext cx="16168958" cy="7141699"/>
          </a:xfrm>
          <a:prstGeom prst="rect">
            <a:avLst/>
          </a:prstGeom>
        </p:spPr>
        <p:txBody>
          <a:bodyPr wrap="square" lIns="0" tIns="0" rIns="0" bIns="0" rtlCol="0" anchor="t">
            <a:spAutoFit/>
          </a:bodyPr>
          <a:lstStyle/>
          <a:p>
            <a:pPr>
              <a:lnSpc>
                <a:spcPts val="3475"/>
              </a:lnSpc>
            </a:pPr>
            <a:r>
              <a:rPr lang="en-US" sz="2482" dirty="0">
                <a:solidFill>
                  <a:srgbClr val="DC8C60"/>
                </a:solidFill>
                <a:latin typeface="Arial" panose="020B0604020202020204" pitchFamily="34" charset="0"/>
                <a:cs typeface="Arial" panose="020B0604020202020204" pitchFamily="34" charset="0"/>
              </a:rPr>
              <a:t>Improve inventory management: </a:t>
            </a:r>
          </a:p>
          <a:p>
            <a:pPr>
              <a:lnSpc>
                <a:spcPts val="3475"/>
              </a:lnSpc>
            </a:pPr>
            <a:r>
              <a:rPr lang="en-US" sz="2482" dirty="0">
                <a:solidFill>
                  <a:srgbClr val="000000"/>
                </a:solidFill>
                <a:latin typeface="Arial" panose="020B0604020202020204" pitchFamily="34" charset="0"/>
                <a:cs typeface="Arial" panose="020B0604020202020204" pitchFamily="34" charset="0"/>
              </a:rPr>
              <a:t>Ensure that popular items are adequately stocked to reduce waiting times.</a:t>
            </a:r>
          </a:p>
          <a:p>
            <a:pPr>
              <a:lnSpc>
                <a:spcPts val="3475"/>
              </a:lnSpc>
            </a:pPr>
            <a:r>
              <a:rPr lang="en-US" sz="2482" dirty="0">
                <a:solidFill>
                  <a:srgbClr val="DC8C60"/>
                </a:solidFill>
                <a:latin typeface="Arial" panose="020B0604020202020204" pitchFamily="34" charset="0"/>
                <a:cs typeface="Arial" panose="020B0604020202020204" pitchFamily="34" charset="0"/>
              </a:rPr>
              <a:t>Shipping Type:</a:t>
            </a:r>
          </a:p>
          <a:p>
            <a:pPr>
              <a:lnSpc>
                <a:spcPts val="3475"/>
              </a:lnSpc>
            </a:pPr>
            <a:r>
              <a:rPr lang="en-US" sz="2482" dirty="0">
                <a:solidFill>
                  <a:srgbClr val="000000"/>
                </a:solidFill>
                <a:latin typeface="Arial" panose="020B0604020202020204" pitchFamily="34" charset="0"/>
                <a:cs typeface="Arial" panose="020B0604020202020204" pitchFamily="34" charset="0"/>
              </a:rPr>
              <a:t>Offer free shipping: Consider absorbing shipping costs into the product price or offering free shipping for orders above a certain threshold.</a:t>
            </a:r>
          </a:p>
          <a:p>
            <a:pPr>
              <a:lnSpc>
                <a:spcPts val="3475"/>
              </a:lnSpc>
            </a:pPr>
            <a:r>
              <a:rPr lang="en-US" sz="2482" dirty="0">
                <a:solidFill>
                  <a:srgbClr val="DC8C60"/>
                </a:solidFill>
                <a:latin typeface="Arial" panose="020B0604020202020204" pitchFamily="34" charset="0"/>
                <a:cs typeface="Arial" panose="020B0604020202020204" pitchFamily="34" charset="0"/>
              </a:rPr>
              <a:t>Price optimization: </a:t>
            </a:r>
          </a:p>
          <a:p>
            <a:pPr>
              <a:lnSpc>
                <a:spcPts val="3475"/>
              </a:lnSpc>
            </a:pPr>
            <a:r>
              <a:rPr lang="en-US" sz="2482" dirty="0">
                <a:solidFill>
                  <a:srgbClr val="000000"/>
                </a:solidFill>
                <a:latin typeface="Arial" panose="020B0604020202020204" pitchFamily="34" charset="0"/>
                <a:cs typeface="Arial" panose="020B0604020202020204" pitchFamily="34" charset="0"/>
              </a:rPr>
              <a:t>Bundle discounts: Encourage customers to purchase multiple items by offering discounts for bundle purchases, which can increase the perceived value of the products.</a:t>
            </a:r>
          </a:p>
          <a:p>
            <a:pPr>
              <a:lnSpc>
                <a:spcPts val="3475"/>
              </a:lnSpc>
            </a:pPr>
            <a:r>
              <a:rPr lang="en-US" sz="2482" dirty="0">
                <a:solidFill>
                  <a:srgbClr val="DC8C60"/>
                </a:solidFill>
                <a:latin typeface="Arial" panose="020B0604020202020204" pitchFamily="34" charset="0"/>
                <a:cs typeface="Arial" panose="020B0604020202020204" pitchFamily="34" charset="0"/>
              </a:rPr>
              <a:t>Act on feedback:</a:t>
            </a:r>
            <a:r>
              <a:rPr lang="en-US" sz="2482" dirty="0">
                <a:solidFill>
                  <a:srgbClr val="000000"/>
                </a:solidFill>
                <a:latin typeface="Arial" panose="020B0604020202020204" pitchFamily="34" charset="0"/>
                <a:cs typeface="Arial" panose="020B0604020202020204" pitchFamily="34" charset="0"/>
              </a:rPr>
              <a:t> </a:t>
            </a:r>
          </a:p>
          <a:p>
            <a:pPr>
              <a:lnSpc>
                <a:spcPts val="3475"/>
              </a:lnSpc>
            </a:pPr>
            <a:r>
              <a:rPr lang="en-US" sz="2482" dirty="0">
                <a:solidFill>
                  <a:srgbClr val="000000"/>
                </a:solidFill>
                <a:latin typeface="Arial" panose="020B0604020202020204" pitchFamily="34" charset="0"/>
                <a:cs typeface="Arial" panose="020B0604020202020204" pitchFamily="34" charset="0"/>
              </a:rPr>
              <a:t>Use the insights gained from customer feedback to identify areas for improvement and make necessary adjustments to enhance.</a:t>
            </a:r>
          </a:p>
          <a:p>
            <a:pPr>
              <a:lnSpc>
                <a:spcPts val="3475"/>
              </a:lnSpc>
            </a:pPr>
            <a:r>
              <a:rPr lang="en-US" sz="2482" dirty="0">
                <a:solidFill>
                  <a:srgbClr val="DC8C60"/>
                </a:solidFill>
                <a:latin typeface="Arial" panose="020B0604020202020204" pitchFamily="34" charset="0"/>
                <a:cs typeface="Arial" panose="020B0604020202020204" pitchFamily="34" charset="0"/>
              </a:rPr>
              <a:t>Ensure product quality: </a:t>
            </a:r>
            <a:r>
              <a:rPr lang="en-US" sz="2482" dirty="0">
                <a:solidFill>
                  <a:srgbClr val="000000"/>
                </a:solidFill>
                <a:latin typeface="Arial" panose="020B0604020202020204" pitchFamily="34" charset="0"/>
                <a:cs typeface="Arial" panose="020B0604020202020204" pitchFamily="34" charset="0"/>
              </a:rPr>
              <a:t>Conduct regular quality checks to maintain high standards for your products, reducing the negative reviews due to defective items.</a:t>
            </a:r>
          </a:p>
          <a:p>
            <a:pPr>
              <a:lnSpc>
                <a:spcPts val="3475"/>
              </a:lnSpc>
            </a:pPr>
            <a:r>
              <a:rPr lang="en-US" sz="2482" dirty="0">
                <a:solidFill>
                  <a:srgbClr val="000000"/>
                </a:solidFill>
                <a:latin typeface="Arial" panose="020B0604020202020204" pitchFamily="34" charset="0"/>
                <a:cs typeface="Arial" panose="020B0604020202020204" pitchFamily="34" charset="0"/>
              </a:rPr>
              <a:t>Improve packaging: Invest in sturdy packaging materials to protect products during transit and minimize the risk of damage or breakage.</a:t>
            </a:r>
          </a:p>
          <a:p>
            <a:pPr>
              <a:lnSpc>
                <a:spcPts val="3475"/>
              </a:lnSpc>
            </a:pPr>
            <a:endParaRPr lang="en-US" sz="2482" dirty="0">
              <a:solidFill>
                <a:srgbClr val="000000"/>
              </a:solidFill>
              <a:latin typeface="Arial" panose="020B0604020202020204" pitchFamily="34" charset="0"/>
              <a:cs typeface="Arial" panose="020B0604020202020204" pitchFamily="34" charset="0"/>
            </a:endParaRPr>
          </a:p>
        </p:txBody>
      </p:sp>
      <p:sp>
        <p:nvSpPr>
          <p:cNvPr id="4" name="TextBox 4"/>
          <p:cNvSpPr txBox="1"/>
          <p:nvPr/>
        </p:nvSpPr>
        <p:spPr>
          <a:xfrm>
            <a:off x="0" y="914400"/>
            <a:ext cx="12877784" cy="820738"/>
          </a:xfrm>
          <a:prstGeom prst="rect">
            <a:avLst/>
          </a:prstGeom>
        </p:spPr>
        <p:txBody>
          <a:bodyPr lIns="0" tIns="0" rIns="0" bIns="0" rtlCol="0" anchor="t">
            <a:spAutoFit/>
          </a:bodyPr>
          <a:lstStyle/>
          <a:p>
            <a:pPr>
              <a:lnSpc>
                <a:spcPts val="6357"/>
              </a:lnSpc>
            </a:pPr>
            <a:r>
              <a:rPr lang="en-US" sz="5626" dirty="0">
                <a:latin typeface="Agrandir Wide Italics"/>
              </a:rPr>
              <a:t> Suggestions to improve sales</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3" name="TextBox 3"/>
          <p:cNvSpPr txBox="1"/>
          <p:nvPr/>
        </p:nvSpPr>
        <p:spPr>
          <a:xfrm>
            <a:off x="1524000" y="19766"/>
            <a:ext cx="15536115" cy="1090042"/>
          </a:xfrm>
          <a:prstGeom prst="rect">
            <a:avLst/>
          </a:prstGeom>
        </p:spPr>
        <p:txBody>
          <a:bodyPr lIns="0" tIns="0" rIns="0" bIns="0" rtlCol="0" anchor="t">
            <a:spAutoFit/>
          </a:bodyPr>
          <a:lstStyle/>
          <a:p>
            <a:pPr algn="just">
              <a:lnSpc>
                <a:spcPts val="8548"/>
              </a:lnSpc>
            </a:pPr>
            <a:r>
              <a:rPr lang="en-US" sz="7200" dirty="0">
                <a:solidFill>
                  <a:srgbClr val="000000"/>
                </a:solidFill>
                <a:latin typeface="Agrandir Wide"/>
              </a:rPr>
              <a:t>05-DASHBOARD - OVERVIEW</a:t>
            </a:r>
          </a:p>
        </p:txBody>
      </p:sp>
      <p:pic>
        <p:nvPicPr>
          <p:cNvPr id="5" name="Picture 4">
            <a:extLst>
              <a:ext uri="{FF2B5EF4-FFF2-40B4-BE49-F238E27FC236}">
                <a16:creationId xmlns:a16="http://schemas.microsoft.com/office/drawing/2014/main" id="{188F163A-4A12-1695-AAD1-E92BB42B0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109808"/>
            <a:ext cx="16398567" cy="9005026"/>
          </a:xfrm>
          <a:prstGeom prst="rect">
            <a:avLst/>
          </a:prstGeom>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3" name="TextBox 3"/>
          <p:cNvSpPr txBox="1"/>
          <p:nvPr/>
        </p:nvSpPr>
        <p:spPr>
          <a:xfrm>
            <a:off x="2624096" y="69025"/>
            <a:ext cx="15511504" cy="1090042"/>
          </a:xfrm>
          <a:prstGeom prst="rect">
            <a:avLst/>
          </a:prstGeom>
        </p:spPr>
        <p:txBody>
          <a:bodyPr lIns="0" tIns="0" rIns="0" bIns="0" rtlCol="0" anchor="t">
            <a:spAutoFit/>
          </a:bodyPr>
          <a:lstStyle/>
          <a:p>
            <a:pPr algn="just">
              <a:lnSpc>
                <a:spcPts val="8548"/>
              </a:lnSpc>
            </a:pPr>
            <a:r>
              <a:rPr lang="en-US" sz="7498" dirty="0">
                <a:solidFill>
                  <a:srgbClr val="000000"/>
                </a:solidFill>
                <a:latin typeface="Agrandir Wide"/>
              </a:rPr>
              <a:t>PRODUCT OVERVIEW</a:t>
            </a:r>
          </a:p>
        </p:txBody>
      </p:sp>
      <p:pic>
        <p:nvPicPr>
          <p:cNvPr id="5" name="Picture 4">
            <a:extLst>
              <a:ext uri="{FF2B5EF4-FFF2-40B4-BE49-F238E27FC236}">
                <a16:creationId xmlns:a16="http://schemas.microsoft.com/office/drawing/2014/main" id="{3691FC5F-DA27-231B-2423-8C54AB208E11}"/>
              </a:ext>
            </a:extLst>
          </p:cNvPr>
          <p:cNvPicPr>
            <a:picLocks noChangeAspect="1"/>
          </p:cNvPicPr>
          <p:nvPr/>
        </p:nvPicPr>
        <p:blipFill rotWithShape="1">
          <a:blip r:embed="rId2">
            <a:extLst>
              <a:ext uri="{28A0092B-C50C-407E-A947-70E740481C1C}">
                <a14:useLocalDpi xmlns:a14="http://schemas.microsoft.com/office/drawing/2010/main" val="0"/>
              </a:ext>
            </a:extLst>
          </a:blip>
          <a:srcRect t="14223"/>
          <a:stretch/>
        </p:blipFill>
        <p:spPr>
          <a:xfrm>
            <a:off x="501986" y="1409700"/>
            <a:ext cx="17284027" cy="8382000"/>
          </a:xfrm>
          <a:prstGeom prst="rect">
            <a:avLst/>
          </a:prstGeom>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a:off x="762000" y="1026714"/>
            <a:ext cx="17068800" cy="8764986"/>
          </a:xfrm>
          <a:prstGeom prst="rect">
            <a:avLst/>
          </a:prstGeom>
          <a:blipFill>
            <a:blip r:embed="rId2"/>
            <a:stretch>
              <a:fillRect t="-17190" r="1031"/>
            </a:stretch>
          </a:blipFill>
        </p:spPr>
        <p:txBody>
          <a:bodyPr/>
          <a:lstStyle/>
          <a:p>
            <a:endParaRPr lang="en-IN" dirty="0"/>
          </a:p>
        </p:txBody>
      </p:sp>
      <p:sp>
        <p:nvSpPr>
          <p:cNvPr id="3" name="TextBox 3"/>
          <p:cNvSpPr txBox="1"/>
          <p:nvPr/>
        </p:nvSpPr>
        <p:spPr>
          <a:xfrm>
            <a:off x="2622568" y="116208"/>
            <a:ext cx="11855432" cy="910506"/>
          </a:xfrm>
          <a:prstGeom prst="rect">
            <a:avLst/>
          </a:prstGeom>
        </p:spPr>
        <p:txBody>
          <a:bodyPr wrap="square" lIns="0" tIns="0" rIns="0" bIns="0" rtlCol="0" anchor="t">
            <a:spAutoFit/>
          </a:bodyPr>
          <a:lstStyle/>
          <a:p>
            <a:pPr algn="just">
              <a:lnSpc>
                <a:spcPts val="7066"/>
              </a:lnSpc>
            </a:pPr>
            <a:r>
              <a:rPr lang="en-US" sz="6198" dirty="0">
                <a:solidFill>
                  <a:srgbClr val="000000"/>
                </a:solidFill>
                <a:latin typeface="Agrandir Wide"/>
              </a:rPr>
              <a:t>INDIVIDUAL PRODUCT VIEW</a:t>
            </a: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TextBox 2"/>
          <p:cNvSpPr txBox="1"/>
          <p:nvPr/>
        </p:nvSpPr>
        <p:spPr>
          <a:xfrm>
            <a:off x="304800" y="419100"/>
            <a:ext cx="11984757" cy="1077218"/>
          </a:xfrm>
          <a:prstGeom prst="rect">
            <a:avLst/>
          </a:prstGeom>
        </p:spPr>
        <p:txBody>
          <a:bodyPr lIns="0" tIns="0" rIns="0" bIns="0" rtlCol="0" anchor="t">
            <a:spAutoFit/>
          </a:bodyPr>
          <a:lstStyle/>
          <a:p>
            <a:pPr marL="0" marR="0" lvl="0" indent="0" algn="l" defTabSz="914400" rtl="0" eaLnBrk="1" fontAlgn="auto" latinLnBrk="0" hangingPunct="1">
              <a:lnSpc>
                <a:spcPts val="8404"/>
              </a:lnSpc>
              <a:spcBef>
                <a:spcPts val="0"/>
              </a:spcBef>
              <a:spcAft>
                <a:spcPts val="0"/>
              </a:spcAft>
              <a:buClrTx/>
              <a:buSzTx/>
              <a:buFontTx/>
              <a:buNone/>
              <a:tabLst/>
              <a:defRPr/>
            </a:pPr>
            <a:r>
              <a:rPr kumimoji="0" lang="en-US" sz="7372" b="0" i="0" u="none" strike="noStrike" kern="1200" cap="none" spc="0" normalizeH="0" baseline="0" noProof="0" dirty="0">
                <a:ln>
                  <a:noFill/>
                </a:ln>
                <a:solidFill>
                  <a:srgbClr val="000000"/>
                </a:solidFill>
                <a:effectLst/>
                <a:uLnTx/>
                <a:uFillTx/>
                <a:latin typeface="Agrandir Wide"/>
                <a:ea typeface="+mn-ea"/>
                <a:cs typeface="+mn-cs"/>
              </a:rPr>
              <a:t>06 - Conclusions</a:t>
            </a:r>
          </a:p>
        </p:txBody>
      </p:sp>
      <p:sp>
        <p:nvSpPr>
          <p:cNvPr id="5" name="Rectangle 1">
            <a:extLst>
              <a:ext uri="{FF2B5EF4-FFF2-40B4-BE49-F238E27FC236}">
                <a16:creationId xmlns:a16="http://schemas.microsoft.com/office/drawing/2014/main" id="{55416D17-CDDA-2CD4-8C06-5EE575BDE6C8}"/>
              </a:ext>
            </a:extLst>
          </p:cNvPr>
          <p:cNvSpPr>
            <a:spLocks noChangeArrowheads="1"/>
          </p:cNvSpPr>
          <p:nvPr/>
        </p:nvSpPr>
        <p:spPr bwMode="auto">
          <a:xfrm>
            <a:off x="685800" y="1527157"/>
            <a:ext cx="16078200" cy="846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indent="-571500" algn="l">
              <a:buFont typeface="Arial" panose="020B0604020202020204" pitchFamily="34" charset="0"/>
              <a:buChar char="•"/>
            </a:pPr>
            <a:r>
              <a:rPr lang="en-US" sz="3200" b="0" i="0" dirty="0">
                <a:effectLst/>
                <a:latin typeface="Söhne"/>
              </a:rPr>
              <a:t>In conclusion, the analysis of Amazon's e-commerce data offers valuable insights into customer behavior, product popularity, sales trends, and delivery dynamics. </a:t>
            </a:r>
          </a:p>
          <a:p>
            <a:pPr algn="l"/>
            <a:endParaRPr lang="en-US" sz="3200" b="0" i="0" dirty="0">
              <a:effectLst/>
              <a:latin typeface="Söhne"/>
            </a:endParaRPr>
          </a:p>
          <a:p>
            <a:pPr marL="571500" indent="-571500" algn="l">
              <a:buFont typeface="Arial" panose="020B0604020202020204" pitchFamily="34" charset="0"/>
              <a:buChar char="•"/>
            </a:pPr>
            <a:r>
              <a:rPr lang="en-US" sz="3200" b="0" i="0" dirty="0">
                <a:effectLst/>
                <a:latin typeface="Söhne"/>
              </a:rPr>
              <a:t>As Amazon continues its mission to elevate the shopping experience for its customers and to employ fresh strategies that resonate with its audience, such as personalized marketing initiatives tailored to specific regions and demographics. </a:t>
            </a:r>
          </a:p>
          <a:p>
            <a:pPr algn="l"/>
            <a:endParaRPr lang="en-US" sz="3200" b="0" i="0" dirty="0">
              <a:effectLst/>
              <a:latin typeface="Söhne"/>
            </a:endParaRPr>
          </a:p>
          <a:p>
            <a:pPr marL="571500" indent="-571500" algn="l">
              <a:buFont typeface="Arial" panose="020B0604020202020204" pitchFamily="34" charset="0"/>
              <a:buChar char="•"/>
            </a:pPr>
            <a:r>
              <a:rPr lang="en-US" sz="3200" b="0" i="0" dirty="0">
                <a:effectLst/>
                <a:latin typeface="Söhne"/>
              </a:rPr>
              <a:t>Moreover, addressing common issues like product defects and optimizing delivery times can further enhance customer satisfaction and loyalty. </a:t>
            </a:r>
          </a:p>
          <a:p>
            <a:pPr algn="l"/>
            <a:endParaRPr lang="en-US" sz="3200" b="0" i="0" dirty="0">
              <a:effectLst/>
              <a:latin typeface="Söhne"/>
            </a:endParaRPr>
          </a:p>
          <a:p>
            <a:pPr marL="571500" indent="-571500" algn="l">
              <a:buFont typeface="Arial" panose="020B0604020202020204" pitchFamily="34" charset="0"/>
              <a:buChar char="•"/>
            </a:pPr>
            <a:r>
              <a:rPr lang="en-US" sz="3200" b="0" i="0" dirty="0">
                <a:effectLst/>
                <a:latin typeface="Söhne"/>
              </a:rPr>
              <a:t>By leveraging data-driven insights and embracing new approaches, Amazon can reinforce its position as a leader in e-commerce while continuously refining and enriching the shopping journey for its millions of users worldwide.</a:t>
            </a:r>
          </a:p>
          <a:p>
            <a:pPr algn="l"/>
            <a:endParaRPr lang="en-US" sz="3200" b="0" i="0" dirty="0">
              <a:effectLst/>
              <a:latin typeface="Söhne"/>
            </a:endParaRPr>
          </a:p>
          <a:p>
            <a:pPr marL="571500" indent="-571500" algn="l">
              <a:buFont typeface="Arial" panose="020B0604020202020204" pitchFamily="34" charset="0"/>
              <a:buChar char="•"/>
            </a:pPr>
            <a:r>
              <a:rPr kumimoji="0" lang="en-US" altLang="en-US" sz="3200" b="0" i="0" u="none" strike="noStrike" cap="none" normalizeH="0" baseline="0" dirty="0">
                <a:ln>
                  <a:noFill/>
                </a:ln>
                <a:effectLst/>
                <a:latin typeface="Arial" panose="020B0604020202020204" pitchFamily="34" charset="0"/>
              </a:rPr>
              <a:t>personalized marketing initiatives tailored to specific regions and demographics. Moreover, addressing common issues like product defects and optimizing delivery times can further enhance customer satisfaction and loyalty.</a:t>
            </a:r>
          </a:p>
        </p:txBody>
      </p:sp>
    </p:spTree>
    <p:extLst>
      <p:ext uri="{BB962C8B-B14F-4D97-AF65-F5344CB8AC3E}">
        <p14:creationId xmlns:p14="http://schemas.microsoft.com/office/powerpoint/2010/main" val="250747083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TextBox 2"/>
          <p:cNvSpPr txBox="1"/>
          <p:nvPr/>
        </p:nvSpPr>
        <p:spPr>
          <a:xfrm>
            <a:off x="147662" y="3375379"/>
            <a:ext cx="11695490" cy="3746628"/>
          </a:xfrm>
          <a:prstGeom prst="rect">
            <a:avLst/>
          </a:prstGeom>
        </p:spPr>
        <p:txBody>
          <a:bodyPr lIns="0" tIns="0" rIns="0" bIns="0" rtlCol="0" anchor="t">
            <a:spAutoFit/>
          </a:bodyPr>
          <a:lstStyle/>
          <a:p>
            <a:pPr>
              <a:lnSpc>
                <a:spcPts val="22942"/>
              </a:lnSpc>
            </a:pPr>
            <a:r>
              <a:rPr lang="en-US" sz="23411">
                <a:solidFill>
                  <a:srgbClr val="000000"/>
                </a:solidFill>
                <a:latin typeface="Agrandir Wide"/>
              </a:rPr>
              <a:t>Thanks</a:t>
            </a:r>
          </a:p>
        </p:txBody>
      </p:sp>
      <p:sp>
        <p:nvSpPr>
          <p:cNvPr id="3" name="TextBox 3"/>
          <p:cNvSpPr txBox="1"/>
          <p:nvPr/>
        </p:nvSpPr>
        <p:spPr>
          <a:xfrm>
            <a:off x="9506284" y="8940320"/>
            <a:ext cx="9067695" cy="1631706"/>
          </a:xfrm>
          <a:prstGeom prst="rect">
            <a:avLst/>
          </a:prstGeom>
        </p:spPr>
        <p:txBody>
          <a:bodyPr lIns="0" tIns="0" rIns="0" bIns="0" rtlCol="0" anchor="t">
            <a:spAutoFit/>
          </a:bodyPr>
          <a:lstStyle/>
          <a:p>
            <a:pPr algn="ctr">
              <a:lnSpc>
                <a:spcPts val="3051"/>
              </a:lnSpc>
            </a:pPr>
            <a:r>
              <a:rPr lang="en-US" sz="2906">
                <a:solidFill>
                  <a:srgbClr val="2145B2"/>
                </a:solidFill>
                <a:latin typeface="Agrandir Wide"/>
              </a:rPr>
              <a:t>Are There Any Questions?</a:t>
            </a:r>
          </a:p>
          <a:p>
            <a:pPr algn="ctr">
              <a:lnSpc>
                <a:spcPts val="3051"/>
              </a:lnSpc>
            </a:pPr>
            <a:r>
              <a:rPr lang="en-US" sz="2906">
                <a:solidFill>
                  <a:srgbClr val="2145B2"/>
                </a:solidFill>
                <a:latin typeface="Agrandir Wide"/>
              </a:rPr>
              <a:t>Reach me out at </a:t>
            </a:r>
            <a:r>
              <a:rPr lang="en-US" sz="2906">
                <a:solidFill>
                  <a:srgbClr val="FF3131"/>
                </a:solidFill>
                <a:latin typeface="Agrandir Wide"/>
              </a:rPr>
              <a:t>khwajamohiddin1999@gmail.com</a:t>
            </a:r>
          </a:p>
          <a:p>
            <a:pPr algn="ctr">
              <a:lnSpc>
                <a:spcPts val="3051"/>
              </a:lnSpc>
            </a:pPr>
            <a:endParaRPr lang="en-US" sz="2906">
              <a:solidFill>
                <a:srgbClr val="FF3131"/>
              </a:solidFill>
              <a:latin typeface="Agrandir Wide"/>
            </a:endParaRPr>
          </a:p>
        </p:txBody>
      </p:sp>
      <p:sp>
        <p:nvSpPr>
          <p:cNvPr id="4" name="Freeform 4"/>
          <p:cNvSpPr/>
          <p:nvPr/>
        </p:nvSpPr>
        <p:spPr>
          <a:xfrm>
            <a:off x="11843153" y="2892508"/>
            <a:ext cx="6013237" cy="5930555"/>
          </a:xfrm>
          <a:custGeom>
            <a:avLst/>
            <a:gdLst/>
            <a:ahLst/>
            <a:cxnLst/>
            <a:rect l="l" t="t" r="r" b="b"/>
            <a:pathLst>
              <a:path w="6013237" h="5930555">
                <a:moveTo>
                  <a:pt x="0" y="0"/>
                </a:moveTo>
                <a:lnTo>
                  <a:pt x="6013237" y="0"/>
                </a:lnTo>
                <a:lnTo>
                  <a:pt x="6013237" y="5930555"/>
                </a:lnTo>
                <a:lnTo>
                  <a:pt x="0" y="59305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a:off x="13944600" y="4175906"/>
            <a:ext cx="3505200" cy="6111094"/>
          </a:xfrm>
          <a:custGeom>
            <a:avLst/>
            <a:gdLst/>
            <a:ahLst/>
            <a:cxnLst/>
            <a:rect l="l" t="t" r="r" b="b"/>
            <a:pathLst>
              <a:path w="4822689" h="9142538">
                <a:moveTo>
                  <a:pt x="0" y="0"/>
                </a:moveTo>
                <a:lnTo>
                  <a:pt x="4822689" y="0"/>
                </a:lnTo>
                <a:lnTo>
                  <a:pt x="4822689" y="9142538"/>
                </a:lnTo>
                <a:lnTo>
                  <a:pt x="0" y="91425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65496" y="251773"/>
            <a:ext cx="10131485" cy="1304912"/>
          </a:xfrm>
          <a:prstGeom prst="rect">
            <a:avLst/>
          </a:prstGeom>
        </p:spPr>
        <p:txBody>
          <a:bodyPr lIns="0" tIns="0" rIns="0" bIns="0" rtlCol="0" anchor="t">
            <a:spAutoFit/>
          </a:bodyPr>
          <a:lstStyle/>
          <a:p>
            <a:pPr>
              <a:lnSpc>
                <a:spcPts val="8548"/>
              </a:lnSpc>
            </a:pPr>
            <a:r>
              <a:rPr lang="en-US" sz="7498">
                <a:solidFill>
                  <a:srgbClr val="000000"/>
                </a:solidFill>
                <a:latin typeface="Agrandir Wide"/>
              </a:rPr>
              <a:t>01 - Introduction</a:t>
            </a:r>
          </a:p>
        </p:txBody>
      </p:sp>
      <p:sp>
        <p:nvSpPr>
          <p:cNvPr id="4" name="TextBox 4"/>
          <p:cNvSpPr txBox="1"/>
          <p:nvPr/>
        </p:nvSpPr>
        <p:spPr>
          <a:xfrm>
            <a:off x="436921" y="3027888"/>
            <a:ext cx="10345198" cy="1090042"/>
          </a:xfrm>
          <a:prstGeom prst="rect">
            <a:avLst/>
          </a:prstGeom>
        </p:spPr>
        <p:txBody>
          <a:bodyPr lIns="0" tIns="0" rIns="0" bIns="0" rtlCol="0" anchor="t">
            <a:spAutoFit/>
          </a:bodyPr>
          <a:lstStyle/>
          <a:p>
            <a:pPr>
              <a:lnSpc>
                <a:spcPts val="8548"/>
              </a:lnSpc>
            </a:pPr>
            <a:r>
              <a:rPr lang="en-US" sz="7498" dirty="0">
                <a:solidFill>
                  <a:srgbClr val="000000"/>
                </a:solidFill>
                <a:latin typeface="Agrandir Wide"/>
              </a:rPr>
              <a:t>03 - Data cleaning</a:t>
            </a:r>
          </a:p>
        </p:txBody>
      </p:sp>
      <p:sp>
        <p:nvSpPr>
          <p:cNvPr id="5" name="TextBox 5"/>
          <p:cNvSpPr txBox="1"/>
          <p:nvPr/>
        </p:nvSpPr>
        <p:spPr>
          <a:xfrm>
            <a:off x="436921" y="4657194"/>
            <a:ext cx="12090278" cy="1090042"/>
          </a:xfrm>
          <a:prstGeom prst="rect">
            <a:avLst/>
          </a:prstGeom>
        </p:spPr>
        <p:txBody>
          <a:bodyPr lIns="0" tIns="0" rIns="0" bIns="0" rtlCol="0" anchor="t">
            <a:spAutoFit/>
          </a:bodyPr>
          <a:lstStyle/>
          <a:p>
            <a:pPr>
              <a:lnSpc>
                <a:spcPts val="8548"/>
              </a:lnSpc>
            </a:pPr>
            <a:r>
              <a:rPr lang="en-US" sz="7498" dirty="0">
                <a:solidFill>
                  <a:srgbClr val="000000"/>
                </a:solidFill>
                <a:latin typeface="Agrandir Wide"/>
              </a:rPr>
              <a:t>04 – Insights &amp; KPI’s</a:t>
            </a:r>
          </a:p>
        </p:txBody>
      </p:sp>
      <p:sp>
        <p:nvSpPr>
          <p:cNvPr id="6" name="TextBox 6"/>
          <p:cNvSpPr txBox="1"/>
          <p:nvPr/>
        </p:nvSpPr>
        <p:spPr>
          <a:xfrm>
            <a:off x="455971" y="6286500"/>
            <a:ext cx="11715350" cy="1090042"/>
          </a:xfrm>
          <a:prstGeom prst="rect">
            <a:avLst/>
          </a:prstGeom>
        </p:spPr>
        <p:txBody>
          <a:bodyPr lIns="0" tIns="0" rIns="0" bIns="0" rtlCol="0" anchor="t">
            <a:spAutoFit/>
          </a:bodyPr>
          <a:lstStyle/>
          <a:p>
            <a:pPr>
              <a:lnSpc>
                <a:spcPts val="8548"/>
              </a:lnSpc>
            </a:pPr>
            <a:r>
              <a:rPr lang="en-US" sz="7498" dirty="0">
                <a:solidFill>
                  <a:srgbClr val="000000"/>
                </a:solidFill>
                <a:latin typeface="Agrandir Wide"/>
              </a:rPr>
              <a:t>05 - Dashboard</a:t>
            </a:r>
          </a:p>
        </p:txBody>
      </p:sp>
      <p:sp>
        <p:nvSpPr>
          <p:cNvPr id="7" name="TextBox 7"/>
          <p:cNvSpPr txBox="1"/>
          <p:nvPr/>
        </p:nvSpPr>
        <p:spPr>
          <a:xfrm>
            <a:off x="455971" y="7915806"/>
            <a:ext cx="11715350" cy="1090042"/>
          </a:xfrm>
          <a:prstGeom prst="rect">
            <a:avLst/>
          </a:prstGeom>
        </p:spPr>
        <p:txBody>
          <a:bodyPr lIns="0" tIns="0" rIns="0" bIns="0" rtlCol="0" anchor="t">
            <a:spAutoFit/>
          </a:bodyPr>
          <a:lstStyle/>
          <a:p>
            <a:pPr>
              <a:lnSpc>
                <a:spcPts val="8548"/>
              </a:lnSpc>
            </a:pPr>
            <a:r>
              <a:rPr lang="en-US" sz="7498" dirty="0">
                <a:solidFill>
                  <a:srgbClr val="000000"/>
                </a:solidFill>
                <a:latin typeface="Agrandir Wide"/>
              </a:rPr>
              <a:t>06 - Conclusions</a:t>
            </a:r>
          </a:p>
        </p:txBody>
      </p:sp>
      <p:sp>
        <p:nvSpPr>
          <p:cNvPr id="8" name="TextBox 4">
            <a:extLst>
              <a:ext uri="{FF2B5EF4-FFF2-40B4-BE49-F238E27FC236}">
                <a16:creationId xmlns:a16="http://schemas.microsoft.com/office/drawing/2014/main" id="{B7DFF472-CA3B-11D9-5419-88FBB48CDBC8}"/>
              </a:ext>
            </a:extLst>
          </p:cNvPr>
          <p:cNvSpPr txBox="1"/>
          <p:nvPr/>
        </p:nvSpPr>
        <p:spPr>
          <a:xfrm>
            <a:off x="465496" y="1718738"/>
            <a:ext cx="14203880" cy="2180084"/>
          </a:xfrm>
          <a:prstGeom prst="rect">
            <a:avLst/>
          </a:prstGeom>
        </p:spPr>
        <p:txBody>
          <a:bodyPr wrap="square" lIns="0" tIns="0" rIns="0" bIns="0" rtlCol="0" anchor="t">
            <a:spAutoFit/>
          </a:bodyPr>
          <a:lstStyle/>
          <a:p>
            <a:pPr>
              <a:lnSpc>
                <a:spcPts val="8548"/>
              </a:lnSpc>
            </a:pPr>
            <a:r>
              <a:rPr lang="en-US" sz="7498" dirty="0">
                <a:solidFill>
                  <a:srgbClr val="000000"/>
                </a:solidFill>
                <a:latin typeface="Agrandir Wide"/>
              </a:rPr>
              <a:t>02 - Problem statement</a:t>
            </a:r>
            <a:endParaRPr kumimoji="0" lang="en-US" sz="7498" b="0" i="0" u="none" strike="noStrike" kern="1200" cap="none" spc="0" normalizeH="0" baseline="0" noProof="0" dirty="0">
              <a:ln>
                <a:noFill/>
              </a:ln>
              <a:solidFill>
                <a:srgbClr val="000000"/>
              </a:solidFill>
              <a:effectLst/>
              <a:uLnTx/>
              <a:uFillTx/>
              <a:latin typeface="Agrandir Wide"/>
              <a:ea typeface="+mn-ea"/>
              <a:cs typeface="+mn-cs"/>
            </a:endParaRPr>
          </a:p>
          <a:p>
            <a:pPr>
              <a:lnSpc>
                <a:spcPts val="8548"/>
              </a:lnSpc>
            </a:pPr>
            <a:endParaRPr lang="en-US" sz="7498" dirty="0">
              <a:solidFill>
                <a:srgbClr val="000000"/>
              </a:solidFill>
              <a:latin typeface="Agrandir Wide"/>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TextBox 2"/>
          <p:cNvSpPr txBox="1"/>
          <p:nvPr/>
        </p:nvSpPr>
        <p:spPr>
          <a:xfrm>
            <a:off x="512362" y="1630521"/>
            <a:ext cx="16785038" cy="6558077"/>
          </a:xfrm>
          <a:prstGeom prst="rect">
            <a:avLst/>
          </a:prstGeom>
        </p:spPr>
        <p:txBody>
          <a:bodyPr wrap="square" lIns="0" tIns="0" rIns="0" bIns="0" rtlCol="0" anchor="t">
            <a:spAutoFit/>
          </a:bodyPr>
          <a:lstStyle>
            <a:defPPr>
              <a:defRPr lang="en-US"/>
            </a:defPPr>
            <a:lvl1pPr>
              <a:lnSpc>
                <a:spcPts val="6546"/>
              </a:lnSpc>
              <a:defRPr sz="3357">
                <a:solidFill>
                  <a:srgbClr val="000000"/>
                </a:solidFill>
                <a:latin typeface="Arial" panose="020B0604020202020204" pitchFamily="34" charset="0"/>
                <a:cs typeface="Arial" panose="020B0604020202020204" pitchFamily="34" charset="0"/>
              </a:defRPr>
            </a:lvl1pPr>
          </a:lstStyle>
          <a:p>
            <a:r>
              <a:rPr lang="en-US" dirty="0"/>
              <a:t>Amazon is one of the world's largest multinational technology companies, specializing in e-commerce .Founded by Jeff Bezos in 1994, Amazon started as an online bookstore but rapidly expanded its offerings to include a wide range of products and services.</a:t>
            </a:r>
          </a:p>
          <a:p>
            <a:r>
              <a:rPr lang="en-US" dirty="0"/>
              <a:t>E-commerce: Amazon's primary business is its online marketplace, where consumers can purchase a vast array of goods, including books, electronics, clothing, and household items. The company offers various delivery options, including Prime, which provides subscribers with fast and often free shipping and we are going to view the sales performance and making dashboard report using PowerBI Business intelligence tool.</a:t>
            </a:r>
          </a:p>
        </p:txBody>
      </p:sp>
      <p:sp>
        <p:nvSpPr>
          <p:cNvPr id="3" name="TextBox 3"/>
          <p:cNvSpPr txBox="1"/>
          <p:nvPr/>
        </p:nvSpPr>
        <p:spPr>
          <a:xfrm>
            <a:off x="512362" y="243399"/>
            <a:ext cx="11279007" cy="1304912"/>
          </a:xfrm>
          <a:prstGeom prst="rect">
            <a:avLst/>
          </a:prstGeom>
        </p:spPr>
        <p:txBody>
          <a:bodyPr lIns="0" tIns="0" rIns="0" bIns="0" rtlCol="0" anchor="t">
            <a:spAutoFit/>
          </a:bodyPr>
          <a:lstStyle/>
          <a:p>
            <a:pPr>
              <a:lnSpc>
                <a:spcPts val="8548"/>
              </a:lnSpc>
            </a:pPr>
            <a:r>
              <a:rPr lang="en-US" sz="7498">
                <a:solidFill>
                  <a:srgbClr val="000000"/>
                </a:solidFill>
                <a:latin typeface="Agrandir Wide"/>
              </a:rPr>
              <a:t>01 - Introduction</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3" name="TextBox 3"/>
          <p:cNvSpPr txBox="1"/>
          <p:nvPr/>
        </p:nvSpPr>
        <p:spPr>
          <a:xfrm>
            <a:off x="512362" y="243399"/>
            <a:ext cx="14118038" cy="1090042"/>
          </a:xfrm>
          <a:prstGeom prst="rect">
            <a:avLst/>
          </a:prstGeom>
        </p:spPr>
        <p:txBody>
          <a:bodyPr wrap="square" lIns="0" tIns="0" rIns="0" bIns="0" rtlCol="0" anchor="t">
            <a:spAutoFit/>
          </a:bodyPr>
          <a:lstStyle/>
          <a:p>
            <a:pPr marL="0" marR="0" lvl="0" indent="0" algn="l" defTabSz="914400" rtl="0" eaLnBrk="1" fontAlgn="auto" latinLnBrk="0" hangingPunct="1">
              <a:lnSpc>
                <a:spcPts val="8548"/>
              </a:lnSpc>
              <a:spcBef>
                <a:spcPts val="0"/>
              </a:spcBef>
              <a:spcAft>
                <a:spcPts val="0"/>
              </a:spcAft>
              <a:buClrTx/>
              <a:buSzTx/>
              <a:buFontTx/>
              <a:buNone/>
              <a:tabLst/>
              <a:defRPr/>
            </a:pPr>
            <a:r>
              <a:rPr lang="en-US" sz="7498" dirty="0">
                <a:solidFill>
                  <a:srgbClr val="000000"/>
                </a:solidFill>
                <a:latin typeface="Agrandir Wide"/>
              </a:rPr>
              <a:t>02 - PROBLEM STATEMENT</a:t>
            </a:r>
            <a:endParaRPr kumimoji="0" lang="en-US" sz="7498" b="0" i="0" u="none" strike="noStrike" kern="1200" cap="none" spc="0" normalizeH="0" baseline="0" noProof="0" dirty="0">
              <a:ln>
                <a:noFill/>
              </a:ln>
              <a:solidFill>
                <a:srgbClr val="000000"/>
              </a:solidFill>
              <a:effectLst/>
              <a:uLnTx/>
              <a:uFillTx/>
              <a:latin typeface="Agrandir Wide"/>
              <a:ea typeface="+mn-ea"/>
              <a:cs typeface="+mn-cs"/>
            </a:endParaRPr>
          </a:p>
        </p:txBody>
      </p:sp>
      <p:sp>
        <p:nvSpPr>
          <p:cNvPr id="4" name="TextBox 4"/>
          <p:cNvSpPr txBox="1"/>
          <p:nvPr/>
        </p:nvSpPr>
        <p:spPr>
          <a:xfrm>
            <a:off x="685800" y="1409700"/>
            <a:ext cx="16840200" cy="6372835"/>
          </a:xfrm>
          <a:prstGeom prst="rect">
            <a:avLst/>
          </a:prstGeom>
        </p:spPr>
        <p:txBody>
          <a:bodyPr wrap="square" lIns="0" tIns="0" rIns="0" bIns="0" rtlCol="0" anchor="t">
            <a:spAutoFit/>
          </a:bodyPr>
          <a:lstStyle>
            <a:defPPr>
              <a:defRPr lang="en-US"/>
            </a:defPPr>
            <a:lvl1pPr>
              <a:lnSpc>
                <a:spcPts val="8548"/>
              </a:lnSpc>
              <a:defRPr sz="7498">
                <a:solidFill>
                  <a:srgbClr val="000000"/>
                </a:solidFill>
                <a:latin typeface="Agrandir Wide"/>
              </a:defRPr>
            </a:lvl1pPr>
          </a:lstStyle>
          <a:p>
            <a:r>
              <a:rPr kumimoji="0" lang="en-US" altLang="en-US" sz="3600" b="0" i="0" u="none" strike="noStrike" cap="none" normalizeH="0" baseline="0" dirty="0">
                <a:ln>
                  <a:noFill/>
                </a:ln>
                <a:solidFill>
                  <a:schemeClr val="tx1"/>
                </a:solidFill>
                <a:effectLst/>
                <a:latin typeface="Arial" panose="020B0604020202020204" pitchFamily="34" charset="0"/>
              </a:rPr>
              <a:t>In the ever-changing world of e-commerce, Amazon's ongoing mission is to identify, reward, and enhance its consumers' shopping experiences. Even with the present strategies, such as sales and Prime membership perks, fresh approaches are still needed to engage customers and create ongoing loyalty in order to develop comprehensive programs that leverage data-driven insights and enhance the entire Amazon shopping experience.</a:t>
            </a:r>
          </a:p>
        </p:txBody>
      </p:sp>
    </p:spTree>
    <p:extLst>
      <p:ext uri="{BB962C8B-B14F-4D97-AF65-F5344CB8AC3E}">
        <p14:creationId xmlns:p14="http://schemas.microsoft.com/office/powerpoint/2010/main" val="1760007379"/>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a:off x="13487400" y="3314699"/>
            <a:ext cx="4246721" cy="6575033"/>
          </a:xfrm>
          <a:custGeom>
            <a:avLst/>
            <a:gdLst/>
            <a:ahLst/>
            <a:cxnLst/>
            <a:rect l="l" t="t" r="r" b="b"/>
            <a:pathLst>
              <a:path w="5390671" h="9175610">
                <a:moveTo>
                  <a:pt x="0" y="0"/>
                </a:moveTo>
                <a:lnTo>
                  <a:pt x="5390671" y="0"/>
                </a:lnTo>
                <a:lnTo>
                  <a:pt x="5390671" y="9175611"/>
                </a:lnTo>
                <a:lnTo>
                  <a:pt x="0" y="91756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12362" y="243399"/>
            <a:ext cx="11222438" cy="1090042"/>
          </a:xfrm>
          <a:prstGeom prst="rect">
            <a:avLst/>
          </a:prstGeom>
        </p:spPr>
        <p:txBody>
          <a:bodyPr wrap="square" lIns="0" tIns="0" rIns="0" bIns="0" rtlCol="0" anchor="t">
            <a:spAutoFit/>
          </a:bodyPr>
          <a:lstStyle/>
          <a:p>
            <a:pPr>
              <a:lnSpc>
                <a:spcPts val="8548"/>
              </a:lnSpc>
            </a:pPr>
            <a:r>
              <a:rPr lang="en-US" sz="7498" dirty="0">
                <a:solidFill>
                  <a:srgbClr val="000000"/>
                </a:solidFill>
                <a:latin typeface="Agrandir Wide"/>
              </a:rPr>
              <a:t>03 - Data Cleaning</a:t>
            </a:r>
          </a:p>
        </p:txBody>
      </p:sp>
      <p:sp>
        <p:nvSpPr>
          <p:cNvPr id="4" name="TextBox 4"/>
          <p:cNvSpPr txBox="1"/>
          <p:nvPr/>
        </p:nvSpPr>
        <p:spPr>
          <a:xfrm>
            <a:off x="381001" y="2095500"/>
            <a:ext cx="11734800" cy="5528758"/>
          </a:xfrm>
          <a:prstGeom prst="rect">
            <a:avLst/>
          </a:prstGeom>
        </p:spPr>
        <p:txBody>
          <a:bodyPr wrap="square" lIns="0" tIns="0" rIns="0" bIns="0" rtlCol="0" anchor="t">
            <a:spAutoFit/>
          </a:bodyPr>
          <a:lstStyle/>
          <a:p>
            <a:pPr>
              <a:lnSpc>
                <a:spcPts val="8864"/>
              </a:lnSpc>
            </a:pPr>
            <a:r>
              <a:rPr lang="en-US" sz="3678" dirty="0">
                <a:solidFill>
                  <a:srgbClr val="000000"/>
                </a:solidFill>
                <a:latin typeface="Arial" panose="020B0604020202020204" pitchFamily="34" charset="0"/>
                <a:cs typeface="Arial" panose="020B0604020202020204" pitchFamily="34" charset="0"/>
              </a:rPr>
              <a:t>I used the power query editor to clean and standardize the provided data. Possibilities include eliminating duplicates in the order id, changing the data type, replacing a few null values, and removing excess empty columns.</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TextBox 2"/>
          <p:cNvSpPr txBox="1"/>
          <p:nvPr/>
        </p:nvSpPr>
        <p:spPr>
          <a:xfrm>
            <a:off x="381001" y="1462086"/>
            <a:ext cx="9524999" cy="8622553"/>
          </a:xfrm>
          <a:prstGeom prst="rect">
            <a:avLst/>
          </a:prstGeom>
        </p:spPr>
        <p:txBody>
          <a:bodyPr wrap="square" lIns="0" tIns="0" rIns="0" bIns="0" rtlCol="0" anchor="t">
            <a:spAutoFit/>
          </a:bodyPr>
          <a:lstStyle/>
          <a:p>
            <a:pPr marL="544126" marR="0" lvl="1" indent="-272063" algn="l" defTabSz="914400" rtl="0" eaLnBrk="1" fontAlgn="auto" latinLnBrk="0" hangingPunct="1">
              <a:lnSpc>
                <a:spcPts val="4486"/>
              </a:lnSpc>
              <a:spcBef>
                <a:spcPts val="0"/>
              </a:spcBef>
              <a:spcAft>
                <a:spcPts val="0"/>
              </a:spcAft>
              <a:buClrTx/>
              <a:buSzTx/>
              <a:buFont typeface="Arial"/>
              <a:buChar char="•"/>
              <a:tabLst/>
              <a:defRPr/>
            </a:pPr>
            <a:r>
              <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Customers from the year </a:t>
            </a:r>
            <a:r>
              <a:rPr kumimoji="0" 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2020</a:t>
            </a:r>
            <a:r>
              <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have increased in number of customers which was ‘</a:t>
            </a:r>
            <a:r>
              <a:rPr kumimoji="0" 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25179</a:t>
            </a:r>
            <a:r>
              <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when compared to the previous year </a:t>
            </a:r>
            <a:r>
              <a:rPr kumimoji="0" 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2019</a:t>
            </a:r>
            <a:r>
              <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which was ‘</a:t>
            </a:r>
            <a:r>
              <a:rPr kumimoji="0" 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17537</a:t>
            </a:r>
            <a:r>
              <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544126" marR="0" lvl="1" indent="-272063" algn="l" defTabSz="914400" rtl="0" eaLnBrk="1" fontAlgn="auto" latinLnBrk="0" hangingPunct="1">
              <a:lnSpc>
                <a:spcPts val="4486"/>
              </a:lnSpc>
              <a:spcBef>
                <a:spcPts val="0"/>
              </a:spcBef>
              <a:spcAft>
                <a:spcPts val="0"/>
              </a:spcAft>
              <a:buClrTx/>
              <a:buSzTx/>
              <a:buFont typeface="Arial"/>
              <a:buChar char="•"/>
              <a:tabLst/>
              <a:defRPr/>
            </a:pPr>
            <a:r>
              <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sz="2800" b="0" i="0" u="none" strike="noStrike" kern="1200" cap="none" spc="0" normalizeH="0" baseline="0" noProof="0" dirty="0">
                <a:ln>
                  <a:noFill/>
                </a:ln>
                <a:solidFill>
                  <a:srgbClr val="DC8C60"/>
                </a:solidFill>
                <a:effectLst/>
                <a:uLnTx/>
                <a:uFillTx/>
                <a:latin typeface="Arial" panose="020B0604020202020204" pitchFamily="34" charset="0"/>
                <a:ea typeface="+mn-ea"/>
                <a:cs typeface="Arial" panose="020B0604020202020204" pitchFamily="34" charset="0"/>
              </a:rPr>
              <a:t>Electronics</a:t>
            </a:r>
            <a:r>
              <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of Product category, Digital camera of   Sub-category, “</a:t>
            </a:r>
            <a:r>
              <a:rPr kumimoji="0" lang="en-US" sz="2800" b="0" i="0" u="none" strike="noStrike" kern="1200" cap="none" spc="0" normalizeH="0" baseline="0" noProof="0" dirty="0">
                <a:ln>
                  <a:noFill/>
                </a:ln>
                <a:solidFill>
                  <a:srgbClr val="DC8C60"/>
                </a:solidFill>
                <a:effectLst/>
                <a:uLnTx/>
                <a:uFillTx/>
                <a:latin typeface="Arial" panose="020B0604020202020204" pitchFamily="34" charset="0"/>
                <a:ea typeface="+mn-ea"/>
                <a:cs typeface="Arial" panose="020B0604020202020204" pitchFamily="34" charset="0"/>
              </a:rPr>
              <a:t>Canon EOS 18MP CMOS DSLR Camera-black</a:t>
            </a:r>
            <a:r>
              <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of Product are most popular.</a:t>
            </a:r>
          </a:p>
          <a:p>
            <a:pPr marL="272063" marR="0" lvl="1" algn="l" defTabSz="914400" rtl="0" eaLnBrk="1" fontAlgn="auto" latinLnBrk="0" hangingPunct="1">
              <a:lnSpc>
                <a:spcPts val="4486"/>
              </a:lnSpc>
              <a:spcBef>
                <a:spcPts val="0"/>
              </a:spcBef>
              <a:spcAft>
                <a:spcPts val="0"/>
              </a:spcAft>
              <a:buClrTx/>
              <a:buSzTx/>
              <a:tabLst/>
              <a:defRPr/>
            </a:pPr>
            <a:endPar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544126" marR="0" lvl="1" indent="-272063" algn="l" defTabSz="914400" rtl="0" eaLnBrk="1" fontAlgn="auto" latinLnBrk="0" hangingPunct="1">
              <a:lnSpc>
                <a:spcPts val="4486"/>
              </a:lnSpc>
              <a:spcBef>
                <a:spcPts val="0"/>
              </a:spcBef>
              <a:spcAft>
                <a:spcPts val="0"/>
              </a:spcAft>
              <a:buClrTx/>
              <a:buSzTx/>
              <a:buFont typeface="Arial"/>
              <a:buChar char="•"/>
              <a:tabLst/>
              <a:defRPr/>
            </a:pPr>
            <a:r>
              <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Decrease in sales in the year-2018 compared to 2017 sales and Increase in sales in the year-2020 when compared to previous year-2019.</a:t>
            </a:r>
          </a:p>
          <a:p>
            <a:pPr marL="272063" marR="0" lvl="1" algn="l" defTabSz="914400" rtl="0" eaLnBrk="1" fontAlgn="auto" latinLnBrk="0" hangingPunct="1">
              <a:lnSpc>
                <a:spcPts val="4486"/>
              </a:lnSpc>
              <a:spcBef>
                <a:spcPts val="0"/>
              </a:spcBef>
              <a:spcAft>
                <a:spcPts val="0"/>
              </a:spcAft>
              <a:buClrTx/>
              <a:buSzTx/>
              <a:tabLst/>
              <a:defRPr/>
            </a:pPr>
            <a:endPar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544126" marR="0" lvl="1" indent="-272063" algn="l" defTabSz="914400" rtl="0" eaLnBrk="1" fontAlgn="auto" latinLnBrk="0" hangingPunct="1">
              <a:lnSpc>
                <a:spcPts val="4486"/>
              </a:lnSpc>
              <a:spcBef>
                <a:spcPts val="0"/>
              </a:spcBef>
              <a:spcAft>
                <a:spcPts val="0"/>
              </a:spcAft>
              <a:buClrTx/>
              <a:buSzTx/>
              <a:buFont typeface="Arial"/>
              <a:buChar char="•"/>
              <a:tabLst/>
              <a:defRPr/>
            </a:pPr>
            <a:r>
              <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From the overall 31k returned products the most possible reasons for returned products is due to </a:t>
            </a:r>
            <a:r>
              <a:rPr kumimoji="0" lang="en-US" sz="2800" b="0"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Defective items were delivered</a:t>
            </a:r>
            <a:r>
              <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ts val="4842"/>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 name="TextBox 3"/>
          <p:cNvSpPr txBox="1"/>
          <p:nvPr/>
        </p:nvSpPr>
        <p:spPr>
          <a:xfrm>
            <a:off x="228600" y="266522"/>
            <a:ext cx="12090278" cy="1013098"/>
          </a:xfrm>
          <a:prstGeom prst="rect">
            <a:avLst/>
          </a:prstGeom>
        </p:spPr>
        <p:txBody>
          <a:bodyPr lIns="0" tIns="0" rIns="0" bIns="0" rtlCol="0" anchor="t">
            <a:spAutoFit/>
          </a:bodyPr>
          <a:lstStyle/>
          <a:p>
            <a:pPr marL="0" marR="0" lvl="0" indent="0" algn="l" defTabSz="914400" rtl="0" eaLnBrk="1" fontAlgn="auto" latinLnBrk="0" hangingPunct="1">
              <a:lnSpc>
                <a:spcPts val="7864"/>
              </a:lnSpc>
              <a:spcBef>
                <a:spcPts val="0"/>
              </a:spcBef>
              <a:spcAft>
                <a:spcPts val="0"/>
              </a:spcAft>
              <a:buClrTx/>
              <a:buSzTx/>
              <a:buFontTx/>
              <a:buNone/>
              <a:tabLst/>
              <a:defRPr/>
            </a:pPr>
            <a:r>
              <a:rPr kumimoji="0" lang="en-US" sz="6898" b="0" i="0" u="none" strike="noStrike" kern="1200" cap="none" spc="0" normalizeH="0" baseline="0" noProof="0" dirty="0">
                <a:ln>
                  <a:noFill/>
                </a:ln>
                <a:solidFill>
                  <a:srgbClr val="000000"/>
                </a:solidFill>
                <a:effectLst/>
                <a:uLnTx/>
                <a:uFillTx/>
                <a:latin typeface="Agrandir Wide"/>
                <a:ea typeface="+mn-ea"/>
                <a:cs typeface="+mn-cs"/>
              </a:rPr>
              <a:t>04 –Insights &amp; KPI’s</a:t>
            </a:r>
          </a:p>
        </p:txBody>
      </p:sp>
      <p:pic>
        <p:nvPicPr>
          <p:cNvPr id="7" name="Picture 6">
            <a:extLst>
              <a:ext uri="{FF2B5EF4-FFF2-40B4-BE49-F238E27FC236}">
                <a16:creationId xmlns:a16="http://schemas.microsoft.com/office/drawing/2014/main" id="{13B792FB-381B-8704-3D6F-0C03FC6642E7}"/>
              </a:ext>
            </a:extLst>
          </p:cNvPr>
          <p:cNvPicPr>
            <a:picLocks noChangeAspect="1"/>
          </p:cNvPicPr>
          <p:nvPr/>
        </p:nvPicPr>
        <p:blipFill>
          <a:blip r:embed="rId2"/>
          <a:stretch>
            <a:fillRect/>
          </a:stretch>
        </p:blipFill>
        <p:spPr>
          <a:xfrm>
            <a:off x="10282237" y="1409840"/>
            <a:ext cx="7624762" cy="3863880"/>
          </a:xfrm>
          <a:prstGeom prst="rect">
            <a:avLst/>
          </a:prstGeom>
        </p:spPr>
      </p:pic>
      <p:pic>
        <p:nvPicPr>
          <p:cNvPr id="9" name="Picture 8">
            <a:extLst>
              <a:ext uri="{FF2B5EF4-FFF2-40B4-BE49-F238E27FC236}">
                <a16:creationId xmlns:a16="http://schemas.microsoft.com/office/drawing/2014/main" id="{E93E0126-250D-D55F-1CA4-6FD238552F0D}"/>
              </a:ext>
            </a:extLst>
          </p:cNvPr>
          <p:cNvPicPr>
            <a:picLocks noChangeAspect="1"/>
          </p:cNvPicPr>
          <p:nvPr/>
        </p:nvPicPr>
        <p:blipFill rotWithShape="1">
          <a:blip r:embed="rId3"/>
          <a:srcRect r="1999"/>
          <a:stretch/>
        </p:blipFill>
        <p:spPr>
          <a:xfrm>
            <a:off x="10282237" y="5403941"/>
            <a:ext cx="7472363" cy="4235979"/>
          </a:xfrm>
          <a:prstGeom prst="rect">
            <a:avLst/>
          </a:prstGeom>
        </p:spPr>
      </p:pic>
    </p:spTree>
    <p:extLst>
      <p:ext uri="{BB962C8B-B14F-4D97-AF65-F5344CB8AC3E}">
        <p14:creationId xmlns:p14="http://schemas.microsoft.com/office/powerpoint/2010/main" val="127537467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TextBox 2"/>
          <p:cNvSpPr txBox="1"/>
          <p:nvPr/>
        </p:nvSpPr>
        <p:spPr>
          <a:xfrm>
            <a:off x="38100" y="571500"/>
            <a:ext cx="11125199" cy="8045472"/>
          </a:xfrm>
          <a:prstGeom prst="rect">
            <a:avLst/>
          </a:prstGeom>
        </p:spPr>
        <p:txBody>
          <a:bodyPr wrap="square" lIns="0" tIns="0" rIns="0" bIns="0" rtlCol="0" anchor="t">
            <a:spAutoFit/>
          </a:bodyPr>
          <a:lstStyle/>
          <a:p>
            <a:pPr marL="544126" lvl="1" indent="-272063">
              <a:lnSpc>
                <a:spcPts val="4486"/>
              </a:lnSpc>
              <a:buFont typeface="Arial"/>
              <a:buChar char="•"/>
            </a:pPr>
            <a:r>
              <a:rPr lang="en-US" sz="2800" dirty="0">
                <a:solidFill>
                  <a:srgbClr val="000000"/>
                </a:solidFill>
                <a:latin typeface="Arial" panose="020B0604020202020204" pitchFamily="34" charset="0"/>
                <a:cs typeface="Arial" panose="020B0604020202020204" pitchFamily="34" charset="0"/>
              </a:rPr>
              <a:t>Areas like </a:t>
            </a:r>
            <a:r>
              <a:rPr lang="en-US" sz="2800" dirty="0">
                <a:solidFill>
                  <a:srgbClr val="DC8C60"/>
                </a:solidFill>
                <a:latin typeface="Arial" panose="020B0604020202020204" pitchFamily="34" charset="0"/>
                <a:cs typeface="Arial" panose="020B0604020202020204" pitchFamily="34" charset="0"/>
              </a:rPr>
              <a:t>Greater Accra, Ashanti, western</a:t>
            </a:r>
            <a:r>
              <a:rPr lang="en-US" sz="2800" dirty="0">
                <a:solidFill>
                  <a:srgbClr val="000000"/>
                </a:solidFill>
                <a:latin typeface="Arial" panose="020B0604020202020204" pitchFamily="34" charset="0"/>
                <a:cs typeface="Arial" panose="020B0604020202020204" pitchFamily="34" charset="0"/>
              </a:rPr>
              <a:t> and </a:t>
            </a:r>
            <a:r>
              <a:rPr lang="en-US" sz="2800" dirty="0">
                <a:solidFill>
                  <a:srgbClr val="DC8C60"/>
                </a:solidFill>
                <a:latin typeface="Arial" panose="020B0604020202020204" pitchFamily="34" charset="0"/>
                <a:cs typeface="Arial" panose="020B0604020202020204" pitchFamily="34" charset="0"/>
              </a:rPr>
              <a:t>Weija</a:t>
            </a:r>
            <a:r>
              <a:rPr lang="en-US" sz="2800" dirty="0">
                <a:solidFill>
                  <a:srgbClr val="000000"/>
                </a:solidFill>
                <a:latin typeface="Arial" panose="020B0604020202020204" pitchFamily="34" charset="0"/>
                <a:cs typeface="Arial" panose="020B0604020202020204" pitchFamily="34" charset="0"/>
              </a:rPr>
              <a:t> are places with Highest Revenue is generated.</a:t>
            </a:r>
          </a:p>
          <a:p>
            <a:pPr marL="272063" lvl="1">
              <a:lnSpc>
                <a:spcPts val="4486"/>
              </a:lnSpc>
            </a:pPr>
            <a:endParaRPr lang="en-US" sz="2800" dirty="0">
              <a:solidFill>
                <a:srgbClr val="000000"/>
              </a:solidFill>
              <a:latin typeface="Arial" panose="020B0604020202020204" pitchFamily="34" charset="0"/>
              <a:cs typeface="Arial" panose="020B0604020202020204" pitchFamily="34" charset="0"/>
            </a:endParaRPr>
          </a:p>
          <a:p>
            <a:pPr marL="544126" lvl="1" indent="-272063">
              <a:lnSpc>
                <a:spcPts val="4486"/>
              </a:lnSpc>
              <a:buFont typeface="Arial"/>
              <a:buChar char="•"/>
            </a:pPr>
            <a:r>
              <a:rPr lang="en-US" sz="2800" dirty="0">
                <a:solidFill>
                  <a:srgbClr val="000000"/>
                </a:solidFill>
                <a:latin typeface="Arial" panose="020B0604020202020204" pitchFamily="34" charset="0"/>
                <a:cs typeface="Arial" panose="020B0604020202020204" pitchFamily="34" charset="0"/>
              </a:rPr>
              <a:t>The success of marketing initiatives can be increased by enhancing marketing techniques such utilizing local language, images, cultural references, and promotional offers that connect with the community in areas like</a:t>
            </a:r>
            <a:r>
              <a:rPr lang="en-US" sz="2800" dirty="0">
                <a:solidFill>
                  <a:srgbClr val="DC8C60"/>
                </a:solidFill>
                <a:latin typeface="Arial" panose="020B0604020202020204" pitchFamily="34" charset="0"/>
                <a:cs typeface="Arial" panose="020B0604020202020204" pitchFamily="34" charset="0"/>
              </a:rPr>
              <a:t> Bono East, Dawhenya, Amasaman.</a:t>
            </a:r>
          </a:p>
          <a:p>
            <a:pPr marL="544126" lvl="1" indent="-272063">
              <a:lnSpc>
                <a:spcPts val="4486"/>
              </a:lnSpc>
              <a:buFont typeface="Arial"/>
              <a:buChar char="•"/>
            </a:pPr>
            <a:endParaRPr lang="en-US" sz="2800" dirty="0">
              <a:solidFill>
                <a:srgbClr val="DC8C60"/>
              </a:solidFill>
              <a:latin typeface="Arial" panose="020B0604020202020204" pitchFamily="34" charset="0"/>
              <a:cs typeface="Arial" panose="020B0604020202020204" pitchFamily="34" charset="0"/>
            </a:endParaRPr>
          </a:p>
          <a:p>
            <a:pPr marL="544126" lvl="1" indent="-272063">
              <a:lnSpc>
                <a:spcPts val="4486"/>
              </a:lnSpc>
              <a:buFont typeface="Arial"/>
              <a:buChar char="•"/>
            </a:pPr>
            <a:r>
              <a:rPr lang="en-US" sz="2800" b="1" dirty="0">
                <a:solidFill>
                  <a:srgbClr val="000000"/>
                </a:solidFill>
                <a:latin typeface="Arial" panose="020B0604020202020204" pitchFamily="34" charset="0"/>
                <a:cs typeface="Arial" panose="020B0604020202020204" pitchFamily="34" charset="0"/>
              </a:rPr>
              <a:t>January</a:t>
            </a:r>
            <a:r>
              <a:rPr lang="en-US" sz="2800" dirty="0">
                <a:solidFill>
                  <a:srgbClr val="000000"/>
                </a:solidFill>
                <a:latin typeface="Arial" panose="020B0604020202020204" pitchFamily="34" charset="0"/>
                <a:cs typeface="Arial" panose="020B0604020202020204" pitchFamily="34" charset="0"/>
              </a:rPr>
              <a:t> month has its high revenue most likely due to festival season and better campaigns And in the month of June and September has lesser revenue generated compared to other months.</a:t>
            </a:r>
          </a:p>
          <a:p>
            <a:pPr>
              <a:lnSpc>
                <a:spcPts val="4842"/>
              </a:lnSpc>
            </a:pPr>
            <a:endParaRPr lang="en-US" sz="2800" dirty="0">
              <a:solidFill>
                <a:srgbClr val="00000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B7E7149-5E96-5EAD-7F9B-2A078D2EBB6B}"/>
              </a:ext>
            </a:extLst>
          </p:cNvPr>
          <p:cNvPicPr>
            <a:picLocks noChangeAspect="1"/>
          </p:cNvPicPr>
          <p:nvPr/>
        </p:nvPicPr>
        <p:blipFill rotWithShape="1">
          <a:blip r:embed="rId2"/>
          <a:srcRect r="1333" b="72084"/>
          <a:stretch/>
        </p:blipFill>
        <p:spPr>
          <a:xfrm>
            <a:off x="11658600" y="1458611"/>
            <a:ext cx="5638800" cy="3440007"/>
          </a:xfrm>
          <a:prstGeom prst="rect">
            <a:avLst/>
          </a:prstGeom>
        </p:spPr>
      </p:pic>
      <p:pic>
        <p:nvPicPr>
          <p:cNvPr id="8" name="Picture 7">
            <a:extLst>
              <a:ext uri="{FF2B5EF4-FFF2-40B4-BE49-F238E27FC236}">
                <a16:creationId xmlns:a16="http://schemas.microsoft.com/office/drawing/2014/main" id="{A4CC225A-5095-01FB-33B2-E86975CE5DF2}"/>
              </a:ext>
            </a:extLst>
          </p:cNvPr>
          <p:cNvPicPr>
            <a:picLocks noChangeAspect="1"/>
          </p:cNvPicPr>
          <p:nvPr/>
        </p:nvPicPr>
        <p:blipFill rotWithShape="1">
          <a:blip r:embed="rId3">
            <a:extLst>
              <a:ext uri="{28A0092B-C50C-407E-A947-70E740481C1C}">
                <a14:useLocalDpi xmlns:a14="http://schemas.microsoft.com/office/drawing/2010/main" val="0"/>
              </a:ext>
            </a:extLst>
          </a:blip>
          <a:srcRect t="10309" r="2703" b="77107"/>
          <a:stretch/>
        </p:blipFill>
        <p:spPr>
          <a:xfrm>
            <a:off x="11658600" y="4936316"/>
            <a:ext cx="5557570" cy="1883583"/>
          </a:xfrm>
          <a:prstGeom prst="rect">
            <a:avLst/>
          </a:prstGeom>
        </p:spPr>
      </p:pic>
      <p:pic>
        <p:nvPicPr>
          <p:cNvPr id="14" name="Picture 13">
            <a:extLst>
              <a:ext uri="{FF2B5EF4-FFF2-40B4-BE49-F238E27FC236}">
                <a16:creationId xmlns:a16="http://schemas.microsoft.com/office/drawing/2014/main" id="{F5CED3B6-1588-4BDF-6022-25DB72B99C96}"/>
              </a:ext>
            </a:extLst>
          </p:cNvPr>
          <p:cNvPicPr>
            <a:picLocks noChangeAspect="1"/>
          </p:cNvPicPr>
          <p:nvPr/>
        </p:nvPicPr>
        <p:blipFill>
          <a:blip r:embed="rId4"/>
          <a:stretch>
            <a:fillRect/>
          </a:stretch>
        </p:blipFill>
        <p:spPr>
          <a:xfrm>
            <a:off x="2952750" y="7581900"/>
            <a:ext cx="11372850" cy="2548890"/>
          </a:xfrm>
          <a:prstGeom prst="rect">
            <a:avLst/>
          </a:prstGeom>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TextBox 2"/>
          <p:cNvSpPr txBox="1"/>
          <p:nvPr/>
        </p:nvSpPr>
        <p:spPr>
          <a:xfrm>
            <a:off x="0" y="1055040"/>
            <a:ext cx="11658600" cy="11036676"/>
          </a:xfrm>
          <a:prstGeom prst="rect">
            <a:avLst/>
          </a:prstGeom>
        </p:spPr>
        <p:txBody>
          <a:bodyPr wrap="square" lIns="0" tIns="0" rIns="0" bIns="0" rtlCol="0" anchor="t">
            <a:spAutoFit/>
          </a:bodyPr>
          <a:lstStyle/>
          <a:p>
            <a:pPr marL="617760" lvl="1" indent="-308880">
              <a:lnSpc>
                <a:spcPts val="5093"/>
              </a:lnSpc>
              <a:buFont typeface="Arial"/>
              <a:buChar char="•"/>
            </a:pPr>
            <a:r>
              <a:rPr lang="en-US" sz="2800" dirty="0">
                <a:solidFill>
                  <a:srgbClr val="000000"/>
                </a:solidFill>
                <a:latin typeface="Arial" panose="020B0604020202020204" pitchFamily="34" charset="0"/>
                <a:cs typeface="Arial" panose="020B0604020202020204" pitchFamily="34" charset="0"/>
              </a:rPr>
              <a:t>Even with their expensive items, such as the </a:t>
            </a:r>
            <a:r>
              <a:rPr lang="en-US" sz="2800" dirty="0">
                <a:solidFill>
                  <a:srgbClr val="DC8C60"/>
                </a:solidFill>
                <a:latin typeface="Arial" panose="020B0604020202020204" pitchFamily="34" charset="0"/>
                <a:cs typeface="Arial" panose="020B0604020202020204" pitchFamily="34" charset="0"/>
              </a:rPr>
              <a:t>Samsung Galaxy A02-64GB HDD-3GB RAM Smartphone-Black,32GB HDD-2GB RAM-8 Blue Amazon Fire HD 8</a:t>
            </a:r>
            <a:r>
              <a:rPr lang="en-US" sz="2800" dirty="0">
                <a:solidFill>
                  <a:srgbClr val="000000"/>
                </a:solidFill>
                <a:latin typeface="Arial" panose="020B0604020202020204" pitchFamily="34" charset="0"/>
                <a:cs typeface="Arial" panose="020B0604020202020204" pitchFamily="34" charset="0"/>
              </a:rPr>
              <a:t> </a:t>
            </a:r>
            <a:r>
              <a:rPr lang="en-US" sz="2800" dirty="0">
                <a:solidFill>
                  <a:srgbClr val="DC8C60"/>
                </a:solidFill>
                <a:latin typeface="Arial" panose="020B0604020202020204" pitchFamily="34" charset="0"/>
                <a:cs typeface="Arial" panose="020B0604020202020204" pitchFamily="34" charset="0"/>
              </a:rPr>
              <a:t>kids tablet </a:t>
            </a:r>
            <a:r>
              <a:rPr lang="en-US" sz="2800" dirty="0">
                <a:solidFill>
                  <a:srgbClr val="000000"/>
                </a:solidFill>
                <a:latin typeface="Arial" panose="020B0604020202020204" pitchFamily="34" charset="0"/>
                <a:cs typeface="Arial" panose="020B0604020202020204" pitchFamily="34" charset="0"/>
              </a:rPr>
              <a:t>are Under preformed and this product needs additional marketing efforts and Promotional offers to improve the sales.</a:t>
            </a:r>
          </a:p>
          <a:p>
            <a:pPr marL="617760" lvl="1" indent="-308880">
              <a:lnSpc>
                <a:spcPts val="5093"/>
              </a:lnSpc>
              <a:buFont typeface="Arial"/>
              <a:buChar char="•"/>
            </a:pPr>
            <a:r>
              <a:rPr lang="en-US" sz="2800" dirty="0">
                <a:solidFill>
                  <a:srgbClr val="000000"/>
                </a:solidFill>
                <a:latin typeface="Arial" panose="020B0604020202020204" pitchFamily="34" charset="0"/>
                <a:cs typeface="Arial" panose="020B0604020202020204" pitchFamily="34" charset="0"/>
              </a:rPr>
              <a:t>The product category and delivery type have a correlation with the average time for different product categories. The standard delivery wait time corresponds to the second delivery week.</a:t>
            </a:r>
          </a:p>
          <a:p>
            <a:pPr marL="617760" lvl="1" indent="-308880">
              <a:lnSpc>
                <a:spcPts val="5093"/>
              </a:lnSpc>
              <a:buFont typeface="Arial"/>
              <a:buChar char="•"/>
            </a:pPr>
            <a:r>
              <a:rPr lang="en-US" sz="2800" dirty="0">
                <a:solidFill>
                  <a:srgbClr val="000000"/>
                </a:solidFill>
                <a:latin typeface="Arial" panose="020B0604020202020204" pitchFamily="34" charset="0"/>
                <a:cs typeface="Arial" panose="020B0604020202020204" pitchFamily="34" charset="0"/>
              </a:rPr>
              <a:t>A product's typical delivery time depends on the method of delivery; the fastest delivery type-</a:t>
            </a:r>
            <a:r>
              <a:rPr lang="en-US" sz="2800" dirty="0">
                <a:solidFill>
                  <a:schemeClr val="accent6">
                    <a:lumMod val="75000"/>
                  </a:schemeClr>
                </a:solidFill>
                <a:latin typeface="Arial" panose="020B0604020202020204" pitchFamily="34" charset="0"/>
                <a:cs typeface="Arial" panose="020B0604020202020204" pitchFamily="34" charset="0"/>
              </a:rPr>
              <a:t>Express </a:t>
            </a:r>
            <a:r>
              <a:rPr lang="en-US" sz="2800" dirty="0">
                <a:solidFill>
                  <a:srgbClr val="000000"/>
                </a:solidFill>
                <a:latin typeface="Arial" panose="020B0604020202020204" pitchFamily="34" charset="0"/>
                <a:cs typeface="Arial" panose="020B0604020202020204" pitchFamily="34" charset="0"/>
              </a:rPr>
              <a:t>delivery takes 3.4 days on average.</a:t>
            </a:r>
          </a:p>
          <a:p>
            <a:pPr marL="617760" lvl="1" indent="-308880">
              <a:lnSpc>
                <a:spcPts val="5093"/>
              </a:lnSpc>
              <a:buFont typeface="Arial"/>
              <a:buChar char="•"/>
            </a:pPr>
            <a:r>
              <a:rPr lang="en-US" sz="2800" dirty="0">
                <a:solidFill>
                  <a:srgbClr val="000000"/>
                </a:solidFill>
                <a:latin typeface="Arial" panose="020B0604020202020204" pitchFamily="34" charset="0"/>
                <a:cs typeface="Arial" panose="020B0604020202020204" pitchFamily="34" charset="0"/>
              </a:rPr>
              <a:t>The product dispatched from overseas has an average delivery time of 14.99 days, compared to 10 days for regular shipping.</a:t>
            </a:r>
          </a:p>
          <a:p>
            <a:pPr marL="617760" lvl="1" indent="-308880">
              <a:lnSpc>
                <a:spcPts val="5093"/>
              </a:lnSpc>
              <a:buFont typeface="Arial"/>
              <a:buChar char="•"/>
            </a:pPr>
            <a:r>
              <a:rPr lang="en-US" sz="2800" dirty="0">
                <a:solidFill>
                  <a:srgbClr val="000000"/>
                </a:solidFill>
                <a:latin typeface="Arial" panose="020B0604020202020204" pitchFamily="34" charset="0"/>
                <a:cs typeface="Arial" panose="020B0604020202020204" pitchFamily="34" charset="0"/>
              </a:rPr>
              <a:t>The average of shipping fee for all the product types are almost similar.</a:t>
            </a:r>
          </a:p>
          <a:p>
            <a:pPr>
              <a:lnSpc>
                <a:spcPts val="5093"/>
              </a:lnSpc>
            </a:pPr>
            <a:endParaRPr lang="en-US" sz="2800" dirty="0">
              <a:solidFill>
                <a:srgbClr val="000000"/>
              </a:solidFill>
              <a:latin typeface="Arial" panose="020B0604020202020204" pitchFamily="34" charset="0"/>
              <a:cs typeface="Arial" panose="020B0604020202020204" pitchFamily="34" charset="0"/>
            </a:endParaRPr>
          </a:p>
          <a:p>
            <a:pPr>
              <a:lnSpc>
                <a:spcPts val="5093"/>
              </a:lnSpc>
            </a:pPr>
            <a:endParaRPr lang="en-US" sz="2800" dirty="0">
              <a:solidFill>
                <a:srgbClr val="000000"/>
              </a:solidFill>
              <a:latin typeface="Arial" panose="020B0604020202020204" pitchFamily="34" charset="0"/>
              <a:cs typeface="Arial" panose="020B0604020202020204" pitchFamily="34" charset="0"/>
            </a:endParaRPr>
          </a:p>
          <a:p>
            <a:pPr>
              <a:lnSpc>
                <a:spcPts val="5093"/>
              </a:lnSpc>
            </a:pPr>
            <a:endParaRPr lang="en-US" sz="2800" dirty="0">
              <a:solidFill>
                <a:srgbClr val="00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893F081-F2E1-FD27-B6F0-30576585EB6C}"/>
              </a:ext>
            </a:extLst>
          </p:cNvPr>
          <p:cNvPicPr>
            <a:picLocks noChangeAspect="1"/>
          </p:cNvPicPr>
          <p:nvPr/>
        </p:nvPicPr>
        <p:blipFill>
          <a:blip r:embed="rId2"/>
          <a:stretch>
            <a:fillRect/>
          </a:stretch>
        </p:blipFill>
        <p:spPr>
          <a:xfrm>
            <a:off x="12039600" y="2857500"/>
            <a:ext cx="5105400" cy="5275580"/>
          </a:xfrm>
          <a:prstGeom prst="rect">
            <a:avLst/>
          </a:prstGeom>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3" name="TextBox 3"/>
          <p:cNvSpPr txBox="1"/>
          <p:nvPr/>
        </p:nvSpPr>
        <p:spPr>
          <a:xfrm>
            <a:off x="609600" y="1508530"/>
            <a:ext cx="16611600" cy="7269939"/>
          </a:xfrm>
          <a:prstGeom prst="rect">
            <a:avLst/>
          </a:prstGeom>
        </p:spPr>
        <p:txBody>
          <a:bodyPr wrap="square" lIns="0" tIns="0" rIns="0" bIns="0" rtlCol="0" anchor="t">
            <a:spAutoFit/>
          </a:bodyPr>
          <a:lstStyle/>
          <a:p>
            <a:pPr marL="457200" indent="-457200">
              <a:lnSpc>
                <a:spcPts val="4408"/>
              </a:lnSpc>
              <a:buFont typeface="Arial" panose="020B0604020202020204" pitchFamily="34" charset="0"/>
              <a:buChar char="•"/>
            </a:pPr>
            <a:r>
              <a:rPr lang="en-US" sz="2593" dirty="0">
                <a:solidFill>
                  <a:srgbClr val="DC8C60"/>
                </a:solidFill>
                <a:latin typeface="Arial" panose="020B0604020202020204" pitchFamily="34" charset="0"/>
                <a:cs typeface="Arial" panose="020B0604020202020204" pitchFamily="34" charset="0"/>
              </a:rPr>
              <a:t>Festival-themed Campaigns</a:t>
            </a:r>
            <a:r>
              <a:rPr lang="en-US" sz="2593" dirty="0">
                <a:solidFill>
                  <a:srgbClr val="000000"/>
                </a:solidFill>
                <a:latin typeface="Arial" panose="020B0604020202020204" pitchFamily="34" charset="0"/>
                <a:cs typeface="Arial" panose="020B0604020202020204" pitchFamily="34" charset="0"/>
              </a:rPr>
              <a:t>: Create marketing campaigns that resonate with the spirit of specific festivals, incorporating relevant imagery, colors, and messaging.</a:t>
            </a:r>
          </a:p>
          <a:p>
            <a:pPr marL="457200" indent="-457200">
              <a:lnSpc>
                <a:spcPts val="4408"/>
              </a:lnSpc>
              <a:buFont typeface="Arial" panose="020B0604020202020204" pitchFamily="34" charset="0"/>
              <a:buChar char="•"/>
            </a:pPr>
            <a:r>
              <a:rPr lang="en-US" sz="2593" dirty="0">
                <a:solidFill>
                  <a:srgbClr val="DC8C60"/>
                </a:solidFill>
                <a:latin typeface="Arial" panose="020B0604020202020204" pitchFamily="34" charset="0"/>
                <a:cs typeface="Arial" panose="020B0604020202020204" pitchFamily="34" charset="0"/>
              </a:rPr>
              <a:t>Regional </a:t>
            </a:r>
            <a:r>
              <a:rPr lang="en-US" sz="2593" dirty="0">
                <a:solidFill>
                  <a:srgbClr val="DF9C75"/>
                </a:solidFill>
                <a:latin typeface="Arial" panose="020B0604020202020204" pitchFamily="34" charset="0"/>
                <a:cs typeface="Arial" panose="020B0604020202020204" pitchFamily="34" charset="0"/>
              </a:rPr>
              <a:t>Targeting: </a:t>
            </a:r>
            <a:r>
              <a:rPr lang="en-US" sz="2593" dirty="0">
                <a:solidFill>
                  <a:srgbClr val="000000"/>
                </a:solidFill>
                <a:latin typeface="Arial" panose="020B0604020202020204" pitchFamily="34" charset="0"/>
                <a:cs typeface="Arial" panose="020B0604020202020204" pitchFamily="34" charset="0"/>
              </a:rPr>
              <a:t>Tailor promotions to specific regions in India where certain festivals or cultural events hold greater significance, ensuring relevance to local customs and traditions.</a:t>
            </a:r>
          </a:p>
          <a:p>
            <a:pPr marL="457200" indent="-457200">
              <a:lnSpc>
                <a:spcPts val="4408"/>
              </a:lnSpc>
              <a:buFont typeface="Arial" panose="020B0604020202020204" pitchFamily="34" charset="0"/>
              <a:buChar char="•"/>
            </a:pPr>
            <a:r>
              <a:rPr lang="en-US" sz="2593" dirty="0">
                <a:solidFill>
                  <a:srgbClr val="DC8C60"/>
                </a:solidFill>
                <a:latin typeface="Arial" panose="020B0604020202020204" pitchFamily="34" charset="0"/>
                <a:cs typeface="Arial" panose="020B0604020202020204" pitchFamily="34" charset="0"/>
              </a:rPr>
              <a:t>Mobile Marketing: </a:t>
            </a:r>
            <a:r>
              <a:rPr lang="en-US" sz="2593" dirty="0">
                <a:solidFill>
                  <a:srgbClr val="000000"/>
                </a:solidFill>
                <a:latin typeface="Arial" panose="020B0604020202020204" pitchFamily="34" charset="0"/>
                <a:cs typeface="Arial" panose="020B0604020202020204" pitchFamily="34" charset="0"/>
              </a:rPr>
              <a:t>Utilize mobile marketing channels such as SMS marketing, mobile apps, and push notifications to reach consumers directly on their smartphones, especially in a mobile-first market like India.</a:t>
            </a:r>
          </a:p>
          <a:p>
            <a:pPr marL="457200" indent="-457200">
              <a:lnSpc>
                <a:spcPts val="4408"/>
              </a:lnSpc>
              <a:buFont typeface="Arial" panose="020B0604020202020204" pitchFamily="34" charset="0"/>
              <a:buChar char="•"/>
            </a:pPr>
            <a:r>
              <a:rPr lang="en-US" sz="2593" dirty="0">
                <a:solidFill>
                  <a:srgbClr val="DC8C60"/>
                </a:solidFill>
                <a:latin typeface="Arial" panose="020B0604020202020204" pitchFamily="34" charset="0"/>
                <a:cs typeface="Arial" panose="020B0604020202020204" pitchFamily="34" charset="0"/>
              </a:rPr>
              <a:t>Cashback and Wallet Offers:</a:t>
            </a:r>
            <a:r>
              <a:rPr lang="en-US" sz="2593" dirty="0">
                <a:solidFill>
                  <a:srgbClr val="000000"/>
                </a:solidFill>
                <a:latin typeface="Arial" panose="020B0604020202020204" pitchFamily="34" charset="0"/>
                <a:cs typeface="Arial" panose="020B0604020202020204" pitchFamily="34" charset="0"/>
              </a:rPr>
              <a:t> Partner with digital payment platforms and offer cashback or discounts for transactions made through their services, encouraging online purchases and driving customer engagement.</a:t>
            </a:r>
          </a:p>
          <a:p>
            <a:pPr marL="457200" indent="-457200">
              <a:lnSpc>
                <a:spcPts val="4408"/>
              </a:lnSpc>
              <a:buFont typeface="Arial" panose="020B0604020202020204" pitchFamily="34" charset="0"/>
              <a:buChar char="•"/>
            </a:pPr>
            <a:r>
              <a:rPr lang="en-US" sz="2593" dirty="0">
                <a:solidFill>
                  <a:srgbClr val="DC8C60"/>
                </a:solidFill>
                <a:latin typeface="Arial" panose="020B0604020202020204" pitchFamily="34" charset="0"/>
                <a:cs typeface="Arial" panose="020B0604020202020204" pitchFamily="34" charset="0"/>
              </a:rPr>
              <a:t>Influencer Collaborations</a:t>
            </a:r>
            <a:r>
              <a:rPr lang="en-US" sz="2593" dirty="0">
                <a:solidFill>
                  <a:srgbClr val="000000"/>
                </a:solidFill>
                <a:latin typeface="Arial" panose="020B0604020202020204" pitchFamily="34" charset="0"/>
                <a:cs typeface="Arial" panose="020B0604020202020204" pitchFamily="34" charset="0"/>
              </a:rPr>
              <a:t>: Partner with influencers or celebrities popular in India to promote your products through social media platforms and reach a larger audience.</a:t>
            </a:r>
          </a:p>
          <a:p>
            <a:pPr marL="457200" indent="-457200">
              <a:lnSpc>
                <a:spcPts val="4408"/>
              </a:lnSpc>
              <a:buFont typeface="Arial" panose="020B0604020202020204" pitchFamily="34" charset="0"/>
              <a:buChar char="•"/>
            </a:pPr>
            <a:r>
              <a:rPr lang="en-US" sz="2593" dirty="0">
                <a:solidFill>
                  <a:srgbClr val="DC8C60"/>
                </a:solidFill>
                <a:latin typeface="Arial" panose="020B0604020202020204" pitchFamily="34" charset="0"/>
                <a:cs typeface="Arial" panose="020B0604020202020204" pitchFamily="34" charset="0"/>
              </a:rPr>
              <a:t>Localized Advertising: </a:t>
            </a:r>
            <a:r>
              <a:rPr lang="en-US" sz="2593" dirty="0">
                <a:solidFill>
                  <a:srgbClr val="000000"/>
                </a:solidFill>
                <a:latin typeface="Arial" panose="020B0604020202020204" pitchFamily="34" charset="0"/>
                <a:cs typeface="Arial" panose="020B0604020202020204" pitchFamily="34" charset="0"/>
              </a:rPr>
              <a:t>Create ads in regional languages and dialects to connect with consumers in different parts of India, recognizing the diversity of language and culture across the country.</a:t>
            </a:r>
          </a:p>
          <a:p>
            <a:pPr>
              <a:lnSpc>
                <a:spcPts val="4408"/>
              </a:lnSpc>
            </a:pPr>
            <a:endParaRPr lang="en-US" sz="2593" dirty="0">
              <a:solidFill>
                <a:srgbClr val="000000"/>
              </a:solidFill>
              <a:latin typeface="Arial" panose="020B0604020202020204" pitchFamily="34" charset="0"/>
              <a:cs typeface="Arial" panose="020B0604020202020204" pitchFamily="34" charset="0"/>
            </a:endParaRPr>
          </a:p>
        </p:txBody>
      </p:sp>
      <p:sp>
        <p:nvSpPr>
          <p:cNvPr id="4" name="TextBox 4"/>
          <p:cNvSpPr txBox="1"/>
          <p:nvPr/>
        </p:nvSpPr>
        <p:spPr>
          <a:xfrm>
            <a:off x="381000" y="495300"/>
            <a:ext cx="12877784" cy="820738"/>
          </a:xfrm>
          <a:prstGeom prst="rect">
            <a:avLst/>
          </a:prstGeom>
        </p:spPr>
        <p:txBody>
          <a:bodyPr lIns="0" tIns="0" rIns="0" bIns="0" rtlCol="0" anchor="t">
            <a:spAutoFit/>
          </a:bodyPr>
          <a:lstStyle/>
          <a:p>
            <a:pPr>
              <a:lnSpc>
                <a:spcPts val="6357"/>
              </a:lnSpc>
            </a:pPr>
            <a:r>
              <a:rPr lang="en-US" sz="5626" dirty="0">
                <a:latin typeface="Agrandir Wide Italics"/>
              </a:rPr>
              <a:t> Suggestions to improve sales</a:t>
            </a: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1086</Words>
  <Application>Microsoft Office PowerPoint</Application>
  <PresentationFormat>Custom</PresentationFormat>
  <Paragraphs>71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Agrandir Wide Bold</vt:lpstr>
      <vt:lpstr>Calibri</vt:lpstr>
      <vt:lpstr>Agrandir Wide Italics</vt:lpstr>
      <vt:lpstr>Söhne</vt:lpstr>
      <vt:lpstr>Agrandir Wide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and tips on data analysis</dc:title>
  <cp:lastModifiedBy>Khwaja Mohiddin</cp:lastModifiedBy>
  <cp:revision>4</cp:revision>
  <dcterms:created xsi:type="dcterms:W3CDTF">2006-08-16T00:00:00Z</dcterms:created>
  <dcterms:modified xsi:type="dcterms:W3CDTF">2024-03-10T20:50:03Z</dcterms:modified>
  <dc:identifier>DAF8baU1Z6U</dc:identifier>
</cp:coreProperties>
</file>