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73" r:id="rId4"/>
    <p:sldId id="267" r:id="rId5"/>
    <p:sldId id="261" r:id="rId6"/>
    <p:sldId id="262" r:id="rId7"/>
    <p:sldId id="263" r:id="rId8"/>
    <p:sldId id="264" r:id="rId9"/>
    <p:sldId id="265" r:id="rId10"/>
    <p:sldId id="274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2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9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3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1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6A32-9250-423B-9113-C876751F04AD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674EE9-7E49-4FDC-8022-6805704C9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7A-6974-401D-B908-C6423843C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556" y="960604"/>
            <a:ext cx="8240024" cy="2380828"/>
          </a:xfrm>
        </p:spPr>
        <p:txBody>
          <a:bodyPr>
            <a:normAutofit/>
          </a:bodyPr>
          <a:lstStyle/>
          <a:p>
            <a:r>
              <a:rPr lang="en-US" sz="6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VOTING SYSTEM DATABASE</a:t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271C-5F5E-48E8-B958-99A06C3E7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522" y="3863944"/>
            <a:ext cx="4171479" cy="1610643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PRESENTATION BY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MANASI MURARKA - J038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KHYAATI NAYAK - J044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BHARATI PANIGRAHI - J045 </a:t>
            </a:r>
          </a:p>
        </p:txBody>
      </p:sp>
      <p:pic>
        <p:nvPicPr>
          <p:cNvPr id="1026" name="Picture 2" descr="Database Symbol Computer Software - Black And White Transparent PNG">
            <a:extLst>
              <a:ext uri="{FF2B5EF4-FFF2-40B4-BE49-F238E27FC236}">
                <a16:creationId xmlns:a16="http://schemas.microsoft.com/office/drawing/2014/main" id="{FF0193C7-9011-42B4-BDEE-22E8F54A8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1"/>
          <a:stretch/>
        </p:blipFill>
        <p:spPr bwMode="auto">
          <a:xfrm>
            <a:off x="7185341" y="3516568"/>
            <a:ext cx="4663759" cy="30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9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A1A79-9FD9-4B53-89ED-49328F88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TABLES AND ITS DESCRIPTION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5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3726852-1B36-4E35-B7DB-0DD962F50E1B}"/>
              </a:ext>
            </a:extLst>
          </p:cNvPr>
          <p:cNvSpPr txBox="1"/>
          <p:nvPr/>
        </p:nvSpPr>
        <p:spPr>
          <a:xfrm>
            <a:off x="742298" y="895078"/>
            <a:ext cx="10292080" cy="1117600"/>
          </a:xfrm>
          <a:prstGeom prst="rect">
            <a:avLst/>
          </a:prstGeom>
          <a:solidFill>
            <a:srgbClr val="DFDBD5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87A86-119D-46A6-9750-B4BC47F7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32" y="1130474"/>
            <a:ext cx="3800475" cy="1562100"/>
          </a:xfrm>
          <a:prstGeom prst="rect">
            <a:avLst/>
          </a:prstGeom>
        </p:spPr>
      </p:pic>
      <p:sp>
        <p:nvSpPr>
          <p:cNvPr id="23" name="Frame 22">
            <a:extLst>
              <a:ext uri="{FF2B5EF4-FFF2-40B4-BE49-F238E27FC236}">
                <a16:creationId xmlns:a16="http://schemas.microsoft.com/office/drawing/2014/main" id="{76D27AC6-255D-49A5-BC04-3C4FBA742526}"/>
              </a:ext>
            </a:extLst>
          </p:cNvPr>
          <p:cNvSpPr/>
          <p:nvPr/>
        </p:nvSpPr>
        <p:spPr>
          <a:xfrm>
            <a:off x="6921463" y="376825"/>
            <a:ext cx="4677410" cy="2853361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F2303-EF64-4E2E-A1AB-5B0EA8C1541A}"/>
              </a:ext>
            </a:extLst>
          </p:cNvPr>
          <p:cNvSpPr txBox="1"/>
          <p:nvPr/>
        </p:nvSpPr>
        <p:spPr>
          <a:xfrm>
            <a:off x="8514231" y="42023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USER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TABLE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490A218-F1BB-43FD-BA84-105A50D2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69" y="3625532"/>
            <a:ext cx="3551805" cy="26133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54FA1F-432D-43C5-ADCA-909BF8590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01" y="1199719"/>
            <a:ext cx="4015393" cy="925829"/>
          </a:xfrm>
          <a:prstGeom prst="rect">
            <a:avLst/>
          </a:prstGeom>
        </p:spPr>
      </p:pic>
      <p:sp>
        <p:nvSpPr>
          <p:cNvPr id="47" name="Frame 46">
            <a:extLst>
              <a:ext uri="{FF2B5EF4-FFF2-40B4-BE49-F238E27FC236}">
                <a16:creationId xmlns:a16="http://schemas.microsoft.com/office/drawing/2014/main" id="{EA470BB3-ACDD-4502-AB0F-DC6310006431}"/>
              </a:ext>
            </a:extLst>
          </p:cNvPr>
          <p:cNvSpPr/>
          <p:nvPr/>
        </p:nvSpPr>
        <p:spPr>
          <a:xfrm>
            <a:off x="747906" y="376825"/>
            <a:ext cx="5096176" cy="2505389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FC06F98E-31E7-438A-9F09-1DB0820027C8}"/>
              </a:ext>
            </a:extLst>
          </p:cNvPr>
          <p:cNvSpPr/>
          <p:nvPr/>
        </p:nvSpPr>
        <p:spPr>
          <a:xfrm>
            <a:off x="747907" y="3073933"/>
            <a:ext cx="5262368" cy="3679291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437402-8BBD-4A8F-80F7-A349F156510C}"/>
              </a:ext>
            </a:extLst>
          </p:cNvPr>
          <p:cNvSpPr txBox="1"/>
          <p:nvPr/>
        </p:nvSpPr>
        <p:spPr>
          <a:xfrm>
            <a:off x="2513836" y="3067224"/>
            <a:ext cx="1561482" cy="37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VOTER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9587DB-9C29-476A-BEEF-D3ABD10E90E1}"/>
              </a:ext>
            </a:extLst>
          </p:cNvPr>
          <p:cNvSpPr txBox="1"/>
          <p:nvPr/>
        </p:nvSpPr>
        <p:spPr>
          <a:xfrm>
            <a:off x="2586236" y="348518"/>
            <a:ext cx="14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USER TYPE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F6C37F8-9DFA-4E8B-A71F-E8C25623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82" y="4217165"/>
            <a:ext cx="3457575" cy="1638300"/>
          </a:xfrm>
          <a:prstGeom prst="rect">
            <a:avLst/>
          </a:prstGeom>
        </p:spPr>
      </p:pic>
      <p:sp>
        <p:nvSpPr>
          <p:cNvPr id="61" name="Frame 60">
            <a:extLst>
              <a:ext uri="{FF2B5EF4-FFF2-40B4-BE49-F238E27FC236}">
                <a16:creationId xmlns:a16="http://schemas.microsoft.com/office/drawing/2014/main" id="{22FB9C8C-F168-45B0-BBB8-FCFA635213DC}"/>
              </a:ext>
            </a:extLst>
          </p:cNvPr>
          <p:cNvSpPr/>
          <p:nvPr/>
        </p:nvSpPr>
        <p:spPr>
          <a:xfrm>
            <a:off x="7025624" y="3493888"/>
            <a:ext cx="4572000" cy="3055915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7F01E3-FF8E-42B1-B354-0FC27388FA8A}"/>
              </a:ext>
            </a:extLst>
          </p:cNvPr>
          <p:cNvSpPr txBox="1"/>
          <p:nvPr/>
        </p:nvSpPr>
        <p:spPr>
          <a:xfrm>
            <a:off x="8685037" y="3465582"/>
            <a:ext cx="12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56006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25CB64-578F-495D-9DB2-300B51AAB9C6}"/>
              </a:ext>
            </a:extLst>
          </p:cNvPr>
          <p:cNvSpPr txBox="1"/>
          <p:nvPr/>
        </p:nvSpPr>
        <p:spPr>
          <a:xfrm>
            <a:off x="949960" y="1158017"/>
            <a:ext cx="10292080" cy="1117600"/>
          </a:xfrm>
          <a:prstGeom prst="rect">
            <a:avLst/>
          </a:prstGeom>
          <a:solidFill>
            <a:srgbClr val="DFDBD5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995BE-F220-45D2-9840-03CD15D5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28" y="1121891"/>
            <a:ext cx="4270697" cy="1015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84252-0475-499B-A72E-1F3F0050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51" y="4417506"/>
            <a:ext cx="398145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CE18D-62A4-4F5F-BE94-3C730A90D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97" y="3977808"/>
            <a:ext cx="3838575" cy="1800225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1AADCA94-ED82-4155-8132-C764C1E06F8F}"/>
              </a:ext>
            </a:extLst>
          </p:cNvPr>
          <p:cNvSpPr/>
          <p:nvPr/>
        </p:nvSpPr>
        <p:spPr>
          <a:xfrm>
            <a:off x="747906" y="376825"/>
            <a:ext cx="5096176" cy="2505389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E4AE0-807D-4849-86EF-997B5B438D57}"/>
              </a:ext>
            </a:extLst>
          </p:cNvPr>
          <p:cNvSpPr txBox="1"/>
          <p:nvPr/>
        </p:nvSpPr>
        <p:spPr>
          <a:xfrm>
            <a:off x="2429593" y="310840"/>
            <a:ext cx="20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ELECTION TYPE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C92196E-B9D5-4409-B49B-C52A1507B58B}"/>
              </a:ext>
            </a:extLst>
          </p:cNvPr>
          <p:cNvSpPr/>
          <p:nvPr/>
        </p:nvSpPr>
        <p:spPr>
          <a:xfrm>
            <a:off x="747906" y="3625227"/>
            <a:ext cx="5096176" cy="2505389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C03ED-1959-4C39-83F4-0478558F3E7C}"/>
              </a:ext>
            </a:extLst>
          </p:cNvPr>
          <p:cNvSpPr txBox="1"/>
          <p:nvPr/>
        </p:nvSpPr>
        <p:spPr>
          <a:xfrm>
            <a:off x="2310011" y="3606455"/>
            <a:ext cx="212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CANDIDATE TYPE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31A71E85-697B-47AD-96AF-67835B035C0B}"/>
              </a:ext>
            </a:extLst>
          </p:cNvPr>
          <p:cNvSpPr/>
          <p:nvPr/>
        </p:nvSpPr>
        <p:spPr>
          <a:xfrm>
            <a:off x="6557186" y="376825"/>
            <a:ext cx="5096176" cy="2505389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463FE-39E9-48F5-9356-BC63CD7508AB}"/>
              </a:ext>
            </a:extLst>
          </p:cNvPr>
          <p:cNvSpPr txBox="1"/>
          <p:nvPr/>
        </p:nvSpPr>
        <p:spPr>
          <a:xfrm>
            <a:off x="8395516" y="348518"/>
            <a:ext cx="17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PARTY TABLE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4C98A991-F5DC-4CCE-BD7F-9CEA22375F99}"/>
              </a:ext>
            </a:extLst>
          </p:cNvPr>
          <p:cNvSpPr/>
          <p:nvPr/>
        </p:nvSpPr>
        <p:spPr>
          <a:xfrm>
            <a:off x="6550379" y="3539307"/>
            <a:ext cx="5096176" cy="2727948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614355-2776-4868-B0D9-BF36CBBC8A71}"/>
              </a:ext>
            </a:extLst>
          </p:cNvPr>
          <p:cNvSpPr txBox="1"/>
          <p:nvPr/>
        </p:nvSpPr>
        <p:spPr>
          <a:xfrm>
            <a:off x="8069446" y="3539307"/>
            <a:ext cx="21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CANDIDATE TABLE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3059AC-5000-4FCF-BD3F-A634AC458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09" y="934194"/>
            <a:ext cx="36861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2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0FEBF58-DCBF-42F7-98DA-547B089742BF}"/>
              </a:ext>
            </a:extLst>
          </p:cNvPr>
          <p:cNvSpPr txBox="1"/>
          <p:nvPr/>
        </p:nvSpPr>
        <p:spPr>
          <a:xfrm>
            <a:off x="1168400" y="1391920"/>
            <a:ext cx="10292080" cy="1117600"/>
          </a:xfrm>
          <a:prstGeom prst="rect">
            <a:avLst/>
          </a:prstGeom>
          <a:solidFill>
            <a:srgbClr val="DFDBD5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A2866-5AA1-48F3-980B-AAB8DF2E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96" y="698069"/>
            <a:ext cx="4010025" cy="2047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CEE77D-F0B5-4954-A5F5-0C814B486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004" y="875484"/>
            <a:ext cx="3171825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25CF3-18D0-4D47-8849-DA41F2E95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913" y="3897309"/>
            <a:ext cx="6990681" cy="23320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CB7C4F43-6E1D-4E23-ABFB-DDD8A670CEB3}"/>
              </a:ext>
            </a:extLst>
          </p:cNvPr>
          <p:cNvSpPr/>
          <p:nvPr/>
        </p:nvSpPr>
        <p:spPr>
          <a:xfrm>
            <a:off x="533401" y="273930"/>
            <a:ext cx="5562599" cy="2985261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73043-4A6C-415A-A812-C8185818F25F}"/>
              </a:ext>
            </a:extLst>
          </p:cNvPr>
          <p:cNvSpPr txBox="1"/>
          <p:nvPr/>
        </p:nvSpPr>
        <p:spPr>
          <a:xfrm>
            <a:off x="2632282" y="232363"/>
            <a:ext cx="20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VOTE TABLE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C4B739A-1104-4494-9B2E-A33D26A6F30D}"/>
              </a:ext>
            </a:extLst>
          </p:cNvPr>
          <p:cNvSpPr/>
          <p:nvPr/>
        </p:nvSpPr>
        <p:spPr>
          <a:xfrm>
            <a:off x="6364304" y="506152"/>
            <a:ext cx="5096176" cy="2505389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B064B-EC19-401D-812C-28B630A0E5B0}"/>
              </a:ext>
            </a:extLst>
          </p:cNvPr>
          <p:cNvSpPr txBox="1"/>
          <p:nvPr/>
        </p:nvSpPr>
        <p:spPr>
          <a:xfrm>
            <a:off x="8157405" y="485947"/>
            <a:ext cx="20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RESULT TABLE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646E88CD-348B-4A95-87A2-DE5EA6925116}"/>
              </a:ext>
            </a:extLst>
          </p:cNvPr>
          <p:cNvSpPr/>
          <p:nvPr/>
        </p:nvSpPr>
        <p:spPr>
          <a:xfrm>
            <a:off x="2076450" y="3404980"/>
            <a:ext cx="8305800" cy="3357770"/>
          </a:xfrm>
          <a:prstGeom prst="fram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7AC63A-940C-4878-862E-50D090F6C788}"/>
              </a:ext>
            </a:extLst>
          </p:cNvPr>
          <p:cNvSpPr txBox="1"/>
          <p:nvPr/>
        </p:nvSpPr>
        <p:spPr>
          <a:xfrm>
            <a:off x="4552611" y="3429000"/>
            <a:ext cx="308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TRIGGER FOR RESULT TABLE</a:t>
            </a:r>
          </a:p>
        </p:txBody>
      </p:sp>
    </p:spTree>
    <p:extLst>
      <p:ext uri="{BB962C8B-B14F-4D97-AF65-F5344CB8AC3E}">
        <p14:creationId xmlns:p14="http://schemas.microsoft.com/office/powerpoint/2010/main" val="369740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0C27B-347B-493D-9450-F1E77524EB89}"/>
              </a:ext>
            </a:extLst>
          </p:cNvPr>
          <p:cNvSpPr txBox="1"/>
          <p:nvPr/>
        </p:nvSpPr>
        <p:spPr>
          <a:xfrm>
            <a:off x="1022846" y="1515745"/>
            <a:ext cx="10292080" cy="1117600"/>
          </a:xfrm>
          <a:prstGeom prst="rect">
            <a:avLst/>
          </a:prstGeom>
          <a:solidFill>
            <a:srgbClr val="DFDBD5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4720C-385A-4F05-8332-A613E812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46" y="466510"/>
            <a:ext cx="10883404" cy="1049235"/>
          </a:xfrm>
        </p:spPr>
        <p:txBody>
          <a:bodyPr/>
          <a:lstStyle/>
          <a:p>
            <a:r>
              <a:rPr lang="en-IN" dirty="0"/>
              <a:t>LET’S USE QUERIES TO ANSWER SOME BASIC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F96BA-420F-463C-AA7D-49E8B9EB3ED7}"/>
              </a:ext>
            </a:extLst>
          </p:cNvPr>
          <p:cNvSpPr txBox="1"/>
          <p:nvPr/>
        </p:nvSpPr>
        <p:spPr>
          <a:xfrm>
            <a:off x="1022846" y="1241759"/>
            <a:ext cx="10292080" cy="545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What if a person changes there number permanently?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IT!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What will you do if for some political reason voting needs to occur again and you have to delete all rows from the vote and result table?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TRUNCATE IT!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Do you want to know how many people from voted from a particular district?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IT!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Do you know how many a votes each party got from all the districts combined?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IT and ADD IT!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What will we do with a person’s information who dies?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IT!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Want all the details related to each candidate?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Ans: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MULTIPLE TABLES!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C160D-6755-415E-B831-03549E9F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IN"/>
              <a:t>Why this case study?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5CA3-9FBF-4EEF-8D39-A77F0B9D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900" dirty="0"/>
              <a:t>Since US elections are right around the corner and Corona virus is still spreading all across the world.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900" dirty="0"/>
          </a:p>
          <a:p>
            <a:pPr>
              <a:lnSpc>
                <a:spcPct val="110000"/>
              </a:lnSpc>
            </a:pPr>
            <a:r>
              <a:rPr lang="en-IN" sz="1900" dirty="0"/>
              <a:t>Assuming that India had its elections this year during the pandemic, going to a Voting centre would be impractical.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900" dirty="0"/>
          </a:p>
          <a:p>
            <a:pPr>
              <a:lnSpc>
                <a:spcPct val="110000"/>
              </a:lnSpc>
            </a:pPr>
            <a:r>
              <a:rPr lang="en-IN" sz="1900" dirty="0"/>
              <a:t>Because of India’s high population density maintaining social distancing and other precautionary measures during voting would be difficult.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900" dirty="0"/>
          </a:p>
          <a:p>
            <a:pPr>
              <a:lnSpc>
                <a:spcPct val="110000"/>
              </a:lnSpc>
            </a:pPr>
            <a:r>
              <a:rPr lang="en-IN" sz="1900" dirty="0"/>
              <a:t>To overcome this issue we wanted to come up with an alternative online voting system for elections in India.</a:t>
            </a:r>
          </a:p>
        </p:txBody>
      </p:sp>
    </p:spTree>
    <p:extLst>
      <p:ext uri="{BB962C8B-B14F-4D97-AF65-F5344CB8AC3E}">
        <p14:creationId xmlns:p14="http://schemas.microsoft.com/office/powerpoint/2010/main" val="108840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C4A07-E6BD-439D-9F30-8620D482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IN" dirty="0"/>
              <a:t>Benefits of online voting system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A351-1867-413A-9504-17C51C43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000125"/>
            <a:ext cx="6133630" cy="50863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900" dirty="0"/>
              <a:t>The online voting system – India shall reduce the time spend making long queues at the voting centres. </a:t>
            </a:r>
          </a:p>
          <a:p>
            <a:pPr>
              <a:lnSpc>
                <a:spcPct val="110000"/>
              </a:lnSpc>
            </a:pPr>
            <a:r>
              <a:rPr lang="en-IN" sz="1900" dirty="0"/>
              <a:t>It shall also enable the voters to vote from any part of the globe since this is an online application available on the internet. </a:t>
            </a:r>
          </a:p>
          <a:p>
            <a:pPr>
              <a:lnSpc>
                <a:spcPct val="110000"/>
              </a:lnSpc>
            </a:pPr>
            <a:r>
              <a:rPr lang="en-IN" sz="1900" dirty="0"/>
              <a:t>Cases of vote miscounts shall also be solved since at the backend of this system resides a well developed database using MYSQL that can provide the correct data once it’s correctly queried. </a:t>
            </a:r>
          </a:p>
          <a:p>
            <a:pPr>
              <a:lnSpc>
                <a:spcPct val="110000"/>
              </a:lnSpc>
            </a:pPr>
            <a:r>
              <a:rPr lang="en-IN" sz="1900" dirty="0"/>
              <a:t>Since the voting process shall be online, the voters can vote at anytime on that day and there won’t be a need for declaring  the day of the election as a holiday</a:t>
            </a:r>
          </a:p>
        </p:txBody>
      </p:sp>
    </p:spTree>
    <p:extLst>
      <p:ext uri="{BB962C8B-B14F-4D97-AF65-F5344CB8AC3E}">
        <p14:creationId xmlns:p14="http://schemas.microsoft.com/office/powerpoint/2010/main" val="134226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D8E93D2-08E4-4D84-9D28-6A2DD61C5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5" y="86996"/>
            <a:ext cx="10277887" cy="668400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6826DC-4AF8-4D36-9F59-F46D021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85" y="301376"/>
            <a:ext cx="2811463" cy="195416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ERD</a:t>
            </a:r>
            <a:br>
              <a:rPr lang="en-US" sz="4800" dirty="0"/>
            </a:br>
            <a:r>
              <a:rPr lang="en-US" sz="48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17411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EA8A-70B9-4DA6-82DB-50DE00D1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NORMAL 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19D4E-F2F8-440B-BFB9-ED73A289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724024"/>
            <a:ext cx="110013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AAA7-D969-4712-8C3B-DFEBD095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4"/>
            <a:ext cx="10515600" cy="58927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FIRST NORMAL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B534D-B811-4AFB-BC88-AAF1E226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773432"/>
            <a:ext cx="10115006" cy="58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D8BB-354A-4291-81F5-F62735BA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9" y="354965"/>
            <a:ext cx="10515600" cy="57912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SECOND NORMAL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C8B2E-8FCB-4B4D-B534-24E87BEA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1280161"/>
            <a:ext cx="9420067" cy="3982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FF635F-4384-4DA3-B026-3256EED6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0" y="304801"/>
            <a:ext cx="2092961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8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67E9-119B-4886-8621-0F83C92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061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BOYCE-CODD NORMAL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3CE8-34B1-43BB-BA5F-E00010FB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" y="3667744"/>
            <a:ext cx="5101274" cy="2847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E5755-2C9C-49BE-B22B-152F3092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80" y="3753167"/>
            <a:ext cx="4339590" cy="2762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617F1-A508-4F89-A74F-CF65215F5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977" y="883920"/>
            <a:ext cx="5950046" cy="2515626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984E8E66-92A4-4A2C-8771-7F6EAC92A2A5}"/>
              </a:ext>
            </a:extLst>
          </p:cNvPr>
          <p:cNvSpPr/>
          <p:nvPr/>
        </p:nvSpPr>
        <p:spPr>
          <a:xfrm rot="10800000">
            <a:off x="1202594" y="2382504"/>
            <a:ext cx="1808480" cy="11836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9D0460B-5090-4263-B008-95110744A14C}"/>
              </a:ext>
            </a:extLst>
          </p:cNvPr>
          <p:cNvSpPr/>
          <p:nvPr/>
        </p:nvSpPr>
        <p:spPr>
          <a:xfrm rot="10800000" flipH="1">
            <a:off x="9180926" y="2484088"/>
            <a:ext cx="1808480" cy="11836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B127-6F03-4FC9-82B1-6E6DE174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80"/>
            <a:ext cx="10515600" cy="762000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BOYCE-CODD NORMAL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406F3-8239-41D1-A847-52DD8EFD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" y="762000"/>
            <a:ext cx="5101274" cy="2847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2D0E4-B7D6-4F91-99FB-9136D826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60" y="761999"/>
            <a:ext cx="4429760" cy="2847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CB638-023B-42AB-8F64-9C67D7EAB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041" y="3591686"/>
            <a:ext cx="1881188" cy="3210434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AA135477-497D-41AD-94F6-3A4E4AE4B020}"/>
              </a:ext>
            </a:extLst>
          </p:cNvPr>
          <p:cNvSpPr/>
          <p:nvPr/>
        </p:nvSpPr>
        <p:spPr>
          <a:xfrm rot="5400000" flipV="1">
            <a:off x="7766315" y="3251675"/>
            <a:ext cx="1446320" cy="2162491"/>
          </a:xfrm>
          <a:prstGeom prst="bentUpArrow">
            <a:avLst>
              <a:gd name="adj1" fmla="val 25000"/>
              <a:gd name="adj2" fmla="val 25000"/>
              <a:gd name="adj3" fmla="val 3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B516A78-3A07-43E3-8E7B-9F12C6BEB2DF}"/>
              </a:ext>
            </a:extLst>
          </p:cNvPr>
          <p:cNvSpPr/>
          <p:nvPr/>
        </p:nvSpPr>
        <p:spPr>
          <a:xfrm rot="16200000" flipH="1" flipV="1">
            <a:off x="3602304" y="3251676"/>
            <a:ext cx="1446320" cy="2162491"/>
          </a:xfrm>
          <a:prstGeom prst="bentUpArrow">
            <a:avLst>
              <a:gd name="adj1" fmla="val 25000"/>
              <a:gd name="adj2" fmla="val 25000"/>
              <a:gd name="adj3" fmla="val 3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201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ONLINE VOTING SYSTEM DATABASE </vt:lpstr>
      <vt:lpstr>Why this case study?</vt:lpstr>
      <vt:lpstr>Benefits of online voting system </vt:lpstr>
      <vt:lpstr>ERD MODEL</vt:lpstr>
      <vt:lpstr>NORMAL FORMS</vt:lpstr>
      <vt:lpstr>FIRST NORMAL FORM</vt:lpstr>
      <vt:lpstr>SECOND NORMAL FORM</vt:lpstr>
      <vt:lpstr>BOYCE-CODD NORMAL FORM</vt:lpstr>
      <vt:lpstr>BOYCE-CODD NORMAL FORM</vt:lpstr>
      <vt:lpstr>TABLES AND ITS DESCRIPTION</vt:lpstr>
      <vt:lpstr>PowerPoint Presentation</vt:lpstr>
      <vt:lpstr>PowerPoint Presentation</vt:lpstr>
      <vt:lpstr>PowerPoint Presentation</vt:lpstr>
      <vt:lpstr>LET’S USE QUERIES TO ANSWER SOME BASIC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 DATABASE </dc:title>
  <dc:creator>MANASI MURARKA - 70091019040</dc:creator>
  <cp:lastModifiedBy>MANASI MURARKA - 70091019040</cp:lastModifiedBy>
  <cp:revision>3</cp:revision>
  <dcterms:created xsi:type="dcterms:W3CDTF">2020-10-17T23:54:27Z</dcterms:created>
  <dcterms:modified xsi:type="dcterms:W3CDTF">2020-10-18T00:06:09Z</dcterms:modified>
</cp:coreProperties>
</file>