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20"/>
  </p:notesMasterIdLst>
  <p:handoutMasterIdLst>
    <p:handoutMasterId r:id="rId21"/>
  </p:handoutMasterIdLst>
  <p:sldIdLst>
    <p:sldId id="258" r:id="rId2"/>
    <p:sldId id="330" r:id="rId3"/>
    <p:sldId id="331" r:id="rId4"/>
    <p:sldId id="329" r:id="rId5"/>
    <p:sldId id="341" r:id="rId6"/>
    <p:sldId id="332" r:id="rId7"/>
    <p:sldId id="333" r:id="rId8"/>
    <p:sldId id="334" r:id="rId9"/>
    <p:sldId id="326" r:id="rId10"/>
    <p:sldId id="327" r:id="rId11"/>
    <p:sldId id="328" r:id="rId12"/>
    <p:sldId id="336" r:id="rId13"/>
    <p:sldId id="338" r:id="rId14"/>
    <p:sldId id="339" r:id="rId15"/>
    <p:sldId id="340" r:id="rId16"/>
    <p:sldId id="342" r:id="rId17"/>
    <p:sldId id="343" r:id="rId18"/>
    <p:sldId id="344" r:id="rId19"/>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00487E"/>
    <a:srgbClr val="DC7D01"/>
    <a:srgbClr val="2F6231"/>
    <a:srgbClr val="3366FF"/>
    <a:srgbClr val="C00000"/>
    <a:srgbClr val="700000"/>
    <a:srgbClr val="FF0000"/>
    <a:srgbClr val="F0AD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89668" autoAdjust="0"/>
  </p:normalViewPr>
  <p:slideViewPr>
    <p:cSldViewPr snapToGrid="0">
      <p:cViewPr varScale="1">
        <p:scale>
          <a:sx n="72" d="100"/>
          <a:sy n="72" d="100"/>
        </p:scale>
        <p:origin x="456" y="72"/>
      </p:cViewPr>
      <p:guideLst/>
    </p:cSldViewPr>
  </p:slideViewPr>
  <p:notesTextViewPr>
    <p:cViewPr>
      <p:scale>
        <a:sx n="3" d="2"/>
        <a:sy n="3" d="2"/>
      </p:scale>
      <p:origin x="0" y="0"/>
    </p:cViewPr>
  </p:notesTextViewPr>
  <p:sorterViewPr>
    <p:cViewPr>
      <p:scale>
        <a:sx n="50" d="100"/>
        <a:sy n="50" d="100"/>
      </p:scale>
      <p:origin x="0" y="-2730"/>
    </p:cViewPr>
  </p:sorterViewPr>
  <p:notesViewPr>
    <p:cSldViewPr snapToGrid="0">
      <p:cViewPr varScale="1">
        <p:scale>
          <a:sx n="82" d="100"/>
          <a:sy n="82" d="100"/>
        </p:scale>
        <p:origin x="311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66725"/>
          </a:xfrm>
          <a:prstGeom prst="rect">
            <a:avLst/>
          </a:prstGeom>
        </p:spPr>
        <p:txBody>
          <a:bodyPr vert="horz" lIns="91440" tIns="45720" rIns="91440" bIns="45720" rtlCol="0"/>
          <a:lstStyle>
            <a:lvl1pPr algn="r">
              <a:defRPr sz="1200"/>
            </a:lvl1pPr>
          </a:lstStyle>
          <a:p>
            <a:fld id="{CCE5CCF0-57EC-4B4A-AF6D-8F9184779F74}" type="datetimeFigureOut">
              <a:rPr lang="en-US" smtClean="0"/>
              <a:t>4/23/2017</a:t>
            </a:fld>
            <a:endParaRPr lang="en-US" dirty="0"/>
          </a:p>
        </p:txBody>
      </p:sp>
      <p:sp>
        <p:nvSpPr>
          <p:cNvPr id="4" name="Footer Placeholder 3"/>
          <p:cNvSpPr>
            <a:spLocks noGrp="1"/>
          </p:cNvSpPr>
          <p:nvPr>
            <p:ph type="ftr" sz="quarter" idx="2"/>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829676"/>
            <a:ext cx="2972421" cy="466725"/>
          </a:xfrm>
          <a:prstGeom prst="rect">
            <a:avLst/>
          </a:prstGeom>
        </p:spPr>
        <p:txBody>
          <a:bodyPr vert="horz" lIns="91440" tIns="45720" rIns="91440" bIns="45720" rtlCol="0" anchor="b"/>
          <a:lstStyle>
            <a:lvl1pPr algn="r">
              <a:defRPr sz="1200"/>
            </a:lvl1pPr>
          </a:lstStyle>
          <a:p>
            <a:fld id="{09868F4A-9F54-4715-B817-A29EE29EE972}" type="slidenum">
              <a:rPr lang="en-US" smtClean="0"/>
              <a:t>‹#›</a:t>
            </a:fld>
            <a:endParaRPr lang="en-US" dirty="0"/>
          </a:p>
        </p:txBody>
      </p:sp>
    </p:spTree>
    <p:extLst>
      <p:ext uri="{BB962C8B-B14F-4D97-AF65-F5344CB8AC3E}">
        <p14:creationId xmlns:p14="http://schemas.microsoft.com/office/powerpoint/2010/main" val="1429078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57B70929-587C-4B98-981F-D8BF58E5E757}" type="datetimeFigureOut">
              <a:rPr lang="en-US" smtClean="0"/>
              <a:t>4/23/2017</a:t>
            </a:fld>
            <a:endParaRPr lang="en-US" dirty="0"/>
          </a:p>
        </p:txBody>
      </p:sp>
      <p:sp>
        <p:nvSpPr>
          <p:cNvPr id="4" name="Slide Image Placeholder 3"/>
          <p:cNvSpPr>
            <a:spLocks noGrp="1" noRot="1" noChangeAspect="1"/>
          </p:cNvSpPr>
          <p:nvPr>
            <p:ph type="sldImg" idx="2"/>
          </p:nvPr>
        </p:nvSpPr>
        <p:spPr>
          <a:xfrm>
            <a:off x="1906588" y="642938"/>
            <a:ext cx="3044825" cy="1712912"/>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2531656"/>
            <a:ext cx="5486400" cy="5602695"/>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92916410-5765-4D95-B8F8-83EB701EB834}" type="slidenum">
              <a:rPr lang="en-US" smtClean="0"/>
              <a:t>‹#›</a:t>
            </a:fld>
            <a:endParaRPr lang="en-US" dirty="0"/>
          </a:p>
        </p:txBody>
      </p:sp>
    </p:spTree>
    <p:extLst>
      <p:ext uri="{BB962C8B-B14F-4D97-AF65-F5344CB8AC3E}">
        <p14:creationId xmlns:p14="http://schemas.microsoft.com/office/powerpoint/2010/main" val="113063885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16410-5765-4D95-B8F8-83EB701EB834}" type="slidenum">
              <a:rPr lang="en-US" smtClean="0"/>
              <a:t>4</a:t>
            </a:fld>
            <a:endParaRPr lang="en-US" dirty="0"/>
          </a:p>
        </p:txBody>
      </p:sp>
    </p:spTree>
    <p:extLst>
      <p:ext uri="{BB962C8B-B14F-4D97-AF65-F5344CB8AC3E}">
        <p14:creationId xmlns:p14="http://schemas.microsoft.com/office/powerpoint/2010/main" val="291090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16410-5765-4D95-B8F8-83EB701EB834}" type="slidenum">
              <a:rPr lang="en-US" smtClean="0"/>
              <a:t>9</a:t>
            </a:fld>
            <a:endParaRPr lang="en-US" dirty="0"/>
          </a:p>
        </p:txBody>
      </p:sp>
    </p:spTree>
    <p:extLst>
      <p:ext uri="{BB962C8B-B14F-4D97-AF65-F5344CB8AC3E}">
        <p14:creationId xmlns:p14="http://schemas.microsoft.com/office/powerpoint/2010/main" val="271332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16410-5765-4D95-B8F8-83EB701EB834}" type="slidenum">
              <a:rPr lang="en-US" smtClean="0"/>
              <a:t>13</a:t>
            </a:fld>
            <a:endParaRPr lang="en-US" dirty="0"/>
          </a:p>
        </p:txBody>
      </p:sp>
    </p:spTree>
    <p:extLst>
      <p:ext uri="{BB962C8B-B14F-4D97-AF65-F5344CB8AC3E}">
        <p14:creationId xmlns:p14="http://schemas.microsoft.com/office/powerpoint/2010/main" val="187487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Date Placeholder 7"/>
          <p:cNvSpPr>
            <a:spLocks noGrp="1"/>
          </p:cNvSpPr>
          <p:nvPr>
            <p:ph type="dt" sz="half" idx="10"/>
          </p:nvPr>
        </p:nvSpPr>
        <p:spPr>
          <a:xfrm rot="16200000">
            <a:off x="10797542" y="998537"/>
            <a:ext cx="1904999" cy="365125"/>
          </a:xfrm>
          <a:prstGeom prst="rect">
            <a:avLst/>
          </a:prstGeom>
        </p:spPr>
        <p:txBody>
          <a:bodyPr/>
          <a:lstStyle/>
          <a:p>
            <a:fld id="{9C0D4B80-1E26-4C30-81DC-F3B1BC0FABCC}" type="datetime1">
              <a:rPr lang="en-US" smtClean="0"/>
              <a:t>4/23/2017</a:t>
            </a:fld>
            <a:endParaRPr lang="en-US" dirty="0"/>
          </a:p>
        </p:txBody>
      </p:sp>
      <p:sp>
        <p:nvSpPr>
          <p:cNvPr id="9" name="Footer Placeholder 8"/>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3910653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A9000E8-8AF4-4844-9766-9D83864262AD}" type="datetime1">
              <a:rPr lang="en-US" smtClean="0"/>
              <a:t>4/23/2017</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873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62A1FD4C-653F-4116-9D8C-15730940D368}" type="datetime1">
              <a:rPr lang="en-US" smtClean="0"/>
              <a:t>4/23/2017</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359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EE02A72-6CF8-4052-98FD-0AE0F03D395E}" type="datetime1">
              <a:rPr lang="en-US" smtClean="0"/>
              <a:t>4/23/2017</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Rectangle 8"/>
          <p:cNvSpPr/>
          <p:nvPr userDrawn="1"/>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642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0A86FA2B-4DBD-4FAB-A337-E2FA974C853C}" type="datetime1">
              <a:rPr lang="en-US" smtClean="0"/>
              <a:t>4/23/2017</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175754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CE778D-D41F-4D85-9EB8-AEECE5D92B72}" type="datetime1">
              <a:rPr lang="en-US" smtClean="0"/>
              <a:t>4/23/2017</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Rectangle 7"/>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434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vert="horz" lIns="91440" tIns="45720" rIns="91440" bIns="45720" rtlCol="0" anchor="b">
            <a:normAutofit/>
          </a:bodyPr>
          <a:lstStyle>
            <a:lvl1pPr>
              <a:defRPr lang="en-US" b="0" smtClean="0">
                <a:solidFill>
                  <a:schemeClr val="tx2"/>
                </a:solidFill>
              </a:defRPr>
            </a:lvl1pPr>
          </a:lstStyle>
          <a:p>
            <a:pPr marL="0" lvl="0" indent="0">
              <a:spcBef>
                <a:spcPts val="0"/>
              </a:spcBef>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4D28E04-8F56-48BA-9FE9-84DE12258E82}" type="datetime1">
              <a:rPr lang="en-US" smtClean="0"/>
              <a:t>4/23/2017</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1" name="Rectangle 10"/>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4" name="Picture 13"/>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0648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CD9B885-6EEB-4C08-9F98-FEA812E1DED9}" type="datetime1">
              <a:rPr lang="en-US" smtClean="0"/>
              <a:t>4/23/2017</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Rectangle 6"/>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753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656EE93D-727E-4D0E-B8CD-38E775E8525E}" type="datetime1">
              <a:rPr lang="en-US" smtClean="0"/>
              <a:t>4/23/2017</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Rectangle 4"/>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2080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AD9B3AFF-F161-4AAC-9059-DD94B11D62C5}" type="datetime1">
              <a:rPr lang="en-US" smtClean="0"/>
              <a:t>4/23/2017</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244039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FB6AA9F1-5156-4B07-9984-820DCA0B5247}" type="datetime1">
              <a:rPr lang="en-US" smtClean="0"/>
              <a:t>4/23/2017</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Tree>
    <p:extLst>
      <p:ext uri="{BB962C8B-B14F-4D97-AF65-F5344CB8AC3E}">
        <p14:creationId xmlns:p14="http://schemas.microsoft.com/office/powerpoint/2010/main" val="14892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61872" y="294198"/>
            <a:ext cx="9692640" cy="1397124"/>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3"/>
          <a:stretch>
            <a:fillRect/>
          </a:stretch>
        </p:blipFill>
        <p:spPr>
          <a:xfrm>
            <a:off x="11030095" y="1691321"/>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5" name="Picture 4"/>
          <p:cNvPicPr>
            <a:picLocks noChangeAspect="1"/>
          </p:cNvPicPr>
          <p:nvPr userDrawn="1"/>
        </p:nvPicPr>
        <p:blipFill>
          <a:blip r:embed="rId14"/>
          <a:stretch>
            <a:fillRect/>
          </a:stretch>
        </p:blipFill>
        <p:spPr>
          <a:xfrm flipH="1">
            <a:off x="10954511" y="1691321"/>
            <a:ext cx="75579" cy="5166678"/>
          </a:xfrm>
          <a:prstGeom prst="rect">
            <a:avLst/>
          </a:prstGeom>
        </p:spPr>
      </p:pic>
      <p:pic>
        <p:nvPicPr>
          <p:cNvPr id="1030" name="Picture 6" descr="http://provost.utdallas.edu/images/amtor2/utd-logo-orange-transparen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85004" y="876300"/>
            <a:ext cx="1470805" cy="5827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954506" y="1"/>
            <a:ext cx="1237489" cy="644050"/>
            <a:chOff x="10954506" y="0"/>
            <a:chExt cx="1237489" cy="5166679"/>
          </a:xfrm>
        </p:grpSpPr>
        <p:pic>
          <p:nvPicPr>
            <p:cNvPr id="11" name="Picture 10"/>
            <p:cNvPicPr>
              <a:picLocks noChangeAspect="1"/>
            </p:cNvPicPr>
            <p:nvPr userDrawn="1"/>
          </p:nvPicPr>
          <p:blipFill>
            <a:blip r:embed="rId13"/>
            <a:stretch>
              <a:fillRect/>
            </a:stretch>
          </p:blipFill>
          <p:spPr>
            <a:xfrm>
              <a:off x="11030090" y="0"/>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2" name="Picture 11"/>
            <p:cNvPicPr>
              <a:picLocks noChangeAspect="1"/>
            </p:cNvPicPr>
            <p:nvPr userDrawn="1"/>
          </p:nvPicPr>
          <p:blipFill>
            <a:blip r:embed="rId14"/>
            <a:stretch>
              <a:fillRect/>
            </a:stretch>
          </p:blipFill>
          <p:spPr>
            <a:xfrm flipH="1">
              <a:off x="10954506" y="0"/>
              <a:ext cx="75579" cy="5166678"/>
            </a:xfrm>
            <a:prstGeom prst="rect">
              <a:avLst/>
            </a:prstGeom>
          </p:spPr>
        </p:pic>
      </p:grpSp>
    </p:spTree>
    <p:extLst>
      <p:ext uri="{BB962C8B-B14F-4D97-AF65-F5344CB8AC3E}">
        <p14:creationId xmlns:p14="http://schemas.microsoft.com/office/powerpoint/2010/main" val="1686361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rgbClr val="DC7D01"/>
          </a:solidFill>
          <a:latin typeface="Calibri" panose="020F050202020403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Tx/>
        <a:buSzPct val="80000"/>
        <a:buFont typeface="Arial" pitchFamily="34" charset="0"/>
        <a:buChar char="•"/>
        <a:defRPr sz="2000" kern="1200" spc="10" baseline="0">
          <a:solidFill>
            <a:schemeClr val="tx1">
              <a:lumMod val="65000"/>
              <a:lumOff val="35000"/>
            </a:schemeClr>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300"/>
        </a:spcBef>
        <a:spcAft>
          <a:spcPts val="300"/>
        </a:spcAft>
        <a:buClrTx/>
        <a:buFont typeface="Wingdings 2" pitchFamily="18" charset="2"/>
        <a:buChar char=""/>
        <a:defRPr sz="1800" kern="1200">
          <a:solidFill>
            <a:schemeClr val="tx1">
              <a:lumMod val="65000"/>
              <a:lumOff val="35000"/>
            </a:schemeClr>
          </a:solidFill>
          <a:latin typeface="Calibri" panose="020F0502020204030204" pitchFamily="34" charset="0"/>
          <a:ea typeface="+mn-ea"/>
          <a:cs typeface="+mn-cs"/>
        </a:defRPr>
      </a:lvl2pPr>
      <a:lvl3pPr marL="731520" indent="-182880" algn="l" defTabSz="914400" rtl="0" eaLnBrk="1" latinLnBrk="0" hangingPunct="1">
        <a:lnSpc>
          <a:spcPct val="90000"/>
        </a:lnSpc>
        <a:spcBef>
          <a:spcPts val="300"/>
        </a:spcBef>
        <a:spcAft>
          <a:spcPts val="300"/>
        </a:spcAft>
        <a:buClrTx/>
        <a:buFont typeface="Wingdings 2" pitchFamily="18" charset="2"/>
        <a:buChar char=""/>
        <a:defRPr sz="1600" kern="1200">
          <a:solidFill>
            <a:schemeClr val="tx1">
              <a:lumMod val="65000"/>
              <a:lumOff val="35000"/>
            </a:schemeClr>
          </a:solidFill>
          <a:latin typeface="Calibri" panose="020F0502020204030204" pitchFamily="34" charset="0"/>
          <a:ea typeface="+mn-ea"/>
          <a:cs typeface="+mn-cs"/>
        </a:defRPr>
      </a:lvl3pPr>
      <a:lvl4pPr marL="100584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4pPr>
      <a:lvl5pPr marL="128016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6763" y="1708112"/>
            <a:ext cx="8550269" cy="2747211"/>
          </a:xfrm>
        </p:spPr>
        <p:txBody>
          <a:bodyPr>
            <a:noAutofit/>
          </a:bodyPr>
          <a:lstStyle/>
          <a:p>
            <a:r>
              <a:rPr lang="en-US" sz="6600" dirty="0" err="1">
                <a:solidFill>
                  <a:srgbClr val="005696"/>
                </a:solidFill>
              </a:rPr>
              <a:t>acebook</a:t>
            </a:r>
            <a:r>
              <a:rPr lang="en-US" sz="6600" dirty="0">
                <a:solidFill>
                  <a:srgbClr val="005696"/>
                </a:solidFill>
              </a:rPr>
              <a:t> Comment Volume Analysis</a:t>
            </a:r>
            <a:br>
              <a:rPr lang="en-US" sz="4800" dirty="0"/>
            </a:br>
            <a:br>
              <a:rPr lang="en-US" sz="4800" dirty="0"/>
            </a:br>
            <a:endParaRPr lang="en-US" sz="3200" dirty="0"/>
          </a:p>
        </p:txBody>
      </p:sp>
      <p:sp>
        <p:nvSpPr>
          <p:cNvPr id="3" name="Subtitle 2"/>
          <p:cNvSpPr>
            <a:spLocks noGrp="1"/>
          </p:cNvSpPr>
          <p:nvPr>
            <p:ph type="subTitle" idx="1"/>
          </p:nvPr>
        </p:nvSpPr>
        <p:spPr>
          <a:xfrm>
            <a:off x="3137096" y="4800600"/>
            <a:ext cx="7543096" cy="1691640"/>
          </a:xfrm>
        </p:spPr>
        <p:txBody>
          <a:bodyPr>
            <a:normAutofit/>
          </a:bodyPr>
          <a:lstStyle/>
          <a:p>
            <a:r>
              <a:rPr lang="en-US" sz="2400" b="1" dirty="0">
                <a:solidFill>
                  <a:srgbClr val="0070C0"/>
                </a:solidFill>
              </a:rPr>
              <a:t>Group 8:</a:t>
            </a:r>
          </a:p>
          <a:p>
            <a:r>
              <a:rPr lang="en-US" sz="2400" b="1" dirty="0">
                <a:solidFill>
                  <a:srgbClr val="0070C0"/>
                </a:solidFill>
              </a:rPr>
              <a:t>Arunabho Chattopadhyay, Deepesh Jain, Khyati Mishra, Manasi Vivek Kher, Tejashree Pandit</a:t>
            </a:r>
          </a:p>
          <a:p>
            <a:endParaRPr lang="en-US" dirty="0"/>
          </a:p>
        </p:txBody>
      </p:sp>
      <p:pic>
        <p:nvPicPr>
          <p:cNvPr id="1028" name="Picture 4" descr="Image result for faceboo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167618"/>
            <a:ext cx="1322363" cy="24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a:xfrm>
            <a:off x="1261872" y="1828801"/>
            <a:ext cx="8595360" cy="994410"/>
          </a:xfrm>
        </p:spPr>
        <p:txBody>
          <a:bodyPr/>
          <a:lstStyle/>
          <a:p>
            <a:r>
              <a:rPr lang="en-US" dirty="0"/>
              <a:t>Another iteration of regression was performed using only significant variables</a:t>
            </a:r>
          </a:p>
          <a:p>
            <a:r>
              <a:rPr lang="en-US" dirty="0"/>
              <a:t>A slight improvement in fit statistics was observed</a:t>
            </a:r>
          </a:p>
          <a:p>
            <a:pPr marL="0" indent="0">
              <a:buNone/>
            </a:pP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10</a:t>
            </a:fld>
            <a:endParaRPr lang="en-US" dirty="0"/>
          </a:p>
        </p:txBody>
      </p:sp>
      <p:pic>
        <p:nvPicPr>
          <p:cNvPr id="11" name="Picture 10"/>
          <p:cNvPicPr>
            <a:picLocks noChangeAspect="1"/>
          </p:cNvPicPr>
          <p:nvPr/>
        </p:nvPicPr>
        <p:blipFill>
          <a:blip r:embed="rId2"/>
          <a:stretch>
            <a:fillRect/>
          </a:stretch>
        </p:blipFill>
        <p:spPr>
          <a:xfrm>
            <a:off x="1261872" y="3259456"/>
            <a:ext cx="4407408" cy="1560195"/>
          </a:xfrm>
          <a:prstGeom prst="rect">
            <a:avLst/>
          </a:prstGeom>
        </p:spPr>
      </p:pic>
      <p:pic>
        <p:nvPicPr>
          <p:cNvPr id="12" name="Picture 11"/>
          <p:cNvPicPr>
            <a:picLocks noChangeAspect="1"/>
          </p:cNvPicPr>
          <p:nvPr/>
        </p:nvPicPr>
        <p:blipFill>
          <a:blip r:embed="rId3"/>
          <a:stretch>
            <a:fillRect/>
          </a:stretch>
        </p:blipFill>
        <p:spPr>
          <a:xfrm>
            <a:off x="6108192" y="3259455"/>
            <a:ext cx="4714875" cy="1560195"/>
          </a:xfrm>
          <a:prstGeom prst="rect">
            <a:avLst/>
          </a:prstGeom>
        </p:spPr>
      </p:pic>
    </p:spTree>
    <p:extLst>
      <p:ext uri="{BB962C8B-B14F-4D97-AF65-F5344CB8AC3E}">
        <p14:creationId xmlns:p14="http://schemas.microsoft.com/office/powerpoint/2010/main" val="373971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Decision Trees</a:t>
            </a:r>
          </a:p>
        </p:txBody>
      </p:sp>
      <p:sp>
        <p:nvSpPr>
          <p:cNvPr id="4" name="Content Placeholder 3"/>
          <p:cNvSpPr>
            <a:spLocks noGrp="1"/>
          </p:cNvSpPr>
          <p:nvPr>
            <p:ph idx="1"/>
          </p:nvPr>
        </p:nvSpPr>
        <p:spPr>
          <a:xfrm>
            <a:off x="1105023" y="2107485"/>
            <a:ext cx="5630418" cy="1211580"/>
          </a:xfrm>
        </p:spPr>
        <p:txBody>
          <a:bodyPr/>
          <a:lstStyle/>
          <a:p>
            <a:r>
              <a:rPr lang="en-US" dirty="0"/>
              <a:t>Decision tree analysis was done using </a:t>
            </a:r>
            <a:r>
              <a:rPr lang="en-US" b="1" dirty="0"/>
              <a:t>all</a:t>
            </a:r>
            <a:r>
              <a:rPr lang="en-US" dirty="0"/>
              <a:t> variables</a:t>
            </a:r>
          </a:p>
          <a:p>
            <a:r>
              <a:rPr lang="en-US" dirty="0"/>
              <a:t>The following fit statistics was obtained after the analysis:</a:t>
            </a:r>
          </a:p>
          <a:p>
            <a:pPr marL="0" indent="0">
              <a:buNone/>
            </a:pPr>
            <a:endParaRPr lang="en-US" dirty="0"/>
          </a:p>
        </p:txBody>
      </p:sp>
      <p:sp>
        <p:nvSpPr>
          <p:cNvPr id="2" name="Slide Number Placeholder 1"/>
          <p:cNvSpPr>
            <a:spLocks noGrp="1"/>
          </p:cNvSpPr>
          <p:nvPr>
            <p:ph type="sldNum" sz="quarter" idx="12"/>
          </p:nvPr>
        </p:nvSpPr>
        <p:spPr/>
        <p:txBody>
          <a:bodyPr/>
          <a:lstStyle/>
          <a:p>
            <a:fld id="{601A7ADE-E78F-4068-B691-87A7BF8C4DE5}"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453" y="1879204"/>
            <a:ext cx="3981177" cy="2322353"/>
          </a:xfrm>
          <a:prstGeom prst="rect">
            <a:avLst/>
          </a:prstGeom>
        </p:spPr>
      </p:pic>
      <p:pic>
        <p:nvPicPr>
          <p:cNvPr id="7" name="Picture 6"/>
          <p:cNvPicPr>
            <a:picLocks noChangeAspect="1"/>
          </p:cNvPicPr>
          <p:nvPr/>
        </p:nvPicPr>
        <p:blipFill>
          <a:blip r:embed="rId3"/>
          <a:stretch>
            <a:fillRect/>
          </a:stretch>
        </p:blipFill>
        <p:spPr>
          <a:xfrm>
            <a:off x="1105023" y="4617720"/>
            <a:ext cx="9650607" cy="1943099"/>
          </a:xfrm>
          <a:prstGeom prst="rect">
            <a:avLst/>
          </a:prstGeom>
        </p:spPr>
      </p:pic>
    </p:spTree>
    <p:extLst>
      <p:ext uri="{BB962C8B-B14F-4D97-AF65-F5344CB8AC3E}">
        <p14:creationId xmlns:p14="http://schemas.microsoft.com/office/powerpoint/2010/main" val="28068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Decision tree analysis using only the significant variables obtained in regression</a:t>
            </a:r>
          </a:p>
          <a:p>
            <a:r>
              <a:rPr lang="en-US" dirty="0"/>
              <a:t>Decision Trees analysis significant variables from variable selection node</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1A7ADE-E78F-4068-B691-87A7BF8C4DE5}" type="slidenum">
              <a:rPr kumimoji="0" lang="en-US" sz="1600" b="0" i="0" u="none" strike="noStrike" kern="1200" cap="none" spc="0" normalizeH="0" baseline="0" noProof="0" smtClean="0">
                <a:ln>
                  <a:noFill/>
                </a:ln>
                <a:solidFill>
                  <a:srgbClr val="008542"/>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008542"/>
              </a:solidFill>
              <a:effectLst/>
              <a:uLnTx/>
              <a:uFillTx/>
              <a:latin typeface="Century Schoolbook" panose="02040604050505020304"/>
              <a:ea typeface="+mn-ea"/>
              <a:cs typeface="+mn-cs"/>
            </a:endParaRPr>
          </a:p>
        </p:txBody>
      </p:sp>
      <p:pic>
        <p:nvPicPr>
          <p:cNvPr id="5" name="Picture 4"/>
          <p:cNvPicPr>
            <a:picLocks noChangeAspect="1"/>
          </p:cNvPicPr>
          <p:nvPr/>
        </p:nvPicPr>
        <p:blipFill>
          <a:blip r:embed="rId2"/>
          <a:stretch>
            <a:fillRect/>
          </a:stretch>
        </p:blipFill>
        <p:spPr>
          <a:xfrm>
            <a:off x="558800" y="3139440"/>
            <a:ext cx="10469418" cy="3626485"/>
          </a:xfrm>
          <a:prstGeom prst="rect">
            <a:avLst/>
          </a:prstGeom>
        </p:spPr>
      </p:pic>
    </p:spTree>
    <p:extLst>
      <p:ext uri="{BB962C8B-B14F-4D97-AF65-F5344CB8AC3E}">
        <p14:creationId xmlns:p14="http://schemas.microsoft.com/office/powerpoint/2010/main" val="140389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837" y="92745"/>
            <a:ext cx="9692640" cy="1397124"/>
          </a:xfrm>
        </p:spPr>
        <p:txBody>
          <a:bodyPr/>
          <a:lstStyle/>
          <a:p>
            <a:r>
              <a:rPr lang="en-US" dirty="0"/>
              <a:t>Neural Networks</a:t>
            </a:r>
          </a:p>
        </p:txBody>
      </p:sp>
      <p:sp>
        <p:nvSpPr>
          <p:cNvPr id="3" name="Content Placeholder 2"/>
          <p:cNvSpPr>
            <a:spLocks noGrp="1"/>
          </p:cNvSpPr>
          <p:nvPr>
            <p:ph idx="1"/>
          </p:nvPr>
        </p:nvSpPr>
        <p:spPr/>
        <p:txBody>
          <a:bodyPr/>
          <a:lstStyle/>
          <a:p>
            <a:r>
              <a:rPr lang="en-US" dirty="0"/>
              <a:t>Neural network analysis was done using all the variables</a:t>
            </a:r>
          </a:p>
          <a:p>
            <a:r>
              <a:rPr lang="en-US" dirty="0"/>
              <a:t>The fit statistic is as follows:</a:t>
            </a:r>
          </a:p>
          <a:p>
            <a:pPr marL="0" indent="0">
              <a:buNone/>
            </a:pP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13</a:t>
            </a:fld>
            <a:endParaRPr lang="en-US" dirty="0"/>
          </a:p>
        </p:txBody>
      </p:sp>
      <p:pic>
        <p:nvPicPr>
          <p:cNvPr id="5" name="Picture 4"/>
          <p:cNvPicPr>
            <a:picLocks noChangeAspect="1"/>
          </p:cNvPicPr>
          <p:nvPr/>
        </p:nvPicPr>
        <p:blipFill>
          <a:blip r:embed="rId3"/>
          <a:stretch>
            <a:fillRect/>
          </a:stretch>
        </p:blipFill>
        <p:spPr>
          <a:xfrm>
            <a:off x="531628" y="3561906"/>
            <a:ext cx="10422884" cy="329609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791" y="1275907"/>
            <a:ext cx="3426660" cy="2217260"/>
          </a:xfrm>
          <a:prstGeom prst="rect">
            <a:avLst/>
          </a:prstGeom>
        </p:spPr>
      </p:pic>
    </p:spTree>
    <p:extLst>
      <p:ext uri="{BB962C8B-B14F-4D97-AF65-F5344CB8AC3E}">
        <p14:creationId xmlns:p14="http://schemas.microsoft.com/office/powerpoint/2010/main" val="121905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Fit Model</a:t>
            </a:r>
          </a:p>
        </p:txBody>
      </p:sp>
      <p:sp>
        <p:nvSpPr>
          <p:cNvPr id="3" name="Content Placeholder 2"/>
          <p:cNvSpPr>
            <a:spLocks noGrp="1"/>
          </p:cNvSpPr>
          <p:nvPr>
            <p:ph idx="1"/>
          </p:nvPr>
        </p:nvSpPr>
        <p:spPr/>
        <p:txBody>
          <a:bodyPr/>
          <a:lstStyle/>
          <a:p>
            <a:r>
              <a:rPr lang="en-US" dirty="0"/>
              <a:t>Model Comparator was used to figure out the best fit model</a:t>
            </a:r>
          </a:p>
          <a:p>
            <a:r>
              <a:rPr lang="en-US" dirty="0"/>
              <a:t>The result of model comparator is as follows</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545124" y="3016203"/>
            <a:ext cx="10409388" cy="3749722"/>
          </a:xfrm>
          <a:prstGeom prst="rect">
            <a:avLst/>
          </a:prstGeom>
        </p:spPr>
      </p:pic>
      <p:sp>
        <p:nvSpPr>
          <p:cNvPr id="15" name="Rectangle 14"/>
          <p:cNvSpPr/>
          <p:nvPr/>
        </p:nvSpPr>
        <p:spPr>
          <a:xfrm>
            <a:off x="545124" y="5468815"/>
            <a:ext cx="10409388" cy="316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18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403300"/>
            <a:ext cx="3416145" cy="1006021"/>
          </a:xfrm>
        </p:spPr>
        <p:txBody>
          <a:bodyPr/>
          <a:lstStyle/>
          <a:p>
            <a:r>
              <a:rPr lang="en-US" dirty="0"/>
              <a:t>Conclusion</a:t>
            </a:r>
          </a:p>
        </p:txBody>
      </p:sp>
      <p:sp>
        <p:nvSpPr>
          <p:cNvPr id="3" name="Content Placeholder 2"/>
          <p:cNvSpPr>
            <a:spLocks noGrp="1"/>
          </p:cNvSpPr>
          <p:nvPr>
            <p:ph idx="1"/>
          </p:nvPr>
        </p:nvSpPr>
        <p:spPr>
          <a:xfrm>
            <a:off x="1140849" y="1760061"/>
            <a:ext cx="3325134" cy="1503680"/>
          </a:xfrm>
        </p:spPr>
        <p:txBody>
          <a:bodyPr>
            <a:normAutofit lnSpcReduction="10000"/>
          </a:bodyPr>
          <a:lstStyle/>
          <a:p>
            <a:r>
              <a:rPr lang="en-US" dirty="0"/>
              <a:t>Important factors :</a:t>
            </a:r>
          </a:p>
          <a:p>
            <a:pPr lvl="1"/>
            <a:r>
              <a:rPr lang="en-US" dirty="0"/>
              <a:t>Base time</a:t>
            </a:r>
          </a:p>
          <a:p>
            <a:pPr lvl="1"/>
            <a:r>
              <a:rPr lang="en-US" dirty="0"/>
              <a:t>CC2</a:t>
            </a:r>
          </a:p>
          <a:p>
            <a:r>
              <a:rPr lang="en-US" dirty="0"/>
              <a:t>Final Model in SAS EM</a:t>
            </a:r>
          </a:p>
          <a:p>
            <a:pPr marL="0" indent="0">
              <a:buNone/>
            </a:pP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518160" y="3332480"/>
            <a:ext cx="10436352" cy="352552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813" y="535132"/>
            <a:ext cx="3065400" cy="2449858"/>
          </a:xfrm>
          <a:prstGeom prst="rect">
            <a:avLst/>
          </a:prstGeom>
        </p:spPr>
      </p:pic>
    </p:spTree>
    <p:extLst>
      <p:ext uri="{BB962C8B-B14F-4D97-AF65-F5344CB8AC3E}">
        <p14:creationId xmlns:p14="http://schemas.microsoft.com/office/powerpoint/2010/main" val="197758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019365" y="2824085"/>
            <a:ext cx="3883921" cy="2665423"/>
          </a:xfrm>
          <a:prstGeom prst="rect">
            <a:avLst/>
          </a:prstGeom>
        </p:spPr>
      </p:pic>
      <p:sp>
        <p:nvSpPr>
          <p:cNvPr id="2" name="Title 1"/>
          <p:cNvSpPr>
            <a:spLocks noGrp="1"/>
          </p:cNvSpPr>
          <p:nvPr>
            <p:ph type="title"/>
          </p:nvPr>
        </p:nvSpPr>
        <p:spPr>
          <a:xfrm>
            <a:off x="1261872" y="294198"/>
            <a:ext cx="9692640" cy="1397124"/>
          </a:xfrm>
        </p:spPr>
        <p:txBody>
          <a:bodyPr>
            <a:normAutofit/>
          </a:bodyPr>
          <a:lstStyle/>
          <a:p>
            <a:r>
              <a:rPr lang="en-US" dirty="0"/>
              <a:t>Business Implications</a:t>
            </a:r>
          </a:p>
        </p:txBody>
      </p:sp>
      <p:sp>
        <p:nvSpPr>
          <p:cNvPr id="3" name="Content Placeholder 2"/>
          <p:cNvSpPr>
            <a:spLocks noGrp="1"/>
          </p:cNvSpPr>
          <p:nvPr>
            <p:ph idx="1"/>
          </p:nvPr>
        </p:nvSpPr>
        <p:spPr>
          <a:xfrm>
            <a:off x="1261872" y="1828800"/>
            <a:ext cx="5609575" cy="4351337"/>
          </a:xfrm>
        </p:spPr>
        <p:txBody>
          <a:bodyPr>
            <a:normAutofit/>
          </a:bodyPr>
          <a:lstStyle/>
          <a:p>
            <a:r>
              <a:rPr lang="en-US" dirty="0"/>
              <a:t>The model can be used to predict the response of the customers for a new product that is launched in the official page of the company.</a:t>
            </a:r>
          </a:p>
          <a:p>
            <a:r>
              <a:rPr lang="en-US" dirty="0"/>
              <a:t>Using the previous results, we can calculate the best time during which the user interaction is the most and the product should be launched at that time only.</a:t>
            </a:r>
          </a:p>
          <a:p>
            <a:endParaRPr lang="en-US" dirty="0"/>
          </a:p>
        </p:txBody>
      </p:sp>
      <p:sp>
        <p:nvSpPr>
          <p:cNvPr id="4" name="Slide Number Placeholder 3"/>
          <p:cNvSpPr>
            <a:spLocks noGrp="1"/>
          </p:cNvSpPr>
          <p:nvPr>
            <p:ph type="sldNum" sz="quarter" idx="12"/>
          </p:nvPr>
        </p:nvSpPr>
        <p:spPr>
          <a:xfrm>
            <a:off x="11292840" y="6172200"/>
            <a:ext cx="914400" cy="593725"/>
          </a:xfrm>
        </p:spPr>
        <p:txBody>
          <a:bodyPr>
            <a:normAutofit/>
          </a:bodyPr>
          <a:lstStyle/>
          <a:p>
            <a:fld id="{601A7ADE-E78F-4068-B691-87A7BF8C4DE5}" type="slidenum">
              <a:rPr lang="en-US" smtClean="0"/>
              <a:pPr/>
              <a:t>16</a:t>
            </a:fld>
            <a:endParaRPr lang="en-US" dirty="0"/>
          </a:p>
        </p:txBody>
      </p:sp>
    </p:spTree>
    <p:extLst>
      <p:ext uri="{BB962C8B-B14F-4D97-AF65-F5344CB8AC3E}">
        <p14:creationId xmlns:p14="http://schemas.microsoft.com/office/powerpoint/2010/main" val="136837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61872" y="2137357"/>
            <a:ext cx="3816962" cy="2829090"/>
          </a:xfrm>
          <a:prstGeom prst="rect">
            <a:avLst/>
          </a:prstGeom>
        </p:spPr>
      </p:pic>
      <p:sp>
        <p:nvSpPr>
          <p:cNvPr id="2" name="Title 1"/>
          <p:cNvSpPr>
            <a:spLocks noGrp="1"/>
          </p:cNvSpPr>
          <p:nvPr>
            <p:ph type="title"/>
          </p:nvPr>
        </p:nvSpPr>
        <p:spPr>
          <a:xfrm>
            <a:off x="1261872" y="294198"/>
            <a:ext cx="9692640" cy="1397124"/>
          </a:xfrm>
        </p:spPr>
        <p:txBody>
          <a:bodyPr>
            <a:normAutofit/>
          </a:bodyPr>
          <a:lstStyle/>
          <a:p>
            <a:r>
              <a:rPr lang="en-US" dirty="0"/>
              <a:t>Business Implications…</a:t>
            </a:r>
          </a:p>
        </p:txBody>
      </p:sp>
      <p:sp>
        <p:nvSpPr>
          <p:cNvPr id="3" name="Content Placeholder 2"/>
          <p:cNvSpPr>
            <a:spLocks noGrp="1"/>
          </p:cNvSpPr>
          <p:nvPr>
            <p:ph idx="1"/>
          </p:nvPr>
        </p:nvSpPr>
        <p:spPr>
          <a:xfrm>
            <a:off x="5271246" y="1828800"/>
            <a:ext cx="5683265" cy="4351337"/>
          </a:xfrm>
        </p:spPr>
        <p:txBody>
          <a:bodyPr>
            <a:normAutofit/>
          </a:bodyPr>
          <a:lstStyle/>
          <a:p>
            <a:r>
              <a:rPr lang="en-US" dirty="0"/>
              <a:t>The model can be used by the tourism companies to find out which countries receive the maximum comments and where people are interested to visit.</a:t>
            </a:r>
          </a:p>
          <a:p>
            <a:r>
              <a:rPr lang="en-US" dirty="0"/>
              <a:t>Using the results, the companies can provide offers in order to maximize their sales.</a:t>
            </a:r>
          </a:p>
          <a:p>
            <a:endParaRPr lang="en-US" dirty="0"/>
          </a:p>
        </p:txBody>
      </p:sp>
      <p:sp>
        <p:nvSpPr>
          <p:cNvPr id="4" name="Slide Number Placeholder 3"/>
          <p:cNvSpPr>
            <a:spLocks noGrp="1"/>
          </p:cNvSpPr>
          <p:nvPr>
            <p:ph type="sldNum" sz="quarter" idx="12"/>
          </p:nvPr>
        </p:nvSpPr>
        <p:spPr>
          <a:xfrm>
            <a:off x="11292840" y="6172200"/>
            <a:ext cx="914400" cy="593725"/>
          </a:xfrm>
        </p:spPr>
        <p:txBody>
          <a:bodyPr>
            <a:normAutofit/>
          </a:bodyPr>
          <a:lstStyle/>
          <a:p>
            <a:fld id="{601A7ADE-E78F-4068-B691-87A7BF8C4DE5}" type="slidenum">
              <a:rPr lang="en-US" smtClean="0"/>
              <a:pPr/>
              <a:t>17</a:t>
            </a:fld>
            <a:endParaRPr lang="en-US" dirty="0"/>
          </a:p>
        </p:txBody>
      </p:sp>
    </p:spTree>
    <p:extLst>
      <p:ext uri="{BB962C8B-B14F-4D97-AF65-F5344CB8AC3E}">
        <p14:creationId xmlns:p14="http://schemas.microsoft.com/office/powerpoint/2010/main" val="406535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We could further make use of Facebook likes and Facebook poll’s to study the response of audience.</a:t>
            </a:r>
          </a:p>
          <a:p>
            <a:r>
              <a:rPr lang="en-US" dirty="0"/>
              <a:t>With the introduction of new like option that includes options such as wow and sad we could further drill down our analysis.</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18</a:t>
            </a:fld>
            <a:endParaRPr lang="en-US" dirty="0"/>
          </a:p>
        </p:txBody>
      </p:sp>
    </p:spTree>
    <p:extLst>
      <p:ext uri="{BB962C8B-B14F-4D97-AF65-F5344CB8AC3E}">
        <p14:creationId xmlns:p14="http://schemas.microsoft.com/office/powerpoint/2010/main" val="3037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61871" y="1828800"/>
            <a:ext cx="9302965" cy="1491175"/>
          </a:xfrm>
        </p:spPr>
        <p:txBody>
          <a:bodyPr/>
          <a:lstStyle/>
          <a:p>
            <a:r>
              <a:rPr lang="en-US" dirty="0"/>
              <a:t>We are the analytics team appointed by Mr. Homer Simpson </a:t>
            </a:r>
          </a:p>
          <a:p>
            <a:r>
              <a:rPr lang="en-US" dirty="0"/>
              <a:t>He wants to start a new business and use Facebook as a medium of promotion</a:t>
            </a:r>
          </a:p>
          <a:p>
            <a:r>
              <a:rPr lang="en-US" dirty="0"/>
              <a:t>He wants to know how many comments will his ad posted on Facebook will receive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a:t>
            </a:fld>
            <a:endParaRPr lang="en-US" dirty="0"/>
          </a:p>
        </p:txBody>
      </p:sp>
      <p:pic>
        <p:nvPicPr>
          <p:cNvPr id="6" name="Picture 5"/>
          <p:cNvPicPr>
            <a:picLocks noChangeAspect="1"/>
          </p:cNvPicPr>
          <p:nvPr/>
        </p:nvPicPr>
        <p:blipFill>
          <a:blip r:embed="rId2"/>
          <a:stretch>
            <a:fillRect/>
          </a:stretch>
        </p:blipFill>
        <p:spPr>
          <a:xfrm>
            <a:off x="1394972" y="3468786"/>
            <a:ext cx="2397442" cy="2397442"/>
          </a:xfrm>
          <a:prstGeom prst="rect">
            <a:avLst/>
          </a:prstGeom>
        </p:spPr>
      </p:pic>
      <p:sp>
        <p:nvSpPr>
          <p:cNvPr id="7" name="TextBox 6"/>
          <p:cNvSpPr txBox="1"/>
          <p:nvPr/>
        </p:nvSpPr>
        <p:spPr>
          <a:xfrm>
            <a:off x="4290646" y="3457453"/>
            <a:ext cx="6274190" cy="1769715"/>
          </a:xfrm>
          <a:prstGeom prst="rect">
            <a:avLst/>
          </a:prstGeom>
          <a:noFill/>
        </p:spPr>
        <p:txBody>
          <a:bodyPr wrap="square" rtlCol="0">
            <a:spAutoFit/>
          </a:bodyPr>
          <a:lstStyle/>
          <a:p>
            <a:pPr marL="182880" indent="-182880">
              <a:lnSpc>
                <a:spcPct val="95000"/>
              </a:lnSpc>
              <a:spcBef>
                <a:spcPts val="1400"/>
              </a:spcBef>
              <a:spcAft>
                <a:spcPts val="200"/>
              </a:spcAft>
              <a:buSzPct val="80000"/>
              <a:buFont typeface="Arial" pitchFamily="34" charset="0"/>
              <a:buChar char="•"/>
            </a:pPr>
            <a:r>
              <a:rPr lang="en-US" sz="2000" spc="10" dirty="0">
                <a:solidFill>
                  <a:schemeClr val="tx1">
                    <a:lumMod val="65000"/>
                    <a:lumOff val="35000"/>
                  </a:schemeClr>
                </a:solidFill>
                <a:latin typeface="Calibri" panose="020F0502020204030204" pitchFamily="34" charset="0"/>
              </a:rPr>
              <a:t>We analyzed the data on Facebook Comments to predict the average number of comments a post will receive</a:t>
            </a:r>
          </a:p>
          <a:p>
            <a:pPr marL="182880" indent="-182880">
              <a:lnSpc>
                <a:spcPct val="95000"/>
              </a:lnSpc>
              <a:spcBef>
                <a:spcPts val="1400"/>
              </a:spcBef>
              <a:spcAft>
                <a:spcPts val="200"/>
              </a:spcAft>
              <a:buSzPct val="80000"/>
              <a:buFont typeface="Arial" pitchFamily="34" charset="0"/>
              <a:buChar char="•"/>
            </a:pPr>
            <a:r>
              <a:rPr lang="en-US" sz="2000" spc="10" dirty="0">
                <a:solidFill>
                  <a:schemeClr val="tx1">
                    <a:lumMod val="65000"/>
                    <a:lumOff val="35000"/>
                  </a:schemeClr>
                </a:solidFill>
                <a:latin typeface="Calibri" panose="020F0502020204030204" pitchFamily="34" charset="0"/>
              </a:rPr>
              <a:t>Determine the important factors to consider before posting an ad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116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324" y="647114"/>
            <a:ext cx="9671784" cy="914400"/>
          </a:xfrm>
        </p:spPr>
        <p:txBody>
          <a:bodyPr/>
          <a:lstStyle/>
          <a:p>
            <a:r>
              <a:rPr lang="en-US" dirty="0"/>
              <a:t>Features of Data Used for Analysis</a:t>
            </a:r>
          </a:p>
        </p:txBody>
      </p:sp>
      <p:pic>
        <p:nvPicPr>
          <p:cNvPr id="5" name="Content Placeholder 4"/>
          <p:cNvPicPr>
            <a:picLocks noGrp="1" noChangeAspect="1"/>
          </p:cNvPicPr>
          <p:nvPr>
            <p:ph idx="1"/>
          </p:nvPr>
        </p:nvPicPr>
        <p:blipFill>
          <a:blip r:embed="rId2"/>
          <a:stretch>
            <a:fillRect/>
          </a:stretch>
        </p:blipFill>
        <p:spPr>
          <a:xfrm>
            <a:off x="1948070" y="1730326"/>
            <a:ext cx="7979121" cy="4853354"/>
          </a:xfrm>
          <a:prstGeom prst="rect">
            <a:avLst/>
          </a:prstGeom>
        </p:spPr>
      </p:pic>
      <p:sp>
        <p:nvSpPr>
          <p:cNvPr id="4" name="Slide Number Placeholder 3"/>
          <p:cNvSpPr>
            <a:spLocks noGrp="1"/>
          </p:cNvSpPr>
          <p:nvPr>
            <p:ph type="sldNum" sz="quarter" idx="12"/>
          </p:nvPr>
        </p:nvSpPr>
        <p:spPr/>
        <p:txBody>
          <a:bodyPr/>
          <a:lstStyle/>
          <a:p>
            <a:fld id="{601A7ADE-E78F-4068-B691-87A7BF8C4DE5}" type="slidenum">
              <a:rPr lang="en-US" smtClean="0"/>
              <a:pPr/>
              <a:t>3</a:t>
            </a:fld>
            <a:endParaRPr lang="en-US" dirty="0"/>
          </a:p>
        </p:txBody>
      </p:sp>
    </p:spTree>
    <p:extLst>
      <p:ext uri="{BB962C8B-B14F-4D97-AF65-F5344CB8AC3E}">
        <p14:creationId xmlns:p14="http://schemas.microsoft.com/office/powerpoint/2010/main" val="67097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01A7ADE-E78F-4068-B691-87A7BF8C4DE5}" type="slidenum">
              <a:rPr lang="en-US" smtClean="0"/>
              <a:pPr/>
              <a:t>4</a:t>
            </a:fld>
            <a:endParaRPr lang="en-US" dirty="0"/>
          </a:p>
        </p:txBody>
      </p:sp>
      <p:pic>
        <p:nvPicPr>
          <p:cNvPr id="6" name="Picture 5"/>
          <p:cNvPicPr>
            <a:picLocks noChangeAspect="1"/>
          </p:cNvPicPr>
          <p:nvPr/>
        </p:nvPicPr>
        <p:blipFill>
          <a:blip r:embed="rId3"/>
          <a:stretch>
            <a:fillRect/>
          </a:stretch>
        </p:blipFill>
        <p:spPr>
          <a:xfrm>
            <a:off x="1111657" y="1390527"/>
            <a:ext cx="5366288" cy="2534904"/>
          </a:xfrm>
          <a:prstGeom prst="rect">
            <a:avLst/>
          </a:prstGeom>
        </p:spPr>
      </p:pic>
      <p:sp>
        <p:nvSpPr>
          <p:cNvPr id="8" name="TextBox 7"/>
          <p:cNvSpPr txBox="1"/>
          <p:nvPr/>
        </p:nvSpPr>
        <p:spPr>
          <a:xfrm>
            <a:off x="1111658" y="3985402"/>
            <a:ext cx="9916560" cy="1938992"/>
          </a:xfrm>
          <a:prstGeom prst="rect">
            <a:avLst/>
          </a:prstGeom>
          <a:noFill/>
        </p:spPr>
        <p:txBody>
          <a:bodyPr wrap="square" rtlCol="0">
            <a:spAutoFit/>
          </a:bodyPr>
          <a:lstStyle/>
          <a:p>
            <a:r>
              <a:rPr lang="en-US" sz="2000" spc="10" dirty="0">
                <a:solidFill>
                  <a:schemeClr val="tx1">
                    <a:lumMod val="65000"/>
                    <a:lumOff val="35000"/>
                  </a:schemeClr>
                </a:solidFill>
                <a:latin typeface="Calibri" panose="020F0502020204030204" pitchFamily="34" charset="0"/>
              </a:rPr>
              <a:t>Base Time (BT): Randomly selected time in order to simulate the scenario</a:t>
            </a:r>
          </a:p>
          <a:p>
            <a:pPr marL="342900" indent="-34290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C1: Total comment count before selected base time</a:t>
            </a:r>
          </a:p>
          <a:p>
            <a:pPr marL="342900" indent="-34290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C2: Comment count in last 24 </a:t>
            </a:r>
            <a:r>
              <a:rPr lang="en-US" sz="2000" spc="10" dirty="0" err="1">
                <a:solidFill>
                  <a:schemeClr val="tx1">
                    <a:lumMod val="65000"/>
                    <a:lumOff val="35000"/>
                  </a:schemeClr>
                </a:solidFill>
                <a:latin typeface="Calibri" panose="020F0502020204030204" pitchFamily="34" charset="0"/>
              </a:rPr>
              <a:t>hrs</a:t>
            </a:r>
            <a:r>
              <a:rPr lang="en-US" sz="2000" spc="10" dirty="0">
                <a:solidFill>
                  <a:schemeClr val="tx1">
                    <a:lumMod val="65000"/>
                    <a:lumOff val="35000"/>
                  </a:schemeClr>
                </a:solidFill>
                <a:latin typeface="Calibri" panose="020F0502020204030204" pitchFamily="34" charset="0"/>
              </a:rPr>
              <a:t> w.r.t to selected base time</a:t>
            </a:r>
          </a:p>
          <a:p>
            <a:pPr marL="342900" indent="-34290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C3: Comment count is last 48 </a:t>
            </a:r>
            <a:r>
              <a:rPr lang="en-US" sz="2000" spc="10" dirty="0" err="1">
                <a:solidFill>
                  <a:schemeClr val="tx1">
                    <a:lumMod val="65000"/>
                    <a:lumOff val="35000"/>
                  </a:schemeClr>
                </a:solidFill>
                <a:latin typeface="Calibri" panose="020F0502020204030204" pitchFamily="34" charset="0"/>
              </a:rPr>
              <a:t>hrs</a:t>
            </a:r>
            <a:r>
              <a:rPr lang="en-US" sz="2000" spc="10" dirty="0">
                <a:solidFill>
                  <a:schemeClr val="tx1">
                    <a:lumMod val="65000"/>
                    <a:lumOff val="35000"/>
                  </a:schemeClr>
                </a:solidFill>
                <a:latin typeface="Calibri" panose="020F0502020204030204" pitchFamily="34" charset="0"/>
              </a:rPr>
              <a:t> to last 24 </a:t>
            </a:r>
            <a:r>
              <a:rPr lang="en-US" sz="2000" spc="10" dirty="0" err="1">
                <a:solidFill>
                  <a:schemeClr val="tx1">
                    <a:lumMod val="65000"/>
                    <a:lumOff val="35000"/>
                  </a:schemeClr>
                </a:solidFill>
                <a:latin typeface="Calibri" panose="020F0502020204030204" pitchFamily="34" charset="0"/>
              </a:rPr>
              <a:t>hrs</a:t>
            </a:r>
            <a:r>
              <a:rPr lang="en-US" sz="2000" spc="10" dirty="0">
                <a:solidFill>
                  <a:schemeClr val="tx1">
                    <a:lumMod val="65000"/>
                    <a:lumOff val="35000"/>
                  </a:schemeClr>
                </a:solidFill>
                <a:latin typeface="Calibri" panose="020F0502020204030204" pitchFamily="34" charset="0"/>
              </a:rPr>
              <a:t> w.r.t to base time </a:t>
            </a:r>
          </a:p>
          <a:p>
            <a:pPr marL="342900" indent="-34290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C4: Comment count in first 24 </a:t>
            </a:r>
            <a:r>
              <a:rPr lang="en-US" sz="2000" spc="10" dirty="0" err="1">
                <a:solidFill>
                  <a:schemeClr val="tx1">
                    <a:lumMod val="65000"/>
                    <a:lumOff val="35000"/>
                  </a:schemeClr>
                </a:solidFill>
                <a:latin typeface="Calibri" panose="020F0502020204030204" pitchFamily="34" charset="0"/>
              </a:rPr>
              <a:t>hrs</a:t>
            </a:r>
            <a:r>
              <a:rPr lang="en-US" sz="2000" spc="10" dirty="0">
                <a:solidFill>
                  <a:schemeClr val="tx1">
                    <a:lumMod val="65000"/>
                    <a:lumOff val="35000"/>
                  </a:schemeClr>
                </a:solidFill>
                <a:latin typeface="Calibri" panose="020F0502020204030204" pitchFamily="34" charset="0"/>
              </a:rPr>
              <a:t> after publishing the post, but before selected base time</a:t>
            </a:r>
          </a:p>
          <a:p>
            <a:pPr marL="342900" indent="-34290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C5: The difference between C2 and C3</a:t>
            </a:r>
          </a:p>
        </p:txBody>
      </p:sp>
      <p:sp>
        <p:nvSpPr>
          <p:cNvPr id="11" name="TextBox 10"/>
          <p:cNvSpPr txBox="1"/>
          <p:nvPr/>
        </p:nvSpPr>
        <p:spPr>
          <a:xfrm>
            <a:off x="1420837" y="776532"/>
            <a:ext cx="8862646" cy="769441"/>
          </a:xfrm>
          <a:prstGeom prst="rect">
            <a:avLst/>
          </a:prstGeom>
          <a:noFill/>
        </p:spPr>
        <p:txBody>
          <a:bodyPr wrap="square" rtlCol="0">
            <a:spAutoFit/>
          </a:bodyPr>
          <a:lstStyle/>
          <a:p>
            <a:r>
              <a:rPr lang="en-US" sz="4400" b="1" dirty="0">
                <a:solidFill>
                  <a:srgbClr val="DC7D01"/>
                </a:solidFill>
                <a:latin typeface="Calibri" panose="020F0502020204030204" pitchFamily="34" charset="0"/>
                <a:cs typeface="Calibri" panose="020F0502020204030204" pitchFamily="34" charset="0"/>
              </a:rPr>
              <a:t>Base Time</a:t>
            </a:r>
          </a:p>
        </p:txBody>
      </p:sp>
    </p:spTree>
    <p:extLst>
      <p:ext uri="{BB962C8B-B14F-4D97-AF65-F5344CB8AC3E}">
        <p14:creationId xmlns:p14="http://schemas.microsoft.com/office/powerpoint/2010/main" val="352947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47216"/>
            <a:ext cx="8783276" cy="971830"/>
          </a:xfrm>
        </p:spPr>
        <p:txBody>
          <a:bodyPr/>
          <a:lstStyle/>
          <a:p>
            <a:r>
              <a:rPr lang="en-US" dirty="0"/>
              <a:t>Visual Analysis of Data</a:t>
            </a:r>
          </a:p>
        </p:txBody>
      </p:sp>
      <p:sp>
        <p:nvSpPr>
          <p:cNvPr id="4" name="Slide Number Placeholder 3"/>
          <p:cNvSpPr>
            <a:spLocks noGrp="1"/>
          </p:cNvSpPr>
          <p:nvPr>
            <p:ph type="sldNum" sz="quarter" idx="12"/>
          </p:nvPr>
        </p:nvSpPr>
        <p:spPr/>
        <p:txBody>
          <a:bodyPr/>
          <a:lstStyle/>
          <a:p>
            <a:fld id="{601A7ADE-E78F-4068-B691-87A7BF8C4DE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844064" y="1691322"/>
            <a:ext cx="6309082" cy="4761190"/>
          </a:xfrm>
          <a:prstGeom prst="rect">
            <a:avLst/>
          </a:prstGeom>
        </p:spPr>
      </p:pic>
      <p:sp>
        <p:nvSpPr>
          <p:cNvPr id="6" name="TextBox 5"/>
          <p:cNvSpPr txBox="1"/>
          <p:nvPr/>
        </p:nvSpPr>
        <p:spPr>
          <a:xfrm>
            <a:off x="4549776" y="4975184"/>
            <a:ext cx="6610963" cy="1477328"/>
          </a:xfrm>
          <a:prstGeom prst="rect">
            <a:avLst/>
          </a:prstGeom>
          <a:noFill/>
        </p:spPr>
        <p:txBody>
          <a:bodyPr wrap="square" rtlCol="0">
            <a:spAutoFit/>
          </a:bodyPr>
          <a:lstStyle/>
          <a:p>
            <a:r>
              <a:rPr lang="en-US" b="1" spc="10" dirty="0">
                <a:solidFill>
                  <a:schemeClr val="tx1">
                    <a:lumMod val="65000"/>
                    <a:lumOff val="35000"/>
                  </a:schemeClr>
                </a:solidFill>
                <a:latin typeface="Calibri" panose="020F0502020204030204" pitchFamily="34" charset="0"/>
              </a:rPr>
              <a:t>Legend</a:t>
            </a:r>
          </a:p>
          <a:p>
            <a:pPr marL="285750" indent="-285750">
              <a:buFont typeface="Arial" panose="020B0604020202020204" pitchFamily="34" charset="0"/>
              <a:buChar char="•"/>
            </a:pPr>
            <a:r>
              <a:rPr lang="en-US" spc="10" dirty="0" err="1">
                <a:solidFill>
                  <a:schemeClr val="tx1">
                    <a:lumMod val="65000"/>
                    <a:lumOff val="35000"/>
                  </a:schemeClr>
                </a:solidFill>
                <a:latin typeface="Calibri" panose="020F0502020204030204" pitchFamily="34" charset="0"/>
              </a:rPr>
              <a:t>Avg</a:t>
            </a:r>
            <a:r>
              <a:rPr lang="en-US" spc="10" dirty="0">
                <a:solidFill>
                  <a:schemeClr val="tx1">
                    <a:lumMod val="65000"/>
                    <a:lumOff val="35000"/>
                  </a:schemeClr>
                </a:solidFill>
                <a:latin typeface="Calibri" panose="020F0502020204030204" pitchFamily="34" charset="0"/>
              </a:rPr>
              <a:t> CC1 – Total comments received before </a:t>
            </a:r>
            <a:r>
              <a:rPr lang="en-US" spc="10" dirty="0" err="1">
                <a:solidFill>
                  <a:schemeClr val="tx1">
                    <a:lumMod val="65000"/>
                    <a:lumOff val="35000"/>
                  </a:schemeClr>
                </a:solidFill>
                <a:latin typeface="Calibri" panose="020F0502020204030204" pitchFamily="34" charset="0"/>
              </a:rPr>
              <a:t>basetime</a:t>
            </a:r>
            <a:endParaRPr lang="en-US" spc="10"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pPr>
            <a:r>
              <a:rPr lang="en-US" spc="10" dirty="0" err="1">
                <a:solidFill>
                  <a:schemeClr val="tx1">
                    <a:lumMod val="65000"/>
                    <a:lumOff val="35000"/>
                  </a:schemeClr>
                </a:solidFill>
                <a:latin typeface="Calibri" panose="020F0502020204030204" pitchFamily="34" charset="0"/>
              </a:rPr>
              <a:t>Avg</a:t>
            </a:r>
            <a:r>
              <a:rPr lang="en-US" spc="10" dirty="0">
                <a:solidFill>
                  <a:schemeClr val="tx1">
                    <a:lumMod val="65000"/>
                    <a:lumOff val="35000"/>
                  </a:schemeClr>
                </a:solidFill>
                <a:latin typeface="Calibri" panose="020F0502020204030204" pitchFamily="34" charset="0"/>
              </a:rPr>
              <a:t> CC2 – Comments received in last 24 </a:t>
            </a:r>
            <a:r>
              <a:rPr lang="en-US" spc="10" dirty="0" err="1">
                <a:solidFill>
                  <a:schemeClr val="tx1">
                    <a:lumMod val="65000"/>
                    <a:lumOff val="35000"/>
                  </a:schemeClr>
                </a:solidFill>
                <a:latin typeface="Calibri" panose="020F0502020204030204" pitchFamily="34" charset="0"/>
              </a:rPr>
              <a:t>hrs</a:t>
            </a:r>
            <a:endParaRPr lang="en-US" spc="10"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pPr>
            <a:r>
              <a:rPr lang="en-US" spc="10" dirty="0" err="1">
                <a:solidFill>
                  <a:schemeClr val="tx1">
                    <a:lumMod val="65000"/>
                    <a:lumOff val="35000"/>
                  </a:schemeClr>
                </a:solidFill>
                <a:latin typeface="Calibri" panose="020F0502020204030204" pitchFamily="34" charset="0"/>
              </a:rPr>
              <a:t>Avg</a:t>
            </a:r>
            <a:r>
              <a:rPr lang="en-US" spc="10" dirty="0">
                <a:solidFill>
                  <a:schemeClr val="tx1">
                    <a:lumMod val="65000"/>
                    <a:lumOff val="35000"/>
                  </a:schemeClr>
                </a:solidFill>
                <a:latin typeface="Calibri" panose="020F0502020204030204" pitchFamily="34" charset="0"/>
              </a:rPr>
              <a:t> CC3 – Comments received in last 48 </a:t>
            </a:r>
            <a:r>
              <a:rPr lang="en-US" spc="10" dirty="0" err="1">
                <a:solidFill>
                  <a:schemeClr val="tx1">
                    <a:lumMod val="65000"/>
                    <a:lumOff val="35000"/>
                  </a:schemeClr>
                </a:solidFill>
                <a:latin typeface="Calibri" panose="020F0502020204030204" pitchFamily="34" charset="0"/>
              </a:rPr>
              <a:t>hrs</a:t>
            </a:r>
            <a:r>
              <a:rPr lang="en-US" spc="10" dirty="0">
                <a:solidFill>
                  <a:schemeClr val="tx1">
                    <a:lumMod val="65000"/>
                    <a:lumOff val="35000"/>
                  </a:schemeClr>
                </a:solidFill>
                <a:latin typeface="Calibri" panose="020F0502020204030204" pitchFamily="34" charset="0"/>
              </a:rPr>
              <a:t> to last 24 </a:t>
            </a:r>
            <a:r>
              <a:rPr lang="en-US" spc="10" dirty="0" err="1">
                <a:solidFill>
                  <a:schemeClr val="tx1">
                    <a:lumMod val="65000"/>
                    <a:lumOff val="35000"/>
                  </a:schemeClr>
                </a:solidFill>
                <a:latin typeface="Calibri" panose="020F0502020204030204" pitchFamily="34" charset="0"/>
              </a:rPr>
              <a:t>hrs</a:t>
            </a:r>
            <a:endParaRPr lang="en-US" spc="10"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pPr>
            <a:r>
              <a:rPr lang="en-US" spc="10" dirty="0" err="1">
                <a:solidFill>
                  <a:schemeClr val="tx1">
                    <a:lumMod val="65000"/>
                    <a:lumOff val="35000"/>
                  </a:schemeClr>
                </a:solidFill>
                <a:latin typeface="Calibri" panose="020F0502020204030204" pitchFamily="34" charset="0"/>
              </a:rPr>
              <a:t>Avg</a:t>
            </a:r>
            <a:r>
              <a:rPr lang="en-US" spc="10" dirty="0">
                <a:solidFill>
                  <a:schemeClr val="tx1">
                    <a:lumMod val="65000"/>
                    <a:lumOff val="35000"/>
                  </a:schemeClr>
                </a:solidFill>
                <a:latin typeface="Calibri" panose="020F0502020204030204" pitchFamily="34" charset="0"/>
              </a:rPr>
              <a:t> CC4 – Comments received in 1st 24 </a:t>
            </a:r>
            <a:r>
              <a:rPr lang="en-US" spc="10" dirty="0" err="1">
                <a:solidFill>
                  <a:schemeClr val="tx1">
                    <a:lumMod val="65000"/>
                    <a:lumOff val="35000"/>
                  </a:schemeClr>
                </a:solidFill>
                <a:latin typeface="Calibri" panose="020F0502020204030204" pitchFamily="34" charset="0"/>
              </a:rPr>
              <a:t>hrs</a:t>
            </a:r>
            <a:r>
              <a:rPr lang="en-US" spc="10" dirty="0">
                <a:solidFill>
                  <a:schemeClr val="tx1">
                    <a:lumMod val="65000"/>
                    <a:lumOff val="35000"/>
                  </a:schemeClr>
                </a:solidFill>
                <a:latin typeface="Calibri" panose="020F0502020204030204" pitchFamily="34" charset="0"/>
              </a:rPr>
              <a:t> of publishing post</a:t>
            </a:r>
          </a:p>
        </p:txBody>
      </p:sp>
      <p:sp>
        <p:nvSpPr>
          <p:cNvPr id="7" name="TextBox 6"/>
          <p:cNvSpPr txBox="1"/>
          <p:nvPr/>
        </p:nvSpPr>
        <p:spPr>
          <a:xfrm>
            <a:off x="5155096" y="2372138"/>
            <a:ext cx="5102087" cy="1631216"/>
          </a:xfrm>
          <a:prstGeom prst="rect">
            <a:avLst/>
          </a:prstGeom>
          <a:noFill/>
        </p:spPr>
        <p:txBody>
          <a:bodyPr wrap="square" rtlCol="0">
            <a:spAutoFit/>
          </a:bodyPr>
          <a:lstStyle/>
          <a:p>
            <a:pPr marL="285750" indent="-28575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Number of comments decline as we approach the base time</a:t>
            </a:r>
          </a:p>
          <a:p>
            <a:pPr marL="285750" indent="-285750">
              <a:buFont typeface="Arial" panose="020B0604020202020204" pitchFamily="34" charset="0"/>
              <a:buChar char="•"/>
            </a:pPr>
            <a:r>
              <a:rPr lang="en-US" sz="2000" spc="10" dirty="0">
                <a:solidFill>
                  <a:schemeClr val="tx1">
                    <a:lumMod val="65000"/>
                    <a:lumOff val="35000"/>
                  </a:schemeClr>
                </a:solidFill>
                <a:latin typeface="Calibri" panose="020F0502020204030204" pitchFamily="34" charset="0"/>
              </a:rPr>
              <a:t>Maximum number of comments are received during 1st 24 hours of publishing the post</a:t>
            </a:r>
          </a:p>
        </p:txBody>
      </p:sp>
      <p:pic>
        <p:nvPicPr>
          <p:cNvPr id="8" name="Picture 7"/>
          <p:cNvPicPr>
            <a:picLocks noChangeAspect="1"/>
          </p:cNvPicPr>
          <p:nvPr/>
        </p:nvPicPr>
        <p:blipFill>
          <a:blip r:embed="rId3"/>
          <a:stretch>
            <a:fillRect/>
          </a:stretch>
        </p:blipFill>
        <p:spPr>
          <a:xfrm>
            <a:off x="948773" y="1766866"/>
            <a:ext cx="9586705" cy="4170107"/>
          </a:xfrm>
          <a:prstGeom prst="rect">
            <a:avLst/>
          </a:prstGeom>
        </p:spPr>
      </p:pic>
    </p:spTree>
    <p:extLst>
      <p:ext uri="{BB962C8B-B14F-4D97-AF65-F5344CB8AC3E}">
        <p14:creationId xmlns:p14="http://schemas.microsoft.com/office/powerpoint/2010/main" val="33441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Study</a:t>
            </a:r>
          </a:p>
        </p:txBody>
      </p:sp>
      <p:sp>
        <p:nvSpPr>
          <p:cNvPr id="3" name="Content Placeholder 2"/>
          <p:cNvSpPr>
            <a:spLocks noGrp="1"/>
          </p:cNvSpPr>
          <p:nvPr>
            <p:ph idx="1"/>
          </p:nvPr>
        </p:nvSpPr>
        <p:spPr/>
        <p:txBody>
          <a:bodyPr/>
          <a:lstStyle/>
          <a:p>
            <a:r>
              <a:rPr lang="en-US" dirty="0"/>
              <a:t>The data was obtained from UCI: Machine Learning Repository website. This data is a second hand data</a:t>
            </a:r>
          </a:p>
          <a:p>
            <a:r>
              <a:rPr lang="en-US" dirty="0"/>
              <a:t>The dataset contains features extracted from Facebook posts. The task associated is to predict how many comments a post will receive</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6</a:t>
            </a:fld>
            <a:endParaRPr lang="en-US" dirty="0"/>
          </a:p>
        </p:txBody>
      </p:sp>
    </p:spTree>
    <p:extLst>
      <p:ext uri="{BB962C8B-B14F-4D97-AF65-F5344CB8AC3E}">
        <p14:creationId xmlns:p14="http://schemas.microsoft.com/office/powerpoint/2010/main" val="9020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and Cleaning</a:t>
            </a:r>
          </a:p>
        </p:txBody>
      </p:sp>
      <p:sp>
        <p:nvSpPr>
          <p:cNvPr id="3" name="Content Placeholder 2"/>
          <p:cNvSpPr>
            <a:spLocks noGrp="1"/>
          </p:cNvSpPr>
          <p:nvPr>
            <p:ph idx="1"/>
          </p:nvPr>
        </p:nvSpPr>
        <p:spPr/>
        <p:txBody>
          <a:bodyPr/>
          <a:lstStyle/>
          <a:p>
            <a:r>
              <a:rPr lang="en-US" dirty="0"/>
              <a:t>Exploration: The data has over 40K rows. The target/dependent variable is “No. of comments”. We used box plot to identify any outliers in the data. When we found none, we went further and used graph explore. We found none.</a:t>
            </a:r>
          </a:p>
          <a:p>
            <a:r>
              <a:rPr lang="en-US" dirty="0"/>
              <a:t>Cleaning: We performed regression on the entire dataset to identify significant variable. We found 10 significant variable. </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7</a:t>
            </a:fld>
            <a:endParaRPr lang="en-US" dirty="0"/>
          </a:p>
        </p:txBody>
      </p:sp>
    </p:spTree>
    <p:extLst>
      <p:ext uri="{BB962C8B-B14F-4D97-AF65-F5344CB8AC3E}">
        <p14:creationId xmlns:p14="http://schemas.microsoft.com/office/powerpoint/2010/main" val="3991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38692" y="2329951"/>
            <a:ext cx="4064336" cy="2611335"/>
          </a:xfrm>
          <a:prstGeom prst="rect">
            <a:avLst/>
          </a:prstGeom>
        </p:spPr>
      </p:pic>
      <p:sp>
        <p:nvSpPr>
          <p:cNvPr id="2" name="Title 1"/>
          <p:cNvSpPr>
            <a:spLocks noGrp="1"/>
          </p:cNvSpPr>
          <p:nvPr>
            <p:ph type="title"/>
          </p:nvPr>
        </p:nvSpPr>
        <p:spPr>
          <a:xfrm>
            <a:off x="1261872" y="294198"/>
            <a:ext cx="9692640" cy="1397124"/>
          </a:xfrm>
        </p:spPr>
        <p:txBody>
          <a:bodyPr>
            <a:normAutofit/>
          </a:bodyPr>
          <a:lstStyle/>
          <a:p>
            <a:r>
              <a:rPr lang="en-US" dirty="0"/>
              <a:t>Data Exploration and Cleaning</a:t>
            </a:r>
          </a:p>
        </p:txBody>
      </p:sp>
      <p:sp>
        <p:nvSpPr>
          <p:cNvPr id="3" name="Content Placeholder 2"/>
          <p:cNvSpPr>
            <a:spLocks noGrp="1"/>
          </p:cNvSpPr>
          <p:nvPr>
            <p:ph idx="1"/>
          </p:nvPr>
        </p:nvSpPr>
        <p:spPr>
          <a:xfrm>
            <a:off x="1261872" y="1828800"/>
            <a:ext cx="5852160" cy="4351337"/>
          </a:xfrm>
        </p:spPr>
        <p:txBody>
          <a:bodyPr>
            <a:normAutofit/>
          </a:bodyPr>
          <a:lstStyle/>
          <a:p>
            <a:r>
              <a:rPr lang="en-US" dirty="0"/>
              <a:t>We then performed data partition operation by splitting the data.</a:t>
            </a:r>
          </a:p>
          <a:p>
            <a:endParaRPr lang="en-US" dirty="0"/>
          </a:p>
        </p:txBody>
      </p:sp>
      <p:sp>
        <p:nvSpPr>
          <p:cNvPr id="4" name="Slide Number Placeholder 3"/>
          <p:cNvSpPr>
            <a:spLocks noGrp="1"/>
          </p:cNvSpPr>
          <p:nvPr>
            <p:ph type="sldNum" sz="quarter" idx="12"/>
          </p:nvPr>
        </p:nvSpPr>
        <p:spPr>
          <a:xfrm>
            <a:off x="11292840" y="6172200"/>
            <a:ext cx="914400" cy="593725"/>
          </a:xfrm>
        </p:spPr>
        <p:txBody>
          <a:bodyPr>
            <a:normAutofit/>
          </a:bodyPr>
          <a:lstStyle/>
          <a:p>
            <a:fld id="{601A7ADE-E78F-4068-B691-87A7BF8C4DE5}" type="slidenum">
              <a:rPr lang="en-US" smtClean="0"/>
              <a:pPr/>
              <a:t>8</a:t>
            </a:fld>
            <a:endParaRPr lang="en-US" dirty="0"/>
          </a:p>
        </p:txBody>
      </p:sp>
      <p:pic>
        <p:nvPicPr>
          <p:cNvPr id="9" name="Picture 8"/>
          <p:cNvPicPr>
            <a:picLocks noChangeAspect="1"/>
          </p:cNvPicPr>
          <p:nvPr/>
        </p:nvPicPr>
        <p:blipFill>
          <a:blip r:embed="rId3"/>
          <a:stretch>
            <a:fillRect/>
          </a:stretch>
        </p:blipFill>
        <p:spPr>
          <a:xfrm>
            <a:off x="1261872" y="2945461"/>
            <a:ext cx="4639936" cy="3006349"/>
          </a:xfrm>
          <a:prstGeom prst="rect">
            <a:avLst/>
          </a:prstGeom>
        </p:spPr>
      </p:pic>
    </p:spTree>
    <p:extLst>
      <p:ext uri="{BB962C8B-B14F-4D97-AF65-F5344CB8AC3E}">
        <p14:creationId xmlns:p14="http://schemas.microsoft.com/office/powerpoint/2010/main" val="159855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1397124"/>
          </a:xfrm>
        </p:spPr>
        <p:txBody>
          <a:bodyPr/>
          <a:lstStyle/>
          <a:p>
            <a:r>
              <a:rPr lang="en-US" dirty="0"/>
              <a:t>BI Models and Techniques</a:t>
            </a:r>
          </a:p>
        </p:txBody>
      </p:sp>
      <p:sp>
        <p:nvSpPr>
          <p:cNvPr id="3" name="Content Placeholder 2"/>
          <p:cNvSpPr>
            <a:spLocks noGrp="1"/>
          </p:cNvSpPr>
          <p:nvPr>
            <p:ph idx="1"/>
          </p:nvPr>
        </p:nvSpPr>
        <p:spPr>
          <a:xfrm>
            <a:off x="1261872" y="1869601"/>
            <a:ext cx="8595360" cy="930749"/>
          </a:xfrm>
        </p:spPr>
        <p:txBody>
          <a:bodyPr>
            <a:normAutofit/>
          </a:bodyPr>
          <a:lstStyle/>
          <a:p>
            <a:r>
              <a:rPr lang="en-US" dirty="0"/>
              <a:t>Data was partitioned as 50% training data and 50% validation data.</a:t>
            </a:r>
          </a:p>
          <a:p>
            <a:r>
              <a:rPr lang="en-US" b="1" dirty="0"/>
              <a:t>Regression </a:t>
            </a:r>
            <a:r>
              <a:rPr lang="en-US" dirty="0"/>
              <a:t>was performed to determine significant variables </a:t>
            </a:r>
          </a:p>
          <a:p>
            <a:endParaRPr lang="en-US" dirty="0"/>
          </a:p>
        </p:txBody>
      </p:sp>
      <p:sp>
        <p:nvSpPr>
          <p:cNvPr id="4" name="Slide Number Placeholder 3"/>
          <p:cNvSpPr>
            <a:spLocks noGrp="1"/>
          </p:cNvSpPr>
          <p:nvPr>
            <p:ph type="sldNum" sz="quarter" idx="12"/>
          </p:nvPr>
        </p:nvSpPr>
        <p:spPr>
          <a:xfrm>
            <a:off x="11028218" y="6172200"/>
            <a:ext cx="1163782" cy="593725"/>
          </a:xfrm>
        </p:spPr>
        <p:txBody>
          <a:bodyPr/>
          <a:lstStyle/>
          <a:p>
            <a:fld id="{601A7ADE-E78F-4068-B691-87A7BF8C4DE5}" type="slidenum">
              <a:rPr lang="en-US" smtClean="0"/>
              <a:pPr/>
              <a:t>9</a:t>
            </a:fld>
            <a:endParaRPr lang="en-US" dirty="0"/>
          </a:p>
        </p:txBody>
      </p:sp>
      <p:pic>
        <p:nvPicPr>
          <p:cNvPr id="9" name="Picture 8"/>
          <p:cNvPicPr>
            <a:picLocks noChangeAspect="1"/>
          </p:cNvPicPr>
          <p:nvPr/>
        </p:nvPicPr>
        <p:blipFill>
          <a:blip r:embed="rId3"/>
          <a:stretch>
            <a:fillRect/>
          </a:stretch>
        </p:blipFill>
        <p:spPr>
          <a:xfrm>
            <a:off x="3794760" y="3145082"/>
            <a:ext cx="6676453" cy="34938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 y="3646170"/>
            <a:ext cx="2884170" cy="2964180"/>
          </a:xfrm>
          <a:prstGeom prst="rect">
            <a:avLst/>
          </a:prstGeom>
        </p:spPr>
      </p:pic>
    </p:spTree>
    <p:extLst>
      <p:ext uri="{BB962C8B-B14F-4D97-AF65-F5344CB8AC3E}">
        <p14:creationId xmlns:p14="http://schemas.microsoft.com/office/powerpoint/2010/main" val="2568488350"/>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FFC000"/>
      </a:hlink>
      <a:folHlink>
        <a:srgbClr val="FFC00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695</Words>
  <Application>Microsoft Office PowerPoint</Application>
  <PresentationFormat>Widescreen</PresentationFormat>
  <Paragraphs>85</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Schoolbook</vt:lpstr>
      <vt:lpstr>Wingdings 2</vt:lpstr>
      <vt:lpstr>View</vt:lpstr>
      <vt:lpstr>acebook Comment Volume Analysis  </vt:lpstr>
      <vt:lpstr>Introduction</vt:lpstr>
      <vt:lpstr>Features of Data Used for Analysis</vt:lpstr>
      <vt:lpstr>PowerPoint Presentation</vt:lpstr>
      <vt:lpstr>Visual Analysis of Data</vt:lpstr>
      <vt:lpstr>Data Study</vt:lpstr>
      <vt:lpstr>Data Exploration and Cleaning</vt:lpstr>
      <vt:lpstr>Data Exploration and Cleaning</vt:lpstr>
      <vt:lpstr>BI Models and Techniques</vt:lpstr>
      <vt:lpstr>Regression</vt:lpstr>
      <vt:lpstr>Decision Trees</vt:lpstr>
      <vt:lpstr>Decision Trees…</vt:lpstr>
      <vt:lpstr>Neural Networks</vt:lpstr>
      <vt:lpstr>Best Fit Model</vt:lpstr>
      <vt:lpstr>Conclusion</vt:lpstr>
      <vt:lpstr>Business Implications</vt:lpstr>
      <vt:lpstr>Business Implications…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2016-02-12T20:55:56Z</dcterms:created>
  <dcterms:modified xsi:type="dcterms:W3CDTF">2017-04-24T02:56:08Z</dcterms:modified>
</cp:coreProperties>
</file>