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2514601"/>
            <a:ext cx="668654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1910" y="4777380"/>
            <a:ext cx="668654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D67070-54D7-48E7-AF77-C3FA76D4DEFF}" type="datetimeFigureOut">
              <a:rPr lang="en-US" smtClean="0"/>
              <a:pPr/>
              <a:t>21-Oct-18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1"/>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4529541"/>
            <a:ext cx="584825" cy="365125"/>
          </a:xfrm>
        </p:spPr>
        <p:txBody>
          <a:bodyPr/>
          <a:lstStyle/>
          <a:p>
            <a:fld id="{D5666436-F385-4876-AB5B-CE3614B6972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609600"/>
            <a:ext cx="668654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D67070-54D7-48E7-AF77-C3FA76D4DEFF}" type="datetimeFigureOut">
              <a:rPr lang="en-US" smtClean="0"/>
              <a:pPr/>
              <a:t>21-Oct-18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D5666436-F385-4876-AB5B-CE3614B6972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609600"/>
            <a:ext cx="6295445"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56259" y="3505200"/>
            <a:ext cx="5652416"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D67070-54D7-48E7-AF77-C3FA76D4DEFF}" type="datetimeFigureOut">
              <a:rPr lang="en-US" smtClean="0"/>
              <a:pPr/>
              <a:t>21-Oct-18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D5666436-F385-4876-AB5B-CE3614B69728}" type="slidenum">
              <a:rPr lang="en-US" smtClean="0"/>
              <a:pPr/>
              <a:t>‹#›</a:t>
            </a:fld>
            <a:endParaRPr lang="en-US"/>
          </a:p>
        </p:txBody>
      </p:sp>
      <p:sp>
        <p:nvSpPr>
          <p:cNvPr id="14" name="TextBox 13"/>
          <p:cNvSpPr txBox="1"/>
          <p:nvPr/>
        </p:nvSpPr>
        <p:spPr>
          <a:xfrm>
            <a:off x="1850739" y="648005"/>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336139" y="290530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2438401"/>
            <a:ext cx="668655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0D67070-54D7-48E7-AF77-C3FA76D4DEFF}" type="datetimeFigureOut">
              <a:rPr lang="en-US" smtClean="0"/>
              <a:pPr/>
              <a:t>21-Oct-18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D5666436-F385-4876-AB5B-CE3614B69728}"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609600"/>
            <a:ext cx="6295445"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0D67070-54D7-48E7-AF77-C3FA76D4DEFF}" type="datetimeFigureOut">
              <a:rPr lang="en-US" smtClean="0"/>
              <a:pPr/>
              <a:t>21-Oct-18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D5666436-F385-4876-AB5B-CE3614B69728}" type="slidenum">
              <a:rPr lang="en-US" smtClean="0"/>
              <a:pPr/>
              <a:t>‹#›</a:t>
            </a:fld>
            <a:endParaRPr lang="en-US"/>
          </a:p>
        </p:txBody>
      </p:sp>
      <p:sp>
        <p:nvSpPr>
          <p:cNvPr id="17" name="TextBox 16"/>
          <p:cNvSpPr txBox="1"/>
          <p:nvPr/>
        </p:nvSpPr>
        <p:spPr>
          <a:xfrm>
            <a:off x="1850739" y="648005"/>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8336139" y="290530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627407"/>
            <a:ext cx="668654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0D67070-54D7-48E7-AF77-C3FA76D4DEFF}" type="datetimeFigureOut">
              <a:rPr lang="en-US" smtClean="0"/>
              <a:pPr/>
              <a:t>21-Oct-18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D5666436-F385-4876-AB5B-CE3614B69728}"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D67070-54D7-48E7-AF77-C3FA76D4DEFF}" type="datetimeFigureOut">
              <a:rPr lang="en-US" smtClean="0"/>
              <a:pPr/>
              <a:t>21-Oct-18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666436-F385-4876-AB5B-CE3614B69728}"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627406"/>
            <a:ext cx="16557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1909" y="627406"/>
            <a:ext cx="485775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D67070-54D7-48E7-AF77-C3FA76D4DEFF}" type="datetimeFigureOut">
              <a:rPr lang="en-US" smtClean="0"/>
              <a:pPr/>
              <a:t>21-Oct-18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666436-F385-4876-AB5B-CE3614B6972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624110"/>
            <a:ext cx="6683765"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1909" y="2133600"/>
            <a:ext cx="668655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D67070-54D7-48E7-AF77-C3FA76D4DEFF}" type="datetimeFigureOut">
              <a:rPr lang="en-US" smtClean="0"/>
              <a:pPr/>
              <a:t>21-Oct-18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666436-F385-4876-AB5B-CE3614B6972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2058750"/>
            <a:ext cx="668654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3530129"/>
            <a:ext cx="668654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D67070-54D7-48E7-AF77-C3FA76D4DEFF}" type="datetimeFigureOut">
              <a:rPr lang="en-US" smtClean="0"/>
              <a:pPr/>
              <a:t>21-Oct-18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D5666436-F385-4876-AB5B-CE3614B6972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1909" y="2133600"/>
            <a:ext cx="3235398"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93060" y="2126222"/>
            <a:ext cx="3235398"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D67070-54D7-48E7-AF77-C3FA76D4DEFF}" type="datetimeFigureOut">
              <a:rPr lang="en-US" smtClean="0"/>
              <a:pPr/>
              <a:t>21-Oct-18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787783"/>
            <a:ext cx="584825" cy="365125"/>
          </a:xfrm>
        </p:spPr>
        <p:txBody>
          <a:bodyPr/>
          <a:lstStyle/>
          <a:p>
            <a:fld id="{D5666436-F385-4876-AB5B-CE3614B6972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04530" y="1972703"/>
            <a:ext cx="299454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1909" y="2548966"/>
            <a:ext cx="3257170"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29972" y="1969475"/>
            <a:ext cx="299925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75218" y="2545738"/>
            <a:ext cx="3254006"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D67070-54D7-48E7-AF77-C3FA76D4DEFF}" type="datetimeFigureOut">
              <a:rPr lang="en-US" smtClean="0"/>
              <a:pPr/>
              <a:t>21-Oct-18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787783"/>
            <a:ext cx="584825" cy="365125"/>
          </a:xfrm>
        </p:spPr>
        <p:txBody>
          <a:bodyPr/>
          <a:lstStyle/>
          <a:p>
            <a:fld id="{D5666436-F385-4876-AB5B-CE3614B6972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0D67070-54D7-48E7-AF77-C3FA76D4DEFF}" type="datetimeFigureOut">
              <a:rPr lang="en-US" smtClean="0"/>
              <a:pPr/>
              <a:t>21-Oct-18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666436-F385-4876-AB5B-CE3614B6972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D67070-54D7-48E7-AF77-C3FA76D4DEFF}" type="datetimeFigureOut">
              <a:rPr lang="en-US" smtClean="0"/>
              <a:pPr/>
              <a:t>21-Oct-18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666436-F385-4876-AB5B-CE3614B6972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46088"/>
            <a:ext cx="26288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2259" y="446089"/>
            <a:ext cx="38862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1910" y="1598613"/>
            <a:ext cx="26288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D67070-54D7-48E7-AF77-C3FA76D4DEFF}" type="datetimeFigureOut">
              <a:rPr lang="en-US" smtClean="0"/>
              <a:pPr/>
              <a:t>21-Oct-18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666436-F385-4876-AB5B-CE3614B6972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800600"/>
            <a:ext cx="668655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1909" y="634965"/>
            <a:ext cx="668655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1910" y="5367338"/>
            <a:ext cx="668655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D67070-54D7-48E7-AF77-C3FA76D4DEFF}" type="datetimeFigureOut">
              <a:rPr lang="en-US" smtClean="0"/>
              <a:pPr/>
              <a:t>21-Oct-18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D5666436-F385-4876-AB5B-CE3614B6972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8" name="Group 22"/>
          <p:cNvGrpSpPr/>
          <p:nvPr/>
        </p:nvGrpSpPr>
        <p:grpSpPr>
          <a:xfrm>
            <a:off x="1" y="228600"/>
            <a:ext cx="2138637"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 name="Group 9"/>
          <p:cNvGrpSpPr/>
          <p:nvPr/>
        </p:nvGrpSpPr>
        <p:grpSpPr>
          <a:xfrm>
            <a:off x="20416" y="-786"/>
            <a:ext cx="1767506"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624110"/>
            <a:ext cx="6683765"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1909" y="2133600"/>
            <a:ext cx="668655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1210" y="6130437"/>
            <a:ext cx="859712"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0D67070-54D7-48E7-AF77-C3FA76D4DEFF}" type="datetimeFigureOut">
              <a:rPr lang="en-US" smtClean="0"/>
              <a:pPr/>
              <a:t>21-Oct-18</a:t>
            </a:fld>
            <a:endParaRPr lang="en-US"/>
          </a:p>
        </p:txBody>
      </p:sp>
      <p:sp>
        <p:nvSpPr>
          <p:cNvPr id="5" name="Footer Placeholder 4"/>
          <p:cNvSpPr>
            <a:spLocks noGrp="1"/>
          </p:cNvSpPr>
          <p:nvPr>
            <p:ph type="ftr" sz="quarter" idx="3"/>
          </p:nvPr>
        </p:nvSpPr>
        <p:spPr>
          <a:xfrm>
            <a:off x="1941910" y="6135809"/>
            <a:ext cx="5714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398860" y="787783"/>
            <a:ext cx="584825" cy="365125"/>
          </a:xfrm>
          <a:prstGeom prst="rect">
            <a:avLst/>
          </a:prstGeom>
        </p:spPr>
        <p:txBody>
          <a:bodyPr vert="horz" lIns="91440" tIns="45720" rIns="91440" bIns="45720" rtlCol="0" anchor="ctr"/>
          <a:lstStyle>
            <a:lvl1pPr algn="r">
              <a:defRPr sz="2000">
                <a:solidFill>
                  <a:srgbClr val="FEFFFF"/>
                </a:solidFill>
              </a:defRPr>
            </a:lvl1pPr>
          </a:lstStyle>
          <a:p>
            <a:fld id="{D5666436-F385-4876-AB5B-CE3614B6972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2362200"/>
            <a:ext cx="6686549" cy="2262781"/>
          </a:xfrm>
        </p:spPr>
        <p:txBody>
          <a:bodyPr>
            <a:noAutofit/>
          </a:bodyPr>
          <a:lstStyle/>
          <a:p>
            <a:r>
              <a:rPr lang="en-US" sz="8800" b="1" dirty="0" smtClean="0">
                <a:latin typeface="Times New Roman" pitchFamily="18" charset="0"/>
                <a:cs typeface="Times New Roman" pitchFamily="18" charset="0"/>
              </a:rPr>
              <a:t>DOMAIN NAME SYSTEM</a:t>
            </a:r>
            <a:endParaRPr lang="en-US" sz="8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rPr>
              <a:t>Hierarchy of name servers</a:t>
            </a:r>
            <a:endParaRPr lang="en-US" sz="4000" b="1" dirty="0"/>
          </a:p>
        </p:txBody>
      </p:sp>
      <p:pic>
        <p:nvPicPr>
          <p:cNvPr id="4" name="Picture 6"/>
          <p:cNvPicPr>
            <a:picLocks noGrp="1" noChangeAspect="1" noChangeArrowheads="1"/>
          </p:cNvPicPr>
          <p:nvPr>
            <p:ph idx="1"/>
          </p:nvPr>
        </p:nvPicPr>
        <p:blipFill>
          <a:blip r:embed="rId2"/>
          <a:srcRect/>
          <a:stretch>
            <a:fillRect/>
          </a:stretch>
        </p:blipFill>
        <p:spPr bwMode="auto">
          <a:xfrm>
            <a:off x="1941513" y="2275775"/>
            <a:ext cx="6686550" cy="34939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rPr>
              <a:t>Zones and domains</a:t>
            </a:r>
            <a:endParaRPr lang="en-US" sz="4000" b="1" dirty="0"/>
          </a:p>
        </p:txBody>
      </p:sp>
      <p:pic>
        <p:nvPicPr>
          <p:cNvPr id="4" name="Picture 6"/>
          <p:cNvPicPr>
            <a:picLocks noChangeAspect="1" noChangeArrowheads="1"/>
          </p:cNvPicPr>
          <p:nvPr/>
        </p:nvPicPr>
        <p:blipFill>
          <a:blip r:embed="rId2"/>
          <a:srcRect/>
          <a:stretch>
            <a:fillRect/>
          </a:stretch>
        </p:blipFill>
        <p:spPr bwMode="auto">
          <a:xfrm>
            <a:off x="1600200" y="1676400"/>
            <a:ext cx="6400800" cy="4419599"/>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990600"/>
            <a:ext cx="6686550" cy="3777622"/>
          </a:xfrm>
        </p:spPr>
        <p:txBody>
          <a:bodyPr>
            <a:noAutofit/>
          </a:bodyPr>
          <a:lstStyle/>
          <a:p>
            <a:pPr algn="ctr"/>
            <a:r>
              <a:rPr lang="en-US" sz="2800" b="1" dirty="0" smtClean="0">
                <a:latin typeface="Times New Roman" pitchFamily="18" charset="0"/>
                <a:cs typeface="Times New Roman" pitchFamily="18" charset="0"/>
              </a:rPr>
              <a:t>A primary server loads all information from the disk file; </a:t>
            </a:r>
            <a:br>
              <a:rPr lang="en-US" sz="2800" b="1" dirty="0" smtClean="0">
                <a:latin typeface="Times New Roman" pitchFamily="18" charset="0"/>
                <a:cs typeface="Times New Roman" pitchFamily="18" charset="0"/>
              </a:rPr>
            </a:br>
            <a:endParaRPr lang="en-US" sz="2800" b="1" dirty="0" smtClean="0">
              <a:latin typeface="Times New Roman" pitchFamily="18" charset="0"/>
              <a:cs typeface="Times New Roman" pitchFamily="18" charset="0"/>
            </a:endParaRPr>
          </a:p>
          <a:p>
            <a:pPr algn="ctr"/>
            <a:r>
              <a:rPr lang="en-US" sz="2800" b="1" dirty="0" smtClean="0">
                <a:latin typeface="Times New Roman" pitchFamily="18" charset="0"/>
                <a:cs typeface="Times New Roman" pitchFamily="18" charset="0"/>
              </a:rPr>
              <a:t>the secondary server loads all information from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the primary server. </a:t>
            </a:r>
          </a:p>
          <a:p>
            <a:pPr algn="ctr"/>
            <a:endParaRPr lang="en-US" sz="2800" b="1" dirty="0" smtClean="0">
              <a:latin typeface="Times New Roman" pitchFamily="18" charset="0"/>
              <a:cs typeface="Times New Roman" pitchFamily="18" charset="0"/>
            </a:endParaRPr>
          </a:p>
          <a:p>
            <a:pPr algn="ctr"/>
            <a:r>
              <a:rPr lang="en-US" sz="2800" b="1" dirty="0" smtClean="0">
                <a:latin typeface="Times New Roman" pitchFamily="18" charset="0"/>
                <a:cs typeface="Times New Roman" pitchFamily="18" charset="0"/>
              </a:rPr>
              <a:t>When the secondary downloads information from the primary, it is called zone transfer.</a:t>
            </a:r>
          </a:p>
          <a:p>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DNS IN THE INTERNET</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1752600" y="1752600"/>
            <a:ext cx="6686550" cy="3777622"/>
          </a:xfrm>
        </p:spPr>
        <p:txBody>
          <a:bodyPr/>
          <a:lstStyle/>
          <a:p>
            <a:r>
              <a:rPr lang="en-US" sz="3200" b="1" dirty="0" smtClean="0">
                <a:latin typeface="Times New Roman" pitchFamily="18" charset="0"/>
              </a:rPr>
              <a:t>DNS is a protocol that can be used in different platforms. In the Internet, the domain name space (tree) is divided into three different sections: generic domains, country domains, and the inverse domain.</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rPr>
              <a:t>DNS IN THE INTERNET</a:t>
            </a:r>
            <a:endParaRPr lang="en-US" b="1" dirty="0"/>
          </a:p>
        </p:txBody>
      </p:sp>
      <p:pic>
        <p:nvPicPr>
          <p:cNvPr id="4" name="Picture 6"/>
          <p:cNvPicPr>
            <a:picLocks noGrp="1" noChangeAspect="1" noChangeArrowheads="1"/>
          </p:cNvPicPr>
          <p:nvPr>
            <p:ph idx="1"/>
          </p:nvPr>
        </p:nvPicPr>
        <p:blipFill>
          <a:blip r:embed="rId2"/>
          <a:srcRect/>
          <a:stretch>
            <a:fillRect/>
          </a:stretch>
        </p:blipFill>
        <p:spPr bwMode="auto">
          <a:xfrm>
            <a:off x="1676400" y="1676400"/>
            <a:ext cx="6951663" cy="44958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latin typeface="Times New Roman" pitchFamily="18" charset="0"/>
              </a:rPr>
              <a:t>Generic domains</a:t>
            </a:r>
            <a:endParaRPr lang="en-US" sz="4400" b="1" dirty="0"/>
          </a:p>
        </p:txBody>
      </p:sp>
      <p:pic>
        <p:nvPicPr>
          <p:cNvPr id="4" name="Picture 6"/>
          <p:cNvPicPr>
            <a:picLocks noGrp="1" noChangeAspect="1" noChangeArrowheads="1"/>
          </p:cNvPicPr>
          <p:nvPr>
            <p:ph idx="1"/>
          </p:nvPr>
        </p:nvPicPr>
        <p:blipFill>
          <a:blip r:embed="rId2"/>
          <a:srcRect/>
          <a:stretch>
            <a:fillRect/>
          </a:stretch>
        </p:blipFill>
        <p:spPr bwMode="auto">
          <a:xfrm>
            <a:off x="1219200" y="1600200"/>
            <a:ext cx="7467599" cy="48768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6683765" cy="1280890"/>
          </a:xfrm>
        </p:spPr>
        <p:txBody>
          <a:bodyPr>
            <a:noAutofit/>
          </a:bodyPr>
          <a:lstStyle/>
          <a:p>
            <a:r>
              <a:rPr lang="en-US" sz="4000" b="1" dirty="0" smtClean="0">
                <a:latin typeface="Times New Roman" pitchFamily="18" charset="0"/>
              </a:rPr>
              <a:t>Generic domain labels</a:t>
            </a:r>
            <a:br>
              <a:rPr lang="en-US" sz="4000" b="1" dirty="0" smtClean="0">
                <a:latin typeface="Times New Roman" pitchFamily="18" charset="0"/>
              </a:rPr>
            </a:br>
            <a:endParaRPr lang="en-US" sz="4000" b="1" dirty="0"/>
          </a:p>
        </p:txBody>
      </p:sp>
      <p:pic>
        <p:nvPicPr>
          <p:cNvPr id="4" name="Picture 4"/>
          <p:cNvPicPr>
            <a:picLocks noGrp="1" noChangeAspect="1" noChangeArrowheads="1"/>
          </p:cNvPicPr>
          <p:nvPr>
            <p:ph idx="1"/>
          </p:nvPr>
        </p:nvPicPr>
        <p:blipFill>
          <a:blip r:embed="rId2"/>
          <a:srcRect/>
          <a:stretch>
            <a:fillRect/>
          </a:stretch>
        </p:blipFill>
        <p:spPr bwMode="auto">
          <a:xfrm>
            <a:off x="1828800" y="838200"/>
            <a:ext cx="5638800" cy="58674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04800"/>
            <a:ext cx="6683765" cy="1280890"/>
          </a:xfrm>
        </p:spPr>
        <p:txBody>
          <a:bodyPr>
            <a:noAutofit/>
          </a:bodyPr>
          <a:lstStyle/>
          <a:p>
            <a:r>
              <a:rPr lang="en-US" sz="4000" b="1" dirty="0" smtClean="0">
                <a:latin typeface="Times New Roman" pitchFamily="18" charset="0"/>
              </a:rPr>
              <a:t>Country domains</a:t>
            </a:r>
            <a:br>
              <a:rPr lang="en-US" sz="4000" b="1" dirty="0" smtClean="0">
                <a:latin typeface="Times New Roman" pitchFamily="18" charset="0"/>
              </a:rPr>
            </a:br>
            <a:endParaRPr lang="en-US" sz="4000" b="1" dirty="0"/>
          </a:p>
        </p:txBody>
      </p:sp>
      <p:pic>
        <p:nvPicPr>
          <p:cNvPr id="4" name="Picture 6"/>
          <p:cNvPicPr>
            <a:picLocks noGrp="1" noChangeAspect="1" noChangeArrowheads="1"/>
          </p:cNvPicPr>
          <p:nvPr>
            <p:ph idx="1"/>
          </p:nvPr>
        </p:nvPicPr>
        <p:blipFill>
          <a:blip r:embed="rId2"/>
          <a:srcRect/>
          <a:stretch>
            <a:fillRect/>
          </a:stretch>
        </p:blipFill>
        <p:spPr bwMode="auto">
          <a:xfrm>
            <a:off x="2438400" y="1219200"/>
            <a:ext cx="4572000" cy="52578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6683765" cy="1280890"/>
          </a:xfrm>
        </p:spPr>
        <p:txBody>
          <a:bodyPr>
            <a:normAutofit/>
          </a:bodyPr>
          <a:lstStyle/>
          <a:p>
            <a:r>
              <a:rPr lang="en-US" sz="4000" b="1" dirty="0" smtClean="0">
                <a:latin typeface="Times New Roman" pitchFamily="18" charset="0"/>
              </a:rPr>
              <a:t>Inverse domain</a:t>
            </a:r>
            <a:endParaRPr lang="en-US" sz="4000" b="1" dirty="0"/>
          </a:p>
        </p:txBody>
      </p:sp>
      <p:pic>
        <p:nvPicPr>
          <p:cNvPr id="4" name="Picture 6"/>
          <p:cNvPicPr>
            <a:picLocks noGrp="1" noChangeAspect="1" noChangeArrowheads="1"/>
          </p:cNvPicPr>
          <p:nvPr>
            <p:ph idx="1"/>
          </p:nvPr>
        </p:nvPicPr>
        <p:blipFill>
          <a:blip r:embed="rId2"/>
          <a:srcRect/>
          <a:stretch>
            <a:fillRect/>
          </a:stretch>
        </p:blipFill>
        <p:spPr bwMode="auto">
          <a:xfrm>
            <a:off x="2057400" y="762000"/>
            <a:ext cx="3962400" cy="58674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Times New Roman" pitchFamily="18" charset="0"/>
                <a:cs typeface="Times New Roman" pitchFamily="18" charset="0"/>
              </a:rPr>
              <a:t>RESOLUTION</a:t>
            </a:r>
            <a:br>
              <a:rPr lang="en-US" sz="4000" b="1" dirty="0" smtClean="0">
                <a:latin typeface="Times New Roman" pitchFamily="18" charset="0"/>
                <a:cs typeface="Times New Roman" pitchFamily="18" charset="0"/>
              </a:rPr>
            </a:b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1752600" y="2133600"/>
            <a:ext cx="6875859" cy="3777622"/>
          </a:xfrm>
        </p:spPr>
        <p:txBody>
          <a:bodyPr>
            <a:normAutofit/>
          </a:bodyPr>
          <a:lstStyle/>
          <a:p>
            <a:r>
              <a:rPr lang="en-US" sz="3600" b="1" dirty="0" smtClean="0">
                <a:latin typeface="Times New Roman" pitchFamily="18" charset="0"/>
              </a:rPr>
              <a:t>Mapping a name to an address or an address to a name is called name-address resolution.</a:t>
            </a:r>
          </a:p>
          <a:p>
            <a:endParaRPr lang="en-US" sz="36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6683765" cy="1280890"/>
          </a:xfrm>
        </p:spPr>
        <p:txBody>
          <a:bodyPr>
            <a:normAutofit fontScale="90000"/>
          </a:bodyPr>
          <a:lstStyle/>
          <a:p>
            <a:r>
              <a:rPr lang="en-US" b="1" dirty="0" smtClean="0">
                <a:latin typeface="Times New Roman" pitchFamily="18" charset="0"/>
              </a:rPr>
              <a:t>Example of using the DNS service</a:t>
            </a:r>
            <a:br>
              <a:rPr lang="en-US" b="1" dirty="0" smtClean="0">
                <a:latin typeface="Times New Roman" pitchFamily="18" charset="0"/>
              </a:rPr>
            </a:br>
            <a:endParaRPr lang="en-US" b="1" dirty="0"/>
          </a:p>
        </p:txBody>
      </p:sp>
      <p:pic>
        <p:nvPicPr>
          <p:cNvPr id="4" name="Picture 7"/>
          <p:cNvPicPr>
            <a:picLocks noChangeAspect="1" noChangeArrowheads="1"/>
          </p:cNvPicPr>
          <p:nvPr/>
        </p:nvPicPr>
        <p:blipFill>
          <a:blip r:embed="rId2"/>
          <a:srcRect/>
          <a:stretch>
            <a:fillRect/>
          </a:stretch>
        </p:blipFill>
        <p:spPr bwMode="auto">
          <a:xfrm>
            <a:off x="1066800" y="1600200"/>
            <a:ext cx="7596187" cy="3937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57200"/>
            <a:ext cx="6683765" cy="1280890"/>
          </a:xfrm>
        </p:spPr>
        <p:txBody>
          <a:bodyPr>
            <a:normAutofit/>
          </a:bodyPr>
          <a:lstStyle/>
          <a:p>
            <a:r>
              <a:rPr lang="en-US" sz="4000" b="1" dirty="0" smtClean="0">
                <a:latin typeface="Times New Roman" pitchFamily="18" charset="0"/>
              </a:rPr>
              <a:t>Recursive resolution</a:t>
            </a:r>
            <a:endParaRPr lang="en-US" sz="4000" b="1" dirty="0"/>
          </a:p>
        </p:txBody>
      </p:sp>
      <p:pic>
        <p:nvPicPr>
          <p:cNvPr id="4" name="Picture 6"/>
          <p:cNvPicPr>
            <a:picLocks noGrp="1" noChangeAspect="1" noChangeArrowheads="1"/>
          </p:cNvPicPr>
          <p:nvPr>
            <p:ph idx="1"/>
          </p:nvPr>
        </p:nvPicPr>
        <p:blipFill>
          <a:blip r:embed="rId2"/>
          <a:srcRect/>
          <a:stretch>
            <a:fillRect/>
          </a:stretch>
        </p:blipFill>
        <p:spPr bwMode="auto">
          <a:xfrm>
            <a:off x="1371600" y="1524000"/>
            <a:ext cx="7315200" cy="49530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rPr>
              <a:t>Iterative resolution</a:t>
            </a:r>
            <a:endParaRPr lang="en-US" sz="4000" b="1" dirty="0"/>
          </a:p>
        </p:txBody>
      </p:sp>
      <p:pic>
        <p:nvPicPr>
          <p:cNvPr id="4" name="Picture 6"/>
          <p:cNvPicPr>
            <a:picLocks noGrp="1" noChangeAspect="1" noChangeArrowheads="1"/>
          </p:cNvPicPr>
          <p:nvPr>
            <p:ph idx="1"/>
          </p:nvPr>
        </p:nvPicPr>
        <p:blipFill>
          <a:blip r:embed="rId2"/>
          <a:srcRect/>
          <a:stretch>
            <a:fillRect/>
          </a:stretch>
        </p:blipFill>
        <p:spPr bwMode="auto">
          <a:xfrm>
            <a:off x="2583859" y="2133600"/>
            <a:ext cx="5401857" cy="377825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DNS MESSAGES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1524000" y="1676400"/>
            <a:ext cx="6686550" cy="3777622"/>
          </a:xfrm>
        </p:spPr>
        <p:txBody>
          <a:bodyPr/>
          <a:lstStyle/>
          <a:p>
            <a:r>
              <a:rPr lang="en-US" sz="2800" b="1" dirty="0" smtClean="0">
                <a:latin typeface="Times New Roman" pitchFamily="18" charset="0"/>
              </a:rPr>
              <a:t>DNS has two types of messages: query and response. Both types have the same format. The query message consists of a header and question records; the response message consists of a header, question records, answer records, authoritative records, and additional records.</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rPr>
              <a:t>Header format</a:t>
            </a:r>
            <a:endParaRPr lang="en-US" sz="4000" b="1" dirty="0"/>
          </a:p>
        </p:txBody>
      </p:sp>
      <p:pic>
        <p:nvPicPr>
          <p:cNvPr id="4" name="Picture 6"/>
          <p:cNvPicPr>
            <a:picLocks noGrp="1" noChangeAspect="1" noChangeArrowheads="1"/>
          </p:cNvPicPr>
          <p:nvPr>
            <p:ph idx="1"/>
          </p:nvPr>
        </p:nvPicPr>
        <p:blipFill>
          <a:blip r:embed="rId2"/>
          <a:srcRect/>
          <a:stretch>
            <a:fillRect/>
          </a:stretch>
        </p:blipFill>
        <p:spPr bwMode="auto">
          <a:xfrm>
            <a:off x="1371600" y="1981200"/>
            <a:ext cx="7162800" cy="25146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Times New Roman" pitchFamily="18" charset="0"/>
                <a:cs typeface="Times New Roman" pitchFamily="18" charset="0"/>
              </a:rPr>
              <a:t>TYPES OF RECORDS</a:t>
            </a:r>
            <a:r>
              <a:rPr lang="en-US" dirty="0" smtClean="0">
                <a:effectLst>
                  <a:outerShdw blurRad="38100" dist="38100" dir="2700000" algn="tl">
                    <a:srgbClr val="C0C0C0"/>
                  </a:outerShdw>
                </a:effectLst>
                <a:latin typeface="Times" pitchFamily="18" charset="0"/>
              </a:rPr>
              <a:t/>
            </a:r>
            <a:br>
              <a:rPr lang="en-US" dirty="0" smtClean="0">
                <a:effectLst>
                  <a:outerShdw blurRad="38100" dist="38100" dir="2700000" algn="tl">
                    <a:srgbClr val="C0C0C0"/>
                  </a:outerShdw>
                </a:effectLst>
                <a:latin typeface="Times" pitchFamily="18" charset="0"/>
              </a:rPr>
            </a:br>
            <a:endParaRPr lang="en-US" dirty="0"/>
          </a:p>
        </p:txBody>
      </p:sp>
      <p:sp>
        <p:nvSpPr>
          <p:cNvPr id="3" name="Content Placeholder 2"/>
          <p:cNvSpPr>
            <a:spLocks noGrp="1"/>
          </p:cNvSpPr>
          <p:nvPr>
            <p:ph idx="1"/>
          </p:nvPr>
        </p:nvSpPr>
        <p:spPr>
          <a:xfrm>
            <a:off x="1600200" y="1676400"/>
            <a:ext cx="6934200" cy="4114800"/>
          </a:xfrm>
        </p:spPr>
        <p:txBody>
          <a:bodyPr/>
          <a:lstStyle/>
          <a:p>
            <a:r>
              <a:rPr lang="en-US" i="1" dirty="0" smtClean="0">
                <a:latin typeface="Times New Roman" pitchFamily="18" charset="0"/>
              </a:rPr>
              <a:t> </a:t>
            </a:r>
            <a:r>
              <a:rPr lang="en-US" sz="2800" b="1" dirty="0" smtClean="0">
                <a:latin typeface="Times New Roman" pitchFamily="18" charset="0"/>
              </a:rPr>
              <a:t>Two types of records are used in DNS. The question records are used in the question section of the query and response messages. The resource records are used in the answer, authoritative, and additional information sections of the response message.</a:t>
            </a:r>
          </a:p>
          <a:p>
            <a:endParaRPr lang="en-US" sz="28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Times New Roman" pitchFamily="18" charset="0"/>
                <a:cs typeface="Times New Roman" pitchFamily="18" charset="0"/>
              </a:rPr>
              <a:t>REGISTRARS</a:t>
            </a:r>
            <a:br>
              <a:rPr lang="en-US" sz="4000" b="1" dirty="0" smtClean="0">
                <a:latin typeface="Times New Roman" pitchFamily="18" charset="0"/>
                <a:cs typeface="Times New Roman" pitchFamily="18" charset="0"/>
              </a:rPr>
            </a:b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1676400" y="1676400"/>
            <a:ext cx="6686550" cy="3777622"/>
          </a:xfrm>
        </p:spPr>
        <p:txBody>
          <a:bodyPr/>
          <a:lstStyle/>
          <a:p>
            <a:r>
              <a:rPr lang="en-US" sz="2800" b="1" dirty="0" smtClean="0">
                <a:latin typeface="Times New Roman" pitchFamily="18" charset="0"/>
              </a:rPr>
              <a:t>How are new domains added to DNS? This is done through a registrar, a commercial entity accredited by ICANN. A registrar first verifies that the requested domain name is unique and then enters it into the DNS database. A fee is charged.</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381000"/>
            <a:ext cx="6683765" cy="1280890"/>
          </a:xfrm>
        </p:spPr>
        <p:txBody>
          <a:bodyPr>
            <a:noAutofit/>
          </a:bodyPr>
          <a:lstStyle/>
          <a:p>
            <a:r>
              <a:rPr lang="en-US" sz="4000" b="1" dirty="0" smtClean="0">
                <a:latin typeface="Times New Roman" pitchFamily="18" charset="0"/>
                <a:cs typeface="Times New Roman" pitchFamily="18" charset="0"/>
              </a:rPr>
              <a:t>DYNAMIC DOMAIN NAME </a:t>
            </a:r>
            <a:br>
              <a:rPr lang="en-US" sz="4000" b="1" dirty="0" smtClean="0">
                <a:latin typeface="Times New Roman" pitchFamily="18" charset="0"/>
                <a:cs typeface="Times New Roman" pitchFamily="18" charset="0"/>
              </a:rPr>
            </a:br>
            <a:r>
              <a:rPr lang="en-US" sz="4000" b="1" dirty="0" smtClean="0">
                <a:latin typeface="Times New Roman" pitchFamily="18" charset="0"/>
                <a:cs typeface="Times New Roman" pitchFamily="18" charset="0"/>
              </a:rPr>
              <a:t>           SYSTEM (DDNS)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1371600" y="2133600"/>
            <a:ext cx="7391400" cy="4191000"/>
          </a:xfrm>
        </p:spPr>
        <p:txBody>
          <a:bodyPr>
            <a:normAutofit lnSpcReduction="10000"/>
          </a:bodyPr>
          <a:lstStyle/>
          <a:p>
            <a:r>
              <a:rPr lang="en-US" sz="2800" b="1" dirty="0" smtClean="0">
                <a:latin typeface="Times New Roman" pitchFamily="18" charset="0"/>
              </a:rPr>
              <a:t>The DNS master file must be updated dynamically. The </a:t>
            </a:r>
            <a:r>
              <a:rPr lang="en-US" sz="2800" b="1" dirty="0" smtClean="0">
                <a:solidFill>
                  <a:schemeClr val="hlink"/>
                </a:solidFill>
                <a:latin typeface="Times New Roman" pitchFamily="18" charset="0"/>
              </a:rPr>
              <a:t>Dynamic Domain Name System (DDNS)</a:t>
            </a:r>
            <a:r>
              <a:rPr lang="en-US" sz="2800" b="1" dirty="0" smtClean="0">
                <a:latin typeface="Times New Roman" pitchFamily="18" charset="0"/>
              </a:rPr>
              <a:t> therefore was devised to respond to this need. In DDNS, when a binding between a name and an address is determined, the information is sent, usually by DHCP to a primary DNS server. The primary server updates the zone. The secondary servers are notified either actively or passively</a:t>
            </a:r>
            <a:r>
              <a:rPr lang="en-US" sz="2400" b="1" dirty="0" smtClean="0">
                <a:latin typeface="Times New Roman" pitchFamily="18" charset="0"/>
              </a:rPr>
              <a:t>. </a:t>
            </a:r>
          </a:p>
          <a:p>
            <a:endParaRPr lang="en-US" sz="2400"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04800"/>
            <a:ext cx="6683765" cy="1280890"/>
          </a:xfrm>
        </p:spPr>
        <p:txBody>
          <a:bodyPr/>
          <a:lstStyle/>
          <a:p>
            <a:r>
              <a:rPr lang="en-US" sz="4000" b="1" dirty="0" smtClean="0">
                <a:latin typeface="Times New Roman" pitchFamily="18" charset="0"/>
                <a:cs typeface="Times New Roman" pitchFamily="18" charset="0"/>
              </a:rPr>
              <a:t>ENCAPSULATION</a:t>
            </a:r>
            <a:r>
              <a:rPr lang="en-US" dirty="0" smtClean="0">
                <a:effectLst>
                  <a:outerShdw blurRad="38100" dist="38100" dir="2700000" algn="tl">
                    <a:srgbClr val="C0C0C0"/>
                  </a:outerShdw>
                </a:effectLst>
                <a:latin typeface="Times" pitchFamily="18" charset="0"/>
              </a:rPr>
              <a:t/>
            </a:r>
            <a:br>
              <a:rPr lang="en-US" dirty="0" smtClean="0">
                <a:effectLst>
                  <a:outerShdw blurRad="38100" dist="38100" dir="2700000" algn="tl">
                    <a:srgbClr val="C0C0C0"/>
                  </a:outerShdw>
                </a:effectLst>
                <a:latin typeface="Times" pitchFamily="18" charset="0"/>
              </a:rPr>
            </a:br>
            <a:endParaRPr lang="en-US" dirty="0"/>
          </a:p>
        </p:txBody>
      </p:sp>
      <p:sp>
        <p:nvSpPr>
          <p:cNvPr id="3" name="Content Placeholder 2"/>
          <p:cNvSpPr>
            <a:spLocks noGrp="1"/>
          </p:cNvSpPr>
          <p:nvPr>
            <p:ph idx="1"/>
          </p:nvPr>
        </p:nvSpPr>
        <p:spPr>
          <a:xfrm>
            <a:off x="1219200" y="1219200"/>
            <a:ext cx="7467600" cy="4724400"/>
          </a:xfrm>
        </p:spPr>
        <p:txBody>
          <a:bodyPr>
            <a:noAutofit/>
          </a:bodyPr>
          <a:lstStyle/>
          <a:p>
            <a:r>
              <a:rPr lang="en-US" sz="2800" b="1" dirty="0" smtClean="0">
                <a:latin typeface="Times New Roman" pitchFamily="18" charset="0"/>
              </a:rPr>
              <a:t>DNS can use either UDP or TCP. In both cases the well-known port used by the server is port 53. UDP is used when the size of the response message is less than 512 bytes because most UDP packages have a 512-byte packet size limit. If the size of the response message is more than 512 bytes, a TCP connection is used. </a:t>
            </a:r>
          </a:p>
          <a:p>
            <a:endParaRPr lang="en-US" sz="28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00200" y="1143000"/>
            <a:ext cx="6683765" cy="1280890"/>
          </a:xfrm>
        </p:spPr>
        <p:txBody>
          <a:bodyPr>
            <a:noAutofit/>
          </a:bodyPr>
          <a:lstStyle/>
          <a:p>
            <a:pPr algn="ctr"/>
            <a:r>
              <a:rPr lang="en-US" sz="9600" b="1" dirty="0" smtClean="0">
                <a:latin typeface="Times New Roman" pitchFamily="18" charset="0"/>
                <a:cs typeface="Times New Roman" pitchFamily="18" charset="0"/>
              </a:rPr>
              <a:t>THANK YOU</a:t>
            </a:r>
            <a:endParaRPr lang="en-US" sz="9600" b="1"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smtClean="0">
                <a:effectLst>
                  <a:outerShdw blurRad="38100" dist="38100" dir="2700000" algn="tl">
                    <a:srgbClr val="C0C0C0"/>
                  </a:outerShdw>
                </a:effectLst>
                <a:latin typeface="Times New Roman" pitchFamily="18" charset="0"/>
                <a:cs typeface="Times New Roman" pitchFamily="18" charset="0"/>
              </a:rPr>
              <a:t>NAME SPACE</a:t>
            </a:r>
            <a:br>
              <a:rPr lang="en-US" sz="4800" b="1" dirty="0" smtClean="0">
                <a:effectLst>
                  <a:outerShdw blurRad="38100" dist="38100" dir="2700000" algn="tl">
                    <a:srgbClr val="C0C0C0"/>
                  </a:outerShdw>
                </a:effectLst>
                <a:latin typeface="Times New Roman" pitchFamily="18" charset="0"/>
                <a:cs typeface="Times New Roman" pitchFamily="18" charset="0"/>
              </a:rPr>
            </a:br>
            <a:endParaRPr lang="en-US" sz="4800" b="1" dirty="0">
              <a:latin typeface="Times New Roman" pitchFamily="18" charset="0"/>
              <a:cs typeface="Times New Roman" pitchFamily="18" charset="0"/>
            </a:endParaRPr>
          </a:p>
        </p:txBody>
      </p:sp>
      <p:sp>
        <p:nvSpPr>
          <p:cNvPr id="3" name="Content Placeholder 2"/>
          <p:cNvSpPr>
            <a:spLocks noGrp="1"/>
          </p:cNvSpPr>
          <p:nvPr>
            <p:ph idx="1"/>
          </p:nvPr>
        </p:nvSpPr>
        <p:spPr>
          <a:xfrm>
            <a:off x="1447800" y="2133600"/>
            <a:ext cx="7391400" cy="3777622"/>
          </a:xfrm>
        </p:spPr>
        <p:txBody>
          <a:bodyPr/>
          <a:lstStyle/>
          <a:p>
            <a:r>
              <a:rPr lang="en-US" sz="2800" b="1" dirty="0" smtClean="0">
                <a:latin typeface="Times New Roman" pitchFamily="18" charset="0"/>
              </a:rPr>
              <a:t>To be unambiguous, the names assigned to machines must be carefully selected from a name space with complete control over the binding between the names and IP addresses.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81000"/>
            <a:ext cx="6683765" cy="1280890"/>
          </a:xfrm>
        </p:spPr>
        <p:txBody>
          <a:bodyPr>
            <a:normAutofit/>
          </a:bodyPr>
          <a:lstStyle/>
          <a:p>
            <a:r>
              <a:rPr lang="en-US" sz="4400" b="1" dirty="0" smtClean="0">
                <a:latin typeface="Times New Roman" pitchFamily="18" charset="0"/>
                <a:cs typeface="Times New Roman" pitchFamily="18" charset="0"/>
              </a:rPr>
              <a:t>DOMAIN NAME SPACE</a:t>
            </a:r>
            <a:endParaRPr lang="en-US" sz="4400" b="1" dirty="0">
              <a:latin typeface="Times New Roman" pitchFamily="18" charset="0"/>
              <a:cs typeface="Times New Roman" pitchFamily="18" charset="0"/>
            </a:endParaRPr>
          </a:p>
        </p:txBody>
      </p:sp>
      <p:sp>
        <p:nvSpPr>
          <p:cNvPr id="3" name="Content Placeholder 2"/>
          <p:cNvSpPr>
            <a:spLocks noGrp="1"/>
          </p:cNvSpPr>
          <p:nvPr>
            <p:ph idx="1"/>
          </p:nvPr>
        </p:nvSpPr>
        <p:spPr>
          <a:xfrm>
            <a:off x="1447800" y="1676400"/>
            <a:ext cx="7180659" cy="4234822"/>
          </a:xfrm>
        </p:spPr>
        <p:txBody>
          <a:bodyPr/>
          <a:lstStyle/>
          <a:p>
            <a:r>
              <a:rPr lang="en-US" sz="2800" b="1" dirty="0" smtClean="0">
                <a:latin typeface="Times New Roman" pitchFamily="18" charset="0"/>
              </a:rPr>
              <a:t>To have a hierarchical name space, a domain name space was designed. In this design the names are defined in an inverted-tree structure with the root at the top. The tree can have only 128 levels: level 0 (root) to level 127. </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p:cNvPicPr>
            <a:picLocks noGrp="1" noChangeAspect="1" noChangeArrowheads="1"/>
          </p:cNvPicPr>
          <p:nvPr>
            <p:ph idx="1"/>
          </p:nvPr>
        </p:nvPicPr>
        <p:blipFill>
          <a:blip r:embed="rId2"/>
          <a:srcRect/>
          <a:stretch>
            <a:fillRect/>
          </a:stretch>
        </p:blipFill>
        <p:spPr bwMode="auto">
          <a:xfrm>
            <a:off x="762000" y="1524000"/>
            <a:ext cx="7866063" cy="4800599"/>
          </a:xfrm>
          <a:prstGeom prst="rect">
            <a:avLst/>
          </a:prstGeom>
          <a:noFill/>
          <a:ln w="9525">
            <a:noFill/>
            <a:miter lim="800000"/>
            <a:headEnd/>
            <a:tailEnd/>
          </a:ln>
          <a:effectLst/>
        </p:spPr>
      </p:pic>
      <p:sp>
        <p:nvSpPr>
          <p:cNvPr id="2" name="Title 1"/>
          <p:cNvSpPr>
            <a:spLocks noGrp="1"/>
          </p:cNvSpPr>
          <p:nvPr>
            <p:ph type="title"/>
          </p:nvPr>
        </p:nvSpPr>
        <p:spPr>
          <a:xfrm>
            <a:off x="1371600" y="228600"/>
            <a:ext cx="6683765" cy="1280890"/>
          </a:xfrm>
        </p:spPr>
        <p:txBody>
          <a:bodyPr>
            <a:normAutofit/>
          </a:bodyPr>
          <a:lstStyle/>
          <a:p>
            <a:r>
              <a:rPr lang="en-US" sz="4400" b="1" dirty="0" smtClean="0">
                <a:latin typeface="Times New Roman" pitchFamily="18" charset="0"/>
                <a:cs typeface="Times New Roman" pitchFamily="18" charset="0"/>
              </a:rPr>
              <a:t>Domain Name Space</a:t>
            </a:r>
            <a:endParaRPr lang="en-US" sz="4400" b="1"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6683765" cy="1280890"/>
          </a:xfrm>
        </p:spPr>
        <p:txBody>
          <a:bodyPr/>
          <a:lstStyle/>
          <a:p>
            <a:r>
              <a:rPr lang="en-US" b="1" dirty="0" smtClean="0">
                <a:latin typeface="Times New Roman" pitchFamily="18" charset="0"/>
                <a:cs typeface="Times New Roman" pitchFamily="18" charset="0"/>
              </a:rPr>
              <a:t>Domain Names and Labels</a:t>
            </a:r>
            <a:endParaRPr lang="en-US" b="1" dirty="0">
              <a:latin typeface="Times New Roman" pitchFamily="18" charset="0"/>
              <a:cs typeface="Times New Roman" pitchFamily="18" charset="0"/>
            </a:endParaRPr>
          </a:p>
        </p:txBody>
      </p:sp>
      <p:pic>
        <p:nvPicPr>
          <p:cNvPr id="4" name="Picture 6"/>
          <p:cNvPicPr>
            <a:picLocks noGrp="1" noChangeAspect="1" noChangeArrowheads="1"/>
          </p:cNvPicPr>
          <p:nvPr>
            <p:ph idx="1"/>
          </p:nvPr>
        </p:nvPicPr>
        <p:blipFill>
          <a:blip r:embed="rId2"/>
          <a:srcRect/>
          <a:stretch>
            <a:fillRect/>
          </a:stretch>
        </p:blipFill>
        <p:spPr bwMode="auto">
          <a:xfrm>
            <a:off x="1295400" y="1143000"/>
            <a:ext cx="7543799" cy="54864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rPr>
              <a:t>FQDN and PQDN</a:t>
            </a:r>
            <a:endParaRPr lang="en-US" b="1" dirty="0"/>
          </a:p>
        </p:txBody>
      </p:sp>
      <p:pic>
        <p:nvPicPr>
          <p:cNvPr id="4" name="Picture 6"/>
          <p:cNvPicPr>
            <a:picLocks noGrp="1" noChangeAspect="1" noChangeArrowheads="1"/>
          </p:cNvPicPr>
          <p:nvPr>
            <p:ph idx="1"/>
          </p:nvPr>
        </p:nvPicPr>
        <p:blipFill>
          <a:blip r:embed="rId2"/>
          <a:srcRect/>
          <a:stretch>
            <a:fillRect/>
          </a:stretch>
        </p:blipFill>
        <p:spPr bwMode="auto">
          <a:xfrm>
            <a:off x="1524000" y="2286000"/>
            <a:ext cx="6686550" cy="22860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Times New Roman" pitchFamily="18" charset="0"/>
              </a:rPr>
              <a:t>Domains</a:t>
            </a:r>
            <a:br>
              <a:rPr lang="en-US" sz="4000" b="1" dirty="0" smtClean="0">
                <a:latin typeface="Times New Roman" pitchFamily="18" charset="0"/>
              </a:rPr>
            </a:br>
            <a:endParaRPr lang="en-US" sz="4000" b="1" dirty="0"/>
          </a:p>
        </p:txBody>
      </p:sp>
      <p:pic>
        <p:nvPicPr>
          <p:cNvPr id="4" name="Picture 6"/>
          <p:cNvPicPr>
            <a:picLocks noGrp="1" noChangeAspect="1" noChangeArrowheads="1"/>
          </p:cNvPicPr>
          <p:nvPr>
            <p:ph idx="1"/>
          </p:nvPr>
        </p:nvPicPr>
        <p:blipFill>
          <a:blip r:embed="rId2"/>
          <a:srcRect/>
          <a:stretch>
            <a:fillRect/>
          </a:stretch>
        </p:blipFill>
        <p:spPr bwMode="auto">
          <a:xfrm>
            <a:off x="2375786" y="2133600"/>
            <a:ext cx="5818003" cy="37782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smtClean="0">
                <a:latin typeface="Times New Roman" pitchFamily="18" charset="0"/>
                <a:cs typeface="Times New Roman" pitchFamily="18" charset="0"/>
              </a:rPr>
              <a:t>DISTRIBUTION OF NAME SPACE</a:t>
            </a:r>
            <a:r>
              <a:rPr lang="en-US" dirty="0" smtClean="0">
                <a:effectLst>
                  <a:outerShdw blurRad="38100" dist="38100" dir="2700000" algn="tl">
                    <a:srgbClr val="C0C0C0"/>
                  </a:outerShdw>
                </a:effectLst>
                <a:latin typeface="Times" pitchFamily="18" charset="0"/>
              </a:rPr>
              <a:t/>
            </a:r>
            <a:br>
              <a:rPr lang="en-US" dirty="0" smtClean="0">
                <a:effectLst>
                  <a:outerShdw blurRad="38100" dist="38100" dir="2700000" algn="tl">
                    <a:srgbClr val="C0C0C0"/>
                  </a:outerShdw>
                </a:effectLst>
                <a:latin typeface="Times" pitchFamily="18" charset="0"/>
              </a:rPr>
            </a:br>
            <a:endParaRPr lang="en-US" dirty="0"/>
          </a:p>
        </p:txBody>
      </p:sp>
      <p:sp>
        <p:nvSpPr>
          <p:cNvPr id="3" name="Content Placeholder 2"/>
          <p:cNvSpPr>
            <a:spLocks noGrp="1"/>
          </p:cNvSpPr>
          <p:nvPr>
            <p:ph idx="1"/>
          </p:nvPr>
        </p:nvSpPr>
        <p:spPr/>
        <p:txBody>
          <a:bodyPr>
            <a:normAutofit/>
          </a:bodyPr>
          <a:lstStyle/>
          <a:p>
            <a:r>
              <a:rPr lang="en-US" sz="2800" b="1" dirty="0" smtClean="0">
                <a:latin typeface="Times New Roman" pitchFamily="18" charset="0"/>
              </a:rPr>
              <a:t>The information contained in the domain name space must be stored. However, it is very inefficient and also unreliable to have just one computer store such a huge amount of information</a:t>
            </a:r>
          </a:p>
          <a:p>
            <a:endParaRPr lang="en-US" sz="2800" b="1" dirty="0"/>
          </a:p>
        </p:txBody>
      </p:sp>
    </p:spTree>
  </p:cSld>
  <p:clrMapOvr>
    <a:masterClrMapping/>
  </p:clrMapOvr>
</p:sld>
</file>

<file path=ppt/theme/theme1.xml><?xml version="1.0" encoding="utf-8"?>
<a:theme xmlns:a="http://schemas.openxmlformats.org/drawingml/2006/main" name="Wisp">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tf00001235</Template>
  <TotalTime>95</TotalTime>
  <Words>535</Words>
  <Application>Microsoft Office PowerPoint</Application>
  <PresentationFormat>On-screen Show (4:3)</PresentationFormat>
  <Paragraphs>41</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Wisp</vt:lpstr>
      <vt:lpstr>DOMAIN NAME SYSTEM</vt:lpstr>
      <vt:lpstr>Example of using the DNS service </vt:lpstr>
      <vt:lpstr>NAME SPACE </vt:lpstr>
      <vt:lpstr>DOMAIN NAME SPACE</vt:lpstr>
      <vt:lpstr>Domain Name Space</vt:lpstr>
      <vt:lpstr>Domain Names and Labels</vt:lpstr>
      <vt:lpstr>FQDN and PQDN</vt:lpstr>
      <vt:lpstr>Domains </vt:lpstr>
      <vt:lpstr>DISTRIBUTION OF NAME SPACE </vt:lpstr>
      <vt:lpstr>Hierarchy of name servers</vt:lpstr>
      <vt:lpstr>Zones and domains</vt:lpstr>
      <vt:lpstr>Slide 12</vt:lpstr>
      <vt:lpstr>DNS IN THE INTERNET</vt:lpstr>
      <vt:lpstr>DNS IN THE INTERNET</vt:lpstr>
      <vt:lpstr>Generic domains</vt:lpstr>
      <vt:lpstr>Generic domain labels </vt:lpstr>
      <vt:lpstr>Country domains </vt:lpstr>
      <vt:lpstr>Inverse domain</vt:lpstr>
      <vt:lpstr>RESOLUTION </vt:lpstr>
      <vt:lpstr>Recursive resolution</vt:lpstr>
      <vt:lpstr>Iterative resolution</vt:lpstr>
      <vt:lpstr>DNS MESSAGES</vt:lpstr>
      <vt:lpstr>Header format</vt:lpstr>
      <vt:lpstr>TYPES OF RECORDS </vt:lpstr>
      <vt:lpstr>REGISTRARS </vt:lpstr>
      <vt:lpstr>DYNAMIC DOMAIN NAME             SYSTEM (DDNS)</vt:lpstr>
      <vt:lpstr>ENCAPSULATION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NAME SYSTEM</dc:title>
  <dc:creator>Neelima</dc:creator>
  <cp:lastModifiedBy>Neelima</cp:lastModifiedBy>
  <cp:revision>10</cp:revision>
  <dcterms:created xsi:type="dcterms:W3CDTF">2018-10-21T12:18:52Z</dcterms:created>
  <dcterms:modified xsi:type="dcterms:W3CDTF">2018-10-21T13:55:12Z</dcterms:modified>
</cp:coreProperties>
</file>