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C5D963-2DCC-43D6-A326-E8815D494A6A}">
  <a:tblStyle styleId="{99C5D963-2DCC-43D6-A326-E8815D494A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Greeting Professor and </a:t>
            </a:r>
            <a:r>
              <a:rPr lang="en-GB"/>
              <a:t>friends, we are Group 1 SC5, our mini project is on car resale price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38a5cd6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38a5cd6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problem definition is shown on the slide and we have split it into 3 sub </a:t>
            </a:r>
            <a:r>
              <a:rPr lang="en-GB"/>
              <a:t>problems, which we will solve to help us achieve a final solution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8a5cd66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38a5cd66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the problem statement defined we proceeded to clean the data to train our machine models. Overall we have raised the correlation of numeric </a:t>
            </a:r>
            <a:r>
              <a:rPr lang="en-GB"/>
              <a:t>variables</a:t>
            </a:r>
            <a:r>
              <a:rPr lang="en-GB"/>
              <a:t> and we have applied feature engineering techniques to </a:t>
            </a:r>
            <a:r>
              <a:rPr lang="en-GB"/>
              <a:t>improve</a:t>
            </a:r>
            <a:r>
              <a:rPr lang="en-GB"/>
              <a:t> efficacy of our trained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41af3c5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41af3c5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first tackled outliers that were </a:t>
            </a:r>
            <a:r>
              <a:rPr lang="en-GB"/>
              <a:t>outside</a:t>
            </a:r>
            <a:r>
              <a:rPr lang="en-GB"/>
              <a:t> of the whiskers of the box plots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1af3c5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1af3c5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had </a:t>
            </a:r>
            <a:r>
              <a:rPr lang="en-GB"/>
              <a:t>variables such as price and odometer which were r</a:t>
            </a:r>
            <a:r>
              <a:rPr lang="en-GB"/>
              <a:t>ight skewed, so we tired performing a lo-ga-rith-mic transformation to give it a more </a:t>
            </a:r>
            <a:r>
              <a:rPr lang="en-GB"/>
              <a:t>symmetric</a:t>
            </a:r>
            <a:r>
              <a:rPr lang="en-GB"/>
              <a:t> </a:t>
            </a:r>
            <a:r>
              <a:rPr lang="en-GB"/>
              <a:t>distribution.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41af3c5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41af3c5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also applied </a:t>
            </a:r>
            <a:r>
              <a:rPr lang="en-GB"/>
              <a:t>imputation</a:t>
            </a:r>
            <a:r>
              <a:rPr lang="en-GB"/>
              <a:t> technique as we found that there were over 30% of missing data in some of the variables </a:t>
            </a:r>
            <a:r>
              <a:rPr lang="en-GB"/>
              <a:t>which</a:t>
            </a:r>
            <a:r>
              <a:rPr lang="en-GB"/>
              <a:t> did not give a strong enough justification to drop from our dataset. For numeric variables, we imputed the median. For categorical we imputed a “notknown” category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41af3c5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41af3c5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new feature engineering technique we applied that was not taught in lectures was to use dis-cre-ti-zation, where we group the numeric variable, price, into larger bins. We reduced the precision of price </a:t>
            </a:r>
            <a:r>
              <a:rPr lang="en-GB"/>
              <a:t>prediction, but since our problem definition was to explore how the variables affect the resale price and NOT to predict a resale price, we are able to reduce the number of nodes generated by the model during the machine learning phase.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1af3c52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1af3c52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now delve into the core analysis of our project. Here we discuss the 2 subproblems we tried to solve with machine learning. We will be going through tree regressor, linear regression followed by tree classifier and we will analyse how </a:t>
            </a:r>
            <a:r>
              <a:rPr lang="en-GB">
                <a:solidFill>
                  <a:schemeClr val="dk1"/>
                </a:solidFill>
              </a:rPr>
              <a:t>discretization changed the way the model responded.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41af3c5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41af3c5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format moving forward will be such that images on the left of slide is the </a:t>
            </a:r>
            <a:r>
              <a:rPr lang="en-GB"/>
              <a:t>model fitted with price as numeric, and on right would be price as categorical, range 1 to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see that evidently, changing the response variable does not change the feature importance for tree regressor.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41af3c52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41af3c52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interesting is that the model returned significantly higher </a:t>
            </a:r>
            <a:r>
              <a:rPr lang="en-GB"/>
              <a:t>explained</a:t>
            </a:r>
            <a:r>
              <a:rPr lang="en-GB"/>
              <a:t> </a:t>
            </a:r>
            <a:r>
              <a:rPr lang="en-GB"/>
              <a:t>variance, indicating a better fit! Do note that since the response variable is different, so we cannot directly compare other statistics such as MSE here.</a:t>
            </a:r>
            <a:r>
              <a:rPr lang="en-GB"/>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38a5cd66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38a5cd66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also noted </a:t>
            </a:r>
            <a:r>
              <a:rPr lang="en-GB"/>
              <a:t>that</a:t>
            </a:r>
            <a:r>
              <a:rPr lang="en-GB"/>
              <a:t> the feature importance for linear </a:t>
            </a:r>
            <a:r>
              <a:rPr lang="en-GB"/>
              <a:t>regression</a:t>
            </a:r>
            <a:r>
              <a:rPr lang="en-GB"/>
              <a:t> model did change when using a </a:t>
            </a:r>
            <a:r>
              <a:rPr lang="en-GB"/>
              <a:t>different</a:t>
            </a:r>
            <a:r>
              <a:rPr lang="en-GB"/>
              <a:t> response </a:t>
            </a:r>
            <a:r>
              <a:rPr lang="en-GB"/>
              <a:t>variable, where some variables such as if a car is using diesel or not could play a higher importance in predicting price of car.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38a5cd6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38a5cd6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will be the table of contents for our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1af3c52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1af3c52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we see that the explained variance for price as categorical resulted in a better fit on both test and train set for linear regession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41af3c5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41af3c5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we note the </a:t>
            </a:r>
            <a:r>
              <a:rPr lang="en-GB"/>
              <a:t>negative</a:t>
            </a:r>
            <a:r>
              <a:rPr lang="en-GB"/>
              <a:t> prediction returned by the linear regression model, suggesting that linear regression might not be a </a:t>
            </a:r>
            <a:r>
              <a:rPr lang="en-GB"/>
              <a:t>good model to use for prediction of resale price of the car (since I can't possibly be paying money to someone im selling my car to)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41af3c52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41af3c52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Lastly, </a:t>
            </a:r>
            <a:r>
              <a:rPr lang="en-GB"/>
              <a:t>l since we are using price as a categorical variable, we assess tree classifier mode. And we can see that the model performs poorly for the test set.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4f7f9d74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4f7f9d74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confusion matrix on the right also shows how much better the model could perform for the test 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41af3c52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41af3c52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did also realised that the </a:t>
            </a:r>
            <a:r>
              <a:rPr lang="en-GB"/>
              <a:t>classifier</a:t>
            </a:r>
            <a:r>
              <a:rPr lang="en-GB"/>
              <a:t> model placed a </a:t>
            </a:r>
            <a:r>
              <a:rPr b="1" lang="en-GB"/>
              <a:t>different</a:t>
            </a:r>
            <a:r>
              <a:rPr lang="en-GB"/>
              <a:t> percentage of </a:t>
            </a:r>
            <a:r>
              <a:rPr b="1" lang="en-GB"/>
              <a:t>feature importance</a:t>
            </a:r>
            <a:r>
              <a:rPr lang="en-GB"/>
              <a:t> compared to its regressor counterpart.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the classifier, year only has 17% significance while year has 56% significance in the regressor.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4f7f9d74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4f7f9d74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rPr>
              <a:t>To summarise the takeaways for subproblem 1 and 2</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Different models have variables with different feature importance allocated.</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Using price as categorical gave a better model fit compared to price as numeric, this was to be expected since having larger bins means smaller Residual sum of square, which implies larger R^2</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Overall, Classifier more suited for predicting price when it is categorical, but F1 score obtain is low, so a better model can be explored</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41af3c52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41af3c52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onto subproblem 3: Is there a better model we can use to better predict the price of the car?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We have learnt that decision trees are greedy and deterministic, and thus there is a tendency for overfitting of train data such that the performance of the tree on train data is bad. Thus, we are trying out a more complex model such as XGBoost to try and predict the data instead.</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4f7f9d7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4f7f9d7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38a5cd66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38a5cd66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XGBoost is an iterative procedure built using ensemble decision tree methods that build a sequence of initially weak models and combine them into increasingly more powerful models using a gradient descent architecture.</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3df666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3df666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###First Draft with Regressor</a:t>
            </a:r>
            <a:endParaRPr/>
          </a:p>
          <a:p>
            <a:pPr indent="0" lvl="0" marL="0" rtl="0" algn="l">
              <a:lnSpc>
                <a:spcPct val="115000"/>
              </a:lnSpc>
              <a:spcBef>
                <a:spcPts val="1200"/>
              </a:spcBef>
              <a:spcAft>
                <a:spcPts val="0"/>
              </a:spcAft>
              <a:buNone/>
            </a:pPr>
            <a:r>
              <a:rPr lang="en-GB"/>
              <a:t>First, we used the XGB Regressor to create a model based on squared error as the objective. We tuned the hyperparameters to ensure efficient speed and good prediction accuracy.</a:t>
            </a:r>
            <a:endParaRPr/>
          </a:p>
          <a:p>
            <a:pPr indent="0" lvl="0" marL="0" rtl="0" algn="l">
              <a:lnSpc>
                <a:spcPct val="115000"/>
              </a:lnSpc>
              <a:spcBef>
                <a:spcPts val="1200"/>
              </a:spcBef>
              <a:spcAft>
                <a:spcPts val="0"/>
              </a:spcAft>
              <a:buNone/>
            </a:pPr>
            <a:r>
              <a:rPr lang="en-GB"/>
              <a:t>We ran our model through tree depths of 1 to 25 to see what kind of difference a deeper tree would make. </a:t>
            </a:r>
            <a:endParaRPr/>
          </a:p>
          <a:p>
            <a:pPr indent="0" lvl="0" marL="0" rtl="0" algn="l">
              <a:lnSpc>
                <a:spcPct val="115000"/>
              </a:lnSpc>
              <a:spcBef>
                <a:spcPts val="1200"/>
              </a:spcBef>
              <a:spcAft>
                <a:spcPts val="0"/>
              </a:spcAft>
              <a:buNone/>
            </a:pPr>
            <a:r>
              <a:rPr lang="en-GB"/>
              <a:t>Also, we have made sure to also do cross validation of 5 folds at every depth.</a:t>
            </a:r>
            <a:endParaRPr/>
          </a:p>
          <a:p>
            <a:pPr indent="0" lvl="0" marL="0" rtl="0" algn="l">
              <a:lnSpc>
                <a:spcPct val="115000"/>
              </a:lnSpc>
              <a:spcBef>
                <a:spcPts val="1200"/>
              </a:spcBef>
              <a:spcAft>
                <a:spcPts val="0"/>
              </a:spcAft>
              <a:buNone/>
            </a:pPr>
            <a:r>
              <a:rPr lang="en-GB"/>
              <a:t>We can see that the XGB Regressor model places a large significance on the odometer instead, which is a stark contrast to the significance of the year in the decision tree model.</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38a5cd6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38a5cd6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a:t>
            </a:r>
            <a:r>
              <a:rPr lang="en-GB"/>
              <a:t>identified</a:t>
            </a:r>
            <a:r>
              <a:rPr lang="en-GB"/>
              <a:t> 2 key project motivation from real world problems. When looking at car listings, firstly, how do consumers judge if a price is fair for a certain car? Secondly, when looking deeper into the statistics of a car, how should consumers translate different price variables and adjust their prices accordingly?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48ab3f3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48ab3f3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 Hide for time sake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GB"/>
              <a:t>Plotting out the evaluation matrix for the model, we see that the gains at the cost of performance for overall model fit starts diminishing after depth of 15, where we see the highest r^2 value of 0.86. We can also see the mean errors, MAE &amp; RMSE having a downward trend as the depths increase.</a:t>
            </a:r>
            <a:endParaRPr/>
          </a:p>
          <a:p>
            <a:pPr indent="0" lvl="0" marL="0" rtl="0" algn="l">
              <a:spcBef>
                <a:spcPts val="12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48ab3f39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48ab3f39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###First Draft with Regressor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t>For every depth, we can see that the cross validation metrics seem to indicate that our model is consistent for every set, as the standard deviation is very low, in the 3 decimal place range, and the root mean squared error for both test and train is around 1.1 or less at depth 25.</a:t>
            </a:r>
            <a:endParaRPr/>
          </a:p>
          <a:p>
            <a:pPr indent="0" lvl="0" marL="0" rtl="0" algn="l">
              <a:spcBef>
                <a:spcPts val="12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43ee192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43ee192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###First Draft with Regressor</a:t>
            </a:r>
            <a:endParaRPr>
              <a:solidFill>
                <a:schemeClr val="dk1"/>
              </a:solidFill>
            </a:endParaRPr>
          </a:p>
          <a:p>
            <a:pPr indent="0" lvl="0" marL="0" rtl="0" algn="l">
              <a:lnSpc>
                <a:spcPct val="115000"/>
              </a:lnSpc>
              <a:spcBef>
                <a:spcPts val="1200"/>
              </a:spcBef>
              <a:spcAft>
                <a:spcPts val="1200"/>
              </a:spcAft>
              <a:buNone/>
            </a:pPr>
            <a:r>
              <a:rPr lang="en-GB"/>
              <a:t>Through the graph, we can easily visualize the fact that the XGB Regressor outperforms both models at every depth, with lower RMSE and higher R^2 value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48ab3f3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48ab3f3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For XGBoost, we have done both both XGB Regressor and Classifier models, but we will focus on the Classifier for this presentation</a:t>
            </a:r>
            <a:r>
              <a:rPr lang="en-GB">
                <a:solidFill>
                  <a:schemeClr val="dk1"/>
                </a:solidFill>
              </a:rPr>
              <a:t>, we used the XGB Classifier to create a model evaluated based on the loss function: log loss.</a:t>
            </a:r>
            <a:endParaRPr>
              <a:solidFill>
                <a:schemeClr val="dk1"/>
              </a:solidFill>
            </a:endParaRPr>
          </a:p>
          <a:p>
            <a:pPr indent="0" lvl="0" marL="0" rtl="0" algn="l">
              <a:lnSpc>
                <a:spcPct val="115000"/>
              </a:lnSpc>
              <a:spcBef>
                <a:spcPts val="0"/>
              </a:spcBef>
              <a:spcAft>
                <a:spcPts val="0"/>
              </a:spcAft>
              <a:buNone/>
            </a:pPr>
            <a:r>
              <a:rPr lang="en-GB">
                <a:solidFill>
                  <a:schemeClr val="dk1"/>
                </a:solidFill>
              </a:rPr>
              <a:t>We tuned the hyperparameters to ensure efficient speed and good prediction accuracy.</a:t>
            </a:r>
            <a:endParaRPr>
              <a:solidFill>
                <a:schemeClr val="dk1"/>
              </a:solidFill>
            </a:endParaRPr>
          </a:p>
          <a:p>
            <a:pPr indent="0" lvl="0" marL="0" rtl="0" algn="l">
              <a:lnSpc>
                <a:spcPct val="115000"/>
              </a:lnSpc>
              <a:spcBef>
                <a:spcPts val="0"/>
              </a:spcBef>
              <a:spcAft>
                <a:spcPts val="0"/>
              </a:spcAft>
              <a:buNone/>
            </a:pPr>
            <a:r>
              <a:rPr lang="en-GB">
                <a:solidFill>
                  <a:schemeClr val="dk1"/>
                </a:solidFill>
              </a:rPr>
              <a:t>and ran our model through tree depths of 1 to 25 to see what kind of difference a deeper tree would make.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Also, we have made sure to also do cross validation of 5 folds at every depth.</a:t>
            </a:r>
            <a:endParaRPr>
              <a:solidFill>
                <a:schemeClr val="dk1"/>
              </a:solidFill>
            </a:endParaRPr>
          </a:p>
          <a:p>
            <a:pPr indent="0" lvl="0" marL="0" rtl="0" algn="l">
              <a:lnSpc>
                <a:spcPct val="115000"/>
              </a:lnSpc>
              <a:spcBef>
                <a:spcPts val="0"/>
              </a:spcBef>
              <a:spcAft>
                <a:spcPts val="0"/>
              </a:spcAft>
              <a:buNone/>
            </a:pPr>
            <a:r>
              <a:rPr lang="en-GB">
                <a:solidFill>
                  <a:schemeClr val="dk1"/>
                </a:solidFill>
              </a:rPr>
              <a:t>We can see that the XGB Classifier model places a large significance on the odometer instead, which is a stark contrast to the significance of the year in the decision tree model.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48ab3f39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48ab3f39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Plotting out the evaluation metrics for the model, we see that the gains at the cost of performance for overall model fit starts diminishing after depth of 15,</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The F1 score, which is a general score used for classification metrics, can be seen increasing with the tree depth and peaks at 68% at depth of 25. The rest of the scores see similar results.</a:t>
            </a:r>
            <a:endParaRPr>
              <a:solidFill>
                <a:schemeClr val="dk1"/>
              </a:solidFill>
            </a:endParaRPr>
          </a:p>
          <a:p>
            <a:pPr indent="0" lvl="0" marL="0" rtl="0" algn="l">
              <a:lnSpc>
                <a:spcPct val="115000"/>
              </a:lnSpc>
              <a:spcBef>
                <a:spcPts val="1200"/>
              </a:spcBef>
              <a:spcAft>
                <a:spcPts val="1200"/>
              </a:spcAft>
              <a:buNone/>
            </a:pPr>
            <a:r>
              <a:rPr lang="en-GB">
                <a:solidFill>
                  <a:schemeClr val="dk1"/>
                </a:solidFill>
              </a:rPr>
              <a:t>The confusion matrix can be seen to provide a good amount of true positives and negatives for depth 25, which reflects the F1-score of 68%.</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48ab3f3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48ab3f3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###Shortened</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For every depth, we can see that the cross validation metrics seem to indicate that our model is consistent for all depths, as the standard deviation is very low, in the 3 decimal place range, and log loss for both test and train is around 1 or less at depth 25.</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###First Draft with Regressor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t>Like the regressor, log loss is low and standard deviation is also low between each fold for all depths, indicating consistency.</a:t>
            </a:r>
            <a:endParaRPr/>
          </a:p>
          <a:p>
            <a:pPr indent="0" lvl="0" marL="0" rtl="0" algn="l">
              <a:spcBef>
                <a:spcPts val="12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48ab3f39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48ab3f39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a:t>
            </a:r>
            <a:r>
              <a:rPr lang="en-GB">
                <a:solidFill>
                  <a:schemeClr val="dk1"/>
                </a:solidFill>
              </a:rPr>
              <a:t>#First Draft with Regressor (No change)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t>Now comparing the two models, we can see the Tree classifier has a very bad log loss score as it starts to shoot up after depth 10, which means the predicted results become increasingly further than the actual. XGBClassifier generally performs better than Tree Classifier in all depths.</a:t>
            </a:r>
            <a:endParaRPr/>
          </a:p>
          <a:p>
            <a:pPr indent="0" lvl="0" marL="0" rtl="0" algn="l">
              <a:spcBef>
                <a:spcPts val="12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4939a08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4939a08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Moving on to the outcome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solving each subproblem, we can drive an answer for our main problem identified at the start of the video. And we found that the various predictors and </a:t>
            </a:r>
            <a:r>
              <a:rPr lang="en-GB"/>
              <a:t>response</a:t>
            </a:r>
            <a:r>
              <a:rPr lang="en-GB"/>
              <a:t> variables are correlated, and different model for the same set of variables gave different predictions. In general, we find that a more complex model, while more computationally costly, can give us better results for the same set of variables compared to a simple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there are </a:t>
            </a:r>
            <a:r>
              <a:rPr lang="en-GB"/>
              <a:t>certain</a:t>
            </a:r>
            <a:r>
              <a:rPr lang="en-GB"/>
              <a:t> variables like odometer which are consistently the top few most </a:t>
            </a:r>
            <a:r>
              <a:rPr lang="en-GB"/>
              <a:t>important</a:t>
            </a:r>
            <a:r>
              <a:rPr lang="en-GB"/>
              <a:t> feature in predicting resale price of car, </a:t>
            </a:r>
            <a:r>
              <a:rPr lang="en-GB"/>
              <a:t>indicating that these variables should be included in future models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Lastly, we have shown that xgboost is able to predict the resale price of car. Though not with pinpoint accuracy, but it is still better than a random guess, allowing a seller to price his car competitively or for a buyer to not be scammed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38a5cd66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38a5cd66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learnt that regression models is not always the best </a:t>
            </a:r>
            <a:r>
              <a:rPr lang="en-GB"/>
              <a:t>approach</a:t>
            </a:r>
            <a:r>
              <a:rPr lang="en-GB"/>
              <a:t> as we have discussed previously on how linearly regressor gave us negative value, indicating a poor model choice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also learnt the concept of how XGBoost models work and how we could apply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were also feature eng techniques which we discovered and applied in this mini project to help pre-process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Lastly, our main take away was to not blindly fit datasets into models. It is evident on kaggle that many coders fit their models with dataset that were not cleaned or processed, and this is bad practise because we have shown how the variables were skewed and filled with a lot of missing data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4f7f9d74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4f7f9d74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come to 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8d3a9c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8d3a9c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a:solidFill>
                  <a:schemeClr val="dk1"/>
                </a:solidFill>
              </a:rPr>
              <a:t>We used the used cars dataset from kaggle, which periodically scrapes craigslist US for used car listings. Basic EDA tells us </a:t>
            </a:r>
            <a:r>
              <a:rPr lang="en-GB">
                <a:solidFill>
                  <a:schemeClr val="dk1"/>
                </a:solidFill>
              </a:rPr>
              <a:t>that there are 426k listings, with 26 columns. However, some of the columns are immediately useless, since they hold no important information that can be further analysed, a quick summary is shown here.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4ef408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4ef408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Price is the dependant variable that we would like predict, so we have done further EDA on it. one can see that there is a clear difference between the mean and median. This suggests the presence of extreme outliers which can sway the mean price, and further data cleaning will be required to remove these outliers.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835bed8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835bed8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a:t>
            </a:r>
            <a:r>
              <a:rPr lang="en-GB"/>
              <a:t>carrying out further EDA, we have chosen to ignore these columns as well. To name a few, county column had too many missing values, and there are too many unique values for the model column to do anything useful.</a:t>
            </a:r>
            <a:endParaRPr/>
          </a:p>
          <a:p>
            <a:pPr indent="0" lvl="0" marL="0" rtl="0" algn="l">
              <a:spcBef>
                <a:spcPts val="0"/>
              </a:spcBef>
              <a:spcAft>
                <a:spcPts val="0"/>
              </a:spcAft>
              <a:buNone/>
            </a:pPr>
            <a:r>
              <a:rPr lang="en-GB"/>
              <a:t>After plotting a correlation matrix for the numerical variables for listings of the top 6 manufacturers, we found that latitude and longitude had low correlation with price across the board, and we have decided to ignore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4835bed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4835bed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plotting a boxplot of the different types of fuel against price, one can see that there is some correlation between </a:t>
            </a:r>
            <a:r>
              <a:rPr lang="en-GB"/>
              <a:t>the</a:t>
            </a:r>
            <a:r>
              <a:rPr lang="en-GB"/>
              <a:t> type of fuel and car price. Fuel type is probably an important variable in predicting price.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ef408b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ef408b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useful variable to consider is the manufacturer. when seeing the average price across different </a:t>
            </a:r>
            <a:r>
              <a:rPr lang="en-GB"/>
              <a:t>manufacturers</a:t>
            </a:r>
            <a:r>
              <a:rPr lang="en-GB"/>
              <a:t>, one can see the huge disparity between different brands. This is because brands like mercedes-benz produce expensive luxury cars, while brands like mitsubishi produce cheaper economical cars. Hence, how does the </a:t>
            </a:r>
            <a:r>
              <a:rPr lang="en-GB"/>
              <a:t>manufacturer</a:t>
            </a:r>
            <a:r>
              <a:rPr lang="en-GB"/>
              <a:t> brand affect a car’s resale value?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4835bed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4835bed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Repeating this thought process across different columns allows us to identify which columns are useful for price prediction and which are not. A summary is shown here.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55600" lvl="0" marL="457200" algn="ctr">
              <a:spcBef>
                <a:spcPts val="0"/>
              </a:spcBef>
              <a:spcAft>
                <a:spcPts val="0"/>
              </a:spcAft>
              <a:buSzPts val="20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55600" lvl="0" marL="457200">
              <a:spcBef>
                <a:spcPts val="0"/>
              </a:spcBef>
              <a:spcAft>
                <a:spcPts val="0"/>
              </a:spcAft>
              <a:buClr>
                <a:schemeClr val="dk1"/>
              </a:buClr>
              <a:buSzPts val="2000"/>
              <a:buChar char="●"/>
              <a:defRPr>
                <a:solidFill>
                  <a:schemeClr val="dk1"/>
                </a:solidFill>
              </a:defRPr>
            </a:lvl1pPr>
            <a:lvl2pPr indent="-330200" lvl="1" marL="914400">
              <a:spcBef>
                <a:spcPts val="0"/>
              </a:spcBef>
              <a:spcAft>
                <a:spcPts val="0"/>
              </a:spcAft>
              <a:buClr>
                <a:schemeClr val="dk1"/>
              </a:buClr>
              <a:buSzPts val="1600"/>
              <a:buChar char="○"/>
              <a:defRPr>
                <a:solidFill>
                  <a:schemeClr val="dk1"/>
                </a:solidFill>
              </a:defRPr>
            </a:lvl2pPr>
            <a:lvl3pPr indent="-330200" lvl="2" marL="1371600">
              <a:spcBef>
                <a:spcPts val="0"/>
              </a:spcBef>
              <a:spcAft>
                <a:spcPts val="0"/>
              </a:spcAft>
              <a:buClr>
                <a:schemeClr val="dk1"/>
              </a:buClr>
              <a:buSzPts val="1600"/>
              <a:buChar char="■"/>
              <a:defRPr>
                <a:solidFill>
                  <a:schemeClr val="dk1"/>
                </a:solidFill>
              </a:defRPr>
            </a:lvl3pPr>
            <a:lvl4pPr indent="-330200" lvl="3" marL="1828800">
              <a:spcBef>
                <a:spcPts val="0"/>
              </a:spcBef>
              <a:spcAft>
                <a:spcPts val="0"/>
              </a:spcAft>
              <a:buClr>
                <a:schemeClr val="dk1"/>
              </a:buClr>
              <a:buSzPts val="1600"/>
              <a:buChar char="●"/>
              <a:defRPr>
                <a:solidFill>
                  <a:schemeClr val="dk1"/>
                </a:solidFill>
              </a:defRPr>
            </a:lvl4pPr>
            <a:lvl5pPr indent="-330200" lvl="4" marL="2286000">
              <a:spcBef>
                <a:spcPts val="0"/>
              </a:spcBef>
              <a:spcAft>
                <a:spcPts val="0"/>
              </a:spcAft>
              <a:buClr>
                <a:schemeClr val="dk1"/>
              </a:buClr>
              <a:buSzPts val="1600"/>
              <a:buChar char="○"/>
              <a:defRPr>
                <a:solidFill>
                  <a:schemeClr val="dk1"/>
                </a:solidFill>
              </a:defRPr>
            </a:lvl5pPr>
            <a:lvl6pPr indent="-330200" lvl="5" marL="2743200">
              <a:spcBef>
                <a:spcPts val="0"/>
              </a:spcBef>
              <a:spcAft>
                <a:spcPts val="0"/>
              </a:spcAft>
              <a:buClr>
                <a:schemeClr val="dk1"/>
              </a:buClr>
              <a:buSzPts val="1600"/>
              <a:buChar char="■"/>
              <a:defRPr>
                <a:solidFill>
                  <a:schemeClr val="dk1"/>
                </a:solidFill>
              </a:defRPr>
            </a:lvl6pPr>
            <a:lvl7pPr indent="-330200" lvl="6" marL="3200400">
              <a:spcBef>
                <a:spcPts val="0"/>
              </a:spcBef>
              <a:spcAft>
                <a:spcPts val="0"/>
              </a:spcAft>
              <a:buClr>
                <a:schemeClr val="dk1"/>
              </a:buClr>
              <a:buSzPts val="1600"/>
              <a:buChar char="●"/>
              <a:defRPr>
                <a:solidFill>
                  <a:schemeClr val="dk1"/>
                </a:solidFill>
              </a:defRPr>
            </a:lvl7pPr>
            <a:lvl8pPr indent="-330200" lvl="7" marL="3657600">
              <a:spcBef>
                <a:spcPts val="0"/>
              </a:spcBef>
              <a:spcAft>
                <a:spcPts val="0"/>
              </a:spcAft>
              <a:buClr>
                <a:schemeClr val="dk1"/>
              </a:buClr>
              <a:buSzPts val="1600"/>
              <a:buChar char="○"/>
              <a:defRPr>
                <a:solidFill>
                  <a:schemeClr val="dk1"/>
                </a:solidFill>
              </a:defRPr>
            </a:lvl8pPr>
            <a:lvl9pPr indent="-330200" lvl="8" marL="4114800">
              <a:spcBef>
                <a:spcPts val="0"/>
              </a:spcBef>
              <a:spcAft>
                <a:spcPts val="0"/>
              </a:spcAft>
              <a:buClr>
                <a:schemeClr val="dk1"/>
              </a:buClr>
              <a:buSzPts val="16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55600" lvl="0" marL="457200">
              <a:lnSpc>
                <a:spcPct val="115000"/>
              </a:lnSpc>
              <a:spcBef>
                <a:spcPts val="0"/>
              </a:spcBef>
              <a:spcAft>
                <a:spcPts val="0"/>
              </a:spcAft>
              <a:buClr>
                <a:schemeClr val="dk1"/>
              </a:buClr>
              <a:buSzPts val="2000"/>
              <a:buChar char="●"/>
              <a:defRPr sz="2000">
                <a:solidFill>
                  <a:schemeClr val="dk1"/>
                </a:solidFill>
              </a:defRPr>
            </a:lvl1pPr>
            <a:lvl2pPr indent="-330200" lvl="1" marL="914400">
              <a:lnSpc>
                <a:spcPct val="115000"/>
              </a:lnSpc>
              <a:spcBef>
                <a:spcPts val="0"/>
              </a:spcBef>
              <a:spcAft>
                <a:spcPts val="0"/>
              </a:spcAft>
              <a:buClr>
                <a:schemeClr val="dk1"/>
              </a:buClr>
              <a:buSzPts val="1600"/>
              <a:buChar char="○"/>
              <a:defRPr sz="1600">
                <a:solidFill>
                  <a:schemeClr val="dk1"/>
                </a:solidFill>
              </a:defRPr>
            </a:lvl2pPr>
            <a:lvl3pPr indent="-330200" lvl="2" marL="1371600">
              <a:lnSpc>
                <a:spcPct val="115000"/>
              </a:lnSpc>
              <a:spcBef>
                <a:spcPts val="0"/>
              </a:spcBef>
              <a:spcAft>
                <a:spcPts val="0"/>
              </a:spcAft>
              <a:buClr>
                <a:schemeClr val="dk1"/>
              </a:buClr>
              <a:buSzPts val="1600"/>
              <a:buChar char="■"/>
              <a:defRPr sz="1600">
                <a:solidFill>
                  <a:schemeClr val="dk1"/>
                </a:solidFill>
              </a:defRPr>
            </a:lvl3pPr>
            <a:lvl4pPr indent="-330200" lvl="3" marL="1828800">
              <a:lnSpc>
                <a:spcPct val="115000"/>
              </a:lnSpc>
              <a:spcBef>
                <a:spcPts val="0"/>
              </a:spcBef>
              <a:spcAft>
                <a:spcPts val="0"/>
              </a:spcAft>
              <a:buClr>
                <a:schemeClr val="dk1"/>
              </a:buClr>
              <a:buSzPts val="1600"/>
              <a:buChar char="●"/>
              <a:defRPr sz="1600">
                <a:solidFill>
                  <a:schemeClr val="dk1"/>
                </a:solidFill>
              </a:defRPr>
            </a:lvl4pPr>
            <a:lvl5pPr indent="-330200" lvl="4" marL="2286000">
              <a:lnSpc>
                <a:spcPct val="115000"/>
              </a:lnSpc>
              <a:spcBef>
                <a:spcPts val="0"/>
              </a:spcBef>
              <a:spcAft>
                <a:spcPts val="0"/>
              </a:spcAft>
              <a:buClr>
                <a:schemeClr val="dk1"/>
              </a:buClr>
              <a:buSzPts val="1600"/>
              <a:buChar char="○"/>
              <a:defRPr sz="1600">
                <a:solidFill>
                  <a:schemeClr val="dk1"/>
                </a:solidFill>
              </a:defRPr>
            </a:lvl5pPr>
            <a:lvl6pPr indent="-330200" lvl="5" marL="2743200">
              <a:lnSpc>
                <a:spcPct val="115000"/>
              </a:lnSpc>
              <a:spcBef>
                <a:spcPts val="0"/>
              </a:spcBef>
              <a:spcAft>
                <a:spcPts val="0"/>
              </a:spcAft>
              <a:buClr>
                <a:schemeClr val="dk1"/>
              </a:buClr>
              <a:buSzPts val="1600"/>
              <a:buChar char="■"/>
              <a:defRPr sz="1600">
                <a:solidFill>
                  <a:schemeClr val="dk1"/>
                </a:solidFill>
              </a:defRPr>
            </a:lvl6pPr>
            <a:lvl7pPr indent="-330200" lvl="6" marL="3200400">
              <a:lnSpc>
                <a:spcPct val="115000"/>
              </a:lnSpc>
              <a:spcBef>
                <a:spcPts val="0"/>
              </a:spcBef>
              <a:spcAft>
                <a:spcPts val="0"/>
              </a:spcAft>
              <a:buClr>
                <a:schemeClr val="dk1"/>
              </a:buClr>
              <a:buSzPts val="1600"/>
              <a:buChar char="●"/>
              <a:defRPr sz="1600">
                <a:solidFill>
                  <a:schemeClr val="dk1"/>
                </a:solidFill>
              </a:defRPr>
            </a:lvl7pPr>
            <a:lvl8pPr indent="-330200" lvl="7" marL="3657600">
              <a:lnSpc>
                <a:spcPct val="115000"/>
              </a:lnSpc>
              <a:spcBef>
                <a:spcPts val="0"/>
              </a:spcBef>
              <a:spcAft>
                <a:spcPts val="0"/>
              </a:spcAft>
              <a:buClr>
                <a:schemeClr val="dk1"/>
              </a:buClr>
              <a:buSzPts val="1600"/>
              <a:buChar char="○"/>
              <a:defRPr sz="1600">
                <a:solidFill>
                  <a:schemeClr val="dk1"/>
                </a:solidFill>
              </a:defRPr>
            </a:lvl8pPr>
            <a:lvl9pPr indent="-330200" lvl="8" marL="4114800">
              <a:lnSpc>
                <a:spcPct val="115000"/>
              </a:lnSpc>
              <a:spcBef>
                <a:spcPts val="0"/>
              </a:spcBef>
              <a:spcAft>
                <a:spcPts val="0"/>
              </a:spcAft>
              <a:buClr>
                <a:schemeClr val="dk1"/>
              </a:buClr>
              <a:buSzPts val="1600"/>
              <a:buChar char="■"/>
              <a:defRPr sz="1600">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46.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5.png"/><Relationship Id="rId8"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7.png"/><Relationship Id="rId5"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7.png"/><Relationship Id="rId4" Type="http://schemas.openxmlformats.org/officeDocument/2006/relationships/image" Target="../media/image55.png"/><Relationship Id="rId5" Type="http://schemas.openxmlformats.org/officeDocument/2006/relationships/image" Target="../media/image53.png"/><Relationship Id="rId6" Type="http://schemas.openxmlformats.org/officeDocument/2006/relationships/image" Target="../media/image52.png"/><Relationship Id="rId7"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austinreese/craigslist-carstrucks-data" TargetMode="Externa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4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SC1015 DS and AI</a:t>
            </a:r>
            <a:endParaRPr/>
          </a:p>
        </p:txBody>
      </p:sp>
      <p:sp>
        <p:nvSpPr>
          <p:cNvPr id="55" name="Google Shape;55;p13"/>
          <p:cNvSpPr txBox="1"/>
          <p:nvPr>
            <p:ph idx="1" type="subTitle"/>
          </p:nvPr>
        </p:nvSpPr>
        <p:spPr>
          <a:xfrm>
            <a:off x="304675" y="2571750"/>
            <a:ext cx="8520600" cy="1976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SC5 Group 1</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sz="2100"/>
              <a:t>Ng Tze Kean (U2121193J)</a:t>
            </a:r>
            <a:endParaRPr sz="2100"/>
          </a:p>
          <a:p>
            <a:pPr indent="0" lvl="0" marL="0" rtl="0" algn="l">
              <a:spcBef>
                <a:spcPts val="0"/>
              </a:spcBef>
              <a:spcAft>
                <a:spcPts val="0"/>
              </a:spcAft>
              <a:buNone/>
            </a:pPr>
            <a:r>
              <a:rPr lang="en-GB" sz="2100"/>
              <a:t>Phee Kian </a:t>
            </a:r>
            <a:r>
              <a:rPr lang="en-GB" sz="2100"/>
              <a:t>Ann</a:t>
            </a:r>
            <a:r>
              <a:rPr lang="en-GB" sz="2100"/>
              <a:t> (U2122217L)</a:t>
            </a:r>
            <a:endParaRPr sz="2100"/>
          </a:p>
          <a:p>
            <a:pPr indent="0" lvl="0" marL="0" rtl="0" algn="l">
              <a:spcBef>
                <a:spcPts val="0"/>
              </a:spcBef>
              <a:spcAft>
                <a:spcPts val="0"/>
              </a:spcAft>
              <a:buNone/>
            </a:pPr>
            <a:r>
              <a:rPr lang="en-GB" sz="2100"/>
              <a:t>Ong Hai Xiang (U2121068F)</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a:t>
            </a:r>
            <a:r>
              <a:rPr lang="en-GB"/>
              <a:t>definition</a:t>
            </a:r>
            <a:endParaRPr/>
          </a:p>
        </p:txBody>
      </p:sp>
      <p:sp>
        <p:nvSpPr>
          <p:cNvPr id="137" name="Google Shape;137;p22"/>
          <p:cNvSpPr txBox="1"/>
          <p:nvPr>
            <p:ph idx="1" type="body"/>
          </p:nvPr>
        </p:nvSpPr>
        <p:spPr>
          <a:xfrm>
            <a:off x="1521150" y="1017725"/>
            <a:ext cx="5805600" cy="149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rgbClr val="FF0000"/>
                </a:solidFill>
              </a:rPr>
              <a:t>How different variables such as [odometer, year, condition, fuel, title_status, transmission, drive, state, manufacturer] affect the resale price of a car.</a:t>
            </a:r>
            <a:endParaRPr>
              <a:solidFill>
                <a:srgbClr val="FF0000"/>
              </a:solidFill>
            </a:endParaRPr>
          </a:p>
        </p:txBody>
      </p:sp>
      <p:sp>
        <p:nvSpPr>
          <p:cNvPr id="138" name="Google Shape;138;p22"/>
          <p:cNvSpPr txBox="1"/>
          <p:nvPr/>
        </p:nvSpPr>
        <p:spPr>
          <a:xfrm>
            <a:off x="204650" y="3750075"/>
            <a:ext cx="2490000" cy="11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How do different models</a:t>
            </a:r>
            <a:endParaRPr>
              <a:solidFill>
                <a:schemeClr val="dk1"/>
              </a:solidFill>
            </a:endParaRPr>
          </a:p>
          <a:p>
            <a:pPr indent="0" lvl="0" marL="0" rtl="0" algn="l">
              <a:spcBef>
                <a:spcPts val="0"/>
              </a:spcBef>
              <a:spcAft>
                <a:spcPts val="0"/>
              </a:spcAft>
              <a:buNone/>
            </a:pPr>
            <a:r>
              <a:rPr lang="en-GB">
                <a:solidFill>
                  <a:schemeClr val="dk1"/>
                </a:solidFill>
              </a:rPr>
              <a:t>(Tree regressor, linear regression,</a:t>
            </a:r>
            <a:endParaRPr>
              <a:solidFill>
                <a:schemeClr val="dk1"/>
              </a:solidFill>
            </a:endParaRPr>
          </a:p>
          <a:p>
            <a:pPr indent="0" lvl="0" marL="0" rtl="0" algn="l">
              <a:spcBef>
                <a:spcPts val="0"/>
              </a:spcBef>
              <a:spcAft>
                <a:spcPts val="0"/>
              </a:spcAft>
              <a:buNone/>
            </a:pPr>
            <a:r>
              <a:rPr lang="en-GB">
                <a:solidFill>
                  <a:schemeClr val="dk1"/>
                </a:solidFill>
              </a:rPr>
              <a:t>tree classifier) respond to the variables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2"/>
          <p:cNvSpPr txBox="1"/>
          <p:nvPr/>
        </p:nvSpPr>
        <p:spPr>
          <a:xfrm>
            <a:off x="3231600" y="3807225"/>
            <a:ext cx="293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Does applying feature engineering to the dataset change the way the model responds to the dataset?</a:t>
            </a:r>
            <a:endParaRPr/>
          </a:p>
        </p:txBody>
      </p:sp>
      <p:sp>
        <p:nvSpPr>
          <p:cNvPr id="140" name="Google Shape;140;p22"/>
          <p:cNvSpPr txBox="1"/>
          <p:nvPr/>
        </p:nvSpPr>
        <p:spPr>
          <a:xfrm>
            <a:off x="6672450" y="3807225"/>
            <a:ext cx="230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Is there a better model (XGBoost) we can use to better predict the price of the car?</a:t>
            </a:r>
            <a:endParaRPr>
              <a:solidFill>
                <a:schemeClr val="dk1"/>
              </a:solidFill>
            </a:endParaRPr>
          </a:p>
        </p:txBody>
      </p:sp>
      <p:cxnSp>
        <p:nvCxnSpPr>
          <p:cNvPr id="141" name="Google Shape;141;p22"/>
          <p:cNvCxnSpPr>
            <a:stCxn id="142" idx="7"/>
            <a:endCxn id="137" idx="2"/>
          </p:cNvCxnSpPr>
          <p:nvPr/>
        </p:nvCxnSpPr>
        <p:spPr>
          <a:xfrm flipH="1" rot="10800000">
            <a:off x="1522918" y="2512004"/>
            <a:ext cx="2901000" cy="884700"/>
          </a:xfrm>
          <a:prstGeom prst="straightConnector1">
            <a:avLst/>
          </a:prstGeom>
          <a:noFill/>
          <a:ln cap="flat" cmpd="sng" w="28575">
            <a:solidFill>
              <a:srgbClr val="FFFFFE"/>
            </a:solidFill>
            <a:prstDash val="solid"/>
            <a:round/>
            <a:headEnd len="med" w="med" type="none"/>
            <a:tailEnd len="med" w="med" type="none"/>
          </a:ln>
        </p:spPr>
      </p:cxnSp>
      <p:cxnSp>
        <p:nvCxnSpPr>
          <p:cNvPr id="143" name="Google Shape;143;p22"/>
          <p:cNvCxnSpPr>
            <a:stCxn id="137" idx="2"/>
            <a:endCxn id="144" idx="0"/>
          </p:cNvCxnSpPr>
          <p:nvPr/>
        </p:nvCxnSpPr>
        <p:spPr>
          <a:xfrm flipH="1">
            <a:off x="4314150" y="2512025"/>
            <a:ext cx="109800" cy="929100"/>
          </a:xfrm>
          <a:prstGeom prst="straightConnector1">
            <a:avLst/>
          </a:prstGeom>
          <a:noFill/>
          <a:ln cap="flat" cmpd="sng" w="28575">
            <a:solidFill>
              <a:srgbClr val="FFFFFE"/>
            </a:solidFill>
            <a:prstDash val="solid"/>
            <a:round/>
            <a:headEnd len="med" w="med" type="none"/>
            <a:tailEnd len="med" w="med" type="none"/>
          </a:ln>
        </p:spPr>
      </p:cxnSp>
      <p:cxnSp>
        <p:nvCxnSpPr>
          <p:cNvPr id="145" name="Google Shape;145;p22"/>
          <p:cNvCxnSpPr>
            <a:stCxn id="137" idx="2"/>
            <a:endCxn id="146" idx="0"/>
          </p:cNvCxnSpPr>
          <p:nvPr/>
        </p:nvCxnSpPr>
        <p:spPr>
          <a:xfrm>
            <a:off x="4423950" y="2512025"/>
            <a:ext cx="3204900" cy="929100"/>
          </a:xfrm>
          <a:prstGeom prst="straightConnector1">
            <a:avLst/>
          </a:prstGeom>
          <a:noFill/>
          <a:ln cap="flat" cmpd="sng" w="28575">
            <a:solidFill>
              <a:srgbClr val="FFFFFE"/>
            </a:solidFill>
            <a:prstDash val="solid"/>
            <a:round/>
            <a:headEnd len="med" w="med" type="none"/>
            <a:tailEnd len="med" w="med" type="none"/>
          </a:ln>
        </p:spPr>
      </p:cxnSp>
      <p:sp>
        <p:nvSpPr>
          <p:cNvPr id="142" name="Google Shape;142;p22"/>
          <p:cNvSpPr/>
          <p:nvPr/>
        </p:nvSpPr>
        <p:spPr>
          <a:xfrm>
            <a:off x="1147525" y="3336075"/>
            <a:ext cx="4398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44" name="Google Shape;144;p22"/>
          <p:cNvSpPr/>
          <p:nvPr/>
        </p:nvSpPr>
        <p:spPr>
          <a:xfrm>
            <a:off x="4094100" y="3441125"/>
            <a:ext cx="4398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a:t>
            </a:r>
            <a:endParaRPr/>
          </a:p>
        </p:txBody>
      </p:sp>
      <p:sp>
        <p:nvSpPr>
          <p:cNvPr id="146" name="Google Shape;146;p22"/>
          <p:cNvSpPr/>
          <p:nvPr/>
        </p:nvSpPr>
        <p:spPr>
          <a:xfrm>
            <a:off x="7408950" y="3441125"/>
            <a:ext cx="439800" cy="4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feature engineering</a:t>
            </a:r>
            <a:endParaRPr/>
          </a:p>
        </p:txBody>
      </p:sp>
      <p:pic>
        <p:nvPicPr>
          <p:cNvPr id="152" name="Google Shape;152;p23"/>
          <p:cNvPicPr preferRelativeResize="0"/>
          <p:nvPr/>
        </p:nvPicPr>
        <p:blipFill>
          <a:blip r:embed="rId3">
            <a:alphaModFix/>
          </a:blip>
          <a:stretch>
            <a:fillRect/>
          </a:stretch>
        </p:blipFill>
        <p:spPr>
          <a:xfrm>
            <a:off x="179350" y="1070373"/>
            <a:ext cx="2682675" cy="1501375"/>
          </a:xfrm>
          <a:prstGeom prst="rect">
            <a:avLst/>
          </a:prstGeom>
          <a:noFill/>
          <a:ln>
            <a:noFill/>
          </a:ln>
        </p:spPr>
      </p:pic>
      <p:pic>
        <p:nvPicPr>
          <p:cNvPr id="153" name="Google Shape;153;p23"/>
          <p:cNvPicPr preferRelativeResize="0"/>
          <p:nvPr/>
        </p:nvPicPr>
        <p:blipFill>
          <a:blip r:embed="rId4">
            <a:alphaModFix/>
          </a:blip>
          <a:stretch>
            <a:fillRect/>
          </a:stretch>
        </p:blipFill>
        <p:spPr>
          <a:xfrm>
            <a:off x="3872238" y="1070363"/>
            <a:ext cx="2733274" cy="1501375"/>
          </a:xfrm>
          <a:prstGeom prst="rect">
            <a:avLst/>
          </a:prstGeom>
          <a:noFill/>
          <a:ln>
            <a:noFill/>
          </a:ln>
        </p:spPr>
      </p:pic>
      <p:sp>
        <p:nvSpPr>
          <p:cNvPr id="154" name="Google Shape;154;p23"/>
          <p:cNvSpPr/>
          <p:nvPr/>
        </p:nvSpPr>
        <p:spPr>
          <a:xfrm>
            <a:off x="3046900" y="1669700"/>
            <a:ext cx="605100" cy="30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3"/>
          <p:cNvPicPr preferRelativeResize="0"/>
          <p:nvPr/>
        </p:nvPicPr>
        <p:blipFill>
          <a:blip r:embed="rId5">
            <a:alphaModFix/>
          </a:blip>
          <a:stretch>
            <a:fillRect/>
          </a:stretch>
        </p:blipFill>
        <p:spPr>
          <a:xfrm>
            <a:off x="3098775" y="2943913"/>
            <a:ext cx="2733275" cy="1763877"/>
          </a:xfrm>
          <a:prstGeom prst="rect">
            <a:avLst/>
          </a:prstGeom>
          <a:noFill/>
          <a:ln>
            <a:noFill/>
          </a:ln>
        </p:spPr>
      </p:pic>
      <p:pic>
        <p:nvPicPr>
          <p:cNvPr id="156" name="Google Shape;156;p23"/>
          <p:cNvPicPr preferRelativeResize="0"/>
          <p:nvPr/>
        </p:nvPicPr>
        <p:blipFill>
          <a:blip r:embed="rId6">
            <a:alphaModFix/>
          </a:blip>
          <a:stretch>
            <a:fillRect/>
          </a:stretch>
        </p:blipFill>
        <p:spPr>
          <a:xfrm>
            <a:off x="6825750" y="2266376"/>
            <a:ext cx="2231700" cy="2738925"/>
          </a:xfrm>
          <a:prstGeom prst="rect">
            <a:avLst/>
          </a:prstGeom>
          <a:noFill/>
          <a:ln>
            <a:noFill/>
          </a:ln>
        </p:spPr>
      </p:pic>
      <p:sp>
        <p:nvSpPr>
          <p:cNvPr id="157" name="Google Shape;157;p23"/>
          <p:cNvSpPr/>
          <p:nvPr/>
        </p:nvSpPr>
        <p:spPr>
          <a:xfrm>
            <a:off x="6026350" y="3674488"/>
            <a:ext cx="605100" cy="30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3"/>
          <p:cNvPicPr preferRelativeResize="0"/>
          <p:nvPr/>
        </p:nvPicPr>
        <p:blipFill>
          <a:blip r:embed="rId7">
            <a:alphaModFix/>
          </a:blip>
          <a:stretch>
            <a:fillRect/>
          </a:stretch>
        </p:blipFill>
        <p:spPr>
          <a:xfrm>
            <a:off x="179350" y="3368575"/>
            <a:ext cx="2682675" cy="305917"/>
          </a:xfrm>
          <a:prstGeom prst="rect">
            <a:avLst/>
          </a:prstGeom>
          <a:noFill/>
          <a:ln>
            <a:noFill/>
          </a:ln>
        </p:spPr>
      </p:pic>
      <p:sp>
        <p:nvSpPr>
          <p:cNvPr id="159" name="Google Shape;159;p23"/>
          <p:cNvSpPr/>
          <p:nvPr/>
        </p:nvSpPr>
        <p:spPr>
          <a:xfrm>
            <a:off x="112150" y="3288225"/>
            <a:ext cx="2831400" cy="471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23"/>
          <p:cNvCxnSpPr/>
          <p:nvPr/>
        </p:nvCxnSpPr>
        <p:spPr>
          <a:xfrm flipH="1" rot="10800000">
            <a:off x="348100" y="3901675"/>
            <a:ext cx="169800" cy="556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feature engineering</a:t>
            </a:r>
            <a:endParaRPr/>
          </a:p>
        </p:txBody>
      </p:sp>
      <p:sp>
        <p:nvSpPr>
          <p:cNvPr id="166" name="Google Shape;166;p24"/>
          <p:cNvSpPr txBox="1"/>
          <p:nvPr>
            <p:ph idx="1" type="body"/>
          </p:nvPr>
        </p:nvSpPr>
        <p:spPr>
          <a:xfrm>
            <a:off x="311700" y="1152475"/>
            <a:ext cx="6889800" cy="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FF0000"/>
                </a:solidFill>
              </a:rPr>
              <a:t>Outlier handling</a:t>
            </a:r>
            <a:endParaRPr sz="2200"/>
          </a:p>
          <a:p>
            <a:pPr indent="-355600" lvl="0" marL="457200" rtl="0" algn="l">
              <a:spcBef>
                <a:spcPts val="1200"/>
              </a:spcBef>
              <a:spcAft>
                <a:spcPts val="0"/>
              </a:spcAft>
              <a:buSzPts val="2000"/>
              <a:buChar char="-"/>
            </a:pPr>
            <a:r>
              <a:rPr lang="en-GB"/>
              <a:t>Whiskers of boxplot to determine outliers</a:t>
            </a:r>
            <a:endParaRPr/>
          </a:p>
        </p:txBody>
      </p:sp>
      <p:pic>
        <p:nvPicPr>
          <p:cNvPr id="167" name="Google Shape;167;p24"/>
          <p:cNvPicPr preferRelativeResize="0"/>
          <p:nvPr/>
        </p:nvPicPr>
        <p:blipFill>
          <a:blip r:embed="rId3">
            <a:alphaModFix/>
          </a:blip>
          <a:stretch>
            <a:fillRect/>
          </a:stretch>
        </p:blipFill>
        <p:spPr>
          <a:xfrm>
            <a:off x="2184875" y="2135925"/>
            <a:ext cx="6737686" cy="283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feature engineering</a:t>
            </a:r>
            <a:endParaRPr/>
          </a:p>
        </p:txBody>
      </p:sp>
      <p:sp>
        <p:nvSpPr>
          <p:cNvPr id="173" name="Google Shape;173;p25"/>
          <p:cNvSpPr txBox="1"/>
          <p:nvPr>
            <p:ph idx="1" type="body"/>
          </p:nvPr>
        </p:nvSpPr>
        <p:spPr>
          <a:xfrm>
            <a:off x="311700" y="1152475"/>
            <a:ext cx="6889800" cy="10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FF0000"/>
                </a:solidFill>
              </a:rPr>
              <a:t>Transformation</a:t>
            </a:r>
            <a:r>
              <a:rPr lang="en-GB"/>
              <a:t> of skewed data</a:t>
            </a:r>
            <a:endParaRPr/>
          </a:p>
          <a:p>
            <a:pPr indent="-355600" lvl="0" marL="457200" rtl="0" algn="l">
              <a:spcBef>
                <a:spcPts val="1200"/>
              </a:spcBef>
              <a:spcAft>
                <a:spcPts val="0"/>
              </a:spcAft>
              <a:buSzPts val="2000"/>
              <a:buChar char="-"/>
            </a:pPr>
            <a:r>
              <a:rPr lang="en-GB"/>
              <a:t>logarithmic transformation</a:t>
            </a:r>
            <a:endParaRPr/>
          </a:p>
        </p:txBody>
      </p:sp>
      <p:pic>
        <p:nvPicPr>
          <p:cNvPr id="174" name="Google Shape;174;p25"/>
          <p:cNvPicPr preferRelativeResize="0"/>
          <p:nvPr/>
        </p:nvPicPr>
        <p:blipFill>
          <a:blip r:embed="rId3">
            <a:alphaModFix/>
          </a:blip>
          <a:stretch>
            <a:fillRect/>
          </a:stretch>
        </p:blipFill>
        <p:spPr>
          <a:xfrm>
            <a:off x="2319925" y="2193325"/>
            <a:ext cx="6741275" cy="287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feature engineering</a:t>
            </a:r>
            <a:endParaRPr/>
          </a:p>
        </p:txBody>
      </p:sp>
      <p:sp>
        <p:nvSpPr>
          <p:cNvPr id="180" name="Google Shape;180;p26"/>
          <p:cNvSpPr txBox="1"/>
          <p:nvPr>
            <p:ph idx="1" type="body"/>
          </p:nvPr>
        </p:nvSpPr>
        <p:spPr>
          <a:xfrm>
            <a:off x="311700" y="1152475"/>
            <a:ext cx="385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Imputation</a:t>
            </a:r>
            <a:endParaRPr sz="2200">
              <a:solidFill>
                <a:srgbClr val="FF0000"/>
              </a:solidFill>
            </a:endParaRPr>
          </a:p>
          <a:p>
            <a:pPr indent="-355600" lvl="0" marL="457200" rtl="0" algn="l">
              <a:spcBef>
                <a:spcPts val="1200"/>
              </a:spcBef>
              <a:spcAft>
                <a:spcPts val="0"/>
              </a:spcAft>
              <a:buSzPts val="2000"/>
              <a:buChar char="-"/>
            </a:pPr>
            <a:r>
              <a:rPr lang="en-GB"/>
              <a:t>handling missing values in data</a:t>
            </a:r>
            <a:endParaRPr/>
          </a:p>
        </p:txBody>
      </p:sp>
      <p:pic>
        <p:nvPicPr>
          <p:cNvPr id="181" name="Google Shape;181;p26"/>
          <p:cNvPicPr preferRelativeResize="0"/>
          <p:nvPr/>
        </p:nvPicPr>
        <p:blipFill>
          <a:blip r:embed="rId3">
            <a:alphaModFix/>
          </a:blip>
          <a:stretch>
            <a:fillRect/>
          </a:stretch>
        </p:blipFill>
        <p:spPr>
          <a:xfrm>
            <a:off x="4166196" y="1152471"/>
            <a:ext cx="4666100" cy="312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feature engineering</a:t>
            </a:r>
            <a:endParaRPr/>
          </a:p>
        </p:txBody>
      </p:sp>
      <p:sp>
        <p:nvSpPr>
          <p:cNvPr id="187" name="Google Shape;187;p27"/>
          <p:cNvSpPr txBox="1"/>
          <p:nvPr>
            <p:ph idx="1" type="body"/>
          </p:nvPr>
        </p:nvSpPr>
        <p:spPr>
          <a:xfrm>
            <a:off x="311700" y="1152475"/>
            <a:ext cx="385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FF0000"/>
                </a:solidFill>
              </a:rPr>
              <a:t>Discretization</a:t>
            </a:r>
            <a:endParaRPr sz="2200">
              <a:solidFill>
                <a:srgbClr val="FF0000"/>
              </a:solidFill>
            </a:endParaRPr>
          </a:p>
          <a:p>
            <a:pPr indent="-355600" lvl="0" marL="457200" rtl="0" algn="l">
              <a:spcBef>
                <a:spcPts val="1200"/>
              </a:spcBef>
              <a:spcAft>
                <a:spcPts val="0"/>
              </a:spcAft>
              <a:buSzPts val="2000"/>
              <a:buChar char="-"/>
            </a:pPr>
            <a:r>
              <a:rPr lang="en-GB"/>
              <a:t>taking a set of values of data and grouping sets of them together in some logical fashion into bins</a:t>
            </a:r>
            <a:endParaRPr/>
          </a:p>
        </p:txBody>
      </p:sp>
      <p:pic>
        <p:nvPicPr>
          <p:cNvPr id="188" name="Google Shape;188;p27"/>
          <p:cNvPicPr preferRelativeResize="0"/>
          <p:nvPr/>
        </p:nvPicPr>
        <p:blipFill>
          <a:blip r:embed="rId3">
            <a:alphaModFix/>
          </a:blip>
          <a:stretch>
            <a:fillRect/>
          </a:stretch>
        </p:blipFill>
        <p:spPr>
          <a:xfrm>
            <a:off x="4318500" y="1170125"/>
            <a:ext cx="4673101" cy="2867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389200"/>
            <a:ext cx="8520600" cy="43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940"/>
              <a:t>Subproblem 1:</a:t>
            </a:r>
            <a:endParaRPr sz="2940"/>
          </a:p>
          <a:p>
            <a:pPr indent="0" lvl="0" marL="0" rtl="0" algn="l">
              <a:spcBef>
                <a:spcPts val="0"/>
              </a:spcBef>
              <a:spcAft>
                <a:spcPts val="0"/>
              </a:spcAft>
              <a:buSzPts val="990"/>
              <a:buNone/>
            </a:pPr>
            <a:r>
              <a:rPr lang="en-GB" sz="2940"/>
              <a:t>How do different models </a:t>
            </a:r>
            <a:endParaRPr sz="2940"/>
          </a:p>
          <a:p>
            <a:pPr indent="0" lvl="0" marL="0" rtl="0" algn="l">
              <a:spcBef>
                <a:spcPts val="0"/>
              </a:spcBef>
              <a:spcAft>
                <a:spcPts val="0"/>
              </a:spcAft>
              <a:buSzPts val="990"/>
              <a:buNone/>
            </a:pPr>
            <a:r>
              <a:rPr lang="en-GB" sz="2940"/>
              <a:t>(Tree regressor, linear regression,</a:t>
            </a:r>
            <a:endParaRPr sz="2940"/>
          </a:p>
          <a:p>
            <a:pPr indent="0" lvl="0" marL="0" rtl="0" algn="l">
              <a:spcBef>
                <a:spcPts val="0"/>
              </a:spcBef>
              <a:spcAft>
                <a:spcPts val="0"/>
              </a:spcAft>
              <a:buSzPts val="990"/>
              <a:buNone/>
            </a:pPr>
            <a:r>
              <a:rPr lang="en-GB" sz="2940"/>
              <a:t>tree classifier) respond to the variables</a:t>
            </a:r>
            <a:endParaRPr sz="2940"/>
          </a:p>
          <a:p>
            <a:pPr indent="0" lvl="0" marL="0" rtl="0" algn="l">
              <a:spcBef>
                <a:spcPts val="0"/>
              </a:spcBef>
              <a:spcAft>
                <a:spcPts val="0"/>
              </a:spcAft>
              <a:buSzPts val="990"/>
              <a:buNone/>
            </a:pPr>
            <a:r>
              <a:t/>
            </a:r>
            <a:endParaRPr sz="2940"/>
          </a:p>
          <a:p>
            <a:pPr indent="0" lvl="0" marL="0" rtl="0" algn="l">
              <a:spcBef>
                <a:spcPts val="0"/>
              </a:spcBef>
              <a:spcAft>
                <a:spcPts val="0"/>
              </a:spcAft>
              <a:buSzPts val="990"/>
              <a:buNone/>
            </a:pPr>
            <a:r>
              <a:rPr lang="en-GB" sz="2940"/>
              <a:t>Subproblem 2:</a:t>
            </a:r>
            <a:endParaRPr sz="2940"/>
          </a:p>
          <a:p>
            <a:pPr indent="0" lvl="0" marL="0" rtl="0" algn="l">
              <a:spcBef>
                <a:spcPts val="0"/>
              </a:spcBef>
              <a:spcAft>
                <a:spcPts val="0"/>
              </a:spcAft>
              <a:buSzPts val="990"/>
              <a:buNone/>
            </a:pPr>
            <a:r>
              <a:rPr lang="en-GB" sz="2940"/>
              <a:t>Does applying feature engineering to the dataset change the way the model responds to the dataset?</a:t>
            </a:r>
            <a:endParaRPr sz="294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(Tree regressor)</a:t>
            </a:r>
            <a:endParaRPr/>
          </a:p>
        </p:txBody>
      </p:sp>
      <p:sp>
        <p:nvSpPr>
          <p:cNvPr id="199" name="Google Shape;199;p29"/>
          <p:cNvSpPr txBox="1"/>
          <p:nvPr>
            <p:ph idx="1" type="body"/>
          </p:nvPr>
        </p:nvSpPr>
        <p:spPr>
          <a:xfrm>
            <a:off x="5957825" y="1152475"/>
            <a:ext cx="2874600" cy="192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9"/>
          <p:cNvPicPr preferRelativeResize="0"/>
          <p:nvPr/>
        </p:nvPicPr>
        <p:blipFill>
          <a:blip r:embed="rId3">
            <a:alphaModFix/>
          </a:blip>
          <a:stretch>
            <a:fillRect/>
          </a:stretch>
        </p:blipFill>
        <p:spPr>
          <a:xfrm>
            <a:off x="3473125" y="3198850"/>
            <a:ext cx="5620921" cy="1911625"/>
          </a:xfrm>
          <a:prstGeom prst="rect">
            <a:avLst/>
          </a:prstGeom>
          <a:noFill/>
          <a:ln>
            <a:noFill/>
          </a:ln>
        </p:spPr>
      </p:pic>
      <p:pic>
        <p:nvPicPr>
          <p:cNvPr id="201" name="Google Shape;201;p29"/>
          <p:cNvPicPr preferRelativeResize="0"/>
          <p:nvPr/>
        </p:nvPicPr>
        <p:blipFill>
          <a:blip r:embed="rId4">
            <a:alphaModFix/>
          </a:blip>
          <a:stretch>
            <a:fillRect/>
          </a:stretch>
        </p:blipFill>
        <p:spPr>
          <a:xfrm>
            <a:off x="95575" y="1214225"/>
            <a:ext cx="5660951" cy="1911625"/>
          </a:xfrm>
          <a:prstGeom prst="rect">
            <a:avLst/>
          </a:prstGeom>
          <a:noFill/>
          <a:ln>
            <a:noFill/>
          </a:ln>
        </p:spPr>
      </p:pic>
      <p:sp>
        <p:nvSpPr>
          <p:cNvPr id="202" name="Google Shape;202;p29"/>
          <p:cNvSpPr txBox="1"/>
          <p:nvPr/>
        </p:nvSpPr>
        <p:spPr>
          <a:xfrm>
            <a:off x="2709950" y="3170175"/>
            <a:ext cx="66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solidFill>
                  <a:schemeClr val="dk1"/>
                </a:solidFill>
              </a:rPr>
              <a:t>vs</a:t>
            </a:r>
            <a:endParaRPr sz="3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(Tree regressor)</a:t>
            </a:r>
            <a:endParaRPr/>
          </a:p>
        </p:txBody>
      </p:sp>
      <p:sp>
        <p:nvSpPr>
          <p:cNvPr id="208" name="Google Shape;208;p30"/>
          <p:cNvSpPr txBox="1"/>
          <p:nvPr/>
        </p:nvSpPr>
        <p:spPr>
          <a:xfrm>
            <a:off x="4283538" y="2683950"/>
            <a:ext cx="66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solidFill>
                  <a:schemeClr val="dk1"/>
                </a:solidFill>
              </a:rPr>
              <a:t>vs</a:t>
            </a:r>
            <a:endParaRPr sz="3600">
              <a:solidFill>
                <a:schemeClr val="dk1"/>
              </a:solidFill>
            </a:endParaRPr>
          </a:p>
        </p:txBody>
      </p:sp>
      <p:pic>
        <p:nvPicPr>
          <p:cNvPr id="209" name="Google Shape;209;p30"/>
          <p:cNvPicPr preferRelativeResize="0"/>
          <p:nvPr/>
        </p:nvPicPr>
        <p:blipFill>
          <a:blip r:embed="rId3">
            <a:alphaModFix/>
          </a:blip>
          <a:stretch>
            <a:fillRect/>
          </a:stretch>
        </p:blipFill>
        <p:spPr>
          <a:xfrm>
            <a:off x="113725" y="2061425"/>
            <a:ext cx="3848100" cy="1819275"/>
          </a:xfrm>
          <a:prstGeom prst="rect">
            <a:avLst/>
          </a:prstGeom>
          <a:noFill/>
          <a:ln>
            <a:noFill/>
          </a:ln>
        </p:spPr>
      </p:pic>
      <p:pic>
        <p:nvPicPr>
          <p:cNvPr id="210" name="Google Shape;210;p30"/>
          <p:cNvPicPr preferRelativeResize="0"/>
          <p:nvPr/>
        </p:nvPicPr>
        <p:blipFill>
          <a:blip r:embed="rId4">
            <a:alphaModFix/>
          </a:blip>
          <a:stretch>
            <a:fillRect/>
          </a:stretch>
        </p:blipFill>
        <p:spPr>
          <a:xfrm>
            <a:off x="5272175" y="2061425"/>
            <a:ext cx="3676448" cy="1819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(Linear regression)</a:t>
            </a:r>
            <a:endParaRPr/>
          </a:p>
        </p:txBody>
      </p:sp>
      <p:pic>
        <p:nvPicPr>
          <p:cNvPr id="216" name="Google Shape;216;p31"/>
          <p:cNvPicPr preferRelativeResize="0"/>
          <p:nvPr/>
        </p:nvPicPr>
        <p:blipFill>
          <a:blip r:embed="rId3">
            <a:alphaModFix/>
          </a:blip>
          <a:stretch>
            <a:fillRect/>
          </a:stretch>
        </p:blipFill>
        <p:spPr>
          <a:xfrm>
            <a:off x="4961023" y="1017725"/>
            <a:ext cx="2735100" cy="4079325"/>
          </a:xfrm>
          <a:prstGeom prst="rect">
            <a:avLst/>
          </a:prstGeom>
          <a:noFill/>
          <a:ln>
            <a:noFill/>
          </a:ln>
        </p:spPr>
      </p:pic>
      <p:pic>
        <p:nvPicPr>
          <p:cNvPr id="217" name="Google Shape;217;p31"/>
          <p:cNvPicPr preferRelativeResize="0"/>
          <p:nvPr/>
        </p:nvPicPr>
        <p:blipFill>
          <a:blip r:embed="rId4">
            <a:alphaModFix/>
          </a:blip>
          <a:stretch>
            <a:fillRect/>
          </a:stretch>
        </p:blipFill>
        <p:spPr>
          <a:xfrm>
            <a:off x="605111" y="1017725"/>
            <a:ext cx="2893939" cy="4079324"/>
          </a:xfrm>
          <a:prstGeom prst="rect">
            <a:avLst/>
          </a:prstGeom>
          <a:noFill/>
          <a:ln>
            <a:noFill/>
          </a:ln>
        </p:spPr>
      </p:pic>
      <p:sp>
        <p:nvSpPr>
          <p:cNvPr id="218" name="Google Shape;218;p31"/>
          <p:cNvSpPr txBox="1"/>
          <p:nvPr/>
        </p:nvSpPr>
        <p:spPr>
          <a:xfrm>
            <a:off x="3957250" y="2509500"/>
            <a:ext cx="66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solidFill>
                  <a:schemeClr val="dk1"/>
                </a:solidFill>
              </a:rPr>
              <a:t>vs</a:t>
            </a:r>
            <a:endParaRPr sz="3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GB" sz="2500"/>
              <a:t>Motivation for project</a:t>
            </a:r>
            <a:endParaRPr sz="2500"/>
          </a:p>
          <a:p>
            <a:pPr indent="-387350" lvl="0" marL="457200" rtl="0" algn="l">
              <a:spcBef>
                <a:spcPts val="0"/>
              </a:spcBef>
              <a:spcAft>
                <a:spcPts val="0"/>
              </a:spcAft>
              <a:buSzPts val="2500"/>
              <a:buChar char="-"/>
            </a:pPr>
            <a:r>
              <a:rPr lang="en-GB" sz="2500"/>
              <a:t>Problem definition</a:t>
            </a:r>
            <a:endParaRPr sz="2500"/>
          </a:p>
          <a:p>
            <a:pPr indent="-387350" lvl="0" marL="457200" rtl="0" algn="l">
              <a:spcBef>
                <a:spcPts val="0"/>
              </a:spcBef>
              <a:spcAft>
                <a:spcPts val="0"/>
              </a:spcAft>
              <a:buSzPts val="2500"/>
              <a:buChar char="-"/>
            </a:pPr>
            <a:r>
              <a:rPr lang="en-GB" sz="2500"/>
              <a:t>Data cleaning and feature engineering</a:t>
            </a:r>
            <a:endParaRPr sz="2500"/>
          </a:p>
          <a:p>
            <a:pPr indent="-387350" lvl="0" marL="457200" rtl="0" algn="l">
              <a:spcBef>
                <a:spcPts val="0"/>
              </a:spcBef>
              <a:spcAft>
                <a:spcPts val="0"/>
              </a:spcAft>
              <a:buSzPts val="2500"/>
              <a:buChar char="-"/>
            </a:pPr>
            <a:r>
              <a:rPr lang="en-GB" sz="2500"/>
              <a:t>Machine learning</a:t>
            </a:r>
            <a:endParaRPr sz="2500"/>
          </a:p>
          <a:p>
            <a:pPr indent="-387350" lvl="0" marL="457200" rtl="0" algn="l">
              <a:spcBef>
                <a:spcPts val="0"/>
              </a:spcBef>
              <a:spcAft>
                <a:spcPts val="0"/>
              </a:spcAft>
              <a:buSzPts val="2500"/>
              <a:buChar char="-"/>
            </a:pPr>
            <a:r>
              <a:rPr lang="en-GB" sz="2500"/>
              <a:t>Lessons </a:t>
            </a:r>
            <a:r>
              <a:rPr lang="en-GB" sz="2500"/>
              <a:t>learnt</a:t>
            </a:r>
            <a:r>
              <a:rPr lang="en-GB" sz="2500"/>
              <a:t> and outcome</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a:t>
            </a:r>
            <a:r>
              <a:rPr lang="en-GB"/>
              <a:t>(Linear regression)</a:t>
            </a:r>
            <a:endParaRPr/>
          </a:p>
        </p:txBody>
      </p:sp>
      <p:pic>
        <p:nvPicPr>
          <p:cNvPr id="224" name="Google Shape;224;p32"/>
          <p:cNvPicPr preferRelativeResize="0"/>
          <p:nvPr/>
        </p:nvPicPr>
        <p:blipFill>
          <a:blip r:embed="rId3">
            <a:alphaModFix/>
          </a:blip>
          <a:stretch>
            <a:fillRect/>
          </a:stretch>
        </p:blipFill>
        <p:spPr>
          <a:xfrm>
            <a:off x="200550" y="2165688"/>
            <a:ext cx="3867150" cy="1285875"/>
          </a:xfrm>
          <a:prstGeom prst="rect">
            <a:avLst/>
          </a:prstGeom>
          <a:noFill/>
          <a:ln>
            <a:noFill/>
          </a:ln>
        </p:spPr>
      </p:pic>
      <p:pic>
        <p:nvPicPr>
          <p:cNvPr id="225" name="Google Shape;225;p32"/>
          <p:cNvPicPr preferRelativeResize="0"/>
          <p:nvPr/>
        </p:nvPicPr>
        <p:blipFill>
          <a:blip r:embed="rId4">
            <a:alphaModFix/>
          </a:blip>
          <a:stretch>
            <a:fillRect/>
          </a:stretch>
        </p:blipFill>
        <p:spPr>
          <a:xfrm>
            <a:off x="5018650" y="2165688"/>
            <a:ext cx="3895725" cy="1266825"/>
          </a:xfrm>
          <a:prstGeom prst="rect">
            <a:avLst/>
          </a:prstGeom>
          <a:noFill/>
          <a:ln>
            <a:noFill/>
          </a:ln>
        </p:spPr>
      </p:pic>
      <p:sp>
        <p:nvSpPr>
          <p:cNvPr id="226" name="Google Shape;226;p32"/>
          <p:cNvSpPr txBox="1"/>
          <p:nvPr/>
        </p:nvSpPr>
        <p:spPr>
          <a:xfrm>
            <a:off x="4209725" y="2509500"/>
            <a:ext cx="66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solidFill>
                  <a:schemeClr val="dk1"/>
                </a:solidFill>
              </a:rPr>
              <a:t>vs</a:t>
            </a:r>
            <a:endParaRPr sz="3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(Linear regression)</a:t>
            </a:r>
            <a:endParaRPr/>
          </a:p>
        </p:txBody>
      </p:sp>
      <p:pic>
        <p:nvPicPr>
          <p:cNvPr id="232" name="Google Shape;232;p33"/>
          <p:cNvPicPr preferRelativeResize="0"/>
          <p:nvPr/>
        </p:nvPicPr>
        <p:blipFill>
          <a:blip r:embed="rId3">
            <a:alphaModFix/>
          </a:blip>
          <a:stretch>
            <a:fillRect/>
          </a:stretch>
        </p:blipFill>
        <p:spPr>
          <a:xfrm>
            <a:off x="152400" y="3103813"/>
            <a:ext cx="8839202" cy="1879887"/>
          </a:xfrm>
          <a:prstGeom prst="rect">
            <a:avLst/>
          </a:prstGeom>
          <a:noFill/>
          <a:ln>
            <a:noFill/>
          </a:ln>
        </p:spPr>
      </p:pic>
      <p:pic>
        <p:nvPicPr>
          <p:cNvPr id="233" name="Google Shape;233;p33"/>
          <p:cNvPicPr preferRelativeResize="0"/>
          <p:nvPr/>
        </p:nvPicPr>
        <p:blipFill>
          <a:blip r:embed="rId4">
            <a:alphaModFix/>
          </a:blip>
          <a:stretch>
            <a:fillRect/>
          </a:stretch>
        </p:blipFill>
        <p:spPr>
          <a:xfrm>
            <a:off x="152400" y="1017725"/>
            <a:ext cx="8839201" cy="1855372"/>
          </a:xfrm>
          <a:prstGeom prst="rect">
            <a:avLst/>
          </a:prstGeom>
          <a:noFill/>
          <a:ln>
            <a:noFill/>
          </a:ln>
        </p:spPr>
      </p:pic>
      <p:sp>
        <p:nvSpPr>
          <p:cNvPr id="234" name="Google Shape;234;p33"/>
          <p:cNvSpPr/>
          <p:nvPr/>
        </p:nvSpPr>
        <p:spPr>
          <a:xfrm>
            <a:off x="240100" y="4213700"/>
            <a:ext cx="8737200" cy="54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(Classifier)</a:t>
            </a:r>
            <a:endParaRPr/>
          </a:p>
        </p:txBody>
      </p:sp>
      <p:pic>
        <p:nvPicPr>
          <p:cNvPr id="240" name="Google Shape;240;p34"/>
          <p:cNvPicPr preferRelativeResize="0"/>
          <p:nvPr/>
        </p:nvPicPr>
        <p:blipFill>
          <a:blip r:embed="rId3">
            <a:alphaModFix/>
          </a:blip>
          <a:stretch>
            <a:fillRect/>
          </a:stretch>
        </p:blipFill>
        <p:spPr>
          <a:xfrm>
            <a:off x="99875" y="1119325"/>
            <a:ext cx="6078675" cy="1876375"/>
          </a:xfrm>
          <a:prstGeom prst="rect">
            <a:avLst/>
          </a:prstGeom>
          <a:noFill/>
          <a:ln>
            <a:noFill/>
          </a:ln>
        </p:spPr>
      </p:pic>
      <p:pic>
        <p:nvPicPr>
          <p:cNvPr id="241" name="Google Shape;241;p34"/>
          <p:cNvPicPr preferRelativeResize="0"/>
          <p:nvPr/>
        </p:nvPicPr>
        <p:blipFill>
          <a:blip r:embed="rId4">
            <a:alphaModFix/>
          </a:blip>
          <a:stretch>
            <a:fillRect/>
          </a:stretch>
        </p:blipFill>
        <p:spPr>
          <a:xfrm>
            <a:off x="152400" y="3148100"/>
            <a:ext cx="6078675" cy="1770488"/>
          </a:xfrm>
          <a:prstGeom prst="rect">
            <a:avLst/>
          </a:prstGeom>
          <a:noFill/>
          <a:ln>
            <a:noFill/>
          </a:ln>
        </p:spPr>
      </p:pic>
      <p:sp>
        <p:nvSpPr>
          <p:cNvPr id="242" name="Google Shape;242;p34"/>
          <p:cNvSpPr/>
          <p:nvPr/>
        </p:nvSpPr>
        <p:spPr>
          <a:xfrm>
            <a:off x="4356500" y="3660900"/>
            <a:ext cx="1387800" cy="94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(Classifier)</a:t>
            </a:r>
            <a:endParaRPr/>
          </a:p>
        </p:txBody>
      </p:sp>
      <p:sp>
        <p:nvSpPr>
          <p:cNvPr id="248" name="Google Shape;24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35"/>
          <p:cNvPicPr preferRelativeResize="0"/>
          <p:nvPr/>
        </p:nvPicPr>
        <p:blipFill>
          <a:blip r:embed="rId3">
            <a:alphaModFix/>
          </a:blip>
          <a:stretch>
            <a:fillRect/>
          </a:stretch>
        </p:blipFill>
        <p:spPr>
          <a:xfrm>
            <a:off x="954600" y="1048899"/>
            <a:ext cx="7512626" cy="389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 (Classifier)</a:t>
            </a:r>
            <a:endParaRPr/>
          </a:p>
        </p:txBody>
      </p:sp>
      <p:pic>
        <p:nvPicPr>
          <p:cNvPr id="255" name="Google Shape;255;p36"/>
          <p:cNvPicPr preferRelativeResize="0"/>
          <p:nvPr/>
        </p:nvPicPr>
        <p:blipFill>
          <a:blip r:embed="rId3">
            <a:alphaModFix/>
          </a:blip>
          <a:stretch>
            <a:fillRect/>
          </a:stretch>
        </p:blipFill>
        <p:spPr>
          <a:xfrm>
            <a:off x="96100" y="1125325"/>
            <a:ext cx="6041075" cy="2006200"/>
          </a:xfrm>
          <a:prstGeom prst="rect">
            <a:avLst/>
          </a:prstGeom>
          <a:noFill/>
          <a:ln>
            <a:noFill/>
          </a:ln>
        </p:spPr>
      </p:pic>
      <p:pic>
        <p:nvPicPr>
          <p:cNvPr id="256" name="Google Shape;256;p36"/>
          <p:cNvPicPr preferRelativeResize="0"/>
          <p:nvPr/>
        </p:nvPicPr>
        <p:blipFill>
          <a:blip r:embed="rId4">
            <a:alphaModFix/>
          </a:blip>
          <a:stretch>
            <a:fillRect/>
          </a:stretch>
        </p:blipFill>
        <p:spPr>
          <a:xfrm>
            <a:off x="3473125" y="3198850"/>
            <a:ext cx="5620921" cy="1911625"/>
          </a:xfrm>
          <a:prstGeom prst="rect">
            <a:avLst/>
          </a:prstGeom>
          <a:noFill/>
          <a:ln>
            <a:noFill/>
          </a:ln>
        </p:spPr>
      </p:pic>
      <p:sp>
        <p:nvSpPr>
          <p:cNvPr id="257" name="Google Shape;257;p36"/>
          <p:cNvSpPr txBox="1"/>
          <p:nvPr/>
        </p:nvSpPr>
        <p:spPr>
          <a:xfrm>
            <a:off x="311700" y="3718250"/>
            <a:ext cx="2246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rPr>
              <a:t>Tree regressor</a:t>
            </a:r>
            <a:endParaRPr sz="2400">
              <a:solidFill>
                <a:schemeClr val="dk1"/>
              </a:solidFill>
            </a:endParaRPr>
          </a:p>
        </p:txBody>
      </p:sp>
      <p:cxnSp>
        <p:nvCxnSpPr>
          <p:cNvPr id="258" name="Google Shape;258;p36"/>
          <p:cNvCxnSpPr/>
          <p:nvPr/>
        </p:nvCxnSpPr>
        <p:spPr>
          <a:xfrm flipH="1" rot="10800000">
            <a:off x="2557800" y="3990500"/>
            <a:ext cx="649800" cy="4800"/>
          </a:xfrm>
          <a:prstGeom prst="straightConnector1">
            <a:avLst/>
          </a:prstGeom>
          <a:noFill/>
          <a:ln cap="flat" cmpd="sng" w="38100">
            <a:solidFill>
              <a:srgbClr val="FFFFFE"/>
            </a:solidFill>
            <a:prstDash val="solid"/>
            <a:round/>
            <a:headEnd len="med" w="med" type="none"/>
            <a:tailEnd len="med" w="med" type="triangle"/>
          </a:ln>
        </p:spPr>
      </p:cxnSp>
      <p:sp>
        <p:nvSpPr>
          <p:cNvPr id="259" name="Google Shape;259;p36"/>
          <p:cNvSpPr txBox="1"/>
          <p:nvPr/>
        </p:nvSpPr>
        <p:spPr>
          <a:xfrm>
            <a:off x="7091100" y="1634350"/>
            <a:ext cx="145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rPr>
              <a:t>Classifier</a:t>
            </a:r>
            <a:endParaRPr sz="2400">
              <a:solidFill>
                <a:schemeClr val="dk1"/>
              </a:solidFill>
            </a:endParaRPr>
          </a:p>
        </p:txBody>
      </p:sp>
      <p:cxnSp>
        <p:nvCxnSpPr>
          <p:cNvPr id="260" name="Google Shape;260;p36"/>
          <p:cNvCxnSpPr/>
          <p:nvPr/>
        </p:nvCxnSpPr>
        <p:spPr>
          <a:xfrm flipH="1" rot="10800000">
            <a:off x="6334350" y="1909000"/>
            <a:ext cx="649800" cy="4800"/>
          </a:xfrm>
          <a:prstGeom prst="straightConnector1">
            <a:avLst/>
          </a:prstGeom>
          <a:noFill/>
          <a:ln cap="flat" cmpd="sng" w="38100">
            <a:solidFill>
              <a:srgbClr val="FFFFFE"/>
            </a:solidFill>
            <a:prstDash val="solid"/>
            <a:round/>
            <a:headEnd len="med" w="med" type="triangl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Takeaways</a:t>
            </a:r>
            <a:r>
              <a:rPr lang="en-GB"/>
              <a:t> from Subproblem 1 &amp; 2</a:t>
            </a:r>
            <a:endParaRPr/>
          </a:p>
        </p:txBody>
      </p:sp>
      <p:sp>
        <p:nvSpPr>
          <p:cNvPr id="266" name="Google Shape;26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Different models have variables with different feature importance allocated. Indicating that optimal set of variables to best predict price differs for each model</a:t>
            </a:r>
            <a:endParaRPr sz="2200"/>
          </a:p>
          <a:p>
            <a:pPr indent="-368300" lvl="0" marL="457200" rtl="0" algn="l">
              <a:spcBef>
                <a:spcPts val="0"/>
              </a:spcBef>
              <a:spcAft>
                <a:spcPts val="0"/>
              </a:spcAft>
              <a:buSzPts val="2200"/>
              <a:buChar char="-"/>
            </a:pPr>
            <a:r>
              <a:rPr lang="en-GB" sz="2200"/>
              <a:t>Using price as categorical gave a </a:t>
            </a:r>
            <a:r>
              <a:rPr lang="en-GB" sz="2200"/>
              <a:t>better</a:t>
            </a:r>
            <a:r>
              <a:rPr lang="en-GB" sz="2200"/>
              <a:t> model fit for regressors</a:t>
            </a:r>
            <a:endParaRPr sz="2200"/>
          </a:p>
          <a:p>
            <a:pPr indent="-368300" lvl="0" marL="457200" rtl="0" algn="l">
              <a:spcBef>
                <a:spcPts val="0"/>
              </a:spcBef>
              <a:spcAft>
                <a:spcPts val="0"/>
              </a:spcAft>
              <a:buSzPts val="2200"/>
              <a:buChar char="-"/>
            </a:pPr>
            <a:r>
              <a:rPr lang="en-GB" sz="2200"/>
              <a:t>Classifier more suited for predicting price when it is categorical, but F1 score obtain is low, so a better model can be explored</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389200"/>
            <a:ext cx="8520600" cy="43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3000"/>
              <a:t>Subproblem 3:</a:t>
            </a:r>
            <a:endParaRPr sz="3000"/>
          </a:p>
          <a:p>
            <a:pPr indent="0" lvl="0" marL="0" rtl="0" algn="l">
              <a:spcBef>
                <a:spcPts val="0"/>
              </a:spcBef>
              <a:spcAft>
                <a:spcPts val="0"/>
              </a:spcAft>
              <a:buSzPts val="990"/>
              <a:buNone/>
            </a:pPr>
            <a:r>
              <a:rPr lang="en-GB" sz="3000"/>
              <a:t>Is there a better model we can use to better predict the price of the car?</a:t>
            </a:r>
            <a:endParaRPr sz="3000"/>
          </a:p>
          <a:p>
            <a:pPr indent="0" lvl="0" marL="0" rtl="0" algn="l">
              <a:spcBef>
                <a:spcPts val="0"/>
              </a:spcBef>
              <a:spcAft>
                <a:spcPts val="0"/>
              </a:spcAft>
              <a:buSzPts val="990"/>
              <a:buNone/>
            </a:pPr>
            <a:r>
              <a:t/>
            </a:r>
            <a:endParaRPr sz="3000"/>
          </a:p>
          <a:p>
            <a:pPr indent="0" lvl="0" marL="0" rtl="0" algn="l">
              <a:spcBef>
                <a:spcPts val="0"/>
              </a:spcBef>
              <a:spcAft>
                <a:spcPts val="0"/>
              </a:spcAft>
              <a:buSzPts val="990"/>
              <a:buNone/>
            </a:pPr>
            <a:r>
              <a:rPr lang="en-GB" sz="3000"/>
              <a:t>🡲 eXtreme Gradient Boosting</a:t>
            </a:r>
            <a:endParaRPr sz="3000"/>
          </a:p>
          <a:p>
            <a:pPr indent="0" lvl="0" marL="0" rtl="0" algn="l">
              <a:spcBef>
                <a:spcPts val="0"/>
              </a:spcBef>
              <a:spcAft>
                <a:spcPts val="0"/>
              </a:spcAft>
              <a:buSzPts val="990"/>
              <a:buNone/>
            </a:pPr>
            <a:r>
              <a:t/>
            </a:r>
            <a:endParaRPr sz="294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eXtreme Gradient Boosting</a:t>
            </a:r>
            <a:endParaRPr/>
          </a:p>
        </p:txBody>
      </p:sp>
      <p:sp>
        <p:nvSpPr>
          <p:cNvPr id="277" name="Google Shape;277;p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(XGBoost)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XGBoost</a:t>
            </a:r>
            <a:endParaRPr/>
          </a:p>
        </p:txBody>
      </p:sp>
      <p:sp>
        <p:nvSpPr>
          <p:cNvPr id="283" name="Google Shape;283;p40"/>
          <p:cNvSpPr txBox="1"/>
          <p:nvPr>
            <p:ph idx="1" type="body"/>
          </p:nvPr>
        </p:nvSpPr>
        <p:spPr>
          <a:xfrm>
            <a:off x="311700" y="1017725"/>
            <a:ext cx="4494000" cy="3507000"/>
          </a:xfrm>
          <a:prstGeom prst="rect">
            <a:avLst/>
          </a:prstGeom>
        </p:spPr>
        <p:txBody>
          <a:bodyPr anchorCtr="0" anchor="t" bIns="91425" lIns="91425" spcFirstLastPara="1" rIns="91425" wrap="square" tIns="91425">
            <a:noAutofit/>
          </a:bodyPr>
          <a:lstStyle/>
          <a:p>
            <a:pPr indent="-364914" lvl="0" marL="457200" rtl="0" algn="l">
              <a:spcBef>
                <a:spcPts val="0"/>
              </a:spcBef>
              <a:spcAft>
                <a:spcPts val="0"/>
              </a:spcAft>
              <a:buSzPts val="2147"/>
              <a:buChar char="●"/>
            </a:pPr>
            <a:r>
              <a:rPr lang="en-GB" sz="2146"/>
              <a:t>I</a:t>
            </a:r>
            <a:r>
              <a:rPr lang="en-GB" sz="2146"/>
              <a:t>terative procedure built using ensemble decision tree methods</a:t>
            </a:r>
            <a:endParaRPr sz="2146"/>
          </a:p>
          <a:p>
            <a:pPr indent="-364914" lvl="0" marL="457200" rtl="0" algn="l">
              <a:spcBef>
                <a:spcPts val="0"/>
              </a:spcBef>
              <a:spcAft>
                <a:spcPts val="0"/>
              </a:spcAft>
              <a:buSzPts val="2147"/>
              <a:buChar char="●"/>
            </a:pPr>
            <a:r>
              <a:rPr lang="en-GB" sz="2146"/>
              <a:t>That builds a sequence of initially weak models into increasingly more powerful models </a:t>
            </a:r>
            <a:endParaRPr sz="2146"/>
          </a:p>
          <a:p>
            <a:pPr indent="-364914" lvl="0" marL="457200" rtl="0" algn="l">
              <a:spcBef>
                <a:spcPts val="0"/>
              </a:spcBef>
              <a:spcAft>
                <a:spcPts val="0"/>
              </a:spcAft>
              <a:buSzPts val="2147"/>
              <a:buChar char="●"/>
            </a:pPr>
            <a:r>
              <a:rPr lang="en-GB" sz="2146"/>
              <a:t>Using the gradient descent architecture</a:t>
            </a:r>
            <a:endParaRPr sz="2200"/>
          </a:p>
        </p:txBody>
      </p:sp>
      <p:pic>
        <p:nvPicPr>
          <p:cNvPr id="284" name="Google Shape;284;p40"/>
          <p:cNvPicPr preferRelativeResize="0"/>
          <p:nvPr/>
        </p:nvPicPr>
        <p:blipFill>
          <a:blip r:embed="rId3">
            <a:alphaModFix/>
          </a:blip>
          <a:stretch>
            <a:fillRect/>
          </a:stretch>
        </p:blipFill>
        <p:spPr>
          <a:xfrm>
            <a:off x="4935675" y="1584575"/>
            <a:ext cx="4008874" cy="2542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Regressor (Tree depth 1 - 25)</a:t>
            </a:r>
            <a:endParaRPr/>
          </a:p>
        </p:txBody>
      </p:sp>
      <p:sp>
        <p:nvSpPr>
          <p:cNvPr id="290" name="Google Shape;290;p41"/>
          <p:cNvSpPr txBox="1"/>
          <p:nvPr>
            <p:ph idx="1" type="body"/>
          </p:nvPr>
        </p:nvSpPr>
        <p:spPr>
          <a:xfrm>
            <a:off x="311700" y="1152475"/>
            <a:ext cx="491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Prediction of categorial prices using regression</a:t>
            </a:r>
            <a:endParaRPr/>
          </a:p>
          <a:p>
            <a:pPr indent="0" lvl="0" marL="0" rtl="0" algn="l">
              <a:spcBef>
                <a:spcPts val="1200"/>
              </a:spcBef>
              <a:spcAft>
                <a:spcPts val="0"/>
              </a:spcAft>
              <a:buNone/>
            </a:pPr>
            <a:r>
              <a:rPr lang="en-GB"/>
              <a:t>Gradient Boosting rounds = 25</a:t>
            </a:r>
            <a:endParaRPr/>
          </a:p>
          <a:p>
            <a:pPr indent="0" lvl="0" marL="0" rtl="0" algn="l">
              <a:spcBef>
                <a:spcPts val="1200"/>
              </a:spcBef>
              <a:spcAft>
                <a:spcPts val="0"/>
              </a:spcAft>
              <a:buNone/>
            </a:pPr>
            <a:r>
              <a:rPr lang="en-GB"/>
              <a:t>Cross Validation of nfold = 5</a:t>
            </a:r>
            <a:endParaRPr/>
          </a:p>
          <a:p>
            <a:pPr indent="0" lvl="0" marL="0" rtl="0" algn="l">
              <a:spcBef>
                <a:spcPts val="1200"/>
              </a:spcBef>
              <a:spcAft>
                <a:spcPts val="0"/>
              </a:spcAft>
              <a:buNone/>
            </a:pPr>
            <a:r>
              <a:rPr lang="en-GB"/>
              <a:t>Evaluation Metric : RMSE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1" name="Google Shape;291;p41"/>
          <p:cNvPicPr preferRelativeResize="0"/>
          <p:nvPr/>
        </p:nvPicPr>
        <p:blipFill>
          <a:blip r:embed="rId3">
            <a:alphaModFix/>
          </a:blip>
          <a:stretch>
            <a:fillRect/>
          </a:stretch>
        </p:blipFill>
        <p:spPr>
          <a:xfrm>
            <a:off x="4169425" y="1925100"/>
            <a:ext cx="4753875" cy="257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Motivation</a:t>
            </a:r>
            <a:endParaRPr/>
          </a:p>
        </p:txBody>
      </p:sp>
      <p:pic>
        <p:nvPicPr>
          <p:cNvPr id="67" name="Google Shape;67;p15"/>
          <p:cNvPicPr preferRelativeResize="0"/>
          <p:nvPr/>
        </p:nvPicPr>
        <p:blipFill>
          <a:blip r:embed="rId3">
            <a:alphaModFix/>
          </a:blip>
          <a:stretch>
            <a:fillRect/>
          </a:stretch>
        </p:blipFill>
        <p:spPr>
          <a:xfrm>
            <a:off x="1395013" y="1017725"/>
            <a:ext cx="6353982" cy="38209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Regressor (Tree depth 1 - 25)</a:t>
            </a:r>
            <a:endParaRPr/>
          </a:p>
        </p:txBody>
      </p:sp>
      <p:sp>
        <p:nvSpPr>
          <p:cNvPr id="297" name="Google Shape;29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8" name="Google Shape;298;p42"/>
          <p:cNvPicPr preferRelativeResize="0"/>
          <p:nvPr/>
        </p:nvPicPr>
        <p:blipFill>
          <a:blip r:embed="rId3">
            <a:alphaModFix/>
          </a:blip>
          <a:stretch>
            <a:fillRect/>
          </a:stretch>
        </p:blipFill>
        <p:spPr>
          <a:xfrm>
            <a:off x="311700" y="1017725"/>
            <a:ext cx="8060400" cy="1157325"/>
          </a:xfrm>
          <a:prstGeom prst="rect">
            <a:avLst/>
          </a:prstGeom>
          <a:noFill/>
          <a:ln>
            <a:noFill/>
          </a:ln>
        </p:spPr>
      </p:pic>
      <p:pic>
        <p:nvPicPr>
          <p:cNvPr id="299" name="Google Shape;299;p42"/>
          <p:cNvPicPr preferRelativeResize="0"/>
          <p:nvPr/>
        </p:nvPicPr>
        <p:blipFill>
          <a:blip r:embed="rId4">
            <a:alphaModFix/>
          </a:blip>
          <a:stretch>
            <a:fillRect/>
          </a:stretch>
        </p:blipFill>
        <p:spPr>
          <a:xfrm>
            <a:off x="1911725" y="2311675"/>
            <a:ext cx="5362001" cy="2676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Regressor Cross-Validation</a:t>
            </a:r>
            <a:endParaRPr/>
          </a:p>
        </p:txBody>
      </p:sp>
      <p:sp>
        <p:nvSpPr>
          <p:cNvPr id="305" name="Google Shape;305;p43"/>
          <p:cNvSpPr txBox="1"/>
          <p:nvPr>
            <p:ph idx="1" type="body"/>
          </p:nvPr>
        </p:nvSpPr>
        <p:spPr>
          <a:xfrm>
            <a:off x="3597600" y="1152475"/>
            <a:ext cx="523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all depths</a:t>
            </a:r>
            <a:endParaRPr/>
          </a:p>
          <a:p>
            <a:pPr indent="0" lvl="0" marL="0" rtl="0" algn="l">
              <a:spcBef>
                <a:spcPts val="1200"/>
              </a:spcBef>
              <a:spcAft>
                <a:spcPts val="0"/>
              </a:spcAft>
              <a:buNone/>
            </a:pPr>
            <a:r>
              <a:rPr lang="en-GB"/>
              <a:t>Standard Deviation : 0.001 - 0.009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Depth 25</a:t>
            </a:r>
            <a:endParaRPr/>
          </a:p>
          <a:p>
            <a:pPr indent="0" lvl="0" marL="0" rtl="0" algn="l">
              <a:spcBef>
                <a:spcPts val="1200"/>
              </a:spcBef>
              <a:spcAft>
                <a:spcPts val="0"/>
              </a:spcAft>
              <a:buNone/>
            </a:pPr>
            <a:r>
              <a:rPr lang="en-GB"/>
              <a:t>Train folds RMSE : </a:t>
            </a:r>
            <a:r>
              <a:rPr lang="en-GB"/>
              <a:t>0.221695</a:t>
            </a:r>
            <a:endParaRPr/>
          </a:p>
          <a:p>
            <a:pPr indent="0" lvl="0" marL="0" rtl="0" algn="l">
              <a:spcBef>
                <a:spcPts val="1200"/>
              </a:spcBef>
              <a:spcAft>
                <a:spcPts val="1200"/>
              </a:spcAft>
              <a:buNone/>
            </a:pPr>
            <a:r>
              <a:rPr lang="en-GB"/>
              <a:t>Test folds RMSE : </a:t>
            </a:r>
            <a:r>
              <a:rPr lang="en-GB"/>
              <a:t>1.101407</a:t>
            </a:r>
            <a:endParaRPr/>
          </a:p>
        </p:txBody>
      </p:sp>
      <p:pic>
        <p:nvPicPr>
          <p:cNvPr id="306" name="Google Shape;306;p43"/>
          <p:cNvPicPr preferRelativeResize="0"/>
          <p:nvPr/>
        </p:nvPicPr>
        <p:blipFill>
          <a:blip r:embed="rId3">
            <a:alphaModFix/>
          </a:blip>
          <a:stretch>
            <a:fillRect/>
          </a:stretch>
        </p:blipFill>
        <p:spPr>
          <a:xfrm>
            <a:off x="311700" y="1170125"/>
            <a:ext cx="2959550" cy="36258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482550" y="1090100"/>
            <a:ext cx="7383584" cy="3743075"/>
          </a:xfrm>
          <a:prstGeom prst="rect">
            <a:avLst/>
          </a:prstGeom>
          <a:noFill/>
          <a:ln>
            <a:noFill/>
          </a:ln>
        </p:spPr>
      </p:pic>
      <p:sp>
        <p:nvSpPr>
          <p:cNvPr id="312" name="Google Shape;31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Regressor </a:t>
            </a:r>
            <a:r>
              <a:rPr lang="en-GB"/>
              <a:t>VS </a:t>
            </a:r>
            <a:r>
              <a:rPr lang="en-GB"/>
              <a:t>Decision Tree Regressor</a:t>
            </a:r>
            <a:endParaRPr/>
          </a:p>
        </p:txBody>
      </p:sp>
      <p:sp>
        <p:nvSpPr>
          <p:cNvPr id="313" name="Google Shape;31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4" name="Google Shape;314;p44"/>
          <p:cNvGrpSpPr/>
          <p:nvPr/>
        </p:nvGrpSpPr>
        <p:grpSpPr>
          <a:xfrm>
            <a:off x="839825" y="1090088"/>
            <a:ext cx="6507450" cy="3514450"/>
            <a:chOff x="839825" y="1090088"/>
            <a:chExt cx="6507450" cy="3514450"/>
          </a:xfrm>
        </p:grpSpPr>
        <p:pic>
          <p:nvPicPr>
            <p:cNvPr id="315" name="Google Shape;315;p44"/>
            <p:cNvPicPr preferRelativeResize="0"/>
            <p:nvPr/>
          </p:nvPicPr>
          <p:blipFill>
            <a:blip r:embed="rId4">
              <a:alphaModFix/>
            </a:blip>
            <a:stretch>
              <a:fillRect/>
            </a:stretch>
          </p:blipFill>
          <p:spPr>
            <a:xfrm>
              <a:off x="5156525" y="4023513"/>
              <a:ext cx="2190750" cy="581025"/>
            </a:xfrm>
            <a:prstGeom prst="rect">
              <a:avLst/>
            </a:prstGeom>
            <a:noFill/>
            <a:ln>
              <a:noFill/>
            </a:ln>
          </p:spPr>
        </p:pic>
        <p:pic>
          <p:nvPicPr>
            <p:cNvPr id="316" name="Google Shape;316;p44"/>
            <p:cNvPicPr preferRelativeResize="0"/>
            <p:nvPr/>
          </p:nvPicPr>
          <p:blipFill>
            <a:blip r:embed="rId5">
              <a:alphaModFix/>
            </a:blip>
            <a:stretch>
              <a:fillRect/>
            </a:stretch>
          </p:blipFill>
          <p:spPr>
            <a:xfrm>
              <a:off x="4572000" y="1152475"/>
              <a:ext cx="978900" cy="655594"/>
            </a:xfrm>
            <a:prstGeom prst="rect">
              <a:avLst/>
            </a:prstGeom>
            <a:noFill/>
            <a:ln>
              <a:noFill/>
            </a:ln>
          </p:spPr>
        </p:pic>
        <p:pic>
          <p:nvPicPr>
            <p:cNvPr id="317" name="Google Shape;317;p44"/>
            <p:cNvPicPr preferRelativeResize="0"/>
            <p:nvPr/>
          </p:nvPicPr>
          <p:blipFill>
            <a:blip r:embed="rId6">
              <a:alphaModFix/>
            </a:blip>
            <a:stretch>
              <a:fillRect/>
            </a:stretch>
          </p:blipFill>
          <p:spPr>
            <a:xfrm>
              <a:off x="4486175" y="1107150"/>
              <a:ext cx="2634360" cy="202650"/>
            </a:xfrm>
            <a:prstGeom prst="rect">
              <a:avLst/>
            </a:prstGeom>
            <a:noFill/>
            <a:ln>
              <a:noFill/>
            </a:ln>
          </p:spPr>
        </p:pic>
        <p:pic>
          <p:nvPicPr>
            <p:cNvPr id="318" name="Google Shape;318;p44"/>
            <p:cNvPicPr preferRelativeResize="0"/>
            <p:nvPr/>
          </p:nvPicPr>
          <p:blipFill>
            <a:blip r:embed="rId5">
              <a:alphaModFix/>
            </a:blip>
            <a:stretch>
              <a:fillRect/>
            </a:stretch>
          </p:blipFill>
          <p:spPr>
            <a:xfrm>
              <a:off x="2897325" y="1226950"/>
              <a:ext cx="978900" cy="655594"/>
            </a:xfrm>
            <a:prstGeom prst="rect">
              <a:avLst/>
            </a:prstGeom>
            <a:noFill/>
            <a:ln>
              <a:noFill/>
            </a:ln>
          </p:spPr>
        </p:pic>
        <p:pic>
          <p:nvPicPr>
            <p:cNvPr id="319" name="Google Shape;319;p44"/>
            <p:cNvPicPr preferRelativeResize="0"/>
            <p:nvPr/>
          </p:nvPicPr>
          <p:blipFill>
            <a:blip r:embed="rId7">
              <a:alphaModFix/>
            </a:blip>
            <a:stretch>
              <a:fillRect/>
            </a:stretch>
          </p:blipFill>
          <p:spPr>
            <a:xfrm>
              <a:off x="1123075" y="1326863"/>
              <a:ext cx="2305050" cy="771525"/>
            </a:xfrm>
            <a:prstGeom prst="rect">
              <a:avLst/>
            </a:prstGeom>
            <a:noFill/>
            <a:ln>
              <a:noFill/>
            </a:ln>
          </p:spPr>
        </p:pic>
        <p:pic>
          <p:nvPicPr>
            <p:cNvPr id="320" name="Google Shape;320;p44"/>
            <p:cNvPicPr preferRelativeResize="0"/>
            <p:nvPr/>
          </p:nvPicPr>
          <p:blipFill rotWithShape="1">
            <a:blip r:embed="rId8">
              <a:alphaModFix/>
            </a:blip>
            <a:srcRect b="0" l="0" r="0" t="0"/>
            <a:stretch/>
          </p:blipFill>
          <p:spPr>
            <a:xfrm>
              <a:off x="839825" y="1090088"/>
              <a:ext cx="2718175" cy="236775"/>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Classifier </a:t>
            </a:r>
            <a:r>
              <a:rPr lang="en-GB"/>
              <a:t>(Tree depth 1 - 25)</a:t>
            </a:r>
            <a:endParaRPr/>
          </a:p>
        </p:txBody>
      </p:sp>
      <p:sp>
        <p:nvSpPr>
          <p:cNvPr id="326" name="Google Shape;32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Prediction of categorial prices using classification</a:t>
            </a:r>
            <a:endParaRPr/>
          </a:p>
          <a:p>
            <a:pPr indent="0" lvl="0" marL="0" rtl="0" algn="l">
              <a:spcBef>
                <a:spcPts val="1200"/>
              </a:spcBef>
              <a:spcAft>
                <a:spcPts val="0"/>
              </a:spcAft>
              <a:buNone/>
            </a:pPr>
            <a:r>
              <a:rPr lang="en-GB"/>
              <a:t>Gradient Boosting rounds = 25</a:t>
            </a:r>
            <a:endParaRPr/>
          </a:p>
          <a:p>
            <a:pPr indent="0" lvl="0" marL="0" rtl="0" algn="l">
              <a:spcBef>
                <a:spcPts val="1200"/>
              </a:spcBef>
              <a:spcAft>
                <a:spcPts val="0"/>
              </a:spcAft>
              <a:buNone/>
            </a:pPr>
            <a:r>
              <a:rPr lang="en-GB"/>
              <a:t>Cross Validation of nfold = 5</a:t>
            </a:r>
            <a:endParaRPr/>
          </a:p>
          <a:p>
            <a:pPr indent="0" lvl="0" marL="0" rtl="0" algn="l">
              <a:spcBef>
                <a:spcPts val="1200"/>
              </a:spcBef>
              <a:spcAft>
                <a:spcPts val="1200"/>
              </a:spcAft>
              <a:buNone/>
            </a:pPr>
            <a:r>
              <a:rPr lang="en-GB"/>
              <a:t>Evaluation Metric : Log Loss</a:t>
            </a:r>
            <a:endParaRPr/>
          </a:p>
        </p:txBody>
      </p:sp>
      <p:pic>
        <p:nvPicPr>
          <p:cNvPr id="327" name="Google Shape;327;p45"/>
          <p:cNvPicPr preferRelativeResize="0"/>
          <p:nvPr/>
        </p:nvPicPr>
        <p:blipFill>
          <a:blip r:embed="rId3">
            <a:alphaModFix/>
          </a:blip>
          <a:stretch>
            <a:fillRect/>
          </a:stretch>
        </p:blipFill>
        <p:spPr>
          <a:xfrm>
            <a:off x="4078373" y="1989123"/>
            <a:ext cx="4865475" cy="2678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Classifier (Tree depth 1 - 25)</a:t>
            </a:r>
            <a:endParaRPr/>
          </a:p>
        </p:txBody>
      </p:sp>
      <p:sp>
        <p:nvSpPr>
          <p:cNvPr id="333" name="Google Shape;33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46"/>
          <p:cNvPicPr preferRelativeResize="0"/>
          <p:nvPr/>
        </p:nvPicPr>
        <p:blipFill>
          <a:blip r:embed="rId3">
            <a:alphaModFix/>
          </a:blip>
          <a:stretch>
            <a:fillRect/>
          </a:stretch>
        </p:blipFill>
        <p:spPr>
          <a:xfrm>
            <a:off x="191175" y="1017725"/>
            <a:ext cx="6601700" cy="994150"/>
          </a:xfrm>
          <a:prstGeom prst="rect">
            <a:avLst/>
          </a:prstGeom>
          <a:noFill/>
          <a:ln>
            <a:noFill/>
          </a:ln>
        </p:spPr>
      </p:pic>
      <p:pic>
        <p:nvPicPr>
          <p:cNvPr id="335" name="Google Shape;335;p46"/>
          <p:cNvPicPr preferRelativeResize="0"/>
          <p:nvPr/>
        </p:nvPicPr>
        <p:blipFill>
          <a:blip r:embed="rId4">
            <a:alphaModFix/>
          </a:blip>
          <a:stretch>
            <a:fillRect/>
          </a:stretch>
        </p:blipFill>
        <p:spPr>
          <a:xfrm>
            <a:off x="311700" y="2147875"/>
            <a:ext cx="5390500" cy="2712275"/>
          </a:xfrm>
          <a:prstGeom prst="rect">
            <a:avLst/>
          </a:prstGeom>
          <a:noFill/>
          <a:ln>
            <a:noFill/>
          </a:ln>
        </p:spPr>
      </p:pic>
      <p:pic>
        <p:nvPicPr>
          <p:cNvPr id="336" name="Google Shape;336;p46"/>
          <p:cNvPicPr preferRelativeResize="0"/>
          <p:nvPr/>
        </p:nvPicPr>
        <p:blipFill rotWithShape="1">
          <a:blip r:embed="rId5">
            <a:alphaModFix/>
          </a:blip>
          <a:srcRect b="5237" l="0" r="0" t="6734"/>
          <a:stretch/>
        </p:blipFill>
        <p:spPr>
          <a:xfrm>
            <a:off x="5908225" y="2124825"/>
            <a:ext cx="3007025" cy="2758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Classifier Cross-Validation</a:t>
            </a:r>
            <a:endParaRPr/>
          </a:p>
        </p:txBody>
      </p:sp>
      <p:sp>
        <p:nvSpPr>
          <p:cNvPr id="342" name="Google Shape;342;p47"/>
          <p:cNvSpPr txBox="1"/>
          <p:nvPr>
            <p:ph idx="1" type="body"/>
          </p:nvPr>
        </p:nvSpPr>
        <p:spPr>
          <a:xfrm>
            <a:off x="3946675" y="1152475"/>
            <a:ext cx="4885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For all depths</a:t>
            </a:r>
            <a:endParaRPr/>
          </a:p>
          <a:p>
            <a:pPr indent="0" lvl="0" marL="0" rtl="0" algn="l">
              <a:spcBef>
                <a:spcPts val="1200"/>
              </a:spcBef>
              <a:spcAft>
                <a:spcPts val="0"/>
              </a:spcAft>
              <a:buNone/>
            </a:pPr>
            <a:r>
              <a:rPr lang="en-GB"/>
              <a:t>Standard Deviation : 0.0006 - 0.004</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Depth 25</a:t>
            </a:r>
            <a:endParaRPr/>
          </a:p>
          <a:p>
            <a:pPr indent="0" lvl="0" marL="0" rtl="0" algn="l">
              <a:spcBef>
                <a:spcPts val="1200"/>
              </a:spcBef>
              <a:spcAft>
                <a:spcPts val="0"/>
              </a:spcAft>
              <a:buNone/>
            </a:pPr>
            <a:r>
              <a:rPr lang="en-GB"/>
              <a:t>Train folds Log Loss: 0.217753</a:t>
            </a:r>
            <a:endParaRPr/>
          </a:p>
          <a:p>
            <a:pPr indent="0" lvl="0" marL="0" rtl="0" algn="l">
              <a:spcBef>
                <a:spcPts val="1200"/>
              </a:spcBef>
              <a:spcAft>
                <a:spcPts val="0"/>
              </a:spcAft>
              <a:buNone/>
            </a:pPr>
            <a:r>
              <a:rPr lang="en-GB"/>
              <a:t>Test folds Log Loss: 0.969129</a:t>
            </a:r>
            <a:endParaRPr/>
          </a:p>
          <a:p>
            <a:pPr indent="0" lvl="0" marL="0" rtl="0" algn="l">
              <a:spcBef>
                <a:spcPts val="1200"/>
              </a:spcBef>
              <a:spcAft>
                <a:spcPts val="1200"/>
              </a:spcAft>
              <a:buNone/>
            </a:pPr>
            <a:r>
              <a:t/>
            </a:r>
            <a:endParaRPr/>
          </a:p>
        </p:txBody>
      </p:sp>
      <p:pic>
        <p:nvPicPr>
          <p:cNvPr id="343" name="Google Shape;343;p47"/>
          <p:cNvPicPr preferRelativeResize="0"/>
          <p:nvPr/>
        </p:nvPicPr>
        <p:blipFill>
          <a:blip r:embed="rId3">
            <a:alphaModFix/>
          </a:blip>
          <a:stretch>
            <a:fillRect/>
          </a:stretch>
        </p:blipFill>
        <p:spPr>
          <a:xfrm>
            <a:off x="311700" y="1203925"/>
            <a:ext cx="3539651" cy="36300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Classifier VS Decision Tree Classifier</a:t>
            </a:r>
            <a:endParaRPr/>
          </a:p>
        </p:txBody>
      </p:sp>
      <p:grpSp>
        <p:nvGrpSpPr>
          <p:cNvPr id="349" name="Google Shape;349;p48"/>
          <p:cNvGrpSpPr/>
          <p:nvPr/>
        </p:nvGrpSpPr>
        <p:grpSpPr>
          <a:xfrm>
            <a:off x="561300" y="1017713"/>
            <a:ext cx="7849076" cy="4008013"/>
            <a:chOff x="588600" y="1078513"/>
            <a:chExt cx="7849076" cy="4008013"/>
          </a:xfrm>
        </p:grpSpPr>
        <p:pic>
          <p:nvPicPr>
            <p:cNvPr id="350" name="Google Shape;350;p48"/>
            <p:cNvPicPr preferRelativeResize="0"/>
            <p:nvPr/>
          </p:nvPicPr>
          <p:blipFill>
            <a:blip r:embed="rId3">
              <a:alphaModFix/>
            </a:blip>
            <a:stretch>
              <a:fillRect/>
            </a:stretch>
          </p:blipFill>
          <p:spPr>
            <a:xfrm>
              <a:off x="588600" y="1102319"/>
              <a:ext cx="7849076" cy="3984207"/>
            </a:xfrm>
            <a:prstGeom prst="rect">
              <a:avLst/>
            </a:prstGeom>
            <a:noFill/>
            <a:ln>
              <a:noFill/>
            </a:ln>
          </p:spPr>
        </p:pic>
        <p:pic>
          <p:nvPicPr>
            <p:cNvPr id="351" name="Google Shape;351;p48"/>
            <p:cNvPicPr preferRelativeResize="0"/>
            <p:nvPr/>
          </p:nvPicPr>
          <p:blipFill>
            <a:blip r:embed="rId4">
              <a:alphaModFix/>
            </a:blip>
            <a:stretch>
              <a:fillRect/>
            </a:stretch>
          </p:blipFill>
          <p:spPr>
            <a:xfrm>
              <a:off x="777225" y="1329625"/>
              <a:ext cx="2564225" cy="472075"/>
            </a:xfrm>
            <a:prstGeom prst="rect">
              <a:avLst/>
            </a:prstGeom>
            <a:noFill/>
            <a:ln>
              <a:noFill/>
            </a:ln>
          </p:spPr>
        </p:pic>
        <p:pic>
          <p:nvPicPr>
            <p:cNvPr id="352" name="Google Shape;352;p48"/>
            <p:cNvPicPr preferRelativeResize="0"/>
            <p:nvPr/>
          </p:nvPicPr>
          <p:blipFill>
            <a:blip r:embed="rId5">
              <a:alphaModFix/>
            </a:blip>
            <a:stretch>
              <a:fillRect/>
            </a:stretch>
          </p:blipFill>
          <p:spPr>
            <a:xfrm>
              <a:off x="777225" y="1102325"/>
              <a:ext cx="2480172" cy="229950"/>
            </a:xfrm>
            <a:prstGeom prst="rect">
              <a:avLst/>
            </a:prstGeom>
            <a:noFill/>
            <a:ln>
              <a:noFill/>
            </a:ln>
          </p:spPr>
        </p:pic>
        <p:pic>
          <p:nvPicPr>
            <p:cNvPr id="353" name="Google Shape;353;p48"/>
            <p:cNvPicPr preferRelativeResize="0"/>
            <p:nvPr/>
          </p:nvPicPr>
          <p:blipFill>
            <a:blip r:embed="rId6">
              <a:alphaModFix/>
            </a:blip>
            <a:stretch>
              <a:fillRect/>
            </a:stretch>
          </p:blipFill>
          <p:spPr>
            <a:xfrm>
              <a:off x="4897475" y="1306225"/>
              <a:ext cx="1965450" cy="369025"/>
            </a:xfrm>
            <a:prstGeom prst="rect">
              <a:avLst/>
            </a:prstGeom>
            <a:noFill/>
            <a:ln>
              <a:noFill/>
            </a:ln>
          </p:spPr>
        </p:pic>
        <p:pic>
          <p:nvPicPr>
            <p:cNvPr id="354" name="Google Shape;354;p48"/>
            <p:cNvPicPr preferRelativeResize="0"/>
            <p:nvPr/>
          </p:nvPicPr>
          <p:blipFill>
            <a:blip r:embed="rId7">
              <a:alphaModFix/>
            </a:blip>
            <a:stretch>
              <a:fillRect/>
            </a:stretch>
          </p:blipFill>
          <p:spPr>
            <a:xfrm>
              <a:off x="4897475" y="1078513"/>
              <a:ext cx="2480175" cy="22547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Outcome of the project</a:t>
            </a:r>
            <a:endParaRPr/>
          </a:p>
        </p:txBody>
      </p:sp>
      <p:sp>
        <p:nvSpPr>
          <p:cNvPr id="360" name="Google Shape;360;p49"/>
          <p:cNvSpPr txBox="1"/>
          <p:nvPr>
            <p:ph idx="1" type="body"/>
          </p:nvPr>
        </p:nvSpPr>
        <p:spPr>
          <a:xfrm>
            <a:off x="311700" y="1152475"/>
            <a:ext cx="8520600" cy="380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 </a:t>
            </a:r>
            <a:r>
              <a:rPr lang="en-GB"/>
              <a:t>Through solving each subproblem, we have shown how these predictors and response variables are correlated and how different models can affect the accuracy of the prediction. In general, we find that a more complex model, while more computationally costly, can give us better results for the same set of variables compared to a simple model.</a:t>
            </a:r>
            <a:endParaRPr/>
          </a:p>
          <a:p>
            <a:pPr indent="0" lvl="0" marL="0" rtl="0" algn="l">
              <a:spcBef>
                <a:spcPts val="1200"/>
              </a:spcBef>
              <a:spcAft>
                <a:spcPts val="0"/>
              </a:spcAft>
              <a:buNone/>
            </a:pPr>
            <a:r>
              <a:rPr lang="en-GB"/>
              <a:t>- [odometer, state, year, manufacturer] remains as the few variables with high feature importance throughout the different models </a:t>
            </a:r>
            <a:r>
              <a:rPr lang="en-GB" sz="1941"/>
              <a:t>🡲</a:t>
            </a:r>
            <a:r>
              <a:rPr lang="en-GB"/>
              <a:t> strong predictors for </a:t>
            </a:r>
            <a:r>
              <a:rPr lang="en-GB"/>
              <a:t>resale</a:t>
            </a:r>
            <a:r>
              <a:rPr lang="en-GB"/>
              <a:t> </a:t>
            </a:r>
            <a:r>
              <a:rPr lang="en-GB"/>
              <a:t>price</a:t>
            </a:r>
            <a:endParaRPr/>
          </a:p>
          <a:p>
            <a:pPr indent="0" lvl="0" marL="0" rtl="0" algn="l">
              <a:spcBef>
                <a:spcPts val="1200"/>
              </a:spcBef>
              <a:spcAft>
                <a:spcPts val="0"/>
              </a:spcAft>
              <a:buNone/>
            </a:pPr>
            <a:r>
              <a:rPr lang="en-GB"/>
              <a:t>    - Lower odometer </a:t>
            </a:r>
            <a:r>
              <a:rPr lang="en-GB" sz="1941"/>
              <a:t>🡲</a:t>
            </a:r>
            <a:r>
              <a:rPr lang="en-GB"/>
              <a:t> higher resale price</a:t>
            </a:r>
            <a:endParaRPr/>
          </a:p>
          <a:p>
            <a:pPr indent="0" lvl="0" marL="0" rtl="0" algn="l">
              <a:spcBef>
                <a:spcPts val="1200"/>
              </a:spcBef>
              <a:spcAft>
                <a:spcPts val="1200"/>
              </a:spcAft>
              <a:buNone/>
            </a:pPr>
            <a:r>
              <a:rPr lang="en-GB"/>
              <a:t>- XGboost model allow a </a:t>
            </a:r>
            <a:r>
              <a:rPr lang="en-GB"/>
              <a:t>seller</a:t>
            </a:r>
            <a:r>
              <a:rPr lang="en-GB"/>
              <a:t> to price his car competitively or for buyer to not be scammed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a:t>
            </a:r>
            <a:r>
              <a:rPr lang="en-GB"/>
              <a:t>learnt</a:t>
            </a:r>
            <a:endParaRPr/>
          </a:p>
        </p:txBody>
      </p:sp>
      <p:sp>
        <p:nvSpPr>
          <p:cNvPr id="366" name="Google Shape;36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Regression models may not always be the best approach and other models could give rise to a better fit</a:t>
            </a:r>
            <a:endParaRPr/>
          </a:p>
          <a:p>
            <a:pPr indent="0" lvl="0" marL="0" rtl="0" algn="l">
              <a:spcBef>
                <a:spcPts val="1200"/>
              </a:spcBef>
              <a:spcAft>
                <a:spcPts val="0"/>
              </a:spcAft>
              <a:buNone/>
            </a:pPr>
            <a:r>
              <a:rPr lang="en-GB"/>
              <a:t>- XGBoost and the logic behind the model (concepts about Precision, Recall, and F1 Score)</a:t>
            </a:r>
            <a:endParaRPr/>
          </a:p>
          <a:p>
            <a:pPr indent="0" lvl="0" marL="0" rtl="0" algn="l">
              <a:spcBef>
                <a:spcPts val="1200"/>
              </a:spcBef>
              <a:spcAft>
                <a:spcPts val="0"/>
              </a:spcAft>
              <a:buNone/>
            </a:pPr>
            <a:r>
              <a:rPr lang="en-GB"/>
              <a:t>- Feature engineering techniques such as imputation, discretization... (more in the notebooks)</a:t>
            </a:r>
            <a:endParaRPr/>
          </a:p>
          <a:p>
            <a:pPr indent="0" lvl="0" marL="0" rtl="0" algn="l">
              <a:spcBef>
                <a:spcPts val="1200"/>
              </a:spcBef>
              <a:spcAft>
                <a:spcPts val="1200"/>
              </a:spcAft>
              <a:buNone/>
            </a:pPr>
            <a:r>
              <a:rPr lang="en-GB"/>
              <a:t>- To not blindly fit dataset into models as some variables can be insanely skewed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a:t>
            </a:r>
            <a:endParaRPr/>
          </a:p>
        </p:txBody>
      </p:sp>
      <p:pic>
        <p:nvPicPr>
          <p:cNvPr id="73" name="Google Shape;73;p16">
            <a:hlinkClick r:id="rId3"/>
          </p:cNvPr>
          <p:cNvPicPr preferRelativeResize="0"/>
          <p:nvPr/>
        </p:nvPicPr>
        <p:blipFill rotWithShape="1">
          <a:blip r:embed="rId4">
            <a:alphaModFix/>
          </a:blip>
          <a:srcRect b="4807" l="0" r="69454" t="0"/>
          <a:stretch/>
        </p:blipFill>
        <p:spPr>
          <a:xfrm>
            <a:off x="311700" y="1152475"/>
            <a:ext cx="1799150" cy="1140150"/>
          </a:xfrm>
          <a:prstGeom prst="rect">
            <a:avLst/>
          </a:prstGeom>
          <a:noFill/>
          <a:ln>
            <a:noFill/>
          </a:ln>
        </p:spPr>
      </p:pic>
      <p:sp>
        <p:nvSpPr>
          <p:cNvPr id="74" name="Google Shape;74;p16"/>
          <p:cNvSpPr/>
          <p:nvPr/>
        </p:nvSpPr>
        <p:spPr>
          <a:xfrm>
            <a:off x="316075" y="1155625"/>
            <a:ext cx="4297200" cy="1140300"/>
          </a:xfrm>
          <a:prstGeom prst="rect">
            <a:avLst/>
          </a:prstGeom>
          <a:noFill/>
          <a:ln cap="flat" cmpd="sng" w="9525">
            <a:solidFill>
              <a:srgbClr val="E3D0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2150400" y="1209550"/>
            <a:ext cx="242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u="sng">
                <a:solidFill>
                  <a:srgbClr val="FFFFFE"/>
                </a:solidFill>
              </a:rPr>
              <a:t>Used Cars Dataset</a:t>
            </a:r>
            <a:endParaRPr b="1" sz="1800" u="sng">
              <a:solidFill>
                <a:srgbClr val="FFFFFE"/>
              </a:solidFill>
            </a:endParaRPr>
          </a:p>
          <a:p>
            <a:pPr indent="0" lvl="0" marL="0" rtl="0" algn="l">
              <a:spcBef>
                <a:spcPts val="0"/>
              </a:spcBef>
              <a:spcAft>
                <a:spcPts val="0"/>
              </a:spcAft>
              <a:buNone/>
            </a:pPr>
            <a:r>
              <a:t/>
            </a:r>
            <a:endParaRPr b="1" sz="1800" u="sng">
              <a:solidFill>
                <a:srgbClr val="FFFFFE"/>
              </a:solidFill>
            </a:endParaRPr>
          </a:p>
          <a:p>
            <a:pPr indent="0" lvl="0" marL="0" rtl="0" algn="l">
              <a:spcBef>
                <a:spcPts val="0"/>
              </a:spcBef>
              <a:spcAft>
                <a:spcPts val="0"/>
              </a:spcAft>
              <a:buNone/>
            </a:pPr>
            <a:r>
              <a:rPr lang="en-GB" sz="600">
                <a:solidFill>
                  <a:srgbClr val="FFFFFE"/>
                </a:solidFill>
              </a:rPr>
              <a:t>www.kaggle.com/datasets/austinreese/craigslist-carstrucks-data</a:t>
            </a:r>
            <a:endParaRPr sz="600">
              <a:solidFill>
                <a:srgbClr val="FFFFFE"/>
              </a:solidFill>
            </a:endParaRPr>
          </a:p>
        </p:txBody>
      </p:sp>
      <p:sp>
        <p:nvSpPr>
          <p:cNvPr id="76" name="Google Shape;76;p16"/>
          <p:cNvSpPr txBox="1"/>
          <p:nvPr/>
        </p:nvSpPr>
        <p:spPr>
          <a:xfrm>
            <a:off x="5297775" y="529775"/>
            <a:ext cx="3480600" cy="104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rPr>
              <a:t>Collection of all used car listings in Craigslist US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Periodically updated every few months with a web scraper</a:t>
            </a:r>
            <a:endParaRPr sz="1200">
              <a:solidFill>
                <a:schemeClr val="dk1"/>
              </a:solidFill>
            </a:endParaRPr>
          </a:p>
        </p:txBody>
      </p:sp>
      <p:sp>
        <p:nvSpPr>
          <p:cNvPr id="77" name="Google Shape;77;p16"/>
          <p:cNvSpPr txBox="1"/>
          <p:nvPr/>
        </p:nvSpPr>
        <p:spPr>
          <a:xfrm>
            <a:off x="389400" y="3036700"/>
            <a:ext cx="111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u="sng">
                <a:solidFill>
                  <a:srgbClr val="E3D0E0"/>
                </a:solidFill>
              </a:rPr>
              <a:t>426880</a:t>
            </a:r>
            <a:endParaRPr b="1" sz="1800" u="sng">
              <a:solidFill>
                <a:srgbClr val="E3D0E0"/>
              </a:solidFill>
            </a:endParaRPr>
          </a:p>
        </p:txBody>
      </p:sp>
      <p:sp>
        <p:nvSpPr>
          <p:cNvPr id="78" name="Google Shape;78;p16"/>
          <p:cNvSpPr txBox="1"/>
          <p:nvPr/>
        </p:nvSpPr>
        <p:spPr>
          <a:xfrm>
            <a:off x="195000" y="2636500"/>
            <a:ext cx="15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solidFill>
                  <a:srgbClr val="E3D0E0"/>
                </a:solidFill>
              </a:rPr>
              <a:t>Size of Dataset</a:t>
            </a:r>
            <a:endParaRPr i="1">
              <a:solidFill>
                <a:srgbClr val="E3D0E0"/>
              </a:solidFill>
            </a:endParaRPr>
          </a:p>
        </p:txBody>
      </p:sp>
      <p:sp>
        <p:nvSpPr>
          <p:cNvPr id="79" name="Google Shape;79;p16"/>
          <p:cNvSpPr txBox="1"/>
          <p:nvPr/>
        </p:nvSpPr>
        <p:spPr>
          <a:xfrm>
            <a:off x="1871300" y="3036700"/>
            <a:ext cx="45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u="sng">
                <a:solidFill>
                  <a:srgbClr val="E3D0E0"/>
                </a:solidFill>
              </a:rPr>
              <a:t>26</a:t>
            </a:r>
            <a:endParaRPr b="1" sz="1800" u="sng">
              <a:solidFill>
                <a:srgbClr val="E3D0E0"/>
              </a:solidFill>
            </a:endParaRPr>
          </a:p>
        </p:txBody>
      </p:sp>
      <p:sp>
        <p:nvSpPr>
          <p:cNvPr id="80" name="Google Shape;80;p16"/>
          <p:cNvSpPr txBox="1"/>
          <p:nvPr/>
        </p:nvSpPr>
        <p:spPr>
          <a:xfrm>
            <a:off x="1699800" y="2636500"/>
            <a:ext cx="12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solidFill>
                  <a:srgbClr val="E3D0E0"/>
                </a:solidFill>
              </a:rPr>
              <a:t>Columns	</a:t>
            </a:r>
            <a:endParaRPr i="1">
              <a:solidFill>
                <a:srgbClr val="E3D0E0"/>
              </a:solidFill>
            </a:endParaRPr>
          </a:p>
        </p:txBody>
      </p:sp>
      <p:pic>
        <p:nvPicPr>
          <p:cNvPr id="81" name="Google Shape;81;p16"/>
          <p:cNvPicPr preferRelativeResize="0"/>
          <p:nvPr/>
        </p:nvPicPr>
        <p:blipFill>
          <a:blip r:embed="rId5">
            <a:alphaModFix/>
          </a:blip>
          <a:stretch>
            <a:fillRect/>
          </a:stretch>
        </p:blipFill>
        <p:spPr>
          <a:xfrm>
            <a:off x="5297775" y="2040850"/>
            <a:ext cx="2887875" cy="2933725"/>
          </a:xfrm>
          <a:prstGeom prst="rect">
            <a:avLst/>
          </a:prstGeom>
          <a:noFill/>
          <a:ln>
            <a:noFill/>
          </a:ln>
        </p:spPr>
      </p:pic>
      <p:pic>
        <p:nvPicPr>
          <p:cNvPr id="82" name="Google Shape;82;p16"/>
          <p:cNvPicPr preferRelativeResize="0"/>
          <p:nvPr/>
        </p:nvPicPr>
        <p:blipFill>
          <a:blip r:embed="rId6">
            <a:alphaModFix/>
          </a:blip>
          <a:stretch>
            <a:fillRect/>
          </a:stretch>
        </p:blipFill>
        <p:spPr>
          <a:xfrm>
            <a:off x="2726875" y="2636500"/>
            <a:ext cx="1058475" cy="238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Price</a:t>
            </a:r>
            <a:endParaRPr/>
          </a:p>
        </p:txBody>
      </p:sp>
      <p:sp>
        <p:nvSpPr>
          <p:cNvPr id="88" name="Google Shape;88;p17"/>
          <p:cNvSpPr txBox="1"/>
          <p:nvPr>
            <p:ph idx="1" type="body"/>
          </p:nvPr>
        </p:nvSpPr>
        <p:spPr>
          <a:xfrm>
            <a:off x="3647150" y="1152475"/>
            <a:ext cx="51852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a:t>Big difference between mean and median</a:t>
            </a:r>
            <a:endParaRPr/>
          </a:p>
          <a:p>
            <a:pPr indent="-330200" lvl="1" marL="914400" rtl="0" algn="l">
              <a:spcBef>
                <a:spcPts val="0"/>
              </a:spcBef>
              <a:spcAft>
                <a:spcPts val="0"/>
              </a:spcAft>
              <a:buSzPts val="1600"/>
              <a:buChar char="○"/>
            </a:pPr>
            <a:r>
              <a:rPr lang="en-GB"/>
              <a:t>Suggests the presence of large outliers </a:t>
            </a:r>
            <a:endParaRPr/>
          </a:p>
          <a:p>
            <a:pPr indent="-330200" lvl="1" marL="914400" rtl="0" algn="l">
              <a:spcBef>
                <a:spcPts val="0"/>
              </a:spcBef>
              <a:spcAft>
                <a:spcPts val="0"/>
              </a:spcAft>
              <a:buSzPts val="1600"/>
              <a:buChar char="○"/>
            </a:pPr>
            <a:r>
              <a:rPr lang="en-GB"/>
              <a:t>Further supported by min and max values</a:t>
            </a:r>
            <a:endParaRPr/>
          </a:p>
        </p:txBody>
      </p:sp>
      <p:pic>
        <p:nvPicPr>
          <p:cNvPr id="89" name="Google Shape;89;p17"/>
          <p:cNvPicPr preferRelativeResize="0"/>
          <p:nvPr/>
        </p:nvPicPr>
        <p:blipFill>
          <a:blip r:embed="rId3">
            <a:alphaModFix/>
          </a:blip>
          <a:stretch>
            <a:fillRect/>
          </a:stretch>
        </p:blipFill>
        <p:spPr>
          <a:xfrm>
            <a:off x="311700" y="1152475"/>
            <a:ext cx="2990850" cy="2228850"/>
          </a:xfrm>
          <a:prstGeom prst="rect">
            <a:avLst/>
          </a:prstGeom>
          <a:noFill/>
          <a:ln>
            <a:noFill/>
          </a:ln>
        </p:spPr>
      </p:pic>
      <p:pic>
        <p:nvPicPr>
          <p:cNvPr id="90" name="Google Shape;90;p17"/>
          <p:cNvPicPr preferRelativeResize="0"/>
          <p:nvPr/>
        </p:nvPicPr>
        <p:blipFill>
          <a:blip r:embed="rId4">
            <a:alphaModFix/>
          </a:blip>
          <a:stretch>
            <a:fillRect/>
          </a:stretch>
        </p:blipFill>
        <p:spPr>
          <a:xfrm>
            <a:off x="757813" y="3586625"/>
            <a:ext cx="1914525" cy="1352550"/>
          </a:xfrm>
          <a:prstGeom prst="rect">
            <a:avLst/>
          </a:prstGeom>
          <a:noFill/>
          <a:ln>
            <a:noFill/>
          </a:ln>
        </p:spPr>
      </p:pic>
      <p:sp>
        <p:nvSpPr>
          <p:cNvPr id="91" name="Google Shape;91;p17"/>
          <p:cNvSpPr/>
          <p:nvPr/>
        </p:nvSpPr>
        <p:spPr>
          <a:xfrm>
            <a:off x="607100" y="3732900"/>
            <a:ext cx="1719600" cy="1695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682725" y="4292175"/>
            <a:ext cx="1719600" cy="169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Choosing Columns to Ignore</a:t>
            </a:r>
            <a:endParaRPr/>
          </a:p>
        </p:txBody>
      </p:sp>
      <p:graphicFrame>
        <p:nvGraphicFramePr>
          <p:cNvPr id="98" name="Google Shape;98;p18"/>
          <p:cNvGraphicFramePr/>
          <p:nvPr/>
        </p:nvGraphicFramePr>
        <p:xfrm>
          <a:off x="311700" y="1017735"/>
          <a:ext cx="3000000" cy="3000000"/>
        </p:xfrm>
        <a:graphic>
          <a:graphicData uri="http://schemas.openxmlformats.org/drawingml/2006/table">
            <a:tbl>
              <a:tblPr>
                <a:noFill/>
                <a:tableStyleId>{99C5D963-2DCC-43D6-A326-E8815D494A6A}</a:tableStyleId>
              </a:tblPr>
              <a:tblGrid>
                <a:gridCol w="895900"/>
                <a:gridCol w="3224450"/>
              </a:tblGrid>
              <a:tr h="350500">
                <a:tc>
                  <a:txBody>
                    <a:bodyPr/>
                    <a:lstStyle/>
                    <a:p>
                      <a:pPr indent="0" lvl="0" marL="0" rtl="0" algn="l">
                        <a:spcBef>
                          <a:spcPts val="0"/>
                        </a:spcBef>
                        <a:spcAft>
                          <a:spcPts val="0"/>
                        </a:spcAft>
                        <a:buNone/>
                      </a:pPr>
                      <a:r>
                        <a:rPr lang="en-GB" sz="1100">
                          <a:solidFill>
                            <a:schemeClr val="dk1"/>
                          </a:solidFill>
                        </a:rPr>
                        <a:t>County</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Significant amount of missing values</a:t>
                      </a:r>
                      <a:endParaRPr sz="1100">
                        <a:solidFill>
                          <a:schemeClr val="dk1"/>
                        </a:solidFill>
                      </a:endParaRPr>
                    </a:p>
                  </a:txBody>
                  <a:tcPr marT="91425" marB="91425" marR="91425" marL="91425"/>
                </a:tc>
              </a:tr>
              <a:tr h="350500">
                <a:tc>
                  <a:txBody>
                    <a:bodyPr/>
                    <a:lstStyle/>
                    <a:p>
                      <a:pPr indent="0" lvl="0" marL="0" rtl="0" algn="l">
                        <a:spcBef>
                          <a:spcPts val="0"/>
                        </a:spcBef>
                        <a:spcAft>
                          <a:spcPts val="0"/>
                        </a:spcAft>
                        <a:buNone/>
                      </a:pPr>
                      <a:r>
                        <a:rPr lang="en-GB" sz="1100">
                          <a:solidFill>
                            <a:schemeClr val="dk1"/>
                          </a:solidFill>
                        </a:rPr>
                        <a:t>Model</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Too many unique values to do anything useful</a:t>
                      </a:r>
                      <a:endParaRPr sz="1100">
                        <a:solidFill>
                          <a:schemeClr val="dk1"/>
                        </a:solidFill>
                      </a:endParaRPr>
                    </a:p>
                  </a:txBody>
                  <a:tcPr marT="91425" marB="91425" marR="91425" marL="91425"/>
                </a:tc>
              </a:tr>
              <a:tr h="350500">
                <a:tc>
                  <a:txBody>
                    <a:bodyPr/>
                    <a:lstStyle/>
                    <a:p>
                      <a:pPr indent="0" lvl="0" marL="0" rtl="0" algn="l">
                        <a:spcBef>
                          <a:spcPts val="0"/>
                        </a:spcBef>
                        <a:spcAft>
                          <a:spcPts val="0"/>
                        </a:spcAft>
                        <a:buNone/>
                      </a:pPr>
                      <a:r>
                        <a:rPr lang="en-GB" sz="1100">
                          <a:solidFill>
                            <a:schemeClr val="dk1"/>
                          </a:solidFill>
                        </a:rPr>
                        <a:t>Lat</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Low correlation </a:t>
                      </a:r>
                      <a:endParaRPr sz="1100">
                        <a:solidFill>
                          <a:schemeClr val="dk1"/>
                        </a:solidFill>
                      </a:endParaRPr>
                    </a:p>
                  </a:txBody>
                  <a:tcPr marT="91425" marB="91425" marR="91425" marL="91425"/>
                </a:tc>
              </a:tr>
              <a:tr h="350500">
                <a:tc>
                  <a:txBody>
                    <a:bodyPr/>
                    <a:lstStyle/>
                    <a:p>
                      <a:pPr indent="0" lvl="0" marL="0" rtl="0" algn="l">
                        <a:spcBef>
                          <a:spcPts val="0"/>
                        </a:spcBef>
                        <a:spcAft>
                          <a:spcPts val="0"/>
                        </a:spcAft>
                        <a:buNone/>
                      </a:pPr>
                      <a:r>
                        <a:rPr lang="en-GB" sz="1100">
                          <a:solidFill>
                            <a:schemeClr val="dk1"/>
                          </a:solidFill>
                        </a:rPr>
                        <a:t>Long</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Low correlation</a:t>
                      </a:r>
                      <a:endParaRPr sz="1100">
                        <a:solidFill>
                          <a:schemeClr val="dk1"/>
                        </a:solidFill>
                      </a:endParaRPr>
                    </a:p>
                  </a:txBody>
                  <a:tcPr marT="91425" marB="91425" marR="91425" marL="91425"/>
                </a:tc>
              </a:tr>
              <a:tr h="350500">
                <a:tc>
                  <a:txBody>
                    <a:bodyPr/>
                    <a:lstStyle/>
                    <a:p>
                      <a:pPr indent="0" lvl="0" marL="0" rtl="0" algn="l">
                        <a:spcBef>
                          <a:spcPts val="0"/>
                        </a:spcBef>
                        <a:spcAft>
                          <a:spcPts val="0"/>
                        </a:spcAft>
                        <a:buNone/>
                      </a:pPr>
                      <a:r>
                        <a:rPr lang="en-GB" sz="1100">
                          <a:solidFill>
                            <a:schemeClr val="dk1"/>
                          </a:solidFill>
                        </a:rPr>
                        <a:t>Cylinders</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“Other” value significant</a:t>
                      </a:r>
                      <a:endParaRPr sz="1100">
                        <a:solidFill>
                          <a:schemeClr val="dk1"/>
                        </a:solidFill>
                      </a:endParaRPr>
                    </a:p>
                  </a:txBody>
                  <a:tcPr marT="91425" marB="91425" marR="91425" marL="91425"/>
                </a:tc>
              </a:tr>
              <a:tr h="350500">
                <a:tc>
                  <a:txBody>
                    <a:bodyPr/>
                    <a:lstStyle/>
                    <a:p>
                      <a:pPr indent="0" lvl="0" marL="0" rtl="0" algn="l">
                        <a:spcBef>
                          <a:spcPts val="0"/>
                        </a:spcBef>
                        <a:spcAft>
                          <a:spcPts val="0"/>
                        </a:spcAft>
                        <a:buNone/>
                      </a:pPr>
                      <a:r>
                        <a:rPr lang="en-GB" sz="1100">
                          <a:solidFill>
                            <a:schemeClr val="dk1"/>
                          </a:solidFill>
                        </a:rPr>
                        <a:t>Type</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“Other” value significant</a:t>
                      </a:r>
                      <a:endParaRPr sz="1100">
                        <a:solidFill>
                          <a:schemeClr val="dk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dk1"/>
                          </a:solidFill>
                        </a:rPr>
                        <a:t>Paint_color</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Hard to determine exact shade of color</a:t>
                      </a:r>
                      <a:endParaRPr sz="1100">
                        <a:solidFill>
                          <a:schemeClr val="dk1"/>
                        </a:solidFill>
                      </a:endParaRPr>
                    </a:p>
                  </a:txBody>
                  <a:tcPr marT="91425" marB="91425" marR="91425" marL="91425"/>
                </a:tc>
              </a:tr>
            </a:tbl>
          </a:graphicData>
        </a:graphic>
      </p:graphicFrame>
      <p:pic>
        <p:nvPicPr>
          <p:cNvPr id="99" name="Google Shape;99;p18"/>
          <p:cNvPicPr preferRelativeResize="0"/>
          <p:nvPr/>
        </p:nvPicPr>
        <p:blipFill>
          <a:blip r:embed="rId3">
            <a:alphaModFix/>
          </a:blip>
          <a:stretch>
            <a:fillRect/>
          </a:stretch>
        </p:blipFill>
        <p:spPr>
          <a:xfrm>
            <a:off x="4518750" y="1017725"/>
            <a:ext cx="4582324" cy="2916474"/>
          </a:xfrm>
          <a:prstGeom prst="rect">
            <a:avLst/>
          </a:prstGeom>
          <a:noFill/>
          <a:ln>
            <a:noFill/>
          </a:ln>
        </p:spPr>
      </p:pic>
      <p:sp>
        <p:nvSpPr>
          <p:cNvPr id="100" name="Google Shape;100;p18"/>
          <p:cNvSpPr/>
          <p:nvPr/>
        </p:nvSpPr>
        <p:spPr>
          <a:xfrm>
            <a:off x="4765550" y="1154675"/>
            <a:ext cx="190500" cy="12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4">
            <a:alphaModFix/>
          </a:blip>
          <a:stretch>
            <a:fillRect/>
          </a:stretch>
        </p:blipFill>
        <p:spPr>
          <a:xfrm>
            <a:off x="6041750" y="2069197"/>
            <a:ext cx="2017825" cy="493425"/>
          </a:xfrm>
          <a:prstGeom prst="rect">
            <a:avLst/>
          </a:prstGeom>
          <a:noFill/>
          <a:ln>
            <a:noFill/>
          </a:ln>
        </p:spPr>
      </p:pic>
      <p:sp>
        <p:nvSpPr>
          <p:cNvPr id="102" name="Google Shape;102;p18"/>
          <p:cNvSpPr/>
          <p:nvPr/>
        </p:nvSpPr>
        <p:spPr>
          <a:xfrm>
            <a:off x="5232750" y="1154675"/>
            <a:ext cx="347100" cy="23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6756750" y="1154675"/>
            <a:ext cx="347100" cy="23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8280750" y="1154675"/>
            <a:ext cx="347100" cy="23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8280750" y="3059675"/>
            <a:ext cx="347100" cy="23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6756750" y="3059675"/>
            <a:ext cx="347100" cy="23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232750" y="3059675"/>
            <a:ext cx="347100" cy="231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8"/>
          <p:cNvPicPr preferRelativeResize="0"/>
          <p:nvPr/>
        </p:nvPicPr>
        <p:blipFill>
          <a:blip r:embed="rId5">
            <a:alphaModFix/>
          </a:blip>
          <a:stretch>
            <a:fillRect/>
          </a:stretch>
        </p:blipFill>
        <p:spPr>
          <a:xfrm>
            <a:off x="5305524" y="2132299"/>
            <a:ext cx="1094575" cy="878900"/>
          </a:xfrm>
          <a:prstGeom prst="rect">
            <a:avLst/>
          </a:prstGeom>
          <a:noFill/>
          <a:ln>
            <a:noFill/>
          </a:ln>
        </p:spPr>
      </p:pic>
      <p:pic>
        <p:nvPicPr>
          <p:cNvPr id="109" name="Google Shape;109;p18"/>
          <p:cNvPicPr preferRelativeResize="0"/>
          <p:nvPr/>
        </p:nvPicPr>
        <p:blipFill>
          <a:blip r:embed="rId6">
            <a:alphaModFix/>
          </a:blip>
          <a:stretch>
            <a:fillRect/>
          </a:stretch>
        </p:blipFill>
        <p:spPr>
          <a:xfrm>
            <a:off x="7146449" y="1865999"/>
            <a:ext cx="913126" cy="129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9"/>
                                        </p:tgtEl>
                                      </p:cBhvr>
                                    </p:animEffect>
                                    <p:set>
                                      <p:cBhvr>
                                        <p:cTn dur="1" fill="hold">
                                          <p:stCondLst>
                                            <p:cond delay="0"/>
                                          </p:stCondLst>
                                        </p:cTn>
                                        <p:tgtEl>
                                          <p:spTgt spid="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0"/>
                                        </p:tgtEl>
                                      </p:cBhvr>
                                    </p:animEffect>
                                    <p:set>
                                      <p:cBhvr>
                                        <p:cTn dur="1" fill="hold">
                                          <p:stCondLst>
                                            <p:cond delay="0"/>
                                          </p:stCondLst>
                                        </p:cTn>
                                        <p:tgtEl>
                                          <p:spTgt spid="1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xit" presetID="10" presetSubtype="0">
                                  <p:stCondLst>
                                    <p:cond delay="0"/>
                                  </p:stCondLst>
                                  <p:childTnLst>
                                    <p:animEffect filter="fade" transition="out">
                                      <p:cBhvr>
                                        <p:cTn dur="1"/>
                                        <p:tgtEl>
                                          <p:spTgt spid="102"/>
                                        </p:tgtEl>
                                      </p:cBhvr>
                                    </p:animEffect>
                                    <p:set>
                                      <p:cBhvr>
                                        <p:cTn dur="1" fill="hold">
                                          <p:stCondLst>
                                            <p:cond delay="0"/>
                                          </p:stCondLst>
                                        </p:cTn>
                                        <p:tgtEl>
                                          <p:spTgt spid="1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3"/>
                                        </p:tgtEl>
                                      </p:cBhvr>
                                    </p:animEffect>
                                    <p:set>
                                      <p:cBhvr>
                                        <p:cTn dur="1" fill="hold">
                                          <p:stCondLst>
                                            <p:cond delay="0"/>
                                          </p:stCondLst>
                                        </p:cTn>
                                        <p:tgtEl>
                                          <p:spTgt spid="1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4"/>
                                        </p:tgtEl>
                                      </p:cBhvr>
                                    </p:animEffect>
                                    <p:set>
                                      <p:cBhvr>
                                        <p:cTn dur="1" fill="hold">
                                          <p:stCondLst>
                                            <p:cond delay="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7"/>
                                        </p:tgtEl>
                                      </p:cBhvr>
                                    </p:animEffect>
                                    <p:set>
                                      <p:cBhvr>
                                        <p:cTn dur="1" fill="hold">
                                          <p:stCondLst>
                                            <p:cond delay="0"/>
                                          </p:stCondLst>
                                        </p:cTn>
                                        <p:tgtEl>
                                          <p:spTgt spid="1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6"/>
                                        </p:tgtEl>
                                      </p:cBhvr>
                                    </p:animEffect>
                                    <p:set>
                                      <p:cBhvr>
                                        <p:cTn dur="1" fill="hold">
                                          <p:stCondLst>
                                            <p:cond delay="0"/>
                                          </p:stCondLst>
                                        </p:cTn>
                                        <p:tgtEl>
                                          <p:spTgt spid="1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5"/>
                                        </p:tgtEl>
                                      </p:cBhvr>
                                    </p:animEffect>
                                    <p:set>
                                      <p:cBhvr>
                                        <p:cTn dur="1" fill="hold">
                                          <p:stCondLst>
                                            <p:cond delay="0"/>
                                          </p:stCondLst>
                                        </p:cTn>
                                        <p:tgtEl>
                                          <p:spTgt spid="1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8"/>
                                        </p:tgtEl>
                                      </p:cBhvr>
                                    </p:animEffect>
                                    <p:set>
                                      <p:cBhvr>
                                        <p:cTn dur="1" fill="hold">
                                          <p:stCondLst>
                                            <p:cond delay="0"/>
                                          </p:stCondLst>
                                        </p:cTn>
                                        <p:tgtEl>
                                          <p:spTgt spid="1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9"/>
                                        </p:tgtEl>
                                      </p:cBhvr>
                                    </p:animEffect>
                                    <p:set>
                                      <p:cBhvr>
                                        <p:cTn dur="1" fill="hold">
                                          <p:stCondLst>
                                            <p:cond delay="0"/>
                                          </p:stCondLst>
                                        </p:cTn>
                                        <p:tgtEl>
                                          <p:spTgt spid="1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39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Fuel vs Price</a:t>
            </a:r>
            <a:endParaRPr/>
          </a:p>
        </p:txBody>
      </p:sp>
      <p:sp>
        <p:nvSpPr>
          <p:cNvPr id="115" name="Google Shape;115;p19"/>
          <p:cNvSpPr txBox="1"/>
          <p:nvPr>
            <p:ph idx="1" type="body"/>
          </p:nvPr>
        </p:nvSpPr>
        <p:spPr>
          <a:xfrm>
            <a:off x="5228400" y="1153475"/>
            <a:ext cx="3603900" cy="345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Some correlation between type of fuel and car price </a:t>
            </a:r>
            <a:endParaRPr sz="1800"/>
          </a:p>
          <a:p>
            <a:pPr indent="-342900" lvl="0" marL="457200" rtl="0" algn="l">
              <a:spcBef>
                <a:spcPts val="0"/>
              </a:spcBef>
              <a:spcAft>
                <a:spcPts val="0"/>
              </a:spcAft>
              <a:buSzPts val="1800"/>
              <a:buChar char="●"/>
            </a:pPr>
            <a:r>
              <a:rPr lang="en-GB" sz="1800"/>
              <a:t>Diesel cars are more expensive </a:t>
            </a:r>
            <a:endParaRPr sz="1800"/>
          </a:p>
          <a:p>
            <a:pPr indent="-330200" lvl="1" marL="914400" rtl="0" algn="l">
              <a:spcBef>
                <a:spcPts val="0"/>
              </a:spcBef>
              <a:spcAft>
                <a:spcPts val="0"/>
              </a:spcAft>
              <a:buSzPts val="1600"/>
              <a:buChar char="○"/>
            </a:pPr>
            <a:r>
              <a:rPr lang="en-GB"/>
              <a:t>Better technology to </a:t>
            </a:r>
            <a:r>
              <a:rPr lang="en-GB"/>
              <a:t>accommodate</a:t>
            </a:r>
            <a:r>
              <a:rPr lang="en-GB"/>
              <a:t> more pressure</a:t>
            </a:r>
            <a:endParaRPr/>
          </a:p>
        </p:txBody>
      </p:sp>
      <p:pic>
        <p:nvPicPr>
          <p:cNvPr id="116" name="Google Shape;116;p19"/>
          <p:cNvPicPr preferRelativeResize="0"/>
          <p:nvPr/>
        </p:nvPicPr>
        <p:blipFill>
          <a:blip r:embed="rId3">
            <a:alphaModFix/>
          </a:blip>
          <a:stretch>
            <a:fillRect/>
          </a:stretch>
        </p:blipFill>
        <p:spPr>
          <a:xfrm>
            <a:off x="311700" y="964000"/>
            <a:ext cx="4855450" cy="2405500"/>
          </a:xfrm>
          <a:prstGeom prst="rect">
            <a:avLst/>
          </a:prstGeom>
          <a:noFill/>
          <a:ln>
            <a:noFill/>
          </a:ln>
        </p:spPr>
      </p:pic>
      <p:sp>
        <p:nvSpPr>
          <p:cNvPr id="117" name="Google Shape;117;p19"/>
          <p:cNvSpPr txBox="1"/>
          <p:nvPr/>
        </p:nvSpPr>
        <p:spPr>
          <a:xfrm>
            <a:off x="311700" y="4207175"/>
            <a:ext cx="81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1"/>
                </a:solidFill>
              </a:rPr>
              <a:t>How does the fuel type affect the resale value of a car? </a:t>
            </a:r>
            <a:endParaRPr b="1" i="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Price vs manufacturer</a:t>
            </a:r>
            <a:endParaRPr/>
          </a:p>
        </p:txBody>
      </p:sp>
      <p:sp>
        <p:nvSpPr>
          <p:cNvPr id="123" name="Google Shape;123;p20"/>
          <p:cNvSpPr txBox="1"/>
          <p:nvPr>
            <p:ph idx="1" type="body"/>
          </p:nvPr>
        </p:nvSpPr>
        <p:spPr>
          <a:xfrm>
            <a:off x="5089200" y="1152475"/>
            <a:ext cx="3743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Some correlation between manufacturer and car price </a:t>
            </a:r>
            <a:endParaRPr sz="1600"/>
          </a:p>
          <a:p>
            <a:pPr indent="-330200" lvl="0" marL="457200" rtl="0" algn="l">
              <a:spcBef>
                <a:spcPts val="0"/>
              </a:spcBef>
              <a:spcAft>
                <a:spcPts val="0"/>
              </a:spcAft>
              <a:buSzPts val="1600"/>
              <a:buChar char="●"/>
            </a:pPr>
            <a:r>
              <a:rPr lang="en-GB" sz="1600"/>
              <a:t>Luxury brands vs budget brands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b="1" i="1" lang="en-GB" sz="1600"/>
              <a:t>How does the manufacturer affect the resale value of a car?</a:t>
            </a:r>
            <a:endParaRPr b="1" i="1" sz="1600"/>
          </a:p>
        </p:txBody>
      </p:sp>
      <p:pic>
        <p:nvPicPr>
          <p:cNvPr id="124" name="Google Shape;124;p20"/>
          <p:cNvPicPr preferRelativeResize="0"/>
          <p:nvPr/>
        </p:nvPicPr>
        <p:blipFill>
          <a:blip r:embed="rId3">
            <a:alphaModFix/>
          </a:blip>
          <a:stretch>
            <a:fillRect/>
          </a:stretch>
        </p:blipFill>
        <p:spPr>
          <a:xfrm>
            <a:off x="311700" y="1169325"/>
            <a:ext cx="4777500" cy="338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1"/>
          <p:cNvPicPr preferRelativeResize="0"/>
          <p:nvPr/>
        </p:nvPicPr>
        <p:blipFill>
          <a:blip r:embed="rId3">
            <a:alphaModFix/>
          </a:blip>
          <a:stretch>
            <a:fillRect/>
          </a:stretch>
        </p:blipFill>
        <p:spPr>
          <a:xfrm>
            <a:off x="946574" y="0"/>
            <a:ext cx="725085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