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slide" Target="slides/slide1.xml"/><Relationship Id="rId19" Type="http://schemas.openxmlformats.org/officeDocument/2006/relationships/font" Target="fonts/LibreFranklin-boldItalic.fntdata"/><Relationship Id="rId6" Type="http://schemas.openxmlformats.org/officeDocument/2006/relationships/slide" Target="slides/slide2.xml"/><Relationship Id="rId18"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 AND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18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PavithraP</a:t>
            </a:r>
            <a:r>
              <a:rPr b="1" lang="en-IN" sz="2000">
                <a:solidFill>
                  <a:srgbClr val="1482AB"/>
                </a:solidFill>
                <a:latin typeface="Arial"/>
                <a:ea typeface="Arial"/>
                <a:cs typeface="Arial"/>
                <a:sym typeface="Arial"/>
              </a:rPr>
              <a:t>-</a:t>
            </a:r>
            <a:r>
              <a:rPr b="1" lang="en-IN" sz="2000">
                <a:solidFill>
                  <a:srgbClr val="1482AB"/>
                </a:solidFill>
              </a:rPr>
              <a:t>Kings Engineering College</a:t>
            </a:r>
            <a:r>
              <a:rPr b="1" lang="en-IN" sz="2000">
                <a:solidFill>
                  <a:srgbClr val="1482AB"/>
                </a:solidFill>
                <a:latin typeface="Arial"/>
                <a:ea typeface="Arial"/>
                <a:cs typeface="Arial"/>
                <a:sym typeface="Arial"/>
              </a:rPr>
              <a:t>-</a:t>
            </a:r>
            <a:r>
              <a:rPr b="1" lang="en-IN" sz="2000">
                <a:solidFill>
                  <a:srgbClr val="1482AB"/>
                </a:solidFill>
              </a:rPr>
              <a:t>AI &amp; DS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56" name="Google Shape;156;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lnSpcReduction="20000"/>
          </a:bodyPr>
          <a:lstStyle/>
          <a:p>
            <a:pPr indent="-317684" lvl="0" marL="306000" rtl="0" algn="l">
              <a:spcBef>
                <a:spcPts val="0"/>
              </a:spcBef>
              <a:spcAft>
                <a:spcPts val="0"/>
              </a:spcAft>
              <a:buSzPts val="1840"/>
              <a:buFont typeface="Franklin Gothic"/>
              <a:buChar char="◼"/>
            </a:pPr>
            <a:r>
              <a:rPr lang="en-IN" sz="2000">
                <a:solidFill>
                  <a:schemeClr val="dk1"/>
                </a:solidFill>
              </a:rPr>
              <a:t>A Survey on Keylogger and its Detection Techniques by Vishal Bharti, Aditya Kumar Gupta, and Shailendra Mishra </a:t>
            </a:r>
            <a:r>
              <a:rPr lang="en-IN" sz="2000">
                <a:solidFill>
                  <a:schemeClr val="dk1"/>
                </a:solidFill>
                <a:latin typeface="Arial"/>
                <a:ea typeface="Arial"/>
                <a:cs typeface="Arial"/>
                <a:sym typeface="Arial"/>
              </a:rPr>
              <a:t>https://www.ijcaonline.org/archives/volume75/number5/12835-1514</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Analysis of Keylogger Attacks and Countermeasures by Hongliang Liu, Ruiying Du, and Quansheng Zhuang </a:t>
            </a:r>
            <a:r>
              <a:rPr lang="en-IN" sz="2000">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Detection of Keyloggers:  A Review by Shukor Abd Razak, Ku Ruhana Ku-Mahamud, and Ramlan Mahmod </a:t>
            </a:r>
            <a:r>
              <a:rPr lang="en-IN" sz="2000">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indent="-317684" lvl="0" marL="306000" rtl="0" algn="l">
              <a:spcBef>
                <a:spcPts val="1000"/>
              </a:spcBef>
              <a:spcAft>
                <a:spcPts val="0"/>
              </a:spcAft>
              <a:buSzPts val="1840"/>
              <a:buFont typeface="Franklin Gothic"/>
              <a:buChar char="◼"/>
            </a:pPr>
            <a:r>
              <a:rPr lang="en-IN" sz="2000">
                <a:solidFill>
                  <a:schemeClr val="dk1"/>
                </a:solidFill>
              </a:rPr>
              <a:t>A Comprehensive Study on Keylogger Attack and Defense by Shuo Chen, Rui Wang, XiaoFeng Wang, and Kehuan Zhang </a:t>
            </a:r>
            <a:r>
              <a:rPr lang="en-IN" sz="2000">
                <a:solidFill>
                  <a:schemeClr val="dk1"/>
                </a:solidFill>
                <a:latin typeface="Arial"/>
                <a:ea typeface="Arial"/>
                <a:cs typeface="Arial"/>
                <a:sym typeface="Arial"/>
              </a:rPr>
              <a:t>https://www.usenix.org/legacy/events/sec11/tech/full_papers/Chen.pdf</a:t>
            </a:r>
            <a:endParaRPr sz="2000">
              <a:solidFill>
                <a:schemeClr val="dk1"/>
              </a:solidFill>
            </a:endParaRPr>
          </a:p>
          <a:p>
            <a:pPr indent="0" lvl="0" marL="30600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500" cy="4673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944"/>
              <a:buFont typeface="Arial"/>
              <a:buNone/>
            </a:pPr>
            <a:r>
              <a:rPr lang="en-IN" sz="2800">
                <a:solidFill>
                  <a:srgbClr val="0F0F0F"/>
                </a:solidFill>
              </a:rPr>
              <a:t>  </a:t>
            </a:r>
            <a:r>
              <a:rPr lang="en-IN" sz="1900">
                <a:solidFill>
                  <a:srgbClr val="0F0F0F"/>
                </a:solidFil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800"/>
          </a:p>
          <a:p>
            <a:pPr indent="-206121" lvl="0" marL="305435" rtl="0" algn="l">
              <a:lnSpc>
                <a:spcPct val="110000"/>
              </a:lnSpc>
              <a:spcBef>
                <a:spcPts val="940"/>
              </a:spcBef>
              <a:spcAft>
                <a:spcPts val="0"/>
              </a:spcAft>
              <a:buSzPts val="1564"/>
              <a:buNone/>
            </a:pPr>
            <a:r>
              <a:t/>
            </a:r>
            <a:endParaRPr sz="280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277298" lvl="0" marL="306000" rtl="0" algn="l">
              <a:spcBef>
                <a:spcPts val="0"/>
              </a:spcBef>
              <a:spcAft>
                <a:spcPts val="0"/>
              </a:spcAft>
              <a:buSzPts val="1204"/>
              <a:buChar char="◼"/>
            </a:pPr>
            <a:r>
              <a:rPr b="1" lang="en-IN" sz="1300">
                <a:latin typeface="Calibri"/>
                <a:ea typeface="Calibri"/>
                <a:cs typeface="Calibri"/>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800"/>
          </a:p>
          <a:p>
            <a:pPr indent="-277298" lvl="0" marL="306000" rtl="0" algn="l">
              <a:spcBef>
                <a:spcPts val="840"/>
              </a:spcBef>
              <a:spcAft>
                <a:spcPts val="0"/>
              </a:spcAft>
              <a:buSzPts val="1204"/>
              <a:buChar char="◼"/>
            </a:pPr>
            <a:r>
              <a:rPr b="1" lang="en-IN" sz="1300">
                <a:latin typeface="Calibri"/>
                <a:ea typeface="Calibri"/>
                <a:cs typeface="Calibri"/>
                <a:sym typeface="Calibri"/>
              </a:rPr>
              <a:t>Project Goal Definition:</a:t>
            </a:r>
            <a:endParaRPr sz="1800"/>
          </a:p>
          <a:p>
            <a:pPr indent="0" lvl="0" marL="306000" rtl="0" algn="l">
              <a:spcBef>
                <a:spcPts val="840"/>
              </a:spcBef>
              <a:spcAft>
                <a:spcPts val="0"/>
              </a:spcAft>
              <a:buNone/>
            </a:pPr>
            <a:r>
              <a:rPr b="1" lang="en-IN" sz="1300">
                <a:latin typeface="Calibri"/>
                <a:ea typeface="Calibri"/>
                <a:cs typeface="Calibri"/>
                <a:sym typeface="Calibri"/>
              </a:rPr>
              <a:t>   - Clearly define the purpose of the keylogger project. Is it for educational purposes, security testing, or something else? Ensure the purpose is ethical and legal.</a:t>
            </a:r>
            <a:endParaRPr sz="1800"/>
          </a:p>
          <a:p>
            <a:pPr indent="-235330" lvl="0" marL="305435" rtl="0" algn="l">
              <a:spcBef>
                <a:spcPts val="840"/>
              </a:spcBef>
              <a:spcAft>
                <a:spcPts val="0"/>
              </a:spcAft>
              <a:buClr>
                <a:schemeClr val="dk1"/>
              </a:buClr>
              <a:buSzPts val="1104"/>
              <a:buFont typeface="Arial"/>
              <a:buNone/>
            </a:pPr>
            <a:r>
              <a:t/>
            </a:r>
            <a:endParaRPr b="1" sz="1300">
              <a:latin typeface="Calibri"/>
              <a:ea typeface="Calibri"/>
              <a:cs typeface="Calibri"/>
              <a:sym typeface="Calibri"/>
            </a:endParaRPr>
          </a:p>
          <a:p>
            <a:pPr indent="-277298" lvl="0" marL="306000" rtl="0" algn="l">
              <a:spcBef>
                <a:spcPts val="840"/>
              </a:spcBef>
              <a:spcAft>
                <a:spcPts val="0"/>
              </a:spcAft>
              <a:buSzPts val="1204"/>
              <a:buChar char="◼"/>
            </a:pPr>
            <a:r>
              <a:rPr b="1" lang="en-IN" sz="1300">
                <a:latin typeface="Calibri"/>
                <a:ea typeface="Calibri"/>
                <a:cs typeface="Calibri"/>
                <a:sym typeface="Calibri"/>
              </a:rPr>
              <a:t>Technical Implementation:</a:t>
            </a:r>
            <a:endParaRPr sz="1800"/>
          </a:p>
          <a:p>
            <a:pPr indent="0" lvl="0" marL="306000" rtl="0" algn="l">
              <a:spcBef>
                <a:spcPts val="840"/>
              </a:spcBef>
              <a:spcAft>
                <a:spcPts val="0"/>
              </a:spcAft>
              <a:buNone/>
            </a:pPr>
            <a:r>
              <a:rPr b="1" lang="en-IN" sz="1300">
                <a:latin typeface="Calibri"/>
                <a:ea typeface="Calibri"/>
                <a:cs typeface="Calibri"/>
                <a:sym typeface="Calibri"/>
              </a:rPr>
              <a:t>  - Choose a programming language: Common choices include Python, C++, or Java.</a:t>
            </a:r>
            <a:endParaRPr sz="1800"/>
          </a:p>
          <a:p>
            <a:pPr indent="0" lvl="0" marL="0" rtl="0" algn="l">
              <a:spcBef>
                <a:spcPts val="840"/>
              </a:spcBef>
              <a:spcAft>
                <a:spcPts val="0"/>
              </a:spcAft>
              <a:buNone/>
            </a:pPr>
            <a:r>
              <a:rPr b="1" lang="en-IN" sz="1300">
                <a:latin typeface="Calibri"/>
                <a:ea typeface="Calibri"/>
                <a:cs typeface="Calibri"/>
                <a:sym typeface="Calibri"/>
              </a:rPr>
              <a:t>           - Select appropriate libraries or frameworks for keyboard input monitoring. For example, in Python, you might use libraries like `pynput` or `keyboard`.</a:t>
            </a:r>
            <a:endParaRPr sz="1800"/>
          </a:p>
          <a:p>
            <a:pPr indent="0" lvl="0" marL="306000" rtl="0" algn="l">
              <a:spcBef>
                <a:spcPts val="840"/>
              </a:spcBef>
              <a:spcAft>
                <a:spcPts val="0"/>
              </a:spcAft>
              <a:buNone/>
            </a:pPr>
            <a:r>
              <a:rPr b="1" lang="en-IN" sz="1300">
                <a:latin typeface="Calibri"/>
                <a:ea typeface="Calibri"/>
                <a:cs typeface="Calibri"/>
                <a:sym typeface="Calibri"/>
              </a:rPr>
              <a:t>  - Implement code to capture keystrokes: Set up listeners for keyboard events and record the keys pressed by the user.</a:t>
            </a:r>
            <a:endParaRPr sz="1800"/>
          </a:p>
          <a:p>
            <a:pPr indent="0" lvl="0" marL="306000" rtl="0" algn="l">
              <a:spcBef>
                <a:spcPts val="840"/>
              </a:spcBef>
              <a:spcAft>
                <a:spcPts val="0"/>
              </a:spcAft>
              <a:buNone/>
            </a:pPr>
            <a:r>
              <a:rPr b="1" lang="en-IN" sz="1300">
                <a:latin typeface="Calibri"/>
                <a:ea typeface="Calibri"/>
                <a:cs typeface="Calibri"/>
                <a:sym typeface="Calibri"/>
              </a:rPr>
              <a:t>  - Decide on the method of storing captured keystrokes: Options include storing them in memory, writing to a file, or transmitting them over a network connection.</a:t>
            </a:r>
            <a:endParaRPr sz="1800"/>
          </a:p>
          <a:p>
            <a:pPr indent="-235330" lvl="0" marL="305435" rtl="0" algn="l">
              <a:spcBef>
                <a:spcPts val="840"/>
              </a:spcBef>
              <a:spcAft>
                <a:spcPts val="0"/>
              </a:spcAft>
              <a:buSzPts val="1104"/>
              <a:buNone/>
            </a:pPr>
            <a:r>
              <a:t/>
            </a:r>
            <a:endParaRPr b="1" sz="1300">
              <a:latin typeface="Calibri"/>
              <a:ea typeface="Calibri"/>
              <a:cs typeface="Calibri"/>
              <a:sym typeface="Calibri"/>
            </a:endParaRPr>
          </a:p>
          <a:p>
            <a:pPr indent="-277298" lvl="0" marL="306000" rtl="0" algn="l">
              <a:spcBef>
                <a:spcPts val="840"/>
              </a:spcBef>
              <a:spcAft>
                <a:spcPts val="0"/>
              </a:spcAft>
              <a:buSzPts val="1204"/>
              <a:buChar char="◼"/>
            </a:pPr>
            <a:r>
              <a:rPr b="1" lang="en-IN" sz="1300">
                <a:latin typeface="Calibri"/>
                <a:ea typeface="Calibri"/>
                <a:cs typeface="Calibri"/>
                <a:sym typeface="Calibri"/>
              </a:rPr>
              <a:t>Security Considerations:</a:t>
            </a:r>
            <a:endParaRPr sz="1800"/>
          </a:p>
          <a:p>
            <a:pPr indent="0" lvl="0" marL="306000" rtl="0" algn="l">
              <a:spcBef>
                <a:spcPts val="840"/>
              </a:spcBef>
              <a:spcAft>
                <a:spcPts val="0"/>
              </a:spcAft>
              <a:buNone/>
            </a:pPr>
            <a:r>
              <a:rPr b="1" lang="en-IN" sz="1300">
                <a:latin typeface="Calibri"/>
                <a:ea typeface="Calibri"/>
                <a:cs typeface="Calibri"/>
                <a:sym typeface="Calibri"/>
              </a:rPr>
              <a:t>   - Ensure that the keylogger code is secure and cannot be easily detected or misused by unauthorized parties.</a:t>
            </a:r>
            <a:endParaRPr sz="1800"/>
          </a:p>
          <a:p>
            <a:pPr indent="0" lvl="0" marL="306000" rtl="0" algn="l">
              <a:spcBef>
                <a:spcPts val="840"/>
              </a:spcBef>
              <a:spcAft>
                <a:spcPts val="0"/>
              </a:spcAft>
              <a:buNone/>
            </a:pPr>
            <a:r>
              <a:rPr b="1" lang="en-IN" sz="1300">
                <a:latin typeface="Calibri"/>
                <a:ea typeface="Calibri"/>
                <a:cs typeface="Calibri"/>
                <a:sym typeface="Calibri"/>
              </a:rPr>
              <a:t>  - Implement measures to protect captured data, such as encryption or obfuscation techniques.</a:t>
            </a:r>
            <a:endParaRPr sz="1800"/>
          </a:p>
          <a:p>
            <a:pPr indent="0" lvl="0" marL="306000" rtl="0" algn="l">
              <a:spcBef>
                <a:spcPts val="840"/>
              </a:spcBef>
              <a:spcAft>
                <a:spcPts val="0"/>
              </a:spcAft>
              <a:buNone/>
            </a:pPr>
            <a:r>
              <a:rPr b="1" lang="en-IN" sz="1300">
                <a:latin typeface="Calibri"/>
                <a:ea typeface="Calibri"/>
                <a:cs typeface="Calibri"/>
                <a:sym typeface="Calibri"/>
              </a:rPr>
              <a:t>   - Include features to prevent the keylogger from logging sensitive information like passwords or credit card numbers.</a:t>
            </a:r>
            <a:endParaRPr sz="1800"/>
          </a:p>
          <a:p>
            <a:pPr indent="0" lvl="0" marL="306000" rtl="0" algn="l">
              <a:spcBef>
                <a:spcPts val="840"/>
              </a:spcBef>
              <a:spcAft>
                <a:spcPts val="0"/>
              </a:spcAft>
              <a:buNone/>
            </a:pPr>
            <a:r>
              <a:rPr b="1" lang="en-IN" sz="1300">
                <a:latin typeface="Calibri"/>
                <a:ea typeface="Calibri"/>
                <a:cs typeface="Calibri"/>
                <a:sym typeface="Calibri"/>
              </a:rPr>
              <a:t>   - Respect user privacy and only capture keystrokes with proper consent.</a:t>
            </a:r>
            <a:endParaRPr sz="1800"/>
          </a:p>
          <a:p>
            <a:pPr indent="0" lvl="0" marL="0" rtl="0" algn="l">
              <a:lnSpc>
                <a:spcPct val="110000"/>
              </a:lnSpc>
              <a:spcBef>
                <a:spcPts val="940"/>
              </a:spcBef>
              <a:spcAft>
                <a:spcPts val="0"/>
              </a:spcAft>
              <a:buSzPts val="1564"/>
              <a:buNone/>
            </a:pPr>
            <a:r>
              <a:t/>
            </a:r>
            <a:endParaRPr b="1" sz="1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07000"/>
              </a:lnSpc>
              <a:spcBef>
                <a:spcPts val="0"/>
              </a:spcBef>
              <a:spcAft>
                <a:spcPts val="0"/>
              </a:spcAft>
              <a:buClr>
                <a:schemeClr val="dk1"/>
              </a:buClr>
              <a:buSzPts val="1840"/>
              <a:buFont typeface="Arial"/>
              <a:buNone/>
            </a:pPr>
            <a:r>
              <a:rPr b="1" lang="en-IN" sz="2000">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indent="-306000" lvl="0" marL="306000" rtl="0" algn="l">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a:p>
            <a:pPr indent="0" lvl="0" marL="306000" rtl="0" algn="l">
              <a:lnSpc>
                <a:spcPct val="100000"/>
              </a:lnSpc>
              <a:spcBef>
                <a:spcPts val="960"/>
              </a:spcBef>
              <a:spcAft>
                <a:spcPts val="0"/>
              </a:spcAft>
              <a:buNone/>
            </a:pPr>
            <a:r>
              <a:t/>
            </a:r>
            <a:endParaRPr b="1" sz="2642">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280600" lvl="0" marL="306000" rtl="0" algn="l">
              <a:lnSpc>
                <a:spcPct val="90000"/>
              </a:lnSpc>
              <a:spcBef>
                <a:spcPts val="0"/>
              </a:spcBef>
              <a:spcAft>
                <a:spcPts val="0"/>
              </a:spcAft>
              <a:buSzPts val="1808"/>
              <a:buChar char="◼"/>
            </a:pPr>
            <a:r>
              <a:rPr b="1" lang="en-IN" sz="2000">
                <a:solidFill>
                  <a:schemeClr val="dk1"/>
                </a:solidFill>
                <a:latin typeface="Arial"/>
                <a:ea typeface="Arial"/>
                <a:cs typeface="Arial"/>
                <a:sym typeface="Arial"/>
              </a:rPr>
              <a:t>Initialization:</a:t>
            </a:r>
            <a:r>
              <a:rPr lang="en-IN" sz="2000">
                <a:solidFill>
                  <a:schemeClr val="dk1"/>
                </a:solidFill>
                <a:latin typeface="Arial"/>
                <a:ea typeface="Arial"/>
                <a:cs typeface="Arial"/>
                <a:sym typeface="Arial"/>
              </a:rPr>
              <a:t> Initialize necessary variables and flags.</a:t>
            </a:r>
            <a:endParaRPr sz="13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Event Handling: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on_press(key):</a:t>
            </a:r>
            <a:r>
              <a:rPr lang="en-IN" sz="1600">
                <a:solidFill>
                  <a:schemeClr val="dk1"/>
                </a:solidFill>
                <a:latin typeface="Arial"/>
                <a:ea typeface="Arial"/>
                <a:cs typeface="Arial"/>
                <a:sym typeface="Arial"/>
              </a:rPr>
              <a:t> Records pressed and held keys.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on_release(key):</a:t>
            </a:r>
            <a:r>
              <a:rPr lang="en-IN" sz="1600">
                <a:solidFill>
                  <a:schemeClr val="dk1"/>
                </a:solidFill>
                <a:latin typeface="Arial"/>
                <a:ea typeface="Arial"/>
                <a:cs typeface="Arial"/>
                <a:sym typeface="Arial"/>
              </a:rPr>
              <a:t> Records released keys and manages flag state.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Logging:</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generate_text_log(key):</a:t>
            </a:r>
            <a:r>
              <a:rPr lang="en-IN" sz="1600">
                <a:solidFill>
                  <a:schemeClr val="dk1"/>
                </a:solidFill>
                <a:latin typeface="Arial"/>
                <a:ea typeface="Arial"/>
                <a:cs typeface="Arial"/>
                <a:sym typeface="Arial"/>
              </a:rPr>
              <a:t> Saves keystrokes in a text file.</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generate_json_file(keys_used):</a:t>
            </a:r>
            <a:r>
              <a:rPr lang="en-IN" sz="1600">
                <a:solidFill>
                  <a:schemeClr val="dk1"/>
                </a:solidFill>
                <a:latin typeface="Arial"/>
                <a:ea typeface="Arial"/>
                <a:cs typeface="Arial"/>
                <a:sym typeface="Arial"/>
              </a:rPr>
              <a:t> Saves keystrokes in a JSON file.</a:t>
            </a:r>
            <a:endParaRPr sz="1000"/>
          </a:p>
          <a:p>
            <a:pPr indent="-280600" lvl="0" marL="306000" rtl="0" algn="l">
              <a:lnSpc>
                <a:spcPct val="90000"/>
              </a:lnSpc>
              <a:spcBef>
                <a:spcPts val="1080"/>
              </a:spcBef>
              <a:spcAft>
                <a:spcPts val="0"/>
              </a:spcAft>
              <a:buSzPts val="1808"/>
              <a:buChar char="◼"/>
            </a:pPr>
            <a:r>
              <a:rPr b="1" lang="en-IN" sz="2000">
                <a:solidFill>
                  <a:schemeClr val="dk1"/>
                </a:solidFill>
                <a:latin typeface="Arial"/>
                <a:ea typeface="Arial"/>
                <a:cs typeface="Arial"/>
                <a:sym typeface="Arial"/>
              </a:rPr>
              <a:t>Keylogger Control:</a:t>
            </a:r>
            <a:endParaRPr sz="2000">
              <a:solidFill>
                <a:schemeClr val="dk1"/>
              </a:solidFill>
              <a:latin typeface="Arial"/>
              <a:ea typeface="Arial"/>
              <a:cs typeface="Arial"/>
              <a:sym typeface="Arial"/>
            </a:endParaRPr>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start_keylogger():</a:t>
            </a:r>
            <a:r>
              <a:rPr lang="en-IN" sz="1600">
                <a:solidFill>
                  <a:schemeClr val="dk1"/>
                </a:solidFill>
                <a:latin typeface="Arial"/>
                <a:ea typeface="Arial"/>
                <a:cs typeface="Arial"/>
                <a:sym typeface="Arial"/>
              </a:rPr>
              <a:t> Initiates keylogging process.</a:t>
            </a:r>
            <a:endParaRPr sz="1000"/>
          </a:p>
          <a:p>
            <a:pPr indent="-260350" lvl="1" marL="742950" rtl="0" algn="l">
              <a:lnSpc>
                <a:spcPct val="80000"/>
              </a:lnSpc>
              <a:spcBef>
                <a:spcPts val="1000"/>
              </a:spcBef>
              <a:spcAft>
                <a:spcPts val="0"/>
              </a:spcAft>
              <a:buSzPts val="1440"/>
              <a:buChar char="◼"/>
            </a:pPr>
            <a:r>
              <a:rPr i="1" lang="en-IN" sz="1600">
                <a:solidFill>
                  <a:schemeClr val="dk1"/>
                </a:solidFill>
                <a:latin typeface="Arial"/>
                <a:ea typeface="Arial"/>
                <a:cs typeface="Arial"/>
                <a:sym typeface="Arial"/>
              </a:rPr>
              <a:t>stop_keylogger():</a:t>
            </a:r>
            <a:r>
              <a:rPr lang="en-IN" sz="1600">
                <a:solidFill>
                  <a:schemeClr val="dk1"/>
                </a:solidFill>
                <a:latin typeface="Arial"/>
                <a:ea typeface="Arial"/>
                <a:cs typeface="Arial"/>
                <a:sym typeface="Arial"/>
              </a:rPr>
              <a:t> Stops keylogging.</a:t>
            </a:r>
            <a:endParaRPr sz="1000"/>
          </a:p>
          <a:p>
            <a:pPr indent="-206121" lvl="0" marL="305435" rtl="0" algn="l">
              <a:lnSpc>
                <a:spcPct val="90000"/>
              </a:lnSpc>
              <a:spcBef>
                <a:spcPts val="940"/>
              </a:spcBef>
              <a:spcAft>
                <a:spcPts val="0"/>
              </a:spcAft>
              <a:buSzPts val="1564"/>
              <a:buNone/>
            </a:pPr>
            <a:r>
              <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221575" y="1282950"/>
            <a:ext cx="11029500" cy="1944000"/>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IN" sz="200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a:p>
            <a:pPr indent="0" lvl="0" marL="0" rtl="0" algn="l">
              <a:lnSpc>
                <a:spcPct val="110000"/>
              </a:lnSpc>
              <a:spcBef>
                <a:spcPts val="0"/>
              </a:spcBef>
              <a:spcAft>
                <a:spcPts val="0"/>
              </a:spcAft>
              <a:buSzPts val="2208"/>
              <a:buNone/>
            </a:pPr>
            <a:r>
              <a:t/>
            </a:r>
            <a:endParaRPr sz="2400">
              <a:solidFill>
                <a:srgbClr val="0F0F0F"/>
              </a:solidFill>
            </a:endParaRPr>
          </a:p>
        </p:txBody>
      </p:sp>
      <p:pic>
        <p:nvPicPr>
          <p:cNvPr id="135" name="Google Shape;135;p19"/>
          <p:cNvPicPr preferRelativeResize="0"/>
          <p:nvPr/>
        </p:nvPicPr>
        <p:blipFill rotWithShape="1">
          <a:blip r:embed="rId3">
            <a:alphaModFix/>
          </a:blip>
          <a:srcRect b="0" l="0" r="0" t="0"/>
          <a:stretch/>
        </p:blipFill>
        <p:spPr>
          <a:xfrm>
            <a:off x="791151" y="3277451"/>
            <a:ext cx="2362405" cy="2636748"/>
          </a:xfrm>
          <a:prstGeom prst="rect">
            <a:avLst/>
          </a:prstGeom>
          <a:noFill/>
          <a:ln>
            <a:noFill/>
          </a:ln>
        </p:spPr>
      </p:pic>
      <p:pic>
        <p:nvPicPr>
          <p:cNvPr id="136" name="Google Shape;136;p19"/>
          <p:cNvPicPr preferRelativeResize="0"/>
          <p:nvPr/>
        </p:nvPicPr>
        <p:blipFill rotWithShape="1">
          <a:blip r:embed="rId4">
            <a:alphaModFix/>
          </a:blip>
          <a:srcRect b="0" l="0" r="0" t="0"/>
          <a:stretch/>
        </p:blipFill>
        <p:spPr>
          <a:xfrm>
            <a:off x="4433977" y="3277462"/>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2" name="Google Shape;142;p20"/>
          <p:cNvSpPr txBox="1"/>
          <p:nvPr>
            <p:ph idx="1" type="body"/>
          </p:nvPr>
        </p:nvSpPr>
        <p:spPr>
          <a:xfrm>
            <a:off x="581200" y="1302025"/>
            <a:ext cx="11029500" cy="2663400"/>
          </a:xfrm>
          <a:prstGeom prst="rect">
            <a:avLst/>
          </a:prstGeom>
          <a:noFill/>
          <a:ln>
            <a:noFill/>
          </a:ln>
        </p:spPr>
        <p:txBody>
          <a:bodyPr anchorCtr="0" anchor="ctr" bIns="45700" lIns="91425" spcFirstLastPara="1" rIns="91425" wrap="square" tIns="45700">
            <a:normAutofit/>
          </a:bodyPr>
          <a:lstStyle/>
          <a:p>
            <a:pPr indent="-317684" lvl="0" marL="306000" rtl="0" algn="l">
              <a:spcBef>
                <a:spcPts val="0"/>
              </a:spcBef>
              <a:spcAft>
                <a:spcPts val="0"/>
              </a:spcAft>
              <a:buSzPts val="1840"/>
              <a:buChar char="◼"/>
            </a:pPr>
            <a:r>
              <a:rPr lang="en-IN" sz="2000">
                <a:solidFill>
                  <a:srgbClr val="0D0D0D"/>
                </a:solidFill>
                <a:latin typeface="Arial"/>
                <a:ea typeface="Arial"/>
                <a:cs typeface="Arial"/>
                <a:sym typeface="Arial"/>
              </a:rPr>
              <a:t>In conclusion, while a keylogger project may offer technical challenges and learning opportunities, it's essential to approach such a project with caution and consideration of its ethical implications. Keyloggers have the potential to infringe on privacy, compromise security, and violate laws and regulations related to surveillance and data protection.</a:t>
            </a:r>
            <a:endParaRPr sz="2000"/>
          </a:p>
          <a:p>
            <a:pPr indent="0" lvl="0" marL="306000" rtl="0" algn="l">
              <a:lnSpc>
                <a:spcPct val="110000"/>
              </a:lnSpc>
              <a:spcBef>
                <a:spcPts val="0"/>
              </a:spcBef>
              <a:spcAft>
                <a:spcPts val="0"/>
              </a:spcAft>
              <a:buNone/>
            </a:pPr>
            <a:r>
              <a:t/>
            </a:r>
            <a:endParaRPr sz="2000">
              <a:solidFill>
                <a:srgbClr val="0F0F0F"/>
              </a:solidFill>
            </a:endParaRPr>
          </a:p>
        </p:txBody>
      </p:sp>
      <p:pic>
        <p:nvPicPr>
          <p:cNvPr id="143" name="Google Shape;143;p20"/>
          <p:cNvPicPr preferRelativeResize="0"/>
          <p:nvPr/>
        </p:nvPicPr>
        <p:blipFill>
          <a:blip r:embed="rId3">
            <a:alphaModFix/>
          </a:blip>
          <a:stretch>
            <a:fillRect/>
          </a:stretch>
        </p:blipFill>
        <p:spPr>
          <a:xfrm>
            <a:off x="0" y="3427750"/>
            <a:ext cx="11887203" cy="997831"/>
          </a:xfrm>
          <a:prstGeom prst="rect">
            <a:avLst/>
          </a:prstGeom>
          <a:noFill/>
          <a:ln>
            <a:noFill/>
          </a:ln>
        </p:spPr>
      </p:pic>
      <p:pic>
        <p:nvPicPr>
          <p:cNvPr id="144" name="Google Shape;144;p20"/>
          <p:cNvPicPr preferRelativeResize="0"/>
          <p:nvPr/>
        </p:nvPicPr>
        <p:blipFill>
          <a:blip r:embed="rId4">
            <a:alphaModFix/>
          </a:blip>
          <a:stretch>
            <a:fillRect/>
          </a:stretch>
        </p:blipFill>
        <p:spPr>
          <a:xfrm>
            <a:off x="194375" y="4587706"/>
            <a:ext cx="11887199" cy="100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1840"/>
              <a:buChar char="◼"/>
            </a:pPr>
            <a:r>
              <a:rPr lang="en-IN" sz="2000">
                <a:solidFill>
                  <a:schemeClr val="dk1"/>
                </a:solidFill>
                <a:latin typeface="Arial"/>
                <a:ea typeface="Arial"/>
                <a:cs typeface="Arial"/>
                <a:sym typeface="Arial"/>
              </a:rPr>
              <a:t>Enhancing Security Measures: Implement encryption techniques to secure logged data.</a:t>
            </a:r>
            <a:endParaRPr/>
          </a:p>
          <a:p>
            <a:pPr indent="-306000" lvl="0" marL="306000" rtl="0" algn="l">
              <a:spcBef>
                <a:spcPts val="1000"/>
              </a:spcBef>
              <a:spcAft>
                <a:spcPts val="0"/>
              </a:spcAft>
              <a:buSzPts val="1840"/>
              <a:buChar char="◼"/>
            </a:pPr>
            <a:r>
              <a:rPr lang="en-IN" sz="2000">
                <a:solidFill>
                  <a:schemeClr val="dk1"/>
                </a:solidFill>
                <a:latin typeface="Arial"/>
                <a:ea typeface="Arial"/>
                <a:cs typeface="Arial"/>
                <a:sym typeface="Arial"/>
              </a:rPr>
              <a:t>User Authentication: Integrate user authentication mechanisms to prevent unauthorized access.</a:t>
            </a:r>
            <a:endParaRPr/>
          </a:p>
          <a:p>
            <a:pPr indent="-306000" lvl="0" marL="306000" rtl="0" algn="l">
              <a:spcBef>
                <a:spcPts val="1000"/>
              </a:spcBef>
              <a:spcAft>
                <a:spcPts val="0"/>
              </a:spcAft>
              <a:buSzPts val="1840"/>
              <a:buChar char="◼"/>
            </a:pPr>
            <a:r>
              <a:rPr lang="en-IN" sz="2000">
                <a:solidFill>
                  <a:schemeClr val="dk1"/>
                </a:solidFill>
                <a:latin typeface="Arial"/>
                <a:ea typeface="Arial"/>
                <a:cs typeface="Arial"/>
                <a:sym typeface="Arial"/>
              </a:rPr>
              <a:t>Advanced Logging: Implement advanced logging features, such as timestamping and window tracking.</a:t>
            </a:r>
            <a:endParaRPr/>
          </a:p>
          <a:p>
            <a:pPr indent="-206121" lvl="0" marL="305435" rtl="0" algn="l">
              <a:lnSpc>
                <a:spcPct val="110000"/>
              </a:lnSpc>
              <a:spcBef>
                <a:spcPts val="940"/>
              </a:spcBef>
              <a:spcAft>
                <a:spcPts val="0"/>
              </a:spcAft>
              <a:buSzPts val="1564"/>
              <a:buNone/>
            </a:pPr>
            <a:r>
              <a:t/>
            </a:r>
            <a:endParaRPr b="1" sz="2000"/>
          </a:p>
        </p:txBody>
      </p:sp>
      <p:sp>
        <p:nvSpPr>
          <p:cNvPr id="150" name="Google Shape;150;p21"/>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