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4EE"/>
    <a:srgbClr val="2F42FE"/>
    <a:srgbClr val="FB9DAD"/>
    <a:srgbClr val="F9F0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F7C0-28B3-41A9-9057-242F3CBF89C3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1ADA-C9B1-4776-83B5-4A6D95A51A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2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Упростить процесс заселения студентов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1ADA-C9B1-4776-83B5-4A6D95A51A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0833" y="-1540133"/>
            <a:ext cx="13868300" cy="10798333"/>
            <a:chOff x="-593125" y="-1155100"/>
            <a:chExt cx="10401225" cy="8098750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1717075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6560150" y="3695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50967" y="1839100"/>
            <a:ext cx="7142800" cy="3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401833" y="4708796"/>
            <a:ext cx="27468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204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99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3"/>
          <p:cNvGrpSpPr/>
          <p:nvPr/>
        </p:nvGrpSpPr>
        <p:grpSpPr>
          <a:xfrm>
            <a:off x="-790834" y="-1540133"/>
            <a:ext cx="12822667" cy="12044133"/>
            <a:chOff x="-593125" y="-1155100"/>
            <a:chExt cx="9617000" cy="9033100"/>
          </a:xfrm>
        </p:grpSpPr>
        <p:sp>
          <p:nvSpPr>
            <p:cNvPr id="142" name="Google Shape;142;p13"/>
            <p:cNvSpPr/>
            <p:nvPr/>
          </p:nvSpPr>
          <p:spPr>
            <a:xfrm rot="5400000">
              <a:off x="-1717075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5775925" y="46300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4" name="Google Shape;144;p13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267900" y="3042380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2"/>
          </p:nvPr>
        </p:nvSpPr>
        <p:spPr>
          <a:xfrm>
            <a:off x="6412899" y="3042380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3"/>
          </p:nvPr>
        </p:nvSpPr>
        <p:spPr>
          <a:xfrm>
            <a:off x="1267900" y="5353301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4"/>
          </p:nvPr>
        </p:nvSpPr>
        <p:spPr>
          <a:xfrm>
            <a:off x="6412899" y="5353301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5" hasCustomPrompt="1"/>
          </p:nvPr>
        </p:nvSpPr>
        <p:spPr>
          <a:xfrm>
            <a:off x="1466484" y="1853071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6" hasCustomPrompt="1"/>
          </p:nvPr>
        </p:nvSpPr>
        <p:spPr>
          <a:xfrm>
            <a:off x="1466484" y="4163304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7" hasCustomPrompt="1"/>
          </p:nvPr>
        </p:nvSpPr>
        <p:spPr>
          <a:xfrm>
            <a:off x="6611517" y="1853071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8" hasCustomPrompt="1"/>
          </p:nvPr>
        </p:nvSpPr>
        <p:spPr>
          <a:xfrm>
            <a:off x="6611517" y="4163304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9"/>
          </p:nvPr>
        </p:nvSpPr>
        <p:spPr>
          <a:xfrm>
            <a:off x="1267900" y="2636001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3"/>
          </p:nvPr>
        </p:nvSpPr>
        <p:spPr>
          <a:xfrm>
            <a:off x="6412899" y="2636001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4"/>
          </p:nvPr>
        </p:nvSpPr>
        <p:spPr>
          <a:xfrm>
            <a:off x="1267900" y="4946233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5"/>
          </p:nvPr>
        </p:nvSpPr>
        <p:spPr>
          <a:xfrm>
            <a:off x="6412899" y="4946233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159" name="Google Shape;159;p13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0" name="Google Shape;160;p13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61" name="Google Shape;161;p13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85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166" name="Google Shape;166;p14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8" name="Google Shape;168;p14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1635233" y="4305400"/>
            <a:ext cx="8921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1635200" y="1821000"/>
            <a:ext cx="89216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72" name="Google Shape;172;p14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6" name="Google Shape;176;p14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77" name="Google Shape;177;p14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4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7449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5"/>
          <p:cNvGrpSpPr/>
          <p:nvPr/>
        </p:nvGrpSpPr>
        <p:grpSpPr>
          <a:xfrm>
            <a:off x="87667" y="58900"/>
            <a:ext cx="12242500" cy="6662333"/>
            <a:chOff x="65750" y="44175"/>
            <a:chExt cx="9181875" cy="4996750"/>
          </a:xfrm>
        </p:grpSpPr>
        <p:sp>
          <p:nvSpPr>
            <p:cNvPr id="181" name="Google Shape;181;p15"/>
            <p:cNvSpPr/>
            <p:nvPr/>
          </p:nvSpPr>
          <p:spPr>
            <a:xfrm rot="10800000">
              <a:off x="65750" y="291692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 rot="10800000">
              <a:off x="4875725" y="441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3" name="Google Shape;183;p15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960000" y="1861100"/>
            <a:ext cx="5136000" cy="1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1"/>
          </p:nvPr>
        </p:nvSpPr>
        <p:spPr>
          <a:xfrm>
            <a:off x="960000" y="3760900"/>
            <a:ext cx="51360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5"/>
          <p:cNvSpPr>
            <a:spLocks noGrp="1"/>
          </p:cNvSpPr>
          <p:nvPr>
            <p:ph type="pic" idx="2"/>
          </p:nvPr>
        </p:nvSpPr>
        <p:spPr>
          <a:xfrm>
            <a:off x="6500967" y="1321147"/>
            <a:ext cx="4218400" cy="4215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</p:sp>
      <p:grpSp>
        <p:nvGrpSpPr>
          <p:cNvPr id="187" name="Google Shape;187;p15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88" name="Google Shape;188;p15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2" name="Google Shape;192;p15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93" name="Google Shape;193;p15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5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4094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rot="-5400000">
            <a:off x="3473401" y="-3383000"/>
            <a:ext cx="6388633" cy="13335467"/>
            <a:chOff x="3339600" y="-1961125"/>
            <a:chExt cx="4791475" cy="10001600"/>
          </a:xfrm>
        </p:grpSpPr>
        <p:sp>
          <p:nvSpPr>
            <p:cNvPr id="197" name="Google Shape;197;p16"/>
            <p:cNvSpPr/>
            <p:nvPr/>
          </p:nvSpPr>
          <p:spPr>
            <a:xfrm rot="5400000">
              <a:off x="4883125" y="-8371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 rot="5400000">
              <a:off x="2975550" y="55524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9" name="Google Shape;199;p16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0" name="Google Shape;200;p16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01" name="Google Shape;201;p16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2" name="Google Shape;202;p16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03" name="Google Shape;203;p16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960000" y="4094833"/>
            <a:ext cx="4797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1"/>
          </p:nvPr>
        </p:nvSpPr>
        <p:spPr>
          <a:xfrm>
            <a:off x="960000" y="4826433"/>
            <a:ext cx="47972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7230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8"/>
          <p:cNvGrpSpPr/>
          <p:nvPr/>
        </p:nvGrpSpPr>
        <p:grpSpPr>
          <a:xfrm>
            <a:off x="84667" y="161667"/>
            <a:ext cx="11840533" cy="6557333"/>
            <a:chOff x="63500" y="121250"/>
            <a:chExt cx="8880400" cy="4918000"/>
          </a:xfrm>
        </p:grpSpPr>
        <p:sp>
          <p:nvSpPr>
            <p:cNvPr id="225" name="Google Shape;225;p18"/>
            <p:cNvSpPr/>
            <p:nvPr/>
          </p:nvSpPr>
          <p:spPr>
            <a:xfrm flipH="1">
              <a:off x="4572000" y="1212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flipH="1">
              <a:off x="63500" y="29152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7" name="Google Shape;227;p18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1"/>
          </p:nvPr>
        </p:nvSpPr>
        <p:spPr>
          <a:xfrm>
            <a:off x="6095999" y="4040833"/>
            <a:ext cx="514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2"/>
          </p:nvPr>
        </p:nvSpPr>
        <p:spPr>
          <a:xfrm>
            <a:off x="951001" y="4040833"/>
            <a:ext cx="514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3"/>
          </p:nvPr>
        </p:nvSpPr>
        <p:spPr>
          <a:xfrm>
            <a:off x="951001" y="3532833"/>
            <a:ext cx="5145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6096005" y="3532833"/>
            <a:ext cx="5145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34" name="Google Shape;234;p18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5" name="Google Shape;235;p18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36" name="Google Shape;236;p18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75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9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241" name="Google Shape;241;p19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3" name="Google Shape;243;p19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45" name="Google Shape;245;p19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9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1"/>
          </p:nvPr>
        </p:nvSpPr>
        <p:spPr>
          <a:xfrm>
            <a:off x="6452615" y="2620233"/>
            <a:ext cx="44592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2"/>
          </p:nvPr>
        </p:nvSpPr>
        <p:spPr>
          <a:xfrm>
            <a:off x="1280184" y="2620233"/>
            <a:ext cx="44592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837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0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255" name="Google Shape;255;p20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7" name="Google Shape;257;p20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8" name="Google Shape;258;p20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59" name="Google Shape;259;p20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0" name="Google Shape;260;p20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61" name="Google Shape;261;p20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64" name="Google Shape;264;p20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"/>
          </p:nvPr>
        </p:nvSpPr>
        <p:spPr>
          <a:xfrm>
            <a:off x="959984" y="4548832"/>
            <a:ext cx="30100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subTitle" idx="2"/>
          </p:nvPr>
        </p:nvSpPr>
        <p:spPr>
          <a:xfrm>
            <a:off x="4590991" y="4548832"/>
            <a:ext cx="30100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3"/>
          </p:nvPr>
        </p:nvSpPr>
        <p:spPr>
          <a:xfrm>
            <a:off x="8222005" y="4548832"/>
            <a:ext cx="30100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4"/>
          </p:nvPr>
        </p:nvSpPr>
        <p:spPr>
          <a:xfrm>
            <a:off x="959984" y="3428987"/>
            <a:ext cx="3010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subTitle" idx="5"/>
          </p:nvPr>
        </p:nvSpPr>
        <p:spPr>
          <a:xfrm>
            <a:off x="4590991" y="3428987"/>
            <a:ext cx="3010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6"/>
          </p:nvPr>
        </p:nvSpPr>
        <p:spPr>
          <a:xfrm>
            <a:off x="8222005" y="3428987"/>
            <a:ext cx="3010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936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1"/>
          <p:cNvGrpSpPr/>
          <p:nvPr/>
        </p:nvGrpSpPr>
        <p:grpSpPr>
          <a:xfrm>
            <a:off x="-471134" y="-537333"/>
            <a:ext cx="13134267" cy="2832000"/>
            <a:chOff x="-353350" y="3747500"/>
            <a:chExt cx="9850700" cy="2124000"/>
          </a:xfrm>
        </p:grpSpPr>
        <p:sp>
          <p:nvSpPr>
            <p:cNvPr id="273" name="Google Shape;273;p21"/>
            <p:cNvSpPr/>
            <p:nvPr/>
          </p:nvSpPr>
          <p:spPr>
            <a:xfrm rot="10800000">
              <a:off x="-353350" y="37475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 rot="10800000">
              <a:off x="5125450" y="37475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6" name="Google Shape;276;p21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77" name="Google Shape;277;p21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8" name="Google Shape;278;p21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79" name="Google Shape;279;p21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1"/>
          </p:nvPr>
        </p:nvSpPr>
        <p:spPr>
          <a:xfrm>
            <a:off x="2660331" y="2979733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2"/>
          </p:nvPr>
        </p:nvSpPr>
        <p:spPr>
          <a:xfrm>
            <a:off x="7870336" y="2979733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3"/>
          </p:nvPr>
        </p:nvSpPr>
        <p:spPr>
          <a:xfrm>
            <a:off x="2660331" y="5163200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4"/>
          </p:nvPr>
        </p:nvSpPr>
        <p:spPr>
          <a:xfrm>
            <a:off x="7870336" y="5163200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5"/>
          </p:nvPr>
        </p:nvSpPr>
        <p:spPr>
          <a:xfrm>
            <a:off x="2660331" y="19338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6"/>
          </p:nvPr>
        </p:nvSpPr>
        <p:spPr>
          <a:xfrm>
            <a:off x="2660331" y="41174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7"/>
          </p:nvPr>
        </p:nvSpPr>
        <p:spPr>
          <a:xfrm>
            <a:off x="7870331" y="19338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8"/>
          </p:nvPr>
        </p:nvSpPr>
        <p:spPr>
          <a:xfrm>
            <a:off x="7870331" y="41174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743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2"/>
          <p:cNvGrpSpPr/>
          <p:nvPr/>
        </p:nvGrpSpPr>
        <p:grpSpPr>
          <a:xfrm>
            <a:off x="92768" y="-139200"/>
            <a:ext cx="12448433" cy="6781467"/>
            <a:chOff x="69575" y="-104400"/>
            <a:chExt cx="9336325" cy="5086100"/>
          </a:xfrm>
        </p:grpSpPr>
        <p:sp>
          <p:nvSpPr>
            <p:cNvPr id="293" name="Google Shape;293;p22"/>
            <p:cNvSpPr/>
            <p:nvPr/>
          </p:nvSpPr>
          <p:spPr>
            <a:xfrm rot="-5400000">
              <a:off x="-1054375" y="10195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rot="10800000">
              <a:off x="5034000" y="2857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6" name="Google Shape;296;p22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97" name="Google Shape;297;p22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8" name="Google Shape;298;p22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99" name="Google Shape;299;p22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969033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ubTitle" idx="1"/>
          </p:nvPr>
        </p:nvSpPr>
        <p:spPr>
          <a:xfrm>
            <a:off x="950967" y="2980989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subTitle" idx="2"/>
          </p:nvPr>
        </p:nvSpPr>
        <p:spPr>
          <a:xfrm>
            <a:off x="4620839" y="2980989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subTitle" idx="3"/>
          </p:nvPr>
        </p:nvSpPr>
        <p:spPr>
          <a:xfrm>
            <a:off x="950967" y="5162257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ubTitle" idx="4"/>
          </p:nvPr>
        </p:nvSpPr>
        <p:spPr>
          <a:xfrm>
            <a:off x="4620839" y="5162257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ubTitle" idx="5"/>
          </p:nvPr>
        </p:nvSpPr>
        <p:spPr>
          <a:xfrm>
            <a:off x="8290711" y="2980989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6"/>
          </p:nvPr>
        </p:nvSpPr>
        <p:spPr>
          <a:xfrm>
            <a:off x="8290711" y="5162257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7"/>
          </p:nvPr>
        </p:nvSpPr>
        <p:spPr>
          <a:xfrm>
            <a:off x="952303" y="1941093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8"/>
          </p:nvPr>
        </p:nvSpPr>
        <p:spPr>
          <a:xfrm>
            <a:off x="4622176" y="1941093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ubTitle" idx="9"/>
          </p:nvPr>
        </p:nvSpPr>
        <p:spPr>
          <a:xfrm>
            <a:off x="8292048" y="1941093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13"/>
          </p:nvPr>
        </p:nvSpPr>
        <p:spPr>
          <a:xfrm>
            <a:off x="952303" y="4122329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subTitle" idx="14"/>
          </p:nvPr>
        </p:nvSpPr>
        <p:spPr>
          <a:xfrm>
            <a:off x="4622176" y="4122329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15"/>
          </p:nvPr>
        </p:nvSpPr>
        <p:spPr>
          <a:xfrm>
            <a:off x="8292048" y="4122329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0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01334" y="-579133"/>
            <a:ext cx="9626667" cy="6870000"/>
            <a:chOff x="-217200" y="0"/>
            <a:chExt cx="7220000" cy="5152500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-1541850" y="1324650"/>
              <a:ext cx="5152500" cy="2503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3174950" y="1324650"/>
              <a:ext cx="5152500" cy="2503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882400" y="3940667"/>
            <a:ext cx="66300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679600" y="1982867"/>
            <a:ext cx="2202800" cy="9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882400" y="5262667"/>
            <a:ext cx="6630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2" name="Google Shape;32;p3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" name="Google Shape;33;p3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635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 flipH="1">
            <a:off x="92768" y="-139200"/>
            <a:ext cx="12448433" cy="6781467"/>
            <a:chOff x="69575" y="-104400"/>
            <a:chExt cx="9336325" cy="5086100"/>
          </a:xfrm>
        </p:grpSpPr>
        <p:sp>
          <p:nvSpPr>
            <p:cNvPr id="317" name="Google Shape;317;p23"/>
            <p:cNvSpPr/>
            <p:nvPr/>
          </p:nvSpPr>
          <p:spPr>
            <a:xfrm rot="-5400000">
              <a:off x="-1054375" y="10195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10800000">
              <a:off x="5034000" y="2857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9" name="Google Shape;319;p23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0" name="Google Shape;320;p23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21" name="Google Shape;321;p23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2" name="Google Shape;322;p23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26" name="Google Shape;326;p23"/>
          <p:cNvSpPr txBox="1">
            <a:spLocks noGrp="1"/>
          </p:cNvSpPr>
          <p:nvPr>
            <p:ph type="title"/>
          </p:nvPr>
        </p:nvSpPr>
        <p:spPr>
          <a:xfrm>
            <a:off x="969033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6681367" y="1947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6681367" y="4715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3"/>
          </p:nvPr>
        </p:nvSpPr>
        <p:spPr>
          <a:xfrm>
            <a:off x="6681367" y="3331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4"/>
          </p:nvPr>
        </p:nvSpPr>
        <p:spPr>
          <a:xfrm>
            <a:off x="6681367" y="2639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subTitle" idx="5"/>
          </p:nvPr>
        </p:nvSpPr>
        <p:spPr>
          <a:xfrm>
            <a:off x="6681367" y="4023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6"/>
          </p:nvPr>
        </p:nvSpPr>
        <p:spPr>
          <a:xfrm>
            <a:off x="6681367" y="5407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subTitle" idx="7"/>
          </p:nvPr>
        </p:nvSpPr>
        <p:spPr>
          <a:xfrm>
            <a:off x="950968" y="1947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8"/>
          </p:nvPr>
        </p:nvSpPr>
        <p:spPr>
          <a:xfrm>
            <a:off x="950968" y="4715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9"/>
          </p:nvPr>
        </p:nvSpPr>
        <p:spPr>
          <a:xfrm>
            <a:off x="950968" y="4023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13"/>
          </p:nvPr>
        </p:nvSpPr>
        <p:spPr>
          <a:xfrm>
            <a:off x="950968" y="3331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14"/>
          </p:nvPr>
        </p:nvSpPr>
        <p:spPr>
          <a:xfrm>
            <a:off x="950968" y="2639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5"/>
          </p:nvPr>
        </p:nvSpPr>
        <p:spPr>
          <a:xfrm>
            <a:off x="950968" y="5407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510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4"/>
          <p:cNvGrpSpPr/>
          <p:nvPr/>
        </p:nvGrpSpPr>
        <p:grpSpPr>
          <a:xfrm>
            <a:off x="-471134" y="597000"/>
            <a:ext cx="13134267" cy="5664000"/>
            <a:chOff x="-353350" y="447750"/>
            <a:chExt cx="9850700" cy="4248000"/>
          </a:xfrm>
        </p:grpSpPr>
        <p:grpSp>
          <p:nvGrpSpPr>
            <p:cNvPr id="341" name="Google Shape;341;p24"/>
            <p:cNvGrpSpPr/>
            <p:nvPr/>
          </p:nvGrpSpPr>
          <p:grpSpPr>
            <a:xfrm>
              <a:off x="-353350" y="2571750"/>
              <a:ext cx="9850700" cy="2124000"/>
              <a:chOff x="-353350" y="3943350"/>
              <a:chExt cx="9850700" cy="2124000"/>
            </a:xfrm>
          </p:grpSpPr>
          <p:sp>
            <p:nvSpPr>
              <p:cNvPr id="342" name="Google Shape;342;p24"/>
              <p:cNvSpPr/>
              <p:nvPr/>
            </p:nvSpPr>
            <p:spPr>
              <a:xfrm rot="10800000">
                <a:off x="-353350" y="394335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 rot="10800000">
                <a:off x="5125450" y="394335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-353350" y="447750"/>
              <a:ext cx="9850700" cy="2124000"/>
              <a:chOff x="-353350" y="3768300"/>
              <a:chExt cx="9850700" cy="2124000"/>
            </a:xfrm>
          </p:grpSpPr>
          <p:sp>
            <p:nvSpPr>
              <p:cNvPr id="345" name="Google Shape;345;p24"/>
              <p:cNvSpPr/>
              <p:nvPr/>
            </p:nvSpPr>
            <p:spPr>
              <a:xfrm rot="10800000">
                <a:off x="-353350" y="37683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 rot="10800000">
                <a:off x="5125450" y="37683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47" name="Google Shape;347;p24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9" name="Google Shape;349;p24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50" name="Google Shape;350;p24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1" name="Google Shape;351;p24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52" name="Google Shape;352;p24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78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5"/>
          <p:cNvGrpSpPr/>
          <p:nvPr/>
        </p:nvGrpSpPr>
        <p:grpSpPr>
          <a:xfrm>
            <a:off x="0" y="2760833"/>
            <a:ext cx="12192000" cy="5829200"/>
            <a:chOff x="0" y="2070625"/>
            <a:chExt cx="9144000" cy="4371900"/>
          </a:xfrm>
        </p:grpSpPr>
        <p:sp>
          <p:nvSpPr>
            <p:cNvPr id="357" name="Google Shape;357;p25"/>
            <p:cNvSpPr/>
            <p:nvPr/>
          </p:nvSpPr>
          <p:spPr>
            <a:xfrm rot="5400000">
              <a:off x="58960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 rot="5400000">
              <a:off x="-11239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59" name="Google Shape;359;p25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5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1" name="Google Shape;361;p25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62" name="Google Shape;362;p25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3" name="Google Shape;363;p25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899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6"/>
          <p:cNvGrpSpPr/>
          <p:nvPr/>
        </p:nvGrpSpPr>
        <p:grpSpPr>
          <a:xfrm>
            <a:off x="0" y="-2664600"/>
            <a:ext cx="12192000" cy="5829200"/>
            <a:chOff x="0" y="2070625"/>
            <a:chExt cx="9144000" cy="4371900"/>
          </a:xfrm>
        </p:grpSpPr>
        <p:sp>
          <p:nvSpPr>
            <p:cNvPr id="369" name="Google Shape;369;p26"/>
            <p:cNvSpPr/>
            <p:nvPr/>
          </p:nvSpPr>
          <p:spPr>
            <a:xfrm rot="5400000">
              <a:off x="58960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 rot="5400000">
              <a:off x="-11239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1" name="Google Shape;371;p26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3" name="Google Shape;373;p26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74" name="Google Shape;374;p26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5" name="Google Shape;375;p26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76" name="Google Shape;376;p26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263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7"/>
          <p:cNvGrpSpPr/>
          <p:nvPr/>
        </p:nvGrpSpPr>
        <p:grpSpPr>
          <a:xfrm flipH="1">
            <a:off x="-765749" y="-445534"/>
            <a:ext cx="13723500" cy="7749067"/>
            <a:chOff x="78725" y="-668300"/>
            <a:chExt cx="10292625" cy="5811800"/>
          </a:xfrm>
        </p:grpSpPr>
        <p:sp>
          <p:nvSpPr>
            <p:cNvPr id="381" name="Google Shape;381;p27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 rot="5400000">
              <a:off x="-1045225" y="18955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3" name="Google Shape;383;p27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84" name="Google Shape;384;p27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85" name="Google Shape;385;p27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6" name="Google Shape;386;p27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87" name="Google Shape;387;p27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90" name="Google Shape;390;p27"/>
          <p:cNvSpPr txBox="1">
            <a:spLocks noGrp="1"/>
          </p:cNvSpPr>
          <p:nvPr>
            <p:ph type="title" hasCustomPrompt="1"/>
          </p:nvPr>
        </p:nvSpPr>
        <p:spPr>
          <a:xfrm>
            <a:off x="3559600" y="1698367"/>
            <a:ext cx="50728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subTitle" idx="1"/>
          </p:nvPr>
        </p:nvSpPr>
        <p:spPr>
          <a:xfrm>
            <a:off x="3559600" y="2673559"/>
            <a:ext cx="50728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3900037"/>
            <a:ext cx="50728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3"/>
          </p:nvPr>
        </p:nvSpPr>
        <p:spPr>
          <a:xfrm>
            <a:off x="950967" y="4875231"/>
            <a:ext cx="50728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title" idx="4" hasCustomPrompt="1"/>
          </p:nvPr>
        </p:nvSpPr>
        <p:spPr>
          <a:xfrm>
            <a:off x="6168233" y="3900041"/>
            <a:ext cx="50728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5"/>
          </p:nvPr>
        </p:nvSpPr>
        <p:spPr>
          <a:xfrm>
            <a:off x="6168233" y="4875235"/>
            <a:ext cx="50728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0841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8"/>
          <p:cNvGrpSpPr/>
          <p:nvPr/>
        </p:nvGrpSpPr>
        <p:grpSpPr>
          <a:xfrm>
            <a:off x="6194167" y="-300434"/>
            <a:ext cx="5829200" cy="7458867"/>
            <a:chOff x="4645625" y="-225325"/>
            <a:chExt cx="4371900" cy="5594150"/>
          </a:xfrm>
        </p:grpSpPr>
        <p:sp>
          <p:nvSpPr>
            <p:cNvPr id="398" name="Google Shape;398;p28"/>
            <p:cNvSpPr/>
            <p:nvPr/>
          </p:nvSpPr>
          <p:spPr>
            <a:xfrm flipH="1">
              <a:off x="4645625" y="-22532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 flipH="1">
              <a:off x="4645625" y="324482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00" name="Google Shape;400;p28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8"/>
          <p:cNvSpPr txBox="1">
            <a:spLocks noGrp="1"/>
          </p:cNvSpPr>
          <p:nvPr>
            <p:ph type="title"/>
          </p:nvPr>
        </p:nvSpPr>
        <p:spPr>
          <a:xfrm>
            <a:off x="950968" y="1534267"/>
            <a:ext cx="5145200" cy="12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28"/>
          <p:cNvSpPr txBox="1">
            <a:spLocks noGrp="1"/>
          </p:cNvSpPr>
          <p:nvPr>
            <p:ph type="subTitle" idx="1"/>
          </p:nvPr>
        </p:nvSpPr>
        <p:spPr>
          <a:xfrm>
            <a:off x="950967" y="2559321"/>
            <a:ext cx="5145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950967" y="4080833"/>
            <a:ext cx="51452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6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4" name="Google Shape;404;p28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05" name="Google Shape;405;p28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28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658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2" name="Google Shape;412;p29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13" name="Google Shape;413;p29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4" name="Google Shape;414;p29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415" name="Google Shape;415;p29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685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0" name="Google Shape;420;p30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21" name="Google Shape;421;p30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2" name="Google Shape;422;p30"/>
            <p:cNvGrpSpPr/>
            <p:nvPr/>
          </p:nvGrpSpPr>
          <p:grpSpPr>
            <a:xfrm>
              <a:off x="571950" y="426950"/>
              <a:ext cx="751350" cy="160500"/>
              <a:chOff x="7481600" y="464825"/>
              <a:chExt cx="751350" cy="160500"/>
            </a:xfrm>
          </p:grpSpPr>
          <p:sp>
            <p:nvSpPr>
              <p:cNvPr id="423" name="Google Shape;423;p30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856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450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29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60000" y="869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60000" y="1789417"/>
            <a:ext cx="10272000" cy="1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oogle Shape;41;p4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" name="Google Shape;43;p4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3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471134" y="302734"/>
            <a:ext cx="13134267" cy="6276233"/>
            <a:chOff x="-353350" y="227050"/>
            <a:chExt cx="9850700" cy="4707175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-353350" y="2810225"/>
              <a:ext cx="9850700" cy="2124000"/>
              <a:chOff x="-353350" y="3747500"/>
              <a:chExt cx="9850700" cy="2124000"/>
            </a:xfrm>
          </p:grpSpPr>
          <p:sp>
            <p:nvSpPr>
              <p:cNvPr id="50" name="Google Shape;50;p5"/>
              <p:cNvSpPr/>
              <p:nvPr/>
            </p:nvSpPr>
            <p:spPr>
              <a:xfrm rot="10800000">
                <a:off x="-3533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 rot="10800000">
                <a:off x="51254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-353350" y="227050"/>
              <a:ext cx="9850700" cy="2124000"/>
              <a:chOff x="-353350" y="3747500"/>
              <a:chExt cx="9850700" cy="2124000"/>
            </a:xfrm>
          </p:grpSpPr>
          <p:sp>
            <p:nvSpPr>
              <p:cNvPr id="53" name="Google Shape;53;p5"/>
              <p:cNvSpPr/>
              <p:nvPr/>
            </p:nvSpPr>
            <p:spPr>
              <a:xfrm rot="10800000">
                <a:off x="-3533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 rot="10800000">
                <a:off x="51254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5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6697876" y="4872800"/>
            <a:ext cx="3971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1522544" y="4872800"/>
            <a:ext cx="3971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6697876" y="4364800"/>
            <a:ext cx="3971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1522544" y="4364800"/>
            <a:ext cx="3971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67" name="Google Shape;67;p5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028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71" name="Google Shape;71;p6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3" name="Google Shape;73;p6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76" name="Google Shape;76;p6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728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8"/>
          <p:cNvGrpSpPr/>
          <p:nvPr/>
        </p:nvGrpSpPr>
        <p:grpSpPr>
          <a:xfrm>
            <a:off x="-790833" y="-1540133"/>
            <a:ext cx="13868300" cy="10798333"/>
            <a:chOff x="-593125" y="-1155100"/>
            <a:chExt cx="10401225" cy="8098750"/>
          </a:xfrm>
        </p:grpSpPr>
        <p:sp>
          <p:nvSpPr>
            <p:cNvPr id="96" name="Google Shape;96;p8"/>
            <p:cNvSpPr/>
            <p:nvPr/>
          </p:nvSpPr>
          <p:spPr>
            <a:xfrm rot="5400000">
              <a:off x="-1717075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 rot="5400000">
              <a:off x="6560150" y="3695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8" name="Google Shape;98;p8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00" name="Google Shape;100;p8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4" name="Google Shape;104;p8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951100" y="2657117"/>
            <a:ext cx="10290000" cy="1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2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 flipH="1">
            <a:off x="-1305516" y="-471567"/>
            <a:ext cx="14803000" cy="7801133"/>
            <a:chOff x="-856000" y="-31150"/>
            <a:chExt cx="11102250" cy="5850850"/>
          </a:xfrm>
        </p:grpSpPr>
        <p:sp>
          <p:nvSpPr>
            <p:cNvPr id="110" name="Google Shape;110;p9"/>
            <p:cNvSpPr/>
            <p:nvPr/>
          </p:nvSpPr>
          <p:spPr>
            <a:xfrm rot="10800000">
              <a:off x="-856000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rot="10800000">
              <a:off x="5874350" y="3695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2" name="Google Shape;112;p9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3" name="Google Shape;113;p9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14" name="Google Shape;114;p9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8" name="Google Shape;118;p9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19" name="Google Shape;119;p9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9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951133" y="4007817"/>
            <a:ext cx="41280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subTitle" idx="1"/>
          </p:nvPr>
        </p:nvSpPr>
        <p:spPr>
          <a:xfrm>
            <a:off x="4352133" y="1480067"/>
            <a:ext cx="640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76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298800" cy="1143200"/>
          </a:xfrm>
          <a:prstGeom prst="rect">
            <a:avLst/>
          </a:prstGeom>
          <a:solidFill>
            <a:schemeClr val="lt1"/>
          </a:solidFill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9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66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128" name="Google Shape;128;p11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0" name="Google Shape;130;p11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132" name="Google Shape;132;p11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3" name="Google Shape;133;p11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34" name="Google Shape;134;p11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2307600" y="2069133"/>
            <a:ext cx="7576800" cy="15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2307600" y="3845311"/>
            <a:ext cx="7576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43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8699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 Medium"/>
              <a:buNone/>
              <a:defRPr sz="2800">
                <a:solidFill>
                  <a:schemeClr val="dk1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130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6832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/>
          <p:nvPr/>
        </p:nvSpPr>
        <p:spPr>
          <a:xfrm>
            <a:off x="8750309" y="1256477"/>
            <a:ext cx="2597200" cy="894000"/>
          </a:xfrm>
          <a:prstGeom prst="wedgeRoundRectCallout">
            <a:avLst>
              <a:gd name="adj1" fmla="val -27259"/>
              <a:gd name="adj2" fmla="val 87289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-RU" sz="2400" dirty="0">
                <a:solidFill>
                  <a:schemeClr val="dk1"/>
                </a:solidFill>
                <a:latin typeface="Red Hat Mono Medium"/>
                <a:ea typeface="Red Hat Mono Medium"/>
                <a:cs typeface="Red Hat Mono Medium"/>
                <a:sym typeface="Red Hat Mono Medium"/>
              </a:rPr>
              <a:t>СТУДЕНЧЕСКИЙ ХАКАТОН</a:t>
            </a:r>
            <a:endParaRPr sz="2400" dirty="0">
              <a:solidFill>
                <a:schemeClr val="dk1"/>
              </a:solidFill>
              <a:latin typeface="Red Hat Mono Medium"/>
              <a:ea typeface="Red Hat Mono Medium"/>
              <a:cs typeface="Red Hat Mono Medium"/>
              <a:sym typeface="Red Hat Mono Medium"/>
            </a:endParaRPr>
          </a:p>
        </p:txBody>
      </p:sp>
      <p:sp>
        <p:nvSpPr>
          <p:cNvPr id="437" name="Google Shape;437;p34"/>
          <p:cNvSpPr txBox="1">
            <a:spLocks noGrp="1"/>
          </p:cNvSpPr>
          <p:nvPr>
            <p:ph type="ctrTitle"/>
          </p:nvPr>
        </p:nvSpPr>
        <p:spPr>
          <a:xfrm>
            <a:off x="950967" y="1839100"/>
            <a:ext cx="7142800" cy="38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dirty="0"/>
              <a:t>Система поселения студентов в общежитии</a:t>
            </a:r>
            <a:endParaRPr dirty="0"/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lt2"/>
                </a:solidFill>
              </a:rPr>
              <a:t>-</a:t>
            </a:r>
            <a:r>
              <a:rPr lang="ru-RU" dirty="0">
                <a:solidFill>
                  <a:schemeClr val="lt2"/>
                </a:solidFill>
              </a:rPr>
              <a:t>К</a:t>
            </a:r>
            <a:r>
              <a:rPr lang="ru-RU" dirty="0">
                <a:solidFill>
                  <a:srgbClr val="2F42FE"/>
                </a:solidFill>
              </a:rPr>
              <a:t>ей</a:t>
            </a:r>
            <a:r>
              <a:rPr lang="ru-RU" dirty="0">
                <a:solidFill>
                  <a:schemeClr val="lt2"/>
                </a:solidFill>
              </a:rPr>
              <a:t>с </a:t>
            </a:r>
            <a:r>
              <a:rPr lang="en-US" dirty="0">
                <a:solidFill>
                  <a:schemeClr val="lt2"/>
                </a:solidFill>
              </a:rPr>
              <a:t>#3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8" name="Google Shape;438;p34"/>
          <p:cNvSpPr txBox="1">
            <a:spLocks noGrp="1"/>
          </p:cNvSpPr>
          <p:nvPr>
            <p:ph type="subTitle" idx="1"/>
          </p:nvPr>
        </p:nvSpPr>
        <p:spPr>
          <a:xfrm>
            <a:off x="8401616" y="5071953"/>
            <a:ext cx="2945893" cy="9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	Объединение Программистов Здравомыслящих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14F915-4C04-379A-C98A-7E04FB95FD5B}"/>
              </a:ext>
            </a:extLst>
          </p:cNvPr>
          <p:cNvSpPr txBox="1"/>
          <p:nvPr/>
        </p:nvSpPr>
        <p:spPr>
          <a:xfrm>
            <a:off x="822664" y="2274838"/>
            <a:ext cx="1054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F42FE"/>
                </a:solidFill>
                <a:ea typeface="Red Hat Mono" panose="02010309040201060303" charset="0"/>
                <a:cs typeface="Red Hat Mono" panose="02010309040201060303" charset="0"/>
              </a:rPr>
              <a:t>Состав команды</a:t>
            </a:r>
            <a:r>
              <a:rPr lang="en-US" sz="2400" b="1" dirty="0">
                <a:solidFill>
                  <a:srgbClr val="2F42FE"/>
                </a:solidFill>
                <a:ea typeface="Red Hat Mono" panose="02010309040201060303" charset="0"/>
                <a:cs typeface="Red Hat Mono" panose="02010309040201060303" charset="0"/>
              </a:rPr>
              <a:t>:</a:t>
            </a:r>
            <a:endParaRPr lang="en-US" sz="2400" b="1" dirty="0">
              <a:solidFill>
                <a:srgbClr val="2F42FE"/>
              </a:solidFill>
              <a:latin typeface="Red Hat Mono" panose="02010309040201060303" charset="0"/>
              <a:ea typeface="Red Hat Mono" panose="02010309040201060303" charset="0"/>
              <a:cs typeface="Red Hat Mono" panose="02010309040201060303" charset="0"/>
            </a:endParaRP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Аксенов Кирилл Викторович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Team lead</a:t>
            </a:r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, 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@ki4eh</a:t>
            </a: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Хайбуллов Владислав Рамильевич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Frontend, @xauvlad</a:t>
            </a: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Полошкова Анастасия Юрьевна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Frontend, @itscharmer</a:t>
            </a:r>
            <a:b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</a:br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Мрясова Анастасия Александровна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Backend, @loloneme</a:t>
            </a: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Святкин Святослав Сергеевич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Backend, @sv_022</a:t>
            </a:r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10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8F679C-E690-C923-53E4-EBDF29C9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745" y="2797520"/>
            <a:ext cx="3648741" cy="3648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9E8D9-E668-4005-EE0D-5ED3173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77" y="1779014"/>
            <a:ext cx="10290000" cy="1543600"/>
          </a:xfrm>
        </p:spPr>
        <p:txBody>
          <a:bodyPr/>
          <a:lstStyle/>
          <a:p>
            <a:r>
              <a:rPr lang="ru-RU" b="1" dirty="0">
                <a:solidFill>
                  <a:srgbClr val="53C4EE"/>
                </a:solidFill>
              </a:rPr>
              <a:t>Почему этот кейс</a:t>
            </a:r>
            <a:r>
              <a:rPr lang="en-US" b="1" dirty="0">
                <a:solidFill>
                  <a:srgbClr val="53C4EE"/>
                </a:solidFill>
              </a:rPr>
              <a:t>?</a:t>
            </a:r>
            <a:endParaRPr lang="ru-RU" b="1" dirty="0">
              <a:solidFill>
                <a:srgbClr val="53C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9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99B-DE80-F4C6-69F4-75E344B9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" y="1541000"/>
            <a:ext cx="5136000" cy="592387"/>
          </a:xfrm>
        </p:spPr>
        <p:txBody>
          <a:bodyPr/>
          <a:lstStyle/>
          <a:p>
            <a:r>
              <a:rPr lang="ru-RU" sz="3600" b="1" dirty="0">
                <a:solidFill>
                  <a:srgbClr val="53C4EE"/>
                </a:solidFill>
                <a:latin typeface="Consolas" panose="020B0609020204030204" pitchFamily="49" charset="0"/>
                <a:ea typeface="Red Hat Mono" panose="02010309040201060303" charset="0"/>
                <a:cs typeface="Red Hat Mono" panose="02010309040201060303" charset="0"/>
              </a:rPr>
              <a:t>Как нам это решить</a:t>
            </a:r>
            <a:r>
              <a:rPr lang="en-US" sz="3600" b="1" dirty="0">
                <a:solidFill>
                  <a:srgbClr val="53C4EE"/>
                </a:solidFill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?</a:t>
            </a:r>
            <a:endParaRPr lang="ru-RU" sz="3600" b="1" dirty="0">
              <a:solidFill>
                <a:srgbClr val="53C4EE"/>
              </a:solidFill>
              <a:latin typeface="Consolas" panose="020B0609020204030204" pitchFamily="49" charset="0"/>
              <a:ea typeface="Red Hat Mono" panose="02010309040201060303" charset="0"/>
              <a:cs typeface="Red Hat Mono" panose="02010309040201060303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BCAA-1C56-8EEE-542C-D9580334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29" y="2248971"/>
            <a:ext cx="5513227" cy="2784756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b="1" dirty="0"/>
              <a:t>Упростить</a:t>
            </a:r>
            <a:r>
              <a:rPr lang="ru-RU" dirty="0"/>
              <a:t> процесс заселения студентов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Повышение </a:t>
            </a:r>
            <a:r>
              <a:rPr lang="ru-RU" b="1" dirty="0"/>
              <a:t>комфорта</a:t>
            </a:r>
            <a:r>
              <a:rPr lang="ru-RU" dirty="0"/>
              <a:t> для студентов и администрации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b="1" dirty="0"/>
              <a:t>Автоматизация</a:t>
            </a:r>
            <a:r>
              <a:rPr lang="ru-RU" dirty="0"/>
              <a:t> рутинных процессов (оформление пропусков, заявлений и т.д)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Повышение </a:t>
            </a:r>
            <a:r>
              <a:rPr lang="ru-RU" b="1" dirty="0"/>
              <a:t>эффективности</a:t>
            </a:r>
            <a:r>
              <a:rPr lang="ru-RU" dirty="0"/>
              <a:t> управления общежитием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36DDB69-C902-D445-0DD2-EC983F4E2D0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892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37FD-D96E-3A22-3981-296175C6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18" y="131888"/>
            <a:ext cx="5694297" cy="1900000"/>
          </a:xfrm>
        </p:spPr>
        <p:txBody>
          <a:bodyPr/>
          <a:lstStyle/>
          <a:p>
            <a:r>
              <a:rPr lang="ru-RU" sz="4000" b="1" dirty="0">
                <a:solidFill>
                  <a:srgbClr val="53C4EE"/>
                </a:solidFill>
              </a:rPr>
              <a:t>Что от нас требуется</a:t>
            </a:r>
            <a:r>
              <a:rPr lang="en-US" sz="4000" b="1" dirty="0">
                <a:solidFill>
                  <a:srgbClr val="53C4EE"/>
                </a:solidFill>
              </a:rPr>
              <a:t>?</a:t>
            </a:r>
            <a:endParaRPr lang="ru-RU" sz="4000" b="1" dirty="0">
              <a:solidFill>
                <a:srgbClr val="53C4E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D18B5-8F0D-D9E2-409F-5A9426858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514" y="2479000"/>
            <a:ext cx="6147303" cy="19000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</a:t>
            </a:r>
            <a:r>
              <a:rPr lang="ru-RU" b="1" dirty="0"/>
              <a:t>удобный</a:t>
            </a:r>
            <a:r>
              <a:rPr lang="ru-RU" dirty="0"/>
              <a:t> интерфейс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систему управления заявками студентов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Предоставить студентам </a:t>
            </a:r>
            <a:r>
              <a:rPr lang="en-US" dirty="0"/>
              <a:t> </a:t>
            </a:r>
            <a:r>
              <a:rPr lang="ru-RU" dirty="0"/>
              <a:t>и администрации </a:t>
            </a:r>
            <a:r>
              <a:rPr lang="ru-RU" b="1" dirty="0"/>
              <a:t>возможность</a:t>
            </a:r>
            <a:r>
              <a:rPr lang="ru-RU" dirty="0"/>
              <a:t> оформления документов онлайн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091A47-706B-BF5F-8D63-BFFB9389FF5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" b="19"/>
          <a:stretch>
            <a:fillRect/>
          </a:stretch>
        </p:blipFill>
        <p:spPr>
          <a:xfrm>
            <a:off x="969963" y="1320800"/>
            <a:ext cx="4217987" cy="4216400"/>
          </a:xfrm>
        </p:spPr>
      </p:pic>
    </p:spTree>
    <p:extLst>
      <p:ext uri="{BB962C8B-B14F-4D97-AF65-F5344CB8AC3E}">
        <p14:creationId xmlns:p14="http://schemas.microsoft.com/office/powerpoint/2010/main" val="135948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4572-E6BE-6857-81F7-BABA596D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49" y="1767974"/>
            <a:ext cx="5136000" cy="565139"/>
          </a:xfrm>
        </p:spPr>
        <p:txBody>
          <a:bodyPr/>
          <a:lstStyle/>
          <a:p>
            <a:r>
              <a:rPr lang="ru-RU" b="1" dirty="0">
                <a:solidFill>
                  <a:srgbClr val="FB9DAD"/>
                </a:solidFill>
              </a:rPr>
              <a:t>Стек технологий</a:t>
            </a:r>
            <a:r>
              <a:rPr lang="en-US" b="1" dirty="0">
                <a:solidFill>
                  <a:srgbClr val="FB9DAD"/>
                </a:solidFill>
              </a:rPr>
              <a:t>:</a:t>
            </a:r>
            <a:endParaRPr lang="ru-RU" b="1" dirty="0">
              <a:solidFill>
                <a:srgbClr val="FB9DA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0A8B-59EC-F480-56D5-0501D5E4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2402881"/>
            <a:ext cx="5136000" cy="2495044"/>
          </a:xfrm>
        </p:spPr>
        <p:txBody>
          <a:bodyPr/>
          <a:lstStyle/>
          <a:p>
            <a:r>
              <a:rPr lang="en-US" b="1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Frontend</a:t>
            </a:r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</a:t>
            </a:r>
          </a:p>
          <a:p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	HTML5, CSS, JavaScript, React</a:t>
            </a:r>
          </a:p>
          <a:p>
            <a:endParaRPr lang="en-US" dirty="0">
              <a:latin typeface="Red Hat Mono" panose="02010309040201060303" charset="0"/>
              <a:ea typeface="Red Hat Mono" panose="02010309040201060303" charset="0"/>
              <a:cs typeface="Red Hat Mono" panose="02010309040201060303" charset="0"/>
            </a:endParaRPr>
          </a:p>
          <a:p>
            <a:r>
              <a:rPr lang="en-US" b="1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Backend</a:t>
            </a:r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</a:t>
            </a:r>
          </a:p>
          <a:p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	PostgreSQL, Node.js, Express.js, MongoDB, Python</a:t>
            </a:r>
            <a:endParaRPr lang="ru-RU" dirty="0">
              <a:latin typeface="Red Hat Mono" panose="02010309040201060303" charset="0"/>
              <a:ea typeface="Red Hat Mono" panose="02010309040201060303" charset="0"/>
              <a:cs typeface="Red Hat Mono" panose="02010309040201060303" charset="0"/>
            </a:endParaRPr>
          </a:p>
          <a:p>
            <a:r>
              <a:rPr lang="ru-RU" dirty="0">
                <a:ea typeface="Red Hat Mono" panose="02010309040201060303" charset="0"/>
                <a:cs typeface="Red Hat Mono" panose="02010309040201060303" charset="0"/>
              </a:rPr>
              <a:t>	</a:t>
            </a:r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OS Astra Linux</a:t>
            </a:r>
            <a:endParaRPr lang="ru-RU" dirty="0">
              <a:ea typeface="Red Hat Mono" panose="02010309040201060303" charset="0"/>
              <a:cs typeface="Red Hat Mono" panose="02010309040201060303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61214B8-BF22-8900-B939-AF51C771A23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" b="19"/>
          <a:stretch>
            <a:fillRect/>
          </a:stretch>
        </p:blipFill>
        <p:spPr>
          <a:xfrm>
            <a:off x="5762099" y="1155516"/>
            <a:ext cx="5203469" cy="5200015"/>
          </a:xfrm>
        </p:spPr>
      </p:pic>
      <p:pic>
        <p:nvPicPr>
          <p:cNvPr id="1026" name="Picture 2" descr="Группа Астра» лидер российского рынка информационных технологий в области  разработки программного обеспечения (ПО) и средств защиты информации.  Российская операционная система (ОС) семейства Astra Linux">
            <a:extLst>
              <a:ext uri="{FF2B5EF4-FFF2-40B4-BE49-F238E27FC236}">
                <a16:creationId xmlns:a16="http://schemas.microsoft.com/office/drawing/2014/main" id="{12568F45-0873-98B6-3BC7-E02C06DC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59" y="5339708"/>
            <a:ext cx="2160034" cy="5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F1F-935F-E75B-5D6E-1A640379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250545"/>
            <a:ext cx="5136000" cy="664000"/>
          </a:xfrm>
        </p:spPr>
        <p:txBody>
          <a:bodyPr/>
          <a:lstStyle/>
          <a:p>
            <a:r>
              <a:rPr lang="ru-RU" b="1" dirty="0">
                <a:solidFill>
                  <a:srgbClr val="FB9DAD"/>
                </a:solidFill>
              </a:rPr>
              <a:t>Микросервисная архитектура</a:t>
            </a:r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ACE998C5-6881-61D8-EDB4-1276E96B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869097"/>
            <a:ext cx="8105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7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260-582D-0BEB-1F40-C1FF9219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718" y="1907074"/>
            <a:ext cx="5136000" cy="591772"/>
          </a:xfrm>
        </p:spPr>
        <p:txBody>
          <a:bodyPr/>
          <a:lstStyle/>
          <a:p>
            <a:r>
              <a:rPr lang="ru-RU" b="1" dirty="0">
                <a:solidFill>
                  <a:srgbClr val="2F42FE"/>
                </a:solidFill>
              </a:rPr>
              <a:t>Будущее развитие проекта</a:t>
            </a:r>
            <a:r>
              <a:rPr lang="en-US" b="1" dirty="0">
                <a:solidFill>
                  <a:srgbClr val="2F42FE"/>
                </a:solidFill>
              </a:rPr>
              <a:t>:</a:t>
            </a:r>
            <a:endParaRPr lang="ru-RU" b="1" dirty="0">
              <a:solidFill>
                <a:srgbClr val="2F42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91BE2-B692-54E3-719F-72C620A5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122" y="2852987"/>
            <a:ext cx="4976203" cy="3243581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Создание мобильного приложения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Введение </a:t>
            </a:r>
            <a:r>
              <a:rPr lang="en-US" b="1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ML</a:t>
            </a:r>
            <a:r>
              <a:rPr lang="en-US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 </a:t>
            </a:r>
            <a:r>
              <a:rPr lang="ru-RU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для сбора и анализа статистики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Интеграция</a:t>
            </a: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 с дополнительными сервисами и платформами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Разработка системы </a:t>
            </a:r>
            <a:r>
              <a:rPr lang="ru-RU" b="1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обучения</a:t>
            </a: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 и </a:t>
            </a:r>
            <a:r>
              <a:rPr lang="ru-RU" b="1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поддержки </a:t>
            </a: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пользователей</a:t>
            </a:r>
            <a:endParaRPr lang="ru-RU" dirty="0">
              <a:latin typeface="Fira Sans" panose="020B0503050000020004" pitchFamily="34" charset="0"/>
              <a:ea typeface="Red Hat Mono" panose="02010309040201060303" charset="0"/>
              <a:cs typeface="Red Hat Mono" panose="02010309040201060303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17D96B-83B3-E2CD-178F-23314B9EF55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" b="19"/>
          <a:stretch>
            <a:fillRect/>
          </a:stretch>
        </p:blipFill>
        <p:spPr>
          <a:xfrm>
            <a:off x="6175899" y="1978094"/>
            <a:ext cx="4218400" cy="4215600"/>
          </a:xfrm>
        </p:spPr>
      </p:pic>
    </p:spTree>
    <p:extLst>
      <p:ext uri="{BB962C8B-B14F-4D97-AF65-F5344CB8AC3E}">
        <p14:creationId xmlns:p14="http://schemas.microsoft.com/office/powerpoint/2010/main" val="17494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9D8518-E181-028B-B388-1259B878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316" y="2686616"/>
            <a:ext cx="9883367" cy="1484768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53C4EE"/>
                </a:solidFill>
                <a:ea typeface="Red Hat Mono" panose="02010309040201060303" charset="0"/>
                <a:cs typeface="Red Hat Mono" panose="02010309040201060303" charset="0"/>
              </a:rPr>
              <a:t>Спасибо за внимание и возможность поделиться нашим решением</a:t>
            </a:r>
          </a:p>
        </p:txBody>
      </p:sp>
    </p:spTree>
    <p:extLst>
      <p:ext uri="{BB962C8B-B14F-4D97-AF65-F5344CB8AC3E}">
        <p14:creationId xmlns:p14="http://schemas.microsoft.com/office/powerpoint/2010/main" val="304320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a Literacy and Visual Text Analysis - Language Arts - 11th grade by Slidesgo">
  <a:themeElements>
    <a:clrScheme name="Simple Light">
      <a:dk1>
        <a:srgbClr val="212322"/>
      </a:dk1>
      <a:lt1>
        <a:srgbClr val="FFFFFF"/>
      </a:lt1>
      <a:dk2>
        <a:srgbClr val="53C4EE"/>
      </a:dk2>
      <a:lt2>
        <a:srgbClr val="2F42FE"/>
      </a:lt2>
      <a:accent1>
        <a:srgbClr val="FEE3DC"/>
      </a:accent1>
      <a:accent2>
        <a:srgbClr val="FB9DAD"/>
      </a:accent2>
      <a:accent3>
        <a:srgbClr val="F9F071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 Literacy and Visual Text Analysis - Language Arts - 11th grade by Slidesgo</Template>
  <TotalTime>163</TotalTime>
  <Words>193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Consolas</vt:lpstr>
      <vt:lpstr>DM Sans</vt:lpstr>
      <vt:lpstr>Fira Sans</vt:lpstr>
      <vt:lpstr>Lato</vt:lpstr>
      <vt:lpstr>Nunito Light</vt:lpstr>
      <vt:lpstr>Proxima Nova</vt:lpstr>
      <vt:lpstr>Red Hat Mono</vt:lpstr>
      <vt:lpstr>Red Hat Mono Medium</vt:lpstr>
      <vt:lpstr>Media Literacy and Visual Text Analysis - Language Arts - 11th grade by Slidesgo</vt:lpstr>
      <vt:lpstr>Slidesgo Final Pages</vt:lpstr>
      <vt:lpstr>Система поселения студентов в общежитии -Кейс #3</vt:lpstr>
      <vt:lpstr>PowerPoint Presentation</vt:lpstr>
      <vt:lpstr>Почему этот кейс?</vt:lpstr>
      <vt:lpstr>Как нам это решить?</vt:lpstr>
      <vt:lpstr>Что от нас требуется?</vt:lpstr>
      <vt:lpstr>Стек технологий:</vt:lpstr>
      <vt:lpstr>Микросервисная архитектура</vt:lpstr>
      <vt:lpstr>Будущее развитие проекта: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поселения студентов в общежитии -Кейс #3</dc:title>
  <dc:creator>Ki4EH I</dc:creator>
  <cp:lastModifiedBy>Ki4EH I</cp:lastModifiedBy>
  <cp:revision>8</cp:revision>
  <dcterms:created xsi:type="dcterms:W3CDTF">2023-12-14T17:25:41Z</dcterms:created>
  <dcterms:modified xsi:type="dcterms:W3CDTF">2023-12-15T08:16:29Z</dcterms:modified>
</cp:coreProperties>
</file>