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sldIdLst>
    <p:sldId id="277" r:id="rId2"/>
    <p:sldId id="276" r:id="rId3"/>
    <p:sldId id="262" r:id="rId4"/>
    <p:sldId id="259" r:id="rId5"/>
    <p:sldId id="258" r:id="rId6"/>
    <p:sldId id="257" r:id="rId7"/>
    <p:sldId id="260" r:id="rId8"/>
    <p:sldId id="266" r:id="rId9"/>
    <p:sldId id="270" r:id="rId10"/>
    <p:sldId id="271" r:id="rId11"/>
    <p:sldId id="272" r:id="rId12"/>
    <p:sldId id="267" r:id="rId13"/>
    <p:sldId id="269" r:id="rId14"/>
    <p:sldId id="268" r:id="rId15"/>
    <p:sldId id="273" r:id="rId16"/>
    <p:sldId id="274" r:id="rId17"/>
    <p:sldId id="275" r:id="rId18"/>
    <p:sldId id="263" r:id="rId19"/>
    <p:sldId id="264" r:id="rId20"/>
    <p:sldId id="278" r:id="rId21"/>
    <p:sldId id="261" r:id="rId22"/>
    <p:sldId id="265" r:id="rId23"/>
    <p:sldId id="280" r:id="rId24"/>
    <p:sldId id="279" r:id="rId25"/>
    <p:sldId id="281" r:id="rId26"/>
    <p:sldId id="284" r:id="rId27"/>
    <p:sldId id="283"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FA2068-275B-4419-AC4B-3B92F9A35E38}" type="datetimeFigureOut">
              <a:rPr lang="en-US" smtClean="0"/>
              <a:t>9/30/2023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686ACB-9909-4CC6-A541-29B0ADB57C1F}" type="slidenum">
              <a:rPr lang="en-US" smtClean="0"/>
              <a:t>‹#›</a:t>
            </a:fld>
            <a:endParaRPr lang="en-US"/>
          </a:p>
        </p:txBody>
      </p:sp>
    </p:spTree>
    <p:extLst>
      <p:ext uri="{BB962C8B-B14F-4D97-AF65-F5344CB8AC3E}">
        <p14:creationId xmlns:p14="http://schemas.microsoft.com/office/powerpoint/2010/main" val="3223380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C70473-E31B-4AE0-9E5A-75BA5FE7BBD4}" type="slidenum">
              <a:rPr lang="en-US" smtClean="0"/>
              <a:pPr/>
              <a:t>1</a:t>
            </a:fld>
            <a:endParaRPr lang="en-US"/>
          </a:p>
        </p:txBody>
      </p:sp>
      <p:sp>
        <p:nvSpPr>
          <p:cNvPr id="5" name="Date Placeholder 4"/>
          <p:cNvSpPr>
            <a:spLocks noGrp="1"/>
          </p:cNvSpPr>
          <p:nvPr>
            <p:ph type="dt" idx="11"/>
          </p:nvPr>
        </p:nvSpPr>
        <p:spPr/>
        <p:txBody>
          <a:bodyPr/>
          <a:lstStyle/>
          <a:p>
            <a:fld id="{200F002E-AA9B-40C5-AB2B-ABC984C6B509}" type="datetime1">
              <a:rPr lang="en-US" smtClean="0"/>
              <a:t>9/30/2023</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617906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06264-E4C2-DD59-FD9B-D985C2D810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07B69D-58DB-BB28-099C-F3DA370DEA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FA14DA-ADBD-290E-9CDF-9B9F0098D783}"/>
              </a:ext>
            </a:extLst>
          </p:cNvPr>
          <p:cNvSpPr>
            <a:spLocks noGrp="1"/>
          </p:cNvSpPr>
          <p:nvPr>
            <p:ph type="dt" sz="half" idx="10"/>
          </p:nvPr>
        </p:nvSpPr>
        <p:spPr/>
        <p:txBody>
          <a:bodyPr/>
          <a:lstStyle/>
          <a:p>
            <a:fld id="{5A79C7CA-7034-4113-B15E-373A461A2CA6}" type="datetime1">
              <a:rPr lang="en-US" smtClean="0"/>
              <a:t>9/30/2023</a:t>
            </a:fld>
            <a:endParaRPr lang="en-US"/>
          </a:p>
        </p:txBody>
      </p:sp>
      <p:sp>
        <p:nvSpPr>
          <p:cNvPr id="5" name="Footer Placeholder 4">
            <a:extLst>
              <a:ext uri="{FF2B5EF4-FFF2-40B4-BE49-F238E27FC236}">
                <a16:creationId xmlns:a16="http://schemas.microsoft.com/office/drawing/2014/main" id="{68FF2130-3690-8161-B9BE-637FB72A3A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E33749-5E96-B6F6-1B77-06B16923AB0A}"/>
              </a:ext>
            </a:extLst>
          </p:cNvPr>
          <p:cNvSpPr>
            <a:spLocks noGrp="1"/>
          </p:cNvSpPr>
          <p:nvPr>
            <p:ph type="sldNum" sz="quarter" idx="12"/>
          </p:nvPr>
        </p:nvSpPr>
        <p:spPr/>
        <p:txBody>
          <a:bodyPr/>
          <a:lstStyle/>
          <a:p>
            <a:fld id="{F829EDB1-538B-49BA-BD8F-BD385014CE77}" type="slidenum">
              <a:rPr lang="en-US" smtClean="0"/>
              <a:t>‹#›</a:t>
            </a:fld>
            <a:endParaRPr lang="en-US"/>
          </a:p>
        </p:txBody>
      </p:sp>
    </p:spTree>
    <p:extLst>
      <p:ext uri="{BB962C8B-B14F-4D97-AF65-F5344CB8AC3E}">
        <p14:creationId xmlns:p14="http://schemas.microsoft.com/office/powerpoint/2010/main" val="1051964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7AF9-8BAC-846D-03F3-B43E9D143A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6E1F5E-1924-F08B-A43A-A921B0207F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F5498B-2A88-DE6A-6BDF-D0B67BB94D8D}"/>
              </a:ext>
            </a:extLst>
          </p:cNvPr>
          <p:cNvSpPr>
            <a:spLocks noGrp="1"/>
          </p:cNvSpPr>
          <p:nvPr>
            <p:ph type="dt" sz="half" idx="10"/>
          </p:nvPr>
        </p:nvSpPr>
        <p:spPr/>
        <p:txBody>
          <a:bodyPr/>
          <a:lstStyle/>
          <a:p>
            <a:fld id="{F5174B44-7D1C-42B5-98BC-2882A8FA35A3}" type="datetime1">
              <a:rPr lang="en-US" smtClean="0"/>
              <a:t>9/30/2023</a:t>
            </a:fld>
            <a:endParaRPr lang="en-US"/>
          </a:p>
        </p:txBody>
      </p:sp>
      <p:sp>
        <p:nvSpPr>
          <p:cNvPr id="5" name="Footer Placeholder 4">
            <a:extLst>
              <a:ext uri="{FF2B5EF4-FFF2-40B4-BE49-F238E27FC236}">
                <a16:creationId xmlns:a16="http://schemas.microsoft.com/office/drawing/2014/main" id="{878696A7-5025-0F9C-4E7E-140C1D7C1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72FB38-B047-9A6B-A181-64BA3248A787}"/>
              </a:ext>
            </a:extLst>
          </p:cNvPr>
          <p:cNvSpPr>
            <a:spLocks noGrp="1"/>
          </p:cNvSpPr>
          <p:nvPr>
            <p:ph type="sldNum" sz="quarter" idx="12"/>
          </p:nvPr>
        </p:nvSpPr>
        <p:spPr/>
        <p:txBody>
          <a:bodyPr/>
          <a:lstStyle/>
          <a:p>
            <a:fld id="{F829EDB1-538B-49BA-BD8F-BD385014CE77}" type="slidenum">
              <a:rPr lang="en-US" smtClean="0"/>
              <a:t>‹#›</a:t>
            </a:fld>
            <a:endParaRPr lang="en-US"/>
          </a:p>
        </p:txBody>
      </p:sp>
    </p:spTree>
    <p:extLst>
      <p:ext uri="{BB962C8B-B14F-4D97-AF65-F5344CB8AC3E}">
        <p14:creationId xmlns:p14="http://schemas.microsoft.com/office/powerpoint/2010/main" val="1865233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44BA39-A852-52A6-743A-83EA7C8657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3F5479-424E-D89D-3F54-4013A08792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4839FB-8642-4115-BDD9-5DD463327ED7}"/>
              </a:ext>
            </a:extLst>
          </p:cNvPr>
          <p:cNvSpPr>
            <a:spLocks noGrp="1"/>
          </p:cNvSpPr>
          <p:nvPr>
            <p:ph type="dt" sz="half" idx="10"/>
          </p:nvPr>
        </p:nvSpPr>
        <p:spPr/>
        <p:txBody>
          <a:bodyPr/>
          <a:lstStyle/>
          <a:p>
            <a:fld id="{D102842C-ABD5-4F0A-AB71-ED37DF46CB06}" type="datetime1">
              <a:rPr lang="en-US" smtClean="0"/>
              <a:t>9/30/2023</a:t>
            </a:fld>
            <a:endParaRPr lang="en-US"/>
          </a:p>
        </p:txBody>
      </p:sp>
      <p:sp>
        <p:nvSpPr>
          <p:cNvPr id="5" name="Footer Placeholder 4">
            <a:extLst>
              <a:ext uri="{FF2B5EF4-FFF2-40B4-BE49-F238E27FC236}">
                <a16:creationId xmlns:a16="http://schemas.microsoft.com/office/drawing/2014/main" id="{BF1BBBF5-F57A-3AD1-B7F8-A52E4C6C37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48D96A-6D5F-DEDF-8BC0-A87100094845}"/>
              </a:ext>
            </a:extLst>
          </p:cNvPr>
          <p:cNvSpPr>
            <a:spLocks noGrp="1"/>
          </p:cNvSpPr>
          <p:nvPr>
            <p:ph type="sldNum" sz="quarter" idx="12"/>
          </p:nvPr>
        </p:nvSpPr>
        <p:spPr/>
        <p:txBody>
          <a:bodyPr/>
          <a:lstStyle/>
          <a:p>
            <a:fld id="{F829EDB1-538B-49BA-BD8F-BD385014CE77}" type="slidenum">
              <a:rPr lang="en-US" smtClean="0"/>
              <a:t>‹#›</a:t>
            </a:fld>
            <a:endParaRPr lang="en-US"/>
          </a:p>
        </p:txBody>
      </p:sp>
    </p:spTree>
    <p:extLst>
      <p:ext uri="{BB962C8B-B14F-4D97-AF65-F5344CB8AC3E}">
        <p14:creationId xmlns:p14="http://schemas.microsoft.com/office/powerpoint/2010/main" val="4226134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06248-4F6B-1A1F-16D9-1A5BC01B41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003FE3-8319-D063-4D53-F245B9207B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9B9FC0-735C-8551-E4CA-A37EA0887898}"/>
              </a:ext>
            </a:extLst>
          </p:cNvPr>
          <p:cNvSpPr>
            <a:spLocks noGrp="1"/>
          </p:cNvSpPr>
          <p:nvPr>
            <p:ph type="dt" sz="half" idx="10"/>
          </p:nvPr>
        </p:nvSpPr>
        <p:spPr/>
        <p:txBody>
          <a:bodyPr/>
          <a:lstStyle/>
          <a:p>
            <a:fld id="{8CE9C70D-E59E-4234-AC4D-68963A315E5F}" type="datetime1">
              <a:rPr lang="en-US" smtClean="0"/>
              <a:t>9/30/2023</a:t>
            </a:fld>
            <a:endParaRPr lang="en-US"/>
          </a:p>
        </p:txBody>
      </p:sp>
      <p:sp>
        <p:nvSpPr>
          <p:cNvPr id="5" name="Footer Placeholder 4">
            <a:extLst>
              <a:ext uri="{FF2B5EF4-FFF2-40B4-BE49-F238E27FC236}">
                <a16:creationId xmlns:a16="http://schemas.microsoft.com/office/drawing/2014/main" id="{4FCD4567-96B3-BABB-91D8-D903E60855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37D7C1-CBD6-E767-EDA2-DEE2E8B23C89}"/>
              </a:ext>
            </a:extLst>
          </p:cNvPr>
          <p:cNvSpPr>
            <a:spLocks noGrp="1"/>
          </p:cNvSpPr>
          <p:nvPr>
            <p:ph type="sldNum" sz="quarter" idx="12"/>
          </p:nvPr>
        </p:nvSpPr>
        <p:spPr/>
        <p:txBody>
          <a:bodyPr/>
          <a:lstStyle/>
          <a:p>
            <a:fld id="{F829EDB1-538B-49BA-BD8F-BD385014CE77}" type="slidenum">
              <a:rPr lang="en-US" smtClean="0"/>
              <a:t>‹#›</a:t>
            </a:fld>
            <a:endParaRPr lang="en-US"/>
          </a:p>
        </p:txBody>
      </p:sp>
    </p:spTree>
    <p:extLst>
      <p:ext uri="{BB962C8B-B14F-4D97-AF65-F5344CB8AC3E}">
        <p14:creationId xmlns:p14="http://schemas.microsoft.com/office/powerpoint/2010/main" val="1327639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6B925-CA4B-B40F-110B-979E656BFD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8E5360-BC27-72C2-E0D9-3E67B73B3D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91B0E2-6567-922F-DD7A-48B4FBFA7F33}"/>
              </a:ext>
            </a:extLst>
          </p:cNvPr>
          <p:cNvSpPr>
            <a:spLocks noGrp="1"/>
          </p:cNvSpPr>
          <p:nvPr>
            <p:ph type="dt" sz="half" idx="10"/>
          </p:nvPr>
        </p:nvSpPr>
        <p:spPr/>
        <p:txBody>
          <a:bodyPr/>
          <a:lstStyle/>
          <a:p>
            <a:fld id="{20263278-88A5-4BAE-97AC-777CCEA06716}" type="datetime1">
              <a:rPr lang="en-US" smtClean="0"/>
              <a:t>9/30/2023</a:t>
            </a:fld>
            <a:endParaRPr lang="en-US"/>
          </a:p>
        </p:txBody>
      </p:sp>
      <p:sp>
        <p:nvSpPr>
          <p:cNvPr id="5" name="Footer Placeholder 4">
            <a:extLst>
              <a:ext uri="{FF2B5EF4-FFF2-40B4-BE49-F238E27FC236}">
                <a16:creationId xmlns:a16="http://schemas.microsoft.com/office/drawing/2014/main" id="{F703D5E7-FA5C-2A75-348F-4DD989A42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023AAF-3061-F967-EE43-807FFCF0A743}"/>
              </a:ext>
            </a:extLst>
          </p:cNvPr>
          <p:cNvSpPr>
            <a:spLocks noGrp="1"/>
          </p:cNvSpPr>
          <p:nvPr>
            <p:ph type="sldNum" sz="quarter" idx="12"/>
          </p:nvPr>
        </p:nvSpPr>
        <p:spPr/>
        <p:txBody>
          <a:bodyPr/>
          <a:lstStyle/>
          <a:p>
            <a:fld id="{F829EDB1-538B-49BA-BD8F-BD385014CE77}" type="slidenum">
              <a:rPr lang="en-US" smtClean="0"/>
              <a:t>‹#›</a:t>
            </a:fld>
            <a:endParaRPr lang="en-US"/>
          </a:p>
        </p:txBody>
      </p:sp>
    </p:spTree>
    <p:extLst>
      <p:ext uri="{BB962C8B-B14F-4D97-AF65-F5344CB8AC3E}">
        <p14:creationId xmlns:p14="http://schemas.microsoft.com/office/powerpoint/2010/main" val="3231360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A8A7-9406-E992-A01C-300F2D2915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22436F-34E4-18C1-FB30-0ADA2B9AD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CAF25B-9C0A-AC05-1CBB-D783742F15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0E9A7F-ABCE-E6ED-D8A4-235A52C134E3}"/>
              </a:ext>
            </a:extLst>
          </p:cNvPr>
          <p:cNvSpPr>
            <a:spLocks noGrp="1"/>
          </p:cNvSpPr>
          <p:nvPr>
            <p:ph type="dt" sz="half" idx="10"/>
          </p:nvPr>
        </p:nvSpPr>
        <p:spPr/>
        <p:txBody>
          <a:bodyPr/>
          <a:lstStyle/>
          <a:p>
            <a:fld id="{201C81EF-7B7A-4D67-9FA1-73F827AFD96B}" type="datetime1">
              <a:rPr lang="en-US" smtClean="0"/>
              <a:t>9/30/2023</a:t>
            </a:fld>
            <a:endParaRPr lang="en-US"/>
          </a:p>
        </p:txBody>
      </p:sp>
      <p:sp>
        <p:nvSpPr>
          <p:cNvPr id="6" name="Footer Placeholder 5">
            <a:extLst>
              <a:ext uri="{FF2B5EF4-FFF2-40B4-BE49-F238E27FC236}">
                <a16:creationId xmlns:a16="http://schemas.microsoft.com/office/drawing/2014/main" id="{26592A94-B486-906E-82EA-5422AF27F9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8E2AE-6643-9D16-6697-F43CA26810C1}"/>
              </a:ext>
            </a:extLst>
          </p:cNvPr>
          <p:cNvSpPr>
            <a:spLocks noGrp="1"/>
          </p:cNvSpPr>
          <p:nvPr>
            <p:ph type="sldNum" sz="quarter" idx="12"/>
          </p:nvPr>
        </p:nvSpPr>
        <p:spPr/>
        <p:txBody>
          <a:bodyPr/>
          <a:lstStyle/>
          <a:p>
            <a:fld id="{F829EDB1-538B-49BA-BD8F-BD385014CE77}" type="slidenum">
              <a:rPr lang="en-US" smtClean="0"/>
              <a:t>‹#›</a:t>
            </a:fld>
            <a:endParaRPr lang="en-US"/>
          </a:p>
        </p:txBody>
      </p:sp>
    </p:spTree>
    <p:extLst>
      <p:ext uri="{BB962C8B-B14F-4D97-AF65-F5344CB8AC3E}">
        <p14:creationId xmlns:p14="http://schemas.microsoft.com/office/powerpoint/2010/main" val="3919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5F8BD-474F-4147-6412-9F289CC8A1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03FDF0-D4BE-BF17-4632-F08DBECC95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CFCC6-D8C1-7487-EC50-403A654CD7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377F84-1586-E6FF-4FAB-6A1DCA706A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19C7F0-6C02-0833-4263-E9D4BE4711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1A798B-C41D-0395-38FC-5E3D4424382A}"/>
              </a:ext>
            </a:extLst>
          </p:cNvPr>
          <p:cNvSpPr>
            <a:spLocks noGrp="1"/>
          </p:cNvSpPr>
          <p:nvPr>
            <p:ph type="dt" sz="half" idx="10"/>
          </p:nvPr>
        </p:nvSpPr>
        <p:spPr/>
        <p:txBody>
          <a:bodyPr/>
          <a:lstStyle/>
          <a:p>
            <a:fld id="{8C573567-9693-4919-94AD-BEEB8BBD865E}" type="datetime1">
              <a:rPr lang="en-US" smtClean="0"/>
              <a:t>9/30/2023</a:t>
            </a:fld>
            <a:endParaRPr lang="en-US"/>
          </a:p>
        </p:txBody>
      </p:sp>
      <p:sp>
        <p:nvSpPr>
          <p:cNvPr id="8" name="Footer Placeholder 7">
            <a:extLst>
              <a:ext uri="{FF2B5EF4-FFF2-40B4-BE49-F238E27FC236}">
                <a16:creationId xmlns:a16="http://schemas.microsoft.com/office/drawing/2014/main" id="{2781C2C9-5AC0-D6D4-39F7-26968E80D0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E0EC9B-89C7-F0C5-379E-0D24648808A0}"/>
              </a:ext>
            </a:extLst>
          </p:cNvPr>
          <p:cNvSpPr>
            <a:spLocks noGrp="1"/>
          </p:cNvSpPr>
          <p:nvPr>
            <p:ph type="sldNum" sz="quarter" idx="12"/>
          </p:nvPr>
        </p:nvSpPr>
        <p:spPr/>
        <p:txBody>
          <a:bodyPr/>
          <a:lstStyle/>
          <a:p>
            <a:fld id="{F829EDB1-538B-49BA-BD8F-BD385014CE77}" type="slidenum">
              <a:rPr lang="en-US" smtClean="0"/>
              <a:t>‹#›</a:t>
            </a:fld>
            <a:endParaRPr lang="en-US"/>
          </a:p>
        </p:txBody>
      </p:sp>
    </p:spTree>
    <p:extLst>
      <p:ext uri="{BB962C8B-B14F-4D97-AF65-F5344CB8AC3E}">
        <p14:creationId xmlns:p14="http://schemas.microsoft.com/office/powerpoint/2010/main" val="2123321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3186-4458-81C4-8A56-65C85A0D43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AA8657-AFF3-8A0A-9491-5D2FE8073723}"/>
              </a:ext>
            </a:extLst>
          </p:cNvPr>
          <p:cNvSpPr>
            <a:spLocks noGrp="1"/>
          </p:cNvSpPr>
          <p:nvPr>
            <p:ph type="dt" sz="half" idx="10"/>
          </p:nvPr>
        </p:nvSpPr>
        <p:spPr/>
        <p:txBody>
          <a:bodyPr/>
          <a:lstStyle/>
          <a:p>
            <a:fld id="{E38F4060-F0F6-4444-938C-4DE058FCF0AC}" type="datetime1">
              <a:rPr lang="en-US" smtClean="0"/>
              <a:t>9/30/2023</a:t>
            </a:fld>
            <a:endParaRPr lang="en-US"/>
          </a:p>
        </p:txBody>
      </p:sp>
      <p:sp>
        <p:nvSpPr>
          <p:cNvPr id="4" name="Footer Placeholder 3">
            <a:extLst>
              <a:ext uri="{FF2B5EF4-FFF2-40B4-BE49-F238E27FC236}">
                <a16:creationId xmlns:a16="http://schemas.microsoft.com/office/drawing/2014/main" id="{537F3C9D-15D8-2733-692A-E1DD264A92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A857D0-D6C9-2116-C16A-E77AE35CA59F}"/>
              </a:ext>
            </a:extLst>
          </p:cNvPr>
          <p:cNvSpPr>
            <a:spLocks noGrp="1"/>
          </p:cNvSpPr>
          <p:nvPr>
            <p:ph type="sldNum" sz="quarter" idx="12"/>
          </p:nvPr>
        </p:nvSpPr>
        <p:spPr/>
        <p:txBody>
          <a:bodyPr/>
          <a:lstStyle/>
          <a:p>
            <a:fld id="{F829EDB1-538B-49BA-BD8F-BD385014CE77}" type="slidenum">
              <a:rPr lang="en-US" smtClean="0"/>
              <a:t>‹#›</a:t>
            </a:fld>
            <a:endParaRPr lang="en-US"/>
          </a:p>
        </p:txBody>
      </p:sp>
    </p:spTree>
    <p:extLst>
      <p:ext uri="{BB962C8B-B14F-4D97-AF65-F5344CB8AC3E}">
        <p14:creationId xmlns:p14="http://schemas.microsoft.com/office/powerpoint/2010/main" val="437871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F4C90A-BA69-EB33-6D26-D9497C22FC9A}"/>
              </a:ext>
            </a:extLst>
          </p:cNvPr>
          <p:cNvSpPr>
            <a:spLocks noGrp="1"/>
          </p:cNvSpPr>
          <p:nvPr>
            <p:ph type="dt" sz="half" idx="10"/>
          </p:nvPr>
        </p:nvSpPr>
        <p:spPr/>
        <p:txBody>
          <a:bodyPr/>
          <a:lstStyle/>
          <a:p>
            <a:fld id="{D2E7016E-D8DA-490C-BFE2-F6E6C4EA45AC}" type="datetime1">
              <a:rPr lang="en-US" smtClean="0"/>
              <a:t>9/30/2023</a:t>
            </a:fld>
            <a:endParaRPr lang="en-US"/>
          </a:p>
        </p:txBody>
      </p:sp>
      <p:sp>
        <p:nvSpPr>
          <p:cNvPr id="3" name="Footer Placeholder 2">
            <a:extLst>
              <a:ext uri="{FF2B5EF4-FFF2-40B4-BE49-F238E27FC236}">
                <a16:creationId xmlns:a16="http://schemas.microsoft.com/office/drawing/2014/main" id="{324AC8BB-6FE5-8EE0-76B3-A926EAF144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9437B0-0304-FF0B-A2BE-60C68A656931}"/>
              </a:ext>
            </a:extLst>
          </p:cNvPr>
          <p:cNvSpPr>
            <a:spLocks noGrp="1"/>
          </p:cNvSpPr>
          <p:nvPr>
            <p:ph type="sldNum" sz="quarter" idx="12"/>
          </p:nvPr>
        </p:nvSpPr>
        <p:spPr/>
        <p:txBody>
          <a:bodyPr/>
          <a:lstStyle/>
          <a:p>
            <a:fld id="{F829EDB1-538B-49BA-BD8F-BD385014CE77}" type="slidenum">
              <a:rPr lang="en-US" smtClean="0"/>
              <a:t>‹#›</a:t>
            </a:fld>
            <a:endParaRPr lang="en-US"/>
          </a:p>
        </p:txBody>
      </p:sp>
    </p:spTree>
    <p:extLst>
      <p:ext uri="{BB962C8B-B14F-4D97-AF65-F5344CB8AC3E}">
        <p14:creationId xmlns:p14="http://schemas.microsoft.com/office/powerpoint/2010/main" val="17489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817E8-753A-FDD3-12A7-B34FC18342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D2E81C-647F-BFFC-3BC9-ADDBA5BF10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FF7878-4861-E29E-B5FB-12C4D639DD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054057-23F1-30D5-719E-725674A23D78}"/>
              </a:ext>
            </a:extLst>
          </p:cNvPr>
          <p:cNvSpPr>
            <a:spLocks noGrp="1"/>
          </p:cNvSpPr>
          <p:nvPr>
            <p:ph type="dt" sz="half" idx="10"/>
          </p:nvPr>
        </p:nvSpPr>
        <p:spPr/>
        <p:txBody>
          <a:bodyPr/>
          <a:lstStyle/>
          <a:p>
            <a:fld id="{E95B1A90-0203-407B-8051-81642CE8E7F1}" type="datetime1">
              <a:rPr lang="en-US" smtClean="0"/>
              <a:t>9/30/2023</a:t>
            </a:fld>
            <a:endParaRPr lang="en-US"/>
          </a:p>
        </p:txBody>
      </p:sp>
      <p:sp>
        <p:nvSpPr>
          <p:cNvPr id="6" name="Footer Placeholder 5">
            <a:extLst>
              <a:ext uri="{FF2B5EF4-FFF2-40B4-BE49-F238E27FC236}">
                <a16:creationId xmlns:a16="http://schemas.microsoft.com/office/drawing/2014/main" id="{0008CF98-9C37-2B4B-5F35-C07DF55E92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E1744E-9D39-3BDC-AC46-134F9A45BD04}"/>
              </a:ext>
            </a:extLst>
          </p:cNvPr>
          <p:cNvSpPr>
            <a:spLocks noGrp="1"/>
          </p:cNvSpPr>
          <p:nvPr>
            <p:ph type="sldNum" sz="quarter" idx="12"/>
          </p:nvPr>
        </p:nvSpPr>
        <p:spPr/>
        <p:txBody>
          <a:bodyPr/>
          <a:lstStyle/>
          <a:p>
            <a:fld id="{F829EDB1-538B-49BA-BD8F-BD385014CE77}" type="slidenum">
              <a:rPr lang="en-US" smtClean="0"/>
              <a:t>‹#›</a:t>
            </a:fld>
            <a:endParaRPr lang="en-US"/>
          </a:p>
        </p:txBody>
      </p:sp>
    </p:spTree>
    <p:extLst>
      <p:ext uri="{BB962C8B-B14F-4D97-AF65-F5344CB8AC3E}">
        <p14:creationId xmlns:p14="http://schemas.microsoft.com/office/powerpoint/2010/main" val="1367337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925A6-D510-E690-BD30-8C85839BA4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A60C39-3301-4ADF-A1E6-759C09185F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FBEAFB-2536-3C16-161E-797DDC6183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BCE743-2E88-F2DA-C015-E1F6F4E90831}"/>
              </a:ext>
            </a:extLst>
          </p:cNvPr>
          <p:cNvSpPr>
            <a:spLocks noGrp="1"/>
          </p:cNvSpPr>
          <p:nvPr>
            <p:ph type="dt" sz="half" idx="10"/>
          </p:nvPr>
        </p:nvSpPr>
        <p:spPr/>
        <p:txBody>
          <a:bodyPr/>
          <a:lstStyle/>
          <a:p>
            <a:fld id="{96A3855C-1093-4DA8-BA59-78F0413CD557}" type="datetime1">
              <a:rPr lang="en-US" smtClean="0"/>
              <a:t>9/30/2023</a:t>
            </a:fld>
            <a:endParaRPr lang="en-US"/>
          </a:p>
        </p:txBody>
      </p:sp>
      <p:sp>
        <p:nvSpPr>
          <p:cNvPr id="6" name="Footer Placeholder 5">
            <a:extLst>
              <a:ext uri="{FF2B5EF4-FFF2-40B4-BE49-F238E27FC236}">
                <a16:creationId xmlns:a16="http://schemas.microsoft.com/office/drawing/2014/main" id="{CDB0CC96-309C-0C48-087C-D7D2E83A58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1E29AD-B685-5128-E969-A4A01647D260}"/>
              </a:ext>
            </a:extLst>
          </p:cNvPr>
          <p:cNvSpPr>
            <a:spLocks noGrp="1"/>
          </p:cNvSpPr>
          <p:nvPr>
            <p:ph type="sldNum" sz="quarter" idx="12"/>
          </p:nvPr>
        </p:nvSpPr>
        <p:spPr/>
        <p:txBody>
          <a:bodyPr/>
          <a:lstStyle/>
          <a:p>
            <a:fld id="{F829EDB1-538B-49BA-BD8F-BD385014CE77}" type="slidenum">
              <a:rPr lang="en-US" smtClean="0"/>
              <a:t>‹#›</a:t>
            </a:fld>
            <a:endParaRPr lang="en-US"/>
          </a:p>
        </p:txBody>
      </p:sp>
    </p:spTree>
    <p:extLst>
      <p:ext uri="{BB962C8B-B14F-4D97-AF65-F5344CB8AC3E}">
        <p14:creationId xmlns:p14="http://schemas.microsoft.com/office/powerpoint/2010/main" val="3363059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B4940E-1362-4B2D-6E44-364016CC59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D3CF58-BE08-6542-AA12-F65A5EAC9F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56995D-9CEC-5B0B-40C6-E942068A5B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28DD7E-FCC2-496E-9A4C-FC99891B400A}" type="datetime1">
              <a:rPr lang="en-US" smtClean="0"/>
              <a:t>9/30/2023</a:t>
            </a:fld>
            <a:endParaRPr lang="en-US"/>
          </a:p>
        </p:txBody>
      </p:sp>
      <p:sp>
        <p:nvSpPr>
          <p:cNvPr id="5" name="Footer Placeholder 4">
            <a:extLst>
              <a:ext uri="{FF2B5EF4-FFF2-40B4-BE49-F238E27FC236}">
                <a16:creationId xmlns:a16="http://schemas.microsoft.com/office/drawing/2014/main" id="{DA4753D9-2C7F-4477-DE4E-EB0675C80A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59D6A9-BA96-E3B3-043D-0C697BA4C4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29EDB1-538B-49BA-BD8F-BD385014CE77}" type="slidenum">
              <a:rPr lang="en-US" smtClean="0"/>
              <a:t>‹#›</a:t>
            </a:fld>
            <a:endParaRPr lang="en-US"/>
          </a:p>
        </p:txBody>
      </p:sp>
    </p:spTree>
    <p:extLst>
      <p:ext uri="{BB962C8B-B14F-4D97-AF65-F5344CB8AC3E}">
        <p14:creationId xmlns:p14="http://schemas.microsoft.com/office/powerpoint/2010/main" val="1421022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jferdous_cse@jkkniu.edu.bd"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google.com/search?client=firefox-b-d&amp;sca_esv=564079696&amp;bih=587&amp;biw=1280&amp;hl=en&amp;q=morality&amp;si=ACFMAn-fuhiZynqzEWN5DhRvBVhttRTUpvhJPnwyU_-XliPOBw26Gn0lvwC48qa8RLOP-VefL_bh_MblQqBREoPDRcE0mtQD-A%3D%3D&amp;expnd=1" TargetMode="External"/><Relationship Id="rId2" Type="http://schemas.openxmlformats.org/officeDocument/2006/relationships/hyperlink" Target="https://www.google.com/search?client=firefox-b-d&amp;sca_esv=564079696&amp;bih=587&amp;biw=1280&amp;hl=en&amp;q=doctrine&amp;si=ACFMAn-fuhiZynqzEWN5DhRvBVhtAll25J9wsmj70JGTFFLs3eIN_EXmJFRZEe04otbAfJJkEXqDYguEF-ndHZRAg4r4PcfYkA%3D%3D&amp;expnd=1" TargetMode="External"/><Relationship Id="rId1" Type="http://schemas.openxmlformats.org/officeDocument/2006/relationships/slideLayout" Target="../slideLayouts/slideLayout2.xml"/><Relationship Id="rId4" Type="http://schemas.openxmlformats.org/officeDocument/2006/relationships/hyperlink" Target="https://www.google.com/search?client=firefox-b-d&amp;sca_esv=564079696&amp;bih=587&amp;biw=1280&amp;hl=en&amp;q=judged&amp;si=ACFMAn8Vh8Mk37drt2pTIRWqgL6eAC9j05H_Rjr9I0tNgzfzPihmZfER8jBygSQGh8GNeNDqTVYjV7ocsOn4Wbz7h7j0pONVFg%3D%3D&amp;expnd=1"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s://www.google.com/search?client=firefox-b-d&amp;sca_esv=564079696&amp;q=phenomena&amp;si=ACFMAn8hzZSJQsgXIYlkGc-z1vmpmhu1sMKFw8dhlOsTUqVTdc7ChM2fHfOsArJOh3OoexljPFQvvg8kNi2nqLa-57E-hqTmhw%3D%3D&amp;expnd=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merriam-webster.com/dictionary/ethical" TargetMode="External"/><Relationship Id="rId2" Type="http://schemas.openxmlformats.org/officeDocument/2006/relationships/hyperlink" Target="https://www.britannica.com/topic/philosophy" TargetMode="External"/><Relationship Id="rId1" Type="http://schemas.openxmlformats.org/officeDocument/2006/relationships/slideLayout" Target="../slideLayouts/slideLayout2.xml"/><Relationship Id="rId5" Type="http://schemas.openxmlformats.org/officeDocument/2006/relationships/hyperlink" Target="https://www.britannica.com/topic/human-being" TargetMode="External"/><Relationship Id="rId4" Type="http://schemas.openxmlformats.org/officeDocument/2006/relationships/hyperlink" Target="https://www.britannica.com/topic/morality"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google.com/search?client=firefox-b-d&amp;sca_esv=569714773&amp;sxsrf=AM9HkKkIwlJLXaxcmbztgjsNxTgI1xpu-Q:1696081003500&amp;q=selfless&amp;si=ALGXSlY2XXqfLjvIaFfTE-GUlBx5OAb6QPMslHBzNP4Epgcg4wVxpBFyX_M_wiSAhRQDTkWutf4kPQRopY2SeHL2SRe4ZILeLw%3D%3D&amp;expnd=1" TargetMode="External"/><Relationship Id="rId2" Type="http://schemas.openxmlformats.org/officeDocument/2006/relationships/hyperlink" Target="https://www.google.com/search?client=firefox-b-d&amp;sca_esv=569714773&amp;sxsrf=AM9HkKkIwlJLXaxcmbztgjsNxTgI1xpu-Q:1696081003500&amp;q=disinterested&amp;si=ALGXSlaUkho42PFSQFYO6kO7MTs2jAm--3y3LFs4jiFF6x2Pfm2qbyW6THgtBjZcUs7h9ejlIWrJ9q_j0XL3wI8hZ0_4HZPxly8jVYKbhTBKBzu_83I3yuY%3D&amp;expnd=1" TargetMode="External"/><Relationship Id="rId1" Type="http://schemas.openxmlformats.org/officeDocument/2006/relationships/slideLayout" Target="../slideLayouts/slideLayout2.xml"/><Relationship Id="rId6" Type="http://schemas.openxmlformats.org/officeDocument/2006/relationships/hyperlink" Target="https://abhipedia.abhimanu.com/Article/IAS/Mzc4MgEEQQVVEEQQVV/Psychological-Issues-in-Metaethics-Ethics--Integrity-and-Aptitude-IAS" TargetMode="External"/><Relationship Id="rId5" Type="http://schemas.openxmlformats.org/officeDocument/2006/relationships/hyperlink" Target="https://www.google.com/search?client=firefox-b-d&amp;sca_esv=569714773&amp;sxsrf=AM9HkKm-LEKygksbdQLQCnLiWtXJDT_H8A:1696081122111&amp;q=morality&amp;si=ALGXSlY2XXqfLjvIaFfTE-GUlBx5nLfUzbNc_107EKw5lxqHuhUIuRWHJdxWU8nmy-rhU4UHRF5MrBMxCzmBo6U0F48tvRj6jA%3D%3D&amp;expnd=1" TargetMode="External"/><Relationship Id="rId4" Type="http://schemas.openxmlformats.org/officeDocument/2006/relationships/hyperlink" Target="https://www.google.com/search?client=firefox-b-d&amp;sca_esv=569714773&amp;sxsrf=AM9HkKm-LEKygksbdQLQCnLiWtXJDT_H8A:1696081122111&amp;q=self-interest&amp;si=ALGXSlaUkho42PFSQFYO6kO7MTs2vBLuOsS4wiCK8mlA9khHpv7wn38bSpaL2CMk9PcOE1Gsx7OXgV8_mSGfXCdTqxccXhCrMKPnFOkx8F4dK0qvvwZ2ftI%3D&amp;expnd=1" TargetMode="External"/></Relationships>
</file>

<file path=ppt/slides/_rels/slide26.xml.rels><?xml version="1.0" encoding="UTF-8" standalone="yes"?>
<Relationships xmlns="http://schemas.openxmlformats.org/package/2006/relationships"><Relationship Id="rId2" Type="http://schemas.openxmlformats.org/officeDocument/2006/relationships/hyperlink" Target="https://www.differencebetween.com/difference-between-egoism-and-vs-egotis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i.org/10.11647/OBP.0087"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069778"/>
            <a:ext cx="8382000" cy="1368623"/>
          </a:xfrm>
        </p:spPr>
        <p:txBody>
          <a:bodyPr>
            <a:normAutofit/>
          </a:bodyPr>
          <a:lstStyle/>
          <a:p>
            <a:r>
              <a:rPr lang="en-US" sz="3100" b="1" dirty="0">
                <a:solidFill>
                  <a:srgbClr val="7030A0"/>
                </a:solidFill>
              </a:rPr>
              <a:t> </a:t>
            </a:r>
            <a:endParaRPr lang="en-US" sz="3600" b="1" dirty="0">
              <a:solidFill>
                <a:srgbClr val="7030A0"/>
              </a:solidFill>
            </a:endParaRPr>
          </a:p>
        </p:txBody>
      </p:sp>
      <p:sp>
        <p:nvSpPr>
          <p:cNvPr id="3" name="Subtitle 2"/>
          <p:cNvSpPr>
            <a:spLocks noGrp="1"/>
          </p:cNvSpPr>
          <p:nvPr>
            <p:ph type="subTitle" idx="1"/>
          </p:nvPr>
        </p:nvSpPr>
        <p:spPr>
          <a:xfrm>
            <a:off x="2743200" y="2667000"/>
            <a:ext cx="7239000" cy="3505200"/>
          </a:xfrm>
        </p:spPr>
        <p:txBody>
          <a:bodyPr>
            <a:normAutofit fontScale="70000" lnSpcReduction="20000"/>
          </a:bodyPr>
          <a:lstStyle/>
          <a:p>
            <a:r>
              <a:rPr lang="en-US" sz="1800" dirty="0"/>
              <a:t> </a:t>
            </a:r>
          </a:p>
          <a:p>
            <a:endParaRPr lang="en-US" baseline="0" dirty="0">
              <a:solidFill>
                <a:schemeClr val="tx1"/>
              </a:solidFill>
              <a:latin typeface="+mn-lt"/>
            </a:endParaRPr>
          </a:p>
          <a:p>
            <a:endParaRPr lang="en-US" baseline="0" dirty="0">
              <a:solidFill>
                <a:schemeClr val="tx1"/>
              </a:solidFill>
              <a:latin typeface="+mn-lt"/>
            </a:endParaRPr>
          </a:p>
          <a:p>
            <a:pPr marL="1371600" indent="-1371600">
              <a:spcBef>
                <a:spcPts val="0"/>
              </a:spcBef>
              <a:tabLst>
                <a:tab pos="971550" algn="l"/>
              </a:tabLst>
            </a:pPr>
            <a:endParaRPr lang="en-US" sz="1600" dirty="0">
              <a:latin typeface="Arial" panose="020B0604020202020204" pitchFamily="34" charset="0"/>
              <a:cs typeface="Arial" panose="020B0604020202020204" pitchFamily="34" charset="0"/>
            </a:endParaRPr>
          </a:p>
          <a:p>
            <a:pPr marL="1371600" indent="-1371600">
              <a:spcBef>
                <a:spcPts val="0"/>
              </a:spcBef>
              <a:tabLst>
                <a:tab pos="971550" algn="l"/>
              </a:tabLst>
            </a:pPr>
            <a:endParaRPr lang="en-US" sz="1600" dirty="0">
              <a:latin typeface="Arial" panose="020B0604020202020204" pitchFamily="34" charset="0"/>
              <a:cs typeface="Arial" panose="020B0604020202020204" pitchFamily="34" charset="0"/>
            </a:endParaRPr>
          </a:p>
          <a:p>
            <a:pPr marL="1371600" indent="-1371600">
              <a:spcBef>
                <a:spcPts val="0"/>
              </a:spcBef>
              <a:tabLst>
                <a:tab pos="971550" algn="l"/>
              </a:tabLst>
            </a:pPr>
            <a:endParaRPr lang="en-US" sz="2300" b="1" dirty="0">
              <a:latin typeface="Arial" panose="020B0604020202020204" pitchFamily="34" charset="0"/>
              <a:cs typeface="Arial" panose="020B0604020202020204" pitchFamily="34" charset="0"/>
            </a:endParaRPr>
          </a:p>
          <a:p>
            <a:pPr marL="1371600" indent="-1371600">
              <a:spcBef>
                <a:spcPts val="0"/>
              </a:spcBef>
              <a:tabLst>
                <a:tab pos="971550" algn="l"/>
              </a:tabLst>
            </a:pPr>
            <a:endParaRPr lang="en-US" sz="2300" b="1" dirty="0">
              <a:latin typeface="Arial" panose="020B0604020202020204" pitchFamily="34" charset="0"/>
              <a:cs typeface="Arial" panose="020B0604020202020204" pitchFamily="34" charset="0"/>
            </a:endParaRPr>
          </a:p>
          <a:p>
            <a:pPr marL="1371600" indent="-1371600">
              <a:spcBef>
                <a:spcPts val="0"/>
              </a:spcBef>
              <a:tabLst>
                <a:tab pos="971550" algn="l"/>
              </a:tabLst>
            </a:pPr>
            <a:endParaRPr lang="en-US" sz="2300" b="1" dirty="0">
              <a:latin typeface="Arial" panose="020B0604020202020204" pitchFamily="34" charset="0"/>
              <a:cs typeface="Arial" panose="020B0604020202020204" pitchFamily="34" charset="0"/>
            </a:endParaRPr>
          </a:p>
          <a:p>
            <a:pPr marL="1371600" indent="-1371600">
              <a:spcBef>
                <a:spcPts val="0"/>
              </a:spcBef>
              <a:tabLst>
                <a:tab pos="971550" algn="l"/>
              </a:tabLst>
            </a:pPr>
            <a:r>
              <a:rPr lang="en-US" sz="2300" b="1" dirty="0">
                <a:latin typeface="Arial" panose="020B0604020202020204" pitchFamily="34" charset="0"/>
                <a:cs typeface="Arial" panose="020B0604020202020204" pitchFamily="34" charset="0"/>
              </a:rPr>
              <a:t>Presented</a:t>
            </a:r>
            <a:r>
              <a:rPr lang="bn-BD" sz="2300" b="1" dirty="0">
                <a:latin typeface="Arial" panose="020B0604020202020204" pitchFamily="34" charset="0"/>
                <a:cs typeface="Arial" panose="020B0604020202020204" pitchFamily="34" charset="0"/>
              </a:rPr>
              <a:t> by:</a:t>
            </a:r>
            <a:endParaRPr lang="en-GB" sz="2300" b="1" dirty="0">
              <a:latin typeface="Arial" panose="020B0604020202020204" pitchFamily="34" charset="0"/>
              <a:ea typeface="MS Mincho" panose="02020609040205080304" pitchFamily="49" charset="-128"/>
              <a:cs typeface="Arial" panose="020B0604020202020204" pitchFamily="34" charset="0"/>
            </a:endParaRPr>
          </a:p>
          <a:p>
            <a:pPr marL="1371600" indent="-1371600">
              <a:spcBef>
                <a:spcPts val="0"/>
              </a:spcBef>
              <a:tabLst>
                <a:tab pos="971550" algn="l"/>
              </a:tabLst>
            </a:pPr>
            <a:endParaRPr lang="en-GB" sz="2800" b="1" dirty="0">
              <a:ea typeface="MS Mincho" panose="02020609040205080304" pitchFamily="49" charset="-128"/>
              <a:cs typeface="Arial" panose="020B0604020202020204" pitchFamily="34" charset="0"/>
            </a:endParaRPr>
          </a:p>
          <a:p>
            <a:pPr marL="1371600" indent="-1371600">
              <a:spcBef>
                <a:spcPts val="0"/>
              </a:spcBef>
              <a:tabLst>
                <a:tab pos="971550" algn="l"/>
              </a:tabLst>
            </a:pPr>
            <a:r>
              <a:rPr lang="en-GB" sz="2800" b="1" dirty="0">
                <a:ea typeface="MS Mincho" panose="02020609040205080304" pitchFamily="49" charset="-128"/>
                <a:cs typeface="Arial" panose="020B0604020202020204" pitchFamily="34" charset="0"/>
              </a:rPr>
              <a:t>Dr. </a:t>
            </a:r>
            <a:r>
              <a:rPr lang="en-GB" sz="2800" b="1" dirty="0" err="1">
                <a:ea typeface="MS Mincho" panose="02020609040205080304" pitchFamily="49" charset="-128"/>
                <a:cs typeface="Arial" panose="020B0604020202020204" pitchFamily="34" charset="0"/>
              </a:rPr>
              <a:t>Mst</a:t>
            </a:r>
            <a:r>
              <a:rPr lang="en-GB" sz="2800" b="1" dirty="0">
                <a:ea typeface="MS Mincho" panose="02020609040205080304" pitchFamily="49" charset="-128"/>
                <a:cs typeface="Arial" panose="020B0604020202020204" pitchFamily="34" charset="0"/>
              </a:rPr>
              <a:t>. </a:t>
            </a:r>
            <a:r>
              <a:rPr lang="en-GB" sz="2800" b="1" dirty="0" err="1">
                <a:ea typeface="MS Mincho" panose="02020609040205080304" pitchFamily="49" charset="-128"/>
                <a:cs typeface="Arial" panose="020B0604020202020204" pitchFamily="34" charset="0"/>
              </a:rPr>
              <a:t>Jannatul</a:t>
            </a:r>
            <a:r>
              <a:rPr lang="en-GB" sz="2800" b="1" dirty="0">
                <a:ea typeface="MS Mincho" panose="02020609040205080304" pitchFamily="49" charset="-128"/>
                <a:cs typeface="Arial" panose="020B0604020202020204" pitchFamily="34" charset="0"/>
              </a:rPr>
              <a:t> Ferdous</a:t>
            </a:r>
            <a:endParaRPr lang="en-US" sz="2800" dirty="0">
              <a:ea typeface="MS Mincho" panose="02020609040205080304" pitchFamily="49" charset="-128"/>
            </a:endParaRPr>
          </a:p>
          <a:p>
            <a:pPr marL="1371600" indent="-1371600">
              <a:spcBef>
                <a:spcPts val="0"/>
              </a:spcBef>
              <a:tabLst>
                <a:tab pos="971550" algn="l"/>
              </a:tabLst>
            </a:pPr>
            <a:r>
              <a:rPr lang="en-GB" sz="2800" dirty="0">
                <a:ea typeface="MS Mincho" panose="02020609040205080304" pitchFamily="49" charset="-128"/>
              </a:rPr>
              <a:t>Professor</a:t>
            </a:r>
          </a:p>
          <a:p>
            <a:pPr marL="1371600" indent="-1371600">
              <a:spcBef>
                <a:spcPts val="0"/>
              </a:spcBef>
              <a:tabLst>
                <a:tab pos="971550" algn="l"/>
              </a:tabLst>
            </a:pPr>
            <a:r>
              <a:rPr lang="en-GB" sz="2800" dirty="0">
                <a:ea typeface="MS Mincho" panose="02020609040205080304" pitchFamily="49" charset="-128"/>
              </a:rPr>
              <a:t>Department of Computer Science and Engineering</a:t>
            </a:r>
            <a:endParaRPr lang="en-US" sz="2800" dirty="0">
              <a:ea typeface="MS Mincho" panose="02020609040205080304" pitchFamily="49" charset="-128"/>
            </a:endParaRPr>
          </a:p>
          <a:p>
            <a:pPr marL="1371600" indent="-1371600">
              <a:spcBef>
                <a:spcPts val="0"/>
              </a:spcBef>
              <a:tabLst>
                <a:tab pos="971550" algn="l"/>
              </a:tabLst>
            </a:pPr>
            <a:r>
              <a:rPr lang="en-GB" sz="2800" b="1" dirty="0" err="1">
                <a:ea typeface="MS PGothic" panose="020B0600070205080204" pitchFamily="34" charset="-128"/>
                <a:cs typeface="Arial" panose="020B0604020202020204" pitchFamily="34" charset="0"/>
              </a:rPr>
              <a:t>Jatiya</a:t>
            </a:r>
            <a:r>
              <a:rPr lang="en-GB" sz="2800" b="1" dirty="0">
                <a:ea typeface="MS PGothic" panose="020B0600070205080204" pitchFamily="34" charset="-128"/>
                <a:cs typeface="Arial" panose="020B0604020202020204" pitchFamily="34" charset="0"/>
              </a:rPr>
              <a:t> </a:t>
            </a:r>
            <a:r>
              <a:rPr lang="en-GB" sz="2800" b="1" dirty="0" err="1">
                <a:ea typeface="MS PGothic" panose="020B0600070205080204" pitchFamily="34" charset="-128"/>
                <a:cs typeface="Arial" panose="020B0604020202020204" pitchFamily="34" charset="0"/>
              </a:rPr>
              <a:t>Kabi</a:t>
            </a:r>
            <a:r>
              <a:rPr lang="en-GB" sz="2800" b="1" dirty="0">
                <a:ea typeface="MS PGothic" panose="020B0600070205080204" pitchFamily="34" charset="-128"/>
                <a:cs typeface="Arial" panose="020B0604020202020204" pitchFamily="34" charset="0"/>
              </a:rPr>
              <a:t> </a:t>
            </a:r>
            <a:r>
              <a:rPr lang="en-GB" sz="2800" b="1" dirty="0" err="1">
                <a:ea typeface="MS PGothic" panose="020B0600070205080204" pitchFamily="34" charset="-128"/>
                <a:cs typeface="Arial" panose="020B0604020202020204" pitchFamily="34" charset="0"/>
              </a:rPr>
              <a:t>Kazi</a:t>
            </a:r>
            <a:r>
              <a:rPr lang="en-GB" sz="2800" b="1" dirty="0">
                <a:ea typeface="MS PGothic" panose="020B0600070205080204" pitchFamily="34" charset="-128"/>
                <a:cs typeface="Arial" panose="020B0604020202020204" pitchFamily="34" charset="0"/>
              </a:rPr>
              <a:t> Nazrul Islam University, Bangladesh</a:t>
            </a:r>
            <a:endParaRPr lang="en-US" sz="2800" dirty="0">
              <a:ea typeface="MS Mincho" panose="02020609040205080304" pitchFamily="49" charset="-128"/>
            </a:endParaRPr>
          </a:p>
          <a:p>
            <a:pPr marL="1371600" indent="-1371600">
              <a:spcBef>
                <a:spcPts val="0"/>
              </a:spcBef>
              <a:tabLst>
                <a:tab pos="971550" algn="l"/>
              </a:tabLst>
            </a:pPr>
            <a:r>
              <a:rPr lang="en-AU" sz="2800" dirty="0">
                <a:ea typeface="MS Mincho" panose="02020609040205080304" pitchFamily="49" charset="-128"/>
              </a:rPr>
              <a:t>Email: </a:t>
            </a:r>
            <a:r>
              <a:rPr lang="en-AU" sz="2800" dirty="0">
                <a:ea typeface="MS Mincho" panose="02020609040205080304" pitchFamily="49" charset="-128"/>
                <a:hlinkClick r:id="rId3">
                  <a:extLst>
                    <a:ext uri="{A12FA001-AC4F-418D-AE19-62706E023703}">
                      <ahyp:hlinkClr xmlns:ahyp="http://schemas.microsoft.com/office/drawing/2018/hyperlinkcolor" val="tx"/>
                    </a:ext>
                  </a:extLst>
                </a:hlinkClick>
              </a:rPr>
              <a:t>mjferdous_cse@jkkniu.edu.bd</a:t>
            </a:r>
            <a:r>
              <a:rPr lang="en-AU" sz="2800" dirty="0">
                <a:ea typeface="MS Mincho" panose="02020609040205080304" pitchFamily="49" charset="-128"/>
              </a:rPr>
              <a:t>, mjannatul@gmail.com</a:t>
            </a:r>
            <a:r>
              <a:rPr lang="en-GB" sz="2800" b="1" dirty="0">
                <a:ea typeface="MS PGothic" panose="020B0600070205080204" pitchFamily="34" charset="-128"/>
                <a:cs typeface="Arial" panose="020B0604020202020204" pitchFamily="34" charset="0"/>
              </a:rPr>
              <a:t>	</a:t>
            </a:r>
            <a:endParaRPr lang="en-US" sz="2800" dirty="0">
              <a:ea typeface="MS Mincho" panose="02020609040205080304" pitchFamily="49" charset="-128"/>
            </a:endParaRPr>
          </a:p>
          <a:p>
            <a:endParaRPr lang="en-US" dirty="0">
              <a:solidFill>
                <a:schemeClr val="tx1"/>
              </a:solidFill>
            </a:endParaRPr>
          </a:p>
        </p:txBody>
      </p:sp>
      <p:pic>
        <p:nvPicPr>
          <p:cNvPr id="5" name="Picture 3" descr="C:\Users\User\Desktop\jkkniu_monogram.jpg"/>
          <p:cNvPicPr>
            <a:picLocks noChangeAspect="1" noChangeArrowheads="1"/>
          </p:cNvPicPr>
          <p:nvPr/>
        </p:nvPicPr>
        <p:blipFill>
          <a:blip r:embed="rId4"/>
          <a:srcRect/>
          <a:stretch>
            <a:fillRect/>
          </a:stretch>
        </p:blipFill>
        <p:spPr bwMode="auto">
          <a:xfrm>
            <a:off x="5378252" y="2023885"/>
            <a:ext cx="1765497" cy="1709915"/>
          </a:xfrm>
          <a:prstGeom prst="rect">
            <a:avLst/>
          </a:prstGeom>
          <a:noFill/>
          <a:ln>
            <a:solidFill>
              <a:schemeClr val="tx1"/>
            </a:solidFill>
          </a:ln>
        </p:spPr>
      </p:pic>
      <p:sp>
        <p:nvSpPr>
          <p:cNvPr id="7" name="Rectangle 6"/>
          <p:cNvSpPr/>
          <p:nvPr/>
        </p:nvSpPr>
        <p:spPr>
          <a:xfrm>
            <a:off x="5105401" y="6400800"/>
            <a:ext cx="2262864" cy="369332"/>
          </a:xfrm>
          <a:prstGeom prst="rect">
            <a:avLst/>
          </a:prstGeom>
        </p:spPr>
        <p:txBody>
          <a:bodyPr wrap="none">
            <a:spAutoFit/>
          </a:bodyPr>
          <a:lstStyle/>
          <a:p>
            <a:r>
              <a:rPr lang="en-US" dirty="0"/>
              <a:t>24</a:t>
            </a:r>
            <a:r>
              <a:rPr lang="en-US" baseline="30000" dirty="0"/>
              <a:t>th</a:t>
            </a:r>
            <a:r>
              <a:rPr lang="en-US" dirty="0"/>
              <a:t> September, 2023</a:t>
            </a:r>
          </a:p>
        </p:txBody>
      </p:sp>
      <p:sp>
        <p:nvSpPr>
          <p:cNvPr id="8" name="TextBox 7">
            <a:extLst>
              <a:ext uri="{FF2B5EF4-FFF2-40B4-BE49-F238E27FC236}">
                <a16:creationId xmlns:a16="http://schemas.microsoft.com/office/drawing/2014/main" id="{D7F9C3C6-1A5D-498C-99EB-033CEDC0D64E}"/>
              </a:ext>
            </a:extLst>
          </p:cNvPr>
          <p:cNvSpPr txBox="1"/>
          <p:nvPr/>
        </p:nvSpPr>
        <p:spPr>
          <a:xfrm>
            <a:off x="2286000" y="685801"/>
            <a:ext cx="7848600" cy="1015663"/>
          </a:xfrm>
          <a:prstGeom prst="rect">
            <a:avLst/>
          </a:prstGeom>
          <a:noFill/>
        </p:spPr>
        <p:txBody>
          <a:bodyPr wrap="square">
            <a:spAutoFit/>
          </a:bodyPr>
          <a:lstStyle/>
          <a:p>
            <a:pPr algn="ctr"/>
            <a:r>
              <a:rPr lang="en-US" sz="2800" dirty="0">
                <a:solidFill>
                  <a:srgbClr val="7030A0"/>
                </a:solidFill>
                <a:latin typeface="Arial" panose="020B0604020202020204" pitchFamily="34" charset="0"/>
                <a:ea typeface="Calibri" panose="020F0502020204030204" pitchFamily="34" charset="0"/>
                <a:cs typeface="Arial" panose="020B0604020202020204" pitchFamily="34" charset="0"/>
              </a:rPr>
              <a:t>CSE 229:</a:t>
            </a:r>
            <a:r>
              <a:rPr lang="en-US" sz="3200" dirty="0">
                <a:effectLst/>
                <a:latin typeface="Calibri" panose="020F0502020204030204" pitchFamily="34" charset="0"/>
                <a:ea typeface="Calibri" panose="020F0502020204030204" pitchFamily="34" charset="0"/>
                <a:cs typeface="Times New Roman" panose="02020603050405020304" pitchFamily="18" charset="0"/>
              </a:rPr>
              <a:t>Engineering ethics and cyber law</a:t>
            </a:r>
          </a:p>
          <a:p>
            <a:pPr algn="ct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0327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7A4D0DC-BB80-786D-4007-749485CFC9C0}"/>
              </a:ext>
            </a:extLst>
          </p:cNvPr>
          <p:cNvPicPr>
            <a:picLocks noGrp="1" noChangeAspect="1"/>
          </p:cNvPicPr>
          <p:nvPr>
            <p:ph idx="1"/>
          </p:nvPr>
        </p:nvPicPr>
        <p:blipFill>
          <a:blip r:embed="rId2"/>
          <a:stretch>
            <a:fillRect/>
          </a:stretch>
        </p:blipFill>
        <p:spPr>
          <a:xfrm>
            <a:off x="1828800" y="629920"/>
            <a:ext cx="8483600" cy="6156960"/>
          </a:xfrm>
          <a:prstGeom prst="rect">
            <a:avLst/>
          </a:prstGeom>
        </p:spPr>
      </p:pic>
      <p:sp>
        <p:nvSpPr>
          <p:cNvPr id="2" name="Date Placeholder 1">
            <a:extLst>
              <a:ext uri="{FF2B5EF4-FFF2-40B4-BE49-F238E27FC236}">
                <a16:creationId xmlns:a16="http://schemas.microsoft.com/office/drawing/2014/main" id="{167A0524-2342-84DA-8254-949B8EE473EF}"/>
              </a:ext>
            </a:extLst>
          </p:cNvPr>
          <p:cNvSpPr>
            <a:spLocks noGrp="1"/>
          </p:cNvSpPr>
          <p:nvPr>
            <p:ph type="dt" sz="half" idx="10"/>
          </p:nvPr>
        </p:nvSpPr>
        <p:spPr/>
        <p:txBody>
          <a:bodyPr/>
          <a:lstStyle/>
          <a:p>
            <a:fld id="{98DDC4A7-7F2A-4DEC-86E3-8C21CC122086}" type="datetime1">
              <a:rPr lang="en-US" smtClean="0"/>
              <a:t>9/30/2023</a:t>
            </a:fld>
            <a:endParaRPr lang="en-US"/>
          </a:p>
        </p:txBody>
      </p:sp>
      <p:sp>
        <p:nvSpPr>
          <p:cNvPr id="3" name="Slide Number Placeholder 2">
            <a:extLst>
              <a:ext uri="{FF2B5EF4-FFF2-40B4-BE49-F238E27FC236}">
                <a16:creationId xmlns:a16="http://schemas.microsoft.com/office/drawing/2014/main" id="{610ED50D-FD49-A24F-349B-2926F54097B0}"/>
              </a:ext>
            </a:extLst>
          </p:cNvPr>
          <p:cNvSpPr>
            <a:spLocks noGrp="1"/>
          </p:cNvSpPr>
          <p:nvPr>
            <p:ph type="sldNum" sz="quarter" idx="12"/>
          </p:nvPr>
        </p:nvSpPr>
        <p:spPr/>
        <p:txBody>
          <a:bodyPr/>
          <a:lstStyle/>
          <a:p>
            <a:fld id="{F829EDB1-538B-49BA-BD8F-BD385014CE77}" type="slidenum">
              <a:rPr lang="en-US" smtClean="0"/>
              <a:t>10</a:t>
            </a:fld>
            <a:endParaRPr lang="en-US"/>
          </a:p>
        </p:txBody>
      </p:sp>
    </p:spTree>
    <p:extLst>
      <p:ext uri="{BB962C8B-B14F-4D97-AF65-F5344CB8AC3E}">
        <p14:creationId xmlns:p14="http://schemas.microsoft.com/office/powerpoint/2010/main" val="3661911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9C56613-F976-935E-120F-29CA0886177B}"/>
              </a:ext>
            </a:extLst>
          </p:cNvPr>
          <p:cNvPicPr>
            <a:picLocks noGrp="1" noChangeAspect="1"/>
          </p:cNvPicPr>
          <p:nvPr>
            <p:ph idx="1"/>
          </p:nvPr>
        </p:nvPicPr>
        <p:blipFill>
          <a:blip r:embed="rId2"/>
          <a:stretch>
            <a:fillRect/>
          </a:stretch>
        </p:blipFill>
        <p:spPr>
          <a:xfrm>
            <a:off x="1584960" y="965200"/>
            <a:ext cx="9255759" cy="5036344"/>
          </a:xfrm>
          <a:prstGeom prst="rect">
            <a:avLst/>
          </a:prstGeom>
        </p:spPr>
      </p:pic>
      <p:sp>
        <p:nvSpPr>
          <p:cNvPr id="2" name="Date Placeholder 1">
            <a:extLst>
              <a:ext uri="{FF2B5EF4-FFF2-40B4-BE49-F238E27FC236}">
                <a16:creationId xmlns:a16="http://schemas.microsoft.com/office/drawing/2014/main" id="{CE70A2D2-1171-626F-8DDA-82000EF7955E}"/>
              </a:ext>
            </a:extLst>
          </p:cNvPr>
          <p:cNvSpPr>
            <a:spLocks noGrp="1"/>
          </p:cNvSpPr>
          <p:nvPr>
            <p:ph type="dt" sz="half" idx="10"/>
          </p:nvPr>
        </p:nvSpPr>
        <p:spPr/>
        <p:txBody>
          <a:bodyPr/>
          <a:lstStyle/>
          <a:p>
            <a:fld id="{679D8A1F-3294-4470-B43F-2FC76773FFCA}" type="datetime1">
              <a:rPr lang="en-US" smtClean="0"/>
              <a:t>9/30/2023</a:t>
            </a:fld>
            <a:endParaRPr lang="en-US"/>
          </a:p>
        </p:txBody>
      </p:sp>
      <p:sp>
        <p:nvSpPr>
          <p:cNvPr id="3" name="Slide Number Placeholder 2">
            <a:extLst>
              <a:ext uri="{FF2B5EF4-FFF2-40B4-BE49-F238E27FC236}">
                <a16:creationId xmlns:a16="http://schemas.microsoft.com/office/drawing/2014/main" id="{70DBD8D4-9513-AC94-0F39-F1BE5DE83F1F}"/>
              </a:ext>
            </a:extLst>
          </p:cNvPr>
          <p:cNvSpPr>
            <a:spLocks noGrp="1"/>
          </p:cNvSpPr>
          <p:nvPr>
            <p:ph type="sldNum" sz="quarter" idx="12"/>
          </p:nvPr>
        </p:nvSpPr>
        <p:spPr/>
        <p:txBody>
          <a:bodyPr/>
          <a:lstStyle/>
          <a:p>
            <a:fld id="{F829EDB1-538B-49BA-BD8F-BD385014CE77}" type="slidenum">
              <a:rPr lang="en-US" smtClean="0"/>
              <a:t>11</a:t>
            </a:fld>
            <a:endParaRPr lang="en-US"/>
          </a:p>
        </p:txBody>
      </p:sp>
    </p:spTree>
    <p:extLst>
      <p:ext uri="{BB962C8B-B14F-4D97-AF65-F5344CB8AC3E}">
        <p14:creationId xmlns:p14="http://schemas.microsoft.com/office/powerpoint/2010/main" val="2680388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196B90-70CE-6B81-F220-C18749C6321E}"/>
              </a:ext>
            </a:extLst>
          </p:cNvPr>
          <p:cNvSpPr>
            <a:spLocks noGrp="1"/>
          </p:cNvSpPr>
          <p:nvPr>
            <p:ph idx="1"/>
          </p:nvPr>
        </p:nvSpPr>
        <p:spPr>
          <a:xfrm>
            <a:off x="756920" y="108585"/>
            <a:ext cx="10515600" cy="4351338"/>
          </a:xfrm>
        </p:spPr>
        <p:txBody>
          <a:bodyPr/>
          <a:lstStyle/>
          <a:p>
            <a:pPr marL="0" indent="0" algn="just">
              <a:buNone/>
            </a:pPr>
            <a:r>
              <a:rPr lang="en-US" dirty="0">
                <a:solidFill>
                  <a:srgbClr val="7030A0"/>
                </a:solidFill>
              </a:rPr>
              <a:t>#What is cognitive learning?</a:t>
            </a:r>
          </a:p>
          <a:p>
            <a:pPr algn="just"/>
            <a:r>
              <a:rPr lang="en-US" dirty="0">
                <a:effectLst/>
              </a:rPr>
              <a:t>Cognitive learning is a style of learning that encourages students to use their brains more effectively. This way of learning encourages students to fully engage in the learning process so learning, thinking, and remembering get easier and easier.</a:t>
            </a:r>
          </a:p>
          <a:p>
            <a:pPr marL="0" indent="0">
              <a:buNone/>
            </a:pPr>
            <a:endParaRPr lang="en-US" dirty="0"/>
          </a:p>
        </p:txBody>
      </p:sp>
      <p:pic>
        <p:nvPicPr>
          <p:cNvPr id="4" name="Picture 3">
            <a:extLst>
              <a:ext uri="{FF2B5EF4-FFF2-40B4-BE49-F238E27FC236}">
                <a16:creationId xmlns:a16="http://schemas.microsoft.com/office/drawing/2014/main" id="{026A1026-93DD-E939-3EB9-CFE00F72519A}"/>
              </a:ext>
            </a:extLst>
          </p:cNvPr>
          <p:cNvPicPr>
            <a:picLocks noChangeAspect="1"/>
          </p:cNvPicPr>
          <p:nvPr/>
        </p:nvPicPr>
        <p:blipFill>
          <a:blip r:embed="rId2"/>
          <a:stretch>
            <a:fillRect/>
          </a:stretch>
        </p:blipFill>
        <p:spPr>
          <a:xfrm>
            <a:off x="2291715" y="2183765"/>
            <a:ext cx="8096250" cy="4400550"/>
          </a:xfrm>
          <a:prstGeom prst="rect">
            <a:avLst/>
          </a:prstGeom>
        </p:spPr>
      </p:pic>
      <p:sp>
        <p:nvSpPr>
          <p:cNvPr id="2" name="Date Placeholder 1">
            <a:extLst>
              <a:ext uri="{FF2B5EF4-FFF2-40B4-BE49-F238E27FC236}">
                <a16:creationId xmlns:a16="http://schemas.microsoft.com/office/drawing/2014/main" id="{DAA89666-0E6F-E369-9EDC-EA253AC068CA}"/>
              </a:ext>
            </a:extLst>
          </p:cNvPr>
          <p:cNvSpPr>
            <a:spLocks noGrp="1"/>
          </p:cNvSpPr>
          <p:nvPr>
            <p:ph type="dt" sz="half" idx="10"/>
          </p:nvPr>
        </p:nvSpPr>
        <p:spPr/>
        <p:txBody>
          <a:bodyPr/>
          <a:lstStyle/>
          <a:p>
            <a:fld id="{28221EE7-53DB-4DDF-8FD8-3F06F6DF3D3F}" type="datetime1">
              <a:rPr lang="en-US" smtClean="0"/>
              <a:t>9/30/2023</a:t>
            </a:fld>
            <a:endParaRPr lang="en-US"/>
          </a:p>
        </p:txBody>
      </p:sp>
      <p:sp>
        <p:nvSpPr>
          <p:cNvPr id="5" name="Slide Number Placeholder 4">
            <a:extLst>
              <a:ext uri="{FF2B5EF4-FFF2-40B4-BE49-F238E27FC236}">
                <a16:creationId xmlns:a16="http://schemas.microsoft.com/office/drawing/2014/main" id="{F5735802-F143-8CD5-BCAE-44E6D762C351}"/>
              </a:ext>
            </a:extLst>
          </p:cNvPr>
          <p:cNvSpPr>
            <a:spLocks noGrp="1"/>
          </p:cNvSpPr>
          <p:nvPr>
            <p:ph type="sldNum" sz="quarter" idx="12"/>
          </p:nvPr>
        </p:nvSpPr>
        <p:spPr/>
        <p:txBody>
          <a:bodyPr/>
          <a:lstStyle/>
          <a:p>
            <a:fld id="{F829EDB1-538B-49BA-BD8F-BD385014CE77}" type="slidenum">
              <a:rPr lang="en-US" smtClean="0"/>
              <a:t>12</a:t>
            </a:fld>
            <a:endParaRPr lang="en-US"/>
          </a:p>
        </p:txBody>
      </p:sp>
    </p:spTree>
    <p:extLst>
      <p:ext uri="{BB962C8B-B14F-4D97-AF65-F5344CB8AC3E}">
        <p14:creationId xmlns:p14="http://schemas.microsoft.com/office/powerpoint/2010/main" val="3543715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6CB0554-521B-C84C-D6DA-073A8CE5BE3D}"/>
              </a:ext>
            </a:extLst>
          </p:cNvPr>
          <p:cNvPicPr>
            <a:picLocks noGrp="1" noChangeAspect="1"/>
          </p:cNvPicPr>
          <p:nvPr>
            <p:ph idx="1"/>
          </p:nvPr>
        </p:nvPicPr>
        <p:blipFill>
          <a:blip r:embed="rId2"/>
          <a:stretch>
            <a:fillRect/>
          </a:stretch>
        </p:blipFill>
        <p:spPr>
          <a:xfrm>
            <a:off x="1595120" y="579120"/>
            <a:ext cx="8280400" cy="5750559"/>
          </a:xfrm>
          <a:prstGeom prst="rect">
            <a:avLst/>
          </a:prstGeom>
        </p:spPr>
      </p:pic>
      <p:sp>
        <p:nvSpPr>
          <p:cNvPr id="2" name="Date Placeholder 1">
            <a:extLst>
              <a:ext uri="{FF2B5EF4-FFF2-40B4-BE49-F238E27FC236}">
                <a16:creationId xmlns:a16="http://schemas.microsoft.com/office/drawing/2014/main" id="{3D52EAC9-6D67-4A94-20F5-6F378116AB3A}"/>
              </a:ext>
            </a:extLst>
          </p:cNvPr>
          <p:cNvSpPr>
            <a:spLocks noGrp="1"/>
          </p:cNvSpPr>
          <p:nvPr>
            <p:ph type="dt" sz="half" idx="10"/>
          </p:nvPr>
        </p:nvSpPr>
        <p:spPr/>
        <p:txBody>
          <a:bodyPr/>
          <a:lstStyle/>
          <a:p>
            <a:fld id="{B4F6BA54-80EC-431F-9453-05BBF0A0E59E}" type="datetime1">
              <a:rPr lang="en-US" smtClean="0"/>
              <a:t>9/30/2023</a:t>
            </a:fld>
            <a:endParaRPr lang="en-US"/>
          </a:p>
        </p:txBody>
      </p:sp>
      <p:sp>
        <p:nvSpPr>
          <p:cNvPr id="3" name="Slide Number Placeholder 2">
            <a:extLst>
              <a:ext uri="{FF2B5EF4-FFF2-40B4-BE49-F238E27FC236}">
                <a16:creationId xmlns:a16="http://schemas.microsoft.com/office/drawing/2014/main" id="{BDCC8580-C03B-2EA3-E512-E49596752C74}"/>
              </a:ext>
            </a:extLst>
          </p:cNvPr>
          <p:cNvSpPr>
            <a:spLocks noGrp="1"/>
          </p:cNvSpPr>
          <p:nvPr>
            <p:ph type="sldNum" sz="quarter" idx="12"/>
          </p:nvPr>
        </p:nvSpPr>
        <p:spPr/>
        <p:txBody>
          <a:bodyPr/>
          <a:lstStyle/>
          <a:p>
            <a:fld id="{F829EDB1-538B-49BA-BD8F-BD385014CE77}" type="slidenum">
              <a:rPr lang="en-US" smtClean="0"/>
              <a:t>13</a:t>
            </a:fld>
            <a:endParaRPr lang="en-US"/>
          </a:p>
        </p:txBody>
      </p:sp>
    </p:spTree>
    <p:extLst>
      <p:ext uri="{BB962C8B-B14F-4D97-AF65-F5344CB8AC3E}">
        <p14:creationId xmlns:p14="http://schemas.microsoft.com/office/powerpoint/2010/main" val="244015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FDD2C84-62E0-44A2-9081-E57F10907C24}"/>
              </a:ext>
            </a:extLst>
          </p:cNvPr>
          <p:cNvPicPr>
            <a:picLocks noGrp="1" noChangeAspect="1"/>
          </p:cNvPicPr>
          <p:nvPr>
            <p:ph idx="1"/>
          </p:nvPr>
        </p:nvPicPr>
        <p:blipFill>
          <a:blip r:embed="rId2"/>
          <a:stretch>
            <a:fillRect/>
          </a:stretch>
        </p:blipFill>
        <p:spPr>
          <a:xfrm>
            <a:off x="0" y="273685"/>
            <a:ext cx="4122737" cy="3028950"/>
          </a:xfrm>
          <a:prstGeom prst="rect">
            <a:avLst/>
          </a:prstGeom>
        </p:spPr>
      </p:pic>
      <p:pic>
        <p:nvPicPr>
          <p:cNvPr id="5" name="Picture 4">
            <a:extLst>
              <a:ext uri="{FF2B5EF4-FFF2-40B4-BE49-F238E27FC236}">
                <a16:creationId xmlns:a16="http://schemas.microsoft.com/office/drawing/2014/main" id="{25598B9C-1100-3A7B-2BD5-186ACD8EE0A2}"/>
              </a:ext>
            </a:extLst>
          </p:cNvPr>
          <p:cNvPicPr>
            <a:picLocks noChangeAspect="1"/>
          </p:cNvPicPr>
          <p:nvPr/>
        </p:nvPicPr>
        <p:blipFill>
          <a:blip r:embed="rId3"/>
          <a:stretch>
            <a:fillRect/>
          </a:stretch>
        </p:blipFill>
        <p:spPr>
          <a:xfrm>
            <a:off x="4104640" y="2078355"/>
            <a:ext cx="7709217" cy="4281805"/>
          </a:xfrm>
          <a:prstGeom prst="rect">
            <a:avLst/>
          </a:prstGeom>
        </p:spPr>
      </p:pic>
      <p:sp>
        <p:nvSpPr>
          <p:cNvPr id="2" name="Date Placeholder 1">
            <a:extLst>
              <a:ext uri="{FF2B5EF4-FFF2-40B4-BE49-F238E27FC236}">
                <a16:creationId xmlns:a16="http://schemas.microsoft.com/office/drawing/2014/main" id="{6AE9616F-0D9F-A64D-7318-5847C865AF6C}"/>
              </a:ext>
            </a:extLst>
          </p:cNvPr>
          <p:cNvSpPr>
            <a:spLocks noGrp="1"/>
          </p:cNvSpPr>
          <p:nvPr>
            <p:ph type="dt" sz="half" idx="10"/>
          </p:nvPr>
        </p:nvSpPr>
        <p:spPr/>
        <p:txBody>
          <a:bodyPr/>
          <a:lstStyle/>
          <a:p>
            <a:fld id="{E7975E6C-8096-4EA2-9FC3-0F88436E9DB4}" type="datetime1">
              <a:rPr lang="en-US" smtClean="0"/>
              <a:t>9/30/2023</a:t>
            </a:fld>
            <a:endParaRPr lang="en-US"/>
          </a:p>
        </p:txBody>
      </p:sp>
      <p:sp>
        <p:nvSpPr>
          <p:cNvPr id="3" name="Slide Number Placeholder 2">
            <a:extLst>
              <a:ext uri="{FF2B5EF4-FFF2-40B4-BE49-F238E27FC236}">
                <a16:creationId xmlns:a16="http://schemas.microsoft.com/office/drawing/2014/main" id="{025A5115-2406-B900-B5FD-B35ECC3484BA}"/>
              </a:ext>
            </a:extLst>
          </p:cNvPr>
          <p:cNvSpPr>
            <a:spLocks noGrp="1"/>
          </p:cNvSpPr>
          <p:nvPr>
            <p:ph type="sldNum" sz="quarter" idx="12"/>
          </p:nvPr>
        </p:nvSpPr>
        <p:spPr/>
        <p:txBody>
          <a:bodyPr/>
          <a:lstStyle/>
          <a:p>
            <a:fld id="{F829EDB1-538B-49BA-BD8F-BD385014CE77}" type="slidenum">
              <a:rPr lang="en-US" smtClean="0"/>
              <a:t>14</a:t>
            </a:fld>
            <a:endParaRPr lang="en-US"/>
          </a:p>
        </p:txBody>
      </p:sp>
    </p:spTree>
    <p:extLst>
      <p:ext uri="{BB962C8B-B14F-4D97-AF65-F5344CB8AC3E}">
        <p14:creationId xmlns:p14="http://schemas.microsoft.com/office/powerpoint/2010/main" val="1645488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3923F-C783-8F60-CDF6-A5F4DE9FFD7A}"/>
              </a:ext>
            </a:extLst>
          </p:cNvPr>
          <p:cNvSpPr>
            <a:spLocks noGrp="1"/>
          </p:cNvSpPr>
          <p:nvPr>
            <p:ph type="title"/>
          </p:nvPr>
        </p:nvSpPr>
        <p:spPr/>
        <p:txBody>
          <a:bodyPr>
            <a:normAutofit/>
          </a:bodyPr>
          <a:lstStyle/>
          <a:p>
            <a:pPr algn="ctr"/>
            <a:r>
              <a:rPr lang="en-US" sz="3200" b="1" dirty="0">
                <a:solidFill>
                  <a:srgbClr val="7030A0"/>
                </a:solidFill>
              </a:rPr>
              <a:t>Non-cognitivism</a:t>
            </a:r>
          </a:p>
        </p:txBody>
      </p:sp>
      <p:sp>
        <p:nvSpPr>
          <p:cNvPr id="3" name="Content Placeholder 2">
            <a:extLst>
              <a:ext uri="{FF2B5EF4-FFF2-40B4-BE49-F238E27FC236}">
                <a16:creationId xmlns:a16="http://schemas.microsoft.com/office/drawing/2014/main" id="{A50016D1-519F-746E-68F2-5A6ACD53B416}"/>
              </a:ext>
            </a:extLst>
          </p:cNvPr>
          <p:cNvSpPr>
            <a:spLocks noGrp="1"/>
          </p:cNvSpPr>
          <p:nvPr>
            <p:ph idx="1"/>
          </p:nvPr>
        </p:nvSpPr>
        <p:spPr/>
        <p:txBody>
          <a:bodyPr/>
          <a:lstStyle/>
          <a:p>
            <a:pPr marL="0" indent="0">
              <a:buNone/>
            </a:pPr>
            <a:r>
              <a:rPr lang="en-US" dirty="0"/>
              <a:t>Non-cognitivism is </a:t>
            </a:r>
            <a:r>
              <a:rPr lang="en-US" b="1" dirty="0"/>
              <a:t>the meta-ethical view that ethical sentences do not express propositions (i.e., statements) and thus cannot be true or false</a:t>
            </a:r>
            <a:r>
              <a:rPr lang="en-US" dirty="0"/>
              <a:t> (they are not truth-apt).</a:t>
            </a:r>
          </a:p>
        </p:txBody>
      </p:sp>
      <p:sp>
        <p:nvSpPr>
          <p:cNvPr id="4" name="Date Placeholder 3">
            <a:extLst>
              <a:ext uri="{FF2B5EF4-FFF2-40B4-BE49-F238E27FC236}">
                <a16:creationId xmlns:a16="http://schemas.microsoft.com/office/drawing/2014/main" id="{ACE71264-6440-189E-25A6-6F9CB689A6C8}"/>
              </a:ext>
            </a:extLst>
          </p:cNvPr>
          <p:cNvSpPr>
            <a:spLocks noGrp="1"/>
          </p:cNvSpPr>
          <p:nvPr>
            <p:ph type="dt" sz="half" idx="10"/>
          </p:nvPr>
        </p:nvSpPr>
        <p:spPr/>
        <p:txBody>
          <a:bodyPr/>
          <a:lstStyle/>
          <a:p>
            <a:fld id="{686F07B5-9429-4E8E-8ACE-9BD0E68F5410}" type="datetime1">
              <a:rPr lang="en-US" smtClean="0"/>
              <a:t>9/30/2023</a:t>
            </a:fld>
            <a:endParaRPr lang="en-US"/>
          </a:p>
        </p:txBody>
      </p:sp>
      <p:sp>
        <p:nvSpPr>
          <p:cNvPr id="5" name="Slide Number Placeholder 4">
            <a:extLst>
              <a:ext uri="{FF2B5EF4-FFF2-40B4-BE49-F238E27FC236}">
                <a16:creationId xmlns:a16="http://schemas.microsoft.com/office/drawing/2014/main" id="{AC20F417-BFFD-8645-7B73-67EA8B8D0934}"/>
              </a:ext>
            </a:extLst>
          </p:cNvPr>
          <p:cNvSpPr>
            <a:spLocks noGrp="1"/>
          </p:cNvSpPr>
          <p:nvPr>
            <p:ph type="sldNum" sz="quarter" idx="12"/>
          </p:nvPr>
        </p:nvSpPr>
        <p:spPr/>
        <p:txBody>
          <a:bodyPr/>
          <a:lstStyle/>
          <a:p>
            <a:fld id="{F829EDB1-538B-49BA-BD8F-BD385014CE77}" type="slidenum">
              <a:rPr lang="en-US" smtClean="0"/>
              <a:t>15</a:t>
            </a:fld>
            <a:endParaRPr lang="en-US"/>
          </a:p>
        </p:txBody>
      </p:sp>
    </p:spTree>
    <p:extLst>
      <p:ext uri="{BB962C8B-B14F-4D97-AF65-F5344CB8AC3E}">
        <p14:creationId xmlns:p14="http://schemas.microsoft.com/office/powerpoint/2010/main" val="2388109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BBC620F-1195-EEB0-A0D1-A69F79EDA6D5}"/>
              </a:ext>
            </a:extLst>
          </p:cNvPr>
          <p:cNvPicPr>
            <a:picLocks noGrp="1" noChangeAspect="1"/>
          </p:cNvPicPr>
          <p:nvPr>
            <p:ph idx="1"/>
          </p:nvPr>
        </p:nvPicPr>
        <p:blipFill>
          <a:blip r:embed="rId2"/>
          <a:stretch>
            <a:fillRect/>
          </a:stretch>
        </p:blipFill>
        <p:spPr>
          <a:xfrm>
            <a:off x="1753235" y="1157129"/>
            <a:ext cx="8096250" cy="4286250"/>
          </a:xfrm>
          <a:prstGeom prst="rect">
            <a:avLst/>
          </a:prstGeom>
        </p:spPr>
      </p:pic>
      <p:sp>
        <p:nvSpPr>
          <p:cNvPr id="3" name="Date Placeholder 2">
            <a:extLst>
              <a:ext uri="{FF2B5EF4-FFF2-40B4-BE49-F238E27FC236}">
                <a16:creationId xmlns:a16="http://schemas.microsoft.com/office/drawing/2014/main" id="{684FAE4F-11FC-1BD5-41B4-D044FAE55773}"/>
              </a:ext>
            </a:extLst>
          </p:cNvPr>
          <p:cNvSpPr>
            <a:spLocks noGrp="1"/>
          </p:cNvSpPr>
          <p:nvPr>
            <p:ph type="dt" sz="half" idx="10"/>
          </p:nvPr>
        </p:nvSpPr>
        <p:spPr/>
        <p:txBody>
          <a:bodyPr/>
          <a:lstStyle/>
          <a:p>
            <a:fld id="{B6EC2AE6-88BF-4900-B25B-71AED5B18AE3}" type="datetime1">
              <a:rPr lang="en-US" smtClean="0"/>
              <a:t>9/30/2023</a:t>
            </a:fld>
            <a:endParaRPr lang="en-US"/>
          </a:p>
        </p:txBody>
      </p:sp>
      <p:sp>
        <p:nvSpPr>
          <p:cNvPr id="5" name="Slide Number Placeholder 4">
            <a:extLst>
              <a:ext uri="{FF2B5EF4-FFF2-40B4-BE49-F238E27FC236}">
                <a16:creationId xmlns:a16="http://schemas.microsoft.com/office/drawing/2014/main" id="{81F36A48-1BC4-250B-CE7B-6241A814DF50}"/>
              </a:ext>
            </a:extLst>
          </p:cNvPr>
          <p:cNvSpPr>
            <a:spLocks noGrp="1"/>
          </p:cNvSpPr>
          <p:nvPr>
            <p:ph type="sldNum" sz="quarter" idx="12"/>
          </p:nvPr>
        </p:nvSpPr>
        <p:spPr/>
        <p:txBody>
          <a:bodyPr/>
          <a:lstStyle/>
          <a:p>
            <a:fld id="{F829EDB1-538B-49BA-BD8F-BD385014CE77}" type="slidenum">
              <a:rPr lang="en-US" smtClean="0"/>
              <a:t>16</a:t>
            </a:fld>
            <a:endParaRPr lang="en-US"/>
          </a:p>
        </p:txBody>
      </p:sp>
    </p:spTree>
    <p:extLst>
      <p:ext uri="{BB962C8B-B14F-4D97-AF65-F5344CB8AC3E}">
        <p14:creationId xmlns:p14="http://schemas.microsoft.com/office/powerpoint/2010/main" val="3924243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57ED70-4631-1DB4-03B7-54FDDD1CCA6B}"/>
              </a:ext>
            </a:extLst>
          </p:cNvPr>
          <p:cNvSpPr>
            <a:spLocks noGrp="1"/>
          </p:cNvSpPr>
          <p:nvPr>
            <p:ph idx="1"/>
          </p:nvPr>
        </p:nvSpPr>
        <p:spPr/>
        <p:txBody>
          <a:bodyPr/>
          <a:lstStyle/>
          <a:p>
            <a:pPr algn="just"/>
            <a:r>
              <a:rPr lang="en-US" dirty="0">
                <a:solidFill>
                  <a:srgbClr val="7030A0"/>
                </a:solidFill>
              </a:rPr>
              <a:t>What is the difference between Cognitivism and non-cognitivism?</a:t>
            </a:r>
          </a:p>
          <a:p>
            <a:pPr algn="just"/>
            <a:r>
              <a:rPr lang="en-US" b="1" dirty="0">
                <a:effectLst/>
              </a:rPr>
              <a:t>Cognitivism is valued knowledge whereas non-cognitivism is verified knowledge</a:t>
            </a:r>
            <a:r>
              <a:rPr lang="en-US" dirty="0">
                <a:effectLst/>
              </a:rPr>
              <a:t>. They are not only a matter of linguistic expression but also a matter of subjective and objective expression. Cognitivism is subjective expression whereas non-cognitivism is objective expression.</a:t>
            </a:r>
          </a:p>
          <a:p>
            <a:pPr marL="0" indent="0">
              <a:buNone/>
            </a:pPr>
            <a:endParaRPr lang="en-US" dirty="0"/>
          </a:p>
        </p:txBody>
      </p:sp>
      <p:sp>
        <p:nvSpPr>
          <p:cNvPr id="2" name="Date Placeholder 1">
            <a:extLst>
              <a:ext uri="{FF2B5EF4-FFF2-40B4-BE49-F238E27FC236}">
                <a16:creationId xmlns:a16="http://schemas.microsoft.com/office/drawing/2014/main" id="{DF63B672-A244-FF71-67BA-CEA9DA14E927}"/>
              </a:ext>
            </a:extLst>
          </p:cNvPr>
          <p:cNvSpPr>
            <a:spLocks noGrp="1"/>
          </p:cNvSpPr>
          <p:nvPr>
            <p:ph type="dt" sz="half" idx="10"/>
          </p:nvPr>
        </p:nvSpPr>
        <p:spPr/>
        <p:txBody>
          <a:bodyPr/>
          <a:lstStyle/>
          <a:p>
            <a:fld id="{081BC795-4035-4B02-A903-6CCE0AA73D5E}" type="datetime1">
              <a:rPr lang="en-US" smtClean="0"/>
              <a:t>9/30/2023</a:t>
            </a:fld>
            <a:endParaRPr lang="en-US"/>
          </a:p>
        </p:txBody>
      </p:sp>
      <p:sp>
        <p:nvSpPr>
          <p:cNvPr id="4" name="Slide Number Placeholder 3">
            <a:extLst>
              <a:ext uri="{FF2B5EF4-FFF2-40B4-BE49-F238E27FC236}">
                <a16:creationId xmlns:a16="http://schemas.microsoft.com/office/drawing/2014/main" id="{4F397189-20B9-30DF-FF38-ABBD0054E7B9}"/>
              </a:ext>
            </a:extLst>
          </p:cNvPr>
          <p:cNvSpPr>
            <a:spLocks noGrp="1"/>
          </p:cNvSpPr>
          <p:nvPr>
            <p:ph type="sldNum" sz="quarter" idx="12"/>
          </p:nvPr>
        </p:nvSpPr>
        <p:spPr/>
        <p:txBody>
          <a:bodyPr/>
          <a:lstStyle/>
          <a:p>
            <a:fld id="{F829EDB1-538B-49BA-BD8F-BD385014CE77}" type="slidenum">
              <a:rPr lang="en-US" smtClean="0"/>
              <a:t>17</a:t>
            </a:fld>
            <a:endParaRPr lang="en-US"/>
          </a:p>
        </p:txBody>
      </p:sp>
    </p:spTree>
    <p:extLst>
      <p:ext uri="{BB962C8B-B14F-4D97-AF65-F5344CB8AC3E}">
        <p14:creationId xmlns:p14="http://schemas.microsoft.com/office/powerpoint/2010/main" val="3006028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CA3A9-3B0A-4BBD-0051-B0082C9F9058}"/>
              </a:ext>
            </a:extLst>
          </p:cNvPr>
          <p:cNvSpPr>
            <a:spLocks noGrp="1"/>
          </p:cNvSpPr>
          <p:nvPr>
            <p:ph type="title"/>
          </p:nvPr>
        </p:nvSpPr>
        <p:spPr/>
        <p:txBody>
          <a:bodyPr>
            <a:normAutofit/>
          </a:bodyPr>
          <a:lstStyle/>
          <a:p>
            <a:pPr algn="ctr"/>
            <a:r>
              <a:rPr lang="en-US" sz="3200" b="1" dirty="0">
                <a:solidFill>
                  <a:srgbClr val="7030A0"/>
                </a:solidFill>
                <a:latin typeface="+mn-lt"/>
              </a:rPr>
              <a:t>Normative ethics</a:t>
            </a:r>
          </a:p>
        </p:txBody>
      </p:sp>
      <p:sp>
        <p:nvSpPr>
          <p:cNvPr id="3" name="Content Placeholder 2">
            <a:extLst>
              <a:ext uri="{FF2B5EF4-FFF2-40B4-BE49-F238E27FC236}">
                <a16:creationId xmlns:a16="http://schemas.microsoft.com/office/drawing/2014/main" id="{276C122A-4B1F-AD9F-78A5-823BC1744CB7}"/>
              </a:ext>
            </a:extLst>
          </p:cNvPr>
          <p:cNvSpPr>
            <a:spLocks noGrp="1"/>
          </p:cNvSpPr>
          <p:nvPr>
            <p:ph idx="1"/>
          </p:nvPr>
        </p:nvSpPr>
        <p:spPr/>
        <p:txBody>
          <a:bodyPr/>
          <a:lstStyle/>
          <a:p>
            <a:pPr algn="just"/>
            <a:r>
              <a:rPr lang="en-US" dirty="0"/>
              <a:t>Normative ethics is </a:t>
            </a:r>
            <a:r>
              <a:rPr lang="en-US" b="1" dirty="0"/>
              <a:t>the study of how we ought to act, morally speaking</a:t>
            </a:r>
            <a:r>
              <a:rPr lang="en-US" dirty="0"/>
              <a:t>. It deals with questions about what is right and wrong, good and bad. Normative ethics is also sometimes called moral philosophy. There are three main types of normative ethical theories: consequentialism, deontology, and virtue ethics.</a:t>
            </a:r>
          </a:p>
          <a:p>
            <a:pPr algn="just"/>
            <a:r>
              <a:rPr lang="en-US" dirty="0"/>
              <a:t>Consequentialism-</a:t>
            </a:r>
            <a:r>
              <a:rPr lang="as-IN" dirty="0"/>
              <a:t> ফলস্বরূপ</a:t>
            </a:r>
            <a:r>
              <a:rPr lang="en-US" dirty="0"/>
              <a:t>,</a:t>
            </a:r>
            <a:r>
              <a:rPr lang="as-IN" dirty="0"/>
              <a:t> দীর্ঘমেয়াদী পরিণতি</a:t>
            </a:r>
            <a:endParaRPr lang="en-US" dirty="0"/>
          </a:p>
          <a:p>
            <a:pPr marL="0" indent="0" algn="just">
              <a:buNone/>
            </a:pPr>
            <a:r>
              <a:rPr lang="en-US" dirty="0">
                <a:effectLst/>
              </a:rPr>
              <a:t>the </a:t>
            </a:r>
            <a:r>
              <a:rPr lang="en-US" dirty="0">
                <a:effectLst/>
                <a:hlinkClick r:id="rId2"/>
              </a:rPr>
              <a:t>doctrine</a:t>
            </a:r>
            <a:r>
              <a:rPr lang="en-US" dirty="0">
                <a:effectLst/>
              </a:rPr>
              <a:t> that the </a:t>
            </a:r>
            <a:r>
              <a:rPr lang="en-US" dirty="0">
                <a:effectLst/>
                <a:hlinkClick r:id="rId3"/>
              </a:rPr>
              <a:t>morality</a:t>
            </a:r>
            <a:r>
              <a:rPr lang="en-US" dirty="0">
                <a:effectLst/>
              </a:rPr>
              <a:t> of an action is to be </a:t>
            </a:r>
            <a:r>
              <a:rPr lang="en-US" dirty="0">
                <a:effectLst/>
                <a:hlinkClick r:id="rId4"/>
              </a:rPr>
              <a:t>judged</a:t>
            </a:r>
            <a:r>
              <a:rPr lang="en-US" dirty="0">
                <a:effectLst/>
              </a:rPr>
              <a:t> solely by its consequences.</a:t>
            </a:r>
          </a:p>
          <a:p>
            <a:pPr marL="0" indent="0">
              <a:buNone/>
            </a:pPr>
            <a:endParaRPr lang="en-US" dirty="0"/>
          </a:p>
        </p:txBody>
      </p:sp>
      <p:sp>
        <p:nvSpPr>
          <p:cNvPr id="4" name="Date Placeholder 3">
            <a:extLst>
              <a:ext uri="{FF2B5EF4-FFF2-40B4-BE49-F238E27FC236}">
                <a16:creationId xmlns:a16="http://schemas.microsoft.com/office/drawing/2014/main" id="{2DCC78A3-8CD5-CE0E-357C-D6D09D7C0088}"/>
              </a:ext>
            </a:extLst>
          </p:cNvPr>
          <p:cNvSpPr>
            <a:spLocks noGrp="1"/>
          </p:cNvSpPr>
          <p:nvPr>
            <p:ph type="dt" sz="half" idx="10"/>
          </p:nvPr>
        </p:nvSpPr>
        <p:spPr/>
        <p:txBody>
          <a:bodyPr/>
          <a:lstStyle/>
          <a:p>
            <a:fld id="{B0160B46-593D-4AE0-BE2E-60CEA91FFD8C}" type="datetime1">
              <a:rPr lang="en-US" smtClean="0"/>
              <a:t>9/30/2023</a:t>
            </a:fld>
            <a:endParaRPr lang="en-US"/>
          </a:p>
        </p:txBody>
      </p:sp>
      <p:sp>
        <p:nvSpPr>
          <p:cNvPr id="5" name="Slide Number Placeholder 4">
            <a:extLst>
              <a:ext uri="{FF2B5EF4-FFF2-40B4-BE49-F238E27FC236}">
                <a16:creationId xmlns:a16="http://schemas.microsoft.com/office/drawing/2014/main" id="{06E4A0A1-48C5-786F-91C3-B876AE2A3A49}"/>
              </a:ext>
            </a:extLst>
          </p:cNvPr>
          <p:cNvSpPr>
            <a:spLocks noGrp="1"/>
          </p:cNvSpPr>
          <p:nvPr>
            <p:ph type="sldNum" sz="quarter" idx="12"/>
          </p:nvPr>
        </p:nvSpPr>
        <p:spPr/>
        <p:txBody>
          <a:bodyPr/>
          <a:lstStyle/>
          <a:p>
            <a:fld id="{F829EDB1-538B-49BA-BD8F-BD385014CE77}" type="slidenum">
              <a:rPr lang="en-US" smtClean="0"/>
              <a:t>18</a:t>
            </a:fld>
            <a:endParaRPr lang="en-US"/>
          </a:p>
        </p:txBody>
      </p:sp>
    </p:spTree>
    <p:extLst>
      <p:ext uri="{BB962C8B-B14F-4D97-AF65-F5344CB8AC3E}">
        <p14:creationId xmlns:p14="http://schemas.microsoft.com/office/powerpoint/2010/main" val="1633692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6C06E1-D311-D4A1-44BF-B0B0310571A2}"/>
              </a:ext>
            </a:extLst>
          </p:cNvPr>
          <p:cNvSpPr>
            <a:spLocks noGrp="1"/>
          </p:cNvSpPr>
          <p:nvPr>
            <p:ph idx="1"/>
          </p:nvPr>
        </p:nvSpPr>
        <p:spPr>
          <a:xfrm>
            <a:off x="960120" y="1178718"/>
            <a:ext cx="10515600" cy="5177632"/>
          </a:xfrm>
        </p:spPr>
        <p:txBody>
          <a:bodyPr>
            <a:normAutofit fontScale="77500" lnSpcReduction="20000"/>
          </a:bodyPr>
          <a:lstStyle/>
          <a:p>
            <a:r>
              <a:rPr lang="en-US" dirty="0"/>
              <a:t>What are the 3 normative ethics?</a:t>
            </a:r>
          </a:p>
          <a:p>
            <a:pPr algn="just"/>
            <a:r>
              <a:rPr lang="en-US" dirty="0">
                <a:effectLst/>
              </a:rPr>
              <a:t>Normative ethical theories are classified into three main groups </a:t>
            </a:r>
            <a:r>
              <a:rPr lang="en-US" b="1" dirty="0">
                <a:effectLst/>
              </a:rPr>
              <a:t>teleological, deontological, and virtue ethics theories</a:t>
            </a:r>
            <a:r>
              <a:rPr lang="en-US" dirty="0">
                <a:effectLst/>
              </a:rPr>
              <a:t>. These types of theories differ in how they determine the moral worth of an action – whether an action is morally right or wrong, permissible or impermissible.</a:t>
            </a:r>
          </a:p>
          <a:p>
            <a:pPr algn="just"/>
            <a:r>
              <a:rPr lang="en-US" b="1" dirty="0">
                <a:effectLst/>
              </a:rPr>
              <a:t>Teleological-</a:t>
            </a:r>
            <a:r>
              <a:rPr lang="bn-IN" dirty="0"/>
              <a:t> পরমকারণমূলক</a:t>
            </a:r>
            <a:r>
              <a:rPr lang="en-US" dirty="0"/>
              <a:t> </a:t>
            </a:r>
          </a:p>
          <a:p>
            <a:pPr algn="just"/>
            <a:r>
              <a:rPr lang="en-US" dirty="0"/>
              <a:t>Philosophy-</a:t>
            </a:r>
            <a:r>
              <a:rPr lang="en-US" dirty="0">
                <a:effectLst/>
              </a:rPr>
              <a:t>relating to or involving the explanation of </a:t>
            </a:r>
            <a:r>
              <a:rPr lang="en-US" dirty="0">
                <a:effectLst/>
                <a:hlinkClick r:id="rId2"/>
              </a:rPr>
              <a:t>phenomena</a:t>
            </a:r>
            <a:r>
              <a:rPr lang="en-US" dirty="0">
                <a:effectLst/>
              </a:rPr>
              <a:t> in terms of the purpose they serve rather than of the cause by which they arise.</a:t>
            </a:r>
          </a:p>
          <a:p>
            <a:pPr marL="0" indent="0" algn="just">
              <a:buNone/>
            </a:pPr>
            <a:r>
              <a:rPr lang="en-US" dirty="0"/>
              <a:t># </a:t>
            </a:r>
            <a:r>
              <a:rPr lang="en-US" dirty="0">
                <a:solidFill>
                  <a:srgbClr val="7030A0"/>
                </a:solidFill>
              </a:rPr>
              <a:t>What does teleological mean in simple terms? </a:t>
            </a:r>
          </a:p>
          <a:p>
            <a:pPr algn="just"/>
            <a:r>
              <a:rPr lang="en-US" dirty="0"/>
              <a:t>Teleological means </a:t>
            </a:r>
            <a:r>
              <a:rPr lang="en-US" b="1" dirty="0"/>
              <a:t>starting from the end and reasoning back, explaining things based on their end purpose</a:t>
            </a:r>
            <a:r>
              <a:rPr lang="en-US" dirty="0"/>
              <a:t>. A teleological statement you've probably heard before is “Everything happens for a reason.“</a:t>
            </a:r>
          </a:p>
          <a:p>
            <a:pPr marL="0" indent="0">
              <a:buNone/>
            </a:pPr>
            <a:r>
              <a:rPr lang="en-US" dirty="0">
                <a:solidFill>
                  <a:srgbClr val="7030A0"/>
                </a:solidFill>
              </a:rPr>
              <a:t># What are the main ideas of </a:t>
            </a:r>
            <a:r>
              <a:rPr lang="en-US" dirty="0" err="1">
                <a:solidFill>
                  <a:srgbClr val="7030A0"/>
                </a:solidFill>
              </a:rPr>
              <a:t>teleologicals</a:t>
            </a:r>
            <a:r>
              <a:rPr lang="en-US" dirty="0">
                <a:solidFill>
                  <a:srgbClr val="7030A0"/>
                </a:solidFill>
              </a:rPr>
              <a:t>?</a:t>
            </a:r>
          </a:p>
          <a:p>
            <a:r>
              <a:rPr lang="en-US" dirty="0">
                <a:effectLst/>
              </a:rPr>
              <a:t>The word teleological derives from the Greek word telos, which means end or goal, and logos, which means science. Therefore, teleological theories </a:t>
            </a:r>
            <a:r>
              <a:rPr lang="en-US" b="1" dirty="0">
                <a:effectLst/>
              </a:rPr>
              <a:t>concentrate on the results of actions</a:t>
            </a:r>
            <a:r>
              <a:rPr lang="en-US" dirty="0">
                <a:effectLst/>
              </a:rPr>
              <a:t>; in other words, they postulate that the ethics of our actions depend on the good or evil they produce.</a:t>
            </a:r>
          </a:p>
          <a:p>
            <a:pPr algn="just"/>
            <a:endParaRPr lang="en-US" dirty="0"/>
          </a:p>
          <a:p>
            <a:pPr algn="just"/>
            <a:endParaRPr lang="en-US" dirty="0">
              <a:effectLst/>
            </a:endParaRPr>
          </a:p>
          <a:p>
            <a:pPr marL="0" indent="0">
              <a:buNone/>
            </a:pPr>
            <a:endParaRPr lang="en-US" dirty="0"/>
          </a:p>
        </p:txBody>
      </p:sp>
      <p:sp>
        <p:nvSpPr>
          <p:cNvPr id="2" name="Date Placeholder 1">
            <a:extLst>
              <a:ext uri="{FF2B5EF4-FFF2-40B4-BE49-F238E27FC236}">
                <a16:creationId xmlns:a16="http://schemas.microsoft.com/office/drawing/2014/main" id="{16EACAE5-AB46-C333-1F14-7849EB71244E}"/>
              </a:ext>
            </a:extLst>
          </p:cNvPr>
          <p:cNvSpPr>
            <a:spLocks noGrp="1"/>
          </p:cNvSpPr>
          <p:nvPr>
            <p:ph type="dt" sz="half" idx="10"/>
          </p:nvPr>
        </p:nvSpPr>
        <p:spPr/>
        <p:txBody>
          <a:bodyPr/>
          <a:lstStyle/>
          <a:p>
            <a:fld id="{9F22B2BD-76DD-4D79-8286-C611D5F1C686}" type="datetime1">
              <a:rPr lang="en-US" smtClean="0"/>
              <a:t>9/30/2023</a:t>
            </a:fld>
            <a:endParaRPr lang="en-US"/>
          </a:p>
        </p:txBody>
      </p:sp>
      <p:sp>
        <p:nvSpPr>
          <p:cNvPr id="4" name="Slide Number Placeholder 3">
            <a:extLst>
              <a:ext uri="{FF2B5EF4-FFF2-40B4-BE49-F238E27FC236}">
                <a16:creationId xmlns:a16="http://schemas.microsoft.com/office/drawing/2014/main" id="{2D031626-501A-FAB0-B197-A7B65668EF5A}"/>
              </a:ext>
            </a:extLst>
          </p:cNvPr>
          <p:cNvSpPr>
            <a:spLocks noGrp="1"/>
          </p:cNvSpPr>
          <p:nvPr>
            <p:ph type="sldNum" sz="quarter" idx="12"/>
          </p:nvPr>
        </p:nvSpPr>
        <p:spPr/>
        <p:txBody>
          <a:bodyPr/>
          <a:lstStyle/>
          <a:p>
            <a:fld id="{F829EDB1-538B-49BA-BD8F-BD385014CE77}" type="slidenum">
              <a:rPr lang="en-US" smtClean="0"/>
              <a:t>19</a:t>
            </a:fld>
            <a:endParaRPr lang="en-US" dirty="0"/>
          </a:p>
        </p:txBody>
      </p:sp>
    </p:spTree>
    <p:extLst>
      <p:ext uri="{BB962C8B-B14F-4D97-AF65-F5344CB8AC3E}">
        <p14:creationId xmlns:p14="http://schemas.microsoft.com/office/powerpoint/2010/main" val="1540834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6B74000-5F82-6703-DE02-9078B82D73EB}"/>
              </a:ext>
            </a:extLst>
          </p:cNvPr>
          <p:cNvSpPr txBox="1">
            <a:spLocks/>
          </p:cNvSpPr>
          <p:nvPr/>
        </p:nvSpPr>
        <p:spPr>
          <a:xfrm>
            <a:off x="513080" y="-20828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a:solidFill>
                  <a:srgbClr val="7030A0"/>
                </a:solidFill>
                <a:latin typeface="+mn-lt"/>
              </a:rPr>
              <a:t>Ethics</a:t>
            </a:r>
          </a:p>
        </p:txBody>
      </p:sp>
      <p:pic>
        <p:nvPicPr>
          <p:cNvPr id="7" name="Picture 6">
            <a:extLst>
              <a:ext uri="{FF2B5EF4-FFF2-40B4-BE49-F238E27FC236}">
                <a16:creationId xmlns:a16="http://schemas.microsoft.com/office/drawing/2014/main" id="{08C27071-2E94-ADDF-85DF-EEC102E11E92}"/>
              </a:ext>
            </a:extLst>
          </p:cNvPr>
          <p:cNvPicPr>
            <a:picLocks noChangeAspect="1"/>
          </p:cNvPicPr>
          <p:nvPr/>
        </p:nvPicPr>
        <p:blipFill>
          <a:blip r:embed="rId2"/>
          <a:stretch>
            <a:fillRect/>
          </a:stretch>
        </p:blipFill>
        <p:spPr>
          <a:xfrm>
            <a:off x="2580640" y="1605280"/>
            <a:ext cx="7731760" cy="4815840"/>
          </a:xfrm>
          <a:prstGeom prst="rect">
            <a:avLst/>
          </a:prstGeom>
        </p:spPr>
      </p:pic>
    </p:spTree>
    <p:extLst>
      <p:ext uri="{BB962C8B-B14F-4D97-AF65-F5344CB8AC3E}">
        <p14:creationId xmlns:p14="http://schemas.microsoft.com/office/powerpoint/2010/main" val="2683202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1875125-ECAB-C16E-CA9A-26652C864610}"/>
              </a:ext>
            </a:extLst>
          </p:cNvPr>
          <p:cNvSpPr>
            <a:spLocks noGrp="1"/>
          </p:cNvSpPr>
          <p:nvPr>
            <p:ph type="dt" sz="half" idx="10"/>
          </p:nvPr>
        </p:nvSpPr>
        <p:spPr/>
        <p:txBody>
          <a:bodyPr/>
          <a:lstStyle/>
          <a:p>
            <a:fld id="{8CE9C70D-E59E-4234-AC4D-68963A315E5F}" type="datetime1">
              <a:rPr lang="en-US" smtClean="0"/>
              <a:t>9/30/2023</a:t>
            </a:fld>
            <a:endParaRPr lang="en-US"/>
          </a:p>
        </p:txBody>
      </p:sp>
      <p:sp>
        <p:nvSpPr>
          <p:cNvPr id="5" name="Slide Number Placeholder 4">
            <a:extLst>
              <a:ext uri="{FF2B5EF4-FFF2-40B4-BE49-F238E27FC236}">
                <a16:creationId xmlns:a16="http://schemas.microsoft.com/office/drawing/2014/main" id="{334AC712-A75D-53FB-1B45-BECB2C4CFE71}"/>
              </a:ext>
            </a:extLst>
          </p:cNvPr>
          <p:cNvSpPr>
            <a:spLocks noGrp="1"/>
          </p:cNvSpPr>
          <p:nvPr>
            <p:ph type="sldNum" sz="quarter" idx="12"/>
          </p:nvPr>
        </p:nvSpPr>
        <p:spPr/>
        <p:txBody>
          <a:bodyPr/>
          <a:lstStyle/>
          <a:p>
            <a:fld id="{F829EDB1-538B-49BA-BD8F-BD385014CE77}" type="slidenum">
              <a:rPr lang="en-US" smtClean="0"/>
              <a:t>20</a:t>
            </a:fld>
            <a:endParaRPr lang="en-US"/>
          </a:p>
        </p:txBody>
      </p:sp>
      <p:sp>
        <p:nvSpPr>
          <p:cNvPr id="11" name="TextBox 10">
            <a:extLst>
              <a:ext uri="{FF2B5EF4-FFF2-40B4-BE49-F238E27FC236}">
                <a16:creationId xmlns:a16="http://schemas.microsoft.com/office/drawing/2014/main" id="{87A5A40B-2F7B-8C1B-46BD-FA135AEB7472}"/>
              </a:ext>
            </a:extLst>
          </p:cNvPr>
          <p:cNvSpPr txBox="1"/>
          <p:nvPr/>
        </p:nvSpPr>
        <p:spPr>
          <a:xfrm>
            <a:off x="431800" y="500579"/>
            <a:ext cx="10922000" cy="5478423"/>
          </a:xfrm>
          <a:prstGeom prst="rect">
            <a:avLst/>
          </a:prstGeom>
          <a:noFill/>
        </p:spPr>
        <p:txBody>
          <a:bodyPr wrap="square">
            <a:spAutoFit/>
          </a:bodyPr>
          <a:lstStyle/>
          <a:p>
            <a:pPr algn="just"/>
            <a:r>
              <a:rPr lang="en-US" sz="2400" b="1" dirty="0">
                <a:solidFill>
                  <a:srgbClr val="7030A0"/>
                </a:solidFill>
              </a:rPr>
              <a:t>Teleology (</a:t>
            </a:r>
            <a:r>
              <a:rPr lang="en-US" dirty="0"/>
              <a:t>Philosophy)</a:t>
            </a:r>
          </a:p>
          <a:p>
            <a:pPr algn="just"/>
            <a:r>
              <a:rPr lang="en-US" dirty="0"/>
              <a:t>    the explanation of phenomena in terms of the purpose they serve rather than of the cause by which they arise.</a:t>
            </a:r>
          </a:p>
          <a:p>
            <a:pPr algn="just"/>
            <a:r>
              <a:rPr lang="en-US" dirty="0"/>
              <a:t>    "no theory of history can do without teleology“</a:t>
            </a:r>
          </a:p>
          <a:p>
            <a:pPr algn="just"/>
            <a:r>
              <a:rPr lang="en-US" sz="2400" b="1" dirty="0">
                <a:solidFill>
                  <a:srgbClr val="7030A0"/>
                </a:solidFill>
              </a:rPr>
              <a:t>Epistemic (</a:t>
            </a:r>
            <a:r>
              <a:rPr lang="as-IN" sz="2400" b="1" dirty="0">
                <a:solidFill>
                  <a:srgbClr val="7030A0"/>
                </a:solidFill>
              </a:rPr>
              <a:t>জ্ঞানমূলক</a:t>
            </a:r>
            <a:r>
              <a:rPr lang="en-US" sz="2400" b="1" dirty="0">
                <a:solidFill>
                  <a:srgbClr val="7030A0"/>
                </a:solidFill>
              </a:rPr>
              <a:t>)</a:t>
            </a:r>
            <a:r>
              <a:rPr lang="en-US" dirty="0"/>
              <a:t> relates to knowledge or to the degree of its validation.</a:t>
            </a:r>
          </a:p>
          <a:p>
            <a:pPr algn="just"/>
            <a:r>
              <a:rPr lang="en-US" b="1" dirty="0"/>
              <a:t>What is an example of epistemic cognition?</a:t>
            </a:r>
          </a:p>
          <a:p>
            <a:pPr algn="just"/>
            <a:r>
              <a:rPr lang="en-US" dirty="0">
                <a:effectLst/>
              </a:rPr>
              <a:t>Epistemic cognition is needed whenever people are required to do more than simply memorize information or conduct simple procedures; for example, </a:t>
            </a:r>
            <a:r>
              <a:rPr lang="en-US" b="1" dirty="0">
                <a:effectLst/>
              </a:rPr>
              <a:t>people use their epistemic cognition to determine who or what to believe, and to decide among numerous alternatives for addressing complex problems</a:t>
            </a:r>
            <a:r>
              <a:rPr lang="en-US" dirty="0">
                <a:effectLst/>
              </a:rPr>
              <a:t>. </a:t>
            </a:r>
          </a:p>
          <a:p>
            <a:pPr algn="just"/>
            <a:endParaRPr lang="en-US" dirty="0"/>
          </a:p>
          <a:p>
            <a:pPr algn="just"/>
            <a:r>
              <a:rPr lang="en-US" sz="2400" b="1" dirty="0"/>
              <a:t>The epistemic problem for cognitivism:</a:t>
            </a:r>
          </a:p>
          <a:p>
            <a:pPr algn="just"/>
            <a:r>
              <a:rPr lang="en-US" sz="2000" dirty="0"/>
              <a:t>The epistemological problem of cognitive penetrability essentially </a:t>
            </a:r>
            <a:r>
              <a:rPr lang="en-US" sz="2000" b="1" dirty="0"/>
              <a:t>stems from a clash of two conflicting intuitions about the credentials of this tribunal</a:t>
            </a:r>
            <a:r>
              <a:rPr lang="en-US" sz="2000" dirty="0"/>
              <a:t>. The first intuition says that perceptual experiences in general possess the kind of intrinsic features that would make the beliefs based on them justified.</a:t>
            </a:r>
          </a:p>
          <a:p>
            <a:pPr algn="just"/>
            <a:endParaRPr lang="en-US" sz="2000" b="1" dirty="0"/>
          </a:p>
          <a:p>
            <a:pPr algn="just"/>
            <a:r>
              <a:rPr lang="en-US" sz="2000" dirty="0"/>
              <a:t># </a:t>
            </a:r>
            <a:r>
              <a:rPr lang="en-US" sz="2000" dirty="0">
                <a:solidFill>
                  <a:srgbClr val="7030A0"/>
                </a:solidFill>
              </a:rPr>
              <a:t>Moral relativism </a:t>
            </a:r>
            <a:r>
              <a:rPr lang="en-US" sz="2000" dirty="0"/>
              <a:t>is </a:t>
            </a:r>
            <a:r>
              <a:rPr lang="en-US" sz="2000" b="1" dirty="0"/>
              <a:t>the idea that there is no universal or absolute set of moral principles</a:t>
            </a:r>
            <a:r>
              <a:rPr lang="en-US" sz="2000" dirty="0"/>
              <a:t>. It's a version of morality that advocates “to each her own,” and those who follow it say, “Who am I to judge?” Moral relativism can be understood in several ways.</a:t>
            </a:r>
            <a:endParaRPr lang="en-US" sz="2000" b="1" dirty="0"/>
          </a:p>
        </p:txBody>
      </p:sp>
    </p:spTree>
    <p:extLst>
      <p:ext uri="{BB962C8B-B14F-4D97-AF65-F5344CB8AC3E}">
        <p14:creationId xmlns:p14="http://schemas.microsoft.com/office/powerpoint/2010/main" val="2534206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58AE84-5A6B-127D-AFE1-544D0E3E55EA}"/>
              </a:ext>
            </a:extLst>
          </p:cNvPr>
          <p:cNvSpPr>
            <a:spLocks noGrp="1"/>
          </p:cNvSpPr>
          <p:nvPr>
            <p:ph idx="1"/>
          </p:nvPr>
        </p:nvSpPr>
        <p:spPr>
          <a:xfrm>
            <a:off x="848360" y="447040"/>
            <a:ext cx="10515600" cy="5806123"/>
          </a:xfrm>
        </p:spPr>
        <p:txBody>
          <a:bodyPr>
            <a:normAutofit fontScale="92500" lnSpcReduction="10000"/>
          </a:bodyPr>
          <a:lstStyle/>
          <a:p>
            <a:pPr marL="0" indent="0">
              <a:buNone/>
            </a:pPr>
            <a:r>
              <a:rPr lang="en-US" b="1" dirty="0">
                <a:effectLst/>
              </a:rPr>
              <a:t>Deontological-</a:t>
            </a:r>
            <a:r>
              <a:rPr lang="as-IN" dirty="0"/>
              <a:t> নীতিশাস্ত্র; </a:t>
            </a:r>
            <a:r>
              <a:rPr lang="en-US" dirty="0"/>
              <a:t>Deontology is </a:t>
            </a:r>
            <a:r>
              <a:rPr lang="en-US" b="1" dirty="0"/>
              <a:t>an ethical theory that uses rules to distinguish right from wrong</a:t>
            </a:r>
            <a:r>
              <a:rPr lang="en-US" dirty="0"/>
              <a:t>.</a:t>
            </a:r>
          </a:p>
          <a:p>
            <a:pPr marL="0" indent="0">
              <a:buNone/>
            </a:pPr>
            <a:r>
              <a:rPr lang="en-US" b="1" dirty="0"/>
              <a:t>deontological ethics</a:t>
            </a:r>
            <a:r>
              <a:rPr lang="en-US" dirty="0"/>
              <a:t>, in </a:t>
            </a:r>
            <a:r>
              <a:rPr lang="en-US" dirty="0">
                <a:hlinkClick r:id="rId2"/>
              </a:rPr>
              <a:t>philosophy</a:t>
            </a:r>
            <a:r>
              <a:rPr lang="en-US" dirty="0"/>
              <a:t>, </a:t>
            </a:r>
            <a:r>
              <a:rPr lang="en-US" dirty="0">
                <a:hlinkClick r:id="rId3"/>
              </a:rPr>
              <a:t>ethical</a:t>
            </a:r>
            <a:r>
              <a:rPr lang="en-US" dirty="0"/>
              <a:t> theories that place special emphasis on the relationship between duty and the </a:t>
            </a:r>
            <a:r>
              <a:rPr lang="en-US" dirty="0">
                <a:hlinkClick r:id="rId4"/>
              </a:rPr>
              <a:t>morality</a:t>
            </a:r>
            <a:r>
              <a:rPr lang="en-US" dirty="0"/>
              <a:t> of </a:t>
            </a:r>
            <a:r>
              <a:rPr lang="en-US" dirty="0">
                <a:hlinkClick r:id="rId5"/>
              </a:rPr>
              <a:t>human</a:t>
            </a:r>
            <a:r>
              <a:rPr lang="en-US" dirty="0"/>
              <a:t> actions. </a:t>
            </a:r>
            <a:r>
              <a:rPr lang="en-US" dirty="0">
                <a:solidFill>
                  <a:srgbClr val="7030A0"/>
                </a:solidFill>
              </a:rPr>
              <a:t>The term </a:t>
            </a:r>
            <a:r>
              <a:rPr lang="en-US" i="1" dirty="0">
                <a:solidFill>
                  <a:srgbClr val="7030A0"/>
                </a:solidFill>
              </a:rPr>
              <a:t>deontology</a:t>
            </a:r>
            <a:r>
              <a:rPr lang="en-US" dirty="0">
                <a:solidFill>
                  <a:srgbClr val="7030A0"/>
                </a:solidFill>
              </a:rPr>
              <a:t> is derived from the Greek </a:t>
            </a:r>
            <a:r>
              <a:rPr lang="en-US" i="1" dirty="0" err="1">
                <a:solidFill>
                  <a:srgbClr val="7030A0"/>
                </a:solidFill>
              </a:rPr>
              <a:t>deon</a:t>
            </a:r>
            <a:r>
              <a:rPr lang="en-US" dirty="0">
                <a:solidFill>
                  <a:srgbClr val="7030A0"/>
                </a:solidFill>
              </a:rPr>
              <a:t>, “duty,” and </a:t>
            </a:r>
            <a:r>
              <a:rPr lang="en-US" i="1" dirty="0">
                <a:solidFill>
                  <a:srgbClr val="7030A0"/>
                </a:solidFill>
              </a:rPr>
              <a:t>logos</a:t>
            </a:r>
            <a:r>
              <a:rPr lang="en-US" dirty="0">
                <a:solidFill>
                  <a:srgbClr val="7030A0"/>
                </a:solidFill>
              </a:rPr>
              <a:t>, “science.”</a:t>
            </a:r>
          </a:p>
          <a:p>
            <a:pPr marL="0" indent="0">
              <a:buNone/>
            </a:pPr>
            <a:r>
              <a:rPr lang="en-US" dirty="0"/>
              <a:t>Virtue ethics-</a:t>
            </a:r>
          </a:p>
          <a:p>
            <a:pPr algn="just"/>
            <a:r>
              <a:rPr lang="en-US" dirty="0">
                <a:effectLst/>
              </a:rPr>
              <a:t>Virtue ethics </a:t>
            </a:r>
            <a:r>
              <a:rPr lang="en-US" b="1" dirty="0">
                <a:effectLst/>
              </a:rPr>
              <a:t>mainly deals with the honesty and morality of a person</a:t>
            </a:r>
            <a:r>
              <a:rPr lang="en-US" dirty="0">
                <a:effectLst/>
              </a:rPr>
              <a:t>. It states that practicing good habits such as honesty, and generosity makes a moral and virtuous person. It guides a person without specific rules for resolving the ethical complexity.</a:t>
            </a:r>
          </a:p>
          <a:p>
            <a:pPr marL="0" indent="0">
              <a:buNone/>
            </a:pPr>
            <a:r>
              <a:rPr lang="en-US" dirty="0">
                <a:solidFill>
                  <a:srgbClr val="7030A0"/>
                </a:solidFill>
              </a:rPr>
              <a:t># What are the 8 virtues of ethics?</a:t>
            </a:r>
          </a:p>
          <a:p>
            <a:r>
              <a:rPr lang="en-US" dirty="0">
                <a:effectLst/>
              </a:rPr>
              <a:t>The Eight Virtues are </a:t>
            </a:r>
            <a:r>
              <a:rPr lang="en-US" b="1" dirty="0">
                <a:effectLst/>
              </a:rPr>
              <a:t>loyalty</a:t>
            </a:r>
            <a:r>
              <a:rPr lang="en-US" altLang="ja-JP" b="1" dirty="0">
                <a:effectLst/>
              </a:rPr>
              <a:t>, </a:t>
            </a:r>
            <a:r>
              <a:rPr lang="en-US" b="1" dirty="0">
                <a:effectLst/>
              </a:rPr>
              <a:t>filial piety (</a:t>
            </a:r>
            <a:r>
              <a:rPr lang="bn-IN" dirty="0"/>
              <a:t>মাতাপিতার সেবা</a:t>
            </a:r>
            <a:r>
              <a:rPr lang="en-US" dirty="0"/>
              <a:t>- the important virtue and primary duty of respect, obedience, and care for one's parents and elderly family members.</a:t>
            </a:r>
            <a:r>
              <a:rPr lang="en-US" b="1" dirty="0">
                <a:effectLst/>
              </a:rPr>
              <a:t>)</a:t>
            </a:r>
            <a:r>
              <a:rPr lang="en-US" altLang="ja-JP" b="1" dirty="0">
                <a:effectLst/>
              </a:rPr>
              <a:t>, </a:t>
            </a:r>
            <a:r>
              <a:rPr lang="en-US" b="1" dirty="0">
                <a:effectLst/>
              </a:rPr>
              <a:t>benevolence (kindness), love</a:t>
            </a:r>
            <a:r>
              <a:rPr lang="en-US" altLang="ja-JP" b="1" dirty="0">
                <a:effectLst/>
              </a:rPr>
              <a:t>, </a:t>
            </a:r>
            <a:r>
              <a:rPr lang="en-US" b="1" dirty="0">
                <a:effectLst/>
              </a:rPr>
              <a:t>honesty,</a:t>
            </a:r>
            <a:r>
              <a:rPr lang="en-US" altLang="ja-JP" b="1" dirty="0">
                <a:effectLst/>
              </a:rPr>
              <a:t> </a:t>
            </a:r>
            <a:r>
              <a:rPr lang="en-US" b="1" dirty="0">
                <a:effectLst/>
              </a:rPr>
              <a:t>justice</a:t>
            </a:r>
            <a:r>
              <a:rPr lang="en-US" altLang="ja-JP" b="1" dirty="0">
                <a:effectLst/>
              </a:rPr>
              <a:t>, </a:t>
            </a:r>
            <a:r>
              <a:rPr lang="en-US" b="1" dirty="0">
                <a:effectLst/>
              </a:rPr>
              <a:t>harmony</a:t>
            </a:r>
            <a:r>
              <a:rPr lang="en-US" altLang="ja-JP" b="1" dirty="0">
                <a:effectLst/>
              </a:rPr>
              <a:t>, </a:t>
            </a:r>
            <a:r>
              <a:rPr lang="en-US" b="1" dirty="0">
                <a:effectLst/>
              </a:rPr>
              <a:t>and peace</a:t>
            </a:r>
            <a:r>
              <a:rPr lang="en-US" altLang="ja-JP" dirty="0">
                <a:effectLst/>
              </a:rPr>
              <a:t>.</a:t>
            </a:r>
          </a:p>
          <a:p>
            <a:endParaRPr lang="ja-JP" altLang="en-US" dirty="0">
              <a:effectLst/>
            </a:endParaRPr>
          </a:p>
          <a:p>
            <a:pPr marL="0" indent="0">
              <a:buNone/>
            </a:pPr>
            <a:endParaRPr lang="en-US" dirty="0"/>
          </a:p>
        </p:txBody>
      </p:sp>
      <p:sp>
        <p:nvSpPr>
          <p:cNvPr id="6" name="Rectangle 2">
            <a:extLst>
              <a:ext uri="{FF2B5EF4-FFF2-40B4-BE49-F238E27FC236}">
                <a16:creationId xmlns:a16="http://schemas.microsoft.com/office/drawing/2014/main" id="{E90D4618-3F53-682D-85D9-C0B0D9C17B9B}"/>
              </a:ext>
            </a:extLst>
          </p:cNvPr>
          <p:cNvSpPr>
            <a:spLocks noChangeArrowheads="1"/>
          </p:cNvSpPr>
          <p:nvPr/>
        </p:nvSpPr>
        <p:spPr bwMode="auto">
          <a:xfrm>
            <a:off x="2875280" y="2695099"/>
            <a:ext cx="95571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000" b="0" i="0" u="none" strike="noStrike" cap="none" normalizeH="0" baseline="0" dirty="0">
                <a:ln>
                  <a:noFill/>
                </a:ln>
                <a:solidFill>
                  <a:schemeClr val="tx1"/>
                </a:solidFill>
                <a:effectLst/>
                <a:latin typeface="Arial Unicode MS"/>
                <a:cs typeface="Vrinda" panose="020B0502040204020203" pitchFamily="34" charset="0"/>
              </a:rPr>
              <a:t>পুণ্য নীতিশাস্ত্র</a:t>
            </a:r>
            <a:r>
              <a:rPr kumimoji="0" lang="bn-IN" altLang="en-US" sz="800" b="0" i="0" u="none" strike="noStrike" cap="none" normalizeH="0" baseline="0" dirty="0">
                <a:ln>
                  <a:noFill/>
                </a:ln>
                <a:solidFill>
                  <a:schemeClr val="tx1"/>
                </a:solidFill>
                <a:effectLst/>
                <a:cs typeface="Vrinda" panose="020B0502040204020203" pitchFamily="34" charset="0"/>
              </a:rPr>
              <a:t> </a:t>
            </a:r>
            <a:r>
              <a:rPr kumimoji="0" lang="en-US" altLang="en-US" sz="800" b="0" i="0" u="none" strike="noStrike" cap="none" normalizeH="0" baseline="0" dirty="0">
                <a:ln>
                  <a:noFill/>
                </a:ln>
                <a:solidFill>
                  <a:schemeClr val="tx1"/>
                </a:solidFill>
                <a:effectLst/>
                <a:cs typeface="Vrinda" panose="020B0502040204020203"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Date Placeholder 1">
            <a:extLst>
              <a:ext uri="{FF2B5EF4-FFF2-40B4-BE49-F238E27FC236}">
                <a16:creationId xmlns:a16="http://schemas.microsoft.com/office/drawing/2014/main" id="{74B1D4C3-EAB7-F0C2-E8DF-006622C312CB}"/>
              </a:ext>
            </a:extLst>
          </p:cNvPr>
          <p:cNvSpPr>
            <a:spLocks noGrp="1"/>
          </p:cNvSpPr>
          <p:nvPr>
            <p:ph type="dt" sz="half" idx="10"/>
          </p:nvPr>
        </p:nvSpPr>
        <p:spPr/>
        <p:txBody>
          <a:bodyPr/>
          <a:lstStyle/>
          <a:p>
            <a:fld id="{6CDBBA30-7E50-4020-BEDD-B7B3909618AE}" type="datetime1">
              <a:rPr lang="en-US" smtClean="0"/>
              <a:t>9/30/2023</a:t>
            </a:fld>
            <a:endParaRPr lang="en-US"/>
          </a:p>
        </p:txBody>
      </p:sp>
      <p:sp>
        <p:nvSpPr>
          <p:cNvPr id="4" name="Slide Number Placeholder 3">
            <a:extLst>
              <a:ext uri="{FF2B5EF4-FFF2-40B4-BE49-F238E27FC236}">
                <a16:creationId xmlns:a16="http://schemas.microsoft.com/office/drawing/2014/main" id="{CD397D18-3F58-45AF-DB8A-6B4426419651}"/>
              </a:ext>
            </a:extLst>
          </p:cNvPr>
          <p:cNvSpPr>
            <a:spLocks noGrp="1"/>
          </p:cNvSpPr>
          <p:nvPr>
            <p:ph type="sldNum" sz="quarter" idx="12"/>
          </p:nvPr>
        </p:nvSpPr>
        <p:spPr/>
        <p:txBody>
          <a:bodyPr/>
          <a:lstStyle/>
          <a:p>
            <a:fld id="{F829EDB1-538B-49BA-BD8F-BD385014CE77}" type="slidenum">
              <a:rPr lang="en-US" smtClean="0"/>
              <a:t>21</a:t>
            </a:fld>
            <a:endParaRPr lang="en-US"/>
          </a:p>
        </p:txBody>
      </p:sp>
    </p:spTree>
    <p:extLst>
      <p:ext uri="{BB962C8B-B14F-4D97-AF65-F5344CB8AC3E}">
        <p14:creationId xmlns:p14="http://schemas.microsoft.com/office/powerpoint/2010/main" val="2965186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9C89BA-3ADA-3AEA-2D35-E6DBC351649E}"/>
              </a:ext>
            </a:extLst>
          </p:cNvPr>
          <p:cNvSpPr>
            <a:spLocks noGrp="1"/>
          </p:cNvSpPr>
          <p:nvPr>
            <p:ph idx="1"/>
          </p:nvPr>
        </p:nvSpPr>
        <p:spPr>
          <a:xfrm>
            <a:off x="1010920" y="738505"/>
            <a:ext cx="10515600" cy="4351338"/>
          </a:xfrm>
        </p:spPr>
        <p:txBody>
          <a:bodyPr/>
          <a:lstStyle/>
          <a:p>
            <a:pPr marL="0" indent="0">
              <a:buNone/>
            </a:pPr>
            <a:r>
              <a:rPr lang="en-US" dirty="0"/>
              <a:t># What are the 4 normative ethics?</a:t>
            </a:r>
          </a:p>
          <a:p>
            <a:r>
              <a:rPr lang="en-US" dirty="0">
                <a:effectLst/>
              </a:rPr>
              <a:t>Four normative theories currently exist. These are </a:t>
            </a:r>
            <a:r>
              <a:rPr lang="en-US" b="1" dirty="0">
                <a:effectLst/>
              </a:rPr>
              <a:t>utilitarianism, Kantianism, ethical intuitionism (in its methodological sense), and virtue ethics</a:t>
            </a:r>
            <a:r>
              <a:rPr lang="en-US" dirty="0">
                <a:effectLst/>
              </a:rPr>
              <a:t>.</a:t>
            </a:r>
          </a:p>
          <a:p>
            <a:pPr marL="0" indent="0">
              <a:buNone/>
            </a:pPr>
            <a:endParaRPr lang="en-US" dirty="0"/>
          </a:p>
        </p:txBody>
      </p:sp>
      <p:sp>
        <p:nvSpPr>
          <p:cNvPr id="2" name="Date Placeholder 1">
            <a:extLst>
              <a:ext uri="{FF2B5EF4-FFF2-40B4-BE49-F238E27FC236}">
                <a16:creationId xmlns:a16="http://schemas.microsoft.com/office/drawing/2014/main" id="{68CD86FF-4DC6-EB6B-117F-D2D8DD0BD195}"/>
              </a:ext>
            </a:extLst>
          </p:cNvPr>
          <p:cNvSpPr>
            <a:spLocks noGrp="1"/>
          </p:cNvSpPr>
          <p:nvPr>
            <p:ph type="dt" sz="half" idx="10"/>
          </p:nvPr>
        </p:nvSpPr>
        <p:spPr/>
        <p:txBody>
          <a:bodyPr/>
          <a:lstStyle/>
          <a:p>
            <a:fld id="{665608F6-F05C-47CF-BB89-5DA29F90B34C}" type="datetime1">
              <a:rPr lang="en-US" smtClean="0"/>
              <a:t>9/30/2023</a:t>
            </a:fld>
            <a:endParaRPr lang="en-US"/>
          </a:p>
        </p:txBody>
      </p:sp>
      <p:sp>
        <p:nvSpPr>
          <p:cNvPr id="4" name="Slide Number Placeholder 3">
            <a:extLst>
              <a:ext uri="{FF2B5EF4-FFF2-40B4-BE49-F238E27FC236}">
                <a16:creationId xmlns:a16="http://schemas.microsoft.com/office/drawing/2014/main" id="{44EEEF2E-E34B-340E-B790-6E34C0E6F383}"/>
              </a:ext>
            </a:extLst>
          </p:cNvPr>
          <p:cNvSpPr>
            <a:spLocks noGrp="1"/>
          </p:cNvSpPr>
          <p:nvPr>
            <p:ph type="sldNum" sz="quarter" idx="12"/>
          </p:nvPr>
        </p:nvSpPr>
        <p:spPr/>
        <p:txBody>
          <a:bodyPr/>
          <a:lstStyle/>
          <a:p>
            <a:fld id="{F829EDB1-538B-49BA-BD8F-BD385014CE77}" type="slidenum">
              <a:rPr lang="en-US" smtClean="0"/>
              <a:t>22</a:t>
            </a:fld>
            <a:endParaRPr lang="en-US"/>
          </a:p>
        </p:txBody>
      </p:sp>
      <p:pic>
        <p:nvPicPr>
          <p:cNvPr id="5" name="Picture 4">
            <a:extLst>
              <a:ext uri="{FF2B5EF4-FFF2-40B4-BE49-F238E27FC236}">
                <a16:creationId xmlns:a16="http://schemas.microsoft.com/office/drawing/2014/main" id="{EA673968-243E-70A4-06E0-9366CBCFCE8E}"/>
              </a:ext>
            </a:extLst>
          </p:cNvPr>
          <p:cNvPicPr>
            <a:picLocks noChangeAspect="1"/>
          </p:cNvPicPr>
          <p:nvPr/>
        </p:nvPicPr>
        <p:blipFill>
          <a:blip r:embed="rId2"/>
          <a:stretch>
            <a:fillRect/>
          </a:stretch>
        </p:blipFill>
        <p:spPr>
          <a:xfrm>
            <a:off x="1049020" y="2438400"/>
            <a:ext cx="7143750" cy="3792855"/>
          </a:xfrm>
          <a:prstGeom prst="rect">
            <a:avLst/>
          </a:prstGeom>
        </p:spPr>
      </p:pic>
      <p:sp>
        <p:nvSpPr>
          <p:cNvPr id="7" name="TextBox 6">
            <a:extLst>
              <a:ext uri="{FF2B5EF4-FFF2-40B4-BE49-F238E27FC236}">
                <a16:creationId xmlns:a16="http://schemas.microsoft.com/office/drawing/2014/main" id="{F40D071F-B16B-CA49-E8F1-8E9B02A1CC6D}"/>
              </a:ext>
            </a:extLst>
          </p:cNvPr>
          <p:cNvSpPr txBox="1"/>
          <p:nvPr/>
        </p:nvSpPr>
        <p:spPr>
          <a:xfrm>
            <a:off x="8230870" y="2967335"/>
            <a:ext cx="2950210" cy="1477328"/>
          </a:xfrm>
          <a:prstGeom prst="rect">
            <a:avLst/>
          </a:prstGeom>
          <a:noFill/>
        </p:spPr>
        <p:txBody>
          <a:bodyPr wrap="square">
            <a:spAutoFit/>
          </a:bodyPr>
          <a:lstStyle/>
          <a:p>
            <a:pPr algn="just"/>
            <a:r>
              <a:rPr lang="en-US" dirty="0"/>
              <a:t>It implies a recognition of national, regional, and ethnic differences in manners and methods and a desire to bridge them. </a:t>
            </a:r>
          </a:p>
        </p:txBody>
      </p:sp>
    </p:spTree>
    <p:extLst>
      <p:ext uri="{BB962C8B-B14F-4D97-AF65-F5344CB8AC3E}">
        <p14:creationId xmlns:p14="http://schemas.microsoft.com/office/powerpoint/2010/main" val="2808752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5F76F0-AFDB-7D66-960E-3B481172FD5C}"/>
              </a:ext>
            </a:extLst>
          </p:cNvPr>
          <p:cNvSpPr>
            <a:spLocks noGrp="1"/>
          </p:cNvSpPr>
          <p:nvPr>
            <p:ph idx="1"/>
          </p:nvPr>
        </p:nvSpPr>
        <p:spPr/>
        <p:txBody>
          <a:bodyPr/>
          <a:lstStyle/>
          <a:p>
            <a:pPr algn="just">
              <a:buFont typeface="Arial" panose="020B0604020202020204" pitchFamily="34" charset="0"/>
              <a:buChar char="•"/>
            </a:pPr>
            <a:r>
              <a:rPr lang="en-US" dirty="0"/>
              <a:t>Cross culture is a concept that recognizes the differences among business people of different nations, backgrounds, and ethnicities, and the importance of bridging them.</a:t>
            </a:r>
          </a:p>
          <a:p>
            <a:pPr algn="just">
              <a:buFont typeface="Arial" panose="020B0604020202020204" pitchFamily="34" charset="0"/>
              <a:buChar char="•"/>
            </a:pPr>
            <a:r>
              <a:rPr lang="en-US" dirty="0"/>
              <a:t>With globalization, cross-cultural education has become critically important to business success in opening up and maintaining new markets.</a:t>
            </a:r>
          </a:p>
          <a:p>
            <a:pPr algn="just">
              <a:buFont typeface="Arial" panose="020B0604020202020204" pitchFamily="34" charset="0"/>
              <a:buChar char="•"/>
            </a:pPr>
            <a:r>
              <a:rPr lang="en-US" dirty="0"/>
              <a:t>Business people working abroad need to learn subtle differences in style and substance in order to be effective.</a:t>
            </a:r>
          </a:p>
          <a:p>
            <a:pPr algn="just">
              <a:buFont typeface="Arial" panose="020B0604020202020204" pitchFamily="34" charset="0"/>
              <a:buChar char="•"/>
            </a:pPr>
            <a:r>
              <a:rPr lang="en-US" dirty="0"/>
              <a:t>Employees can obtain cross-culture training from their business and educational organizations.</a:t>
            </a:r>
          </a:p>
          <a:p>
            <a:endParaRPr lang="en-US" dirty="0"/>
          </a:p>
        </p:txBody>
      </p:sp>
      <p:sp>
        <p:nvSpPr>
          <p:cNvPr id="4" name="Date Placeholder 3">
            <a:extLst>
              <a:ext uri="{FF2B5EF4-FFF2-40B4-BE49-F238E27FC236}">
                <a16:creationId xmlns:a16="http://schemas.microsoft.com/office/drawing/2014/main" id="{27D9F396-9C28-51F3-BCD3-320FAA30BCCB}"/>
              </a:ext>
            </a:extLst>
          </p:cNvPr>
          <p:cNvSpPr>
            <a:spLocks noGrp="1"/>
          </p:cNvSpPr>
          <p:nvPr>
            <p:ph type="dt" sz="half" idx="10"/>
          </p:nvPr>
        </p:nvSpPr>
        <p:spPr/>
        <p:txBody>
          <a:bodyPr/>
          <a:lstStyle/>
          <a:p>
            <a:fld id="{8CE9C70D-E59E-4234-AC4D-68963A315E5F}" type="datetime1">
              <a:rPr lang="en-US" smtClean="0"/>
              <a:t>9/30/2023</a:t>
            </a:fld>
            <a:endParaRPr lang="en-US"/>
          </a:p>
        </p:txBody>
      </p:sp>
      <p:sp>
        <p:nvSpPr>
          <p:cNvPr id="5" name="Slide Number Placeholder 4">
            <a:extLst>
              <a:ext uri="{FF2B5EF4-FFF2-40B4-BE49-F238E27FC236}">
                <a16:creationId xmlns:a16="http://schemas.microsoft.com/office/drawing/2014/main" id="{A4C91E82-8799-8E20-E56C-248EC4A500E3}"/>
              </a:ext>
            </a:extLst>
          </p:cNvPr>
          <p:cNvSpPr>
            <a:spLocks noGrp="1"/>
          </p:cNvSpPr>
          <p:nvPr>
            <p:ph type="sldNum" sz="quarter" idx="12"/>
          </p:nvPr>
        </p:nvSpPr>
        <p:spPr/>
        <p:txBody>
          <a:bodyPr/>
          <a:lstStyle/>
          <a:p>
            <a:fld id="{F829EDB1-538B-49BA-BD8F-BD385014CE77}" type="slidenum">
              <a:rPr lang="en-US" smtClean="0"/>
              <a:t>23</a:t>
            </a:fld>
            <a:endParaRPr lang="en-US"/>
          </a:p>
        </p:txBody>
      </p:sp>
    </p:spTree>
    <p:extLst>
      <p:ext uri="{BB962C8B-B14F-4D97-AF65-F5344CB8AC3E}">
        <p14:creationId xmlns:p14="http://schemas.microsoft.com/office/powerpoint/2010/main" val="1003396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0879C6-3EF9-1A49-955B-606C70F6C3F5}"/>
              </a:ext>
            </a:extLst>
          </p:cNvPr>
          <p:cNvSpPr>
            <a:spLocks noGrp="1"/>
          </p:cNvSpPr>
          <p:nvPr>
            <p:ph idx="1"/>
          </p:nvPr>
        </p:nvSpPr>
        <p:spPr>
          <a:xfrm>
            <a:off x="838200" y="447040"/>
            <a:ext cx="10515600" cy="5770563"/>
          </a:xfrm>
        </p:spPr>
        <p:txBody>
          <a:bodyPr>
            <a:normAutofit/>
          </a:bodyPr>
          <a:lstStyle/>
          <a:p>
            <a:pPr algn="just"/>
            <a:r>
              <a:rPr lang="en-US" sz="3200" dirty="0">
                <a:solidFill>
                  <a:srgbClr val="7030A0"/>
                </a:solidFill>
              </a:rPr>
              <a:t>Cross-cultural differences and similarities:</a:t>
            </a:r>
          </a:p>
          <a:p>
            <a:pPr algn="just"/>
            <a:r>
              <a:rPr lang="en-US" dirty="0"/>
              <a:t>What are cultural differences and similarities?</a:t>
            </a:r>
          </a:p>
          <a:p>
            <a:pPr algn="just"/>
            <a:r>
              <a:rPr lang="en-US" dirty="0">
                <a:effectLst/>
              </a:rPr>
              <a:t>Cultural differences are </a:t>
            </a:r>
            <a:r>
              <a:rPr lang="en-US" b="1" dirty="0">
                <a:effectLst/>
              </a:rPr>
              <a:t>the various ways of life of people that are considered unique to different people, ethnicity, race, or national origin</a:t>
            </a:r>
            <a:r>
              <a:rPr lang="en-US" dirty="0">
                <a:effectLst/>
              </a:rPr>
              <a:t>. These differences are beliefs, behaviors, languages, practices, and expressions., etc.</a:t>
            </a:r>
          </a:p>
          <a:p>
            <a:pPr algn="just"/>
            <a:r>
              <a:rPr lang="en-US" dirty="0">
                <a:solidFill>
                  <a:srgbClr val="7030A0"/>
                </a:solidFill>
              </a:rPr>
              <a:t>What are the similarities and differences between cross-cultural and intercultural?</a:t>
            </a:r>
          </a:p>
          <a:p>
            <a:pPr algn="just"/>
            <a:r>
              <a:rPr lang="en-US" dirty="0"/>
              <a:t>In cross-cultural societies, one culture is often considered “the norm” and all other cultures are compared or contrasted to the dominant culture. Intercultural describes communities in which there is a deep understanding and respect for all cultures.</a:t>
            </a:r>
          </a:p>
        </p:txBody>
      </p:sp>
      <p:sp>
        <p:nvSpPr>
          <p:cNvPr id="4" name="Date Placeholder 3">
            <a:extLst>
              <a:ext uri="{FF2B5EF4-FFF2-40B4-BE49-F238E27FC236}">
                <a16:creationId xmlns:a16="http://schemas.microsoft.com/office/drawing/2014/main" id="{450B4461-F169-C742-8734-BC880E0F1C1B}"/>
              </a:ext>
            </a:extLst>
          </p:cNvPr>
          <p:cNvSpPr>
            <a:spLocks noGrp="1"/>
          </p:cNvSpPr>
          <p:nvPr>
            <p:ph type="dt" sz="half" idx="10"/>
          </p:nvPr>
        </p:nvSpPr>
        <p:spPr/>
        <p:txBody>
          <a:bodyPr/>
          <a:lstStyle/>
          <a:p>
            <a:fld id="{8CE9C70D-E59E-4234-AC4D-68963A315E5F}" type="datetime1">
              <a:rPr lang="en-US" smtClean="0"/>
              <a:t>9/30/2023</a:t>
            </a:fld>
            <a:endParaRPr lang="en-US"/>
          </a:p>
        </p:txBody>
      </p:sp>
      <p:sp>
        <p:nvSpPr>
          <p:cNvPr id="5" name="Slide Number Placeholder 4">
            <a:extLst>
              <a:ext uri="{FF2B5EF4-FFF2-40B4-BE49-F238E27FC236}">
                <a16:creationId xmlns:a16="http://schemas.microsoft.com/office/drawing/2014/main" id="{D4245A22-1EEF-2C41-AFF3-C25C6A45FF46}"/>
              </a:ext>
            </a:extLst>
          </p:cNvPr>
          <p:cNvSpPr>
            <a:spLocks noGrp="1"/>
          </p:cNvSpPr>
          <p:nvPr>
            <p:ph type="sldNum" sz="quarter" idx="12"/>
          </p:nvPr>
        </p:nvSpPr>
        <p:spPr/>
        <p:txBody>
          <a:bodyPr/>
          <a:lstStyle/>
          <a:p>
            <a:fld id="{F829EDB1-538B-49BA-BD8F-BD385014CE77}" type="slidenum">
              <a:rPr lang="en-US" smtClean="0"/>
              <a:t>24</a:t>
            </a:fld>
            <a:endParaRPr lang="en-US"/>
          </a:p>
        </p:txBody>
      </p:sp>
    </p:spTree>
    <p:extLst>
      <p:ext uri="{BB962C8B-B14F-4D97-AF65-F5344CB8AC3E}">
        <p14:creationId xmlns:p14="http://schemas.microsoft.com/office/powerpoint/2010/main" val="16326936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3C261-B513-3604-658A-E1256EE3467B}"/>
              </a:ext>
            </a:extLst>
          </p:cNvPr>
          <p:cNvSpPr>
            <a:spLocks noGrp="1"/>
          </p:cNvSpPr>
          <p:nvPr>
            <p:ph type="title"/>
          </p:nvPr>
        </p:nvSpPr>
        <p:spPr/>
        <p:txBody>
          <a:bodyPr>
            <a:normAutofit/>
          </a:bodyPr>
          <a:lstStyle/>
          <a:p>
            <a:pPr algn="ctr"/>
            <a:r>
              <a:rPr lang="en-US" sz="3200" kern="0" dirty="0">
                <a:solidFill>
                  <a:srgbClr val="7030A0"/>
                </a:solidFill>
                <a:effectLst/>
                <a:latin typeface="Times New Roman" panose="02020603050405020304" pitchFamily="18" charset="0"/>
                <a:ea typeface="Times New Roman" panose="02020603050405020304" pitchFamily="18" charset="0"/>
              </a:rPr>
              <a:t>Different Psychological Issues in Meta-ethics:</a:t>
            </a:r>
            <a:endParaRPr lang="en-US" sz="3200" dirty="0">
              <a:solidFill>
                <a:srgbClr val="7030A0"/>
              </a:solidFill>
            </a:endParaRPr>
          </a:p>
        </p:txBody>
      </p:sp>
      <p:sp>
        <p:nvSpPr>
          <p:cNvPr id="3" name="Content Placeholder 2">
            <a:extLst>
              <a:ext uri="{FF2B5EF4-FFF2-40B4-BE49-F238E27FC236}">
                <a16:creationId xmlns:a16="http://schemas.microsoft.com/office/drawing/2014/main" id="{7DDFDEDA-E189-2674-C8EB-2EE058ECADA3}"/>
              </a:ext>
            </a:extLst>
          </p:cNvPr>
          <p:cNvSpPr>
            <a:spLocks noGrp="1"/>
          </p:cNvSpPr>
          <p:nvPr>
            <p:ph idx="1"/>
          </p:nvPr>
        </p:nvSpPr>
        <p:spPr/>
        <p:txBody>
          <a:bodyPr/>
          <a:lstStyle/>
          <a:p>
            <a:pPr marL="514350" indent="-514350">
              <a:buFont typeface="+mj-lt"/>
              <a:buAutoNum type="arabicPeriod"/>
            </a:pPr>
            <a:r>
              <a:rPr lang="en-US" dirty="0"/>
              <a:t>Egoism (</a:t>
            </a:r>
            <a:r>
              <a:rPr lang="as-IN" dirty="0"/>
              <a:t>অহংবোধ</a:t>
            </a:r>
            <a:r>
              <a:rPr lang="en-US" dirty="0"/>
              <a:t>) and Altruism (</a:t>
            </a:r>
            <a:r>
              <a:rPr lang="as-IN" dirty="0"/>
              <a:t>পরার্থপরতা</a:t>
            </a:r>
            <a:r>
              <a:rPr lang="en-US" dirty="0"/>
              <a:t>)-</a:t>
            </a:r>
            <a:r>
              <a:rPr lang="en-US" dirty="0">
                <a:effectLst/>
                <a:hlinkClick r:id="rId2"/>
              </a:rPr>
              <a:t> disinterested</a:t>
            </a:r>
            <a:r>
              <a:rPr lang="en-US" dirty="0">
                <a:effectLst/>
              </a:rPr>
              <a:t> and </a:t>
            </a:r>
            <a:r>
              <a:rPr lang="en-US" dirty="0">
                <a:effectLst/>
                <a:hlinkClick r:id="rId3"/>
              </a:rPr>
              <a:t>selfless</a:t>
            </a:r>
            <a:r>
              <a:rPr lang="en-US" dirty="0">
                <a:effectLst/>
              </a:rPr>
              <a:t> concern for the well-being of others.</a:t>
            </a:r>
          </a:p>
          <a:p>
            <a:pPr marL="0" indent="0">
              <a:buNone/>
            </a:pPr>
            <a:r>
              <a:rPr lang="en-US" dirty="0"/>
              <a:t>   Egoism-</a:t>
            </a:r>
            <a:r>
              <a:rPr lang="en-US" dirty="0">
                <a:effectLst/>
              </a:rPr>
              <a:t> an ethical theory that treats </a:t>
            </a:r>
            <a:r>
              <a:rPr lang="en-US" dirty="0">
                <a:effectLst/>
                <a:hlinkClick r:id="rId4"/>
              </a:rPr>
              <a:t>self-interest</a:t>
            </a:r>
            <a:r>
              <a:rPr lang="en-US" dirty="0">
                <a:effectLst/>
              </a:rPr>
              <a:t> as the foundation of </a:t>
            </a:r>
            <a:r>
              <a:rPr lang="en-US" dirty="0">
                <a:effectLst/>
                <a:hlinkClick r:id="rId5"/>
              </a:rPr>
              <a:t>morality</a:t>
            </a:r>
            <a:r>
              <a:rPr lang="en-US" dirty="0">
                <a:effectLst/>
              </a:rPr>
              <a:t>.</a:t>
            </a:r>
          </a:p>
          <a:p>
            <a:pPr marL="0" indent="0">
              <a:buNone/>
            </a:pPr>
            <a:r>
              <a:rPr lang="en-US" dirty="0"/>
              <a:t>2. Emotion and Reason</a:t>
            </a:r>
          </a:p>
          <a:p>
            <a:pPr marL="0" indent="0">
              <a:buNone/>
            </a:pPr>
            <a:r>
              <a:rPr lang="en-US" dirty="0"/>
              <a:t>3. Male and Female Morality</a:t>
            </a:r>
          </a:p>
          <a:p>
            <a:pPr marL="0" indent="0">
              <a:buNone/>
            </a:pPr>
            <a:endParaRPr lang="en-US" dirty="0"/>
          </a:p>
          <a:p>
            <a:pPr marL="0" indent="0">
              <a:buNone/>
            </a:pPr>
            <a:r>
              <a:rPr lang="en-US" dirty="0">
                <a:hlinkClick r:id="rId6"/>
              </a:rPr>
              <a:t>https://abhipedia.abhimanu.com/Article/IAS/Mzc4MgEEQQVVEEQQVV/Psychological-Issues-in-Metaethics-Ethics--Integrity-and-Aptitude-IAS</a:t>
            </a:r>
            <a:r>
              <a:rPr lang="en-US" dirty="0"/>
              <a:t> </a:t>
            </a:r>
          </a:p>
        </p:txBody>
      </p:sp>
      <p:sp>
        <p:nvSpPr>
          <p:cNvPr id="4" name="Date Placeholder 3">
            <a:extLst>
              <a:ext uri="{FF2B5EF4-FFF2-40B4-BE49-F238E27FC236}">
                <a16:creationId xmlns:a16="http://schemas.microsoft.com/office/drawing/2014/main" id="{B4DD5F15-BBA8-8278-CF9C-D5DA5C3E3FC6}"/>
              </a:ext>
            </a:extLst>
          </p:cNvPr>
          <p:cNvSpPr>
            <a:spLocks noGrp="1"/>
          </p:cNvSpPr>
          <p:nvPr>
            <p:ph type="dt" sz="half" idx="10"/>
          </p:nvPr>
        </p:nvSpPr>
        <p:spPr/>
        <p:txBody>
          <a:bodyPr/>
          <a:lstStyle/>
          <a:p>
            <a:fld id="{8CE9C70D-E59E-4234-AC4D-68963A315E5F}" type="datetime1">
              <a:rPr lang="en-US" smtClean="0"/>
              <a:t>9/30/2023</a:t>
            </a:fld>
            <a:endParaRPr lang="en-US"/>
          </a:p>
        </p:txBody>
      </p:sp>
      <p:sp>
        <p:nvSpPr>
          <p:cNvPr id="5" name="Slide Number Placeholder 4">
            <a:extLst>
              <a:ext uri="{FF2B5EF4-FFF2-40B4-BE49-F238E27FC236}">
                <a16:creationId xmlns:a16="http://schemas.microsoft.com/office/drawing/2014/main" id="{F1D41076-1C08-BC7A-8E56-2DC2096BB186}"/>
              </a:ext>
            </a:extLst>
          </p:cNvPr>
          <p:cNvSpPr>
            <a:spLocks noGrp="1"/>
          </p:cNvSpPr>
          <p:nvPr>
            <p:ph type="sldNum" sz="quarter" idx="12"/>
          </p:nvPr>
        </p:nvSpPr>
        <p:spPr/>
        <p:txBody>
          <a:bodyPr/>
          <a:lstStyle/>
          <a:p>
            <a:fld id="{F829EDB1-538B-49BA-BD8F-BD385014CE77}" type="slidenum">
              <a:rPr lang="en-US" smtClean="0"/>
              <a:t>25</a:t>
            </a:fld>
            <a:endParaRPr lang="en-US"/>
          </a:p>
        </p:txBody>
      </p:sp>
    </p:spTree>
    <p:extLst>
      <p:ext uri="{BB962C8B-B14F-4D97-AF65-F5344CB8AC3E}">
        <p14:creationId xmlns:p14="http://schemas.microsoft.com/office/powerpoint/2010/main" val="1680421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CF0C7E-D816-847C-04A7-EC34EE0F0A70}"/>
              </a:ext>
            </a:extLst>
          </p:cNvPr>
          <p:cNvSpPr>
            <a:spLocks noGrp="1"/>
          </p:cNvSpPr>
          <p:nvPr>
            <p:ph idx="1"/>
          </p:nvPr>
        </p:nvSpPr>
        <p:spPr>
          <a:xfrm>
            <a:off x="838200" y="467360"/>
            <a:ext cx="10515600" cy="5709603"/>
          </a:xfrm>
        </p:spPr>
        <p:txBody>
          <a:bodyPr>
            <a:normAutofit fontScale="85000" lnSpcReduction="10000"/>
          </a:bodyPr>
          <a:lstStyle/>
          <a:p>
            <a:pPr marL="0" indent="0" algn="just">
              <a:buNone/>
            </a:pPr>
            <a:r>
              <a:rPr lang="en-US" dirty="0"/>
              <a:t>The term egoism is also referred to as </a:t>
            </a:r>
            <a:r>
              <a:rPr lang="en-US" b="1" dirty="0">
                <a:hlinkClick r:id="rId2" tooltip="Difference Between Egoism and Egotism"/>
              </a:rPr>
              <a:t>egotism</a:t>
            </a:r>
            <a:r>
              <a:rPr lang="en-US" dirty="0"/>
              <a:t>. This term can be defined as the </a:t>
            </a:r>
            <a:r>
              <a:rPr lang="en-US" b="1" dirty="0"/>
              <a:t>quality of being excessively conceited or self-centered</a:t>
            </a:r>
            <a:r>
              <a:rPr lang="en-US" dirty="0"/>
              <a:t>. A person, who is egoistic is usually inconsiderate of others and focuses solely on the individual self. Such a person would engage in any activity that harms others and benefit himself.</a:t>
            </a:r>
          </a:p>
          <a:p>
            <a:pPr marL="0" indent="0" algn="just">
              <a:buNone/>
            </a:pPr>
            <a:r>
              <a:rPr lang="en-US" dirty="0"/>
              <a:t>Altruism can simply be defined as </a:t>
            </a:r>
            <a:r>
              <a:rPr lang="en-US" b="1" dirty="0"/>
              <a:t>unselfishness</a:t>
            </a:r>
            <a:r>
              <a:rPr lang="en-US" dirty="0"/>
              <a:t>. It is when </a:t>
            </a:r>
            <a:r>
              <a:rPr lang="en-US" b="1" dirty="0"/>
              <a:t>a person puts the needs of others even before himself</a:t>
            </a:r>
            <a:r>
              <a:rPr lang="en-US" dirty="0"/>
              <a:t>. This is why it can be considered as the opposite of egoism. Such an individual is so concerned about others that he completely ignores himself. For example, take a soldier who sacrifices himself to save the others of his battalion, or else a parent who risks herself or himself to save a child. These are instances where an individual completely forgets his own self.</a:t>
            </a:r>
            <a:endParaRPr lang="en-US" b="1" dirty="0"/>
          </a:p>
          <a:p>
            <a:pPr marL="0" indent="0" algn="just">
              <a:buNone/>
            </a:pPr>
            <a:r>
              <a:rPr lang="en-US" b="1" dirty="0"/>
              <a:t>What is the difference between Egoism and Altruism?</a:t>
            </a:r>
          </a:p>
          <a:p>
            <a:pPr marL="0" indent="0" algn="just">
              <a:buNone/>
            </a:pPr>
            <a:r>
              <a:rPr lang="en-US" dirty="0"/>
              <a:t>• Egoism can be defined as extreme self-centeredness whereas altruism can be defined as selflessness.</a:t>
            </a:r>
          </a:p>
          <a:p>
            <a:pPr marL="0" indent="0" algn="just">
              <a:buNone/>
            </a:pPr>
            <a:r>
              <a:rPr lang="en-US" dirty="0"/>
              <a:t>• These two can be considered as two extremes of human quality.</a:t>
            </a:r>
          </a:p>
          <a:p>
            <a:pPr marL="0" indent="0" algn="just">
              <a:buNone/>
            </a:pPr>
            <a:r>
              <a:rPr lang="en-US" dirty="0"/>
              <a:t>• An egoistic person only cares for himself, but an altruistic person cares for others ignoring his own self.</a:t>
            </a:r>
          </a:p>
          <a:p>
            <a:pPr marL="0" indent="0">
              <a:buNone/>
            </a:pPr>
            <a:endParaRPr lang="en-US" dirty="0"/>
          </a:p>
        </p:txBody>
      </p:sp>
      <p:sp>
        <p:nvSpPr>
          <p:cNvPr id="4" name="Date Placeholder 3">
            <a:extLst>
              <a:ext uri="{FF2B5EF4-FFF2-40B4-BE49-F238E27FC236}">
                <a16:creationId xmlns:a16="http://schemas.microsoft.com/office/drawing/2014/main" id="{DE063655-3661-4428-5163-7BDF1B8213ED}"/>
              </a:ext>
            </a:extLst>
          </p:cNvPr>
          <p:cNvSpPr>
            <a:spLocks noGrp="1"/>
          </p:cNvSpPr>
          <p:nvPr>
            <p:ph type="dt" sz="half" idx="10"/>
          </p:nvPr>
        </p:nvSpPr>
        <p:spPr/>
        <p:txBody>
          <a:bodyPr/>
          <a:lstStyle/>
          <a:p>
            <a:fld id="{8CE9C70D-E59E-4234-AC4D-68963A315E5F}" type="datetime1">
              <a:rPr lang="en-US" smtClean="0"/>
              <a:t>9/30/2023</a:t>
            </a:fld>
            <a:endParaRPr lang="en-US"/>
          </a:p>
        </p:txBody>
      </p:sp>
      <p:sp>
        <p:nvSpPr>
          <p:cNvPr id="5" name="Slide Number Placeholder 4">
            <a:extLst>
              <a:ext uri="{FF2B5EF4-FFF2-40B4-BE49-F238E27FC236}">
                <a16:creationId xmlns:a16="http://schemas.microsoft.com/office/drawing/2014/main" id="{504CD642-978E-7B80-275C-38ABAB8BAECB}"/>
              </a:ext>
            </a:extLst>
          </p:cNvPr>
          <p:cNvSpPr>
            <a:spLocks noGrp="1"/>
          </p:cNvSpPr>
          <p:nvPr>
            <p:ph type="sldNum" sz="quarter" idx="12"/>
          </p:nvPr>
        </p:nvSpPr>
        <p:spPr/>
        <p:txBody>
          <a:bodyPr/>
          <a:lstStyle/>
          <a:p>
            <a:fld id="{F829EDB1-538B-49BA-BD8F-BD385014CE77}" type="slidenum">
              <a:rPr lang="en-US" smtClean="0"/>
              <a:t>26</a:t>
            </a:fld>
            <a:endParaRPr lang="en-US"/>
          </a:p>
        </p:txBody>
      </p:sp>
    </p:spTree>
    <p:extLst>
      <p:ext uri="{BB962C8B-B14F-4D97-AF65-F5344CB8AC3E}">
        <p14:creationId xmlns:p14="http://schemas.microsoft.com/office/powerpoint/2010/main" val="38650146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9F472B-8A2A-BC0A-6271-F668F1A08266}"/>
              </a:ext>
            </a:extLst>
          </p:cNvPr>
          <p:cNvSpPr>
            <a:spLocks noGrp="1"/>
          </p:cNvSpPr>
          <p:nvPr>
            <p:ph idx="1"/>
          </p:nvPr>
        </p:nvSpPr>
        <p:spPr/>
        <p:txBody>
          <a:bodyPr>
            <a:normAutofit fontScale="92500"/>
          </a:bodyPr>
          <a:lstStyle/>
          <a:p>
            <a:r>
              <a:rPr lang="en-US" dirty="0">
                <a:solidFill>
                  <a:srgbClr val="7030A0"/>
                </a:solidFill>
              </a:rPr>
              <a:t>Emotion and Reason</a:t>
            </a:r>
          </a:p>
          <a:p>
            <a:pPr algn="just"/>
            <a:r>
              <a:rPr lang="en-US" dirty="0"/>
              <a:t> </a:t>
            </a:r>
            <a:r>
              <a:rPr lang="en-US" sz="2600" dirty="0"/>
              <a:t>A second area of moral psychology involves a dispute concerning the role of reason in motivating moral actions. If for example, I make the statement “abortion is morally wrong” am I making a rational assessment or only expressing my feelings? On the one side of the dispute 18</a:t>
            </a:r>
            <a:r>
              <a:rPr lang="en-US" sz="2600" baseline="30000" dirty="0"/>
              <a:t>th</a:t>
            </a:r>
            <a:r>
              <a:rPr lang="en-US" sz="2600" dirty="0"/>
              <a:t> century British philosopher David Hume argued that moral assessments involve our emotions and not our reason. We can amass all the reasons but that alone will not constitute a moral assessment. We need a distinctly emotional reaction in order to make a moral pronouncement. The reason might be of service in giving us the relevant data, but in Hume’s words “reason and ought to be, the slave of the passions”. Inspired by Hume’s anti-rationalist views some 56</a:t>
            </a:r>
            <a:r>
              <a:rPr lang="en-US" sz="2600" baseline="30000" dirty="0"/>
              <a:t>th</a:t>
            </a:r>
            <a:r>
              <a:rPr lang="en-US" sz="2600" dirty="0"/>
              <a:t>-century philosophers most notably A.F. Ayer, similarly denied that moral assessments are factual descriptions.</a:t>
            </a:r>
          </a:p>
        </p:txBody>
      </p:sp>
      <p:sp>
        <p:nvSpPr>
          <p:cNvPr id="4" name="Date Placeholder 3">
            <a:extLst>
              <a:ext uri="{FF2B5EF4-FFF2-40B4-BE49-F238E27FC236}">
                <a16:creationId xmlns:a16="http://schemas.microsoft.com/office/drawing/2014/main" id="{AB3BD8D5-415B-344C-F469-9E4A1B3CFF91}"/>
              </a:ext>
            </a:extLst>
          </p:cNvPr>
          <p:cNvSpPr>
            <a:spLocks noGrp="1"/>
          </p:cNvSpPr>
          <p:nvPr>
            <p:ph type="dt" sz="half" idx="10"/>
          </p:nvPr>
        </p:nvSpPr>
        <p:spPr/>
        <p:txBody>
          <a:bodyPr/>
          <a:lstStyle/>
          <a:p>
            <a:fld id="{8CE9C70D-E59E-4234-AC4D-68963A315E5F}" type="datetime1">
              <a:rPr lang="en-US" smtClean="0"/>
              <a:t>9/30/2023</a:t>
            </a:fld>
            <a:endParaRPr lang="en-US"/>
          </a:p>
        </p:txBody>
      </p:sp>
      <p:sp>
        <p:nvSpPr>
          <p:cNvPr id="5" name="Slide Number Placeholder 4">
            <a:extLst>
              <a:ext uri="{FF2B5EF4-FFF2-40B4-BE49-F238E27FC236}">
                <a16:creationId xmlns:a16="http://schemas.microsoft.com/office/drawing/2014/main" id="{30C9AAA7-297C-F07D-7F58-71C2BC8DD8A3}"/>
              </a:ext>
            </a:extLst>
          </p:cNvPr>
          <p:cNvSpPr>
            <a:spLocks noGrp="1"/>
          </p:cNvSpPr>
          <p:nvPr>
            <p:ph type="sldNum" sz="quarter" idx="12"/>
          </p:nvPr>
        </p:nvSpPr>
        <p:spPr/>
        <p:txBody>
          <a:bodyPr/>
          <a:lstStyle/>
          <a:p>
            <a:fld id="{F829EDB1-538B-49BA-BD8F-BD385014CE77}" type="slidenum">
              <a:rPr lang="en-US" smtClean="0"/>
              <a:t>27</a:t>
            </a:fld>
            <a:endParaRPr lang="en-US"/>
          </a:p>
        </p:txBody>
      </p:sp>
    </p:spTree>
    <p:extLst>
      <p:ext uri="{BB962C8B-B14F-4D97-AF65-F5344CB8AC3E}">
        <p14:creationId xmlns:p14="http://schemas.microsoft.com/office/powerpoint/2010/main" val="2995448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D8C0FB-505F-E730-AA5E-DB2C005C4CD8}"/>
              </a:ext>
            </a:extLst>
          </p:cNvPr>
          <p:cNvSpPr>
            <a:spLocks noGrp="1"/>
          </p:cNvSpPr>
          <p:nvPr>
            <p:ph idx="1"/>
          </p:nvPr>
        </p:nvSpPr>
        <p:spPr/>
        <p:txBody>
          <a:bodyPr>
            <a:normAutofit/>
          </a:bodyPr>
          <a:lstStyle/>
          <a:p>
            <a:pPr marL="0" indent="0">
              <a:buNone/>
            </a:pPr>
            <a:r>
              <a:rPr lang="en-US" dirty="0">
                <a:solidFill>
                  <a:srgbClr val="7030A0"/>
                </a:solidFill>
              </a:rPr>
              <a:t>Male and Female Morality </a:t>
            </a:r>
          </a:p>
          <a:p>
            <a:pPr marL="0" indent="0" algn="just">
              <a:buNone/>
            </a:pPr>
            <a:r>
              <a:rPr lang="en-US" dirty="0"/>
              <a:t> </a:t>
            </a:r>
            <a:r>
              <a:rPr lang="en-US" sz="2400" dirty="0"/>
              <a:t>A third area of moral psychology focuses on whether there is a distinctly female approach to ethics that is grounded in the psychological differences between men and women. Discussions of this issue focus on claims that 378 traditional morality is male-centered and 358 there is a unique female perspective of the world which can be shaped into a value theory. According to many feminist philosophers, traditional morality is male-centered since it is modeled after practices that have been traditionally male-dominated such as acquiring property engaging in business contracts, and governing societies.</a:t>
            </a:r>
          </a:p>
          <a:p>
            <a:pPr marL="0" indent="0">
              <a:buNone/>
            </a:pPr>
            <a:endParaRPr lang="en-US" dirty="0"/>
          </a:p>
        </p:txBody>
      </p:sp>
      <p:sp>
        <p:nvSpPr>
          <p:cNvPr id="4" name="Date Placeholder 3">
            <a:extLst>
              <a:ext uri="{FF2B5EF4-FFF2-40B4-BE49-F238E27FC236}">
                <a16:creationId xmlns:a16="http://schemas.microsoft.com/office/drawing/2014/main" id="{9CA8FA9C-E0BD-A0A8-70F0-2898E4CD4605}"/>
              </a:ext>
            </a:extLst>
          </p:cNvPr>
          <p:cNvSpPr>
            <a:spLocks noGrp="1"/>
          </p:cNvSpPr>
          <p:nvPr>
            <p:ph type="dt" sz="half" idx="10"/>
          </p:nvPr>
        </p:nvSpPr>
        <p:spPr/>
        <p:txBody>
          <a:bodyPr/>
          <a:lstStyle/>
          <a:p>
            <a:fld id="{8CE9C70D-E59E-4234-AC4D-68963A315E5F}" type="datetime1">
              <a:rPr lang="en-US" smtClean="0"/>
              <a:t>9/30/2023</a:t>
            </a:fld>
            <a:endParaRPr lang="en-US"/>
          </a:p>
        </p:txBody>
      </p:sp>
      <p:sp>
        <p:nvSpPr>
          <p:cNvPr id="5" name="Slide Number Placeholder 4">
            <a:extLst>
              <a:ext uri="{FF2B5EF4-FFF2-40B4-BE49-F238E27FC236}">
                <a16:creationId xmlns:a16="http://schemas.microsoft.com/office/drawing/2014/main" id="{C061AE6C-B2AA-D573-EF9C-2251D10B982B}"/>
              </a:ext>
            </a:extLst>
          </p:cNvPr>
          <p:cNvSpPr>
            <a:spLocks noGrp="1"/>
          </p:cNvSpPr>
          <p:nvPr>
            <p:ph type="sldNum" sz="quarter" idx="12"/>
          </p:nvPr>
        </p:nvSpPr>
        <p:spPr/>
        <p:txBody>
          <a:bodyPr/>
          <a:lstStyle/>
          <a:p>
            <a:fld id="{F829EDB1-538B-49BA-BD8F-BD385014CE77}" type="slidenum">
              <a:rPr lang="en-US" smtClean="0"/>
              <a:t>28</a:t>
            </a:fld>
            <a:endParaRPr lang="en-US"/>
          </a:p>
        </p:txBody>
      </p:sp>
    </p:spTree>
    <p:extLst>
      <p:ext uri="{BB962C8B-B14F-4D97-AF65-F5344CB8AC3E}">
        <p14:creationId xmlns:p14="http://schemas.microsoft.com/office/powerpoint/2010/main" val="3377199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FC687-983B-57E1-9908-53E4F3F26FD1}"/>
              </a:ext>
            </a:extLst>
          </p:cNvPr>
          <p:cNvSpPr>
            <a:spLocks noGrp="1"/>
          </p:cNvSpPr>
          <p:nvPr>
            <p:ph type="title"/>
          </p:nvPr>
        </p:nvSpPr>
        <p:spPr/>
        <p:txBody>
          <a:bodyPr/>
          <a:lstStyle/>
          <a:p>
            <a:pPr algn="ctr"/>
            <a:r>
              <a:rPr lang="en-US" sz="3200" b="1" dirty="0">
                <a:solidFill>
                  <a:srgbClr val="7030A0"/>
                </a:solidFill>
                <a:latin typeface="+mn-lt"/>
              </a:rPr>
              <a:t>What are the 7 codes of ethics?</a:t>
            </a:r>
            <a:br>
              <a:rPr lang="en-US" dirty="0"/>
            </a:br>
            <a:endParaRPr lang="en-US" dirty="0"/>
          </a:p>
        </p:txBody>
      </p:sp>
      <p:sp>
        <p:nvSpPr>
          <p:cNvPr id="3" name="Content Placeholder 2">
            <a:extLst>
              <a:ext uri="{FF2B5EF4-FFF2-40B4-BE49-F238E27FC236}">
                <a16:creationId xmlns:a16="http://schemas.microsoft.com/office/drawing/2014/main" id="{E001A919-B712-3AD8-3554-F6B9F1D02B8C}"/>
              </a:ext>
            </a:extLst>
          </p:cNvPr>
          <p:cNvSpPr>
            <a:spLocks noGrp="1"/>
          </p:cNvSpPr>
          <p:nvPr>
            <p:ph idx="1"/>
          </p:nvPr>
        </p:nvSpPr>
        <p:spPr/>
        <p:txBody>
          <a:bodyPr>
            <a:normAutofit/>
          </a:bodyPr>
          <a:lstStyle/>
          <a:p>
            <a:pPr marL="0" indent="0">
              <a:buNone/>
            </a:pPr>
            <a:r>
              <a:rPr lang="en-US" b="1" dirty="0">
                <a:effectLst/>
              </a:rPr>
              <a:t>#7 Ethical Principles</a:t>
            </a:r>
            <a:r>
              <a:rPr lang="en-US" b="1" dirty="0"/>
              <a:t>:</a:t>
            </a:r>
            <a:endParaRPr lang="en-US" dirty="0">
              <a:effectLst/>
            </a:endParaRPr>
          </a:p>
          <a:p>
            <a:pPr>
              <a:buFont typeface="Arial" panose="020B0604020202020204" pitchFamily="34" charset="0"/>
              <a:buChar char="•"/>
            </a:pPr>
            <a:r>
              <a:rPr lang="en-US" dirty="0">
                <a:effectLst/>
              </a:rPr>
              <a:t>Honesty and Integrity.</a:t>
            </a:r>
          </a:p>
          <a:p>
            <a:pPr>
              <a:buFont typeface="Arial" panose="020B0604020202020204" pitchFamily="34" charset="0"/>
              <a:buChar char="•"/>
            </a:pPr>
            <a:r>
              <a:rPr lang="en-US" dirty="0">
                <a:effectLst/>
              </a:rPr>
              <a:t>Fairness of commercial practices.</a:t>
            </a:r>
          </a:p>
          <a:p>
            <a:pPr>
              <a:buFont typeface="Arial" panose="020B0604020202020204" pitchFamily="34" charset="0"/>
              <a:buChar char="•"/>
            </a:pPr>
            <a:r>
              <a:rPr lang="en-US" dirty="0">
                <a:effectLst/>
              </a:rPr>
              <a:t>Data confidentiality.</a:t>
            </a:r>
          </a:p>
          <a:p>
            <a:pPr>
              <a:buFont typeface="Arial" panose="020B0604020202020204" pitchFamily="34" charset="0"/>
              <a:buChar char="•"/>
            </a:pPr>
            <a:r>
              <a:rPr lang="en-US" dirty="0">
                <a:effectLst/>
              </a:rPr>
              <a:t>Professional behavior.</a:t>
            </a:r>
          </a:p>
          <a:p>
            <a:pPr>
              <a:buFont typeface="Arial" panose="020B0604020202020204" pitchFamily="34" charset="0"/>
              <a:buChar char="•"/>
            </a:pPr>
            <a:r>
              <a:rPr lang="en-US" dirty="0">
                <a:effectLst/>
              </a:rPr>
              <a:t>Professional skills and added value.</a:t>
            </a:r>
          </a:p>
          <a:p>
            <a:pPr>
              <a:buFont typeface="Arial" panose="020B0604020202020204" pitchFamily="34" charset="0"/>
              <a:buChar char="•"/>
            </a:pPr>
            <a:r>
              <a:rPr lang="en-US" dirty="0">
                <a:effectLst/>
              </a:rPr>
              <a:t>Social respect.</a:t>
            </a:r>
          </a:p>
          <a:p>
            <a:pPr>
              <a:buFont typeface="Arial" panose="020B0604020202020204" pitchFamily="34" charset="0"/>
              <a:buChar char="•"/>
            </a:pPr>
            <a:r>
              <a:rPr lang="en-US" dirty="0">
                <a:effectLst/>
              </a:rPr>
              <a:t>Environmental care.</a:t>
            </a:r>
          </a:p>
          <a:p>
            <a:pPr marL="0" indent="0">
              <a:buNone/>
            </a:pPr>
            <a:endParaRPr lang="en-US" dirty="0"/>
          </a:p>
        </p:txBody>
      </p:sp>
      <p:sp>
        <p:nvSpPr>
          <p:cNvPr id="4" name="Date Placeholder 3">
            <a:extLst>
              <a:ext uri="{FF2B5EF4-FFF2-40B4-BE49-F238E27FC236}">
                <a16:creationId xmlns:a16="http://schemas.microsoft.com/office/drawing/2014/main" id="{00A1CAF3-7845-77B4-E2D0-00C6B18C4E76}"/>
              </a:ext>
            </a:extLst>
          </p:cNvPr>
          <p:cNvSpPr>
            <a:spLocks noGrp="1"/>
          </p:cNvSpPr>
          <p:nvPr>
            <p:ph type="dt" sz="half" idx="10"/>
          </p:nvPr>
        </p:nvSpPr>
        <p:spPr/>
        <p:txBody>
          <a:bodyPr/>
          <a:lstStyle/>
          <a:p>
            <a:fld id="{C8289BB4-8694-4D7C-B53F-75DA7E30CE7A}" type="datetime1">
              <a:rPr lang="en-US" smtClean="0"/>
              <a:t>9/30/2023</a:t>
            </a:fld>
            <a:endParaRPr lang="en-US"/>
          </a:p>
        </p:txBody>
      </p:sp>
      <p:sp>
        <p:nvSpPr>
          <p:cNvPr id="5" name="Slide Number Placeholder 4">
            <a:extLst>
              <a:ext uri="{FF2B5EF4-FFF2-40B4-BE49-F238E27FC236}">
                <a16:creationId xmlns:a16="http://schemas.microsoft.com/office/drawing/2014/main" id="{4CE99CE5-56FF-ABA6-8AF0-ECFEF84C5528}"/>
              </a:ext>
            </a:extLst>
          </p:cNvPr>
          <p:cNvSpPr>
            <a:spLocks noGrp="1"/>
          </p:cNvSpPr>
          <p:nvPr>
            <p:ph type="sldNum" sz="quarter" idx="12"/>
          </p:nvPr>
        </p:nvSpPr>
        <p:spPr/>
        <p:txBody>
          <a:bodyPr/>
          <a:lstStyle/>
          <a:p>
            <a:fld id="{F829EDB1-538B-49BA-BD8F-BD385014CE77}" type="slidenum">
              <a:rPr lang="en-US" smtClean="0"/>
              <a:t>3</a:t>
            </a:fld>
            <a:endParaRPr lang="en-US"/>
          </a:p>
        </p:txBody>
      </p:sp>
    </p:spTree>
    <p:extLst>
      <p:ext uri="{BB962C8B-B14F-4D97-AF65-F5344CB8AC3E}">
        <p14:creationId xmlns:p14="http://schemas.microsoft.com/office/powerpoint/2010/main" val="2687049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7DDA0FB-5F3B-521F-4DFE-8BF940BD58C7}"/>
              </a:ext>
            </a:extLst>
          </p:cNvPr>
          <p:cNvPicPr>
            <a:picLocks noGrp="1" noChangeAspect="1"/>
          </p:cNvPicPr>
          <p:nvPr>
            <p:ph idx="1"/>
          </p:nvPr>
        </p:nvPicPr>
        <p:blipFill>
          <a:blip r:embed="rId2"/>
          <a:stretch>
            <a:fillRect/>
          </a:stretch>
        </p:blipFill>
        <p:spPr>
          <a:xfrm>
            <a:off x="1367880" y="1002665"/>
            <a:ext cx="8176080" cy="4351338"/>
          </a:xfrm>
          <a:prstGeom prst="rect">
            <a:avLst/>
          </a:prstGeom>
        </p:spPr>
      </p:pic>
      <p:sp>
        <p:nvSpPr>
          <p:cNvPr id="2" name="Date Placeholder 1">
            <a:extLst>
              <a:ext uri="{FF2B5EF4-FFF2-40B4-BE49-F238E27FC236}">
                <a16:creationId xmlns:a16="http://schemas.microsoft.com/office/drawing/2014/main" id="{E2AF8E57-36EF-CA46-A0B7-63A64CC187C4}"/>
              </a:ext>
            </a:extLst>
          </p:cNvPr>
          <p:cNvSpPr>
            <a:spLocks noGrp="1"/>
          </p:cNvSpPr>
          <p:nvPr>
            <p:ph type="dt" sz="half" idx="10"/>
          </p:nvPr>
        </p:nvSpPr>
        <p:spPr/>
        <p:txBody>
          <a:bodyPr/>
          <a:lstStyle/>
          <a:p>
            <a:fld id="{5861FBE6-6588-47CB-8C21-3E6007302691}" type="datetime1">
              <a:rPr lang="en-US" smtClean="0"/>
              <a:t>9/30/2023</a:t>
            </a:fld>
            <a:endParaRPr lang="en-US"/>
          </a:p>
        </p:txBody>
      </p:sp>
      <p:sp>
        <p:nvSpPr>
          <p:cNvPr id="3" name="Slide Number Placeholder 2">
            <a:extLst>
              <a:ext uri="{FF2B5EF4-FFF2-40B4-BE49-F238E27FC236}">
                <a16:creationId xmlns:a16="http://schemas.microsoft.com/office/drawing/2014/main" id="{1DD153F4-483D-5CF0-57B7-DA729215954B}"/>
              </a:ext>
            </a:extLst>
          </p:cNvPr>
          <p:cNvSpPr>
            <a:spLocks noGrp="1"/>
          </p:cNvSpPr>
          <p:nvPr>
            <p:ph type="sldNum" sz="quarter" idx="12"/>
          </p:nvPr>
        </p:nvSpPr>
        <p:spPr/>
        <p:txBody>
          <a:bodyPr/>
          <a:lstStyle/>
          <a:p>
            <a:fld id="{F829EDB1-538B-49BA-BD8F-BD385014CE77}" type="slidenum">
              <a:rPr lang="en-US" smtClean="0"/>
              <a:t>4</a:t>
            </a:fld>
            <a:endParaRPr lang="en-US"/>
          </a:p>
        </p:txBody>
      </p:sp>
    </p:spTree>
    <p:extLst>
      <p:ext uri="{BB962C8B-B14F-4D97-AF65-F5344CB8AC3E}">
        <p14:creationId xmlns:p14="http://schemas.microsoft.com/office/powerpoint/2010/main" val="1098353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71985D-A2AF-7114-F2B5-FC02826E2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0" y="1047750"/>
            <a:ext cx="9525000" cy="4762500"/>
          </a:xfrm>
          <a:prstGeom prst="rect">
            <a:avLst/>
          </a:prstGeom>
        </p:spPr>
      </p:pic>
      <p:sp>
        <p:nvSpPr>
          <p:cNvPr id="2" name="Date Placeholder 1">
            <a:extLst>
              <a:ext uri="{FF2B5EF4-FFF2-40B4-BE49-F238E27FC236}">
                <a16:creationId xmlns:a16="http://schemas.microsoft.com/office/drawing/2014/main" id="{DE9BBAE7-CFD2-189E-4E3A-A4225190B3C9}"/>
              </a:ext>
            </a:extLst>
          </p:cNvPr>
          <p:cNvSpPr>
            <a:spLocks noGrp="1"/>
          </p:cNvSpPr>
          <p:nvPr>
            <p:ph type="dt" sz="half" idx="10"/>
          </p:nvPr>
        </p:nvSpPr>
        <p:spPr/>
        <p:txBody>
          <a:bodyPr/>
          <a:lstStyle/>
          <a:p>
            <a:fld id="{498CE42B-946B-4F99-AC62-71A8F7EC6211}" type="datetime1">
              <a:rPr lang="en-US" smtClean="0"/>
              <a:t>9/30/2023</a:t>
            </a:fld>
            <a:endParaRPr lang="en-US"/>
          </a:p>
        </p:txBody>
      </p:sp>
      <p:sp>
        <p:nvSpPr>
          <p:cNvPr id="3" name="Slide Number Placeholder 2">
            <a:extLst>
              <a:ext uri="{FF2B5EF4-FFF2-40B4-BE49-F238E27FC236}">
                <a16:creationId xmlns:a16="http://schemas.microsoft.com/office/drawing/2014/main" id="{A0B8425D-F268-FFFA-C2E7-5D71D7BB64B7}"/>
              </a:ext>
            </a:extLst>
          </p:cNvPr>
          <p:cNvSpPr>
            <a:spLocks noGrp="1"/>
          </p:cNvSpPr>
          <p:nvPr>
            <p:ph type="sldNum" sz="quarter" idx="12"/>
          </p:nvPr>
        </p:nvSpPr>
        <p:spPr/>
        <p:txBody>
          <a:bodyPr/>
          <a:lstStyle/>
          <a:p>
            <a:fld id="{F829EDB1-538B-49BA-BD8F-BD385014CE77}" type="slidenum">
              <a:rPr lang="en-US" smtClean="0"/>
              <a:t>5</a:t>
            </a:fld>
            <a:endParaRPr lang="en-US"/>
          </a:p>
        </p:txBody>
      </p:sp>
    </p:spTree>
    <p:extLst>
      <p:ext uri="{BB962C8B-B14F-4D97-AF65-F5344CB8AC3E}">
        <p14:creationId xmlns:p14="http://schemas.microsoft.com/office/powerpoint/2010/main" val="900976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B9658A-112D-85E2-BB35-6E174C187F9A}"/>
              </a:ext>
            </a:extLst>
          </p:cNvPr>
          <p:cNvSpPr>
            <a:spLocks noGrp="1"/>
          </p:cNvSpPr>
          <p:nvPr>
            <p:ph idx="1"/>
          </p:nvPr>
        </p:nvSpPr>
        <p:spPr>
          <a:xfrm>
            <a:off x="838200" y="3027680"/>
            <a:ext cx="10515600" cy="3149283"/>
          </a:xfrm>
        </p:spPr>
        <p:txBody>
          <a:bodyPr>
            <a:normAutofit fontScale="92500" lnSpcReduction="10000"/>
          </a:bodyPr>
          <a:lstStyle/>
          <a:p>
            <a:pPr marL="0" indent="0">
              <a:buNone/>
            </a:pPr>
            <a:r>
              <a:rPr lang="en-US" dirty="0">
                <a:solidFill>
                  <a:srgbClr val="00B050"/>
                </a:solidFill>
              </a:rPr>
              <a:t>What is the meaning of metaethics?</a:t>
            </a:r>
          </a:p>
          <a:p>
            <a:pPr algn="just"/>
            <a:r>
              <a:rPr lang="en-US" sz="2200" dirty="0">
                <a:effectLst/>
              </a:rPr>
              <a:t>Metaethics is </a:t>
            </a:r>
            <a:r>
              <a:rPr lang="en-US" sz="2200" b="1" dirty="0">
                <a:effectLst/>
              </a:rPr>
              <a:t>a branch of analytic philosophy that explores the status, foundations, and scope of moral values, properties, and words</a:t>
            </a:r>
            <a:r>
              <a:rPr lang="en-US" sz="2200" dirty="0">
                <a:effectLst/>
              </a:rPr>
              <a:t>. Whereas the fields of applied ethics and normative theory focus on what is moral, metaethics focuses on what morality itself is.</a:t>
            </a:r>
          </a:p>
          <a:p>
            <a:pPr algn="just"/>
            <a:r>
              <a:rPr lang="en-US" sz="2200" dirty="0">
                <a:hlinkClick r:id="rId2"/>
              </a:rPr>
              <a:t>Metaethics</a:t>
            </a:r>
            <a:r>
              <a:rPr lang="en-US" sz="2200" dirty="0"/>
              <a:t> is the study of moral thought and moral language. Rather than addressing questions about what practices are right and wrong, and what our obligations to other people or future generations are – questions of so-called ‘normative’ ethics – metaethics asks what morality actually is. The </a:t>
            </a:r>
            <a:r>
              <a:rPr lang="en-US" sz="2200" dirty="0" err="1"/>
              <a:t>metaethicist</a:t>
            </a:r>
            <a:r>
              <a:rPr lang="en-US" sz="2200" dirty="0"/>
              <a:t> is interested in whether there can be </a:t>
            </a:r>
            <a:r>
              <a:rPr lang="en-US" sz="2200" i="1" dirty="0"/>
              <a:t>knowledge</a:t>
            </a:r>
            <a:r>
              <a:rPr lang="en-US" sz="2200" dirty="0"/>
              <a:t> of moral truths, or only moral feelings and attitudes, and asks how we understand moral discourse as compared with other forms of speech and writing</a:t>
            </a:r>
            <a:r>
              <a:rPr lang="en-US" dirty="0"/>
              <a:t>.</a:t>
            </a:r>
            <a:endParaRPr lang="en-US" dirty="0">
              <a:effectLst/>
            </a:endParaRPr>
          </a:p>
          <a:p>
            <a:endParaRPr lang="en-US" dirty="0"/>
          </a:p>
        </p:txBody>
      </p:sp>
      <p:pic>
        <p:nvPicPr>
          <p:cNvPr id="7" name="Picture 6">
            <a:extLst>
              <a:ext uri="{FF2B5EF4-FFF2-40B4-BE49-F238E27FC236}">
                <a16:creationId xmlns:a16="http://schemas.microsoft.com/office/drawing/2014/main" id="{8A2470FC-893F-D1BA-C121-B64B46BDA932}"/>
              </a:ext>
            </a:extLst>
          </p:cNvPr>
          <p:cNvPicPr>
            <a:picLocks noChangeAspect="1"/>
          </p:cNvPicPr>
          <p:nvPr/>
        </p:nvPicPr>
        <p:blipFill>
          <a:blip r:embed="rId3"/>
          <a:stretch>
            <a:fillRect/>
          </a:stretch>
        </p:blipFill>
        <p:spPr>
          <a:xfrm>
            <a:off x="838200" y="443917"/>
            <a:ext cx="10419080" cy="1313764"/>
          </a:xfrm>
          <a:prstGeom prst="rect">
            <a:avLst/>
          </a:prstGeom>
        </p:spPr>
      </p:pic>
      <p:sp>
        <p:nvSpPr>
          <p:cNvPr id="4" name="TextBox 3">
            <a:extLst>
              <a:ext uri="{FF2B5EF4-FFF2-40B4-BE49-F238E27FC236}">
                <a16:creationId xmlns:a16="http://schemas.microsoft.com/office/drawing/2014/main" id="{1DA08F25-4959-C227-12A8-4C5B725F2324}"/>
              </a:ext>
            </a:extLst>
          </p:cNvPr>
          <p:cNvSpPr txBox="1"/>
          <p:nvPr/>
        </p:nvSpPr>
        <p:spPr>
          <a:xfrm>
            <a:off x="838200" y="1557999"/>
            <a:ext cx="10276840" cy="1200329"/>
          </a:xfrm>
          <a:prstGeom prst="rect">
            <a:avLst/>
          </a:prstGeom>
          <a:noFill/>
        </p:spPr>
        <p:txBody>
          <a:bodyPr wrap="square">
            <a:spAutoFit/>
          </a:bodyPr>
          <a:lstStyle/>
          <a:p>
            <a:r>
              <a:rPr lang="en-US" b="1" dirty="0"/>
              <a:t>Ethics can be categorized as:</a:t>
            </a:r>
          </a:p>
          <a:p>
            <a:pPr>
              <a:buFont typeface="Arial" panose="020B0604020202020204" pitchFamily="34" charset="0"/>
              <a:buChar char="•"/>
            </a:pPr>
            <a:r>
              <a:rPr lang="en-US" dirty="0"/>
              <a:t>Metaethics: This looks at the origins of ethics and tries to understand what makes an action ethical or not.</a:t>
            </a:r>
          </a:p>
          <a:p>
            <a:pPr>
              <a:buFont typeface="Arial" panose="020B0604020202020204" pitchFamily="34" charset="0"/>
              <a:buChar char="•"/>
            </a:pPr>
            <a:r>
              <a:rPr lang="en-US" dirty="0"/>
              <a:t>Normative Ethics: This is concerned with setting out guidelines for behaving.</a:t>
            </a:r>
          </a:p>
          <a:p>
            <a:pPr>
              <a:buFont typeface="Arial" panose="020B0604020202020204" pitchFamily="34" charset="0"/>
              <a:buChar char="•"/>
            </a:pPr>
            <a:r>
              <a:rPr lang="en-US" dirty="0"/>
              <a:t>Descriptive Ethics: This applies to the study of what people believe is right.</a:t>
            </a:r>
          </a:p>
        </p:txBody>
      </p:sp>
      <p:sp>
        <p:nvSpPr>
          <p:cNvPr id="2" name="Date Placeholder 1">
            <a:extLst>
              <a:ext uri="{FF2B5EF4-FFF2-40B4-BE49-F238E27FC236}">
                <a16:creationId xmlns:a16="http://schemas.microsoft.com/office/drawing/2014/main" id="{C793DFF9-73E5-ABA3-D48B-79150184E59E}"/>
              </a:ext>
            </a:extLst>
          </p:cNvPr>
          <p:cNvSpPr>
            <a:spLocks noGrp="1"/>
          </p:cNvSpPr>
          <p:nvPr>
            <p:ph type="dt" sz="half" idx="10"/>
          </p:nvPr>
        </p:nvSpPr>
        <p:spPr/>
        <p:txBody>
          <a:bodyPr/>
          <a:lstStyle/>
          <a:p>
            <a:fld id="{64C983C7-279E-443F-9675-985CACAACFEB}" type="datetime1">
              <a:rPr lang="en-US" smtClean="0"/>
              <a:t>9/30/2023</a:t>
            </a:fld>
            <a:endParaRPr lang="en-US"/>
          </a:p>
        </p:txBody>
      </p:sp>
      <p:sp>
        <p:nvSpPr>
          <p:cNvPr id="5" name="Slide Number Placeholder 4">
            <a:extLst>
              <a:ext uri="{FF2B5EF4-FFF2-40B4-BE49-F238E27FC236}">
                <a16:creationId xmlns:a16="http://schemas.microsoft.com/office/drawing/2014/main" id="{CAE84952-328E-4B9C-EB03-30B7E4BC21F7}"/>
              </a:ext>
            </a:extLst>
          </p:cNvPr>
          <p:cNvSpPr>
            <a:spLocks noGrp="1"/>
          </p:cNvSpPr>
          <p:nvPr>
            <p:ph type="sldNum" sz="quarter" idx="12"/>
          </p:nvPr>
        </p:nvSpPr>
        <p:spPr/>
        <p:txBody>
          <a:bodyPr/>
          <a:lstStyle/>
          <a:p>
            <a:fld id="{F829EDB1-538B-49BA-BD8F-BD385014CE77}" type="slidenum">
              <a:rPr lang="en-US" smtClean="0"/>
              <a:t>6</a:t>
            </a:fld>
            <a:endParaRPr lang="en-US"/>
          </a:p>
        </p:txBody>
      </p:sp>
    </p:spTree>
    <p:extLst>
      <p:ext uri="{BB962C8B-B14F-4D97-AF65-F5344CB8AC3E}">
        <p14:creationId xmlns:p14="http://schemas.microsoft.com/office/powerpoint/2010/main" val="3424805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7BA6B2D-11D8-3245-BABB-45BD7C8D8477}"/>
              </a:ext>
            </a:extLst>
          </p:cNvPr>
          <p:cNvPicPr>
            <a:picLocks noGrp="1" noChangeAspect="1"/>
          </p:cNvPicPr>
          <p:nvPr>
            <p:ph idx="1"/>
          </p:nvPr>
        </p:nvPicPr>
        <p:blipFill>
          <a:blip r:embed="rId2"/>
          <a:stretch>
            <a:fillRect/>
          </a:stretch>
        </p:blipFill>
        <p:spPr>
          <a:xfrm>
            <a:off x="1127760" y="599440"/>
            <a:ext cx="9469120" cy="6045199"/>
          </a:xfrm>
          <a:prstGeom prst="rect">
            <a:avLst/>
          </a:prstGeom>
        </p:spPr>
      </p:pic>
      <p:sp>
        <p:nvSpPr>
          <p:cNvPr id="2" name="Date Placeholder 1">
            <a:extLst>
              <a:ext uri="{FF2B5EF4-FFF2-40B4-BE49-F238E27FC236}">
                <a16:creationId xmlns:a16="http://schemas.microsoft.com/office/drawing/2014/main" id="{1BCAA8E8-9028-FC47-8D20-788D7FB0E9FD}"/>
              </a:ext>
            </a:extLst>
          </p:cNvPr>
          <p:cNvSpPr>
            <a:spLocks noGrp="1"/>
          </p:cNvSpPr>
          <p:nvPr>
            <p:ph type="dt" sz="half" idx="10"/>
          </p:nvPr>
        </p:nvSpPr>
        <p:spPr/>
        <p:txBody>
          <a:bodyPr/>
          <a:lstStyle/>
          <a:p>
            <a:fld id="{81E5B2E0-2338-4BBC-AEFC-B70CECD24A09}" type="datetime1">
              <a:rPr lang="en-US" smtClean="0"/>
              <a:t>9/30/2023</a:t>
            </a:fld>
            <a:endParaRPr lang="en-US"/>
          </a:p>
        </p:txBody>
      </p:sp>
      <p:sp>
        <p:nvSpPr>
          <p:cNvPr id="3" name="Slide Number Placeholder 2">
            <a:extLst>
              <a:ext uri="{FF2B5EF4-FFF2-40B4-BE49-F238E27FC236}">
                <a16:creationId xmlns:a16="http://schemas.microsoft.com/office/drawing/2014/main" id="{3C85D2A6-241D-2849-D28D-FFD90704BFC6}"/>
              </a:ext>
            </a:extLst>
          </p:cNvPr>
          <p:cNvSpPr>
            <a:spLocks noGrp="1"/>
          </p:cNvSpPr>
          <p:nvPr>
            <p:ph type="sldNum" sz="quarter" idx="12"/>
          </p:nvPr>
        </p:nvSpPr>
        <p:spPr/>
        <p:txBody>
          <a:bodyPr/>
          <a:lstStyle/>
          <a:p>
            <a:fld id="{F829EDB1-538B-49BA-BD8F-BD385014CE77}" type="slidenum">
              <a:rPr lang="en-US" smtClean="0"/>
              <a:t>7</a:t>
            </a:fld>
            <a:endParaRPr lang="en-US"/>
          </a:p>
        </p:txBody>
      </p:sp>
    </p:spTree>
    <p:extLst>
      <p:ext uri="{BB962C8B-B14F-4D97-AF65-F5344CB8AC3E}">
        <p14:creationId xmlns:p14="http://schemas.microsoft.com/office/powerpoint/2010/main" val="3490074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25412-EEDD-46B0-CDC9-838961C8D81F}"/>
              </a:ext>
            </a:extLst>
          </p:cNvPr>
          <p:cNvSpPr>
            <a:spLocks noGrp="1"/>
          </p:cNvSpPr>
          <p:nvPr>
            <p:ph type="title"/>
          </p:nvPr>
        </p:nvSpPr>
        <p:spPr/>
        <p:txBody>
          <a:bodyPr>
            <a:normAutofit/>
          </a:bodyPr>
          <a:lstStyle/>
          <a:p>
            <a:pPr algn="ctr"/>
            <a:r>
              <a:rPr lang="en-US" sz="3200" b="1" dirty="0">
                <a:solidFill>
                  <a:srgbClr val="7030A0"/>
                </a:solidFill>
              </a:rPr>
              <a:t>Cognitivism</a:t>
            </a:r>
            <a:br>
              <a:rPr kumimoji="0" lang="en-US" altLang="en-US" sz="8000" b="0" i="0" u="none" strike="noStrike" cap="none" normalizeH="0" baseline="0" dirty="0">
                <a:ln>
                  <a:noFill/>
                </a:ln>
                <a:solidFill>
                  <a:schemeClr val="tx1"/>
                </a:solidFill>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45B31D07-791E-3902-9A1D-4619E66CE170}"/>
              </a:ext>
            </a:extLst>
          </p:cNvPr>
          <p:cNvSpPr>
            <a:spLocks noGrp="1"/>
          </p:cNvSpPr>
          <p:nvPr>
            <p:ph idx="1"/>
          </p:nvPr>
        </p:nvSpPr>
        <p:spPr/>
        <p:txBody>
          <a:bodyPr>
            <a:normAutofit lnSpcReduction="10000"/>
          </a:bodyPr>
          <a:lstStyle/>
          <a:p>
            <a:pPr marL="0" indent="0">
              <a:buNone/>
            </a:pPr>
            <a:r>
              <a:rPr lang="en-US" sz="2800" dirty="0"/>
              <a:t>Cognitive-</a:t>
            </a:r>
            <a:r>
              <a:rPr kumimoji="0" lang="bn-IN" altLang="en-US" sz="2800" b="0" i="0" u="none" strike="noStrike" cap="none" normalizeH="0" baseline="0" dirty="0">
                <a:ln>
                  <a:noFill/>
                </a:ln>
                <a:solidFill>
                  <a:schemeClr val="tx1"/>
                </a:solidFill>
                <a:effectLst/>
                <a:latin typeface="Arial Unicode MS"/>
                <a:cs typeface="Vrinda" panose="020B0502040204020203" pitchFamily="34" charset="0"/>
              </a:rPr>
              <a:t>জ্ঞান ভিত্তিক</a:t>
            </a:r>
            <a:endParaRPr kumimoji="0" lang="en-US" altLang="en-US" sz="2800" b="0" i="0" u="none" strike="noStrike" cap="none" normalizeH="0" baseline="0" dirty="0">
              <a:ln>
                <a:noFill/>
              </a:ln>
              <a:solidFill>
                <a:schemeClr val="tx1"/>
              </a:solidFill>
              <a:effectLst/>
              <a:latin typeface="Arial Unicode MS"/>
              <a:cs typeface="Vrinda" panose="020B0502040204020203" pitchFamily="34" charset="0"/>
            </a:endParaRPr>
          </a:p>
          <a:p>
            <a:pPr marL="0" indent="0">
              <a:buNone/>
            </a:pPr>
            <a:r>
              <a:rPr lang="en-US" dirty="0">
                <a:solidFill>
                  <a:srgbClr val="7030A0"/>
                </a:solidFill>
              </a:rPr>
              <a:t>What is the meaning of cognitivism?</a:t>
            </a:r>
          </a:p>
          <a:p>
            <a:pPr marL="0" indent="0" algn="just">
              <a:buNone/>
            </a:pPr>
            <a:r>
              <a:rPr lang="en-US" dirty="0"/>
              <a:t>Cognitivism is a learning theory that focuses on how information is received, organized, stored, and retrieved by the mind. It uses the mind as an information processor, like a computer. Therefore, cognitivism looks beyond observable behavior, viewing learning as an internal mental process.</a:t>
            </a:r>
          </a:p>
          <a:p>
            <a:pPr marL="0" indent="0">
              <a:buNone/>
            </a:pPr>
            <a:r>
              <a:rPr lang="en-US" dirty="0">
                <a:solidFill>
                  <a:srgbClr val="7030A0"/>
                </a:solidFill>
              </a:rPr>
              <a:t>What is the theory of cognitivism?</a:t>
            </a:r>
          </a:p>
          <a:p>
            <a:r>
              <a:rPr lang="en-US" dirty="0">
                <a:effectLst/>
              </a:rPr>
              <a:t>Psychologist </a:t>
            </a:r>
            <a:r>
              <a:rPr lang="en-US" b="1" dirty="0">
                <a:effectLst/>
              </a:rPr>
              <a:t>Jean Piaget</a:t>
            </a:r>
            <a:r>
              <a:rPr lang="en-US" dirty="0">
                <a:effectLst/>
              </a:rPr>
              <a:t> developed the first cognitive psychology theories in the 1930s from his work with infants and young children.</a:t>
            </a:r>
          </a:p>
          <a:p>
            <a:pPr marL="0" indent="0" algn="just">
              <a:buNone/>
            </a:pPr>
            <a:endParaRPr lang="en-US" dirty="0"/>
          </a:p>
        </p:txBody>
      </p:sp>
      <p:sp>
        <p:nvSpPr>
          <p:cNvPr id="4" name="Date Placeholder 3">
            <a:extLst>
              <a:ext uri="{FF2B5EF4-FFF2-40B4-BE49-F238E27FC236}">
                <a16:creationId xmlns:a16="http://schemas.microsoft.com/office/drawing/2014/main" id="{B10AA845-595C-B8C2-D407-C52E269BEAB1}"/>
              </a:ext>
            </a:extLst>
          </p:cNvPr>
          <p:cNvSpPr>
            <a:spLocks noGrp="1"/>
          </p:cNvSpPr>
          <p:nvPr>
            <p:ph type="dt" sz="half" idx="10"/>
          </p:nvPr>
        </p:nvSpPr>
        <p:spPr/>
        <p:txBody>
          <a:bodyPr/>
          <a:lstStyle/>
          <a:p>
            <a:fld id="{A9EE64C1-1102-4BE5-8812-08C419BEFFA8}" type="datetime1">
              <a:rPr lang="en-US" smtClean="0"/>
              <a:t>9/30/2023</a:t>
            </a:fld>
            <a:endParaRPr lang="en-US"/>
          </a:p>
        </p:txBody>
      </p:sp>
      <p:sp>
        <p:nvSpPr>
          <p:cNvPr id="5" name="Slide Number Placeholder 4">
            <a:extLst>
              <a:ext uri="{FF2B5EF4-FFF2-40B4-BE49-F238E27FC236}">
                <a16:creationId xmlns:a16="http://schemas.microsoft.com/office/drawing/2014/main" id="{B48B5CA0-E3A2-CA05-BF9F-3214F2660B4C}"/>
              </a:ext>
            </a:extLst>
          </p:cNvPr>
          <p:cNvSpPr>
            <a:spLocks noGrp="1"/>
          </p:cNvSpPr>
          <p:nvPr>
            <p:ph type="sldNum" sz="quarter" idx="12"/>
          </p:nvPr>
        </p:nvSpPr>
        <p:spPr/>
        <p:txBody>
          <a:bodyPr/>
          <a:lstStyle/>
          <a:p>
            <a:fld id="{F829EDB1-538B-49BA-BD8F-BD385014CE77}" type="slidenum">
              <a:rPr lang="en-US" smtClean="0"/>
              <a:t>8</a:t>
            </a:fld>
            <a:endParaRPr lang="en-US"/>
          </a:p>
        </p:txBody>
      </p:sp>
    </p:spTree>
    <p:extLst>
      <p:ext uri="{BB962C8B-B14F-4D97-AF65-F5344CB8AC3E}">
        <p14:creationId xmlns:p14="http://schemas.microsoft.com/office/powerpoint/2010/main" val="781102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CCBE663-6363-45E3-0D61-237116B3385D}"/>
              </a:ext>
            </a:extLst>
          </p:cNvPr>
          <p:cNvPicPr>
            <a:picLocks noGrp="1" noChangeAspect="1"/>
          </p:cNvPicPr>
          <p:nvPr>
            <p:ph idx="1"/>
          </p:nvPr>
        </p:nvPicPr>
        <p:blipFill>
          <a:blip r:embed="rId2"/>
          <a:stretch>
            <a:fillRect/>
          </a:stretch>
        </p:blipFill>
        <p:spPr>
          <a:xfrm>
            <a:off x="1605280" y="731520"/>
            <a:ext cx="8717280" cy="5445443"/>
          </a:xfrm>
          <a:prstGeom prst="rect">
            <a:avLst/>
          </a:prstGeom>
        </p:spPr>
      </p:pic>
      <p:sp>
        <p:nvSpPr>
          <p:cNvPr id="2" name="Date Placeholder 1">
            <a:extLst>
              <a:ext uri="{FF2B5EF4-FFF2-40B4-BE49-F238E27FC236}">
                <a16:creationId xmlns:a16="http://schemas.microsoft.com/office/drawing/2014/main" id="{AC8396A4-65C5-778A-6A22-06A8A450883F}"/>
              </a:ext>
            </a:extLst>
          </p:cNvPr>
          <p:cNvSpPr>
            <a:spLocks noGrp="1"/>
          </p:cNvSpPr>
          <p:nvPr>
            <p:ph type="dt" sz="half" idx="10"/>
          </p:nvPr>
        </p:nvSpPr>
        <p:spPr/>
        <p:txBody>
          <a:bodyPr/>
          <a:lstStyle/>
          <a:p>
            <a:fld id="{645C2CF7-9B49-4B97-8155-83F85A5CA04C}" type="datetime1">
              <a:rPr lang="en-US" smtClean="0"/>
              <a:t>9/30/2023</a:t>
            </a:fld>
            <a:endParaRPr lang="en-US"/>
          </a:p>
        </p:txBody>
      </p:sp>
      <p:sp>
        <p:nvSpPr>
          <p:cNvPr id="3" name="Slide Number Placeholder 2">
            <a:extLst>
              <a:ext uri="{FF2B5EF4-FFF2-40B4-BE49-F238E27FC236}">
                <a16:creationId xmlns:a16="http://schemas.microsoft.com/office/drawing/2014/main" id="{7A2E22BF-E3A9-D153-A067-063B3A08CA88}"/>
              </a:ext>
            </a:extLst>
          </p:cNvPr>
          <p:cNvSpPr>
            <a:spLocks noGrp="1"/>
          </p:cNvSpPr>
          <p:nvPr>
            <p:ph type="sldNum" sz="quarter" idx="12"/>
          </p:nvPr>
        </p:nvSpPr>
        <p:spPr/>
        <p:txBody>
          <a:bodyPr/>
          <a:lstStyle/>
          <a:p>
            <a:fld id="{F829EDB1-538B-49BA-BD8F-BD385014CE77}" type="slidenum">
              <a:rPr lang="en-US" smtClean="0"/>
              <a:t>9</a:t>
            </a:fld>
            <a:endParaRPr lang="en-US"/>
          </a:p>
        </p:txBody>
      </p:sp>
    </p:spTree>
    <p:extLst>
      <p:ext uri="{BB962C8B-B14F-4D97-AF65-F5344CB8AC3E}">
        <p14:creationId xmlns:p14="http://schemas.microsoft.com/office/powerpoint/2010/main" val="422111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431</TotalTime>
  <Words>1999</Words>
  <Application>Microsoft Office PowerPoint</Application>
  <PresentationFormat>Widescreen</PresentationFormat>
  <Paragraphs>161</Paragraphs>
  <Slides>28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Arial Unicode MS</vt:lpstr>
      <vt:lpstr>Calibri</vt:lpstr>
      <vt:lpstr>Calibri Light</vt:lpstr>
      <vt:lpstr>Times New Roman</vt:lpstr>
      <vt:lpstr>Office Theme</vt:lpstr>
      <vt:lpstr> </vt:lpstr>
      <vt:lpstr>PowerPoint Presentation</vt:lpstr>
      <vt:lpstr>What are the 7 codes of ethics? </vt:lpstr>
      <vt:lpstr>PowerPoint Presentation</vt:lpstr>
      <vt:lpstr>PowerPoint Presentation</vt:lpstr>
      <vt:lpstr>PowerPoint Presentation</vt:lpstr>
      <vt:lpstr>PowerPoint Presentation</vt:lpstr>
      <vt:lpstr>Cognitivism </vt:lpstr>
      <vt:lpstr>PowerPoint Presentation</vt:lpstr>
      <vt:lpstr>PowerPoint Presentation</vt:lpstr>
      <vt:lpstr>PowerPoint Presentation</vt:lpstr>
      <vt:lpstr>PowerPoint Presentation</vt:lpstr>
      <vt:lpstr>PowerPoint Presentation</vt:lpstr>
      <vt:lpstr>PowerPoint Presentation</vt:lpstr>
      <vt:lpstr>Non-cognitivism</vt:lpstr>
      <vt:lpstr>PowerPoint Presentation</vt:lpstr>
      <vt:lpstr>PowerPoint Presentation</vt:lpstr>
      <vt:lpstr>Normative ethics</vt:lpstr>
      <vt:lpstr>PowerPoint Presentation</vt:lpstr>
      <vt:lpstr>PowerPoint Presentation</vt:lpstr>
      <vt:lpstr>PowerPoint Presentation</vt:lpstr>
      <vt:lpstr>PowerPoint Presentation</vt:lpstr>
      <vt:lpstr>PowerPoint Presentation</vt:lpstr>
      <vt:lpstr>PowerPoint Presentation</vt:lpstr>
      <vt:lpstr>Different Psychological Issues in Meta-ethics: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Sheikh Jazib Janan</dc:creator>
  <cp:lastModifiedBy>Sheikh Jazib Janan</cp:lastModifiedBy>
  <cp:revision>85</cp:revision>
  <dcterms:created xsi:type="dcterms:W3CDTF">2023-09-10T01:47:39Z</dcterms:created>
  <dcterms:modified xsi:type="dcterms:W3CDTF">2023-09-30T14:32:15Z</dcterms:modified>
</cp:coreProperties>
</file>