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0" r:id="rId2"/>
    <p:sldId id="520" r:id="rId3"/>
    <p:sldId id="541" r:id="rId4"/>
    <p:sldId id="522" r:id="rId5"/>
    <p:sldId id="54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21"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541"/>
            <p14:sldId id="522"/>
            <p14:sldId id="54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21"/>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E0AE3-C09A-FE4C-B384-56310A1D37A7}" v="32" dt="2020-07-01T12:32:33.0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57" autoAdjust="0"/>
  </p:normalViewPr>
  <p:slideViewPr>
    <p:cSldViewPr snapToGrid="0">
      <p:cViewPr varScale="1">
        <p:scale>
          <a:sx n="147" d="100"/>
          <a:sy n="147" d="100"/>
        </p:scale>
        <p:origin x="8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3097990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953377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3360945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167466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1898646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3943062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265794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2280208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4103312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207326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557299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21</a:t>
            </a:fld>
            <a:endParaRPr lang="en-US" dirty="0"/>
          </a:p>
        </p:txBody>
      </p:sp>
    </p:spTree>
    <p:extLst>
      <p:ext uri="{BB962C8B-B14F-4D97-AF65-F5344CB8AC3E}">
        <p14:creationId xmlns:p14="http://schemas.microsoft.com/office/powerpoint/2010/main" val="147001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22</a:t>
            </a:fld>
            <a:endParaRPr lang="en-US" dirty="0"/>
          </a:p>
        </p:txBody>
      </p:sp>
    </p:spTree>
    <p:extLst>
      <p:ext uri="{BB962C8B-B14F-4D97-AF65-F5344CB8AC3E}">
        <p14:creationId xmlns:p14="http://schemas.microsoft.com/office/powerpoint/2010/main" val="1258324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23</a:t>
            </a:fld>
            <a:endParaRPr lang="en-US" dirty="0"/>
          </a:p>
        </p:txBody>
      </p:sp>
    </p:spTree>
    <p:extLst>
      <p:ext uri="{BB962C8B-B14F-4D97-AF65-F5344CB8AC3E}">
        <p14:creationId xmlns:p14="http://schemas.microsoft.com/office/powerpoint/2010/main" val="2242882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25</a:t>
            </a:fld>
            <a:endParaRPr lang="zh-CN" altLang="en-US"/>
          </a:p>
        </p:txBody>
      </p:sp>
    </p:spTree>
    <p:extLst>
      <p:ext uri="{BB962C8B-B14F-4D97-AF65-F5344CB8AC3E}">
        <p14:creationId xmlns:p14="http://schemas.microsoft.com/office/powerpoint/2010/main" val="110593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407268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en-US" altLang="zh-CN" sz="1200" dirty="0">
                <a:latin typeface="Constantia" panose="02030602050306030303" pitchFamily="18" charset="0"/>
              </a:rPr>
              <a:t>T</a:t>
            </a:r>
            <a:r>
              <a:rPr lang="en" altLang="zh-CN" sz="1200" dirty="0">
                <a:latin typeface="Constantia" panose="02030602050306030303" pitchFamily="18" charset="0"/>
              </a:rPr>
              <a:t>ransformer</a:t>
            </a:r>
            <a:r>
              <a:rPr lang="zh-CN" altLang="en-US" sz="1200" dirty="0">
                <a:latin typeface="Constantia" panose="02030602050306030303" pitchFamily="18" charset="0"/>
              </a:rPr>
              <a:t>回顾</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关于</a:t>
            </a:r>
            <a:r>
              <a:rPr lang="en-US" altLang="zh-CN" sz="1200" dirty="0">
                <a:latin typeface="Constantia" panose="02030602050306030303" pitchFamily="18" charset="0"/>
              </a:rPr>
              <a:t>transformer</a:t>
            </a:r>
            <a:r>
              <a:rPr lang="zh-CN" altLang="en-US" sz="1200" dirty="0">
                <a:latin typeface="Constantia" panose="02030602050306030303" pitchFamily="18" charset="0"/>
              </a:rPr>
              <a:t>的基本结构</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4914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en-US" altLang="zh-CN" sz="1200" dirty="0">
                <a:latin typeface="Constantia" panose="02030602050306030303" pitchFamily="18" charset="0"/>
              </a:rPr>
              <a:t>T</a:t>
            </a:r>
            <a:r>
              <a:rPr lang="en" altLang="zh-CN" sz="1200" dirty="0">
                <a:latin typeface="Constantia" panose="02030602050306030303" pitchFamily="18" charset="0"/>
              </a:rPr>
              <a:t>ransformer</a:t>
            </a:r>
            <a:r>
              <a:rPr lang="zh-CN" altLang="en-US" sz="1200" dirty="0">
                <a:latin typeface="Constantia" panose="02030602050306030303" pitchFamily="18" charset="0"/>
              </a:rPr>
              <a:t>回顾</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关于</a:t>
            </a:r>
            <a:r>
              <a:rPr lang="en-US" altLang="zh-CN" sz="1200" dirty="0">
                <a:latin typeface="Constantia" panose="02030602050306030303" pitchFamily="18" charset="0"/>
              </a:rPr>
              <a:t>transformer</a:t>
            </a:r>
            <a:r>
              <a:rPr lang="zh-CN" altLang="en-US" sz="1200" dirty="0">
                <a:latin typeface="Constantia" panose="02030602050306030303" pitchFamily="18" charset="0"/>
              </a:rPr>
              <a:t>的基本结构</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385491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79789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345552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2085381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67318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380118" y="1710599"/>
            <a:ext cx="11180509" cy="2585323"/>
          </a:xfrm>
          <a:prstGeom prst="rect">
            <a:avLst/>
          </a:prstGeom>
        </p:spPr>
        <p:txBody>
          <a:bodyPr wrap="square">
            <a:spAutoFit/>
          </a:bodyPr>
          <a:lstStyle/>
          <a:p>
            <a:pPr algn="ctr"/>
            <a:r>
              <a:rPr lang="en-US" altLang="zh-CN" sz="5400" b="1" dirty="0" err="1">
                <a:solidFill>
                  <a:srgbClr val="4747BA"/>
                </a:solidFill>
                <a:latin typeface="Constantia" panose="02030602050306030303" pitchFamily="18" charset="0"/>
                <a:ea typeface="微软雅黑" charset="0"/>
                <a:cs typeface="Calibri" panose="020F0502020204030204" pitchFamily="34" charset="0"/>
              </a:rPr>
              <a:t>iTransformer</a:t>
            </a:r>
            <a:r>
              <a:rPr lang="en-US" altLang="zh-CN" sz="5400" b="1" dirty="0">
                <a:solidFill>
                  <a:srgbClr val="4747BA"/>
                </a:solidFill>
                <a:latin typeface="Constantia" panose="02030602050306030303" pitchFamily="18" charset="0"/>
                <a:ea typeface="微软雅黑" charset="0"/>
                <a:cs typeface="Calibri" panose="020F0502020204030204" pitchFamily="34" charset="0"/>
              </a:rPr>
              <a:t> </a:t>
            </a:r>
          </a:p>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&amp; </a:t>
            </a:r>
          </a:p>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Mamba </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Zeru</a:t>
            </a:r>
            <a:r>
              <a:rPr lang="en-US" altLang="zh-CN" sz="1400" b="1" dirty="0">
                <a:solidFill>
                  <a:schemeClr val="bg1"/>
                </a:solidFill>
                <a:latin typeface="Constantia" panose="02030602050306030303" pitchFamily="18" charset="0"/>
              </a:rPr>
              <a:t> Zhao| HUST</a:t>
            </a:r>
            <a:endParaRPr lang="zh-CN" altLang="en-US" sz="1400" b="1" dirty="0">
              <a:solidFill>
                <a:schemeClr val="bg1"/>
              </a:solidFill>
              <a:latin typeface="Constantia" panose="02030602050306030303" pitchFamily="18" charset="0"/>
            </a:endParaRP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27067568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335705204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383437077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343965510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251393026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5537933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38336736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8473719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28610099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4502333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Papers</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7837687" y="1193970"/>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2163" y="2043736"/>
            <a:ext cx="3271636" cy="4060240"/>
          </a:xfrm>
          <a:prstGeom prst="rect">
            <a:avLst/>
          </a:prstGeom>
        </p:spPr>
      </p:pic>
      <p:pic>
        <p:nvPicPr>
          <p:cNvPr id="7" name="图片 6" descr="文本, 信件&#10;&#10;描述已自动生成">
            <a:extLst>
              <a:ext uri="{FF2B5EF4-FFF2-40B4-BE49-F238E27FC236}">
                <a16:creationId xmlns:a16="http://schemas.microsoft.com/office/drawing/2014/main" id="{5B615918-04FF-5AF8-CCA9-93BD304E0D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116" y="2398199"/>
            <a:ext cx="2595408" cy="3483741"/>
          </a:xfrm>
          <a:prstGeom prst="rect">
            <a:avLst/>
          </a:prstGeom>
        </p:spPr>
      </p:pic>
      <p:sp>
        <p:nvSpPr>
          <p:cNvPr id="8" name="文本框 7">
            <a:extLst>
              <a:ext uri="{FF2B5EF4-FFF2-40B4-BE49-F238E27FC236}">
                <a16:creationId xmlns:a16="http://schemas.microsoft.com/office/drawing/2014/main" id="{080EC6F0-AB9D-2278-B778-F8D6F2E79940}"/>
              </a:ext>
            </a:extLst>
          </p:cNvPr>
          <p:cNvSpPr txBox="1"/>
          <p:nvPr/>
        </p:nvSpPr>
        <p:spPr>
          <a:xfrm>
            <a:off x="768213" y="1330341"/>
            <a:ext cx="2595408" cy="646331"/>
          </a:xfrm>
          <a:prstGeom prst="rect">
            <a:avLst/>
          </a:prstGeom>
          <a:noFill/>
        </p:spPr>
        <p:txBody>
          <a:bodyPr wrap="square">
            <a:spAutoFit/>
          </a:bodyPr>
          <a:lstStyle/>
          <a:p>
            <a:r>
              <a:rPr lang="en-US" altLang="zh-CN" dirty="0"/>
              <a:t>Attention is all you need – Transformer</a:t>
            </a:r>
            <a:endParaRPr lang="zh-CN" altLang="en-US" dirty="0"/>
          </a:p>
        </p:txBody>
      </p:sp>
      <p:pic>
        <p:nvPicPr>
          <p:cNvPr id="10" name="图片 9" descr="文本&#10;&#10;描述已自动生成">
            <a:extLst>
              <a:ext uri="{FF2B5EF4-FFF2-40B4-BE49-F238E27FC236}">
                <a16:creationId xmlns:a16="http://schemas.microsoft.com/office/drawing/2014/main" id="{31D41C00-8CB6-0788-5E6D-AFCCB3E71F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10" y="2216853"/>
            <a:ext cx="2486467" cy="3887123"/>
          </a:xfrm>
          <a:prstGeom prst="rect">
            <a:avLst/>
          </a:prstGeom>
        </p:spPr>
      </p:pic>
      <p:sp>
        <p:nvSpPr>
          <p:cNvPr id="11" name="文本框 10">
            <a:extLst>
              <a:ext uri="{FF2B5EF4-FFF2-40B4-BE49-F238E27FC236}">
                <a16:creationId xmlns:a16="http://schemas.microsoft.com/office/drawing/2014/main" id="{A2D7F941-BE54-1339-BF70-DE539CBB933F}"/>
              </a:ext>
            </a:extLst>
          </p:cNvPr>
          <p:cNvSpPr txBox="1"/>
          <p:nvPr/>
        </p:nvSpPr>
        <p:spPr>
          <a:xfrm>
            <a:off x="3684411" y="1231998"/>
            <a:ext cx="4045179" cy="646331"/>
          </a:xfrm>
          <a:prstGeom prst="rect">
            <a:avLst/>
          </a:prstGeom>
          <a:noFill/>
        </p:spPr>
        <p:txBody>
          <a:bodyPr wrap="square">
            <a:spAutoFit/>
          </a:bodyPr>
          <a:lstStyle/>
          <a:p>
            <a:r>
              <a:rPr lang="en-US" altLang="zh-CN" dirty="0" err="1"/>
              <a:t>iTransformer</a:t>
            </a:r>
            <a:r>
              <a:rPr lang="en-US" altLang="zh-CN" dirty="0"/>
              <a:t>: inverted Transformers are effective for time series forecasting</a:t>
            </a:r>
            <a:endParaRPr lang="zh-CN" altLang="en-US" dirty="0"/>
          </a:p>
        </p:txBody>
      </p:sp>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9217404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24411674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19308427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4980775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6038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3265885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380118" y="1710599"/>
            <a:ext cx="11180509" cy="1754326"/>
          </a:xfrm>
          <a:prstGeom prst="rect">
            <a:avLst/>
          </a:prstGeom>
        </p:spPr>
        <p:txBody>
          <a:bodyPr wrap="square">
            <a:spAutoFit/>
          </a:bodyPr>
          <a:lstStyle/>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Transformer</a:t>
            </a:r>
          </a:p>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review</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Zeru</a:t>
            </a:r>
            <a:r>
              <a:rPr lang="en-US" altLang="zh-CN" sz="1400" b="1" dirty="0">
                <a:solidFill>
                  <a:schemeClr val="bg1"/>
                </a:solidFill>
                <a:latin typeface="Constantia" panose="02030602050306030303" pitchFamily="18" charset="0"/>
              </a:rPr>
              <a:t> Zhao| HUST</a:t>
            </a:r>
            <a:endParaRPr lang="zh-CN" altLang="en-US" sz="1400" b="1" dirty="0">
              <a:solidFill>
                <a:schemeClr val="bg1"/>
              </a:solidFill>
              <a:latin typeface="Constantia" panose="02030602050306030303" pitchFamily="18" charset="0"/>
            </a:endParaRP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959602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Transformer Review</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6875C5B6-6F2B-E5A2-2C95-0BDB1A72C5BE}"/>
              </a:ext>
            </a:extLst>
          </p:cNvPr>
          <p:cNvSpPr txBox="1"/>
          <p:nvPr/>
        </p:nvSpPr>
        <p:spPr>
          <a:xfrm>
            <a:off x="869139" y="1067899"/>
            <a:ext cx="3132171" cy="424732"/>
          </a:xfrm>
          <a:prstGeom prst="rect">
            <a:avLst/>
          </a:prstGeom>
          <a:noFill/>
        </p:spPr>
        <p:txBody>
          <a:bodyPr wrap="square" rtlCol="0">
            <a:spAutoFit/>
          </a:bodyPr>
          <a:lstStyle/>
          <a:p>
            <a:pPr lvl="0">
              <a:lnSpc>
                <a:spcPct val="90000"/>
              </a:lnSpc>
              <a:spcBef>
                <a:spcPts val="1000"/>
              </a:spcBef>
              <a:defRPr/>
            </a:pPr>
            <a:r>
              <a:rPr lang="en-US" altLang="zh-CN" sz="24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structure</a:t>
            </a:r>
            <a:endParaRPr lang="zh-CN" altLang="en-US" sz="2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descr="图示&#10;&#10;描述已自动生成">
            <a:extLst>
              <a:ext uri="{FF2B5EF4-FFF2-40B4-BE49-F238E27FC236}">
                <a16:creationId xmlns:a16="http://schemas.microsoft.com/office/drawing/2014/main" id="{589ED086-4FB4-83EF-CE04-E1169580D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822" y="1725687"/>
            <a:ext cx="3142488" cy="4563977"/>
          </a:xfrm>
          <a:prstGeom prst="rect">
            <a:avLst/>
          </a:prstGeom>
        </p:spPr>
      </p:pic>
      <p:pic>
        <p:nvPicPr>
          <p:cNvPr id="8" name="图片 7" descr="图示&#10;&#10;描述已自动生成">
            <a:extLst>
              <a:ext uri="{FF2B5EF4-FFF2-40B4-BE49-F238E27FC236}">
                <a16:creationId xmlns:a16="http://schemas.microsoft.com/office/drawing/2014/main" id="{9C71AE28-3DF1-1E49-9B9B-B0D4B6E517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1310" y="2009228"/>
            <a:ext cx="7032681" cy="4279279"/>
          </a:xfrm>
          <a:prstGeom prst="rect">
            <a:avLst/>
          </a:prstGeom>
        </p:spPr>
      </p:pic>
    </p:spTree>
    <p:extLst>
      <p:ext uri="{BB962C8B-B14F-4D97-AF65-F5344CB8AC3E}">
        <p14:creationId xmlns:p14="http://schemas.microsoft.com/office/powerpoint/2010/main" val="34199312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Transformer Review</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6875C5B6-6F2B-E5A2-2C95-0BDB1A72C5BE}"/>
              </a:ext>
            </a:extLst>
          </p:cNvPr>
          <p:cNvSpPr txBox="1"/>
          <p:nvPr/>
        </p:nvSpPr>
        <p:spPr>
          <a:xfrm>
            <a:off x="869139" y="1067899"/>
            <a:ext cx="3132171" cy="424732"/>
          </a:xfrm>
          <a:prstGeom prst="rect">
            <a:avLst/>
          </a:prstGeom>
          <a:noFill/>
        </p:spPr>
        <p:txBody>
          <a:bodyPr wrap="square" rtlCol="0">
            <a:spAutoFit/>
          </a:bodyPr>
          <a:lstStyle/>
          <a:p>
            <a:pPr lvl="0">
              <a:lnSpc>
                <a:spcPct val="90000"/>
              </a:lnSpc>
              <a:spcBef>
                <a:spcPts val="1000"/>
              </a:spcBef>
              <a:defRPr/>
            </a:pPr>
            <a:r>
              <a:rPr lang="en-US" altLang="zh-CN" sz="24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a:t>
            </a:r>
            <a:r>
              <a:rPr lang="en-US" altLang="zh-CN" sz="2400" b="1">
                <a:solidFill>
                  <a:srgbClr val="4747BA"/>
                </a:solidFill>
                <a:latin typeface="Constantia" panose="02030602050306030303" pitchFamily="18" charset="0"/>
                <a:ea typeface="腾讯体 W3" panose="020C04030202040F0204" pitchFamily="34" charset="-122"/>
                <a:cs typeface="Times" panose="02020603050405020304" pitchFamily="18" charset="0"/>
              </a:rPr>
              <a:t>omplexity</a:t>
            </a:r>
            <a:endParaRPr lang="zh-CN" altLang="en-US" sz="2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descr="图示&#10;&#10;描述已自动生成">
            <a:extLst>
              <a:ext uri="{FF2B5EF4-FFF2-40B4-BE49-F238E27FC236}">
                <a16:creationId xmlns:a16="http://schemas.microsoft.com/office/drawing/2014/main" id="{589ED086-4FB4-83EF-CE04-E1169580D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822" y="1725687"/>
            <a:ext cx="3142488" cy="4563977"/>
          </a:xfrm>
          <a:prstGeom prst="rect">
            <a:avLst/>
          </a:prstGeom>
        </p:spPr>
      </p:pic>
      <p:pic>
        <p:nvPicPr>
          <p:cNvPr id="8" name="图片 7" descr="图示&#10;&#10;描述已自动生成">
            <a:extLst>
              <a:ext uri="{FF2B5EF4-FFF2-40B4-BE49-F238E27FC236}">
                <a16:creationId xmlns:a16="http://schemas.microsoft.com/office/drawing/2014/main" id="{9C71AE28-3DF1-1E49-9B9B-B0D4B6E517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1310" y="2009228"/>
            <a:ext cx="7032681" cy="4279279"/>
          </a:xfrm>
          <a:prstGeom prst="rect">
            <a:avLst/>
          </a:prstGeom>
        </p:spPr>
      </p:pic>
    </p:spTree>
    <p:extLst>
      <p:ext uri="{BB962C8B-B14F-4D97-AF65-F5344CB8AC3E}">
        <p14:creationId xmlns:p14="http://schemas.microsoft.com/office/powerpoint/2010/main" val="10739342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5375372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40767899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2937793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r>
              <a:rPr lang="en-US" altLang="zh-CN" sz="1400" b="1" dirty="0">
                <a:solidFill>
                  <a:schemeClr val="bg1"/>
                </a:solidFill>
                <a:latin typeface="Constantia" panose="02030602050306030303" pitchFamily="18" charset="0"/>
                <a:cs typeface="Times" panose="02020603050405020304" pitchFamily="18" charset="0"/>
              </a:rPr>
              <a:t>April 24, 2024</a:t>
            </a:r>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Zero Zhao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F6972495-D295-1886-A9C9-54D7AB4A1F59}"/>
              </a:ext>
            </a:extLst>
          </p:cNvPr>
          <p:cNvSpPr txBox="1"/>
          <p:nvPr/>
        </p:nvSpPr>
        <p:spPr>
          <a:xfrm>
            <a:off x="658673" y="1343507"/>
            <a:ext cx="4172731" cy="646331"/>
          </a:xfrm>
          <a:prstGeom prst="rect">
            <a:avLst/>
          </a:prstGeom>
          <a:noFill/>
        </p:spPr>
        <p:txBody>
          <a:bodyPr wrap="square">
            <a:spAutoFit/>
          </a:bodyPr>
          <a:lstStyle/>
          <a:p>
            <a:r>
              <a:rPr lang="zh-CN" altLang="en-US" dirty="0"/>
              <a:t>Mamba: Linear-Time Sequence Modeling with Selective State Spaces</a:t>
            </a:r>
          </a:p>
        </p:txBody>
      </p:sp>
      <p:pic>
        <p:nvPicPr>
          <p:cNvPr id="5" name="图片 4" descr="文本, 信件&#10;&#10;描述已自动生成">
            <a:extLst>
              <a:ext uri="{FF2B5EF4-FFF2-40B4-BE49-F238E27FC236}">
                <a16:creationId xmlns:a16="http://schemas.microsoft.com/office/drawing/2014/main" id="{84466470-842C-400A-4073-5FF8439668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25" y="2108967"/>
            <a:ext cx="3271636" cy="4060240"/>
          </a:xfrm>
          <a:prstGeom prst="rect">
            <a:avLst/>
          </a:prstGeom>
        </p:spPr>
      </p:pic>
    </p:spTree>
    <p:extLst>
      <p:ext uri="{BB962C8B-B14F-4D97-AF65-F5344CB8AC3E}">
        <p14:creationId xmlns:p14="http://schemas.microsoft.com/office/powerpoint/2010/main" val="28077724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48855</TotalTime>
  <Words>1386</Words>
  <Application>Microsoft Office PowerPoint</Application>
  <PresentationFormat>宽屏</PresentationFormat>
  <Paragraphs>187</Paragraphs>
  <Slides>25</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Constantia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赵 泽儒</cp:lastModifiedBy>
  <cp:revision>2476</cp:revision>
  <dcterms:created xsi:type="dcterms:W3CDTF">2019-02-21T08:55:55Z</dcterms:created>
  <dcterms:modified xsi:type="dcterms:W3CDTF">2024-04-12T08:40:34Z</dcterms:modified>
</cp:coreProperties>
</file>