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99" r:id="rId2"/>
    <p:sldId id="271" r:id="rId3"/>
    <p:sldId id="270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  <p15:guide id="3" orient="horz" pos="3657" userDrawn="1">
          <p15:clr>
            <a:srgbClr val="A4A3A4"/>
          </p15:clr>
        </p15:guide>
        <p15:guide id="4" pos="619" userDrawn="1">
          <p15:clr>
            <a:srgbClr val="A4A3A4"/>
          </p15:clr>
        </p15:guide>
        <p15:guide id="5" orient="horz" pos="1117" userDrawn="1">
          <p15:clr>
            <a:srgbClr val="A4A3A4"/>
          </p15:clr>
        </p15:guide>
        <p15:guide id="7" pos="472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1264"/>
    <a:srgbClr val="082241"/>
    <a:srgbClr val="0756A7"/>
    <a:srgbClr val="4CB6DB"/>
    <a:srgbClr val="65D3F6"/>
    <a:srgbClr val="D13694"/>
    <a:srgbClr val="E89CC9"/>
    <a:srgbClr val="091524"/>
    <a:srgbClr val="0E1B2E"/>
    <a:srgbClr val="2F9E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6" autoAdjust="0"/>
    <p:restoredTop sz="94484" autoAdjust="0"/>
  </p:normalViewPr>
  <p:slideViewPr>
    <p:cSldViewPr snapToGrid="0" showGuides="1">
      <p:cViewPr varScale="1">
        <p:scale>
          <a:sx n="55" d="100"/>
          <a:sy n="55" d="100"/>
        </p:scale>
        <p:origin x="52" y="536"/>
      </p:cViewPr>
      <p:guideLst>
        <p:guide orient="horz" pos="2137"/>
        <p:guide pos="3863"/>
        <p:guide orient="horz" pos="3657"/>
        <p:guide pos="619"/>
        <p:guide orient="horz" pos="1117"/>
        <p:guide pos="472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-6728"/>
    </p:cViewPr>
  </p:sorterViewPr>
  <p:notesViewPr>
    <p:cSldViewPr snapToGrid="0" showGuides="1">
      <p:cViewPr varScale="1">
        <p:scale>
          <a:sx n="84" d="100"/>
          <a:sy n="84" d="100"/>
        </p:scale>
        <p:origin x="1960" y="8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5768B9-5319-4024-B5ED-E5F953F5DBA2}" type="doc">
      <dgm:prSet loTypeId="urn:microsoft.com/office/officeart/2005/8/layout/cycle2" loCatId="cycl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3C6E393-84F8-4998-A3BA-7C96E562D1D1}">
      <dgm:prSet/>
      <dgm:spPr/>
      <dgm:t>
        <a:bodyPr/>
        <a:lstStyle/>
        <a:p>
          <a:pPr algn="ctr"/>
          <a:r>
            <a:rPr lang="zh-CN" altLang="en-US" dirty="0"/>
            <a:t>数据显示</a:t>
          </a:r>
          <a:endParaRPr lang="zh-CN" dirty="0"/>
        </a:p>
      </dgm:t>
    </dgm:pt>
    <dgm:pt modelId="{F6597003-2BE5-4E5F-A2AF-27F08BBB5A9C}" type="parTrans" cxnId="{BA82920B-F738-421A-903C-7EF892746B35}">
      <dgm:prSet/>
      <dgm:spPr/>
      <dgm:t>
        <a:bodyPr/>
        <a:lstStyle/>
        <a:p>
          <a:pPr algn="ctr"/>
          <a:endParaRPr lang="zh-CN" altLang="en-US"/>
        </a:p>
      </dgm:t>
    </dgm:pt>
    <dgm:pt modelId="{481F17B7-0183-492A-AF6D-2FC32AA70412}" type="sibTrans" cxnId="{BA82920B-F738-421A-903C-7EF892746B35}">
      <dgm:prSet/>
      <dgm:spPr/>
      <dgm:t>
        <a:bodyPr/>
        <a:lstStyle/>
        <a:p>
          <a:pPr algn="ctr"/>
          <a:endParaRPr lang="zh-CN" altLang="en-US"/>
        </a:p>
      </dgm:t>
    </dgm:pt>
    <dgm:pt modelId="{B538DB92-6E48-4DC7-AB75-C547A749E584}">
      <dgm:prSet/>
      <dgm:spPr/>
      <dgm:t>
        <a:bodyPr/>
        <a:lstStyle/>
        <a:p>
          <a:pPr algn="ctr"/>
          <a:r>
            <a:rPr lang="zh-CN" altLang="en-US" dirty="0"/>
            <a:t>特征提取</a:t>
          </a:r>
          <a:endParaRPr lang="zh-CN" dirty="0"/>
        </a:p>
      </dgm:t>
    </dgm:pt>
    <dgm:pt modelId="{227AA02E-8C6E-4BF4-B691-C16DE23E7826}" type="parTrans" cxnId="{8E378272-3C6A-4534-92CE-E95E0F618CCE}">
      <dgm:prSet/>
      <dgm:spPr/>
      <dgm:t>
        <a:bodyPr/>
        <a:lstStyle/>
        <a:p>
          <a:pPr algn="ctr"/>
          <a:endParaRPr lang="zh-CN" altLang="en-US"/>
        </a:p>
      </dgm:t>
    </dgm:pt>
    <dgm:pt modelId="{35B5A381-CB71-45FB-9DBA-E6F090261BDF}" type="sibTrans" cxnId="{8E378272-3C6A-4534-92CE-E95E0F618CCE}">
      <dgm:prSet/>
      <dgm:spPr/>
      <dgm:t>
        <a:bodyPr/>
        <a:lstStyle/>
        <a:p>
          <a:pPr algn="ctr"/>
          <a:endParaRPr lang="zh-CN" altLang="en-US"/>
        </a:p>
      </dgm:t>
    </dgm:pt>
    <dgm:pt modelId="{E6680EC7-F318-47BC-8A74-3F8153650469}">
      <dgm:prSet/>
      <dgm:spPr/>
      <dgm:t>
        <a:bodyPr/>
        <a:lstStyle/>
        <a:p>
          <a:pPr algn="ctr"/>
          <a:r>
            <a:rPr lang="zh-CN" altLang="en-US" dirty="0"/>
            <a:t>相似性计算</a:t>
          </a:r>
          <a:endParaRPr lang="zh-CN" dirty="0"/>
        </a:p>
      </dgm:t>
    </dgm:pt>
    <dgm:pt modelId="{75CB744E-3958-4E06-A147-B010CC49C823}" type="parTrans" cxnId="{C45D7191-118B-4ECD-8AB9-59273AB3E1CA}">
      <dgm:prSet/>
      <dgm:spPr/>
      <dgm:t>
        <a:bodyPr/>
        <a:lstStyle/>
        <a:p>
          <a:pPr algn="ctr"/>
          <a:endParaRPr lang="zh-CN" altLang="en-US"/>
        </a:p>
      </dgm:t>
    </dgm:pt>
    <dgm:pt modelId="{B0C94DE0-FE89-4DF1-8558-953D1E11F409}" type="sibTrans" cxnId="{C45D7191-118B-4ECD-8AB9-59273AB3E1CA}">
      <dgm:prSet/>
      <dgm:spPr/>
      <dgm:t>
        <a:bodyPr/>
        <a:lstStyle/>
        <a:p>
          <a:pPr algn="ctr"/>
          <a:endParaRPr lang="zh-CN" altLang="en-US"/>
        </a:p>
      </dgm:t>
    </dgm:pt>
    <dgm:pt modelId="{1C159CE3-ADA6-40D9-9EC7-1F3080A0E51F}">
      <dgm:prSet/>
      <dgm:spPr/>
      <dgm:t>
        <a:bodyPr/>
        <a:lstStyle/>
        <a:p>
          <a:pPr algn="ctr"/>
          <a:r>
            <a:rPr lang="zh-CN" altLang="en-US" dirty="0"/>
            <a:t>向量索引</a:t>
          </a:r>
          <a:endParaRPr lang="zh-CN" dirty="0"/>
        </a:p>
      </dgm:t>
    </dgm:pt>
    <dgm:pt modelId="{58B620EE-A03E-4AD6-A387-2813021958BE}" type="parTrans" cxnId="{7FA93A74-C2E7-469F-8793-140D99CED6D9}">
      <dgm:prSet/>
      <dgm:spPr/>
      <dgm:t>
        <a:bodyPr/>
        <a:lstStyle/>
        <a:p>
          <a:pPr algn="ctr"/>
          <a:endParaRPr lang="zh-CN" altLang="en-US"/>
        </a:p>
      </dgm:t>
    </dgm:pt>
    <dgm:pt modelId="{BC04A0DC-3D67-4329-8B3F-302B5C5D898E}" type="sibTrans" cxnId="{7FA93A74-C2E7-469F-8793-140D99CED6D9}">
      <dgm:prSet/>
      <dgm:spPr/>
      <dgm:t>
        <a:bodyPr/>
        <a:lstStyle/>
        <a:p>
          <a:pPr algn="ctr"/>
          <a:endParaRPr lang="zh-CN" altLang="en-US"/>
        </a:p>
      </dgm:t>
    </dgm:pt>
    <dgm:pt modelId="{C224408F-5E92-42F3-941A-350DC2C1867D}">
      <dgm:prSet/>
      <dgm:spPr/>
      <dgm:t>
        <a:bodyPr/>
        <a:lstStyle/>
        <a:p>
          <a:pPr algn="ctr"/>
          <a:r>
            <a:rPr lang="zh-CN" altLang="en-US" dirty="0"/>
            <a:t>可视化</a:t>
          </a:r>
          <a:endParaRPr lang="zh-CN" dirty="0"/>
        </a:p>
      </dgm:t>
    </dgm:pt>
    <dgm:pt modelId="{4ADA178F-23DC-496A-984A-CA06AB8791E1}" type="parTrans" cxnId="{128829CE-65BA-43D8-B6D1-C20AC378AD5E}">
      <dgm:prSet/>
      <dgm:spPr/>
      <dgm:t>
        <a:bodyPr/>
        <a:lstStyle/>
        <a:p>
          <a:pPr algn="ctr"/>
          <a:endParaRPr lang="zh-CN" altLang="en-US"/>
        </a:p>
      </dgm:t>
    </dgm:pt>
    <dgm:pt modelId="{B8CB9EF1-396D-4D71-87D5-0C3F42764298}" type="sibTrans" cxnId="{128829CE-65BA-43D8-B6D1-C20AC378AD5E}">
      <dgm:prSet/>
      <dgm:spPr/>
      <dgm:t>
        <a:bodyPr/>
        <a:lstStyle/>
        <a:p>
          <a:pPr algn="ctr"/>
          <a:endParaRPr lang="zh-CN" altLang="en-US"/>
        </a:p>
      </dgm:t>
    </dgm:pt>
    <dgm:pt modelId="{7307F919-266F-48CF-AC87-DF02483AAB57}">
      <dgm:prSet/>
      <dgm:spPr/>
      <dgm:t>
        <a:bodyPr/>
        <a:lstStyle/>
        <a:p>
          <a:pPr algn="ctr"/>
          <a:r>
            <a:rPr lang="zh-CN" altLang="en-US" dirty="0"/>
            <a:t>个性化推荐</a:t>
          </a:r>
          <a:endParaRPr lang="zh-CN" dirty="0"/>
        </a:p>
      </dgm:t>
    </dgm:pt>
    <dgm:pt modelId="{9F626E98-9CB1-4AE0-A4BC-B64CF377764A}" type="parTrans" cxnId="{4F8CA9F5-3C60-4F18-B183-3BAD6F9A4E54}">
      <dgm:prSet/>
      <dgm:spPr/>
      <dgm:t>
        <a:bodyPr/>
        <a:lstStyle/>
        <a:p>
          <a:pPr algn="ctr"/>
          <a:endParaRPr lang="zh-CN" altLang="en-US"/>
        </a:p>
      </dgm:t>
    </dgm:pt>
    <dgm:pt modelId="{EC3B0215-3815-428F-972E-B0A82323BD87}" type="sibTrans" cxnId="{4F8CA9F5-3C60-4F18-B183-3BAD6F9A4E54}">
      <dgm:prSet/>
      <dgm:spPr/>
      <dgm:t>
        <a:bodyPr/>
        <a:lstStyle/>
        <a:p>
          <a:pPr algn="ctr"/>
          <a:endParaRPr lang="zh-CN" altLang="en-US"/>
        </a:p>
      </dgm:t>
    </dgm:pt>
    <dgm:pt modelId="{1F030BB1-8A50-44DB-9519-130FEAE5E4EA}" type="pres">
      <dgm:prSet presAssocID="{175768B9-5319-4024-B5ED-E5F953F5DBA2}" presName="cycle" presStyleCnt="0">
        <dgm:presLayoutVars>
          <dgm:dir/>
          <dgm:resizeHandles val="exact"/>
        </dgm:presLayoutVars>
      </dgm:prSet>
      <dgm:spPr/>
    </dgm:pt>
    <dgm:pt modelId="{9B13C86F-A409-4934-94F8-ECEB42EBA075}" type="pres">
      <dgm:prSet presAssocID="{03C6E393-84F8-4998-A3BA-7C96E562D1D1}" presName="node" presStyleLbl="node1" presStyleIdx="0" presStyleCnt="6">
        <dgm:presLayoutVars>
          <dgm:bulletEnabled val="1"/>
        </dgm:presLayoutVars>
      </dgm:prSet>
      <dgm:spPr/>
    </dgm:pt>
    <dgm:pt modelId="{DD2D91DE-4310-421F-AEFE-F08549AB965F}" type="pres">
      <dgm:prSet presAssocID="{481F17B7-0183-492A-AF6D-2FC32AA70412}" presName="sibTrans" presStyleLbl="sibTrans2D1" presStyleIdx="0" presStyleCnt="6"/>
      <dgm:spPr/>
    </dgm:pt>
    <dgm:pt modelId="{26930949-8F02-4EE4-9F77-DD33DBF8B294}" type="pres">
      <dgm:prSet presAssocID="{481F17B7-0183-492A-AF6D-2FC32AA70412}" presName="connectorText" presStyleLbl="sibTrans2D1" presStyleIdx="0" presStyleCnt="6"/>
      <dgm:spPr/>
    </dgm:pt>
    <dgm:pt modelId="{50613AE7-145A-441D-8A13-D2B03330A5FC}" type="pres">
      <dgm:prSet presAssocID="{B538DB92-6E48-4DC7-AB75-C547A749E584}" presName="node" presStyleLbl="node1" presStyleIdx="1" presStyleCnt="6">
        <dgm:presLayoutVars>
          <dgm:bulletEnabled val="1"/>
        </dgm:presLayoutVars>
      </dgm:prSet>
      <dgm:spPr/>
    </dgm:pt>
    <dgm:pt modelId="{10D07F59-933F-44DC-AB6D-8BDFEADA8A45}" type="pres">
      <dgm:prSet presAssocID="{35B5A381-CB71-45FB-9DBA-E6F090261BDF}" presName="sibTrans" presStyleLbl="sibTrans2D1" presStyleIdx="1" presStyleCnt="6"/>
      <dgm:spPr/>
    </dgm:pt>
    <dgm:pt modelId="{6AF1493D-61E3-4103-97F9-F8EE1854C0EB}" type="pres">
      <dgm:prSet presAssocID="{35B5A381-CB71-45FB-9DBA-E6F090261BDF}" presName="connectorText" presStyleLbl="sibTrans2D1" presStyleIdx="1" presStyleCnt="6"/>
      <dgm:spPr/>
    </dgm:pt>
    <dgm:pt modelId="{A6AAB804-3A13-4D52-A830-DE51398332DE}" type="pres">
      <dgm:prSet presAssocID="{E6680EC7-F318-47BC-8A74-3F8153650469}" presName="node" presStyleLbl="node1" presStyleIdx="2" presStyleCnt="6">
        <dgm:presLayoutVars>
          <dgm:bulletEnabled val="1"/>
        </dgm:presLayoutVars>
      </dgm:prSet>
      <dgm:spPr/>
    </dgm:pt>
    <dgm:pt modelId="{A09F5C05-F0DC-4A8E-8310-6455876291D2}" type="pres">
      <dgm:prSet presAssocID="{B0C94DE0-FE89-4DF1-8558-953D1E11F409}" presName="sibTrans" presStyleLbl="sibTrans2D1" presStyleIdx="2" presStyleCnt="6"/>
      <dgm:spPr/>
    </dgm:pt>
    <dgm:pt modelId="{4E677DE0-D988-4806-B812-C3F7D07537B3}" type="pres">
      <dgm:prSet presAssocID="{B0C94DE0-FE89-4DF1-8558-953D1E11F409}" presName="connectorText" presStyleLbl="sibTrans2D1" presStyleIdx="2" presStyleCnt="6"/>
      <dgm:spPr/>
    </dgm:pt>
    <dgm:pt modelId="{066A9CBA-A7AE-4388-9790-8FD3CF8C4002}" type="pres">
      <dgm:prSet presAssocID="{1C159CE3-ADA6-40D9-9EC7-1F3080A0E51F}" presName="node" presStyleLbl="node1" presStyleIdx="3" presStyleCnt="6">
        <dgm:presLayoutVars>
          <dgm:bulletEnabled val="1"/>
        </dgm:presLayoutVars>
      </dgm:prSet>
      <dgm:spPr/>
    </dgm:pt>
    <dgm:pt modelId="{40EA4DC9-B0DB-44A4-98DF-997EAFB21AB5}" type="pres">
      <dgm:prSet presAssocID="{BC04A0DC-3D67-4329-8B3F-302B5C5D898E}" presName="sibTrans" presStyleLbl="sibTrans2D1" presStyleIdx="3" presStyleCnt="6"/>
      <dgm:spPr/>
    </dgm:pt>
    <dgm:pt modelId="{715EEFFD-5D70-458D-BE63-E02D1C7963C1}" type="pres">
      <dgm:prSet presAssocID="{BC04A0DC-3D67-4329-8B3F-302B5C5D898E}" presName="connectorText" presStyleLbl="sibTrans2D1" presStyleIdx="3" presStyleCnt="6"/>
      <dgm:spPr/>
    </dgm:pt>
    <dgm:pt modelId="{567E8118-8AF2-4EDB-AF37-750508F458FF}" type="pres">
      <dgm:prSet presAssocID="{C224408F-5E92-42F3-941A-350DC2C1867D}" presName="node" presStyleLbl="node1" presStyleIdx="4" presStyleCnt="6">
        <dgm:presLayoutVars>
          <dgm:bulletEnabled val="1"/>
        </dgm:presLayoutVars>
      </dgm:prSet>
      <dgm:spPr/>
    </dgm:pt>
    <dgm:pt modelId="{4A318957-13C6-49E2-A578-CA71A4B1AA4D}" type="pres">
      <dgm:prSet presAssocID="{B8CB9EF1-396D-4D71-87D5-0C3F42764298}" presName="sibTrans" presStyleLbl="sibTrans2D1" presStyleIdx="4" presStyleCnt="6"/>
      <dgm:spPr/>
    </dgm:pt>
    <dgm:pt modelId="{4023F51B-35A5-4381-9D5B-53F4C34EFC17}" type="pres">
      <dgm:prSet presAssocID="{B8CB9EF1-396D-4D71-87D5-0C3F42764298}" presName="connectorText" presStyleLbl="sibTrans2D1" presStyleIdx="4" presStyleCnt="6"/>
      <dgm:spPr/>
    </dgm:pt>
    <dgm:pt modelId="{42E9CE1B-86D0-4F95-84DA-3D6734E8248A}" type="pres">
      <dgm:prSet presAssocID="{7307F919-266F-48CF-AC87-DF02483AAB57}" presName="node" presStyleLbl="node1" presStyleIdx="5" presStyleCnt="6">
        <dgm:presLayoutVars>
          <dgm:bulletEnabled val="1"/>
        </dgm:presLayoutVars>
      </dgm:prSet>
      <dgm:spPr/>
    </dgm:pt>
    <dgm:pt modelId="{BF7F4BCB-908E-4AA1-9C01-50092CB0C7C6}" type="pres">
      <dgm:prSet presAssocID="{EC3B0215-3815-428F-972E-B0A82323BD87}" presName="sibTrans" presStyleLbl="sibTrans2D1" presStyleIdx="5" presStyleCnt="6"/>
      <dgm:spPr/>
    </dgm:pt>
    <dgm:pt modelId="{7A80334E-5783-4CCF-9D2A-1111D09945EE}" type="pres">
      <dgm:prSet presAssocID="{EC3B0215-3815-428F-972E-B0A82323BD87}" presName="connectorText" presStyleLbl="sibTrans2D1" presStyleIdx="5" presStyleCnt="6"/>
      <dgm:spPr/>
    </dgm:pt>
  </dgm:ptLst>
  <dgm:cxnLst>
    <dgm:cxn modelId="{BA82920B-F738-421A-903C-7EF892746B35}" srcId="{175768B9-5319-4024-B5ED-E5F953F5DBA2}" destId="{03C6E393-84F8-4998-A3BA-7C96E562D1D1}" srcOrd="0" destOrd="0" parTransId="{F6597003-2BE5-4E5F-A2AF-27F08BBB5A9C}" sibTransId="{481F17B7-0183-492A-AF6D-2FC32AA70412}"/>
    <dgm:cxn modelId="{2155CF12-49A3-4F8A-85CB-24A212C1B2D5}" type="presOf" srcId="{EC3B0215-3815-428F-972E-B0A82323BD87}" destId="{BF7F4BCB-908E-4AA1-9C01-50092CB0C7C6}" srcOrd="0" destOrd="0" presId="urn:microsoft.com/office/officeart/2005/8/layout/cycle2"/>
    <dgm:cxn modelId="{1B238E15-7140-4EFD-A877-86709D304179}" type="presOf" srcId="{03C6E393-84F8-4998-A3BA-7C96E562D1D1}" destId="{9B13C86F-A409-4934-94F8-ECEB42EBA075}" srcOrd="0" destOrd="0" presId="urn:microsoft.com/office/officeart/2005/8/layout/cycle2"/>
    <dgm:cxn modelId="{F25D612D-7212-4064-9D1C-5DB7E6F65F22}" type="presOf" srcId="{BC04A0DC-3D67-4329-8B3F-302B5C5D898E}" destId="{40EA4DC9-B0DB-44A4-98DF-997EAFB21AB5}" srcOrd="0" destOrd="0" presId="urn:microsoft.com/office/officeart/2005/8/layout/cycle2"/>
    <dgm:cxn modelId="{2034492E-1642-42DA-860F-B1D784B2F5DD}" type="presOf" srcId="{EC3B0215-3815-428F-972E-B0A82323BD87}" destId="{7A80334E-5783-4CCF-9D2A-1111D09945EE}" srcOrd="1" destOrd="0" presId="urn:microsoft.com/office/officeart/2005/8/layout/cycle2"/>
    <dgm:cxn modelId="{68C04636-7DC0-4B6B-ADCE-9682B94D219E}" type="presOf" srcId="{C224408F-5E92-42F3-941A-350DC2C1867D}" destId="{567E8118-8AF2-4EDB-AF37-750508F458FF}" srcOrd="0" destOrd="0" presId="urn:microsoft.com/office/officeart/2005/8/layout/cycle2"/>
    <dgm:cxn modelId="{3B381343-34F1-4C05-B712-2AE6D2233775}" type="presOf" srcId="{B0C94DE0-FE89-4DF1-8558-953D1E11F409}" destId="{4E677DE0-D988-4806-B812-C3F7D07537B3}" srcOrd="1" destOrd="0" presId="urn:microsoft.com/office/officeart/2005/8/layout/cycle2"/>
    <dgm:cxn modelId="{BAD88863-7694-470A-8706-6F03A4E5873B}" type="presOf" srcId="{35B5A381-CB71-45FB-9DBA-E6F090261BDF}" destId="{6AF1493D-61E3-4103-97F9-F8EE1854C0EB}" srcOrd="1" destOrd="0" presId="urn:microsoft.com/office/officeart/2005/8/layout/cycle2"/>
    <dgm:cxn modelId="{9FB8186C-86F6-4957-9F17-B3B0B900BA4F}" type="presOf" srcId="{481F17B7-0183-492A-AF6D-2FC32AA70412}" destId="{26930949-8F02-4EE4-9F77-DD33DBF8B294}" srcOrd="1" destOrd="0" presId="urn:microsoft.com/office/officeart/2005/8/layout/cycle2"/>
    <dgm:cxn modelId="{16660051-AEAB-4B93-92F6-95600877DF54}" type="presOf" srcId="{B0C94DE0-FE89-4DF1-8558-953D1E11F409}" destId="{A09F5C05-F0DC-4A8E-8310-6455876291D2}" srcOrd="0" destOrd="0" presId="urn:microsoft.com/office/officeart/2005/8/layout/cycle2"/>
    <dgm:cxn modelId="{EAEDC671-6ADD-44A4-9FFD-663957670015}" type="presOf" srcId="{7307F919-266F-48CF-AC87-DF02483AAB57}" destId="{42E9CE1B-86D0-4F95-84DA-3D6734E8248A}" srcOrd="0" destOrd="0" presId="urn:microsoft.com/office/officeart/2005/8/layout/cycle2"/>
    <dgm:cxn modelId="{8E378272-3C6A-4534-92CE-E95E0F618CCE}" srcId="{175768B9-5319-4024-B5ED-E5F953F5DBA2}" destId="{B538DB92-6E48-4DC7-AB75-C547A749E584}" srcOrd="1" destOrd="0" parTransId="{227AA02E-8C6E-4BF4-B691-C16DE23E7826}" sibTransId="{35B5A381-CB71-45FB-9DBA-E6F090261BDF}"/>
    <dgm:cxn modelId="{7FA93A74-C2E7-469F-8793-140D99CED6D9}" srcId="{175768B9-5319-4024-B5ED-E5F953F5DBA2}" destId="{1C159CE3-ADA6-40D9-9EC7-1F3080A0E51F}" srcOrd="3" destOrd="0" parTransId="{58B620EE-A03E-4AD6-A387-2813021958BE}" sibTransId="{BC04A0DC-3D67-4329-8B3F-302B5C5D898E}"/>
    <dgm:cxn modelId="{70961956-6413-4E3B-83E6-728F57DACA0B}" type="presOf" srcId="{BC04A0DC-3D67-4329-8B3F-302B5C5D898E}" destId="{715EEFFD-5D70-458D-BE63-E02D1C7963C1}" srcOrd="1" destOrd="0" presId="urn:microsoft.com/office/officeart/2005/8/layout/cycle2"/>
    <dgm:cxn modelId="{B132E184-2D94-4179-AC91-C5BD41C6CE5B}" type="presOf" srcId="{B8CB9EF1-396D-4D71-87D5-0C3F42764298}" destId="{4A318957-13C6-49E2-A578-CA71A4B1AA4D}" srcOrd="0" destOrd="0" presId="urn:microsoft.com/office/officeart/2005/8/layout/cycle2"/>
    <dgm:cxn modelId="{AED5EE8C-3325-4A3A-BF79-03787D64CA31}" type="presOf" srcId="{175768B9-5319-4024-B5ED-E5F953F5DBA2}" destId="{1F030BB1-8A50-44DB-9519-130FEAE5E4EA}" srcOrd="0" destOrd="0" presId="urn:microsoft.com/office/officeart/2005/8/layout/cycle2"/>
    <dgm:cxn modelId="{C45D7191-118B-4ECD-8AB9-59273AB3E1CA}" srcId="{175768B9-5319-4024-B5ED-E5F953F5DBA2}" destId="{E6680EC7-F318-47BC-8A74-3F8153650469}" srcOrd="2" destOrd="0" parTransId="{75CB744E-3958-4E06-A147-B010CC49C823}" sibTransId="{B0C94DE0-FE89-4DF1-8558-953D1E11F409}"/>
    <dgm:cxn modelId="{9B4152AB-C1F6-4615-A6C6-CA578BF38C2D}" type="presOf" srcId="{35B5A381-CB71-45FB-9DBA-E6F090261BDF}" destId="{10D07F59-933F-44DC-AB6D-8BDFEADA8A45}" srcOrd="0" destOrd="0" presId="urn:microsoft.com/office/officeart/2005/8/layout/cycle2"/>
    <dgm:cxn modelId="{9DBACAB9-8A9E-4A88-A94F-B3A06160C983}" type="presOf" srcId="{B538DB92-6E48-4DC7-AB75-C547A749E584}" destId="{50613AE7-145A-441D-8A13-D2B03330A5FC}" srcOrd="0" destOrd="0" presId="urn:microsoft.com/office/officeart/2005/8/layout/cycle2"/>
    <dgm:cxn modelId="{A1CF8CC6-5C3B-4B17-9D39-ED9BE8FA7E92}" type="presOf" srcId="{481F17B7-0183-492A-AF6D-2FC32AA70412}" destId="{DD2D91DE-4310-421F-AEFE-F08549AB965F}" srcOrd="0" destOrd="0" presId="urn:microsoft.com/office/officeart/2005/8/layout/cycle2"/>
    <dgm:cxn modelId="{128829CE-65BA-43D8-B6D1-C20AC378AD5E}" srcId="{175768B9-5319-4024-B5ED-E5F953F5DBA2}" destId="{C224408F-5E92-42F3-941A-350DC2C1867D}" srcOrd="4" destOrd="0" parTransId="{4ADA178F-23DC-496A-984A-CA06AB8791E1}" sibTransId="{B8CB9EF1-396D-4D71-87D5-0C3F42764298}"/>
    <dgm:cxn modelId="{92AC85D8-ACB3-40A2-B9A3-BFCFF7BC4136}" type="presOf" srcId="{1C159CE3-ADA6-40D9-9EC7-1F3080A0E51F}" destId="{066A9CBA-A7AE-4388-9790-8FD3CF8C4002}" srcOrd="0" destOrd="0" presId="urn:microsoft.com/office/officeart/2005/8/layout/cycle2"/>
    <dgm:cxn modelId="{2BDA11DA-35C6-4AEC-A2F3-410F4D67E19E}" type="presOf" srcId="{E6680EC7-F318-47BC-8A74-3F8153650469}" destId="{A6AAB804-3A13-4D52-A830-DE51398332DE}" srcOrd="0" destOrd="0" presId="urn:microsoft.com/office/officeart/2005/8/layout/cycle2"/>
    <dgm:cxn modelId="{4F8CA9F5-3C60-4F18-B183-3BAD6F9A4E54}" srcId="{175768B9-5319-4024-B5ED-E5F953F5DBA2}" destId="{7307F919-266F-48CF-AC87-DF02483AAB57}" srcOrd="5" destOrd="0" parTransId="{9F626E98-9CB1-4AE0-A4BC-B64CF377764A}" sibTransId="{EC3B0215-3815-428F-972E-B0A82323BD87}"/>
    <dgm:cxn modelId="{D01C41F6-B9B3-4ED3-A715-1A095CB77F81}" type="presOf" srcId="{B8CB9EF1-396D-4D71-87D5-0C3F42764298}" destId="{4023F51B-35A5-4381-9D5B-53F4C34EFC17}" srcOrd="1" destOrd="0" presId="urn:microsoft.com/office/officeart/2005/8/layout/cycle2"/>
    <dgm:cxn modelId="{3D0F8E8E-B36E-48B0-B020-6A79765507A5}" type="presParOf" srcId="{1F030BB1-8A50-44DB-9519-130FEAE5E4EA}" destId="{9B13C86F-A409-4934-94F8-ECEB42EBA075}" srcOrd="0" destOrd="0" presId="urn:microsoft.com/office/officeart/2005/8/layout/cycle2"/>
    <dgm:cxn modelId="{46A952D3-27D1-4D60-B62D-AA4A7E2E7851}" type="presParOf" srcId="{1F030BB1-8A50-44DB-9519-130FEAE5E4EA}" destId="{DD2D91DE-4310-421F-AEFE-F08549AB965F}" srcOrd="1" destOrd="0" presId="urn:microsoft.com/office/officeart/2005/8/layout/cycle2"/>
    <dgm:cxn modelId="{A4E40C20-6645-450B-ABBB-C5437BD3C001}" type="presParOf" srcId="{DD2D91DE-4310-421F-AEFE-F08549AB965F}" destId="{26930949-8F02-4EE4-9F77-DD33DBF8B294}" srcOrd="0" destOrd="0" presId="urn:microsoft.com/office/officeart/2005/8/layout/cycle2"/>
    <dgm:cxn modelId="{141AAD51-AB16-4AC3-91A1-0C7D5CAA35DE}" type="presParOf" srcId="{1F030BB1-8A50-44DB-9519-130FEAE5E4EA}" destId="{50613AE7-145A-441D-8A13-D2B03330A5FC}" srcOrd="2" destOrd="0" presId="urn:microsoft.com/office/officeart/2005/8/layout/cycle2"/>
    <dgm:cxn modelId="{7D29D6C1-D64E-4BC7-AD86-52F9E32C1516}" type="presParOf" srcId="{1F030BB1-8A50-44DB-9519-130FEAE5E4EA}" destId="{10D07F59-933F-44DC-AB6D-8BDFEADA8A45}" srcOrd="3" destOrd="0" presId="urn:microsoft.com/office/officeart/2005/8/layout/cycle2"/>
    <dgm:cxn modelId="{810CDE10-1586-46EF-AFA4-86D5E479EEF2}" type="presParOf" srcId="{10D07F59-933F-44DC-AB6D-8BDFEADA8A45}" destId="{6AF1493D-61E3-4103-97F9-F8EE1854C0EB}" srcOrd="0" destOrd="0" presId="urn:microsoft.com/office/officeart/2005/8/layout/cycle2"/>
    <dgm:cxn modelId="{C0637D82-E4F4-4C15-BCB2-383516BF102D}" type="presParOf" srcId="{1F030BB1-8A50-44DB-9519-130FEAE5E4EA}" destId="{A6AAB804-3A13-4D52-A830-DE51398332DE}" srcOrd="4" destOrd="0" presId="urn:microsoft.com/office/officeart/2005/8/layout/cycle2"/>
    <dgm:cxn modelId="{5A3F0133-1BAF-40CC-BABB-6C8CE2C98EE9}" type="presParOf" srcId="{1F030BB1-8A50-44DB-9519-130FEAE5E4EA}" destId="{A09F5C05-F0DC-4A8E-8310-6455876291D2}" srcOrd="5" destOrd="0" presId="urn:microsoft.com/office/officeart/2005/8/layout/cycle2"/>
    <dgm:cxn modelId="{1829C603-9631-47DA-B18B-165D16D9F8BA}" type="presParOf" srcId="{A09F5C05-F0DC-4A8E-8310-6455876291D2}" destId="{4E677DE0-D988-4806-B812-C3F7D07537B3}" srcOrd="0" destOrd="0" presId="urn:microsoft.com/office/officeart/2005/8/layout/cycle2"/>
    <dgm:cxn modelId="{7E104D89-A5E3-4D10-8A1F-44FFB823FC88}" type="presParOf" srcId="{1F030BB1-8A50-44DB-9519-130FEAE5E4EA}" destId="{066A9CBA-A7AE-4388-9790-8FD3CF8C4002}" srcOrd="6" destOrd="0" presId="urn:microsoft.com/office/officeart/2005/8/layout/cycle2"/>
    <dgm:cxn modelId="{F7B78190-E7EE-4505-879C-673563C90ECB}" type="presParOf" srcId="{1F030BB1-8A50-44DB-9519-130FEAE5E4EA}" destId="{40EA4DC9-B0DB-44A4-98DF-997EAFB21AB5}" srcOrd="7" destOrd="0" presId="urn:microsoft.com/office/officeart/2005/8/layout/cycle2"/>
    <dgm:cxn modelId="{43514136-E442-457F-A2B4-ED8575AF91DD}" type="presParOf" srcId="{40EA4DC9-B0DB-44A4-98DF-997EAFB21AB5}" destId="{715EEFFD-5D70-458D-BE63-E02D1C7963C1}" srcOrd="0" destOrd="0" presId="urn:microsoft.com/office/officeart/2005/8/layout/cycle2"/>
    <dgm:cxn modelId="{F60BC633-79F1-4034-A342-A7CE1D269EBB}" type="presParOf" srcId="{1F030BB1-8A50-44DB-9519-130FEAE5E4EA}" destId="{567E8118-8AF2-4EDB-AF37-750508F458FF}" srcOrd="8" destOrd="0" presId="urn:microsoft.com/office/officeart/2005/8/layout/cycle2"/>
    <dgm:cxn modelId="{D9DFB7AC-6F42-4F3A-8AC8-A461B7F0B811}" type="presParOf" srcId="{1F030BB1-8A50-44DB-9519-130FEAE5E4EA}" destId="{4A318957-13C6-49E2-A578-CA71A4B1AA4D}" srcOrd="9" destOrd="0" presId="urn:microsoft.com/office/officeart/2005/8/layout/cycle2"/>
    <dgm:cxn modelId="{9B80F0EA-105C-470C-9FB7-6A86A965EB2C}" type="presParOf" srcId="{4A318957-13C6-49E2-A578-CA71A4B1AA4D}" destId="{4023F51B-35A5-4381-9D5B-53F4C34EFC17}" srcOrd="0" destOrd="0" presId="urn:microsoft.com/office/officeart/2005/8/layout/cycle2"/>
    <dgm:cxn modelId="{10EACC46-F3E6-4186-B6DE-C3743AA91824}" type="presParOf" srcId="{1F030BB1-8A50-44DB-9519-130FEAE5E4EA}" destId="{42E9CE1B-86D0-4F95-84DA-3D6734E8248A}" srcOrd="10" destOrd="0" presId="urn:microsoft.com/office/officeart/2005/8/layout/cycle2"/>
    <dgm:cxn modelId="{6E9C2F91-E2C9-442C-944F-DBF49B2801B2}" type="presParOf" srcId="{1F030BB1-8A50-44DB-9519-130FEAE5E4EA}" destId="{BF7F4BCB-908E-4AA1-9C01-50092CB0C7C6}" srcOrd="11" destOrd="0" presId="urn:microsoft.com/office/officeart/2005/8/layout/cycle2"/>
    <dgm:cxn modelId="{F152237B-DC5A-4FEB-953D-513F17E8F1DF}" type="presParOf" srcId="{BF7F4BCB-908E-4AA1-9C01-50092CB0C7C6}" destId="{7A80334E-5783-4CCF-9D2A-1111D09945EE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13C86F-A409-4934-94F8-ECEB42EBA075}">
      <dsp:nvSpPr>
        <dsp:cNvPr id="0" name=""/>
        <dsp:cNvSpPr/>
      </dsp:nvSpPr>
      <dsp:spPr>
        <a:xfrm>
          <a:off x="4450168" y="2"/>
          <a:ext cx="1271476" cy="12714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数据显示</a:t>
          </a:r>
          <a:endParaRPr lang="zh-CN" sz="2200" kern="1200" dirty="0"/>
        </a:p>
      </dsp:txBody>
      <dsp:txXfrm>
        <a:off x="4636371" y="186205"/>
        <a:ext cx="899070" cy="899070"/>
      </dsp:txXfrm>
    </dsp:sp>
    <dsp:sp modelId="{DD2D91DE-4310-421F-AEFE-F08549AB965F}">
      <dsp:nvSpPr>
        <dsp:cNvPr id="0" name=""/>
        <dsp:cNvSpPr/>
      </dsp:nvSpPr>
      <dsp:spPr>
        <a:xfrm rot="1800000">
          <a:off x="5735027" y="893216"/>
          <a:ext cx="336944" cy="4291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700" kern="1200"/>
        </a:p>
      </dsp:txBody>
      <dsp:txXfrm>
        <a:off x="5741798" y="953770"/>
        <a:ext cx="235861" cy="257473"/>
      </dsp:txXfrm>
    </dsp:sp>
    <dsp:sp modelId="{50613AE7-145A-441D-8A13-D2B03330A5FC}">
      <dsp:nvSpPr>
        <dsp:cNvPr id="0" name=""/>
        <dsp:cNvSpPr/>
      </dsp:nvSpPr>
      <dsp:spPr>
        <a:xfrm>
          <a:off x="6101870" y="953612"/>
          <a:ext cx="1271476" cy="12714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特征提取</a:t>
          </a:r>
          <a:endParaRPr lang="zh-CN" sz="2200" kern="1200" dirty="0"/>
        </a:p>
      </dsp:txBody>
      <dsp:txXfrm>
        <a:off x="6288073" y="1139815"/>
        <a:ext cx="899070" cy="899070"/>
      </dsp:txXfrm>
    </dsp:sp>
    <dsp:sp modelId="{10D07F59-933F-44DC-AB6D-8BDFEADA8A45}">
      <dsp:nvSpPr>
        <dsp:cNvPr id="0" name=""/>
        <dsp:cNvSpPr/>
      </dsp:nvSpPr>
      <dsp:spPr>
        <a:xfrm rot="5400000">
          <a:off x="6569136" y="2318864"/>
          <a:ext cx="336944" cy="4291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700" kern="1200"/>
        </a:p>
      </dsp:txBody>
      <dsp:txXfrm>
        <a:off x="6619678" y="2354148"/>
        <a:ext cx="235861" cy="257473"/>
      </dsp:txXfrm>
    </dsp:sp>
    <dsp:sp modelId="{A6AAB804-3A13-4D52-A830-DE51398332DE}">
      <dsp:nvSpPr>
        <dsp:cNvPr id="0" name=""/>
        <dsp:cNvSpPr/>
      </dsp:nvSpPr>
      <dsp:spPr>
        <a:xfrm>
          <a:off x="6101870" y="2860834"/>
          <a:ext cx="1271476" cy="12714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相似性计算</a:t>
          </a:r>
          <a:endParaRPr lang="zh-CN" sz="2200" kern="1200" dirty="0"/>
        </a:p>
      </dsp:txBody>
      <dsp:txXfrm>
        <a:off x="6288073" y="3047037"/>
        <a:ext cx="899070" cy="899070"/>
      </dsp:txXfrm>
    </dsp:sp>
    <dsp:sp modelId="{A09F5C05-F0DC-4A8E-8310-6455876291D2}">
      <dsp:nvSpPr>
        <dsp:cNvPr id="0" name=""/>
        <dsp:cNvSpPr/>
      </dsp:nvSpPr>
      <dsp:spPr>
        <a:xfrm rot="9000000">
          <a:off x="5751544" y="3754048"/>
          <a:ext cx="336944" cy="4291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700" kern="1200"/>
        </a:p>
      </dsp:txBody>
      <dsp:txXfrm rot="10800000">
        <a:off x="5845856" y="3814602"/>
        <a:ext cx="235861" cy="257473"/>
      </dsp:txXfrm>
    </dsp:sp>
    <dsp:sp modelId="{066A9CBA-A7AE-4388-9790-8FD3CF8C4002}">
      <dsp:nvSpPr>
        <dsp:cNvPr id="0" name=""/>
        <dsp:cNvSpPr/>
      </dsp:nvSpPr>
      <dsp:spPr>
        <a:xfrm>
          <a:off x="4450168" y="3814445"/>
          <a:ext cx="1271476" cy="12714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向量索引</a:t>
          </a:r>
          <a:endParaRPr lang="zh-CN" sz="2200" kern="1200" dirty="0"/>
        </a:p>
      </dsp:txBody>
      <dsp:txXfrm>
        <a:off x="4636371" y="4000648"/>
        <a:ext cx="899070" cy="899070"/>
      </dsp:txXfrm>
    </dsp:sp>
    <dsp:sp modelId="{40EA4DC9-B0DB-44A4-98DF-997EAFB21AB5}">
      <dsp:nvSpPr>
        <dsp:cNvPr id="0" name=""/>
        <dsp:cNvSpPr/>
      </dsp:nvSpPr>
      <dsp:spPr>
        <a:xfrm rot="12600000">
          <a:off x="4099842" y="3763584"/>
          <a:ext cx="336944" cy="4291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700" kern="1200"/>
        </a:p>
      </dsp:txBody>
      <dsp:txXfrm rot="10800000">
        <a:off x="4194154" y="3874680"/>
        <a:ext cx="235861" cy="257473"/>
      </dsp:txXfrm>
    </dsp:sp>
    <dsp:sp modelId="{567E8118-8AF2-4EDB-AF37-750508F458FF}">
      <dsp:nvSpPr>
        <dsp:cNvPr id="0" name=""/>
        <dsp:cNvSpPr/>
      </dsp:nvSpPr>
      <dsp:spPr>
        <a:xfrm>
          <a:off x="2798466" y="2860834"/>
          <a:ext cx="1271476" cy="12714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可视化</a:t>
          </a:r>
          <a:endParaRPr lang="zh-CN" sz="2200" kern="1200" dirty="0"/>
        </a:p>
      </dsp:txBody>
      <dsp:txXfrm>
        <a:off x="2984669" y="3047037"/>
        <a:ext cx="899070" cy="899070"/>
      </dsp:txXfrm>
    </dsp:sp>
    <dsp:sp modelId="{4A318957-13C6-49E2-A578-CA71A4B1AA4D}">
      <dsp:nvSpPr>
        <dsp:cNvPr id="0" name=""/>
        <dsp:cNvSpPr/>
      </dsp:nvSpPr>
      <dsp:spPr>
        <a:xfrm rot="16200000">
          <a:off x="3265732" y="2337936"/>
          <a:ext cx="336944" cy="4291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700" kern="1200"/>
        </a:p>
      </dsp:txBody>
      <dsp:txXfrm>
        <a:off x="3316274" y="2474303"/>
        <a:ext cx="235861" cy="257473"/>
      </dsp:txXfrm>
    </dsp:sp>
    <dsp:sp modelId="{42E9CE1B-86D0-4F95-84DA-3D6734E8248A}">
      <dsp:nvSpPr>
        <dsp:cNvPr id="0" name=""/>
        <dsp:cNvSpPr/>
      </dsp:nvSpPr>
      <dsp:spPr>
        <a:xfrm>
          <a:off x="2798466" y="953612"/>
          <a:ext cx="1271476" cy="12714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个性化推荐</a:t>
          </a:r>
          <a:endParaRPr lang="zh-CN" sz="2200" kern="1200" dirty="0"/>
        </a:p>
      </dsp:txBody>
      <dsp:txXfrm>
        <a:off x="2984669" y="1139815"/>
        <a:ext cx="899070" cy="899070"/>
      </dsp:txXfrm>
    </dsp:sp>
    <dsp:sp modelId="{BF7F4BCB-908E-4AA1-9C01-50092CB0C7C6}">
      <dsp:nvSpPr>
        <dsp:cNvPr id="0" name=""/>
        <dsp:cNvSpPr/>
      </dsp:nvSpPr>
      <dsp:spPr>
        <a:xfrm rot="19800000">
          <a:off x="4083324" y="902752"/>
          <a:ext cx="336944" cy="4291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700" kern="1200"/>
        </a:p>
      </dsp:txBody>
      <dsp:txXfrm>
        <a:off x="4090095" y="1013848"/>
        <a:ext cx="235861" cy="2574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5415F-E725-4EAC-9F3D-B76BF8E9E0A4}" type="datetimeFigureOut">
              <a:rPr lang="zh-CN" altLang="en-US" smtClean="0"/>
              <a:t>2023/8/28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4FC30-D073-4A0B-980E-A05EB14A5A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1896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FD3802-D650-4A41-8E63-B7BEA6356807}" type="datetimeFigureOut">
              <a:rPr lang="zh-CN" altLang="en-US" smtClean="0"/>
              <a:t>2023/8/28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9D75AB-656C-4B40-8E29-12619E6716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51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weixin_42398658/article/details/85063004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weixin_42398658/article/details/85063004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weixin_42398658/article/details/85063004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weixin_42398658/article/details/85063004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D75AB-656C-4B40-8E29-12619E67166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6773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(5</a:t>
            </a:r>
            <a:r>
              <a:rPr lang="zh-CN" altLang="en-US" dirty="0">
                <a:hlinkClick r:id="rId3"/>
              </a:rPr>
              <a:t>条消息</a:t>
            </a:r>
            <a:r>
              <a:rPr lang="en-US" altLang="zh-CN" dirty="0">
                <a:hlinkClick r:id="rId3"/>
              </a:rPr>
              <a:t>) NLP --- </a:t>
            </a:r>
            <a:r>
              <a:rPr lang="zh-CN" altLang="en-US" dirty="0">
                <a:hlinkClick r:id="rId3"/>
              </a:rPr>
              <a:t>文本分类（向量空间模型（</a:t>
            </a:r>
            <a:r>
              <a:rPr lang="en-US" altLang="zh-CN" dirty="0">
                <a:hlinkClick r:id="rId3"/>
              </a:rPr>
              <a:t>Vector Space Model</a:t>
            </a:r>
            <a:r>
              <a:rPr lang="zh-CN" altLang="en-US" dirty="0">
                <a:hlinkClick r:id="rId3"/>
              </a:rPr>
              <a:t>）</a:t>
            </a:r>
            <a:r>
              <a:rPr lang="en-US" altLang="zh-CN" dirty="0">
                <a:hlinkClick r:id="rId3"/>
              </a:rPr>
              <a:t>VSM</a:t>
            </a:r>
            <a:r>
              <a:rPr lang="zh-CN" altLang="en-US" dirty="0">
                <a:hlinkClick r:id="rId3"/>
              </a:rPr>
              <a:t>）</a:t>
            </a:r>
            <a:r>
              <a:rPr lang="en-US" altLang="zh-CN" dirty="0">
                <a:hlinkClick r:id="rId3"/>
              </a:rPr>
              <a:t>_</a:t>
            </a:r>
            <a:r>
              <a:rPr lang="zh-CN" altLang="en-US" dirty="0">
                <a:hlinkClick r:id="rId3"/>
              </a:rPr>
              <a:t>建立文本的特征向量空间模型的方法</a:t>
            </a:r>
            <a:r>
              <a:rPr lang="en-US" altLang="zh-CN" dirty="0">
                <a:hlinkClick r:id="rId3"/>
              </a:rPr>
              <a:t>_</a:t>
            </a:r>
            <a:r>
              <a:rPr lang="en-US" altLang="zh-CN" dirty="0" err="1">
                <a:hlinkClick r:id="rId3"/>
              </a:rPr>
              <a:t>zsffuture</a:t>
            </a:r>
            <a:r>
              <a:rPr lang="zh-CN" altLang="en-US" dirty="0">
                <a:hlinkClick r:id="rId3"/>
              </a:rPr>
              <a:t>的博客</a:t>
            </a:r>
            <a:r>
              <a:rPr lang="en-US" altLang="zh-CN" dirty="0">
                <a:hlinkClick r:id="rId3"/>
              </a:rPr>
              <a:t>-CSDN</a:t>
            </a:r>
            <a:r>
              <a:rPr lang="zh-CN" altLang="en-US" dirty="0">
                <a:hlinkClick r:id="rId3"/>
              </a:rPr>
              <a:t>博客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9D75AB-656C-4B40-8E29-12619E67166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67769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(5</a:t>
            </a:r>
            <a:r>
              <a:rPr lang="zh-CN" altLang="en-US" dirty="0">
                <a:hlinkClick r:id="rId3"/>
              </a:rPr>
              <a:t>条消息</a:t>
            </a:r>
            <a:r>
              <a:rPr lang="en-US" altLang="zh-CN" dirty="0">
                <a:hlinkClick r:id="rId3"/>
              </a:rPr>
              <a:t>) NLP --- </a:t>
            </a:r>
            <a:r>
              <a:rPr lang="zh-CN" altLang="en-US" dirty="0">
                <a:hlinkClick r:id="rId3"/>
              </a:rPr>
              <a:t>文本分类（向量空间模型（</a:t>
            </a:r>
            <a:r>
              <a:rPr lang="en-US" altLang="zh-CN" dirty="0">
                <a:hlinkClick r:id="rId3"/>
              </a:rPr>
              <a:t>Vector Space Model</a:t>
            </a:r>
            <a:r>
              <a:rPr lang="zh-CN" altLang="en-US" dirty="0">
                <a:hlinkClick r:id="rId3"/>
              </a:rPr>
              <a:t>）</a:t>
            </a:r>
            <a:r>
              <a:rPr lang="en-US" altLang="zh-CN" dirty="0">
                <a:hlinkClick r:id="rId3"/>
              </a:rPr>
              <a:t>VSM</a:t>
            </a:r>
            <a:r>
              <a:rPr lang="zh-CN" altLang="en-US" dirty="0">
                <a:hlinkClick r:id="rId3"/>
              </a:rPr>
              <a:t>）</a:t>
            </a:r>
            <a:r>
              <a:rPr lang="en-US" altLang="zh-CN" dirty="0">
                <a:hlinkClick r:id="rId3"/>
              </a:rPr>
              <a:t>_</a:t>
            </a:r>
            <a:r>
              <a:rPr lang="zh-CN" altLang="en-US" dirty="0">
                <a:hlinkClick r:id="rId3"/>
              </a:rPr>
              <a:t>建立文本的特征向量空间模型的方法</a:t>
            </a:r>
            <a:r>
              <a:rPr lang="en-US" altLang="zh-CN" dirty="0">
                <a:hlinkClick r:id="rId3"/>
              </a:rPr>
              <a:t>_</a:t>
            </a:r>
            <a:r>
              <a:rPr lang="en-US" altLang="zh-CN" dirty="0" err="1">
                <a:hlinkClick r:id="rId3"/>
              </a:rPr>
              <a:t>zsffuture</a:t>
            </a:r>
            <a:r>
              <a:rPr lang="zh-CN" altLang="en-US" dirty="0">
                <a:hlinkClick r:id="rId3"/>
              </a:rPr>
              <a:t>的博客</a:t>
            </a:r>
            <a:r>
              <a:rPr lang="en-US" altLang="zh-CN" dirty="0">
                <a:hlinkClick r:id="rId3"/>
              </a:rPr>
              <a:t>-CSDN</a:t>
            </a:r>
            <a:r>
              <a:rPr lang="zh-CN" altLang="en-US" dirty="0">
                <a:hlinkClick r:id="rId3"/>
              </a:rPr>
              <a:t>博客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9D75AB-656C-4B40-8E29-12619E67166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59751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(5</a:t>
            </a:r>
            <a:r>
              <a:rPr lang="zh-CN" altLang="en-US" dirty="0">
                <a:hlinkClick r:id="rId3"/>
              </a:rPr>
              <a:t>条消息</a:t>
            </a:r>
            <a:r>
              <a:rPr lang="en-US" altLang="zh-CN" dirty="0">
                <a:hlinkClick r:id="rId3"/>
              </a:rPr>
              <a:t>) NLP --- </a:t>
            </a:r>
            <a:r>
              <a:rPr lang="zh-CN" altLang="en-US" dirty="0">
                <a:hlinkClick r:id="rId3"/>
              </a:rPr>
              <a:t>文本分类（向量空间模型（</a:t>
            </a:r>
            <a:r>
              <a:rPr lang="en-US" altLang="zh-CN" dirty="0">
                <a:hlinkClick r:id="rId3"/>
              </a:rPr>
              <a:t>Vector Space Model</a:t>
            </a:r>
            <a:r>
              <a:rPr lang="zh-CN" altLang="en-US" dirty="0">
                <a:hlinkClick r:id="rId3"/>
              </a:rPr>
              <a:t>）</a:t>
            </a:r>
            <a:r>
              <a:rPr lang="en-US" altLang="zh-CN" dirty="0">
                <a:hlinkClick r:id="rId3"/>
              </a:rPr>
              <a:t>VSM</a:t>
            </a:r>
            <a:r>
              <a:rPr lang="zh-CN" altLang="en-US" dirty="0">
                <a:hlinkClick r:id="rId3"/>
              </a:rPr>
              <a:t>）</a:t>
            </a:r>
            <a:r>
              <a:rPr lang="en-US" altLang="zh-CN" dirty="0">
                <a:hlinkClick r:id="rId3"/>
              </a:rPr>
              <a:t>_</a:t>
            </a:r>
            <a:r>
              <a:rPr lang="zh-CN" altLang="en-US" dirty="0">
                <a:hlinkClick r:id="rId3"/>
              </a:rPr>
              <a:t>建立文本的特征向量空间模型的方法</a:t>
            </a:r>
            <a:r>
              <a:rPr lang="en-US" altLang="zh-CN" dirty="0">
                <a:hlinkClick r:id="rId3"/>
              </a:rPr>
              <a:t>_</a:t>
            </a:r>
            <a:r>
              <a:rPr lang="en-US" altLang="zh-CN" dirty="0" err="1">
                <a:hlinkClick r:id="rId3"/>
              </a:rPr>
              <a:t>zsffuture</a:t>
            </a:r>
            <a:r>
              <a:rPr lang="zh-CN" altLang="en-US" dirty="0">
                <a:hlinkClick r:id="rId3"/>
              </a:rPr>
              <a:t>的博客</a:t>
            </a:r>
            <a:r>
              <a:rPr lang="en-US" altLang="zh-CN" dirty="0">
                <a:hlinkClick r:id="rId3"/>
              </a:rPr>
              <a:t>-CSDN</a:t>
            </a:r>
            <a:r>
              <a:rPr lang="zh-CN" altLang="en-US" dirty="0">
                <a:hlinkClick r:id="rId3"/>
              </a:rPr>
              <a:t>博客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9D75AB-656C-4B40-8E29-12619E67166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3032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D75AB-656C-4B40-8E29-12619E67166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848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9D75AB-656C-4B40-8E29-12619E67166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9107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9D75AB-656C-4B40-8E29-12619E67166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1358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9D75AB-656C-4B40-8E29-12619E67166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2481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9D75AB-656C-4B40-8E29-12619E67166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3566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9D75AB-656C-4B40-8E29-12619E67166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5039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9D75AB-656C-4B40-8E29-12619E67166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3684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(5</a:t>
            </a:r>
            <a:r>
              <a:rPr lang="zh-CN" altLang="en-US" dirty="0">
                <a:hlinkClick r:id="rId3"/>
              </a:rPr>
              <a:t>条消息</a:t>
            </a:r>
            <a:r>
              <a:rPr lang="en-US" altLang="zh-CN" dirty="0">
                <a:hlinkClick r:id="rId3"/>
              </a:rPr>
              <a:t>) NLP --- </a:t>
            </a:r>
            <a:r>
              <a:rPr lang="zh-CN" altLang="en-US" dirty="0">
                <a:hlinkClick r:id="rId3"/>
              </a:rPr>
              <a:t>文本分类（向量空间模型（</a:t>
            </a:r>
            <a:r>
              <a:rPr lang="en-US" altLang="zh-CN" dirty="0">
                <a:hlinkClick r:id="rId3"/>
              </a:rPr>
              <a:t>Vector Space Model</a:t>
            </a:r>
            <a:r>
              <a:rPr lang="zh-CN" altLang="en-US" dirty="0">
                <a:hlinkClick r:id="rId3"/>
              </a:rPr>
              <a:t>）</a:t>
            </a:r>
            <a:r>
              <a:rPr lang="en-US" altLang="zh-CN" dirty="0">
                <a:hlinkClick r:id="rId3"/>
              </a:rPr>
              <a:t>VSM</a:t>
            </a:r>
            <a:r>
              <a:rPr lang="zh-CN" altLang="en-US" dirty="0">
                <a:hlinkClick r:id="rId3"/>
              </a:rPr>
              <a:t>）</a:t>
            </a:r>
            <a:r>
              <a:rPr lang="en-US" altLang="zh-CN" dirty="0">
                <a:hlinkClick r:id="rId3"/>
              </a:rPr>
              <a:t>_</a:t>
            </a:r>
            <a:r>
              <a:rPr lang="zh-CN" altLang="en-US" dirty="0">
                <a:hlinkClick r:id="rId3"/>
              </a:rPr>
              <a:t>建立文本的特征向量空间模型的方法</a:t>
            </a:r>
            <a:r>
              <a:rPr lang="en-US" altLang="zh-CN" dirty="0">
                <a:hlinkClick r:id="rId3"/>
              </a:rPr>
              <a:t>_</a:t>
            </a:r>
            <a:r>
              <a:rPr lang="en-US" altLang="zh-CN" dirty="0" err="1">
                <a:hlinkClick r:id="rId3"/>
              </a:rPr>
              <a:t>zsffuture</a:t>
            </a:r>
            <a:r>
              <a:rPr lang="zh-CN" altLang="en-US" dirty="0">
                <a:hlinkClick r:id="rId3"/>
              </a:rPr>
              <a:t>的博客</a:t>
            </a:r>
            <a:r>
              <a:rPr lang="en-US" altLang="zh-CN" dirty="0">
                <a:hlinkClick r:id="rId3"/>
              </a:rPr>
              <a:t>-CSDN</a:t>
            </a:r>
            <a:r>
              <a:rPr lang="zh-CN" altLang="en-US" dirty="0">
                <a:hlinkClick r:id="rId3"/>
              </a:rPr>
              <a:t>博客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9D75AB-656C-4B40-8E29-12619E67166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652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6470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E99D-E44C-438E-B0CA-B65621FD4F09}" type="datetimeFigureOut">
              <a:rPr lang="zh-CN" altLang="en-US" smtClean="0"/>
              <a:t>2023/8/28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03926-C15F-4D09-934C-B3EE713B1E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269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227669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" y="0"/>
            <a:ext cx="12227669" cy="6858000"/>
          </a:xfrm>
          <a:prstGeom prst="rect">
            <a:avLst/>
          </a:prstGeom>
          <a:gradFill>
            <a:gsLst>
              <a:gs pos="0">
                <a:srgbClr val="020911"/>
              </a:gs>
              <a:gs pos="51000">
                <a:srgbClr val="091524">
                  <a:alpha val="83000"/>
                </a:srgbClr>
              </a:gs>
              <a:gs pos="100000">
                <a:srgbClr val="09173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938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227669" cy="6887184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" y="0"/>
            <a:ext cx="12227669" cy="6858000"/>
          </a:xfrm>
          <a:prstGeom prst="rect">
            <a:avLst/>
          </a:prstGeom>
          <a:gradFill>
            <a:gsLst>
              <a:gs pos="0">
                <a:schemeClr val="tx1"/>
              </a:gs>
              <a:gs pos="51000">
                <a:srgbClr val="082241">
                  <a:alpha val="85000"/>
                </a:srgb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766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E99D-E44C-438E-B0CA-B65621FD4F09}" type="datetimeFigureOut">
              <a:rPr lang="zh-CN" altLang="en-US" smtClean="0"/>
              <a:t>2023/8/28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03926-C15F-4D09-934C-B3EE713B1E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119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E99D-E44C-438E-B0CA-B65621FD4F09}" type="datetimeFigureOut">
              <a:rPr lang="zh-CN" altLang="en-US" smtClean="0"/>
              <a:t>2023/8/28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03926-C15F-4D09-934C-B3EE713B1E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946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E99D-E44C-438E-B0CA-B65621FD4F09}" type="datetimeFigureOut">
              <a:rPr lang="zh-CN" altLang="en-US" smtClean="0"/>
              <a:t>2023/8/28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03926-C15F-4D09-934C-B3EE713B1E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912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E99D-E44C-438E-B0CA-B65621FD4F09}" type="datetimeFigureOut">
              <a:rPr lang="zh-CN" altLang="en-US" smtClean="0"/>
              <a:t>2023/8/28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03926-C15F-4D09-934C-B3EE713B1E2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8763378" y="64311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794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E99D-E44C-438E-B0CA-B65621FD4F09}" type="datetimeFigureOut">
              <a:rPr lang="zh-CN" altLang="en-US" smtClean="0"/>
              <a:t>2023/8/28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03926-C15F-4D09-934C-B3EE713B1E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447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E99D-E44C-438E-B0CA-B65621FD4F09}" type="datetimeFigureOut">
              <a:rPr lang="zh-CN" altLang="en-US" smtClean="0"/>
              <a:t>2023/8/28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03926-C15F-4D09-934C-B3EE713B1E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6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2E99D-E44C-438E-B0CA-B65621FD4F09}" type="datetimeFigureOut">
              <a:rPr lang="zh-CN" altLang="en-US" smtClean="0"/>
              <a:t>2023/8/28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03926-C15F-4D09-934C-B3EE713B1E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697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9692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2FE473B-5D78-8DC9-E86D-5DD1C54613DC}"/>
              </a:ext>
            </a:extLst>
          </p:cNvPr>
          <p:cNvSpPr txBox="1"/>
          <p:nvPr/>
        </p:nvSpPr>
        <p:spPr>
          <a:xfrm>
            <a:off x="1242237" y="148486"/>
            <a:ext cx="10248014" cy="6832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一、向量存储在文本分类和主题建模上的应用</a:t>
            </a:r>
            <a:endParaRPr lang="en-US" altLang="zh-CN" sz="2000" dirty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当应用于</a:t>
            </a:r>
            <a:r>
              <a:rPr lang="zh-CN" altLang="en-US" sz="2000" dirty="0">
                <a:solidFill>
                  <a:srgbClr val="FFFF00"/>
                </a:solidFill>
              </a:rPr>
              <a:t>文本分类和主题建模</a:t>
            </a:r>
            <a:r>
              <a:rPr lang="zh-CN" altLang="en-US" sz="2000" dirty="0">
                <a:solidFill>
                  <a:schemeClr val="bg1"/>
                </a:solidFill>
              </a:rPr>
              <a:t>时，向量存储提供了一种有效的方式来表示文本数据，并支持对文本进行分类和主题建模。</a:t>
            </a:r>
            <a:endParaRPr lang="en-US" altLang="zh-CN" sz="2000" dirty="0">
              <a:solidFill>
                <a:schemeClr val="bg1"/>
              </a:solidFill>
            </a:endParaRPr>
          </a:p>
          <a:p>
            <a:endParaRPr lang="zh-CN" altLang="en-US" sz="20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>
                <a:solidFill>
                  <a:srgbClr val="FFFF00"/>
                </a:solidFill>
              </a:rPr>
              <a:t>文本分类：文本分类是将文本分配到预定义类别或标签的任务</a:t>
            </a:r>
            <a:r>
              <a:rPr lang="zh-CN" altLang="en-US" sz="2000" dirty="0">
                <a:solidFill>
                  <a:schemeClr val="bg1"/>
                </a:solidFill>
              </a:rPr>
              <a:t>。向量存储可用于</a:t>
            </a:r>
            <a:r>
              <a:rPr lang="zh-CN" alt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将文本转换为向量表示</a:t>
            </a:r>
            <a:r>
              <a:rPr lang="zh-CN" altLang="en-US" sz="2000" dirty="0">
                <a:solidFill>
                  <a:schemeClr val="bg1"/>
                </a:solidFill>
              </a:rPr>
              <a:t>，并用于训练分类模型。一种常见的方法是使用</a:t>
            </a:r>
            <a:r>
              <a:rPr lang="zh-CN" alt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词嵌入模型（如</a:t>
            </a:r>
            <a:r>
              <a:rPr lang="en-US" altLang="zh-CN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Word2Vec</a:t>
            </a:r>
            <a:r>
              <a:rPr lang="zh-CN" alt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或</a:t>
            </a:r>
            <a:r>
              <a:rPr lang="en-US" altLang="zh-CN" sz="20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GloVe</a:t>
            </a:r>
            <a:r>
              <a:rPr lang="zh-CN" alt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）</a:t>
            </a:r>
            <a:r>
              <a:rPr lang="zh-CN" altLang="en-US" sz="2000" dirty="0">
                <a:solidFill>
                  <a:schemeClr val="bg1"/>
                </a:solidFill>
              </a:rPr>
              <a:t>将单词映射到低维稠密的向量空间中。然后，通过</a:t>
            </a:r>
            <a:r>
              <a:rPr lang="zh-CN" alt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组合单词向量</a:t>
            </a:r>
            <a:r>
              <a:rPr lang="zh-CN" altLang="en-US" sz="2000" dirty="0">
                <a:solidFill>
                  <a:schemeClr val="bg1"/>
                </a:solidFill>
              </a:rPr>
              <a:t>来表示整个文本，如使用平均向量或加权向量表示法。将这些向量输入到分类模型中（如逻辑回归、支持向量机或深度学习模型），以进行文本分类。</a:t>
            </a:r>
          </a:p>
          <a:p>
            <a:pPr marL="342900" indent="-342900">
              <a:buFont typeface="+mj-lt"/>
              <a:buAutoNum type="arabicPeriod"/>
            </a:pPr>
            <a:endParaRPr lang="zh-CN" altLang="en-US" sz="20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>
                <a:solidFill>
                  <a:srgbClr val="FFFF00"/>
                </a:solidFill>
              </a:rPr>
              <a:t>主题建模：主题建模是从文本数据中发现隐含主题或话题的过程。</a:t>
            </a:r>
            <a:r>
              <a:rPr lang="zh-CN" altLang="en-US" sz="2000" dirty="0">
                <a:solidFill>
                  <a:schemeClr val="bg1"/>
                </a:solidFill>
              </a:rPr>
              <a:t>向量存储可以用于表示文本并进行主题建模。一种常见的方法是使用</a:t>
            </a:r>
            <a:r>
              <a:rPr lang="zh-CN" altLang="en-US" sz="2000" dirty="0">
                <a:solidFill>
                  <a:srgbClr val="FFC000"/>
                </a:solidFill>
              </a:rPr>
              <a:t>词袋模型（</a:t>
            </a:r>
            <a:r>
              <a:rPr lang="en-US" altLang="zh-CN" sz="2000" dirty="0">
                <a:solidFill>
                  <a:srgbClr val="FFC000"/>
                </a:solidFill>
              </a:rPr>
              <a:t>Bag-of-Words</a:t>
            </a:r>
            <a:r>
              <a:rPr lang="zh-CN" altLang="en-US" sz="2000" dirty="0">
                <a:solidFill>
                  <a:srgbClr val="FFC000"/>
                </a:solidFill>
              </a:rPr>
              <a:t>）来表示文本</a:t>
            </a:r>
            <a:r>
              <a:rPr lang="zh-CN" altLang="en-US" sz="2000" dirty="0">
                <a:solidFill>
                  <a:schemeClr val="bg1"/>
                </a:solidFill>
              </a:rPr>
              <a:t>，其中每个文本被表示为</a:t>
            </a:r>
            <a:r>
              <a:rPr lang="zh-CN" altLang="en-US" sz="2000" dirty="0">
                <a:solidFill>
                  <a:srgbClr val="FFC000"/>
                </a:solidFill>
              </a:rPr>
              <a:t>一个向量，其维度为词汇表的大小</a:t>
            </a:r>
            <a:r>
              <a:rPr lang="zh-CN" altLang="en-US" sz="2000" dirty="0">
                <a:solidFill>
                  <a:schemeClr val="bg1"/>
                </a:solidFill>
              </a:rPr>
              <a:t>。向量的每个元素表示对应词汇在文本中的出现频率或其他统计量。然后，可以使用</a:t>
            </a:r>
            <a:r>
              <a:rPr lang="zh-CN" altLang="en-US" sz="2000" dirty="0">
                <a:solidFill>
                  <a:srgbClr val="FFC000"/>
                </a:solidFill>
              </a:rPr>
              <a:t>概率图模型</a:t>
            </a:r>
            <a:r>
              <a:rPr lang="zh-CN" altLang="en-US" sz="2000" dirty="0">
                <a:solidFill>
                  <a:schemeClr val="bg1"/>
                </a:solidFill>
              </a:rPr>
              <a:t>（如</a:t>
            </a:r>
            <a:r>
              <a:rPr lang="en-US" altLang="zh-CN" sz="2000" dirty="0">
                <a:solidFill>
                  <a:schemeClr val="bg1"/>
                </a:solidFill>
              </a:rPr>
              <a:t>Latent Dirichlet Allocation</a:t>
            </a:r>
            <a:r>
              <a:rPr lang="zh-CN" altLang="en-US" sz="2000" dirty="0">
                <a:solidFill>
                  <a:schemeClr val="bg1"/>
                </a:solidFill>
              </a:rPr>
              <a:t>，</a:t>
            </a:r>
            <a:r>
              <a:rPr lang="en-US" altLang="zh-CN" sz="2000" dirty="0">
                <a:solidFill>
                  <a:schemeClr val="bg1"/>
                </a:solidFill>
              </a:rPr>
              <a:t>LDA</a:t>
            </a:r>
            <a:r>
              <a:rPr lang="zh-CN" altLang="en-US" sz="2000" dirty="0">
                <a:solidFill>
                  <a:schemeClr val="bg1"/>
                </a:solidFill>
              </a:rPr>
              <a:t>）等方法对文本向量进行建模，从中</a:t>
            </a:r>
            <a:r>
              <a:rPr lang="zh-CN" altLang="en-US" sz="2000" dirty="0">
                <a:solidFill>
                  <a:srgbClr val="FFC000"/>
                </a:solidFill>
              </a:rPr>
              <a:t>推断出主题的分布</a:t>
            </a:r>
            <a:r>
              <a:rPr lang="zh-CN" altLang="en-US" sz="2000" dirty="0">
                <a:solidFill>
                  <a:schemeClr val="bg1"/>
                </a:solidFill>
              </a:rPr>
              <a:t>。这样可以将文本关联到不同的主题，并发现文本数据中的潜在话题结构。</a:t>
            </a:r>
          </a:p>
          <a:p>
            <a:pPr marL="342900" indent="-342900">
              <a:buFont typeface="+mj-lt"/>
              <a:buAutoNum type="arabicPeriod"/>
            </a:pPr>
            <a:endParaRPr lang="zh-CN" altLang="en-US" sz="20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>
                <a:solidFill>
                  <a:srgbClr val="FFFF00"/>
                </a:solidFill>
              </a:rPr>
              <a:t>文本相似性计算：向量存储还可以用于计算文本之间的相似性</a:t>
            </a:r>
            <a:r>
              <a:rPr lang="zh-CN" altLang="en-US" sz="2000" dirty="0">
                <a:solidFill>
                  <a:schemeClr val="bg1"/>
                </a:solidFill>
              </a:rPr>
              <a:t>。通过将文本转换为向量表示，可以使用</a:t>
            </a:r>
            <a:r>
              <a:rPr lang="zh-CN" altLang="en-US" sz="2000" dirty="0">
                <a:solidFill>
                  <a:srgbClr val="FFC000"/>
                </a:solidFill>
              </a:rPr>
              <a:t>余弦相似度或其他相似性度量方法来比较文本之间的相似性</a:t>
            </a:r>
            <a:r>
              <a:rPr lang="zh-CN" altLang="en-US" sz="2000" dirty="0">
                <a:solidFill>
                  <a:schemeClr val="bg1"/>
                </a:solidFill>
              </a:rPr>
              <a:t>。根据相似性度量，可以进行</a:t>
            </a:r>
            <a:r>
              <a:rPr lang="zh-CN" altLang="en-US" sz="2000" dirty="0">
                <a:solidFill>
                  <a:srgbClr val="FFC000"/>
                </a:solidFill>
              </a:rPr>
              <a:t>文本聚类、相关文档推荐和信息检索</a:t>
            </a:r>
            <a:r>
              <a:rPr lang="zh-CN" altLang="en-US" sz="2000" dirty="0">
                <a:solidFill>
                  <a:schemeClr val="bg1"/>
                </a:solidFill>
              </a:rPr>
              <a:t>等任务。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328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2FE473B-5D78-8DC9-E86D-5DD1C54613DC}"/>
              </a:ext>
            </a:extLst>
          </p:cNvPr>
          <p:cNvSpPr txBox="1"/>
          <p:nvPr/>
        </p:nvSpPr>
        <p:spPr>
          <a:xfrm>
            <a:off x="1242237" y="148486"/>
            <a:ext cx="10248014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一、向量存储在文本分类和主题建模上的应用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文本生成：向量存储可用于文本生成任务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，如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文本摘要、机器翻译和对话生成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。通过将源文本和目标文本分别表示为向量，可以使用生成模型（如循环神经网络、变分自动编码器等）来学习文本之间的映射关系，并生成具有相似语义的目标文本。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命名实体识别：向量存储也可以用于命名实体识别任务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，识别文本中具有特定意义的实体（如人名、地名、组织名等）。通过将文本表示为向量，并结合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序列标注模型（如条件随机场、双向长短期记忆网络等）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，可以从文本中提取出命名实体。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情感分析：向量存储可用于情感分析任务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，即分析文本中的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情感倾向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（如正面、负面、中性等）。通过将文本表示为向量，并使用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分类模型（如逻辑回归、支持向量机、循环神经网络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等），可以对文本进行情感分类。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向量存储提供了一种有效的方式来表示文本数据，并支持从文本中提取语义信息、计算文本之间的相似性以及进行相关的自然语言处理任务。</a:t>
            </a:r>
          </a:p>
        </p:txBody>
      </p:sp>
    </p:spTree>
    <p:extLst>
      <p:ext uri="{BB962C8B-B14F-4D97-AF65-F5344CB8AC3E}">
        <p14:creationId xmlns:p14="http://schemas.microsoft.com/office/powerpoint/2010/main" val="3130106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2FE473B-5D78-8DC9-E86D-5DD1C54613DC}"/>
              </a:ext>
            </a:extLst>
          </p:cNvPr>
          <p:cNvSpPr txBox="1"/>
          <p:nvPr/>
        </p:nvSpPr>
        <p:spPr>
          <a:xfrm>
            <a:off x="1242237" y="148486"/>
            <a:ext cx="1024801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二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、向量存储在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图像检索和相似图片搜索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上的应用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当应用于图像检索和相似图片搜索时，向量存储提供了高效的方式来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存储和查询图像数据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图像特征提取：首先，在图像检索和相似图片搜索中，需要从图像中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提取特征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来表示图像。常用的方法是使用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卷积神经网络（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CNN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）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等深度学习模型，将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图像映射到高维的特征空间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。这些特征可以捕捉图像的语义和视觉信息。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向量表示：提取的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图像特征将被转换为向量表示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。这些向量通常是高维的，并且由特征空间中的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特征值组成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。每个图像都会对应一个向量，其维度取决于特征的数量。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相似性度量：在向量存储中，使用相似性度量来比较和计算两个图像向量之间的相似程度。常用的相似性度量包括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余弦相似度和欧氏距离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。这些度量方法可以衡量图像之间的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特征相似性，从而确定它们之间的相关性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。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向量索引：为了加速相似图片搜索，可以构建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向量索引来组织和管理图像向量数据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。常用的索引结构包括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KD-Tree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Ball Tree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LSH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PQ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等。这些索引结构能够有效地存储和检索图像向量，并提供高效的相似性搜索能力。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6231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2FE473B-5D78-8DC9-E86D-5DD1C54613DC}"/>
              </a:ext>
            </a:extLst>
          </p:cNvPr>
          <p:cNvSpPr txBox="1"/>
          <p:nvPr/>
        </p:nvSpPr>
        <p:spPr>
          <a:xfrm>
            <a:off x="1242237" y="148486"/>
            <a:ext cx="10248014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二、向量存储在文本分类和主题建模上的应用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相似图片搜索：一旦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图像向量被存储和索引化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，可以根据用户的查询来进行相似图片搜索。用户可以提供一张查询图像，系统将会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计算该图像的向量表示，并与已索引的图像向量进行比较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。通过相似性度量和向量索引的支持，可以快速地找到与查询图像最相似的图像。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图像聚类和可视化：除了相似图片搜索，向量存储也可以用于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图像聚类和可视化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。通过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将图像向量聚类成组，可以将具有相似特征的图像聚集在一起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。这样可以帮助用户理解和浏览大规模图像数据集。此外，通过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降维技术和可视化方法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，可以将高维的图像向量投影到二维或三维空间中进行可视化展示，以便于人类的观察和分析。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实时图像搜索：向量存储和索引的优势之一是能够在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实时环境下进行图像搜索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。一旦图像向量被索引化，对于给定的查询图像，可以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快速地在索引中进行相似性匹配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，从而在几乎实时的时间内返回相似的图像结果。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通过高效地存储和查询图像向量，向量存储提供了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快速、准确和可扩展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的方式来处理大规模图像数据集，从而为图像相关的任务提供了有力的支持。</a:t>
            </a:r>
          </a:p>
        </p:txBody>
      </p:sp>
    </p:spTree>
    <p:extLst>
      <p:ext uri="{BB962C8B-B14F-4D97-AF65-F5344CB8AC3E}">
        <p14:creationId xmlns:p14="http://schemas.microsoft.com/office/powerpoint/2010/main" val="3702621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2FE473B-5D78-8DC9-E86D-5DD1C54613DC}"/>
              </a:ext>
            </a:extLst>
          </p:cNvPr>
          <p:cNvSpPr txBox="1"/>
          <p:nvPr/>
        </p:nvSpPr>
        <p:spPr>
          <a:xfrm>
            <a:off x="1242236" y="148486"/>
            <a:ext cx="10559903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三、向量存储在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推荐系统和个性化推荐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上的应用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推荐系统和个性化推荐是为用户提供个性化的、相关的建议和推荐内容的系统。向量存储</a:t>
            </a:r>
            <a:r>
              <a:rPr lang="zh-CN" altLang="en-US" sz="20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在收集偏好设置、进行个性化推荐上也有巨大的应用潜力。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用户和物品的向量表示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：推荐系统中，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用户和物品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（商品、音乐、电影等）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都可以用向量表示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。通过将用户和物品表示为向量，可以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捕捉它们的特征和属性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，例如用户的兴趣偏好、物品的属性描述等。这些向量存储用户和物品的信息，并提供了一种有效的方式来度量它们之间的相似性和关联性。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相似性计算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：向量存储允许进行向量之间的相似性计算。在推荐系统中，可以使用相似性度量方法（如余弦相似度、欧氏距离等）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计算用户之间的相似性或物品之间的相似性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。这有助于找到与用户兴趣相似的其他用户，或者找到与给定物品相似的其他物品，从而进行个性化的推荐。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特征提取和表示学习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：向量存储在个性化推荐中也用于特征提取和表示学习。通过将用户和物品的特征表示为向量，可以将它们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作为输入用于训练推荐模型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。这样的特征向量可以通过各种方法获得，例如基于用户行为数据的协同过滤、基于内容的特征提取、使用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深度学习模型进行特征学习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等。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2358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2FE473B-5D78-8DC9-E86D-5DD1C54613DC}"/>
              </a:ext>
            </a:extLst>
          </p:cNvPr>
          <p:cNvSpPr txBox="1"/>
          <p:nvPr/>
        </p:nvSpPr>
        <p:spPr>
          <a:xfrm>
            <a:off x="1242237" y="148486"/>
            <a:ext cx="1024801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三、向量存储在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推荐系统和个性化推荐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上的应用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推荐模型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中的向量表示：推荐系统中的推荐模型通常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使用向量表示来表示用户、物品和其他特征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。这些向量可以作为模型的输入，通过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学习权重和参数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，模型能够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捕捉用户和物品之间的复杂关系，从而进行个性化推荐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通过向量存储，推荐系统能够更好地表示和处理用户和物品的信息，计算相似性和关联性，并构建有效的个性化推荐模型。向量存储在推荐系统中的应用有助于提高推荐的准确性、个性化度和用户满意度。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6870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2FE473B-5D78-8DC9-E86D-5DD1C54613DC}"/>
              </a:ext>
            </a:extLst>
          </p:cNvPr>
          <p:cNvSpPr txBox="1"/>
          <p:nvPr/>
        </p:nvSpPr>
        <p:spPr>
          <a:xfrm>
            <a:off x="1242236" y="148486"/>
            <a:ext cx="10559903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四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、</a:t>
            </a:r>
            <a:r>
              <a:rPr lang="zh-CN" altLang="en-US" sz="2000" b="0" i="0" dirty="0">
                <a:solidFill>
                  <a:srgbClr val="ECECF1"/>
                </a:solidFill>
                <a:effectLst/>
                <a:latin typeface="Söhne"/>
              </a:rPr>
              <a:t>向量存储在</a:t>
            </a:r>
            <a:r>
              <a:rPr lang="zh-CN" altLang="en-US" sz="2000" b="0" i="0" dirty="0">
                <a:solidFill>
                  <a:srgbClr val="FFFF00"/>
                </a:solidFill>
                <a:effectLst/>
                <a:latin typeface="Söhne"/>
              </a:rPr>
              <a:t>高维数据的降维和可视化</a:t>
            </a:r>
            <a:r>
              <a:rPr lang="zh-CN" altLang="en-US" sz="2000" b="0" i="0" dirty="0">
                <a:solidFill>
                  <a:srgbClr val="ECECF1"/>
                </a:solidFill>
                <a:effectLst/>
                <a:latin typeface="Söhne"/>
              </a:rPr>
              <a:t>上的应用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algn="l"/>
            <a:r>
              <a:rPr lang="zh-CN" altLang="en-US" sz="2000" b="0" i="0" dirty="0">
                <a:solidFill>
                  <a:schemeClr val="bg1"/>
                </a:solidFill>
                <a:effectLst/>
                <a:latin typeface="Söhne"/>
              </a:rPr>
              <a:t>当处理高维数据时，</a:t>
            </a:r>
            <a:r>
              <a:rPr lang="zh-CN" altLang="en-US" sz="2000" b="0" i="0" dirty="0">
                <a:solidFill>
                  <a:srgbClr val="FFC000"/>
                </a:solidFill>
                <a:effectLst/>
                <a:latin typeface="Söhne"/>
              </a:rPr>
              <a:t>降维和可视化</a:t>
            </a:r>
            <a:r>
              <a:rPr lang="zh-CN" altLang="en-US" sz="2000" b="0" i="0" dirty="0">
                <a:solidFill>
                  <a:schemeClr val="bg1"/>
                </a:solidFill>
                <a:effectLst/>
                <a:latin typeface="Söhne"/>
              </a:rPr>
              <a:t>是常用的技术，用于将</a:t>
            </a:r>
            <a:r>
              <a:rPr lang="zh-CN" altLang="en-US" sz="2000" b="0" i="0" dirty="0">
                <a:solidFill>
                  <a:srgbClr val="FFC000"/>
                </a:solidFill>
                <a:effectLst/>
                <a:latin typeface="Söhne"/>
              </a:rPr>
              <a:t>高维数据映射到低维空间</a:t>
            </a:r>
            <a:r>
              <a:rPr lang="zh-CN" altLang="en-US" sz="2000" b="0" i="0" dirty="0">
                <a:solidFill>
                  <a:schemeClr val="bg1"/>
                </a:solidFill>
                <a:effectLst/>
                <a:latin typeface="Söhne"/>
              </a:rPr>
              <a:t>，并在可视化中展示数据的结构和关系。</a:t>
            </a:r>
            <a:endParaRPr lang="en-US" altLang="zh-CN" sz="2000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l"/>
            <a:endParaRPr lang="en-US" altLang="zh-CN" sz="2000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2000" b="0" i="0" dirty="0">
                <a:solidFill>
                  <a:schemeClr val="bg1"/>
                </a:solidFill>
                <a:effectLst/>
                <a:latin typeface="Söhne"/>
              </a:rPr>
              <a:t>降维（</a:t>
            </a:r>
            <a:r>
              <a:rPr lang="en-US" altLang="zh-CN" sz="2000" b="0" i="0" dirty="0">
                <a:solidFill>
                  <a:schemeClr val="bg1"/>
                </a:solidFill>
                <a:effectLst/>
                <a:latin typeface="Söhne"/>
              </a:rPr>
              <a:t>Dimensionality Reduction</a:t>
            </a:r>
            <a:r>
              <a:rPr lang="zh-CN" altLang="en-US" sz="2000" b="0" i="0" dirty="0">
                <a:solidFill>
                  <a:schemeClr val="bg1"/>
                </a:solidFill>
                <a:effectLst/>
                <a:latin typeface="Söhne"/>
              </a:rPr>
              <a:t>）：</a:t>
            </a:r>
          </a:p>
          <a:p>
            <a:pPr marL="914400" lvl="1" indent="-457200" algn="l">
              <a:buFont typeface="+mj-lt"/>
              <a:buAutoNum type="alphaLcParenR"/>
            </a:pPr>
            <a:r>
              <a:rPr lang="zh-CN" altLang="en-US" sz="2000" b="0" i="0" dirty="0">
                <a:solidFill>
                  <a:srgbClr val="FFC000"/>
                </a:solidFill>
                <a:effectLst/>
                <a:latin typeface="Söhne"/>
              </a:rPr>
              <a:t>维度灾难</a:t>
            </a:r>
            <a:r>
              <a:rPr lang="zh-CN" altLang="en-US" sz="2000" b="0" i="0" dirty="0">
                <a:solidFill>
                  <a:schemeClr val="bg1"/>
                </a:solidFill>
                <a:effectLst/>
                <a:latin typeface="Söhne"/>
              </a:rPr>
              <a:t>：高维数据往往伴随着维度灾难问题，即随着维度的增加，数据点之间的距离变得更远，难以可视化和分析。降维技术可以将高维数据映射到低维空间，从而减少数据的维度，简化数据分析和可视化。</a:t>
            </a:r>
            <a:endParaRPr lang="en-US" altLang="zh-CN" sz="2000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914400" lvl="1" indent="-457200" algn="l">
              <a:buFont typeface="+mj-lt"/>
              <a:buAutoNum type="alphaLcParenR"/>
            </a:pPr>
            <a:endParaRPr lang="zh-CN" altLang="en-US" sz="2000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914400" lvl="1" indent="-457200" algn="l">
              <a:buFont typeface="+mj-lt"/>
              <a:buAutoNum type="alphaLcParenR"/>
            </a:pPr>
            <a:r>
              <a:rPr lang="zh-CN" altLang="en-US" sz="2000" b="0" i="0" dirty="0">
                <a:solidFill>
                  <a:srgbClr val="FFC000"/>
                </a:solidFill>
                <a:effectLst/>
                <a:latin typeface="Söhne"/>
              </a:rPr>
              <a:t>特征提取</a:t>
            </a:r>
            <a:r>
              <a:rPr lang="zh-CN" altLang="en-US" sz="2000" b="0" i="0" dirty="0">
                <a:solidFill>
                  <a:schemeClr val="bg1"/>
                </a:solidFill>
                <a:effectLst/>
                <a:latin typeface="Söhne"/>
              </a:rPr>
              <a:t>：降维可以帮助提取数据的主要特征。通过降低维度，可以减少数据中的冗余信息和噪声，提取出最相关和具有信息量的特征，以更好地描述数据的结构和关系。</a:t>
            </a:r>
            <a:endParaRPr lang="en-US" altLang="zh-CN" sz="2000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914400" lvl="1" indent="-457200" algn="l">
              <a:buFont typeface="+mj-lt"/>
              <a:buAutoNum type="alphaLcParenR"/>
            </a:pPr>
            <a:endParaRPr lang="zh-CN" altLang="en-US" sz="2000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914400" lvl="1" indent="-457200" algn="l">
              <a:buFont typeface="+mj-lt"/>
              <a:buAutoNum type="alphaLcParenR"/>
            </a:pPr>
            <a:r>
              <a:rPr lang="zh-CN" altLang="en-US" sz="2000" b="0" i="0" dirty="0">
                <a:solidFill>
                  <a:srgbClr val="FFC000"/>
                </a:solidFill>
                <a:effectLst/>
                <a:latin typeface="Söhne"/>
              </a:rPr>
              <a:t>数据压缩</a:t>
            </a:r>
            <a:r>
              <a:rPr lang="zh-CN" altLang="en-US" sz="2000" b="0" i="0" dirty="0">
                <a:solidFill>
                  <a:schemeClr val="bg1"/>
                </a:solidFill>
                <a:effectLst/>
                <a:latin typeface="Söhne"/>
              </a:rPr>
              <a:t>：降维也可以用于数据压缩，将高维数据压缩为更紧凑的表示形式。这有助于减少存储空间的需求和计算成本，提高数据处理的效率。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4064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2FE473B-5D78-8DC9-E86D-5DD1C54613DC}"/>
              </a:ext>
            </a:extLst>
          </p:cNvPr>
          <p:cNvSpPr txBox="1"/>
          <p:nvPr/>
        </p:nvSpPr>
        <p:spPr>
          <a:xfrm>
            <a:off x="1242237" y="148486"/>
            <a:ext cx="10248014" cy="6217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四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、</a:t>
            </a:r>
            <a:r>
              <a:rPr lang="zh-CN" altLang="en-US" sz="2000" b="0" i="0" dirty="0">
                <a:solidFill>
                  <a:srgbClr val="ECECF1"/>
                </a:solidFill>
                <a:effectLst/>
                <a:latin typeface="Söhne"/>
              </a:rPr>
              <a:t>向量存储在</a:t>
            </a:r>
            <a:r>
              <a:rPr lang="zh-CN" altLang="en-US" sz="2000" b="0" i="0" dirty="0">
                <a:solidFill>
                  <a:srgbClr val="FFFF00"/>
                </a:solidFill>
                <a:effectLst/>
                <a:latin typeface="Söhne"/>
              </a:rPr>
              <a:t>高维数据的降维和可视化</a:t>
            </a:r>
            <a:r>
              <a:rPr lang="zh-CN" altLang="en-US" sz="2000" b="0" i="0" dirty="0">
                <a:solidFill>
                  <a:srgbClr val="ECECF1"/>
                </a:solidFill>
                <a:effectLst/>
                <a:latin typeface="Söhne"/>
              </a:rPr>
              <a:t>上的应用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457200" indent="-457200" algn="l">
              <a:buFont typeface="+mj-lt"/>
              <a:buAutoNum type="arabicPeriod" startAt="2"/>
            </a:pPr>
            <a:r>
              <a:rPr lang="zh-CN" altLang="en-US" sz="2000" b="0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可视化（</a:t>
            </a:r>
            <a:r>
              <a:rPr lang="en-US" altLang="zh-CN" sz="2000" b="0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Visualization</a:t>
            </a:r>
            <a:r>
              <a:rPr lang="zh-CN" altLang="en-US" sz="2000" b="0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）</a:t>
            </a:r>
            <a:r>
              <a:rPr lang="zh-CN" altLang="en-US" sz="2000" b="0" i="0" dirty="0">
                <a:solidFill>
                  <a:schemeClr val="bg1"/>
                </a:solidFill>
                <a:effectLst/>
                <a:latin typeface="Söhne"/>
              </a:rPr>
              <a:t>：</a:t>
            </a:r>
          </a:p>
          <a:p>
            <a:pPr marL="914400" lvl="1" indent="-457200">
              <a:buFont typeface="+mj-lt"/>
              <a:buAutoNum type="alphaLcParenR"/>
            </a:pPr>
            <a:r>
              <a:rPr lang="zh-CN" altLang="en-US" sz="2000" b="0" i="0" dirty="0">
                <a:solidFill>
                  <a:schemeClr val="bg1"/>
                </a:solidFill>
                <a:effectLst/>
                <a:latin typeface="Söhne"/>
              </a:rPr>
              <a:t>数据探索：可视化是一种强大的工具，可以帮助我们理解和探索高维数据的结构和关系。通过将数据映射到二维或三维空间，并使用</a:t>
            </a:r>
            <a:r>
              <a:rPr lang="zh-CN" altLang="en-US" sz="2000" b="0" i="0" dirty="0">
                <a:solidFill>
                  <a:srgbClr val="FFFF00"/>
                </a:solidFill>
                <a:effectLst/>
                <a:latin typeface="Söhne"/>
              </a:rPr>
              <a:t>可视化技术（如散点图、气泡图、平行坐标等</a:t>
            </a:r>
            <a:r>
              <a:rPr lang="zh-CN" altLang="en-US" sz="2000" b="0" i="0" dirty="0">
                <a:solidFill>
                  <a:schemeClr val="bg1"/>
                </a:solidFill>
                <a:effectLst/>
                <a:latin typeface="Söhne"/>
              </a:rPr>
              <a:t>），可以直观地展示</a:t>
            </a:r>
            <a:r>
              <a:rPr lang="zh-CN" altLang="en-US" sz="2000" b="0" i="0" dirty="0">
                <a:solidFill>
                  <a:srgbClr val="FFFF00"/>
                </a:solidFill>
                <a:effectLst/>
                <a:latin typeface="Söhne"/>
              </a:rPr>
              <a:t>数据点的分布、聚类、类别等</a:t>
            </a:r>
            <a:r>
              <a:rPr lang="zh-CN" altLang="en-US" sz="2000" b="0" i="0" dirty="0">
                <a:solidFill>
                  <a:schemeClr val="bg1"/>
                </a:solidFill>
                <a:effectLst/>
                <a:latin typeface="Söhne"/>
              </a:rPr>
              <a:t>信息，帮助发现数据中的模式和趋势。</a:t>
            </a:r>
            <a:endParaRPr lang="en-US" altLang="zh-CN" sz="2000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914400" lvl="1" indent="-457200">
              <a:buFont typeface="+mj-lt"/>
              <a:buAutoNum type="alphaLcParenR"/>
            </a:pPr>
            <a:endParaRPr lang="zh-CN" altLang="en-US" sz="2000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914400" lvl="1" indent="-457200">
              <a:buFont typeface="+mj-lt"/>
              <a:buAutoNum type="alphaLcParenR"/>
            </a:pPr>
            <a:r>
              <a:rPr lang="zh-CN" altLang="en-US" sz="2000" b="0" i="0" dirty="0">
                <a:solidFill>
                  <a:schemeClr val="bg1"/>
                </a:solidFill>
                <a:effectLst/>
                <a:latin typeface="Söhne"/>
              </a:rPr>
              <a:t>可视化聚类和分类结果：降维和可视化可以帮助可视化聚类和分类的结果。通过将高维数据降低到二维或三维空间，</a:t>
            </a:r>
            <a:r>
              <a:rPr lang="zh-CN" altLang="en-US" sz="2000" b="0" i="0" dirty="0">
                <a:solidFill>
                  <a:srgbClr val="FFFF00"/>
                </a:solidFill>
                <a:effectLst/>
                <a:latin typeface="Söhne"/>
              </a:rPr>
              <a:t>并使用不同的颜色或标记表示不同的类别或簇，可以直观地展示聚类和分类的效果</a:t>
            </a:r>
            <a:r>
              <a:rPr lang="zh-CN" altLang="en-US" sz="2000" b="0" i="0" dirty="0">
                <a:solidFill>
                  <a:schemeClr val="bg1"/>
                </a:solidFill>
                <a:effectLst/>
                <a:latin typeface="Söhne"/>
              </a:rPr>
              <a:t>，评估模型的质量，并发现异常点和分类错误。</a:t>
            </a:r>
            <a:endParaRPr lang="en-US" altLang="zh-CN" sz="2000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914400" lvl="1" indent="-457200">
              <a:buFont typeface="+mj-lt"/>
              <a:buAutoNum type="alphaLcParenR"/>
            </a:pPr>
            <a:endParaRPr lang="zh-CN" altLang="en-US" sz="2000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914400" lvl="1" indent="-457200">
              <a:buFont typeface="+mj-lt"/>
              <a:buAutoNum type="alphaLcParenR"/>
            </a:pPr>
            <a:r>
              <a:rPr lang="zh-CN" altLang="en-US" sz="2000" b="0" i="0" dirty="0">
                <a:solidFill>
                  <a:schemeClr val="bg1"/>
                </a:solidFill>
                <a:effectLst/>
                <a:latin typeface="Söhne"/>
              </a:rPr>
              <a:t>可视化特征重要性：降维和可视化可以帮助</a:t>
            </a:r>
            <a:r>
              <a:rPr lang="zh-CN" altLang="en-US" sz="2000" b="0" i="0" dirty="0">
                <a:solidFill>
                  <a:srgbClr val="FFFF00"/>
                </a:solidFill>
                <a:effectLst/>
                <a:latin typeface="Söhne"/>
              </a:rPr>
              <a:t>评估特征的重要性和对任务的贡献</a:t>
            </a:r>
            <a:r>
              <a:rPr lang="zh-CN" altLang="en-US" sz="2000" b="0" i="0" dirty="0">
                <a:solidFill>
                  <a:schemeClr val="bg1"/>
                </a:solidFill>
                <a:effectLst/>
                <a:latin typeface="Söhne"/>
              </a:rPr>
              <a:t>。通过观察降维后的数据在低维空间中的分布和方差解释比例，可以判断哪些特征对数据的变化和解释能力最重要，从而指导</a:t>
            </a:r>
            <a:r>
              <a:rPr lang="zh-CN" altLang="en-US" sz="2000" b="0" i="0" dirty="0">
                <a:solidFill>
                  <a:srgbClr val="FFFF00"/>
                </a:solidFill>
                <a:effectLst/>
                <a:latin typeface="Söhne"/>
              </a:rPr>
              <a:t>特征选择和特征工程</a:t>
            </a:r>
            <a:r>
              <a:rPr lang="zh-CN" altLang="en-US" sz="2000" b="0" i="0" dirty="0">
                <a:solidFill>
                  <a:schemeClr val="bg1"/>
                </a:solidFill>
                <a:effectLst/>
                <a:latin typeface="Söhne"/>
              </a:rPr>
              <a:t>的过程。</a:t>
            </a:r>
            <a:endParaRPr lang="en-US" altLang="zh-CN" sz="2000" dirty="0">
              <a:solidFill>
                <a:schemeClr val="bg1"/>
              </a:solidFill>
              <a:latin typeface="Söhne"/>
            </a:endParaRPr>
          </a:p>
          <a:p>
            <a:pPr lvl="1"/>
            <a:endParaRPr lang="en-US" altLang="zh-CN" sz="2000" dirty="0">
              <a:solidFill>
                <a:schemeClr val="bg1"/>
              </a:solidFill>
              <a:latin typeface="Söhne"/>
            </a:endParaRPr>
          </a:p>
          <a:p>
            <a:pPr lvl="1"/>
            <a:r>
              <a:rPr lang="zh-CN" altLang="en-US" sz="2000" b="0" i="0" dirty="0">
                <a:solidFill>
                  <a:schemeClr val="bg1"/>
                </a:solidFill>
                <a:effectLst/>
                <a:latin typeface="Söhne"/>
              </a:rPr>
              <a:t>常用的降维和可视化技术包括</a:t>
            </a:r>
            <a:r>
              <a:rPr lang="zh-CN" altLang="en-US" sz="2000" b="0" i="0" dirty="0">
                <a:solidFill>
                  <a:srgbClr val="FFC000"/>
                </a:solidFill>
                <a:effectLst/>
                <a:latin typeface="Söhne"/>
              </a:rPr>
              <a:t>主成分分析（</a:t>
            </a:r>
            <a:r>
              <a:rPr lang="en-US" altLang="zh-CN" sz="2000" b="0" i="0" dirty="0">
                <a:solidFill>
                  <a:srgbClr val="FFC000"/>
                </a:solidFill>
                <a:effectLst/>
                <a:latin typeface="Söhne"/>
              </a:rPr>
              <a:t>PCA</a:t>
            </a:r>
            <a:r>
              <a:rPr lang="zh-CN" altLang="en-US" sz="2000" b="0" i="0" dirty="0">
                <a:solidFill>
                  <a:srgbClr val="FFC000"/>
                </a:solidFill>
                <a:effectLst/>
                <a:latin typeface="Söhne"/>
              </a:rPr>
              <a:t>）、多维尺度变换（</a:t>
            </a:r>
            <a:r>
              <a:rPr lang="en-US" altLang="zh-CN" sz="2000" b="0" i="0" dirty="0">
                <a:solidFill>
                  <a:srgbClr val="FFC000"/>
                </a:solidFill>
                <a:effectLst/>
                <a:latin typeface="Söhne"/>
              </a:rPr>
              <a:t>MDS</a:t>
            </a:r>
            <a:r>
              <a:rPr lang="zh-CN" altLang="en-US" sz="2000" b="0" i="0" dirty="0">
                <a:solidFill>
                  <a:srgbClr val="FFC000"/>
                </a:solidFill>
                <a:effectLst/>
                <a:latin typeface="Söhne"/>
              </a:rPr>
              <a:t>）、</a:t>
            </a:r>
            <a:r>
              <a:rPr lang="en-US" altLang="zh-CN" sz="2000" b="0" i="0" dirty="0">
                <a:solidFill>
                  <a:srgbClr val="FFC000"/>
                </a:solidFill>
                <a:effectLst/>
                <a:latin typeface="Söhne"/>
              </a:rPr>
              <a:t>t-SNE</a:t>
            </a:r>
            <a:r>
              <a:rPr lang="zh-CN" altLang="en-US" sz="2000" b="0" i="0" dirty="0">
                <a:solidFill>
                  <a:srgbClr val="FFC000"/>
                </a:solidFill>
                <a:effectLst/>
                <a:latin typeface="Söhne"/>
              </a:rPr>
              <a:t>、</a:t>
            </a:r>
            <a:r>
              <a:rPr lang="en-US" altLang="zh-CN" sz="2000" b="0" i="0" dirty="0">
                <a:solidFill>
                  <a:srgbClr val="FFC000"/>
                </a:solidFill>
                <a:effectLst/>
                <a:latin typeface="Söhne"/>
              </a:rPr>
              <a:t>LLE</a:t>
            </a:r>
            <a:r>
              <a:rPr lang="zh-CN" altLang="en-US" sz="2000" b="0" i="0" dirty="0">
                <a:solidFill>
                  <a:srgbClr val="FFC000"/>
                </a:solidFill>
                <a:effectLst/>
                <a:latin typeface="Söhne"/>
              </a:rPr>
              <a:t>（局部线性嵌入）</a:t>
            </a:r>
            <a:r>
              <a:rPr lang="zh-CN" altLang="en-US" sz="2000" b="0" i="0" dirty="0">
                <a:solidFill>
                  <a:schemeClr val="bg1"/>
                </a:solidFill>
                <a:effectLst/>
                <a:latin typeface="Söhne"/>
              </a:rPr>
              <a:t>等。这些技术通过对高维数据进行变换或映射，将其投影到低维空间，并在可视化中展示数据的结构和关系。通过降维和可视化，高维数据的复杂性可以被更好地理解和解释，有助于发现隐藏在数据中的模式、规律和异常。</a:t>
            </a:r>
            <a:endParaRPr lang="en-US" altLang="zh-CN" sz="2000" dirty="0">
              <a:solidFill>
                <a:schemeClr val="bg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033245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2FE473B-5D78-8DC9-E86D-5DD1C54613DC}"/>
              </a:ext>
            </a:extLst>
          </p:cNvPr>
          <p:cNvSpPr txBox="1"/>
          <p:nvPr/>
        </p:nvSpPr>
        <p:spPr>
          <a:xfrm>
            <a:off x="1242236" y="148486"/>
            <a:ext cx="10559903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solidFill>
                  <a:schemeClr val="bg1"/>
                </a:solidFill>
                <a:latin typeface="Calibri" panose="020F0502020204030204"/>
                <a:ea typeface="宋体" panose="02010600030101010101" pitchFamily="2" charset="-122"/>
              </a:rPr>
              <a:t>四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、</a:t>
            </a:r>
            <a:r>
              <a:rPr lang="zh-CN" altLang="en-US" sz="2000" b="0" i="0" dirty="0">
                <a:solidFill>
                  <a:schemeClr val="bg1"/>
                </a:solidFill>
                <a:effectLst/>
                <a:latin typeface="Söhne"/>
              </a:rPr>
              <a:t>向量存储在高维数据的降维和可视化上的应用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algn="l"/>
            <a:r>
              <a:rPr lang="zh-CN" altLang="en-US" sz="2000" b="0" i="0" dirty="0">
                <a:solidFill>
                  <a:schemeClr val="bg1"/>
                </a:solidFill>
                <a:effectLst/>
                <a:latin typeface="Söhne"/>
              </a:rPr>
              <a:t>在上述内容中，向量存储起到了关键的作用。</a:t>
            </a:r>
            <a:endParaRPr lang="en-US" altLang="zh-CN" sz="2000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l"/>
            <a:endParaRPr lang="zh-CN" altLang="en-US" sz="2000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2000" b="0" i="0" dirty="0">
                <a:solidFill>
                  <a:srgbClr val="FFFF00"/>
                </a:solidFill>
                <a:effectLst/>
                <a:latin typeface="Söhne"/>
              </a:rPr>
              <a:t>表示数据</a:t>
            </a:r>
            <a:r>
              <a:rPr lang="zh-CN" altLang="en-US" sz="2000" b="0" i="0" dirty="0">
                <a:solidFill>
                  <a:schemeClr val="bg1"/>
                </a:solidFill>
                <a:effectLst/>
                <a:latin typeface="Söhne"/>
              </a:rPr>
              <a:t>：每个数据点都可以用一个向量来表示，其中</a:t>
            </a:r>
            <a:r>
              <a:rPr lang="zh-CN" altLang="en-US" sz="2000" b="0" i="0" dirty="0">
                <a:solidFill>
                  <a:schemeClr val="accent2"/>
                </a:solidFill>
                <a:effectLst/>
                <a:latin typeface="Söhne"/>
              </a:rPr>
              <a:t>每个维度对应数据的一个特征或属性</a:t>
            </a:r>
            <a:r>
              <a:rPr lang="zh-CN" altLang="en-US" sz="2000" b="0" i="0" dirty="0">
                <a:solidFill>
                  <a:schemeClr val="bg1"/>
                </a:solidFill>
                <a:effectLst/>
                <a:latin typeface="Söhne"/>
              </a:rPr>
              <a:t>。这种向量表示方式使得高维数据的处理更加方便和有效。</a:t>
            </a:r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2000" b="0" i="0" dirty="0">
                <a:solidFill>
                  <a:srgbClr val="FFFF00"/>
                </a:solidFill>
                <a:effectLst/>
                <a:latin typeface="Söhne"/>
              </a:rPr>
              <a:t>特征提取</a:t>
            </a:r>
            <a:r>
              <a:rPr lang="zh-CN" altLang="en-US" sz="2000" b="0" i="0" dirty="0">
                <a:solidFill>
                  <a:schemeClr val="bg1"/>
                </a:solidFill>
                <a:effectLst/>
                <a:latin typeface="Söhne"/>
              </a:rPr>
              <a:t>：通过对数据进行向量表示，可以捕捉数据的关键特征和属性。在降维过程中，可以</a:t>
            </a:r>
            <a:r>
              <a:rPr lang="zh-CN" altLang="en-US" sz="2000" b="0" i="0" dirty="0">
                <a:solidFill>
                  <a:schemeClr val="accent2"/>
                </a:solidFill>
                <a:effectLst/>
                <a:latin typeface="Söhne"/>
              </a:rPr>
              <a:t>根据特征的重要性，选择保留最相关的特征</a:t>
            </a:r>
            <a:r>
              <a:rPr lang="zh-CN" altLang="en-US" sz="2000" b="0" i="0" dirty="0">
                <a:solidFill>
                  <a:schemeClr val="bg1"/>
                </a:solidFill>
                <a:effectLst/>
                <a:latin typeface="Söhne"/>
              </a:rPr>
              <a:t>，从而</a:t>
            </a:r>
            <a:r>
              <a:rPr lang="zh-CN" altLang="en-US" sz="2000" b="0" i="0" dirty="0">
                <a:solidFill>
                  <a:schemeClr val="accent2"/>
                </a:solidFill>
                <a:effectLst/>
                <a:latin typeface="Söhne"/>
              </a:rPr>
              <a:t>减少维度并保留主要信息</a:t>
            </a:r>
            <a:r>
              <a:rPr lang="zh-CN" altLang="en-US" sz="2000" b="0" i="0" dirty="0">
                <a:solidFill>
                  <a:schemeClr val="bg1"/>
                </a:solidFill>
                <a:effectLst/>
                <a:latin typeface="Söhne"/>
              </a:rPr>
              <a:t>。</a:t>
            </a:r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2000" b="0" i="0" dirty="0">
                <a:solidFill>
                  <a:srgbClr val="FFFF00"/>
                </a:solidFill>
                <a:effectLst/>
                <a:latin typeface="Söhne"/>
              </a:rPr>
              <a:t>相似性计算</a:t>
            </a:r>
            <a:r>
              <a:rPr lang="zh-CN" altLang="en-US" sz="2000" b="0" i="0" dirty="0">
                <a:solidFill>
                  <a:schemeClr val="bg1"/>
                </a:solidFill>
                <a:effectLst/>
                <a:latin typeface="Söhne"/>
              </a:rPr>
              <a:t>：在降维和可视化中，常常需要计算数据点之间的相似度或距离。通过向量表示，可以使用</a:t>
            </a:r>
            <a:r>
              <a:rPr lang="zh-CN" altLang="en-US" sz="2000" b="0" i="0" dirty="0">
                <a:solidFill>
                  <a:schemeClr val="accent2"/>
                </a:solidFill>
                <a:effectLst/>
                <a:latin typeface="Söhne"/>
              </a:rPr>
              <a:t>相似性度量</a:t>
            </a:r>
            <a:r>
              <a:rPr lang="zh-CN" altLang="en-US" sz="2000" b="0" i="0" dirty="0">
                <a:solidFill>
                  <a:schemeClr val="bg1"/>
                </a:solidFill>
                <a:effectLst/>
                <a:latin typeface="Söhne"/>
              </a:rPr>
              <a:t>方法（如余弦相似度、欧氏距离等）来计算向量之间的相似性，从而在降维和可视化中比较和区分数据点。</a:t>
            </a:r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2000" b="0" i="0" dirty="0">
                <a:solidFill>
                  <a:srgbClr val="FFFF00"/>
                </a:solidFill>
                <a:effectLst/>
                <a:latin typeface="Söhne"/>
              </a:rPr>
              <a:t>映射和变换</a:t>
            </a:r>
            <a:r>
              <a:rPr lang="zh-CN" altLang="en-US" sz="2000" b="0" i="0" dirty="0">
                <a:solidFill>
                  <a:schemeClr val="bg1"/>
                </a:solidFill>
                <a:effectLst/>
                <a:latin typeface="Söhne"/>
              </a:rPr>
              <a:t>：向量存储允许对高维数据进行映射和变换。降维和可视化技术利用向量存储，将高维数据映射到低维空间，以便更好地展示数据的结构和关系。通过向量之间的映射和变换，可以将复杂的高维数据转换为更简洁和可解释的低维表示。</a:t>
            </a:r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2000" b="0" i="0" dirty="0">
                <a:solidFill>
                  <a:srgbClr val="FFFF00"/>
                </a:solidFill>
                <a:effectLst/>
                <a:latin typeface="Söhne"/>
              </a:rPr>
              <a:t>数据可视化</a:t>
            </a:r>
            <a:r>
              <a:rPr lang="zh-CN" altLang="en-US" sz="2000" b="0" i="0" dirty="0">
                <a:solidFill>
                  <a:schemeClr val="bg1"/>
                </a:solidFill>
                <a:effectLst/>
                <a:latin typeface="Söhne"/>
              </a:rPr>
              <a:t>：向量存储为高维数据的可视化提供了基础。在降维和可视化过程中，向量表示的数据可以被投影到二维或三维空间，然后在可视化图形中展示。这使得数据可以以直观和可理解的方式呈现，帮助人们观察和分析数据的结构、模式和趋势。</a:t>
            </a:r>
            <a:endParaRPr lang="en-US" altLang="zh-CN" sz="2000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457200" indent="-457200" algn="l">
              <a:buFont typeface="+mj-lt"/>
              <a:buAutoNum type="arabicPeriod"/>
            </a:pPr>
            <a:endParaRPr lang="zh-CN" altLang="en-US" sz="2000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l"/>
            <a:r>
              <a:rPr lang="zh-CN" altLang="en-US" sz="2000" b="0" i="0" dirty="0">
                <a:solidFill>
                  <a:schemeClr val="bg1"/>
                </a:solidFill>
                <a:effectLst/>
                <a:latin typeface="Söhne"/>
              </a:rPr>
              <a:t>向量存储在高维数据的降维和可视化中扮演着关键的角色，用于数据表示、特征提取、相似性计算、映射变换和数据可视化。它提供了一种有效的方式来处理和理解高维数据，帮助我们发现数据中的模式、规律和关联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9749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5C693B48-6C28-FDCD-682C-6B8DB60E3E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2732831"/>
              </p:ext>
            </p:extLst>
          </p:nvPr>
        </p:nvGraphicFramePr>
        <p:xfrm>
          <a:off x="1290084" y="967547"/>
          <a:ext cx="10171814" cy="50859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6249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50000">
              <a:srgbClr val="082241"/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任意多边形 29"/>
          <p:cNvSpPr/>
          <p:nvPr/>
        </p:nvSpPr>
        <p:spPr>
          <a:xfrm>
            <a:off x="1939776" y="-727224"/>
            <a:ext cx="8312448" cy="8312448"/>
          </a:xfrm>
          <a:custGeom>
            <a:avLst/>
            <a:gdLst>
              <a:gd name="connsiteX0" fmla="*/ 3016251 w 6032500"/>
              <a:gd name="connsiteY0" fmla="*/ 1625912 h 6032500"/>
              <a:gd name="connsiteX1" fmla="*/ 1625912 w 6032500"/>
              <a:gd name="connsiteY1" fmla="*/ 3016251 h 6032500"/>
              <a:gd name="connsiteX2" fmla="*/ 3016251 w 6032500"/>
              <a:gd name="connsiteY2" fmla="*/ 4406590 h 6032500"/>
              <a:gd name="connsiteX3" fmla="*/ 4406590 w 6032500"/>
              <a:gd name="connsiteY3" fmla="*/ 3016251 h 6032500"/>
              <a:gd name="connsiteX4" fmla="*/ 3016251 w 6032500"/>
              <a:gd name="connsiteY4" fmla="*/ 1625912 h 6032500"/>
              <a:gd name="connsiteX5" fmla="*/ 3016250 w 6032500"/>
              <a:gd name="connsiteY5" fmla="*/ 0 h 6032500"/>
              <a:gd name="connsiteX6" fmla="*/ 6032500 w 6032500"/>
              <a:gd name="connsiteY6" fmla="*/ 3016250 h 6032500"/>
              <a:gd name="connsiteX7" fmla="*/ 3016250 w 6032500"/>
              <a:gd name="connsiteY7" fmla="*/ 6032500 h 6032500"/>
              <a:gd name="connsiteX8" fmla="*/ 0 w 6032500"/>
              <a:gd name="connsiteY8" fmla="*/ 3016250 h 6032500"/>
              <a:gd name="connsiteX9" fmla="*/ 3016250 w 6032500"/>
              <a:gd name="connsiteY9" fmla="*/ 0 h 603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32500" h="6032500">
                <a:moveTo>
                  <a:pt x="3016251" y="1625912"/>
                </a:moveTo>
                <a:cubicBezTo>
                  <a:pt x="2248388" y="1625912"/>
                  <a:pt x="1625912" y="2248388"/>
                  <a:pt x="1625912" y="3016251"/>
                </a:cubicBezTo>
                <a:cubicBezTo>
                  <a:pt x="1625912" y="3784114"/>
                  <a:pt x="2248388" y="4406590"/>
                  <a:pt x="3016251" y="4406590"/>
                </a:cubicBezTo>
                <a:cubicBezTo>
                  <a:pt x="3784114" y="4406590"/>
                  <a:pt x="4406590" y="3784114"/>
                  <a:pt x="4406590" y="3016251"/>
                </a:cubicBezTo>
                <a:cubicBezTo>
                  <a:pt x="4406590" y="2248388"/>
                  <a:pt x="3784114" y="1625912"/>
                  <a:pt x="3016251" y="1625912"/>
                </a:cubicBezTo>
                <a:close/>
                <a:moveTo>
                  <a:pt x="3016250" y="0"/>
                </a:moveTo>
                <a:cubicBezTo>
                  <a:pt x="4682079" y="0"/>
                  <a:pt x="6032500" y="1350421"/>
                  <a:pt x="6032500" y="3016250"/>
                </a:cubicBezTo>
                <a:cubicBezTo>
                  <a:pt x="6032500" y="4682079"/>
                  <a:pt x="4682079" y="6032500"/>
                  <a:pt x="3016250" y="6032500"/>
                </a:cubicBezTo>
                <a:cubicBezTo>
                  <a:pt x="1350421" y="6032500"/>
                  <a:pt x="0" y="4682079"/>
                  <a:pt x="0" y="3016250"/>
                </a:cubicBezTo>
                <a:cubicBezTo>
                  <a:pt x="0" y="1350421"/>
                  <a:pt x="1350421" y="0"/>
                  <a:pt x="3016250" y="0"/>
                </a:cubicBezTo>
                <a:close/>
              </a:path>
            </a:pathLst>
          </a:cu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4027768" y="1216583"/>
            <a:ext cx="5102817" cy="5102817"/>
          </a:xfrm>
          <a:prstGeom prst="ellipse">
            <a:avLst/>
          </a:prstGeom>
          <a:noFill/>
          <a:ln w="0">
            <a:gradFill>
              <a:gsLst>
                <a:gs pos="0">
                  <a:srgbClr val="0756A7">
                    <a:alpha val="74000"/>
                  </a:srgbClr>
                </a:gs>
                <a:gs pos="40000">
                  <a:srgbClr val="4CB6DB">
                    <a:alpha val="32000"/>
                  </a:srgbClr>
                </a:gs>
                <a:gs pos="70000">
                  <a:srgbClr val="65D3F6">
                    <a:alpha val="16000"/>
                  </a:srgbClr>
                </a:gs>
                <a:gs pos="100000">
                  <a:schemeClr val="accent1">
                    <a:lumMod val="20000"/>
                    <a:lumOff val="80000"/>
                    <a:alpha val="6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4266713" y="1429333"/>
            <a:ext cx="4168609" cy="4168609"/>
          </a:xfrm>
          <a:prstGeom prst="ellipse">
            <a:avLst/>
          </a:prstGeom>
          <a:noFill/>
          <a:ln w="9525">
            <a:solidFill>
              <a:srgbClr val="65D3F6">
                <a:alpha val="1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3799147" y="1018339"/>
            <a:ext cx="6134101" cy="6134101"/>
          </a:xfrm>
          <a:prstGeom prst="ellipse">
            <a:avLst/>
          </a:prstGeom>
          <a:noFill/>
          <a:ln w="9525">
            <a:solidFill>
              <a:srgbClr val="0756A7">
                <a:alpha val="2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315460" y="516517"/>
            <a:ext cx="3561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spc="300" dirty="0">
                <a:solidFill>
                  <a:schemeClr val="bg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前置知识</a:t>
            </a:r>
          </a:p>
        </p:txBody>
      </p:sp>
      <p:grpSp>
        <p:nvGrpSpPr>
          <p:cNvPr id="88" name="组合 87"/>
          <p:cNvGrpSpPr/>
          <p:nvPr/>
        </p:nvGrpSpPr>
        <p:grpSpPr>
          <a:xfrm>
            <a:off x="11350147" y="2817048"/>
            <a:ext cx="154685" cy="1223905"/>
            <a:chOff x="11068118" y="3429000"/>
            <a:chExt cx="154685" cy="1223905"/>
          </a:xfrm>
        </p:grpSpPr>
        <p:sp>
          <p:nvSpPr>
            <p:cNvPr id="85" name="椭圆 84"/>
            <p:cNvSpPr/>
            <p:nvPr/>
          </p:nvSpPr>
          <p:spPr>
            <a:xfrm>
              <a:off x="11101627" y="4023459"/>
              <a:ext cx="87666" cy="87666"/>
            </a:xfrm>
            <a:prstGeom prst="ellipse">
              <a:avLst/>
            </a:prstGeom>
            <a:solidFill>
              <a:srgbClr val="65D3F6"/>
            </a:solidFill>
            <a:ln>
              <a:noFill/>
            </a:ln>
            <a:effectLst>
              <a:glow>
                <a:srgbClr val="D13694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11068118" y="3429000"/>
              <a:ext cx="154685" cy="154685"/>
            </a:xfrm>
            <a:prstGeom prst="ellipse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11094457" y="4550898"/>
              <a:ext cx="102007" cy="102007"/>
            </a:xfrm>
            <a:prstGeom prst="ellipse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826806" y="1018339"/>
            <a:ext cx="538388" cy="59761"/>
            <a:chOff x="5607050" y="1793751"/>
            <a:chExt cx="538388" cy="59761"/>
          </a:xfrm>
        </p:grpSpPr>
        <p:sp>
          <p:nvSpPr>
            <p:cNvPr id="4" name="椭圆 3"/>
            <p:cNvSpPr/>
            <p:nvPr/>
          </p:nvSpPr>
          <p:spPr>
            <a:xfrm>
              <a:off x="5607050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5846363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6085677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219454"/>
            <a:ext cx="10210800" cy="473659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992739" y="1227833"/>
            <a:ext cx="10223500" cy="4739717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140967" y="4327674"/>
            <a:ext cx="2224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4CB6DB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向量存储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2509702" y="4941380"/>
            <a:ext cx="1505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082241"/>
                </a:solidFill>
                <a:latin typeface="Roboto Th" pitchFamily="2" charset="0"/>
                <a:ea typeface="Roboto Th" pitchFamily="2" charset="0"/>
              </a:rPr>
              <a:t>vector storage</a:t>
            </a:r>
            <a:endParaRPr lang="zh-CN" altLang="en-US" sz="1600" dirty="0">
              <a:solidFill>
                <a:srgbClr val="082241"/>
              </a:solidFill>
              <a:latin typeface="Roboto Th" pitchFamily="2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4089970" y="4290959"/>
            <a:ext cx="3867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4CB6DB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卷积神经网络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4728736" y="4861295"/>
            <a:ext cx="26579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082241"/>
                </a:solidFill>
                <a:latin typeface="Roboto Th" pitchFamily="2" charset="0"/>
                <a:ea typeface="Roboto Th" pitchFamily="2" charset="0"/>
              </a:rPr>
              <a:t>convolutional neural network</a:t>
            </a:r>
            <a:r>
              <a:rPr lang="zh-CN" altLang="en-US" sz="1600" dirty="0">
                <a:solidFill>
                  <a:srgbClr val="082241"/>
                </a:solidFill>
                <a:latin typeface="Roboto Th" pitchFamily="2" charset="0"/>
                <a:ea typeface="Roboto Th" pitchFamily="2" charset="0"/>
              </a:rPr>
              <a:t>（</a:t>
            </a:r>
            <a:r>
              <a:rPr lang="en-US" altLang="zh-CN" sz="1600" dirty="0">
                <a:solidFill>
                  <a:srgbClr val="082241"/>
                </a:solidFill>
                <a:latin typeface="Roboto Th" pitchFamily="2" charset="0"/>
                <a:ea typeface="Roboto Th" pitchFamily="2" charset="0"/>
              </a:rPr>
              <a:t>CNN</a:t>
            </a:r>
            <a:r>
              <a:rPr lang="zh-CN" altLang="en-US" sz="1600" dirty="0">
                <a:solidFill>
                  <a:srgbClr val="082241"/>
                </a:solidFill>
                <a:latin typeface="Roboto Th" pitchFamily="2" charset="0"/>
                <a:ea typeface="Roboto Th" pitchFamily="2" charset="0"/>
              </a:rPr>
              <a:t>）</a:t>
            </a:r>
            <a:endParaRPr lang="zh-CN" altLang="en-US" sz="1600" dirty="0">
              <a:solidFill>
                <a:srgbClr val="082241"/>
              </a:solidFill>
              <a:latin typeface="Roboto Th" pitchFamily="2" charset="0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7202445" y="4290958"/>
            <a:ext cx="388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4CB6DB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相似性度量方法</a:t>
            </a:r>
          </a:p>
        </p:txBody>
      </p:sp>
      <p:sp>
        <p:nvSpPr>
          <p:cNvPr id="89" name="文本框 88"/>
          <p:cNvSpPr txBox="1"/>
          <p:nvPr/>
        </p:nvSpPr>
        <p:spPr>
          <a:xfrm>
            <a:off x="8098589" y="4910602"/>
            <a:ext cx="2354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082241"/>
                </a:solidFill>
                <a:latin typeface="Roboto Th" pitchFamily="2" charset="0"/>
              </a:rPr>
              <a:t>Similarity metrics</a:t>
            </a:r>
            <a:endParaRPr lang="zh-CN" altLang="en-US" sz="1600" dirty="0">
              <a:solidFill>
                <a:srgbClr val="082241"/>
              </a:solidFill>
              <a:latin typeface="Roboto Th" pitchFamily="2" charset="0"/>
            </a:endParaRPr>
          </a:p>
        </p:txBody>
      </p:sp>
      <p:pic>
        <p:nvPicPr>
          <p:cNvPr id="1026" name="Picture 2" descr="数据存储_360百科">
            <a:extLst>
              <a:ext uri="{FF2B5EF4-FFF2-40B4-BE49-F238E27FC236}">
                <a16:creationId xmlns:a16="http://schemas.microsoft.com/office/drawing/2014/main" id="{A786A9DF-4885-E3E9-800F-21A917C99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91395" y="1960998"/>
            <a:ext cx="2295412" cy="2295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卷积神经网络正反向传播算法总结-插播 - 知乎">
            <a:extLst>
              <a:ext uri="{FF2B5EF4-FFF2-40B4-BE49-F238E27FC236}">
                <a16:creationId xmlns:a16="http://schemas.microsoft.com/office/drawing/2014/main" id="{E2155FE2-9C12-D7B9-5944-02ABBE0D7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30066" y="1954482"/>
            <a:ext cx="2752962" cy="230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相似性度量的算法（常见的距离算法和相似度计算方法）">
            <a:extLst>
              <a:ext uri="{FF2B5EF4-FFF2-40B4-BE49-F238E27FC236}">
                <a16:creationId xmlns:a16="http://schemas.microsoft.com/office/drawing/2014/main" id="{D2B4A856-8ACE-74D3-7845-E1352B78F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431" y="1953997"/>
            <a:ext cx="3163795" cy="2300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178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9" decel="54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9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9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750"/>
                            </p:stCondLst>
                            <p:childTnLst>
                              <p:par>
                                <p:cTn id="34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15" grpId="0"/>
      <p:bldP spid="16" grpId="0"/>
      <p:bldP spid="67" grpId="0"/>
      <p:bldP spid="77" grpId="0"/>
      <p:bldP spid="79" grpId="0"/>
      <p:bldP spid="8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50000">
              <a:srgbClr val="082241"/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任意多边形 58"/>
          <p:cNvSpPr>
            <a:spLocks/>
          </p:cNvSpPr>
          <p:nvPr/>
        </p:nvSpPr>
        <p:spPr>
          <a:xfrm>
            <a:off x="1939776" y="-727224"/>
            <a:ext cx="8312448" cy="8312448"/>
          </a:xfrm>
          <a:custGeom>
            <a:avLst/>
            <a:gdLst>
              <a:gd name="connsiteX0" fmla="*/ 3016251 w 6032500"/>
              <a:gd name="connsiteY0" fmla="*/ 1625912 h 6032500"/>
              <a:gd name="connsiteX1" fmla="*/ 1625912 w 6032500"/>
              <a:gd name="connsiteY1" fmla="*/ 3016251 h 6032500"/>
              <a:gd name="connsiteX2" fmla="*/ 3016251 w 6032500"/>
              <a:gd name="connsiteY2" fmla="*/ 4406590 h 6032500"/>
              <a:gd name="connsiteX3" fmla="*/ 4406590 w 6032500"/>
              <a:gd name="connsiteY3" fmla="*/ 3016251 h 6032500"/>
              <a:gd name="connsiteX4" fmla="*/ 3016251 w 6032500"/>
              <a:gd name="connsiteY4" fmla="*/ 1625912 h 6032500"/>
              <a:gd name="connsiteX5" fmla="*/ 3016250 w 6032500"/>
              <a:gd name="connsiteY5" fmla="*/ 0 h 6032500"/>
              <a:gd name="connsiteX6" fmla="*/ 6032500 w 6032500"/>
              <a:gd name="connsiteY6" fmla="*/ 3016250 h 6032500"/>
              <a:gd name="connsiteX7" fmla="*/ 3016250 w 6032500"/>
              <a:gd name="connsiteY7" fmla="*/ 6032500 h 6032500"/>
              <a:gd name="connsiteX8" fmla="*/ 0 w 6032500"/>
              <a:gd name="connsiteY8" fmla="*/ 3016250 h 6032500"/>
              <a:gd name="connsiteX9" fmla="*/ 3016250 w 6032500"/>
              <a:gd name="connsiteY9" fmla="*/ 0 h 603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32500" h="6032500">
                <a:moveTo>
                  <a:pt x="3016251" y="1625912"/>
                </a:moveTo>
                <a:cubicBezTo>
                  <a:pt x="2248388" y="1625912"/>
                  <a:pt x="1625912" y="2248388"/>
                  <a:pt x="1625912" y="3016251"/>
                </a:cubicBezTo>
                <a:cubicBezTo>
                  <a:pt x="1625912" y="3784114"/>
                  <a:pt x="2248388" y="4406590"/>
                  <a:pt x="3016251" y="4406590"/>
                </a:cubicBezTo>
                <a:cubicBezTo>
                  <a:pt x="3784114" y="4406590"/>
                  <a:pt x="4406590" y="3784114"/>
                  <a:pt x="4406590" y="3016251"/>
                </a:cubicBezTo>
                <a:cubicBezTo>
                  <a:pt x="4406590" y="2248388"/>
                  <a:pt x="3784114" y="1625912"/>
                  <a:pt x="3016251" y="1625912"/>
                </a:cubicBezTo>
                <a:close/>
                <a:moveTo>
                  <a:pt x="3016250" y="0"/>
                </a:moveTo>
                <a:cubicBezTo>
                  <a:pt x="4682079" y="0"/>
                  <a:pt x="6032500" y="1350421"/>
                  <a:pt x="6032500" y="3016250"/>
                </a:cubicBezTo>
                <a:cubicBezTo>
                  <a:pt x="6032500" y="4682079"/>
                  <a:pt x="4682079" y="6032500"/>
                  <a:pt x="3016250" y="6032500"/>
                </a:cubicBezTo>
                <a:cubicBezTo>
                  <a:pt x="1350421" y="6032500"/>
                  <a:pt x="0" y="4682079"/>
                  <a:pt x="0" y="3016250"/>
                </a:cubicBezTo>
                <a:cubicBezTo>
                  <a:pt x="0" y="1350421"/>
                  <a:pt x="1350421" y="0"/>
                  <a:pt x="3016250" y="0"/>
                </a:cubicBezTo>
                <a:close/>
              </a:path>
            </a:pathLst>
          </a:cu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5826806" y="1018339"/>
            <a:ext cx="538388" cy="59761"/>
            <a:chOff x="5607050" y="1793751"/>
            <a:chExt cx="538388" cy="59761"/>
          </a:xfrm>
        </p:grpSpPr>
        <p:sp>
          <p:nvSpPr>
            <p:cNvPr id="4" name="椭圆 3"/>
            <p:cNvSpPr/>
            <p:nvPr/>
          </p:nvSpPr>
          <p:spPr>
            <a:xfrm>
              <a:off x="5607050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5846363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6085677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1" name="椭圆 60"/>
          <p:cNvSpPr/>
          <p:nvPr/>
        </p:nvSpPr>
        <p:spPr>
          <a:xfrm>
            <a:off x="4027768" y="1216583"/>
            <a:ext cx="5102817" cy="5102817"/>
          </a:xfrm>
          <a:prstGeom prst="ellipse">
            <a:avLst/>
          </a:prstGeom>
          <a:noFill/>
          <a:ln w="0">
            <a:gradFill>
              <a:gsLst>
                <a:gs pos="0">
                  <a:srgbClr val="0756A7">
                    <a:alpha val="74000"/>
                  </a:srgbClr>
                </a:gs>
                <a:gs pos="40000">
                  <a:srgbClr val="4CB6DB">
                    <a:alpha val="32000"/>
                  </a:srgbClr>
                </a:gs>
                <a:gs pos="70000">
                  <a:srgbClr val="65D3F6">
                    <a:alpha val="16000"/>
                  </a:srgbClr>
                </a:gs>
                <a:gs pos="100000">
                  <a:schemeClr val="accent1">
                    <a:lumMod val="20000"/>
                    <a:lumOff val="80000"/>
                    <a:alpha val="6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4266713" y="1429333"/>
            <a:ext cx="4168609" cy="4168609"/>
          </a:xfrm>
          <a:prstGeom prst="ellipse">
            <a:avLst/>
          </a:prstGeom>
          <a:noFill/>
          <a:ln w="9525">
            <a:solidFill>
              <a:srgbClr val="65D3F6">
                <a:alpha val="1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799147" y="1018339"/>
            <a:ext cx="6134101" cy="6134101"/>
          </a:xfrm>
          <a:prstGeom prst="ellipse">
            <a:avLst/>
          </a:prstGeom>
          <a:noFill/>
          <a:ln w="9525">
            <a:solidFill>
              <a:srgbClr val="0756A7">
                <a:alpha val="2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888950" y="4597501"/>
            <a:ext cx="3183227" cy="1565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1125369" y="489985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4CB6DB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向量存储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1151214" y="5205600"/>
            <a:ext cx="20451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Th" pitchFamily="2" charset="0"/>
              </a:rPr>
              <a:t>Vector storage</a:t>
            </a:r>
            <a:endParaRPr lang="zh-CN" altLang="en-US" sz="1050" b="1" spc="300" dirty="0">
              <a:solidFill>
                <a:schemeClr val="tx1">
                  <a:lumMod val="50000"/>
                  <a:lumOff val="50000"/>
                </a:schemeClr>
              </a:solidFill>
              <a:latin typeface="Roboto Th" pitchFamily="2" charset="0"/>
            </a:endParaRPr>
          </a:p>
        </p:txBody>
      </p:sp>
      <p:grpSp>
        <p:nvGrpSpPr>
          <p:cNvPr id="73" name="组合 72"/>
          <p:cNvGrpSpPr>
            <a:grpSpLocks noGrp="1" noUngrp="1" noRot="1" noMove="1" noResize="1"/>
          </p:cNvGrpSpPr>
          <p:nvPr/>
        </p:nvGrpSpPr>
        <p:grpSpPr>
          <a:xfrm>
            <a:off x="4723384" y="1563533"/>
            <a:ext cx="914400" cy="914400"/>
            <a:chOff x="4860739" y="1864641"/>
            <a:chExt cx="914400" cy="914400"/>
          </a:xfrm>
        </p:grpSpPr>
        <p:sp>
          <p:nvSpPr>
            <p:cNvPr id="71" name="椭圆 70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860739" y="1864641"/>
              <a:ext cx="914400" cy="914400"/>
            </a:xfrm>
            <a:prstGeom prst="ellipse">
              <a:avLst/>
            </a:prstGeom>
            <a:noFill/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37000">
                    <a:srgbClr val="65D3F6"/>
                  </a:gs>
                  <a:gs pos="69000">
                    <a:srgbClr val="4CB6DB"/>
                  </a:gs>
                  <a:gs pos="100000">
                    <a:srgbClr val="0756A7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KSO_Shape"/>
            <p:cNvSpPr>
              <a:spLocks noGrp="1" noRot="1" noMove="1" noResize="1" noEditPoints="1" noAdjustHandles="1" noChangeArrowheads="1" noChangeShapeType="1"/>
            </p:cNvSpPr>
            <p:nvPr/>
          </p:nvSpPr>
          <p:spPr bwMode="auto">
            <a:xfrm>
              <a:off x="5124499" y="2183209"/>
              <a:ext cx="386880" cy="277264"/>
            </a:xfrm>
            <a:custGeom>
              <a:avLst/>
              <a:gdLst>
                <a:gd name="T0" fmla="*/ 603268619 w 5832"/>
                <a:gd name="T1" fmla="*/ 56679958 h 4173"/>
                <a:gd name="T2" fmla="*/ 619913524 w 5832"/>
                <a:gd name="T3" fmla="*/ 76999053 h 4173"/>
                <a:gd name="T4" fmla="*/ 620980350 w 5832"/>
                <a:gd name="T5" fmla="*/ 416543893 h 4173"/>
                <a:gd name="T6" fmla="*/ 606362937 w 5832"/>
                <a:gd name="T7" fmla="*/ 438253429 h 4173"/>
                <a:gd name="T8" fmla="*/ 39478120 w 5832"/>
                <a:gd name="T9" fmla="*/ 446274150 h 4173"/>
                <a:gd name="T10" fmla="*/ 15791379 w 5832"/>
                <a:gd name="T11" fmla="*/ 438253429 h 4173"/>
                <a:gd name="T12" fmla="*/ 1173639 w 5832"/>
                <a:gd name="T13" fmla="*/ 416543893 h 4173"/>
                <a:gd name="T14" fmla="*/ 2347279 w 5832"/>
                <a:gd name="T15" fmla="*/ 76999053 h 4173"/>
                <a:gd name="T16" fmla="*/ 18992184 w 5832"/>
                <a:gd name="T17" fmla="*/ 56679958 h 4173"/>
                <a:gd name="T18" fmla="*/ 181706034 w 5832"/>
                <a:gd name="T19" fmla="*/ 0 h 4173"/>
                <a:gd name="T20" fmla="*/ 399049156 w 5832"/>
                <a:gd name="T21" fmla="*/ 190572934 h 4173"/>
                <a:gd name="T22" fmla="*/ 365332747 w 5832"/>
                <a:gd name="T23" fmla="*/ 218378166 h 4173"/>
                <a:gd name="T24" fmla="*/ 352422387 w 5832"/>
                <a:gd name="T25" fmla="*/ 265219360 h 4173"/>
                <a:gd name="T26" fmla="*/ 372161610 w 5832"/>
                <a:gd name="T27" fmla="*/ 312702121 h 4173"/>
                <a:gd name="T28" fmla="*/ 409719051 w 5832"/>
                <a:gd name="T29" fmla="*/ 335480825 h 4173"/>
                <a:gd name="T30" fmla="*/ 458586613 w 5832"/>
                <a:gd name="T31" fmla="*/ 331951720 h 4173"/>
                <a:gd name="T32" fmla="*/ 492303022 w 5832"/>
                <a:gd name="T33" fmla="*/ 304039506 h 4173"/>
                <a:gd name="T34" fmla="*/ 505320195 w 5832"/>
                <a:gd name="T35" fmla="*/ 257305294 h 4173"/>
                <a:gd name="T36" fmla="*/ 485474486 w 5832"/>
                <a:gd name="T37" fmla="*/ 209608897 h 4173"/>
                <a:gd name="T38" fmla="*/ 447916718 w 5832"/>
                <a:gd name="T39" fmla="*/ 186829866 h 4173"/>
                <a:gd name="T40" fmla="*/ 196430260 w 5832"/>
                <a:gd name="T41" fmla="*/ 134748506 h 4173"/>
                <a:gd name="T42" fmla="*/ 397769030 w 5832"/>
                <a:gd name="T43" fmla="*/ 110472379 h 4173"/>
                <a:gd name="T44" fmla="*/ 349221582 w 5832"/>
                <a:gd name="T45" fmla="*/ 129508341 h 4173"/>
                <a:gd name="T46" fmla="*/ 312624154 w 5832"/>
                <a:gd name="T47" fmla="*/ 160521731 h 4173"/>
                <a:gd name="T48" fmla="*/ 285843094 w 5832"/>
                <a:gd name="T49" fmla="*/ 204796333 h 4173"/>
                <a:gd name="T50" fmla="*/ 275280013 w 5832"/>
                <a:gd name="T51" fmla="*/ 257198639 h 4173"/>
                <a:gd name="T52" fmla="*/ 282108549 w 5832"/>
                <a:gd name="T53" fmla="*/ 307034027 h 4173"/>
                <a:gd name="T54" fmla="*/ 305795617 w 5832"/>
                <a:gd name="T55" fmla="*/ 353447292 h 4173"/>
                <a:gd name="T56" fmla="*/ 339938627 w 5832"/>
                <a:gd name="T57" fmla="*/ 386813636 h 4173"/>
                <a:gd name="T58" fmla="*/ 386779023 w 5832"/>
                <a:gd name="T59" fmla="*/ 409271720 h 4173"/>
                <a:gd name="T60" fmla="*/ 436713410 w 5832"/>
                <a:gd name="T61" fmla="*/ 415046796 h 4173"/>
                <a:gd name="T62" fmla="*/ 488568477 w 5832"/>
                <a:gd name="T63" fmla="*/ 403069042 h 4173"/>
                <a:gd name="T64" fmla="*/ 532101255 w 5832"/>
                <a:gd name="T65" fmla="*/ 375156828 h 4173"/>
                <a:gd name="T66" fmla="*/ 562083447 w 5832"/>
                <a:gd name="T67" fmla="*/ 337940761 h 4173"/>
                <a:gd name="T68" fmla="*/ 580008477 w 5832"/>
                <a:gd name="T69" fmla="*/ 288425993 h 4173"/>
                <a:gd name="T70" fmla="*/ 580648704 w 5832"/>
                <a:gd name="T71" fmla="*/ 237734748 h 4173"/>
                <a:gd name="T72" fmla="*/ 563897312 w 5832"/>
                <a:gd name="T73" fmla="*/ 187792379 h 4173"/>
                <a:gd name="T74" fmla="*/ 534875460 w 5832"/>
                <a:gd name="T75" fmla="*/ 149827436 h 4173"/>
                <a:gd name="T76" fmla="*/ 491982909 w 5832"/>
                <a:gd name="T77" fmla="*/ 120845727 h 4173"/>
                <a:gd name="T78" fmla="*/ 440661255 w 5832"/>
                <a:gd name="T79" fmla="*/ 107691823 h 4173"/>
                <a:gd name="T80" fmla="*/ 469256507 w 5832"/>
                <a:gd name="T81" fmla="*/ 165334294 h 4173"/>
                <a:gd name="T82" fmla="*/ 402783701 w 5832"/>
                <a:gd name="T83" fmla="*/ 160414748 h 4173"/>
                <a:gd name="T84" fmla="*/ 348581355 w 5832"/>
                <a:gd name="T85" fmla="*/ 194957569 h 4173"/>
                <a:gd name="T86" fmla="*/ 324894288 w 5832"/>
                <a:gd name="T87" fmla="*/ 261262327 h 4173"/>
                <a:gd name="T88" fmla="*/ 345593850 w 5832"/>
                <a:gd name="T89" fmla="*/ 323610380 h 4173"/>
                <a:gd name="T90" fmla="*/ 397982330 w 5832"/>
                <a:gd name="T91" fmla="*/ 360719465 h 4173"/>
                <a:gd name="T92" fmla="*/ 464561623 w 5832"/>
                <a:gd name="T93" fmla="*/ 359115386 h 4173"/>
                <a:gd name="T94" fmla="*/ 514922937 w 5832"/>
                <a:gd name="T95" fmla="*/ 319439383 h 4173"/>
                <a:gd name="T96" fmla="*/ 532528182 w 5832"/>
                <a:gd name="T97" fmla="*/ 255915180 h 4173"/>
                <a:gd name="T98" fmla="*/ 505746795 w 5832"/>
                <a:gd name="T99" fmla="*/ 191214501 h 4173"/>
                <a:gd name="T100" fmla="*/ 444182500 w 5832"/>
                <a:gd name="T101" fmla="*/ 211747560 h 4173"/>
                <a:gd name="T102" fmla="*/ 410999504 w 5832"/>
                <a:gd name="T103" fmla="*/ 212496108 h 4173"/>
                <a:gd name="T104" fmla="*/ 385925496 w 5832"/>
                <a:gd name="T105" fmla="*/ 232280619 h 4173"/>
                <a:gd name="T106" fmla="*/ 377069468 w 5832"/>
                <a:gd name="T107" fmla="*/ 263828919 h 4173"/>
                <a:gd name="T108" fmla="*/ 390513567 w 5832"/>
                <a:gd name="T109" fmla="*/ 296018785 h 4173"/>
                <a:gd name="T110" fmla="*/ 418361453 w 5832"/>
                <a:gd name="T111" fmla="*/ 312060228 h 4173"/>
                <a:gd name="T112" fmla="*/ 451224336 w 5832"/>
                <a:gd name="T113" fmla="*/ 307996539 h 4173"/>
                <a:gd name="T114" fmla="*/ 474271178 w 5832"/>
                <a:gd name="T115" fmla="*/ 285966384 h 4173"/>
                <a:gd name="T116" fmla="*/ 480032888 w 5832"/>
                <a:gd name="T117" fmla="*/ 253348589 h 4173"/>
                <a:gd name="T118" fmla="*/ 465415149 w 5832"/>
                <a:gd name="T119" fmla="*/ 224580844 h 4173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832" h="4173">
                  <a:moveTo>
                    <a:pt x="370" y="477"/>
                  </a:moveTo>
                  <a:lnTo>
                    <a:pt x="5462" y="477"/>
                  </a:lnTo>
                  <a:lnTo>
                    <a:pt x="5481" y="477"/>
                  </a:lnTo>
                  <a:lnTo>
                    <a:pt x="5500" y="478"/>
                  </a:lnTo>
                  <a:lnTo>
                    <a:pt x="5518" y="480"/>
                  </a:lnTo>
                  <a:lnTo>
                    <a:pt x="5537" y="484"/>
                  </a:lnTo>
                  <a:lnTo>
                    <a:pt x="5554" y="488"/>
                  </a:lnTo>
                  <a:lnTo>
                    <a:pt x="5571" y="494"/>
                  </a:lnTo>
                  <a:lnTo>
                    <a:pt x="5589" y="499"/>
                  </a:lnTo>
                  <a:lnTo>
                    <a:pt x="5606" y="506"/>
                  </a:lnTo>
                  <a:lnTo>
                    <a:pt x="5622" y="513"/>
                  </a:lnTo>
                  <a:lnTo>
                    <a:pt x="5638" y="521"/>
                  </a:lnTo>
                  <a:lnTo>
                    <a:pt x="5654" y="530"/>
                  </a:lnTo>
                  <a:lnTo>
                    <a:pt x="5668" y="539"/>
                  </a:lnTo>
                  <a:lnTo>
                    <a:pt x="5683" y="550"/>
                  </a:lnTo>
                  <a:lnTo>
                    <a:pt x="5697" y="562"/>
                  </a:lnTo>
                  <a:lnTo>
                    <a:pt x="5710" y="573"/>
                  </a:lnTo>
                  <a:lnTo>
                    <a:pt x="5723" y="585"/>
                  </a:lnTo>
                  <a:lnTo>
                    <a:pt x="5735" y="598"/>
                  </a:lnTo>
                  <a:lnTo>
                    <a:pt x="5747" y="612"/>
                  </a:lnTo>
                  <a:lnTo>
                    <a:pt x="5758" y="625"/>
                  </a:lnTo>
                  <a:lnTo>
                    <a:pt x="5768" y="640"/>
                  </a:lnTo>
                  <a:lnTo>
                    <a:pt x="5778" y="655"/>
                  </a:lnTo>
                  <a:lnTo>
                    <a:pt x="5787" y="670"/>
                  </a:lnTo>
                  <a:lnTo>
                    <a:pt x="5795" y="686"/>
                  </a:lnTo>
                  <a:lnTo>
                    <a:pt x="5803" y="702"/>
                  </a:lnTo>
                  <a:lnTo>
                    <a:pt x="5810" y="720"/>
                  </a:lnTo>
                  <a:lnTo>
                    <a:pt x="5815" y="737"/>
                  </a:lnTo>
                  <a:lnTo>
                    <a:pt x="5820" y="754"/>
                  </a:lnTo>
                  <a:lnTo>
                    <a:pt x="5824" y="772"/>
                  </a:lnTo>
                  <a:lnTo>
                    <a:pt x="5828" y="790"/>
                  </a:lnTo>
                  <a:lnTo>
                    <a:pt x="5830" y="808"/>
                  </a:lnTo>
                  <a:lnTo>
                    <a:pt x="5831" y="827"/>
                  </a:lnTo>
                  <a:lnTo>
                    <a:pt x="5832" y="846"/>
                  </a:lnTo>
                  <a:lnTo>
                    <a:pt x="5832" y="3803"/>
                  </a:lnTo>
                  <a:lnTo>
                    <a:pt x="5831" y="3822"/>
                  </a:lnTo>
                  <a:lnTo>
                    <a:pt x="5830" y="3841"/>
                  </a:lnTo>
                  <a:lnTo>
                    <a:pt x="5828" y="3858"/>
                  </a:lnTo>
                  <a:lnTo>
                    <a:pt x="5824" y="3877"/>
                  </a:lnTo>
                  <a:lnTo>
                    <a:pt x="5820" y="3895"/>
                  </a:lnTo>
                  <a:lnTo>
                    <a:pt x="5815" y="3912"/>
                  </a:lnTo>
                  <a:lnTo>
                    <a:pt x="5810" y="3930"/>
                  </a:lnTo>
                  <a:lnTo>
                    <a:pt x="5803" y="3947"/>
                  </a:lnTo>
                  <a:lnTo>
                    <a:pt x="5795" y="3962"/>
                  </a:lnTo>
                  <a:lnTo>
                    <a:pt x="5787" y="3979"/>
                  </a:lnTo>
                  <a:lnTo>
                    <a:pt x="5778" y="3994"/>
                  </a:lnTo>
                  <a:lnTo>
                    <a:pt x="5768" y="4009"/>
                  </a:lnTo>
                  <a:lnTo>
                    <a:pt x="5758" y="4023"/>
                  </a:lnTo>
                  <a:lnTo>
                    <a:pt x="5747" y="4038"/>
                  </a:lnTo>
                  <a:lnTo>
                    <a:pt x="5735" y="4051"/>
                  </a:lnTo>
                  <a:lnTo>
                    <a:pt x="5723" y="4064"/>
                  </a:lnTo>
                  <a:lnTo>
                    <a:pt x="5710" y="4076"/>
                  </a:lnTo>
                  <a:lnTo>
                    <a:pt x="5697" y="4088"/>
                  </a:lnTo>
                  <a:lnTo>
                    <a:pt x="5683" y="4098"/>
                  </a:lnTo>
                  <a:lnTo>
                    <a:pt x="5668" y="4109"/>
                  </a:lnTo>
                  <a:lnTo>
                    <a:pt x="5654" y="4118"/>
                  </a:lnTo>
                  <a:lnTo>
                    <a:pt x="5638" y="4127"/>
                  </a:lnTo>
                  <a:lnTo>
                    <a:pt x="5622" y="4136"/>
                  </a:lnTo>
                  <a:lnTo>
                    <a:pt x="5606" y="4143"/>
                  </a:lnTo>
                  <a:lnTo>
                    <a:pt x="5589" y="4149"/>
                  </a:lnTo>
                  <a:lnTo>
                    <a:pt x="5571" y="4156"/>
                  </a:lnTo>
                  <a:lnTo>
                    <a:pt x="5554" y="4160"/>
                  </a:lnTo>
                  <a:lnTo>
                    <a:pt x="5537" y="4165"/>
                  </a:lnTo>
                  <a:lnTo>
                    <a:pt x="5518" y="4168"/>
                  </a:lnTo>
                  <a:lnTo>
                    <a:pt x="5500" y="4171"/>
                  </a:lnTo>
                  <a:lnTo>
                    <a:pt x="5481" y="4172"/>
                  </a:lnTo>
                  <a:lnTo>
                    <a:pt x="5462" y="4173"/>
                  </a:lnTo>
                  <a:lnTo>
                    <a:pt x="370" y="4173"/>
                  </a:lnTo>
                  <a:lnTo>
                    <a:pt x="351" y="4172"/>
                  </a:lnTo>
                  <a:lnTo>
                    <a:pt x="332" y="4171"/>
                  </a:lnTo>
                  <a:lnTo>
                    <a:pt x="313" y="4168"/>
                  </a:lnTo>
                  <a:lnTo>
                    <a:pt x="295" y="4165"/>
                  </a:lnTo>
                  <a:lnTo>
                    <a:pt x="277" y="4160"/>
                  </a:lnTo>
                  <a:lnTo>
                    <a:pt x="259" y="4156"/>
                  </a:lnTo>
                  <a:lnTo>
                    <a:pt x="243" y="4149"/>
                  </a:lnTo>
                  <a:lnTo>
                    <a:pt x="226" y="4143"/>
                  </a:lnTo>
                  <a:lnTo>
                    <a:pt x="209" y="4136"/>
                  </a:lnTo>
                  <a:lnTo>
                    <a:pt x="194" y="4127"/>
                  </a:lnTo>
                  <a:lnTo>
                    <a:pt x="178" y="4118"/>
                  </a:lnTo>
                  <a:lnTo>
                    <a:pt x="162" y="4109"/>
                  </a:lnTo>
                  <a:lnTo>
                    <a:pt x="148" y="4098"/>
                  </a:lnTo>
                  <a:lnTo>
                    <a:pt x="134" y="4088"/>
                  </a:lnTo>
                  <a:lnTo>
                    <a:pt x="121" y="4076"/>
                  </a:lnTo>
                  <a:lnTo>
                    <a:pt x="108" y="4064"/>
                  </a:lnTo>
                  <a:lnTo>
                    <a:pt x="95" y="4051"/>
                  </a:lnTo>
                  <a:lnTo>
                    <a:pt x="84" y="4038"/>
                  </a:lnTo>
                  <a:lnTo>
                    <a:pt x="73" y="4023"/>
                  </a:lnTo>
                  <a:lnTo>
                    <a:pt x="63" y="4009"/>
                  </a:lnTo>
                  <a:lnTo>
                    <a:pt x="53" y="3994"/>
                  </a:lnTo>
                  <a:lnTo>
                    <a:pt x="44" y="3979"/>
                  </a:lnTo>
                  <a:lnTo>
                    <a:pt x="36" y="3962"/>
                  </a:lnTo>
                  <a:lnTo>
                    <a:pt x="29" y="3947"/>
                  </a:lnTo>
                  <a:lnTo>
                    <a:pt x="22" y="3930"/>
                  </a:lnTo>
                  <a:lnTo>
                    <a:pt x="16" y="3912"/>
                  </a:lnTo>
                  <a:lnTo>
                    <a:pt x="11" y="3895"/>
                  </a:lnTo>
                  <a:lnTo>
                    <a:pt x="7" y="3877"/>
                  </a:lnTo>
                  <a:lnTo>
                    <a:pt x="4" y="3858"/>
                  </a:lnTo>
                  <a:lnTo>
                    <a:pt x="2" y="3841"/>
                  </a:lnTo>
                  <a:lnTo>
                    <a:pt x="0" y="3822"/>
                  </a:lnTo>
                  <a:lnTo>
                    <a:pt x="0" y="3803"/>
                  </a:lnTo>
                  <a:lnTo>
                    <a:pt x="0" y="846"/>
                  </a:lnTo>
                  <a:lnTo>
                    <a:pt x="0" y="827"/>
                  </a:lnTo>
                  <a:lnTo>
                    <a:pt x="2" y="808"/>
                  </a:lnTo>
                  <a:lnTo>
                    <a:pt x="4" y="790"/>
                  </a:lnTo>
                  <a:lnTo>
                    <a:pt x="7" y="772"/>
                  </a:lnTo>
                  <a:lnTo>
                    <a:pt x="11" y="754"/>
                  </a:lnTo>
                  <a:lnTo>
                    <a:pt x="16" y="737"/>
                  </a:lnTo>
                  <a:lnTo>
                    <a:pt x="22" y="720"/>
                  </a:lnTo>
                  <a:lnTo>
                    <a:pt x="29" y="702"/>
                  </a:lnTo>
                  <a:lnTo>
                    <a:pt x="36" y="686"/>
                  </a:lnTo>
                  <a:lnTo>
                    <a:pt x="44" y="670"/>
                  </a:lnTo>
                  <a:lnTo>
                    <a:pt x="53" y="655"/>
                  </a:lnTo>
                  <a:lnTo>
                    <a:pt x="63" y="640"/>
                  </a:lnTo>
                  <a:lnTo>
                    <a:pt x="73" y="625"/>
                  </a:lnTo>
                  <a:lnTo>
                    <a:pt x="84" y="612"/>
                  </a:lnTo>
                  <a:lnTo>
                    <a:pt x="95" y="598"/>
                  </a:lnTo>
                  <a:lnTo>
                    <a:pt x="108" y="585"/>
                  </a:lnTo>
                  <a:lnTo>
                    <a:pt x="121" y="573"/>
                  </a:lnTo>
                  <a:lnTo>
                    <a:pt x="134" y="562"/>
                  </a:lnTo>
                  <a:lnTo>
                    <a:pt x="148" y="550"/>
                  </a:lnTo>
                  <a:lnTo>
                    <a:pt x="162" y="539"/>
                  </a:lnTo>
                  <a:lnTo>
                    <a:pt x="178" y="530"/>
                  </a:lnTo>
                  <a:lnTo>
                    <a:pt x="194" y="521"/>
                  </a:lnTo>
                  <a:lnTo>
                    <a:pt x="209" y="513"/>
                  </a:lnTo>
                  <a:lnTo>
                    <a:pt x="226" y="506"/>
                  </a:lnTo>
                  <a:lnTo>
                    <a:pt x="243" y="499"/>
                  </a:lnTo>
                  <a:lnTo>
                    <a:pt x="259" y="494"/>
                  </a:lnTo>
                  <a:lnTo>
                    <a:pt x="277" y="488"/>
                  </a:lnTo>
                  <a:lnTo>
                    <a:pt x="295" y="484"/>
                  </a:lnTo>
                  <a:lnTo>
                    <a:pt x="313" y="480"/>
                  </a:lnTo>
                  <a:lnTo>
                    <a:pt x="332" y="478"/>
                  </a:lnTo>
                  <a:lnTo>
                    <a:pt x="351" y="477"/>
                  </a:lnTo>
                  <a:lnTo>
                    <a:pt x="370" y="477"/>
                  </a:lnTo>
                  <a:close/>
                  <a:moveTo>
                    <a:pt x="542" y="0"/>
                  </a:moveTo>
                  <a:lnTo>
                    <a:pt x="1703" y="0"/>
                  </a:lnTo>
                  <a:lnTo>
                    <a:pt x="1703" y="350"/>
                  </a:lnTo>
                  <a:lnTo>
                    <a:pt x="542" y="350"/>
                  </a:lnTo>
                  <a:lnTo>
                    <a:pt x="542" y="0"/>
                  </a:lnTo>
                  <a:close/>
                  <a:moveTo>
                    <a:pt x="4019" y="1725"/>
                  </a:moveTo>
                  <a:lnTo>
                    <a:pt x="4019" y="1725"/>
                  </a:lnTo>
                  <a:lnTo>
                    <a:pt x="3983" y="1726"/>
                  </a:lnTo>
                  <a:lnTo>
                    <a:pt x="3946" y="1729"/>
                  </a:lnTo>
                  <a:lnTo>
                    <a:pt x="3910" y="1734"/>
                  </a:lnTo>
                  <a:lnTo>
                    <a:pt x="3874" y="1740"/>
                  </a:lnTo>
                  <a:lnTo>
                    <a:pt x="3840" y="1747"/>
                  </a:lnTo>
                  <a:lnTo>
                    <a:pt x="3806" y="1758"/>
                  </a:lnTo>
                  <a:lnTo>
                    <a:pt x="3773" y="1769"/>
                  </a:lnTo>
                  <a:lnTo>
                    <a:pt x="3740" y="1782"/>
                  </a:lnTo>
                  <a:lnTo>
                    <a:pt x="3708" y="1797"/>
                  </a:lnTo>
                  <a:lnTo>
                    <a:pt x="3677" y="1812"/>
                  </a:lnTo>
                  <a:lnTo>
                    <a:pt x="3647" y="1829"/>
                  </a:lnTo>
                  <a:lnTo>
                    <a:pt x="3618" y="1848"/>
                  </a:lnTo>
                  <a:lnTo>
                    <a:pt x="3590" y="1868"/>
                  </a:lnTo>
                  <a:lnTo>
                    <a:pt x="3563" y="1889"/>
                  </a:lnTo>
                  <a:lnTo>
                    <a:pt x="3537" y="1911"/>
                  </a:lnTo>
                  <a:lnTo>
                    <a:pt x="3512" y="1936"/>
                  </a:lnTo>
                  <a:lnTo>
                    <a:pt x="3488" y="1960"/>
                  </a:lnTo>
                  <a:lnTo>
                    <a:pt x="3465" y="1987"/>
                  </a:lnTo>
                  <a:lnTo>
                    <a:pt x="3444" y="2014"/>
                  </a:lnTo>
                  <a:lnTo>
                    <a:pt x="3424" y="2042"/>
                  </a:lnTo>
                  <a:lnTo>
                    <a:pt x="3405" y="2071"/>
                  </a:lnTo>
                  <a:lnTo>
                    <a:pt x="3388" y="2101"/>
                  </a:lnTo>
                  <a:lnTo>
                    <a:pt x="3372" y="2132"/>
                  </a:lnTo>
                  <a:lnTo>
                    <a:pt x="3358" y="2164"/>
                  </a:lnTo>
                  <a:lnTo>
                    <a:pt x="3345" y="2197"/>
                  </a:lnTo>
                  <a:lnTo>
                    <a:pt x="3334" y="2230"/>
                  </a:lnTo>
                  <a:lnTo>
                    <a:pt x="3324" y="2264"/>
                  </a:lnTo>
                  <a:lnTo>
                    <a:pt x="3316" y="2298"/>
                  </a:lnTo>
                  <a:lnTo>
                    <a:pt x="3309" y="2334"/>
                  </a:lnTo>
                  <a:lnTo>
                    <a:pt x="3305" y="2369"/>
                  </a:lnTo>
                  <a:lnTo>
                    <a:pt x="3303" y="2406"/>
                  </a:lnTo>
                  <a:lnTo>
                    <a:pt x="3302" y="2443"/>
                  </a:lnTo>
                  <a:lnTo>
                    <a:pt x="3303" y="2480"/>
                  </a:lnTo>
                  <a:lnTo>
                    <a:pt x="3305" y="2517"/>
                  </a:lnTo>
                  <a:lnTo>
                    <a:pt x="3309" y="2552"/>
                  </a:lnTo>
                  <a:lnTo>
                    <a:pt x="3316" y="2587"/>
                  </a:lnTo>
                  <a:lnTo>
                    <a:pt x="3324" y="2622"/>
                  </a:lnTo>
                  <a:lnTo>
                    <a:pt x="3334" y="2656"/>
                  </a:lnTo>
                  <a:lnTo>
                    <a:pt x="3345" y="2689"/>
                  </a:lnTo>
                  <a:lnTo>
                    <a:pt x="3358" y="2722"/>
                  </a:lnTo>
                  <a:lnTo>
                    <a:pt x="3372" y="2754"/>
                  </a:lnTo>
                  <a:lnTo>
                    <a:pt x="3388" y="2784"/>
                  </a:lnTo>
                  <a:lnTo>
                    <a:pt x="3405" y="2814"/>
                  </a:lnTo>
                  <a:lnTo>
                    <a:pt x="3424" y="2843"/>
                  </a:lnTo>
                  <a:lnTo>
                    <a:pt x="3444" y="2872"/>
                  </a:lnTo>
                  <a:lnTo>
                    <a:pt x="3465" y="2899"/>
                  </a:lnTo>
                  <a:lnTo>
                    <a:pt x="3488" y="2924"/>
                  </a:lnTo>
                  <a:lnTo>
                    <a:pt x="3512" y="2950"/>
                  </a:lnTo>
                  <a:lnTo>
                    <a:pt x="3537" y="2973"/>
                  </a:lnTo>
                  <a:lnTo>
                    <a:pt x="3563" y="2997"/>
                  </a:lnTo>
                  <a:lnTo>
                    <a:pt x="3590" y="3018"/>
                  </a:lnTo>
                  <a:lnTo>
                    <a:pt x="3618" y="3038"/>
                  </a:lnTo>
                  <a:lnTo>
                    <a:pt x="3647" y="3056"/>
                  </a:lnTo>
                  <a:lnTo>
                    <a:pt x="3677" y="3074"/>
                  </a:lnTo>
                  <a:lnTo>
                    <a:pt x="3708" y="3089"/>
                  </a:lnTo>
                  <a:lnTo>
                    <a:pt x="3740" y="3104"/>
                  </a:lnTo>
                  <a:lnTo>
                    <a:pt x="3773" y="3117"/>
                  </a:lnTo>
                  <a:lnTo>
                    <a:pt x="3806" y="3128"/>
                  </a:lnTo>
                  <a:lnTo>
                    <a:pt x="3840" y="3137"/>
                  </a:lnTo>
                  <a:lnTo>
                    <a:pt x="3874" y="3145"/>
                  </a:lnTo>
                  <a:lnTo>
                    <a:pt x="3910" y="3152"/>
                  </a:lnTo>
                  <a:lnTo>
                    <a:pt x="3946" y="3156"/>
                  </a:lnTo>
                  <a:lnTo>
                    <a:pt x="3983" y="3160"/>
                  </a:lnTo>
                  <a:lnTo>
                    <a:pt x="4019" y="3161"/>
                  </a:lnTo>
                  <a:lnTo>
                    <a:pt x="4056" y="3160"/>
                  </a:lnTo>
                  <a:lnTo>
                    <a:pt x="4092" y="3156"/>
                  </a:lnTo>
                  <a:lnTo>
                    <a:pt x="4129" y="3152"/>
                  </a:lnTo>
                  <a:lnTo>
                    <a:pt x="4163" y="3145"/>
                  </a:lnTo>
                  <a:lnTo>
                    <a:pt x="4198" y="3137"/>
                  </a:lnTo>
                  <a:lnTo>
                    <a:pt x="4232" y="3128"/>
                  </a:lnTo>
                  <a:lnTo>
                    <a:pt x="4266" y="3117"/>
                  </a:lnTo>
                  <a:lnTo>
                    <a:pt x="4298" y="3104"/>
                  </a:lnTo>
                  <a:lnTo>
                    <a:pt x="4329" y="3089"/>
                  </a:lnTo>
                  <a:lnTo>
                    <a:pt x="4361" y="3074"/>
                  </a:lnTo>
                  <a:lnTo>
                    <a:pt x="4391" y="3056"/>
                  </a:lnTo>
                  <a:lnTo>
                    <a:pt x="4420" y="3038"/>
                  </a:lnTo>
                  <a:lnTo>
                    <a:pt x="4447" y="3018"/>
                  </a:lnTo>
                  <a:lnTo>
                    <a:pt x="4475" y="2997"/>
                  </a:lnTo>
                  <a:lnTo>
                    <a:pt x="4501" y="2973"/>
                  </a:lnTo>
                  <a:lnTo>
                    <a:pt x="4527" y="2950"/>
                  </a:lnTo>
                  <a:lnTo>
                    <a:pt x="4550" y="2924"/>
                  </a:lnTo>
                  <a:lnTo>
                    <a:pt x="4572" y="2899"/>
                  </a:lnTo>
                  <a:lnTo>
                    <a:pt x="4595" y="2872"/>
                  </a:lnTo>
                  <a:lnTo>
                    <a:pt x="4614" y="2843"/>
                  </a:lnTo>
                  <a:lnTo>
                    <a:pt x="4633" y="2814"/>
                  </a:lnTo>
                  <a:lnTo>
                    <a:pt x="4650" y="2784"/>
                  </a:lnTo>
                  <a:lnTo>
                    <a:pt x="4666" y="2754"/>
                  </a:lnTo>
                  <a:lnTo>
                    <a:pt x="4680" y="2722"/>
                  </a:lnTo>
                  <a:lnTo>
                    <a:pt x="4693" y="2689"/>
                  </a:lnTo>
                  <a:lnTo>
                    <a:pt x="4705" y="2656"/>
                  </a:lnTo>
                  <a:lnTo>
                    <a:pt x="4714" y="2622"/>
                  </a:lnTo>
                  <a:lnTo>
                    <a:pt x="4722" y="2587"/>
                  </a:lnTo>
                  <a:lnTo>
                    <a:pt x="4728" y="2552"/>
                  </a:lnTo>
                  <a:lnTo>
                    <a:pt x="4733" y="2517"/>
                  </a:lnTo>
                  <a:lnTo>
                    <a:pt x="4736" y="2480"/>
                  </a:lnTo>
                  <a:lnTo>
                    <a:pt x="4736" y="2443"/>
                  </a:lnTo>
                  <a:lnTo>
                    <a:pt x="4736" y="2406"/>
                  </a:lnTo>
                  <a:lnTo>
                    <a:pt x="4733" y="2369"/>
                  </a:lnTo>
                  <a:lnTo>
                    <a:pt x="4728" y="2334"/>
                  </a:lnTo>
                  <a:lnTo>
                    <a:pt x="4722" y="2298"/>
                  </a:lnTo>
                  <a:lnTo>
                    <a:pt x="4714" y="2264"/>
                  </a:lnTo>
                  <a:lnTo>
                    <a:pt x="4705" y="2230"/>
                  </a:lnTo>
                  <a:lnTo>
                    <a:pt x="4693" y="2197"/>
                  </a:lnTo>
                  <a:lnTo>
                    <a:pt x="4680" y="2164"/>
                  </a:lnTo>
                  <a:lnTo>
                    <a:pt x="4666" y="2132"/>
                  </a:lnTo>
                  <a:lnTo>
                    <a:pt x="4650" y="2101"/>
                  </a:lnTo>
                  <a:lnTo>
                    <a:pt x="4633" y="2071"/>
                  </a:lnTo>
                  <a:lnTo>
                    <a:pt x="4614" y="2042"/>
                  </a:lnTo>
                  <a:lnTo>
                    <a:pt x="4595" y="2014"/>
                  </a:lnTo>
                  <a:lnTo>
                    <a:pt x="4572" y="1987"/>
                  </a:lnTo>
                  <a:lnTo>
                    <a:pt x="4550" y="1960"/>
                  </a:lnTo>
                  <a:lnTo>
                    <a:pt x="4527" y="1936"/>
                  </a:lnTo>
                  <a:lnTo>
                    <a:pt x="4501" y="1911"/>
                  </a:lnTo>
                  <a:lnTo>
                    <a:pt x="4475" y="1889"/>
                  </a:lnTo>
                  <a:lnTo>
                    <a:pt x="4447" y="1868"/>
                  </a:lnTo>
                  <a:lnTo>
                    <a:pt x="4420" y="1848"/>
                  </a:lnTo>
                  <a:lnTo>
                    <a:pt x="4391" y="1829"/>
                  </a:lnTo>
                  <a:lnTo>
                    <a:pt x="4361" y="1812"/>
                  </a:lnTo>
                  <a:lnTo>
                    <a:pt x="4329" y="1797"/>
                  </a:lnTo>
                  <a:lnTo>
                    <a:pt x="4298" y="1782"/>
                  </a:lnTo>
                  <a:lnTo>
                    <a:pt x="4266" y="1769"/>
                  </a:lnTo>
                  <a:lnTo>
                    <a:pt x="4232" y="1758"/>
                  </a:lnTo>
                  <a:lnTo>
                    <a:pt x="4198" y="1747"/>
                  </a:lnTo>
                  <a:lnTo>
                    <a:pt x="4163" y="1740"/>
                  </a:lnTo>
                  <a:lnTo>
                    <a:pt x="4129" y="1734"/>
                  </a:lnTo>
                  <a:lnTo>
                    <a:pt x="4092" y="1729"/>
                  </a:lnTo>
                  <a:lnTo>
                    <a:pt x="4056" y="1726"/>
                  </a:lnTo>
                  <a:lnTo>
                    <a:pt x="4019" y="1725"/>
                  </a:lnTo>
                  <a:close/>
                  <a:moveTo>
                    <a:pt x="1375" y="838"/>
                  </a:moveTo>
                  <a:lnTo>
                    <a:pt x="1375" y="3754"/>
                  </a:lnTo>
                  <a:lnTo>
                    <a:pt x="1591" y="3754"/>
                  </a:lnTo>
                  <a:lnTo>
                    <a:pt x="1591" y="838"/>
                  </a:lnTo>
                  <a:lnTo>
                    <a:pt x="1375" y="838"/>
                  </a:lnTo>
                  <a:close/>
                  <a:moveTo>
                    <a:pt x="1841" y="690"/>
                  </a:moveTo>
                  <a:lnTo>
                    <a:pt x="1841" y="1260"/>
                  </a:lnTo>
                  <a:lnTo>
                    <a:pt x="2899" y="1260"/>
                  </a:lnTo>
                  <a:lnTo>
                    <a:pt x="2899" y="690"/>
                  </a:lnTo>
                  <a:lnTo>
                    <a:pt x="1841" y="690"/>
                  </a:lnTo>
                  <a:close/>
                  <a:moveTo>
                    <a:pt x="4019" y="1003"/>
                  </a:moveTo>
                  <a:lnTo>
                    <a:pt x="4019" y="1003"/>
                  </a:lnTo>
                  <a:lnTo>
                    <a:pt x="3982" y="1004"/>
                  </a:lnTo>
                  <a:lnTo>
                    <a:pt x="3945" y="1005"/>
                  </a:lnTo>
                  <a:lnTo>
                    <a:pt x="3908" y="1007"/>
                  </a:lnTo>
                  <a:lnTo>
                    <a:pt x="3872" y="1011"/>
                  </a:lnTo>
                  <a:lnTo>
                    <a:pt x="3835" y="1015"/>
                  </a:lnTo>
                  <a:lnTo>
                    <a:pt x="3800" y="1020"/>
                  </a:lnTo>
                  <a:lnTo>
                    <a:pt x="3764" y="1026"/>
                  </a:lnTo>
                  <a:lnTo>
                    <a:pt x="3728" y="1033"/>
                  </a:lnTo>
                  <a:lnTo>
                    <a:pt x="3694" y="1040"/>
                  </a:lnTo>
                  <a:lnTo>
                    <a:pt x="3659" y="1049"/>
                  </a:lnTo>
                  <a:lnTo>
                    <a:pt x="3625" y="1058"/>
                  </a:lnTo>
                  <a:lnTo>
                    <a:pt x="3591" y="1068"/>
                  </a:lnTo>
                  <a:lnTo>
                    <a:pt x="3558" y="1079"/>
                  </a:lnTo>
                  <a:lnTo>
                    <a:pt x="3524" y="1091"/>
                  </a:lnTo>
                  <a:lnTo>
                    <a:pt x="3491" y="1103"/>
                  </a:lnTo>
                  <a:lnTo>
                    <a:pt x="3459" y="1117"/>
                  </a:lnTo>
                  <a:lnTo>
                    <a:pt x="3426" y="1130"/>
                  </a:lnTo>
                  <a:lnTo>
                    <a:pt x="3395" y="1146"/>
                  </a:lnTo>
                  <a:lnTo>
                    <a:pt x="3364" y="1161"/>
                  </a:lnTo>
                  <a:lnTo>
                    <a:pt x="3333" y="1177"/>
                  </a:lnTo>
                  <a:lnTo>
                    <a:pt x="3303" y="1194"/>
                  </a:lnTo>
                  <a:lnTo>
                    <a:pt x="3273" y="1211"/>
                  </a:lnTo>
                  <a:lnTo>
                    <a:pt x="3244" y="1230"/>
                  </a:lnTo>
                  <a:lnTo>
                    <a:pt x="3215" y="1249"/>
                  </a:lnTo>
                  <a:lnTo>
                    <a:pt x="3186" y="1269"/>
                  </a:lnTo>
                  <a:lnTo>
                    <a:pt x="3158" y="1289"/>
                  </a:lnTo>
                  <a:lnTo>
                    <a:pt x="3130" y="1311"/>
                  </a:lnTo>
                  <a:lnTo>
                    <a:pt x="3103" y="1332"/>
                  </a:lnTo>
                  <a:lnTo>
                    <a:pt x="3077" y="1354"/>
                  </a:lnTo>
                  <a:lnTo>
                    <a:pt x="3051" y="1377"/>
                  </a:lnTo>
                  <a:lnTo>
                    <a:pt x="3026" y="1401"/>
                  </a:lnTo>
                  <a:lnTo>
                    <a:pt x="3001" y="1425"/>
                  </a:lnTo>
                  <a:lnTo>
                    <a:pt x="2977" y="1450"/>
                  </a:lnTo>
                  <a:lnTo>
                    <a:pt x="2954" y="1474"/>
                  </a:lnTo>
                  <a:lnTo>
                    <a:pt x="2930" y="1501"/>
                  </a:lnTo>
                  <a:lnTo>
                    <a:pt x="2908" y="1527"/>
                  </a:lnTo>
                  <a:lnTo>
                    <a:pt x="2887" y="1554"/>
                  </a:lnTo>
                  <a:lnTo>
                    <a:pt x="2866" y="1581"/>
                  </a:lnTo>
                  <a:lnTo>
                    <a:pt x="2844" y="1609"/>
                  </a:lnTo>
                  <a:lnTo>
                    <a:pt x="2826" y="1638"/>
                  </a:lnTo>
                  <a:lnTo>
                    <a:pt x="2807" y="1667"/>
                  </a:lnTo>
                  <a:lnTo>
                    <a:pt x="2788" y="1696"/>
                  </a:lnTo>
                  <a:lnTo>
                    <a:pt x="2770" y="1726"/>
                  </a:lnTo>
                  <a:lnTo>
                    <a:pt x="2753" y="1756"/>
                  </a:lnTo>
                  <a:lnTo>
                    <a:pt x="2737" y="1788"/>
                  </a:lnTo>
                  <a:lnTo>
                    <a:pt x="2722" y="1819"/>
                  </a:lnTo>
                  <a:lnTo>
                    <a:pt x="2706" y="1850"/>
                  </a:lnTo>
                  <a:lnTo>
                    <a:pt x="2693" y="1882"/>
                  </a:lnTo>
                  <a:lnTo>
                    <a:pt x="2679" y="1915"/>
                  </a:lnTo>
                  <a:lnTo>
                    <a:pt x="2667" y="1948"/>
                  </a:lnTo>
                  <a:lnTo>
                    <a:pt x="2655" y="1982"/>
                  </a:lnTo>
                  <a:lnTo>
                    <a:pt x="2644" y="2015"/>
                  </a:lnTo>
                  <a:lnTo>
                    <a:pt x="2634" y="2048"/>
                  </a:lnTo>
                  <a:lnTo>
                    <a:pt x="2625" y="2083"/>
                  </a:lnTo>
                  <a:lnTo>
                    <a:pt x="2616" y="2118"/>
                  </a:lnTo>
                  <a:lnTo>
                    <a:pt x="2609" y="2153"/>
                  </a:lnTo>
                  <a:lnTo>
                    <a:pt x="2601" y="2188"/>
                  </a:lnTo>
                  <a:lnTo>
                    <a:pt x="2596" y="2223"/>
                  </a:lnTo>
                  <a:lnTo>
                    <a:pt x="2591" y="2259"/>
                  </a:lnTo>
                  <a:lnTo>
                    <a:pt x="2587" y="2296"/>
                  </a:lnTo>
                  <a:lnTo>
                    <a:pt x="2584" y="2332"/>
                  </a:lnTo>
                  <a:lnTo>
                    <a:pt x="2581" y="2368"/>
                  </a:lnTo>
                  <a:lnTo>
                    <a:pt x="2580" y="2405"/>
                  </a:lnTo>
                  <a:lnTo>
                    <a:pt x="2579" y="2443"/>
                  </a:lnTo>
                  <a:lnTo>
                    <a:pt x="2580" y="2480"/>
                  </a:lnTo>
                  <a:lnTo>
                    <a:pt x="2581" y="2517"/>
                  </a:lnTo>
                  <a:lnTo>
                    <a:pt x="2584" y="2553"/>
                  </a:lnTo>
                  <a:lnTo>
                    <a:pt x="2587" y="2590"/>
                  </a:lnTo>
                  <a:lnTo>
                    <a:pt x="2591" y="2626"/>
                  </a:lnTo>
                  <a:lnTo>
                    <a:pt x="2596" y="2661"/>
                  </a:lnTo>
                  <a:lnTo>
                    <a:pt x="2601" y="2697"/>
                  </a:lnTo>
                  <a:lnTo>
                    <a:pt x="2609" y="2733"/>
                  </a:lnTo>
                  <a:lnTo>
                    <a:pt x="2616" y="2767"/>
                  </a:lnTo>
                  <a:lnTo>
                    <a:pt x="2625" y="2803"/>
                  </a:lnTo>
                  <a:lnTo>
                    <a:pt x="2634" y="2836"/>
                  </a:lnTo>
                  <a:lnTo>
                    <a:pt x="2644" y="2871"/>
                  </a:lnTo>
                  <a:lnTo>
                    <a:pt x="2655" y="2904"/>
                  </a:lnTo>
                  <a:lnTo>
                    <a:pt x="2667" y="2938"/>
                  </a:lnTo>
                  <a:lnTo>
                    <a:pt x="2679" y="2970"/>
                  </a:lnTo>
                  <a:lnTo>
                    <a:pt x="2693" y="3004"/>
                  </a:lnTo>
                  <a:lnTo>
                    <a:pt x="2706" y="3035"/>
                  </a:lnTo>
                  <a:lnTo>
                    <a:pt x="2722" y="3067"/>
                  </a:lnTo>
                  <a:lnTo>
                    <a:pt x="2737" y="3098"/>
                  </a:lnTo>
                  <a:lnTo>
                    <a:pt x="2753" y="3128"/>
                  </a:lnTo>
                  <a:lnTo>
                    <a:pt x="2770" y="3160"/>
                  </a:lnTo>
                  <a:lnTo>
                    <a:pt x="2788" y="3189"/>
                  </a:lnTo>
                  <a:lnTo>
                    <a:pt x="2807" y="3219"/>
                  </a:lnTo>
                  <a:lnTo>
                    <a:pt x="2826" y="3248"/>
                  </a:lnTo>
                  <a:lnTo>
                    <a:pt x="2844" y="3276"/>
                  </a:lnTo>
                  <a:lnTo>
                    <a:pt x="2866" y="3305"/>
                  </a:lnTo>
                  <a:lnTo>
                    <a:pt x="2887" y="3331"/>
                  </a:lnTo>
                  <a:lnTo>
                    <a:pt x="2908" y="3358"/>
                  </a:lnTo>
                  <a:lnTo>
                    <a:pt x="2930" y="3385"/>
                  </a:lnTo>
                  <a:lnTo>
                    <a:pt x="2954" y="3410"/>
                  </a:lnTo>
                  <a:lnTo>
                    <a:pt x="2977" y="3436"/>
                  </a:lnTo>
                  <a:lnTo>
                    <a:pt x="3001" y="3461"/>
                  </a:lnTo>
                  <a:lnTo>
                    <a:pt x="3026" y="3485"/>
                  </a:lnTo>
                  <a:lnTo>
                    <a:pt x="3051" y="3508"/>
                  </a:lnTo>
                  <a:lnTo>
                    <a:pt x="3077" y="3531"/>
                  </a:lnTo>
                  <a:lnTo>
                    <a:pt x="3103" y="3553"/>
                  </a:lnTo>
                  <a:lnTo>
                    <a:pt x="3130" y="3575"/>
                  </a:lnTo>
                  <a:lnTo>
                    <a:pt x="3158" y="3597"/>
                  </a:lnTo>
                  <a:lnTo>
                    <a:pt x="3186" y="3617"/>
                  </a:lnTo>
                  <a:lnTo>
                    <a:pt x="3215" y="3637"/>
                  </a:lnTo>
                  <a:lnTo>
                    <a:pt x="3244" y="3656"/>
                  </a:lnTo>
                  <a:lnTo>
                    <a:pt x="3273" y="3673"/>
                  </a:lnTo>
                  <a:lnTo>
                    <a:pt x="3303" y="3691"/>
                  </a:lnTo>
                  <a:lnTo>
                    <a:pt x="3333" y="3708"/>
                  </a:lnTo>
                  <a:lnTo>
                    <a:pt x="3364" y="3725"/>
                  </a:lnTo>
                  <a:lnTo>
                    <a:pt x="3395" y="3740"/>
                  </a:lnTo>
                  <a:lnTo>
                    <a:pt x="3426" y="3755"/>
                  </a:lnTo>
                  <a:lnTo>
                    <a:pt x="3459" y="3769"/>
                  </a:lnTo>
                  <a:lnTo>
                    <a:pt x="3491" y="3783"/>
                  </a:lnTo>
                  <a:lnTo>
                    <a:pt x="3524" y="3795"/>
                  </a:lnTo>
                  <a:lnTo>
                    <a:pt x="3558" y="3806"/>
                  </a:lnTo>
                  <a:lnTo>
                    <a:pt x="3591" y="3817"/>
                  </a:lnTo>
                  <a:lnTo>
                    <a:pt x="3625" y="3827"/>
                  </a:lnTo>
                  <a:lnTo>
                    <a:pt x="3659" y="3837"/>
                  </a:lnTo>
                  <a:lnTo>
                    <a:pt x="3694" y="3845"/>
                  </a:lnTo>
                  <a:lnTo>
                    <a:pt x="3728" y="3853"/>
                  </a:lnTo>
                  <a:lnTo>
                    <a:pt x="3764" y="3860"/>
                  </a:lnTo>
                  <a:lnTo>
                    <a:pt x="3800" y="3865"/>
                  </a:lnTo>
                  <a:lnTo>
                    <a:pt x="3835" y="3871"/>
                  </a:lnTo>
                  <a:lnTo>
                    <a:pt x="3872" y="3875"/>
                  </a:lnTo>
                  <a:lnTo>
                    <a:pt x="3908" y="3879"/>
                  </a:lnTo>
                  <a:lnTo>
                    <a:pt x="3945" y="3881"/>
                  </a:lnTo>
                  <a:lnTo>
                    <a:pt x="3982" y="3882"/>
                  </a:lnTo>
                  <a:lnTo>
                    <a:pt x="4019" y="3882"/>
                  </a:lnTo>
                  <a:lnTo>
                    <a:pt x="4056" y="3882"/>
                  </a:lnTo>
                  <a:lnTo>
                    <a:pt x="4093" y="3881"/>
                  </a:lnTo>
                  <a:lnTo>
                    <a:pt x="4130" y="3879"/>
                  </a:lnTo>
                  <a:lnTo>
                    <a:pt x="4167" y="3875"/>
                  </a:lnTo>
                  <a:lnTo>
                    <a:pt x="4202" y="3871"/>
                  </a:lnTo>
                  <a:lnTo>
                    <a:pt x="4238" y="3865"/>
                  </a:lnTo>
                  <a:lnTo>
                    <a:pt x="4274" y="3860"/>
                  </a:lnTo>
                  <a:lnTo>
                    <a:pt x="4309" y="3853"/>
                  </a:lnTo>
                  <a:lnTo>
                    <a:pt x="4344" y="3845"/>
                  </a:lnTo>
                  <a:lnTo>
                    <a:pt x="4378" y="3837"/>
                  </a:lnTo>
                  <a:lnTo>
                    <a:pt x="4413" y="3827"/>
                  </a:lnTo>
                  <a:lnTo>
                    <a:pt x="4447" y="3817"/>
                  </a:lnTo>
                  <a:lnTo>
                    <a:pt x="4481" y="3806"/>
                  </a:lnTo>
                  <a:lnTo>
                    <a:pt x="4514" y="3795"/>
                  </a:lnTo>
                  <a:lnTo>
                    <a:pt x="4547" y="3783"/>
                  </a:lnTo>
                  <a:lnTo>
                    <a:pt x="4579" y="3769"/>
                  </a:lnTo>
                  <a:lnTo>
                    <a:pt x="4611" y="3755"/>
                  </a:lnTo>
                  <a:lnTo>
                    <a:pt x="4644" y="3740"/>
                  </a:lnTo>
                  <a:lnTo>
                    <a:pt x="4675" y="3725"/>
                  </a:lnTo>
                  <a:lnTo>
                    <a:pt x="4705" y="3708"/>
                  </a:lnTo>
                  <a:lnTo>
                    <a:pt x="4736" y="3691"/>
                  </a:lnTo>
                  <a:lnTo>
                    <a:pt x="4765" y="3673"/>
                  </a:lnTo>
                  <a:lnTo>
                    <a:pt x="4795" y="3656"/>
                  </a:lnTo>
                  <a:lnTo>
                    <a:pt x="4824" y="3637"/>
                  </a:lnTo>
                  <a:lnTo>
                    <a:pt x="4852" y="3617"/>
                  </a:lnTo>
                  <a:lnTo>
                    <a:pt x="4880" y="3597"/>
                  </a:lnTo>
                  <a:lnTo>
                    <a:pt x="4908" y="3575"/>
                  </a:lnTo>
                  <a:lnTo>
                    <a:pt x="4935" y="3553"/>
                  </a:lnTo>
                  <a:lnTo>
                    <a:pt x="4961" y="3531"/>
                  </a:lnTo>
                  <a:lnTo>
                    <a:pt x="4987" y="3508"/>
                  </a:lnTo>
                  <a:lnTo>
                    <a:pt x="5013" y="3485"/>
                  </a:lnTo>
                  <a:lnTo>
                    <a:pt x="5037" y="3461"/>
                  </a:lnTo>
                  <a:lnTo>
                    <a:pt x="5061" y="3436"/>
                  </a:lnTo>
                  <a:lnTo>
                    <a:pt x="5085" y="3410"/>
                  </a:lnTo>
                  <a:lnTo>
                    <a:pt x="5107" y="3385"/>
                  </a:lnTo>
                  <a:lnTo>
                    <a:pt x="5130" y="3358"/>
                  </a:lnTo>
                  <a:lnTo>
                    <a:pt x="5152" y="3331"/>
                  </a:lnTo>
                  <a:lnTo>
                    <a:pt x="5173" y="3305"/>
                  </a:lnTo>
                  <a:lnTo>
                    <a:pt x="5193" y="3276"/>
                  </a:lnTo>
                  <a:lnTo>
                    <a:pt x="5213" y="3248"/>
                  </a:lnTo>
                  <a:lnTo>
                    <a:pt x="5232" y="3219"/>
                  </a:lnTo>
                  <a:lnTo>
                    <a:pt x="5250" y="3189"/>
                  </a:lnTo>
                  <a:lnTo>
                    <a:pt x="5268" y="3160"/>
                  </a:lnTo>
                  <a:lnTo>
                    <a:pt x="5285" y="3128"/>
                  </a:lnTo>
                  <a:lnTo>
                    <a:pt x="5301" y="3098"/>
                  </a:lnTo>
                  <a:lnTo>
                    <a:pt x="5317" y="3067"/>
                  </a:lnTo>
                  <a:lnTo>
                    <a:pt x="5331" y="3035"/>
                  </a:lnTo>
                  <a:lnTo>
                    <a:pt x="5346" y="3004"/>
                  </a:lnTo>
                  <a:lnTo>
                    <a:pt x="5359" y="2970"/>
                  </a:lnTo>
                  <a:lnTo>
                    <a:pt x="5372" y="2938"/>
                  </a:lnTo>
                  <a:lnTo>
                    <a:pt x="5383" y="2904"/>
                  </a:lnTo>
                  <a:lnTo>
                    <a:pt x="5394" y="2871"/>
                  </a:lnTo>
                  <a:lnTo>
                    <a:pt x="5404" y="2836"/>
                  </a:lnTo>
                  <a:lnTo>
                    <a:pt x="5414" y="2803"/>
                  </a:lnTo>
                  <a:lnTo>
                    <a:pt x="5422" y="2767"/>
                  </a:lnTo>
                  <a:lnTo>
                    <a:pt x="5430" y="2733"/>
                  </a:lnTo>
                  <a:lnTo>
                    <a:pt x="5436" y="2697"/>
                  </a:lnTo>
                  <a:lnTo>
                    <a:pt x="5442" y="2661"/>
                  </a:lnTo>
                  <a:lnTo>
                    <a:pt x="5447" y="2626"/>
                  </a:lnTo>
                  <a:lnTo>
                    <a:pt x="5452" y="2590"/>
                  </a:lnTo>
                  <a:lnTo>
                    <a:pt x="5454" y="2553"/>
                  </a:lnTo>
                  <a:lnTo>
                    <a:pt x="5457" y="2517"/>
                  </a:lnTo>
                  <a:lnTo>
                    <a:pt x="5459" y="2480"/>
                  </a:lnTo>
                  <a:lnTo>
                    <a:pt x="5459" y="2443"/>
                  </a:lnTo>
                  <a:lnTo>
                    <a:pt x="5459" y="2405"/>
                  </a:lnTo>
                  <a:lnTo>
                    <a:pt x="5457" y="2368"/>
                  </a:lnTo>
                  <a:lnTo>
                    <a:pt x="5454" y="2332"/>
                  </a:lnTo>
                  <a:lnTo>
                    <a:pt x="5452" y="2296"/>
                  </a:lnTo>
                  <a:lnTo>
                    <a:pt x="5447" y="2259"/>
                  </a:lnTo>
                  <a:lnTo>
                    <a:pt x="5442" y="2223"/>
                  </a:lnTo>
                  <a:lnTo>
                    <a:pt x="5436" y="2188"/>
                  </a:lnTo>
                  <a:lnTo>
                    <a:pt x="5430" y="2153"/>
                  </a:lnTo>
                  <a:lnTo>
                    <a:pt x="5422" y="2118"/>
                  </a:lnTo>
                  <a:lnTo>
                    <a:pt x="5414" y="2083"/>
                  </a:lnTo>
                  <a:lnTo>
                    <a:pt x="5404" y="2048"/>
                  </a:lnTo>
                  <a:lnTo>
                    <a:pt x="5394" y="2015"/>
                  </a:lnTo>
                  <a:lnTo>
                    <a:pt x="5383" y="1982"/>
                  </a:lnTo>
                  <a:lnTo>
                    <a:pt x="5372" y="1948"/>
                  </a:lnTo>
                  <a:lnTo>
                    <a:pt x="5359" y="1915"/>
                  </a:lnTo>
                  <a:lnTo>
                    <a:pt x="5346" y="1882"/>
                  </a:lnTo>
                  <a:lnTo>
                    <a:pt x="5331" y="1850"/>
                  </a:lnTo>
                  <a:lnTo>
                    <a:pt x="5317" y="1819"/>
                  </a:lnTo>
                  <a:lnTo>
                    <a:pt x="5301" y="1788"/>
                  </a:lnTo>
                  <a:lnTo>
                    <a:pt x="5285" y="1756"/>
                  </a:lnTo>
                  <a:lnTo>
                    <a:pt x="5268" y="1726"/>
                  </a:lnTo>
                  <a:lnTo>
                    <a:pt x="5250" y="1696"/>
                  </a:lnTo>
                  <a:lnTo>
                    <a:pt x="5232" y="1667"/>
                  </a:lnTo>
                  <a:lnTo>
                    <a:pt x="5213" y="1638"/>
                  </a:lnTo>
                  <a:lnTo>
                    <a:pt x="5193" y="1609"/>
                  </a:lnTo>
                  <a:lnTo>
                    <a:pt x="5173" y="1581"/>
                  </a:lnTo>
                  <a:lnTo>
                    <a:pt x="5152" y="1554"/>
                  </a:lnTo>
                  <a:lnTo>
                    <a:pt x="5130" y="1527"/>
                  </a:lnTo>
                  <a:lnTo>
                    <a:pt x="5107" y="1501"/>
                  </a:lnTo>
                  <a:lnTo>
                    <a:pt x="5085" y="1474"/>
                  </a:lnTo>
                  <a:lnTo>
                    <a:pt x="5061" y="1450"/>
                  </a:lnTo>
                  <a:lnTo>
                    <a:pt x="5037" y="1425"/>
                  </a:lnTo>
                  <a:lnTo>
                    <a:pt x="5013" y="1401"/>
                  </a:lnTo>
                  <a:lnTo>
                    <a:pt x="4987" y="1377"/>
                  </a:lnTo>
                  <a:lnTo>
                    <a:pt x="4961" y="1354"/>
                  </a:lnTo>
                  <a:lnTo>
                    <a:pt x="4935" y="1332"/>
                  </a:lnTo>
                  <a:lnTo>
                    <a:pt x="4908" y="1311"/>
                  </a:lnTo>
                  <a:lnTo>
                    <a:pt x="4880" y="1289"/>
                  </a:lnTo>
                  <a:lnTo>
                    <a:pt x="4852" y="1269"/>
                  </a:lnTo>
                  <a:lnTo>
                    <a:pt x="4824" y="1249"/>
                  </a:lnTo>
                  <a:lnTo>
                    <a:pt x="4795" y="1230"/>
                  </a:lnTo>
                  <a:lnTo>
                    <a:pt x="4765" y="1211"/>
                  </a:lnTo>
                  <a:lnTo>
                    <a:pt x="4736" y="1194"/>
                  </a:lnTo>
                  <a:lnTo>
                    <a:pt x="4705" y="1177"/>
                  </a:lnTo>
                  <a:lnTo>
                    <a:pt x="4675" y="1161"/>
                  </a:lnTo>
                  <a:lnTo>
                    <a:pt x="4644" y="1146"/>
                  </a:lnTo>
                  <a:lnTo>
                    <a:pt x="4611" y="1130"/>
                  </a:lnTo>
                  <a:lnTo>
                    <a:pt x="4579" y="1117"/>
                  </a:lnTo>
                  <a:lnTo>
                    <a:pt x="4547" y="1103"/>
                  </a:lnTo>
                  <a:lnTo>
                    <a:pt x="4514" y="1091"/>
                  </a:lnTo>
                  <a:lnTo>
                    <a:pt x="4481" y="1079"/>
                  </a:lnTo>
                  <a:lnTo>
                    <a:pt x="4447" y="1068"/>
                  </a:lnTo>
                  <a:lnTo>
                    <a:pt x="4413" y="1058"/>
                  </a:lnTo>
                  <a:lnTo>
                    <a:pt x="4378" y="1049"/>
                  </a:lnTo>
                  <a:lnTo>
                    <a:pt x="4344" y="1040"/>
                  </a:lnTo>
                  <a:lnTo>
                    <a:pt x="4309" y="1033"/>
                  </a:lnTo>
                  <a:lnTo>
                    <a:pt x="4274" y="1026"/>
                  </a:lnTo>
                  <a:lnTo>
                    <a:pt x="4238" y="1020"/>
                  </a:lnTo>
                  <a:lnTo>
                    <a:pt x="4202" y="1015"/>
                  </a:lnTo>
                  <a:lnTo>
                    <a:pt x="4167" y="1011"/>
                  </a:lnTo>
                  <a:lnTo>
                    <a:pt x="4130" y="1007"/>
                  </a:lnTo>
                  <a:lnTo>
                    <a:pt x="4093" y="1005"/>
                  </a:lnTo>
                  <a:lnTo>
                    <a:pt x="4056" y="1004"/>
                  </a:lnTo>
                  <a:lnTo>
                    <a:pt x="4019" y="1003"/>
                  </a:lnTo>
                  <a:close/>
                  <a:moveTo>
                    <a:pt x="4708" y="1754"/>
                  </a:moveTo>
                  <a:lnTo>
                    <a:pt x="4708" y="1754"/>
                  </a:lnTo>
                  <a:lnTo>
                    <a:pt x="4674" y="1722"/>
                  </a:lnTo>
                  <a:lnTo>
                    <a:pt x="4639" y="1692"/>
                  </a:lnTo>
                  <a:lnTo>
                    <a:pt x="4602" y="1663"/>
                  </a:lnTo>
                  <a:lnTo>
                    <a:pt x="4563" y="1635"/>
                  </a:lnTo>
                  <a:lnTo>
                    <a:pt x="4524" y="1610"/>
                  </a:lnTo>
                  <a:lnTo>
                    <a:pt x="4483" y="1587"/>
                  </a:lnTo>
                  <a:lnTo>
                    <a:pt x="4442" y="1565"/>
                  </a:lnTo>
                  <a:lnTo>
                    <a:pt x="4398" y="1546"/>
                  </a:lnTo>
                  <a:lnTo>
                    <a:pt x="4354" y="1528"/>
                  </a:lnTo>
                  <a:lnTo>
                    <a:pt x="4309" y="1512"/>
                  </a:lnTo>
                  <a:lnTo>
                    <a:pt x="4262" y="1500"/>
                  </a:lnTo>
                  <a:lnTo>
                    <a:pt x="4216" y="1489"/>
                  </a:lnTo>
                  <a:lnTo>
                    <a:pt x="4168" y="1480"/>
                  </a:lnTo>
                  <a:lnTo>
                    <a:pt x="4119" y="1474"/>
                  </a:lnTo>
                  <a:lnTo>
                    <a:pt x="4070" y="1470"/>
                  </a:lnTo>
                  <a:lnTo>
                    <a:pt x="4019" y="1469"/>
                  </a:lnTo>
                  <a:lnTo>
                    <a:pt x="3969" y="1470"/>
                  </a:lnTo>
                  <a:lnTo>
                    <a:pt x="3919" y="1474"/>
                  </a:lnTo>
                  <a:lnTo>
                    <a:pt x="3871" y="1480"/>
                  </a:lnTo>
                  <a:lnTo>
                    <a:pt x="3823" y="1489"/>
                  </a:lnTo>
                  <a:lnTo>
                    <a:pt x="3775" y="1500"/>
                  </a:lnTo>
                  <a:lnTo>
                    <a:pt x="3730" y="1512"/>
                  </a:lnTo>
                  <a:lnTo>
                    <a:pt x="3684" y="1528"/>
                  </a:lnTo>
                  <a:lnTo>
                    <a:pt x="3640" y="1546"/>
                  </a:lnTo>
                  <a:lnTo>
                    <a:pt x="3597" y="1565"/>
                  </a:lnTo>
                  <a:lnTo>
                    <a:pt x="3555" y="1587"/>
                  </a:lnTo>
                  <a:lnTo>
                    <a:pt x="3514" y="1610"/>
                  </a:lnTo>
                  <a:lnTo>
                    <a:pt x="3474" y="1635"/>
                  </a:lnTo>
                  <a:lnTo>
                    <a:pt x="3436" y="1663"/>
                  </a:lnTo>
                  <a:lnTo>
                    <a:pt x="3400" y="1692"/>
                  </a:lnTo>
                  <a:lnTo>
                    <a:pt x="3364" y="1722"/>
                  </a:lnTo>
                  <a:lnTo>
                    <a:pt x="3330" y="1754"/>
                  </a:lnTo>
                  <a:lnTo>
                    <a:pt x="3298" y="1788"/>
                  </a:lnTo>
                  <a:lnTo>
                    <a:pt x="3267" y="1823"/>
                  </a:lnTo>
                  <a:lnTo>
                    <a:pt x="3239" y="1860"/>
                  </a:lnTo>
                  <a:lnTo>
                    <a:pt x="3211" y="1898"/>
                  </a:lnTo>
                  <a:lnTo>
                    <a:pt x="3186" y="1938"/>
                  </a:lnTo>
                  <a:lnTo>
                    <a:pt x="3162" y="1978"/>
                  </a:lnTo>
                  <a:lnTo>
                    <a:pt x="3141" y="2021"/>
                  </a:lnTo>
                  <a:lnTo>
                    <a:pt x="3122" y="2064"/>
                  </a:lnTo>
                  <a:lnTo>
                    <a:pt x="3104" y="2107"/>
                  </a:lnTo>
                  <a:lnTo>
                    <a:pt x="3089" y="2153"/>
                  </a:lnTo>
                  <a:lnTo>
                    <a:pt x="3075" y="2199"/>
                  </a:lnTo>
                  <a:lnTo>
                    <a:pt x="3065" y="2247"/>
                  </a:lnTo>
                  <a:lnTo>
                    <a:pt x="3056" y="2295"/>
                  </a:lnTo>
                  <a:lnTo>
                    <a:pt x="3050" y="2344"/>
                  </a:lnTo>
                  <a:lnTo>
                    <a:pt x="3046" y="2393"/>
                  </a:lnTo>
                  <a:lnTo>
                    <a:pt x="3045" y="2443"/>
                  </a:lnTo>
                  <a:lnTo>
                    <a:pt x="3046" y="2493"/>
                  </a:lnTo>
                  <a:lnTo>
                    <a:pt x="3050" y="2542"/>
                  </a:lnTo>
                  <a:lnTo>
                    <a:pt x="3056" y="2591"/>
                  </a:lnTo>
                  <a:lnTo>
                    <a:pt x="3065" y="2639"/>
                  </a:lnTo>
                  <a:lnTo>
                    <a:pt x="3075" y="2686"/>
                  </a:lnTo>
                  <a:lnTo>
                    <a:pt x="3089" y="2733"/>
                  </a:lnTo>
                  <a:lnTo>
                    <a:pt x="3104" y="2777"/>
                  </a:lnTo>
                  <a:lnTo>
                    <a:pt x="3122" y="2822"/>
                  </a:lnTo>
                  <a:lnTo>
                    <a:pt x="3141" y="2865"/>
                  </a:lnTo>
                  <a:lnTo>
                    <a:pt x="3162" y="2907"/>
                  </a:lnTo>
                  <a:lnTo>
                    <a:pt x="3186" y="2948"/>
                  </a:lnTo>
                  <a:lnTo>
                    <a:pt x="3211" y="2987"/>
                  </a:lnTo>
                  <a:lnTo>
                    <a:pt x="3239" y="3026"/>
                  </a:lnTo>
                  <a:lnTo>
                    <a:pt x="3267" y="3063"/>
                  </a:lnTo>
                  <a:lnTo>
                    <a:pt x="3298" y="3097"/>
                  </a:lnTo>
                  <a:lnTo>
                    <a:pt x="3330" y="3132"/>
                  </a:lnTo>
                  <a:lnTo>
                    <a:pt x="3364" y="3164"/>
                  </a:lnTo>
                  <a:lnTo>
                    <a:pt x="3400" y="3194"/>
                  </a:lnTo>
                  <a:lnTo>
                    <a:pt x="3436" y="3223"/>
                  </a:lnTo>
                  <a:lnTo>
                    <a:pt x="3474" y="3250"/>
                  </a:lnTo>
                  <a:lnTo>
                    <a:pt x="3514" y="3276"/>
                  </a:lnTo>
                  <a:lnTo>
                    <a:pt x="3555" y="3299"/>
                  </a:lnTo>
                  <a:lnTo>
                    <a:pt x="3597" y="3320"/>
                  </a:lnTo>
                  <a:lnTo>
                    <a:pt x="3640" y="3340"/>
                  </a:lnTo>
                  <a:lnTo>
                    <a:pt x="3684" y="3358"/>
                  </a:lnTo>
                  <a:lnTo>
                    <a:pt x="3730" y="3373"/>
                  </a:lnTo>
                  <a:lnTo>
                    <a:pt x="3775" y="3386"/>
                  </a:lnTo>
                  <a:lnTo>
                    <a:pt x="3823" y="3397"/>
                  </a:lnTo>
                  <a:lnTo>
                    <a:pt x="3871" y="3405"/>
                  </a:lnTo>
                  <a:lnTo>
                    <a:pt x="3919" y="3412"/>
                  </a:lnTo>
                  <a:lnTo>
                    <a:pt x="3969" y="3415"/>
                  </a:lnTo>
                  <a:lnTo>
                    <a:pt x="4019" y="3417"/>
                  </a:lnTo>
                  <a:lnTo>
                    <a:pt x="4070" y="3415"/>
                  </a:lnTo>
                  <a:lnTo>
                    <a:pt x="4119" y="3412"/>
                  </a:lnTo>
                  <a:lnTo>
                    <a:pt x="4168" y="3405"/>
                  </a:lnTo>
                  <a:lnTo>
                    <a:pt x="4216" y="3397"/>
                  </a:lnTo>
                  <a:lnTo>
                    <a:pt x="4262" y="3386"/>
                  </a:lnTo>
                  <a:lnTo>
                    <a:pt x="4309" y="3373"/>
                  </a:lnTo>
                  <a:lnTo>
                    <a:pt x="4354" y="3358"/>
                  </a:lnTo>
                  <a:lnTo>
                    <a:pt x="4398" y="3340"/>
                  </a:lnTo>
                  <a:lnTo>
                    <a:pt x="4442" y="3320"/>
                  </a:lnTo>
                  <a:lnTo>
                    <a:pt x="4483" y="3299"/>
                  </a:lnTo>
                  <a:lnTo>
                    <a:pt x="4524" y="3276"/>
                  </a:lnTo>
                  <a:lnTo>
                    <a:pt x="4563" y="3250"/>
                  </a:lnTo>
                  <a:lnTo>
                    <a:pt x="4602" y="3223"/>
                  </a:lnTo>
                  <a:lnTo>
                    <a:pt x="4639" y="3194"/>
                  </a:lnTo>
                  <a:lnTo>
                    <a:pt x="4674" y="3164"/>
                  </a:lnTo>
                  <a:lnTo>
                    <a:pt x="4708" y="3132"/>
                  </a:lnTo>
                  <a:lnTo>
                    <a:pt x="4740" y="3097"/>
                  </a:lnTo>
                  <a:lnTo>
                    <a:pt x="4771" y="3063"/>
                  </a:lnTo>
                  <a:lnTo>
                    <a:pt x="4800" y="3026"/>
                  </a:lnTo>
                  <a:lnTo>
                    <a:pt x="4826" y="2987"/>
                  </a:lnTo>
                  <a:lnTo>
                    <a:pt x="4852" y="2948"/>
                  </a:lnTo>
                  <a:lnTo>
                    <a:pt x="4876" y="2907"/>
                  </a:lnTo>
                  <a:lnTo>
                    <a:pt x="4897" y="2865"/>
                  </a:lnTo>
                  <a:lnTo>
                    <a:pt x="4917" y="2822"/>
                  </a:lnTo>
                  <a:lnTo>
                    <a:pt x="4934" y="2777"/>
                  </a:lnTo>
                  <a:lnTo>
                    <a:pt x="4949" y="2733"/>
                  </a:lnTo>
                  <a:lnTo>
                    <a:pt x="4962" y="2686"/>
                  </a:lnTo>
                  <a:lnTo>
                    <a:pt x="4974" y="2639"/>
                  </a:lnTo>
                  <a:lnTo>
                    <a:pt x="4981" y="2591"/>
                  </a:lnTo>
                  <a:lnTo>
                    <a:pt x="4988" y="2542"/>
                  </a:lnTo>
                  <a:lnTo>
                    <a:pt x="4991" y="2493"/>
                  </a:lnTo>
                  <a:lnTo>
                    <a:pt x="4993" y="2443"/>
                  </a:lnTo>
                  <a:lnTo>
                    <a:pt x="4991" y="2393"/>
                  </a:lnTo>
                  <a:lnTo>
                    <a:pt x="4988" y="2344"/>
                  </a:lnTo>
                  <a:lnTo>
                    <a:pt x="4981" y="2295"/>
                  </a:lnTo>
                  <a:lnTo>
                    <a:pt x="4974" y="2247"/>
                  </a:lnTo>
                  <a:lnTo>
                    <a:pt x="4962" y="2199"/>
                  </a:lnTo>
                  <a:lnTo>
                    <a:pt x="4949" y="2153"/>
                  </a:lnTo>
                  <a:lnTo>
                    <a:pt x="4934" y="2107"/>
                  </a:lnTo>
                  <a:lnTo>
                    <a:pt x="4917" y="2064"/>
                  </a:lnTo>
                  <a:lnTo>
                    <a:pt x="4897" y="2021"/>
                  </a:lnTo>
                  <a:lnTo>
                    <a:pt x="4876" y="1978"/>
                  </a:lnTo>
                  <a:lnTo>
                    <a:pt x="4852" y="1938"/>
                  </a:lnTo>
                  <a:lnTo>
                    <a:pt x="4826" y="1898"/>
                  </a:lnTo>
                  <a:lnTo>
                    <a:pt x="4800" y="1860"/>
                  </a:lnTo>
                  <a:lnTo>
                    <a:pt x="4771" y="1823"/>
                  </a:lnTo>
                  <a:lnTo>
                    <a:pt x="4740" y="1788"/>
                  </a:lnTo>
                  <a:lnTo>
                    <a:pt x="4708" y="1754"/>
                  </a:lnTo>
                  <a:close/>
                  <a:moveTo>
                    <a:pt x="4362" y="2100"/>
                  </a:moveTo>
                  <a:lnTo>
                    <a:pt x="4362" y="2100"/>
                  </a:lnTo>
                  <a:lnTo>
                    <a:pt x="4345" y="2084"/>
                  </a:lnTo>
                  <a:lnTo>
                    <a:pt x="4328" y="2068"/>
                  </a:lnTo>
                  <a:lnTo>
                    <a:pt x="4309" y="2054"/>
                  </a:lnTo>
                  <a:lnTo>
                    <a:pt x="4290" y="2041"/>
                  </a:lnTo>
                  <a:lnTo>
                    <a:pt x="4270" y="2028"/>
                  </a:lnTo>
                  <a:lnTo>
                    <a:pt x="4250" y="2016"/>
                  </a:lnTo>
                  <a:lnTo>
                    <a:pt x="4229" y="2006"/>
                  </a:lnTo>
                  <a:lnTo>
                    <a:pt x="4208" y="1996"/>
                  </a:lnTo>
                  <a:lnTo>
                    <a:pt x="4186" y="1987"/>
                  </a:lnTo>
                  <a:lnTo>
                    <a:pt x="4163" y="1980"/>
                  </a:lnTo>
                  <a:lnTo>
                    <a:pt x="4141" y="1974"/>
                  </a:lnTo>
                  <a:lnTo>
                    <a:pt x="4116" y="1968"/>
                  </a:lnTo>
                  <a:lnTo>
                    <a:pt x="4093" y="1964"/>
                  </a:lnTo>
                  <a:lnTo>
                    <a:pt x="4068" y="1960"/>
                  </a:lnTo>
                  <a:lnTo>
                    <a:pt x="4044" y="1959"/>
                  </a:lnTo>
                  <a:lnTo>
                    <a:pt x="4019" y="1958"/>
                  </a:lnTo>
                  <a:lnTo>
                    <a:pt x="3994" y="1959"/>
                  </a:lnTo>
                  <a:lnTo>
                    <a:pt x="3969" y="1960"/>
                  </a:lnTo>
                  <a:lnTo>
                    <a:pt x="3945" y="1964"/>
                  </a:lnTo>
                  <a:lnTo>
                    <a:pt x="3921" y="1968"/>
                  </a:lnTo>
                  <a:lnTo>
                    <a:pt x="3898" y="1974"/>
                  </a:lnTo>
                  <a:lnTo>
                    <a:pt x="3874" y="1980"/>
                  </a:lnTo>
                  <a:lnTo>
                    <a:pt x="3852" y="1987"/>
                  </a:lnTo>
                  <a:lnTo>
                    <a:pt x="3830" y="1996"/>
                  </a:lnTo>
                  <a:lnTo>
                    <a:pt x="3809" y="2006"/>
                  </a:lnTo>
                  <a:lnTo>
                    <a:pt x="3788" y="2016"/>
                  </a:lnTo>
                  <a:lnTo>
                    <a:pt x="3767" y="2028"/>
                  </a:lnTo>
                  <a:lnTo>
                    <a:pt x="3747" y="2041"/>
                  </a:lnTo>
                  <a:lnTo>
                    <a:pt x="3728" y="2054"/>
                  </a:lnTo>
                  <a:lnTo>
                    <a:pt x="3711" y="2068"/>
                  </a:lnTo>
                  <a:lnTo>
                    <a:pt x="3693" y="2084"/>
                  </a:lnTo>
                  <a:lnTo>
                    <a:pt x="3676" y="2100"/>
                  </a:lnTo>
                  <a:lnTo>
                    <a:pt x="3660" y="2116"/>
                  </a:lnTo>
                  <a:lnTo>
                    <a:pt x="3645" y="2134"/>
                  </a:lnTo>
                  <a:lnTo>
                    <a:pt x="3630" y="2152"/>
                  </a:lnTo>
                  <a:lnTo>
                    <a:pt x="3617" y="2172"/>
                  </a:lnTo>
                  <a:lnTo>
                    <a:pt x="3605" y="2191"/>
                  </a:lnTo>
                  <a:lnTo>
                    <a:pt x="3592" y="2211"/>
                  </a:lnTo>
                  <a:lnTo>
                    <a:pt x="3582" y="2232"/>
                  </a:lnTo>
                  <a:lnTo>
                    <a:pt x="3572" y="2253"/>
                  </a:lnTo>
                  <a:lnTo>
                    <a:pt x="3563" y="2276"/>
                  </a:lnTo>
                  <a:lnTo>
                    <a:pt x="3556" y="2298"/>
                  </a:lnTo>
                  <a:lnTo>
                    <a:pt x="3550" y="2321"/>
                  </a:lnTo>
                  <a:lnTo>
                    <a:pt x="3545" y="2345"/>
                  </a:lnTo>
                  <a:lnTo>
                    <a:pt x="3540" y="2369"/>
                  </a:lnTo>
                  <a:lnTo>
                    <a:pt x="3537" y="2393"/>
                  </a:lnTo>
                  <a:lnTo>
                    <a:pt x="3534" y="2417"/>
                  </a:lnTo>
                  <a:lnTo>
                    <a:pt x="3534" y="2443"/>
                  </a:lnTo>
                  <a:lnTo>
                    <a:pt x="3534" y="2467"/>
                  </a:lnTo>
                  <a:lnTo>
                    <a:pt x="3537" y="2492"/>
                  </a:lnTo>
                  <a:lnTo>
                    <a:pt x="3540" y="2517"/>
                  </a:lnTo>
                  <a:lnTo>
                    <a:pt x="3545" y="2541"/>
                  </a:lnTo>
                  <a:lnTo>
                    <a:pt x="3550" y="2564"/>
                  </a:lnTo>
                  <a:lnTo>
                    <a:pt x="3556" y="2587"/>
                  </a:lnTo>
                  <a:lnTo>
                    <a:pt x="3563" y="2610"/>
                  </a:lnTo>
                  <a:lnTo>
                    <a:pt x="3572" y="2631"/>
                  </a:lnTo>
                  <a:lnTo>
                    <a:pt x="3582" y="2654"/>
                  </a:lnTo>
                  <a:lnTo>
                    <a:pt x="3592" y="2674"/>
                  </a:lnTo>
                  <a:lnTo>
                    <a:pt x="3605" y="2695"/>
                  </a:lnTo>
                  <a:lnTo>
                    <a:pt x="3617" y="2714"/>
                  </a:lnTo>
                  <a:lnTo>
                    <a:pt x="3630" y="2733"/>
                  </a:lnTo>
                  <a:lnTo>
                    <a:pt x="3645" y="2752"/>
                  </a:lnTo>
                  <a:lnTo>
                    <a:pt x="3660" y="2768"/>
                  </a:lnTo>
                  <a:lnTo>
                    <a:pt x="3676" y="2786"/>
                  </a:lnTo>
                  <a:lnTo>
                    <a:pt x="3693" y="2802"/>
                  </a:lnTo>
                  <a:lnTo>
                    <a:pt x="3711" y="2817"/>
                  </a:lnTo>
                  <a:lnTo>
                    <a:pt x="3728" y="2831"/>
                  </a:lnTo>
                  <a:lnTo>
                    <a:pt x="3747" y="2845"/>
                  </a:lnTo>
                  <a:lnTo>
                    <a:pt x="3767" y="2858"/>
                  </a:lnTo>
                  <a:lnTo>
                    <a:pt x="3788" y="2869"/>
                  </a:lnTo>
                  <a:lnTo>
                    <a:pt x="3809" y="2880"/>
                  </a:lnTo>
                  <a:lnTo>
                    <a:pt x="3830" y="2890"/>
                  </a:lnTo>
                  <a:lnTo>
                    <a:pt x="3852" y="2898"/>
                  </a:lnTo>
                  <a:lnTo>
                    <a:pt x="3874" y="2906"/>
                  </a:lnTo>
                  <a:lnTo>
                    <a:pt x="3898" y="2912"/>
                  </a:lnTo>
                  <a:lnTo>
                    <a:pt x="3921" y="2918"/>
                  </a:lnTo>
                  <a:lnTo>
                    <a:pt x="3945" y="2922"/>
                  </a:lnTo>
                  <a:lnTo>
                    <a:pt x="3969" y="2924"/>
                  </a:lnTo>
                  <a:lnTo>
                    <a:pt x="3994" y="2927"/>
                  </a:lnTo>
                  <a:lnTo>
                    <a:pt x="4019" y="2928"/>
                  </a:lnTo>
                  <a:lnTo>
                    <a:pt x="4044" y="2927"/>
                  </a:lnTo>
                  <a:lnTo>
                    <a:pt x="4068" y="2924"/>
                  </a:lnTo>
                  <a:lnTo>
                    <a:pt x="4093" y="2922"/>
                  </a:lnTo>
                  <a:lnTo>
                    <a:pt x="4116" y="2918"/>
                  </a:lnTo>
                  <a:lnTo>
                    <a:pt x="4141" y="2912"/>
                  </a:lnTo>
                  <a:lnTo>
                    <a:pt x="4163" y="2906"/>
                  </a:lnTo>
                  <a:lnTo>
                    <a:pt x="4186" y="2898"/>
                  </a:lnTo>
                  <a:lnTo>
                    <a:pt x="4208" y="2890"/>
                  </a:lnTo>
                  <a:lnTo>
                    <a:pt x="4229" y="2880"/>
                  </a:lnTo>
                  <a:lnTo>
                    <a:pt x="4250" y="2869"/>
                  </a:lnTo>
                  <a:lnTo>
                    <a:pt x="4270" y="2858"/>
                  </a:lnTo>
                  <a:lnTo>
                    <a:pt x="4290" y="2845"/>
                  </a:lnTo>
                  <a:lnTo>
                    <a:pt x="4309" y="2831"/>
                  </a:lnTo>
                  <a:lnTo>
                    <a:pt x="4328" y="2817"/>
                  </a:lnTo>
                  <a:lnTo>
                    <a:pt x="4345" y="2802"/>
                  </a:lnTo>
                  <a:lnTo>
                    <a:pt x="4362" y="2786"/>
                  </a:lnTo>
                  <a:lnTo>
                    <a:pt x="4378" y="2768"/>
                  </a:lnTo>
                  <a:lnTo>
                    <a:pt x="4393" y="2752"/>
                  </a:lnTo>
                  <a:lnTo>
                    <a:pt x="4407" y="2733"/>
                  </a:lnTo>
                  <a:lnTo>
                    <a:pt x="4421" y="2714"/>
                  </a:lnTo>
                  <a:lnTo>
                    <a:pt x="4434" y="2695"/>
                  </a:lnTo>
                  <a:lnTo>
                    <a:pt x="4445" y="2674"/>
                  </a:lnTo>
                  <a:lnTo>
                    <a:pt x="4456" y="2654"/>
                  </a:lnTo>
                  <a:lnTo>
                    <a:pt x="4465" y="2631"/>
                  </a:lnTo>
                  <a:lnTo>
                    <a:pt x="4474" y="2610"/>
                  </a:lnTo>
                  <a:lnTo>
                    <a:pt x="4482" y="2587"/>
                  </a:lnTo>
                  <a:lnTo>
                    <a:pt x="4489" y="2564"/>
                  </a:lnTo>
                  <a:lnTo>
                    <a:pt x="4494" y="2541"/>
                  </a:lnTo>
                  <a:lnTo>
                    <a:pt x="4499" y="2517"/>
                  </a:lnTo>
                  <a:lnTo>
                    <a:pt x="4501" y="2492"/>
                  </a:lnTo>
                  <a:lnTo>
                    <a:pt x="4503" y="2467"/>
                  </a:lnTo>
                  <a:lnTo>
                    <a:pt x="4504" y="2443"/>
                  </a:lnTo>
                  <a:lnTo>
                    <a:pt x="4503" y="2417"/>
                  </a:lnTo>
                  <a:lnTo>
                    <a:pt x="4501" y="2393"/>
                  </a:lnTo>
                  <a:lnTo>
                    <a:pt x="4499" y="2369"/>
                  </a:lnTo>
                  <a:lnTo>
                    <a:pt x="4494" y="2345"/>
                  </a:lnTo>
                  <a:lnTo>
                    <a:pt x="4489" y="2321"/>
                  </a:lnTo>
                  <a:lnTo>
                    <a:pt x="4482" y="2298"/>
                  </a:lnTo>
                  <a:lnTo>
                    <a:pt x="4474" y="2276"/>
                  </a:lnTo>
                  <a:lnTo>
                    <a:pt x="4465" y="2253"/>
                  </a:lnTo>
                  <a:lnTo>
                    <a:pt x="4456" y="2232"/>
                  </a:lnTo>
                  <a:lnTo>
                    <a:pt x="4445" y="2211"/>
                  </a:lnTo>
                  <a:lnTo>
                    <a:pt x="4434" y="2191"/>
                  </a:lnTo>
                  <a:lnTo>
                    <a:pt x="4421" y="2172"/>
                  </a:lnTo>
                  <a:lnTo>
                    <a:pt x="4407" y="2152"/>
                  </a:lnTo>
                  <a:lnTo>
                    <a:pt x="4393" y="2134"/>
                  </a:lnTo>
                  <a:lnTo>
                    <a:pt x="4378" y="2116"/>
                  </a:lnTo>
                  <a:lnTo>
                    <a:pt x="4362" y="2100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43000">
                  <a:srgbClr val="65D3F6"/>
                </a:gs>
                <a:gs pos="100000">
                  <a:srgbClr val="0756A7"/>
                </a:gs>
              </a:gsLst>
              <a:lin ang="5400000" scaled="1"/>
            </a:gra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74" name="矩形 73"/>
          <p:cNvSpPr/>
          <p:nvPr/>
        </p:nvSpPr>
        <p:spPr>
          <a:xfrm>
            <a:off x="4780474" y="2740900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65D3F6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定义</a:t>
            </a:r>
          </a:p>
        </p:txBody>
      </p:sp>
      <p:sp>
        <p:nvSpPr>
          <p:cNvPr id="76" name="矩形 75"/>
          <p:cNvSpPr/>
          <p:nvPr/>
        </p:nvSpPr>
        <p:spPr>
          <a:xfrm>
            <a:off x="4799554" y="3338347"/>
            <a:ext cx="6265126" cy="2430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向量存储</a:t>
            </a:r>
            <a:r>
              <a: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是指将向量数据</a:t>
            </a:r>
            <a:r>
              <a:rPr lang="zh-CN" altLang="en-US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有效地存储</a:t>
            </a:r>
            <a:r>
              <a: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在向量数据库或其他存储系统中的过程。在向量存储中，向量数据</a:t>
            </a:r>
            <a:r>
              <a:rPr lang="zh-CN" altLang="en-US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被组织和编码</a:t>
            </a:r>
            <a:r>
              <a: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，以便能够高效地插入、更新和查询。</a:t>
            </a:r>
          </a:p>
          <a:p>
            <a:pPr>
              <a:lnSpc>
                <a:spcPct val="120000"/>
              </a:lnSpc>
            </a:pPr>
            <a:endParaRPr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向量存储的关键目标是在</a:t>
            </a:r>
            <a:r>
              <a:rPr lang="zh-CN" altLang="en-US" sz="16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存储和检索过程中保持高效性能</a:t>
            </a:r>
            <a:r>
              <a: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。由于向量数据通常具有高维度和大规模的特点，传统的存储方法可能无法满足高效存储和查询的需求。因此，向量存储涉及到</a:t>
            </a:r>
            <a:r>
              <a:rPr lang="zh-CN" altLang="en-US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设计和采用特殊的数据结构和算法</a:t>
            </a:r>
            <a:r>
              <a: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来处理向量数据。</a:t>
            </a:r>
          </a:p>
        </p:txBody>
      </p:sp>
      <p:grpSp>
        <p:nvGrpSpPr>
          <p:cNvPr id="88" name="组合 87"/>
          <p:cNvGrpSpPr/>
          <p:nvPr/>
        </p:nvGrpSpPr>
        <p:grpSpPr>
          <a:xfrm>
            <a:off x="11350147" y="2817048"/>
            <a:ext cx="154685" cy="1223905"/>
            <a:chOff x="11068118" y="3429000"/>
            <a:chExt cx="154685" cy="1223905"/>
          </a:xfrm>
        </p:grpSpPr>
        <p:sp>
          <p:nvSpPr>
            <p:cNvPr id="85" name="椭圆 84"/>
            <p:cNvSpPr/>
            <p:nvPr/>
          </p:nvSpPr>
          <p:spPr>
            <a:xfrm>
              <a:off x="11101627" y="4023459"/>
              <a:ext cx="87666" cy="87666"/>
            </a:xfrm>
            <a:prstGeom prst="ellipse">
              <a:avLst/>
            </a:prstGeom>
            <a:solidFill>
              <a:srgbClr val="65D3F6"/>
            </a:solidFill>
            <a:ln>
              <a:noFill/>
            </a:ln>
            <a:effectLst>
              <a:glow>
                <a:srgbClr val="D13694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11068118" y="3429000"/>
              <a:ext cx="154685" cy="154685"/>
            </a:xfrm>
            <a:prstGeom prst="ellipse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11094457" y="4550898"/>
              <a:ext cx="102007" cy="102007"/>
            </a:xfrm>
            <a:prstGeom prst="ellipse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Picture 2" descr="数据存储_360百科">
            <a:extLst>
              <a:ext uri="{FF2B5EF4-FFF2-40B4-BE49-F238E27FC236}">
                <a16:creationId xmlns:a16="http://schemas.microsoft.com/office/drawing/2014/main" id="{F53485B9-A1BD-6839-F8D4-03EE30BA8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88950" y="1449145"/>
            <a:ext cx="3183052" cy="3183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117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10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2" presetClass="entr" presetSubtype="9" decel="54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9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9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4" presetID="2" presetClass="entr" presetSubtype="4" fill="hold" grpId="0" nodeType="afterEffect" p14:presetBounceEnd="4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9000">
                                          <p:cBhvr additive="base">
                                            <p:cTn id="26" dur="1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9000">
                                          <p:cBhvr additive="base">
                                            <p:cTn id="27" dur="1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29" presetID="23" presetClass="entr" presetSubtype="28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650"/>
                                </p:stCondLst>
                                <p:childTnLst>
                                  <p:par>
                                    <p:cTn id="3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6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750"/>
                                </p:stCondLst>
                                <p:childTnLst>
                                  <p:par>
                                    <p:cTn id="38" presetID="49" presetClass="entr" presetSubtype="0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75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8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9" grpId="0" animBg="1"/>
          <p:bldP spid="61" grpId="0" animBg="1"/>
          <p:bldP spid="62" grpId="0" animBg="1"/>
          <p:bldP spid="63" grpId="0" animBg="1"/>
          <p:bldP spid="66" grpId="0" animBg="1"/>
          <p:bldP spid="68" grpId="0"/>
          <p:bldP spid="74" grpId="0"/>
          <p:bldP spid="7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10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2" presetClass="entr" presetSubtype="9" decel="54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9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9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4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29" presetID="23" presetClass="entr" presetSubtype="28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650"/>
                                </p:stCondLst>
                                <p:childTnLst>
                                  <p:par>
                                    <p:cTn id="3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6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750"/>
                                </p:stCondLst>
                                <p:childTnLst>
                                  <p:par>
                                    <p:cTn id="38" presetID="49" presetClass="entr" presetSubtype="0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75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8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9" grpId="0" animBg="1"/>
          <p:bldP spid="61" grpId="0" animBg="1"/>
          <p:bldP spid="62" grpId="0" animBg="1"/>
          <p:bldP spid="63" grpId="0" animBg="1"/>
          <p:bldP spid="66" grpId="0" animBg="1"/>
          <p:bldP spid="68" grpId="0"/>
          <p:bldP spid="74" grpId="0"/>
          <p:bldP spid="76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50000">
              <a:srgbClr val="082241"/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任意多边形 58"/>
          <p:cNvSpPr>
            <a:spLocks/>
          </p:cNvSpPr>
          <p:nvPr/>
        </p:nvSpPr>
        <p:spPr>
          <a:xfrm>
            <a:off x="1939776" y="-727224"/>
            <a:ext cx="8312448" cy="8312448"/>
          </a:xfrm>
          <a:custGeom>
            <a:avLst/>
            <a:gdLst>
              <a:gd name="connsiteX0" fmla="*/ 3016251 w 6032500"/>
              <a:gd name="connsiteY0" fmla="*/ 1625912 h 6032500"/>
              <a:gd name="connsiteX1" fmla="*/ 1625912 w 6032500"/>
              <a:gd name="connsiteY1" fmla="*/ 3016251 h 6032500"/>
              <a:gd name="connsiteX2" fmla="*/ 3016251 w 6032500"/>
              <a:gd name="connsiteY2" fmla="*/ 4406590 h 6032500"/>
              <a:gd name="connsiteX3" fmla="*/ 4406590 w 6032500"/>
              <a:gd name="connsiteY3" fmla="*/ 3016251 h 6032500"/>
              <a:gd name="connsiteX4" fmla="*/ 3016251 w 6032500"/>
              <a:gd name="connsiteY4" fmla="*/ 1625912 h 6032500"/>
              <a:gd name="connsiteX5" fmla="*/ 3016250 w 6032500"/>
              <a:gd name="connsiteY5" fmla="*/ 0 h 6032500"/>
              <a:gd name="connsiteX6" fmla="*/ 6032500 w 6032500"/>
              <a:gd name="connsiteY6" fmla="*/ 3016250 h 6032500"/>
              <a:gd name="connsiteX7" fmla="*/ 3016250 w 6032500"/>
              <a:gd name="connsiteY7" fmla="*/ 6032500 h 6032500"/>
              <a:gd name="connsiteX8" fmla="*/ 0 w 6032500"/>
              <a:gd name="connsiteY8" fmla="*/ 3016250 h 6032500"/>
              <a:gd name="connsiteX9" fmla="*/ 3016250 w 6032500"/>
              <a:gd name="connsiteY9" fmla="*/ 0 h 603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32500" h="6032500">
                <a:moveTo>
                  <a:pt x="3016251" y="1625912"/>
                </a:moveTo>
                <a:cubicBezTo>
                  <a:pt x="2248388" y="1625912"/>
                  <a:pt x="1625912" y="2248388"/>
                  <a:pt x="1625912" y="3016251"/>
                </a:cubicBezTo>
                <a:cubicBezTo>
                  <a:pt x="1625912" y="3784114"/>
                  <a:pt x="2248388" y="4406590"/>
                  <a:pt x="3016251" y="4406590"/>
                </a:cubicBezTo>
                <a:cubicBezTo>
                  <a:pt x="3784114" y="4406590"/>
                  <a:pt x="4406590" y="3784114"/>
                  <a:pt x="4406590" y="3016251"/>
                </a:cubicBezTo>
                <a:cubicBezTo>
                  <a:pt x="4406590" y="2248388"/>
                  <a:pt x="3784114" y="1625912"/>
                  <a:pt x="3016251" y="1625912"/>
                </a:cubicBezTo>
                <a:close/>
                <a:moveTo>
                  <a:pt x="3016250" y="0"/>
                </a:moveTo>
                <a:cubicBezTo>
                  <a:pt x="4682079" y="0"/>
                  <a:pt x="6032500" y="1350421"/>
                  <a:pt x="6032500" y="3016250"/>
                </a:cubicBezTo>
                <a:cubicBezTo>
                  <a:pt x="6032500" y="4682079"/>
                  <a:pt x="4682079" y="6032500"/>
                  <a:pt x="3016250" y="6032500"/>
                </a:cubicBezTo>
                <a:cubicBezTo>
                  <a:pt x="1350421" y="6032500"/>
                  <a:pt x="0" y="4682079"/>
                  <a:pt x="0" y="3016250"/>
                </a:cubicBezTo>
                <a:cubicBezTo>
                  <a:pt x="0" y="1350421"/>
                  <a:pt x="1350421" y="0"/>
                  <a:pt x="3016250" y="0"/>
                </a:cubicBezTo>
                <a:close/>
              </a:path>
            </a:pathLst>
          </a:cu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826806" y="1018339"/>
            <a:ext cx="538388" cy="59761"/>
            <a:chOff x="5607050" y="1793751"/>
            <a:chExt cx="538388" cy="59761"/>
          </a:xfrm>
        </p:grpSpPr>
        <p:sp>
          <p:nvSpPr>
            <p:cNvPr id="4" name="椭圆 3"/>
            <p:cNvSpPr/>
            <p:nvPr/>
          </p:nvSpPr>
          <p:spPr>
            <a:xfrm>
              <a:off x="5607050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5846363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6085677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61" name="椭圆 60"/>
          <p:cNvSpPr/>
          <p:nvPr/>
        </p:nvSpPr>
        <p:spPr>
          <a:xfrm>
            <a:off x="4027768" y="1216583"/>
            <a:ext cx="5102817" cy="5102817"/>
          </a:xfrm>
          <a:prstGeom prst="ellipse">
            <a:avLst/>
          </a:prstGeom>
          <a:noFill/>
          <a:ln w="0">
            <a:gradFill>
              <a:gsLst>
                <a:gs pos="0">
                  <a:srgbClr val="0756A7">
                    <a:alpha val="74000"/>
                  </a:srgbClr>
                </a:gs>
                <a:gs pos="40000">
                  <a:srgbClr val="4CB6DB">
                    <a:alpha val="32000"/>
                  </a:srgbClr>
                </a:gs>
                <a:gs pos="70000">
                  <a:srgbClr val="65D3F6">
                    <a:alpha val="16000"/>
                  </a:srgbClr>
                </a:gs>
                <a:gs pos="100000">
                  <a:schemeClr val="accent1">
                    <a:lumMod val="20000"/>
                    <a:lumOff val="80000"/>
                    <a:alpha val="6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4266713" y="1429333"/>
            <a:ext cx="4168609" cy="4168609"/>
          </a:xfrm>
          <a:prstGeom prst="ellipse">
            <a:avLst/>
          </a:prstGeom>
          <a:noFill/>
          <a:ln w="9525">
            <a:solidFill>
              <a:srgbClr val="65D3F6">
                <a:alpha val="1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椭圆 62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799147" y="1018339"/>
            <a:ext cx="6134101" cy="6134101"/>
          </a:xfrm>
          <a:prstGeom prst="ellipse">
            <a:avLst/>
          </a:prstGeom>
          <a:noFill/>
          <a:ln w="9525">
            <a:solidFill>
              <a:srgbClr val="0756A7">
                <a:alpha val="2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88950" y="4597501"/>
            <a:ext cx="3183227" cy="1565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1125369" y="489985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CB6DB"/>
                </a:solidFill>
                <a:effectLst/>
                <a:uLnTx/>
                <a:uFillTx/>
                <a:latin typeface="方正兰亭纤黑_GBK" panose="02000000000000000000" pitchFamily="2" charset="-122"/>
                <a:ea typeface="方正兰亭纤黑_GBK" panose="02000000000000000000" pitchFamily="2" charset="-122"/>
                <a:cs typeface="+mn-cs"/>
              </a:rPr>
              <a:t>向量存储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1151214" y="5205600"/>
            <a:ext cx="20451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Roboto Th" pitchFamily="2" charset="0"/>
                <a:ea typeface="宋体" panose="02010600030101010101" pitchFamily="2" charset="-122"/>
                <a:cs typeface="+mn-cs"/>
              </a:rPr>
              <a:t>Vector storage</a:t>
            </a:r>
            <a:endParaRPr kumimoji="0" lang="zh-CN" altLang="en-US" sz="1050" b="1" i="0" u="none" strike="noStrike" kern="1200" cap="none" spc="30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Roboto Th" pitchFamily="2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3" name="组合 72"/>
          <p:cNvGrpSpPr>
            <a:grpSpLocks noGrp="1" noUngrp="1" noRot="1" noMove="1" noResize="1"/>
          </p:cNvGrpSpPr>
          <p:nvPr/>
        </p:nvGrpSpPr>
        <p:grpSpPr>
          <a:xfrm>
            <a:off x="4723384" y="1563533"/>
            <a:ext cx="914400" cy="914400"/>
            <a:chOff x="4860739" y="1864641"/>
            <a:chExt cx="914400" cy="914400"/>
          </a:xfrm>
        </p:grpSpPr>
        <p:sp>
          <p:nvSpPr>
            <p:cNvPr id="71" name="椭圆 70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860739" y="1864641"/>
              <a:ext cx="914400" cy="914400"/>
            </a:xfrm>
            <a:prstGeom prst="ellipse">
              <a:avLst/>
            </a:prstGeom>
            <a:noFill/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37000">
                    <a:srgbClr val="65D3F6"/>
                  </a:gs>
                  <a:gs pos="69000">
                    <a:srgbClr val="4CB6DB"/>
                  </a:gs>
                  <a:gs pos="100000">
                    <a:srgbClr val="0756A7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" name="KSO_Shape"/>
            <p:cNvSpPr>
              <a:spLocks noGrp="1" noRot="1" noMove="1" noResize="1" noEditPoints="1" noAdjustHandles="1" noChangeArrowheads="1" noChangeShapeType="1"/>
            </p:cNvSpPr>
            <p:nvPr/>
          </p:nvSpPr>
          <p:spPr bwMode="auto">
            <a:xfrm>
              <a:off x="5124499" y="2183209"/>
              <a:ext cx="386880" cy="277264"/>
            </a:xfrm>
            <a:custGeom>
              <a:avLst/>
              <a:gdLst>
                <a:gd name="T0" fmla="*/ 603268619 w 5832"/>
                <a:gd name="T1" fmla="*/ 56679958 h 4173"/>
                <a:gd name="T2" fmla="*/ 619913524 w 5832"/>
                <a:gd name="T3" fmla="*/ 76999053 h 4173"/>
                <a:gd name="T4" fmla="*/ 620980350 w 5832"/>
                <a:gd name="T5" fmla="*/ 416543893 h 4173"/>
                <a:gd name="T6" fmla="*/ 606362937 w 5832"/>
                <a:gd name="T7" fmla="*/ 438253429 h 4173"/>
                <a:gd name="T8" fmla="*/ 39478120 w 5832"/>
                <a:gd name="T9" fmla="*/ 446274150 h 4173"/>
                <a:gd name="T10" fmla="*/ 15791379 w 5832"/>
                <a:gd name="T11" fmla="*/ 438253429 h 4173"/>
                <a:gd name="T12" fmla="*/ 1173639 w 5832"/>
                <a:gd name="T13" fmla="*/ 416543893 h 4173"/>
                <a:gd name="T14" fmla="*/ 2347279 w 5832"/>
                <a:gd name="T15" fmla="*/ 76999053 h 4173"/>
                <a:gd name="T16" fmla="*/ 18992184 w 5832"/>
                <a:gd name="T17" fmla="*/ 56679958 h 4173"/>
                <a:gd name="T18" fmla="*/ 181706034 w 5832"/>
                <a:gd name="T19" fmla="*/ 0 h 4173"/>
                <a:gd name="T20" fmla="*/ 399049156 w 5832"/>
                <a:gd name="T21" fmla="*/ 190572934 h 4173"/>
                <a:gd name="T22" fmla="*/ 365332747 w 5832"/>
                <a:gd name="T23" fmla="*/ 218378166 h 4173"/>
                <a:gd name="T24" fmla="*/ 352422387 w 5832"/>
                <a:gd name="T25" fmla="*/ 265219360 h 4173"/>
                <a:gd name="T26" fmla="*/ 372161610 w 5832"/>
                <a:gd name="T27" fmla="*/ 312702121 h 4173"/>
                <a:gd name="T28" fmla="*/ 409719051 w 5832"/>
                <a:gd name="T29" fmla="*/ 335480825 h 4173"/>
                <a:gd name="T30" fmla="*/ 458586613 w 5832"/>
                <a:gd name="T31" fmla="*/ 331951720 h 4173"/>
                <a:gd name="T32" fmla="*/ 492303022 w 5832"/>
                <a:gd name="T33" fmla="*/ 304039506 h 4173"/>
                <a:gd name="T34" fmla="*/ 505320195 w 5832"/>
                <a:gd name="T35" fmla="*/ 257305294 h 4173"/>
                <a:gd name="T36" fmla="*/ 485474486 w 5832"/>
                <a:gd name="T37" fmla="*/ 209608897 h 4173"/>
                <a:gd name="T38" fmla="*/ 447916718 w 5832"/>
                <a:gd name="T39" fmla="*/ 186829866 h 4173"/>
                <a:gd name="T40" fmla="*/ 196430260 w 5832"/>
                <a:gd name="T41" fmla="*/ 134748506 h 4173"/>
                <a:gd name="T42" fmla="*/ 397769030 w 5832"/>
                <a:gd name="T43" fmla="*/ 110472379 h 4173"/>
                <a:gd name="T44" fmla="*/ 349221582 w 5832"/>
                <a:gd name="T45" fmla="*/ 129508341 h 4173"/>
                <a:gd name="T46" fmla="*/ 312624154 w 5832"/>
                <a:gd name="T47" fmla="*/ 160521731 h 4173"/>
                <a:gd name="T48" fmla="*/ 285843094 w 5832"/>
                <a:gd name="T49" fmla="*/ 204796333 h 4173"/>
                <a:gd name="T50" fmla="*/ 275280013 w 5832"/>
                <a:gd name="T51" fmla="*/ 257198639 h 4173"/>
                <a:gd name="T52" fmla="*/ 282108549 w 5832"/>
                <a:gd name="T53" fmla="*/ 307034027 h 4173"/>
                <a:gd name="T54" fmla="*/ 305795617 w 5832"/>
                <a:gd name="T55" fmla="*/ 353447292 h 4173"/>
                <a:gd name="T56" fmla="*/ 339938627 w 5832"/>
                <a:gd name="T57" fmla="*/ 386813636 h 4173"/>
                <a:gd name="T58" fmla="*/ 386779023 w 5832"/>
                <a:gd name="T59" fmla="*/ 409271720 h 4173"/>
                <a:gd name="T60" fmla="*/ 436713410 w 5832"/>
                <a:gd name="T61" fmla="*/ 415046796 h 4173"/>
                <a:gd name="T62" fmla="*/ 488568477 w 5832"/>
                <a:gd name="T63" fmla="*/ 403069042 h 4173"/>
                <a:gd name="T64" fmla="*/ 532101255 w 5832"/>
                <a:gd name="T65" fmla="*/ 375156828 h 4173"/>
                <a:gd name="T66" fmla="*/ 562083447 w 5832"/>
                <a:gd name="T67" fmla="*/ 337940761 h 4173"/>
                <a:gd name="T68" fmla="*/ 580008477 w 5832"/>
                <a:gd name="T69" fmla="*/ 288425993 h 4173"/>
                <a:gd name="T70" fmla="*/ 580648704 w 5832"/>
                <a:gd name="T71" fmla="*/ 237734748 h 4173"/>
                <a:gd name="T72" fmla="*/ 563897312 w 5832"/>
                <a:gd name="T73" fmla="*/ 187792379 h 4173"/>
                <a:gd name="T74" fmla="*/ 534875460 w 5832"/>
                <a:gd name="T75" fmla="*/ 149827436 h 4173"/>
                <a:gd name="T76" fmla="*/ 491982909 w 5832"/>
                <a:gd name="T77" fmla="*/ 120845727 h 4173"/>
                <a:gd name="T78" fmla="*/ 440661255 w 5832"/>
                <a:gd name="T79" fmla="*/ 107691823 h 4173"/>
                <a:gd name="T80" fmla="*/ 469256507 w 5832"/>
                <a:gd name="T81" fmla="*/ 165334294 h 4173"/>
                <a:gd name="T82" fmla="*/ 402783701 w 5832"/>
                <a:gd name="T83" fmla="*/ 160414748 h 4173"/>
                <a:gd name="T84" fmla="*/ 348581355 w 5832"/>
                <a:gd name="T85" fmla="*/ 194957569 h 4173"/>
                <a:gd name="T86" fmla="*/ 324894288 w 5832"/>
                <a:gd name="T87" fmla="*/ 261262327 h 4173"/>
                <a:gd name="T88" fmla="*/ 345593850 w 5832"/>
                <a:gd name="T89" fmla="*/ 323610380 h 4173"/>
                <a:gd name="T90" fmla="*/ 397982330 w 5832"/>
                <a:gd name="T91" fmla="*/ 360719465 h 4173"/>
                <a:gd name="T92" fmla="*/ 464561623 w 5832"/>
                <a:gd name="T93" fmla="*/ 359115386 h 4173"/>
                <a:gd name="T94" fmla="*/ 514922937 w 5832"/>
                <a:gd name="T95" fmla="*/ 319439383 h 4173"/>
                <a:gd name="T96" fmla="*/ 532528182 w 5832"/>
                <a:gd name="T97" fmla="*/ 255915180 h 4173"/>
                <a:gd name="T98" fmla="*/ 505746795 w 5832"/>
                <a:gd name="T99" fmla="*/ 191214501 h 4173"/>
                <a:gd name="T100" fmla="*/ 444182500 w 5832"/>
                <a:gd name="T101" fmla="*/ 211747560 h 4173"/>
                <a:gd name="T102" fmla="*/ 410999504 w 5832"/>
                <a:gd name="T103" fmla="*/ 212496108 h 4173"/>
                <a:gd name="T104" fmla="*/ 385925496 w 5832"/>
                <a:gd name="T105" fmla="*/ 232280619 h 4173"/>
                <a:gd name="T106" fmla="*/ 377069468 w 5832"/>
                <a:gd name="T107" fmla="*/ 263828919 h 4173"/>
                <a:gd name="T108" fmla="*/ 390513567 w 5832"/>
                <a:gd name="T109" fmla="*/ 296018785 h 4173"/>
                <a:gd name="T110" fmla="*/ 418361453 w 5832"/>
                <a:gd name="T111" fmla="*/ 312060228 h 4173"/>
                <a:gd name="T112" fmla="*/ 451224336 w 5832"/>
                <a:gd name="T113" fmla="*/ 307996539 h 4173"/>
                <a:gd name="T114" fmla="*/ 474271178 w 5832"/>
                <a:gd name="T115" fmla="*/ 285966384 h 4173"/>
                <a:gd name="T116" fmla="*/ 480032888 w 5832"/>
                <a:gd name="T117" fmla="*/ 253348589 h 4173"/>
                <a:gd name="T118" fmla="*/ 465415149 w 5832"/>
                <a:gd name="T119" fmla="*/ 224580844 h 4173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832" h="4173">
                  <a:moveTo>
                    <a:pt x="370" y="477"/>
                  </a:moveTo>
                  <a:lnTo>
                    <a:pt x="5462" y="477"/>
                  </a:lnTo>
                  <a:lnTo>
                    <a:pt x="5481" y="477"/>
                  </a:lnTo>
                  <a:lnTo>
                    <a:pt x="5500" y="478"/>
                  </a:lnTo>
                  <a:lnTo>
                    <a:pt x="5518" y="480"/>
                  </a:lnTo>
                  <a:lnTo>
                    <a:pt x="5537" y="484"/>
                  </a:lnTo>
                  <a:lnTo>
                    <a:pt x="5554" y="488"/>
                  </a:lnTo>
                  <a:lnTo>
                    <a:pt x="5571" y="494"/>
                  </a:lnTo>
                  <a:lnTo>
                    <a:pt x="5589" y="499"/>
                  </a:lnTo>
                  <a:lnTo>
                    <a:pt x="5606" y="506"/>
                  </a:lnTo>
                  <a:lnTo>
                    <a:pt x="5622" y="513"/>
                  </a:lnTo>
                  <a:lnTo>
                    <a:pt x="5638" y="521"/>
                  </a:lnTo>
                  <a:lnTo>
                    <a:pt x="5654" y="530"/>
                  </a:lnTo>
                  <a:lnTo>
                    <a:pt x="5668" y="539"/>
                  </a:lnTo>
                  <a:lnTo>
                    <a:pt x="5683" y="550"/>
                  </a:lnTo>
                  <a:lnTo>
                    <a:pt x="5697" y="562"/>
                  </a:lnTo>
                  <a:lnTo>
                    <a:pt x="5710" y="573"/>
                  </a:lnTo>
                  <a:lnTo>
                    <a:pt x="5723" y="585"/>
                  </a:lnTo>
                  <a:lnTo>
                    <a:pt x="5735" y="598"/>
                  </a:lnTo>
                  <a:lnTo>
                    <a:pt x="5747" y="612"/>
                  </a:lnTo>
                  <a:lnTo>
                    <a:pt x="5758" y="625"/>
                  </a:lnTo>
                  <a:lnTo>
                    <a:pt x="5768" y="640"/>
                  </a:lnTo>
                  <a:lnTo>
                    <a:pt x="5778" y="655"/>
                  </a:lnTo>
                  <a:lnTo>
                    <a:pt x="5787" y="670"/>
                  </a:lnTo>
                  <a:lnTo>
                    <a:pt x="5795" y="686"/>
                  </a:lnTo>
                  <a:lnTo>
                    <a:pt x="5803" y="702"/>
                  </a:lnTo>
                  <a:lnTo>
                    <a:pt x="5810" y="720"/>
                  </a:lnTo>
                  <a:lnTo>
                    <a:pt x="5815" y="737"/>
                  </a:lnTo>
                  <a:lnTo>
                    <a:pt x="5820" y="754"/>
                  </a:lnTo>
                  <a:lnTo>
                    <a:pt x="5824" y="772"/>
                  </a:lnTo>
                  <a:lnTo>
                    <a:pt x="5828" y="790"/>
                  </a:lnTo>
                  <a:lnTo>
                    <a:pt x="5830" y="808"/>
                  </a:lnTo>
                  <a:lnTo>
                    <a:pt x="5831" y="827"/>
                  </a:lnTo>
                  <a:lnTo>
                    <a:pt x="5832" y="846"/>
                  </a:lnTo>
                  <a:lnTo>
                    <a:pt x="5832" y="3803"/>
                  </a:lnTo>
                  <a:lnTo>
                    <a:pt x="5831" y="3822"/>
                  </a:lnTo>
                  <a:lnTo>
                    <a:pt x="5830" y="3841"/>
                  </a:lnTo>
                  <a:lnTo>
                    <a:pt x="5828" y="3858"/>
                  </a:lnTo>
                  <a:lnTo>
                    <a:pt x="5824" y="3877"/>
                  </a:lnTo>
                  <a:lnTo>
                    <a:pt x="5820" y="3895"/>
                  </a:lnTo>
                  <a:lnTo>
                    <a:pt x="5815" y="3912"/>
                  </a:lnTo>
                  <a:lnTo>
                    <a:pt x="5810" y="3930"/>
                  </a:lnTo>
                  <a:lnTo>
                    <a:pt x="5803" y="3947"/>
                  </a:lnTo>
                  <a:lnTo>
                    <a:pt x="5795" y="3962"/>
                  </a:lnTo>
                  <a:lnTo>
                    <a:pt x="5787" y="3979"/>
                  </a:lnTo>
                  <a:lnTo>
                    <a:pt x="5778" y="3994"/>
                  </a:lnTo>
                  <a:lnTo>
                    <a:pt x="5768" y="4009"/>
                  </a:lnTo>
                  <a:lnTo>
                    <a:pt x="5758" y="4023"/>
                  </a:lnTo>
                  <a:lnTo>
                    <a:pt x="5747" y="4038"/>
                  </a:lnTo>
                  <a:lnTo>
                    <a:pt x="5735" y="4051"/>
                  </a:lnTo>
                  <a:lnTo>
                    <a:pt x="5723" y="4064"/>
                  </a:lnTo>
                  <a:lnTo>
                    <a:pt x="5710" y="4076"/>
                  </a:lnTo>
                  <a:lnTo>
                    <a:pt x="5697" y="4088"/>
                  </a:lnTo>
                  <a:lnTo>
                    <a:pt x="5683" y="4098"/>
                  </a:lnTo>
                  <a:lnTo>
                    <a:pt x="5668" y="4109"/>
                  </a:lnTo>
                  <a:lnTo>
                    <a:pt x="5654" y="4118"/>
                  </a:lnTo>
                  <a:lnTo>
                    <a:pt x="5638" y="4127"/>
                  </a:lnTo>
                  <a:lnTo>
                    <a:pt x="5622" y="4136"/>
                  </a:lnTo>
                  <a:lnTo>
                    <a:pt x="5606" y="4143"/>
                  </a:lnTo>
                  <a:lnTo>
                    <a:pt x="5589" y="4149"/>
                  </a:lnTo>
                  <a:lnTo>
                    <a:pt x="5571" y="4156"/>
                  </a:lnTo>
                  <a:lnTo>
                    <a:pt x="5554" y="4160"/>
                  </a:lnTo>
                  <a:lnTo>
                    <a:pt x="5537" y="4165"/>
                  </a:lnTo>
                  <a:lnTo>
                    <a:pt x="5518" y="4168"/>
                  </a:lnTo>
                  <a:lnTo>
                    <a:pt x="5500" y="4171"/>
                  </a:lnTo>
                  <a:lnTo>
                    <a:pt x="5481" y="4172"/>
                  </a:lnTo>
                  <a:lnTo>
                    <a:pt x="5462" y="4173"/>
                  </a:lnTo>
                  <a:lnTo>
                    <a:pt x="370" y="4173"/>
                  </a:lnTo>
                  <a:lnTo>
                    <a:pt x="351" y="4172"/>
                  </a:lnTo>
                  <a:lnTo>
                    <a:pt x="332" y="4171"/>
                  </a:lnTo>
                  <a:lnTo>
                    <a:pt x="313" y="4168"/>
                  </a:lnTo>
                  <a:lnTo>
                    <a:pt x="295" y="4165"/>
                  </a:lnTo>
                  <a:lnTo>
                    <a:pt x="277" y="4160"/>
                  </a:lnTo>
                  <a:lnTo>
                    <a:pt x="259" y="4156"/>
                  </a:lnTo>
                  <a:lnTo>
                    <a:pt x="243" y="4149"/>
                  </a:lnTo>
                  <a:lnTo>
                    <a:pt x="226" y="4143"/>
                  </a:lnTo>
                  <a:lnTo>
                    <a:pt x="209" y="4136"/>
                  </a:lnTo>
                  <a:lnTo>
                    <a:pt x="194" y="4127"/>
                  </a:lnTo>
                  <a:lnTo>
                    <a:pt x="178" y="4118"/>
                  </a:lnTo>
                  <a:lnTo>
                    <a:pt x="162" y="4109"/>
                  </a:lnTo>
                  <a:lnTo>
                    <a:pt x="148" y="4098"/>
                  </a:lnTo>
                  <a:lnTo>
                    <a:pt x="134" y="4088"/>
                  </a:lnTo>
                  <a:lnTo>
                    <a:pt x="121" y="4076"/>
                  </a:lnTo>
                  <a:lnTo>
                    <a:pt x="108" y="4064"/>
                  </a:lnTo>
                  <a:lnTo>
                    <a:pt x="95" y="4051"/>
                  </a:lnTo>
                  <a:lnTo>
                    <a:pt x="84" y="4038"/>
                  </a:lnTo>
                  <a:lnTo>
                    <a:pt x="73" y="4023"/>
                  </a:lnTo>
                  <a:lnTo>
                    <a:pt x="63" y="4009"/>
                  </a:lnTo>
                  <a:lnTo>
                    <a:pt x="53" y="3994"/>
                  </a:lnTo>
                  <a:lnTo>
                    <a:pt x="44" y="3979"/>
                  </a:lnTo>
                  <a:lnTo>
                    <a:pt x="36" y="3962"/>
                  </a:lnTo>
                  <a:lnTo>
                    <a:pt x="29" y="3947"/>
                  </a:lnTo>
                  <a:lnTo>
                    <a:pt x="22" y="3930"/>
                  </a:lnTo>
                  <a:lnTo>
                    <a:pt x="16" y="3912"/>
                  </a:lnTo>
                  <a:lnTo>
                    <a:pt x="11" y="3895"/>
                  </a:lnTo>
                  <a:lnTo>
                    <a:pt x="7" y="3877"/>
                  </a:lnTo>
                  <a:lnTo>
                    <a:pt x="4" y="3858"/>
                  </a:lnTo>
                  <a:lnTo>
                    <a:pt x="2" y="3841"/>
                  </a:lnTo>
                  <a:lnTo>
                    <a:pt x="0" y="3822"/>
                  </a:lnTo>
                  <a:lnTo>
                    <a:pt x="0" y="3803"/>
                  </a:lnTo>
                  <a:lnTo>
                    <a:pt x="0" y="846"/>
                  </a:lnTo>
                  <a:lnTo>
                    <a:pt x="0" y="827"/>
                  </a:lnTo>
                  <a:lnTo>
                    <a:pt x="2" y="808"/>
                  </a:lnTo>
                  <a:lnTo>
                    <a:pt x="4" y="790"/>
                  </a:lnTo>
                  <a:lnTo>
                    <a:pt x="7" y="772"/>
                  </a:lnTo>
                  <a:lnTo>
                    <a:pt x="11" y="754"/>
                  </a:lnTo>
                  <a:lnTo>
                    <a:pt x="16" y="737"/>
                  </a:lnTo>
                  <a:lnTo>
                    <a:pt x="22" y="720"/>
                  </a:lnTo>
                  <a:lnTo>
                    <a:pt x="29" y="702"/>
                  </a:lnTo>
                  <a:lnTo>
                    <a:pt x="36" y="686"/>
                  </a:lnTo>
                  <a:lnTo>
                    <a:pt x="44" y="670"/>
                  </a:lnTo>
                  <a:lnTo>
                    <a:pt x="53" y="655"/>
                  </a:lnTo>
                  <a:lnTo>
                    <a:pt x="63" y="640"/>
                  </a:lnTo>
                  <a:lnTo>
                    <a:pt x="73" y="625"/>
                  </a:lnTo>
                  <a:lnTo>
                    <a:pt x="84" y="612"/>
                  </a:lnTo>
                  <a:lnTo>
                    <a:pt x="95" y="598"/>
                  </a:lnTo>
                  <a:lnTo>
                    <a:pt x="108" y="585"/>
                  </a:lnTo>
                  <a:lnTo>
                    <a:pt x="121" y="573"/>
                  </a:lnTo>
                  <a:lnTo>
                    <a:pt x="134" y="562"/>
                  </a:lnTo>
                  <a:lnTo>
                    <a:pt x="148" y="550"/>
                  </a:lnTo>
                  <a:lnTo>
                    <a:pt x="162" y="539"/>
                  </a:lnTo>
                  <a:lnTo>
                    <a:pt x="178" y="530"/>
                  </a:lnTo>
                  <a:lnTo>
                    <a:pt x="194" y="521"/>
                  </a:lnTo>
                  <a:lnTo>
                    <a:pt x="209" y="513"/>
                  </a:lnTo>
                  <a:lnTo>
                    <a:pt x="226" y="506"/>
                  </a:lnTo>
                  <a:lnTo>
                    <a:pt x="243" y="499"/>
                  </a:lnTo>
                  <a:lnTo>
                    <a:pt x="259" y="494"/>
                  </a:lnTo>
                  <a:lnTo>
                    <a:pt x="277" y="488"/>
                  </a:lnTo>
                  <a:lnTo>
                    <a:pt x="295" y="484"/>
                  </a:lnTo>
                  <a:lnTo>
                    <a:pt x="313" y="480"/>
                  </a:lnTo>
                  <a:lnTo>
                    <a:pt x="332" y="478"/>
                  </a:lnTo>
                  <a:lnTo>
                    <a:pt x="351" y="477"/>
                  </a:lnTo>
                  <a:lnTo>
                    <a:pt x="370" y="477"/>
                  </a:lnTo>
                  <a:close/>
                  <a:moveTo>
                    <a:pt x="542" y="0"/>
                  </a:moveTo>
                  <a:lnTo>
                    <a:pt x="1703" y="0"/>
                  </a:lnTo>
                  <a:lnTo>
                    <a:pt x="1703" y="350"/>
                  </a:lnTo>
                  <a:lnTo>
                    <a:pt x="542" y="350"/>
                  </a:lnTo>
                  <a:lnTo>
                    <a:pt x="542" y="0"/>
                  </a:lnTo>
                  <a:close/>
                  <a:moveTo>
                    <a:pt x="4019" y="1725"/>
                  </a:moveTo>
                  <a:lnTo>
                    <a:pt x="4019" y="1725"/>
                  </a:lnTo>
                  <a:lnTo>
                    <a:pt x="3983" y="1726"/>
                  </a:lnTo>
                  <a:lnTo>
                    <a:pt x="3946" y="1729"/>
                  </a:lnTo>
                  <a:lnTo>
                    <a:pt x="3910" y="1734"/>
                  </a:lnTo>
                  <a:lnTo>
                    <a:pt x="3874" y="1740"/>
                  </a:lnTo>
                  <a:lnTo>
                    <a:pt x="3840" y="1747"/>
                  </a:lnTo>
                  <a:lnTo>
                    <a:pt x="3806" y="1758"/>
                  </a:lnTo>
                  <a:lnTo>
                    <a:pt x="3773" y="1769"/>
                  </a:lnTo>
                  <a:lnTo>
                    <a:pt x="3740" y="1782"/>
                  </a:lnTo>
                  <a:lnTo>
                    <a:pt x="3708" y="1797"/>
                  </a:lnTo>
                  <a:lnTo>
                    <a:pt x="3677" y="1812"/>
                  </a:lnTo>
                  <a:lnTo>
                    <a:pt x="3647" y="1829"/>
                  </a:lnTo>
                  <a:lnTo>
                    <a:pt x="3618" y="1848"/>
                  </a:lnTo>
                  <a:lnTo>
                    <a:pt x="3590" y="1868"/>
                  </a:lnTo>
                  <a:lnTo>
                    <a:pt x="3563" y="1889"/>
                  </a:lnTo>
                  <a:lnTo>
                    <a:pt x="3537" y="1911"/>
                  </a:lnTo>
                  <a:lnTo>
                    <a:pt x="3512" y="1936"/>
                  </a:lnTo>
                  <a:lnTo>
                    <a:pt x="3488" y="1960"/>
                  </a:lnTo>
                  <a:lnTo>
                    <a:pt x="3465" y="1987"/>
                  </a:lnTo>
                  <a:lnTo>
                    <a:pt x="3444" y="2014"/>
                  </a:lnTo>
                  <a:lnTo>
                    <a:pt x="3424" y="2042"/>
                  </a:lnTo>
                  <a:lnTo>
                    <a:pt x="3405" y="2071"/>
                  </a:lnTo>
                  <a:lnTo>
                    <a:pt x="3388" y="2101"/>
                  </a:lnTo>
                  <a:lnTo>
                    <a:pt x="3372" y="2132"/>
                  </a:lnTo>
                  <a:lnTo>
                    <a:pt x="3358" y="2164"/>
                  </a:lnTo>
                  <a:lnTo>
                    <a:pt x="3345" y="2197"/>
                  </a:lnTo>
                  <a:lnTo>
                    <a:pt x="3334" y="2230"/>
                  </a:lnTo>
                  <a:lnTo>
                    <a:pt x="3324" y="2264"/>
                  </a:lnTo>
                  <a:lnTo>
                    <a:pt x="3316" y="2298"/>
                  </a:lnTo>
                  <a:lnTo>
                    <a:pt x="3309" y="2334"/>
                  </a:lnTo>
                  <a:lnTo>
                    <a:pt x="3305" y="2369"/>
                  </a:lnTo>
                  <a:lnTo>
                    <a:pt x="3303" y="2406"/>
                  </a:lnTo>
                  <a:lnTo>
                    <a:pt x="3302" y="2443"/>
                  </a:lnTo>
                  <a:lnTo>
                    <a:pt x="3303" y="2480"/>
                  </a:lnTo>
                  <a:lnTo>
                    <a:pt x="3305" y="2517"/>
                  </a:lnTo>
                  <a:lnTo>
                    <a:pt x="3309" y="2552"/>
                  </a:lnTo>
                  <a:lnTo>
                    <a:pt x="3316" y="2587"/>
                  </a:lnTo>
                  <a:lnTo>
                    <a:pt x="3324" y="2622"/>
                  </a:lnTo>
                  <a:lnTo>
                    <a:pt x="3334" y="2656"/>
                  </a:lnTo>
                  <a:lnTo>
                    <a:pt x="3345" y="2689"/>
                  </a:lnTo>
                  <a:lnTo>
                    <a:pt x="3358" y="2722"/>
                  </a:lnTo>
                  <a:lnTo>
                    <a:pt x="3372" y="2754"/>
                  </a:lnTo>
                  <a:lnTo>
                    <a:pt x="3388" y="2784"/>
                  </a:lnTo>
                  <a:lnTo>
                    <a:pt x="3405" y="2814"/>
                  </a:lnTo>
                  <a:lnTo>
                    <a:pt x="3424" y="2843"/>
                  </a:lnTo>
                  <a:lnTo>
                    <a:pt x="3444" y="2872"/>
                  </a:lnTo>
                  <a:lnTo>
                    <a:pt x="3465" y="2899"/>
                  </a:lnTo>
                  <a:lnTo>
                    <a:pt x="3488" y="2924"/>
                  </a:lnTo>
                  <a:lnTo>
                    <a:pt x="3512" y="2950"/>
                  </a:lnTo>
                  <a:lnTo>
                    <a:pt x="3537" y="2973"/>
                  </a:lnTo>
                  <a:lnTo>
                    <a:pt x="3563" y="2997"/>
                  </a:lnTo>
                  <a:lnTo>
                    <a:pt x="3590" y="3018"/>
                  </a:lnTo>
                  <a:lnTo>
                    <a:pt x="3618" y="3038"/>
                  </a:lnTo>
                  <a:lnTo>
                    <a:pt x="3647" y="3056"/>
                  </a:lnTo>
                  <a:lnTo>
                    <a:pt x="3677" y="3074"/>
                  </a:lnTo>
                  <a:lnTo>
                    <a:pt x="3708" y="3089"/>
                  </a:lnTo>
                  <a:lnTo>
                    <a:pt x="3740" y="3104"/>
                  </a:lnTo>
                  <a:lnTo>
                    <a:pt x="3773" y="3117"/>
                  </a:lnTo>
                  <a:lnTo>
                    <a:pt x="3806" y="3128"/>
                  </a:lnTo>
                  <a:lnTo>
                    <a:pt x="3840" y="3137"/>
                  </a:lnTo>
                  <a:lnTo>
                    <a:pt x="3874" y="3145"/>
                  </a:lnTo>
                  <a:lnTo>
                    <a:pt x="3910" y="3152"/>
                  </a:lnTo>
                  <a:lnTo>
                    <a:pt x="3946" y="3156"/>
                  </a:lnTo>
                  <a:lnTo>
                    <a:pt x="3983" y="3160"/>
                  </a:lnTo>
                  <a:lnTo>
                    <a:pt x="4019" y="3161"/>
                  </a:lnTo>
                  <a:lnTo>
                    <a:pt x="4056" y="3160"/>
                  </a:lnTo>
                  <a:lnTo>
                    <a:pt x="4092" y="3156"/>
                  </a:lnTo>
                  <a:lnTo>
                    <a:pt x="4129" y="3152"/>
                  </a:lnTo>
                  <a:lnTo>
                    <a:pt x="4163" y="3145"/>
                  </a:lnTo>
                  <a:lnTo>
                    <a:pt x="4198" y="3137"/>
                  </a:lnTo>
                  <a:lnTo>
                    <a:pt x="4232" y="3128"/>
                  </a:lnTo>
                  <a:lnTo>
                    <a:pt x="4266" y="3117"/>
                  </a:lnTo>
                  <a:lnTo>
                    <a:pt x="4298" y="3104"/>
                  </a:lnTo>
                  <a:lnTo>
                    <a:pt x="4329" y="3089"/>
                  </a:lnTo>
                  <a:lnTo>
                    <a:pt x="4361" y="3074"/>
                  </a:lnTo>
                  <a:lnTo>
                    <a:pt x="4391" y="3056"/>
                  </a:lnTo>
                  <a:lnTo>
                    <a:pt x="4420" y="3038"/>
                  </a:lnTo>
                  <a:lnTo>
                    <a:pt x="4447" y="3018"/>
                  </a:lnTo>
                  <a:lnTo>
                    <a:pt x="4475" y="2997"/>
                  </a:lnTo>
                  <a:lnTo>
                    <a:pt x="4501" y="2973"/>
                  </a:lnTo>
                  <a:lnTo>
                    <a:pt x="4527" y="2950"/>
                  </a:lnTo>
                  <a:lnTo>
                    <a:pt x="4550" y="2924"/>
                  </a:lnTo>
                  <a:lnTo>
                    <a:pt x="4572" y="2899"/>
                  </a:lnTo>
                  <a:lnTo>
                    <a:pt x="4595" y="2872"/>
                  </a:lnTo>
                  <a:lnTo>
                    <a:pt x="4614" y="2843"/>
                  </a:lnTo>
                  <a:lnTo>
                    <a:pt x="4633" y="2814"/>
                  </a:lnTo>
                  <a:lnTo>
                    <a:pt x="4650" y="2784"/>
                  </a:lnTo>
                  <a:lnTo>
                    <a:pt x="4666" y="2754"/>
                  </a:lnTo>
                  <a:lnTo>
                    <a:pt x="4680" y="2722"/>
                  </a:lnTo>
                  <a:lnTo>
                    <a:pt x="4693" y="2689"/>
                  </a:lnTo>
                  <a:lnTo>
                    <a:pt x="4705" y="2656"/>
                  </a:lnTo>
                  <a:lnTo>
                    <a:pt x="4714" y="2622"/>
                  </a:lnTo>
                  <a:lnTo>
                    <a:pt x="4722" y="2587"/>
                  </a:lnTo>
                  <a:lnTo>
                    <a:pt x="4728" y="2552"/>
                  </a:lnTo>
                  <a:lnTo>
                    <a:pt x="4733" y="2517"/>
                  </a:lnTo>
                  <a:lnTo>
                    <a:pt x="4736" y="2480"/>
                  </a:lnTo>
                  <a:lnTo>
                    <a:pt x="4736" y="2443"/>
                  </a:lnTo>
                  <a:lnTo>
                    <a:pt x="4736" y="2406"/>
                  </a:lnTo>
                  <a:lnTo>
                    <a:pt x="4733" y="2369"/>
                  </a:lnTo>
                  <a:lnTo>
                    <a:pt x="4728" y="2334"/>
                  </a:lnTo>
                  <a:lnTo>
                    <a:pt x="4722" y="2298"/>
                  </a:lnTo>
                  <a:lnTo>
                    <a:pt x="4714" y="2264"/>
                  </a:lnTo>
                  <a:lnTo>
                    <a:pt x="4705" y="2230"/>
                  </a:lnTo>
                  <a:lnTo>
                    <a:pt x="4693" y="2197"/>
                  </a:lnTo>
                  <a:lnTo>
                    <a:pt x="4680" y="2164"/>
                  </a:lnTo>
                  <a:lnTo>
                    <a:pt x="4666" y="2132"/>
                  </a:lnTo>
                  <a:lnTo>
                    <a:pt x="4650" y="2101"/>
                  </a:lnTo>
                  <a:lnTo>
                    <a:pt x="4633" y="2071"/>
                  </a:lnTo>
                  <a:lnTo>
                    <a:pt x="4614" y="2042"/>
                  </a:lnTo>
                  <a:lnTo>
                    <a:pt x="4595" y="2014"/>
                  </a:lnTo>
                  <a:lnTo>
                    <a:pt x="4572" y="1987"/>
                  </a:lnTo>
                  <a:lnTo>
                    <a:pt x="4550" y="1960"/>
                  </a:lnTo>
                  <a:lnTo>
                    <a:pt x="4527" y="1936"/>
                  </a:lnTo>
                  <a:lnTo>
                    <a:pt x="4501" y="1911"/>
                  </a:lnTo>
                  <a:lnTo>
                    <a:pt x="4475" y="1889"/>
                  </a:lnTo>
                  <a:lnTo>
                    <a:pt x="4447" y="1868"/>
                  </a:lnTo>
                  <a:lnTo>
                    <a:pt x="4420" y="1848"/>
                  </a:lnTo>
                  <a:lnTo>
                    <a:pt x="4391" y="1829"/>
                  </a:lnTo>
                  <a:lnTo>
                    <a:pt x="4361" y="1812"/>
                  </a:lnTo>
                  <a:lnTo>
                    <a:pt x="4329" y="1797"/>
                  </a:lnTo>
                  <a:lnTo>
                    <a:pt x="4298" y="1782"/>
                  </a:lnTo>
                  <a:lnTo>
                    <a:pt x="4266" y="1769"/>
                  </a:lnTo>
                  <a:lnTo>
                    <a:pt x="4232" y="1758"/>
                  </a:lnTo>
                  <a:lnTo>
                    <a:pt x="4198" y="1747"/>
                  </a:lnTo>
                  <a:lnTo>
                    <a:pt x="4163" y="1740"/>
                  </a:lnTo>
                  <a:lnTo>
                    <a:pt x="4129" y="1734"/>
                  </a:lnTo>
                  <a:lnTo>
                    <a:pt x="4092" y="1729"/>
                  </a:lnTo>
                  <a:lnTo>
                    <a:pt x="4056" y="1726"/>
                  </a:lnTo>
                  <a:lnTo>
                    <a:pt x="4019" y="1725"/>
                  </a:lnTo>
                  <a:close/>
                  <a:moveTo>
                    <a:pt x="1375" y="838"/>
                  </a:moveTo>
                  <a:lnTo>
                    <a:pt x="1375" y="3754"/>
                  </a:lnTo>
                  <a:lnTo>
                    <a:pt x="1591" y="3754"/>
                  </a:lnTo>
                  <a:lnTo>
                    <a:pt x="1591" y="838"/>
                  </a:lnTo>
                  <a:lnTo>
                    <a:pt x="1375" y="838"/>
                  </a:lnTo>
                  <a:close/>
                  <a:moveTo>
                    <a:pt x="1841" y="690"/>
                  </a:moveTo>
                  <a:lnTo>
                    <a:pt x="1841" y="1260"/>
                  </a:lnTo>
                  <a:lnTo>
                    <a:pt x="2899" y="1260"/>
                  </a:lnTo>
                  <a:lnTo>
                    <a:pt x="2899" y="690"/>
                  </a:lnTo>
                  <a:lnTo>
                    <a:pt x="1841" y="690"/>
                  </a:lnTo>
                  <a:close/>
                  <a:moveTo>
                    <a:pt x="4019" y="1003"/>
                  </a:moveTo>
                  <a:lnTo>
                    <a:pt x="4019" y="1003"/>
                  </a:lnTo>
                  <a:lnTo>
                    <a:pt x="3982" y="1004"/>
                  </a:lnTo>
                  <a:lnTo>
                    <a:pt x="3945" y="1005"/>
                  </a:lnTo>
                  <a:lnTo>
                    <a:pt x="3908" y="1007"/>
                  </a:lnTo>
                  <a:lnTo>
                    <a:pt x="3872" y="1011"/>
                  </a:lnTo>
                  <a:lnTo>
                    <a:pt x="3835" y="1015"/>
                  </a:lnTo>
                  <a:lnTo>
                    <a:pt x="3800" y="1020"/>
                  </a:lnTo>
                  <a:lnTo>
                    <a:pt x="3764" y="1026"/>
                  </a:lnTo>
                  <a:lnTo>
                    <a:pt x="3728" y="1033"/>
                  </a:lnTo>
                  <a:lnTo>
                    <a:pt x="3694" y="1040"/>
                  </a:lnTo>
                  <a:lnTo>
                    <a:pt x="3659" y="1049"/>
                  </a:lnTo>
                  <a:lnTo>
                    <a:pt x="3625" y="1058"/>
                  </a:lnTo>
                  <a:lnTo>
                    <a:pt x="3591" y="1068"/>
                  </a:lnTo>
                  <a:lnTo>
                    <a:pt x="3558" y="1079"/>
                  </a:lnTo>
                  <a:lnTo>
                    <a:pt x="3524" y="1091"/>
                  </a:lnTo>
                  <a:lnTo>
                    <a:pt x="3491" y="1103"/>
                  </a:lnTo>
                  <a:lnTo>
                    <a:pt x="3459" y="1117"/>
                  </a:lnTo>
                  <a:lnTo>
                    <a:pt x="3426" y="1130"/>
                  </a:lnTo>
                  <a:lnTo>
                    <a:pt x="3395" y="1146"/>
                  </a:lnTo>
                  <a:lnTo>
                    <a:pt x="3364" y="1161"/>
                  </a:lnTo>
                  <a:lnTo>
                    <a:pt x="3333" y="1177"/>
                  </a:lnTo>
                  <a:lnTo>
                    <a:pt x="3303" y="1194"/>
                  </a:lnTo>
                  <a:lnTo>
                    <a:pt x="3273" y="1211"/>
                  </a:lnTo>
                  <a:lnTo>
                    <a:pt x="3244" y="1230"/>
                  </a:lnTo>
                  <a:lnTo>
                    <a:pt x="3215" y="1249"/>
                  </a:lnTo>
                  <a:lnTo>
                    <a:pt x="3186" y="1269"/>
                  </a:lnTo>
                  <a:lnTo>
                    <a:pt x="3158" y="1289"/>
                  </a:lnTo>
                  <a:lnTo>
                    <a:pt x="3130" y="1311"/>
                  </a:lnTo>
                  <a:lnTo>
                    <a:pt x="3103" y="1332"/>
                  </a:lnTo>
                  <a:lnTo>
                    <a:pt x="3077" y="1354"/>
                  </a:lnTo>
                  <a:lnTo>
                    <a:pt x="3051" y="1377"/>
                  </a:lnTo>
                  <a:lnTo>
                    <a:pt x="3026" y="1401"/>
                  </a:lnTo>
                  <a:lnTo>
                    <a:pt x="3001" y="1425"/>
                  </a:lnTo>
                  <a:lnTo>
                    <a:pt x="2977" y="1450"/>
                  </a:lnTo>
                  <a:lnTo>
                    <a:pt x="2954" y="1474"/>
                  </a:lnTo>
                  <a:lnTo>
                    <a:pt x="2930" y="1501"/>
                  </a:lnTo>
                  <a:lnTo>
                    <a:pt x="2908" y="1527"/>
                  </a:lnTo>
                  <a:lnTo>
                    <a:pt x="2887" y="1554"/>
                  </a:lnTo>
                  <a:lnTo>
                    <a:pt x="2866" y="1581"/>
                  </a:lnTo>
                  <a:lnTo>
                    <a:pt x="2844" y="1609"/>
                  </a:lnTo>
                  <a:lnTo>
                    <a:pt x="2826" y="1638"/>
                  </a:lnTo>
                  <a:lnTo>
                    <a:pt x="2807" y="1667"/>
                  </a:lnTo>
                  <a:lnTo>
                    <a:pt x="2788" y="1696"/>
                  </a:lnTo>
                  <a:lnTo>
                    <a:pt x="2770" y="1726"/>
                  </a:lnTo>
                  <a:lnTo>
                    <a:pt x="2753" y="1756"/>
                  </a:lnTo>
                  <a:lnTo>
                    <a:pt x="2737" y="1788"/>
                  </a:lnTo>
                  <a:lnTo>
                    <a:pt x="2722" y="1819"/>
                  </a:lnTo>
                  <a:lnTo>
                    <a:pt x="2706" y="1850"/>
                  </a:lnTo>
                  <a:lnTo>
                    <a:pt x="2693" y="1882"/>
                  </a:lnTo>
                  <a:lnTo>
                    <a:pt x="2679" y="1915"/>
                  </a:lnTo>
                  <a:lnTo>
                    <a:pt x="2667" y="1948"/>
                  </a:lnTo>
                  <a:lnTo>
                    <a:pt x="2655" y="1982"/>
                  </a:lnTo>
                  <a:lnTo>
                    <a:pt x="2644" y="2015"/>
                  </a:lnTo>
                  <a:lnTo>
                    <a:pt x="2634" y="2048"/>
                  </a:lnTo>
                  <a:lnTo>
                    <a:pt x="2625" y="2083"/>
                  </a:lnTo>
                  <a:lnTo>
                    <a:pt x="2616" y="2118"/>
                  </a:lnTo>
                  <a:lnTo>
                    <a:pt x="2609" y="2153"/>
                  </a:lnTo>
                  <a:lnTo>
                    <a:pt x="2601" y="2188"/>
                  </a:lnTo>
                  <a:lnTo>
                    <a:pt x="2596" y="2223"/>
                  </a:lnTo>
                  <a:lnTo>
                    <a:pt x="2591" y="2259"/>
                  </a:lnTo>
                  <a:lnTo>
                    <a:pt x="2587" y="2296"/>
                  </a:lnTo>
                  <a:lnTo>
                    <a:pt x="2584" y="2332"/>
                  </a:lnTo>
                  <a:lnTo>
                    <a:pt x="2581" y="2368"/>
                  </a:lnTo>
                  <a:lnTo>
                    <a:pt x="2580" y="2405"/>
                  </a:lnTo>
                  <a:lnTo>
                    <a:pt x="2579" y="2443"/>
                  </a:lnTo>
                  <a:lnTo>
                    <a:pt x="2580" y="2480"/>
                  </a:lnTo>
                  <a:lnTo>
                    <a:pt x="2581" y="2517"/>
                  </a:lnTo>
                  <a:lnTo>
                    <a:pt x="2584" y="2553"/>
                  </a:lnTo>
                  <a:lnTo>
                    <a:pt x="2587" y="2590"/>
                  </a:lnTo>
                  <a:lnTo>
                    <a:pt x="2591" y="2626"/>
                  </a:lnTo>
                  <a:lnTo>
                    <a:pt x="2596" y="2661"/>
                  </a:lnTo>
                  <a:lnTo>
                    <a:pt x="2601" y="2697"/>
                  </a:lnTo>
                  <a:lnTo>
                    <a:pt x="2609" y="2733"/>
                  </a:lnTo>
                  <a:lnTo>
                    <a:pt x="2616" y="2767"/>
                  </a:lnTo>
                  <a:lnTo>
                    <a:pt x="2625" y="2803"/>
                  </a:lnTo>
                  <a:lnTo>
                    <a:pt x="2634" y="2836"/>
                  </a:lnTo>
                  <a:lnTo>
                    <a:pt x="2644" y="2871"/>
                  </a:lnTo>
                  <a:lnTo>
                    <a:pt x="2655" y="2904"/>
                  </a:lnTo>
                  <a:lnTo>
                    <a:pt x="2667" y="2938"/>
                  </a:lnTo>
                  <a:lnTo>
                    <a:pt x="2679" y="2970"/>
                  </a:lnTo>
                  <a:lnTo>
                    <a:pt x="2693" y="3004"/>
                  </a:lnTo>
                  <a:lnTo>
                    <a:pt x="2706" y="3035"/>
                  </a:lnTo>
                  <a:lnTo>
                    <a:pt x="2722" y="3067"/>
                  </a:lnTo>
                  <a:lnTo>
                    <a:pt x="2737" y="3098"/>
                  </a:lnTo>
                  <a:lnTo>
                    <a:pt x="2753" y="3128"/>
                  </a:lnTo>
                  <a:lnTo>
                    <a:pt x="2770" y="3160"/>
                  </a:lnTo>
                  <a:lnTo>
                    <a:pt x="2788" y="3189"/>
                  </a:lnTo>
                  <a:lnTo>
                    <a:pt x="2807" y="3219"/>
                  </a:lnTo>
                  <a:lnTo>
                    <a:pt x="2826" y="3248"/>
                  </a:lnTo>
                  <a:lnTo>
                    <a:pt x="2844" y="3276"/>
                  </a:lnTo>
                  <a:lnTo>
                    <a:pt x="2866" y="3305"/>
                  </a:lnTo>
                  <a:lnTo>
                    <a:pt x="2887" y="3331"/>
                  </a:lnTo>
                  <a:lnTo>
                    <a:pt x="2908" y="3358"/>
                  </a:lnTo>
                  <a:lnTo>
                    <a:pt x="2930" y="3385"/>
                  </a:lnTo>
                  <a:lnTo>
                    <a:pt x="2954" y="3410"/>
                  </a:lnTo>
                  <a:lnTo>
                    <a:pt x="2977" y="3436"/>
                  </a:lnTo>
                  <a:lnTo>
                    <a:pt x="3001" y="3461"/>
                  </a:lnTo>
                  <a:lnTo>
                    <a:pt x="3026" y="3485"/>
                  </a:lnTo>
                  <a:lnTo>
                    <a:pt x="3051" y="3508"/>
                  </a:lnTo>
                  <a:lnTo>
                    <a:pt x="3077" y="3531"/>
                  </a:lnTo>
                  <a:lnTo>
                    <a:pt x="3103" y="3553"/>
                  </a:lnTo>
                  <a:lnTo>
                    <a:pt x="3130" y="3575"/>
                  </a:lnTo>
                  <a:lnTo>
                    <a:pt x="3158" y="3597"/>
                  </a:lnTo>
                  <a:lnTo>
                    <a:pt x="3186" y="3617"/>
                  </a:lnTo>
                  <a:lnTo>
                    <a:pt x="3215" y="3637"/>
                  </a:lnTo>
                  <a:lnTo>
                    <a:pt x="3244" y="3656"/>
                  </a:lnTo>
                  <a:lnTo>
                    <a:pt x="3273" y="3673"/>
                  </a:lnTo>
                  <a:lnTo>
                    <a:pt x="3303" y="3691"/>
                  </a:lnTo>
                  <a:lnTo>
                    <a:pt x="3333" y="3708"/>
                  </a:lnTo>
                  <a:lnTo>
                    <a:pt x="3364" y="3725"/>
                  </a:lnTo>
                  <a:lnTo>
                    <a:pt x="3395" y="3740"/>
                  </a:lnTo>
                  <a:lnTo>
                    <a:pt x="3426" y="3755"/>
                  </a:lnTo>
                  <a:lnTo>
                    <a:pt x="3459" y="3769"/>
                  </a:lnTo>
                  <a:lnTo>
                    <a:pt x="3491" y="3783"/>
                  </a:lnTo>
                  <a:lnTo>
                    <a:pt x="3524" y="3795"/>
                  </a:lnTo>
                  <a:lnTo>
                    <a:pt x="3558" y="3806"/>
                  </a:lnTo>
                  <a:lnTo>
                    <a:pt x="3591" y="3817"/>
                  </a:lnTo>
                  <a:lnTo>
                    <a:pt x="3625" y="3827"/>
                  </a:lnTo>
                  <a:lnTo>
                    <a:pt x="3659" y="3837"/>
                  </a:lnTo>
                  <a:lnTo>
                    <a:pt x="3694" y="3845"/>
                  </a:lnTo>
                  <a:lnTo>
                    <a:pt x="3728" y="3853"/>
                  </a:lnTo>
                  <a:lnTo>
                    <a:pt x="3764" y="3860"/>
                  </a:lnTo>
                  <a:lnTo>
                    <a:pt x="3800" y="3865"/>
                  </a:lnTo>
                  <a:lnTo>
                    <a:pt x="3835" y="3871"/>
                  </a:lnTo>
                  <a:lnTo>
                    <a:pt x="3872" y="3875"/>
                  </a:lnTo>
                  <a:lnTo>
                    <a:pt x="3908" y="3879"/>
                  </a:lnTo>
                  <a:lnTo>
                    <a:pt x="3945" y="3881"/>
                  </a:lnTo>
                  <a:lnTo>
                    <a:pt x="3982" y="3882"/>
                  </a:lnTo>
                  <a:lnTo>
                    <a:pt x="4019" y="3882"/>
                  </a:lnTo>
                  <a:lnTo>
                    <a:pt x="4056" y="3882"/>
                  </a:lnTo>
                  <a:lnTo>
                    <a:pt x="4093" y="3881"/>
                  </a:lnTo>
                  <a:lnTo>
                    <a:pt x="4130" y="3879"/>
                  </a:lnTo>
                  <a:lnTo>
                    <a:pt x="4167" y="3875"/>
                  </a:lnTo>
                  <a:lnTo>
                    <a:pt x="4202" y="3871"/>
                  </a:lnTo>
                  <a:lnTo>
                    <a:pt x="4238" y="3865"/>
                  </a:lnTo>
                  <a:lnTo>
                    <a:pt x="4274" y="3860"/>
                  </a:lnTo>
                  <a:lnTo>
                    <a:pt x="4309" y="3853"/>
                  </a:lnTo>
                  <a:lnTo>
                    <a:pt x="4344" y="3845"/>
                  </a:lnTo>
                  <a:lnTo>
                    <a:pt x="4378" y="3837"/>
                  </a:lnTo>
                  <a:lnTo>
                    <a:pt x="4413" y="3827"/>
                  </a:lnTo>
                  <a:lnTo>
                    <a:pt x="4447" y="3817"/>
                  </a:lnTo>
                  <a:lnTo>
                    <a:pt x="4481" y="3806"/>
                  </a:lnTo>
                  <a:lnTo>
                    <a:pt x="4514" y="3795"/>
                  </a:lnTo>
                  <a:lnTo>
                    <a:pt x="4547" y="3783"/>
                  </a:lnTo>
                  <a:lnTo>
                    <a:pt x="4579" y="3769"/>
                  </a:lnTo>
                  <a:lnTo>
                    <a:pt x="4611" y="3755"/>
                  </a:lnTo>
                  <a:lnTo>
                    <a:pt x="4644" y="3740"/>
                  </a:lnTo>
                  <a:lnTo>
                    <a:pt x="4675" y="3725"/>
                  </a:lnTo>
                  <a:lnTo>
                    <a:pt x="4705" y="3708"/>
                  </a:lnTo>
                  <a:lnTo>
                    <a:pt x="4736" y="3691"/>
                  </a:lnTo>
                  <a:lnTo>
                    <a:pt x="4765" y="3673"/>
                  </a:lnTo>
                  <a:lnTo>
                    <a:pt x="4795" y="3656"/>
                  </a:lnTo>
                  <a:lnTo>
                    <a:pt x="4824" y="3637"/>
                  </a:lnTo>
                  <a:lnTo>
                    <a:pt x="4852" y="3617"/>
                  </a:lnTo>
                  <a:lnTo>
                    <a:pt x="4880" y="3597"/>
                  </a:lnTo>
                  <a:lnTo>
                    <a:pt x="4908" y="3575"/>
                  </a:lnTo>
                  <a:lnTo>
                    <a:pt x="4935" y="3553"/>
                  </a:lnTo>
                  <a:lnTo>
                    <a:pt x="4961" y="3531"/>
                  </a:lnTo>
                  <a:lnTo>
                    <a:pt x="4987" y="3508"/>
                  </a:lnTo>
                  <a:lnTo>
                    <a:pt x="5013" y="3485"/>
                  </a:lnTo>
                  <a:lnTo>
                    <a:pt x="5037" y="3461"/>
                  </a:lnTo>
                  <a:lnTo>
                    <a:pt x="5061" y="3436"/>
                  </a:lnTo>
                  <a:lnTo>
                    <a:pt x="5085" y="3410"/>
                  </a:lnTo>
                  <a:lnTo>
                    <a:pt x="5107" y="3385"/>
                  </a:lnTo>
                  <a:lnTo>
                    <a:pt x="5130" y="3358"/>
                  </a:lnTo>
                  <a:lnTo>
                    <a:pt x="5152" y="3331"/>
                  </a:lnTo>
                  <a:lnTo>
                    <a:pt x="5173" y="3305"/>
                  </a:lnTo>
                  <a:lnTo>
                    <a:pt x="5193" y="3276"/>
                  </a:lnTo>
                  <a:lnTo>
                    <a:pt x="5213" y="3248"/>
                  </a:lnTo>
                  <a:lnTo>
                    <a:pt x="5232" y="3219"/>
                  </a:lnTo>
                  <a:lnTo>
                    <a:pt x="5250" y="3189"/>
                  </a:lnTo>
                  <a:lnTo>
                    <a:pt x="5268" y="3160"/>
                  </a:lnTo>
                  <a:lnTo>
                    <a:pt x="5285" y="3128"/>
                  </a:lnTo>
                  <a:lnTo>
                    <a:pt x="5301" y="3098"/>
                  </a:lnTo>
                  <a:lnTo>
                    <a:pt x="5317" y="3067"/>
                  </a:lnTo>
                  <a:lnTo>
                    <a:pt x="5331" y="3035"/>
                  </a:lnTo>
                  <a:lnTo>
                    <a:pt x="5346" y="3004"/>
                  </a:lnTo>
                  <a:lnTo>
                    <a:pt x="5359" y="2970"/>
                  </a:lnTo>
                  <a:lnTo>
                    <a:pt x="5372" y="2938"/>
                  </a:lnTo>
                  <a:lnTo>
                    <a:pt x="5383" y="2904"/>
                  </a:lnTo>
                  <a:lnTo>
                    <a:pt x="5394" y="2871"/>
                  </a:lnTo>
                  <a:lnTo>
                    <a:pt x="5404" y="2836"/>
                  </a:lnTo>
                  <a:lnTo>
                    <a:pt x="5414" y="2803"/>
                  </a:lnTo>
                  <a:lnTo>
                    <a:pt x="5422" y="2767"/>
                  </a:lnTo>
                  <a:lnTo>
                    <a:pt x="5430" y="2733"/>
                  </a:lnTo>
                  <a:lnTo>
                    <a:pt x="5436" y="2697"/>
                  </a:lnTo>
                  <a:lnTo>
                    <a:pt x="5442" y="2661"/>
                  </a:lnTo>
                  <a:lnTo>
                    <a:pt x="5447" y="2626"/>
                  </a:lnTo>
                  <a:lnTo>
                    <a:pt x="5452" y="2590"/>
                  </a:lnTo>
                  <a:lnTo>
                    <a:pt x="5454" y="2553"/>
                  </a:lnTo>
                  <a:lnTo>
                    <a:pt x="5457" y="2517"/>
                  </a:lnTo>
                  <a:lnTo>
                    <a:pt x="5459" y="2480"/>
                  </a:lnTo>
                  <a:lnTo>
                    <a:pt x="5459" y="2443"/>
                  </a:lnTo>
                  <a:lnTo>
                    <a:pt x="5459" y="2405"/>
                  </a:lnTo>
                  <a:lnTo>
                    <a:pt x="5457" y="2368"/>
                  </a:lnTo>
                  <a:lnTo>
                    <a:pt x="5454" y="2332"/>
                  </a:lnTo>
                  <a:lnTo>
                    <a:pt x="5452" y="2296"/>
                  </a:lnTo>
                  <a:lnTo>
                    <a:pt x="5447" y="2259"/>
                  </a:lnTo>
                  <a:lnTo>
                    <a:pt x="5442" y="2223"/>
                  </a:lnTo>
                  <a:lnTo>
                    <a:pt x="5436" y="2188"/>
                  </a:lnTo>
                  <a:lnTo>
                    <a:pt x="5430" y="2153"/>
                  </a:lnTo>
                  <a:lnTo>
                    <a:pt x="5422" y="2118"/>
                  </a:lnTo>
                  <a:lnTo>
                    <a:pt x="5414" y="2083"/>
                  </a:lnTo>
                  <a:lnTo>
                    <a:pt x="5404" y="2048"/>
                  </a:lnTo>
                  <a:lnTo>
                    <a:pt x="5394" y="2015"/>
                  </a:lnTo>
                  <a:lnTo>
                    <a:pt x="5383" y="1982"/>
                  </a:lnTo>
                  <a:lnTo>
                    <a:pt x="5372" y="1948"/>
                  </a:lnTo>
                  <a:lnTo>
                    <a:pt x="5359" y="1915"/>
                  </a:lnTo>
                  <a:lnTo>
                    <a:pt x="5346" y="1882"/>
                  </a:lnTo>
                  <a:lnTo>
                    <a:pt x="5331" y="1850"/>
                  </a:lnTo>
                  <a:lnTo>
                    <a:pt x="5317" y="1819"/>
                  </a:lnTo>
                  <a:lnTo>
                    <a:pt x="5301" y="1788"/>
                  </a:lnTo>
                  <a:lnTo>
                    <a:pt x="5285" y="1756"/>
                  </a:lnTo>
                  <a:lnTo>
                    <a:pt x="5268" y="1726"/>
                  </a:lnTo>
                  <a:lnTo>
                    <a:pt x="5250" y="1696"/>
                  </a:lnTo>
                  <a:lnTo>
                    <a:pt x="5232" y="1667"/>
                  </a:lnTo>
                  <a:lnTo>
                    <a:pt x="5213" y="1638"/>
                  </a:lnTo>
                  <a:lnTo>
                    <a:pt x="5193" y="1609"/>
                  </a:lnTo>
                  <a:lnTo>
                    <a:pt x="5173" y="1581"/>
                  </a:lnTo>
                  <a:lnTo>
                    <a:pt x="5152" y="1554"/>
                  </a:lnTo>
                  <a:lnTo>
                    <a:pt x="5130" y="1527"/>
                  </a:lnTo>
                  <a:lnTo>
                    <a:pt x="5107" y="1501"/>
                  </a:lnTo>
                  <a:lnTo>
                    <a:pt x="5085" y="1474"/>
                  </a:lnTo>
                  <a:lnTo>
                    <a:pt x="5061" y="1450"/>
                  </a:lnTo>
                  <a:lnTo>
                    <a:pt x="5037" y="1425"/>
                  </a:lnTo>
                  <a:lnTo>
                    <a:pt x="5013" y="1401"/>
                  </a:lnTo>
                  <a:lnTo>
                    <a:pt x="4987" y="1377"/>
                  </a:lnTo>
                  <a:lnTo>
                    <a:pt x="4961" y="1354"/>
                  </a:lnTo>
                  <a:lnTo>
                    <a:pt x="4935" y="1332"/>
                  </a:lnTo>
                  <a:lnTo>
                    <a:pt x="4908" y="1311"/>
                  </a:lnTo>
                  <a:lnTo>
                    <a:pt x="4880" y="1289"/>
                  </a:lnTo>
                  <a:lnTo>
                    <a:pt x="4852" y="1269"/>
                  </a:lnTo>
                  <a:lnTo>
                    <a:pt x="4824" y="1249"/>
                  </a:lnTo>
                  <a:lnTo>
                    <a:pt x="4795" y="1230"/>
                  </a:lnTo>
                  <a:lnTo>
                    <a:pt x="4765" y="1211"/>
                  </a:lnTo>
                  <a:lnTo>
                    <a:pt x="4736" y="1194"/>
                  </a:lnTo>
                  <a:lnTo>
                    <a:pt x="4705" y="1177"/>
                  </a:lnTo>
                  <a:lnTo>
                    <a:pt x="4675" y="1161"/>
                  </a:lnTo>
                  <a:lnTo>
                    <a:pt x="4644" y="1146"/>
                  </a:lnTo>
                  <a:lnTo>
                    <a:pt x="4611" y="1130"/>
                  </a:lnTo>
                  <a:lnTo>
                    <a:pt x="4579" y="1117"/>
                  </a:lnTo>
                  <a:lnTo>
                    <a:pt x="4547" y="1103"/>
                  </a:lnTo>
                  <a:lnTo>
                    <a:pt x="4514" y="1091"/>
                  </a:lnTo>
                  <a:lnTo>
                    <a:pt x="4481" y="1079"/>
                  </a:lnTo>
                  <a:lnTo>
                    <a:pt x="4447" y="1068"/>
                  </a:lnTo>
                  <a:lnTo>
                    <a:pt x="4413" y="1058"/>
                  </a:lnTo>
                  <a:lnTo>
                    <a:pt x="4378" y="1049"/>
                  </a:lnTo>
                  <a:lnTo>
                    <a:pt x="4344" y="1040"/>
                  </a:lnTo>
                  <a:lnTo>
                    <a:pt x="4309" y="1033"/>
                  </a:lnTo>
                  <a:lnTo>
                    <a:pt x="4274" y="1026"/>
                  </a:lnTo>
                  <a:lnTo>
                    <a:pt x="4238" y="1020"/>
                  </a:lnTo>
                  <a:lnTo>
                    <a:pt x="4202" y="1015"/>
                  </a:lnTo>
                  <a:lnTo>
                    <a:pt x="4167" y="1011"/>
                  </a:lnTo>
                  <a:lnTo>
                    <a:pt x="4130" y="1007"/>
                  </a:lnTo>
                  <a:lnTo>
                    <a:pt x="4093" y="1005"/>
                  </a:lnTo>
                  <a:lnTo>
                    <a:pt x="4056" y="1004"/>
                  </a:lnTo>
                  <a:lnTo>
                    <a:pt x="4019" y="1003"/>
                  </a:lnTo>
                  <a:close/>
                  <a:moveTo>
                    <a:pt x="4708" y="1754"/>
                  </a:moveTo>
                  <a:lnTo>
                    <a:pt x="4708" y="1754"/>
                  </a:lnTo>
                  <a:lnTo>
                    <a:pt x="4674" y="1722"/>
                  </a:lnTo>
                  <a:lnTo>
                    <a:pt x="4639" y="1692"/>
                  </a:lnTo>
                  <a:lnTo>
                    <a:pt x="4602" y="1663"/>
                  </a:lnTo>
                  <a:lnTo>
                    <a:pt x="4563" y="1635"/>
                  </a:lnTo>
                  <a:lnTo>
                    <a:pt x="4524" y="1610"/>
                  </a:lnTo>
                  <a:lnTo>
                    <a:pt x="4483" y="1587"/>
                  </a:lnTo>
                  <a:lnTo>
                    <a:pt x="4442" y="1565"/>
                  </a:lnTo>
                  <a:lnTo>
                    <a:pt x="4398" y="1546"/>
                  </a:lnTo>
                  <a:lnTo>
                    <a:pt x="4354" y="1528"/>
                  </a:lnTo>
                  <a:lnTo>
                    <a:pt x="4309" y="1512"/>
                  </a:lnTo>
                  <a:lnTo>
                    <a:pt x="4262" y="1500"/>
                  </a:lnTo>
                  <a:lnTo>
                    <a:pt x="4216" y="1489"/>
                  </a:lnTo>
                  <a:lnTo>
                    <a:pt x="4168" y="1480"/>
                  </a:lnTo>
                  <a:lnTo>
                    <a:pt x="4119" y="1474"/>
                  </a:lnTo>
                  <a:lnTo>
                    <a:pt x="4070" y="1470"/>
                  </a:lnTo>
                  <a:lnTo>
                    <a:pt x="4019" y="1469"/>
                  </a:lnTo>
                  <a:lnTo>
                    <a:pt x="3969" y="1470"/>
                  </a:lnTo>
                  <a:lnTo>
                    <a:pt x="3919" y="1474"/>
                  </a:lnTo>
                  <a:lnTo>
                    <a:pt x="3871" y="1480"/>
                  </a:lnTo>
                  <a:lnTo>
                    <a:pt x="3823" y="1489"/>
                  </a:lnTo>
                  <a:lnTo>
                    <a:pt x="3775" y="1500"/>
                  </a:lnTo>
                  <a:lnTo>
                    <a:pt x="3730" y="1512"/>
                  </a:lnTo>
                  <a:lnTo>
                    <a:pt x="3684" y="1528"/>
                  </a:lnTo>
                  <a:lnTo>
                    <a:pt x="3640" y="1546"/>
                  </a:lnTo>
                  <a:lnTo>
                    <a:pt x="3597" y="1565"/>
                  </a:lnTo>
                  <a:lnTo>
                    <a:pt x="3555" y="1587"/>
                  </a:lnTo>
                  <a:lnTo>
                    <a:pt x="3514" y="1610"/>
                  </a:lnTo>
                  <a:lnTo>
                    <a:pt x="3474" y="1635"/>
                  </a:lnTo>
                  <a:lnTo>
                    <a:pt x="3436" y="1663"/>
                  </a:lnTo>
                  <a:lnTo>
                    <a:pt x="3400" y="1692"/>
                  </a:lnTo>
                  <a:lnTo>
                    <a:pt x="3364" y="1722"/>
                  </a:lnTo>
                  <a:lnTo>
                    <a:pt x="3330" y="1754"/>
                  </a:lnTo>
                  <a:lnTo>
                    <a:pt x="3298" y="1788"/>
                  </a:lnTo>
                  <a:lnTo>
                    <a:pt x="3267" y="1823"/>
                  </a:lnTo>
                  <a:lnTo>
                    <a:pt x="3239" y="1860"/>
                  </a:lnTo>
                  <a:lnTo>
                    <a:pt x="3211" y="1898"/>
                  </a:lnTo>
                  <a:lnTo>
                    <a:pt x="3186" y="1938"/>
                  </a:lnTo>
                  <a:lnTo>
                    <a:pt x="3162" y="1978"/>
                  </a:lnTo>
                  <a:lnTo>
                    <a:pt x="3141" y="2021"/>
                  </a:lnTo>
                  <a:lnTo>
                    <a:pt x="3122" y="2064"/>
                  </a:lnTo>
                  <a:lnTo>
                    <a:pt x="3104" y="2107"/>
                  </a:lnTo>
                  <a:lnTo>
                    <a:pt x="3089" y="2153"/>
                  </a:lnTo>
                  <a:lnTo>
                    <a:pt x="3075" y="2199"/>
                  </a:lnTo>
                  <a:lnTo>
                    <a:pt x="3065" y="2247"/>
                  </a:lnTo>
                  <a:lnTo>
                    <a:pt x="3056" y="2295"/>
                  </a:lnTo>
                  <a:lnTo>
                    <a:pt x="3050" y="2344"/>
                  </a:lnTo>
                  <a:lnTo>
                    <a:pt x="3046" y="2393"/>
                  </a:lnTo>
                  <a:lnTo>
                    <a:pt x="3045" y="2443"/>
                  </a:lnTo>
                  <a:lnTo>
                    <a:pt x="3046" y="2493"/>
                  </a:lnTo>
                  <a:lnTo>
                    <a:pt x="3050" y="2542"/>
                  </a:lnTo>
                  <a:lnTo>
                    <a:pt x="3056" y="2591"/>
                  </a:lnTo>
                  <a:lnTo>
                    <a:pt x="3065" y="2639"/>
                  </a:lnTo>
                  <a:lnTo>
                    <a:pt x="3075" y="2686"/>
                  </a:lnTo>
                  <a:lnTo>
                    <a:pt x="3089" y="2733"/>
                  </a:lnTo>
                  <a:lnTo>
                    <a:pt x="3104" y="2777"/>
                  </a:lnTo>
                  <a:lnTo>
                    <a:pt x="3122" y="2822"/>
                  </a:lnTo>
                  <a:lnTo>
                    <a:pt x="3141" y="2865"/>
                  </a:lnTo>
                  <a:lnTo>
                    <a:pt x="3162" y="2907"/>
                  </a:lnTo>
                  <a:lnTo>
                    <a:pt x="3186" y="2948"/>
                  </a:lnTo>
                  <a:lnTo>
                    <a:pt x="3211" y="2987"/>
                  </a:lnTo>
                  <a:lnTo>
                    <a:pt x="3239" y="3026"/>
                  </a:lnTo>
                  <a:lnTo>
                    <a:pt x="3267" y="3063"/>
                  </a:lnTo>
                  <a:lnTo>
                    <a:pt x="3298" y="3097"/>
                  </a:lnTo>
                  <a:lnTo>
                    <a:pt x="3330" y="3132"/>
                  </a:lnTo>
                  <a:lnTo>
                    <a:pt x="3364" y="3164"/>
                  </a:lnTo>
                  <a:lnTo>
                    <a:pt x="3400" y="3194"/>
                  </a:lnTo>
                  <a:lnTo>
                    <a:pt x="3436" y="3223"/>
                  </a:lnTo>
                  <a:lnTo>
                    <a:pt x="3474" y="3250"/>
                  </a:lnTo>
                  <a:lnTo>
                    <a:pt x="3514" y="3276"/>
                  </a:lnTo>
                  <a:lnTo>
                    <a:pt x="3555" y="3299"/>
                  </a:lnTo>
                  <a:lnTo>
                    <a:pt x="3597" y="3320"/>
                  </a:lnTo>
                  <a:lnTo>
                    <a:pt x="3640" y="3340"/>
                  </a:lnTo>
                  <a:lnTo>
                    <a:pt x="3684" y="3358"/>
                  </a:lnTo>
                  <a:lnTo>
                    <a:pt x="3730" y="3373"/>
                  </a:lnTo>
                  <a:lnTo>
                    <a:pt x="3775" y="3386"/>
                  </a:lnTo>
                  <a:lnTo>
                    <a:pt x="3823" y="3397"/>
                  </a:lnTo>
                  <a:lnTo>
                    <a:pt x="3871" y="3405"/>
                  </a:lnTo>
                  <a:lnTo>
                    <a:pt x="3919" y="3412"/>
                  </a:lnTo>
                  <a:lnTo>
                    <a:pt x="3969" y="3415"/>
                  </a:lnTo>
                  <a:lnTo>
                    <a:pt x="4019" y="3417"/>
                  </a:lnTo>
                  <a:lnTo>
                    <a:pt x="4070" y="3415"/>
                  </a:lnTo>
                  <a:lnTo>
                    <a:pt x="4119" y="3412"/>
                  </a:lnTo>
                  <a:lnTo>
                    <a:pt x="4168" y="3405"/>
                  </a:lnTo>
                  <a:lnTo>
                    <a:pt x="4216" y="3397"/>
                  </a:lnTo>
                  <a:lnTo>
                    <a:pt x="4262" y="3386"/>
                  </a:lnTo>
                  <a:lnTo>
                    <a:pt x="4309" y="3373"/>
                  </a:lnTo>
                  <a:lnTo>
                    <a:pt x="4354" y="3358"/>
                  </a:lnTo>
                  <a:lnTo>
                    <a:pt x="4398" y="3340"/>
                  </a:lnTo>
                  <a:lnTo>
                    <a:pt x="4442" y="3320"/>
                  </a:lnTo>
                  <a:lnTo>
                    <a:pt x="4483" y="3299"/>
                  </a:lnTo>
                  <a:lnTo>
                    <a:pt x="4524" y="3276"/>
                  </a:lnTo>
                  <a:lnTo>
                    <a:pt x="4563" y="3250"/>
                  </a:lnTo>
                  <a:lnTo>
                    <a:pt x="4602" y="3223"/>
                  </a:lnTo>
                  <a:lnTo>
                    <a:pt x="4639" y="3194"/>
                  </a:lnTo>
                  <a:lnTo>
                    <a:pt x="4674" y="3164"/>
                  </a:lnTo>
                  <a:lnTo>
                    <a:pt x="4708" y="3132"/>
                  </a:lnTo>
                  <a:lnTo>
                    <a:pt x="4740" y="3097"/>
                  </a:lnTo>
                  <a:lnTo>
                    <a:pt x="4771" y="3063"/>
                  </a:lnTo>
                  <a:lnTo>
                    <a:pt x="4800" y="3026"/>
                  </a:lnTo>
                  <a:lnTo>
                    <a:pt x="4826" y="2987"/>
                  </a:lnTo>
                  <a:lnTo>
                    <a:pt x="4852" y="2948"/>
                  </a:lnTo>
                  <a:lnTo>
                    <a:pt x="4876" y="2907"/>
                  </a:lnTo>
                  <a:lnTo>
                    <a:pt x="4897" y="2865"/>
                  </a:lnTo>
                  <a:lnTo>
                    <a:pt x="4917" y="2822"/>
                  </a:lnTo>
                  <a:lnTo>
                    <a:pt x="4934" y="2777"/>
                  </a:lnTo>
                  <a:lnTo>
                    <a:pt x="4949" y="2733"/>
                  </a:lnTo>
                  <a:lnTo>
                    <a:pt x="4962" y="2686"/>
                  </a:lnTo>
                  <a:lnTo>
                    <a:pt x="4974" y="2639"/>
                  </a:lnTo>
                  <a:lnTo>
                    <a:pt x="4981" y="2591"/>
                  </a:lnTo>
                  <a:lnTo>
                    <a:pt x="4988" y="2542"/>
                  </a:lnTo>
                  <a:lnTo>
                    <a:pt x="4991" y="2493"/>
                  </a:lnTo>
                  <a:lnTo>
                    <a:pt x="4993" y="2443"/>
                  </a:lnTo>
                  <a:lnTo>
                    <a:pt x="4991" y="2393"/>
                  </a:lnTo>
                  <a:lnTo>
                    <a:pt x="4988" y="2344"/>
                  </a:lnTo>
                  <a:lnTo>
                    <a:pt x="4981" y="2295"/>
                  </a:lnTo>
                  <a:lnTo>
                    <a:pt x="4974" y="2247"/>
                  </a:lnTo>
                  <a:lnTo>
                    <a:pt x="4962" y="2199"/>
                  </a:lnTo>
                  <a:lnTo>
                    <a:pt x="4949" y="2153"/>
                  </a:lnTo>
                  <a:lnTo>
                    <a:pt x="4934" y="2107"/>
                  </a:lnTo>
                  <a:lnTo>
                    <a:pt x="4917" y="2064"/>
                  </a:lnTo>
                  <a:lnTo>
                    <a:pt x="4897" y="2021"/>
                  </a:lnTo>
                  <a:lnTo>
                    <a:pt x="4876" y="1978"/>
                  </a:lnTo>
                  <a:lnTo>
                    <a:pt x="4852" y="1938"/>
                  </a:lnTo>
                  <a:lnTo>
                    <a:pt x="4826" y="1898"/>
                  </a:lnTo>
                  <a:lnTo>
                    <a:pt x="4800" y="1860"/>
                  </a:lnTo>
                  <a:lnTo>
                    <a:pt x="4771" y="1823"/>
                  </a:lnTo>
                  <a:lnTo>
                    <a:pt x="4740" y="1788"/>
                  </a:lnTo>
                  <a:lnTo>
                    <a:pt x="4708" y="1754"/>
                  </a:lnTo>
                  <a:close/>
                  <a:moveTo>
                    <a:pt x="4362" y="2100"/>
                  </a:moveTo>
                  <a:lnTo>
                    <a:pt x="4362" y="2100"/>
                  </a:lnTo>
                  <a:lnTo>
                    <a:pt x="4345" y="2084"/>
                  </a:lnTo>
                  <a:lnTo>
                    <a:pt x="4328" y="2068"/>
                  </a:lnTo>
                  <a:lnTo>
                    <a:pt x="4309" y="2054"/>
                  </a:lnTo>
                  <a:lnTo>
                    <a:pt x="4290" y="2041"/>
                  </a:lnTo>
                  <a:lnTo>
                    <a:pt x="4270" y="2028"/>
                  </a:lnTo>
                  <a:lnTo>
                    <a:pt x="4250" y="2016"/>
                  </a:lnTo>
                  <a:lnTo>
                    <a:pt x="4229" y="2006"/>
                  </a:lnTo>
                  <a:lnTo>
                    <a:pt x="4208" y="1996"/>
                  </a:lnTo>
                  <a:lnTo>
                    <a:pt x="4186" y="1987"/>
                  </a:lnTo>
                  <a:lnTo>
                    <a:pt x="4163" y="1980"/>
                  </a:lnTo>
                  <a:lnTo>
                    <a:pt x="4141" y="1974"/>
                  </a:lnTo>
                  <a:lnTo>
                    <a:pt x="4116" y="1968"/>
                  </a:lnTo>
                  <a:lnTo>
                    <a:pt x="4093" y="1964"/>
                  </a:lnTo>
                  <a:lnTo>
                    <a:pt x="4068" y="1960"/>
                  </a:lnTo>
                  <a:lnTo>
                    <a:pt x="4044" y="1959"/>
                  </a:lnTo>
                  <a:lnTo>
                    <a:pt x="4019" y="1958"/>
                  </a:lnTo>
                  <a:lnTo>
                    <a:pt x="3994" y="1959"/>
                  </a:lnTo>
                  <a:lnTo>
                    <a:pt x="3969" y="1960"/>
                  </a:lnTo>
                  <a:lnTo>
                    <a:pt x="3945" y="1964"/>
                  </a:lnTo>
                  <a:lnTo>
                    <a:pt x="3921" y="1968"/>
                  </a:lnTo>
                  <a:lnTo>
                    <a:pt x="3898" y="1974"/>
                  </a:lnTo>
                  <a:lnTo>
                    <a:pt x="3874" y="1980"/>
                  </a:lnTo>
                  <a:lnTo>
                    <a:pt x="3852" y="1987"/>
                  </a:lnTo>
                  <a:lnTo>
                    <a:pt x="3830" y="1996"/>
                  </a:lnTo>
                  <a:lnTo>
                    <a:pt x="3809" y="2006"/>
                  </a:lnTo>
                  <a:lnTo>
                    <a:pt x="3788" y="2016"/>
                  </a:lnTo>
                  <a:lnTo>
                    <a:pt x="3767" y="2028"/>
                  </a:lnTo>
                  <a:lnTo>
                    <a:pt x="3747" y="2041"/>
                  </a:lnTo>
                  <a:lnTo>
                    <a:pt x="3728" y="2054"/>
                  </a:lnTo>
                  <a:lnTo>
                    <a:pt x="3711" y="2068"/>
                  </a:lnTo>
                  <a:lnTo>
                    <a:pt x="3693" y="2084"/>
                  </a:lnTo>
                  <a:lnTo>
                    <a:pt x="3676" y="2100"/>
                  </a:lnTo>
                  <a:lnTo>
                    <a:pt x="3660" y="2116"/>
                  </a:lnTo>
                  <a:lnTo>
                    <a:pt x="3645" y="2134"/>
                  </a:lnTo>
                  <a:lnTo>
                    <a:pt x="3630" y="2152"/>
                  </a:lnTo>
                  <a:lnTo>
                    <a:pt x="3617" y="2172"/>
                  </a:lnTo>
                  <a:lnTo>
                    <a:pt x="3605" y="2191"/>
                  </a:lnTo>
                  <a:lnTo>
                    <a:pt x="3592" y="2211"/>
                  </a:lnTo>
                  <a:lnTo>
                    <a:pt x="3582" y="2232"/>
                  </a:lnTo>
                  <a:lnTo>
                    <a:pt x="3572" y="2253"/>
                  </a:lnTo>
                  <a:lnTo>
                    <a:pt x="3563" y="2276"/>
                  </a:lnTo>
                  <a:lnTo>
                    <a:pt x="3556" y="2298"/>
                  </a:lnTo>
                  <a:lnTo>
                    <a:pt x="3550" y="2321"/>
                  </a:lnTo>
                  <a:lnTo>
                    <a:pt x="3545" y="2345"/>
                  </a:lnTo>
                  <a:lnTo>
                    <a:pt x="3540" y="2369"/>
                  </a:lnTo>
                  <a:lnTo>
                    <a:pt x="3537" y="2393"/>
                  </a:lnTo>
                  <a:lnTo>
                    <a:pt x="3534" y="2417"/>
                  </a:lnTo>
                  <a:lnTo>
                    <a:pt x="3534" y="2443"/>
                  </a:lnTo>
                  <a:lnTo>
                    <a:pt x="3534" y="2467"/>
                  </a:lnTo>
                  <a:lnTo>
                    <a:pt x="3537" y="2492"/>
                  </a:lnTo>
                  <a:lnTo>
                    <a:pt x="3540" y="2517"/>
                  </a:lnTo>
                  <a:lnTo>
                    <a:pt x="3545" y="2541"/>
                  </a:lnTo>
                  <a:lnTo>
                    <a:pt x="3550" y="2564"/>
                  </a:lnTo>
                  <a:lnTo>
                    <a:pt x="3556" y="2587"/>
                  </a:lnTo>
                  <a:lnTo>
                    <a:pt x="3563" y="2610"/>
                  </a:lnTo>
                  <a:lnTo>
                    <a:pt x="3572" y="2631"/>
                  </a:lnTo>
                  <a:lnTo>
                    <a:pt x="3582" y="2654"/>
                  </a:lnTo>
                  <a:lnTo>
                    <a:pt x="3592" y="2674"/>
                  </a:lnTo>
                  <a:lnTo>
                    <a:pt x="3605" y="2695"/>
                  </a:lnTo>
                  <a:lnTo>
                    <a:pt x="3617" y="2714"/>
                  </a:lnTo>
                  <a:lnTo>
                    <a:pt x="3630" y="2733"/>
                  </a:lnTo>
                  <a:lnTo>
                    <a:pt x="3645" y="2752"/>
                  </a:lnTo>
                  <a:lnTo>
                    <a:pt x="3660" y="2768"/>
                  </a:lnTo>
                  <a:lnTo>
                    <a:pt x="3676" y="2786"/>
                  </a:lnTo>
                  <a:lnTo>
                    <a:pt x="3693" y="2802"/>
                  </a:lnTo>
                  <a:lnTo>
                    <a:pt x="3711" y="2817"/>
                  </a:lnTo>
                  <a:lnTo>
                    <a:pt x="3728" y="2831"/>
                  </a:lnTo>
                  <a:lnTo>
                    <a:pt x="3747" y="2845"/>
                  </a:lnTo>
                  <a:lnTo>
                    <a:pt x="3767" y="2858"/>
                  </a:lnTo>
                  <a:lnTo>
                    <a:pt x="3788" y="2869"/>
                  </a:lnTo>
                  <a:lnTo>
                    <a:pt x="3809" y="2880"/>
                  </a:lnTo>
                  <a:lnTo>
                    <a:pt x="3830" y="2890"/>
                  </a:lnTo>
                  <a:lnTo>
                    <a:pt x="3852" y="2898"/>
                  </a:lnTo>
                  <a:lnTo>
                    <a:pt x="3874" y="2906"/>
                  </a:lnTo>
                  <a:lnTo>
                    <a:pt x="3898" y="2912"/>
                  </a:lnTo>
                  <a:lnTo>
                    <a:pt x="3921" y="2918"/>
                  </a:lnTo>
                  <a:lnTo>
                    <a:pt x="3945" y="2922"/>
                  </a:lnTo>
                  <a:lnTo>
                    <a:pt x="3969" y="2924"/>
                  </a:lnTo>
                  <a:lnTo>
                    <a:pt x="3994" y="2927"/>
                  </a:lnTo>
                  <a:lnTo>
                    <a:pt x="4019" y="2928"/>
                  </a:lnTo>
                  <a:lnTo>
                    <a:pt x="4044" y="2927"/>
                  </a:lnTo>
                  <a:lnTo>
                    <a:pt x="4068" y="2924"/>
                  </a:lnTo>
                  <a:lnTo>
                    <a:pt x="4093" y="2922"/>
                  </a:lnTo>
                  <a:lnTo>
                    <a:pt x="4116" y="2918"/>
                  </a:lnTo>
                  <a:lnTo>
                    <a:pt x="4141" y="2912"/>
                  </a:lnTo>
                  <a:lnTo>
                    <a:pt x="4163" y="2906"/>
                  </a:lnTo>
                  <a:lnTo>
                    <a:pt x="4186" y="2898"/>
                  </a:lnTo>
                  <a:lnTo>
                    <a:pt x="4208" y="2890"/>
                  </a:lnTo>
                  <a:lnTo>
                    <a:pt x="4229" y="2880"/>
                  </a:lnTo>
                  <a:lnTo>
                    <a:pt x="4250" y="2869"/>
                  </a:lnTo>
                  <a:lnTo>
                    <a:pt x="4270" y="2858"/>
                  </a:lnTo>
                  <a:lnTo>
                    <a:pt x="4290" y="2845"/>
                  </a:lnTo>
                  <a:lnTo>
                    <a:pt x="4309" y="2831"/>
                  </a:lnTo>
                  <a:lnTo>
                    <a:pt x="4328" y="2817"/>
                  </a:lnTo>
                  <a:lnTo>
                    <a:pt x="4345" y="2802"/>
                  </a:lnTo>
                  <a:lnTo>
                    <a:pt x="4362" y="2786"/>
                  </a:lnTo>
                  <a:lnTo>
                    <a:pt x="4378" y="2768"/>
                  </a:lnTo>
                  <a:lnTo>
                    <a:pt x="4393" y="2752"/>
                  </a:lnTo>
                  <a:lnTo>
                    <a:pt x="4407" y="2733"/>
                  </a:lnTo>
                  <a:lnTo>
                    <a:pt x="4421" y="2714"/>
                  </a:lnTo>
                  <a:lnTo>
                    <a:pt x="4434" y="2695"/>
                  </a:lnTo>
                  <a:lnTo>
                    <a:pt x="4445" y="2674"/>
                  </a:lnTo>
                  <a:lnTo>
                    <a:pt x="4456" y="2654"/>
                  </a:lnTo>
                  <a:lnTo>
                    <a:pt x="4465" y="2631"/>
                  </a:lnTo>
                  <a:lnTo>
                    <a:pt x="4474" y="2610"/>
                  </a:lnTo>
                  <a:lnTo>
                    <a:pt x="4482" y="2587"/>
                  </a:lnTo>
                  <a:lnTo>
                    <a:pt x="4489" y="2564"/>
                  </a:lnTo>
                  <a:lnTo>
                    <a:pt x="4494" y="2541"/>
                  </a:lnTo>
                  <a:lnTo>
                    <a:pt x="4499" y="2517"/>
                  </a:lnTo>
                  <a:lnTo>
                    <a:pt x="4501" y="2492"/>
                  </a:lnTo>
                  <a:lnTo>
                    <a:pt x="4503" y="2467"/>
                  </a:lnTo>
                  <a:lnTo>
                    <a:pt x="4504" y="2443"/>
                  </a:lnTo>
                  <a:lnTo>
                    <a:pt x="4503" y="2417"/>
                  </a:lnTo>
                  <a:lnTo>
                    <a:pt x="4501" y="2393"/>
                  </a:lnTo>
                  <a:lnTo>
                    <a:pt x="4499" y="2369"/>
                  </a:lnTo>
                  <a:lnTo>
                    <a:pt x="4494" y="2345"/>
                  </a:lnTo>
                  <a:lnTo>
                    <a:pt x="4489" y="2321"/>
                  </a:lnTo>
                  <a:lnTo>
                    <a:pt x="4482" y="2298"/>
                  </a:lnTo>
                  <a:lnTo>
                    <a:pt x="4474" y="2276"/>
                  </a:lnTo>
                  <a:lnTo>
                    <a:pt x="4465" y="2253"/>
                  </a:lnTo>
                  <a:lnTo>
                    <a:pt x="4456" y="2232"/>
                  </a:lnTo>
                  <a:lnTo>
                    <a:pt x="4445" y="2211"/>
                  </a:lnTo>
                  <a:lnTo>
                    <a:pt x="4434" y="2191"/>
                  </a:lnTo>
                  <a:lnTo>
                    <a:pt x="4421" y="2172"/>
                  </a:lnTo>
                  <a:lnTo>
                    <a:pt x="4407" y="2152"/>
                  </a:lnTo>
                  <a:lnTo>
                    <a:pt x="4393" y="2134"/>
                  </a:lnTo>
                  <a:lnTo>
                    <a:pt x="4378" y="2116"/>
                  </a:lnTo>
                  <a:lnTo>
                    <a:pt x="4362" y="2100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43000">
                  <a:srgbClr val="65D3F6"/>
                </a:gs>
                <a:gs pos="100000">
                  <a:srgbClr val="0756A7"/>
                </a:gs>
              </a:gsLst>
              <a:lin ang="5400000" scaled="1"/>
            </a:gra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4" name="矩形 73"/>
          <p:cNvSpPr/>
          <p:nvPr/>
        </p:nvSpPr>
        <p:spPr>
          <a:xfrm>
            <a:off x="1089201" y="5477048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 noProof="0" dirty="0">
                <a:solidFill>
                  <a:srgbClr val="65D3F6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常用技术与方法</a:t>
            </a:r>
            <a:endParaRPr kumimoji="0" lang="zh-CN" altLang="en-US" sz="2400" b="1" i="1" u="none" strike="noStrike" kern="1200" cap="none" spc="0" normalizeH="0" baseline="0" noProof="0" dirty="0">
              <a:ln>
                <a:noFill/>
              </a:ln>
              <a:solidFill>
                <a:srgbClr val="65D3F6"/>
              </a:solidFill>
              <a:effectLst/>
              <a:uLnTx/>
              <a:uFillTx/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4456683" y="2643580"/>
            <a:ext cx="6584103" cy="35986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</a:pPr>
            <a:r>
              <a:rPr lang="zh-CN" altLang="en-US" sz="16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数据压缩和编码</a:t>
            </a:r>
            <a:r>
              <a: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：向量数据可以通过压缩和编码方法进行紧凑表示，以减少存储空间的使用。例如，可以使用</a:t>
            </a:r>
            <a:r>
              <a:rPr lang="zh-CN" altLang="en-US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位图压缩、字典编码或矩阵压缩</a:t>
            </a:r>
            <a:r>
              <a: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等技术来减小存储需求。</a:t>
            </a:r>
          </a:p>
          <a:p>
            <a:pPr lvl="0">
              <a:lnSpc>
                <a:spcPct val="120000"/>
              </a:lnSpc>
            </a:pPr>
            <a:endParaRPr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>
              <a:lnSpc>
                <a:spcPct val="120000"/>
              </a:lnSpc>
            </a:pPr>
            <a:r>
              <a:rPr lang="zh-CN" altLang="en-US" sz="16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索引结构</a:t>
            </a:r>
            <a:r>
              <a: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：向量数据库通常使用</a:t>
            </a:r>
            <a:r>
              <a:rPr lang="zh-CN" altLang="en-US" sz="16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特殊的索引结构</a:t>
            </a:r>
            <a:r>
              <a: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来组织和管理向量数据，以提高查询效率。常见的向量索引结构包括</a:t>
            </a:r>
            <a:r>
              <a:rPr lang="en-US" altLang="zh-CN" sz="16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KD-Tree</a:t>
            </a:r>
            <a:r>
              <a:rPr lang="zh-CN" altLang="en-US" sz="16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16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Ball Tree</a:t>
            </a:r>
            <a:r>
              <a:rPr lang="zh-CN" altLang="en-US" sz="16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16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LSH</a:t>
            </a:r>
            <a:r>
              <a:rPr lang="zh-CN" altLang="en-US" sz="16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16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PQ</a:t>
            </a:r>
            <a:r>
              <a: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等。这些索引结构允许快速的相似性搜索和范围查询。</a:t>
            </a:r>
          </a:p>
          <a:p>
            <a:pPr lvl="0">
              <a:lnSpc>
                <a:spcPct val="120000"/>
              </a:lnSpc>
            </a:pPr>
            <a:endParaRPr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>
              <a:lnSpc>
                <a:spcPct val="120000"/>
              </a:lnSpc>
            </a:pPr>
            <a:r>
              <a:rPr lang="zh-CN" altLang="en-US" sz="16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分区和分布式存储</a:t>
            </a:r>
            <a:r>
              <a: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：对于大规模的向量数据集，可以使用分区和分布式存储技术将数据分割并分布在</a:t>
            </a:r>
            <a:r>
              <a:rPr lang="zh-CN" altLang="en-US" sz="16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多个节点</a:t>
            </a:r>
            <a:r>
              <a: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上。这样可以提高</a:t>
            </a:r>
            <a:r>
              <a:rPr lang="zh-CN" altLang="en-US" sz="16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并行处理和查询性能</a:t>
            </a:r>
            <a:r>
              <a: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，并实现高可扩展性和容错性。</a:t>
            </a:r>
          </a:p>
          <a:p>
            <a:pPr lvl="0">
              <a:lnSpc>
                <a:spcPct val="120000"/>
              </a:lnSpc>
            </a:pPr>
            <a:endParaRPr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11350147" y="2817048"/>
            <a:ext cx="154685" cy="1223905"/>
            <a:chOff x="11068118" y="3429000"/>
            <a:chExt cx="154685" cy="1223905"/>
          </a:xfrm>
        </p:grpSpPr>
        <p:sp>
          <p:nvSpPr>
            <p:cNvPr id="85" name="椭圆 84"/>
            <p:cNvSpPr/>
            <p:nvPr/>
          </p:nvSpPr>
          <p:spPr>
            <a:xfrm>
              <a:off x="11101627" y="4023459"/>
              <a:ext cx="87666" cy="87666"/>
            </a:xfrm>
            <a:prstGeom prst="ellipse">
              <a:avLst/>
            </a:prstGeom>
            <a:solidFill>
              <a:srgbClr val="65D3F6"/>
            </a:solidFill>
            <a:ln>
              <a:noFill/>
            </a:ln>
            <a:effectLst>
              <a:glow>
                <a:srgbClr val="D13694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11068118" y="3429000"/>
              <a:ext cx="154685" cy="154685"/>
            </a:xfrm>
            <a:prstGeom prst="ellipse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11094457" y="4550898"/>
              <a:ext cx="102007" cy="102007"/>
            </a:xfrm>
            <a:prstGeom prst="ellipse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7" name="Picture 2" descr="数据存储_360百科">
            <a:extLst>
              <a:ext uri="{FF2B5EF4-FFF2-40B4-BE49-F238E27FC236}">
                <a16:creationId xmlns:a16="http://schemas.microsoft.com/office/drawing/2014/main" id="{F53485B9-A1BD-6839-F8D4-03EE30BA8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88950" y="1449145"/>
            <a:ext cx="3183052" cy="3183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12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10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2" presetClass="entr" presetSubtype="9" decel="54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9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9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4" presetID="2" presetClass="entr" presetSubtype="4" fill="hold" grpId="0" nodeType="afterEffect" p14:presetBounceEnd="4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9000">
                                          <p:cBhvr additive="base">
                                            <p:cTn id="26" dur="1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9000">
                                          <p:cBhvr additive="base">
                                            <p:cTn id="27" dur="1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29" presetID="23" presetClass="entr" presetSubtype="28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650"/>
                                </p:stCondLst>
                                <p:childTnLst>
                                  <p:par>
                                    <p:cTn id="3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6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750"/>
                                </p:stCondLst>
                                <p:childTnLst>
                                  <p:par>
                                    <p:cTn id="38" presetID="49" presetClass="entr" presetSubtype="0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75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8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9" grpId="0" animBg="1"/>
          <p:bldP spid="61" grpId="0" animBg="1"/>
          <p:bldP spid="62" grpId="0" animBg="1"/>
          <p:bldP spid="63" grpId="0" animBg="1"/>
          <p:bldP spid="66" grpId="0" animBg="1"/>
          <p:bldP spid="68" grpId="0"/>
          <p:bldP spid="74" grpId="0"/>
          <p:bldP spid="7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10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2" presetClass="entr" presetSubtype="9" decel="54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9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9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4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29" presetID="23" presetClass="entr" presetSubtype="28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650"/>
                                </p:stCondLst>
                                <p:childTnLst>
                                  <p:par>
                                    <p:cTn id="3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6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750"/>
                                </p:stCondLst>
                                <p:childTnLst>
                                  <p:par>
                                    <p:cTn id="38" presetID="49" presetClass="entr" presetSubtype="0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75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8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9" grpId="0" animBg="1"/>
          <p:bldP spid="61" grpId="0" animBg="1"/>
          <p:bldP spid="62" grpId="0" animBg="1"/>
          <p:bldP spid="63" grpId="0" animBg="1"/>
          <p:bldP spid="66" grpId="0" animBg="1"/>
          <p:bldP spid="68" grpId="0"/>
          <p:bldP spid="74" grpId="0"/>
          <p:bldP spid="76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50000">
              <a:srgbClr val="082241"/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任意多边形 58"/>
          <p:cNvSpPr>
            <a:spLocks/>
          </p:cNvSpPr>
          <p:nvPr/>
        </p:nvSpPr>
        <p:spPr>
          <a:xfrm>
            <a:off x="1939776" y="-727224"/>
            <a:ext cx="8312448" cy="8312448"/>
          </a:xfrm>
          <a:custGeom>
            <a:avLst/>
            <a:gdLst>
              <a:gd name="connsiteX0" fmla="*/ 3016251 w 6032500"/>
              <a:gd name="connsiteY0" fmla="*/ 1625912 h 6032500"/>
              <a:gd name="connsiteX1" fmla="*/ 1625912 w 6032500"/>
              <a:gd name="connsiteY1" fmla="*/ 3016251 h 6032500"/>
              <a:gd name="connsiteX2" fmla="*/ 3016251 w 6032500"/>
              <a:gd name="connsiteY2" fmla="*/ 4406590 h 6032500"/>
              <a:gd name="connsiteX3" fmla="*/ 4406590 w 6032500"/>
              <a:gd name="connsiteY3" fmla="*/ 3016251 h 6032500"/>
              <a:gd name="connsiteX4" fmla="*/ 3016251 w 6032500"/>
              <a:gd name="connsiteY4" fmla="*/ 1625912 h 6032500"/>
              <a:gd name="connsiteX5" fmla="*/ 3016250 w 6032500"/>
              <a:gd name="connsiteY5" fmla="*/ 0 h 6032500"/>
              <a:gd name="connsiteX6" fmla="*/ 6032500 w 6032500"/>
              <a:gd name="connsiteY6" fmla="*/ 3016250 h 6032500"/>
              <a:gd name="connsiteX7" fmla="*/ 3016250 w 6032500"/>
              <a:gd name="connsiteY7" fmla="*/ 6032500 h 6032500"/>
              <a:gd name="connsiteX8" fmla="*/ 0 w 6032500"/>
              <a:gd name="connsiteY8" fmla="*/ 3016250 h 6032500"/>
              <a:gd name="connsiteX9" fmla="*/ 3016250 w 6032500"/>
              <a:gd name="connsiteY9" fmla="*/ 0 h 603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32500" h="6032500">
                <a:moveTo>
                  <a:pt x="3016251" y="1625912"/>
                </a:moveTo>
                <a:cubicBezTo>
                  <a:pt x="2248388" y="1625912"/>
                  <a:pt x="1625912" y="2248388"/>
                  <a:pt x="1625912" y="3016251"/>
                </a:cubicBezTo>
                <a:cubicBezTo>
                  <a:pt x="1625912" y="3784114"/>
                  <a:pt x="2248388" y="4406590"/>
                  <a:pt x="3016251" y="4406590"/>
                </a:cubicBezTo>
                <a:cubicBezTo>
                  <a:pt x="3784114" y="4406590"/>
                  <a:pt x="4406590" y="3784114"/>
                  <a:pt x="4406590" y="3016251"/>
                </a:cubicBezTo>
                <a:cubicBezTo>
                  <a:pt x="4406590" y="2248388"/>
                  <a:pt x="3784114" y="1625912"/>
                  <a:pt x="3016251" y="1625912"/>
                </a:cubicBezTo>
                <a:close/>
                <a:moveTo>
                  <a:pt x="3016250" y="0"/>
                </a:moveTo>
                <a:cubicBezTo>
                  <a:pt x="4682079" y="0"/>
                  <a:pt x="6032500" y="1350421"/>
                  <a:pt x="6032500" y="3016250"/>
                </a:cubicBezTo>
                <a:cubicBezTo>
                  <a:pt x="6032500" y="4682079"/>
                  <a:pt x="4682079" y="6032500"/>
                  <a:pt x="3016250" y="6032500"/>
                </a:cubicBezTo>
                <a:cubicBezTo>
                  <a:pt x="1350421" y="6032500"/>
                  <a:pt x="0" y="4682079"/>
                  <a:pt x="0" y="3016250"/>
                </a:cubicBezTo>
                <a:cubicBezTo>
                  <a:pt x="0" y="1350421"/>
                  <a:pt x="1350421" y="0"/>
                  <a:pt x="3016250" y="0"/>
                </a:cubicBezTo>
                <a:close/>
              </a:path>
            </a:pathLst>
          </a:cu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826806" y="1018339"/>
            <a:ext cx="538388" cy="59761"/>
            <a:chOff x="5607050" y="1793751"/>
            <a:chExt cx="538388" cy="59761"/>
          </a:xfrm>
        </p:grpSpPr>
        <p:sp>
          <p:nvSpPr>
            <p:cNvPr id="4" name="椭圆 3"/>
            <p:cNvSpPr/>
            <p:nvPr/>
          </p:nvSpPr>
          <p:spPr>
            <a:xfrm>
              <a:off x="5607050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5846363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6085677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61" name="椭圆 60"/>
          <p:cNvSpPr/>
          <p:nvPr/>
        </p:nvSpPr>
        <p:spPr>
          <a:xfrm>
            <a:off x="4027768" y="1216583"/>
            <a:ext cx="5102817" cy="5102817"/>
          </a:xfrm>
          <a:prstGeom prst="ellipse">
            <a:avLst/>
          </a:prstGeom>
          <a:noFill/>
          <a:ln w="0">
            <a:gradFill>
              <a:gsLst>
                <a:gs pos="0">
                  <a:srgbClr val="0756A7">
                    <a:alpha val="74000"/>
                  </a:srgbClr>
                </a:gs>
                <a:gs pos="40000">
                  <a:srgbClr val="4CB6DB">
                    <a:alpha val="32000"/>
                  </a:srgbClr>
                </a:gs>
                <a:gs pos="70000">
                  <a:srgbClr val="65D3F6">
                    <a:alpha val="16000"/>
                  </a:srgbClr>
                </a:gs>
                <a:gs pos="100000">
                  <a:schemeClr val="accent1">
                    <a:lumMod val="20000"/>
                    <a:lumOff val="80000"/>
                    <a:alpha val="6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4266713" y="1429333"/>
            <a:ext cx="4168609" cy="4168609"/>
          </a:xfrm>
          <a:prstGeom prst="ellipse">
            <a:avLst/>
          </a:prstGeom>
          <a:noFill/>
          <a:ln w="9525">
            <a:solidFill>
              <a:srgbClr val="65D3F6">
                <a:alpha val="1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椭圆 62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799147" y="1018339"/>
            <a:ext cx="6134101" cy="6134101"/>
          </a:xfrm>
          <a:prstGeom prst="ellipse">
            <a:avLst/>
          </a:prstGeom>
          <a:noFill/>
          <a:ln w="9525">
            <a:solidFill>
              <a:srgbClr val="0756A7">
                <a:alpha val="2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88950" y="4597501"/>
            <a:ext cx="3183227" cy="1565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1125369" y="489985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CB6DB"/>
                </a:solidFill>
                <a:effectLst/>
                <a:uLnTx/>
                <a:uFillTx/>
                <a:latin typeface="方正兰亭纤黑_GBK" panose="02000000000000000000" pitchFamily="2" charset="-122"/>
                <a:ea typeface="方正兰亭纤黑_GBK" panose="02000000000000000000" pitchFamily="2" charset="-122"/>
                <a:cs typeface="+mn-cs"/>
              </a:rPr>
              <a:t>向量存储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1151214" y="5205600"/>
            <a:ext cx="20451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Roboto Th" pitchFamily="2" charset="0"/>
                <a:ea typeface="宋体" panose="02010600030101010101" pitchFamily="2" charset="-122"/>
                <a:cs typeface="+mn-cs"/>
              </a:rPr>
              <a:t>Vector storage</a:t>
            </a:r>
            <a:endParaRPr kumimoji="0" lang="zh-CN" altLang="en-US" sz="1050" b="1" i="0" u="none" strike="noStrike" kern="1200" cap="none" spc="30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Roboto Th" pitchFamily="2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3" name="组合 72"/>
          <p:cNvGrpSpPr>
            <a:grpSpLocks noGrp="1" noUngrp="1" noRot="1" noMove="1" noResize="1"/>
          </p:cNvGrpSpPr>
          <p:nvPr/>
        </p:nvGrpSpPr>
        <p:grpSpPr>
          <a:xfrm>
            <a:off x="4723384" y="1563533"/>
            <a:ext cx="914400" cy="914400"/>
            <a:chOff x="4860739" y="1864641"/>
            <a:chExt cx="914400" cy="914400"/>
          </a:xfrm>
        </p:grpSpPr>
        <p:sp>
          <p:nvSpPr>
            <p:cNvPr id="71" name="椭圆 70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860739" y="1864641"/>
              <a:ext cx="914400" cy="914400"/>
            </a:xfrm>
            <a:prstGeom prst="ellipse">
              <a:avLst/>
            </a:prstGeom>
            <a:noFill/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37000">
                    <a:srgbClr val="65D3F6"/>
                  </a:gs>
                  <a:gs pos="69000">
                    <a:srgbClr val="4CB6DB"/>
                  </a:gs>
                  <a:gs pos="100000">
                    <a:srgbClr val="0756A7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" name="KSO_Shape"/>
            <p:cNvSpPr>
              <a:spLocks noGrp="1" noRot="1" noMove="1" noResize="1" noEditPoints="1" noAdjustHandles="1" noChangeArrowheads="1" noChangeShapeType="1"/>
            </p:cNvSpPr>
            <p:nvPr/>
          </p:nvSpPr>
          <p:spPr bwMode="auto">
            <a:xfrm>
              <a:off x="5124499" y="2183209"/>
              <a:ext cx="386880" cy="277264"/>
            </a:xfrm>
            <a:custGeom>
              <a:avLst/>
              <a:gdLst>
                <a:gd name="T0" fmla="*/ 603268619 w 5832"/>
                <a:gd name="T1" fmla="*/ 56679958 h 4173"/>
                <a:gd name="T2" fmla="*/ 619913524 w 5832"/>
                <a:gd name="T3" fmla="*/ 76999053 h 4173"/>
                <a:gd name="T4" fmla="*/ 620980350 w 5832"/>
                <a:gd name="T5" fmla="*/ 416543893 h 4173"/>
                <a:gd name="T6" fmla="*/ 606362937 w 5832"/>
                <a:gd name="T7" fmla="*/ 438253429 h 4173"/>
                <a:gd name="T8" fmla="*/ 39478120 w 5832"/>
                <a:gd name="T9" fmla="*/ 446274150 h 4173"/>
                <a:gd name="T10" fmla="*/ 15791379 w 5832"/>
                <a:gd name="T11" fmla="*/ 438253429 h 4173"/>
                <a:gd name="T12" fmla="*/ 1173639 w 5832"/>
                <a:gd name="T13" fmla="*/ 416543893 h 4173"/>
                <a:gd name="T14" fmla="*/ 2347279 w 5832"/>
                <a:gd name="T15" fmla="*/ 76999053 h 4173"/>
                <a:gd name="T16" fmla="*/ 18992184 w 5832"/>
                <a:gd name="T17" fmla="*/ 56679958 h 4173"/>
                <a:gd name="T18" fmla="*/ 181706034 w 5832"/>
                <a:gd name="T19" fmla="*/ 0 h 4173"/>
                <a:gd name="T20" fmla="*/ 399049156 w 5832"/>
                <a:gd name="T21" fmla="*/ 190572934 h 4173"/>
                <a:gd name="T22" fmla="*/ 365332747 w 5832"/>
                <a:gd name="T23" fmla="*/ 218378166 h 4173"/>
                <a:gd name="T24" fmla="*/ 352422387 w 5832"/>
                <a:gd name="T25" fmla="*/ 265219360 h 4173"/>
                <a:gd name="T26" fmla="*/ 372161610 w 5832"/>
                <a:gd name="T27" fmla="*/ 312702121 h 4173"/>
                <a:gd name="T28" fmla="*/ 409719051 w 5832"/>
                <a:gd name="T29" fmla="*/ 335480825 h 4173"/>
                <a:gd name="T30" fmla="*/ 458586613 w 5832"/>
                <a:gd name="T31" fmla="*/ 331951720 h 4173"/>
                <a:gd name="T32" fmla="*/ 492303022 w 5832"/>
                <a:gd name="T33" fmla="*/ 304039506 h 4173"/>
                <a:gd name="T34" fmla="*/ 505320195 w 5832"/>
                <a:gd name="T35" fmla="*/ 257305294 h 4173"/>
                <a:gd name="T36" fmla="*/ 485474486 w 5832"/>
                <a:gd name="T37" fmla="*/ 209608897 h 4173"/>
                <a:gd name="T38" fmla="*/ 447916718 w 5832"/>
                <a:gd name="T39" fmla="*/ 186829866 h 4173"/>
                <a:gd name="T40" fmla="*/ 196430260 w 5832"/>
                <a:gd name="T41" fmla="*/ 134748506 h 4173"/>
                <a:gd name="T42" fmla="*/ 397769030 w 5832"/>
                <a:gd name="T43" fmla="*/ 110472379 h 4173"/>
                <a:gd name="T44" fmla="*/ 349221582 w 5832"/>
                <a:gd name="T45" fmla="*/ 129508341 h 4173"/>
                <a:gd name="T46" fmla="*/ 312624154 w 5832"/>
                <a:gd name="T47" fmla="*/ 160521731 h 4173"/>
                <a:gd name="T48" fmla="*/ 285843094 w 5832"/>
                <a:gd name="T49" fmla="*/ 204796333 h 4173"/>
                <a:gd name="T50" fmla="*/ 275280013 w 5832"/>
                <a:gd name="T51" fmla="*/ 257198639 h 4173"/>
                <a:gd name="T52" fmla="*/ 282108549 w 5832"/>
                <a:gd name="T53" fmla="*/ 307034027 h 4173"/>
                <a:gd name="T54" fmla="*/ 305795617 w 5832"/>
                <a:gd name="T55" fmla="*/ 353447292 h 4173"/>
                <a:gd name="T56" fmla="*/ 339938627 w 5832"/>
                <a:gd name="T57" fmla="*/ 386813636 h 4173"/>
                <a:gd name="T58" fmla="*/ 386779023 w 5832"/>
                <a:gd name="T59" fmla="*/ 409271720 h 4173"/>
                <a:gd name="T60" fmla="*/ 436713410 w 5832"/>
                <a:gd name="T61" fmla="*/ 415046796 h 4173"/>
                <a:gd name="T62" fmla="*/ 488568477 w 5832"/>
                <a:gd name="T63" fmla="*/ 403069042 h 4173"/>
                <a:gd name="T64" fmla="*/ 532101255 w 5832"/>
                <a:gd name="T65" fmla="*/ 375156828 h 4173"/>
                <a:gd name="T66" fmla="*/ 562083447 w 5832"/>
                <a:gd name="T67" fmla="*/ 337940761 h 4173"/>
                <a:gd name="T68" fmla="*/ 580008477 w 5832"/>
                <a:gd name="T69" fmla="*/ 288425993 h 4173"/>
                <a:gd name="T70" fmla="*/ 580648704 w 5832"/>
                <a:gd name="T71" fmla="*/ 237734748 h 4173"/>
                <a:gd name="T72" fmla="*/ 563897312 w 5832"/>
                <a:gd name="T73" fmla="*/ 187792379 h 4173"/>
                <a:gd name="T74" fmla="*/ 534875460 w 5832"/>
                <a:gd name="T75" fmla="*/ 149827436 h 4173"/>
                <a:gd name="T76" fmla="*/ 491982909 w 5832"/>
                <a:gd name="T77" fmla="*/ 120845727 h 4173"/>
                <a:gd name="T78" fmla="*/ 440661255 w 5832"/>
                <a:gd name="T79" fmla="*/ 107691823 h 4173"/>
                <a:gd name="T80" fmla="*/ 469256507 w 5832"/>
                <a:gd name="T81" fmla="*/ 165334294 h 4173"/>
                <a:gd name="T82" fmla="*/ 402783701 w 5832"/>
                <a:gd name="T83" fmla="*/ 160414748 h 4173"/>
                <a:gd name="T84" fmla="*/ 348581355 w 5832"/>
                <a:gd name="T85" fmla="*/ 194957569 h 4173"/>
                <a:gd name="T86" fmla="*/ 324894288 w 5832"/>
                <a:gd name="T87" fmla="*/ 261262327 h 4173"/>
                <a:gd name="T88" fmla="*/ 345593850 w 5832"/>
                <a:gd name="T89" fmla="*/ 323610380 h 4173"/>
                <a:gd name="T90" fmla="*/ 397982330 w 5832"/>
                <a:gd name="T91" fmla="*/ 360719465 h 4173"/>
                <a:gd name="T92" fmla="*/ 464561623 w 5832"/>
                <a:gd name="T93" fmla="*/ 359115386 h 4173"/>
                <a:gd name="T94" fmla="*/ 514922937 w 5832"/>
                <a:gd name="T95" fmla="*/ 319439383 h 4173"/>
                <a:gd name="T96" fmla="*/ 532528182 w 5832"/>
                <a:gd name="T97" fmla="*/ 255915180 h 4173"/>
                <a:gd name="T98" fmla="*/ 505746795 w 5832"/>
                <a:gd name="T99" fmla="*/ 191214501 h 4173"/>
                <a:gd name="T100" fmla="*/ 444182500 w 5832"/>
                <a:gd name="T101" fmla="*/ 211747560 h 4173"/>
                <a:gd name="T102" fmla="*/ 410999504 w 5832"/>
                <a:gd name="T103" fmla="*/ 212496108 h 4173"/>
                <a:gd name="T104" fmla="*/ 385925496 w 5832"/>
                <a:gd name="T105" fmla="*/ 232280619 h 4173"/>
                <a:gd name="T106" fmla="*/ 377069468 w 5832"/>
                <a:gd name="T107" fmla="*/ 263828919 h 4173"/>
                <a:gd name="T108" fmla="*/ 390513567 w 5832"/>
                <a:gd name="T109" fmla="*/ 296018785 h 4173"/>
                <a:gd name="T110" fmla="*/ 418361453 w 5832"/>
                <a:gd name="T111" fmla="*/ 312060228 h 4173"/>
                <a:gd name="T112" fmla="*/ 451224336 w 5832"/>
                <a:gd name="T113" fmla="*/ 307996539 h 4173"/>
                <a:gd name="T114" fmla="*/ 474271178 w 5832"/>
                <a:gd name="T115" fmla="*/ 285966384 h 4173"/>
                <a:gd name="T116" fmla="*/ 480032888 w 5832"/>
                <a:gd name="T117" fmla="*/ 253348589 h 4173"/>
                <a:gd name="T118" fmla="*/ 465415149 w 5832"/>
                <a:gd name="T119" fmla="*/ 224580844 h 4173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832" h="4173">
                  <a:moveTo>
                    <a:pt x="370" y="477"/>
                  </a:moveTo>
                  <a:lnTo>
                    <a:pt x="5462" y="477"/>
                  </a:lnTo>
                  <a:lnTo>
                    <a:pt x="5481" y="477"/>
                  </a:lnTo>
                  <a:lnTo>
                    <a:pt x="5500" y="478"/>
                  </a:lnTo>
                  <a:lnTo>
                    <a:pt x="5518" y="480"/>
                  </a:lnTo>
                  <a:lnTo>
                    <a:pt x="5537" y="484"/>
                  </a:lnTo>
                  <a:lnTo>
                    <a:pt x="5554" y="488"/>
                  </a:lnTo>
                  <a:lnTo>
                    <a:pt x="5571" y="494"/>
                  </a:lnTo>
                  <a:lnTo>
                    <a:pt x="5589" y="499"/>
                  </a:lnTo>
                  <a:lnTo>
                    <a:pt x="5606" y="506"/>
                  </a:lnTo>
                  <a:lnTo>
                    <a:pt x="5622" y="513"/>
                  </a:lnTo>
                  <a:lnTo>
                    <a:pt x="5638" y="521"/>
                  </a:lnTo>
                  <a:lnTo>
                    <a:pt x="5654" y="530"/>
                  </a:lnTo>
                  <a:lnTo>
                    <a:pt x="5668" y="539"/>
                  </a:lnTo>
                  <a:lnTo>
                    <a:pt x="5683" y="550"/>
                  </a:lnTo>
                  <a:lnTo>
                    <a:pt x="5697" y="562"/>
                  </a:lnTo>
                  <a:lnTo>
                    <a:pt x="5710" y="573"/>
                  </a:lnTo>
                  <a:lnTo>
                    <a:pt x="5723" y="585"/>
                  </a:lnTo>
                  <a:lnTo>
                    <a:pt x="5735" y="598"/>
                  </a:lnTo>
                  <a:lnTo>
                    <a:pt x="5747" y="612"/>
                  </a:lnTo>
                  <a:lnTo>
                    <a:pt x="5758" y="625"/>
                  </a:lnTo>
                  <a:lnTo>
                    <a:pt x="5768" y="640"/>
                  </a:lnTo>
                  <a:lnTo>
                    <a:pt x="5778" y="655"/>
                  </a:lnTo>
                  <a:lnTo>
                    <a:pt x="5787" y="670"/>
                  </a:lnTo>
                  <a:lnTo>
                    <a:pt x="5795" y="686"/>
                  </a:lnTo>
                  <a:lnTo>
                    <a:pt x="5803" y="702"/>
                  </a:lnTo>
                  <a:lnTo>
                    <a:pt x="5810" y="720"/>
                  </a:lnTo>
                  <a:lnTo>
                    <a:pt x="5815" y="737"/>
                  </a:lnTo>
                  <a:lnTo>
                    <a:pt x="5820" y="754"/>
                  </a:lnTo>
                  <a:lnTo>
                    <a:pt x="5824" y="772"/>
                  </a:lnTo>
                  <a:lnTo>
                    <a:pt x="5828" y="790"/>
                  </a:lnTo>
                  <a:lnTo>
                    <a:pt x="5830" y="808"/>
                  </a:lnTo>
                  <a:lnTo>
                    <a:pt x="5831" y="827"/>
                  </a:lnTo>
                  <a:lnTo>
                    <a:pt x="5832" y="846"/>
                  </a:lnTo>
                  <a:lnTo>
                    <a:pt x="5832" y="3803"/>
                  </a:lnTo>
                  <a:lnTo>
                    <a:pt x="5831" y="3822"/>
                  </a:lnTo>
                  <a:lnTo>
                    <a:pt x="5830" y="3841"/>
                  </a:lnTo>
                  <a:lnTo>
                    <a:pt x="5828" y="3858"/>
                  </a:lnTo>
                  <a:lnTo>
                    <a:pt x="5824" y="3877"/>
                  </a:lnTo>
                  <a:lnTo>
                    <a:pt x="5820" y="3895"/>
                  </a:lnTo>
                  <a:lnTo>
                    <a:pt x="5815" y="3912"/>
                  </a:lnTo>
                  <a:lnTo>
                    <a:pt x="5810" y="3930"/>
                  </a:lnTo>
                  <a:lnTo>
                    <a:pt x="5803" y="3947"/>
                  </a:lnTo>
                  <a:lnTo>
                    <a:pt x="5795" y="3962"/>
                  </a:lnTo>
                  <a:lnTo>
                    <a:pt x="5787" y="3979"/>
                  </a:lnTo>
                  <a:lnTo>
                    <a:pt x="5778" y="3994"/>
                  </a:lnTo>
                  <a:lnTo>
                    <a:pt x="5768" y="4009"/>
                  </a:lnTo>
                  <a:lnTo>
                    <a:pt x="5758" y="4023"/>
                  </a:lnTo>
                  <a:lnTo>
                    <a:pt x="5747" y="4038"/>
                  </a:lnTo>
                  <a:lnTo>
                    <a:pt x="5735" y="4051"/>
                  </a:lnTo>
                  <a:lnTo>
                    <a:pt x="5723" y="4064"/>
                  </a:lnTo>
                  <a:lnTo>
                    <a:pt x="5710" y="4076"/>
                  </a:lnTo>
                  <a:lnTo>
                    <a:pt x="5697" y="4088"/>
                  </a:lnTo>
                  <a:lnTo>
                    <a:pt x="5683" y="4098"/>
                  </a:lnTo>
                  <a:lnTo>
                    <a:pt x="5668" y="4109"/>
                  </a:lnTo>
                  <a:lnTo>
                    <a:pt x="5654" y="4118"/>
                  </a:lnTo>
                  <a:lnTo>
                    <a:pt x="5638" y="4127"/>
                  </a:lnTo>
                  <a:lnTo>
                    <a:pt x="5622" y="4136"/>
                  </a:lnTo>
                  <a:lnTo>
                    <a:pt x="5606" y="4143"/>
                  </a:lnTo>
                  <a:lnTo>
                    <a:pt x="5589" y="4149"/>
                  </a:lnTo>
                  <a:lnTo>
                    <a:pt x="5571" y="4156"/>
                  </a:lnTo>
                  <a:lnTo>
                    <a:pt x="5554" y="4160"/>
                  </a:lnTo>
                  <a:lnTo>
                    <a:pt x="5537" y="4165"/>
                  </a:lnTo>
                  <a:lnTo>
                    <a:pt x="5518" y="4168"/>
                  </a:lnTo>
                  <a:lnTo>
                    <a:pt x="5500" y="4171"/>
                  </a:lnTo>
                  <a:lnTo>
                    <a:pt x="5481" y="4172"/>
                  </a:lnTo>
                  <a:lnTo>
                    <a:pt x="5462" y="4173"/>
                  </a:lnTo>
                  <a:lnTo>
                    <a:pt x="370" y="4173"/>
                  </a:lnTo>
                  <a:lnTo>
                    <a:pt x="351" y="4172"/>
                  </a:lnTo>
                  <a:lnTo>
                    <a:pt x="332" y="4171"/>
                  </a:lnTo>
                  <a:lnTo>
                    <a:pt x="313" y="4168"/>
                  </a:lnTo>
                  <a:lnTo>
                    <a:pt x="295" y="4165"/>
                  </a:lnTo>
                  <a:lnTo>
                    <a:pt x="277" y="4160"/>
                  </a:lnTo>
                  <a:lnTo>
                    <a:pt x="259" y="4156"/>
                  </a:lnTo>
                  <a:lnTo>
                    <a:pt x="243" y="4149"/>
                  </a:lnTo>
                  <a:lnTo>
                    <a:pt x="226" y="4143"/>
                  </a:lnTo>
                  <a:lnTo>
                    <a:pt x="209" y="4136"/>
                  </a:lnTo>
                  <a:lnTo>
                    <a:pt x="194" y="4127"/>
                  </a:lnTo>
                  <a:lnTo>
                    <a:pt x="178" y="4118"/>
                  </a:lnTo>
                  <a:lnTo>
                    <a:pt x="162" y="4109"/>
                  </a:lnTo>
                  <a:lnTo>
                    <a:pt x="148" y="4098"/>
                  </a:lnTo>
                  <a:lnTo>
                    <a:pt x="134" y="4088"/>
                  </a:lnTo>
                  <a:lnTo>
                    <a:pt x="121" y="4076"/>
                  </a:lnTo>
                  <a:lnTo>
                    <a:pt x="108" y="4064"/>
                  </a:lnTo>
                  <a:lnTo>
                    <a:pt x="95" y="4051"/>
                  </a:lnTo>
                  <a:lnTo>
                    <a:pt x="84" y="4038"/>
                  </a:lnTo>
                  <a:lnTo>
                    <a:pt x="73" y="4023"/>
                  </a:lnTo>
                  <a:lnTo>
                    <a:pt x="63" y="4009"/>
                  </a:lnTo>
                  <a:lnTo>
                    <a:pt x="53" y="3994"/>
                  </a:lnTo>
                  <a:lnTo>
                    <a:pt x="44" y="3979"/>
                  </a:lnTo>
                  <a:lnTo>
                    <a:pt x="36" y="3962"/>
                  </a:lnTo>
                  <a:lnTo>
                    <a:pt x="29" y="3947"/>
                  </a:lnTo>
                  <a:lnTo>
                    <a:pt x="22" y="3930"/>
                  </a:lnTo>
                  <a:lnTo>
                    <a:pt x="16" y="3912"/>
                  </a:lnTo>
                  <a:lnTo>
                    <a:pt x="11" y="3895"/>
                  </a:lnTo>
                  <a:lnTo>
                    <a:pt x="7" y="3877"/>
                  </a:lnTo>
                  <a:lnTo>
                    <a:pt x="4" y="3858"/>
                  </a:lnTo>
                  <a:lnTo>
                    <a:pt x="2" y="3841"/>
                  </a:lnTo>
                  <a:lnTo>
                    <a:pt x="0" y="3822"/>
                  </a:lnTo>
                  <a:lnTo>
                    <a:pt x="0" y="3803"/>
                  </a:lnTo>
                  <a:lnTo>
                    <a:pt x="0" y="846"/>
                  </a:lnTo>
                  <a:lnTo>
                    <a:pt x="0" y="827"/>
                  </a:lnTo>
                  <a:lnTo>
                    <a:pt x="2" y="808"/>
                  </a:lnTo>
                  <a:lnTo>
                    <a:pt x="4" y="790"/>
                  </a:lnTo>
                  <a:lnTo>
                    <a:pt x="7" y="772"/>
                  </a:lnTo>
                  <a:lnTo>
                    <a:pt x="11" y="754"/>
                  </a:lnTo>
                  <a:lnTo>
                    <a:pt x="16" y="737"/>
                  </a:lnTo>
                  <a:lnTo>
                    <a:pt x="22" y="720"/>
                  </a:lnTo>
                  <a:lnTo>
                    <a:pt x="29" y="702"/>
                  </a:lnTo>
                  <a:lnTo>
                    <a:pt x="36" y="686"/>
                  </a:lnTo>
                  <a:lnTo>
                    <a:pt x="44" y="670"/>
                  </a:lnTo>
                  <a:lnTo>
                    <a:pt x="53" y="655"/>
                  </a:lnTo>
                  <a:lnTo>
                    <a:pt x="63" y="640"/>
                  </a:lnTo>
                  <a:lnTo>
                    <a:pt x="73" y="625"/>
                  </a:lnTo>
                  <a:lnTo>
                    <a:pt x="84" y="612"/>
                  </a:lnTo>
                  <a:lnTo>
                    <a:pt x="95" y="598"/>
                  </a:lnTo>
                  <a:lnTo>
                    <a:pt x="108" y="585"/>
                  </a:lnTo>
                  <a:lnTo>
                    <a:pt x="121" y="573"/>
                  </a:lnTo>
                  <a:lnTo>
                    <a:pt x="134" y="562"/>
                  </a:lnTo>
                  <a:lnTo>
                    <a:pt x="148" y="550"/>
                  </a:lnTo>
                  <a:lnTo>
                    <a:pt x="162" y="539"/>
                  </a:lnTo>
                  <a:lnTo>
                    <a:pt x="178" y="530"/>
                  </a:lnTo>
                  <a:lnTo>
                    <a:pt x="194" y="521"/>
                  </a:lnTo>
                  <a:lnTo>
                    <a:pt x="209" y="513"/>
                  </a:lnTo>
                  <a:lnTo>
                    <a:pt x="226" y="506"/>
                  </a:lnTo>
                  <a:lnTo>
                    <a:pt x="243" y="499"/>
                  </a:lnTo>
                  <a:lnTo>
                    <a:pt x="259" y="494"/>
                  </a:lnTo>
                  <a:lnTo>
                    <a:pt x="277" y="488"/>
                  </a:lnTo>
                  <a:lnTo>
                    <a:pt x="295" y="484"/>
                  </a:lnTo>
                  <a:lnTo>
                    <a:pt x="313" y="480"/>
                  </a:lnTo>
                  <a:lnTo>
                    <a:pt x="332" y="478"/>
                  </a:lnTo>
                  <a:lnTo>
                    <a:pt x="351" y="477"/>
                  </a:lnTo>
                  <a:lnTo>
                    <a:pt x="370" y="477"/>
                  </a:lnTo>
                  <a:close/>
                  <a:moveTo>
                    <a:pt x="542" y="0"/>
                  </a:moveTo>
                  <a:lnTo>
                    <a:pt x="1703" y="0"/>
                  </a:lnTo>
                  <a:lnTo>
                    <a:pt x="1703" y="350"/>
                  </a:lnTo>
                  <a:lnTo>
                    <a:pt x="542" y="350"/>
                  </a:lnTo>
                  <a:lnTo>
                    <a:pt x="542" y="0"/>
                  </a:lnTo>
                  <a:close/>
                  <a:moveTo>
                    <a:pt x="4019" y="1725"/>
                  </a:moveTo>
                  <a:lnTo>
                    <a:pt x="4019" y="1725"/>
                  </a:lnTo>
                  <a:lnTo>
                    <a:pt x="3983" y="1726"/>
                  </a:lnTo>
                  <a:lnTo>
                    <a:pt x="3946" y="1729"/>
                  </a:lnTo>
                  <a:lnTo>
                    <a:pt x="3910" y="1734"/>
                  </a:lnTo>
                  <a:lnTo>
                    <a:pt x="3874" y="1740"/>
                  </a:lnTo>
                  <a:lnTo>
                    <a:pt x="3840" y="1747"/>
                  </a:lnTo>
                  <a:lnTo>
                    <a:pt x="3806" y="1758"/>
                  </a:lnTo>
                  <a:lnTo>
                    <a:pt x="3773" y="1769"/>
                  </a:lnTo>
                  <a:lnTo>
                    <a:pt x="3740" y="1782"/>
                  </a:lnTo>
                  <a:lnTo>
                    <a:pt x="3708" y="1797"/>
                  </a:lnTo>
                  <a:lnTo>
                    <a:pt x="3677" y="1812"/>
                  </a:lnTo>
                  <a:lnTo>
                    <a:pt x="3647" y="1829"/>
                  </a:lnTo>
                  <a:lnTo>
                    <a:pt x="3618" y="1848"/>
                  </a:lnTo>
                  <a:lnTo>
                    <a:pt x="3590" y="1868"/>
                  </a:lnTo>
                  <a:lnTo>
                    <a:pt x="3563" y="1889"/>
                  </a:lnTo>
                  <a:lnTo>
                    <a:pt x="3537" y="1911"/>
                  </a:lnTo>
                  <a:lnTo>
                    <a:pt x="3512" y="1936"/>
                  </a:lnTo>
                  <a:lnTo>
                    <a:pt x="3488" y="1960"/>
                  </a:lnTo>
                  <a:lnTo>
                    <a:pt x="3465" y="1987"/>
                  </a:lnTo>
                  <a:lnTo>
                    <a:pt x="3444" y="2014"/>
                  </a:lnTo>
                  <a:lnTo>
                    <a:pt x="3424" y="2042"/>
                  </a:lnTo>
                  <a:lnTo>
                    <a:pt x="3405" y="2071"/>
                  </a:lnTo>
                  <a:lnTo>
                    <a:pt x="3388" y="2101"/>
                  </a:lnTo>
                  <a:lnTo>
                    <a:pt x="3372" y="2132"/>
                  </a:lnTo>
                  <a:lnTo>
                    <a:pt x="3358" y="2164"/>
                  </a:lnTo>
                  <a:lnTo>
                    <a:pt x="3345" y="2197"/>
                  </a:lnTo>
                  <a:lnTo>
                    <a:pt x="3334" y="2230"/>
                  </a:lnTo>
                  <a:lnTo>
                    <a:pt x="3324" y="2264"/>
                  </a:lnTo>
                  <a:lnTo>
                    <a:pt x="3316" y="2298"/>
                  </a:lnTo>
                  <a:lnTo>
                    <a:pt x="3309" y="2334"/>
                  </a:lnTo>
                  <a:lnTo>
                    <a:pt x="3305" y="2369"/>
                  </a:lnTo>
                  <a:lnTo>
                    <a:pt x="3303" y="2406"/>
                  </a:lnTo>
                  <a:lnTo>
                    <a:pt x="3302" y="2443"/>
                  </a:lnTo>
                  <a:lnTo>
                    <a:pt x="3303" y="2480"/>
                  </a:lnTo>
                  <a:lnTo>
                    <a:pt x="3305" y="2517"/>
                  </a:lnTo>
                  <a:lnTo>
                    <a:pt x="3309" y="2552"/>
                  </a:lnTo>
                  <a:lnTo>
                    <a:pt x="3316" y="2587"/>
                  </a:lnTo>
                  <a:lnTo>
                    <a:pt x="3324" y="2622"/>
                  </a:lnTo>
                  <a:lnTo>
                    <a:pt x="3334" y="2656"/>
                  </a:lnTo>
                  <a:lnTo>
                    <a:pt x="3345" y="2689"/>
                  </a:lnTo>
                  <a:lnTo>
                    <a:pt x="3358" y="2722"/>
                  </a:lnTo>
                  <a:lnTo>
                    <a:pt x="3372" y="2754"/>
                  </a:lnTo>
                  <a:lnTo>
                    <a:pt x="3388" y="2784"/>
                  </a:lnTo>
                  <a:lnTo>
                    <a:pt x="3405" y="2814"/>
                  </a:lnTo>
                  <a:lnTo>
                    <a:pt x="3424" y="2843"/>
                  </a:lnTo>
                  <a:lnTo>
                    <a:pt x="3444" y="2872"/>
                  </a:lnTo>
                  <a:lnTo>
                    <a:pt x="3465" y="2899"/>
                  </a:lnTo>
                  <a:lnTo>
                    <a:pt x="3488" y="2924"/>
                  </a:lnTo>
                  <a:lnTo>
                    <a:pt x="3512" y="2950"/>
                  </a:lnTo>
                  <a:lnTo>
                    <a:pt x="3537" y="2973"/>
                  </a:lnTo>
                  <a:lnTo>
                    <a:pt x="3563" y="2997"/>
                  </a:lnTo>
                  <a:lnTo>
                    <a:pt x="3590" y="3018"/>
                  </a:lnTo>
                  <a:lnTo>
                    <a:pt x="3618" y="3038"/>
                  </a:lnTo>
                  <a:lnTo>
                    <a:pt x="3647" y="3056"/>
                  </a:lnTo>
                  <a:lnTo>
                    <a:pt x="3677" y="3074"/>
                  </a:lnTo>
                  <a:lnTo>
                    <a:pt x="3708" y="3089"/>
                  </a:lnTo>
                  <a:lnTo>
                    <a:pt x="3740" y="3104"/>
                  </a:lnTo>
                  <a:lnTo>
                    <a:pt x="3773" y="3117"/>
                  </a:lnTo>
                  <a:lnTo>
                    <a:pt x="3806" y="3128"/>
                  </a:lnTo>
                  <a:lnTo>
                    <a:pt x="3840" y="3137"/>
                  </a:lnTo>
                  <a:lnTo>
                    <a:pt x="3874" y="3145"/>
                  </a:lnTo>
                  <a:lnTo>
                    <a:pt x="3910" y="3152"/>
                  </a:lnTo>
                  <a:lnTo>
                    <a:pt x="3946" y="3156"/>
                  </a:lnTo>
                  <a:lnTo>
                    <a:pt x="3983" y="3160"/>
                  </a:lnTo>
                  <a:lnTo>
                    <a:pt x="4019" y="3161"/>
                  </a:lnTo>
                  <a:lnTo>
                    <a:pt x="4056" y="3160"/>
                  </a:lnTo>
                  <a:lnTo>
                    <a:pt x="4092" y="3156"/>
                  </a:lnTo>
                  <a:lnTo>
                    <a:pt x="4129" y="3152"/>
                  </a:lnTo>
                  <a:lnTo>
                    <a:pt x="4163" y="3145"/>
                  </a:lnTo>
                  <a:lnTo>
                    <a:pt x="4198" y="3137"/>
                  </a:lnTo>
                  <a:lnTo>
                    <a:pt x="4232" y="3128"/>
                  </a:lnTo>
                  <a:lnTo>
                    <a:pt x="4266" y="3117"/>
                  </a:lnTo>
                  <a:lnTo>
                    <a:pt x="4298" y="3104"/>
                  </a:lnTo>
                  <a:lnTo>
                    <a:pt x="4329" y="3089"/>
                  </a:lnTo>
                  <a:lnTo>
                    <a:pt x="4361" y="3074"/>
                  </a:lnTo>
                  <a:lnTo>
                    <a:pt x="4391" y="3056"/>
                  </a:lnTo>
                  <a:lnTo>
                    <a:pt x="4420" y="3038"/>
                  </a:lnTo>
                  <a:lnTo>
                    <a:pt x="4447" y="3018"/>
                  </a:lnTo>
                  <a:lnTo>
                    <a:pt x="4475" y="2997"/>
                  </a:lnTo>
                  <a:lnTo>
                    <a:pt x="4501" y="2973"/>
                  </a:lnTo>
                  <a:lnTo>
                    <a:pt x="4527" y="2950"/>
                  </a:lnTo>
                  <a:lnTo>
                    <a:pt x="4550" y="2924"/>
                  </a:lnTo>
                  <a:lnTo>
                    <a:pt x="4572" y="2899"/>
                  </a:lnTo>
                  <a:lnTo>
                    <a:pt x="4595" y="2872"/>
                  </a:lnTo>
                  <a:lnTo>
                    <a:pt x="4614" y="2843"/>
                  </a:lnTo>
                  <a:lnTo>
                    <a:pt x="4633" y="2814"/>
                  </a:lnTo>
                  <a:lnTo>
                    <a:pt x="4650" y="2784"/>
                  </a:lnTo>
                  <a:lnTo>
                    <a:pt x="4666" y="2754"/>
                  </a:lnTo>
                  <a:lnTo>
                    <a:pt x="4680" y="2722"/>
                  </a:lnTo>
                  <a:lnTo>
                    <a:pt x="4693" y="2689"/>
                  </a:lnTo>
                  <a:lnTo>
                    <a:pt x="4705" y="2656"/>
                  </a:lnTo>
                  <a:lnTo>
                    <a:pt x="4714" y="2622"/>
                  </a:lnTo>
                  <a:lnTo>
                    <a:pt x="4722" y="2587"/>
                  </a:lnTo>
                  <a:lnTo>
                    <a:pt x="4728" y="2552"/>
                  </a:lnTo>
                  <a:lnTo>
                    <a:pt x="4733" y="2517"/>
                  </a:lnTo>
                  <a:lnTo>
                    <a:pt x="4736" y="2480"/>
                  </a:lnTo>
                  <a:lnTo>
                    <a:pt x="4736" y="2443"/>
                  </a:lnTo>
                  <a:lnTo>
                    <a:pt x="4736" y="2406"/>
                  </a:lnTo>
                  <a:lnTo>
                    <a:pt x="4733" y="2369"/>
                  </a:lnTo>
                  <a:lnTo>
                    <a:pt x="4728" y="2334"/>
                  </a:lnTo>
                  <a:lnTo>
                    <a:pt x="4722" y="2298"/>
                  </a:lnTo>
                  <a:lnTo>
                    <a:pt x="4714" y="2264"/>
                  </a:lnTo>
                  <a:lnTo>
                    <a:pt x="4705" y="2230"/>
                  </a:lnTo>
                  <a:lnTo>
                    <a:pt x="4693" y="2197"/>
                  </a:lnTo>
                  <a:lnTo>
                    <a:pt x="4680" y="2164"/>
                  </a:lnTo>
                  <a:lnTo>
                    <a:pt x="4666" y="2132"/>
                  </a:lnTo>
                  <a:lnTo>
                    <a:pt x="4650" y="2101"/>
                  </a:lnTo>
                  <a:lnTo>
                    <a:pt x="4633" y="2071"/>
                  </a:lnTo>
                  <a:lnTo>
                    <a:pt x="4614" y="2042"/>
                  </a:lnTo>
                  <a:lnTo>
                    <a:pt x="4595" y="2014"/>
                  </a:lnTo>
                  <a:lnTo>
                    <a:pt x="4572" y="1987"/>
                  </a:lnTo>
                  <a:lnTo>
                    <a:pt x="4550" y="1960"/>
                  </a:lnTo>
                  <a:lnTo>
                    <a:pt x="4527" y="1936"/>
                  </a:lnTo>
                  <a:lnTo>
                    <a:pt x="4501" y="1911"/>
                  </a:lnTo>
                  <a:lnTo>
                    <a:pt x="4475" y="1889"/>
                  </a:lnTo>
                  <a:lnTo>
                    <a:pt x="4447" y="1868"/>
                  </a:lnTo>
                  <a:lnTo>
                    <a:pt x="4420" y="1848"/>
                  </a:lnTo>
                  <a:lnTo>
                    <a:pt x="4391" y="1829"/>
                  </a:lnTo>
                  <a:lnTo>
                    <a:pt x="4361" y="1812"/>
                  </a:lnTo>
                  <a:lnTo>
                    <a:pt x="4329" y="1797"/>
                  </a:lnTo>
                  <a:lnTo>
                    <a:pt x="4298" y="1782"/>
                  </a:lnTo>
                  <a:lnTo>
                    <a:pt x="4266" y="1769"/>
                  </a:lnTo>
                  <a:lnTo>
                    <a:pt x="4232" y="1758"/>
                  </a:lnTo>
                  <a:lnTo>
                    <a:pt x="4198" y="1747"/>
                  </a:lnTo>
                  <a:lnTo>
                    <a:pt x="4163" y="1740"/>
                  </a:lnTo>
                  <a:lnTo>
                    <a:pt x="4129" y="1734"/>
                  </a:lnTo>
                  <a:lnTo>
                    <a:pt x="4092" y="1729"/>
                  </a:lnTo>
                  <a:lnTo>
                    <a:pt x="4056" y="1726"/>
                  </a:lnTo>
                  <a:lnTo>
                    <a:pt x="4019" y="1725"/>
                  </a:lnTo>
                  <a:close/>
                  <a:moveTo>
                    <a:pt x="1375" y="838"/>
                  </a:moveTo>
                  <a:lnTo>
                    <a:pt x="1375" y="3754"/>
                  </a:lnTo>
                  <a:lnTo>
                    <a:pt x="1591" y="3754"/>
                  </a:lnTo>
                  <a:lnTo>
                    <a:pt x="1591" y="838"/>
                  </a:lnTo>
                  <a:lnTo>
                    <a:pt x="1375" y="838"/>
                  </a:lnTo>
                  <a:close/>
                  <a:moveTo>
                    <a:pt x="1841" y="690"/>
                  </a:moveTo>
                  <a:lnTo>
                    <a:pt x="1841" y="1260"/>
                  </a:lnTo>
                  <a:lnTo>
                    <a:pt x="2899" y="1260"/>
                  </a:lnTo>
                  <a:lnTo>
                    <a:pt x="2899" y="690"/>
                  </a:lnTo>
                  <a:lnTo>
                    <a:pt x="1841" y="690"/>
                  </a:lnTo>
                  <a:close/>
                  <a:moveTo>
                    <a:pt x="4019" y="1003"/>
                  </a:moveTo>
                  <a:lnTo>
                    <a:pt x="4019" y="1003"/>
                  </a:lnTo>
                  <a:lnTo>
                    <a:pt x="3982" y="1004"/>
                  </a:lnTo>
                  <a:lnTo>
                    <a:pt x="3945" y="1005"/>
                  </a:lnTo>
                  <a:lnTo>
                    <a:pt x="3908" y="1007"/>
                  </a:lnTo>
                  <a:lnTo>
                    <a:pt x="3872" y="1011"/>
                  </a:lnTo>
                  <a:lnTo>
                    <a:pt x="3835" y="1015"/>
                  </a:lnTo>
                  <a:lnTo>
                    <a:pt x="3800" y="1020"/>
                  </a:lnTo>
                  <a:lnTo>
                    <a:pt x="3764" y="1026"/>
                  </a:lnTo>
                  <a:lnTo>
                    <a:pt x="3728" y="1033"/>
                  </a:lnTo>
                  <a:lnTo>
                    <a:pt x="3694" y="1040"/>
                  </a:lnTo>
                  <a:lnTo>
                    <a:pt x="3659" y="1049"/>
                  </a:lnTo>
                  <a:lnTo>
                    <a:pt x="3625" y="1058"/>
                  </a:lnTo>
                  <a:lnTo>
                    <a:pt x="3591" y="1068"/>
                  </a:lnTo>
                  <a:lnTo>
                    <a:pt x="3558" y="1079"/>
                  </a:lnTo>
                  <a:lnTo>
                    <a:pt x="3524" y="1091"/>
                  </a:lnTo>
                  <a:lnTo>
                    <a:pt x="3491" y="1103"/>
                  </a:lnTo>
                  <a:lnTo>
                    <a:pt x="3459" y="1117"/>
                  </a:lnTo>
                  <a:lnTo>
                    <a:pt x="3426" y="1130"/>
                  </a:lnTo>
                  <a:lnTo>
                    <a:pt x="3395" y="1146"/>
                  </a:lnTo>
                  <a:lnTo>
                    <a:pt x="3364" y="1161"/>
                  </a:lnTo>
                  <a:lnTo>
                    <a:pt x="3333" y="1177"/>
                  </a:lnTo>
                  <a:lnTo>
                    <a:pt x="3303" y="1194"/>
                  </a:lnTo>
                  <a:lnTo>
                    <a:pt x="3273" y="1211"/>
                  </a:lnTo>
                  <a:lnTo>
                    <a:pt x="3244" y="1230"/>
                  </a:lnTo>
                  <a:lnTo>
                    <a:pt x="3215" y="1249"/>
                  </a:lnTo>
                  <a:lnTo>
                    <a:pt x="3186" y="1269"/>
                  </a:lnTo>
                  <a:lnTo>
                    <a:pt x="3158" y="1289"/>
                  </a:lnTo>
                  <a:lnTo>
                    <a:pt x="3130" y="1311"/>
                  </a:lnTo>
                  <a:lnTo>
                    <a:pt x="3103" y="1332"/>
                  </a:lnTo>
                  <a:lnTo>
                    <a:pt x="3077" y="1354"/>
                  </a:lnTo>
                  <a:lnTo>
                    <a:pt x="3051" y="1377"/>
                  </a:lnTo>
                  <a:lnTo>
                    <a:pt x="3026" y="1401"/>
                  </a:lnTo>
                  <a:lnTo>
                    <a:pt x="3001" y="1425"/>
                  </a:lnTo>
                  <a:lnTo>
                    <a:pt x="2977" y="1450"/>
                  </a:lnTo>
                  <a:lnTo>
                    <a:pt x="2954" y="1474"/>
                  </a:lnTo>
                  <a:lnTo>
                    <a:pt x="2930" y="1501"/>
                  </a:lnTo>
                  <a:lnTo>
                    <a:pt x="2908" y="1527"/>
                  </a:lnTo>
                  <a:lnTo>
                    <a:pt x="2887" y="1554"/>
                  </a:lnTo>
                  <a:lnTo>
                    <a:pt x="2866" y="1581"/>
                  </a:lnTo>
                  <a:lnTo>
                    <a:pt x="2844" y="1609"/>
                  </a:lnTo>
                  <a:lnTo>
                    <a:pt x="2826" y="1638"/>
                  </a:lnTo>
                  <a:lnTo>
                    <a:pt x="2807" y="1667"/>
                  </a:lnTo>
                  <a:lnTo>
                    <a:pt x="2788" y="1696"/>
                  </a:lnTo>
                  <a:lnTo>
                    <a:pt x="2770" y="1726"/>
                  </a:lnTo>
                  <a:lnTo>
                    <a:pt x="2753" y="1756"/>
                  </a:lnTo>
                  <a:lnTo>
                    <a:pt x="2737" y="1788"/>
                  </a:lnTo>
                  <a:lnTo>
                    <a:pt x="2722" y="1819"/>
                  </a:lnTo>
                  <a:lnTo>
                    <a:pt x="2706" y="1850"/>
                  </a:lnTo>
                  <a:lnTo>
                    <a:pt x="2693" y="1882"/>
                  </a:lnTo>
                  <a:lnTo>
                    <a:pt x="2679" y="1915"/>
                  </a:lnTo>
                  <a:lnTo>
                    <a:pt x="2667" y="1948"/>
                  </a:lnTo>
                  <a:lnTo>
                    <a:pt x="2655" y="1982"/>
                  </a:lnTo>
                  <a:lnTo>
                    <a:pt x="2644" y="2015"/>
                  </a:lnTo>
                  <a:lnTo>
                    <a:pt x="2634" y="2048"/>
                  </a:lnTo>
                  <a:lnTo>
                    <a:pt x="2625" y="2083"/>
                  </a:lnTo>
                  <a:lnTo>
                    <a:pt x="2616" y="2118"/>
                  </a:lnTo>
                  <a:lnTo>
                    <a:pt x="2609" y="2153"/>
                  </a:lnTo>
                  <a:lnTo>
                    <a:pt x="2601" y="2188"/>
                  </a:lnTo>
                  <a:lnTo>
                    <a:pt x="2596" y="2223"/>
                  </a:lnTo>
                  <a:lnTo>
                    <a:pt x="2591" y="2259"/>
                  </a:lnTo>
                  <a:lnTo>
                    <a:pt x="2587" y="2296"/>
                  </a:lnTo>
                  <a:lnTo>
                    <a:pt x="2584" y="2332"/>
                  </a:lnTo>
                  <a:lnTo>
                    <a:pt x="2581" y="2368"/>
                  </a:lnTo>
                  <a:lnTo>
                    <a:pt x="2580" y="2405"/>
                  </a:lnTo>
                  <a:lnTo>
                    <a:pt x="2579" y="2443"/>
                  </a:lnTo>
                  <a:lnTo>
                    <a:pt x="2580" y="2480"/>
                  </a:lnTo>
                  <a:lnTo>
                    <a:pt x="2581" y="2517"/>
                  </a:lnTo>
                  <a:lnTo>
                    <a:pt x="2584" y="2553"/>
                  </a:lnTo>
                  <a:lnTo>
                    <a:pt x="2587" y="2590"/>
                  </a:lnTo>
                  <a:lnTo>
                    <a:pt x="2591" y="2626"/>
                  </a:lnTo>
                  <a:lnTo>
                    <a:pt x="2596" y="2661"/>
                  </a:lnTo>
                  <a:lnTo>
                    <a:pt x="2601" y="2697"/>
                  </a:lnTo>
                  <a:lnTo>
                    <a:pt x="2609" y="2733"/>
                  </a:lnTo>
                  <a:lnTo>
                    <a:pt x="2616" y="2767"/>
                  </a:lnTo>
                  <a:lnTo>
                    <a:pt x="2625" y="2803"/>
                  </a:lnTo>
                  <a:lnTo>
                    <a:pt x="2634" y="2836"/>
                  </a:lnTo>
                  <a:lnTo>
                    <a:pt x="2644" y="2871"/>
                  </a:lnTo>
                  <a:lnTo>
                    <a:pt x="2655" y="2904"/>
                  </a:lnTo>
                  <a:lnTo>
                    <a:pt x="2667" y="2938"/>
                  </a:lnTo>
                  <a:lnTo>
                    <a:pt x="2679" y="2970"/>
                  </a:lnTo>
                  <a:lnTo>
                    <a:pt x="2693" y="3004"/>
                  </a:lnTo>
                  <a:lnTo>
                    <a:pt x="2706" y="3035"/>
                  </a:lnTo>
                  <a:lnTo>
                    <a:pt x="2722" y="3067"/>
                  </a:lnTo>
                  <a:lnTo>
                    <a:pt x="2737" y="3098"/>
                  </a:lnTo>
                  <a:lnTo>
                    <a:pt x="2753" y="3128"/>
                  </a:lnTo>
                  <a:lnTo>
                    <a:pt x="2770" y="3160"/>
                  </a:lnTo>
                  <a:lnTo>
                    <a:pt x="2788" y="3189"/>
                  </a:lnTo>
                  <a:lnTo>
                    <a:pt x="2807" y="3219"/>
                  </a:lnTo>
                  <a:lnTo>
                    <a:pt x="2826" y="3248"/>
                  </a:lnTo>
                  <a:lnTo>
                    <a:pt x="2844" y="3276"/>
                  </a:lnTo>
                  <a:lnTo>
                    <a:pt x="2866" y="3305"/>
                  </a:lnTo>
                  <a:lnTo>
                    <a:pt x="2887" y="3331"/>
                  </a:lnTo>
                  <a:lnTo>
                    <a:pt x="2908" y="3358"/>
                  </a:lnTo>
                  <a:lnTo>
                    <a:pt x="2930" y="3385"/>
                  </a:lnTo>
                  <a:lnTo>
                    <a:pt x="2954" y="3410"/>
                  </a:lnTo>
                  <a:lnTo>
                    <a:pt x="2977" y="3436"/>
                  </a:lnTo>
                  <a:lnTo>
                    <a:pt x="3001" y="3461"/>
                  </a:lnTo>
                  <a:lnTo>
                    <a:pt x="3026" y="3485"/>
                  </a:lnTo>
                  <a:lnTo>
                    <a:pt x="3051" y="3508"/>
                  </a:lnTo>
                  <a:lnTo>
                    <a:pt x="3077" y="3531"/>
                  </a:lnTo>
                  <a:lnTo>
                    <a:pt x="3103" y="3553"/>
                  </a:lnTo>
                  <a:lnTo>
                    <a:pt x="3130" y="3575"/>
                  </a:lnTo>
                  <a:lnTo>
                    <a:pt x="3158" y="3597"/>
                  </a:lnTo>
                  <a:lnTo>
                    <a:pt x="3186" y="3617"/>
                  </a:lnTo>
                  <a:lnTo>
                    <a:pt x="3215" y="3637"/>
                  </a:lnTo>
                  <a:lnTo>
                    <a:pt x="3244" y="3656"/>
                  </a:lnTo>
                  <a:lnTo>
                    <a:pt x="3273" y="3673"/>
                  </a:lnTo>
                  <a:lnTo>
                    <a:pt x="3303" y="3691"/>
                  </a:lnTo>
                  <a:lnTo>
                    <a:pt x="3333" y="3708"/>
                  </a:lnTo>
                  <a:lnTo>
                    <a:pt x="3364" y="3725"/>
                  </a:lnTo>
                  <a:lnTo>
                    <a:pt x="3395" y="3740"/>
                  </a:lnTo>
                  <a:lnTo>
                    <a:pt x="3426" y="3755"/>
                  </a:lnTo>
                  <a:lnTo>
                    <a:pt x="3459" y="3769"/>
                  </a:lnTo>
                  <a:lnTo>
                    <a:pt x="3491" y="3783"/>
                  </a:lnTo>
                  <a:lnTo>
                    <a:pt x="3524" y="3795"/>
                  </a:lnTo>
                  <a:lnTo>
                    <a:pt x="3558" y="3806"/>
                  </a:lnTo>
                  <a:lnTo>
                    <a:pt x="3591" y="3817"/>
                  </a:lnTo>
                  <a:lnTo>
                    <a:pt x="3625" y="3827"/>
                  </a:lnTo>
                  <a:lnTo>
                    <a:pt x="3659" y="3837"/>
                  </a:lnTo>
                  <a:lnTo>
                    <a:pt x="3694" y="3845"/>
                  </a:lnTo>
                  <a:lnTo>
                    <a:pt x="3728" y="3853"/>
                  </a:lnTo>
                  <a:lnTo>
                    <a:pt x="3764" y="3860"/>
                  </a:lnTo>
                  <a:lnTo>
                    <a:pt x="3800" y="3865"/>
                  </a:lnTo>
                  <a:lnTo>
                    <a:pt x="3835" y="3871"/>
                  </a:lnTo>
                  <a:lnTo>
                    <a:pt x="3872" y="3875"/>
                  </a:lnTo>
                  <a:lnTo>
                    <a:pt x="3908" y="3879"/>
                  </a:lnTo>
                  <a:lnTo>
                    <a:pt x="3945" y="3881"/>
                  </a:lnTo>
                  <a:lnTo>
                    <a:pt x="3982" y="3882"/>
                  </a:lnTo>
                  <a:lnTo>
                    <a:pt x="4019" y="3882"/>
                  </a:lnTo>
                  <a:lnTo>
                    <a:pt x="4056" y="3882"/>
                  </a:lnTo>
                  <a:lnTo>
                    <a:pt x="4093" y="3881"/>
                  </a:lnTo>
                  <a:lnTo>
                    <a:pt x="4130" y="3879"/>
                  </a:lnTo>
                  <a:lnTo>
                    <a:pt x="4167" y="3875"/>
                  </a:lnTo>
                  <a:lnTo>
                    <a:pt x="4202" y="3871"/>
                  </a:lnTo>
                  <a:lnTo>
                    <a:pt x="4238" y="3865"/>
                  </a:lnTo>
                  <a:lnTo>
                    <a:pt x="4274" y="3860"/>
                  </a:lnTo>
                  <a:lnTo>
                    <a:pt x="4309" y="3853"/>
                  </a:lnTo>
                  <a:lnTo>
                    <a:pt x="4344" y="3845"/>
                  </a:lnTo>
                  <a:lnTo>
                    <a:pt x="4378" y="3837"/>
                  </a:lnTo>
                  <a:lnTo>
                    <a:pt x="4413" y="3827"/>
                  </a:lnTo>
                  <a:lnTo>
                    <a:pt x="4447" y="3817"/>
                  </a:lnTo>
                  <a:lnTo>
                    <a:pt x="4481" y="3806"/>
                  </a:lnTo>
                  <a:lnTo>
                    <a:pt x="4514" y="3795"/>
                  </a:lnTo>
                  <a:lnTo>
                    <a:pt x="4547" y="3783"/>
                  </a:lnTo>
                  <a:lnTo>
                    <a:pt x="4579" y="3769"/>
                  </a:lnTo>
                  <a:lnTo>
                    <a:pt x="4611" y="3755"/>
                  </a:lnTo>
                  <a:lnTo>
                    <a:pt x="4644" y="3740"/>
                  </a:lnTo>
                  <a:lnTo>
                    <a:pt x="4675" y="3725"/>
                  </a:lnTo>
                  <a:lnTo>
                    <a:pt x="4705" y="3708"/>
                  </a:lnTo>
                  <a:lnTo>
                    <a:pt x="4736" y="3691"/>
                  </a:lnTo>
                  <a:lnTo>
                    <a:pt x="4765" y="3673"/>
                  </a:lnTo>
                  <a:lnTo>
                    <a:pt x="4795" y="3656"/>
                  </a:lnTo>
                  <a:lnTo>
                    <a:pt x="4824" y="3637"/>
                  </a:lnTo>
                  <a:lnTo>
                    <a:pt x="4852" y="3617"/>
                  </a:lnTo>
                  <a:lnTo>
                    <a:pt x="4880" y="3597"/>
                  </a:lnTo>
                  <a:lnTo>
                    <a:pt x="4908" y="3575"/>
                  </a:lnTo>
                  <a:lnTo>
                    <a:pt x="4935" y="3553"/>
                  </a:lnTo>
                  <a:lnTo>
                    <a:pt x="4961" y="3531"/>
                  </a:lnTo>
                  <a:lnTo>
                    <a:pt x="4987" y="3508"/>
                  </a:lnTo>
                  <a:lnTo>
                    <a:pt x="5013" y="3485"/>
                  </a:lnTo>
                  <a:lnTo>
                    <a:pt x="5037" y="3461"/>
                  </a:lnTo>
                  <a:lnTo>
                    <a:pt x="5061" y="3436"/>
                  </a:lnTo>
                  <a:lnTo>
                    <a:pt x="5085" y="3410"/>
                  </a:lnTo>
                  <a:lnTo>
                    <a:pt x="5107" y="3385"/>
                  </a:lnTo>
                  <a:lnTo>
                    <a:pt x="5130" y="3358"/>
                  </a:lnTo>
                  <a:lnTo>
                    <a:pt x="5152" y="3331"/>
                  </a:lnTo>
                  <a:lnTo>
                    <a:pt x="5173" y="3305"/>
                  </a:lnTo>
                  <a:lnTo>
                    <a:pt x="5193" y="3276"/>
                  </a:lnTo>
                  <a:lnTo>
                    <a:pt x="5213" y="3248"/>
                  </a:lnTo>
                  <a:lnTo>
                    <a:pt x="5232" y="3219"/>
                  </a:lnTo>
                  <a:lnTo>
                    <a:pt x="5250" y="3189"/>
                  </a:lnTo>
                  <a:lnTo>
                    <a:pt x="5268" y="3160"/>
                  </a:lnTo>
                  <a:lnTo>
                    <a:pt x="5285" y="3128"/>
                  </a:lnTo>
                  <a:lnTo>
                    <a:pt x="5301" y="3098"/>
                  </a:lnTo>
                  <a:lnTo>
                    <a:pt x="5317" y="3067"/>
                  </a:lnTo>
                  <a:lnTo>
                    <a:pt x="5331" y="3035"/>
                  </a:lnTo>
                  <a:lnTo>
                    <a:pt x="5346" y="3004"/>
                  </a:lnTo>
                  <a:lnTo>
                    <a:pt x="5359" y="2970"/>
                  </a:lnTo>
                  <a:lnTo>
                    <a:pt x="5372" y="2938"/>
                  </a:lnTo>
                  <a:lnTo>
                    <a:pt x="5383" y="2904"/>
                  </a:lnTo>
                  <a:lnTo>
                    <a:pt x="5394" y="2871"/>
                  </a:lnTo>
                  <a:lnTo>
                    <a:pt x="5404" y="2836"/>
                  </a:lnTo>
                  <a:lnTo>
                    <a:pt x="5414" y="2803"/>
                  </a:lnTo>
                  <a:lnTo>
                    <a:pt x="5422" y="2767"/>
                  </a:lnTo>
                  <a:lnTo>
                    <a:pt x="5430" y="2733"/>
                  </a:lnTo>
                  <a:lnTo>
                    <a:pt x="5436" y="2697"/>
                  </a:lnTo>
                  <a:lnTo>
                    <a:pt x="5442" y="2661"/>
                  </a:lnTo>
                  <a:lnTo>
                    <a:pt x="5447" y="2626"/>
                  </a:lnTo>
                  <a:lnTo>
                    <a:pt x="5452" y="2590"/>
                  </a:lnTo>
                  <a:lnTo>
                    <a:pt x="5454" y="2553"/>
                  </a:lnTo>
                  <a:lnTo>
                    <a:pt x="5457" y="2517"/>
                  </a:lnTo>
                  <a:lnTo>
                    <a:pt x="5459" y="2480"/>
                  </a:lnTo>
                  <a:lnTo>
                    <a:pt x="5459" y="2443"/>
                  </a:lnTo>
                  <a:lnTo>
                    <a:pt x="5459" y="2405"/>
                  </a:lnTo>
                  <a:lnTo>
                    <a:pt x="5457" y="2368"/>
                  </a:lnTo>
                  <a:lnTo>
                    <a:pt x="5454" y="2332"/>
                  </a:lnTo>
                  <a:lnTo>
                    <a:pt x="5452" y="2296"/>
                  </a:lnTo>
                  <a:lnTo>
                    <a:pt x="5447" y="2259"/>
                  </a:lnTo>
                  <a:lnTo>
                    <a:pt x="5442" y="2223"/>
                  </a:lnTo>
                  <a:lnTo>
                    <a:pt x="5436" y="2188"/>
                  </a:lnTo>
                  <a:lnTo>
                    <a:pt x="5430" y="2153"/>
                  </a:lnTo>
                  <a:lnTo>
                    <a:pt x="5422" y="2118"/>
                  </a:lnTo>
                  <a:lnTo>
                    <a:pt x="5414" y="2083"/>
                  </a:lnTo>
                  <a:lnTo>
                    <a:pt x="5404" y="2048"/>
                  </a:lnTo>
                  <a:lnTo>
                    <a:pt x="5394" y="2015"/>
                  </a:lnTo>
                  <a:lnTo>
                    <a:pt x="5383" y="1982"/>
                  </a:lnTo>
                  <a:lnTo>
                    <a:pt x="5372" y="1948"/>
                  </a:lnTo>
                  <a:lnTo>
                    <a:pt x="5359" y="1915"/>
                  </a:lnTo>
                  <a:lnTo>
                    <a:pt x="5346" y="1882"/>
                  </a:lnTo>
                  <a:lnTo>
                    <a:pt x="5331" y="1850"/>
                  </a:lnTo>
                  <a:lnTo>
                    <a:pt x="5317" y="1819"/>
                  </a:lnTo>
                  <a:lnTo>
                    <a:pt x="5301" y="1788"/>
                  </a:lnTo>
                  <a:lnTo>
                    <a:pt x="5285" y="1756"/>
                  </a:lnTo>
                  <a:lnTo>
                    <a:pt x="5268" y="1726"/>
                  </a:lnTo>
                  <a:lnTo>
                    <a:pt x="5250" y="1696"/>
                  </a:lnTo>
                  <a:lnTo>
                    <a:pt x="5232" y="1667"/>
                  </a:lnTo>
                  <a:lnTo>
                    <a:pt x="5213" y="1638"/>
                  </a:lnTo>
                  <a:lnTo>
                    <a:pt x="5193" y="1609"/>
                  </a:lnTo>
                  <a:lnTo>
                    <a:pt x="5173" y="1581"/>
                  </a:lnTo>
                  <a:lnTo>
                    <a:pt x="5152" y="1554"/>
                  </a:lnTo>
                  <a:lnTo>
                    <a:pt x="5130" y="1527"/>
                  </a:lnTo>
                  <a:lnTo>
                    <a:pt x="5107" y="1501"/>
                  </a:lnTo>
                  <a:lnTo>
                    <a:pt x="5085" y="1474"/>
                  </a:lnTo>
                  <a:lnTo>
                    <a:pt x="5061" y="1450"/>
                  </a:lnTo>
                  <a:lnTo>
                    <a:pt x="5037" y="1425"/>
                  </a:lnTo>
                  <a:lnTo>
                    <a:pt x="5013" y="1401"/>
                  </a:lnTo>
                  <a:lnTo>
                    <a:pt x="4987" y="1377"/>
                  </a:lnTo>
                  <a:lnTo>
                    <a:pt x="4961" y="1354"/>
                  </a:lnTo>
                  <a:lnTo>
                    <a:pt x="4935" y="1332"/>
                  </a:lnTo>
                  <a:lnTo>
                    <a:pt x="4908" y="1311"/>
                  </a:lnTo>
                  <a:lnTo>
                    <a:pt x="4880" y="1289"/>
                  </a:lnTo>
                  <a:lnTo>
                    <a:pt x="4852" y="1269"/>
                  </a:lnTo>
                  <a:lnTo>
                    <a:pt x="4824" y="1249"/>
                  </a:lnTo>
                  <a:lnTo>
                    <a:pt x="4795" y="1230"/>
                  </a:lnTo>
                  <a:lnTo>
                    <a:pt x="4765" y="1211"/>
                  </a:lnTo>
                  <a:lnTo>
                    <a:pt x="4736" y="1194"/>
                  </a:lnTo>
                  <a:lnTo>
                    <a:pt x="4705" y="1177"/>
                  </a:lnTo>
                  <a:lnTo>
                    <a:pt x="4675" y="1161"/>
                  </a:lnTo>
                  <a:lnTo>
                    <a:pt x="4644" y="1146"/>
                  </a:lnTo>
                  <a:lnTo>
                    <a:pt x="4611" y="1130"/>
                  </a:lnTo>
                  <a:lnTo>
                    <a:pt x="4579" y="1117"/>
                  </a:lnTo>
                  <a:lnTo>
                    <a:pt x="4547" y="1103"/>
                  </a:lnTo>
                  <a:lnTo>
                    <a:pt x="4514" y="1091"/>
                  </a:lnTo>
                  <a:lnTo>
                    <a:pt x="4481" y="1079"/>
                  </a:lnTo>
                  <a:lnTo>
                    <a:pt x="4447" y="1068"/>
                  </a:lnTo>
                  <a:lnTo>
                    <a:pt x="4413" y="1058"/>
                  </a:lnTo>
                  <a:lnTo>
                    <a:pt x="4378" y="1049"/>
                  </a:lnTo>
                  <a:lnTo>
                    <a:pt x="4344" y="1040"/>
                  </a:lnTo>
                  <a:lnTo>
                    <a:pt x="4309" y="1033"/>
                  </a:lnTo>
                  <a:lnTo>
                    <a:pt x="4274" y="1026"/>
                  </a:lnTo>
                  <a:lnTo>
                    <a:pt x="4238" y="1020"/>
                  </a:lnTo>
                  <a:lnTo>
                    <a:pt x="4202" y="1015"/>
                  </a:lnTo>
                  <a:lnTo>
                    <a:pt x="4167" y="1011"/>
                  </a:lnTo>
                  <a:lnTo>
                    <a:pt x="4130" y="1007"/>
                  </a:lnTo>
                  <a:lnTo>
                    <a:pt x="4093" y="1005"/>
                  </a:lnTo>
                  <a:lnTo>
                    <a:pt x="4056" y="1004"/>
                  </a:lnTo>
                  <a:lnTo>
                    <a:pt x="4019" y="1003"/>
                  </a:lnTo>
                  <a:close/>
                  <a:moveTo>
                    <a:pt x="4708" y="1754"/>
                  </a:moveTo>
                  <a:lnTo>
                    <a:pt x="4708" y="1754"/>
                  </a:lnTo>
                  <a:lnTo>
                    <a:pt x="4674" y="1722"/>
                  </a:lnTo>
                  <a:lnTo>
                    <a:pt x="4639" y="1692"/>
                  </a:lnTo>
                  <a:lnTo>
                    <a:pt x="4602" y="1663"/>
                  </a:lnTo>
                  <a:lnTo>
                    <a:pt x="4563" y="1635"/>
                  </a:lnTo>
                  <a:lnTo>
                    <a:pt x="4524" y="1610"/>
                  </a:lnTo>
                  <a:lnTo>
                    <a:pt x="4483" y="1587"/>
                  </a:lnTo>
                  <a:lnTo>
                    <a:pt x="4442" y="1565"/>
                  </a:lnTo>
                  <a:lnTo>
                    <a:pt x="4398" y="1546"/>
                  </a:lnTo>
                  <a:lnTo>
                    <a:pt x="4354" y="1528"/>
                  </a:lnTo>
                  <a:lnTo>
                    <a:pt x="4309" y="1512"/>
                  </a:lnTo>
                  <a:lnTo>
                    <a:pt x="4262" y="1500"/>
                  </a:lnTo>
                  <a:lnTo>
                    <a:pt x="4216" y="1489"/>
                  </a:lnTo>
                  <a:lnTo>
                    <a:pt x="4168" y="1480"/>
                  </a:lnTo>
                  <a:lnTo>
                    <a:pt x="4119" y="1474"/>
                  </a:lnTo>
                  <a:lnTo>
                    <a:pt x="4070" y="1470"/>
                  </a:lnTo>
                  <a:lnTo>
                    <a:pt x="4019" y="1469"/>
                  </a:lnTo>
                  <a:lnTo>
                    <a:pt x="3969" y="1470"/>
                  </a:lnTo>
                  <a:lnTo>
                    <a:pt x="3919" y="1474"/>
                  </a:lnTo>
                  <a:lnTo>
                    <a:pt x="3871" y="1480"/>
                  </a:lnTo>
                  <a:lnTo>
                    <a:pt x="3823" y="1489"/>
                  </a:lnTo>
                  <a:lnTo>
                    <a:pt x="3775" y="1500"/>
                  </a:lnTo>
                  <a:lnTo>
                    <a:pt x="3730" y="1512"/>
                  </a:lnTo>
                  <a:lnTo>
                    <a:pt x="3684" y="1528"/>
                  </a:lnTo>
                  <a:lnTo>
                    <a:pt x="3640" y="1546"/>
                  </a:lnTo>
                  <a:lnTo>
                    <a:pt x="3597" y="1565"/>
                  </a:lnTo>
                  <a:lnTo>
                    <a:pt x="3555" y="1587"/>
                  </a:lnTo>
                  <a:lnTo>
                    <a:pt x="3514" y="1610"/>
                  </a:lnTo>
                  <a:lnTo>
                    <a:pt x="3474" y="1635"/>
                  </a:lnTo>
                  <a:lnTo>
                    <a:pt x="3436" y="1663"/>
                  </a:lnTo>
                  <a:lnTo>
                    <a:pt x="3400" y="1692"/>
                  </a:lnTo>
                  <a:lnTo>
                    <a:pt x="3364" y="1722"/>
                  </a:lnTo>
                  <a:lnTo>
                    <a:pt x="3330" y="1754"/>
                  </a:lnTo>
                  <a:lnTo>
                    <a:pt x="3298" y="1788"/>
                  </a:lnTo>
                  <a:lnTo>
                    <a:pt x="3267" y="1823"/>
                  </a:lnTo>
                  <a:lnTo>
                    <a:pt x="3239" y="1860"/>
                  </a:lnTo>
                  <a:lnTo>
                    <a:pt x="3211" y="1898"/>
                  </a:lnTo>
                  <a:lnTo>
                    <a:pt x="3186" y="1938"/>
                  </a:lnTo>
                  <a:lnTo>
                    <a:pt x="3162" y="1978"/>
                  </a:lnTo>
                  <a:lnTo>
                    <a:pt x="3141" y="2021"/>
                  </a:lnTo>
                  <a:lnTo>
                    <a:pt x="3122" y="2064"/>
                  </a:lnTo>
                  <a:lnTo>
                    <a:pt x="3104" y="2107"/>
                  </a:lnTo>
                  <a:lnTo>
                    <a:pt x="3089" y="2153"/>
                  </a:lnTo>
                  <a:lnTo>
                    <a:pt x="3075" y="2199"/>
                  </a:lnTo>
                  <a:lnTo>
                    <a:pt x="3065" y="2247"/>
                  </a:lnTo>
                  <a:lnTo>
                    <a:pt x="3056" y="2295"/>
                  </a:lnTo>
                  <a:lnTo>
                    <a:pt x="3050" y="2344"/>
                  </a:lnTo>
                  <a:lnTo>
                    <a:pt x="3046" y="2393"/>
                  </a:lnTo>
                  <a:lnTo>
                    <a:pt x="3045" y="2443"/>
                  </a:lnTo>
                  <a:lnTo>
                    <a:pt x="3046" y="2493"/>
                  </a:lnTo>
                  <a:lnTo>
                    <a:pt x="3050" y="2542"/>
                  </a:lnTo>
                  <a:lnTo>
                    <a:pt x="3056" y="2591"/>
                  </a:lnTo>
                  <a:lnTo>
                    <a:pt x="3065" y="2639"/>
                  </a:lnTo>
                  <a:lnTo>
                    <a:pt x="3075" y="2686"/>
                  </a:lnTo>
                  <a:lnTo>
                    <a:pt x="3089" y="2733"/>
                  </a:lnTo>
                  <a:lnTo>
                    <a:pt x="3104" y="2777"/>
                  </a:lnTo>
                  <a:lnTo>
                    <a:pt x="3122" y="2822"/>
                  </a:lnTo>
                  <a:lnTo>
                    <a:pt x="3141" y="2865"/>
                  </a:lnTo>
                  <a:lnTo>
                    <a:pt x="3162" y="2907"/>
                  </a:lnTo>
                  <a:lnTo>
                    <a:pt x="3186" y="2948"/>
                  </a:lnTo>
                  <a:lnTo>
                    <a:pt x="3211" y="2987"/>
                  </a:lnTo>
                  <a:lnTo>
                    <a:pt x="3239" y="3026"/>
                  </a:lnTo>
                  <a:lnTo>
                    <a:pt x="3267" y="3063"/>
                  </a:lnTo>
                  <a:lnTo>
                    <a:pt x="3298" y="3097"/>
                  </a:lnTo>
                  <a:lnTo>
                    <a:pt x="3330" y="3132"/>
                  </a:lnTo>
                  <a:lnTo>
                    <a:pt x="3364" y="3164"/>
                  </a:lnTo>
                  <a:lnTo>
                    <a:pt x="3400" y="3194"/>
                  </a:lnTo>
                  <a:lnTo>
                    <a:pt x="3436" y="3223"/>
                  </a:lnTo>
                  <a:lnTo>
                    <a:pt x="3474" y="3250"/>
                  </a:lnTo>
                  <a:lnTo>
                    <a:pt x="3514" y="3276"/>
                  </a:lnTo>
                  <a:lnTo>
                    <a:pt x="3555" y="3299"/>
                  </a:lnTo>
                  <a:lnTo>
                    <a:pt x="3597" y="3320"/>
                  </a:lnTo>
                  <a:lnTo>
                    <a:pt x="3640" y="3340"/>
                  </a:lnTo>
                  <a:lnTo>
                    <a:pt x="3684" y="3358"/>
                  </a:lnTo>
                  <a:lnTo>
                    <a:pt x="3730" y="3373"/>
                  </a:lnTo>
                  <a:lnTo>
                    <a:pt x="3775" y="3386"/>
                  </a:lnTo>
                  <a:lnTo>
                    <a:pt x="3823" y="3397"/>
                  </a:lnTo>
                  <a:lnTo>
                    <a:pt x="3871" y="3405"/>
                  </a:lnTo>
                  <a:lnTo>
                    <a:pt x="3919" y="3412"/>
                  </a:lnTo>
                  <a:lnTo>
                    <a:pt x="3969" y="3415"/>
                  </a:lnTo>
                  <a:lnTo>
                    <a:pt x="4019" y="3417"/>
                  </a:lnTo>
                  <a:lnTo>
                    <a:pt x="4070" y="3415"/>
                  </a:lnTo>
                  <a:lnTo>
                    <a:pt x="4119" y="3412"/>
                  </a:lnTo>
                  <a:lnTo>
                    <a:pt x="4168" y="3405"/>
                  </a:lnTo>
                  <a:lnTo>
                    <a:pt x="4216" y="3397"/>
                  </a:lnTo>
                  <a:lnTo>
                    <a:pt x="4262" y="3386"/>
                  </a:lnTo>
                  <a:lnTo>
                    <a:pt x="4309" y="3373"/>
                  </a:lnTo>
                  <a:lnTo>
                    <a:pt x="4354" y="3358"/>
                  </a:lnTo>
                  <a:lnTo>
                    <a:pt x="4398" y="3340"/>
                  </a:lnTo>
                  <a:lnTo>
                    <a:pt x="4442" y="3320"/>
                  </a:lnTo>
                  <a:lnTo>
                    <a:pt x="4483" y="3299"/>
                  </a:lnTo>
                  <a:lnTo>
                    <a:pt x="4524" y="3276"/>
                  </a:lnTo>
                  <a:lnTo>
                    <a:pt x="4563" y="3250"/>
                  </a:lnTo>
                  <a:lnTo>
                    <a:pt x="4602" y="3223"/>
                  </a:lnTo>
                  <a:lnTo>
                    <a:pt x="4639" y="3194"/>
                  </a:lnTo>
                  <a:lnTo>
                    <a:pt x="4674" y="3164"/>
                  </a:lnTo>
                  <a:lnTo>
                    <a:pt x="4708" y="3132"/>
                  </a:lnTo>
                  <a:lnTo>
                    <a:pt x="4740" y="3097"/>
                  </a:lnTo>
                  <a:lnTo>
                    <a:pt x="4771" y="3063"/>
                  </a:lnTo>
                  <a:lnTo>
                    <a:pt x="4800" y="3026"/>
                  </a:lnTo>
                  <a:lnTo>
                    <a:pt x="4826" y="2987"/>
                  </a:lnTo>
                  <a:lnTo>
                    <a:pt x="4852" y="2948"/>
                  </a:lnTo>
                  <a:lnTo>
                    <a:pt x="4876" y="2907"/>
                  </a:lnTo>
                  <a:lnTo>
                    <a:pt x="4897" y="2865"/>
                  </a:lnTo>
                  <a:lnTo>
                    <a:pt x="4917" y="2822"/>
                  </a:lnTo>
                  <a:lnTo>
                    <a:pt x="4934" y="2777"/>
                  </a:lnTo>
                  <a:lnTo>
                    <a:pt x="4949" y="2733"/>
                  </a:lnTo>
                  <a:lnTo>
                    <a:pt x="4962" y="2686"/>
                  </a:lnTo>
                  <a:lnTo>
                    <a:pt x="4974" y="2639"/>
                  </a:lnTo>
                  <a:lnTo>
                    <a:pt x="4981" y="2591"/>
                  </a:lnTo>
                  <a:lnTo>
                    <a:pt x="4988" y="2542"/>
                  </a:lnTo>
                  <a:lnTo>
                    <a:pt x="4991" y="2493"/>
                  </a:lnTo>
                  <a:lnTo>
                    <a:pt x="4993" y="2443"/>
                  </a:lnTo>
                  <a:lnTo>
                    <a:pt x="4991" y="2393"/>
                  </a:lnTo>
                  <a:lnTo>
                    <a:pt x="4988" y="2344"/>
                  </a:lnTo>
                  <a:lnTo>
                    <a:pt x="4981" y="2295"/>
                  </a:lnTo>
                  <a:lnTo>
                    <a:pt x="4974" y="2247"/>
                  </a:lnTo>
                  <a:lnTo>
                    <a:pt x="4962" y="2199"/>
                  </a:lnTo>
                  <a:lnTo>
                    <a:pt x="4949" y="2153"/>
                  </a:lnTo>
                  <a:lnTo>
                    <a:pt x="4934" y="2107"/>
                  </a:lnTo>
                  <a:lnTo>
                    <a:pt x="4917" y="2064"/>
                  </a:lnTo>
                  <a:lnTo>
                    <a:pt x="4897" y="2021"/>
                  </a:lnTo>
                  <a:lnTo>
                    <a:pt x="4876" y="1978"/>
                  </a:lnTo>
                  <a:lnTo>
                    <a:pt x="4852" y="1938"/>
                  </a:lnTo>
                  <a:lnTo>
                    <a:pt x="4826" y="1898"/>
                  </a:lnTo>
                  <a:lnTo>
                    <a:pt x="4800" y="1860"/>
                  </a:lnTo>
                  <a:lnTo>
                    <a:pt x="4771" y="1823"/>
                  </a:lnTo>
                  <a:lnTo>
                    <a:pt x="4740" y="1788"/>
                  </a:lnTo>
                  <a:lnTo>
                    <a:pt x="4708" y="1754"/>
                  </a:lnTo>
                  <a:close/>
                  <a:moveTo>
                    <a:pt x="4362" y="2100"/>
                  </a:moveTo>
                  <a:lnTo>
                    <a:pt x="4362" y="2100"/>
                  </a:lnTo>
                  <a:lnTo>
                    <a:pt x="4345" y="2084"/>
                  </a:lnTo>
                  <a:lnTo>
                    <a:pt x="4328" y="2068"/>
                  </a:lnTo>
                  <a:lnTo>
                    <a:pt x="4309" y="2054"/>
                  </a:lnTo>
                  <a:lnTo>
                    <a:pt x="4290" y="2041"/>
                  </a:lnTo>
                  <a:lnTo>
                    <a:pt x="4270" y="2028"/>
                  </a:lnTo>
                  <a:lnTo>
                    <a:pt x="4250" y="2016"/>
                  </a:lnTo>
                  <a:lnTo>
                    <a:pt x="4229" y="2006"/>
                  </a:lnTo>
                  <a:lnTo>
                    <a:pt x="4208" y="1996"/>
                  </a:lnTo>
                  <a:lnTo>
                    <a:pt x="4186" y="1987"/>
                  </a:lnTo>
                  <a:lnTo>
                    <a:pt x="4163" y="1980"/>
                  </a:lnTo>
                  <a:lnTo>
                    <a:pt x="4141" y="1974"/>
                  </a:lnTo>
                  <a:lnTo>
                    <a:pt x="4116" y="1968"/>
                  </a:lnTo>
                  <a:lnTo>
                    <a:pt x="4093" y="1964"/>
                  </a:lnTo>
                  <a:lnTo>
                    <a:pt x="4068" y="1960"/>
                  </a:lnTo>
                  <a:lnTo>
                    <a:pt x="4044" y="1959"/>
                  </a:lnTo>
                  <a:lnTo>
                    <a:pt x="4019" y="1958"/>
                  </a:lnTo>
                  <a:lnTo>
                    <a:pt x="3994" y="1959"/>
                  </a:lnTo>
                  <a:lnTo>
                    <a:pt x="3969" y="1960"/>
                  </a:lnTo>
                  <a:lnTo>
                    <a:pt x="3945" y="1964"/>
                  </a:lnTo>
                  <a:lnTo>
                    <a:pt x="3921" y="1968"/>
                  </a:lnTo>
                  <a:lnTo>
                    <a:pt x="3898" y="1974"/>
                  </a:lnTo>
                  <a:lnTo>
                    <a:pt x="3874" y="1980"/>
                  </a:lnTo>
                  <a:lnTo>
                    <a:pt x="3852" y="1987"/>
                  </a:lnTo>
                  <a:lnTo>
                    <a:pt x="3830" y="1996"/>
                  </a:lnTo>
                  <a:lnTo>
                    <a:pt x="3809" y="2006"/>
                  </a:lnTo>
                  <a:lnTo>
                    <a:pt x="3788" y="2016"/>
                  </a:lnTo>
                  <a:lnTo>
                    <a:pt x="3767" y="2028"/>
                  </a:lnTo>
                  <a:lnTo>
                    <a:pt x="3747" y="2041"/>
                  </a:lnTo>
                  <a:lnTo>
                    <a:pt x="3728" y="2054"/>
                  </a:lnTo>
                  <a:lnTo>
                    <a:pt x="3711" y="2068"/>
                  </a:lnTo>
                  <a:lnTo>
                    <a:pt x="3693" y="2084"/>
                  </a:lnTo>
                  <a:lnTo>
                    <a:pt x="3676" y="2100"/>
                  </a:lnTo>
                  <a:lnTo>
                    <a:pt x="3660" y="2116"/>
                  </a:lnTo>
                  <a:lnTo>
                    <a:pt x="3645" y="2134"/>
                  </a:lnTo>
                  <a:lnTo>
                    <a:pt x="3630" y="2152"/>
                  </a:lnTo>
                  <a:lnTo>
                    <a:pt x="3617" y="2172"/>
                  </a:lnTo>
                  <a:lnTo>
                    <a:pt x="3605" y="2191"/>
                  </a:lnTo>
                  <a:lnTo>
                    <a:pt x="3592" y="2211"/>
                  </a:lnTo>
                  <a:lnTo>
                    <a:pt x="3582" y="2232"/>
                  </a:lnTo>
                  <a:lnTo>
                    <a:pt x="3572" y="2253"/>
                  </a:lnTo>
                  <a:lnTo>
                    <a:pt x="3563" y="2276"/>
                  </a:lnTo>
                  <a:lnTo>
                    <a:pt x="3556" y="2298"/>
                  </a:lnTo>
                  <a:lnTo>
                    <a:pt x="3550" y="2321"/>
                  </a:lnTo>
                  <a:lnTo>
                    <a:pt x="3545" y="2345"/>
                  </a:lnTo>
                  <a:lnTo>
                    <a:pt x="3540" y="2369"/>
                  </a:lnTo>
                  <a:lnTo>
                    <a:pt x="3537" y="2393"/>
                  </a:lnTo>
                  <a:lnTo>
                    <a:pt x="3534" y="2417"/>
                  </a:lnTo>
                  <a:lnTo>
                    <a:pt x="3534" y="2443"/>
                  </a:lnTo>
                  <a:lnTo>
                    <a:pt x="3534" y="2467"/>
                  </a:lnTo>
                  <a:lnTo>
                    <a:pt x="3537" y="2492"/>
                  </a:lnTo>
                  <a:lnTo>
                    <a:pt x="3540" y="2517"/>
                  </a:lnTo>
                  <a:lnTo>
                    <a:pt x="3545" y="2541"/>
                  </a:lnTo>
                  <a:lnTo>
                    <a:pt x="3550" y="2564"/>
                  </a:lnTo>
                  <a:lnTo>
                    <a:pt x="3556" y="2587"/>
                  </a:lnTo>
                  <a:lnTo>
                    <a:pt x="3563" y="2610"/>
                  </a:lnTo>
                  <a:lnTo>
                    <a:pt x="3572" y="2631"/>
                  </a:lnTo>
                  <a:lnTo>
                    <a:pt x="3582" y="2654"/>
                  </a:lnTo>
                  <a:lnTo>
                    <a:pt x="3592" y="2674"/>
                  </a:lnTo>
                  <a:lnTo>
                    <a:pt x="3605" y="2695"/>
                  </a:lnTo>
                  <a:lnTo>
                    <a:pt x="3617" y="2714"/>
                  </a:lnTo>
                  <a:lnTo>
                    <a:pt x="3630" y="2733"/>
                  </a:lnTo>
                  <a:lnTo>
                    <a:pt x="3645" y="2752"/>
                  </a:lnTo>
                  <a:lnTo>
                    <a:pt x="3660" y="2768"/>
                  </a:lnTo>
                  <a:lnTo>
                    <a:pt x="3676" y="2786"/>
                  </a:lnTo>
                  <a:lnTo>
                    <a:pt x="3693" y="2802"/>
                  </a:lnTo>
                  <a:lnTo>
                    <a:pt x="3711" y="2817"/>
                  </a:lnTo>
                  <a:lnTo>
                    <a:pt x="3728" y="2831"/>
                  </a:lnTo>
                  <a:lnTo>
                    <a:pt x="3747" y="2845"/>
                  </a:lnTo>
                  <a:lnTo>
                    <a:pt x="3767" y="2858"/>
                  </a:lnTo>
                  <a:lnTo>
                    <a:pt x="3788" y="2869"/>
                  </a:lnTo>
                  <a:lnTo>
                    <a:pt x="3809" y="2880"/>
                  </a:lnTo>
                  <a:lnTo>
                    <a:pt x="3830" y="2890"/>
                  </a:lnTo>
                  <a:lnTo>
                    <a:pt x="3852" y="2898"/>
                  </a:lnTo>
                  <a:lnTo>
                    <a:pt x="3874" y="2906"/>
                  </a:lnTo>
                  <a:lnTo>
                    <a:pt x="3898" y="2912"/>
                  </a:lnTo>
                  <a:lnTo>
                    <a:pt x="3921" y="2918"/>
                  </a:lnTo>
                  <a:lnTo>
                    <a:pt x="3945" y="2922"/>
                  </a:lnTo>
                  <a:lnTo>
                    <a:pt x="3969" y="2924"/>
                  </a:lnTo>
                  <a:lnTo>
                    <a:pt x="3994" y="2927"/>
                  </a:lnTo>
                  <a:lnTo>
                    <a:pt x="4019" y="2928"/>
                  </a:lnTo>
                  <a:lnTo>
                    <a:pt x="4044" y="2927"/>
                  </a:lnTo>
                  <a:lnTo>
                    <a:pt x="4068" y="2924"/>
                  </a:lnTo>
                  <a:lnTo>
                    <a:pt x="4093" y="2922"/>
                  </a:lnTo>
                  <a:lnTo>
                    <a:pt x="4116" y="2918"/>
                  </a:lnTo>
                  <a:lnTo>
                    <a:pt x="4141" y="2912"/>
                  </a:lnTo>
                  <a:lnTo>
                    <a:pt x="4163" y="2906"/>
                  </a:lnTo>
                  <a:lnTo>
                    <a:pt x="4186" y="2898"/>
                  </a:lnTo>
                  <a:lnTo>
                    <a:pt x="4208" y="2890"/>
                  </a:lnTo>
                  <a:lnTo>
                    <a:pt x="4229" y="2880"/>
                  </a:lnTo>
                  <a:lnTo>
                    <a:pt x="4250" y="2869"/>
                  </a:lnTo>
                  <a:lnTo>
                    <a:pt x="4270" y="2858"/>
                  </a:lnTo>
                  <a:lnTo>
                    <a:pt x="4290" y="2845"/>
                  </a:lnTo>
                  <a:lnTo>
                    <a:pt x="4309" y="2831"/>
                  </a:lnTo>
                  <a:lnTo>
                    <a:pt x="4328" y="2817"/>
                  </a:lnTo>
                  <a:lnTo>
                    <a:pt x="4345" y="2802"/>
                  </a:lnTo>
                  <a:lnTo>
                    <a:pt x="4362" y="2786"/>
                  </a:lnTo>
                  <a:lnTo>
                    <a:pt x="4378" y="2768"/>
                  </a:lnTo>
                  <a:lnTo>
                    <a:pt x="4393" y="2752"/>
                  </a:lnTo>
                  <a:lnTo>
                    <a:pt x="4407" y="2733"/>
                  </a:lnTo>
                  <a:lnTo>
                    <a:pt x="4421" y="2714"/>
                  </a:lnTo>
                  <a:lnTo>
                    <a:pt x="4434" y="2695"/>
                  </a:lnTo>
                  <a:lnTo>
                    <a:pt x="4445" y="2674"/>
                  </a:lnTo>
                  <a:lnTo>
                    <a:pt x="4456" y="2654"/>
                  </a:lnTo>
                  <a:lnTo>
                    <a:pt x="4465" y="2631"/>
                  </a:lnTo>
                  <a:lnTo>
                    <a:pt x="4474" y="2610"/>
                  </a:lnTo>
                  <a:lnTo>
                    <a:pt x="4482" y="2587"/>
                  </a:lnTo>
                  <a:lnTo>
                    <a:pt x="4489" y="2564"/>
                  </a:lnTo>
                  <a:lnTo>
                    <a:pt x="4494" y="2541"/>
                  </a:lnTo>
                  <a:lnTo>
                    <a:pt x="4499" y="2517"/>
                  </a:lnTo>
                  <a:lnTo>
                    <a:pt x="4501" y="2492"/>
                  </a:lnTo>
                  <a:lnTo>
                    <a:pt x="4503" y="2467"/>
                  </a:lnTo>
                  <a:lnTo>
                    <a:pt x="4504" y="2443"/>
                  </a:lnTo>
                  <a:lnTo>
                    <a:pt x="4503" y="2417"/>
                  </a:lnTo>
                  <a:lnTo>
                    <a:pt x="4501" y="2393"/>
                  </a:lnTo>
                  <a:lnTo>
                    <a:pt x="4499" y="2369"/>
                  </a:lnTo>
                  <a:lnTo>
                    <a:pt x="4494" y="2345"/>
                  </a:lnTo>
                  <a:lnTo>
                    <a:pt x="4489" y="2321"/>
                  </a:lnTo>
                  <a:lnTo>
                    <a:pt x="4482" y="2298"/>
                  </a:lnTo>
                  <a:lnTo>
                    <a:pt x="4474" y="2276"/>
                  </a:lnTo>
                  <a:lnTo>
                    <a:pt x="4465" y="2253"/>
                  </a:lnTo>
                  <a:lnTo>
                    <a:pt x="4456" y="2232"/>
                  </a:lnTo>
                  <a:lnTo>
                    <a:pt x="4445" y="2211"/>
                  </a:lnTo>
                  <a:lnTo>
                    <a:pt x="4434" y="2191"/>
                  </a:lnTo>
                  <a:lnTo>
                    <a:pt x="4421" y="2172"/>
                  </a:lnTo>
                  <a:lnTo>
                    <a:pt x="4407" y="2152"/>
                  </a:lnTo>
                  <a:lnTo>
                    <a:pt x="4393" y="2134"/>
                  </a:lnTo>
                  <a:lnTo>
                    <a:pt x="4378" y="2116"/>
                  </a:lnTo>
                  <a:lnTo>
                    <a:pt x="4362" y="2100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43000">
                  <a:srgbClr val="65D3F6"/>
                </a:gs>
                <a:gs pos="100000">
                  <a:srgbClr val="0756A7"/>
                </a:gs>
              </a:gsLst>
              <a:lin ang="5400000" scaled="1"/>
            </a:gra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4" name="矩形 73"/>
          <p:cNvSpPr/>
          <p:nvPr/>
        </p:nvSpPr>
        <p:spPr>
          <a:xfrm>
            <a:off x="1089201" y="5477048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65D3F6"/>
                </a:solidFill>
                <a:effectLst/>
                <a:uLnTx/>
                <a:uFillTx/>
                <a:latin typeface="方正兰亭纤黑_GBK" panose="02000000000000000000" pitchFamily="2" charset="-122"/>
                <a:ea typeface="方正兰亭纤黑_GBK" panose="02000000000000000000" pitchFamily="2" charset="-122"/>
                <a:cs typeface="+mn-cs"/>
              </a:rPr>
              <a:t>常用技术与方法</a:t>
            </a:r>
          </a:p>
        </p:txBody>
      </p:sp>
      <p:sp>
        <p:nvSpPr>
          <p:cNvPr id="76" name="矩形 75"/>
          <p:cNvSpPr/>
          <p:nvPr/>
        </p:nvSpPr>
        <p:spPr>
          <a:xfrm>
            <a:off x="4456683" y="2643580"/>
            <a:ext cx="6584103" cy="2416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冗余和容错机制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：为了确保数据的可靠性和可恢复性，向量存储通常采用冗余和容错机制。这包括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数据备份、故障检测和自动恢复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等功能，以确保数据的完整性和可用性。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通过这些技术和方法，向量存储可以提供高效的存储和检索能力，使得处理大规模向量数据变得可行和高效。这对于许多应用，如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相似性搜索、推荐系统和图像识别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等，都非常重要。</a:t>
            </a:r>
          </a:p>
        </p:txBody>
      </p:sp>
      <p:grpSp>
        <p:nvGrpSpPr>
          <p:cNvPr id="88" name="组合 87"/>
          <p:cNvGrpSpPr/>
          <p:nvPr/>
        </p:nvGrpSpPr>
        <p:grpSpPr>
          <a:xfrm>
            <a:off x="11350147" y="2817048"/>
            <a:ext cx="154685" cy="1223905"/>
            <a:chOff x="11068118" y="3429000"/>
            <a:chExt cx="154685" cy="1223905"/>
          </a:xfrm>
        </p:grpSpPr>
        <p:sp>
          <p:nvSpPr>
            <p:cNvPr id="85" name="椭圆 84"/>
            <p:cNvSpPr/>
            <p:nvPr/>
          </p:nvSpPr>
          <p:spPr>
            <a:xfrm>
              <a:off x="11101627" y="4023459"/>
              <a:ext cx="87666" cy="87666"/>
            </a:xfrm>
            <a:prstGeom prst="ellipse">
              <a:avLst/>
            </a:prstGeom>
            <a:solidFill>
              <a:srgbClr val="65D3F6"/>
            </a:solidFill>
            <a:ln>
              <a:noFill/>
            </a:ln>
            <a:effectLst>
              <a:glow>
                <a:srgbClr val="D13694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11068118" y="3429000"/>
              <a:ext cx="154685" cy="154685"/>
            </a:xfrm>
            <a:prstGeom prst="ellipse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11094457" y="4550898"/>
              <a:ext cx="102007" cy="102007"/>
            </a:xfrm>
            <a:prstGeom prst="ellipse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7" name="Picture 2" descr="数据存储_360百科">
            <a:extLst>
              <a:ext uri="{FF2B5EF4-FFF2-40B4-BE49-F238E27FC236}">
                <a16:creationId xmlns:a16="http://schemas.microsoft.com/office/drawing/2014/main" id="{F53485B9-A1BD-6839-F8D4-03EE30BA8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88950" y="1449145"/>
            <a:ext cx="3183052" cy="3183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7594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10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2" presetClass="entr" presetSubtype="9" decel="54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9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9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4" presetID="2" presetClass="entr" presetSubtype="4" fill="hold" grpId="0" nodeType="afterEffect" p14:presetBounceEnd="4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9000">
                                          <p:cBhvr additive="base">
                                            <p:cTn id="26" dur="1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9000">
                                          <p:cBhvr additive="base">
                                            <p:cTn id="27" dur="1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29" presetID="23" presetClass="entr" presetSubtype="28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650"/>
                                </p:stCondLst>
                                <p:childTnLst>
                                  <p:par>
                                    <p:cTn id="3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6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750"/>
                                </p:stCondLst>
                                <p:childTnLst>
                                  <p:par>
                                    <p:cTn id="38" presetID="49" presetClass="entr" presetSubtype="0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75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8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9" grpId="0" animBg="1"/>
          <p:bldP spid="61" grpId="0" animBg="1"/>
          <p:bldP spid="62" grpId="0" animBg="1"/>
          <p:bldP spid="63" grpId="0" animBg="1"/>
          <p:bldP spid="66" grpId="0" animBg="1"/>
          <p:bldP spid="68" grpId="0"/>
          <p:bldP spid="74" grpId="0"/>
          <p:bldP spid="7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10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2" presetClass="entr" presetSubtype="9" decel="54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9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9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4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29" presetID="23" presetClass="entr" presetSubtype="28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650"/>
                                </p:stCondLst>
                                <p:childTnLst>
                                  <p:par>
                                    <p:cTn id="3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6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750"/>
                                </p:stCondLst>
                                <p:childTnLst>
                                  <p:par>
                                    <p:cTn id="38" presetID="49" presetClass="entr" presetSubtype="0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75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8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9" grpId="0" animBg="1"/>
          <p:bldP spid="61" grpId="0" animBg="1"/>
          <p:bldP spid="62" grpId="0" animBg="1"/>
          <p:bldP spid="63" grpId="0" animBg="1"/>
          <p:bldP spid="66" grpId="0" animBg="1"/>
          <p:bldP spid="68" grpId="0"/>
          <p:bldP spid="74" grpId="0"/>
          <p:bldP spid="76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50000">
              <a:srgbClr val="082241"/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任意多边形 58"/>
          <p:cNvSpPr>
            <a:spLocks/>
          </p:cNvSpPr>
          <p:nvPr/>
        </p:nvSpPr>
        <p:spPr>
          <a:xfrm>
            <a:off x="1939776" y="-734312"/>
            <a:ext cx="8312448" cy="8312448"/>
          </a:xfrm>
          <a:custGeom>
            <a:avLst/>
            <a:gdLst>
              <a:gd name="connsiteX0" fmla="*/ 3016251 w 6032500"/>
              <a:gd name="connsiteY0" fmla="*/ 1625912 h 6032500"/>
              <a:gd name="connsiteX1" fmla="*/ 1625912 w 6032500"/>
              <a:gd name="connsiteY1" fmla="*/ 3016251 h 6032500"/>
              <a:gd name="connsiteX2" fmla="*/ 3016251 w 6032500"/>
              <a:gd name="connsiteY2" fmla="*/ 4406590 h 6032500"/>
              <a:gd name="connsiteX3" fmla="*/ 4406590 w 6032500"/>
              <a:gd name="connsiteY3" fmla="*/ 3016251 h 6032500"/>
              <a:gd name="connsiteX4" fmla="*/ 3016251 w 6032500"/>
              <a:gd name="connsiteY4" fmla="*/ 1625912 h 6032500"/>
              <a:gd name="connsiteX5" fmla="*/ 3016250 w 6032500"/>
              <a:gd name="connsiteY5" fmla="*/ 0 h 6032500"/>
              <a:gd name="connsiteX6" fmla="*/ 6032500 w 6032500"/>
              <a:gd name="connsiteY6" fmla="*/ 3016250 h 6032500"/>
              <a:gd name="connsiteX7" fmla="*/ 3016250 w 6032500"/>
              <a:gd name="connsiteY7" fmla="*/ 6032500 h 6032500"/>
              <a:gd name="connsiteX8" fmla="*/ 0 w 6032500"/>
              <a:gd name="connsiteY8" fmla="*/ 3016250 h 6032500"/>
              <a:gd name="connsiteX9" fmla="*/ 3016250 w 6032500"/>
              <a:gd name="connsiteY9" fmla="*/ 0 h 603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32500" h="6032500">
                <a:moveTo>
                  <a:pt x="3016251" y="1625912"/>
                </a:moveTo>
                <a:cubicBezTo>
                  <a:pt x="2248388" y="1625912"/>
                  <a:pt x="1625912" y="2248388"/>
                  <a:pt x="1625912" y="3016251"/>
                </a:cubicBezTo>
                <a:cubicBezTo>
                  <a:pt x="1625912" y="3784114"/>
                  <a:pt x="2248388" y="4406590"/>
                  <a:pt x="3016251" y="4406590"/>
                </a:cubicBezTo>
                <a:cubicBezTo>
                  <a:pt x="3784114" y="4406590"/>
                  <a:pt x="4406590" y="3784114"/>
                  <a:pt x="4406590" y="3016251"/>
                </a:cubicBezTo>
                <a:cubicBezTo>
                  <a:pt x="4406590" y="2248388"/>
                  <a:pt x="3784114" y="1625912"/>
                  <a:pt x="3016251" y="1625912"/>
                </a:cubicBezTo>
                <a:close/>
                <a:moveTo>
                  <a:pt x="3016250" y="0"/>
                </a:moveTo>
                <a:cubicBezTo>
                  <a:pt x="4682079" y="0"/>
                  <a:pt x="6032500" y="1350421"/>
                  <a:pt x="6032500" y="3016250"/>
                </a:cubicBezTo>
                <a:cubicBezTo>
                  <a:pt x="6032500" y="4682079"/>
                  <a:pt x="4682079" y="6032500"/>
                  <a:pt x="3016250" y="6032500"/>
                </a:cubicBezTo>
                <a:cubicBezTo>
                  <a:pt x="1350421" y="6032500"/>
                  <a:pt x="0" y="4682079"/>
                  <a:pt x="0" y="3016250"/>
                </a:cubicBezTo>
                <a:cubicBezTo>
                  <a:pt x="0" y="1350421"/>
                  <a:pt x="1350421" y="0"/>
                  <a:pt x="3016250" y="0"/>
                </a:cubicBezTo>
                <a:close/>
              </a:path>
            </a:pathLst>
          </a:cu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826806" y="1018339"/>
            <a:ext cx="538388" cy="59761"/>
            <a:chOff x="5607050" y="1793751"/>
            <a:chExt cx="538388" cy="59761"/>
          </a:xfrm>
        </p:grpSpPr>
        <p:sp>
          <p:nvSpPr>
            <p:cNvPr id="4" name="椭圆 3"/>
            <p:cNvSpPr/>
            <p:nvPr/>
          </p:nvSpPr>
          <p:spPr>
            <a:xfrm>
              <a:off x="5607050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5846363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6085677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61" name="椭圆 60"/>
          <p:cNvSpPr/>
          <p:nvPr/>
        </p:nvSpPr>
        <p:spPr>
          <a:xfrm>
            <a:off x="4027768" y="1216583"/>
            <a:ext cx="5102817" cy="5102817"/>
          </a:xfrm>
          <a:prstGeom prst="ellipse">
            <a:avLst/>
          </a:prstGeom>
          <a:noFill/>
          <a:ln w="0">
            <a:gradFill>
              <a:gsLst>
                <a:gs pos="0">
                  <a:srgbClr val="0756A7">
                    <a:alpha val="74000"/>
                  </a:srgbClr>
                </a:gs>
                <a:gs pos="40000">
                  <a:srgbClr val="4CB6DB">
                    <a:alpha val="32000"/>
                  </a:srgbClr>
                </a:gs>
                <a:gs pos="70000">
                  <a:srgbClr val="65D3F6">
                    <a:alpha val="16000"/>
                  </a:srgbClr>
                </a:gs>
                <a:gs pos="100000">
                  <a:schemeClr val="accent1">
                    <a:lumMod val="20000"/>
                    <a:lumOff val="80000"/>
                    <a:alpha val="6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4266713" y="1429333"/>
            <a:ext cx="4168609" cy="4168609"/>
          </a:xfrm>
          <a:prstGeom prst="ellipse">
            <a:avLst/>
          </a:prstGeom>
          <a:noFill/>
          <a:ln w="9525">
            <a:solidFill>
              <a:srgbClr val="65D3F6">
                <a:alpha val="1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椭圆 62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799147" y="1018339"/>
            <a:ext cx="6134101" cy="6134101"/>
          </a:xfrm>
          <a:prstGeom prst="ellipse">
            <a:avLst/>
          </a:prstGeom>
          <a:noFill/>
          <a:ln w="9525">
            <a:solidFill>
              <a:srgbClr val="0756A7">
                <a:alpha val="2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88950" y="4037549"/>
            <a:ext cx="3183227" cy="1565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1011955" y="4289945"/>
            <a:ext cx="1608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>
                <a:solidFill>
                  <a:srgbClr val="4CB6DB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卷积神经网络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4CB6DB"/>
              </a:solidFill>
              <a:effectLst/>
              <a:uLnTx/>
              <a:uFillTx/>
              <a:latin typeface="方正兰亭纤黑_GBK" panose="02000000000000000000" pitchFamily="2" charset="-122"/>
              <a:ea typeface="方正兰亭纤黑_GBK" panose="02000000000000000000" pitchFamily="2" charset="-122"/>
              <a:cs typeface="+mn-cs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898763" y="4659277"/>
            <a:ext cx="3318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82241"/>
                </a:solidFill>
                <a:latin typeface="Roboto Th" pitchFamily="2" charset="0"/>
                <a:ea typeface="Roboto Th" pitchFamily="2" charset="0"/>
              </a:rPr>
              <a:t>convolutional neural network</a:t>
            </a:r>
            <a:r>
              <a:rPr lang="zh-CN" altLang="en-US" sz="1400" dirty="0">
                <a:solidFill>
                  <a:srgbClr val="082241"/>
                </a:solidFill>
                <a:latin typeface="Roboto Th" pitchFamily="2" charset="0"/>
                <a:ea typeface="Roboto Th" pitchFamily="2" charset="0"/>
              </a:rPr>
              <a:t>（</a:t>
            </a:r>
            <a:r>
              <a:rPr lang="en-US" altLang="zh-CN" sz="1400" dirty="0">
                <a:solidFill>
                  <a:srgbClr val="082241"/>
                </a:solidFill>
                <a:latin typeface="Roboto Th" pitchFamily="2" charset="0"/>
                <a:ea typeface="Roboto Th" pitchFamily="2" charset="0"/>
              </a:rPr>
              <a:t>CNN</a:t>
            </a:r>
            <a:r>
              <a:rPr lang="zh-CN" altLang="en-US" sz="1050" dirty="0">
                <a:solidFill>
                  <a:srgbClr val="082241"/>
                </a:solidFill>
                <a:latin typeface="Roboto Th" pitchFamily="2" charset="0"/>
                <a:ea typeface="Roboto Th" pitchFamily="2" charset="0"/>
              </a:rPr>
              <a:t>）</a:t>
            </a:r>
            <a:endParaRPr lang="zh-CN" altLang="en-US" sz="1050" dirty="0">
              <a:solidFill>
                <a:srgbClr val="082241"/>
              </a:solidFill>
              <a:latin typeface="Roboto Th" pitchFamily="2" charset="0"/>
            </a:endParaRPr>
          </a:p>
        </p:txBody>
      </p:sp>
      <p:grpSp>
        <p:nvGrpSpPr>
          <p:cNvPr id="73" name="组合 72"/>
          <p:cNvGrpSpPr>
            <a:grpSpLocks noGrp="1" noUngrp="1" noRot="1" noMove="1" noResize="1"/>
          </p:cNvGrpSpPr>
          <p:nvPr/>
        </p:nvGrpSpPr>
        <p:grpSpPr>
          <a:xfrm>
            <a:off x="4723384" y="1563533"/>
            <a:ext cx="914400" cy="914400"/>
            <a:chOff x="4860739" y="1864641"/>
            <a:chExt cx="914400" cy="914400"/>
          </a:xfrm>
        </p:grpSpPr>
        <p:sp>
          <p:nvSpPr>
            <p:cNvPr id="71" name="椭圆 70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860739" y="1864641"/>
              <a:ext cx="914400" cy="914400"/>
            </a:xfrm>
            <a:prstGeom prst="ellipse">
              <a:avLst/>
            </a:prstGeom>
            <a:noFill/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37000">
                    <a:srgbClr val="65D3F6"/>
                  </a:gs>
                  <a:gs pos="69000">
                    <a:srgbClr val="4CB6DB"/>
                  </a:gs>
                  <a:gs pos="100000">
                    <a:srgbClr val="0756A7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" name="KSO_Shape"/>
            <p:cNvSpPr>
              <a:spLocks noGrp="1" noRot="1" noMove="1" noResize="1" noEditPoints="1" noAdjustHandles="1" noChangeArrowheads="1" noChangeShapeType="1"/>
            </p:cNvSpPr>
            <p:nvPr/>
          </p:nvSpPr>
          <p:spPr bwMode="auto">
            <a:xfrm>
              <a:off x="5124499" y="2183209"/>
              <a:ext cx="386880" cy="277264"/>
            </a:xfrm>
            <a:custGeom>
              <a:avLst/>
              <a:gdLst>
                <a:gd name="T0" fmla="*/ 603268619 w 5832"/>
                <a:gd name="T1" fmla="*/ 56679958 h 4173"/>
                <a:gd name="T2" fmla="*/ 619913524 w 5832"/>
                <a:gd name="T3" fmla="*/ 76999053 h 4173"/>
                <a:gd name="T4" fmla="*/ 620980350 w 5832"/>
                <a:gd name="T5" fmla="*/ 416543893 h 4173"/>
                <a:gd name="T6" fmla="*/ 606362937 w 5832"/>
                <a:gd name="T7" fmla="*/ 438253429 h 4173"/>
                <a:gd name="T8" fmla="*/ 39478120 w 5832"/>
                <a:gd name="T9" fmla="*/ 446274150 h 4173"/>
                <a:gd name="T10" fmla="*/ 15791379 w 5832"/>
                <a:gd name="T11" fmla="*/ 438253429 h 4173"/>
                <a:gd name="T12" fmla="*/ 1173639 w 5832"/>
                <a:gd name="T13" fmla="*/ 416543893 h 4173"/>
                <a:gd name="T14" fmla="*/ 2347279 w 5832"/>
                <a:gd name="T15" fmla="*/ 76999053 h 4173"/>
                <a:gd name="T16" fmla="*/ 18992184 w 5832"/>
                <a:gd name="T17" fmla="*/ 56679958 h 4173"/>
                <a:gd name="T18" fmla="*/ 181706034 w 5832"/>
                <a:gd name="T19" fmla="*/ 0 h 4173"/>
                <a:gd name="T20" fmla="*/ 399049156 w 5832"/>
                <a:gd name="T21" fmla="*/ 190572934 h 4173"/>
                <a:gd name="T22" fmla="*/ 365332747 w 5832"/>
                <a:gd name="T23" fmla="*/ 218378166 h 4173"/>
                <a:gd name="T24" fmla="*/ 352422387 w 5832"/>
                <a:gd name="T25" fmla="*/ 265219360 h 4173"/>
                <a:gd name="T26" fmla="*/ 372161610 w 5832"/>
                <a:gd name="T27" fmla="*/ 312702121 h 4173"/>
                <a:gd name="T28" fmla="*/ 409719051 w 5832"/>
                <a:gd name="T29" fmla="*/ 335480825 h 4173"/>
                <a:gd name="T30" fmla="*/ 458586613 w 5832"/>
                <a:gd name="T31" fmla="*/ 331951720 h 4173"/>
                <a:gd name="T32" fmla="*/ 492303022 w 5832"/>
                <a:gd name="T33" fmla="*/ 304039506 h 4173"/>
                <a:gd name="T34" fmla="*/ 505320195 w 5832"/>
                <a:gd name="T35" fmla="*/ 257305294 h 4173"/>
                <a:gd name="T36" fmla="*/ 485474486 w 5832"/>
                <a:gd name="T37" fmla="*/ 209608897 h 4173"/>
                <a:gd name="T38" fmla="*/ 447916718 w 5832"/>
                <a:gd name="T39" fmla="*/ 186829866 h 4173"/>
                <a:gd name="T40" fmla="*/ 196430260 w 5832"/>
                <a:gd name="T41" fmla="*/ 134748506 h 4173"/>
                <a:gd name="T42" fmla="*/ 397769030 w 5832"/>
                <a:gd name="T43" fmla="*/ 110472379 h 4173"/>
                <a:gd name="T44" fmla="*/ 349221582 w 5832"/>
                <a:gd name="T45" fmla="*/ 129508341 h 4173"/>
                <a:gd name="T46" fmla="*/ 312624154 w 5832"/>
                <a:gd name="T47" fmla="*/ 160521731 h 4173"/>
                <a:gd name="T48" fmla="*/ 285843094 w 5832"/>
                <a:gd name="T49" fmla="*/ 204796333 h 4173"/>
                <a:gd name="T50" fmla="*/ 275280013 w 5832"/>
                <a:gd name="T51" fmla="*/ 257198639 h 4173"/>
                <a:gd name="T52" fmla="*/ 282108549 w 5832"/>
                <a:gd name="T53" fmla="*/ 307034027 h 4173"/>
                <a:gd name="T54" fmla="*/ 305795617 w 5832"/>
                <a:gd name="T55" fmla="*/ 353447292 h 4173"/>
                <a:gd name="T56" fmla="*/ 339938627 w 5832"/>
                <a:gd name="T57" fmla="*/ 386813636 h 4173"/>
                <a:gd name="T58" fmla="*/ 386779023 w 5832"/>
                <a:gd name="T59" fmla="*/ 409271720 h 4173"/>
                <a:gd name="T60" fmla="*/ 436713410 w 5832"/>
                <a:gd name="T61" fmla="*/ 415046796 h 4173"/>
                <a:gd name="T62" fmla="*/ 488568477 w 5832"/>
                <a:gd name="T63" fmla="*/ 403069042 h 4173"/>
                <a:gd name="T64" fmla="*/ 532101255 w 5832"/>
                <a:gd name="T65" fmla="*/ 375156828 h 4173"/>
                <a:gd name="T66" fmla="*/ 562083447 w 5832"/>
                <a:gd name="T67" fmla="*/ 337940761 h 4173"/>
                <a:gd name="T68" fmla="*/ 580008477 w 5832"/>
                <a:gd name="T69" fmla="*/ 288425993 h 4173"/>
                <a:gd name="T70" fmla="*/ 580648704 w 5832"/>
                <a:gd name="T71" fmla="*/ 237734748 h 4173"/>
                <a:gd name="T72" fmla="*/ 563897312 w 5832"/>
                <a:gd name="T73" fmla="*/ 187792379 h 4173"/>
                <a:gd name="T74" fmla="*/ 534875460 w 5832"/>
                <a:gd name="T75" fmla="*/ 149827436 h 4173"/>
                <a:gd name="T76" fmla="*/ 491982909 w 5832"/>
                <a:gd name="T77" fmla="*/ 120845727 h 4173"/>
                <a:gd name="T78" fmla="*/ 440661255 w 5832"/>
                <a:gd name="T79" fmla="*/ 107691823 h 4173"/>
                <a:gd name="T80" fmla="*/ 469256507 w 5832"/>
                <a:gd name="T81" fmla="*/ 165334294 h 4173"/>
                <a:gd name="T82" fmla="*/ 402783701 w 5832"/>
                <a:gd name="T83" fmla="*/ 160414748 h 4173"/>
                <a:gd name="T84" fmla="*/ 348581355 w 5832"/>
                <a:gd name="T85" fmla="*/ 194957569 h 4173"/>
                <a:gd name="T86" fmla="*/ 324894288 w 5832"/>
                <a:gd name="T87" fmla="*/ 261262327 h 4173"/>
                <a:gd name="T88" fmla="*/ 345593850 w 5832"/>
                <a:gd name="T89" fmla="*/ 323610380 h 4173"/>
                <a:gd name="T90" fmla="*/ 397982330 w 5832"/>
                <a:gd name="T91" fmla="*/ 360719465 h 4173"/>
                <a:gd name="T92" fmla="*/ 464561623 w 5832"/>
                <a:gd name="T93" fmla="*/ 359115386 h 4173"/>
                <a:gd name="T94" fmla="*/ 514922937 w 5832"/>
                <a:gd name="T95" fmla="*/ 319439383 h 4173"/>
                <a:gd name="T96" fmla="*/ 532528182 w 5832"/>
                <a:gd name="T97" fmla="*/ 255915180 h 4173"/>
                <a:gd name="T98" fmla="*/ 505746795 w 5832"/>
                <a:gd name="T99" fmla="*/ 191214501 h 4173"/>
                <a:gd name="T100" fmla="*/ 444182500 w 5832"/>
                <a:gd name="T101" fmla="*/ 211747560 h 4173"/>
                <a:gd name="T102" fmla="*/ 410999504 w 5832"/>
                <a:gd name="T103" fmla="*/ 212496108 h 4173"/>
                <a:gd name="T104" fmla="*/ 385925496 w 5832"/>
                <a:gd name="T105" fmla="*/ 232280619 h 4173"/>
                <a:gd name="T106" fmla="*/ 377069468 w 5832"/>
                <a:gd name="T107" fmla="*/ 263828919 h 4173"/>
                <a:gd name="T108" fmla="*/ 390513567 w 5832"/>
                <a:gd name="T109" fmla="*/ 296018785 h 4173"/>
                <a:gd name="T110" fmla="*/ 418361453 w 5832"/>
                <a:gd name="T111" fmla="*/ 312060228 h 4173"/>
                <a:gd name="T112" fmla="*/ 451224336 w 5832"/>
                <a:gd name="T113" fmla="*/ 307996539 h 4173"/>
                <a:gd name="T114" fmla="*/ 474271178 w 5832"/>
                <a:gd name="T115" fmla="*/ 285966384 h 4173"/>
                <a:gd name="T116" fmla="*/ 480032888 w 5832"/>
                <a:gd name="T117" fmla="*/ 253348589 h 4173"/>
                <a:gd name="T118" fmla="*/ 465415149 w 5832"/>
                <a:gd name="T119" fmla="*/ 224580844 h 4173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832" h="4173">
                  <a:moveTo>
                    <a:pt x="370" y="477"/>
                  </a:moveTo>
                  <a:lnTo>
                    <a:pt x="5462" y="477"/>
                  </a:lnTo>
                  <a:lnTo>
                    <a:pt x="5481" y="477"/>
                  </a:lnTo>
                  <a:lnTo>
                    <a:pt x="5500" y="478"/>
                  </a:lnTo>
                  <a:lnTo>
                    <a:pt x="5518" y="480"/>
                  </a:lnTo>
                  <a:lnTo>
                    <a:pt x="5537" y="484"/>
                  </a:lnTo>
                  <a:lnTo>
                    <a:pt x="5554" y="488"/>
                  </a:lnTo>
                  <a:lnTo>
                    <a:pt x="5571" y="494"/>
                  </a:lnTo>
                  <a:lnTo>
                    <a:pt x="5589" y="499"/>
                  </a:lnTo>
                  <a:lnTo>
                    <a:pt x="5606" y="506"/>
                  </a:lnTo>
                  <a:lnTo>
                    <a:pt x="5622" y="513"/>
                  </a:lnTo>
                  <a:lnTo>
                    <a:pt x="5638" y="521"/>
                  </a:lnTo>
                  <a:lnTo>
                    <a:pt x="5654" y="530"/>
                  </a:lnTo>
                  <a:lnTo>
                    <a:pt x="5668" y="539"/>
                  </a:lnTo>
                  <a:lnTo>
                    <a:pt x="5683" y="550"/>
                  </a:lnTo>
                  <a:lnTo>
                    <a:pt x="5697" y="562"/>
                  </a:lnTo>
                  <a:lnTo>
                    <a:pt x="5710" y="573"/>
                  </a:lnTo>
                  <a:lnTo>
                    <a:pt x="5723" y="585"/>
                  </a:lnTo>
                  <a:lnTo>
                    <a:pt x="5735" y="598"/>
                  </a:lnTo>
                  <a:lnTo>
                    <a:pt x="5747" y="612"/>
                  </a:lnTo>
                  <a:lnTo>
                    <a:pt x="5758" y="625"/>
                  </a:lnTo>
                  <a:lnTo>
                    <a:pt x="5768" y="640"/>
                  </a:lnTo>
                  <a:lnTo>
                    <a:pt x="5778" y="655"/>
                  </a:lnTo>
                  <a:lnTo>
                    <a:pt x="5787" y="670"/>
                  </a:lnTo>
                  <a:lnTo>
                    <a:pt x="5795" y="686"/>
                  </a:lnTo>
                  <a:lnTo>
                    <a:pt x="5803" y="702"/>
                  </a:lnTo>
                  <a:lnTo>
                    <a:pt x="5810" y="720"/>
                  </a:lnTo>
                  <a:lnTo>
                    <a:pt x="5815" y="737"/>
                  </a:lnTo>
                  <a:lnTo>
                    <a:pt x="5820" y="754"/>
                  </a:lnTo>
                  <a:lnTo>
                    <a:pt x="5824" y="772"/>
                  </a:lnTo>
                  <a:lnTo>
                    <a:pt x="5828" y="790"/>
                  </a:lnTo>
                  <a:lnTo>
                    <a:pt x="5830" y="808"/>
                  </a:lnTo>
                  <a:lnTo>
                    <a:pt x="5831" y="827"/>
                  </a:lnTo>
                  <a:lnTo>
                    <a:pt x="5832" y="846"/>
                  </a:lnTo>
                  <a:lnTo>
                    <a:pt x="5832" y="3803"/>
                  </a:lnTo>
                  <a:lnTo>
                    <a:pt x="5831" y="3822"/>
                  </a:lnTo>
                  <a:lnTo>
                    <a:pt x="5830" y="3841"/>
                  </a:lnTo>
                  <a:lnTo>
                    <a:pt x="5828" y="3858"/>
                  </a:lnTo>
                  <a:lnTo>
                    <a:pt x="5824" y="3877"/>
                  </a:lnTo>
                  <a:lnTo>
                    <a:pt x="5820" y="3895"/>
                  </a:lnTo>
                  <a:lnTo>
                    <a:pt x="5815" y="3912"/>
                  </a:lnTo>
                  <a:lnTo>
                    <a:pt x="5810" y="3930"/>
                  </a:lnTo>
                  <a:lnTo>
                    <a:pt x="5803" y="3947"/>
                  </a:lnTo>
                  <a:lnTo>
                    <a:pt x="5795" y="3962"/>
                  </a:lnTo>
                  <a:lnTo>
                    <a:pt x="5787" y="3979"/>
                  </a:lnTo>
                  <a:lnTo>
                    <a:pt x="5778" y="3994"/>
                  </a:lnTo>
                  <a:lnTo>
                    <a:pt x="5768" y="4009"/>
                  </a:lnTo>
                  <a:lnTo>
                    <a:pt x="5758" y="4023"/>
                  </a:lnTo>
                  <a:lnTo>
                    <a:pt x="5747" y="4038"/>
                  </a:lnTo>
                  <a:lnTo>
                    <a:pt x="5735" y="4051"/>
                  </a:lnTo>
                  <a:lnTo>
                    <a:pt x="5723" y="4064"/>
                  </a:lnTo>
                  <a:lnTo>
                    <a:pt x="5710" y="4076"/>
                  </a:lnTo>
                  <a:lnTo>
                    <a:pt x="5697" y="4088"/>
                  </a:lnTo>
                  <a:lnTo>
                    <a:pt x="5683" y="4098"/>
                  </a:lnTo>
                  <a:lnTo>
                    <a:pt x="5668" y="4109"/>
                  </a:lnTo>
                  <a:lnTo>
                    <a:pt x="5654" y="4118"/>
                  </a:lnTo>
                  <a:lnTo>
                    <a:pt x="5638" y="4127"/>
                  </a:lnTo>
                  <a:lnTo>
                    <a:pt x="5622" y="4136"/>
                  </a:lnTo>
                  <a:lnTo>
                    <a:pt x="5606" y="4143"/>
                  </a:lnTo>
                  <a:lnTo>
                    <a:pt x="5589" y="4149"/>
                  </a:lnTo>
                  <a:lnTo>
                    <a:pt x="5571" y="4156"/>
                  </a:lnTo>
                  <a:lnTo>
                    <a:pt x="5554" y="4160"/>
                  </a:lnTo>
                  <a:lnTo>
                    <a:pt x="5537" y="4165"/>
                  </a:lnTo>
                  <a:lnTo>
                    <a:pt x="5518" y="4168"/>
                  </a:lnTo>
                  <a:lnTo>
                    <a:pt x="5500" y="4171"/>
                  </a:lnTo>
                  <a:lnTo>
                    <a:pt x="5481" y="4172"/>
                  </a:lnTo>
                  <a:lnTo>
                    <a:pt x="5462" y="4173"/>
                  </a:lnTo>
                  <a:lnTo>
                    <a:pt x="370" y="4173"/>
                  </a:lnTo>
                  <a:lnTo>
                    <a:pt x="351" y="4172"/>
                  </a:lnTo>
                  <a:lnTo>
                    <a:pt x="332" y="4171"/>
                  </a:lnTo>
                  <a:lnTo>
                    <a:pt x="313" y="4168"/>
                  </a:lnTo>
                  <a:lnTo>
                    <a:pt x="295" y="4165"/>
                  </a:lnTo>
                  <a:lnTo>
                    <a:pt x="277" y="4160"/>
                  </a:lnTo>
                  <a:lnTo>
                    <a:pt x="259" y="4156"/>
                  </a:lnTo>
                  <a:lnTo>
                    <a:pt x="243" y="4149"/>
                  </a:lnTo>
                  <a:lnTo>
                    <a:pt x="226" y="4143"/>
                  </a:lnTo>
                  <a:lnTo>
                    <a:pt x="209" y="4136"/>
                  </a:lnTo>
                  <a:lnTo>
                    <a:pt x="194" y="4127"/>
                  </a:lnTo>
                  <a:lnTo>
                    <a:pt x="178" y="4118"/>
                  </a:lnTo>
                  <a:lnTo>
                    <a:pt x="162" y="4109"/>
                  </a:lnTo>
                  <a:lnTo>
                    <a:pt x="148" y="4098"/>
                  </a:lnTo>
                  <a:lnTo>
                    <a:pt x="134" y="4088"/>
                  </a:lnTo>
                  <a:lnTo>
                    <a:pt x="121" y="4076"/>
                  </a:lnTo>
                  <a:lnTo>
                    <a:pt x="108" y="4064"/>
                  </a:lnTo>
                  <a:lnTo>
                    <a:pt x="95" y="4051"/>
                  </a:lnTo>
                  <a:lnTo>
                    <a:pt x="84" y="4038"/>
                  </a:lnTo>
                  <a:lnTo>
                    <a:pt x="73" y="4023"/>
                  </a:lnTo>
                  <a:lnTo>
                    <a:pt x="63" y="4009"/>
                  </a:lnTo>
                  <a:lnTo>
                    <a:pt x="53" y="3994"/>
                  </a:lnTo>
                  <a:lnTo>
                    <a:pt x="44" y="3979"/>
                  </a:lnTo>
                  <a:lnTo>
                    <a:pt x="36" y="3962"/>
                  </a:lnTo>
                  <a:lnTo>
                    <a:pt x="29" y="3947"/>
                  </a:lnTo>
                  <a:lnTo>
                    <a:pt x="22" y="3930"/>
                  </a:lnTo>
                  <a:lnTo>
                    <a:pt x="16" y="3912"/>
                  </a:lnTo>
                  <a:lnTo>
                    <a:pt x="11" y="3895"/>
                  </a:lnTo>
                  <a:lnTo>
                    <a:pt x="7" y="3877"/>
                  </a:lnTo>
                  <a:lnTo>
                    <a:pt x="4" y="3858"/>
                  </a:lnTo>
                  <a:lnTo>
                    <a:pt x="2" y="3841"/>
                  </a:lnTo>
                  <a:lnTo>
                    <a:pt x="0" y="3822"/>
                  </a:lnTo>
                  <a:lnTo>
                    <a:pt x="0" y="3803"/>
                  </a:lnTo>
                  <a:lnTo>
                    <a:pt x="0" y="846"/>
                  </a:lnTo>
                  <a:lnTo>
                    <a:pt x="0" y="827"/>
                  </a:lnTo>
                  <a:lnTo>
                    <a:pt x="2" y="808"/>
                  </a:lnTo>
                  <a:lnTo>
                    <a:pt x="4" y="790"/>
                  </a:lnTo>
                  <a:lnTo>
                    <a:pt x="7" y="772"/>
                  </a:lnTo>
                  <a:lnTo>
                    <a:pt x="11" y="754"/>
                  </a:lnTo>
                  <a:lnTo>
                    <a:pt x="16" y="737"/>
                  </a:lnTo>
                  <a:lnTo>
                    <a:pt x="22" y="720"/>
                  </a:lnTo>
                  <a:lnTo>
                    <a:pt x="29" y="702"/>
                  </a:lnTo>
                  <a:lnTo>
                    <a:pt x="36" y="686"/>
                  </a:lnTo>
                  <a:lnTo>
                    <a:pt x="44" y="670"/>
                  </a:lnTo>
                  <a:lnTo>
                    <a:pt x="53" y="655"/>
                  </a:lnTo>
                  <a:lnTo>
                    <a:pt x="63" y="640"/>
                  </a:lnTo>
                  <a:lnTo>
                    <a:pt x="73" y="625"/>
                  </a:lnTo>
                  <a:lnTo>
                    <a:pt x="84" y="612"/>
                  </a:lnTo>
                  <a:lnTo>
                    <a:pt x="95" y="598"/>
                  </a:lnTo>
                  <a:lnTo>
                    <a:pt x="108" y="585"/>
                  </a:lnTo>
                  <a:lnTo>
                    <a:pt x="121" y="573"/>
                  </a:lnTo>
                  <a:lnTo>
                    <a:pt x="134" y="562"/>
                  </a:lnTo>
                  <a:lnTo>
                    <a:pt x="148" y="550"/>
                  </a:lnTo>
                  <a:lnTo>
                    <a:pt x="162" y="539"/>
                  </a:lnTo>
                  <a:lnTo>
                    <a:pt x="178" y="530"/>
                  </a:lnTo>
                  <a:lnTo>
                    <a:pt x="194" y="521"/>
                  </a:lnTo>
                  <a:lnTo>
                    <a:pt x="209" y="513"/>
                  </a:lnTo>
                  <a:lnTo>
                    <a:pt x="226" y="506"/>
                  </a:lnTo>
                  <a:lnTo>
                    <a:pt x="243" y="499"/>
                  </a:lnTo>
                  <a:lnTo>
                    <a:pt x="259" y="494"/>
                  </a:lnTo>
                  <a:lnTo>
                    <a:pt x="277" y="488"/>
                  </a:lnTo>
                  <a:lnTo>
                    <a:pt x="295" y="484"/>
                  </a:lnTo>
                  <a:lnTo>
                    <a:pt x="313" y="480"/>
                  </a:lnTo>
                  <a:lnTo>
                    <a:pt x="332" y="478"/>
                  </a:lnTo>
                  <a:lnTo>
                    <a:pt x="351" y="477"/>
                  </a:lnTo>
                  <a:lnTo>
                    <a:pt x="370" y="477"/>
                  </a:lnTo>
                  <a:close/>
                  <a:moveTo>
                    <a:pt x="542" y="0"/>
                  </a:moveTo>
                  <a:lnTo>
                    <a:pt x="1703" y="0"/>
                  </a:lnTo>
                  <a:lnTo>
                    <a:pt x="1703" y="350"/>
                  </a:lnTo>
                  <a:lnTo>
                    <a:pt x="542" y="350"/>
                  </a:lnTo>
                  <a:lnTo>
                    <a:pt x="542" y="0"/>
                  </a:lnTo>
                  <a:close/>
                  <a:moveTo>
                    <a:pt x="4019" y="1725"/>
                  </a:moveTo>
                  <a:lnTo>
                    <a:pt x="4019" y="1725"/>
                  </a:lnTo>
                  <a:lnTo>
                    <a:pt x="3983" y="1726"/>
                  </a:lnTo>
                  <a:lnTo>
                    <a:pt x="3946" y="1729"/>
                  </a:lnTo>
                  <a:lnTo>
                    <a:pt x="3910" y="1734"/>
                  </a:lnTo>
                  <a:lnTo>
                    <a:pt x="3874" y="1740"/>
                  </a:lnTo>
                  <a:lnTo>
                    <a:pt x="3840" y="1747"/>
                  </a:lnTo>
                  <a:lnTo>
                    <a:pt x="3806" y="1758"/>
                  </a:lnTo>
                  <a:lnTo>
                    <a:pt x="3773" y="1769"/>
                  </a:lnTo>
                  <a:lnTo>
                    <a:pt x="3740" y="1782"/>
                  </a:lnTo>
                  <a:lnTo>
                    <a:pt x="3708" y="1797"/>
                  </a:lnTo>
                  <a:lnTo>
                    <a:pt x="3677" y="1812"/>
                  </a:lnTo>
                  <a:lnTo>
                    <a:pt x="3647" y="1829"/>
                  </a:lnTo>
                  <a:lnTo>
                    <a:pt x="3618" y="1848"/>
                  </a:lnTo>
                  <a:lnTo>
                    <a:pt x="3590" y="1868"/>
                  </a:lnTo>
                  <a:lnTo>
                    <a:pt x="3563" y="1889"/>
                  </a:lnTo>
                  <a:lnTo>
                    <a:pt x="3537" y="1911"/>
                  </a:lnTo>
                  <a:lnTo>
                    <a:pt x="3512" y="1936"/>
                  </a:lnTo>
                  <a:lnTo>
                    <a:pt x="3488" y="1960"/>
                  </a:lnTo>
                  <a:lnTo>
                    <a:pt x="3465" y="1987"/>
                  </a:lnTo>
                  <a:lnTo>
                    <a:pt x="3444" y="2014"/>
                  </a:lnTo>
                  <a:lnTo>
                    <a:pt x="3424" y="2042"/>
                  </a:lnTo>
                  <a:lnTo>
                    <a:pt x="3405" y="2071"/>
                  </a:lnTo>
                  <a:lnTo>
                    <a:pt x="3388" y="2101"/>
                  </a:lnTo>
                  <a:lnTo>
                    <a:pt x="3372" y="2132"/>
                  </a:lnTo>
                  <a:lnTo>
                    <a:pt x="3358" y="2164"/>
                  </a:lnTo>
                  <a:lnTo>
                    <a:pt x="3345" y="2197"/>
                  </a:lnTo>
                  <a:lnTo>
                    <a:pt x="3334" y="2230"/>
                  </a:lnTo>
                  <a:lnTo>
                    <a:pt x="3324" y="2264"/>
                  </a:lnTo>
                  <a:lnTo>
                    <a:pt x="3316" y="2298"/>
                  </a:lnTo>
                  <a:lnTo>
                    <a:pt x="3309" y="2334"/>
                  </a:lnTo>
                  <a:lnTo>
                    <a:pt x="3305" y="2369"/>
                  </a:lnTo>
                  <a:lnTo>
                    <a:pt x="3303" y="2406"/>
                  </a:lnTo>
                  <a:lnTo>
                    <a:pt x="3302" y="2443"/>
                  </a:lnTo>
                  <a:lnTo>
                    <a:pt x="3303" y="2480"/>
                  </a:lnTo>
                  <a:lnTo>
                    <a:pt x="3305" y="2517"/>
                  </a:lnTo>
                  <a:lnTo>
                    <a:pt x="3309" y="2552"/>
                  </a:lnTo>
                  <a:lnTo>
                    <a:pt x="3316" y="2587"/>
                  </a:lnTo>
                  <a:lnTo>
                    <a:pt x="3324" y="2622"/>
                  </a:lnTo>
                  <a:lnTo>
                    <a:pt x="3334" y="2656"/>
                  </a:lnTo>
                  <a:lnTo>
                    <a:pt x="3345" y="2689"/>
                  </a:lnTo>
                  <a:lnTo>
                    <a:pt x="3358" y="2722"/>
                  </a:lnTo>
                  <a:lnTo>
                    <a:pt x="3372" y="2754"/>
                  </a:lnTo>
                  <a:lnTo>
                    <a:pt x="3388" y="2784"/>
                  </a:lnTo>
                  <a:lnTo>
                    <a:pt x="3405" y="2814"/>
                  </a:lnTo>
                  <a:lnTo>
                    <a:pt x="3424" y="2843"/>
                  </a:lnTo>
                  <a:lnTo>
                    <a:pt x="3444" y="2872"/>
                  </a:lnTo>
                  <a:lnTo>
                    <a:pt x="3465" y="2899"/>
                  </a:lnTo>
                  <a:lnTo>
                    <a:pt x="3488" y="2924"/>
                  </a:lnTo>
                  <a:lnTo>
                    <a:pt x="3512" y="2950"/>
                  </a:lnTo>
                  <a:lnTo>
                    <a:pt x="3537" y="2973"/>
                  </a:lnTo>
                  <a:lnTo>
                    <a:pt x="3563" y="2997"/>
                  </a:lnTo>
                  <a:lnTo>
                    <a:pt x="3590" y="3018"/>
                  </a:lnTo>
                  <a:lnTo>
                    <a:pt x="3618" y="3038"/>
                  </a:lnTo>
                  <a:lnTo>
                    <a:pt x="3647" y="3056"/>
                  </a:lnTo>
                  <a:lnTo>
                    <a:pt x="3677" y="3074"/>
                  </a:lnTo>
                  <a:lnTo>
                    <a:pt x="3708" y="3089"/>
                  </a:lnTo>
                  <a:lnTo>
                    <a:pt x="3740" y="3104"/>
                  </a:lnTo>
                  <a:lnTo>
                    <a:pt x="3773" y="3117"/>
                  </a:lnTo>
                  <a:lnTo>
                    <a:pt x="3806" y="3128"/>
                  </a:lnTo>
                  <a:lnTo>
                    <a:pt x="3840" y="3137"/>
                  </a:lnTo>
                  <a:lnTo>
                    <a:pt x="3874" y="3145"/>
                  </a:lnTo>
                  <a:lnTo>
                    <a:pt x="3910" y="3152"/>
                  </a:lnTo>
                  <a:lnTo>
                    <a:pt x="3946" y="3156"/>
                  </a:lnTo>
                  <a:lnTo>
                    <a:pt x="3983" y="3160"/>
                  </a:lnTo>
                  <a:lnTo>
                    <a:pt x="4019" y="3161"/>
                  </a:lnTo>
                  <a:lnTo>
                    <a:pt x="4056" y="3160"/>
                  </a:lnTo>
                  <a:lnTo>
                    <a:pt x="4092" y="3156"/>
                  </a:lnTo>
                  <a:lnTo>
                    <a:pt x="4129" y="3152"/>
                  </a:lnTo>
                  <a:lnTo>
                    <a:pt x="4163" y="3145"/>
                  </a:lnTo>
                  <a:lnTo>
                    <a:pt x="4198" y="3137"/>
                  </a:lnTo>
                  <a:lnTo>
                    <a:pt x="4232" y="3128"/>
                  </a:lnTo>
                  <a:lnTo>
                    <a:pt x="4266" y="3117"/>
                  </a:lnTo>
                  <a:lnTo>
                    <a:pt x="4298" y="3104"/>
                  </a:lnTo>
                  <a:lnTo>
                    <a:pt x="4329" y="3089"/>
                  </a:lnTo>
                  <a:lnTo>
                    <a:pt x="4361" y="3074"/>
                  </a:lnTo>
                  <a:lnTo>
                    <a:pt x="4391" y="3056"/>
                  </a:lnTo>
                  <a:lnTo>
                    <a:pt x="4420" y="3038"/>
                  </a:lnTo>
                  <a:lnTo>
                    <a:pt x="4447" y="3018"/>
                  </a:lnTo>
                  <a:lnTo>
                    <a:pt x="4475" y="2997"/>
                  </a:lnTo>
                  <a:lnTo>
                    <a:pt x="4501" y="2973"/>
                  </a:lnTo>
                  <a:lnTo>
                    <a:pt x="4527" y="2950"/>
                  </a:lnTo>
                  <a:lnTo>
                    <a:pt x="4550" y="2924"/>
                  </a:lnTo>
                  <a:lnTo>
                    <a:pt x="4572" y="2899"/>
                  </a:lnTo>
                  <a:lnTo>
                    <a:pt x="4595" y="2872"/>
                  </a:lnTo>
                  <a:lnTo>
                    <a:pt x="4614" y="2843"/>
                  </a:lnTo>
                  <a:lnTo>
                    <a:pt x="4633" y="2814"/>
                  </a:lnTo>
                  <a:lnTo>
                    <a:pt x="4650" y="2784"/>
                  </a:lnTo>
                  <a:lnTo>
                    <a:pt x="4666" y="2754"/>
                  </a:lnTo>
                  <a:lnTo>
                    <a:pt x="4680" y="2722"/>
                  </a:lnTo>
                  <a:lnTo>
                    <a:pt x="4693" y="2689"/>
                  </a:lnTo>
                  <a:lnTo>
                    <a:pt x="4705" y="2656"/>
                  </a:lnTo>
                  <a:lnTo>
                    <a:pt x="4714" y="2622"/>
                  </a:lnTo>
                  <a:lnTo>
                    <a:pt x="4722" y="2587"/>
                  </a:lnTo>
                  <a:lnTo>
                    <a:pt x="4728" y="2552"/>
                  </a:lnTo>
                  <a:lnTo>
                    <a:pt x="4733" y="2517"/>
                  </a:lnTo>
                  <a:lnTo>
                    <a:pt x="4736" y="2480"/>
                  </a:lnTo>
                  <a:lnTo>
                    <a:pt x="4736" y="2443"/>
                  </a:lnTo>
                  <a:lnTo>
                    <a:pt x="4736" y="2406"/>
                  </a:lnTo>
                  <a:lnTo>
                    <a:pt x="4733" y="2369"/>
                  </a:lnTo>
                  <a:lnTo>
                    <a:pt x="4728" y="2334"/>
                  </a:lnTo>
                  <a:lnTo>
                    <a:pt x="4722" y="2298"/>
                  </a:lnTo>
                  <a:lnTo>
                    <a:pt x="4714" y="2264"/>
                  </a:lnTo>
                  <a:lnTo>
                    <a:pt x="4705" y="2230"/>
                  </a:lnTo>
                  <a:lnTo>
                    <a:pt x="4693" y="2197"/>
                  </a:lnTo>
                  <a:lnTo>
                    <a:pt x="4680" y="2164"/>
                  </a:lnTo>
                  <a:lnTo>
                    <a:pt x="4666" y="2132"/>
                  </a:lnTo>
                  <a:lnTo>
                    <a:pt x="4650" y="2101"/>
                  </a:lnTo>
                  <a:lnTo>
                    <a:pt x="4633" y="2071"/>
                  </a:lnTo>
                  <a:lnTo>
                    <a:pt x="4614" y="2042"/>
                  </a:lnTo>
                  <a:lnTo>
                    <a:pt x="4595" y="2014"/>
                  </a:lnTo>
                  <a:lnTo>
                    <a:pt x="4572" y="1987"/>
                  </a:lnTo>
                  <a:lnTo>
                    <a:pt x="4550" y="1960"/>
                  </a:lnTo>
                  <a:lnTo>
                    <a:pt x="4527" y="1936"/>
                  </a:lnTo>
                  <a:lnTo>
                    <a:pt x="4501" y="1911"/>
                  </a:lnTo>
                  <a:lnTo>
                    <a:pt x="4475" y="1889"/>
                  </a:lnTo>
                  <a:lnTo>
                    <a:pt x="4447" y="1868"/>
                  </a:lnTo>
                  <a:lnTo>
                    <a:pt x="4420" y="1848"/>
                  </a:lnTo>
                  <a:lnTo>
                    <a:pt x="4391" y="1829"/>
                  </a:lnTo>
                  <a:lnTo>
                    <a:pt x="4361" y="1812"/>
                  </a:lnTo>
                  <a:lnTo>
                    <a:pt x="4329" y="1797"/>
                  </a:lnTo>
                  <a:lnTo>
                    <a:pt x="4298" y="1782"/>
                  </a:lnTo>
                  <a:lnTo>
                    <a:pt x="4266" y="1769"/>
                  </a:lnTo>
                  <a:lnTo>
                    <a:pt x="4232" y="1758"/>
                  </a:lnTo>
                  <a:lnTo>
                    <a:pt x="4198" y="1747"/>
                  </a:lnTo>
                  <a:lnTo>
                    <a:pt x="4163" y="1740"/>
                  </a:lnTo>
                  <a:lnTo>
                    <a:pt x="4129" y="1734"/>
                  </a:lnTo>
                  <a:lnTo>
                    <a:pt x="4092" y="1729"/>
                  </a:lnTo>
                  <a:lnTo>
                    <a:pt x="4056" y="1726"/>
                  </a:lnTo>
                  <a:lnTo>
                    <a:pt x="4019" y="1725"/>
                  </a:lnTo>
                  <a:close/>
                  <a:moveTo>
                    <a:pt x="1375" y="838"/>
                  </a:moveTo>
                  <a:lnTo>
                    <a:pt x="1375" y="3754"/>
                  </a:lnTo>
                  <a:lnTo>
                    <a:pt x="1591" y="3754"/>
                  </a:lnTo>
                  <a:lnTo>
                    <a:pt x="1591" y="838"/>
                  </a:lnTo>
                  <a:lnTo>
                    <a:pt x="1375" y="838"/>
                  </a:lnTo>
                  <a:close/>
                  <a:moveTo>
                    <a:pt x="1841" y="690"/>
                  </a:moveTo>
                  <a:lnTo>
                    <a:pt x="1841" y="1260"/>
                  </a:lnTo>
                  <a:lnTo>
                    <a:pt x="2899" y="1260"/>
                  </a:lnTo>
                  <a:lnTo>
                    <a:pt x="2899" y="690"/>
                  </a:lnTo>
                  <a:lnTo>
                    <a:pt x="1841" y="690"/>
                  </a:lnTo>
                  <a:close/>
                  <a:moveTo>
                    <a:pt x="4019" y="1003"/>
                  </a:moveTo>
                  <a:lnTo>
                    <a:pt x="4019" y="1003"/>
                  </a:lnTo>
                  <a:lnTo>
                    <a:pt x="3982" y="1004"/>
                  </a:lnTo>
                  <a:lnTo>
                    <a:pt x="3945" y="1005"/>
                  </a:lnTo>
                  <a:lnTo>
                    <a:pt x="3908" y="1007"/>
                  </a:lnTo>
                  <a:lnTo>
                    <a:pt x="3872" y="1011"/>
                  </a:lnTo>
                  <a:lnTo>
                    <a:pt x="3835" y="1015"/>
                  </a:lnTo>
                  <a:lnTo>
                    <a:pt x="3800" y="1020"/>
                  </a:lnTo>
                  <a:lnTo>
                    <a:pt x="3764" y="1026"/>
                  </a:lnTo>
                  <a:lnTo>
                    <a:pt x="3728" y="1033"/>
                  </a:lnTo>
                  <a:lnTo>
                    <a:pt x="3694" y="1040"/>
                  </a:lnTo>
                  <a:lnTo>
                    <a:pt x="3659" y="1049"/>
                  </a:lnTo>
                  <a:lnTo>
                    <a:pt x="3625" y="1058"/>
                  </a:lnTo>
                  <a:lnTo>
                    <a:pt x="3591" y="1068"/>
                  </a:lnTo>
                  <a:lnTo>
                    <a:pt x="3558" y="1079"/>
                  </a:lnTo>
                  <a:lnTo>
                    <a:pt x="3524" y="1091"/>
                  </a:lnTo>
                  <a:lnTo>
                    <a:pt x="3491" y="1103"/>
                  </a:lnTo>
                  <a:lnTo>
                    <a:pt x="3459" y="1117"/>
                  </a:lnTo>
                  <a:lnTo>
                    <a:pt x="3426" y="1130"/>
                  </a:lnTo>
                  <a:lnTo>
                    <a:pt x="3395" y="1146"/>
                  </a:lnTo>
                  <a:lnTo>
                    <a:pt x="3364" y="1161"/>
                  </a:lnTo>
                  <a:lnTo>
                    <a:pt x="3333" y="1177"/>
                  </a:lnTo>
                  <a:lnTo>
                    <a:pt x="3303" y="1194"/>
                  </a:lnTo>
                  <a:lnTo>
                    <a:pt x="3273" y="1211"/>
                  </a:lnTo>
                  <a:lnTo>
                    <a:pt x="3244" y="1230"/>
                  </a:lnTo>
                  <a:lnTo>
                    <a:pt x="3215" y="1249"/>
                  </a:lnTo>
                  <a:lnTo>
                    <a:pt x="3186" y="1269"/>
                  </a:lnTo>
                  <a:lnTo>
                    <a:pt x="3158" y="1289"/>
                  </a:lnTo>
                  <a:lnTo>
                    <a:pt x="3130" y="1311"/>
                  </a:lnTo>
                  <a:lnTo>
                    <a:pt x="3103" y="1332"/>
                  </a:lnTo>
                  <a:lnTo>
                    <a:pt x="3077" y="1354"/>
                  </a:lnTo>
                  <a:lnTo>
                    <a:pt x="3051" y="1377"/>
                  </a:lnTo>
                  <a:lnTo>
                    <a:pt x="3026" y="1401"/>
                  </a:lnTo>
                  <a:lnTo>
                    <a:pt x="3001" y="1425"/>
                  </a:lnTo>
                  <a:lnTo>
                    <a:pt x="2977" y="1450"/>
                  </a:lnTo>
                  <a:lnTo>
                    <a:pt x="2954" y="1474"/>
                  </a:lnTo>
                  <a:lnTo>
                    <a:pt x="2930" y="1501"/>
                  </a:lnTo>
                  <a:lnTo>
                    <a:pt x="2908" y="1527"/>
                  </a:lnTo>
                  <a:lnTo>
                    <a:pt x="2887" y="1554"/>
                  </a:lnTo>
                  <a:lnTo>
                    <a:pt x="2866" y="1581"/>
                  </a:lnTo>
                  <a:lnTo>
                    <a:pt x="2844" y="1609"/>
                  </a:lnTo>
                  <a:lnTo>
                    <a:pt x="2826" y="1638"/>
                  </a:lnTo>
                  <a:lnTo>
                    <a:pt x="2807" y="1667"/>
                  </a:lnTo>
                  <a:lnTo>
                    <a:pt x="2788" y="1696"/>
                  </a:lnTo>
                  <a:lnTo>
                    <a:pt x="2770" y="1726"/>
                  </a:lnTo>
                  <a:lnTo>
                    <a:pt x="2753" y="1756"/>
                  </a:lnTo>
                  <a:lnTo>
                    <a:pt x="2737" y="1788"/>
                  </a:lnTo>
                  <a:lnTo>
                    <a:pt x="2722" y="1819"/>
                  </a:lnTo>
                  <a:lnTo>
                    <a:pt x="2706" y="1850"/>
                  </a:lnTo>
                  <a:lnTo>
                    <a:pt x="2693" y="1882"/>
                  </a:lnTo>
                  <a:lnTo>
                    <a:pt x="2679" y="1915"/>
                  </a:lnTo>
                  <a:lnTo>
                    <a:pt x="2667" y="1948"/>
                  </a:lnTo>
                  <a:lnTo>
                    <a:pt x="2655" y="1982"/>
                  </a:lnTo>
                  <a:lnTo>
                    <a:pt x="2644" y="2015"/>
                  </a:lnTo>
                  <a:lnTo>
                    <a:pt x="2634" y="2048"/>
                  </a:lnTo>
                  <a:lnTo>
                    <a:pt x="2625" y="2083"/>
                  </a:lnTo>
                  <a:lnTo>
                    <a:pt x="2616" y="2118"/>
                  </a:lnTo>
                  <a:lnTo>
                    <a:pt x="2609" y="2153"/>
                  </a:lnTo>
                  <a:lnTo>
                    <a:pt x="2601" y="2188"/>
                  </a:lnTo>
                  <a:lnTo>
                    <a:pt x="2596" y="2223"/>
                  </a:lnTo>
                  <a:lnTo>
                    <a:pt x="2591" y="2259"/>
                  </a:lnTo>
                  <a:lnTo>
                    <a:pt x="2587" y="2296"/>
                  </a:lnTo>
                  <a:lnTo>
                    <a:pt x="2584" y="2332"/>
                  </a:lnTo>
                  <a:lnTo>
                    <a:pt x="2581" y="2368"/>
                  </a:lnTo>
                  <a:lnTo>
                    <a:pt x="2580" y="2405"/>
                  </a:lnTo>
                  <a:lnTo>
                    <a:pt x="2579" y="2443"/>
                  </a:lnTo>
                  <a:lnTo>
                    <a:pt x="2580" y="2480"/>
                  </a:lnTo>
                  <a:lnTo>
                    <a:pt x="2581" y="2517"/>
                  </a:lnTo>
                  <a:lnTo>
                    <a:pt x="2584" y="2553"/>
                  </a:lnTo>
                  <a:lnTo>
                    <a:pt x="2587" y="2590"/>
                  </a:lnTo>
                  <a:lnTo>
                    <a:pt x="2591" y="2626"/>
                  </a:lnTo>
                  <a:lnTo>
                    <a:pt x="2596" y="2661"/>
                  </a:lnTo>
                  <a:lnTo>
                    <a:pt x="2601" y="2697"/>
                  </a:lnTo>
                  <a:lnTo>
                    <a:pt x="2609" y="2733"/>
                  </a:lnTo>
                  <a:lnTo>
                    <a:pt x="2616" y="2767"/>
                  </a:lnTo>
                  <a:lnTo>
                    <a:pt x="2625" y="2803"/>
                  </a:lnTo>
                  <a:lnTo>
                    <a:pt x="2634" y="2836"/>
                  </a:lnTo>
                  <a:lnTo>
                    <a:pt x="2644" y="2871"/>
                  </a:lnTo>
                  <a:lnTo>
                    <a:pt x="2655" y="2904"/>
                  </a:lnTo>
                  <a:lnTo>
                    <a:pt x="2667" y="2938"/>
                  </a:lnTo>
                  <a:lnTo>
                    <a:pt x="2679" y="2970"/>
                  </a:lnTo>
                  <a:lnTo>
                    <a:pt x="2693" y="3004"/>
                  </a:lnTo>
                  <a:lnTo>
                    <a:pt x="2706" y="3035"/>
                  </a:lnTo>
                  <a:lnTo>
                    <a:pt x="2722" y="3067"/>
                  </a:lnTo>
                  <a:lnTo>
                    <a:pt x="2737" y="3098"/>
                  </a:lnTo>
                  <a:lnTo>
                    <a:pt x="2753" y="3128"/>
                  </a:lnTo>
                  <a:lnTo>
                    <a:pt x="2770" y="3160"/>
                  </a:lnTo>
                  <a:lnTo>
                    <a:pt x="2788" y="3189"/>
                  </a:lnTo>
                  <a:lnTo>
                    <a:pt x="2807" y="3219"/>
                  </a:lnTo>
                  <a:lnTo>
                    <a:pt x="2826" y="3248"/>
                  </a:lnTo>
                  <a:lnTo>
                    <a:pt x="2844" y="3276"/>
                  </a:lnTo>
                  <a:lnTo>
                    <a:pt x="2866" y="3305"/>
                  </a:lnTo>
                  <a:lnTo>
                    <a:pt x="2887" y="3331"/>
                  </a:lnTo>
                  <a:lnTo>
                    <a:pt x="2908" y="3358"/>
                  </a:lnTo>
                  <a:lnTo>
                    <a:pt x="2930" y="3385"/>
                  </a:lnTo>
                  <a:lnTo>
                    <a:pt x="2954" y="3410"/>
                  </a:lnTo>
                  <a:lnTo>
                    <a:pt x="2977" y="3436"/>
                  </a:lnTo>
                  <a:lnTo>
                    <a:pt x="3001" y="3461"/>
                  </a:lnTo>
                  <a:lnTo>
                    <a:pt x="3026" y="3485"/>
                  </a:lnTo>
                  <a:lnTo>
                    <a:pt x="3051" y="3508"/>
                  </a:lnTo>
                  <a:lnTo>
                    <a:pt x="3077" y="3531"/>
                  </a:lnTo>
                  <a:lnTo>
                    <a:pt x="3103" y="3553"/>
                  </a:lnTo>
                  <a:lnTo>
                    <a:pt x="3130" y="3575"/>
                  </a:lnTo>
                  <a:lnTo>
                    <a:pt x="3158" y="3597"/>
                  </a:lnTo>
                  <a:lnTo>
                    <a:pt x="3186" y="3617"/>
                  </a:lnTo>
                  <a:lnTo>
                    <a:pt x="3215" y="3637"/>
                  </a:lnTo>
                  <a:lnTo>
                    <a:pt x="3244" y="3656"/>
                  </a:lnTo>
                  <a:lnTo>
                    <a:pt x="3273" y="3673"/>
                  </a:lnTo>
                  <a:lnTo>
                    <a:pt x="3303" y="3691"/>
                  </a:lnTo>
                  <a:lnTo>
                    <a:pt x="3333" y="3708"/>
                  </a:lnTo>
                  <a:lnTo>
                    <a:pt x="3364" y="3725"/>
                  </a:lnTo>
                  <a:lnTo>
                    <a:pt x="3395" y="3740"/>
                  </a:lnTo>
                  <a:lnTo>
                    <a:pt x="3426" y="3755"/>
                  </a:lnTo>
                  <a:lnTo>
                    <a:pt x="3459" y="3769"/>
                  </a:lnTo>
                  <a:lnTo>
                    <a:pt x="3491" y="3783"/>
                  </a:lnTo>
                  <a:lnTo>
                    <a:pt x="3524" y="3795"/>
                  </a:lnTo>
                  <a:lnTo>
                    <a:pt x="3558" y="3806"/>
                  </a:lnTo>
                  <a:lnTo>
                    <a:pt x="3591" y="3817"/>
                  </a:lnTo>
                  <a:lnTo>
                    <a:pt x="3625" y="3827"/>
                  </a:lnTo>
                  <a:lnTo>
                    <a:pt x="3659" y="3837"/>
                  </a:lnTo>
                  <a:lnTo>
                    <a:pt x="3694" y="3845"/>
                  </a:lnTo>
                  <a:lnTo>
                    <a:pt x="3728" y="3853"/>
                  </a:lnTo>
                  <a:lnTo>
                    <a:pt x="3764" y="3860"/>
                  </a:lnTo>
                  <a:lnTo>
                    <a:pt x="3800" y="3865"/>
                  </a:lnTo>
                  <a:lnTo>
                    <a:pt x="3835" y="3871"/>
                  </a:lnTo>
                  <a:lnTo>
                    <a:pt x="3872" y="3875"/>
                  </a:lnTo>
                  <a:lnTo>
                    <a:pt x="3908" y="3879"/>
                  </a:lnTo>
                  <a:lnTo>
                    <a:pt x="3945" y="3881"/>
                  </a:lnTo>
                  <a:lnTo>
                    <a:pt x="3982" y="3882"/>
                  </a:lnTo>
                  <a:lnTo>
                    <a:pt x="4019" y="3882"/>
                  </a:lnTo>
                  <a:lnTo>
                    <a:pt x="4056" y="3882"/>
                  </a:lnTo>
                  <a:lnTo>
                    <a:pt x="4093" y="3881"/>
                  </a:lnTo>
                  <a:lnTo>
                    <a:pt x="4130" y="3879"/>
                  </a:lnTo>
                  <a:lnTo>
                    <a:pt x="4167" y="3875"/>
                  </a:lnTo>
                  <a:lnTo>
                    <a:pt x="4202" y="3871"/>
                  </a:lnTo>
                  <a:lnTo>
                    <a:pt x="4238" y="3865"/>
                  </a:lnTo>
                  <a:lnTo>
                    <a:pt x="4274" y="3860"/>
                  </a:lnTo>
                  <a:lnTo>
                    <a:pt x="4309" y="3853"/>
                  </a:lnTo>
                  <a:lnTo>
                    <a:pt x="4344" y="3845"/>
                  </a:lnTo>
                  <a:lnTo>
                    <a:pt x="4378" y="3837"/>
                  </a:lnTo>
                  <a:lnTo>
                    <a:pt x="4413" y="3827"/>
                  </a:lnTo>
                  <a:lnTo>
                    <a:pt x="4447" y="3817"/>
                  </a:lnTo>
                  <a:lnTo>
                    <a:pt x="4481" y="3806"/>
                  </a:lnTo>
                  <a:lnTo>
                    <a:pt x="4514" y="3795"/>
                  </a:lnTo>
                  <a:lnTo>
                    <a:pt x="4547" y="3783"/>
                  </a:lnTo>
                  <a:lnTo>
                    <a:pt x="4579" y="3769"/>
                  </a:lnTo>
                  <a:lnTo>
                    <a:pt x="4611" y="3755"/>
                  </a:lnTo>
                  <a:lnTo>
                    <a:pt x="4644" y="3740"/>
                  </a:lnTo>
                  <a:lnTo>
                    <a:pt x="4675" y="3725"/>
                  </a:lnTo>
                  <a:lnTo>
                    <a:pt x="4705" y="3708"/>
                  </a:lnTo>
                  <a:lnTo>
                    <a:pt x="4736" y="3691"/>
                  </a:lnTo>
                  <a:lnTo>
                    <a:pt x="4765" y="3673"/>
                  </a:lnTo>
                  <a:lnTo>
                    <a:pt x="4795" y="3656"/>
                  </a:lnTo>
                  <a:lnTo>
                    <a:pt x="4824" y="3637"/>
                  </a:lnTo>
                  <a:lnTo>
                    <a:pt x="4852" y="3617"/>
                  </a:lnTo>
                  <a:lnTo>
                    <a:pt x="4880" y="3597"/>
                  </a:lnTo>
                  <a:lnTo>
                    <a:pt x="4908" y="3575"/>
                  </a:lnTo>
                  <a:lnTo>
                    <a:pt x="4935" y="3553"/>
                  </a:lnTo>
                  <a:lnTo>
                    <a:pt x="4961" y="3531"/>
                  </a:lnTo>
                  <a:lnTo>
                    <a:pt x="4987" y="3508"/>
                  </a:lnTo>
                  <a:lnTo>
                    <a:pt x="5013" y="3485"/>
                  </a:lnTo>
                  <a:lnTo>
                    <a:pt x="5037" y="3461"/>
                  </a:lnTo>
                  <a:lnTo>
                    <a:pt x="5061" y="3436"/>
                  </a:lnTo>
                  <a:lnTo>
                    <a:pt x="5085" y="3410"/>
                  </a:lnTo>
                  <a:lnTo>
                    <a:pt x="5107" y="3385"/>
                  </a:lnTo>
                  <a:lnTo>
                    <a:pt x="5130" y="3358"/>
                  </a:lnTo>
                  <a:lnTo>
                    <a:pt x="5152" y="3331"/>
                  </a:lnTo>
                  <a:lnTo>
                    <a:pt x="5173" y="3305"/>
                  </a:lnTo>
                  <a:lnTo>
                    <a:pt x="5193" y="3276"/>
                  </a:lnTo>
                  <a:lnTo>
                    <a:pt x="5213" y="3248"/>
                  </a:lnTo>
                  <a:lnTo>
                    <a:pt x="5232" y="3219"/>
                  </a:lnTo>
                  <a:lnTo>
                    <a:pt x="5250" y="3189"/>
                  </a:lnTo>
                  <a:lnTo>
                    <a:pt x="5268" y="3160"/>
                  </a:lnTo>
                  <a:lnTo>
                    <a:pt x="5285" y="3128"/>
                  </a:lnTo>
                  <a:lnTo>
                    <a:pt x="5301" y="3098"/>
                  </a:lnTo>
                  <a:lnTo>
                    <a:pt x="5317" y="3067"/>
                  </a:lnTo>
                  <a:lnTo>
                    <a:pt x="5331" y="3035"/>
                  </a:lnTo>
                  <a:lnTo>
                    <a:pt x="5346" y="3004"/>
                  </a:lnTo>
                  <a:lnTo>
                    <a:pt x="5359" y="2970"/>
                  </a:lnTo>
                  <a:lnTo>
                    <a:pt x="5372" y="2938"/>
                  </a:lnTo>
                  <a:lnTo>
                    <a:pt x="5383" y="2904"/>
                  </a:lnTo>
                  <a:lnTo>
                    <a:pt x="5394" y="2871"/>
                  </a:lnTo>
                  <a:lnTo>
                    <a:pt x="5404" y="2836"/>
                  </a:lnTo>
                  <a:lnTo>
                    <a:pt x="5414" y="2803"/>
                  </a:lnTo>
                  <a:lnTo>
                    <a:pt x="5422" y="2767"/>
                  </a:lnTo>
                  <a:lnTo>
                    <a:pt x="5430" y="2733"/>
                  </a:lnTo>
                  <a:lnTo>
                    <a:pt x="5436" y="2697"/>
                  </a:lnTo>
                  <a:lnTo>
                    <a:pt x="5442" y="2661"/>
                  </a:lnTo>
                  <a:lnTo>
                    <a:pt x="5447" y="2626"/>
                  </a:lnTo>
                  <a:lnTo>
                    <a:pt x="5452" y="2590"/>
                  </a:lnTo>
                  <a:lnTo>
                    <a:pt x="5454" y="2553"/>
                  </a:lnTo>
                  <a:lnTo>
                    <a:pt x="5457" y="2517"/>
                  </a:lnTo>
                  <a:lnTo>
                    <a:pt x="5459" y="2480"/>
                  </a:lnTo>
                  <a:lnTo>
                    <a:pt x="5459" y="2443"/>
                  </a:lnTo>
                  <a:lnTo>
                    <a:pt x="5459" y="2405"/>
                  </a:lnTo>
                  <a:lnTo>
                    <a:pt x="5457" y="2368"/>
                  </a:lnTo>
                  <a:lnTo>
                    <a:pt x="5454" y="2332"/>
                  </a:lnTo>
                  <a:lnTo>
                    <a:pt x="5452" y="2296"/>
                  </a:lnTo>
                  <a:lnTo>
                    <a:pt x="5447" y="2259"/>
                  </a:lnTo>
                  <a:lnTo>
                    <a:pt x="5442" y="2223"/>
                  </a:lnTo>
                  <a:lnTo>
                    <a:pt x="5436" y="2188"/>
                  </a:lnTo>
                  <a:lnTo>
                    <a:pt x="5430" y="2153"/>
                  </a:lnTo>
                  <a:lnTo>
                    <a:pt x="5422" y="2118"/>
                  </a:lnTo>
                  <a:lnTo>
                    <a:pt x="5414" y="2083"/>
                  </a:lnTo>
                  <a:lnTo>
                    <a:pt x="5404" y="2048"/>
                  </a:lnTo>
                  <a:lnTo>
                    <a:pt x="5394" y="2015"/>
                  </a:lnTo>
                  <a:lnTo>
                    <a:pt x="5383" y="1982"/>
                  </a:lnTo>
                  <a:lnTo>
                    <a:pt x="5372" y="1948"/>
                  </a:lnTo>
                  <a:lnTo>
                    <a:pt x="5359" y="1915"/>
                  </a:lnTo>
                  <a:lnTo>
                    <a:pt x="5346" y="1882"/>
                  </a:lnTo>
                  <a:lnTo>
                    <a:pt x="5331" y="1850"/>
                  </a:lnTo>
                  <a:lnTo>
                    <a:pt x="5317" y="1819"/>
                  </a:lnTo>
                  <a:lnTo>
                    <a:pt x="5301" y="1788"/>
                  </a:lnTo>
                  <a:lnTo>
                    <a:pt x="5285" y="1756"/>
                  </a:lnTo>
                  <a:lnTo>
                    <a:pt x="5268" y="1726"/>
                  </a:lnTo>
                  <a:lnTo>
                    <a:pt x="5250" y="1696"/>
                  </a:lnTo>
                  <a:lnTo>
                    <a:pt x="5232" y="1667"/>
                  </a:lnTo>
                  <a:lnTo>
                    <a:pt x="5213" y="1638"/>
                  </a:lnTo>
                  <a:lnTo>
                    <a:pt x="5193" y="1609"/>
                  </a:lnTo>
                  <a:lnTo>
                    <a:pt x="5173" y="1581"/>
                  </a:lnTo>
                  <a:lnTo>
                    <a:pt x="5152" y="1554"/>
                  </a:lnTo>
                  <a:lnTo>
                    <a:pt x="5130" y="1527"/>
                  </a:lnTo>
                  <a:lnTo>
                    <a:pt x="5107" y="1501"/>
                  </a:lnTo>
                  <a:lnTo>
                    <a:pt x="5085" y="1474"/>
                  </a:lnTo>
                  <a:lnTo>
                    <a:pt x="5061" y="1450"/>
                  </a:lnTo>
                  <a:lnTo>
                    <a:pt x="5037" y="1425"/>
                  </a:lnTo>
                  <a:lnTo>
                    <a:pt x="5013" y="1401"/>
                  </a:lnTo>
                  <a:lnTo>
                    <a:pt x="4987" y="1377"/>
                  </a:lnTo>
                  <a:lnTo>
                    <a:pt x="4961" y="1354"/>
                  </a:lnTo>
                  <a:lnTo>
                    <a:pt x="4935" y="1332"/>
                  </a:lnTo>
                  <a:lnTo>
                    <a:pt x="4908" y="1311"/>
                  </a:lnTo>
                  <a:lnTo>
                    <a:pt x="4880" y="1289"/>
                  </a:lnTo>
                  <a:lnTo>
                    <a:pt x="4852" y="1269"/>
                  </a:lnTo>
                  <a:lnTo>
                    <a:pt x="4824" y="1249"/>
                  </a:lnTo>
                  <a:lnTo>
                    <a:pt x="4795" y="1230"/>
                  </a:lnTo>
                  <a:lnTo>
                    <a:pt x="4765" y="1211"/>
                  </a:lnTo>
                  <a:lnTo>
                    <a:pt x="4736" y="1194"/>
                  </a:lnTo>
                  <a:lnTo>
                    <a:pt x="4705" y="1177"/>
                  </a:lnTo>
                  <a:lnTo>
                    <a:pt x="4675" y="1161"/>
                  </a:lnTo>
                  <a:lnTo>
                    <a:pt x="4644" y="1146"/>
                  </a:lnTo>
                  <a:lnTo>
                    <a:pt x="4611" y="1130"/>
                  </a:lnTo>
                  <a:lnTo>
                    <a:pt x="4579" y="1117"/>
                  </a:lnTo>
                  <a:lnTo>
                    <a:pt x="4547" y="1103"/>
                  </a:lnTo>
                  <a:lnTo>
                    <a:pt x="4514" y="1091"/>
                  </a:lnTo>
                  <a:lnTo>
                    <a:pt x="4481" y="1079"/>
                  </a:lnTo>
                  <a:lnTo>
                    <a:pt x="4447" y="1068"/>
                  </a:lnTo>
                  <a:lnTo>
                    <a:pt x="4413" y="1058"/>
                  </a:lnTo>
                  <a:lnTo>
                    <a:pt x="4378" y="1049"/>
                  </a:lnTo>
                  <a:lnTo>
                    <a:pt x="4344" y="1040"/>
                  </a:lnTo>
                  <a:lnTo>
                    <a:pt x="4309" y="1033"/>
                  </a:lnTo>
                  <a:lnTo>
                    <a:pt x="4274" y="1026"/>
                  </a:lnTo>
                  <a:lnTo>
                    <a:pt x="4238" y="1020"/>
                  </a:lnTo>
                  <a:lnTo>
                    <a:pt x="4202" y="1015"/>
                  </a:lnTo>
                  <a:lnTo>
                    <a:pt x="4167" y="1011"/>
                  </a:lnTo>
                  <a:lnTo>
                    <a:pt x="4130" y="1007"/>
                  </a:lnTo>
                  <a:lnTo>
                    <a:pt x="4093" y="1005"/>
                  </a:lnTo>
                  <a:lnTo>
                    <a:pt x="4056" y="1004"/>
                  </a:lnTo>
                  <a:lnTo>
                    <a:pt x="4019" y="1003"/>
                  </a:lnTo>
                  <a:close/>
                  <a:moveTo>
                    <a:pt x="4708" y="1754"/>
                  </a:moveTo>
                  <a:lnTo>
                    <a:pt x="4708" y="1754"/>
                  </a:lnTo>
                  <a:lnTo>
                    <a:pt x="4674" y="1722"/>
                  </a:lnTo>
                  <a:lnTo>
                    <a:pt x="4639" y="1692"/>
                  </a:lnTo>
                  <a:lnTo>
                    <a:pt x="4602" y="1663"/>
                  </a:lnTo>
                  <a:lnTo>
                    <a:pt x="4563" y="1635"/>
                  </a:lnTo>
                  <a:lnTo>
                    <a:pt x="4524" y="1610"/>
                  </a:lnTo>
                  <a:lnTo>
                    <a:pt x="4483" y="1587"/>
                  </a:lnTo>
                  <a:lnTo>
                    <a:pt x="4442" y="1565"/>
                  </a:lnTo>
                  <a:lnTo>
                    <a:pt x="4398" y="1546"/>
                  </a:lnTo>
                  <a:lnTo>
                    <a:pt x="4354" y="1528"/>
                  </a:lnTo>
                  <a:lnTo>
                    <a:pt x="4309" y="1512"/>
                  </a:lnTo>
                  <a:lnTo>
                    <a:pt x="4262" y="1500"/>
                  </a:lnTo>
                  <a:lnTo>
                    <a:pt x="4216" y="1489"/>
                  </a:lnTo>
                  <a:lnTo>
                    <a:pt x="4168" y="1480"/>
                  </a:lnTo>
                  <a:lnTo>
                    <a:pt x="4119" y="1474"/>
                  </a:lnTo>
                  <a:lnTo>
                    <a:pt x="4070" y="1470"/>
                  </a:lnTo>
                  <a:lnTo>
                    <a:pt x="4019" y="1469"/>
                  </a:lnTo>
                  <a:lnTo>
                    <a:pt x="3969" y="1470"/>
                  </a:lnTo>
                  <a:lnTo>
                    <a:pt x="3919" y="1474"/>
                  </a:lnTo>
                  <a:lnTo>
                    <a:pt x="3871" y="1480"/>
                  </a:lnTo>
                  <a:lnTo>
                    <a:pt x="3823" y="1489"/>
                  </a:lnTo>
                  <a:lnTo>
                    <a:pt x="3775" y="1500"/>
                  </a:lnTo>
                  <a:lnTo>
                    <a:pt x="3730" y="1512"/>
                  </a:lnTo>
                  <a:lnTo>
                    <a:pt x="3684" y="1528"/>
                  </a:lnTo>
                  <a:lnTo>
                    <a:pt x="3640" y="1546"/>
                  </a:lnTo>
                  <a:lnTo>
                    <a:pt x="3597" y="1565"/>
                  </a:lnTo>
                  <a:lnTo>
                    <a:pt x="3555" y="1587"/>
                  </a:lnTo>
                  <a:lnTo>
                    <a:pt x="3514" y="1610"/>
                  </a:lnTo>
                  <a:lnTo>
                    <a:pt x="3474" y="1635"/>
                  </a:lnTo>
                  <a:lnTo>
                    <a:pt x="3436" y="1663"/>
                  </a:lnTo>
                  <a:lnTo>
                    <a:pt x="3400" y="1692"/>
                  </a:lnTo>
                  <a:lnTo>
                    <a:pt x="3364" y="1722"/>
                  </a:lnTo>
                  <a:lnTo>
                    <a:pt x="3330" y="1754"/>
                  </a:lnTo>
                  <a:lnTo>
                    <a:pt x="3298" y="1788"/>
                  </a:lnTo>
                  <a:lnTo>
                    <a:pt x="3267" y="1823"/>
                  </a:lnTo>
                  <a:lnTo>
                    <a:pt x="3239" y="1860"/>
                  </a:lnTo>
                  <a:lnTo>
                    <a:pt x="3211" y="1898"/>
                  </a:lnTo>
                  <a:lnTo>
                    <a:pt x="3186" y="1938"/>
                  </a:lnTo>
                  <a:lnTo>
                    <a:pt x="3162" y="1978"/>
                  </a:lnTo>
                  <a:lnTo>
                    <a:pt x="3141" y="2021"/>
                  </a:lnTo>
                  <a:lnTo>
                    <a:pt x="3122" y="2064"/>
                  </a:lnTo>
                  <a:lnTo>
                    <a:pt x="3104" y="2107"/>
                  </a:lnTo>
                  <a:lnTo>
                    <a:pt x="3089" y="2153"/>
                  </a:lnTo>
                  <a:lnTo>
                    <a:pt x="3075" y="2199"/>
                  </a:lnTo>
                  <a:lnTo>
                    <a:pt x="3065" y="2247"/>
                  </a:lnTo>
                  <a:lnTo>
                    <a:pt x="3056" y="2295"/>
                  </a:lnTo>
                  <a:lnTo>
                    <a:pt x="3050" y="2344"/>
                  </a:lnTo>
                  <a:lnTo>
                    <a:pt x="3046" y="2393"/>
                  </a:lnTo>
                  <a:lnTo>
                    <a:pt x="3045" y="2443"/>
                  </a:lnTo>
                  <a:lnTo>
                    <a:pt x="3046" y="2493"/>
                  </a:lnTo>
                  <a:lnTo>
                    <a:pt x="3050" y="2542"/>
                  </a:lnTo>
                  <a:lnTo>
                    <a:pt x="3056" y="2591"/>
                  </a:lnTo>
                  <a:lnTo>
                    <a:pt x="3065" y="2639"/>
                  </a:lnTo>
                  <a:lnTo>
                    <a:pt x="3075" y="2686"/>
                  </a:lnTo>
                  <a:lnTo>
                    <a:pt x="3089" y="2733"/>
                  </a:lnTo>
                  <a:lnTo>
                    <a:pt x="3104" y="2777"/>
                  </a:lnTo>
                  <a:lnTo>
                    <a:pt x="3122" y="2822"/>
                  </a:lnTo>
                  <a:lnTo>
                    <a:pt x="3141" y="2865"/>
                  </a:lnTo>
                  <a:lnTo>
                    <a:pt x="3162" y="2907"/>
                  </a:lnTo>
                  <a:lnTo>
                    <a:pt x="3186" y="2948"/>
                  </a:lnTo>
                  <a:lnTo>
                    <a:pt x="3211" y="2987"/>
                  </a:lnTo>
                  <a:lnTo>
                    <a:pt x="3239" y="3026"/>
                  </a:lnTo>
                  <a:lnTo>
                    <a:pt x="3267" y="3063"/>
                  </a:lnTo>
                  <a:lnTo>
                    <a:pt x="3298" y="3097"/>
                  </a:lnTo>
                  <a:lnTo>
                    <a:pt x="3330" y="3132"/>
                  </a:lnTo>
                  <a:lnTo>
                    <a:pt x="3364" y="3164"/>
                  </a:lnTo>
                  <a:lnTo>
                    <a:pt x="3400" y="3194"/>
                  </a:lnTo>
                  <a:lnTo>
                    <a:pt x="3436" y="3223"/>
                  </a:lnTo>
                  <a:lnTo>
                    <a:pt x="3474" y="3250"/>
                  </a:lnTo>
                  <a:lnTo>
                    <a:pt x="3514" y="3276"/>
                  </a:lnTo>
                  <a:lnTo>
                    <a:pt x="3555" y="3299"/>
                  </a:lnTo>
                  <a:lnTo>
                    <a:pt x="3597" y="3320"/>
                  </a:lnTo>
                  <a:lnTo>
                    <a:pt x="3640" y="3340"/>
                  </a:lnTo>
                  <a:lnTo>
                    <a:pt x="3684" y="3358"/>
                  </a:lnTo>
                  <a:lnTo>
                    <a:pt x="3730" y="3373"/>
                  </a:lnTo>
                  <a:lnTo>
                    <a:pt x="3775" y="3386"/>
                  </a:lnTo>
                  <a:lnTo>
                    <a:pt x="3823" y="3397"/>
                  </a:lnTo>
                  <a:lnTo>
                    <a:pt x="3871" y="3405"/>
                  </a:lnTo>
                  <a:lnTo>
                    <a:pt x="3919" y="3412"/>
                  </a:lnTo>
                  <a:lnTo>
                    <a:pt x="3969" y="3415"/>
                  </a:lnTo>
                  <a:lnTo>
                    <a:pt x="4019" y="3417"/>
                  </a:lnTo>
                  <a:lnTo>
                    <a:pt x="4070" y="3415"/>
                  </a:lnTo>
                  <a:lnTo>
                    <a:pt x="4119" y="3412"/>
                  </a:lnTo>
                  <a:lnTo>
                    <a:pt x="4168" y="3405"/>
                  </a:lnTo>
                  <a:lnTo>
                    <a:pt x="4216" y="3397"/>
                  </a:lnTo>
                  <a:lnTo>
                    <a:pt x="4262" y="3386"/>
                  </a:lnTo>
                  <a:lnTo>
                    <a:pt x="4309" y="3373"/>
                  </a:lnTo>
                  <a:lnTo>
                    <a:pt x="4354" y="3358"/>
                  </a:lnTo>
                  <a:lnTo>
                    <a:pt x="4398" y="3340"/>
                  </a:lnTo>
                  <a:lnTo>
                    <a:pt x="4442" y="3320"/>
                  </a:lnTo>
                  <a:lnTo>
                    <a:pt x="4483" y="3299"/>
                  </a:lnTo>
                  <a:lnTo>
                    <a:pt x="4524" y="3276"/>
                  </a:lnTo>
                  <a:lnTo>
                    <a:pt x="4563" y="3250"/>
                  </a:lnTo>
                  <a:lnTo>
                    <a:pt x="4602" y="3223"/>
                  </a:lnTo>
                  <a:lnTo>
                    <a:pt x="4639" y="3194"/>
                  </a:lnTo>
                  <a:lnTo>
                    <a:pt x="4674" y="3164"/>
                  </a:lnTo>
                  <a:lnTo>
                    <a:pt x="4708" y="3132"/>
                  </a:lnTo>
                  <a:lnTo>
                    <a:pt x="4740" y="3097"/>
                  </a:lnTo>
                  <a:lnTo>
                    <a:pt x="4771" y="3063"/>
                  </a:lnTo>
                  <a:lnTo>
                    <a:pt x="4800" y="3026"/>
                  </a:lnTo>
                  <a:lnTo>
                    <a:pt x="4826" y="2987"/>
                  </a:lnTo>
                  <a:lnTo>
                    <a:pt x="4852" y="2948"/>
                  </a:lnTo>
                  <a:lnTo>
                    <a:pt x="4876" y="2907"/>
                  </a:lnTo>
                  <a:lnTo>
                    <a:pt x="4897" y="2865"/>
                  </a:lnTo>
                  <a:lnTo>
                    <a:pt x="4917" y="2822"/>
                  </a:lnTo>
                  <a:lnTo>
                    <a:pt x="4934" y="2777"/>
                  </a:lnTo>
                  <a:lnTo>
                    <a:pt x="4949" y="2733"/>
                  </a:lnTo>
                  <a:lnTo>
                    <a:pt x="4962" y="2686"/>
                  </a:lnTo>
                  <a:lnTo>
                    <a:pt x="4974" y="2639"/>
                  </a:lnTo>
                  <a:lnTo>
                    <a:pt x="4981" y="2591"/>
                  </a:lnTo>
                  <a:lnTo>
                    <a:pt x="4988" y="2542"/>
                  </a:lnTo>
                  <a:lnTo>
                    <a:pt x="4991" y="2493"/>
                  </a:lnTo>
                  <a:lnTo>
                    <a:pt x="4993" y="2443"/>
                  </a:lnTo>
                  <a:lnTo>
                    <a:pt x="4991" y="2393"/>
                  </a:lnTo>
                  <a:lnTo>
                    <a:pt x="4988" y="2344"/>
                  </a:lnTo>
                  <a:lnTo>
                    <a:pt x="4981" y="2295"/>
                  </a:lnTo>
                  <a:lnTo>
                    <a:pt x="4974" y="2247"/>
                  </a:lnTo>
                  <a:lnTo>
                    <a:pt x="4962" y="2199"/>
                  </a:lnTo>
                  <a:lnTo>
                    <a:pt x="4949" y="2153"/>
                  </a:lnTo>
                  <a:lnTo>
                    <a:pt x="4934" y="2107"/>
                  </a:lnTo>
                  <a:lnTo>
                    <a:pt x="4917" y="2064"/>
                  </a:lnTo>
                  <a:lnTo>
                    <a:pt x="4897" y="2021"/>
                  </a:lnTo>
                  <a:lnTo>
                    <a:pt x="4876" y="1978"/>
                  </a:lnTo>
                  <a:lnTo>
                    <a:pt x="4852" y="1938"/>
                  </a:lnTo>
                  <a:lnTo>
                    <a:pt x="4826" y="1898"/>
                  </a:lnTo>
                  <a:lnTo>
                    <a:pt x="4800" y="1860"/>
                  </a:lnTo>
                  <a:lnTo>
                    <a:pt x="4771" y="1823"/>
                  </a:lnTo>
                  <a:lnTo>
                    <a:pt x="4740" y="1788"/>
                  </a:lnTo>
                  <a:lnTo>
                    <a:pt x="4708" y="1754"/>
                  </a:lnTo>
                  <a:close/>
                  <a:moveTo>
                    <a:pt x="4362" y="2100"/>
                  </a:moveTo>
                  <a:lnTo>
                    <a:pt x="4362" y="2100"/>
                  </a:lnTo>
                  <a:lnTo>
                    <a:pt x="4345" y="2084"/>
                  </a:lnTo>
                  <a:lnTo>
                    <a:pt x="4328" y="2068"/>
                  </a:lnTo>
                  <a:lnTo>
                    <a:pt x="4309" y="2054"/>
                  </a:lnTo>
                  <a:lnTo>
                    <a:pt x="4290" y="2041"/>
                  </a:lnTo>
                  <a:lnTo>
                    <a:pt x="4270" y="2028"/>
                  </a:lnTo>
                  <a:lnTo>
                    <a:pt x="4250" y="2016"/>
                  </a:lnTo>
                  <a:lnTo>
                    <a:pt x="4229" y="2006"/>
                  </a:lnTo>
                  <a:lnTo>
                    <a:pt x="4208" y="1996"/>
                  </a:lnTo>
                  <a:lnTo>
                    <a:pt x="4186" y="1987"/>
                  </a:lnTo>
                  <a:lnTo>
                    <a:pt x="4163" y="1980"/>
                  </a:lnTo>
                  <a:lnTo>
                    <a:pt x="4141" y="1974"/>
                  </a:lnTo>
                  <a:lnTo>
                    <a:pt x="4116" y="1968"/>
                  </a:lnTo>
                  <a:lnTo>
                    <a:pt x="4093" y="1964"/>
                  </a:lnTo>
                  <a:lnTo>
                    <a:pt x="4068" y="1960"/>
                  </a:lnTo>
                  <a:lnTo>
                    <a:pt x="4044" y="1959"/>
                  </a:lnTo>
                  <a:lnTo>
                    <a:pt x="4019" y="1958"/>
                  </a:lnTo>
                  <a:lnTo>
                    <a:pt x="3994" y="1959"/>
                  </a:lnTo>
                  <a:lnTo>
                    <a:pt x="3969" y="1960"/>
                  </a:lnTo>
                  <a:lnTo>
                    <a:pt x="3945" y="1964"/>
                  </a:lnTo>
                  <a:lnTo>
                    <a:pt x="3921" y="1968"/>
                  </a:lnTo>
                  <a:lnTo>
                    <a:pt x="3898" y="1974"/>
                  </a:lnTo>
                  <a:lnTo>
                    <a:pt x="3874" y="1980"/>
                  </a:lnTo>
                  <a:lnTo>
                    <a:pt x="3852" y="1987"/>
                  </a:lnTo>
                  <a:lnTo>
                    <a:pt x="3830" y="1996"/>
                  </a:lnTo>
                  <a:lnTo>
                    <a:pt x="3809" y="2006"/>
                  </a:lnTo>
                  <a:lnTo>
                    <a:pt x="3788" y="2016"/>
                  </a:lnTo>
                  <a:lnTo>
                    <a:pt x="3767" y="2028"/>
                  </a:lnTo>
                  <a:lnTo>
                    <a:pt x="3747" y="2041"/>
                  </a:lnTo>
                  <a:lnTo>
                    <a:pt x="3728" y="2054"/>
                  </a:lnTo>
                  <a:lnTo>
                    <a:pt x="3711" y="2068"/>
                  </a:lnTo>
                  <a:lnTo>
                    <a:pt x="3693" y="2084"/>
                  </a:lnTo>
                  <a:lnTo>
                    <a:pt x="3676" y="2100"/>
                  </a:lnTo>
                  <a:lnTo>
                    <a:pt x="3660" y="2116"/>
                  </a:lnTo>
                  <a:lnTo>
                    <a:pt x="3645" y="2134"/>
                  </a:lnTo>
                  <a:lnTo>
                    <a:pt x="3630" y="2152"/>
                  </a:lnTo>
                  <a:lnTo>
                    <a:pt x="3617" y="2172"/>
                  </a:lnTo>
                  <a:lnTo>
                    <a:pt x="3605" y="2191"/>
                  </a:lnTo>
                  <a:lnTo>
                    <a:pt x="3592" y="2211"/>
                  </a:lnTo>
                  <a:lnTo>
                    <a:pt x="3582" y="2232"/>
                  </a:lnTo>
                  <a:lnTo>
                    <a:pt x="3572" y="2253"/>
                  </a:lnTo>
                  <a:lnTo>
                    <a:pt x="3563" y="2276"/>
                  </a:lnTo>
                  <a:lnTo>
                    <a:pt x="3556" y="2298"/>
                  </a:lnTo>
                  <a:lnTo>
                    <a:pt x="3550" y="2321"/>
                  </a:lnTo>
                  <a:lnTo>
                    <a:pt x="3545" y="2345"/>
                  </a:lnTo>
                  <a:lnTo>
                    <a:pt x="3540" y="2369"/>
                  </a:lnTo>
                  <a:lnTo>
                    <a:pt x="3537" y="2393"/>
                  </a:lnTo>
                  <a:lnTo>
                    <a:pt x="3534" y="2417"/>
                  </a:lnTo>
                  <a:lnTo>
                    <a:pt x="3534" y="2443"/>
                  </a:lnTo>
                  <a:lnTo>
                    <a:pt x="3534" y="2467"/>
                  </a:lnTo>
                  <a:lnTo>
                    <a:pt x="3537" y="2492"/>
                  </a:lnTo>
                  <a:lnTo>
                    <a:pt x="3540" y="2517"/>
                  </a:lnTo>
                  <a:lnTo>
                    <a:pt x="3545" y="2541"/>
                  </a:lnTo>
                  <a:lnTo>
                    <a:pt x="3550" y="2564"/>
                  </a:lnTo>
                  <a:lnTo>
                    <a:pt x="3556" y="2587"/>
                  </a:lnTo>
                  <a:lnTo>
                    <a:pt x="3563" y="2610"/>
                  </a:lnTo>
                  <a:lnTo>
                    <a:pt x="3572" y="2631"/>
                  </a:lnTo>
                  <a:lnTo>
                    <a:pt x="3582" y="2654"/>
                  </a:lnTo>
                  <a:lnTo>
                    <a:pt x="3592" y="2674"/>
                  </a:lnTo>
                  <a:lnTo>
                    <a:pt x="3605" y="2695"/>
                  </a:lnTo>
                  <a:lnTo>
                    <a:pt x="3617" y="2714"/>
                  </a:lnTo>
                  <a:lnTo>
                    <a:pt x="3630" y="2733"/>
                  </a:lnTo>
                  <a:lnTo>
                    <a:pt x="3645" y="2752"/>
                  </a:lnTo>
                  <a:lnTo>
                    <a:pt x="3660" y="2768"/>
                  </a:lnTo>
                  <a:lnTo>
                    <a:pt x="3676" y="2786"/>
                  </a:lnTo>
                  <a:lnTo>
                    <a:pt x="3693" y="2802"/>
                  </a:lnTo>
                  <a:lnTo>
                    <a:pt x="3711" y="2817"/>
                  </a:lnTo>
                  <a:lnTo>
                    <a:pt x="3728" y="2831"/>
                  </a:lnTo>
                  <a:lnTo>
                    <a:pt x="3747" y="2845"/>
                  </a:lnTo>
                  <a:lnTo>
                    <a:pt x="3767" y="2858"/>
                  </a:lnTo>
                  <a:lnTo>
                    <a:pt x="3788" y="2869"/>
                  </a:lnTo>
                  <a:lnTo>
                    <a:pt x="3809" y="2880"/>
                  </a:lnTo>
                  <a:lnTo>
                    <a:pt x="3830" y="2890"/>
                  </a:lnTo>
                  <a:lnTo>
                    <a:pt x="3852" y="2898"/>
                  </a:lnTo>
                  <a:lnTo>
                    <a:pt x="3874" y="2906"/>
                  </a:lnTo>
                  <a:lnTo>
                    <a:pt x="3898" y="2912"/>
                  </a:lnTo>
                  <a:lnTo>
                    <a:pt x="3921" y="2918"/>
                  </a:lnTo>
                  <a:lnTo>
                    <a:pt x="3945" y="2922"/>
                  </a:lnTo>
                  <a:lnTo>
                    <a:pt x="3969" y="2924"/>
                  </a:lnTo>
                  <a:lnTo>
                    <a:pt x="3994" y="2927"/>
                  </a:lnTo>
                  <a:lnTo>
                    <a:pt x="4019" y="2928"/>
                  </a:lnTo>
                  <a:lnTo>
                    <a:pt x="4044" y="2927"/>
                  </a:lnTo>
                  <a:lnTo>
                    <a:pt x="4068" y="2924"/>
                  </a:lnTo>
                  <a:lnTo>
                    <a:pt x="4093" y="2922"/>
                  </a:lnTo>
                  <a:lnTo>
                    <a:pt x="4116" y="2918"/>
                  </a:lnTo>
                  <a:lnTo>
                    <a:pt x="4141" y="2912"/>
                  </a:lnTo>
                  <a:lnTo>
                    <a:pt x="4163" y="2906"/>
                  </a:lnTo>
                  <a:lnTo>
                    <a:pt x="4186" y="2898"/>
                  </a:lnTo>
                  <a:lnTo>
                    <a:pt x="4208" y="2890"/>
                  </a:lnTo>
                  <a:lnTo>
                    <a:pt x="4229" y="2880"/>
                  </a:lnTo>
                  <a:lnTo>
                    <a:pt x="4250" y="2869"/>
                  </a:lnTo>
                  <a:lnTo>
                    <a:pt x="4270" y="2858"/>
                  </a:lnTo>
                  <a:lnTo>
                    <a:pt x="4290" y="2845"/>
                  </a:lnTo>
                  <a:lnTo>
                    <a:pt x="4309" y="2831"/>
                  </a:lnTo>
                  <a:lnTo>
                    <a:pt x="4328" y="2817"/>
                  </a:lnTo>
                  <a:lnTo>
                    <a:pt x="4345" y="2802"/>
                  </a:lnTo>
                  <a:lnTo>
                    <a:pt x="4362" y="2786"/>
                  </a:lnTo>
                  <a:lnTo>
                    <a:pt x="4378" y="2768"/>
                  </a:lnTo>
                  <a:lnTo>
                    <a:pt x="4393" y="2752"/>
                  </a:lnTo>
                  <a:lnTo>
                    <a:pt x="4407" y="2733"/>
                  </a:lnTo>
                  <a:lnTo>
                    <a:pt x="4421" y="2714"/>
                  </a:lnTo>
                  <a:lnTo>
                    <a:pt x="4434" y="2695"/>
                  </a:lnTo>
                  <a:lnTo>
                    <a:pt x="4445" y="2674"/>
                  </a:lnTo>
                  <a:lnTo>
                    <a:pt x="4456" y="2654"/>
                  </a:lnTo>
                  <a:lnTo>
                    <a:pt x="4465" y="2631"/>
                  </a:lnTo>
                  <a:lnTo>
                    <a:pt x="4474" y="2610"/>
                  </a:lnTo>
                  <a:lnTo>
                    <a:pt x="4482" y="2587"/>
                  </a:lnTo>
                  <a:lnTo>
                    <a:pt x="4489" y="2564"/>
                  </a:lnTo>
                  <a:lnTo>
                    <a:pt x="4494" y="2541"/>
                  </a:lnTo>
                  <a:lnTo>
                    <a:pt x="4499" y="2517"/>
                  </a:lnTo>
                  <a:lnTo>
                    <a:pt x="4501" y="2492"/>
                  </a:lnTo>
                  <a:lnTo>
                    <a:pt x="4503" y="2467"/>
                  </a:lnTo>
                  <a:lnTo>
                    <a:pt x="4504" y="2443"/>
                  </a:lnTo>
                  <a:lnTo>
                    <a:pt x="4503" y="2417"/>
                  </a:lnTo>
                  <a:lnTo>
                    <a:pt x="4501" y="2393"/>
                  </a:lnTo>
                  <a:lnTo>
                    <a:pt x="4499" y="2369"/>
                  </a:lnTo>
                  <a:lnTo>
                    <a:pt x="4494" y="2345"/>
                  </a:lnTo>
                  <a:lnTo>
                    <a:pt x="4489" y="2321"/>
                  </a:lnTo>
                  <a:lnTo>
                    <a:pt x="4482" y="2298"/>
                  </a:lnTo>
                  <a:lnTo>
                    <a:pt x="4474" y="2276"/>
                  </a:lnTo>
                  <a:lnTo>
                    <a:pt x="4465" y="2253"/>
                  </a:lnTo>
                  <a:lnTo>
                    <a:pt x="4456" y="2232"/>
                  </a:lnTo>
                  <a:lnTo>
                    <a:pt x="4445" y="2211"/>
                  </a:lnTo>
                  <a:lnTo>
                    <a:pt x="4434" y="2191"/>
                  </a:lnTo>
                  <a:lnTo>
                    <a:pt x="4421" y="2172"/>
                  </a:lnTo>
                  <a:lnTo>
                    <a:pt x="4407" y="2152"/>
                  </a:lnTo>
                  <a:lnTo>
                    <a:pt x="4393" y="2134"/>
                  </a:lnTo>
                  <a:lnTo>
                    <a:pt x="4378" y="2116"/>
                  </a:lnTo>
                  <a:lnTo>
                    <a:pt x="4362" y="2100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43000">
                  <a:srgbClr val="65D3F6"/>
                </a:gs>
                <a:gs pos="100000">
                  <a:srgbClr val="0756A7"/>
                </a:gs>
              </a:gsLst>
              <a:lin ang="5400000" scaled="1"/>
            </a:gra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6" name="矩形 75"/>
          <p:cNvSpPr/>
          <p:nvPr/>
        </p:nvSpPr>
        <p:spPr>
          <a:xfrm>
            <a:off x="4456683" y="2211211"/>
            <a:ext cx="6584103" cy="4485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lvl="0">
              <a:lnSpc>
                <a:spcPct val="120000"/>
              </a:lnSpc>
            </a:pPr>
            <a:r>
              <a:rPr lang="zh-CN" altLang="en-US" sz="16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卷积神经网络（</a:t>
            </a:r>
            <a:r>
              <a:rPr lang="en-US" altLang="zh-CN" sz="16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Convolutional Neural Network</a:t>
            </a:r>
            <a:r>
              <a:rPr lang="zh-CN" altLang="en-US" sz="16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16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CNN</a:t>
            </a:r>
            <a:r>
              <a:rPr lang="zh-CN" altLang="en-US" sz="16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是一种深度学习模型，特别适用于图像和视觉任务。它的设计灵感来源于</a:t>
            </a:r>
            <a:r>
              <a:rPr lang="zh-CN" altLang="en-US" sz="16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生物视觉系统中的感知机制</a:t>
            </a:r>
            <a:r>
              <a: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，通过在神经网络中引入</a:t>
            </a:r>
            <a:r>
              <a:rPr lang="zh-CN" altLang="en-US" sz="1600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卷积层、池化层和全连接层</a:t>
            </a:r>
            <a:r>
              <a: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等组件，实现</a:t>
            </a:r>
            <a:r>
              <a:rPr lang="zh-CN" altLang="en-US" sz="16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对图像数据的有效特征提取和学习</a:t>
            </a:r>
            <a:r>
              <a: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>
              <a:lnSpc>
                <a:spcPct val="120000"/>
              </a:lnSpc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lvl="0">
              <a:lnSpc>
                <a:spcPct val="120000"/>
              </a:lnSpc>
            </a:pPr>
            <a:r>
              <a:rPr lang="zh-CN" altLang="en-US" sz="16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通过层层堆叠和组合这些组件，卷积神经网络能够从原始的像素级数据中学习到</a:t>
            </a:r>
            <a:r>
              <a:rPr lang="zh-CN" altLang="en-US" sz="16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高级抽象的特征表示</a:t>
            </a:r>
            <a:r>
              <a:rPr lang="zh-CN" altLang="en-US" sz="16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，逐渐实现对图像的语义理解和分类。为了提高模型的性能和泛化能力，还可以采用批归一化（</a:t>
            </a:r>
            <a:r>
              <a:rPr lang="en-US" altLang="zh-CN" sz="16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Batch Normalization</a:t>
            </a:r>
            <a:r>
              <a:rPr lang="zh-CN" altLang="en-US" sz="16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）、残差连接（</a:t>
            </a:r>
            <a:r>
              <a:rPr lang="en-US" altLang="zh-CN" sz="16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Residual Connection</a:t>
            </a:r>
            <a:r>
              <a:rPr lang="zh-CN" altLang="en-US" sz="16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）和正则化等技术。</a:t>
            </a:r>
          </a:p>
          <a:p>
            <a:pPr lvl="0">
              <a:lnSpc>
                <a:spcPct val="120000"/>
              </a:lnSpc>
            </a:pPr>
            <a:endParaRPr lang="zh-CN" altLang="en-US" sz="1600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>
              <a:lnSpc>
                <a:spcPct val="120000"/>
              </a:lnSpc>
            </a:pPr>
            <a:r>
              <a:rPr lang="zh-CN" altLang="en-US" sz="16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卷积神经网络在计算机视觉领域取得了重大突破，在图像分类、目标检测、图像分割等任务上取得了优异的成果，并成为深度学习中最重要和广泛应用的模型之一。</a:t>
            </a:r>
          </a:p>
          <a:p>
            <a:pPr lvl="0">
              <a:lnSpc>
                <a:spcPct val="120000"/>
              </a:lnSpc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11350147" y="2817048"/>
            <a:ext cx="154685" cy="1223905"/>
            <a:chOff x="11068118" y="3429000"/>
            <a:chExt cx="154685" cy="1223905"/>
          </a:xfrm>
        </p:grpSpPr>
        <p:sp>
          <p:nvSpPr>
            <p:cNvPr id="85" name="椭圆 84"/>
            <p:cNvSpPr/>
            <p:nvPr/>
          </p:nvSpPr>
          <p:spPr>
            <a:xfrm>
              <a:off x="11101627" y="4023459"/>
              <a:ext cx="87666" cy="87666"/>
            </a:xfrm>
            <a:prstGeom prst="ellipse">
              <a:avLst/>
            </a:prstGeom>
            <a:solidFill>
              <a:srgbClr val="65D3F6"/>
            </a:solidFill>
            <a:ln>
              <a:noFill/>
            </a:ln>
            <a:effectLst>
              <a:glow>
                <a:srgbClr val="D13694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11068118" y="3429000"/>
              <a:ext cx="154685" cy="154685"/>
            </a:xfrm>
            <a:prstGeom prst="ellipse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11094457" y="4550898"/>
              <a:ext cx="102007" cy="102007"/>
            </a:xfrm>
            <a:prstGeom prst="ellipse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2" name="Picture 2" descr="卷积神经网络正反向传播算法总结-插播 - 知乎">
            <a:extLst>
              <a:ext uri="{FF2B5EF4-FFF2-40B4-BE49-F238E27FC236}">
                <a16:creationId xmlns:a16="http://schemas.microsoft.com/office/drawing/2014/main" id="{85EFBAB7-082C-D161-9B13-11C3D4A94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675" y="2320262"/>
            <a:ext cx="3173414" cy="167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1339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10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2" presetClass="entr" presetSubtype="9" decel="54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9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9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4" presetID="2" presetClass="entr" presetSubtype="4" fill="hold" grpId="0" nodeType="afterEffect" p14:presetBounceEnd="4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9000">
                                          <p:cBhvr additive="base">
                                            <p:cTn id="26" dur="1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9000">
                                          <p:cBhvr additive="base">
                                            <p:cTn id="27" dur="1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29" presetID="23" presetClass="entr" presetSubtype="28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3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6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6750"/>
                                </p:stCondLst>
                                <p:childTnLst>
                                  <p:par>
                                    <p:cTn id="38" presetID="49" presetClass="entr" presetSubtype="0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75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9" grpId="0" animBg="1"/>
          <p:bldP spid="61" grpId="0" animBg="1"/>
          <p:bldP spid="62" grpId="0" animBg="1"/>
          <p:bldP spid="63" grpId="0" animBg="1"/>
          <p:bldP spid="66" grpId="0" animBg="1"/>
          <p:bldP spid="68" grpId="0"/>
          <p:bldP spid="7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10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2" presetClass="entr" presetSubtype="9" decel="54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9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9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4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29" presetID="23" presetClass="entr" presetSubtype="28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3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6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6750"/>
                                </p:stCondLst>
                                <p:childTnLst>
                                  <p:par>
                                    <p:cTn id="38" presetID="49" presetClass="entr" presetSubtype="0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75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9" grpId="0" animBg="1"/>
          <p:bldP spid="61" grpId="0" animBg="1"/>
          <p:bldP spid="62" grpId="0" animBg="1"/>
          <p:bldP spid="63" grpId="0" animBg="1"/>
          <p:bldP spid="66" grpId="0" animBg="1"/>
          <p:bldP spid="68" grpId="0"/>
          <p:bldP spid="76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50000">
              <a:srgbClr val="082241"/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任意多边形 58"/>
          <p:cNvSpPr>
            <a:spLocks/>
          </p:cNvSpPr>
          <p:nvPr/>
        </p:nvSpPr>
        <p:spPr>
          <a:xfrm>
            <a:off x="1939776" y="-734312"/>
            <a:ext cx="8312448" cy="8312448"/>
          </a:xfrm>
          <a:custGeom>
            <a:avLst/>
            <a:gdLst>
              <a:gd name="connsiteX0" fmla="*/ 3016251 w 6032500"/>
              <a:gd name="connsiteY0" fmla="*/ 1625912 h 6032500"/>
              <a:gd name="connsiteX1" fmla="*/ 1625912 w 6032500"/>
              <a:gd name="connsiteY1" fmla="*/ 3016251 h 6032500"/>
              <a:gd name="connsiteX2" fmla="*/ 3016251 w 6032500"/>
              <a:gd name="connsiteY2" fmla="*/ 4406590 h 6032500"/>
              <a:gd name="connsiteX3" fmla="*/ 4406590 w 6032500"/>
              <a:gd name="connsiteY3" fmla="*/ 3016251 h 6032500"/>
              <a:gd name="connsiteX4" fmla="*/ 3016251 w 6032500"/>
              <a:gd name="connsiteY4" fmla="*/ 1625912 h 6032500"/>
              <a:gd name="connsiteX5" fmla="*/ 3016250 w 6032500"/>
              <a:gd name="connsiteY5" fmla="*/ 0 h 6032500"/>
              <a:gd name="connsiteX6" fmla="*/ 6032500 w 6032500"/>
              <a:gd name="connsiteY6" fmla="*/ 3016250 h 6032500"/>
              <a:gd name="connsiteX7" fmla="*/ 3016250 w 6032500"/>
              <a:gd name="connsiteY7" fmla="*/ 6032500 h 6032500"/>
              <a:gd name="connsiteX8" fmla="*/ 0 w 6032500"/>
              <a:gd name="connsiteY8" fmla="*/ 3016250 h 6032500"/>
              <a:gd name="connsiteX9" fmla="*/ 3016250 w 6032500"/>
              <a:gd name="connsiteY9" fmla="*/ 0 h 603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32500" h="6032500">
                <a:moveTo>
                  <a:pt x="3016251" y="1625912"/>
                </a:moveTo>
                <a:cubicBezTo>
                  <a:pt x="2248388" y="1625912"/>
                  <a:pt x="1625912" y="2248388"/>
                  <a:pt x="1625912" y="3016251"/>
                </a:cubicBezTo>
                <a:cubicBezTo>
                  <a:pt x="1625912" y="3784114"/>
                  <a:pt x="2248388" y="4406590"/>
                  <a:pt x="3016251" y="4406590"/>
                </a:cubicBezTo>
                <a:cubicBezTo>
                  <a:pt x="3784114" y="4406590"/>
                  <a:pt x="4406590" y="3784114"/>
                  <a:pt x="4406590" y="3016251"/>
                </a:cubicBezTo>
                <a:cubicBezTo>
                  <a:pt x="4406590" y="2248388"/>
                  <a:pt x="3784114" y="1625912"/>
                  <a:pt x="3016251" y="1625912"/>
                </a:cubicBezTo>
                <a:close/>
                <a:moveTo>
                  <a:pt x="3016250" y="0"/>
                </a:moveTo>
                <a:cubicBezTo>
                  <a:pt x="4682079" y="0"/>
                  <a:pt x="6032500" y="1350421"/>
                  <a:pt x="6032500" y="3016250"/>
                </a:cubicBezTo>
                <a:cubicBezTo>
                  <a:pt x="6032500" y="4682079"/>
                  <a:pt x="4682079" y="6032500"/>
                  <a:pt x="3016250" y="6032500"/>
                </a:cubicBezTo>
                <a:cubicBezTo>
                  <a:pt x="1350421" y="6032500"/>
                  <a:pt x="0" y="4682079"/>
                  <a:pt x="0" y="3016250"/>
                </a:cubicBezTo>
                <a:cubicBezTo>
                  <a:pt x="0" y="1350421"/>
                  <a:pt x="1350421" y="0"/>
                  <a:pt x="3016250" y="0"/>
                </a:cubicBezTo>
                <a:close/>
              </a:path>
            </a:pathLst>
          </a:cu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826806" y="1018339"/>
            <a:ext cx="538388" cy="59761"/>
            <a:chOff x="5607050" y="1793751"/>
            <a:chExt cx="538388" cy="59761"/>
          </a:xfrm>
        </p:grpSpPr>
        <p:sp>
          <p:nvSpPr>
            <p:cNvPr id="4" name="椭圆 3"/>
            <p:cNvSpPr/>
            <p:nvPr/>
          </p:nvSpPr>
          <p:spPr>
            <a:xfrm>
              <a:off x="5607050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5846363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6085677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61" name="椭圆 60"/>
          <p:cNvSpPr/>
          <p:nvPr/>
        </p:nvSpPr>
        <p:spPr>
          <a:xfrm>
            <a:off x="4027768" y="1216583"/>
            <a:ext cx="5102817" cy="5102817"/>
          </a:xfrm>
          <a:prstGeom prst="ellipse">
            <a:avLst/>
          </a:prstGeom>
          <a:noFill/>
          <a:ln w="0">
            <a:gradFill>
              <a:gsLst>
                <a:gs pos="0">
                  <a:srgbClr val="0756A7">
                    <a:alpha val="74000"/>
                  </a:srgbClr>
                </a:gs>
                <a:gs pos="40000">
                  <a:srgbClr val="4CB6DB">
                    <a:alpha val="32000"/>
                  </a:srgbClr>
                </a:gs>
                <a:gs pos="70000">
                  <a:srgbClr val="65D3F6">
                    <a:alpha val="16000"/>
                  </a:srgbClr>
                </a:gs>
                <a:gs pos="100000">
                  <a:schemeClr val="accent1">
                    <a:lumMod val="20000"/>
                    <a:lumOff val="80000"/>
                    <a:alpha val="6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4266713" y="1429333"/>
            <a:ext cx="4168609" cy="4168609"/>
          </a:xfrm>
          <a:prstGeom prst="ellipse">
            <a:avLst/>
          </a:prstGeom>
          <a:noFill/>
          <a:ln w="9525">
            <a:solidFill>
              <a:srgbClr val="65D3F6">
                <a:alpha val="1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椭圆 62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799147" y="1018339"/>
            <a:ext cx="6134101" cy="6134101"/>
          </a:xfrm>
          <a:prstGeom prst="ellipse">
            <a:avLst/>
          </a:prstGeom>
          <a:noFill/>
          <a:ln w="9525">
            <a:solidFill>
              <a:srgbClr val="0756A7">
                <a:alpha val="2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88950" y="4037549"/>
            <a:ext cx="3183227" cy="1565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1011955" y="4289945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>
                <a:solidFill>
                  <a:srgbClr val="4CB6DB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相似性度量方法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4CB6DB"/>
              </a:solidFill>
              <a:effectLst/>
              <a:uLnTx/>
              <a:uFillTx/>
              <a:latin typeface="方正兰亭纤黑_GBK" panose="02000000000000000000" pitchFamily="2" charset="-122"/>
              <a:ea typeface="方正兰亭纤黑_GBK" panose="02000000000000000000" pitchFamily="2" charset="-122"/>
              <a:cs typeface="+mn-cs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898763" y="4659277"/>
            <a:ext cx="3318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82241"/>
                </a:solidFill>
                <a:latin typeface="Roboto Th" pitchFamily="2" charset="0"/>
              </a:rPr>
              <a:t>Similarity metrics</a:t>
            </a:r>
            <a:endParaRPr lang="zh-CN" altLang="en-US" sz="1400" dirty="0">
              <a:solidFill>
                <a:srgbClr val="082241"/>
              </a:solidFill>
              <a:latin typeface="Roboto Th" pitchFamily="2" charset="0"/>
            </a:endParaRPr>
          </a:p>
        </p:txBody>
      </p:sp>
      <p:grpSp>
        <p:nvGrpSpPr>
          <p:cNvPr id="73" name="组合 72"/>
          <p:cNvGrpSpPr>
            <a:grpSpLocks noGrp="1" noUngrp="1" noRot="1" noMove="1" noResize="1"/>
          </p:cNvGrpSpPr>
          <p:nvPr/>
        </p:nvGrpSpPr>
        <p:grpSpPr>
          <a:xfrm>
            <a:off x="4723384" y="1563533"/>
            <a:ext cx="914400" cy="914400"/>
            <a:chOff x="4860739" y="1864641"/>
            <a:chExt cx="914400" cy="914400"/>
          </a:xfrm>
        </p:grpSpPr>
        <p:sp>
          <p:nvSpPr>
            <p:cNvPr id="71" name="椭圆 70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860739" y="1864641"/>
              <a:ext cx="914400" cy="914400"/>
            </a:xfrm>
            <a:prstGeom prst="ellipse">
              <a:avLst/>
            </a:prstGeom>
            <a:noFill/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37000">
                    <a:srgbClr val="65D3F6"/>
                  </a:gs>
                  <a:gs pos="69000">
                    <a:srgbClr val="4CB6DB"/>
                  </a:gs>
                  <a:gs pos="100000">
                    <a:srgbClr val="0756A7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" name="KSO_Shape"/>
            <p:cNvSpPr>
              <a:spLocks noGrp="1" noRot="1" noMove="1" noResize="1" noEditPoints="1" noAdjustHandles="1" noChangeArrowheads="1" noChangeShapeType="1"/>
            </p:cNvSpPr>
            <p:nvPr/>
          </p:nvSpPr>
          <p:spPr bwMode="auto">
            <a:xfrm>
              <a:off x="5124499" y="2183209"/>
              <a:ext cx="386880" cy="277264"/>
            </a:xfrm>
            <a:custGeom>
              <a:avLst/>
              <a:gdLst>
                <a:gd name="T0" fmla="*/ 603268619 w 5832"/>
                <a:gd name="T1" fmla="*/ 56679958 h 4173"/>
                <a:gd name="T2" fmla="*/ 619913524 w 5832"/>
                <a:gd name="T3" fmla="*/ 76999053 h 4173"/>
                <a:gd name="T4" fmla="*/ 620980350 w 5832"/>
                <a:gd name="T5" fmla="*/ 416543893 h 4173"/>
                <a:gd name="T6" fmla="*/ 606362937 w 5832"/>
                <a:gd name="T7" fmla="*/ 438253429 h 4173"/>
                <a:gd name="T8" fmla="*/ 39478120 w 5832"/>
                <a:gd name="T9" fmla="*/ 446274150 h 4173"/>
                <a:gd name="T10" fmla="*/ 15791379 w 5832"/>
                <a:gd name="T11" fmla="*/ 438253429 h 4173"/>
                <a:gd name="T12" fmla="*/ 1173639 w 5832"/>
                <a:gd name="T13" fmla="*/ 416543893 h 4173"/>
                <a:gd name="T14" fmla="*/ 2347279 w 5832"/>
                <a:gd name="T15" fmla="*/ 76999053 h 4173"/>
                <a:gd name="T16" fmla="*/ 18992184 w 5832"/>
                <a:gd name="T17" fmla="*/ 56679958 h 4173"/>
                <a:gd name="T18" fmla="*/ 181706034 w 5832"/>
                <a:gd name="T19" fmla="*/ 0 h 4173"/>
                <a:gd name="T20" fmla="*/ 399049156 w 5832"/>
                <a:gd name="T21" fmla="*/ 190572934 h 4173"/>
                <a:gd name="T22" fmla="*/ 365332747 w 5832"/>
                <a:gd name="T23" fmla="*/ 218378166 h 4173"/>
                <a:gd name="T24" fmla="*/ 352422387 w 5832"/>
                <a:gd name="T25" fmla="*/ 265219360 h 4173"/>
                <a:gd name="T26" fmla="*/ 372161610 w 5832"/>
                <a:gd name="T27" fmla="*/ 312702121 h 4173"/>
                <a:gd name="T28" fmla="*/ 409719051 w 5832"/>
                <a:gd name="T29" fmla="*/ 335480825 h 4173"/>
                <a:gd name="T30" fmla="*/ 458586613 w 5832"/>
                <a:gd name="T31" fmla="*/ 331951720 h 4173"/>
                <a:gd name="T32" fmla="*/ 492303022 w 5832"/>
                <a:gd name="T33" fmla="*/ 304039506 h 4173"/>
                <a:gd name="T34" fmla="*/ 505320195 w 5832"/>
                <a:gd name="T35" fmla="*/ 257305294 h 4173"/>
                <a:gd name="T36" fmla="*/ 485474486 w 5832"/>
                <a:gd name="T37" fmla="*/ 209608897 h 4173"/>
                <a:gd name="T38" fmla="*/ 447916718 w 5832"/>
                <a:gd name="T39" fmla="*/ 186829866 h 4173"/>
                <a:gd name="T40" fmla="*/ 196430260 w 5832"/>
                <a:gd name="T41" fmla="*/ 134748506 h 4173"/>
                <a:gd name="T42" fmla="*/ 397769030 w 5832"/>
                <a:gd name="T43" fmla="*/ 110472379 h 4173"/>
                <a:gd name="T44" fmla="*/ 349221582 w 5832"/>
                <a:gd name="T45" fmla="*/ 129508341 h 4173"/>
                <a:gd name="T46" fmla="*/ 312624154 w 5832"/>
                <a:gd name="T47" fmla="*/ 160521731 h 4173"/>
                <a:gd name="T48" fmla="*/ 285843094 w 5832"/>
                <a:gd name="T49" fmla="*/ 204796333 h 4173"/>
                <a:gd name="T50" fmla="*/ 275280013 w 5832"/>
                <a:gd name="T51" fmla="*/ 257198639 h 4173"/>
                <a:gd name="T52" fmla="*/ 282108549 w 5832"/>
                <a:gd name="T53" fmla="*/ 307034027 h 4173"/>
                <a:gd name="T54" fmla="*/ 305795617 w 5832"/>
                <a:gd name="T55" fmla="*/ 353447292 h 4173"/>
                <a:gd name="T56" fmla="*/ 339938627 w 5832"/>
                <a:gd name="T57" fmla="*/ 386813636 h 4173"/>
                <a:gd name="T58" fmla="*/ 386779023 w 5832"/>
                <a:gd name="T59" fmla="*/ 409271720 h 4173"/>
                <a:gd name="T60" fmla="*/ 436713410 w 5832"/>
                <a:gd name="T61" fmla="*/ 415046796 h 4173"/>
                <a:gd name="T62" fmla="*/ 488568477 w 5832"/>
                <a:gd name="T63" fmla="*/ 403069042 h 4173"/>
                <a:gd name="T64" fmla="*/ 532101255 w 5832"/>
                <a:gd name="T65" fmla="*/ 375156828 h 4173"/>
                <a:gd name="T66" fmla="*/ 562083447 w 5832"/>
                <a:gd name="T67" fmla="*/ 337940761 h 4173"/>
                <a:gd name="T68" fmla="*/ 580008477 w 5832"/>
                <a:gd name="T69" fmla="*/ 288425993 h 4173"/>
                <a:gd name="T70" fmla="*/ 580648704 w 5832"/>
                <a:gd name="T71" fmla="*/ 237734748 h 4173"/>
                <a:gd name="T72" fmla="*/ 563897312 w 5832"/>
                <a:gd name="T73" fmla="*/ 187792379 h 4173"/>
                <a:gd name="T74" fmla="*/ 534875460 w 5832"/>
                <a:gd name="T75" fmla="*/ 149827436 h 4173"/>
                <a:gd name="T76" fmla="*/ 491982909 w 5832"/>
                <a:gd name="T77" fmla="*/ 120845727 h 4173"/>
                <a:gd name="T78" fmla="*/ 440661255 w 5832"/>
                <a:gd name="T79" fmla="*/ 107691823 h 4173"/>
                <a:gd name="T80" fmla="*/ 469256507 w 5832"/>
                <a:gd name="T81" fmla="*/ 165334294 h 4173"/>
                <a:gd name="T82" fmla="*/ 402783701 w 5832"/>
                <a:gd name="T83" fmla="*/ 160414748 h 4173"/>
                <a:gd name="T84" fmla="*/ 348581355 w 5832"/>
                <a:gd name="T85" fmla="*/ 194957569 h 4173"/>
                <a:gd name="T86" fmla="*/ 324894288 w 5832"/>
                <a:gd name="T87" fmla="*/ 261262327 h 4173"/>
                <a:gd name="T88" fmla="*/ 345593850 w 5832"/>
                <a:gd name="T89" fmla="*/ 323610380 h 4173"/>
                <a:gd name="T90" fmla="*/ 397982330 w 5832"/>
                <a:gd name="T91" fmla="*/ 360719465 h 4173"/>
                <a:gd name="T92" fmla="*/ 464561623 w 5832"/>
                <a:gd name="T93" fmla="*/ 359115386 h 4173"/>
                <a:gd name="T94" fmla="*/ 514922937 w 5832"/>
                <a:gd name="T95" fmla="*/ 319439383 h 4173"/>
                <a:gd name="T96" fmla="*/ 532528182 w 5832"/>
                <a:gd name="T97" fmla="*/ 255915180 h 4173"/>
                <a:gd name="T98" fmla="*/ 505746795 w 5832"/>
                <a:gd name="T99" fmla="*/ 191214501 h 4173"/>
                <a:gd name="T100" fmla="*/ 444182500 w 5832"/>
                <a:gd name="T101" fmla="*/ 211747560 h 4173"/>
                <a:gd name="T102" fmla="*/ 410999504 w 5832"/>
                <a:gd name="T103" fmla="*/ 212496108 h 4173"/>
                <a:gd name="T104" fmla="*/ 385925496 w 5832"/>
                <a:gd name="T105" fmla="*/ 232280619 h 4173"/>
                <a:gd name="T106" fmla="*/ 377069468 w 5832"/>
                <a:gd name="T107" fmla="*/ 263828919 h 4173"/>
                <a:gd name="T108" fmla="*/ 390513567 w 5832"/>
                <a:gd name="T109" fmla="*/ 296018785 h 4173"/>
                <a:gd name="T110" fmla="*/ 418361453 w 5832"/>
                <a:gd name="T111" fmla="*/ 312060228 h 4173"/>
                <a:gd name="T112" fmla="*/ 451224336 w 5832"/>
                <a:gd name="T113" fmla="*/ 307996539 h 4173"/>
                <a:gd name="T114" fmla="*/ 474271178 w 5832"/>
                <a:gd name="T115" fmla="*/ 285966384 h 4173"/>
                <a:gd name="T116" fmla="*/ 480032888 w 5832"/>
                <a:gd name="T117" fmla="*/ 253348589 h 4173"/>
                <a:gd name="T118" fmla="*/ 465415149 w 5832"/>
                <a:gd name="T119" fmla="*/ 224580844 h 4173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832" h="4173">
                  <a:moveTo>
                    <a:pt x="370" y="477"/>
                  </a:moveTo>
                  <a:lnTo>
                    <a:pt x="5462" y="477"/>
                  </a:lnTo>
                  <a:lnTo>
                    <a:pt x="5481" y="477"/>
                  </a:lnTo>
                  <a:lnTo>
                    <a:pt x="5500" y="478"/>
                  </a:lnTo>
                  <a:lnTo>
                    <a:pt x="5518" y="480"/>
                  </a:lnTo>
                  <a:lnTo>
                    <a:pt x="5537" y="484"/>
                  </a:lnTo>
                  <a:lnTo>
                    <a:pt x="5554" y="488"/>
                  </a:lnTo>
                  <a:lnTo>
                    <a:pt x="5571" y="494"/>
                  </a:lnTo>
                  <a:lnTo>
                    <a:pt x="5589" y="499"/>
                  </a:lnTo>
                  <a:lnTo>
                    <a:pt x="5606" y="506"/>
                  </a:lnTo>
                  <a:lnTo>
                    <a:pt x="5622" y="513"/>
                  </a:lnTo>
                  <a:lnTo>
                    <a:pt x="5638" y="521"/>
                  </a:lnTo>
                  <a:lnTo>
                    <a:pt x="5654" y="530"/>
                  </a:lnTo>
                  <a:lnTo>
                    <a:pt x="5668" y="539"/>
                  </a:lnTo>
                  <a:lnTo>
                    <a:pt x="5683" y="550"/>
                  </a:lnTo>
                  <a:lnTo>
                    <a:pt x="5697" y="562"/>
                  </a:lnTo>
                  <a:lnTo>
                    <a:pt x="5710" y="573"/>
                  </a:lnTo>
                  <a:lnTo>
                    <a:pt x="5723" y="585"/>
                  </a:lnTo>
                  <a:lnTo>
                    <a:pt x="5735" y="598"/>
                  </a:lnTo>
                  <a:lnTo>
                    <a:pt x="5747" y="612"/>
                  </a:lnTo>
                  <a:lnTo>
                    <a:pt x="5758" y="625"/>
                  </a:lnTo>
                  <a:lnTo>
                    <a:pt x="5768" y="640"/>
                  </a:lnTo>
                  <a:lnTo>
                    <a:pt x="5778" y="655"/>
                  </a:lnTo>
                  <a:lnTo>
                    <a:pt x="5787" y="670"/>
                  </a:lnTo>
                  <a:lnTo>
                    <a:pt x="5795" y="686"/>
                  </a:lnTo>
                  <a:lnTo>
                    <a:pt x="5803" y="702"/>
                  </a:lnTo>
                  <a:lnTo>
                    <a:pt x="5810" y="720"/>
                  </a:lnTo>
                  <a:lnTo>
                    <a:pt x="5815" y="737"/>
                  </a:lnTo>
                  <a:lnTo>
                    <a:pt x="5820" y="754"/>
                  </a:lnTo>
                  <a:lnTo>
                    <a:pt x="5824" y="772"/>
                  </a:lnTo>
                  <a:lnTo>
                    <a:pt x="5828" y="790"/>
                  </a:lnTo>
                  <a:lnTo>
                    <a:pt x="5830" y="808"/>
                  </a:lnTo>
                  <a:lnTo>
                    <a:pt x="5831" y="827"/>
                  </a:lnTo>
                  <a:lnTo>
                    <a:pt x="5832" y="846"/>
                  </a:lnTo>
                  <a:lnTo>
                    <a:pt x="5832" y="3803"/>
                  </a:lnTo>
                  <a:lnTo>
                    <a:pt x="5831" y="3822"/>
                  </a:lnTo>
                  <a:lnTo>
                    <a:pt x="5830" y="3841"/>
                  </a:lnTo>
                  <a:lnTo>
                    <a:pt x="5828" y="3858"/>
                  </a:lnTo>
                  <a:lnTo>
                    <a:pt x="5824" y="3877"/>
                  </a:lnTo>
                  <a:lnTo>
                    <a:pt x="5820" y="3895"/>
                  </a:lnTo>
                  <a:lnTo>
                    <a:pt x="5815" y="3912"/>
                  </a:lnTo>
                  <a:lnTo>
                    <a:pt x="5810" y="3930"/>
                  </a:lnTo>
                  <a:lnTo>
                    <a:pt x="5803" y="3947"/>
                  </a:lnTo>
                  <a:lnTo>
                    <a:pt x="5795" y="3962"/>
                  </a:lnTo>
                  <a:lnTo>
                    <a:pt x="5787" y="3979"/>
                  </a:lnTo>
                  <a:lnTo>
                    <a:pt x="5778" y="3994"/>
                  </a:lnTo>
                  <a:lnTo>
                    <a:pt x="5768" y="4009"/>
                  </a:lnTo>
                  <a:lnTo>
                    <a:pt x="5758" y="4023"/>
                  </a:lnTo>
                  <a:lnTo>
                    <a:pt x="5747" y="4038"/>
                  </a:lnTo>
                  <a:lnTo>
                    <a:pt x="5735" y="4051"/>
                  </a:lnTo>
                  <a:lnTo>
                    <a:pt x="5723" y="4064"/>
                  </a:lnTo>
                  <a:lnTo>
                    <a:pt x="5710" y="4076"/>
                  </a:lnTo>
                  <a:lnTo>
                    <a:pt x="5697" y="4088"/>
                  </a:lnTo>
                  <a:lnTo>
                    <a:pt x="5683" y="4098"/>
                  </a:lnTo>
                  <a:lnTo>
                    <a:pt x="5668" y="4109"/>
                  </a:lnTo>
                  <a:lnTo>
                    <a:pt x="5654" y="4118"/>
                  </a:lnTo>
                  <a:lnTo>
                    <a:pt x="5638" y="4127"/>
                  </a:lnTo>
                  <a:lnTo>
                    <a:pt x="5622" y="4136"/>
                  </a:lnTo>
                  <a:lnTo>
                    <a:pt x="5606" y="4143"/>
                  </a:lnTo>
                  <a:lnTo>
                    <a:pt x="5589" y="4149"/>
                  </a:lnTo>
                  <a:lnTo>
                    <a:pt x="5571" y="4156"/>
                  </a:lnTo>
                  <a:lnTo>
                    <a:pt x="5554" y="4160"/>
                  </a:lnTo>
                  <a:lnTo>
                    <a:pt x="5537" y="4165"/>
                  </a:lnTo>
                  <a:lnTo>
                    <a:pt x="5518" y="4168"/>
                  </a:lnTo>
                  <a:lnTo>
                    <a:pt x="5500" y="4171"/>
                  </a:lnTo>
                  <a:lnTo>
                    <a:pt x="5481" y="4172"/>
                  </a:lnTo>
                  <a:lnTo>
                    <a:pt x="5462" y="4173"/>
                  </a:lnTo>
                  <a:lnTo>
                    <a:pt x="370" y="4173"/>
                  </a:lnTo>
                  <a:lnTo>
                    <a:pt x="351" y="4172"/>
                  </a:lnTo>
                  <a:lnTo>
                    <a:pt x="332" y="4171"/>
                  </a:lnTo>
                  <a:lnTo>
                    <a:pt x="313" y="4168"/>
                  </a:lnTo>
                  <a:lnTo>
                    <a:pt x="295" y="4165"/>
                  </a:lnTo>
                  <a:lnTo>
                    <a:pt x="277" y="4160"/>
                  </a:lnTo>
                  <a:lnTo>
                    <a:pt x="259" y="4156"/>
                  </a:lnTo>
                  <a:lnTo>
                    <a:pt x="243" y="4149"/>
                  </a:lnTo>
                  <a:lnTo>
                    <a:pt x="226" y="4143"/>
                  </a:lnTo>
                  <a:lnTo>
                    <a:pt x="209" y="4136"/>
                  </a:lnTo>
                  <a:lnTo>
                    <a:pt x="194" y="4127"/>
                  </a:lnTo>
                  <a:lnTo>
                    <a:pt x="178" y="4118"/>
                  </a:lnTo>
                  <a:lnTo>
                    <a:pt x="162" y="4109"/>
                  </a:lnTo>
                  <a:lnTo>
                    <a:pt x="148" y="4098"/>
                  </a:lnTo>
                  <a:lnTo>
                    <a:pt x="134" y="4088"/>
                  </a:lnTo>
                  <a:lnTo>
                    <a:pt x="121" y="4076"/>
                  </a:lnTo>
                  <a:lnTo>
                    <a:pt x="108" y="4064"/>
                  </a:lnTo>
                  <a:lnTo>
                    <a:pt x="95" y="4051"/>
                  </a:lnTo>
                  <a:lnTo>
                    <a:pt x="84" y="4038"/>
                  </a:lnTo>
                  <a:lnTo>
                    <a:pt x="73" y="4023"/>
                  </a:lnTo>
                  <a:lnTo>
                    <a:pt x="63" y="4009"/>
                  </a:lnTo>
                  <a:lnTo>
                    <a:pt x="53" y="3994"/>
                  </a:lnTo>
                  <a:lnTo>
                    <a:pt x="44" y="3979"/>
                  </a:lnTo>
                  <a:lnTo>
                    <a:pt x="36" y="3962"/>
                  </a:lnTo>
                  <a:lnTo>
                    <a:pt x="29" y="3947"/>
                  </a:lnTo>
                  <a:lnTo>
                    <a:pt x="22" y="3930"/>
                  </a:lnTo>
                  <a:lnTo>
                    <a:pt x="16" y="3912"/>
                  </a:lnTo>
                  <a:lnTo>
                    <a:pt x="11" y="3895"/>
                  </a:lnTo>
                  <a:lnTo>
                    <a:pt x="7" y="3877"/>
                  </a:lnTo>
                  <a:lnTo>
                    <a:pt x="4" y="3858"/>
                  </a:lnTo>
                  <a:lnTo>
                    <a:pt x="2" y="3841"/>
                  </a:lnTo>
                  <a:lnTo>
                    <a:pt x="0" y="3822"/>
                  </a:lnTo>
                  <a:lnTo>
                    <a:pt x="0" y="3803"/>
                  </a:lnTo>
                  <a:lnTo>
                    <a:pt x="0" y="846"/>
                  </a:lnTo>
                  <a:lnTo>
                    <a:pt x="0" y="827"/>
                  </a:lnTo>
                  <a:lnTo>
                    <a:pt x="2" y="808"/>
                  </a:lnTo>
                  <a:lnTo>
                    <a:pt x="4" y="790"/>
                  </a:lnTo>
                  <a:lnTo>
                    <a:pt x="7" y="772"/>
                  </a:lnTo>
                  <a:lnTo>
                    <a:pt x="11" y="754"/>
                  </a:lnTo>
                  <a:lnTo>
                    <a:pt x="16" y="737"/>
                  </a:lnTo>
                  <a:lnTo>
                    <a:pt x="22" y="720"/>
                  </a:lnTo>
                  <a:lnTo>
                    <a:pt x="29" y="702"/>
                  </a:lnTo>
                  <a:lnTo>
                    <a:pt x="36" y="686"/>
                  </a:lnTo>
                  <a:lnTo>
                    <a:pt x="44" y="670"/>
                  </a:lnTo>
                  <a:lnTo>
                    <a:pt x="53" y="655"/>
                  </a:lnTo>
                  <a:lnTo>
                    <a:pt x="63" y="640"/>
                  </a:lnTo>
                  <a:lnTo>
                    <a:pt x="73" y="625"/>
                  </a:lnTo>
                  <a:lnTo>
                    <a:pt x="84" y="612"/>
                  </a:lnTo>
                  <a:lnTo>
                    <a:pt x="95" y="598"/>
                  </a:lnTo>
                  <a:lnTo>
                    <a:pt x="108" y="585"/>
                  </a:lnTo>
                  <a:lnTo>
                    <a:pt x="121" y="573"/>
                  </a:lnTo>
                  <a:lnTo>
                    <a:pt x="134" y="562"/>
                  </a:lnTo>
                  <a:lnTo>
                    <a:pt x="148" y="550"/>
                  </a:lnTo>
                  <a:lnTo>
                    <a:pt x="162" y="539"/>
                  </a:lnTo>
                  <a:lnTo>
                    <a:pt x="178" y="530"/>
                  </a:lnTo>
                  <a:lnTo>
                    <a:pt x="194" y="521"/>
                  </a:lnTo>
                  <a:lnTo>
                    <a:pt x="209" y="513"/>
                  </a:lnTo>
                  <a:lnTo>
                    <a:pt x="226" y="506"/>
                  </a:lnTo>
                  <a:lnTo>
                    <a:pt x="243" y="499"/>
                  </a:lnTo>
                  <a:lnTo>
                    <a:pt x="259" y="494"/>
                  </a:lnTo>
                  <a:lnTo>
                    <a:pt x="277" y="488"/>
                  </a:lnTo>
                  <a:lnTo>
                    <a:pt x="295" y="484"/>
                  </a:lnTo>
                  <a:lnTo>
                    <a:pt x="313" y="480"/>
                  </a:lnTo>
                  <a:lnTo>
                    <a:pt x="332" y="478"/>
                  </a:lnTo>
                  <a:lnTo>
                    <a:pt x="351" y="477"/>
                  </a:lnTo>
                  <a:lnTo>
                    <a:pt x="370" y="477"/>
                  </a:lnTo>
                  <a:close/>
                  <a:moveTo>
                    <a:pt x="542" y="0"/>
                  </a:moveTo>
                  <a:lnTo>
                    <a:pt x="1703" y="0"/>
                  </a:lnTo>
                  <a:lnTo>
                    <a:pt x="1703" y="350"/>
                  </a:lnTo>
                  <a:lnTo>
                    <a:pt x="542" y="350"/>
                  </a:lnTo>
                  <a:lnTo>
                    <a:pt x="542" y="0"/>
                  </a:lnTo>
                  <a:close/>
                  <a:moveTo>
                    <a:pt x="4019" y="1725"/>
                  </a:moveTo>
                  <a:lnTo>
                    <a:pt x="4019" y="1725"/>
                  </a:lnTo>
                  <a:lnTo>
                    <a:pt x="3983" y="1726"/>
                  </a:lnTo>
                  <a:lnTo>
                    <a:pt x="3946" y="1729"/>
                  </a:lnTo>
                  <a:lnTo>
                    <a:pt x="3910" y="1734"/>
                  </a:lnTo>
                  <a:lnTo>
                    <a:pt x="3874" y="1740"/>
                  </a:lnTo>
                  <a:lnTo>
                    <a:pt x="3840" y="1747"/>
                  </a:lnTo>
                  <a:lnTo>
                    <a:pt x="3806" y="1758"/>
                  </a:lnTo>
                  <a:lnTo>
                    <a:pt x="3773" y="1769"/>
                  </a:lnTo>
                  <a:lnTo>
                    <a:pt x="3740" y="1782"/>
                  </a:lnTo>
                  <a:lnTo>
                    <a:pt x="3708" y="1797"/>
                  </a:lnTo>
                  <a:lnTo>
                    <a:pt x="3677" y="1812"/>
                  </a:lnTo>
                  <a:lnTo>
                    <a:pt x="3647" y="1829"/>
                  </a:lnTo>
                  <a:lnTo>
                    <a:pt x="3618" y="1848"/>
                  </a:lnTo>
                  <a:lnTo>
                    <a:pt x="3590" y="1868"/>
                  </a:lnTo>
                  <a:lnTo>
                    <a:pt x="3563" y="1889"/>
                  </a:lnTo>
                  <a:lnTo>
                    <a:pt x="3537" y="1911"/>
                  </a:lnTo>
                  <a:lnTo>
                    <a:pt x="3512" y="1936"/>
                  </a:lnTo>
                  <a:lnTo>
                    <a:pt x="3488" y="1960"/>
                  </a:lnTo>
                  <a:lnTo>
                    <a:pt x="3465" y="1987"/>
                  </a:lnTo>
                  <a:lnTo>
                    <a:pt x="3444" y="2014"/>
                  </a:lnTo>
                  <a:lnTo>
                    <a:pt x="3424" y="2042"/>
                  </a:lnTo>
                  <a:lnTo>
                    <a:pt x="3405" y="2071"/>
                  </a:lnTo>
                  <a:lnTo>
                    <a:pt x="3388" y="2101"/>
                  </a:lnTo>
                  <a:lnTo>
                    <a:pt x="3372" y="2132"/>
                  </a:lnTo>
                  <a:lnTo>
                    <a:pt x="3358" y="2164"/>
                  </a:lnTo>
                  <a:lnTo>
                    <a:pt x="3345" y="2197"/>
                  </a:lnTo>
                  <a:lnTo>
                    <a:pt x="3334" y="2230"/>
                  </a:lnTo>
                  <a:lnTo>
                    <a:pt x="3324" y="2264"/>
                  </a:lnTo>
                  <a:lnTo>
                    <a:pt x="3316" y="2298"/>
                  </a:lnTo>
                  <a:lnTo>
                    <a:pt x="3309" y="2334"/>
                  </a:lnTo>
                  <a:lnTo>
                    <a:pt x="3305" y="2369"/>
                  </a:lnTo>
                  <a:lnTo>
                    <a:pt x="3303" y="2406"/>
                  </a:lnTo>
                  <a:lnTo>
                    <a:pt x="3302" y="2443"/>
                  </a:lnTo>
                  <a:lnTo>
                    <a:pt x="3303" y="2480"/>
                  </a:lnTo>
                  <a:lnTo>
                    <a:pt x="3305" y="2517"/>
                  </a:lnTo>
                  <a:lnTo>
                    <a:pt x="3309" y="2552"/>
                  </a:lnTo>
                  <a:lnTo>
                    <a:pt x="3316" y="2587"/>
                  </a:lnTo>
                  <a:lnTo>
                    <a:pt x="3324" y="2622"/>
                  </a:lnTo>
                  <a:lnTo>
                    <a:pt x="3334" y="2656"/>
                  </a:lnTo>
                  <a:lnTo>
                    <a:pt x="3345" y="2689"/>
                  </a:lnTo>
                  <a:lnTo>
                    <a:pt x="3358" y="2722"/>
                  </a:lnTo>
                  <a:lnTo>
                    <a:pt x="3372" y="2754"/>
                  </a:lnTo>
                  <a:lnTo>
                    <a:pt x="3388" y="2784"/>
                  </a:lnTo>
                  <a:lnTo>
                    <a:pt x="3405" y="2814"/>
                  </a:lnTo>
                  <a:lnTo>
                    <a:pt x="3424" y="2843"/>
                  </a:lnTo>
                  <a:lnTo>
                    <a:pt x="3444" y="2872"/>
                  </a:lnTo>
                  <a:lnTo>
                    <a:pt x="3465" y="2899"/>
                  </a:lnTo>
                  <a:lnTo>
                    <a:pt x="3488" y="2924"/>
                  </a:lnTo>
                  <a:lnTo>
                    <a:pt x="3512" y="2950"/>
                  </a:lnTo>
                  <a:lnTo>
                    <a:pt x="3537" y="2973"/>
                  </a:lnTo>
                  <a:lnTo>
                    <a:pt x="3563" y="2997"/>
                  </a:lnTo>
                  <a:lnTo>
                    <a:pt x="3590" y="3018"/>
                  </a:lnTo>
                  <a:lnTo>
                    <a:pt x="3618" y="3038"/>
                  </a:lnTo>
                  <a:lnTo>
                    <a:pt x="3647" y="3056"/>
                  </a:lnTo>
                  <a:lnTo>
                    <a:pt x="3677" y="3074"/>
                  </a:lnTo>
                  <a:lnTo>
                    <a:pt x="3708" y="3089"/>
                  </a:lnTo>
                  <a:lnTo>
                    <a:pt x="3740" y="3104"/>
                  </a:lnTo>
                  <a:lnTo>
                    <a:pt x="3773" y="3117"/>
                  </a:lnTo>
                  <a:lnTo>
                    <a:pt x="3806" y="3128"/>
                  </a:lnTo>
                  <a:lnTo>
                    <a:pt x="3840" y="3137"/>
                  </a:lnTo>
                  <a:lnTo>
                    <a:pt x="3874" y="3145"/>
                  </a:lnTo>
                  <a:lnTo>
                    <a:pt x="3910" y="3152"/>
                  </a:lnTo>
                  <a:lnTo>
                    <a:pt x="3946" y="3156"/>
                  </a:lnTo>
                  <a:lnTo>
                    <a:pt x="3983" y="3160"/>
                  </a:lnTo>
                  <a:lnTo>
                    <a:pt x="4019" y="3161"/>
                  </a:lnTo>
                  <a:lnTo>
                    <a:pt x="4056" y="3160"/>
                  </a:lnTo>
                  <a:lnTo>
                    <a:pt x="4092" y="3156"/>
                  </a:lnTo>
                  <a:lnTo>
                    <a:pt x="4129" y="3152"/>
                  </a:lnTo>
                  <a:lnTo>
                    <a:pt x="4163" y="3145"/>
                  </a:lnTo>
                  <a:lnTo>
                    <a:pt x="4198" y="3137"/>
                  </a:lnTo>
                  <a:lnTo>
                    <a:pt x="4232" y="3128"/>
                  </a:lnTo>
                  <a:lnTo>
                    <a:pt x="4266" y="3117"/>
                  </a:lnTo>
                  <a:lnTo>
                    <a:pt x="4298" y="3104"/>
                  </a:lnTo>
                  <a:lnTo>
                    <a:pt x="4329" y="3089"/>
                  </a:lnTo>
                  <a:lnTo>
                    <a:pt x="4361" y="3074"/>
                  </a:lnTo>
                  <a:lnTo>
                    <a:pt x="4391" y="3056"/>
                  </a:lnTo>
                  <a:lnTo>
                    <a:pt x="4420" y="3038"/>
                  </a:lnTo>
                  <a:lnTo>
                    <a:pt x="4447" y="3018"/>
                  </a:lnTo>
                  <a:lnTo>
                    <a:pt x="4475" y="2997"/>
                  </a:lnTo>
                  <a:lnTo>
                    <a:pt x="4501" y="2973"/>
                  </a:lnTo>
                  <a:lnTo>
                    <a:pt x="4527" y="2950"/>
                  </a:lnTo>
                  <a:lnTo>
                    <a:pt x="4550" y="2924"/>
                  </a:lnTo>
                  <a:lnTo>
                    <a:pt x="4572" y="2899"/>
                  </a:lnTo>
                  <a:lnTo>
                    <a:pt x="4595" y="2872"/>
                  </a:lnTo>
                  <a:lnTo>
                    <a:pt x="4614" y="2843"/>
                  </a:lnTo>
                  <a:lnTo>
                    <a:pt x="4633" y="2814"/>
                  </a:lnTo>
                  <a:lnTo>
                    <a:pt x="4650" y="2784"/>
                  </a:lnTo>
                  <a:lnTo>
                    <a:pt x="4666" y="2754"/>
                  </a:lnTo>
                  <a:lnTo>
                    <a:pt x="4680" y="2722"/>
                  </a:lnTo>
                  <a:lnTo>
                    <a:pt x="4693" y="2689"/>
                  </a:lnTo>
                  <a:lnTo>
                    <a:pt x="4705" y="2656"/>
                  </a:lnTo>
                  <a:lnTo>
                    <a:pt x="4714" y="2622"/>
                  </a:lnTo>
                  <a:lnTo>
                    <a:pt x="4722" y="2587"/>
                  </a:lnTo>
                  <a:lnTo>
                    <a:pt x="4728" y="2552"/>
                  </a:lnTo>
                  <a:lnTo>
                    <a:pt x="4733" y="2517"/>
                  </a:lnTo>
                  <a:lnTo>
                    <a:pt x="4736" y="2480"/>
                  </a:lnTo>
                  <a:lnTo>
                    <a:pt x="4736" y="2443"/>
                  </a:lnTo>
                  <a:lnTo>
                    <a:pt x="4736" y="2406"/>
                  </a:lnTo>
                  <a:lnTo>
                    <a:pt x="4733" y="2369"/>
                  </a:lnTo>
                  <a:lnTo>
                    <a:pt x="4728" y="2334"/>
                  </a:lnTo>
                  <a:lnTo>
                    <a:pt x="4722" y="2298"/>
                  </a:lnTo>
                  <a:lnTo>
                    <a:pt x="4714" y="2264"/>
                  </a:lnTo>
                  <a:lnTo>
                    <a:pt x="4705" y="2230"/>
                  </a:lnTo>
                  <a:lnTo>
                    <a:pt x="4693" y="2197"/>
                  </a:lnTo>
                  <a:lnTo>
                    <a:pt x="4680" y="2164"/>
                  </a:lnTo>
                  <a:lnTo>
                    <a:pt x="4666" y="2132"/>
                  </a:lnTo>
                  <a:lnTo>
                    <a:pt x="4650" y="2101"/>
                  </a:lnTo>
                  <a:lnTo>
                    <a:pt x="4633" y="2071"/>
                  </a:lnTo>
                  <a:lnTo>
                    <a:pt x="4614" y="2042"/>
                  </a:lnTo>
                  <a:lnTo>
                    <a:pt x="4595" y="2014"/>
                  </a:lnTo>
                  <a:lnTo>
                    <a:pt x="4572" y="1987"/>
                  </a:lnTo>
                  <a:lnTo>
                    <a:pt x="4550" y="1960"/>
                  </a:lnTo>
                  <a:lnTo>
                    <a:pt x="4527" y="1936"/>
                  </a:lnTo>
                  <a:lnTo>
                    <a:pt x="4501" y="1911"/>
                  </a:lnTo>
                  <a:lnTo>
                    <a:pt x="4475" y="1889"/>
                  </a:lnTo>
                  <a:lnTo>
                    <a:pt x="4447" y="1868"/>
                  </a:lnTo>
                  <a:lnTo>
                    <a:pt x="4420" y="1848"/>
                  </a:lnTo>
                  <a:lnTo>
                    <a:pt x="4391" y="1829"/>
                  </a:lnTo>
                  <a:lnTo>
                    <a:pt x="4361" y="1812"/>
                  </a:lnTo>
                  <a:lnTo>
                    <a:pt x="4329" y="1797"/>
                  </a:lnTo>
                  <a:lnTo>
                    <a:pt x="4298" y="1782"/>
                  </a:lnTo>
                  <a:lnTo>
                    <a:pt x="4266" y="1769"/>
                  </a:lnTo>
                  <a:lnTo>
                    <a:pt x="4232" y="1758"/>
                  </a:lnTo>
                  <a:lnTo>
                    <a:pt x="4198" y="1747"/>
                  </a:lnTo>
                  <a:lnTo>
                    <a:pt x="4163" y="1740"/>
                  </a:lnTo>
                  <a:lnTo>
                    <a:pt x="4129" y="1734"/>
                  </a:lnTo>
                  <a:lnTo>
                    <a:pt x="4092" y="1729"/>
                  </a:lnTo>
                  <a:lnTo>
                    <a:pt x="4056" y="1726"/>
                  </a:lnTo>
                  <a:lnTo>
                    <a:pt x="4019" y="1725"/>
                  </a:lnTo>
                  <a:close/>
                  <a:moveTo>
                    <a:pt x="1375" y="838"/>
                  </a:moveTo>
                  <a:lnTo>
                    <a:pt x="1375" y="3754"/>
                  </a:lnTo>
                  <a:lnTo>
                    <a:pt x="1591" y="3754"/>
                  </a:lnTo>
                  <a:lnTo>
                    <a:pt x="1591" y="838"/>
                  </a:lnTo>
                  <a:lnTo>
                    <a:pt x="1375" y="838"/>
                  </a:lnTo>
                  <a:close/>
                  <a:moveTo>
                    <a:pt x="1841" y="690"/>
                  </a:moveTo>
                  <a:lnTo>
                    <a:pt x="1841" y="1260"/>
                  </a:lnTo>
                  <a:lnTo>
                    <a:pt x="2899" y="1260"/>
                  </a:lnTo>
                  <a:lnTo>
                    <a:pt x="2899" y="690"/>
                  </a:lnTo>
                  <a:lnTo>
                    <a:pt x="1841" y="690"/>
                  </a:lnTo>
                  <a:close/>
                  <a:moveTo>
                    <a:pt x="4019" y="1003"/>
                  </a:moveTo>
                  <a:lnTo>
                    <a:pt x="4019" y="1003"/>
                  </a:lnTo>
                  <a:lnTo>
                    <a:pt x="3982" y="1004"/>
                  </a:lnTo>
                  <a:lnTo>
                    <a:pt x="3945" y="1005"/>
                  </a:lnTo>
                  <a:lnTo>
                    <a:pt x="3908" y="1007"/>
                  </a:lnTo>
                  <a:lnTo>
                    <a:pt x="3872" y="1011"/>
                  </a:lnTo>
                  <a:lnTo>
                    <a:pt x="3835" y="1015"/>
                  </a:lnTo>
                  <a:lnTo>
                    <a:pt x="3800" y="1020"/>
                  </a:lnTo>
                  <a:lnTo>
                    <a:pt x="3764" y="1026"/>
                  </a:lnTo>
                  <a:lnTo>
                    <a:pt x="3728" y="1033"/>
                  </a:lnTo>
                  <a:lnTo>
                    <a:pt x="3694" y="1040"/>
                  </a:lnTo>
                  <a:lnTo>
                    <a:pt x="3659" y="1049"/>
                  </a:lnTo>
                  <a:lnTo>
                    <a:pt x="3625" y="1058"/>
                  </a:lnTo>
                  <a:lnTo>
                    <a:pt x="3591" y="1068"/>
                  </a:lnTo>
                  <a:lnTo>
                    <a:pt x="3558" y="1079"/>
                  </a:lnTo>
                  <a:lnTo>
                    <a:pt x="3524" y="1091"/>
                  </a:lnTo>
                  <a:lnTo>
                    <a:pt x="3491" y="1103"/>
                  </a:lnTo>
                  <a:lnTo>
                    <a:pt x="3459" y="1117"/>
                  </a:lnTo>
                  <a:lnTo>
                    <a:pt x="3426" y="1130"/>
                  </a:lnTo>
                  <a:lnTo>
                    <a:pt x="3395" y="1146"/>
                  </a:lnTo>
                  <a:lnTo>
                    <a:pt x="3364" y="1161"/>
                  </a:lnTo>
                  <a:lnTo>
                    <a:pt x="3333" y="1177"/>
                  </a:lnTo>
                  <a:lnTo>
                    <a:pt x="3303" y="1194"/>
                  </a:lnTo>
                  <a:lnTo>
                    <a:pt x="3273" y="1211"/>
                  </a:lnTo>
                  <a:lnTo>
                    <a:pt x="3244" y="1230"/>
                  </a:lnTo>
                  <a:lnTo>
                    <a:pt x="3215" y="1249"/>
                  </a:lnTo>
                  <a:lnTo>
                    <a:pt x="3186" y="1269"/>
                  </a:lnTo>
                  <a:lnTo>
                    <a:pt x="3158" y="1289"/>
                  </a:lnTo>
                  <a:lnTo>
                    <a:pt x="3130" y="1311"/>
                  </a:lnTo>
                  <a:lnTo>
                    <a:pt x="3103" y="1332"/>
                  </a:lnTo>
                  <a:lnTo>
                    <a:pt x="3077" y="1354"/>
                  </a:lnTo>
                  <a:lnTo>
                    <a:pt x="3051" y="1377"/>
                  </a:lnTo>
                  <a:lnTo>
                    <a:pt x="3026" y="1401"/>
                  </a:lnTo>
                  <a:lnTo>
                    <a:pt x="3001" y="1425"/>
                  </a:lnTo>
                  <a:lnTo>
                    <a:pt x="2977" y="1450"/>
                  </a:lnTo>
                  <a:lnTo>
                    <a:pt x="2954" y="1474"/>
                  </a:lnTo>
                  <a:lnTo>
                    <a:pt x="2930" y="1501"/>
                  </a:lnTo>
                  <a:lnTo>
                    <a:pt x="2908" y="1527"/>
                  </a:lnTo>
                  <a:lnTo>
                    <a:pt x="2887" y="1554"/>
                  </a:lnTo>
                  <a:lnTo>
                    <a:pt x="2866" y="1581"/>
                  </a:lnTo>
                  <a:lnTo>
                    <a:pt x="2844" y="1609"/>
                  </a:lnTo>
                  <a:lnTo>
                    <a:pt x="2826" y="1638"/>
                  </a:lnTo>
                  <a:lnTo>
                    <a:pt x="2807" y="1667"/>
                  </a:lnTo>
                  <a:lnTo>
                    <a:pt x="2788" y="1696"/>
                  </a:lnTo>
                  <a:lnTo>
                    <a:pt x="2770" y="1726"/>
                  </a:lnTo>
                  <a:lnTo>
                    <a:pt x="2753" y="1756"/>
                  </a:lnTo>
                  <a:lnTo>
                    <a:pt x="2737" y="1788"/>
                  </a:lnTo>
                  <a:lnTo>
                    <a:pt x="2722" y="1819"/>
                  </a:lnTo>
                  <a:lnTo>
                    <a:pt x="2706" y="1850"/>
                  </a:lnTo>
                  <a:lnTo>
                    <a:pt x="2693" y="1882"/>
                  </a:lnTo>
                  <a:lnTo>
                    <a:pt x="2679" y="1915"/>
                  </a:lnTo>
                  <a:lnTo>
                    <a:pt x="2667" y="1948"/>
                  </a:lnTo>
                  <a:lnTo>
                    <a:pt x="2655" y="1982"/>
                  </a:lnTo>
                  <a:lnTo>
                    <a:pt x="2644" y="2015"/>
                  </a:lnTo>
                  <a:lnTo>
                    <a:pt x="2634" y="2048"/>
                  </a:lnTo>
                  <a:lnTo>
                    <a:pt x="2625" y="2083"/>
                  </a:lnTo>
                  <a:lnTo>
                    <a:pt x="2616" y="2118"/>
                  </a:lnTo>
                  <a:lnTo>
                    <a:pt x="2609" y="2153"/>
                  </a:lnTo>
                  <a:lnTo>
                    <a:pt x="2601" y="2188"/>
                  </a:lnTo>
                  <a:lnTo>
                    <a:pt x="2596" y="2223"/>
                  </a:lnTo>
                  <a:lnTo>
                    <a:pt x="2591" y="2259"/>
                  </a:lnTo>
                  <a:lnTo>
                    <a:pt x="2587" y="2296"/>
                  </a:lnTo>
                  <a:lnTo>
                    <a:pt x="2584" y="2332"/>
                  </a:lnTo>
                  <a:lnTo>
                    <a:pt x="2581" y="2368"/>
                  </a:lnTo>
                  <a:lnTo>
                    <a:pt x="2580" y="2405"/>
                  </a:lnTo>
                  <a:lnTo>
                    <a:pt x="2579" y="2443"/>
                  </a:lnTo>
                  <a:lnTo>
                    <a:pt x="2580" y="2480"/>
                  </a:lnTo>
                  <a:lnTo>
                    <a:pt x="2581" y="2517"/>
                  </a:lnTo>
                  <a:lnTo>
                    <a:pt x="2584" y="2553"/>
                  </a:lnTo>
                  <a:lnTo>
                    <a:pt x="2587" y="2590"/>
                  </a:lnTo>
                  <a:lnTo>
                    <a:pt x="2591" y="2626"/>
                  </a:lnTo>
                  <a:lnTo>
                    <a:pt x="2596" y="2661"/>
                  </a:lnTo>
                  <a:lnTo>
                    <a:pt x="2601" y="2697"/>
                  </a:lnTo>
                  <a:lnTo>
                    <a:pt x="2609" y="2733"/>
                  </a:lnTo>
                  <a:lnTo>
                    <a:pt x="2616" y="2767"/>
                  </a:lnTo>
                  <a:lnTo>
                    <a:pt x="2625" y="2803"/>
                  </a:lnTo>
                  <a:lnTo>
                    <a:pt x="2634" y="2836"/>
                  </a:lnTo>
                  <a:lnTo>
                    <a:pt x="2644" y="2871"/>
                  </a:lnTo>
                  <a:lnTo>
                    <a:pt x="2655" y="2904"/>
                  </a:lnTo>
                  <a:lnTo>
                    <a:pt x="2667" y="2938"/>
                  </a:lnTo>
                  <a:lnTo>
                    <a:pt x="2679" y="2970"/>
                  </a:lnTo>
                  <a:lnTo>
                    <a:pt x="2693" y="3004"/>
                  </a:lnTo>
                  <a:lnTo>
                    <a:pt x="2706" y="3035"/>
                  </a:lnTo>
                  <a:lnTo>
                    <a:pt x="2722" y="3067"/>
                  </a:lnTo>
                  <a:lnTo>
                    <a:pt x="2737" y="3098"/>
                  </a:lnTo>
                  <a:lnTo>
                    <a:pt x="2753" y="3128"/>
                  </a:lnTo>
                  <a:lnTo>
                    <a:pt x="2770" y="3160"/>
                  </a:lnTo>
                  <a:lnTo>
                    <a:pt x="2788" y="3189"/>
                  </a:lnTo>
                  <a:lnTo>
                    <a:pt x="2807" y="3219"/>
                  </a:lnTo>
                  <a:lnTo>
                    <a:pt x="2826" y="3248"/>
                  </a:lnTo>
                  <a:lnTo>
                    <a:pt x="2844" y="3276"/>
                  </a:lnTo>
                  <a:lnTo>
                    <a:pt x="2866" y="3305"/>
                  </a:lnTo>
                  <a:lnTo>
                    <a:pt x="2887" y="3331"/>
                  </a:lnTo>
                  <a:lnTo>
                    <a:pt x="2908" y="3358"/>
                  </a:lnTo>
                  <a:lnTo>
                    <a:pt x="2930" y="3385"/>
                  </a:lnTo>
                  <a:lnTo>
                    <a:pt x="2954" y="3410"/>
                  </a:lnTo>
                  <a:lnTo>
                    <a:pt x="2977" y="3436"/>
                  </a:lnTo>
                  <a:lnTo>
                    <a:pt x="3001" y="3461"/>
                  </a:lnTo>
                  <a:lnTo>
                    <a:pt x="3026" y="3485"/>
                  </a:lnTo>
                  <a:lnTo>
                    <a:pt x="3051" y="3508"/>
                  </a:lnTo>
                  <a:lnTo>
                    <a:pt x="3077" y="3531"/>
                  </a:lnTo>
                  <a:lnTo>
                    <a:pt x="3103" y="3553"/>
                  </a:lnTo>
                  <a:lnTo>
                    <a:pt x="3130" y="3575"/>
                  </a:lnTo>
                  <a:lnTo>
                    <a:pt x="3158" y="3597"/>
                  </a:lnTo>
                  <a:lnTo>
                    <a:pt x="3186" y="3617"/>
                  </a:lnTo>
                  <a:lnTo>
                    <a:pt x="3215" y="3637"/>
                  </a:lnTo>
                  <a:lnTo>
                    <a:pt x="3244" y="3656"/>
                  </a:lnTo>
                  <a:lnTo>
                    <a:pt x="3273" y="3673"/>
                  </a:lnTo>
                  <a:lnTo>
                    <a:pt x="3303" y="3691"/>
                  </a:lnTo>
                  <a:lnTo>
                    <a:pt x="3333" y="3708"/>
                  </a:lnTo>
                  <a:lnTo>
                    <a:pt x="3364" y="3725"/>
                  </a:lnTo>
                  <a:lnTo>
                    <a:pt x="3395" y="3740"/>
                  </a:lnTo>
                  <a:lnTo>
                    <a:pt x="3426" y="3755"/>
                  </a:lnTo>
                  <a:lnTo>
                    <a:pt x="3459" y="3769"/>
                  </a:lnTo>
                  <a:lnTo>
                    <a:pt x="3491" y="3783"/>
                  </a:lnTo>
                  <a:lnTo>
                    <a:pt x="3524" y="3795"/>
                  </a:lnTo>
                  <a:lnTo>
                    <a:pt x="3558" y="3806"/>
                  </a:lnTo>
                  <a:lnTo>
                    <a:pt x="3591" y="3817"/>
                  </a:lnTo>
                  <a:lnTo>
                    <a:pt x="3625" y="3827"/>
                  </a:lnTo>
                  <a:lnTo>
                    <a:pt x="3659" y="3837"/>
                  </a:lnTo>
                  <a:lnTo>
                    <a:pt x="3694" y="3845"/>
                  </a:lnTo>
                  <a:lnTo>
                    <a:pt x="3728" y="3853"/>
                  </a:lnTo>
                  <a:lnTo>
                    <a:pt x="3764" y="3860"/>
                  </a:lnTo>
                  <a:lnTo>
                    <a:pt x="3800" y="3865"/>
                  </a:lnTo>
                  <a:lnTo>
                    <a:pt x="3835" y="3871"/>
                  </a:lnTo>
                  <a:lnTo>
                    <a:pt x="3872" y="3875"/>
                  </a:lnTo>
                  <a:lnTo>
                    <a:pt x="3908" y="3879"/>
                  </a:lnTo>
                  <a:lnTo>
                    <a:pt x="3945" y="3881"/>
                  </a:lnTo>
                  <a:lnTo>
                    <a:pt x="3982" y="3882"/>
                  </a:lnTo>
                  <a:lnTo>
                    <a:pt x="4019" y="3882"/>
                  </a:lnTo>
                  <a:lnTo>
                    <a:pt x="4056" y="3882"/>
                  </a:lnTo>
                  <a:lnTo>
                    <a:pt x="4093" y="3881"/>
                  </a:lnTo>
                  <a:lnTo>
                    <a:pt x="4130" y="3879"/>
                  </a:lnTo>
                  <a:lnTo>
                    <a:pt x="4167" y="3875"/>
                  </a:lnTo>
                  <a:lnTo>
                    <a:pt x="4202" y="3871"/>
                  </a:lnTo>
                  <a:lnTo>
                    <a:pt x="4238" y="3865"/>
                  </a:lnTo>
                  <a:lnTo>
                    <a:pt x="4274" y="3860"/>
                  </a:lnTo>
                  <a:lnTo>
                    <a:pt x="4309" y="3853"/>
                  </a:lnTo>
                  <a:lnTo>
                    <a:pt x="4344" y="3845"/>
                  </a:lnTo>
                  <a:lnTo>
                    <a:pt x="4378" y="3837"/>
                  </a:lnTo>
                  <a:lnTo>
                    <a:pt x="4413" y="3827"/>
                  </a:lnTo>
                  <a:lnTo>
                    <a:pt x="4447" y="3817"/>
                  </a:lnTo>
                  <a:lnTo>
                    <a:pt x="4481" y="3806"/>
                  </a:lnTo>
                  <a:lnTo>
                    <a:pt x="4514" y="3795"/>
                  </a:lnTo>
                  <a:lnTo>
                    <a:pt x="4547" y="3783"/>
                  </a:lnTo>
                  <a:lnTo>
                    <a:pt x="4579" y="3769"/>
                  </a:lnTo>
                  <a:lnTo>
                    <a:pt x="4611" y="3755"/>
                  </a:lnTo>
                  <a:lnTo>
                    <a:pt x="4644" y="3740"/>
                  </a:lnTo>
                  <a:lnTo>
                    <a:pt x="4675" y="3725"/>
                  </a:lnTo>
                  <a:lnTo>
                    <a:pt x="4705" y="3708"/>
                  </a:lnTo>
                  <a:lnTo>
                    <a:pt x="4736" y="3691"/>
                  </a:lnTo>
                  <a:lnTo>
                    <a:pt x="4765" y="3673"/>
                  </a:lnTo>
                  <a:lnTo>
                    <a:pt x="4795" y="3656"/>
                  </a:lnTo>
                  <a:lnTo>
                    <a:pt x="4824" y="3637"/>
                  </a:lnTo>
                  <a:lnTo>
                    <a:pt x="4852" y="3617"/>
                  </a:lnTo>
                  <a:lnTo>
                    <a:pt x="4880" y="3597"/>
                  </a:lnTo>
                  <a:lnTo>
                    <a:pt x="4908" y="3575"/>
                  </a:lnTo>
                  <a:lnTo>
                    <a:pt x="4935" y="3553"/>
                  </a:lnTo>
                  <a:lnTo>
                    <a:pt x="4961" y="3531"/>
                  </a:lnTo>
                  <a:lnTo>
                    <a:pt x="4987" y="3508"/>
                  </a:lnTo>
                  <a:lnTo>
                    <a:pt x="5013" y="3485"/>
                  </a:lnTo>
                  <a:lnTo>
                    <a:pt x="5037" y="3461"/>
                  </a:lnTo>
                  <a:lnTo>
                    <a:pt x="5061" y="3436"/>
                  </a:lnTo>
                  <a:lnTo>
                    <a:pt x="5085" y="3410"/>
                  </a:lnTo>
                  <a:lnTo>
                    <a:pt x="5107" y="3385"/>
                  </a:lnTo>
                  <a:lnTo>
                    <a:pt x="5130" y="3358"/>
                  </a:lnTo>
                  <a:lnTo>
                    <a:pt x="5152" y="3331"/>
                  </a:lnTo>
                  <a:lnTo>
                    <a:pt x="5173" y="3305"/>
                  </a:lnTo>
                  <a:lnTo>
                    <a:pt x="5193" y="3276"/>
                  </a:lnTo>
                  <a:lnTo>
                    <a:pt x="5213" y="3248"/>
                  </a:lnTo>
                  <a:lnTo>
                    <a:pt x="5232" y="3219"/>
                  </a:lnTo>
                  <a:lnTo>
                    <a:pt x="5250" y="3189"/>
                  </a:lnTo>
                  <a:lnTo>
                    <a:pt x="5268" y="3160"/>
                  </a:lnTo>
                  <a:lnTo>
                    <a:pt x="5285" y="3128"/>
                  </a:lnTo>
                  <a:lnTo>
                    <a:pt x="5301" y="3098"/>
                  </a:lnTo>
                  <a:lnTo>
                    <a:pt x="5317" y="3067"/>
                  </a:lnTo>
                  <a:lnTo>
                    <a:pt x="5331" y="3035"/>
                  </a:lnTo>
                  <a:lnTo>
                    <a:pt x="5346" y="3004"/>
                  </a:lnTo>
                  <a:lnTo>
                    <a:pt x="5359" y="2970"/>
                  </a:lnTo>
                  <a:lnTo>
                    <a:pt x="5372" y="2938"/>
                  </a:lnTo>
                  <a:lnTo>
                    <a:pt x="5383" y="2904"/>
                  </a:lnTo>
                  <a:lnTo>
                    <a:pt x="5394" y="2871"/>
                  </a:lnTo>
                  <a:lnTo>
                    <a:pt x="5404" y="2836"/>
                  </a:lnTo>
                  <a:lnTo>
                    <a:pt x="5414" y="2803"/>
                  </a:lnTo>
                  <a:lnTo>
                    <a:pt x="5422" y="2767"/>
                  </a:lnTo>
                  <a:lnTo>
                    <a:pt x="5430" y="2733"/>
                  </a:lnTo>
                  <a:lnTo>
                    <a:pt x="5436" y="2697"/>
                  </a:lnTo>
                  <a:lnTo>
                    <a:pt x="5442" y="2661"/>
                  </a:lnTo>
                  <a:lnTo>
                    <a:pt x="5447" y="2626"/>
                  </a:lnTo>
                  <a:lnTo>
                    <a:pt x="5452" y="2590"/>
                  </a:lnTo>
                  <a:lnTo>
                    <a:pt x="5454" y="2553"/>
                  </a:lnTo>
                  <a:lnTo>
                    <a:pt x="5457" y="2517"/>
                  </a:lnTo>
                  <a:lnTo>
                    <a:pt x="5459" y="2480"/>
                  </a:lnTo>
                  <a:lnTo>
                    <a:pt x="5459" y="2443"/>
                  </a:lnTo>
                  <a:lnTo>
                    <a:pt x="5459" y="2405"/>
                  </a:lnTo>
                  <a:lnTo>
                    <a:pt x="5457" y="2368"/>
                  </a:lnTo>
                  <a:lnTo>
                    <a:pt x="5454" y="2332"/>
                  </a:lnTo>
                  <a:lnTo>
                    <a:pt x="5452" y="2296"/>
                  </a:lnTo>
                  <a:lnTo>
                    <a:pt x="5447" y="2259"/>
                  </a:lnTo>
                  <a:lnTo>
                    <a:pt x="5442" y="2223"/>
                  </a:lnTo>
                  <a:lnTo>
                    <a:pt x="5436" y="2188"/>
                  </a:lnTo>
                  <a:lnTo>
                    <a:pt x="5430" y="2153"/>
                  </a:lnTo>
                  <a:lnTo>
                    <a:pt x="5422" y="2118"/>
                  </a:lnTo>
                  <a:lnTo>
                    <a:pt x="5414" y="2083"/>
                  </a:lnTo>
                  <a:lnTo>
                    <a:pt x="5404" y="2048"/>
                  </a:lnTo>
                  <a:lnTo>
                    <a:pt x="5394" y="2015"/>
                  </a:lnTo>
                  <a:lnTo>
                    <a:pt x="5383" y="1982"/>
                  </a:lnTo>
                  <a:lnTo>
                    <a:pt x="5372" y="1948"/>
                  </a:lnTo>
                  <a:lnTo>
                    <a:pt x="5359" y="1915"/>
                  </a:lnTo>
                  <a:lnTo>
                    <a:pt x="5346" y="1882"/>
                  </a:lnTo>
                  <a:lnTo>
                    <a:pt x="5331" y="1850"/>
                  </a:lnTo>
                  <a:lnTo>
                    <a:pt x="5317" y="1819"/>
                  </a:lnTo>
                  <a:lnTo>
                    <a:pt x="5301" y="1788"/>
                  </a:lnTo>
                  <a:lnTo>
                    <a:pt x="5285" y="1756"/>
                  </a:lnTo>
                  <a:lnTo>
                    <a:pt x="5268" y="1726"/>
                  </a:lnTo>
                  <a:lnTo>
                    <a:pt x="5250" y="1696"/>
                  </a:lnTo>
                  <a:lnTo>
                    <a:pt x="5232" y="1667"/>
                  </a:lnTo>
                  <a:lnTo>
                    <a:pt x="5213" y="1638"/>
                  </a:lnTo>
                  <a:lnTo>
                    <a:pt x="5193" y="1609"/>
                  </a:lnTo>
                  <a:lnTo>
                    <a:pt x="5173" y="1581"/>
                  </a:lnTo>
                  <a:lnTo>
                    <a:pt x="5152" y="1554"/>
                  </a:lnTo>
                  <a:lnTo>
                    <a:pt x="5130" y="1527"/>
                  </a:lnTo>
                  <a:lnTo>
                    <a:pt x="5107" y="1501"/>
                  </a:lnTo>
                  <a:lnTo>
                    <a:pt x="5085" y="1474"/>
                  </a:lnTo>
                  <a:lnTo>
                    <a:pt x="5061" y="1450"/>
                  </a:lnTo>
                  <a:lnTo>
                    <a:pt x="5037" y="1425"/>
                  </a:lnTo>
                  <a:lnTo>
                    <a:pt x="5013" y="1401"/>
                  </a:lnTo>
                  <a:lnTo>
                    <a:pt x="4987" y="1377"/>
                  </a:lnTo>
                  <a:lnTo>
                    <a:pt x="4961" y="1354"/>
                  </a:lnTo>
                  <a:lnTo>
                    <a:pt x="4935" y="1332"/>
                  </a:lnTo>
                  <a:lnTo>
                    <a:pt x="4908" y="1311"/>
                  </a:lnTo>
                  <a:lnTo>
                    <a:pt x="4880" y="1289"/>
                  </a:lnTo>
                  <a:lnTo>
                    <a:pt x="4852" y="1269"/>
                  </a:lnTo>
                  <a:lnTo>
                    <a:pt x="4824" y="1249"/>
                  </a:lnTo>
                  <a:lnTo>
                    <a:pt x="4795" y="1230"/>
                  </a:lnTo>
                  <a:lnTo>
                    <a:pt x="4765" y="1211"/>
                  </a:lnTo>
                  <a:lnTo>
                    <a:pt x="4736" y="1194"/>
                  </a:lnTo>
                  <a:lnTo>
                    <a:pt x="4705" y="1177"/>
                  </a:lnTo>
                  <a:lnTo>
                    <a:pt x="4675" y="1161"/>
                  </a:lnTo>
                  <a:lnTo>
                    <a:pt x="4644" y="1146"/>
                  </a:lnTo>
                  <a:lnTo>
                    <a:pt x="4611" y="1130"/>
                  </a:lnTo>
                  <a:lnTo>
                    <a:pt x="4579" y="1117"/>
                  </a:lnTo>
                  <a:lnTo>
                    <a:pt x="4547" y="1103"/>
                  </a:lnTo>
                  <a:lnTo>
                    <a:pt x="4514" y="1091"/>
                  </a:lnTo>
                  <a:lnTo>
                    <a:pt x="4481" y="1079"/>
                  </a:lnTo>
                  <a:lnTo>
                    <a:pt x="4447" y="1068"/>
                  </a:lnTo>
                  <a:lnTo>
                    <a:pt x="4413" y="1058"/>
                  </a:lnTo>
                  <a:lnTo>
                    <a:pt x="4378" y="1049"/>
                  </a:lnTo>
                  <a:lnTo>
                    <a:pt x="4344" y="1040"/>
                  </a:lnTo>
                  <a:lnTo>
                    <a:pt x="4309" y="1033"/>
                  </a:lnTo>
                  <a:lnTo>
                    <a:pt x="4274" y="1026"/>
                  </a:lnTo>
                  <a:lnTo>
                    <a:pt x="4238" y="1020"/>
                  </a:lnTo>
                  <a:lnTo>
                    <a:pt x="4202" y="1015"/>
                  </a:lnTo>
                  <a:lnTo>
                    <a:pt x="4167" y="1011"/>
                  </a:lnTo>
                  <a:lnTo>
                    <a:pt x="4130" y="1007"/>
                  </a:lnTo>
                  <a:lnTo>
                    <a:pt x="4093" y="1005"/>
                  </a:lnTo>
                  <a:lnTo>
                    <a:pt x="4056" y="1004"/>
                  </a:lnTo>
                  <a:lnTo>
                    <a:pt x="4019" y="1003"/>
                  </a:lnTo>
                  <a:close/>
                  <a:moveTo>
                    <a:pt x="4708" y="1754"/>
                  </a:moveTo>
                  <a:lnTo>
                    <a:pt x="4708" y="1754"/>
                  </a:lnTo>
                  <a:lnTo>
                    <a:pt x="4674" y="1722"/>
                  </a:lnTo>
                  <a:lnTo>
                    <a:pt x="4639" y="1692"/>
                  </a:lnTo>
                  <a:lnTo>
                    <a:pt x="4602" y="1663"/>
                  </a:lnTo>
                  <a:lnTo>
                    <a:pt x="4563" y="1635"/>
                  </a:lnTo>
                  <a:lnTo>
                    <a:pt x="4524" y="1610"/>
                  </a:lnTo>
                  <a:lnTo>
                    <a:pt x="4483" y="1587"/>
                  </a:lnTo>
                  <a:lnTo>
                    <a:pt x="4442" y="1565"/>
                  </a:lnTo>
                  <a:lnTo>
                    <a:pt x="4398" y="1546"/>
                  </a:lnTo>
                  <a:lnTo>
                    <a:pt x="4354" y="1528"/>
                  </a:lnTo>
                  <a:lnTo>
                    <a:pt x="4309" y="1512"/>
                  </a:lnTo>
                  <a:lnTo>
                    <a:pt x="4262" y="1500"/>
                  </a:lnTo>
                  <a:lnTo>
                    <a:pt x="4216" y="1489"/>
                  </a:lnTo>
                  <a:lnTo>
                    <a:pt x="4168" y="1480"/>
                  </a:lnTo>
                  <a:lnTo>
                    <a:pt x="4119" y="1474"/>
                  </a:lnTo>
                  <a:lnTo>
                    <a:pt x="4070" y="1470"/>
                  </a:lnTo>
                  <a:lnTo>
                    <a:pt x="4019" y="1469"/>
                  </a:lnTo>
                  <a:lnTo>
                    <a:pt x="3969" y="1470"/>
                  </a:lnTo>
                  <a:lnTo>
                    <a:pt x="3919" y="1474"/>
                  </a:lnTo>
                  <a:lnTo>
                    <a:pt x="3871" y="1480"/>
                  </a:lnTo>
                  <a:lnTo>
                    <a:pt x="3823" y="1489"/>
                  </a:lnTo>
                  <a:lnTo>
                    <a:pt x="3775" y="1500"/>
                  </a:lnTo>
                  <a:lnTo>
                    <a:pt x="3730" y="1512"/>
                  </a:lnTo>
                  <a:lnTo>
                    <a:pt x="3684" y="1528"/>
                  </a:lnTo>
                  <a:lnTo>
                    <a:pt x="3640" y="1546"/>
                  </a:lnTo>
                  <a:lnTo>
                    <a:pt x="3597" y="1565"/>
                  </a:lnTo>
                  <a:lnTo>
                    <a:pt x="3555" y="1587"/>
                  </a:lnTo>
                  <a:lnTo>
                    <a:pt x="3514" y="1610"/>
                  </a:lnTo>
                  <a:lnTo>
                    <a:pt x="3474" y="1635"/>
                  </a:lnTo>
                  <a:lnTo>
                    <a:pt x="3436" y="1663"/>
                  </a:lnTo>
                  <a:lnTo>
                    <a:pt x="3400" y="1692"/>
                  </a:lnTo>
                  <a:lnTo>
                    <a:pt x="3364" y="1722"/>
                  </a:lnTo>
                  <a:lnTo>
                    <a:pt x="3330" y="1754"/>
                  </a:lnTo>
                  <a:lnTo>
                    <a:pt x="3298" y="1788"/>
                  </a:lnTo>
                  <a:lnTo>
                    <a:pt x="3267" y="1823"/>
                  </a:lnTo>
                  <a:lnTo>
                    <a:pt x="3239" y="1860"/>
                  </a:lnTo>
                  <a:lnTo>
                    <a:pt x="3211" y="1898"/>
                  </a:lnTo>
                  <a:lnTo>
                    <a:pt x="3186" y="1938"/>
                  </a:lnTo>
                  <a:lnTo>
                    <a:pt x="3162" y="1978"/>
                  </a:lnTo>
                  <a:lnTo>
                    <a:pt x="3141" y="2021"/>
                  </a:lnTo>
                  <a:lnTo>
                    <a:pt x="3122" y="2064"/>
                  </a:lnTo>
                  <a:lnTo>
                    <a:pt x="3104" y="2107"/>
                  </a:lnTo>
                  <a:lnTo>
                    <a:pt x="3089" y="2153"/>
                  </a:lnTo>
                  <a:lnTo>
                    <a:pt x="3075" y="2199"/>
                  </a:lnTo>
                  <a:lnTo>
                    <a:pt x="3065" y="2247"/>
                  </a:lnTo>
                  <a:lnTo>
                    <a:pt x="3056" y="2295"/>
                  </a:lnTo>
                  <a:lnTo>
                    <a:pt x="3050" y="2344"/>
                  </a:lnTo>
                  <a:lnTo>
                    <a:pt x="3046" y="2393"/>
                  </a:lnTo>
                  <a:lnTo>
                    <a:pt x="3045" y="2443"/>
                  </a:lnTo>
                  <a:lnTo>
                    <a:pt x="3046" y="2493"/>
                  </a:lnTo>
                  <a:lnTo>
                    <a:pt x="3050" y="2542"/>
                  </a:lnTo>
                  <a:lnTo>
                    <a:pt x="3056" y="2591"/>
                  </a:lnTo>
                  <a:lnTo>
                    <a:pt x="3065" y="2639"/>
                  </a:lnTo>
                  <a:lnTo>
                    <a:pt x="3075" y="2686"/>
                  </a:lnTo>
                  <a:lnTo>
                    <a:pt x="3089" y="2733"/>
                  </a:lnTo>
                  <a:lnTo>
                    <a:pt x="3104" y="2777"/>
                  </a:lnTo>
                  <a:lnTo>
                    <a:pt x="3122" y="2822"/>
                  </a:lnTo>
                  <a:lnTo>
                    <a:pt x="3141" y="2865"/>
                  </a:lnTo>
                  <a:lnTo>
                    <a:pt x="3162" y="2907"/>
                  </a:lnTo>
                  <a:lnTo>
                    <a:pt x="3186" y="2948"/>
                  </a:lnTo>
                  <a:lnTo>
                    <a:pt x="3211" y="2987"/>
                  </a:lnTo>
                  <a:lnTo>
                    <a:pt x="3239" y="3026"/>
                  </a:lnTo>
                  <a:lnTo>
                    <a:pt x="3267" y="3063"/>
                  </a:lnTo>
                  <a:lnTo>
                    <a:pt x="3298" y="3097"/>
                  </a:lnTo>
                  <a:lnTo>
                    <a:pt x="3330" y="3132"/>
                  </a:lnTo>
                  <a:lnTo>
                    <a:pt x="3364" y="3164"/>
                  </a:lnTo>
                  <a:lnTo>
                    <a:pt x="3400" y="3194"/>
                  </a:lnTo>
                  <a:lnTo>
                    <a:pt x="3436" y="3223"/>
                  </a:lnTo>
                  <a:lnTo>
                    <a:pt x="3474" y="3250"/>
                  </a:lnTo>
                  <a:lnTo>
                    <a:pt x="3514" y="3276"/>
                  </a:lnTo>
                  <a:lnTo>
                    <a:pt x="3555" y="3299"/>
                  </a:lnTo>
                  <a:lnTo>
                    <a:pt x="3597" y="3320"/>
                  </a:lnTo>
                  <a:lnTo>
                    <a:pt x="3640" y="3340"/>
                  </a:lnTo>
                  <a:lnTo>
                    <a:pt x="3684" y="3358"/>
                  </a:lnTo>
                  <a:lnTo>
                    <a:pt x="3730" y="3373"/>
                  </a:lnTo>
                  <a:lnTo>
                    <a:pt x="3775" y="3386"/>
                  </a:lnTo>
                  <a:lnTo>
                    <a:pt x="3823" y="3397"/>
                  </a:lnTo>
                  <a:lnTo>
                    <a:pt x="3871" y="3405"/>
                  </a:lnTo>
                  <a:lnTo>
                    <a:pt x="3919" y="3412"/>
                  </a:lnTo>
                  <a:lnTo>
                    <a:pt x="3969" y="3415"/>
                  </a:lnTo>
                  <a:lnTo>
                    <a:pt x="4019" y="3417"/>
                  </a:lnTo>
                  <a:lnTo>
                    <a:pt x="4070" y="3415"/>
                  </a:lnTo>
                  <a:lnTo>
                    <a:pt x="4119" y="3412"/>
                  </a:lnTo>
                  <a:lnTo>
                    <a:pt x="4168" y="3405"/>
                  </a:lnTo>
                  <a:lnTo>
                    <a:pt x="4216" y="3397"/>
                  </a:lnTo>
                  <a:lnTo>
                    <a:pt x="4262" y="3386"/>
                  </a:lnTo>
                  <a:lnTo>
                    <a:pt x="4309" y="3373"/>
                  </a:lnTo>
                  <a:lnTo>
                    <a:pt x="4354" y="3358"/>
                  </a:lnTo>
                  <a:lnTo>
                    <a:pt x="4398" y="3340"/>
                  </a:lnTo>
                  <a:lnTo>
                    <a:pt x="4442" y="3320"/>
                  </a:lnTo>
                  <a:lnTo>
                    <a:pt x="4483" y="3299"/>
                  </a:lnTo>
                  <a:lnTo>
                    <a:pt x="4524" y="3276"/>
                  </a:lnTo>
                  <a:lnTo>
                    <a:pt x="4563" y="3250"/>
                  </a:lnTo>
                  <a:lnTo>
                    <a:pt x="4602" y="3223"/>
                  </a:lnTo>
                  <a:lnTo>
                    <a:pt x="4639" y="3194"/>
                  </a:lnTo>
                  <a:lnTo>
                    <a:pt x="4674" y="3164"/>
                  </a:lnTo>
                  <a:lnTo>
                    <a:pt x="4708" y="3132"/>
                  </a:lnTo>
                  <a:lnTo>
                    <a:pt x="4740" y="3097"/>
                  </a:lnTo>
                  <a:lnTo>
                    <a:pt x="4771" y="3063"/>
                  </a:lnTo>
                  <a:lnTo>
                    <a:pt x="4800" y="3026"/>
                  </a:lnTo>
                  <a:lnTo>
                    <a:pt x="4826" y="2987"/>
                  </a:lnTo>
                  <a:lnTo>
                    <a:pt x="4852" y="2948"/>
                  </a:lnTo>
                  <a:lnTo>
                    <a:pt x="4876" y="2907"/>
                  </a:lnTo>
                  <a:lnTo>
                    <a:pt x="4897" y="2865"/>
                  </a:lnTo>
                  <a:lnTo>
                    <a:pt x="4917" y="2822"/>
                  </a:lnTo>
                  <a:lnTo>
                    <a:pt x="4934" y="2777"/>
                  </a:lnTo>
                  <a:lnTo>
                    <a:pt x="4949" y="2733"/>
                  </a:lnTo>
                  <a:lnTo>
                    <a:pt x="4962" y="2686"/>
                  </a:lnTo>
                  <a:lnTo>
                    <a:pt x="4974" y="2639"/>
                  </a:lnTo>
                  <a:lnTo>
                    <a:pt x="4981" y="2591"/>
                  </a:lnTo>
                  <a:lnTo>
                    <a:pt x="4988" y="2542"/>
                  </a:lnTo>
                  <a:lnTo>
                    <a:pt x="4991" y="2493"/>
                  </a:lnTo>
                  <a:lnTo>
                    <a:pt x="4993" y="2443"/>
                  </a:lnTo>
                  <a:lnTo>
                    <a:pt x="4991" y="2393"/>
                  </a:lnTo>
                  <a:lnTo>
                    <a:pt x="4988" y="2344"/>
                  </a:lnTo>
                  <a:lnTo>
                    <a:pt x="4981" y="2295"/>
                  </a:lnTo>
                  <a:lnTo>
                    <a:pt x="4974" y="2247"/>
                  </a:lnTo>
                  <a:lnTo>
                    <a:pt x="4962" y="2199"/>
                  </a:lnTo>
                  <a:lnTo>
                    <a:pt x="4949" y="2153"/>
                  </a:lnTo>
                  <a:lnTo>
                    <a:pt x="4934" y="2107"/>
                  </a:lnTo>
                  <a:lnTo>
                    <a:pt x="4917" y="2064"/>
                  </a:lnTo>
                  <a:lnTo>
                    <a:pt x="4897" y="2021"/>
                  </a:lnTo>
                  <a:lnTo>
                    <a:pt x="4876" y="1978"/>
                  </a:lnTo>
                  <a:lnTo>
                    <a:pt x="4852" y="1938"/>
                  </a:lnTo>
                  <a:lnTo>
                    <a:pt x="4826" y="1898"/>
                  </a:lnTo>
                  <a:lnTo>
                    <a:pt x="4800" y="1860"/>
                  </a:lnTo>
                  <a:lnTo>
                    <a:pt x="4771" y="1823"/>
                  </a:lnTo>
                  <a:lnTo>
                    <a:pt x="4740" y="1788"/>
                  </a:lnTo>
                  <a:lnTo>
                    <a:pt x="4708" y="1754"/>
                  </a:lnTo>
                  <a:close/>
                  <a:moveTo>
                    <a:pt x="4362" y="2100"/>
                  </a:moveTo>
                  <a:lnTo>
                    <a:pt x="4362" y="2100"/>
                  </a:lnTo>
                  <a:lnTo>
                    <a:pt x="4345" y="2084"/>
                  </a:lnTo>
                  <a:lnTo>
                    <a:pt x="4328" y="2068"/>
                  </a:lnTo>
                  <a:lnTo>
                    <a:pt x="4309" y="2054"/>
                  </a:lnTo>
                  <a:lnTo>
                    <a:pt x="4290" y="2041"/>
                  </a:lnTo>
                  <a:lnTo>
                    <a:pt x="4270" y="2028"/>
                  </a:lnTo>
                  <a:lnTo>
                    <a:pt x="4250" y="2016"/>
                  </a:lnTo>
                  <a:lnTo>
                    <a:pt x="4229" y="2006"/>
                  </a:lnTo>
                  <a:lnTo>
                    <a:pt x="4208" y="1996"/>
                  </a:lnTo>
                  <a:lnTo>
                    <a:pt x="4186" y="1987"/>
                  </a:lnTo>
                  <a:lnTo>
                    <a:pt x="4163" y="1980"/>
                  </a:lnTo>
                  <a:lnTo>
                    <a:pt x="4141" y="1974"/>
                  </a:lnTo>
                  <a:lnTo>
                    <a:pt x="4116" y="1968"/>
                  </a:lnTo>
                  <a:lnTo>
                    <a:pt x="4093" y="1964"/>
                  </a:lnTo>
                  <a:lnTo>
                    <a:pt x="4068" y="1960"/>
                  </a:lnTo>
                  <a:lnTo>
                    <a:pt x="4044" y="1959"/>
                  </a:lnTo>
                  <a:lnTo>
                    <a:pt x="4019" y="1958"/>
                  </a:lnTo>
                  <a:lnTo>
                    <a:pt x="3994" y="1959"/>
                  </a:lnTo>
                  <a:lnTo>
                    <a:pt x="3969" y="1960"/>
                  </a:lnTo>
                  <a:lnTo>
                    <a:pt x="3945" y="1964"/>
                  </a:lnTo>
                  <a:lnTo>
                    <a:pt x="3921" y="1968"/>
                  </a:lnTo>
                  <a:lnTo>
                    <a:pt x="3898" y="1974"/>
                  </a:lnTo>
                  <a:lnTo>
                    <a:pt x="3874" y="1980"/>
                  </a:lnTo>
                  <a:lnTo>
                    <a:pt x="3852" y="1987"/>
                  </a:lnTo>
                  <a:lnTo>
                    <a:pt x="3830" y="1996"/>
                  </a:lnTo>
                  <a:lnTo>
                    <a:pt x="3809" y="2006"/>
                  </a:lnTo>
                  <a:lnTo>
                    <a:pt x="3788" y="2016"/>
                  </a:lnTo>
                  <a:lnTo>
                    <a:pt x="3767" y="2028"/>
                  </a:lnTo>
                  <a:lnTo>
                    <a:pt x="3747" y="2041"/>
                  </a:lnTo>
                  <a:lnTo>
                    <a:pt x="3728" y="2054"/>
                  </a:lnTo>
                  <a:lnTo>
                    <a:pt x="3711" y="2068"/>
                  </a:lnTo>
                  <a:lnTo>
                    <a:pt x="3693" y="2084"/>
                  </a:lnTo>
                  <a:lnTo>
                    <a:pt x="3676" y="2100"/>
                  </a:lnTo>
                  <a:lnTo>
                    <a:pt x="3660" y="2116"/>
                  </a:lnTo>
                  <a:lnTo>
                    <a:pt x="3645" y="2134"/>
                  </a:lnTo>
                  <a:lnTo>
                    <a:pt x="3630" y="2152"/>
                  </a:lnTo>
                  <a:lnTo>
                    <a:pt x="3617" y="2172"/>
                  </a:lnTo>
                  <a:lnTo>
                    <a:pt x="3605" y="2191"/>
                  </a:lnTo>
                  <a:lnTo>
                    <a:pt x="3592" y="2211"/>
                  </a:lnTo>
                  <a:lnTo>
                    <a:pt x="3582" y="2232"/>
                  </a:lnTo>
                  <a:lnTo>
                    <a:pt x="3572" y="2253"/>
                  </a:lnTo>
                  <a:lnTo>
                    <a:pt x="3563" y="2276"/>
                  </a:lnTo>
                  <a:lnTo>
                    <a:pt x="3556" y="2298"/>
                  </a:lnTo>
                  <a:lnTo>
                    <a:pt x="3550" y="2321"/>
                  </a:lnTo>
                  <a:lnTo>
                    <a:pt x="3545" y="2345"/>
                  </a:lnTo>
                  <a:lnTo>
                    <a:pt x="3540" y="2369"/>
                  </a:lnTo>
                  <a:lnTo>
                    <a:pt x="3537" y="2393"/>
                  </a:lnTo>
                  <a:lnTo>
                    <a:pt x="3534" y="2417"/>
                  </a:lnTo>
                  <a:lnTo>
                    <a:pt x="3534" y="2443"/>
                  </a:lnTo>
                  <a:lnTo>
                    <a:pt x="3534" y="2467"/>
                  </a:lnTo>
                  <a:lnTo>
                    <a:pt x="3537" y="2492"/>
                  </a:lnTo>
                  <a:lnTo>
                    <a:pt x="3540" y="2517"/>
                  </a:lnTo>
                  <a:lnTo>
                    <a:pt x="3545" y="2541"/>
                  </a:lnTo>
                  <a:lnTo>
                    <a:pt x="3550" y="2564"/>
                  </a:lnTo>
                  <a:lnTo>
                    <a:pt x="3556" y="2587"/>
                  </a:lnTo>
                  <a:lnTo>
                    <a:pt x="3563" y="2610"/>
                  </a:lnTo>
                  <a:lnTo>
                    <a:pt x="3572" y="2631"/>
                  </a:lnTo>
                  <a:lnTo>
                    <a:pt x="3582" y="2654"/>
                  </a:lnTo>
                  <a:lnTo>
                    <a:pt x="3592" y="2674"/>
                  </a:lnTo>
                  <a:lnTo>
                    <a:pt x="3605" y="2695"/>
                  </a:lnTo>
                  <a:lnTo>
                    <a:pt x="3617" y="2714"/>
                  </a:lnTo>
                  <a:lnTo>
                    <a:pt x="3630" y="2733"/>
                  </a:lnTo>
                  <a:lnTo>
                    <a:pt x="3645" y="2752"/>
                  </a:lnTo>
                  <a:lnTo>
                    <a:pt x="3660" y="2768"/>
                  </a:lnTo>
                  <a:lnTo>
                    <a:pt x="3676" y="2786"/>
                  </a:lnTo>
                  <a:lnTo>
                    <a:pt x="3693" y="2802"/>
                  </a:lnTo>
                  <a:lnTo>
                    <a:pt x="3711" y="2817"/>
                  </a:lnTo>
                  <a:lnTo>
                    <a:pt x="3728" y="2831"/>
                  </a:lnTo>
                  <a:lnTo>
                    <a:pt x="3747" y="2845"/>
                  </a:lnTo>
                  <a:lnTo>
                    <a:pt x="3767" y="2858"/>
                  </a:lnTo>
                  <a:lnTo>
                    <a:pt x="3788" y="2869"/>
                  </a:lnTo>
                  <a:lnTo>
                    <a:pt x="3809" y="2880"/>
                  </a:lnTo>
                  <a:lnTo>
                    <a:pt x="3830" y="2890"/>
                  </a:lnTo>
                  <a:lnTo>
                    <a:pt x="3852" y="2898"/>
                  </a:lnTo>
                  <a:lnTo>
                    <a:pt x="3874" y="2906"/>
                  </a:lnTo>
                  <a:lnTo>
                    <a:pt x="3898" y="2912"/>
                  </a:lnTo>
                  <a:lnTo>
                    <a:pt x="3921" y="2918"/>
                  </a:lnTo>
                  <a:lnTo>
                    <a:pt x="3945" y="2922"/>
                  </a:lnTo>
                  <a:lnTo>
                    <a:pt x="3969" y="2924"/>
                  </a:lnTo>
                  <a:lnTo>
                    <a:pt x="3994" y="2927"/>
                  </a:lnTo>
                  <a:lnTo>
                    <a:pt x="4019" y="2928"/>
                  </a:lnTo>
                  <a:lnTo>
                    <a:pt x="4044" y="2927"/>
                  </a:lnTo>
                  <a:lnTo>
                    <a:pt x="4068" y="2924"/>
                  </a:lnTo>
                  <a:lnTo>
                    <a:pt x="4093" y="2922"/>
                  </a:lnTo>
                  <a:lnTo>
                    <a:pt x="4116" y="2918"/>
                  </a:lnTo>
                  <a:lnTo>
                    <a:pt x="4141" y="2912"/>
                  </a:lnTo>
                  <a:lnTo>
                    <a:pt x="4163" y="2906"/>
                  </a:lnTo>
                  <a:lnTo>
                    <a:pt x="4186" y="2898"/>
                  </a:lnTo>
                  <a:lnTo>
                    <a:pt x="4208" y="2890"/>
                  </a:lnTo>
                  <a:lnTo>
                    <a:pt x="4229" y="2880"/>
                  </a:lnTo>
                  <a:lnTo>
                    <a:pt x="4250" y="2869"/>
                  </a:lnTo>
                  <a:lnTo>
                    <a:pt x="4270" y="2858"/>
                  </a:lnTo>
                  <a:lnTo>
                    <a:pt x="4290" y="2845"/>
                  </a:lnTo>
                  <a:lnTo>
                    <a:pt x="4309" y="2831"/>
                  </a:lnTo>
                  <a:lnTo>
                    <a:pt x="4328" y="2817"/>
                  </a:lnTo>
                  <a:lnTo>
                    <a:pt x="4345" y="2802"/>
                  </a:lnTo>
                  <a:lnTo>
                    <a:pt x="4362" y="2786"/>
                  </a:lnTo>
                  <a:lnTo>
                    <a:pt x="4378" y="2768"/>
                  </a:lnTo>
                  <a:lnTo>
                    <a:pt x="4393" y="2752"/>
                  </a:lnTo>
                  <a:lnTo>
                    <a:pt x="4407" y="2733"/>
                  </a:lnTo>
                  <a:lnTo>
                    <a:pt x="4421" y="2714"/>
                  </a:lnTo>
                  <a:lnTo>
                    <a:pt x="4434" y="2695"/>
                  </a:lnTo>
                  <a:lnTo>
                    <a:pt x="4445" y="2674"/>
                  </a:lnTo>
                  <a:lnTo>
                    <a:pt x="4456" y="2654"/>
                  </a:lnTo>
                  <a:lnTo>
                    <a:pt x="4465" y="2631"/>
                  </a:lnTo>
                  <a:lnTo>
                    <a:pt x="4474" y="2610"/>
                  </a:lnTo>
                  <a:lnTo>
                    <a:pt x="4482" y="2587"/>
                  </a:lnTo>
                  <a:lnTo>
                    <a:pt x="4489" y="2564"/>
                  </a:lnTo>
                  <a:lnTo>
                    <a:pt x="4494" y="2541"/>
                  </a:lnTo>
                  <a:lnTo>
                    <a:pt x="4499" y="2517"/>
                  </a:lnTo>
                  <a:lnTo>
                    <a:pt x="4501" y="2492"/>
                  </a:lnTo>
                  <a:lnTo>
                    <a:pt x="4503" y="2467"/>
                  </a:lnTo>
                  <a:lnTo>
                    <a:pt x="4504" y="2443"/>
                  </a:lnTo>
                  <a:lnTo>
                    <a:pt x="4503" y="2417"/>
                  </a:lnTo>
                  <a:lnTo>
                    <a:pt x="4501" y="2393"/>
                  </a:lnTo>
                  <a:lnTo>
                    <a:pt x="4499" y="2369"/>
                  </a:lnTo>
                  <a:lnTo>
                    <a:pt x="4494" y="2345"/>
                  </a:lnTo>
                  <a:lnTo>
                    <a:pt x="4489" y="2321"/>
                  </a:lnTo>
                  <a:lnTo>
                    <a:pt x="4482" y="2298"/>
                  </a:lnTo>
                  <a:lnTo>
                    <a:pt x="4474" y="2276"/>
                  </a:lnTo>
                  <a:lnTo>
                    <a:pt x="4465" y="2253"/>
                  </a:lnTo>
                  <a:lnTo>
                    <a:pt x="4456" y="2232"/>
                  </a:lnTo>
                  <a:lnTo>
                    <a:pt x="4445" y="2211"/>
                  </a:lnTo>
                  <a:lnTo>
                    <a:pt x="4434" y="2191"/>
                  </a:lnTo>
                  <a:lnTo>
                    <a:pt x="4421" y="2172"/>
                  </a:lnTo>
                  <a:lnTo>
                    <a:pt x="4407" y="2152"/>
                  </a:lnTo>
                  <a:lnTo>
                    <a:pt x="4393" y="2134"/>
                  </a:lnTo>
                  <a:lnTo>
                    <a:pt x="4378" y="2116"/>
                  </a:lnTo>
                  <a:lnTo>
                    <a:pt x="4362" y="2100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43000">
                  <a:srgbClr val="65D3F6"/>
                </a:gs>
                <a:gs pos="100000">
                  <a:srgbClr val="0756A7"/>
                </a:gs>
              </a:gsLst>
              <a:lin ang="5400000" scaled="1"/>
            </a:gra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6" name="矩形 75"/>
          <p:cNvSpPr/>
          <p:nvPr/>
        </p:nvSpPr>
        <p:spPr>
          <a:xfrm>
            <a:off x="4432891" y="2459948"/>
            <a:ext cx="6584103" cy="4189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</a:pPr>
            <a:r>
              <a:rPr lang="zh-CN" altLang="en-US" sz="16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余弦相似度</a:t>
            </a:r>
            <a:r>
              <a:rPr lang="zh-CN" altLang="en-US" sz="16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：余弦相似度是衡量两个向量之间的</a:t>
            </a:r>
            <a:r>
              <a:rPr lang="zh-CN" altLang="en-US" sz="16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方向相似性</a:t>
            </a:r>
            <a:r>
              <a:rPr lang="zh-CN" altLang="en-US" sz="16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的度量方法，它表示两个向量之间的夹角的余弦值。余弦相似度的取值范围为</a:t>
            </a:r>
            <a:r>
              <a:rPr lang="en-US" altLang="zh-CN" sz="16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[-1, 1]</a:t>
            </a:r>
            <a:r>
              <a:rPr lang="zh-CN" altLang="en-US" sz="16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，其中值为</a:t>
            </a:r>
            <a:r>
              <a:rPr lang="en-US" altLang="zh-CN" sz="16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6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表示两个向量方向完全相同，值为</a:t>
            </a:r>
            <a:r>
              <a:rPr lang="en-US" altLang="zh-CN" sz="16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-1</a:t>
            </a:r>
            <a:r>
              <a:rPr lang="zh-CN" altLang="en-US" sz="16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表示两个向量方向完全相反，值为</a:t>
            </a:r>
            <a:r>
              <a:rPr lang="en-US" altLang="zh-CN" sz="16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16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表示两个向量之间没有方向相似性。余弦相似度的计算公式如下：</a:t>
            </a:r>
          </a:p>
          <a:p>
            <a:pPr lvl="0">
              <a:lnSpc>
                <a:spcPct val="120000"/>
              </a:lnSpc>
            </a:pPr>
            <a:endParaRPr lang="zh-CN" altLang="en-US" sz="1600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>
              <a:lnSpc>
                <a:spcPct val="120000"/>
              </a:lnSpc>
            </a:pPr>
            <a:r>
              <a:rPr lang="zh-CN" altLang="en-US" sz="16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余弦相似度</a:t>
            </a:r>
            <a:r>
              <a:rPr lang="en-US" altLang="zh-CN" sz="16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(A, B) = (A·B) / (||A|| * ||B||)</a:t>
            </a:r>
          </a:p>
          <a:p>
            <a:pPr lvl="0">
              <a:lnSpc>
                <a:spcPct val="120000"/>
              </a:lnSpc>
            </a:pPr>
            <a:endParaRPr lang="en-US" altLang="zh-CN" sz="1600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>
              <a:lnSpc>
                <a:spcPct val="120000"/>
              </a:lnSpc>
            </a:pPr>
            <a:r>
              <a:rPr lang="zh-CN" altLang="en-US" sz="16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其中，</a:t>
            </a:r>
            <a:r>
              <a:rPr lang="en-US" altLang="zh-CN" sz="16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16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16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16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分别表示两个向量，</a:t>
            </a:r>
            <a:r>
              <a:rPr lang="en-US" altLang="zh-CN" sz="16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A·B</a:t>
            </a:r>
            <a:r>
              <a:rPr lang="zh-CN" altLang="en-US" sz="16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表示它们的内积（对应元素相乘后求和），</a:t>
            </a:r>
            <a:r>
              <a:rPr lang="en-US" altLang="zh-CN" sz="16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||A||</a:t>
            </a:r>
            <a:r>
              <a:rPr lang="zh-CN" altLang="en-US" sz="16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16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||B||</a:t>
            </a:r>
            <a:r>
              <a:rPr lang="zh-CN" altLang="en-US" sz="16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表示它们的范数（向量的长度）。</a:t>
            </a:r>
          </a:p>
          <a:p>
            <a:pPr lvl="0">
              <a:lnSpc>
                <a:spcPct val="120000"/>
              </a:lnSpc>
            </a:pPr>
            <a:endParaRPr lang="zh-CN" altLang="en-US" sz="1600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>
              <a:lnSpc>
                <a:spcPct val="120000"/>
              </a:lnSpc>
            </a:pPr>
            <a:r>
              <a:rPr lang="zh-CN" altLang="en-US" sz="16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余弦相似度在文本分类、推荐系统和图像检索等任务中广泛应用，特别适用于高维稀疏向量的相似性计算。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11350147" y="2817048"/>
            <a:ext cx="154685" cy="1223905"/>
            <a:chOff x="11068118" y="3429000"/>
            <a:chExt cx="154685" cy="1223905"/>
          </a:xfrm>
        </p:grpSpPr>
        <p:sp>
          <p:nvSpPr>
            <p:cNvPr id="85" name="椭圆 84"/>
            <p:cNvSpPr/>
            <p:nvPr/>
          </p:nvSpPr>
          <p:spPr>
            <a:xfrm>
              <a:off x="11101627" y="4023459"/>
              <a:ext cx="87666" cy="87666"/>
            </a:xfrm>
            <a:prstGeom prst="ellipse">
              <a:avLst/>
            </a:prstGeom>
            <a:solidFill>
              <a:srgbClr val="65D3F6"/>
            </a:solidFill>
            <a:ln>
              <a:noFill/>
            </a:ln>
            <a:effectLst>
              <a:glow>
                <a:srgbClr val="D13694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11068118" y="3429000"/>
              <a:ext cx="154685" cy="154685"/>
            </a:xfrm>
            <a:prstGeom prst="ellipse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11094457" y="4550898"/>
              <a:ext cx="102007" cy="102007"/>
            </a:xfrm>
            <a:prstGeom prst="ellipse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7" name="Picture 6" descr="相似性度量的算法（常见的距离算法和相似度计算方法）">
            <a:extLst>
              <a:ext uri="{FF2B5EF4-FFF2-40B4-BE49-F238E27FC236}">
                <a16:creationId xmlns:a16="http://schemas.microsoft.com/office/drawing/2014/main" id="{C84044CA-AB6D-75A3-B0A0-63049A710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763" y="1689704"/>
            <a:ext cx="3163795" cy="2300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07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10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2" presetClass="entr" presetSubtype="9" decel="54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9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9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4" presetID="2" presetClass="entr" presetSubtype="4" fill="hold" grpId="0" nodeType="afterEffect" p14:presetBounceEnd="4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9000">
                                          <p:cBhvr additive="base">
                                            <p:cTn id="26" dur="1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9000">
                                          <p:cBhvr additive="base">
                                            <p:cTn id="27" dur="1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29" presetID="23" presetClass="entr" presetSubtype="28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800"/>
                                </p:stCondLst>
                                <p:childTnLst>
                                  <p:par>
                                    <p:cTn id="3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6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6100"/>
                                </p:stCondLst>
                                <p:childTnLst>
                                  <p:par>
                                    <p:cTn id="38" presetID="49" presetClass="entr" presetSubtype="0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75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9" grpId="0" animBg="1"/>
          <p:bldP spid="61" grpId="0" animBg="1"/>
          <p:bldP spid="62" grpId="0" animBg="1"/>
          <p:bldP spid="63" grpId="0" animBg="1"/>
          <p:bldP spid="66" grpId="0" animBg="1"/>
          <p:bldP spid="68" grpId="0"/>
          <p:bldP spid="7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10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2" presetClass="entr" presetSubtype="9" decel="54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9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9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4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29" presetID="23" presetClass="entr" presetSubtype="28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800"/>
                                </p:stCondLst>
                                <p:childTnLst>
                                  <p:par>
                                    <p:cTn id="3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6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6100"/>
                                </p:stCondLst>
                                <p:childTnLst>
                                  <p:par>
                                    <p:cTn id="38" presetID="49" presetClass="entr" presetSubtype="0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75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9" grpId="0" animBg="1"/>
          <p:bldP spid="61" grpId="0" animBg="1"/>
          <p:bldP spid="62" grpId="0" animBg="1"/>
          <p:bldP spid="63" grpId="0" animBg="1"/>
          <p:bldP spid="66" grpId="0" animBg="1"/>
          <p:bldP spid="68" grpId="0"/>
          <p:bldP spid="76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50000">
              <a:srgbClr val="082241"/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任意多边形 58"/>
          <p:cNvSpPr>
            <a:spLocks/>
          </p:cNvSpPr>
          <p:nvPr/>
        </p:nvSpPr>
        <p:spPr>
          <a:xfrm>
            <a:off x="1939776" y="-734312"/>
            <a:ext cx="8312448" cy="8312448"/>
          </a:xfrm>
          <a:custGeom>
            <a:avLst/>
            <a:gdLst>
              <a:gd name="connsiteX0" fmla="*/ 3016251 w 6032500"/>
              <a:gd name="connsiteY0" fmla="*/ 1625912 h 6032500"/>
              <a:gd name="connsiteX1" fmla="*/ 1625912 w 6032500"/>
              <a:gd name="connsiteY1" fmla="*/ 3016251 h 6032500"/>
              <a:gd name="connsiteX2" fmla="*/ 3016251 w 6032500"/>
              <a:gd name="connsiteY2" fmla="*/ 4406590 h 6032500"/>
              <a:gd name="connsiteX3" fmla="*/ 4406590 w 6032500"/>
              <a:gd name="connsiteY3" fmla="*/ 3016251 h 6032500"/>
              <a:gd name="connsiteX4" fmla="*/ 3016251 w 6032500"/>
              <a:gd name="connsiteY4" fmla="*/ 1625912 h 6032500"/>
              <a:gd name="connsiteX5" fmla="*/ 3016250 w 6032500"/>
              <a:gd name="connsiteY5" fmla="*/ 0 h 6032500"/>
              <a:gd name="connsiteX6" fmla="*/ 6032500 w 6032500"/>
              <a:gd name="connsiteY6" fmla="*/ 3016250 h 6032500"/>
              <a:gd name="connsiteX7" fmla="*/ 3016250 w 6032500"/>
              <a:gd name="connsiteY7" fmla="*/ 6032500 h 6032500"/>
              <a:gd name="connsiteX8" fmla="*/ 0 w 6032500"/>
              <a:gd name="connsiteY8" fmla="*/ 3016250 h 6032500"/>
              <a:gd name="connsiteX9" fmla="*/ 3016250 w 6032500"/>
              <a:gd name="connsiteY9" fmla="*/ 0 h 603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32500" h="6032500">
                <a:moveTo>
                  <a:pt x="3016251" y="1625912"/>
                </a:moveTo>
                <a:cubicBezTo>
                  <a:pt x="2248388" y="1625912"/>
                  <a:pt x="1625912" y="2248388"/>
                  <a:pt x="1625912" y="3016251"/>
                </a:cubicBezTo>
                <a:cubicBezTo>
                  <a:pt x="1625912" y="3784114"/>
                  <a:pt x="2248388" y="4406590"/>
                  <a:pt x="3016251" y="4406590"/>
                </a:cubicBezTo>
                <a:cubicBezTo>
                  <a:pt x="3784114" y="4406590"/>
                  <a:pt x="4406590" y="3784114"/>
                  <a:pt x="4406590" y="3016251"/>
                </a:cubicBezTo>
                <a:cubicBezTo>
                  <a:pt x="4406590" y="2248388"/>
                  <a:pt x="3784114" y="1625912"/>
                  <a:pt x="3016251" y="1625912"/>
                </a:cubicBezTo>
                <a:close/>
                <a:moveTo>
                  <a:pt x="3016250" y="0"/>
                </a:moveTo>
                <a:cubicBezTo>
                  <a:pt x="4682079" y="0"/>
                  <a:pt x="6032500" y="1350421"/>
                  <a:pt x="6032500" y="3016250"/>
                </a:cubicBezTo>
                <a:cubicBezTo>
                  <a:pt x="6032500" y="4682079"/>
                  <a:pt x="4682079" y="6032500"/>
                  <a:pt x="3016250" y="6032500"/>
                </a:cubicBezTo>
                <a:cubicBezTo>
                  <a:pt x="1350421" y="6032500"/>
                  <a:pt x="0" y="4682079"/>
                  <a:pt x="0" y="3016250"/>
                </a:cubicBezTo>
                <a:cubicBezTo>
                  <a:pt x="0" y="1350421"/>
                  <a:pt x="1350421" y="0"/>
                  <a:pt x="3016250" y="0"/>
                </a:cubicBezTo>
                <a:close/>
              </a:path>
            </a:pathLst>
          </a:cu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826806" y="1018339"/>
            <a:ext cx="538388" cy="59761"/>
            <a:chOff x="5607050" y="1793751"/>
            <a:chExt cx="538388" cy="59761"/>
          </a:xfrm>
        </p:grpSpPr>
        <p:sp>
          <p:nvSpPr>
            <p:cNvPr id="4" name="椭圆 3"/>
            <p:cNvSpPr/>
            <p:nvPr/>
          </p:nvSpPr>
          <p:spPr>
            <a:xfrm>
              <a:off x="5607050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5846363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6085677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61" name="椭圆 60"/>
          <p:cNvSpPr/>
          <p:nvPr/>
        </p:nvSpPr>
        <p:spPr>
          <a:xfrm>
            <a:off x="4027768" y="1216583"/>
            <a:ext cx="5102817" cy="5102817"/>
          </a:xfrm>
          <a:prstGeom prst="ellipse">
            <a:avLst/>
          </a:prstGeom>
          <a:noFill/>
          <a:ln w="0">
            <a:gradFill>
              <a:gsLst>
                <a:gs pos="0">
                  <a:srgbClr val="0756A7">
                    <a:alpha val="74000"/>
                  </a:srgbClr>
                </a:gs>
                <a:gs pos="40000">
                  <a:srgbClr val="4CB6DB">
                    <a:alpha val="32000"/>
                  </a:srgbClr>
                </a:gs>
                <a:gs pos="70000">
                  <a:srgbClr val="65D3F6">
                    <a:alpha val="16000"/>
                  </a:srgbClr>
                </a:gs>
                <a:gs pos="100000">
                  <a:schemeClr val="accent1">
                    <a:lumMod val="20000"/>
                    <a:lumOff val="80000"/>
                    <a:alpha val="6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4266713" y="1429333"/>
            <a:ext cx="4168609" cy="4168609"/>
          </a:xfrm>
          <a:prstGeom prst="ellipse">
            <a:avLst/>
          </a:prstGeom>
          <a:noFill/>
          <a:ln w="9525">
            <a:solidFill>
              <a:srgbClr val="65D3F6">
                <a:alpha val="1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椭圆 62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799147" y="1018339"/>
            <a:ext cx="6134101" cy="6134101"/>
          </a:xfrm>
          <a:prstGeom prst="ellipse">
            <a:avLst/>
          </a:prstGeom>
          <a:noFill/>
          <a:ln w="9525">
            <a:solidFill>
              <a:srgbClr val="0756A7">
                <a:alpha val="2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88950" y="4037549"/>
            <a:ext cx="3183227" cy="1565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1011955" y="4289945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CB6DB"/>
                </a:solidFill>
                <a:effectLst/>
                <a:uLnTx/>
                <a:uFillTx/>
                <a:latin typeface="方正兰亭纤黑_GBK" panose="02000000000000000000" pitchFamily="2" charset="-122"/>
                <a:ea typeface="方正兰亭纤黑_GBK" panose="02000000000000000000" pitchFamily="2" charset="-122"/>
                <a:cs typeface="+mn-cs"/>
              </a:rPr>
              <a:t>相似性度量方法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898763" y="4659277"/>
            <a:ext cx="3318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82241"/>
                </a:solidFill>
                <a:effectLst/>
                <a:uLnTx/>
                <a:uFillTx/>
                <a:latin typeface="Roboto Th" pitchFamily="2" charset="0"/>
                <a:ea typeface="宋体" panose="02010600030101010101" pitchFamily="2" charset="-122"/>
                <a:cs typeface="+mn-cs"/>
              </a:rPr>
              <a:t>Similarity metrics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82241"/>
              </a:solidFill>
              <a:effectLst/>
              <a:uLnTx/>
              <a:uFillTx/>
              <a:latin typeface="Roboto Th" pitchFamily="2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3" name="组合 72"/>
          <p:cNvGrpSpPr>
            <a:grpSpLocks noGrp="1" noUngrp="1" noRot="1" noMove="1" noResize="1"/>
          </p:cNvGrpSpPr>
          <p:nvPr/>
        </p:nvGrpSpPr>
        <p:grpSpPr>
          <a:xfrm>
            <a:off x="4723384" y="1563533"/>
            <a:ext cx="914400" cy="914400"/>
            <a:chOff x="4860739" y="1864641"/>
            <a:chExt cx="914400" cy="914400"/>
          </a:xfrm>
        </p:grpSpPr>
        <p:sp>
          <p:nvSpPr>
            <p:cNvPr id="71" name="椭圆 70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860739" y="1864641"/>
              <a:ext cx="914400" cy="914400"/>
            </a:xfrm>
            <a:prstGeom prst="ellipse">
              <a:avLst/>
            </a:prstGeom>
            <a:noFill/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37000">
                    <a:srgbClr val="65D3F6"/>
                  </a:gs>
                  <a:gs pos="69000">
                    <a:srgbClr val="4CB6DB"/>
                  </a:gs>
                  <a:gs pos="100000">
                    <a:srgbClr val="0756A7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" name="KSO_Shape"/>
            <p:cNvSpPr>
              <a:spLocks noGrp="1" noRot="1" noMove="1" noResize="1" noEditPoints="1" noAdjustHandles="1" noChangeArrowheads="1" noChangeShapeType="1"/>
            </p:cNvSpPr>
            <p:nvPr/>
          </p:nvSpPr>
          <p:spPr bwMode="auto">
            <a:xfrm>
              <a:off x="5124499" y="2183209"/>
              <a:ext cx="386880" cy="277264"/>
            </a:xfrm>
            <a:custGeom>
              <a:avLst/>
              <a:gdLst>
                <a:gd name="T0" fmla="*/ 603268619 w 5832"/>
                <a:gd name="T1" fmla="*/ 56679958 h 4173"/>
                <a:gd name="T2" fmla="*/ 619913524 w 5832"/>
                <a:gd name="T3" fmla="*/ 76999053 h 4173"/>
                <a:gd name="T4" fmla="*/ 620980350 w 5832"/>
                <a:gd name="T5" fmla="*/ 416543893 h 4173"/>
                <a:gd name="T6" fmla="*/ 606362937 w 5832"/>
                <a:gd name="T7" fmla="*/ 438253429 h 4173"/>
                <a:gd name="T8" fmla="*/ 39478120 w 5832"/>
                <a:gd name="T9" fmla="*/ 446274150 h 4173"/>
                <a:gd name="T10" fmla="*/ 15791379 w 5832"/>
                <a:gd name="T11" fmla="*/ 438253429 h 4173"/>
                <a:gd name="T12" fmla="*/ 1173639 w 5832"/>
                <a:gd name="T13" fmla="*/ 416543893 h 4173"/>
                <a:gd name="T14" fmla="*/ 2347279 w 5832"/>
                <a:gd name="T15" fmla="*/ 76999053 h 4173"/>
                <a:gd name="T16" fmla="*/ 18992184 w 5832"/>
                <a:gd name="T17" fmla="*/ 56679958 h 4173"/>
                <a:gd name="T18" fmla="*/ 181706034 w 5832"/>
                <a:gd name="T19" fmla="*/ 0 h 4173"/>
                <a:gd name="T20" fmla="*/ 399049156 w 5832"/>
                <a:gd name="T21" fmla="*/ 190572934 h 4173"/>
                <a:gd name="T22" fmla="*/ 365332747 w 5832"/>
                <a:gd name="T23" fmla="*/ 218378166 h 4173"/>
                <a:gd name="T24" fmla="*/ 352422387 w 5832"/>
                <a:gd name="T25" fmla="*/ 265219360 h 4173"/>
                <a:gd name="T26" fmla="*/ 372161610 w 5832"/>
                <a:gd name="T27" fmla="*/ 312702121 h 4173"/>
                <a:gd name="T28" fmla="*/ 409719051 w 5832"/>
                <a:gd name="T29" fmla="*/ 335480825 h 4173"/>
                <a:gd name="T30" fmla="*/ 458586613 w 5832"/>
                <a:gd name="T31" fmla="*/ 331951720 h 4173"/>
                <a:gd name="T32" fmla="*/ 492303022 w 5832"/>
                <a:gd name="T33" fmla="*/ 304039506 h 4173"/>
                <a:gd name="T34" fmla="*/ 505320195 w 5832"/>
                <a:gd name="T35" fmla="*/ 257305294 h 4173"/>
                <a:gd name="T36" fmla="*/ 485474486 w 5832"/>
                <a:gd name="T37" fmla="*/ 209608897 h 4173"/>
                <a:gd name="T38" fmla="*/ 447916718 w 5832"/>
                <a:gd name="T39" fmla="*/ 186829866 h 4173"/>
                <a:gd name="T40" fmla="*/ 196430260 w 5832"/>
                <a:gd name="T41" fmla="*/ 134748506 h 4173"/>
                <a:gd name="T42" fmla="*/ 397769030 w 5832"/>
                <a:gd name="T43" fmla="*/ 110472379 h 4173"/>
                <a:gd name="T44" fmla="*/ 349221582 w 5832"/>
                <a:gd name="T45" fmla="*/ 129508341 h 4173"/>
                <a:gd name="T46" fmla="*/ 312624154 w 5832"/>
                <a:gd name="T47" fmla="*/ 160521731 h 4173"/>
                <a:gd name="T48" fmla="*/ 285843094 w 5832"/>
                <a:gd name="T49" fmla="*/ 204796333 h 4173"/>
                <a:gd name="T50" fmla="*/ 275280013 w 5832"/>
                <a:gd name="T51" fmla="*/ 257198639 h 4173"/>
                <a:gd name="T52" fmla="*/ 282108549 w 5832"/>
                <a:gd name="T53" fmla="*/ 307034027 h 4173"/>
                <a:gd name="T54" fmla="*/ 305795617 w 5832"/>
                <a:gd name="T55" fmla="*/ 353447292 h 4173"/>
                <a:gd name="T56" fmla="*/ 339938627 w 5832"/>
                <a:gd name="T57" fmla="*/ 386813636 h 4173"/>
                <a:gd name="T58" fmla="*/ 386779023 w 5832"/>
                <a:gd name="T59" fmla="*/ 409271720 h 4173"/>
                <a:gd name="T60" fmla="*/ 436713410 w 5832"/>
                <a:gd name="T61" fmla="*/ 415046796 h 4173"/>
                <a:gd name="T62" fmla="*/ 488568477 w 5832"/>
                <a:gd name="T63" fmla="*/ 403069042 h 4173"/>
                <a:gd name="T64" fmla="*/ 532101255 w 5832"/>
                <a:gd name="T65" fmla="*/ 375156828 h 4173"/>
                <a:gd name="T66" fmla="*/ 562083447 w 5832"/>
                <a:gd name="T67" fmla="*/ 337940761 h 4173"/>
                <a:gd name="T68" fmla="*/ 580008477 w 5832"/>
                <a:gd name="T69" fmla="*/ 288425993 h 4173"/>
                <a:gd name="T70" fmla="*/ 580648704 w 5832"/>
                <a:gd name="T71" fmla="*/ 237734748 h 4173"/>
                <a:gd name="T72" fmla="*/ 563897312 w 5832"/>
                <a:gd name="T73" fmla="*/ 187792379 h 4173"/>
                <a:gd name="T74" fmla="*/ 534875460 w 5832"/>
                <a:gd name="T75" fmla="*/ 149827436 h 4173"/>
                <a:gd name="T76" fmla="*/ 491982909 w 5832"/>
                <a:gd name="T77" fmla="*/ 120845727 h 4173"/>
                <a:gd name="T78" fmla="*/ 440661255 w 5832"/>
                <a:gd name="T79" fmla="*/ 107691823 h 4173"/>
                <a:gd name="T80" fmla="*/ 469256507 w 5832"/>
                <a:gd name="T81" fmla="*/ 165334294 h 4173"/>
                <a:gd name="T82" fmla="*/ 402783701 w 5832"/>
                <a:gd name="T83" fmla="*/ 160414748 h 4173"/>
                <a:gd name="T84" fmla="*/ 348581355 w 5832"/>
                <a:gd name="T85" fmla="*/ 194957569 h 4173"/>
                <a:gd name="T86" fmla="*/ 324894288 w 5832"/>
                <a:gd name="T87" fmla="*/ 261262327 h 4173"/>
                <a:gd name="T88" fmla="*/ 345593850 w 5832"/>
                <a:gd name="T89" fmla="*/ 323610380 h 4173"/>
                <a:gd name="T90" fmla="*/ 397982330 w 5832"/>
                <a:gd name="T91" fmla="*/ 360719465 h 4173"/>
                <a:gd name="T92" fmla="*/ 464561623 w 5832"/>
                <a:gd name="T93" fmla="*/ 359115386 h 4173"/>
                <a:gd name="T94" fmla="*/ 514922937 w 5832"/>
                <a:gd name="T95" fmla="*/ 319439383 h 4173"/>
                <a:gd name="T96" fmla="*/ 532528182 w 5832"/>
                <a:gd name="T97" fmla="*/ 255915180 h 4173"/>
                <a:gd name="T98" fmla="*/ 505746795 w 5832"/>
                <a:gd name="T99" fmla="*/ 191214501 h 4173"/>
                <a:gd name="T100" fmla="*/ 444182500 w 5832"/>
                <a:gd name="T101" fmla="*/ 211747560 h 4173"/>
                <a:gd name="T102" fmla="*/ 410999504 w 5832"/>
                <a:gd name="T103" fmla="*/ 212496108 h 4173"/>
                <a:gd name="T104" fmla="*/ 385925496 w 5832"/>
                <a:gd name="T105" fmla="*/ 232280619 h 4173"/>
                <a:gd name="T106" fmla="*/ 377069468 w 5832"/>
                <a:gd name="T107" fmla="*/ 263828919 h 4173"/>
                <a:gd name="T108" fmla="*/ 390513567 w 5832"/>
                <a:gd name="T109" fmla="*/ 296018785 h 4173"/>
                <a:gd name="T110" fmla="*/ 418361453 w 5832"/>
                <a:gd name="T111" fmla="*/ 312060228 h 4173"/>
                <a:gd name="T112" fmla="*/ 451224336 w 5832"/>
                <a:gd name="T113" fmla="*/ 307996539 h 4173"/>
                <a:gd name="T114" fmla="*/ 474271178 w 5832"/>
                <a:gd name="T115" fmla="*/ 285966384 h 4173"/>
                <a:gd name="T116" fmla="*/ 480032888 w 5832"/>
                <a:gd name="T117" fmla="*/ 253348589 h 4173"/>
                <a:gd name="T118" fmla="*/ 465415149 w 5832"/>
                <a:gd name="T119" fmla="*/ 224580844 h 4173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832" h="4173">
                  <a:moveTo>
                    <a:pt x="370" y="477"/>
                  </a:moveTo>
                  <a:lnTo>
                    <a:pt x="5462" y="477"/>
                  </a:lnTo>
                  <a:lnTo>
                    <a:pt x="5481" y="477"/>
                  </a:lnTo>
                  <a:lnTo>
                    <a:pt x="5500" y="478"/>
                  </a:lnTo>
                  <a:lnTo>
                    <a:pt x="5518" y="480"/>
                  </a:lnTo>
                  <a:lnTo>
                    <a:pt x="5537" y="484"/>
                  </a:lnTo>
                  <a:lnTo>
                    <a:pt x="5554" y="488"/>
                  </a:lnTo>
                  <a:lnTo>
                    <a:pt x="5571" y="494"/>
                  </a:lnTo>
                  <a:lnTo>
                    <a:pt x="5589" y="499"/>
                  </a:lnTo>
                  <a:lnTo>
                    <a:pt x="5606" y="506"/>
                  </a:lnTo>
                  <a:lnTo>
                    <a:pt x="5622" y="513"/>
                  </a:lnTo>
                  <a:lnTo>
                    <a:pt x="5638" y="521"/>
                  </a:lnTo>
                  <a:lnTo>
                    <a:pt x="5654" y="530"/>
                  </a:lnTo>
                  <a:lnTo>
                    <a:pt x="5668" y="539"/>
                  </a:lnTo>
                  <a:lnTo>
                    <a:pt x="5683" y="550"/>
                  </a:lnTo>
                  <a:lnTo>
                    <a:pt x="5697" y="562"/>
                  </a:lnTo>
                  <a:lnTo>
                    <a:pt x="5710" y="573"/>
                  </a:lnTo>
                  <a:lnTo>
                    <a:pt x="5723" y="585"/>
                  </a:lnTo>
                  <a:lnTo>
                    <a:pt x="5735" y="598"/>
                  </a:lnTo>
                  <a:lnTo>
                    <a:pt x="5747" y="612"/>
                  </a:lnTo>
                  <a:lnTo>
                    <a:pt x="5758" y="625"/>
                  </a:lnTo>
                  <a:lnTo>
                    <a:pt x="5768" y="640"/>
                  </a:lnTo>
                  <a:lnTo>
                    <a:pt x="5778" y="655"/>
                  </a:lnTo>
                  <a:lnTo>
                    <a:pt x="5787" y="670"/>
                  </a:lnTo>
                  <a:lnTo>
                    <a:pt x="5795" y="686"/>
                  </a:lnTo>
                  <a:lnTo>
                    <a:pt x="5803" y="702"/>
                  </a:lnTo>
                  <a:lnTo>
                    <a:pt x="5810" y="720"/>
                  </a:lnTo>
                  <a:lnTo>
                    <a:pt x="5815" y="737"/>
                  </a:lnTo>
                  <a:lnTo>
                    <a:pt x="5820" y="754"/>
                  </a:lnTo>
                  <a:lnTo>
                    <a:pt x="5824" y="772"/>
                  </a:lnTo>
                  <a:lnTo>
                    <a:pt x="5828" y="790"/>
                  </a:lnTo>
                  <a:lnTo>
                    <a:pt x="5830" y="808"/>
                  </a:lnTo>
                  <a:lnTo>
                    <a:pt x="5831" y="827"/>
                  </a:lnTo>
                  <a:lnTo>
                    <a:pt x="5832" y="846"/>
                  </a:lnTo>
                  <a:lnTo>
                    <a:pt x="5832" y="3803"/>
                  </a:lnTo>
                  <a:lnTo>
                    <a:pt x="5831" y="3822"/>
                  </a:lnTo>
                  <a:lnTo>
                    <a:pt x="5830" y="3841"/>
                  </a:lnTo>
                  <a:lnTo>
                    <a:pt x="5828" y="3858"/>
                  </a:lnTo>
                  <a:lnTo>
                    <a:pt x="5824" y="3877"/>
                  </a:lnTo>
                  <a:lnTo>
                    <a:pt x="5820" y="3895"/>
                  </a:lnTo>
                  <a:lnTo>
                    <a:pt x="5815" y="3912"/>
                  </a:lnTo>
                  <a:lnTo>
                    <a:pt x="5810" y="3930"/>
                  </a:lnTo>
                  <a:lnTo>
                    <a:pt x="5803" y="3947"/>
                  </a:lnTo>
                  <a:lnTo>
                    <a:pt x="5795" y="3962"/>
                  </a:lnTo>
                  <a:lnTo>
                    <a:pt x="5787" y="3979"/>
                  </a:lnTo>
                  <a:lnTo>
                    <a:pt x="5778" y="3994"/>
                  </a:lnTo>
                  <a:lnTo>
                    <a:pt x="5768" y="4009"/>
                  </a:lnTo>
                  <a:lnTo>
                    <a:pt x="5758" y="4023"/>
                  </a:lnTo>
                  <a:lnTo>
                    <a:pt x="5747" y="4038"/>
                  </a:lnTo>
                  <a:lnTo>
                    <a:pt x="5735" y="4051"/>
                  </a:lnTo>
                  <a:lnTo>
                    <a:pt x="5723" y="4064"/>
                  </a:lnTo>
                  <a:lnTo>
                    <a:pt x="5710" y="4076"/>
                  </a:lnTo>
                  <a:lnTo>
                    <a:pt x="5697" y="4088"/>
                  </a:lnTo>
                  <a:lnTo>
                    <a:pt x="5683" y="4098"/>
                  </a:lnTo>
                  <a:lnTo>
                    <a:pt x="5668" y="4109"/>
                  </a:lnTo>
                  <a:lnTo>
                    <a:pt x="5654" y="4118"/>
                  </a:lnTo>
                  <a:lnTo>
                    <a:pt x="5638" y="4127"/>
                  </a:lnTo>
                  <a:lnTo>
                    <a:pt x="5622" y="4136"/>
                  </a:lnTo>
                  <a:lnTo>
                    <a:pt x="5606" y="4143"/>
                  </a:lnTo>
                  <a:lnTo>
                    <a:pt x="5589" y="4149"/>
                  </a:lnTo>
                  <a:lnTo>
                    <a:pt x="5571" y="4156"/>
                  </a:lnTo>
                  <a:lnTo>
                    <a:pt x="5554" y="4160"/>
                  </a:lnTo>
                  <a:lnTo>
                    <a:pt x="5537" y="4165"/>
                  </a:lnTo>
                  <a:lnTo>
                    <a:pt x="5518" y="4168"/>
                  </a:lnTo>
                  <a:lnTo>
                    <a:pt x="5500" y="4171"/>
                  </a:lnTo>
                  <a:lnTo>
                    <a:pt x="5481" y="4172"/>
                  </a:lnTo>
                  <a:lnTo>
                    <a:pt x="5462" y="4173"/>
                  </a:lnTo>
                  <a:lnTo>
                    <a:pt x="370" y="4173"/>
                  </a:lnTo>
                  <a:lnTo>
                    <a:pt x="351" y="4172"/>
                  </a:lnTo>
                  <a:lnTo>
                    <a:pt x="332" y="4171"/>
                  </a:lnTo>
                  <a:lnTo>
                    <a:pt x="313" y="4168"/>
                  </a:lnTo>
                  <a:lnTo>
                    <a:pt x="295" y="4165"/>
                  </a:lnTo>
                  <a:lnTo>
                    <a:pt x="277" y="4160"/>
                  </a:lnTo>
                  <a:lnTo>
                    <a:pt x="259" y="4156"/>
                  </a:lnTo>
                  <a:lnTo>
                    <a:pt x="243" y="4149"/>
                  </a:lnTo>
                  <a:lnTo>
                    <a:pt x="226" y="4143"/>
                  </a:lnTo>
                  <a:lnTo>
                    <a:pt x="209" y="4136"/>
                  </a:lnTo>
                  <a:lnTo>
                    <a:pt x="194" y="4127"/>
                  </a:lnTo>
                  <a:lnTo>
                    <a:pt x="178" y="4118"/>
                  </a:lnTo>
                  <a:lnTo>
                    <a:pt x="162" y="4109"/>
                  </a:lnTo>
                  <a:lnTo>
                    <a:pt x="148" y="4098"/>
                  </a:lnTo>
                  <a:lnTo>
                    <a:pt x="134" y="4088"/>
                  </a:lnTo>
                  <a:lnTo>
                    <a:pt x="121" y="4076"/>
                  </a:lnTo>
                  <a:lnTo>
                    <a:pt x="108" y="4064"/>
                  </a:lnTo>
                  <a:lnTo>
                    <a:pt x="95" y="4051"/>
                  </a:lnTo>
                  <a:lnTo>
                    <a:pt x="84" y="4038"/>
                  </a:lnTo>
                  <a:lnTo>
                    <a:pt x="73" y="4023"/>
                  </a:lnTo>
                  <a:lnTo>
                    <a:pt x="63" y="4009"/>
                  </a:lnTo>
                  <a:lnTo>
                    <a:pt x="53" y="3994"/>
                  </a:lnTo>
                  <a:lnTo>
                    <a:pt x="44" y="3979"/>
                  </a:lnTo>
                  <a:lnTo>
                    <a:pt x="36" y="3962"/>
                  </a:lnTo>
                  <a:lnTo>
                    <a:pt x="29" y="3947"/>
                  </a:lnTo>
                  <a:lnTo>
                    <a:pt x="22" y="3930"/>
                  </a:lnTo>
                  <a:lnTo>
                    <a:pt x="16" y="3912"/>
                  </a:lnTo>
                  <a:lnTo>
                    <a:pt x="11" y="3895"/>
                  </a:lnTo>
                  <a:lnTo>
                    <a:pt x="7" y="3877"/>
                  </a:lnTo>
                  <a:lnTo>
                    <a:pt x="4" y="3858"/>
                  </a:lnTo>
                  <a:lnTo>
                    <a:pt x="2" y="3841"/>
                  </a:lnTo>
                  <a:lnTo>
                    <a:pt x="0" y="3822"/>
                  </a:lnTo>
                  <a:lnTo>
                    <a:pt x="0" y="3803"/>
                  </a:lnTo>
                  <a:lnTo>
                    <a:pt x="0" y="846"/>
                  </a:lnTo>
                  <a:lnTo>
                    <a:pt x="0" y="827"/>
                  </a:lnTo>
                  <a:lnTo>
                    <a:pt x="2" y="808"/>
                  </a:lnTo>
                  <a:lnTo>
                    <a:pt x="4" y="790"/>
                  </a:lnTo>
                  <a:lnTo>
                    <a:pt x="7" y="772"/>
                  </a:lnTo>
                  <a:lnTo>
                    <a:pt x="11" y="754"/>
                  </a:lnTo>
                  <a:lnTo>
                    <a:pt x="16" y="737"/>
                  </a:lnTo>
                  <a:lnTo>
                    <a:pt x="22" y="720"/>
                  </a:lnTo>
                  <a:lnTo>
                    <a:pt x="29" y="702"/>
                  </a:lnTo>
                  <a:lnTo>
                    <a:pt x="36" y="686"/>
                  </a:lnTo>
                  <a:lnTo>
                    <a:pt x="44" y="670"/>
                  </a:lnTo>
                  <a:lnTo>
                    <a:pt x="53" y="655"/>
                  </a:lnTo>
                  <a:lnTo>
                    <a:pt x="63" y="640"/>
                  </a:lnTo>
                  <a:lnTo>
                    <a:pt x="73" y="625"/>
                  </a:lnTo>
                  <a:lnTo>
                    <a:pt x="84" y="612"/>
                  </a:lnTo>
                  <a:lnTo>
                    <a:pt x="95" y="598"/>
                  </a:lnTo>
                  <a:lnTo>
                    <a:pt x="108" y="585"/>
                  </a:lnTo>
                  <a:lnTo>
                    <a:pt x="121" y="573"/>
                  </a:lnTo>
                  <a:lnTo>
                    <a:pt x="134" y="562"/>
                  </a:lnTo>
                  <a:lnTo>
                    <a:pt x="148" y="550"/>
                  </a:lnTo>
                  <a:lnTo>
                    <a:pt x="162" y="539"/>
                  </a:lnTo>
                  <a:lnTo>
                    <a:pt x="178" y="530"/>
                  </a:lnTo>
                  <a:lnTo>
                    <a:pt x="194" y="521"/>
                  </a:lnTo>
                  <a:lnTo>
                    <a:pt x="209" y="513"/>
                  </a:lnTo>
                  <a:lnTo>
                    <a:pt x="226" y="506"/>
                  </a:lnTo>
                  <a:lnTo>
                    <a:pt x="243" y="499"/>
                  </a:lnTo>
                  <a:lnTo>
                    <a:pt x="259" y="494"/>
                  </a:lnTo>
                  <a:lnTo>
                    <a:pt x="277" y="488"/>
                  </a:lnTo>
                  <a:lnTo>
                    <a:pt x="295" y="484"/>
                  </a:lnTo>
                  <a:lnTo>
                    <a:pt x="313" y="480"/>
                  </a:lnTo>
                  <a:lnTo>
                    <a:pt x="332" y="478"/>
                  </a:lnTo>
                  <a:lnTo>
                    <a:pt x="351" y="477"/>
                  </a:lnTo>
                  <a:lnTo>
                    <a:pt x="370" y="477"/>
                  </a:lnTo>
                  <a:close/>
                  <a:moveTo>
                    <a:pt x="542" y="0"/>
                  </a:moveTo>
                  <a:lnTo>
                    <a:pt x="1703" y="0"/>
                  </a:lnTo>
                  <a:lnTo>
                    <a:pt x="1703" y="350"/>
                  </a:lnTo>
                  <a:lnTo>
                    <a:pt x="542" y="350"/>
                  </a:lnTo>
                  <a:lnTo>
                    <a:pt x="542" y="0"/>
                  </a:lnTo>
                  <a:close/>
                  <a:moveTo>
                    <a:pt x="4019" y="1725"/>
                  </a:moveTo>
                  <a:lnTo>
                    <a:pt x="4019" y="1725"/>
                  </a:lnTo>
                  <a:lnTo>
                    <a:pt x="3983" y="1726"/>
                  </a:lnTo>
                  <a:lnTo>
                    <a:pt x="3946" y="1729"/>
                  </a:lnTo>
                  <a:lnTo>
                    <a:pt x="3910" y="1734"/>
                  </a:lnTo>
                  <a:lnTo>
                    <a:pt x="3874" y="1740"/>
                  </a:lnTo>
                  <a:lnTo>
                    <a:pt x="3840" y="1747"/>
                  </a:lnTo>
                  <a:lnTo>
                    <a:pt x="3806" y="1758"/>
                  </a:lnTo>
                  <a:lnTo>
                    <a:pt x="3773" y="1769"/>
                  </a:lnTo>
                  <a:lnTo>
                    <a:pt x="3740" y="1782"/>
                  </a:lnTo>
                  <a:lnTo>
                    <a:pt x="3708" y="1797"/>
                  </a:lnTo>
                  <a:lnTo>
                    <a:pt x="3677" y="1812"/>
                  </a:lnTo>
                  <a:lnTo>
                    <a:pt x="3647" y="1829"/>
                  </a:lnTo>
                  <a:lnTo>
                    <a:pt x="3618" y="1848"/>
                  </a:lnTo>
                  <a:lnTo>
                    <a:pt x="3590" y="1868"/>
                  </a:lnTo>
                  <a:lnTo>
                    <a:pt x="3563" y="1889"/>
                  </a:lnTo>
                  <a:lnTo>
                    <a:pt x="3537" y="1911"/>
                  </a:lnTo>
                  <a:lnTo>
                    <a:pt x="3512" y="1936"/>
                  </a:lnTo>
                  <a:lnTo>
                    <a:pt x="3488" y="1960"/>
                  </a:lnTo>
                  <a:lnTo>
                    <a:pt x="3465" y="1987"/>
                  </a:lnTo>
                  <a:lnTo>
                    <a:pt x="3444" y="2014"/>
                  </a:lnTo>
                  <a:lnTo>
                    <a:pt x="3424" y="2042"/>
                  </a:lnTo>
                  <a:lnTo>
                    <a:pt x="3405" y="2071"/>
                  </a:lnTo>
                  <a:lnTo>
                    <a:pt x="3388" y="2101"/>
                  </a:lnTo>
                  <a:lnTo>
                    <a:pt x="3372" y="2132"/>
                  </a:lnTo>
                  <a:lnTo>
                    <a:pt x="3358" y="2164"/>
                  </a:lnTo>
                  <a:lnTo>
                    <a:pt x="3345" y="2197"/>
                  </a:lnTo>
                  <a:lnTo>
                    <a:pt x="3334" y="2230"/>
                  </a:lnTo>
                  <a:lnTo>
                    <a:pt x="3324" y="2264"/>
                  </a:lnTo>
                  <a:lnTo>
                    <a:pt x="3316" y="2298"/>
                  </a:lnTo>
                  <a:lnTo>
                    <a:pt x="3309" y="2334"/>
                  </a:lnTo>
                  <a:lnTo>
                    <a:pt x="3305" y="2369"/>
                  </a:lnTo>
                  <a:lnTo>
                    <a:pt x="3303" y="2406"/>
                  </a:lnTo>
                  <a:lnTo>
                    <a:pt x="3302" y="2443"/>
                  </a:lnTo>
                  <a:lnTo>
                    <a:pt x="3303" y="2480"/>
                  </a:lnTo>
                  <a:lnTo>
                    <a:pt x="3305" y="2517"/>
                  </a:lnTo>
                  <a:lnTo>
                    <a:pt x="3309" y="2552"/>
                  </a:lnTo>
                  <a:lnTo>
                    <a:pt x="3316" y="2587"/>
                  </a:lnTo>
                  <a:lnTo>
                    <a:pt x="3324" y="2622"/>
                  </a:lnTo>
                  <a:lnTo>
                    <a:pt x="3334" y="2656"/>
                  </a:lnTo>
                  <a:lnTo>
                    <a:pt x="3345" y="2689"/>
                  </a:lnTo>
                  <a:lnTo>
                    <a:pt x="3358" y="2722"/>
                  </a:lnTo>
                  <a:lnTo>
                    <a:pt x="3372" y="2754"/>
                  </a:lnTo>
                  <a:lnTo>
                    <a:pt x="3388" y="2784"/>
                  </a:lnTo>
                  <a:lnTo>
                    <a:pt x="3405" y="2814"/>
                  </a:lnTo>
                  <a:lnTo>
                    <a:pt x="3424" y="2843"/>
                  </a:lnTo>
                  <a:lnTo>
                    <a:pt x="3444" y="2872"/>
                  </a:lnTo>
                  <a:lnTo>
                    <a:pt x="3465" y="2899"/>
                  </a:lnTo>
                  <a:lnTo>
                    <a:pt x="3488" y="2924"/>
                  </a:lnTo>
                  <a:lnTo>
                    <a:pt x="3512" y="2950"/>
                  </a:lnTo>
                  <a:lnTo>
                    <a:pt x="3537" y="2973"/>
                  </a:lnTo>
                  <a:lnTo>
                    <a:pt x="3563" y="2997"/>
                  </a:lnTo>
                  <a:lnTo>
                    <a:pt x="3590" y="3018"/>
                  </a:lnTo>
                  <a:lnTo>
                    <a:pt x="3618" y="3038"/>
                  </a:lnTo>
                  <a:lnTo>
                    <a:pt x="3647" y="3056"/>
                  </a:lnTo>
                  <a:lnTo>
                    <a:pt x="3677" y="3074"/>
                  </a:lnTo>
                  <a:lnTo>
                    <a:pt x="3708" y="3089"/>
                  </a:lnTo>
                  <a:lnTo>
                    <a:pt x="3740" y="3104"/>
                  </a:lnTo>
                  <a:lnTo>
                    <a:pt x="3773" y="3117"/>
                  </a:lnTo>
                  <a:lnTo>
                    <a:pt x="3806" y="3128"/>
                  </a:lnTo>
                  <a:lnTo>
                    <a:pt x="3840" y="3137"/>
                  </a:lnTo>
                  <a:lnTo>
                    <a:pt x="3874" y="3145"/>
                  </a:lnTo>
                  <a:lnTo>
                    <a:pt x="3910" y="3152"/>
                  </a:lnTo>
                  <a:lnTo>
                    <a:pt x="3946" y="3156"/>
                  </a:lnTo>
                  <a:lnTo>
                    <a:pt x="3983" y="3160"/>
                  </a:lnTo>
                  <a:lnTo>
                    <a:pt x="4019" y="3161"/>
                  </a:lnTo>
                  <a:lnTo>
                    <a:pt x="4056" y="3160"/>
                  </a:lnTo>
                  <a:lnTo>
                    <a:pt x="4092" y="3156"/>
                  </a:lnTo>
                  <a:lnTo>
                    <a:pt x="4129" y="3152"/>
                  </a:lnTo>
                  <a:lnTo>
                    <a:pt x="4163" y="3145"/>
                  </a:lnTo>
                  <a:lnTo>
                    <a:pt x="4198" y="3137"/>
                  </a:lnTo>
                  <a:lnTo>
                    <a:pt x="4232" y="3128"/>
                  </a:lnTo>
                  <a:lnTo>
                    <a:pt x="4266" y="3117"/>
                  </a:lnTo>
                  <a:lnTo>
                    <a:pt x="4298" y="3104"/>
                  </a:lnTo>
                  <a:lnTo>
                    <a:pt x="4329" y="3089"/>
                  </a:lnTo>
                  <a:lnTo>
                    <a:pt x="4361" y="3074"/>
                  </a:lnTo>
                  <a:lnTo>
                    <a:pt x="4391" y="3056"/>
                  </a:lnTo>
                  <a:lnTo>
                    <a:pt x="4420" y="3038"/>
                  </a:lnTo>
                  <a:lnTo>
                    <a:pt x="4447" y="3018"/>
                  </a:lnTo>
                  <a:lnTo>
                    <a:pt x="4475" y="2997"/>
                  </a:lnTo>
                  <a:lnTo>
                    <a:pt x="4501" y="2973"/>
                  </a:lnTo>
                  <a:lnTo>
                    <a:pt x="4527" y="2950"/>
                  </a:lnTo>
                  <a:lnTo>
                    <a:pt x="4550" y="2924"/>
                  </a:lnTo>
                  <a:lnTo>
                    <a:pt x="4572" y="2899"/>
                  </a:lnTo>
                  <a:lnTo>
                    <a:pt x="4595" y="2872"/>
                  </a:lnTo>
                  <a:lnTo>
                    <a:pt x="4614" y="2843"/>
                  </a:lnTo>
                  <a:lnTo>
                    <a:pt x="4633" y="2814"/>
                  </a:lnTo>
                  <a:lnTo>
                    <a:pt x="4650" y="2784"/>
                  </a:lnTo>
                  <a:lnTo>
                    <a:pt x="4666" y="2754"/>
                  </a:lnTo>
                  <a:lnTo>
                    <a:pt x="4680" y="2722"/>
                  </a:lnTo>
                  <a:lnTo>
                    <a:pt x="4693" y="2689"/>
                  </a:lnTo>
                  <a:lnTo>
                    <a:pt x="4705" y="2656"/>
                  </a:lnTo>
                  <a:lnTo>
                    <a:pt x="4714" y="2622"/>
                  </a:lnTo>
                  <a:lnTo>
                    <a:pt x="4722" y="2587"/>
                  </a:lnTo>
                  <a:lnTo>
                    <a:pt x="4728" y="2552"/>
                  </a:lnTo>
                  <a:lnTo>
                    <a:pt x="4733" y="2517"/>
                  </a:lnTo>
                  <a:lnTo>
                    <a:pt x="4736" y="2480"/>
                  </a:lnTo>
                  <a:lnTo>
                    <a:pt x="4736" y="2443"/>
                  </a:lnTo>
                  <a:lnTo>
                    <a:pt x="4736" y="2406"/>
                  </a:lnTo>
                  <a:lnTo>
                    <a:pt x="4733" y="2369"/>
                  </a:lnTo>
                  <a:lnTo>
                    <a:pt x="4728" y="2334"/>
                  </a:lnTo>
                  <a:lnTo>
                    <a:pt x="4722" y="2298"/>
                  </a:lnTo>
                  <a:lnTo>
                    <a:pt x="4714" y="2264"/>
                  </a:lnTo>
                  <a:lnTo>
                    <a:pt x="4705" y="2230"/>
                  </a:lnTo>
                  <a:lnTo>
                    <a:pt x="4693" y="2197"/>
                  </a:lnTo>
                  <a:lnTo>
                    <a:pt x="4680" y="2164"/>
                  </a:lnTo>
                  <a:lnTo>
                    <a:pt x="4666" y="2132"/>
                  </a:lnTo>
                  <a:lnTo>
                    <a:pt x="4650" y="2101"/>
                  </a:lnTo>
                  <a:lnTo>
                    <a:pt x="4633" y="2071"/>
                  </a:lnTo>
                  <a:lnTo>
                    <a:pt x="4614" y="2042"/>
                  </a:lnTo>
                  <a:lnTo>
                    <a:pt x="4595" y="2014"/>
                  </a:lnTo>
                  <a:lnTo>
                    <a:pt x="4572" y="1987"/>
                  </a:lnTo>
                  <a:lnTo>
                    <a:pt x="4550" y="1960"/>
                  </a:lnTo>
                  <a:lnTo>
                    <a:pt x="4527" y="1936"/>
                  </a:lnTo>
                  <a:lnTo>
                    <a:pt x="4501" y="1911"/>
                  </a:lnTo>
                  <a:lnTo>
                    <a:pt x="4475" y="1889"/>
                  </a:lnTo>
                  <a:lnTo>
                    <a:pt x="4447" y="1868"/>
                  </a:lnTo>
                  <a:lnTo>
                    <a:pt x="4420" y="1848"/>
                  </a:lnTo>
                  <a:lnTo>
                    <a:pt x="4391" y="1829"/>
                  </a:lnTo>
                  <a:lnTo>
                    <a:pt x="4361" y="1812"/>
                  </a:lnTo>
                  <a:lnTo>
                    <a:pt x="4329" y="1797"/>
                  </a:lnTo>
                  <a:lnTo>
                    <a:pt x="4298" y="1782"/>
                  </a:lnTo>
                  <a:lnTo>
                    <a:pt x="4266" y="1769"/>
                  </a:lnTo>
                  <a:lnTo>
                    <a:pt x="4232" y="1758"/>
                  </a:lnTo>
                  <a:lnTo>
                    <a:pt x="4198" y="1747"/>
                  </a:lnTo>
                  <a:lnTo>
                    <a:pt x="4163" y="1740"/>
                  </a:lnTo>
                  <a:lnTo>
                    <a:pt x="4129" y="1734"/>
                  </a:lnTo>
                  <a:lnTo>
                    <a:pt x="4092" y="1729"/>
                  </a:lnTo>
                  <a:lnTo>
                    <a:pt x="4056" y="1726"/>
                  </a:lnTo>
                  <a:lnTo>
                    <a:pt x="4019" y="1725"/>
                  </a:lnTo>
                  <a:close/>
                  <a:moveTo>
                    <a:pt x="1375" y="838"/>
                  </a:moveTo>
                  <a:lnTo>
                    <a:pt x="1375" y="3754"/>
                  </a:lnTo>
                  <a:lnTo>
                    <a:pt x="1591" y="3754"/>
                  </a:lnTo>
                  <a:lnTo>
                    <a:pt x="1591" y="838"/>
                  </a:lnTo>
                  <a:lnTo>
                    <a:pt x="1375" y="838"/>
                  </a:lnTo>
                  <a:close/>
                  <a:moveTo>
                    <a:pt x="1841" y="690"/>
                  </a:moveTo>
                  <a:lnTo>
                    <a:pt x="1841" y="1260"/>
                  </a:lnTo>
                  <a:lnTo>
                    <a:pt x="2899" y="1260"/>
                  </a:lnTo>
                  <a:lnTo>
                    <a:pt x="2899" y="690"/>
                  </a:lnTo>
                  <a:lnTo>
                    <a:pt x="1841" y="690"/>
                  </a:lnTo>
                  <a:close/>
                  <a:moveTo>
                    <a:pt x="4019" y="1003"/>
                  </a:moveTo>
                  <a:lnTo>
                    <a:pt x="4019" y="1003"/>
                  </a:lnTo>
                  <a:lnTo>
                    <a:pt x="3982" y="1004"/>
                  </a:lnTo>
                  <a:lnTo>
                    <a:pt x="3945" y="1005"/>
                  </a:lnTo>
                  <a:lnTo>
                    <a:pt x="3908" y="1007"/>
                  </a:lnTo>
                  <a:lnTo>
                    <a:pt x="3872" y="1011"/>
                  </a:lnTo>
                  <a:lnTo>
                    <a:pt x="3835" y="1015"/>
                  </a:lnTo>
                  <a:lnTo>
                    <a:pt x="3800" y="1020"/>
                  </a:lnTo>
                  <a:lnTo>
                    <a:pt x="3764" y="1026"/>
                  </a:lnTo>
                  <a:lnTo>
                    <a:pt x="3728" y="1033"/>
                  </a:lnTo>
                  <a:lnTo>
                    <a:pt x="3694" y="1040"/>
                  </a:lnTo>
                  <a:lnTo>
                    <a:pt x="3659" y="1049"/>
                  </a:lnTo>
                  <a:lnTo>
                    <a:pt x="3625" y="1058"/>
                  </a:lnTo>
                  <a:lnTo>
                    <a:pt x="3591" y="1068"/>
                  </a:lnTo>
                  <a:lnTo>
                    <a:pt x="3558" y="1079"/>
                  </a:lnTo>
                  <a:lnTo>
                    <a:pt x="3524" y="1091"/>
                  </a:lnTo>
                  <a:lnTo>
                    <a:pt x="3491" y="1103"/>
                  </a:lnTo>
                  <a:lnTo>
                    <a:pt x="3459" y="1117"/>
                  </a:lnTo>
                  <a:lnTo>
                    <a:pt x="3426" y="1130"/>
                  </a:lnTo>
                  <a:lnTo>
                    <a:pt x="3395" y="1146"/>
                  </a:lnTo>
                  <a:lnTo>
                    <a:pt x="3364" y="1161"/>
                  </a:lnTo>
                  <a:lnTo>
                    <a:pt x="3333" y="1177"/>
                  </a:lnTo>
                  <a:lnTo>
                    <a:pt x="3303" y="1194"/>
                  </a:lnTo>
                  <a:lnTo>
                    <a:pt x="3273" y="1211"/>
                  </a:lnTo>
                  <a:lnTo>
                    <a:pt x="3244" y="1230"/>
                  </a:lnTo>
                  <a:lnTo>
                    <a:pt x="3215" y="1249"/>
                  </a:lnTo>
                  <a:lnTo>
                    <a:pt x="3186" y="1269"/>
                  </a:lnTo>
                  <a:lnTo>
                    <a:pt x="3158" y="1289"/>
                  </a:lnTo>
                  <a:lnTo>
                    <a:pt x="3130" y="1311"/>
                  </a:lnTo>
                  <a:lnTo>
                    <a:pt x="3103" y="1332"/>
                  </a:lnTo>
                  <a:lnTo>
                    <a:pt x="3077" y="1354"/>
                  </a:lnTo>
                  <a:lnTo>
                    <a:pt x="3051" y="1377"/>
                  </a:lnTo>
                  <a:lnTo>
                    <a:pt x="3026" y="1401"/>
                  </a:lnTo>
                  <a:lnTo>
                    <a:pt x="3001" y="1425"/>
                  </a:lnTo>
                  <a:lnTo>
                    <a:pt x="2977" y="1450"/>
                  </a:lnTo>
                  <a:lnTo>
                    <a:pt x="2954" y="1474"/>
                  </a:lnTo>
                  <a:lnTo>
                    <a:pt x="2930" y="1501"/>
                  </a:lnTo>
                  <a:lnTo>
                    <a:pt x="2908" y="1527"/>
                  </a:lnTo>
                  <a:lnTo>
                    <a:pt x="2887" y="1554"/>
                  </a:lnTo>
                  <a:lnTo>
                    <a:pt x="2866" y="1581"/>
                  </a:lnTo>
                  <a:lnTo>
                    <a:pt x="2844" y="1609"/>
                  </a:lnTo>
                  <a:lnTo>
                    <a:pt x="2826" y="1638"/>
                  </a:lnTo>
                  <a:lnTo>
                    <a:pt x="2807" y="1667"/>
                  </a:lnTo>
                  <a:lnTo>
                    <a:pt x="2788" y="1696"/>
                  </a:lnTo>
                  <a:lnTo>
                    <a:pt x="2770" y="1726"/>
                  </a:lnTo>
                  <a:lnTo>
                    <a:pt x="2753" y="1756"/>
                  </a:lnTo>
                  <a:lnTo>
                    <a:pt x="2737" y="1788"/>
                  </a:lnTo>
                  <a:lnTo>
                    <a:pt x="2722" y="1819"/>
                  </a:lnTo>
                  <a:lnTo>
                    <a:pt x="2706" y="1850"/>
                  </a:lnTo>
                  <a:lnTo>
                    <a:pt x="2693" y="1882"/>
                  </a:lnTo>
                  <a:lnTo>
                    <a:pt x="2679" y="1915"/>
                  </a:lnTo>
                  <a:lnTo>
                    <a:pt x="2667" y="1948"/>
                  </a:lnTo>
                  <a:lnTo>
                    <a:pt x="2655" y="1982"/>
                  </a:lnTo>
                  <a:lnTo>
                    <a:pt x="2644" y="2015"/>
                  </a:lnTo>
                  <a:lnTo>
                    <a:pt x="2634" y="2048"/>
                  </a:lnTo>
                  <a:lnTo>
                    <a:pt x="2625" y="2083"/>
                  </a:lnTo>
                  <a:lnTo>
                    <a:pt x="2616" y="2118"/>
                  </a:lnTo>
                  <a:lnTo>
                    <a:pt x="2609" y="2153"/>
                  </a:lnTo>
                  <a:lnTo>
                    <a:pt x="2601" y="2188"/>
                  </a:lnTo>
                  <a:lnTo>
                    <a:pt x="2596" y="2223"/>
                  </a:lnTo>
                  <a:lnTo>
                    <a:pt x="2591" y="2259"/>
                  </a:lnTo>
                  <a:lnTo>
                    <a:pt x="2587" y="2296"/>
                  </a:lnTo>
                  <a:lnTo>
                    <a:pt x="2584" y="2332"/>
                  </a:lnTo>
                  <a:lnTo>
                    <a:pt x="2581" y="2368"/>
                  </a:lnTo>
                  <a:lnTo>
                    <a:pt x="2580" y="2405"/>
                  </a:lnTo>
                  <a:lnTo>
                    <a:pt x="2579" y="2443"/>
                  </a:lnTo>
                  <a:lnTo>
                    <a:pt x="2580" y="2480"/>
                  </a:lnTo>
                  <a:lnTo>
                    <a:pt x="2581" y="2517"/>
                  </a:lnTo>
                  <a:lnTo>
                    <a:pt x="2584" y="2553"/>
                  </a:lnTo>
                  <a:lnTo>
                    <a:pt x="2587" y="2590"/>
                  </a:lnTo>
                  <a:lnTo>
                    <a:pt x="2591" y="2626"/>
                  </a:lnTo>
                  <a:lnTo>
                    <a:pt x="2596" y="2661"/>
                  </a:lnTo>
                  <a:lnTo>
                    <a:pt x="2601" y="2697"/>
                  </a:lnTo>
                  <a:lnTo>
                    <a:pt x="2609" y="2733"/>
                  </a:lnTo>
                  <a:lnTo>
                    <a:pt x="2616" y="2767"/>
                  </a:lnTo>
                  <a:lnTo>
                    <a:pt x="2625" y="2803"/>
                  </a:lnTo>
                  <a:lnTo>
                    <a:pt x="2634" y="2836"/>
                  </a:lnTo>
                  <a:lnTo>
                    <a:pt x="2644" y="2871"/>
                  </a:lnTo>
                  <a:lnTo>
                    <a:pt x="2655" y="2904"/>
                  </a:lnTo>
                  <a:lnTo>
                    <a:pt x="2667" y="2938"/>
                  </a:lnTo>
                  <a:lnTo>
                    <a:pt x="2679" y="2970"/>
                  </a:lnTo>
                  <a:lnTo>
                    <a:pt x="2693" y="3004"/>
                  </a:lnTo>
                  <a:lnTo>
                    <a:pt x="2706" y="3035"/>
                  </a:lnTo>
                  <a:lnTo>
                    <a:pt x="2722" y="3067"/>
                  </a:lnTo>
                  <a:lnTo>
                    <a:pt x="2737" y="3098"/>
                  </a:lnTo>
                  <a:lnTo>
                    <a:pt x="2753" y="3128"/>
                  </a:lnTo>
                  <a:lnTo>
                    <a:pt x="2770" y="3160"/>
                  </a:lnTo>
                  <a:lnTo>
                    <a:pt x="2788" y="3189"/>
                  </a:lnTo>
                  <a:lnTo>
                    <a:pt x="2807" y="3219"/>
                  </a:lnTo>
                  <a:lnTo>
                    <a:pt x="2826" y="3248"/>
                  </a:lnTo>
                  <a:lnTo>
                    <a:pt x="2844" y="3276"/>
                  </a:lnTo>
                  <a:lnTo>
                    <a:pt x="2866" y="3305"/>
                  </a:lnTo>
                  <a:lnTo>
                    <a:pt x="2887" y="3331"/>
                  </a:lnTo>
                  <a:lnTo>
                    <a:pt x="2908" y="3358"/>
                  </a:lnTo>
                  <a:lnTo>
                    <a:pt x="2930" y="3385"/>
                  </a:lnTo>
                  <a:lnTo>
                    <a:pt x="2954" y="3410"/>
                  </a:lnTo>
                  <a:lnTo>
                    <a:pt x="2977" y="3436"/>
                  </a:lnTo>
                  <a:lnTo>
                    <a:pt x="3001" y="3461"/>
                  </a:lnTo>
                  <a:lnTo>
                    <a:pt x="3026" y="3485"/>
                  </a:lnTo>
                  <a:lnTo>
                    <a:pt x="3051" y="3508"/>
                  </a:lnTo>
                  <a:lnTo>
                    <a:pt x="3077" y="3531"/>
                  </a:lnTo>
                  <a:lnTo>
                    <a:pt x="3103" y="3553"/>
                  </a:lnTo>
                  <a:lnTo>
                    <a:pt x="3130" y="3575"/>
                  </a:lnTo>
                  <a:lnTo>
                    <a:pt x="3158" y="3597"/>
                  </a:lnTo>
                  <a:lnTo>
                    <a:pt x="3186" y="3617"/>
                  </a:lnTo>
                  <a:lnTo>
                    <a:pt x="3215" y="3637"/>
                  </a:lnTo>
                  <a:lnTo>
                    <a:pt x="3244" y="3656"/>
                  </a:lnTo>
                  <a:lnTo>
                    <a:pt x="3273" y="3673"/>
                  </a:lnTo>
                  <a:lnTo>
                    <a:pt x="3303" y="3691"/>
                  </a:lnTo>
                  <a:lnTo>
                    <a:pt x="3333" y="3708"/>
                  </a:lnTo>
                  <a:lnTo>
                    <a:pt x="3364" y="3725"/>
                  </a:lnTo>
                  <a:lnTo>
                    <a:pt x="3395" y="3740"/>
                  </a:lnTo>
                  <a:lnTo>
                    <a:pt x="3426" y="3755"/>
                  </a:lnTo>
                  <a:lnTo>
                    <a:pt x="3459" y="3769"/>
                  </a:lnTo>
                  <a:lnTo>
                    <a:pt x="3491" y="3783"/>
                  </a:lnTo>
                  <a:lnTo>
                    <a:pt x="3524" y="3795"/>
                  </a:lnTo>
                  <a:lnTo>
                    <a:pt x="3558" y="3806"/>
                  </a:lnTo>
                  <a:lnTo>
                    <a:pt x="3591" y="3817"/>
                  </a:lnTo>
                  <a:lnTo>
                    <a:pt x="3625" y="3827"/>
                  </a:lnTo>
                  <a:lnTo>
                    <a:pt x="3659" y="3837"/>
                  </a:lnTo>
                  <a:lnTo>
                    <a:pt x="3694" y="3845"/>
                  </a:lnTo>
                  <a:lnTo>
                    <a:pt x="3728" y="3853"/>
                  </a:lnTo>
                  <a:lnTo>
                    <a:pt x="3764" y="3860"/>
                  </a:lnTo>
                  <a:lnTo>
                    <a:pt x="3800" y="3865"/>
                  </a:lnTo>
                  <a:lnTo>
                    <a:pt x="3835" y="3871"/>
                  </a:lnTo>
                  <a:lnTo>
                    <a:pt x="3872" y="3875"/>
                  </a:lnTo>
                  <a:lnTo>
                    <a:pt x="3908" y="3879"/>
                  </a:lnTo>
                  <a:lnTo>
                    <a:pt x="3945" y="3881"/>
                  </a:lnTo>
                  <a:lnTo>
                    <a:pt x="3982" y="3882"/>
                  </a:lnTo>
                  <a:lnTo>
                    <a:pt x="4019" y="3882"/>
                  </a:lnTo>
                  <a:lnTo>
                    <a:pt x="4056" y="3882"/>
                  </a:lnTo>
                  <a:lnTo>
                    <a:pt x="4093" y="3881"/>
                  </a:lnTo>
                  <a:lnTo>
                    <a:pt x="4130" y="3879"/>
                  </a:lnTo>
                  <a:lnTo>
                    <a:pt x="4167" y="3875"/>
                  </a:lnTo>
                  <a:lnTo>
                    <a:pt x="4202" y="3871"/>
                  </a:lnTo>
                  <a:lnTo>
                    <a:pt x="4238" y="3865"/>
                  </a:lnTo>
                  <a:lnTo>
                    <a:pt x="4274" y="3860"/>
                  </a:lnTo>
                  <a:lnTo>
                    <a:pt x="4309" y="3853"/>
                  </a:lnTo>
                  <a:lnTo>
                    <a:pt x="4344" y="3845"/>
                  </a:lnTo>
                  <a:lnTo>
                    <a:pt x="4378" y="3837"/>
                  </a:lnTo>
                  <a:lnTo>
                    <a:pt x="4413" y="3827"/>
                  </a:lnTo>
                  <a:lnTo>
                    <a:pt x="4447" y="3817"/>
                  </a:lnTo>
                  <a:lnTo>
                    <a:pt x="4481" y="3806"/>
                  </a:lnTo>
                  <a:lnTo>
                    <a:pt x="4514" y="3795"/>
                  </a:lnTo>
                  <a:lnTo>
                    <a:pt x="4547" y="3783"/>
                  </a:lnTo>
                  <a:lnTo>
                    <a:pt x="4579" y="3769"/>
                  </a:lnTo>
                  <a:lnTo>
                    <a:pt x="4611" y="3755"/>
                  </a:lnTo>
                  <a:lnTo>
                    <a:pt x="4644" y="3740"/>
                  </a:lnTo>
                  <a:lnTo>
                    <a:pt x="4675" y="3725"/>
                  </a:lnTo>
                  <a:lnTo>
                    <a:pt x="4705" y="3708"/>
                  </a:lnTo>
                  <a:lnTo>
                    <a:pt x="4736" y="3691"/>
                  </a:lnTo>
                  <a:lnTo>
                    <a:pt x="4765" y="3673"/>
                  </a:lnTo>
                  <a:lnTo>
                    <a:pt x="4795" y="3656"/>
                  </a:lnTo>
                  <a:lnTo>
                    <a:pt x="4824" y="3637"/>
                  </a:lnTo>
                  <a:lnTo>
                    <a:pt x="4852" y="3617"/>
                  </a:lnTo>
                  <a:lnTo>
                    <a:pt x="4880" y="3597"/>
                  </a:lnTo>
                  <a:lnTo>
                    <a:pt x="4908" y="3575"/>
                  </a:lnTo>
                  <a:lnTo>
                    <a:pt x="4935" y="3553"/>
                  </a:lnTo>
                  <a:lnTo>
                    <a:pt x="4961" y="3531"/>
                  </a:lnTo>
                  <a:lnTo>
                    <a:pt x="4987" y="3508"/>
                  </a:lnTo>
                  <a:lnTo>
                    <a:pt x="5013" y="3485"/>
                  </a:lnTo>
                  <a:lnTo>
                    <a:pt x="5037" y="3461"/>
                  </a:lnTo>
                  <a:lnTo>
                    <a:pt x="5061" y="3436"/>
                  </a:lnTo>
                  <a:lnTo>
                    <a:pt x="5085" y="3410"/>
                  </a:lnTo>
                  <a:lnTo>
                    <a:pt x="5107" y="3385"/>
                  </a:lnTo>
                  <a:lnTo>
                    <a:pt x="5130" y="3358"/>
                  </a:lnTo>
                  <a:lnTo>
                    <a:pt x="5152" y="3331"/>
                  </a:lnTo>
                  <a:lnTo>
                    <a:pt x="5173" y="3305"/>
                  </a:lnTo>
                  <a:lnTo>
                    <a:pt x="5193" y="3276"/>
                  </a:lnTo>
                  <a:lnTo>
                    <a:pt x="5213" y="3248"/>
                  </a:lnTo>
                  <a:lnTo>
                    <a:pt x="5232" y="3219"/>
                  </a:lnTo>
                  <a:lnTo>
                    <a:pt x="5250" y="3189"/>
                  </a:lnTo>
                  <a:lnTo>
                    <a:pt x="5268" y="3160"/>
                  </a:lnTo>
                  <a:lnTo>
                    <a:pt x="5285" y="3128"/>
                  </a:lnTo>
                  <a:lnTo>
                    <a:pt x="5301" y="3098"/>
                  </a:lnTo>
                  <a:lnTo>
                    <a:pt x="5317" y="3067"/>
                  </a:lnTo>
                  <a:lnTo>
                    <a:pt x="5331" y="3035"/>
                  </a:lnTo>
                  <a:lnTo>
                    <a:pt x="5346" y="3004"/>
                  </a:lnTo>
                  <a:lnTo>
                    <a:pt x="5359" y="2970"/>
                  </a:lnTo>
                  <a:lnTo>
                    <a:pt x="5372" y="2938"/>
                  </a:lnTo>
                  <a:lnTo>
                    <a:pt x="5383" y="2904"/>
                  </a:lnTo>
                  <a:lnTo>
                    <a:pt x="5394" y="2871"/>
                  </a:lnTo>
                  <a:lnTo>
                    <a:pt x="5404" y="2836"/>
                  </a:lnTo>
                  <a:lnTo>
                    <a:pt x="5414" y="2803"/>
                  </a:lnTo>
                  <a:lnTo>
                    <a:pt x="5422" y="2767"/>
                  </a:lnTo>
                  <a:lnTo>
                    <a:pt x="5430" y="2733"/>
                  </a:lnTo>
                  <a:lnTo>
                    <a:pt x="5436" y="2697"/>
                  </a:lnTo>
                  <a:lnTo>
                    <a:pt x="5442" y="2661"/>
                  </a:lnTo>
                  <a:lnTo>
                    <a:pt x="5447" y="2626"/>
                  </a:lnTo>
                  <a:lnTo>
                    <a:pt x="5452" y="2590"/>
                  </a:lnTo>
                  <a:lnTo>
                    <a:pt x="5454" y="2553"/>
                  </a:lnTo>
                  <a:lnTo>
                    <a:pt x="5457" y="2517"/>
                  </a:lnTo>
                  <a:lnTo>
                    <a:pt x="5459" y="2480"/>
                  </a:lnTo>
                  <a:lnTo>
                    <a:pt x="5459" y="2443"/>
                  </a:lnTo>
                  <a:lnTo>
                    <a:pt x="5459" y="2405"/>
                  </a:lnTo>
                  <a:lnTo>
                    <a:pt x="5457" y="2368"/>
                  </a:lnTo>
                  <a:lnTo>
                    <a:pt x="5454" y="2332"/>
                  </a:lnTo>
                  <a:lnTo>
                    <a:pt x="5452" y="2296"/>
                  </a:lnTo>
                  <a:lnTo>
                    <a:pt x="5447" y="2259"/>
                  </a:lnTo>
                  <a:lnTo>
                    <a:pt x="5442" y="2223"/>
                  </a:lnTo>
                  <a:lnTo>
                    <a:pt x="5436" y="2188"/>
                  </a:lnTo>
                  <a:lnTo>
                    <a:pt x="5430" y="2153"/>
                  </a:lnTo>
                  <a:lnTo>
                    <a:pt x="5422" y="2118"/>
                  </a:lnTo>
                  <a:lnTo>
                    <a:pt x="5414" y="2083"/>
                  </a:lnTo>
                  <a:lnTo>
                    <a:pt x="5404" y="2048"/>
                  </a:lnTo>
                  <a:lnTo>
                    <a:pt x="5394" y="2015"/>
                  </a:lnTo>
                  <a:lnTo>
                    <a:pt x="5383" y="1982"/>
                  </a:lnTo>
                  <a:lnTo>
                    <a:pt x="5372" y="1948"/>
                  </a:lnTo>
                  <a:lnTo>
                    <a:pt x="5359" y="1915"/>
                  </a:lnTo>
                  <a:lnTo>
                    <a:pt x="5346" y="1882"/>
                  </a:lnTo>
                  <a:lnTo>
                    <a:pt x="5331" y="1850"/>
                  </a:lnTo>
                  <a:lnTo>
                    <a:pt x="5317" y="1819"/>
                  </a:lnTo>
                  <a:lnTo>
                    <a:pt x="5301" y="1788"/>
                  </a:lnTo>
                  <a:lnTo>
                    <a:pt x="5285" y="1756"/>
                  </a:lnTo>
                  <a:lnTo>
                    <a:pt x="5268" y="1726"/>
                  </a:lnTo>
                  <a:lnTo>
                    <a:pt x="5250" y="1696"/>
                  </a:lnTo>
                  <a:lnTo>
                    <a:pt x="5232" y="1667"/>
                  </a:lnTo>
                  <a:lnTo>
                    <a:pt x="5213" y="1638"/>
                  </a:lnTo>
                  <a:lnTo>
                    <a:pt x="5193" y="1609"/>
                  </a:lnTo>
                  <a:lnTo>
                    <a:pt x="5173" y="1581"/>
                  </a:lnTo>
                  <a:lnTo>
                    <a:pt x="5152" y="1554"/>
                  </a:lnTo>
                  <a:lnTo>
                    <a:pt x="5130" y="1527"/>
                  </a:lnTo>
                  <a:lnTo>
                    <a:pt x="5107" y="1501"/>
                  </a:lnTo>
                  <a:lnTo>
                    <a:pt x="5085" y="1474"/>
                  </a:lnTo>
                  <a:lnTo>
                    <a:pt x="5061" y="1450"/>
                  </a:lnTo>
                  <a:lnTo>
                    <a:pt x="5037" y="1425"/>
                  </a:lnTo>
                  <a:lnTo>
                    <a:pt x="5013" y="1401"/>
                  </a:lnTo>
                  <a:lnTo>
                    <a:pt x="4987" y="1377"/>
                  </a:lnTo>
                  <a:lnTo>
                    <a:pt x="4961" y="1354"/>
                  </a:lnTo>
                  <a:lnTo>
                    <a:pt x="4935" y="1332"/>
                  </a:lnTo>
                  <a:lnTo>
                    <a:pt x="4908" y="1311"/>
                  </a:lnTo>
                  <a:lnTo>
                    <a:pt x="4880" y="1289"/>
                  </a:lnTo>
                  <a:lnTo>
                    <a:pt x="4852" y="1269"/>
                  </a:lnTo>
                  <a:lnTo>
                    <a:pt x="4824" y="1249"/>
                  </a:lnTo>
                  <a:lnTo>
                    <a:pt x="4795" y="1230"/>
                  </a:lnTo>
                  <a:lnTo>
                    <a:pt x="4765" y="1211"/>
                  </a:lnTo>
                  <a:lnTo>
                    <a:pt x="4736" y="1194"/>
                  </a:lnTo>
                  <a:lnTo>
                    <a:pt x="4705" y="1177"/>
                  </a:lnTo>
                  <a:lnTo>
                    <a:pt x="4675" y="1161"/>
                  </a:lnTo>
                  <a:lnTo>
                    <a:pt x="4644" y="1146"/>
                  </a:lnTo>
                  <a:lnTo>
                    <a:pt x="4611" y="1130"/>
                  </a:lnTo>
                  <a:lnTo>
                    <a:pt x="4579" y="1117"/>
                  </a:lnTo>
                  <a:lnTo>
                    <a:pt x="4547" y="1103"/>
                  </a:lnTo>
                  <a:lnTo>
                    <a:pt x="4514" y="1091"/>
                  </a:lnTo>
                  <a:lnTo>
                    <a:pt x="4481" y="1079"/>
                  </a:lnTo>
                  <a:lnTo>
                    <a:pt x="4447" y="1068"/>
                  </a:lnTo>
                  <a:lnTo>
                    <a:pt x="4413" y="1058"/>
                  </a:lnTo>
                  <a:lnTo>
                    <a:pt x="4378" y="1049"/>
                  </a:lnTo>
                  <a:lnTo>
                    <a:pt x="4344" y="1040"/>
                  </a:lnTo>
                  <a:lnTo>
                    <a:pt x="4309" y="1033"/>
                  </a:lnTo>
                  <a:lnTo>
                    <a:pt x="4274" y="1026"/>
                  </a:lnTo>
                  <a:lnTo>
                    <a:pt x="4238" y="1020"/>
                  </a:lnTo>
                  <a:lnTo>
                    <a:pt x="4202" y="1015"/>
                  </a:lnTo>
                  <a:lnTo>
                    <a:pt x="4167" y="1011"/>
                  </a:lnTo>
                  <a:lnTo>
                    <a:pt x="4130" y="1007"/>
                  </a:lnTo>
                  <a:lnTo>
                    <a:pt x="4093" y="1005"/>
                  </a:lnTo>
                  <a:lnTo>
                    <a:pt x="4056" y="1004"/>
                  </a:lnTo>
                  <a:lnTo>
                    <a:pt x="4019" y="1003"/>
                  </a:lnTo>
                  <a:close/>
                  <a:moveTo>
                    <a:pt x="4708" y="1754"/>
                  </a:moveTo>
                  <a:lnTo>
                    <a:pt x="4708" y="1754"/>
                  </a:lnTo>
                  <a:lnTo>
                    <a:pt x="4674" y="1722"/>
                  </a:lnTo>
                  <a:lnTo>
                    <a:pt x="4639" y="1692"/>
                  </a:lnTo>
                  <a:lnTo>
                    <a:pt x="4602" y="1663"/>
                  </a:lnTo>
                  <a:lnTo>
                    <a:pt x="4563" y="1635"/>
                  </a:lnTo>
                  <a:lnTo>
                    <a:pt x="4524" y="1610"/>
                  </a:lnTo>
                  <a:lnTo>
                    <a:pt x="4483" y="1587"/>
                  </a:lnTo>
                  <a:lnTo>
                    <a:pt x="4442" y="1565"/>
                  </a:lnTo>
                  <a:lnTo>
                    <a:pt x="4398" y="1546"/>
                  </a:lnTo>
                  <a:lnTo>
                    <a:pt x="4354" y="1528"/>
                  </a:lnTo>
                  <a:lnTo>
                    <a:pt x="4309" y="1512"/>
                  </a:lnTo>
                  <a:lnTo>
                    <a:pt x="4262" y="1500"/>
                  </a:lnTo>
                  <a:lnTo>
                    <a:pt x="4216" y="1489"/>
                  </a:lnTo>
                  <a:lnTo>
                    <a:pt x="4168" y="1480"/>
                  </a:lnTo>
                  <a:lnTo>
                    <a:pt x="4119" y="1474"/>
                  </a:lnTo>
                  <a:lnTo>
                    <a:pt x="4070" y="1470"/>
                  </a:lnTo>
                  <a:lnTo>
                    <a:pt x="4019" y="1469"/>
                  </a:lnTo>
                  <a:lnTo>
                    <a:pt x="3969" y="1470"/>
                  </a:lnTo>
                  <a:lnTo>
                    <a:pt x="3919" y="1474"/>
                  </a:lnTo>
                  <a:lnTo>
                    <a:pt x="3871" y="1480"/>
                  </a:lnTo>
                  <a:lnTo>
                    <a:pt x="3823" y="1489"/>
                  </a:lnTo>
                  <a:lnTo>
                    <a:pt x="3775" y="1500"/>
                  </a:lnTo>
                  <a:lnTo>
                    <a:pt x="3730" y="1512"/>
                  </a:lnTo>
                  <a:lnTo>
                    <a:pt x="3684" y="1528"/>
                  </a:lnTo>
                  <a:lnTo>
                    <a:pt x="3640" y="1546"/>
                  </a:lnTo>
                  <a:lnTo>
                    <a:pt x="3597" y="1565"/>
                  </a:lnTo>
                  <a:lnTo>
                    <a:pt x="3555" y="1587"/>
                  </a:lnTo>
                  <a:lnTo>
                    <a:pt x="3514" y="1610"/>
                  </a:lnTo>
                  <a:lnTo>
                    <a:pt x="3474" y="1635"/>
                  </a:lnTo>
                  <a:lnTo>
                    <a:pt x="3436" y="1663"/>
                  </a:lnTo>
                  <a:lnTo>
                    <a:pt x="3400" y="1692"/>
                  </a:lnTo>
                  <a:lnTo>
                    <a:pt x="3364" y="1722"/>
                  </a:lnTo>
                  <a:lnTo>
                    <a:pt x="3330" y="1754"/>
                  </a:lnTo>
                  <a:lnTo>
                    <a:pt x="3298" y="1788"/>
                  </a:lnTo>
                  <a:lnTo>
                    <a:pt x="3267" y="1823"/>
                  </a:lnTo>
                  <a:lnTo>
                    <a:pt x="3239" y="1860"/>
                  </a:lnTo>
                  <a:lnTo>
                    <a:pt x="3211" y="1898"/>
                  </a:lnTo>
                  <a:lnTo>
                    <a:pt x="3186" y="1938"/>
                  </a:lnTo>
                  <a:lnTo>
                    <a:pt x="3162" y="1978"/>
                  </a:lnTo>
                  <a:lnTo>
                    <a:pt x="3141" y="2021"/>
                  </a:lnTo>
                  <a:lnTo>
                    <a:pt x="3122" y="2064"/>
                  </a:lnTo>
                  <a:lnTo>
                    <a:pt x="3104" y="2107"/>
                  </a:lnTo>
                  <a:lnTo>
                    <a:pt x="3089" y="2153"/>
                  </a:lnTo>
                  <a:lnTo>
                    <a:pt x="3075" y="2199"/>
                  </a:lnTo>
                  <a:lnTo>
                    <a:pt x="3065" y="2247"/>
                  </a:lnTo>
                  <a:lnTo>
                    <a:pt x="3056" y="2295"/>
                  </a:lnTo>
                  <a:lnTo>
                    <a:pt x="3050" y="2344"/>
                  </a:lnTo>
                  <a:lnTo>
                    <a:pt x="3046" y="2393"/>
                  </a:lnTo>
                  <a:lnTo>
                    <a:pt x="3045" y="2443"/>
                  </a:lnTo>
                  <a:lnTo>
                    <a:pt x="3046" y="2493"/>
                  </a:lnTo>
                  <a:lnTo>
                    <a:pt x="3050" y="2542"/>
                  </a:lnTo>
                  <a:lnTo>
                    <a:pt x="3056" y="2591"/>
                  </a:lnTo>
                  <a:lnTo>
                    <a:pt x="3065" y="2639"/>
                  </a:lnTo>
                  <a:lnTo>
                    <a:pt x="3075" y="2686"/>
                  </a:lnTo>
                  <a:lnTo>
                    <a:pt x="3089" y="2733"/>
                  </a:lnTo>
                  <a:lnTo>
                    <a:pt x="3104" y="2777"/>
                  </a:lnTo>
                  <a:lnTo>
                    <a:pt x="3122" y="2822"/>
                  </a:lnTo>
                  <a:lnTo>
                    <a:pt x="3141" y="2865"/>
                  </a:lnTo>
                  <a:lnTo>
                    <a:pt x="3162" y="2907"/>
                  </a:lnTo>
                  <a:lnTo>
                    <a:pt x="3186" y="2948"/>
                  </a:lnTo>
                  <a:lnTo>
                    <a:pt x="3211" y="2987"/>
                  </a:lnTo>
                  <a:lnTo>
                    <a:pt x="3239" y="3026"/>
                  </a:lnTo>
                  <a:lnTo>
                    <a:pt x="3267" y="3063"/>
                  </a:lnTo>
                  <a:lnTo>
                    <a:pt x="3298" y="3097"/>
                  </a:lnTo>
                  <a:lnTo>
                    <a:pt x="3330" y="3132"/>
                  </a:lnTo>
                  <a:lnTo>
                    <a:pt x="3364" y="3164"/>
                  </a:lnTo>
                  <a:lnTo>
                    <a:pt x="3400" y="3194"/>
                  </a:lnTo>
                  <a:lnTo>
                    <a:pt x="3436" y="3223"/>
                  </a:lnTo>
                  <a:lnTo>
                    <a:pt x="3474" y="3250"/>
                  </a:lnTo>
                  <a:lnTo>
                    <a:pt x="3514" y="3276"/>
                  </a:lnTo>
                  <a:lnTo>
                    <a:pt x="3555" y="3299"/>
                  </a:lnTo>
                  <a:lnTo>
                    <a:pt x="3597" y="3320"/>
                  </a:lnTo>
                  <a:lnTo>
                    <a:pt x="3640" y="3340"/>
                  </a:lnTo>
                  <a:lnTo>
                    <a:pt x="3684" y="3358"/>
                  </a:lnTo>
                  <a:lnTo>
                    <a:pt x="3730" y="3373"/>
                  </a:lnTo>
                  <a:lnTo>
                    <a:pt x="3775" y="3386"/>
                  </a:lnTo>
                  <a:lnTo>
                    <a:pt x="3823" y="3397"/>
                  </a:lnTo>
                  <a:lnTo>
                    <a:pt x="3871" y="3405"/>
                  </a:lnTo>
                  <a:lnTo>
                    <a:pt x="3919" y="3412"/>
                  </a:lnTo>
                  <a:lnTo>
                    <a:pt x="3969" y="3415"/>
                  </a:lnTo>
                  <a:lnTo>
                    <a:pt x="4019" y="3417"/>
                  </a:lnTo>
                  <a:lnTo>
                    <a:pt x="4070" y="3415"/>
                  </a:lnTo>
                  <a:lnTo>
                    <a:pt x="4119" y="3412"/>
                  </a:lnTo>
                  <a:lnTo>
                    <a:pt x="4168" y="3405"/>
                  </a:lnTo>
                  <a:lnTo>
                    <a:pt x="4216" y="3397"/>
                  </a:lnTo>
                  <a:lnTo>
                    <a:pt x="4262" y="3386"/>
                  </a:lnTo>
                  <a:lnTo>
                    <a:pt x="4309" y="3373"/>
                  </a:lnTo>
                  <a:lnTo>
                    <a:pt x="4354" y="3358"/>
                  </a:lnTo>
                  <a:lnTo>
                    <a:pt x="4398" y="3340"/>
                  </a:lnTo>
                  <a:lnTo>
                    <a:pt x="4442" y="3320"/>
                  </a:lnTo>
                  <a:lnTo>
                    <a:pt x="4483" y="3299"/>
                  </a:lnTo>
                  <a:lnTo>
                    <a:pt x="4524" y="3276"/>
                  </a:lnTo>
                  <a:lnTo>
                    <a:pt x="4563" y="3250"/>
                  </a:lnTo>
                  <a:lnTo>
                    <a:pt x="4602" y="3223"/>
                  </a:lnTo>
                  <a:lnTo>
                    <a:pt x="4639" y="3194"/>
                  </a:lnTo>
                  <a:lnTo>
                    <a:pt x="4674" y="3164"/>
                  </a:lnTo>
                  <a:lnTo>
                    <a:pt x="4708" y="3132"/>
                  </a:lnTo>
                  <a:lnTo>
                    <a:pt x="4740" y="3097"/>
                  </a:lnTo>
                  <a:lnTo>
                    <a:pt x="4771" y="3063"/>
                  </a:lnTo>
                  <a:lnTo>
                    <a:pt x="4800" y="3026"/>
                  </a:lnTo>
                  <a:lnTo>
                    <a:pt x="4826" y="2987"/>
                  </a:lnTo>
                  <a:lnTo>
                    <a:pt x="4852" y="2948"/>
                  </a:lnTo>
                  <a:lnTo>
                    <a:pt x="4876" y="2907"/>
                  </a:lnTo>
                  <a:lnTo>
                    <a:pt x="4897" y="2865"/>
                  </a:lnTo>
                  <a:lnTo>
                    <a:pt x="4917" y="2822"/>
                  </a:lnTo>
                  <a:lnTo>
                    <a:pt x="4934" y="2777"/>
                  </a:lnTo>
                  <a:lnTo>
                    <a:pt x="4949" y="2733"/>
                  </a:lnTo>
                  <a:lnTo>
                    <a:pt x="4962" y="2686"/>
                  </a:lnTo>
                  <a:lnTo>
                    <a:pt x="4974" y="2639"/>
                  </a:lnTo>
                  <a:lnTo>
                    <a:pt x="4981" y="2591"/>
                  </a:lnTo>
                  <a:lnTo>
                    <a:pt x="4988" y="2542"/>
                  </a:lnTo>
                  <a:lnTo>
                    <a:pt x="4991" y="2493"/>
                  </a:lnTo>
                  <a:lnTo>
                    <a:pt x="4993" y="2443"/>
                  </a:lnTo>
                  <a:lnTo>
                    <a:pt x="4991" y="2393"/>
                  </a:lnTo>
                  <a:lnTo>
                    <a:pt x="4988" y="2344"/>
                  </a:lnTo>
                  <a:lnTo>
                    <a:pt x="4981" y="2295"/>
                  </a:lnTo>
                  <a:lnTo>
                    <a:pt x="4974" y="2247"/>
                  </a:lnTo>
                  <a:lnTo>
                    <a:pt x="4962" y="2199"/>
                  </a:lnTo>
                  <a:lnTo>
                    <a:pt x="4949" y="2153"/>
                  </a:lnTo>
                  <a:lnTo>
                    <a:pt x="4934" y="2107"/>
                  </a:lnTo>
                  <a:lnTo>
                    <a:pt x="4917" y="2064"/>
                  </a:lnTo>
                  <a:lnTo>
                    <a:pt x="4897" y="2021"/>
                  </a:lnTo>
                  <a:lnTo>
                    <a:pt x="4876" y="1978"/>
                  </a:lnTo>
                  <a:lnTo>
                    <a:pt x="4852" y="1938"/>
                  </a:lnTo>
                  <a:lnTo>
                    <a:pt x="4826" y="1898"/>
                  </a:lnTo>
                  <a:lnTo>
                    <a:pt x="4800" y="1860"/>
                  </a:lnTo>
                  <a:lnTo>
                    <a:pt x="4771" y="1823"/>
                  </a:lnTo>
                  <a:lnTo>
                    <a:pt x="4740" y="1788"/>
                  </a:lnTo>
                  <a:lnTo>
                    <a:pt x="4708" y="1754"/>
                  </a:lnTo>
                  <a:close/>
                  <a:moveTo>
                    <a:pt x="4362" y="2100"/>
                  </a:moveTo>
                  <a:lnTo>
                    <a:pt x="4362" y="2100"/>
                  </a:lnTo>
                  <a:lnTo>
                    <a:pt x="4345" y="2084"/>
                  </a:lnTo>
                  <a:lnTo>
                    <a:pt x="4328" y="2068"/>
                  </a:lnTo>
                  <a:lnTo>
                    <a:pt x="4309" y="2054"/>
                  </a:lnTo>
                  <a:lnTo>
                    <a:pt x="4290" y="2041"/>
                  </a:lnTo>
                  <a:lnTo>
                    <a:pt x="4270" y="2028"/>
                  </a:lnTo>
                  <a:lnTo>
                    <a:pt x="4250" y="2016"/>
                  </a:lnTo>
                  <a:lnTo>
                    <a:pt x="4229" y="2006"/>
                  </a:lnTo>
                  <a:lnTo>
                    <a:pt x="4208" y="1996"/>
                  </a:lnTo>
                  <a:lnTo>
                    <a:pt x="4186" y="1987"/>
                  </a:lnTo>
                  <a:lnTo>
                    <a:pt x="4163" y="1980"/>
                  </a:lnTo>
                  <a:lnTo>
                    <a:pt x="4141" y="1974"/>
                  </a:lnTo>
                  <a:lnTo>
                    <a:pt x="4116" y="1968"/>
                  </a:lnTo>
                  <a:lnTo>
                    <a:pt x="4093" y="1964"/>
                  </a:lnTo>
                  <a:lnTo>
                    <a:pt x="4068" y="1960"/>
                  </a:lnTo>
                  <a:lnTo>
                    <a:pt x="4044" y="1959"/>
                  </a:lnTo>
                  <a:lnTo>
                    <a:pt x="4019" y="1958"/>
                  </a:lnTo>
                  <a:lnTo>
                    <a:pt x="3994" y="1959"/>
                  </a:lnTo>
                  <a:lnTo>
                    <a:pt x="3969" y="1960"/>
                  </a:lnTo>
                  <a:lnTo>
                    <a:pt x="3945" y="1964"/>
                  </a:lnTo>
                  <a:lnTo>
                    <a:pt x="3921" y="1968"/>
                  </a:lnTo>
                  <a:lnTo>
                    <a:pt x="3898" y="1974"/>
                  </a:lnTo>
                  <a:lnTo>
                    <a:pt x="3874" y="1980"/>
                  </a:lnTo>
                  <a:lnTo>
                    <a:pt x="3852" y="1987"/>
                  </a:lnTo>
                  <a:lnTo>
                    <a:pt x="3830" y="1996"/>
                  </a:lnTo>
                  <a:lnTo>
                    <a:pt x="3809" y="2006"/>
                  </a:lnTo>
                  <a:lnTo>
                    <a:pt x="3788" y="2016"/>
                  </a:lnTo>
                  <a:lnTo>
                    <a:pt x="3767" y="2028"/>
                  </a:lnTo>
                  <a:lnTo>
                    <a:pt x="3747" y="2041"/>
                  </a:lnTo>
                  <a:lnTo>
                    <a:pt x="3728" y="2054"/>
                  </a:lnTo>
                  <a:lnTo>
                    <a:pt x="3711" y="2068"/>
                  </a:lnTo>
                  <a:lnTo>
                    <a:pt x="3693" y="2084"/>
                  </a:lnTo>
                  <a:lnTo>
                    <a:pt x="3676" y="2100"/>
                  </a:lnTo>
                  <a:lnTo>
                    <a:pt x="3660" y="2116"/>
                  </a:lnTo>
                  <a:lnTo>
                    <a:pt x="3645" y="2134"/>
                  </a:lnTo>
                  <a:lnTo>
                    <a:pt x="3630" y="2152"/>
                  </a:lnTo>
                  <a:lnTo>
                    <a:pt x="3617" y="2172"/>
                  </a:lnTo>
                  <a:lnTo>
                    <a:pt x="3605" y="2191"/>
                  </a:lnTo>
                  <a:lnTo>
                    <a:pt x="3592" y="2211"/>
                  </a:lnTo>
                  <a:lnTo>
                    <a:pt x="3582" y="2232"/>
                  </a:lnTo>
                  <a:lnTo>
                    <a:pt x="3572" y="2253"/>
                  </a:lnTo>
                  <a:lnTo>
                    <a:pt x="3563" y="2276"/>
                  </a:lnTo>
                  <a:lnTo>
                    <a:pt x="3556" y="2298"/>
                  </a:lnTo>
                  <a:lnTo>
                    <a:pt x="3550" y="2321"/>
                  </a:lnTo>
                  <a:lnTo>
                    <a:pt x="3545" y="2345"/>
                  </a:lnTo>
                  <a:lnTo>
                    <a:pt x="3540" y="2369"/>
                  </a:lnTo>
                  <a:lnTo>
                    <a:pt x="3537" y="2393"/>
                  </a:lnTo>
                  <a:lnTo>
                    <a:pt x="3534" y="2417"/>
                  </a:lnTo>
                  <a:lnTo>
                    <a:pt x="3534" y="2443"/>
                  </a:lnTo>
                  <a:lnTo>
                    <a:pt x="3534" y="2467"/>
                  </a:lnTo>
                  <a:lnTo>
                    <a:pt x="3537" y="2492"/>
                  </a:lnTo>
                  <a:lnTo>
                    <a:pt x="3540" y="2517"/>
                  </a:lnTo>
                  <a:lnTo>
                    <a:pt x="3545" y="2541"/>
                  </a:lnTo>
                  <a:lnTo>
                    <a:pt x="3550" y="2564"/>
                  </a:lnTo>
                  <a:lnTo>
                    <a:pt x="3556" y="2587"/>
                  </a:lnTo>
                  <a:lnTo>
                    <a:pt x="3563" y="2610"/>
                  </a:lnTo>
                  <a:lnTo>
                    <a:pt x="3572" y="2631"/>
                  </a:lnTo>
                  <a:lnTo>
                    <a:pt x="3582" y="2654"/>
                  </a:lnTo>
                  <a:lnTo>
                    <a:pt x="3592" y="2674"/>
                  </a:lnTo>
                  <a:lnTo>
                    <a:pt x="3605" y="2695"/>
                  </a:lnTo>
                  <a:lnTo>
                    <a:pt x="3617" y="2714"/>
                  </a:lnTo>
                  <a:lnTo>
                    <a:pt x="3630" y="2733"/>
                  </a:lnTo>
                  <a:lnTo>
                    <a:pt x="3645" y="2752"/>
                  </a:lnTo>
                  <a:lnTo>
                    <a:pt x="3660" y="2768"/>
                  </a:lnTo>
                  <a:lnTo>
                    <a:pt x="3676" y="2786"/>
                  </a:lnTo>
                  <a:lnTo>
                    <a:pt x="3693" y="2802"/>
                  </a:lnTo>
                  <a:lnTo>
                    <a:pt x="3711" y="2817"/>
                  </a:lnTo>
                  <a:lnTo>
                    <a:pt x="3728" y="2831"/>
                  </a:lnTo>
                  <a:lnTo>
                    <a:pt x="3747" y="2845"/>
                  </a:lnTo>
                  <a:lnTo>
                    <a:pt x="3767" y="2858"/>
                  </a:lnTo>
                  <a:lnTo>
                    <a:pt x="3788" y="2869"/>
                  </a:lnTo>
                  <a:lnTo>
                    <a:pt x="3809" y="2880"/>
                  </a:lnTo>
                  <a:lnTo>
                    <a:pt x="3830" y="2890"/>
                  </a:lnTo>
                  <a:lnTo>
                    <a:pt x="3852" y="2898"/>
                  </a:lnTo>
                  <a:lnTo>
                    <a:pt x="3874" y="2906"/>
                  </a:lnTo>
                  <a:lnTo>
                    <a:pt x="3898" y="2912"/>
                  </a:lnTo>
                  <a:lnTo>
                    <a:pt x="3921" y="2918"/>
                  </a:lnTo>
                  <a:lnTo>
                    <a:pt x="3945" y="2922"/>
                  </a:lnTo>
                  <a:lnTo>
                    <a:pt x="3969" y="2924"/>
                  </a:lnTo>
                  <a:lnTo>
                    <a:pt x="3994" y="2927"/>
                  </a:lnTo>
                  <a:lnTo>
                    <a:pt x="4019" y="2928"/>
                  </a:lnTo>
                  <a:lnTo>
                    <a:pt x="4044" y="2927"/>
                  </a:lnTo>
                  <a:lnTo>
                    <a:pt x="4068" y="2924"/>
                  </a:lnTo>
                  <a:lnTo>
                    <a:pt x="4093" y="2922"/>
                  </a:lnTo>
                  <a:lnTo>
                    <a:pt x="4116" y="2918"/>
                  </a:lnTo>
                  <a:lnTo>
                    <a:pt x="4141" y="2912"/>
                  </a:lnTo>
                  <a:lnTo>
                    <a:pt x="4163" y="2906"/>
                  </a:lnTo>
                  <a:lnTo>
                    <a:pt x="4186" y="2898"/>
                  </a:lnTo>
                  <a:lnTo>
                    <a:pt x="4208" y="2890"/>
                  </a:lnTo>
                  <a:lnTo>
                    <a:pt x="4229" y="2880"/>
                  </a:lnTo>
                  <a:lnTo>
                    <a:pt x="4250" y="2869"/>
                  </a:lnTo>
                  <a:lnTo>
                    <a:pt x="4270" y="2858"/>
                  </a:lnTo>
                  <a:lnTo>
                    <a:pt x="4290" y="2845"/>
                  </a:lnTo>
                  <a:lnTo>
                    <a:pt x="4309" y="2831"/>
                  </a:lnTo>
                  <a:lnTo>
                    <a:pt x="4328" y="2817"/>
                  </a:lnTo>
                  <a:lnTo>
                    <a:pt x="4345" y="2802"/>
                  </a:lnTo>
                  <a:lnTo>
                    <a:pt x="4362" y="2786"/>
                  </a:lnTo>
                  <a:lnTo>
                    <a:pt x="4378" y="2768"/>
                  </a:lnTo>
                  <a:lnTo>
                    <a:pt x="4393" y="2752"/>
                  </a:lnTo>
                  <a:lnTo>
                    <a:pt x="4407" y="2733"/>
                  </a:lnTo>
                  <a:lnTo>
                    <a:pt x="4421" y="2714"/>
                  </a:lnTo>
                  <a:lnTo>
                    <a:pt x="4434" y="2695"/>
                  </a:lnTo>
                  <a:lnTo>
                    <a:pt x="4445" y="2674"/>
                  </a:lnTo>
                  <a:lnTo>
                    <a:pt x="4456" y="2654"/>
                  </a:lnTo>
                  <a:lnTo>
                    <a:pt x="4465" y="2631"/>
                  </a:lnTo>
                  <a:lnTo>
                    <a:pt x="4474" y="2610"/>
                  </a:lnTo>
                  <a:lnTo>
                    <a:pt x="4482" y="2587"/>
                  </a:lnTo>
                  <a:lnTo>
                    <a:pt x="4489" y="2564"/>
                  </a:lnTo>
                  <a:lnTo>
                    <a:pt x="4494" y="2541"/>
                  </a:lnTo>
                  <a:lnTo>
                    <a:pt x="4499" y="2517"/>
                  </a:lnTo>
                  <a:lnTo>
                    <a:pt x="4501" y="2492"/>
                  </a:lnTo>
                  <a:lnTo>
                    <a:pt x="4503" y="2467"/>
                  </a:lnTo>
                  <a:lnTo>
                    <a:pt x="4504" y="2443"/>
                  </a:lnTo>
                  <a:lnTo>
                    <a:pt x="4503" y="2417"/>
                  </a:lnTo>
                  <a:lnTo>
                    <a:pt x="4501" y="2393"/>
                  </a:lnTo>
                  <a:lnTo>
                    <a:pt x="4499" y="2369"/>
                  </a:lnTo>
                  <a:lnTo>
                    <a:pt x="4494" y="2345"/>
                  </a:lnTo>
                  <a:lnTo>
                    <a:pt x="4489" y="2321"/>
                  </a:lnTo>
                  <a:lnTo>
                    <a:pt x="4482" y="2298"/>
                  </a:lnTo>
                  <a:lnTo>
                    <a:pt x="4474" y="2276"/>
                  </a:lnTo>
                  <a:lnTo>
                    <a:pt x="4465" y="2253"/>
                  </a:lnTo>
                  <a:lnTo>
                    <a:pt x="4456" y="2232"/>
                  </a:lnTo>
                  <a:lnTo>
                    <a:pt x="4445" y="2211"/>
                  </a:lnTo>
                  <a:lnTo>
                    <a:pt x="4434" y="2191"/>
                  </a:lnTo>
                  <a:lnTo>
                    <a:pt x="4421" y="2172"/>
                  </a:lnTo>
                  <a:lnTo>
                    <a:pt x="4407" y="2152"/>
                  </a:lnTo>
                  <a:lnTo>
                    <a:pt x="4393" y="2134"/>
                  </a:lnTo>
                  <a:lnTo>
                    <a:pt x="4378" y="2116"/>
                  </a:lnTo>
                  <a:lnTo>
                    <a:pt x="4362" y="2100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43000">
                  <a:srgbClr val="65D3F6"/>
                </a:gs>
                <a:gs pos="100000">
                  <a:srgbClr val="0756A7"/>
                </a:gs>
              </a:gsLst>
              <a:lin ang="5400000" scaled="1"/>
            </a:gra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6" name="矩形 75"/>
          <p:cNvSpPr/>
          <p:nvPr/>
        </p:nvSpPr>
        <p:spPr>
          <a:xfrm>
            <a:off x="4432891" y="2459948"/>
            <a:ext cx="6584103" cy="33032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</a:pPr>
            <a:r>
              <a:rPr lang="zh-CN" altLang="en-US" sz="16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欧氏距离</a:t>
            </a:r>
            <a:r>
              <a: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：欧氏距离是衡量两个向量之间的空间距离的度量方法，它表示两个向量之间的直线距离。欧氏距离的计算公式如下：</a:t>
            </a:r>
          </a:p>
          <a:p>
            <a:pPr lvl="0">
              <a:lnSpc>
                <a:spcPct val="120000"/>
              </a:lnSpc>
            </a:pPr>
            <a:endParaRPr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>
              <a:lnSpc>
                <a:spcPct val="120000"/>
              </a:lnSpc>
            </a:pPr>
            <a:r>
              <a:rPr lang="zh-CN" altLang="en-US" sz="16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欧氏距离</a:t>
            </a:r>
            <a:r>
              <a:rPr lang="en-US" altLang="zh-CN" sz="16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(A, B) = √(Σ(Ai - Bi)²)</a:t>
            </a:r>
          </a:p>
          <a:p>
            <a:pPr lvl="0">
              <a:lnSpc>
                <a:spcPct val="120000"/>
              </a:lnSpc>
            </a:pPr>
            <a:endParaRPr lang="en-US" altLang="zh-CN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其中，</a:t>
            </a:r>
            <a:r>
              <a:rPr lang="en-US" altLang="zh-CN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Ai</a:t>
            </a:r>
            <a:r>
              <a: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Bi</a:t>
            </a:r>
            <a:r>
              <a: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分别表示两个向量中的元素，</a:t>
            </a:r>
            <a:r>
              <a:rPr lang="en-US" altLang="zh-CN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Σ</a:t>
            </a:r>
            <a:r>
              <a: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表示求和。</a:t>
            </a:r>
          </a:p>
          <a:p>
            <a:pPr lvl="0">
              <a:lnSpc>
                <a:spcPct val="120000"/>
              </a:lnSpc>
            </a:pPr>
            <a:endParaRPr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欧氏距离的取值范围为非负实数，值越小表示两个向量之间越相似或越接近。欧氏距离常用于特征之间的距离计算和聚类分析，尤其适用于低维稠密向量的相似性度量。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11350147" y="2817048"/>
            <a:ext cx="154685" cy="1223905"/>
            <a:chOff x="11068118" y="3429000"/>
            <a:chExt cx="154685" cy="1223905"/>
          </a:xfrm>
        </p:grpSpPr>
        <p:sp>
          <p:nvSpPr>
            <p:cNvPr id="85" name="椭圆 84"/>
            <p:cNvSpPr/>
            <p:nvPr/>
          </p:nvSpPr>
          <p:spPr>
            <a:xfrm>
              <a:off x="11101627" y="4023459"/>
              <a:ext cx="87666" cy="87666"/>
            </a:xfrm>
            <a:prstGeom prst="ellipse">
              <a:avLst/>
            </a:prstGeom>
            <a:solidFill>
              <a:srgbClr val="65D3F6"/>
            </a:solidFill>
            <a:ln>
              <a:noFill/>
            </a:ln>
            <a:effectLst>
              <a:glow>
                <a:srgbClr val="D13694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11068118" y="3429000"/>
              <a:ext cx="154685" cy="154685"/>
            </a:xfrm>
            <a:prstGeom prst="ellipse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11094457" y="4550898"/>
              <a:ext cx="102007" cy="102007"/>
            </a:xfrm>
            <a:prstGeom prst="ellipse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7" name="Picture 6" descr="相似性度量的算法（常见的距离算法和相似度计算方法）">
            <a:extLst>
              <a:ext uri="{FF2B5EF4-FFF2-40B4-BE49-F238E27FC236}">
                <a16:creationId xmlns:a16="http://schemas.microsoft.com/office/drawing/2014/main" id="{C84044CA-AB6D-75A3-B0A0-63049A710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763" y="1689704"/>
            <a:ext cx="3163795" cy="2300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758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10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2" presetClass="entr" presetSubtype="9" decel="54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9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9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4" presetID="2" presetClass="entr" presetSubtype="4" fill="hold" grpId="0" nodeType="afterEffect" p14:presetBounceEnd="4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9000">
                                          <p:cBhvr additive="base">
                                            <p:cTn id="26" dur="1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9000">
                                          <p:cBhvr additive="base">
                                            <p:cTn id="27" dur="1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29" presetID="23" presetClass="entr" presetSubtype="28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800"/>
                                </p:stCondLst>
                                <p:childTnLst>
                                  <p:par>
                                    <p:cTn id="3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6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6100"/>
                                </p:stCondLst>
                                <p:childTnLst>
                                  <p:par>
                                    <p:cTn id="38" presetID="49" presetClass="entr" presetSubtype="0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75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9" grpId="0" animBg="1"/>
          <p:bldP spid="61" grpId="0" animBg="1"/>
          <p:bldP spid="62" grpId="0" animBg="1"/>
          <p:bldP spid="63" grpId="0" animBg="1"/>
          <p:bldP spid="66" grpId="0" animBg="1"/>
          <p:bldP spid="68" grpId="0"/>
          <p:bldP spid="7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10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2" presetClass="entr" presetSubtype="9" decel="54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9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9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4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29" presetID="23" presetClass="entr" presetSubtype="28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800"/>
                                </p:stCondLst>
                                <p:childTnLst>
                                  <p:par>
                                    <p:cTn id="3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6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6100"/>
                                </p:stCondLst>
                                <p:childTnLst>
                                  <p:par>
                                    <p:cTn id="38" presetID="49" presetClass="entr" presetSubtype="0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75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9" grpId="0" animBg="1"/>
          <p:bldP spid="61" grpId="0" animBg="1"/>
          <p:bldP spid="62" grpId="0" animBg="1"/>
          <p:bldP spid="63" grpId="0" animBg="1"/>
          <p:bldP spid="66" grpId="0" animBg="1"/>
          <p:bldP spid="68" grpId="0"/>
          <p:bldP spid="76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50000">
              <a:srgbClr val="082241"/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任意多边形 58"/>
          <p:cNvSpPr>
            <a:spLocks/>
          </p:cNvSpPr>
          <p:nvPr/>
        </p:nvSpPr>
        <p:spPr>
          <a:xfrm>
            <a:off x="1939776" y="-734312"/>
            <a:ext cx="8312448" cy="8312448"/>
          </a:xfrm>
          <a:custGeom>
            <a:avLst/>
            <a:gdLst>
              <a:gd name="connsiteX0" fmla="*/ 3016251 w 6032500"/>
              <a:gd name="connsiteY0" fmla="*/ 1625912 h 6032500"/>
              <a:gd name="connsiteX1" fmla="*/ 1625912 w 6032500"/>
              <a:gd name="connsiteY1" fmla="*/ 3016251 h 6032500"/>
              <a:gd name="connsiteX2" fmla="*/ 3016251 w 6032500"/>
              <a:gd name="connsiteY2" fmla="*/ 4406590 h 6032500"/>
              <a:gd name="connsiteX3" fmla="*/ 4406590 w 6032500"/>
              <a:gd name="connsiteY3" fmla="*/ 3016251 h 6032500"/>
              <a:gd name="connsiteX4" fmla="*/ 3016251 w 6032500"/>
              <a:gd name="connsiteY4" fmla="*/ 1625912 h 6032500"/>
              <a:gd name="connsiteX5" fmla="*/ 3016250 w 6032500"/>
              <a:gd name="connsiteY5" fmla="*/ 0 h 6032500"/>
              <a:gd name="connsiteX6" fmla="*/ 6032500 w 6032500"/>
              <a:gd name="connsiteY6" fmla="*/ 3016250 h 6032500"/>
              <a:gd name="connsiteX7" fmla="*/ 3016250 w 6032500"/>
              <a:gd name="connsiteY7" fmla="*/ 6032500 h 6032500"/>
              <a:gd name="connsiteX8" fmla="*/ 0 w 6032500"/>
              <a:gd name="connsiteY8" fmla="*/ 3016250 h 6032500"/>
              <a:gd name="connsiteX9" fmla="*/ 3016250 w 6032500"/>
              <a:gd name="connsiteY9" fmla="*/ 0 h 603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32500" h="6032500">
                <a:moveTo>
                  <a:pt x="3016251" y="1625912"/>
                </a:moveTo>
                <a:cubicBezTo>
                  <a:pt x="2248388" y="1625912"/>
                  <a:pt x="1625912" y="2248388"/>
                  <a:pt x="1625912" y="3016251"/>
                </a:cubicBezTo>
                <a:cubicBezTo>
                  <a:pt x="1625912" y="3784114"/>
                  <a:pt x="2248388" y="4406590"/>
                  <a:pt x="3016251" y="4406590"/>
                </a:cubicBezTo>
                <a:cubicBezTo>
                  <a:pt x="3784114" y="4406590"/>
                  <a:pt x="4406590" y="3784114"/>
                  <a:pt x="4406590" y="3016251"/>
                </a:cubicBezTo>
                <a:cubicBezTo>
                  <a:pt x="4406590" y="2248388"/>
                  <a:pt x="3784114" y="1625912"/>
                  <a:pt x="3016251" y="1625912"/>
                </a:cubicBezTo>
                <a:close/>
                <a:moveTo>
                  <a:pt x="3016250" y="0"/>
                </a:moveTo>
                <a:cubicBezTo>
                  <a:pt x="4682079" y="0"/>
                  <a:pt x="6032500" y="1350421"/>
                  <a:pt x="6032500" y="3016250"/>
                </a:cubicBezTo>
                <a:cubicBezTo>
                  <a:pt x="6032500" y="4682079"/>
                  <a:pt x="4682079" y="6032500"/>
                  <a:pt x="3016250" y="6032500"/>
                </a:cubicBezTo>
                <a:cubicBezTo>
                  <a:pt x="1350421" y="6032500"/>
                  <a:pt x="0" y="4682079"/>
                  <a:pt x="0" y="3016250"/>
                </a:cubicBezTo>
                <a:cubicBezTo>
                  <a:pt x="0" y="1350421"/>
                  <a:pt x="1350421" y="0"/>
                  <a:pt x="3016250" y="0"/>
                </a:cubicBezTo>
                <a:close/>
              </a:path>
            </a:pathLst>
          </a:cu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826806" y="1018339"/>
            <a:ext cx="538388" cy="59761"/>
            <a:chOff x="5607050" y="1793751"/>
            <a:chExt cx="538388" cy="59761"/>
          </a:xfrm>
        </p:grpSpPr>
        <p:sp>
          <p:nvSpPr>
            <p:cNvPr id="4" name="椭圆 3"/>
            <p:cNvSpPr/>
            <p:nvPr/>
          </p:nvSpPr>
          <p:spPr>
            <a:xfrm>
              <a:off x="5607050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5846363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6085677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61" name="椭圆 60"/>
          <p:cNvSpPr/>
          <p:nvPr/>
        </p:nvSpPr>
        <p:spPr>
          <a:xfrm>
            <a:off x="4027768" y="1216583"/>
            <a:ext cx="5102817" cy="5102817"/>
          </a:xfrm>
          <a:prstGeom prst="ellipse">
            <a:avLst/>
          </a:prstGeom>
          <a:noFill/>
          <a:ln w="0">
            <a:gradFill>
              <a:gsLst>
                <a:gs pos="0">
                  <a:srgbClr val="0756A7">
                    <a:alpha val="74000"/>
                  </a:srgbClr>
                </a:gs>
                <a:gs pos="40000">
                  <a:srgbClr val="4CB6DB">
                    <a:alpha val="32000"/>
                  </a:srgbClr>
                </a:gs>
                <a:gs pos="70000">
                  <a:srgbClr val="65D3F6">
                    <a:alpha val="16000"/>
                  </a:srgbClr>
                </a:gs>
                <a:gs pos="100000">
                  <a:schemeClr val="accent1">
                    <a:lumMod val="20000"/>
                    <a:lumOff val="80000"/>
                    <a:alpha val="6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4266713" y="1429333"/>
            <a:ext cx="4168609" cy="4168609"/>
          </a:xfrm>
          <a:prstGeom prst="ellipse">
            <a:avLst/>
          </a:prstGeom>
          <a:noFill/>
          <a:ln w="9525">
            <a:solidFill>
              <a:srgbClr val="65D3F6">
                <a:alpha val="1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椭圆 62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799147" y="1018339"/>
            <a:ext cx="6134101" cy="6134101"/>
          </a:xfrm>
          <a:prstGeom prst="ellipse">
            <a:avLst/>
          </a:prstGeom>
          <a:noFill/>
          <a:ln w="9525">
            <a:solidFill>
              <a:srgbClr val="0756A7">
                <a:alpha val="2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88950" y="4037549"/>
            <a:ext cx="3183227" cy="1565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1011955" y="4289945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CB6DB"/>
                </a:solidFill>
                <a:effectLst/>
                <a:uLnTx/>
                <a:uFillTx/>
                <a:latin typeface="方正兰亭纤黑_GBK" panose="02000000000000000000" pitchFamily="2" charset="-122"/>
                <a:ea typeface="方正兰亭纤黑_GBK" panose="02000000000000000000" pitchFamily="2" charset="-122"/>
                <a:cs typeface="+mn-cs"/>
              </a:rPr>
              <a:t>相似性度量方法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898763" y="4659277"/>
            <a:ext cx="3318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82241"/>
                </a:solidFill>
                <a:effectLst/>
                <a:uLnTx/>
                <a:uFillTx/>
                <a:latin typeface="Roboto Th" pitchFamily="2" charset="0"/>
                <a:ea typeface="宋体" panose="02010600030101010101" pitchFamily="2" charset="-122"/>
                <a:cs typeface="+mn-cs"/>
              </a:rPr>
              <a:t>Similarity metrics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82241"/>
              </a:solidFill>
              <a:effectLst/>
              <a:uLnTx/>
              <a:uFillTx/>
              <a:latin typeface="Roboto Th" pitchFamily="2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3" name="组合 72"/>
          <p:cNvGrpSpPr>
            <a:grpSpLocks noGrp="1" noUngrp="1" noRot="1" noMove="1" noResize="1"/>
          </p:cNvGrpSpPr>
          <p:nvPr/>
        </p:nvGrpSpPr>
        <p:grpSpPr>
          <a:xfrm>
            <a:off x="4723384" y="1563533"/>
            <a:ext cx="914400" cy="914400"/>
            <a:chOff x="4860739" y="1864641"/>
            <a:chExt cx="914400" cy="914400"/>
          </a:xfrm>
        </p:grpSpPr>
        <p:sp>
          <p:nvSpPr>
            <p:cNvPr id="71" name="椭圆 70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860739" y="1864641"/>
              <a:ext cx="914400" cy="914400"/>
            </a:xfrm>
            <a:prstGeom prst="ellipse">
              <a:avLst/>
            </a:prstGeom>
            <a:noFill/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37000">
                    <a:srgbClr val="65D3F6"/>
                  </a:gs>
                  <a:gs pos="69000">
                    <a:srgbClr val="4CB6DB"/>
                  </a:gs>
                  <a:gs pos="100000">
                    <a:srgbClr val="0756A7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" name="KSO_Shape"/>
            <p:cNvSpPr>
              <a:spLocks noGrp="1" noRot="1" noMove="1" noResize="1" noEditPoints="1" noAdjustHandles="1" noChangeArrowheads="1" noChangeShapeType="1"/>
            </p:cNvSpPr>
            <p:nvPr/>
          </p:nvSpPr>
          <p:spPr bwMode="auto">
            <a:xfrm>
              <a:off x="5124499" y="2183209"/>
              <a:ext cx="386880" cy="277264"/>
            </a:xfrm>
            <a:custGeom>
              <a:avLst/>
              <a:gdLst>
                <a:gd name="T0" fmla="*/ 603268619 w 5832"/>
                <a:gd name="T1" fmla="*/ 56679958 h 4173"/>
                <a:gd name="T2" fmla="*/ 619913524 w 5832"/>
                <a:gd name="T3" fmla="*/ 76999053 h 4173"/>
                <a:gd name="T4" fmla="*/ 620980350 w 5832"/>
                <a:gd name="T5" fmla="*/ 416543893 h 4173"/>
                <a:gd name="T6" fmla="*/ 606362937 w 5832"/>
                <a:gd name="T7" fmla="*/ 438253429 h 4173"/>
                <a:gd name="T8" fmla="*/ 39478120 w 5832"/>
                <a:gd name="T9" fmla="*/ 446274150 h 4173"/>
                <a:gd name="T10" fmla="*/ 15791379 w 5832"/>
                <a:gd name="T11" fmla="*/ 438253429 h 4173"/>
                <a:gd name="T12" fmla="*/ 1173639 w 5832"/>
                <a:gd name="T13" fmla="*/ 416543893 h 4173"/>
                <a:gd name="T14" fmla="*/ 2347279 w 5832"/>
                <a:gd name="T15" fmla="*/ 76999053 h 4173"/>
                <a:gd name="T16" fmla="*/ 18992184 w 5832"/>
                <a:gd name="T17" fmla="*/ 56679958 h 4173"/>
                <a:gd name="T18" fmla="*/ 181706034 w 5832"/>
                <a:gd name="T19" fmla="*/ 0 h 4173"/>
                <a:gd name="T20" fmla="*/ 399049156 w 5832"/>
                <a:gd name="T21" fmla="*/ 190572934 h 4173"/>
                <a:gd name="T22" fmla="*/ 365332747 w 5832"/>
                <a:gd name="T23" fmla="*/ 218378166 h 4173"/>
                <a:gd name="T24" fmla="*/ 352422387 w 5832"/>
                <a:gd name="T25" fmla="*/ 265219360 h 4173"/>
                <a:gd name="T26" fmla="*/ 372161610 w 5832"/>
                <a:gd name="T27" fmla="*/ 312702121 h 4173"/>
                <a:gd name="T28" fmla="*/ 409719051 w 5832"/>
                <a:gd name="T29" fmla="*/ 335480825 h 4173"/>
                <a:gd name="T30" fmla="*/ 458586613 w 5832"/>
                <a:gd name="T31" fmla="*/ 331951720 h 4173"/>
                <a:gd name="T32" fmla="*/ 492303022 w 5832"/>
                <a:gd name="T33" fmla="*/ 304039506 h 4173"/>
                <a:gd name="T34" fmla="*/ 505320195 w 5832"/>
                <a:gd name="T35" fmla="*/ 257305294 h 4173"/>
                <a:gd name="T36" fmla="*/ 485474486 w 5832"/>
                <a:gd name="T37" fmla="*/ 209608897 h 4173"/>
                <a:gd name="T38" fmla="*/ 447916718 w 5832"/>
                <a:gd name="T39" fmla="*/ 186829866 h 4173"/>
                <a:gd name="T40" fmla="*/ 196430260 w 5832"/>
                <a:gd name="T41" fmla="*/ 134748506 h 4173"/>
                <a:gd name="T42" fmla="*/ 397769030 w 5832"/>
                <a:gd name="T43" fmla="*/ 110472379 h 4173"/>
                <a:gd name="T44" fmla="*/ 349221582 w 5832"/>
                <a:gd name="T45" fmla="*/ 129508341 h 4173"/>
                <a:gd name="T46" fmla="*/ 312624154 w 5832"/>
                <a:gd name="T47" fmla="*/ 160521731 h 4173"/>
                <a:gd name="T48" fmla="*/ 285843094 w 5832"/>
                <a:gd name="T49" fmla="*/ 204796333 h 4173"/>
                <a:gd name="T50" fmla="*/ 275280013 w 5832"/>
                <a:gd name="T51" fmla="*/ 257198639 h 4173"/>
                <a:gd name="T52" fmla="*/ 282108549 w 5832"/>
                <a:gd name="T53" fmla="*/ 307034027 h 4173"/>
                <a:gd name="T54" fmla="*/ 305795617 w 5832"/>
                <a:gd name="T55" fmla="*/ 353447292 h 4173"/>
                <a:gd name="T56" fmla="*/ 339938627 w 5832"/>
                <a:gd name="T57" fmla="*/ 386813636 h 4173"/>
                <a:gd name="T58" fmla="*/ 386779023 w 5832"/>
                <a:gd name="T59" fmla="*/ 409271720 h 4173"/>
                <a:gd name="T60" fmla="*/ 436713410 w 5832"/>
                <a:gd name="T61" fmla="*/ 415046796 h 4173"/>
                <a:gd name="T62" fmla="*/ 488568477 w 5832"/>
                <a:gd name="T63" fmla="*/ 403069042 h 4173"/>
                <a:gd name="T64" fmla="*/ 532101255 w 5832"/>
                <a:gd name="T65" fmla="*/ 375156828 h 4173"/>
                <a:gd name="T66" fmla="*/ 562083447 w 5832"/>
                <a:gd name="T67" fmla="*/ 337940761 h 4173"/>
                <a:gd name="T68" fmla="*/ 580008477 w 5832"/>
                <a:gd name="T69" fmla="*/ 288425993 h 4173"/>
                <a:gd name="T70" fmla="*/ 580648704 w 5832"/>
                <a:gd name="T71" fmla="*/ 237734748 h 4173"/>
                <a:gd name="T72" fmla="*/ 563897312 w 5832"/>
                <a:gd name="T73" fmla="*/ 187792379 h 4173"/>
                <a:gd name="T74" fmla="*/ 534875460 w 5832"/>
                <a:gd name="T75" fmla="*/ 149827436 h 4173"/>
                <a:gd name="T76" fmla="*/ 491982909 w 5832"/>
                <a:gd name="T77" fmla="*/ 120845727 h 4173"/>
                <a:gd name="T78" fmla="*/ 440661255 w 5832"/>
                <a:gd name="T79" fmla="*/ 107691823 h 4173"/>
                <a:gd name="T80" fmla="*/ 469256507 w 5832"/>
                <a:gd name="T81" fmla="*/ 165334294 h 4173"/>
                <a:gd name="T82" fmla="*/ 402783701 w 5832"/>
                <a:gd name="T83" fmla="*/ 160414748 h 4173"/>
                <a:gd name="T84" fmla="*/ 348581355 w 5832"/>
                <a:gd name="T85" fmla="*/ 194957569 h 4173"/>
                <a:gd name="T86" fmla="*/ 324894288 w 5832"/>
                <a:gd name="T87" fmla="*/ 261262327 h 4173"/>
                <a:gd name="T88" fmla="*/ 345593850 w 5832"/>
                <a:gd name="T89" fmla="*/ 323610380 h 4173"/>
                <a:gd name="T90" fmla="*/ 397982330 w 5832"/>
                <a:gd name="T91" fmla="*/ 360719465 h 4173"/>
                <a:gd name="T92" fmla="*/ 464561623 w 5832"/>
                <a:gd name="T93" fmla="*/ 359115386 h 4173"/>
                <a:gd name="T94" fmla="*/ 514922937 w 5832"/>
                <a:gd name="T95" fmla="*/ 319439383 h 4173"/>
                <a:gd name="T96" fmla="*/ 532528182 w 5832"/>
                <a:gd name="T97" fmla="*/ 255915180 h 4173"/>
                <a:gd name="T98" fmla="*/ 505746795 w 5832"/>
                <a:gd name="T99" fmla="*/ 191214501 h 4173"/>
                <a:gd name="T100" fmla="*/ 444182500 w 5832"/>
                <a:gd name="T101" fmla="*/ 211747560 h 4173"/>
                <a:gd name="T102" fmla="*/ 410999504 w 5832"/>
                <a:gd name="T103" fmla="*/ 212496108 h 4173"/>
                <a:gd name="T104" fmla="*/ 385925496 w 5832"/>
                <a:gd name="T105" fmla="*/ 232280619 h 4173"/>
                <a:gd name="T106" fmla="*/ 377069468 w 5832"/>
                <a:gd name="T107" fmla="*/ 263828919 h 4173"/>
                <a:gd name="T108" fmla="*/ 390513567 w 5832"/>
                <a:gd name="T109" fmla="*/ 296018785 h 4173"/>
                <a:gd name="T110" fmla="*/ 418361453 w 5832"/>
                <a:gd name="T111" fmla="*/ 312060228 h 4173"/>
                <a:gd name="T112" fmla="*/ 451224336 w 5832"/>
                <a:gd name="T113" fmla="*/ 307996539 h 4173"/>
                <a:gd name="T114" fmla="*/ 474271178 w 5832"/>
                <a:gd name="T115" fmla="*/ 285966384 h 4173"/>
                <a:gd name="T116" fmla="*/ 480032888 w 5832"/>
                <a:gd name="T117" fmla="*/ 253348589 h 4173"/>
                <a:gd name="T118" fmla="*/ 465415149 w 5832"/>
                <a:gd name="T119" fmla="*/ 224580844 h 4173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832" h="4173">
                  <a:moveTo>
                    <a:pt x="370" y="477"/>
                  </a:moveTo>
                  <a:lnTo>
                    <a:pt x="5462" y="477"/>
                  </a:lnTo>
                  <a:lnTo>
                    <a:pt x="5481" y="477"/>
                  </a:lnTo>
                  <a:lnTo>
                    <a:pt x="5500" y="478"/>
                  </a:lnTo>
                  <a:lnTo>
                    <a:pt x="5518" y="480"/>
                  </a:lnTo>
                  <a:lnTo>
                    <a:pt x="5537" y="484"/>
                  </a:lnTo>
                  <a:lnTo>
                    <a:pt x="5554" y="488"/>
                  </a:lnTo>
                  <a:lnTo>
                    <a:pt x="5571" y="494"/>
                  </a:lnTo>
                  <a:lnTo>
                    <a:pt x="5589" y="499"/>
                  </a:lnTo>
                  <a:lnTo>
                    <a:pt x="5606" y="506"/>
                  </a:lnTo>
                  <a:lnTo>
                    <a:pt x="5622" y="513"/>
                  </a:lnTo>
                  <a:lnTo>
                    <a:pt x="5638" y="521"/>
                  </a:lnTo>
                  <a:lnTo>
                    <a:pt x="5654" y="530"/>
                  </a:lnTo>
                  <a:lnTo>
                    <a:pt x="5668" y="539"/>
                  </a:lnTo>
                  <a:lnTo>
                    <a:pt x="5683" y="550"/>
                  </a:lnTo>
                  <a:lnTo>
                    <a:pt x="5697" y="562"/>
                  </a:lnTo>
                  <a:lnTo>
                    <a:pt x="5710" y="573"/>
                  </a:lnTo>
                  <a:lnTo>
                    <a:pt x="5723" y="585"/>
                  </a:lnTo>
                  <a:lnTo>
                    <a:pt x="5735" y="598"/>
                  </a:lnTo>
                  <a:lnTo>
                    <a:pt x="5747" y="612"/>
                  </a:lnTo>
                  <a:lnTo>
                    <a:pt x="5758" y="625"/>
                  </a:lnTo>
                  <a:lnTo>
                    <a:pt x="5768" y="640"/>
                  </a:lnTo>
                  <a:lnTo>
                    <a:pt x="5778" y="655"/>
                  </a:lnTo>
                  <a:lnTo>
                    <a:pt x="5787" y="670"/>
                  </a:lnTo>
                  <a:lnTo>
                    <a:pt x="5795" y="686"/>
                  </a:lnTo>
                  <a:lnTo>
                    <a:pt x="5803" y="702"/>
                  </a:lnTo>
                  <a:lnTo>
                    <a:pt x="5810" y="720"/>
                  </a:lnTo>
                  <a:lnTo>
                    <a:pt x="5815" y="737"/>
                  </a:lnTo>
                  <a:lnTo>
                    <a:pt x="5820" y="754"/>
                  </a:lnTo>
                  <a:lnTo>
                    <a:pt x="5824" y="772"/>
                  </a:lnTo>
                  <a:lnTo>
                    <a:pt x="5828" y="790"/>
                  </a:lnTo>
                  <a:lnTo>
                    <a:pt x="5830" y="808"/>
                  </a:lnTo>
                  <a:lnTo>
                    <a:pt x="5831" y="827"/>
                  </a:lnTo>
                  <a:lnTo>
                    <a:pt x="5832" y="846"/>
                  </a:lnTo>
                  <a:lnTo>
                    <a:pt x="5832" y="3803"/>
                  </a:lnTo>
                  <a:lnTo>
                    <a:pt x="5831" y="3822"/>
                  </a:lnTo>
                  <a:lnTo>
                    <a:pt x="5830" y="3841"/>
                  </a:lnTo>
                  <a:lnTo>
                    <a:pt x="5828" y="3858"/>
                  </a:lnTo>
                  <a:lnTo>
                    <a:pt x="5824" y="3877"/>
                  </a:lnTo>
                  <a:lnTo>
                    <a:pt x="5820" y="3895"/>
                  </a:lnTo>
                  <a:lnTo>
                    <a:pt x="5815" y="3912"/>
                  </a:lnTo>
                  <a:lnTo>
                    <a:pt x="5810" y="3930"/>
                  </a:lnTo>
                  <a:lnTo>
                    <a:pt x="5803" y="3947"/>
                  </a:lnTo>
                  <a:lnTo>
                    <a:pt x="5795" y="3962"/>
                  </a:lnTo>
                  <a:lnTo>
                    <a:pt x="5787" y="3979"/>
                  </a:lnTo>
                  <a:lnTo>
                    <a:pt x="5778" y="3994"/>
                  </a:lnTo>
                  <a:lnTo>
                    <a:pt x="5768" y="4009"/>
                  </a:lnTo>
                  <a:lnTo>
                    <a:pt x="5758" y="4023"/>
                  </a:lnTo>
                  <a:lnTo>
                    <a:pt x="5747" y="4038"/>
                  </a:lnTo>
                  <a:lnTo>
                    <a:pt x="5735" y="4051"/>
                  </a:lnTo>
                  <a:lnTo>
                    <a:pt x="5723" y="4064"/>
                  </a:lnTo>
                  <a:lnTo>
                    <a:pt x="5710" y="4076"/>
                  </a:lnTo>
                  <a:lnTo>
                    <a:pt x="5697" y="4088"/>
                  </a:lnTo>
                  <a:lnTo>
                    <a:pt x="5683" y="4098"/>
                  </a:lnTo>
                  <a:lnTo>
                    <a:pt x="5668" y="4109"/>
                  </a:lnTo>
                  <a:lnTo>
                    <a:pt x="5654" y="4118"/>
                  </a:lnTo>
                  <a:lnTo>
                    <a:pt x="5638" y="4127"/>
                  </a:lnTo>
                  <a:lnTo>
                    <a:pt x="5622" y="4136"/>
                  </a:lnTo>
                  <a:lnTo>
                    <a:pt x="5606" y="4143"/>
                  </a:lnTo>
                  <a:lnTo>
                    <a:pt x="5589" y="4149"/>
                  </a:lnTo>
                  <a:lnTo>
                    <a:pt x="5571" y="4156"/>
                  </a:lnTo>
                  <a:lnTo>
                    <a:pt x="5554" y="4160"/>
                  </a:lnTo>
                  <a:lnTo>
                    <a:pt x="5537" y="4165"/>
                  </a:lnTo>
                  <a:lnTo>
                    <a:pt x="5518" y="4168"/>
                  </a:lnTo>
                  <a:lnTo>
                    <a:pt x="5500" y="4171"/>
                  </a:lnTo>
                  <a:lnTo>
                    <a:pt x="5481" y="4172"/>
                  </a:lnTo>
                  <a:lnTo>
                    <a:pt x="5462" y="4173"/>
                  </a:lnTo>
                  <a:lnTo>
                    <a:pt x="370" y="4173"/>
                  </a:lnTo>
                  <a:lnTo>
                    <a:pt x="351" y="4172"/>
                  </a:lnTo>
                  <a:lnTo>
                    <a:pt x="332" y="4171"/>
                  </a:lnTo>
                  <a:lnTo>
                    <a:pt x="313" y="4168"/>
                  </a:lnTo>
                  <a:lnTo>
                    <a:pt x="295" y="4165"/>
                  </a:lnTo>
                  <a:lnTo>
                    <a:pt x="277" y="4160"/>
                  </a:lnTo>
                  <a:lnTo>
                    <a:pt x="259" y="4156"/>
                  </a:lnTo>
                  <a:lnTo>
                    <a:pt x="243" y="4149"/>
                  </a:lnTo>
                  <a:lnTo>
                    <a:pt x="226" y="4143"/>
                  </a:lnTo>
                  <a:lnTo>
                    <a:pt x="209" y="4136"/>
                  </a:lnTo>
                  <a:lnTo>
                    <a:pt x="194" y="4127"/>
                  </a:lnTo>
                  <a:lnTo>
                    <a:pt x="178" y="4118"/>
                  </a:lnTo>
                  <a:lnTo>
                    <a:pt x="162" y="4109"/>
                  </a:lnTo>
                  <a:lnTo>
                    <a:pt x="148" y="4098"/>
                  </a:lnTo>
                  <a:lnTo>
                    <a:pt x="134" y="4088"/>
                  </a:lnTo>
                  <a:lnTo>
                    <a:pt x="121" y="4076"/>
                  </a:lnTo>
                  <a:lnTo>
                    <a:pt x="108" y="4064"/>
                  </a:lnTo>
                  <a:lnTo>
                    <a:pt x="95" y="4051"/>
                  </a:lnTo>
                  <a:lnTo>
                    <a:pt x="84" y="4038"/>
                  </a:lnTo>
                  <a:lnTo>
                    <a:pt x="73" y="4023"/>
                  </a:lnTo>
                  <a:lnTo>
                    <a:pt x="63" y="4009"/>
                  </a:lnTo>
                  <a:lnTo>
                    <a:pt x="53" y="3994"/>
                  </a:lnTo>
                  <a:lnTo>
                    <a:pt x="44" y="3979"/>
                  </a:lnTo>
                  <a:lnTo>
                    <a:pt x="36" y="3962"/>
                  </a:lnTo>
                  <a:lnTo>
                    <a:pt x="29" y="3947"/>
                  </a:lnTo>
                  <a:lnTo>
                    <a:pt x="22" y="3930"/>
                  </a:lnTo>
                  <a:lnTo>
                    <a:pt x="16" y="3912"/>
                  </a:lnTo>
                  <a:lnTo>
                    <a:pt x="11" y="3895"/>
                  </a:lnTo>
                  <a:lnTo>
                    <a:pt x="7" y="3877"/>
                  </a:lnTo>
                  <a:lnTo>
                    <a:pt x="4" y="3858"/>
                  </a:lnTo>
                  <a:lnTo>
                    <a:pt x="2" y="3841"/>
                  </a:lnTo>
                  <a:lnTo>
                    <a:pt x="0" y="3822"/>
                  </a:lnTo>
                  <a:lnTo>
                    <a:pt x="0" y="3803"/>
                  </a:lnTo>
                  <a:lnTo>
                    <a:pt x="0" y="846"/>
                  </a:lnTo>
                  <a:lnTo>
                    <a:pt x="0" y="827"/>
                  </a:lnTo>
                  <a:lnTo>
                    <a:pt x="2" y="808"/>
                  </a:lnTo>
                  <a:lnTo>
                    <a:pt x="4" y="790"/>
                  </a:lnTo>
                  <a:lnTo>
                    <a:pt x="7" y="772"/>
                  </a:lnTo>
                  <a:lnTo>
                    <a:pt x="11" y="754"/>
                  </a:lnTo>
                  <a:lnTo>
                    <a:pt x="16" y="737"/>
                  </a:lnTo>
                  <a:lnTo>
                    <a:pt x="22" y="720"/>
                  </a:lnTo>
                  <a:lnTo>
                    <a:pt x="29" y="702"/>
                  </a:lnTo>
                  <a:lnTo>
                    <a:pt x="36" y="686"/>
                  </a:lnTo>
                  <a:lnTo>
                    <a:pt x="44" y="670"/>
                  </a:lnTo>
                  <a:lnTo>
                    <a:pt x="53" y="655"/>
                  </a:lnTo>
                  <a:lnTo>
                    <a:pt x="63" y="640"/>
                  </a:lnTo>
                  <a:lnTo>
                    <a:pt x="73" y="625"/>
                  </a:lnTo>
                  <a:lnTo>
                    <a:pt x="84" y="612"/>
                  </a:lnTo>
                  <a:lnTo>
                    <a:pt x="95" y="598"/>
                  </a:lnTo>
                  <a:lnTo>
                    <a:pt x="108" y="585"/>
                  </a:lnTo>
                  <a:lnTo>
                    <a:pt x="121" y="573"/>
                  </a:lnTo>
                  <a:lnTo>
                    <a:pt x="134" y="562"/>
                  </a:lnTo>
                  <a:lnTo>
                    <a:pt x="148" y="550"/>
                  </a:lnTo>
                  <a:lnTo>
                    <a:pt x="162" y="539"/>
                  </a:lnTo>
                  <a:lnTo>
                    <a:pt x="178" y="530"/>
                  </a:lnTo>
                  <a:lnTo>
                    <a:pt x="194" y="521"/>
                  </a:lnTo>
                  <a:lnTo>
                    <a:pt x="209" y="513"/>
                  </a:lnTo>
                  <a:lnTo>
                    <a:pt x="226" y="506"/>
                  </a:lnTo>
                  <a:lnTo>
                    <a:pt x="243" y="499"/>
                  </a:lnTo>
                  <a:lnTo>
                    <a:pt x="259" y="494"/>
                  </a:lnTo>
                  <a:lnTo>
                    <a:pt x="277" y="488"/>
                  </a:lnTo>
                  <a:lnTo>
                    <a:pt x="295" y="484"/>
                  </a:lnTo>
                  <a:lnTo>
                    <a:pt x="313" y="480"/>
                  </a:lnTo>
                  <a:lnTo>
                    <a:pt x="332" y="478"/>
                  </a:lnTo>
                  <a:lnTo>
                    <a:pt x="351" y="477"/>
                  </a:lnTo>
                  <a:lnTo>
                    <a:pt x="370" y="477"/>
                  </a:lnTo>
                  <a:close/>
                  <a:moveTo>
                    <a:pt x="542" y="0"/>
                  </a:moveTo>
                  <a:lnTo>
                    <a:pt x="1703" y="0"/>
                  </a:lnTo>
                  <a:lnTo>
                    <a:pt x="1703" y="350"/>
                  </a:lnTo>
                  <a:lnTo>
                    <a:pt x="542" y="350"/>
                  </a:lnTo>
                  <a:lnTo>
                    <a:pt x="542" y="0"/>
                  </a:lnTo>
                  <a:close/>
                  <a:moveTo>
                    <a:pt x="4019" y="1725"/>
                  </a:moveTo>
                  <a:lnTo>
                    <a:pt x="4019" y="1725"/>
                  </a:lnTo>
                  <a:lnTo>
                    <a:pt x="3983" y="1726"/>
                  </a:lnTo>
                  <a:lnTo>
                    <a:pt x="3946" y="1729"/>
                  </a:lnTo>
                  <a:lnTo>
                    <a:pt x="3910" y="1734"/>
                  </a:lnTo>
                  <a:lnTo>
                    <a:pt x="3874" y="1740"/>
                  </a:lnTo>
                  <a:lnTo>
                    <a:pt x="3840" y="1747"/>
                  </a:lnTo>
                  <a:lnTo>
                    <a:pt x="3806" y="1758"/>
                  </a:lnTo>
                  <a:lnTo>
                    <a:pt x="3773" y="1769"/>
                  </a:lnTo>
                  <a:lnTo>
                    <a:pt x="3740" y="1782"/>
                  </a:lnTo>
                  <a:lnTo>
                    <a:pt x="3708" y="1797"/>
                  </a:lnTo>
                  <a:lnTo>
                    <a:pt x="3677" y="1812"/>
                  </a:lnTo>
                  <a:lnTo>
                    <a:pt x="3647" y="1829"/>
                  </a:lnTo>
                  <a:lnTo>
                    <a:pt x="3618" y="1848"/>
                  </a:lnTo>
                  <a:lnTo>
                    <a:pt x="3590" y="1868"/>
                  </a:lnTo>
                  <a:lnTo>
                    <a:pt x="3563" y="1889"/>
                  </a:lnTo>
                  <a:lnTo>
                    <a:pt x="3537" y="1911"/>
                  </a:lnTo>
                  <a:lnTo>
                    <a:pt x="3512" y="1936"/>
                  </a:lnTo>
                  <a:lnTo>
                    <a:pt x="3488" y="1960"/>
                  </a:lnTo>
                  <a:lnTo>
                    <a:pt x="3465" y="1987"/>
                  </a:lnTo>
                  <a:lnTo>
                    <a:pt x="3444" y="2014"/>
                  </a:lnTo>
                  <a:lnTo>
                    <a:pt x="3424" y="2042"/>
                  </a:lnTo>
                  <a:lnTo>
                    <a:pt x="3405" y="2071"/>
                  </a:lnTo>
                  <a:lnTo>
                    <a:pt x="3388" y="2101"/>
                  </a:lnTo>
                  <a:lnTo>
                    <a:pt x="3372" y="2132"/>
                  </a:lnTo>
                  <a:lnTo>
                    <a:pt x="3358" y="2164"/>
                  </a:lnTo>
                  <a:lnTo>
                    <a:pt x="3345" y="2197"/>
                  </a:lnTo>
                  <a:lnTo>
                    <a:pt x="3334" y="2230"/>
                  </a:lnTo>
                  <a:lnTo>
                    <a:pt x="3324" y="2264"/>
                  </a:lnTo>
                  <a:lnTo>
                    <a:pt x="3316" y="2298"/>
                  </a:lnTo>
                  <a:lnTo>
                    <a:pt x="3309" y="2334"/>
                  </a:lnTo>
                  <a:lnTo>
                    <a:pt x="3305" y="2369"/>
                  </a:lnTo>
                  <a:lnTo>
                    <a:pt x="3303" y="2406"/>
                  </a:lnTo>
                  <a:lnTo>
                    <a:pt x="3302" y="2443"/>
                  </a:lnTo>
                  <a:lnTo>
                    <a:pt x="3303" y="2480"/>
                  </a:lnTo>
                  <a:lnTo>
                    <a:pt x="3305" y="2517"/>
                  </a:lnTo>
                  <a:lnTo>
                    <a:pt x="3309" y="2552"/>
                  </a:lnTo>
                  <a:lnTo>
                    <a:pt x="3316" y="2587"/>
                  </a:lnTo>
                  <a:lnTo>
                    <a:pt x="3324" y="2622"/>
                  </a:lnTo>
                  <a:lnTo>
                    <a:pt x="3334" y="2656"/>
                  </a:lnTo>
                  <a:lnTo>
                    <a:pt x="3345" y="2689"/>
                  </a:lnTo>
                  <a:lnTo>
                    <a:pt x="3358" y="2722"/>
                  </a:lnTo>
                  <a:lnTo>
                    <a:pt x="3372" y="2754"/>
                  </a:lnTo>
                  <a:lnTo>
                    <a:pt x="3388" y="2784"/>
                  </a:lnTo>
                  <a:lnTo>
                    <a:pt x="3405" y="2814"/>
                  </a:lnTo>
                  <a:lnTo>
                    <a:pt x="3424" y="2843"/>
                  </a:lnTo>
                  <a:lnTo>
                    <a:pt x="3444" y="2872"/>
                  </a:lnTo>
                  <a:lnTo>
                    <a:pt x="3465" y="2899"/>
                  </a:lnTo>
                  <a:lnTo>
                    <a:pt x="3488" y="2924"/>
                  </a:lnTo>
                  <a:lnTo>
                    <a:pt x="3512" y="2950"/>
                  </a:lnTo>
                  <a:lnTo>
                    <a:pt x="3537" y="2973"/>
                  </a:lnTo>
                  <a:lnTo>
                    <a:pt x="3563" y="2997"/>
                  </a:lnTo>
                  <a:lnTo>
                    <a:pt x="3590" y="3018"/>
                  </a:lnTo>
                  <a:lnTo>
                    <a:pt x="3618" y="3038"/>
                  </a:lnTo>
                  <a:lnTo>
                    <a:pt x="3647" y="3056"/>
                  </a:lnTo>
                  <a:lnTo>
                    <a:pt x="3677" y="3074"/>
                  </a:lnTo>
                  <a:lnTo>
                    <a:pt x="3708" y="3089"/>
                  </a:lnTo>
                  <a:lnTo>
                    <a:pt x="3740" y="3104"/>
                  </a:lnTo>
                  <a:lnTo>
                    <a:pt x="3773" y="3117"/>
                  </a:lnTo>
                  <a:lnTo>
                    <a:pt x="3806" y="3128"/>
                  </a:lnTo>
                  <a:lnTo>
                    <a:pt x="3840" y="3137"/>
                  </a:lnTo>
                  <a:lnTo>
                    <a:pt x="3874" y="3145"/>
                  </a:lnTo>
                  <a:lnTo>
                    <a:pt x="3910" y="3152"/>
                  </a:lnTo>
                  <a:lnTo>
                    <a:pt x="3946" y="3156"/>
                  </a:lnTo>
                  <a:lnTo>
                    <a:pt x="3983" y="3160"/>
                  </a:lnTo>
                  <a:lnTo>
                    <a:pt x="4019" y="3161"/>
                  </a:lnTo>
                  <a:lnTo>
                    <a:pt x="4056" y="3160"/>
                  </a:lnTo>
                  <a:lnTo>
                    <a:pt x="4092" y="3156"/>
                  </a:lnTo>
                  <a:lnTo>
                    <a:pt x="4129" y="3152"/>
                  </a:lnTo>
                  <a:lnTo>
                    <a:pt x="4163" y="3145"/>
                  </a:lnTo>
                  <a:lnTo>
                    <a:pt x="4198" y="3137"/>
                  </a:lnTo>
                  <a:lnTo>
                    <a:pt x="4232" y="3128"/>
                  </a:lnTo>
                  <a:lnTo>
                    <a:pt x="4266" y="3117"/>
                  </a:lnTo>
                  <a:lnTo>
                    <a:pt x="4298" y="3104"/>
                  </a:lnTo>
                  <a:lnTo>
                    <a:pt x="4329" y="3089"/>
                  </a:lnTo>
                  <a:lnTo>
                    <a:pt x="4361" y="3074"/>
                  </a:lnTo>
                  <a:lnTo>
                    <a:pt x="4391" y="3056"/>
                  </a:lnTo>
                  <a:lnTo>
                    <a:pt x="4420" y="3038"/>
                  </a:lnTo>
                  <a:lnTo>
                    <a:pt x="4447" y="3018"/>
                  </a:lnTo>
                  <a:lnTo>
                    <a:pt x="4475" y="2997"/>
                  </a:lnTo>
                  <a:lnTo>
                    <a:pt x="4501" y="2973"/>
                  </a:lnTo>
                  <a:lnTo>
                    <a:pt x="4527" y="2950"/>
                  </a:lnTo>
                  <a:lnTo>
                    <a:pt x="4550" y="2924"/>
                  </a:lnTo>
                  <a:lnTo>
                    <a:pt x="4572" y="2899"/>
                  </a:lnTo>
                  <a:lnTo>
                    <a:pt x="4595" y="2872"/>
                  </a:lnTo>
                  <a:lnTo>
                    <a:pt x="4614" y="2843"/>
                  </a:lnTo>
                  <a:lnTo>
                    <a:pt x="4633" y="2814"/>
                  </a:lnTo>
                  <a:lnTo>
                    <a:pt x="4650" y="2784"/>
                  </a:lnTo>
                  <a:lnTo>
                    <a:pt x="4666" y="2754"/>
                  </a:lnTo>
                  <a:lnTo>
                    <a:pt x="4680" y="2722"/>
                  </a:lnTo>
                  <a:lnTo>
                    <a:pt x="4693" y="2689"/>
                  </a:lnTo>
                  <a:lnTo>
                    <a:pt x="4705" y="2656"/>
                  </a:lnTo>
                  <a:lnTo>
                    <a:pt x="4714" y="2622"/>
                  </a:lnTo>
                  <a:lnTo>
                    <a:pt x="4722" y="2587"/>
                  </a:lnTo>
                  <a:lnTo>
                    <a:pt x="4728" y="2552"/>
                  </a:lnTo>
                  <a:lnTo>
                    <a:pt x="4733" y="2517"/>
                  </a:lnTo>
                  <a:lnTo>
                    <a:pt x="4736" y="2480"/>
                  </a:lnTo>
                  <a:lnTo>
                    <a:pt x="4736" y="2443"/>
                  </a:lnTo>
                  <a:lnTo>
                    <a:pt x="4736" y="2406"/>
                  </a:lnTo>
                  <a:lnTo>
                    <a:pt x="4733" y="2369"/>
                  </a:lnTo>
                  <a:lnTo>
                    <a:pt x="4728" y="2334"/>
                  </a:lnTo>
                  <a:lnTo>
                    <a:pt x="4722" y="2298"/>
                  </a:lnTo>
                  <a:lnTo>
                    <a:pt x="4714" y="2264"/>
                  </a:lnTo>
                  <a:lnTo>
                    <a:pt x="4705" y="2230"/>
                  </a:lnTo>
                  <a:lnTo>
                    <a:pt x="4693" y="2197"/>
                  </a:lnTo>
                  <a:lnTo>
                    <a:pt x="4680" y="2164"/>
                  </a:lnTo>
                  <a:lnTo>
                    <a:pt x="4666" y="2132"/>
                  </a:lnTo>
                  <a:lnTo>
                    <a:pt x="4650" y="2101"/>
                  </a:lnTo>
                  <a:lnTo>
                    <a:pt x="4633" y="2071"/>
                  </a:lnTo>
                  <a:lnTo>
                    <a:pt x="4614" y="2042"/>
                  </a:lnTo>
                  <a:lnTo>
                    <a:pt x="4595" y="2014"/>
                  </a:lnTo>
                  <a:lnTo>
                    <a:pt x="4572" y="1987"/>
                  </a:lnTo>
                  <a:lnTo>
                    <a:pt x="4550" y="1960"/>
                  </a:lnTo>
                  <a:lnTo>
                    <a:pt x="4527" y="1936"/>
                  </a:lnTo>
                  <a:lnTo>
                    <a:pt x="4501" y="1911"/>
                  </a:lnTo>
                  <a:lnTo>
                    <a:pt x="4475" y="1889"/>
                  </a:lnTo>
                  <a:lnTo>
                    <a:pt x="4447" y="1868"/>
                  </a:lnTo>
                  <a:lnTo>
                    <a:pt x="4420" y="1848"/>
                  </a:lnTo>
                  <a:lnTo>
                    <a:pt x="4391" y="1829"/>
                  </a:lnTo>
                  <a:lnTo>
                    <a:pt x="4361" y="1812"/>
                  </a:lnTo>
                  <a:lnTo>
                    <a:pt x="4329" y="1797"/>
                  </a:lnTo>
                  <a:lnTo>
                    <a:pt x="4298" y="1782"/>
                  </a:lnTo>
                  <a:lnTo>
                    <a:pt x="4266" y="1769"/>
                  </a:lnTo>
                  <a:lnTo>
                    <a:pt x="4232" y="1758"/>
                  </a:lnTo>
                  <a:lnTo>
                    <a:pt x="4198" y="1747"/>
                  </a:lnTo>
                  <a:lnTo>
                    <a:pt x="4163" y="1740"/>
                  </a:lnTo>
                  <a:lnTo>
                    <a:pt x="4129" y="1734"/>
                  </a:lnTo>
                  <a:lnTo>
                    <a:pt x="4092" y="1729"/>
                  </a:lnTo>
                  <a:lnTo>
                    <a:pt x="4056" y="1726"/>
                  </a:lnTo>
                  <a:lnTo>
                    <a:pt x="4019" y="1725"/>
                  </a:lnTo>
                  <a:close/>
                  <a:moveTo>
                    <a:pt x="1375" y="838"/>
                  </a:moveTo>
                  <a:lnTo>
                    <a:pt x="1375" y="3754"/>
                  </a:lnTo>
                  <a:lnTo>
                    <a:pt x="1591" y="3754"/>
                  </a:lnTo>
                  <a:lnTo>
                    <a:pt x="1591" y="838"/>
                  </a:lnTo>
                  <a:lnTo>
                    <a:pt x="1375" y="838"/>
                  </a:lnTo>
                  <a:close/>
                  <a:moveTo>
                    <a:pt x="1841" y="690"/>
                  </a:moveTo>
                  <a:lnTo>
                    <a:pt x="1841" y="1260"/>
                  </a:lnTo>
                  <a:lnTo>
                    <a:pt x="2899" y="1260"/>
                  </a:lnTo>
                  <a:lnTo>
                    <a:pt x="2899" y="690"/>
                  </a:lnTo>
                  <a:lnTo>
                    <a:pt x="1841" y="690"/>
                  </a:lnTo>
                  <a:close/>
                  <a:moveTo>
                    <a:pt x="4019" y="1003"/>
                  </a:moveTo>
                  <a:lnTo>
                    <a:pt x="4019" y="1003"/>
                  </a:lnTo>
                  <a:lnTo>
                    <a:pt x="3982" y="1004"/>
                  </a:lnTo>
                  <a:lnTo>
                    <a:pt x="3945" y="1005"/>
                  </a:lnTo>
                  <a:lnTo>
                    <a:pt x="3908" y="1007"/>
                  </a:lnTo>
                  <a:lnTo>
                    <a:pt x="3872" y="1011"/>
                  </a:lnTo>
                  <a:lnTo>
                    <a:pt x="3835" y="1015"/>
                  </a:lnTo>
                  <a:lnTo>
                    <a:pt x="3800" y="1020"/>
                  </a:lnTo>
                  <a:lnTo>
                    <a:pt x="3764" y="1026"/>
                  </a:lnTo>
                  <a:lnTo>
                    <a:pt x="3728" y="1033"/>
                  </a:lnTo>
                  <a:lnTo>
                    <a:pt x="3694" y="1040"/>
                  </a:lnTo>
                  <a:lnTo>
                    <a:pt x="3659" y="1049"/>
                  </a:lnTo>
                  <a:lnTo>
                    <a:pt x="3625" y="1058"/>
                  </a:lnTo>
                  <a:lnTo>
                    <a:pt x="3591" y="1068"/>
                  </a:lnTo>
                  <a:lnTo>
                    <a:pt x="3558" y="1079"/>
                  </a:lnTo>
                  <a:lnTo>
                    <a:pt x="3524" y="1091"/>
                  </a:lnTo>
                  <a:lnTo>
                    <a:pt x="3491" y="1103"/>
                  </a:lnTo>
                  <a:lnTo>
                    <a:pt x="3459" y="1117"/>
                  </a:lnTo>
                  <a:lnTo>
                    <a:pt x="3426" y="1130"/>
                  </a:lnTo>
                  <a:lnTo>
                    <a:pt x="3395" y="1146"/>
                  </a:lnTo>
                  <a:lnTo>
                    <a:pt x="3364" y="1161"/>
                  </a:lnTo>
                  <a:lnTo>
                    <a:pt x="3333" y="1177"/>
                  </a:lnTo>
                  <a:lnTo>
                    <a:pt x="3303" y="1194"/>
                  </a:lnTo>
                  <a:lnTo>
                    <a:pt x="3273" y="1211"/>
                  </a:lnTo>
                  <a:lnTo>
                    <a:pt x="3244" y="1230"/>
                  </a:lnTo>
                  <a:lnTo>
                    <a:pt x="3215" y="1249"/>
                  </a:lnTo>
                  <a:lnTo>
                    <a:pt x="3186" y="1269"/>
                  </a:lnTo>
                  <a:lnTo>
                    <a:pt x="3158" y="1289"/>
                  </a:lnTo>
                  <a:lnTo>
                    <a:pt x="3130" y="1311"/>
                  </a:lnTo>
                  <a:lnTo>
                    <a:pt x="3103" y="1332"/>
                  </a:lnTo>
                  <a:lnTo>
                    <a:pt x="3077" y="1354"/>
                  </a:lnTo>
                  <a:lnTo>
                    <a:pt x="3051" y="1377"/>
                  </a:lnTo>
                  <a:lnTo>
                    <a:pt x="3026" y="1401"/>
                  </a:lnTo>
                  <a:lnTo>
                    <a:pt x="3001" y="1425"/>
                  </a:lnTo>
                  <a:lnTo>
                    <a:pt x="2977" y="1450"/>
                  </a:lnTo>
                  <a:lnTo>
                    <a:pt x="2954" y="1474"/>
                  </a:lnTo>
                  <a:lnTo>
                    <a:pt x="2930" y="1501"/>
                  </a:lnTo>
                  <a:lnTo>
                    <a:pt x="2908" y="1527"/>
                  </a:lnTo>
                  <a:lnTo>
                    <a:pt x="2887" y="1554"/>
                  </a:lnTo>
                  <a:lnTo>
                    <a:pt x="2866" y="1581"/>
                  </a:lnTo>
                  <a:lnTo>
                    <a:pt x="2844" y="1609"/>
                  </a:lnTo>
                  <a:lnTo>
                    <a:pt x="2826" y="1638"/>
                  </a:lnTo>
                  <a:lnTo>
                    <a:pt x="2807" y="1667"/>
                  </a:lnTo>
                  <a:lnTo>
                    <a:pt x="2788" y="1696"/>
                  </a:lnTo>
                  <a:lnTo>
                    <a:pt x="2770" y="1726"/>
                  </a:lnTo>
                  <a:lnTo>
                    <a:pt x="2753" y="1756"/>
                  </a:lnTo>
                  <a:lnTo>
                    <a:pt x="2737" y="1788"/>
                  </a:lnTo>
                  <a:lnTo>
                    <a:pt x="2722" y="1819"/>
                  </a:lnTo>
                  <a:lnTo>
                    <a:pt x="2706" y="1850"/>
                  </a:lnTo>
                  <a:lnTo>
                    <a:pt x="2693" y="1882"/>
                  </a:lnTo>
                  <a:lnTo>
                    <a:pt x="2679" y="1915"/>
                  </a:lnTo>
                  <a:lnTo>
                    <a:pt x="2667" y="1948"/>
                  </a:lnTo>
                  <a:lnTo>
                    <a:pt x="2655" y="1982"/>
                  </a:lnTo>
                  <a:lnTo>
                    <a:pt x="2644" y="2015"/>
                  </a:lnTo>
                  <a:lnTo>
                    <a:pt x="2634" y="2048"/>
                  </a:lnTo>
                  <a:lnTo>
                    <a:pt x="2625" y="2083"/>
                  </a:lnTo>
                  <a:lnTo>
                    <a:pt x="2616" y="2118"/>
                  </a:lnTo>
                  <a:lnTo>
                    <a:pt x="2609" y="2153"/>
                  </a:lnTo>
                  <a:lnTo>
                    <a:pt x="2601" y="2188"/>
                  </a:lnTo>
                  <a:lnTo>
                    <a:pt x="2596" y="2223"/>
                  </a:lnTo>
                  <a:lnTo>
                    <a:pt x="2591" y="2259"/>
                  </a:lnTo>
                  <a:lnTo>
                    <a:pt x="2587" y="2296"/>
                  </a:lnTo>
                  <a:lnTo>
                    <a:pt x="2584" y="2332"/>
                  </a:lnTo>
                  <a:lnTo>
                    <a:pt x="2581" y="2368"/>
                  </a:lnTo>
                  <a:lnTo>
                    <a:pt x="2580" y="2405"/>
                  </a:lnTo>
                  <a:lnTo>
                    <a:pt x="2579" y="2443"/>
                  </a:lnTo>
                  <a:lnTo>
                    <a:pt x="2580" y="2480"/>
                  </a:lnTo>
                  <a:lnTo>
                    <a:pt x="2581" y="2517"/>
                  </a:lnTo>
                  <a:lnTo>
                    <a:pt x="2584" y="2553"/>
                  </a:lnTo>
                  <a:lnTo>
                    <a:pt x="2587" y="2590"/>
                  </a:lnTo>
                  <a:lnTo>
                    <a:pt x="2591" y="2626"/>
                  </a:lnTo>
                  <a:lnTo>
                    <a:pt x="2596" y="2661"/>
                  </a:lnTo>
                  <a:lnTo>
                    <a:pt x="2601" y="2697"/>
                  </a:lnTo>
                  <a:lnTo>
                    <a:pt x="2609" y="2733"/>
                  </a:lnTo>
                  <a:lnTo>
                    <a:pt x="2616" y="2767"/>
                  </a:lnTo>
                  <a:lnTo>
                    <a:pt x="2625" y="2803"/>
                  </a:lnTo>
                  <a:lnTo>
                    <a:pt x="2634" y="2836"/>
                  </a:lnTo>
                  <a:lnTo>
                    <a:pt x="2644" y="2871"/>
                  </a:lnTo>
                  <a:lnTo>
                    <a:pt x="2655" y="2904"/>
                  </a:lnTo>
                  <a:lnTo>
                    <a:pt x="2667" y="2938"/>
                  </a:lnTo>
                  <a:lnTo>
                    <a:pt x="2679" y="2970"/>
                  </a:lnTo>
                  <a:lnTo>
                    <a:pt x="2693" y="3004"/>
                  </a:lnTo>
                  <a:lnTo>
                    <a:pt x="2706" y="3035"/>
                  </a:lnTo>
                  <a:lnTo>
                    <a:pt x="2722" y="3067"/>
                  </a:lnTo>
                  <a:lnTo>
                    <a:pt x="2737" y="3098"/>
                  </a:lnTo>
                  <a:lnTo>
                    <a:pt x="2753" y="3128"/>
                  </a:lnTo>
                  <a:lnTo>
                    <a:pt x="2770" y="3160"/>
                  </a:lnTo>
                  <a:lnTo>
                    <a:pt x="2788" y="3189"/>
                  </a:lnTo>
                  <a:lnTo>
                    <a:pt x="2807" y="3219"/>
                  </a:lnTo>
                  <a:lnTo>
                    <a:pt x="2826" y="3248"/>
                  </a:lnTo>
                  <a:lnTo>
                    <a:pt x="2844" y="3276"/>
                  </a:lnTo>
                  <a:lnTo>
                    <a:pt x="2866" y="3305"/>
                  </a:lnTo>
                  <a:lnTo>
                    <a:pt x="2887" y="3331"/>
                  </a:lnTo>
                  <a:lnTo>
                    <a:pt x="2908" y="3358"/>
                  </a:lnTo>
                  <a:lnTo>
                    <a:pt x="2930" y="3385"/>
                  </a:lnTo>
                  <a:lnTo>
                    <a:pt x="2954" y="3410"/>
                  </a:lnTo>
                  <a:lnTo>
                    <a:pt x="2977" y="3436"/>
                  </a:lnTo>
                  <a:lnTo>
                    <a:pt x="3001" y="3461"/>
                  </a:lnTo>
                  <a:lnTo>
                    <a:pt x="3026" y="3485"/>
                  </a:lnTo>
                  <a:lnTo>
                    <a:pt x="3051" y="3508"/>
                  </a:lnTo>
                  <a:lnTo>
                    <a:pt x="3077" y="3531"/>
                  </a:lnTo>
                  <a:lnTo>
                    <a:pt x="3103" y="3553"/>
                  </a:lnTo>
                  <a:lnTo>
                    <a:pt x="3130" y="3575"/>
                  </a:lnTo>
                  <a:lnTo>
                    <a:pt x="3158" y="3597"/>
                  </a:lnTo>
                  <a:lnTo>
                    <a:pt x="3186" y="3617"/>
                  </a:lnTo>
                  <a:lnTo>
                    <a:pt x="3215" y="3637"/>
                  </a:lnTo>
                  <a:lnTo>
                    <a:pt x="3244" y="3656"/>
                  </a:lnTo>
                  <a:lnTo>
                    <a:pt x="3273" y="3673"/>
                  </a:lnTo>
                  <a:lnTo>
                    <a:pt x="3303" y="3691"/>
                  </a:lnTo>
                  <a:lnTo>
                    <a:pt x="3333" y="3708"/>
                  </a:lnTo>
                  <a:lnTo>
                    <a:pt x="3364" y="3725"/>
                  </a:lnTo>
                  <a:lnTo>
                    <a:pt x="3395" y="3740"/>
                  </a:lnTo>
                  <a:lnTo>
                    <a:pt x="3426" y="3755"/>
                  </a:lnTo>
                  <a:lnTo>
                    <a:pt x="3459" y="3769"/>
                  </a:lnTo>
                  <a:lnTo>
                    <a:pt x="3491" y="3783"/>
                  </a:lnTo>
                  <a:lnTo>
                    <a:pt x="3524" y="3795"/>
                  </a:lnTo>
                  <a:lnTo>
                    <a:pt x="3558" y="3806"/>
                  </a:lnTo>
                  <a:lnTo>
                    <a:pt x="3591" y="3817"/>
                  </a:lnTo>
                  <a:lnTo>
                    <a:pt x="3625" y="3827"/>
                  </a:lnTo>
                  <a:lnTo>
                    <a:pt x="3659" y="3837"/>
                  </a:lnTo>
                  <a:lnTo>
                    <a:pt x="3694" y="3845"/>
                  </a:lnTo>
                  <a:lnTo>
                    <a:pt x="3728" y="3853"/>
                  </a:lnTo>
                  <a:lnTo>
                    <a:pt x="3764" y="3860"/>
                  </a:lnTo>
                  <a:lnTo>
                    <a:pt x="3800" y="3865"/>
                  </a:lnTo>
                  <a:lnTo>
                    <a:pt x="3835" y="3871"/>
                  </a:lnTo>
                  <a:lnTo>
                    <a:pt x="3872" y="3875"/>
                  </a:lnTo>
                  <a:lnTo>
                    <a:pt x="3908" y="3879"/>
                  </a:lnTo>
                  <a:lnTo>
                    <a:pt x="3945" y="3881"/>
                  </a:lnTo>
                  <a:lnTo>
                    <a:pt x="3982" y="3882"/>
                  </a:lnTo>
                  <a:lnTo>
                    <a:pt x="4019" y="3882"/>
                  </a:lnTo>
                  <a:lnTo>
                    <a:pt x="4056" y="3882"/>
                  </a:lnTo>
                  <a:lnTo>
                    <a:pt x="4093" y="3881"/>
                  </a:lnTo>
                  <a:lnTo>
                    <a:pt x="4130" y="3879"/>
                  </a:lnTo>
                  <a:lnTo>
                    <a:pt x="4167" y="3875"/>
                  </a:lnTo>
                  <a:lnTo>
                    <a:pt x="4202" y="3871"/>
                  </a:lnTo>
                  <a:lnTo>
                    <a:pt x="4238" y="3865"/>
                  </a:lnTo>
                  <a:lnTo>
                    <a:pt x="4274" y="3860"/>
                  </a:lnTo>
                  <a:lnTo>
                    <a:pt x="4309" y="3853"/>
                  </a:lnTo>
                  <a:lnTo>
                    <a:pt x="4344" y="3845"/>
                  </a:lnTo>
                  <a:lnTo>
                    <a:pt x="4378" y="3837"/>
                  </a:lnTo>
                  <a:lnTo>
                    <a:pt x="4413" y="3827"/>
                  </a:lnTo>
                  <a:lnTo>
                    <a:pt x="4447" y="3817"/>
                  </a:lnTo>
                  <a:lnTo>
                    <a:pt x="4481" y="3806"/>
                  </a:lnTo>
                  <a:lnTo>
                    <a:pt x="4514" y="3795"/>
                  </a:lnTo>
                  <a:lnTo>
                    <a:pt x="4547" y="3783"/>
                  </a:lnTo>
                  <a:lnTo>
                    <a:pt x="4579" y="3769"/>
                  </a:lnTo>
                  <a:lnTo>
                    <a:pt x="4611" y="3755"/>
                  </a:lnTo>
                  <a:lnTo>
                    <a:pt x="4644" y="3740"/>
                  </a:lnTo>
                  <a:lnTo>
                    <a:pt x="4675" y="3725"/>
                  </a:lnTo>
                  <a:lnTo>
                    <a:pt x="4705" y="3708"/>
                  </a:lnTo>
                  <a:lnTo>
                    <a:pt x="4736" y="3691"/>
                  </a:lnTo>
                  <a:lnTo>
                    <a:pt x="4765" y="3673"/>
                  </a:lnTo>
                  <a:lnTo>
                    <a:pt x="4795" y="3656"/>
                  </a:lnTo>
                  <a:lnTo>
                    <a:pt x="4824" y="3637"/>
                  </a:lnTo>
                  <a:lnTo>
                    <a:pt x="4852" y="3617"/>
                  </a:lnTo>
                  <a:lnTo>
                    <a:pt x="4880" y="3597"/>
                  </a:lnTo>
                  <a:lnTo>
                    <a:pt x="4908" y="3575"/>
                  </a:lnTo>
                  <a:lnTo>
                    <a:pt x="4935" y="3553"/>
                  </a:lnTo>
                  <a:lnTo>
                    <a:pt x="4961" y="3531"/>
                  </a:lnTo>
                  <a:lnTo>
                    <a:pt x="4987" y="3508"/>
                  </a:lnTo>
                  <a:lnTo>
                    <a:pt x="5013" y="3485"/>
                  </a:lnTo>
                  <a:lnTo>
                    <a:pt x="5037" y="3461"/>
                  </a:lnTo>
                  <a:lnTo>
                    <a:pt x="5061" y="3436"/>
                  </a:lnTo>
                  <a:lnTo>
                    <a:pt x="5085" y="3410"/>
                  </a:lnTo>
                  <a:lnTo>
                    <a:pt x="5107" y="3385"/>
                  </a:lnTo>
                  <a:lnTo>
                    <a:pt x="5130" y="3358"/>
                  </a:lnTo>
                  <a:lnTo>
                    <a:pt x="5152" y="3331"/>
                  </a:lnTo>
                  <a:lnTo>
                    <a:pt x="5173" y="3305"/>
                  </a:lnTo>
                  <a:lnTo>
                    <a:pt x="5193" y="3276"/>
                  </a:lnTo>
                  <a:lnTo>
                    <a:pt x="5213" y="3248"/>
                  </a:lnTo>
                  <a:lnTo>
                    <a:pt x="5232" y="3219"/>
                  </a:lnTo>
                  <a:lnTo>
                    <a:pt x="5250" y="3189"/>
                  </a:lnTo>
                  <a:lnTo>
                    <a:pt x="5268" y="3160"/>
                  </a:lnTo>
                  <a:lnTo>
                    <a:pt x="5285" y="3128"/>
                  </a:lnTo>
                  <a:lnTo>
                    <a:pt x="5301" y="3098"/>
                  </a:lnTo>
                  <a:lnTo>
                    <a:pt x="5317" y="3067"/>
                  </a:lnTo>
                  <a:lnTo>
                    <a:pt x="5331" y="3035"/>
                  </a:lnTo>
                  <a:lnTo>
                    <a:pt x="5346" y="3004"/>
                  </a:lnTo>
                  <a:lnTo>
                    <a:pt x="5359" y="2970"/>
                  </a:lnTo>
                  <a:lnTo>
                    <a:pt x="5372" y="2938"/>
                  </a:lnTo>
                  <a:lnTo>
                    <a:pt x="5383" y="2904"/>
                  </a:lnTo>
                  <a:lnTo>
                    <a:pt x="5394" y="2871"/>
                  </a:lnTo>
                  <a:lnTo>
                    <a:pt x="5404" y="2836"/>
                  </a:lnTo>
                  <a:lnTo>
                    <a:pt x="5414" y="2803"/>
                  </a:lnTo>
                  <a:lnTo>
                    <a:pt x="5422" y="2767"/>
                  </a:lnTo>
                  <a:lnTo>
                    <a:pt x="5430" y="2733"/>
                  </a:lnTo>
                  <a:lnTo>
                    <a:pt x="5436" y="2697"/>
                  </a:lnTo>
                  <a:lnTo>
                    <a:pt x="5442" y="2661"/>
                  </a:lnTo>
                  <a:lnTo>
                    <a:pt x="5447" y="2626"/>
                  </a:lnTo>
                  <a:lnTo>
                    <a:pt x="5452" y="2590"/>
                  </a:lnTo>
                  <a:lnTo>
                    <a:pt x="5454" y="2553"/>
                  </a:lnTo>
                  <a:lnTo>
                    <a:pt x="5457" y="2517"/>
                  </a:lnTo>
                  <a:lnTo>
                    <a:pt x="5459" y="2480"/>
                  </a:lnTo>
                  <a:lnTo>
                    <a:pt x="5459" y="2443"/>
                  </a:lnTo>
                  <a:lnTo>
                    <a:pt x="5459" y="2405"/>
                  </a:lnTo>
                  <a:lnTo>
                    <a:pt x="5457" y="2368"/>
                  </a:lnTo>
                  <a:lnTo>
                    <a:pt x="5454" y="2332"/>
                  </a:lnTo>
                  <a:lnTo>
                    <a:pt x="5452" y="2296"/>
                  </a:lnTo>
                  <a:lnTo>
                    <a:pt x="5447" y="2259"/>
                  </a:lnTo>
                  <a:lnTo>
                    <a:pt x="5442" y="2223"/>
                  </a:lnTo>
                  <a:lnTo>
                    <a:pt x="5436" y="2188"/>
                  </a:lnTo>
                  <a:lnTo>
                    <a:pt x="5430" y="2153"/>
                  </a:lnTo>
                  <a:lnTo>
                    <a:pt x="5422" y="2118"/>
                  </a:lnTo>
                  <a:lnTo>
                    <a:pt x="5414" y="2083"/>
                  </a:lnTo>
                  <a:lnTo>
                    <a:pt x="5404" y="2048"/>
                  </a:lnTo>
                  <a:lnTo>
                    <a:pt x="5394" y="2015"/>
                  </a:lnTo>
                  <a:lnTo>
                    <a:pt x="5383" y="1982"/>
                  </a:lnTo>
                  <a:lnTo>
                    <a:pt x="5372" y="1948"/>
                  </a:lnTo>
                  <a:lnTo>
                    <a:pt x="5359" y="1915"/>
                  </a:lnTo>
                  <a:lnTo>
                    <a:pt x="5346" y="1882"/>
                  </a:lnTo>
                  <a:lnTo>
                    <a:pt x="5331" y="1850"/>
                  </a:lnTo>
                  <a:lnTo>
                    <a:pt x="5317" y="1819"/>
                  </a:lnTo>
                  <a:lnTo>
                    <a:pt x="5301" y="1788"/>
                  </a:lnTo>
                  <a:lnTo>
                    <a:pt x="5285" y="1756"/>
                  </a:lnTo>
                  <a:lnTo>
                    <a:pt x="5268" y="1726"/>
                  </a:lnTo>
                  <a:lnTo>
                    <a:pt x="5250" y="1696"/>
                  </a:lnTo>
                  <a:lnTo>
                    <a:pt x="5232" y="1667"/>
                  </a:lnTo>
                  <a:lnTo>
                    <a:pt x="5213" y="1638"/>
                  </a:lnTo>
                  <a:lnTo>
                    <a:pt x="5193" y="1609"/>
                  </a:lnTo>
                  <a:lnTo>
                    <a:pt x="5173" y="1581"/>
                  </a:lnTo>
                  <a:lnTo>
                    <a:pt x="5152" y="1554"/>
                  </a:lnTo>
                  <a:lnTo>
                    <a:pt x="5130" y="1527"/>
                  </a:lnTo>
                  <a:lnTo>
                    <a:pt x="5107" y="1501"/>
                  </a:lnTo>
                  <a:lnTo>
                    <a:pt x="5085" y="1474"/>
                  </a:lnTo>
                  <a:lnTo>
                    <a:pt x="5061" y="1450"/>
                  </a:lnTo>
                  <a:lnTo>
                    <a:pt x="5037" y="1425"/>
                  </a:lnTo>
                  <a:lnTo>
                    <a:pt x="5013" y="1401"/>
                  </a:lnTo>
                  <a:lnTo>
                    <a:pt x="4987" y="1377"/>
                  </a:lnTo>
                  <a:lnTo>
                    <a:pt x="4961" y="1354"/>
                  </a:lnTo>
                  <a:lnTo>
                    <a:pt x="4935" y="1332"/>
                  </a:lnTo>
                  <a:lnTo>
                    <a:pt x="4908" y="1311"/>
                  </a:lnTo>
                  <a:lnTo>
                    <a:pt x="4880" y="1289"/>
                  </a:lnTo>
                  <a:lnTo>
                    <a:pt x="4852" y="1269"/>
                  </a:lnTo>
                  <a:lnTo>
                    <a:pt x="4824" y="1249"/>
                  </a:lnTo>
                  <a:lnTo>
                    <a:pt x="4795" y="1230"/>
                  </a:lnTo>
                  <a:lnTo>
                    <a:pt x="4765" y="1211"/>
                  </a:lnTo>
                  <a:lnTo>
                    <a:pt x="4736" y="1194"/>
                  </a:lnTo>
                  <a:lnTo>
                    <a:pt x="4705" y="1177"/>
                  </a:lnTo>
                  <a:lnTo>
                    <a:pt x="4675" y="1161"/>
                  </a:lnTo>
                  <a:lnTo>
                    <a:pt x="4644" y="1146"/>
                  </a:lnTo>
                  <a:lnTo>
                    <a:pt x="4611" y="1130"/>
                  </a:lnTo>
                  <a:lnTo>
                    <a:pt x="4579" y="1117"/>
                  </a:lnTo>
                  <a:lnTo>
                    <a:pt x="4547" y="1103"/>
                  </a:lnTo>
                  <a:lnTo>
                    <a:pt x="4514" y="1091"/>
                  </a:lnTo>
                  <a:lnTo>
                    <a:pt x="4481" y="1079"/>
                  </a:lnTo>
                  <a:lnTo>
                    <a:pt x="4447" y="1068"/>
                  </a:lnTo>
                  <a:lnTo>
                    <a:pt x="4413" y="1058"/>
                  </a:lnTo>
                  <a:lnTo>
                    <a:pt x="4378" y="1049"/>
                  </a:lnTo>
                  <a:lnTo>
                    <a:pt x="4344" y="1040"/>
                  </a:lnTo>
                  <a:lnTo>
                    <a:pt x="4309" y="1033"/>
                  </a:lnTo>
                  <a:lnTo>
                    <a:pt x="4274" y="1026"/>
                  </a:lnTo>
                  <a:lnTo>
                    <a:pt x="4238" y="1020"/>
                  </a:lnTo>
                  <a:lnTo>
                    <a:pt x="4202" y="1015"/>
                  </a:lnTo>
                  <a:lnTo>
                    <a:pt x="4167" y="1011"/>
                  </a:lnTo>
                  <a:lnTo>
                    <a:pt x="4130" y="1007"/>
                  </a:lnTo>
                  <a:lnTo>
                    <a:pt x="4093" y="1005"/>
                  </a:lnTo>
                  <a:lnTo>
                    <a:pt x="4056" y="1004"/>
                  </a:lnTo>
                  <a:lnTo>
                    <a:pt x="4019" y="1003"/>
                  </a:lnTo>
                  <a:close/>
                  <a:moveTo>
                    <a:pt x="4708" y="1754"/>
                  </a:moveTo>
                  <a:lnTo>
                    <a:pt x="4708" y="1754"/>
                  </a:lnTo>
                  <a:lnTo>
                    <a:pt x="4674" y="1722"/>
                  </a:lnTo>
                  <a:lnTo>
                    <a:pt x="4639" y="1692"/>
                  </a:lnTo>
                  <a:lnTo>
                    <a:pt x="4602" y="1663"/>
                  </a:lnTo>
                  <a:lnTo>
                    <a:pt x="4563" y="1635"/>
                  </a:lnTo>
                  <a:lnTo>
                    <a:pt x="4524" y="1610"/>
                  </a:lnTo>
                  <a:lnTo>
                    <a:pt x="4483" y="1587"/>
                  </a:lnTo>
                  <a:lnTo>
                    <a:pt x="4442" y="1565"/>
                  </a:lnTo>
                  <a:lnTo>
                    <a:pt x="4398" y="1546"/>
                  </a:lnTo>
                  <a:lnTo>
                    <a:pt x="4354" y="1528"/>
                  </a:lnTo>
                  <a:lnTo>
                    <a:pt x="4309" y="1512"/>
                  </a:lnTo>
                  <a:lnTo>
                    <a:pt x="4262" y="1500"/>
                  </a:lnTo>
                  <a:lnTo>
                    <a:pt x="4216" y="1489"/>
                  </a:lnTo>
                  <a:lnTo>
                    <a:pt x="4168" y="1480"/>
                  </a:lnTo>
                  <a:lnTo>
                    <a:pt x="4119" y="1474"/>
                  </a:lnTo>
                  <a:lnTo>
                    <a:pt x="4070" y="1470"/>
                  </a:lnTo>
                  <a:lnTo>
                    <a:pt x="4019" y="1469"/>
                  </a:lnTo>
                  <a:lnTo>
                    <a:pt x="3969" y="1470"/>
                  </a:lnTo>
                  <a:lnTo>
                    <a:pt x="3919" y="1474"/>
                  </a:lnTo>
                  <a:lnTo>
                    <a:pt x="3871" y="1480"/>
                  </a:lnTo>
                  <a:lnTo>
                    <a:pt x="3823" y="1489"/>
                  </a:lnTo>
                  <a:lnTo>
                    <a:pt x="3775" y="1500"/>
                  </a:lnTo>
                  <a:lnTo>
                    <a:pt x="3730" y="1512"/>
                  </a:lnTo>
                  <a:lnTo>
                    <a:pt x="3684" y="1528"/>
                  </a:lnTo>
                  <a:lnTo>
                    <a:pt x="3640" y="1546"/>
                  </a:lnTo>
                  <a:lnTo>
                    <a:pt x="3597" y="1565"/>
                  </a:lnTo>
                  <a:lnTo>
                    <a:pt x="3555" y="1587"/>
                  </a:lnTo>
                  <a:lnTo>
                    <a:pt x="3514" y="1610"/>
                  </a:lnTo>
                  <a:lnTo>
                    <a:pt x="3474" y="1635"/>
                  </a:lnTo>
                  <a:lnTo>
                    <a:pt x="3436" y="1663"/>
                  </a:lnTo>
                  <a:lnTo>
                    <a:pt x="3400" y="1692"/>
                  </a:lnTo>
                  <a:lnTo>
                    <a:pt x="3364" y="1722"/>
                  </a:lnTo>
                  <a:lnTo>
                    <a:pt x="3330" y="1754"/>
                  </a:lnTo>
                  <a:lnTo>
                    <a:pt x="3298" y="1788"/>
                  </a:lnTo>
                  <a:lnTo>
                    <a:pt x="3267" y="1823"/>
                  </a:lnTo>
                  <a:lnTo>
                    <a:pt x="3239" y="1860"/>
                  </a:lnTo>
                  <a:lnTo>
                    <a:pt x="3211" y="1898"/>
                  </a:lnTo>
                  <a:lnTo>
                    <a:pt x="3186" y="1938"/>
                  </a:lnTo>
                  <a:lnTo>
                    <a:pt x="3162" y="1978"/>
                  </a:lnTo>
                  <a:lnTo>
                    <a:pt x="3141" y="2021"/>
                  </a:lnTo>
                  <a:lnTo>
                    <a:pt x="3122" y="2064"/>
                  </a:lnTo>
                  <a:lnTo>
                    <a:pt x="3104" y="2107"/>
                  </a:lnTo>
                  <a:lnTo>
                    <a:pt x="3089" y="2153"/>
                  </a:lnTo>
                  <a:lnTo>
                    <a:pt x="3075" y="2199"/>
                  </a:lnTo>
                  <a:lnTo>
                    <a:pt x="3065" y="2247"/>
                  </a:lnTo>
                  <a:lnTo>
                    <a:pt x="3056" y="2295"/>
                  </a:lnTo>
                  <a:lnTo>
                    <a:pt x="3050" y="2344"/>
                  </a:lnTo>
                  <a:lnTo>
                    <a:pt x="3046" y="2393"/>
                  </a:lnTo>
                  <a:lnTo>
                    <a:pt x="3045" y="2443"/>
                  </a:lnTo>
                  <a:lnTo>
                    <a:pt x="3046" y="2493"/>
                  </a:lnTo>
                  <a:lnTo>
                    <a:pt x="3050" y="2542"/>
                  </a:lnTo>
                  <a:lnTo>
                    <a:pt x="3056" y="2591"/>
                  </a:lnTo>
                  <a:lnTo>
                    <a:pt x="3065" y="2639"/>
                  </a:lnTo>
                  <a:lnTo>
                    <a:pt x="3075" y="2686"/>
                  </a:lnTo>
                  <a:lnTo>
                    <a:pt x="3089" y="2733"/>
                  </a:lnTo>
                  <a:lnTo>
                    <a:pt x="3104" y="2777"/>
                  </a:lnTo>
                  <a:lnTo>
                    <a:pt x="3122" y="2822"/>
                  </a:lnTo>
                  <a:lnTo>
                    <a:pt x="3141" y="2865"/>
                  </a:lnTo>
                  <a:lnTo>
                    <a:pt x="3162" y="2907"/>
                  </a:lnTo>
                  <a:lnTo>
                    <a:pt x="3186" y="2948"/>
                  </a:lnTo>
                  <a:lnTo>
                    <a:pt x="3211" y="2987"/>
                  </a:lnTo>
                  <a:lnTo>
                    <a:pt x="3239" y="3026"/>
                  </a:lnTo>
                  <a:lnTo>
                    <a:pt x="3267" y="3063"/>
                  </a:lnTo>
                  <a:lnTo>
                    <a:pt x="3298" y="3097"/>
                  </a:lnTo>
                  <a:lnTo>
                    <a:pt x="3330" y="3132"/>
                  </a:lnTo>
                  <a:lnTo>
                    <a:pt x="3364" y="3164"/>
                  </a:lnTo>
                  <a:lnTo>
                    <a:pt x="3400" y="3194"/>
                  </a:lnTo>
                  <a:lnTo>
                    <a:pt x="3436" y="3223"/>
                  </a:lnTo>
                  <a:lnTo>
                    <a:pt x="3474" y="3250"/>
                  </a:lnTo>
                  <a:lnTo>
                    <a:pt x="3514" y="3276"/>
                  </a:lnTo>
                  <a:lnTo>
                    <a:pt x="3555" y="3299"/>
                  </a:lnTo>
                  <a:lnTo>
                    <a:pt x="3597" y="3320"/>
                  </a:lnTo>
                  <a:lnTo>
                    <a:pt x="3640" y="3340"/>
                  </a:lnTo>
                  <a:lnTo>
                    <a:pt x="3684" y="3358"/>
                  </a:lnTo>
                  <a:lnTo>
                    <a:pt x="3730" y="3373"/>
                  </a:lnTo>
                  <a:lnTo>
                    <a:pt x="3775" y="3386"/>
                  </a:lnTo>
                  <a:lnTo>
                    <a:pt x="3823" y="3397"/>
                  </a:lnTo>
                  <a:lnTo>
                    <a:pt x="3871" y="3405"/>
                  </a:lnTo>
                  <a:lnTo>
                    <a:pt x="3919" y="3412"/>
                  </a:lnTo>
                  <a:lnTo>
                    <a:pt x="3969" y="3415"/>
                  </a:lnTo>
                  <a:lnTo>
                    <a:pt x="4019" y="3417"/>
                  </a:lnTo>
                  <a:lnTo>
                    <a:pt x="4070" y="3415"/>
                  </a:lnTo>
                  <a:lnTo>
                    <a:pt x="4119" y="3412"/>
                  </a:lnTo>
                  <a:lnTo>
                    <a:pt x="4168" y="3405"/>
                  </a:lnTo>
                  <a:lnTo>
                    <a:pt x="4216" y="3397"/>
                  </a:lnTo>
                  <a:lnTo>
                    <a:pt x="4262" y="3386"/>
                  </a:lnTo>
                  <a:lnTo>
                    <a:pt x="4309" y="3373"/>
                  </a:lnTo>
                  <a:lnTo>
                    <a:pt x="4354" y="3358"/>
                  </a:lnTo>
                  <a:lnTo>
                    <a:pt x="4398" y="3340"/>
                  </a:lnTo>
                  <a:lnTo>
                    <a:pt x="4442" y="3320"/>
                  </a:lnTo>
                  <a:lnTo>
                    <a:pt x="4483" y="3299"/>
                  </a:lnTo>
                  <a:lnTo>
                    <a:pt x="4524" y="3276"/>
                  </a:lnTo>
                  <a:lnTo>
                    <a:pt x="4563" y="3250"/>
                  </a:lnTo>
                  <a:lnTo>
                    <a:pt x="4602" y="3223"/>
                  </a:lnTo>
                  <a:lnTo>
                    <a:pt x="4639" y="3194"/>
                  </a:lnTo>
                  <a:lnTo>
                    <a:pt x="4674" y="3164"/>
                  </a:lnTo>
                  <a:lnTo>
                    <a:pt x="4708" y="3132"/>
                  </a:lnTo>
                  <a:lnTo>
                    <a:pt x="4740" y="3097"/>
                  </a:lnTo>
                  <a:lnTo>
                    <a:pt x="4771" y="3063"/>
                  </a:lnTo>
                  <a:lnTo>
                    <a:pt x="4800" y="3026"/>
                  </a:lnTo>
                  <a:lnTo>
                    <a:pt x="4826" y="2987"/>
                  </a:lnTo>
                  <a:lnTo>
                    <a:pt x="4852" y="2948"/>
                  </a:lnTo>
                  <a:lnTo>
                    <a:pt x="4876" y="2907"/>
                  </a:lnTo>
                  <a:lnTo>
                    <a:pt x="4897" y="2865"/>
                  </a:lnTo>
                  <a:lnTo>
                    <a:pt x="4917" y="2822"/>
                  </a:lnTo>
                  <a:lnTo>
                    <a:pt x="4934" y="2777"/>
                  </a:lnTo>
                  <a:lnTo>
                    <a:pt x="4949" y="2733"/>
                  </a:lnTo>
                  <a:lnTo>
                    <a:pt x="4962" y="2686"/>
                  </a:lnTo>
                  <a:lnTo>
                    <a:pt x="4974" y="2639"/>
                  </a:lnTo>
                  <a:lnTo>
                    <a:pt x="4981" y="2591"/>
                  </a:lnTo>
                  <a:lnTo>
                    <a:pt x="4988" y="2542"/>
                  </a:lnTo>
                  <a:lnTo>
                    <a:pt x="4991" y="2493"/>
                  </a:lnTo>
                  <a:lnTo>
                    <a:pt x="4993" y="2443"/>
                  </a:lnTo>
                  <a:lnTo>
                    <a:pt x="4991" y="2393"/>
                  </a:lnTo>
                  <a:lnTo>
                    <a:pt x="4988" y="2344"/>
                  </a:lnTo>
                  <a:lnTo>
                    <a:pt x="4981" y="2295"/>
                  </a:lnTo>
                  <a:lnTo>
                    <a:pt x="4974" y="2247"/>
                  </a:lnTo>
                  <a:lnTo>
                    <a:pt x="4962" y="2199"/>
                  </a:lnTo>
                  <a:lnTo>
                    <a:pt x="4949" y="2153"/>
                  </a:lnTo>
                  <a:lnTo>
                    <a:pt x="4934" y="2107"/>
                  </a:lnTo>
                  <a:lnTo>
                    <a:pt x="4917" y="2064"/>
                  </a:lnTo>
                  <a:lnTo>
                    <a:pt x="4897" y="2021"/>
                  </a:lnTo>
                  <a:lnTo>
                    <a:pt x="4876" y="1978"/>
                  </a:lnTo>
                  <a:lnTo>
                    <a:pt x="4852" y="1938"/>
                  </a:lnTo>
                  <a:lnTo>
                    <a:pt x="4826" y="1898"/>
                  </a:lnTo>
                  <a:lnTo>
                    <a:pt x="4800" y="1860"/>
                  </a:lnTo>
                  <a:lnTo>
                    <a:pt x="4771" y="1823"/>
                  </a:lnTo>
                  <a:lnTo>
                    <a:pt x="4740" y="1788"/>
                  </a:lnTo>
                  <a:lnTo>
                    <a:pt x="4708" y="1754"/>
                  </a:lnTo>
                  <a:close/>
                  <a:moveTo>
                    <a:pt x="4362" y="2100"/>
                  </a:moveTo>
                  <a:lnTo>
                    <a:pt x="4362" y="2100"/>
                  </a:lnTo>
                  <a:lnTo>
                    <a:pt x="4345" y="2084"/>
                  </a:lnTo>
                  <a:lnTo>
                    <a:pt x="4328" y="2068"/>
                  </a:lnTo>
                  <a:lnTo>
                    <a:pt x="4309" y="2054"/>
                  </a:lnTo>
                  <a:lnTo>
                    <a:pt x="4290" y="2041"/>
                  </a:lnTo>
                  <a:lnTo>
                    <a:pt x="4270" y="2028"/>
                  </a:lnTo>
                  <a:lnTo>
                    <a:pt x="4250" y="2016"/>
                  </a:lnTo>
                  <a:lnTo>
                    <a:pt x="4229" y="2006"/>
                  </a:lnTo>
                  <a:lnTo>
                    <a:pt x="4208" y="1996"/>
                  </a:lnTo>
                  <a:lnTo>
                    <a:pt x="4186" y="1987"/>
                  </a:lnTo>
                  <a:lnTo>
                    <a:pt x="4163" y="1980"/>
                  </a:lnTo>
                  <a:lnTo>
                    <a:pt x="4141" y="1974"/>
                  </a:lnTo>
                  <a:lnTo>
                    <a:pt x="4116" y="1968"/>
                  </a:lnTo>
                  <a:lnTo>
                    <a:pt x="4093" y="1964"/>
                  </a:lnTo>
                  <a:lnTo>
                    <a:pt x="4068" y="1960"/>
                  </a:lnTo>
                  <a:lnTo>
                    <a:pt x="4044" y="1959"/>
                  </a:lnTo>
                  <a:lnTo>
                    <a:pt x="4019" y="1958"/>
                  </a:lnTo>
                  <a:lnTo>
                    <a:pt x="3994" y="1959"/>
                  </a:lnTo>
                  <a:lnTo>
                    <a:pt x="3969" y="1960"/>
                  </a:lnTo>
                  <a:lnTo>
                    <a:pt x="3945" y="1964"/>
                  </a:lnTo>
                  <a:lnTo>
                    <a:pt x="3921" y="1968"/>
                  </a:lnTo>
                  <a:lnTo>
                    <a:pt x="3898" y="1974"/>
                  </a:lnTo>
                  <a:lnTo>
                    <a:pt x="3874" y="1980"/>
                  </a:lnTo>
                  <a:lnTo>
                    <a:pt x="3852" y="1987"/>
                  </a:lnTo>
                  <a:lnTo>
                    <a:pt x="3830" y="1996"/>
                  </a:lnTo>
                  <a:lnTo>
                    <a:pt x="3809" y="2006"/>
                  </a:lnTo>
                  <a:lnTo>
                    <a:pt x="3788" y="2016"/>
                  </a:lnTo>
                  <a:lnTo>
                    <a:pt x="3767" y="2028"/>
                  </a:lnTo>
                  <a:lnTo>
                    <a:pt x="3747" y="2041"/>
                  </a:lnTo>
                  <a:lnTo>
                    <a:pt x="3728" y="2054"/>
                  </a:lnTo>
                  <a:lnTo>
                    <a:pt x="3711" y="2068"/>
                  </a:lnTo>
                  <a:lnTo>
                    <a:pt x="3693" y="2084"/>
                  </a:lnTo>
                  <a:lnTo>
                    <a:pt x="3676" y="2100"/>
                  </a:lnTo>
                  <a:lnTo>
                    <a:pt x="3660" y="2116"/>
                  </a:lnTo>
                  <a:lnTo>
                    <a:pt x="3645" y="2134"/>
                  </a:lnTo>
                  <a:lnTo>
                    <a:pt x="3630" y="2152"/>
                  </a:lnTo>
                  <a:lnTo>
                    <a:pt x="3617" y="2172"/>
                  </a:lnTo>
                  <a:lnTo>
                    <a:pt x="3605" y="2191"/>
                  </a:lnTo>
                  <a:lnTo>
                    <a:pt x="3592" y="2211"/>
                  </a:lnTo>
                  <a:lnTo>
                    <a:pt x="3582" y="2232"/>
                  </a:lnTo>
                  <a:lnTo>
                    <a:pt x="3572" y="2253"/>
                  </a:lnTo>
                  <a:lnTo>
                    <a:pt x="3563" y="2276"/>
                  </a:lnTo>
                  <a:lnTo>
                    <a:pt x="3556" y="2298"/>
                  </a:lnTo>
                  <a:lnTo>
                    <a:pt x="3550" y="2321"/>
                  </a:lnTo>
                  <a:lnTo>
                    <a:pt x="3545" y="2345"/>
                  </a:lnTo>
                  <a:lnTo>
                    <a:pt x="3540" y="2369"/>
                  </a:lnTo>
                  <a:lnTo>
                    <a:pt x="3537" y="2393"/>
                  </a:lnTo>
                  <a:lnTo>
                    <a:pt x="3534" y="2417"/>
                  </a:lnTo>
                  <a:lnTo>
                    <a:pt x="3534" y="2443"/>
                  </a:lnTo>
                  <a:lnTo>
                    <a:pt x="3534" y="2467"/>
                  </a:lnTo>
                  <a:lnTo>
                    <a:pt x="3537" y="2492"/>
                  </a:lnTo>
                  <a:lnTo>
                    <a:pt x="3540" y="2517"/>
                  </a:lnTo>
                  <a:lnTo>
                    <a:pt x="3545" y="2541"/>
                  </a:lnTo>
                  <a:lnTo>
                    <a:pt x="3550" y="2564"/>
                  </a:lnTo>
                  <a:lnTo>
                    <a:pt x="3556" y="2587"/>
                  </a:lnTo>
                  <a:lnTo>
                    <a:pt x="3563" y="2610"/>
                  </a:lnTo>
                  <a:lnTo>
                    <a:pt x="3572" y="2631"/>
                  </a:lnTo>
                  <a:lnTo>
                    <a:pt x="3582" y="2654"/>
                  </a:lnTo>
                  <a:lnTo>
                    <a:pt x="3592" y="2674"/>
                  </a:lnTo>
                  <a:lnTo>
                    <a:pt x="3605" y="2695"/>
                  </a:lnTo>
                  <a:lnTo>
                    <a:pt x="3617" y="2714"/>
                  </a:lnTo>
                  <a:lnTo>
                    <a:pt x="3630" y="2733"/>
                  </a:lnTo>
                  <a:lnTo>
                    <a:pt x="3645" y="2752"/>
                  </a:lnTo>
                  <a:lnTo>
                    <a:pt x="3660" y="2768"/>
                  </a:lnTo>
                  <a:lnTo>
                    <a:pt x="3676" y="2786"/>
                  </a:lnTo>
                  <a:lnTo>
                    <a:pt x="3693" y="2802"/>
                  </a:lnTo>
                  <a:lnTo>
                    <a:pt x="3711" y="2817"/>
                  </a:lnTo>
                  <a:lnTo>
                    <a:pt x="3728" y="2831"/>
                  </a:lnTo>
                  <a:lnTo>
                    <a:pt x="3747" y="2845"/>
                  </a:lnTo>
                  <a:lnTo>
                    <a:pt x="3767" y="2858"/>
                  </a:lnTo>
                  <a:lnTo>
                    <a:pt x="3788" y="2869"/>
                  </a:lnTo>
                  <a:lnTo>
                    <a:pt x="3809" y="2880"/>
                  </a:lnTo>
                  <a:lnTo>
                    <a:pt x="3830" y="2890"/>
                  </a:lnTo>
                  <a:lnTo>
                    <a:pt x="3852" y="2898"/>
                  </a:lnTo>
                  <a:lnTo>
                    <a:pt x="3874" y="2906"/>
                  </a:lnTo>
                  <a:lnTo>
                    <a:pt x="3898" y="2912"/>
                  </a:lnTo>
                  <a:lnTo>
                    <a:pt x="3921" y="2918"/>
                  </a:lnTo>
                  <a:lnTo>
                    <a:pt x="3945" y="2922"/>
                  </a:lnTo>
                  <a:lnTo>
                    <a:pt x="3969" y="2924"/>
                  </a:lnTo>
                  <a:lnTo>
                    <a:pt x="3994" y="2927"/>
                  </a:lnTo>
                  <a:lnTo>
                    <a:pt x="4019" y="2928"/>
                  </a:lnTo>
                  <a:lnTo>
                    <a:pt x="4044" y="2927"/>
                  </a:lnTo>
                  <a:lnTo>
                    <a:pt x="4068" y="2924"/>
                  </a:lnTo>
                  <a:lnTo>
                    <a:pt x="4093" y="2922"/>
                  </a:lnTo>
                  <a:lnTo>
                    <a:pt x="4116" y="2918"/>
                  </a:lnTo>
                  <a:lnTo>
                    <a:pt x="4141" y="2912"/>
                  </a:lnTo>
                  <a:lnTo>
                    <a:pt x="4163" y="2906"/>
                  </a:lnTo>
                  <a:lnTo>
                    <a:pt x="4186" y="2898"/>
                  </a:lnTo>
                  <a:lnTo>
                    <a:pt x="4208" y="2890"/>
                  </a:lnTo>
                  <a:lnTo>
                    <a:pt x="4229" y="2880"/>
                  </a:lnTo>
                  <a:lnTo>
                    <a:pt x="4250" y="2869"/>
                  </a:lnTo>
                  <a:lnTo>
                    <a:pt x="4270" y="2858"/>
                  </a:lnTo>
                  <a:lnTo>
                    <a:pt x="4290" y="2845"/>
                  </a:lnTo>
                  <a:lnTo>
                    <a:pt x="4309" y="2831"/>
                  </a:lnTo>
                  <a:lnTo>
                    <a:pt x="4328" y="2817"/>
                  </a:lnTo>
                  <a:lnTo>
                    <a:pt x="4345" y="2802"/>
                  </a:lnTo>
                  <a:lnTo>
                    <a:pt x="4362" y="2786"/>
                  </a:lnTo>
                  <a:lnTo>
                    <a:pt x="4378" y="2768"/>
                  </a:lnTo>
                  <a:lnTo>
                    <a:pt x="4393" y="2752"/>
                  </a:lnTo>
                  <a:lnTo>
                    <a:pt x="4407" y="2733"/>
                  </a:lnTo>
                  <a:lnTo>
                    <a:pt x="4421" y="2714"/>
                  </a:lnTo>
                  <a:lnTo>
                    <a:pt x="4434" y="2695"/>
                  </a:lnTo>
                  <a:lnTo>
                    <a:pt x="4445" y="2674"/>
                  </a:lnTo>
                  <a:lnTo>
                    <a:pt x="4456" y="2654"/>
                  </a:lnTo>
                  <a:lnTo>
                    <a:pt x="4465" y="2631"/>
                  </a:lnTo>
                  <a:lnTo>
                    <a:pt x="4474" y="2610"/>
                  </a:lnTo>
                  <a:lnTo>
                    <a:pt x="4482" y="2587"/>
                  </a:lnTo>
                  <a:lnTo>
                    <a:pt x="4489" y="2564"/>
                  </a:lnTo>
                  <a:lnTo>
                    <a:pt x="4494" y="2541"/>
                  </a:lnTo>
                  <a:lnTo>
                    <a:pt x="4499" y="2517"/>
                  </a:lnTo>
                  <a:lnTo>
                    <a:pt x="4501" y="2492"/>
                  </a:lnTo>
                  <a:lnTo>
                    <a:pt x="4503" y="2467"/>
                  </a:lnTo>
                  <a:lnTo>
                    <a:pt x="4504" y="2443"/>
                  </a:lnTo>
                  <a:lnTo>
                    <a:pt x="4503" y="2417"/>
                  </a:lnTo>
                  <a:lnTo>
                    <a:pt x="4501" y="2393"/>
                  </a:lnTo>
                  <a:lnTo>
                    <a:pt x="4499" y="2369"/>
                  </a:lnTo>
                  <a:lnTo>
                    <a:pt x="4494" y="2345"/>
                  </a:lnTo>
                  <a:lnTo>
                    <a:pt x="4489" y="2321"/>
                  </a:lnTo>
                  <a:lnTo>
                    <a:pt x="4482" y="2298"/>
                  </a:lnTo>
                  <a:lnTo>
                    <a:pt x="4474" y="2276"/>
                  </a:lnTo>
                  <a:lnTo>
                    <a:pt x="4465" y="2253"/>
                  </a:lnTo>
                  <a:lnTo>
                    <a:pt x="4456" y="2232"/>
                  </a:lnTo>
                  <a:lnTo>
                    <a:pt x="4445" y="2211"/>
                  </a:lnTo>
                  <a:lnTo>
                    <a:pt x="4434" y="2191"/>
                  </a:lnTo>
                  <a:lnTo>
                    <a:pt x="4421" y="2172"/>
                  </a:lnTo>
                  <a:lnTo>
                    <a:pt x="4407" y="2152"/>
                  </a:lnTo>
                  <a:lnTo>
                    <a:pt x="4393" y="2134"/>
                  </a:lnTo>
                  <a:lnTo>
                    <a:pt x="4378" y="2116"/>
                  </a:lnTo>
                  <a:lnTo>
                    <a:pt x="4362" y="2100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43000">
                  <a:srgbClr val="65D3F6"/>
                </a:gs>
                <a:gs pos="100000">
                  <a:srgbClr val="0756A7"/>
                </a:gs>
              </a:gsLst>
              <a:lin ang="5400000" scaled="1"/>
            </a:gra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6" name="矩形 75"/>
          <p:cNvSpPr/>
          <p:nvPr/>
        </p:nvSpPr>
        <p:spPr>
          <a:xfrm>
            <a:off x="4432891" y="2459948"/>
            <a:ext cx="6584103" cy="3007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</a:pPr>
            <a:r>
              <a:rPr lang="zh-CN" altLang="en-US" sz="16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余弦相似度（</a:t>
            </a:r>
            <a:r>
              <a:rPr lang="en-US" altLang="zh-CN" sz="16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Cosine Similarity</a:t>
            </a:r>
            <a:r>
              <a:rPr lang="zh-CN" altLang="en-US" sz="16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）和欧氏距离（</a:t>
            </a:r>
            <a:r>
              <a:rPr lang="en-US" altLang="zh-CN" sz="16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Euclidean Distance</a:t>
            </a:r>
            <a:r>
              <a:rPr lang="zh-CN" altLang="en-US" sz="16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16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是常用的相似性度量方法，常用于比较向量之间的相似性或距离。</a:t>
            </a:r>
            <a:endParaRPr lang="en-US" altLang="zh-CN" sz="1600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>
              <a:lnSpc>
                <a:spcPct val="120000"/>
              </a:lnSpc>
            </a:pPr>
            <a:endParaRPr lang="en-US" altLang="zh-CN" sz="1600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>
              <a:lnSpc>
                <a:spcPct val="120000"/>
              </a:lnSpc>
            </a:pPr>
            <a:r>
              <a:rPr lang="zh-CN" altLang="en-US" sz="16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余弦相似度在</a:t>
            </a:r>
            <a:r>
              <a:rPr lang="zh-CN" altLang="en-US" sz="16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文本分类、推荐系统和图像检索</a:t>
            </a:r>
            <a:r>
              <a:rPr lang="zh-CN" altLang="en-US" sz="16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等任务中广泛应用，特别适用于高维稀疏向量的相似性计算。</a:t>
            </a:r>
            <a:endParaRPr lang="en-US" altLang="zh-CN" sz="1600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>
              <a:lnSpc>
                <a:spcPct val="120000"/>
              </a:lnSpc>
            </a:pPr>
            <a:endParaRPr lang="zh-CN" altLang="en-US" sz="1600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>
              <a:lnSpc>
                <a:spcPct val="120000"/>
              </a:lnSpc>
            </a:pPr>
            <a:r>
              <a:rPr lang="zh-CN" altLang="en-US" sz="16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欧氏距离常用于</a:t>
            </a:r>
            <a:r>
              <a:rPr lang="zh-CN" altLang="en-US" sz="16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特征之间的距离计算和聚类分析</a:t>
            </a:r>
            <a:r>
              <a:rPr lang="zh-CN" altLang="en-US" sz="16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，尤其适用于</a:t>
            </a:r>
            <a:r>
              <a:rPr lang="zh-CN" altLang="en-US" sz="16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低维稠密</a:t>
            </a:r>
            <a:r>
              <a:rPr lang="zh-CN" altLang="en-US" sz="16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向量的相似性度量。</a:t>
            </a:r>
            <a:endParaRPr lang="en-US" altLang="zh-CN" sz="1600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>
              <a:lnSpc>
                <a:spcPct val="120000"/>
              </a:lnSpc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lvl="0">
              <a:lnSpc>
                <a:spcPct val="120000"/>
              </a:lnSpc>
            </a:pPr>
            <a:r>
              <a:rPr lang="zh-CN" altLang="en-US" sz="16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在具体应用中，选择合适的度量方法取决于数据的特点和任务的要求。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11350147" y="2817048"/>
            <a:ext cx="154685" cy="1223905"/>
            <a:chOff x="11068118" y="3429000"/>
            <a:chExt cx="154685" cy="1223905"/>
          </a:xfrm>
        </p:grpSpPr>
        <p:sp>
          <p:nvSpPr>
            <p:cNvPr id="85" name="椭圆 84"/>
            <p:cNvSpPr/>
            <p:nvPr/>
          </p:nvSpPr>
          <p:spPr>
            <a:xfrm>
              <a:off x="11101627" y="4023459"/>
              <a:ext cx="87666" cy="87666"/>
            </a:xfrm>
            <a:prstGeom prst="ellipse">
              <a:avLst/>
            </a:prstGeom>
            <a:solidFill>
              <a:srgbClr val="65D3F6"/>
            </a:solidFill>
            <a:ln>
              <a:noFill/>
            </a:ln>
            <a:effectLst>
              <a:glow>
                <a:srgbClr val="D13694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11068118" y="3429000"/>
              <a:ext cx="154685" cy="154685"/>
            </a:xfrm>
            <a:prstGeom prst="ellipse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11094457" y="4550898"/>
              <a:ext cx="102007" cy="102007"/>
            </a:xfrm>
            <a:prstGeom prst="ellipse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7" name="Picture 6" descr="相似性度量的算法（常见的距离算法和相似度计算方法）">
            <a:extLst>
              <a:ext uri="{FF2B5EF4-FFF2-40B4-BE49-F238E27FC236}">
                <a16:creationId xmlns:a16="http://schemas.microsoft.com/office/drawing/2014/main" id="{C84044CA-AB6D-75A3-B0A0-63049A710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763" y="1689704"/>
            <a:ext cx="3163795" cy="2300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00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10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2" presetClass="entr" presetSubtype="9" decel="54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9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9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4" presetID="2" presetClass="entr" presetSubtype="4" fill="hold" grpId="0" nodeType="afterEffect" p14:presetBounceEnd="4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9000">
                                          <p:cBhvr additive="base">
                                            <p:cTn id="26" dur="1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9000">
                                          <p:cBhvr additive="base">
                                            <p:cTn id="27" dur="1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29" presetID="23" presetClass="entr" presetSubtype="28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800"/>
                                </p:stCondLst>
                                <p:childTnLst>
                                  <p:par>
                                    <p:cTn id="3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6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6100"/>
                                </p:stCondLst>
                                <p:childTnLst>
                                  <p:par>
                                    <p:cTn id="38" presetID="49" presetClass="entr" presetSubtype="0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75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9" grpId="0" animBg="1"/>
          <p:bldP spid="61" grpId="0" animBg="1"/>
          <p:bldP spid="62" grpId="0" animBg="1"/>
          <p:bldP spid="63" grpId="0" animBg="1"/>
          <p:bldP spid="66" grpId="0" animBg="1"/>
          <p:bldP spid="68" grpId="0"/>
          <p:bldP spid="7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10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2" presetClass="entr" presetSubtype="9" decel="54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9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9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4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29" presetID="23" presetClass="entr" presetSubtype="28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800"/>
                                </p:stCondLst>
                                <p:childTnLst>
                                  <p:par>
                                    <p:cTn id="3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6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6100"/>
                                </p:stCondLst>
                                <p:childTnLst>
                                  <p:par>
                                    <p:cTn id="38" presetID="49" presetClass="entr" presetSubtype="0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75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9" grpId="0" animBg="1"/>
          <p:bldP spid="61" grpId="0" animBg="1"/>
          <p:bldP spid="62" grpId="0" animBg="1"/>
          <p:bldP spid="63" grpId="0" animBg="1"/>
          <p:bldP spid="66" grpId="0" animBg="1"/>
          <p:bldP spid="68" grpId="0"/>
          <p:bldP spid="76" grpId="0"/>
        </p:bldLst>
      </p:timing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5637</TotalTime>
  <Words>3521</Words>
  <Application>Microsoft Office PowerPoint</Application>
  <PresentationFormat>宽屏</PresentationFormat>
  <Paragraphs>171</Paragraphs>
  <Slides>19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Roboto Th</vt:lpstr>
      <vt:lpstr>Söhne</vt:lpstr>
      <vt:lpstr>方正兰亭纤黑_GBK</vt:lpstr>
      <vt:lpstr>黑体</vt:lpstr>
      <vt:lpstr>Arial</vt:lpstr>
      <vt:lpstr>Calibri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/>
  <dc:description>http://www.ypppt.com/</dc:description>
  <cp:lastModifiedBy>赵 泽儒</cp:lastModifiedBy>
  <cp:revision>293</cp:revision>
  <dcterms:created xsi:type="dcterms:W3CDTF">2015-12-17T09:50:40Z</dcterms:created>
  <dcterms:modified xsi:type="dcterms:W3CDTF">2023-08-28T13:52:50Z</dcterms:modified>
</cp:coreProperties>
</file>