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9" r:id="rId4"/>
    <p:sldId id="264" r:id="rId5"/>
    <p:sldId id="266" r:id="rId6"/>
    <p:sldId id="267" r:id="rId7"/>
    <p:sldId id="260" r:id="rId8"/>
    <p:sldId id="261" r:id="rId9"/>
    <p:sldId id="262" r:id="rId10"/>
    <p:sldId id="263" r:id="rId11"/>
    <p:sldId id="270" r:id="rId12"/>
    <p:sldId id="275" r:id="rId13"/>
    <p:sldId id="269" r:id="rId14"/>
    <p:sldId id="274" r:id="rId15"/>
    <p:sldId id="268" r:id="rId16"/>
    <p:sldId id="271" r:id="rId17"/>
    <p:sldId id="273"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296"/>
  </p:normalViewPr>
  <p:slideViewPr>
    <p:cSldViewPr snapToGrid="0" snapToObjects="1">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FAE160-E47A-4508-87BC-5EB901D3102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1E1F926-805C-4F80-88A5-AC742B85CA3A}">
      <dgm:prSet/>
      <dgm:spPr/>
      <dgm:t>
        <a:bodyPr/>
        <a:lstStyle/>
        <a:p>
          <a:pPr>
            <a:lnSpc>
              <a:spcPct val="100000"/>
            </a:lnSpc>
            <a:defRPr cap="all"/>
          </a:pPr>
          <a:r>
            <a:rPr lang="en-MY"/>
            <a:t>Identify the topic of a paragraph</a:t>
          </a:r>
          <a:endParaRPr lang="en-US"/>
        </a:p>
      </dgm:t>
    </dgm:pt>
    <dgm:pt modelId="{F0CD5E4D-FF95-46FD-8B0C-D90DEC838C73}" type="parTrans" cxnId="{5A75A471-3875-435D-8F1E-26C5C8F8CD5B}">
      <dgm:prSet/>
      <dgm:spPr/>
      <dgm:t>
        <a:bodyPr/>
        <a:lstStyle/>
        <a:p>
          <a:endParaRPr lang="en-US"/>
        </a:p>
      </dgm:t>
    </dgm:pt>
    <dgm:pt modelId="{E071ACAB-D5A4-4016-9635-44C28F3754C9}" type="sibTrans" cxnId="{5A75A471-3875-435D-8F1E-26C5C8F8CD5B}">
      <dgm:prSet/>
      <dgm:spPr/>
      <dgm:t>
        <a:bodyPr/>
        <a:lstStyle/>
        <a:p>
          <a:endParaRPr lang="en-US"/>
        </a:p>
      </dgm:t>
    </dgm:pt>
    <dgm:pt modelId="{B6E93E15-3CCC-415A-B071-688610A26A92}">
      <dgm:prSet/>
      <dgm:spPr/>
      <dgm:t>
        <a:bodyPr/>
        <a:lstStyle/>
        <a:p>
          <a:pPr>
            <a:lnSpc>
              <a:spcPct val="100000"/>
            </a:lnSpc>
            <a:defRPr cap="all"/>
          </a:pPr>
          <a:r>
            <a:rPr lang="en-MY"/>
            <a:t>Identify the stated main idea of a paragraph</a:t>
          </a:r>
          <a:endParaRPr lang="en-US"/>
        </a:p>
      </dgm:t>
    </dgm:pt>
    <dgm:pt modelId="{FF9B87DF-D2FE-4CD6-8FFB-A540774A6B05}" type="parTrans" cxnId="{A33D5ED0-0F21-4C3A-AA1D-E2E58CE3A0BC}">
      <dgm:prSet/>
      <dgm:spPr/>
      <dgm:t>
        <a:bodyPr/>
        <a:lstStyle/>
        <a:p>
          <a:endParaRPr lang="en-US"/>
        </a:p>
      </dgm:t>
    </dgm:pt>
    <dgm:pt modelId="{6706CBF0-6AF8-4C01-86CF-F049865FE044}" type="sibTrans" cxnId="{A33D5ED0-0F21-4C3A-AA1D-E2E58CE3A0BC}">
      <dgm:prSet/>
      <dgm:spPr/>
      <dgm:t>
        <a:bodyPr/>
        <a:lstStyle/>
        <a:p>
          <a:endParaRPr lang="en-US"/>
        </a:p>
      </dgm:t>
    </dgm:pt>
    <dgm:pt modelId="{9BD0D3C6-8FE3-4364-99F7-FB634C7983BB}">
      <dgm:prSet/>
      <dgm:spPr/>
      <dgm:t>
        <a:bodyPr/>
        <a:lstStyle/>
        <a:p>
          <a:pPr>
            <a:lnSpc>
              <a:spcPct val="100000"/>
            </a:lnSpc>
            <a:defRPr cap="all"/>
          </a:pPr>
          <a:r>
            <a:rPr lang="en-MY" dirty="0"/>
            <a:t>FORMULATE the implied main idea of a paragraph</a:t>
          </a:r>
          <a:endParaRPr lang="en-US" dirty="0"/>
        </a:p>
      </dgm:t>
    </dgm:pt>
    <dgm:pt modelId="{E82D371E-A02E-4BED-8A5C-75151C667F73}" type="parTrans" cxnId="{9494DEEA-3E07-4EBB-A6AB-63D4AD9EEED6}">
      <dgm:prSet/>
      <dgm:spPr/>
      <dgm:t>
        <a:bodyPr/>
        <a:lstStyle/>
        <a:p>
          <a:endParaRPr lang="en-US"/>
        </a:p>
      </dgm:t>
    </dgm:pt>
    <dgm:pt modelId="{E9066777-9E56-4015-8A26-5FCE7657F6AC}" type="sibTrans" cxnId="{9494DEEA-3E07-4EBB-A6AB-63D4AD9EEED6}">
      <dgm:prSet/>
      <dgm:spPr/>
      <dgm:t>
        <a:bodyPr/>
        <a:lstStyle/>
        <a:p>
          <a:endParaRPr lang="en-US"/>
        </a:p>
      </dgm:t>
    </dgm:pt>
    <dgm:pt modelId="{F0ACD0D4-0121-46D3-B2C3-6BEE209F56F8}" type="pres">
      <dgm:prSet presAssocID="{45FAE160-E47A-4508-87BC-5EB901D3102E}" presName="root" presStyleCnt="0">
        <dgm:presLayoutVars>
          <dgm:dir/>
          <dgm:resizeHandles val="exact"/>
        </dgm:presLayoutVars>
      </dgm:prSet>
      <dgm:spPr/>
    </dgm:pt>
    <dgm:pt modelId="{7F377B3B-4987-417A-977B-25E5AB7BD336}" type="pres">
      <dgm:prSet presAssocID="{71E1F926-805C-4F80-88A5-AC742B85CA3A}" presName="compNode" presStyleCnt="0"/>
      <dgm:spPr/>
    </dgm:pt>
    <dgm:pt modelId="{5FD56916-CC23-4073-AB08-9C612F2E9281}" type="pres">
      <dgm:prSet presAssocID="{71E1F926-805C-4F80-88A5-AC742B85CA3A}" presName="iconBgRect" presStyleLbl="bgShp" presStyleIdx="0" presStyleCnt="3"/>
      <dgm:spPr/>
    </dgm:pt>
    <dgm:pt modelId="{E989B058-3C1A-474D-98AD-E65150BF4455}" type="pres">
      <dgm:prSet presAssocID="{71E1F926-805C-4F80-88A5-AC742B85CA3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6CA6E2DC-AC6F-4C4B-B33F-838D53DC3212}" type="pres">
      <dgm:prSet presAssocID="{71E1F926-805C-4F80-88A5-AC742B85CA3A}" presName="spaceRect" presStyleCnt="0"/>
      <dgm:spPr/>
    </dgm:pt>
    <dgm:pt modelId="{68691E77-3EBA-401D-A8EE-1F49F53AD50E}" type="pres">
      <dgm:prSet presAssocID="{71E1F926-805C-4F80-88A5-AC742B85CA3A}" presName="textRect" presStyleLbl="revTx" presStyleIdx="0" presStyleCnt="3">
        <dgm:presLayoutVars>
          <dgm:chMax val="1"/>
          <dgm:chPref val="1"/>
        </dgm:presLayoutVars>
      </dgm:prSet>
      <dgm:spPr/>
    </dgm:pt>
    <dgm:pt modelId="{193E8313-C3FA-46E5-89CC-61297DB576B9}" type="pres">
      <dgm:prSet presAssocID="{E071ACAB-D5A4-4016-9635-44C28F3754C9}" presName="sibTrans" presStyleCnt="0"/>
      <dgm:spPr/>
    </dgm:pt>
    <dgm:pt modelId="{800EAE57-7537-476F-B56A-08F71E519F79}" type="pres">
      <dgm:prSet presAssocID="{B6E93E15-3CCC-415A-B071-688610A26A92}" presName="compNode" presStyleCnt="0"/>
      <dgm:spPr/>
    </dgm:pt>
    <dgm:pt modelId="{03725167-86EF-4A1D-988F-3E95604E497A}" type="pres">
      <dgm:prSet presAssocID="{B6E93E15-3CCC-415A-B071-688610A26A92}" presName="iconBgRect" presStyleLbl="bgShp" presStyleIdx="1" presStyleCnt="3"/>
      <dgm:spPr/>
    </dgm:pt>
    <dgm:pt modelId="{44F5AA8F-CBBA-4AF9-B87E-383042FBD543}" type="pres">
      <dgm:prSet presAssocID="{B6E93E15-3CCC-415A-B071-688610A26A9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F53A8F07-5BB1-4B0D-978B-0A6AEEE266EF}" type="pres">
      <dgm:prSet presAssocID="{B6E93E15-3CCC-415A-B071-688610A26A92}" presName="spaceRect" presStyleCnt="0"/>
      <dgm:spPr/>
    </dgm:pt>
    <dgm:pt modelId="{85A4AC4A-1158-47D0-A770-65029B8AF4A0}" type="pres">
      <dgm:prSet presAssocID="{B6E93E15-3CCC-415A-B071-688610A26A92}" presName="textRect" presStyleLbl="revTx" presStyleIdx="1" presStyleCnt="3">
        <dgm:presLayoutVars>
          <dgm:chMax val="1"/>
          <dgm:chPref val="1"/>
        </dgm:presLayoutVars>
      </dgm:prSet>
      <dgm:spPr/>
    </dgm:pt>
    <dgm:pt modelId="{1FF83437-0BE8-407D-8879-AB6334D6EE32}" type="pres">
      <dgm:prSet presAssocID="{6706CBF0-6AF8-4C01-86CF-F049865FE044}" presName="sibTrans" presStyleCnt="0"/>
      <dgm:spPr/>
    </dgm:pt>
    <dgm:pt modelId="{7514D46D-8441-42A7-9952-530064D6196F}" type="pres">
      <dgm:prSet presAssocID="{9BD0D3C6-8FE3-4364-99F7-FB634C7983BB}" presName="compNode" presStyleCnt="0"/>
      <dgm:spPr/>
    </dgm:pt>
    <dgm:pt modelId="{F944C888-CED5-4F6F-A97A-8128CAC136D3}" type="pres">
      <dgm:prSet presAssocID="{9BD0D3C6-8FE3-4364-99F7-FB634C7983BB}" presName="iconBgRect" presStyleLbl="bgShp" presStyleIdx="2" presStyleCnt="3"/>
      <dgm:spPr/>
    </dgm:pt>
    <dgm:pt modelId="{1A7BB023-1B33-4460-A31E-88928F200E62}" type="pres">
      <dgm:prSet presAssocID="{9BD0D3C6-8FE3-4364-99F7-FB634C7983B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ncil"/>
        </a:ext>
      </dgm:extLst>
    </dgm:pt>
    <dgm:pt modelId="{B62749BC-8075-4F18-A62B-24507AAA4B4E}" type="pres">
      <dgm:prSet presAssocID="{9BD0D3C6-8FE3-4364-99F7-FB634C7983BB}" presName="spaceRect" presStyleCnt="0"/>
      <dgm:spPr/>
    </dgm:pt>
    <dgm:pt modelId="{8E4DB11C-D684-409D-8AB9-AA654B0C639A}" type="pres">
      <dgm:prSet presAssocID="{9BD0D3C6-8FE3-4364-99F7-FB634C7983BB}" presName="textRect" presStyleLbl="revTx" presStyleIdx="2" presStyleCnt="3">
        <dgm:presLayoutVars>
          <dgm:chMax val="1"/>
          <dgm:chPref val="1"/>
        </dgm:presLayoutVars>
      </dgm:prSet>
      <dgm:spPr/>
    </dgm:pt>
  </dgm:ptLst>
  <dgm:cxnLst>
    <dgm:cxn modelId="{5644DD0A-A50D-614D-AB6B-1261BB74F3EE}" type="presOf" srcId="{45FAE160-E47A-4508-87BC-5EB901D3102E}" destId="{F0ACD0D4-0121-46D3-B2C3-6BEE209F56F8}" srcOrd="0" destOrd="0" presId="urn:microsoft.com/office/officeart/2018/5/layout/IconCircleLabelList"/>
    <dgm:cxn modelId="{A9D76638-4EAD-FD41-B4A4-BEFC3A712A0B}" type="presOf" srcId="{9BD0D3C6-8FE3-4364-99F7-FB634C7983BB}" destId="{8E4DB11C-D684-409D-8AB9-AA654B0C639A}" srcOrd="0" destOrd="0" presId="urn:microsoft.com/office/officeart/2018/5/layout/IconCircleLabelList"/>
    <dgm:cxn modelId="{1579FF3B-F29C-9E44-8977-929AD4AE110C}" type="presOf" srcId="{B6E93E15-3CCC-415A-B071-688610A26A92}" destId="{85A4AC4A-1158-47D0-A770-65029B8AF4A0}" srcOrd="0" destOrd="0" presId="urn:microsoft.com/office/officeart/2018/5/layout/IconCircleLabelList"/>
    <dgm:cxn modelId="{5A75A471-3875-435D-8F1E-26C5C8F8CD5B}" srcId="{45FAE160-E47A-4508-87BC-5EB901D3102E}" destId="{71E1F926-805C-4F80-88A5-AC742B85CA3A}" srcOrd="0" destOrd="0" parTransId="{F0CD5E4D-FF95-46FD-8B0C-D90DEC838C73}" sibTransId="{E071ACAB-D5A4-4016-9635-44C28F3754C9}"/>
    <dgm:cxn modelId="{9AFC35A1-2946-EC4C-B425-EAC311A1D3CB}" type="presOf" srcId="{71E1F926-805C-4F80-88A5-AC742B85CA3A}" destId="{68691E77-3EBA-401D-A8EE-1F49F53AD50E}" srcOrd="0" destOrd="0" presId="urn:microsoft.com/office/officeart/2018/5/layout/IconCircleLabelList"/>
    <dgm:cxn modelId="{A33D5ED0-0F21-4C3A-AA1D-E2E58CE3A0BC}" srcId="{45FAE160-E47A-4508-87BC-5EB901D3102E}" destId="{B6E93E15-3CCC-415A-B071-688610A26A92}" srcOrd="1" destOrd="0" parTransId="{FF9B87DF-D2FE-4CD6-8FFB-A540774A6B05}" sibTransId="{6706CBF0-6AF8-4C01-86CF-F049865FE044}"/>
    <dgm:cxn modelId="{9494DEEA-3E07-4EBB-A6AB-63D4AD9EEED6}" srcId="{45FAE160-E47A-4508-87BC-5EB901D3102E}" destId="{9BD0D3C6-8FE3-4364-99F7-FB634C7983BB}" srcOrd="2" destOrd="0" parTransId="{E82D371E-A02E-4BED-8A5C-75151C667F73}" sibTransId="{E9066777-9E56-4015-8A26-5FCE7657F6AC}"/>
    <dgm:cxn modelId="{17F7FD57-09AD-AA45-953A-21EA3E50256F}" type="presParOf" srcId="{F0ACD0D4-0121-46D3-B2C3-6BEE209F56F8}" destId="{7F377B3B-4987-417A-977B-25E5AB7BD336}" srcOrd="0" destOrd="0" presId="urn:microsoft.com/office/officeart/2018/5/layout/IconCircleLabelList"/>
    <dgm:cxn modelId="{7FACF1A4-D43F-1941-9CFC-499DF540F002}" type="presParOf" srcId="{7F377B3B-4987-417A-977B-25E5AB7BD336}" destId="{5FD56916-CC23-4073-AB08-9C612F2E9281}" srcOrd="0" destOrd="0" presId="urn:microsoft.com/office/officeart/2018/5/layout/IconCircleLabelList"/>
    <dgm:cxn modelId="{EDC09C35-E942-AA4C-A0BF-A362FA1EA47D}" type="presParOf" srcId="{7F377B3B-4987-417A-977B-25E5AB7BD336}" destId="{E989B058-3C1A-474D-98AD-E65150BF4455}" srcOrd="1" destOrd="0" presId="urn:microsoft.com/office/officeart/2018/5/layout/IconCircleLabelList"/>
    <dgm:cxn modelId="{96C7D4AE-F05A-7949-901F-3A0B2A6A9B65}" type="presParOf" srcId="{7F377B3B-4987-417A-977B-25E5AB7BD336}" destId="{6CA6E2DC-AC6F-4C4B-B33F-838D53DC3212}" srcOrd="2" destOrd="0" presId="urn:microsoft.com/office/officeart/2018/5/layout/IconCircleLabelList"/>
    <dgm:cxn modelId="{88B6CC56-29AA-F043-8583-F6333D47A499}" type="presParOf" srcId="{7F377B3B-4987-417A-977B-25E5AB7BD336}" destId="{68691E77-3EBA-401D-A8EE-1F49F53AD50E}" srcOrd="3" destOrd="0" presId="urn:microsoft.com/office/officeart/2018/5/layout/IconCircleLabelList"/>
    <dgm:cxn modelId="{DF620ED5-7487-5D46-8AA5-A746D7AA1CC2}" type="presParOf" srcId="{F0ACD0D4-0121-46D3-B2C3-6BEE209F56F8}" destId="{193E8313-C3FA-46E5-89CC-61297DB576B9}" srcOrd="1" destOrd="0" presId="urn:microsoft.com/office/officeart/2018/5/layout/IconCircleLabelList"/>
    <dgm:cxn modelId="{12CFBA37-7CF1-414A-858D-53192C9D17EE}" type="presParOf" srcId="{F0ACD0D4-0121-46D3-B2C3-6BEE209F56F8}" destId="{800EAE57-7537-476F-B56A-08F71E519F79}" srcOrd="2" destOrd="0" presId="urn:microsoft.com/office/officeart/2018/5/layout/IconCircleLabelList"/>
    <dgm:cxn modelId="{FD4A1E14-C2F3-DB44-8BA2-0B7E6D08737F}" type="presParOf" srcId="{800EAE57-7537-476F-B56A-08F71E519F79}" destId="{03725167-86EF-4A1D-988F-3E95604E497A}" srcOrd="0" destOrd="0" presId="urn:microsoft.com/office/officeart/2018/5/layout/IconCircleLabelList"/>
    <dgm:cxn modelId="{E2B7FA09-B32C-3C40-B0D8-C27307495313}" type="presParOf" srcId="{800EAE57-7537-476F-B56A-08F71E519F79}" destId="{44F5AA8F-CBBA-4AF9-B87E-383042FBD543}" srcOrd="1" destOrd="0" presId="urn:microsoft.com/office/officeart/2018/5/layout/IconCircleLabelList"/>
    <dgm:cxn modelId="{F588E085-8B8D-9C43-B82B-0D32AA0465B0}" type="presParOf" srcId="{800EAE57-7537-476F-B56A-08F71E519F79}" destId="{F53A8F07-5BB1-4B0D-978B-0A6AEEE266EF}" srcOrd="2" destOrd="0" presId="urn:microsoft.com/office/officeart/2018/5/layout/IconCircleLabelList"/>
    <dgm:cxn modelId="{F69FB3D4-DB6C-3A40-AD3D-2DA7CC439074}" type="presParOf" srcId="{800EAE57-7537-476F-B56A-08F71E519F79}" destId="{85A4AC4A-1158-47D0-A770-65029B8AF4A0}" srcOrd="3" destOrd="0" presId="urn:microsoft.com/office/officeart/2018/5/layout/IconCircleLabelList"/>
    <dgm:cxn modelId="{052919ED-848A-734D-B61C-EFCC5A7058A9}" type="presParOf" srcId="{F0ACD0D4-0121-46D3-B2C3-6BEE209F56F8}" destId="{1FF83437-0BE8-407D-8879-AB6334D6EE32}" srcOrd="3" destOrd="0" presId="urn:microsoft.com/office/officeart/2018/5/layout/IconCircleLabelList"/>
    <dgm:cxn modelId="{AA8C6E2B-4D32-9F4B-8DDA-328A4BCF9C87}" type="presParOf" srcId="{F0ACD0D4-0121-46D3-B2C3-6BEE209F56F8}" destId="{7514D46D-8441-42A7-9952-530064D6196F}" srcOrd="4" destOrd="0" presId="urn:microsoft.com/office/officeart/2018/5/layout/IconCircleLabelList"/>
    <dgm:cxn modelId="{437E002F-92A5-7A46-828F-E744C95F2AE5}" type="presParOf" srcId="{7514D46D-8441-42A7-9952-530064D6196F}" destId="{F944C888-CED5-4F6F-A97A-8128CAC136D3}" srcOrd="0" destOrd="0" presId="urn:microsoft.com/office/officeart/2018/5/layout/IconCircleLabelList"/>
    <dgm:cxn modelId="{8FE9E11E-793B-3C4D-8D39-31A299B94228}" type="presParOf" srcId="{7514D46D-8441-42A7-9952-530064D6196F}" destId="{1A7BB023-1B33-4460-A31E-88928F200E62}" srcOrd="1" destOrd="0" presId="urn:microsoft.com/office/officeart/2018/5/layout/IconCircleLabelList"/>
    <dgm:cxn modelId="{E0C57FC1-B79F-7A44-A8CF-E6666CE8D1F6}" type="presParOf" srcId="{7514D46D-8441-42A7-9952-530064D6196F}" destId="{B62749BC-8075-4F18-A62B-24507AAA4B4E}" srcOrd="2" destOrd="0" presId="urn:microsoft.com/office/officeart/2018/5/layout/IconCircleLabelList"/>
    <dgm:cxn modelId="{606483DF-C180-A84D-BFC1-DA1D2A5C354D}" type="presParOf" srcId="{7514D46D-8441-42A7-9952-530064D6196F}" destId="{8E4DB11C-D684-409D-8AB9-AA654B0C639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7FEB0E-5AF7-4CBD-AAFA-EBB5AD34D1A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2E2BFF6-4BE9-4D67-9ED6-FD67E0EB25D5}">
      <dgm:prSet/>
      <dgm:spPr/>
      <dgm:t>
        <a:bodyPr/>
        <a:lstStyle/>
        <a:p>
          <a:r>
            <a:rPr lang="en-MY"/>
            <a:t>Identifying the topic helps readers to understand what the paragraph is all about.</a:t>
          </a:r>
          <a:endParaRPr lang="en-US"/>
        </a:p>
      </dgm:t>
    </dgm:pt>
    <dgm:pt modelId="{0678BD2C-27DA-4683-B836-A93D746D6A66}" type="parTrans" cxnId="{EC953B83-1D37-42A7-8311-55A97A13342E}">
      <dgm:prSet/>
      <dgm:spPr/>
      <dgm:t>
        <a:bodyPr/>
        <a:lstStyle/>
        <a:p>
          <a:endParaRPr lang="en-US"/>
        </a:p>
      </dgm:t>
    </dgm:pt>
    <dgm:pt modelId="{13502832-775E-4646-AA56-0B96CDD403DE}" type="sibTrans" cxnId="{EC953B83-1D37-42A7-8311-55A97A13342E}">
      <dgm:prSet/>
      <dgm:spPr/>
      <dgm:t>
        <a:bodyPr/>
        <a:lstStyle/>
        <a:p>
          <a:endParaRPr lang="en-US"/>
        </a:p>
      </dgm:t>
    </dgm:pt>
    <dgm:pt modelId="{BBDBF749-1E1A-409E-B3F5-6685FFA8194D}">
      <dgm:prSet/>
      <dgm:spPr/>
      <dgm:t>
        <a:bodyPr/>
        <a:lstStyle/>
        <a:p>
          <a:r>
            <a:rPr lang="en-MY" dirty="0"/>
            <a:t>After identifying the topic, readers should be able to locate the author’s main idea in each paragraph of the text.</a:t>
          </a:r>
          <a:endParaRPr lang="en-US" dirty="0"/>
        </a:p>
      </dgm:t>
    </dgm:pt>
    <dgm:pt modelId="{29A99010-13C7-4873-BB68-BF6974E61B4B}" type="parTrans" cxnId="{CCFCC248-CE43-4459-87FA-1242B26CB3C9}">
      <dgm:prSet/>
      <dgm:spPr/>
      <dgm:t>
        <a:bodyPr/>
        <a:lstStyle/>
        <a:p>
          <a:endParaRPr lang="en-US"/>
        </a:p>
      </dgm:t>
    </dgm:pt>
    <dgm:pt modelId="{0605EA28-3886-4B0D-BD55-EC83FA95E168}" type="sibTrans" cxnId="{CCFCC248-CE43-4459-87FA-1242B26CB3C9}">
      <dgm:prSet/>
      <dgm:spPr/>
      <dgm:t>
        <a:bodyPr/>
        <a:lstStyle/>
        <a:p>
          <a:endParaRPr lang="en-US"/>
        </a:p>
      </dgm:t>
    </dgm:pt>
    <dgm:pt modelId="{5CCB640F-ADEF-D940-A575-90E9483448E5}" type="pres">
      <dgm:prSet presAssocID="{557FEB0E-5AF7-4CBD-AAFA-EBB5AD34D1AB}" presName="linear" presStyleCnt="0">
        <dgm:presLayoutVars>
          <dgm:animLvl val="lvl"/>
          <dgm:resizeHandles val="exact"/>
        </dgm:presLayoutVars>
      </dgm:prSet>
      <dgm:spPr/>
    </dgm:pt>
    <dgm:pt modelId="{ECF85CF5-4EF7-5542-94A8-1746A3A8043E}" type="pres">
      <dgm:prSet presAssocID="{42E2BFF6-4BE9-4D67-9ED6-FD67E0EB25D5}" presName="parentText" presStyleLbl="node1" presStyleIdx="0" presStyleCnt="2">
        <dgm:presLayoutVars>
          <dgm:chMax val="0"/>
          <dgm:bulletEnabled val="1"/>
        </dgm:presLayoutVars>
      </dgm:prSet>
      <dgm:spPr/>
    </dgm:pt>
    <dgm:pt modelId="{06B0C814-7900-CF47-9BBA-97594AAD1D76}" type="pres">
      <dgm:prSet presAssocID="{13502832-775E-4646-AA56-0B96CDD403DE}" presName="spacer" presStyleCnt="0"/>
      <dgm:spPr/>
    </dgm:pt>
    <dgm:pt modelId="{640A48C7-A361-B944-A23D-44809D49007D}" type="pres">
      <dgm:prSet presAssocID="{BBDBF749-1E1A-409E-B3F5-6685FFA8194D}" presName="parentText" presStyleLbl="node1" presStyleIdx="1" presStyleCnt="2">
        <dgm:presLayoutVars>
          <dgm:chMax val="0"/>
          <dgm:bulletEnabled val="1"/>
        </dgm:presLayoutVars>
      </dgm:prSet>
      <dgm:spPr/>
    </dgm:pt>
  </dgm:ptLst>
  <dgm:cxnLst>
    <dgm:cxn modelId="{CCFCC248-CE43-4459-87FA-1242B26CB3C9}" srcId="{557FEB0E-5AF7-4CBD-AAFA-EBB5AD34D1AB}" destId="{BBDBF749-1E1A-409E-B3F5-6685FFA8194D}" srcOrd="1" destOrd="0" parTransId="{29A99010-13C7-4873-BB68-BF6974E61B4B}" sibTransId="{0605EA28-3886-4B0D-BD55-EC83FA95E168}"/>
    <dgm:cxn modelId="{D1CBA749-0926-0B4E-A122-2B413DB9CA2A}" type="presOf" srcId="{42E2BFF6-4BE9-4D67-9ED6-FD67E0EB25D5}" destId="{ECF85CF5-4EF7-5542-94A8-1746A3A8043E}" srcOrd="0" destOrd="0" presId="urn:microsoft.com/office/officeart/2005/8/layout/vList2"/>
    <dgm:cxn modelId="{EC953B83-1D37-42A7-8311-55A97A13342E}" srcId="{557FEB0E-5AF7-4CBD-AAFA-EBB5AD34D1AB}" destId="{42E2BFF6-4BE9-4D67-9ED6-FD67E0EB25D5}" srcOrd="0" destOrd="0" parTransId="{0678BD2C-27DA-4683-B836-A93D746D6A66}" sibTransId="{13502832-775E-4646-AA56-0B96CDD403DE}"/>
    <dgm:cxn modelId="{B0DB18C6-166F-8740-9CDF-61A009378E62}" type="presOf" srcId="{557FEB0E-5AF7-4CBD-AAFA-EBB5AD34D1AB}" destId="{5CCB640F-ADEF-D940-A575-90E9483448E5}" srcOrd="0" destOrd="0" presId="urn:microsoft.com/office/officeart/2005/8/layout/vList2"/>
    <dgm:cxn modelId="{94377DCD-159F-794D-9B1D-C477145E9CA8}" type="presOf" srcId="{BBDBF749-1E1A-409E-B3F5-6685FFA8194D}" destId="{640A48C7-A361-B944-A23D-44809D49007D}" srcOrd="0" destOrd="0" presId="urn:microsoft.com/office/officeart/2005/8/layout/vList2"/>
    <dgm:cxn modelId="{1CF8DAC1-650D-F642-BA1A-6B2C2229C21B}" type="presParOf" srcId="{5CCB640F-ADEF-D940-A575-90E9483448E5}" destId="{ECF85CF5-4EF7-5542-94A8-1746A3A8043E}" srcOrd="0" destOrd="0" presId="urn:microsoft.com/office/officeart/2005/8/layout/vList2"/>
    <dgm:cxn modelId="{13E26072-7F09-094A-BE87-E1C3E0999AC3}" type="presParOf" srcId="{5CCB640F-ADEF-D940-A575-90E9483448E5}" destId="{06B0C814-7900-CF47-9BBA-97594AAD1D76}" srcOrd="1" destOrd="0" presId="urn:microsoft.com/office/officeart/2005/8/layout/vList2"/>
    <dgm:cxn modelId="{CC211858-6C23-6543-9275-D311A2F89AEA}" type="presParOf" srcId="{5CCB640F-ADEF-D940-A575-90E9483448E5}" destId="{640A48C7-A361-B944-A23D-44809D49007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32A7C7-D36B-497D-AD77-C0AC984DBC4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D8B97636-4914-42D4-8CBA-3A033515A0F9}">
      <dgm:prSet/>
      <dgm:spPr/>
      <dgm:t>
        <a:bodyPr/>
        <a:lstStyle/>
        <a:p>
          <a:r>
            <a:rPr lang="en-MY" dirty="0"/>
            <a:t>The </a:t>
          </a:r>
          <a:r>
            <a:rPr lang="en-MY" b="1" dirty="0"/>
            <a:t>stated main idea, </a:t>
          </a:r>
          <a:r>
            <a:rPr lang="en-MY" dirty="0"/>
            <a:t>which is written in a sentence, is the most important point of the topic</a:t>
          </a:r>
          <a:endParaRPr lang="en-US" dirty="0"/>
        </a:p>
      </dgm:t>
    </dgm:pt>
    <dgm:pt modelId="{92E44114-2320-4805-8AEB-00DFE291B22F}" type="parTrans" cxnId="{0B4F91FD-8F51-401E-9B27-9CC41723619E}">
      <dgm:prSet/>
      <dgm:spPr/>
      <dgm:t>
        <a:bodyPr/>
        <a:lstStyle/>
        <a:p>
          <a:endParaRPr lang="en-US"/>
        </a:p>
      </dgm:t>
    </dgm:pt>
    <dgm:pt modelId="{16837636-6115-429C-8DB4-C37ACACB064F}" type="sibTrans" cxnId="{0B4F91FD-8F51-401E-9B27-9CC41723619E}">
      <dgm:prSet/>
      <dgm:spPr/>
      <dgm:t>
        <a:bodyPr/>
        <a:lstStyle/>
        <a:p>
          <a:endParaRPr lang="en-US"/>
        </a:p>
      </dgm:t>
    </dgm:pt>
    <dgm:pt modelId="{A73D59F9-14B9-4145-92BE-A2784DE86203}">
      <dgm:prSet/>
      <dgm:spPr/>
      <dgm:t>
        <a:bodyPr/>
        <a:lstStyle/>
        <a:p>
          <a:r>
            <a:rPr lang="en-MY" dirty="0"/>
            <a:t>The </a:t>
          </a:r>
          <a:r>
            <a:rPr lang="en-MY" b="1" dirty="0"/>
            <a:t>implied main idea </a:t>
          </a:r>
          <a:r>
            <a:rPr lang="en-MY" dirty="0"/>
            <a:t>is not clearly or directly stated in any one sentence in the paragraph.</a:t>
          </a:r>
          <a:endParaRPr lang="en-US" dirty="0"/>
        </a:p>
      </dgm:t>
    </dgm:pt>
    <dgm:pt modelId="{2C6EA23D-7BBB-4071-B836-AA09DDC71FC8}" type="parTrans" cxnId="{9F19FB7B-339C-4A03-8986-684F746A7D44}">
      <dgm:prSet/>
      <dgm:spPr/>
      <dgm:t>
        <a:bodyPr/>
        <a:lstStyle/>
        <a:p>
          <a:endParaRPr lang="en-US"/>
        </a:p>
      </dgm:t>
    </dgm:pt>
    <dgm:pt modelId="{FD7C70A0-47C0-4FBD-B7C4-01882AA7BE26}" type="sibTrans" cxnId="{9F19FB7B-339C-4A03-8986-684F746A7D44}">
      <dgm:prSet/>
      <dgm:spPr/>
      <dgm:t>
        <a:bodyPr/>
        <a:lstStyle/>
        <a:p>
          <a:endParaRPr lang="en-US"/>
        </a:p>
      </dgm:t>
    </dgm:pt>
    <dgm:pt modelId="{B6EFD529-8EFE-654A-AA87-8964370B6452}" type="pres">
      <dgm:prSet presAssocID="{1432A7C7-D36B-497D-AD77-C0AC984DBC43}" presName="hierChild1" presStyleCnt="0">
        <dgm:presLayoutVars>
          <dgm:chPref val="1"/>
          <dgm:dir/>
          <dgm:animOne val="branch"/>
          <dgm:animLvl val="lvl"/>
          <dgm:resizeHandles/>
        </dgm:presLayoutVars>
      </dgm:prSet>
      <dgm:spPr/>
    </dgm:pt>
    <dgm:pt modelId="{C31FC0FB-E3AB-3D43-81E1-4569DA963186}" type="pres">
      <dgm:prSet presAssocID="{D8B97636-4914-42D4-8CBA-3A033515A0F9}" presName="hierRoot1" presStyleCnt="0"/>
      <dgm:spPr/>
    </dgm:pt>
    <dgm:pt modelId="{E8212E26-8FAB-5E4E-B493-AEBAE89729FD}" type="pres">
      <dgm:prSet presAssocID="{D8B97636-4914-42D4-8CBA-3A033515A0F9}" presName="composite" presStyleCnt="0"/>
      <dgm:spPr/>
    </dgm:pt>
    <dgm:pt modelId="{ED36FE03-5D0D-5F4A-BA20-5D43313E8297}" type="pres">
      <dgm:prSet presAssocID="{D8B97636-4914-42D4-8CBA-3A033515A0F9}" presName="background" presStyleLbl="node0" presStyleIdx="0" presStyleCnt="2"/>
      <dgm:spPr/>
    </dgm:pt>
    <dgm:pt modelId="{F3D2F18C-C601-6C42-B1EA-8551FD95373B}" type="pres">
      <dgm:prSet presAssocID="{D8B97636-4914-42D4-8CBA-3A033515A0F9}" presName="text" presStyleLbl="fgAcc0" presStyleIdx="0" presStyleCnt="2">
        <dgm:presLayoutVars>
          <dgm:chPref val="3"/>
        </dgm:presLayoutVars>
      </dgm:prSet>
      <dgm:spPr/>
    </dgm:pt>
    <dgm:pt modelId="{56A3BD3A-EF6B-DB47-AD2A-71182F94A9B2}" type="pres">
      <dgm:prSet presAssocID="{D8B97636-4914-42D4-8CBA-3A033515A0F9}" presName="hierChild2" presStyleCnt="0"/>
      <dgm:spPr/>
    </dgm:pt>
    <dgm:pt modelId="{252BA028-6307-8342-BD08-15230542C0DA}" type="pres">
      <dgm:prSet presAssocID="{A73D59F9-14B9-4145-92BE-A2784DE86203}" presName="hierRoot1" presStyleCnt="0"/>
      <dgm:spPr/>
    </dgm:pt>
    <dgm:pt modelId="{34D79484-9517-F348-8160-CD9D2E7A5831}" type="pres">
      <dgm:prSet presAssocID="{A73D59F9-14B9-4145-92BE-A2784DE86203}" presName="composite" presStyleCnt="0"/>
      <dgm:spPr/>
    </dgm:pt>
    <dgm:pt modelId="{C761BE21-4EB8-C84E-9FBC-2F8CEA7D9759}" type="pres">
      <dgm:prSet presAssocID="{A73D59F9-14B9-4145-92BE-A2784DE86203}" presName="background" presStyleLbl="node0" presStyleIdx="1" presStyleCnt="2"/>
      <dgm:spPr/>
    </dgm:pt>
    <dgm:pt modelId="{AAB91932-5430-664D-8AFA-13884CE4239D}" type="pres">
      <dgm:prSet presAssocID="{A73D59F9-14B9-4145-92BE-A2784DE86203}" presName="text" presStyleLbl="fgAcc0" presStyleIdx="1" presStyleCnt="2">
        <dgm:presLayoutVars>
          <dgm:chPref val="3"/>
        </dgm:presLayoutVars>
      </dgm:prSet>
      <dgm:spPr/>
    </dgm:pt>
    <dgm:pt modelId="{B92171EE-EB5F-694B-B0FF-66295AD2E0A9}" type="pres">
      <dgm:prSet presAssocID="{A73D59F9-14B9-4145-92BE-A2784DE86203}" presName="hierChild2" presStyleCnt="0"/>
      <dgm:spPr/>
    </dgm:pt>
  </dgm:ptLst>
  <dgm:cxnLst>
    <dgm:cxn modelId="{58CCB53E-5A57-734E-9995-A1307219E7CD}" type="presOf" srcId="{1432A7C7-D36B-497D-AD77-C0AC984DBC43}" destId="{B6EFD529-8EFE-654A-AA87-8964370B6452}" srcOrd="0" destOrd="0" presId="urn:microsoft.com/office/officeart/2005/8/layout/hierarchy1"/>
    <dgm:cxn modelId="{72D65C47-3EED-F143-B742-129D538BEF69}" type="presOf" srcId="{D8B97636-4914-42D4-8CBA-3A033515A0F9}" destId="{F3D2F18C-C601-6C42-B1EA-8551FD95373B}" srcOrd="0" destOrd="0" presId="urn:microsoft.com/office/officeart/2005/8/layout/hierarchy1"/>
    <dgm:cxn modelId="{9F19FB7B-339C-4A03-8986-684F746A7D44}" srcId="{1432A7C7-D36B-497D-AD77-C0AC984DBC43}" destId="{A73D59F9-14B9-4145-92BE-A2784DE86203}" srcOrd="1" destOrd="0" parTransId="{2C6EA23D-7BBB-4071-B836-AA09DDC71FC8}" sibTransId="{FD7C70A0-47C0-4FBD-B7C4-01882AA7BE26}"/>
    <dgm:cxn modelId="{904ADFD7-9A96-E243-8B35-D7A2CDC9372F}" type="presOf" srcId="{A73D59F9-14B9-4145-92BE-A2784DE86203}" destId="{AAB91932-5430-664D-8AFA-13884CE4239D}" srcOrd="0" destOrd="0" presId="urn:microsoft.com/office/officeart/2005/8/layout/hierarchy1"/>
    <dgm:cxn modelId="{0B4F91FD-8F51-401E-9B27-9CC41723619E}" srcId="{1432A7C7-D36B-497D-AD77-C0AC984DBC43}" destId="{D8B97636-4914-42D4-8CBA-3A033515A0F9}" srcOrd="0" destOrd="0" parTransId="{92E44114-2320-4805-8AEB-00DFE291B22F}" sibTransId="{16837636-6115-429C-8DB4-C37ACACB064F}"/>
    <dgm:cxn modelId="{A96B3EA7-CD55-034E-89C3-207FEC65D1EF}" type="presParOf" srcId="{B6EFD529-8EFE-654A-AA87-8964370B6452}" destId="{C31FC0FB-E3AB-3D43-81E1-4569DA963186}" srcOrd="0" destOrd="0" presId="urn:microsoft.com/office/officeart/2005/8/layout/hierarchy1"/>
    <dgm:cxn modelId="{BA829616-9429-2645-87AA-34C2644D343E}" type="presParOf" srcId="{C31FC0FB-E3AB-3D43-81E1-4569DA963186}" destId="{E8212E26-8FAB-5E4E-B493-AEBAE89729FD}" srcOrd="0" destOrd="0" presId="urn:microsoft.com/office/officeart/2005/8/layout/hierarchy1"/>
    <dgm:cxn modelId="{77CB3AF0-7CD7-744F-99F9-2BDE0DAF6AC1}" type="presParOf" srcId="{E8212E26-8FAB-5E4E-B493-AEBAE89729FD}" destId="{ED36FE03-5D0D-5F4A-BA20-5D43313E8297}" srcOrd="0" destOrd="0" presId="urn:microsoft.com/office/officeart/2005/8/layout/hierarchy1"/>
    <dgm:cxn modelId="{1A001806-88A3-1D42-9BB2-BAFE2D09910C}" type="presParOf" srcId="{E8212E26-8FAB-5E4E-B493-AEBAE89729FD}" destId="{F3D2F18C-C601-6C42-B1EA-8551FD95373B}" srcOrd="1" destOrd="0" presId="urn:microsoft.com/office/officeart/2005/8/layout/hierarchy1"/>
    <dgm:cxn modelId="{182886C1-D487-534E-A8E5-65271DAD2903}" type="presParOf" srcId="{C31FC0FB-E3AB-3D43-81E1-4569DA963186}" destId="{56A3BD3A-EF6B-DB47-AD2A-71182F94A9B2}" srcOrd="1" destOrd="0" presId="urn:microsoft.com/office/officeart/2005/8/layout/hierarchy1"/>
    <dgm:cxn modelId="{C52B6829-E8BE-C54F-8B33-702C211BCD8B}" type="presParOf" srcId="{B6EFD529-8EFE-654A-AA87-8964370B6452}" destId="{252BA028-6307-8342-BD08-15230542C0DA}" srcOrd="1" destOrd="0" presId="urn:microsoft.com/office/officeart/2005/8/layout/hierarchy1"/>
    <dgm:cxn modelId="{049C826A-43D1-B848-A69E-6799899916F4}" type="presParOf" srcId="{252BA028-6307-8342-BD08-15230542C0DA}" destId="{34D79484-9517-F348-8160-CD9D2E7A5831}" srcOrd="0" destOrd="0" presId="urn:microsoft.com/office/officeart/2005/8/layout/hierarchy1"/>
    <dgm:cxn modelId="{1F0C4618-0773-E549-9FC8-BC1C90D2F28E}" type="presParOf" srcId="{34D79484-9517-F348-8160-CD9D2E7A5831}" destId="{C761BE21-4EB8-C84E-9FBC-2F8CEA7D9759}" srcOrd="0" destOrd="0" presId="urn:microsoft.com/office/officeart/2005/8/layout/hierarchy1"/>
    <dgm:cxn modelId="{F0BC1143-7CAD-BD4A-B377-1FAF879A271C}" type="presParOf" srcId="{34D79484-9517-F348-8160-CD9D2E7A5831}" destId="{AAB91932-5430-664D-8AFA-13884CE4239D}" srcOrd="1" destOrd="0" presId="urn:microsoft.com/office/officeart/2005/8/layout/hierarchy1"/>
    <dgm:cxn modelId="{AC09F529-C9C0-574C-9769-52BBE49A337A}" type="presParOf" srcId="{252BA028-6307-8342-BD08-15230542C0DA}" destId="{B92171EE-EB5F-694B-B0FF-66295AD2E0A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87757F-F32E-44D0-B014-740B2474453D}"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EB80FB12-6243-4CB9-ADA7-2CB666AB07D8}">
      <dgm:prSet/>
      <dgm:spPr/>
      <dgm:t>
        <a:bodyPr/>
        <a:lstStyle/>
        <a:p>
          <a:r>
            <a:rPr lang="en-US" b="1" dirty="0"/>
            <a:t>Stated Main Idea</a:t>
          </a:r>
        </a:p>
      </dgm:t>
    </dgm:pt>
    <dgm:pt modelId="{2403C2DA-CF4C-4221-86D7-5E748B6D8BED}" type="parTrans" cxnId="{F2C9AAE6-9F4E-4ABB-8306-1C0FDBC14768}">
      <dgm:prSet/>
      <dgm:spPr/>
      <dgm:t>
        <a:bodyPr/>
        <a:lstStyle/>
        <a:p>
          <a:endParaRPr lang="en-US"/>
        </a:p>
      </dgm:t>
    </dgm:pt>
    <dgm:pt modelId="{76C1B0DF-EB2F-4234-A892-D9809615E388}" type="sibTrans" cxnId="{F2C9AAE6-9F4E-4ABB-8306-1C0FDBC14768}">
      <dgm:prSet/>
      <dgm:spPr/>
      <dgm:t>
        <a:bodyPr/>
        <a:lstStyle/>
        <a:p>
          <a:endParaRPr lang="en-US"/>
        </a:p>
      </dgm:t>
    </dgm:pt>
    <dgm:pt modelId="{BB486430-C17E-4093-8876-1BEDD79CB9E2}">
      <dgm:prSet/>
      <dgm:spPr/>
      <dgm:t>
        <a:bodyPr/>
        <a:lstStyle/>
        <a:p>
          <a:r>
            <a:rPr lang="en-US"/>
            <a:t>The point the author made is clearly identifiable in a sentence</a:t>
          </a:r>
        </a:p>
      </dgm:t>
    </dgm:pt>
    <dgm:pt modelId="{1B40C885-B3DB-4EDF-9980-0D35A1C6C334}" type="parTrans" cxnId="{12E81ED3-CFF5-4AC6-B93D-391C611ADA34}">
      <dgm:prSet/>
      <dgm:spPr/>
      <dgm:t>
        <a:bodyPr/>
        <a:lstStyle/>
        <a:p>
          <a:endParaRPr lang="en-US"/>
        </a:p>
      </dgm:t>
    </dgm:pt>
    <dgm:pt modelId="{5A60C5E9-6830-475C-A95A-6B591BD5EC1E}" type="sibTrans" cxnId="{12E81ED3-CFF5-4AC6-B93D-391C611ADA34}">
      <dgm:prSet/>
      <dgm:spPr/>
      <dgm:t>
        <a:bodyPr/>
        <a:lstStyle/>
        <a:p>
          <a:endParaRPr lang="en-US"/>
        </a:p>
      </dgm:t>
    </dgm:pt>
    <dgm:pt modelId="{BCC19E55-C7CA-4631-B0F9-44124C190676}">
      <dgm:prSet/>
      <dgm:spPr/>
      <dgm:t>
        <a:bodyPr/>
        <a:lstStyle/>
        <a:p>
          <a:r>
            <a:rPr lang="en-US" dirty="0"/>
            <a:t>Also known as the topic sentence.</a:t>
          </a:r>
          <a:r>
            <a:rPr lang="en-GB" dirty="0"/>
            <a:t> Topic sentences are usually in the first sentence of the paragraph, but not always.
They may also be located within the paragraph or at the end of the paragraph.
They may even appear twice – at the beginning and at the end.</a:t>
          </a:r>
          <a:endParaRPr lang="en-US" dirty="0"/>
        </a:p>
      </dgm:t>
    </dgm:pt>
    <dgm:pt modelId="{031C8606-9A57-4F87-A529-244F920DEB58}" type="parTrans" cxnId="{898F50E4-F5E8-4859-8B59-5F0CFDA6633E}">
      <dgm:prSet/>
      <dgm:spPr/>
      <dgm:t>
        <a:bodyPr/>
        <a:lstStyle/>
        <a:p>
          <a:endParaRPr lang="en-US"/>
        </a:p>
      </dgm:t>
    </dgm:pt>
    <dgm:pt modelId="{50DDB824-B935-4D71-9B93-224DBCFB159E}" type="sibTrans" cxnId="{898F50E4-F5E8-4859-8B59-5F0CFDA6633E}">
      <dgm:prSet/>
      <dgm:spPr/>
      <dgm:t>
        <a:bodyPr/>
        <a:lstStyle/>
        <a:p>
          <a:endParaRPr lang="en-US"/>
        </a:p>
      </dgm:t>
    </dgm:pt>
    <dgm:pt modelId="{E6A7F629-C78A-4A41-9CC3-5366FD6BC4D0}">
      <dgm:prSet/>
      <dgm:spPr/>
      <dgm:t>
        <a:bodyPr/>
        <a:lstStyle/>
        <a:p>
          <a:r>
            <a:rPr lang="en-US" b="1" dirty="0"/>
            <a:t>Implied Main Idea</a:t>
          </a:r>
        </a:p>
      </dgm:t>
    </dgm:pt>
    <dgm:pt modelId="{54792E05-85F7-4CEB-87FC-49CF1611F7E8}" type="parTrans" cxnId="{53CFC9F9-1E9E-4EAC-A79C-1948FB614D3E}">
      <dgm:prSet/>
      <dgm:spPr/>
      <dgm:t>
        <a:bodyPr/>
        <a:lstStyle/>
        <a:p>
          <a:endParaRPr lang="en-US"/>
        </a:p>
      </dgm:t>
    </dgm:pt>
    <dgm:pt modelId="{D21BEE81-E7A7-4ABC-87C0-B412B84CE559}" type="sibTrans" cxnId="{53CFC9F9-1E9E-4EAC-A79C-1948FB614D3E}">
      <dgm:prSet/>
      <dgm:spPr/>
      <dgm:t>
        <a:bodyPr/>
        <a:lstStyle/>
        <a:p>
          <a:endParaRPr lang="en-US"/>
        </a:p>
      </dgm:t>
    </dgm:pt>
    <dgm:pt modelId="{753861B4-E90F-412B-993F-65C96CE49E4D}">
      <dgm:prSet/>
      <dgm:spPr/>
      <dgm:t>
        <a:bodyPr/>
        <a:lstStyle/>
        <a:p>
          <a:r>
            <a:rPr lang="en-US" dirty="0"/>
            <a:t>Not clearly or directly stated anywhere in the paragraph</a:t>
          </a:r>
        </a:p>
      </dgm:t>
    </dgm:pt>
    <dgm:pt modelId="{230E807E-E09C-4B2D-9A12-985BB8EB53C5}" type="parTrans" cxnId="{3728BA9A-D33F-4BEB-922B-4080C9E94C6C}">
      <dgm:prSet/>
      <dgm:spPr/>
      <dgm:t>
        <a:bodyPr/>
        <a:lstStyle/>
        <a:p>
          <a:endParaRPr lang="en-US"/>
        </a:p>
      </dgm:t>
    </dgm:pt>
    <dgm:pt modelId="{2B569649-F71C-4296-A574-A7DB425B0A2B}" type="sibTrans" cxnId="{3728BA9A-D33F-4BEB-922B-4080C9E94C6C}">
      <dgm:prSet/>
      <dgm:spPr/>
      <dgm:t>
        <a:bodyPr/>
        <a:lstStyle/>
        <a:p>
          <a:endParaRPr lang="en-US"/>
        </a:p>
      </dgm:t>
    </dgm:pt>
    <dgm:pt modelId="{C28D3253-29F2-4E73-8400-838CDB8D3E49}">
      <dgm:prSet/>
      <dgm:spPr/>
      <dgm:t>
        <a:bodyPr/>
        <a:lstStyle/>
        <a:p>
          <a:r>
            <a:rPr lang="en-GB" dirty="0"/>
            <a:t>Sometimes a selection lacks a topic sentence but that does not mean that it lacks a main idea. The author simply lets the details of the selection suggest the main idea. </a:t>
          </a:r>
          <a:endParaRPr lang="en-US" dirty="0"/>
        </a:p>
      </dgm:t>
    </dgm:pt>
    <dgm:pt modelId="{177FF041-771F-4458-B9BE-3399AF5A1420}" type="parTrans" cxnId="{F4A6C02B-D33A-4D22-BF1E-9302C74C971B}">
      <dgm:prSet/>
      <dgm:spPr/>
      <dgm:t>
        <a:bodyPr/>
        <a:lstStyle/>
        <a:p>
          <a:endParaRPr lang="en-US"/>
        </a:p>
      </dgm:t>
    </dgm:pt>
    <dgm:pt modelId="{FAD3CC30-6D11-48F3-A653-783B2C9C290A}" type="sibTrans" cxnId="{F4A6C02B-D33A-4D22-BF1E-9302C74C971B}">
      <dgm:prSet/>
      <dgm:spPr/>
      <dgm:t>
        <a:bodyPr/>
        <a:lstStyle/>
        <a:p>
          <a:endParaRPr lang="en-US"/>
        </a:p>
      </dgm:t>
    </dgm:pt>
    <dgm:pt modelId="{F71A1B7E-BCF7-D146-8FEE-FF05CD12CBB0}">
      <dgm:prSet/>
      <dgm:spPr/>
      <dgm:t>
        <a:bodyPr/>
        <a:lstStyle/>
        <a:p>
          <a:r>
            <a:rPr lang="en-GB" dirty="0"/>
            <a:t>You must figure out the implied idea by deciding the points of all the details.</a:t>
          </a:r>
          <a:endParaRPr lang="en-US" dirty="0"/>
        </a:p>
      </dgm:t>
    </dgm:pt>
    <dgm:pt modelId="{0E0826C1-18EC-7648-8C92-A28DC6AB8554}" type="parTrans" cxnId="{E3E1933D-0D44-7C4B-ABFD-1A06B7947CBC}">
      <dgm:prSet/>
      <dgm:spPr/>
    </dgm:pt>
    <dgm:pt modelId="{4746B530-172E-B242-B473-4B3A07057652}" type="sibTrans" cxnId="{E3E1933D-0D44-7C4B-ABFD-1A06B7947CBC}">
      <dgm:prSet/>
      <dgm:spPr/>
    </dgm:pt>
    <dgm:pt modelId="{7DC44736-51B4-C841-97AC-2C0BA10BA0D9}" type="pres">
      <dgm:prSet presAssocID="{9087757F-F32E-44D0-B014-740B2474453D}" presName="Name0" presStyleCnt="0">
        <dgm:presLayoutVars>
          <dgm:dir/>
          <dgm:animLvl val="lvl"/>
          <dgm:resizeHandles val="exact"/>
        </dgm:presLayoutVars>
      </dgm:prSet>
      <dgm:spPr/>
    </dgm:pt>
    <dgm:pt modelId="{CBE4F7E1-0BD9-D349-9209-A8051D2E1E25}" type="pres">
      <dgm:prSet presAssocID="{EB80FB12-6243-4CB9-ADA7-2CB666AB07D8}" presName="composite" presStyleCnt="0"/>
      <dgm:spPr/>
    </dgm:pt>
    <dgm:pt modelId="{2838119F-BCF7-2E43-8254-A2EF6DEAE76A}" type="pres">
      <dgm:prSet presAssocID="{EB80FB12-6243-4CB9-ADA7-2CB666AB07D8}" presName="parTx" presStyleLbl="alignNode1" presStyleIdx="0" presStyleCnt="2">
        <dgm:presLayoutVars>
          <dgm:chMax val="0"/>
          <dgm:chPref val="0"/>
          <dgm:bulletEnabled val="1"/>
        </dgm:presLayoutVars>
      </dgm:prSet>
      <dgm:spPr/>
    </dgm:pt>
    <dgm:pt modelId="{1D4452F7-CB5A-8B40-9F5E-DBEB747B47B3}" type="pres">
      <dgm:prSet presAssocID="{EB80FB12-6243-4CB9-ADA7-2CB666AB07D8}" presName="desTx" presStyleLbl="alignAccFollowNode1" presStyleIdx="0" presStyleCnt="2">
        <dgm:presLayoutVars>
          <dgm:bulletEnabled val="1"/>
        </dgm:presLayoutVars>
      </dgm:prSet>
      <dgm:spPr/>
    </dgm:pt>
    <dgm:pt modelId="{89B9652C-B4D0-3F41-9959-22298491684A}" type="pres">
      <dgm:prSet presAssocID="{76C1B0DF-EB2F-4234-A892-D9809615E388}" presName="space" presStyleCnt="0"/>
      <dgm:spPr/>
    </dgm:pt>
    <dgm:pt modelId="{A5643026-1180-B146-B08C-66FCE6552426}" type="pres">
      <dgm:prSet presAssocID="{E6A7F629-C78A-4A41-9CC3-5366FD6BC4D0}" presName="composite" presStyleCnt="0"/>
      <dgm:spPr/>
    </dgm:pt>
    <dgm:pt modelId="{DEB8A57A-F5A5-3F4A-9DD9-4C0B06B0C965}" type="pres">
      <dgm:prSet presAssocID="{E6A7F629-C78A-4A41-9CC3-5366FD6BC4D0}" presName="parTx" presStyleLbl="alignNode1" presStyleIdx="1" presStyleCnt="2">
        <dgm:presLayoutVars>
          <dgm:chMax val="0"/>
          <dgm:chPref val="0"/>
          <dgm:bulletEnabled val="1"/>
        </dgm:presLayoutVars>
      </dgm:prSet>
      <dgm:spPr/>
    </dgm:pt>
    <dgm:pt modelId="{863D8F6D-3AE9-5A4F-9F2B-9DCF43B0ED70}" type="pres">
      <dgm:prSet presAssocID="{E6A7F629-C78A-4A41-9CC3-5366FD6BC4D0}" presName="desTx" presStyleLbl="alignAccFollowNode1" presStyleIdx="1" presStyleCnt="2">
        <dgm:presLayoutVars>
          <dgm:bulletEnabled val="1"/>
        </dgm:presLayoutVars>
      </dgm:prSet>
      <dgm:spPr/>
    </dgm:pt>
  </dgm:ptLst>
  <dgm:cxnLst>
    <dgm:cxn modelId="{13709E0D-6B2E-F948-8C32-F091C7C82B7A}" type="presOf" srcId="{E6A7F629-C78A-4A41-9CC3-5366FD6BC4D0}" destId="{DEB8A57A-F5A5-3F4A-9DD9-4C0B06B0C965}" srcOrd="0" destOrd="0" presId="urn:microsoft.com/office/officeart/2005/8/layout/hList1"/>
    <dgm:cxn modelId="{632DE011-403E-0A42-9EFD-715E67CD9657}" type="presOf" srcId="{9087757F-F32E-44D0-B014-740B2474453D}" destId="{7DC44736-51B4-C841-97AC-2C0BA10BA0D9}" srcOrd="0" destOrd="0" presId="urn:microsoft.com/office/officeart/2005/8/layout/hList1"/>
    <dgm:cxn modelId="{F4A6C02B-D33A-4D22-BF1E-9302C74C971B}" srcId="{E6A7F629-C78A-4A41-9CC3-5366FD6BC4D0}" destId="{C28D3253-29F2-4E73-8400-838CDB8D3E49}" srcOrd="1" destOrd="0" parTransId="{177FF041-771F-4458-B9BE-3399AF5A1420}" sibTransId="{FAD3CC30-6D11-48F3-A653-783B2C9C290A}"/>
    <dgm:cxn modelId="{E3E1933D-0D44-7C4B-ABFD-1A06B7947CBC}" srcId="{E6A7F629-C78A-4A41-9CC3-5366FD6BC4D0}" destId="{F71A1B7E-BCF7-D146-8FEE-FF05CD12CBB0}" srcOrd="2" destOrd="0" parTransId="{0E0826C1-18EC-7648-8C92-A28DC6AB8554}" sibTransId="{4746B530-172E-B242-B473-4B3A07057652}"/>
    <dgm:cxn modelId="{D05DC572-1F00-BD41-AFAB-5278C5B31182}" type="presOf" srcId="{BCC19E55-C7CA-4631-B0F9-44124C190676}" destId="{1D4452F7-CB5A-8B40-9F5E-DBEB747B47B3}" srcOrd="0" destOrd="1" presId="urn:microsoft.com/office/officeart/2005/8/layout/hList1"/>
    <dgm:cxn modelId="{3728BA9A-D33F-4BEB-922B-4080C9E94C6C}" srcId="{E6A7F629-C78A-4A41-9CC3-5366FD6BC4D0}" destId="{753861B4-E90F-412B-993F-65C96CE49E4D}" srcOrd="0" destOrd="0" parTransId="{230E807E-E09C-4B2D-9A12-985BB8EB53C5}" sibTransId="{2B569649-F71C-4296-A574-A7DB425B0A2B}"/>
    <dgm:cxn modelId="{E3F6C39A-9BDE-7240-AA6B-E989CE21DE2B}" type="presOf" srcId="{C28D3253-29F2-4E73-8400-838CDB8D3E49}" destId="{863D8F6D-3AE9-5A4F-9F2B-9DCF43B0ED70}" srcOrd="0" destOrd="1" presId="urn:microsoft.com/office/officeart/2005/8/layout/hList1"/>
    <dgm:cxn modelId="{15B1E1AF-12FB-744E-8E89-83FDE729840D}" type="presOf" srcId="{EB80FB12-6243-4CB9-ADA7-2CB666AB07D8}" destId="{2838119F-BCF7-2E43-8254-A2EF6DEAE76A}" srcOrd="0" destOrd="0" presId="urn:microsoft.com/office/officeart/2005/8/layout/hList1"/>
    <dgm:cxn modelId="{89CC24B4-EFDF-DF4E-A785-8C4DB79EC984}" type="presOf" srcId="{753861B4-E90F-412B-993F-65C96CE49E4D}" destId="{863D8F6D-3AE9-5A4F-9F2B-9DCF43B0ED70}" srcOrd="0" destOrd="0" presId="urn:microsoft.com/office/officeart/2005/8/layout/hList1"/>
    <dgm:cxn modelId="{CACD3FD2-EAD1-ED46-B99B-B1844EDEC17A}" type="presOf" srcId="{BB486430-C17E-4093-8876-1BEDD79CB9E2}" destId="{1D4452F7-CB5A-8B40-9F5E-DBEB747B47B3}" srcOrd="0" destOrd="0" presId="urn:microsoft.com/office/officeart/2005/8/layout/hList1"/>
    <dgm:cxn modelId="{12E81ED3-CFF5-4AC6-B93D-391C611ADA34}" srcId="{EB80FB12-6243-4CB9-ADA7-2CB666AB07D8}" destId="{BB486430-C17E-4093-8876-1BEDD79CB9E2}" srcOrd="0" destOrd="0" parTransId="{1B40C885-B3DB-4EDF-9980-0D35A1C6C334}" sibTransId="{5A60C5E9-6830-475C-A95A-6B591BD5EC1E}"/>
    <dgm:cxn modelId="{5DD06DDF-9FDF-8548-BA91-2B36AC16A184}" type="presOf" srcId="{F71A1B7E-BCF7-D146-8FEE-FF05CD12CBB0}" destId="{863D8F6D-3AE9-5A4F-9F2B-9DCF43B0ED70}" srcOrd="0" destOrd="2" presId="urn:microsoft.com/office/officeart/2005/8/layout/hList1"/>
    <dgm:cxn modelId="{898F50E4-F5E8-4859-8B59-5F0CFDA6633E}" srcId="{EB80FB12-6243-4CB9-ADA7-2CB666AB07D8}" destId="{BCC19E55-C7CA-4631-B0F9-44124C190676}" srcOrd="1" destOrd="0" parTransId="{031C8606-9A57-4F87-A529-244F920DEB58}" sibTransId="{50DDB824-B935-4D71-9B93-224DBCFB159E}"/>
    <dgm:cxn modelId="{F2C9AAE6-9F4E-4ABB-8306-1C0FDBC14768}" srcId="{9087757F-F32E-44D0-B014-740B2474453D}" destId="{EB80FB12-6243-4CB9-ADA7-2CB666AB07D8}" srcOrd="0" destOrd="0" parTransId="{2403C2DA-CF4C-4221-86D7-5E748B6D8BED}" sibTransId="{76C1B0DF-EB2F-4234-A892-D9809615E388}"/>
    <dgm:cxn modelId="{53CFC9F9-1E9E-4EAC-A79C-1948FB614D3E}" srcId="{9087757F-F32E-44D0-B014-740B2474453D}" destId="{E6A7F629-C78A-4A41-9CC3-5366FD6BC4D0}" srcOrd="1" destOrd="0" parTransId="{54792E05-85F7-4CEB-87FC-49CF1611F7E8}" sibTransId="{D21BEE81-E7A7-4ABC-87C0-B412B84CE559}"/>
    <dgm:cxn modelId="{446D3CE1-0100-E348-96CA-E85246F66D3A}" type="presParOf" srcId="{7DC44736-51B4-C841-97AC-2C0BA10BA0D9}" destId="{CBE4F7E1-0BD9-D349-9209-A8051D2E1E25}" srcOrd="0" destOrd="0" presId="urn:microsoft.com/office/officeart/2005/8/layout/hList1"/>
    <dgm:cxn modelId="{E450A6E1-DB25-1C4F-8CA4-7C61663C1942}" type="presParOf" srcId="{CBE4F7E1-0BD9-D349-9209-A8051D2E1E25}" destId="{2838119F-BCF7-2E43-8254-A2EF6DEAE76A}" srcOrd="0" destOrd="0" presId="urn:microsoft.com/office/officeart/2005/8/layout/hList1"/>
    <dgm:cxn modelId="{A943BA17-2737-5E4E-BCB4-8087086FDF5B}" type="presParOf" srcId="{CBE4F7E1-0BD9-D349-9209-A8051D2E1E25}" destId="{1D4452F7-CB5A-8B40-9F5E-DBEB747B47B3}" srcOrd="1" destOrd="0" presId="urn:microsoft.com/office/officeart/2005/8/layout/hList1"/>
    <dgm:cxn modelId="{F6817400-0B01-5049-A76E-C7438C9706FE}" type="presParOf" srcId="{7DC44736-51B4-C841-97AC-2C0BA10BA0D9}" destId="{89B9652C-B4D0-3F41-9959-22298491684A}" srcOrd="1" destOrd="0" presId="urn:microsoft.com/office/officeart/2005/8/layout/hList1"/>
    <dgm:cxn modelId="{F70D9E0E-F2EF-2F4B-9145-D5274E36C941}" type="presParOf" srcId="{7DC44736-51B4-C841-97AC-2C0BA10BA0D9}" destId="{A5643026-1180-B146-B08C-66FCE6552426}" srcOrd="2" destOrd="0" presId="urn:microsoft.com/office/officeart/2005/8/layout/hList1"/>
    <dgm:cxn modelId="{E5B81D8F-68B5-4044-B04D-66D3A0A48028}" type="presParOf" srcId="{A5643026-1180-B146-B08C-66FCE6552426}" destId="{DEB8A57A-F5A5-3F4A-9DD9-4C0B06B0C965}" srcOrd="0" destOrd="0" presId="urn:microsoft.com/office/officeart/2005/8/layout/hList1"/>
    <dgm:cxn modelId="{3F1DB593-986D-F746-9EDB-BEC40CDA727C}" type="presParOf" srcId="{A5643026-1180-B146-B08C-66FCE6552426}" destId="{863D8F6D-3AE9-5A4F-9F2B-9DCF43B0ED7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CFD011-14E7-49DA-8739-0E4475AFBE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F152DD5-5E05-4A5E-9F46-53B1C602C8FB}">
      <dgm:prSet/>
      <dgm:spPr/>
      <dgm:t>
        <a:bodyPr/>
        <a:lstStyle/>
        <a:p>
          <a:r>
            <a:rPr lang="en-US"/>
            <a:t>Everyday</a:t>
          </a:r>
        </a:p>
      </dgm:t>
    </dgm:pt>
    <dgm:pt modelId="{8E51424E-B57B-4553-9FF4-F1993A088185}" type="parTrans" cxnId="{4C0E9466-AB4D-44A0-A4E3-C6363A9FBFF8}">
      <dgm:prSet/>
      <dgm:spPr/>
      <dgm:t>
        <a:bodyPr/>
        <a:lstStyle/>
        <a:p>
          <a:endParaRPr lang="en-US"/>
        </a:p>
      </dgm:t>
    </dgm:pt>
    <dgm:pt modelId="{37778A97-ECA5-4A91-868B-8900184321D2}" type="sibTrans" cxnId="{4C0E9466-AB4D-44A0-A4E3-C6363A9FBFF8}">
      <dgm:prSet/>
      <dgm:spPr/>
      <dgm:t>
        <a:bodyPr/>
        <a:lstStyle/>
        <a:p>
          <a:endParaRPr lang="en-US"/>
        </a:p>
      </dgm:t>
    </dgm:pt>
    <dgm:pt modelId="{CF0A2DF8-4B1C-4D24-BA72-912C1BA96962}">
      <dgm:prSet/>
      <dgm:spPr/>
      <dgm:t>
        <a:bodyPr/>
        <a:lstStyle/>
        <a:p>
          <a:r>
            <a:rPr lang="en-US" dirty="0"/>
            <a:t>You come across news everyday and to be able to comment on an issue, you need to be able to identify the main idea. It can also reduce the spread of fake news.</a:t>
          </a:r>
        </a:p>
      </dgm:t>
    </dgm:pt>
    <dgm:pt modelId="{954AB05F-9C14-452D-B67C-C18FC4291468}" type="parTrans" cxnId="{614BD824-F627-42EB-9B05-8D2AA5C03336}">
      <dgm:prSet/>
      <dgm:spPr/>
      <dgm:t>
        <a:bodyPr/>
        <a:lstStyle/>
        <a:p>
          <a:endParaRPr lang="en-US"/>
        </a:p>
      </dgm:t>
    </dgm:pt>
    <dgm:pt modelId="{74578D96-BFFB-42D5-89A1-195C1CF02118}" type="sibTrans" cxnId="{614BD824-F627-42EB-9B05-8D2AA5C03336}">
      <dgm:prSet/>
      <dgm:spPr/>
      <dgm:t>
        <a:bodyPr/>
        <a:lstStyle/>
        <a:p>
          <a:endParaRPr lang="en-US"/>
        </a:p>
      </dgm:t>
    </dgm:pt>
    <dgm:pt modelId="{5CF56814-B258-480A-8982-F7E4A6E2FBAB}">
      <dgm:prSet/>
      <dgm:spPr/>
      <dgm:t>
        <a:bodyPr/>
        <a:lstStyle/>
        <a:p>
          <a:r>
            <a:rPr lang="en-US"/>
            <a:t>Academic</a:t>
          </a:r>
        </a:p>
      </dgm:t>
    </dgm:pt>
    <dgm:pt modelId="{BEF4BC2E-93B0-49F7-A97C-56F7BED592CD}" type="parTrans" cxnId="{3BDAE95A-60B0-4CED-9A18-BA1182E8E103}">
      <dgm:prSet/>
      <dgm:spPr/>
      <dgm:t>
        <a:bodyPr/>
        <a:lstStyle/>
        <a:p>
          <a:endParaRPr lang="en-US"/>
        </a:p>
      </dgm:t>
    </dgm:pt>
    <dgm:pt modelId="{3D5BBBA6-93E1-4C9D-B2F8-CCC63043A7CB}" type="sibTrans" cxnId="{3BDAE95A-60B0-4CED-9A18-BA1182E8E103}">
      <dgm:prSet/>
      <dgm:spPr/>
      <dgm:t>
        <a:bodyPr/>
        <a:lstStyle/>
        <a:p>
          <a:endParaRPr lang="en-US"/>
        </a:p>
      </dgm:t>
    </dgm:pt>
    <dgm:pt modelId="{126821F1-FA37-43BF-9C52-F34E03DC4974}">
      <dgm:prSet/>
      <dgm:spPr/>
      <dgm:t>
        <a:bodyPr/>
        <a:lstStyle/>
        <a:p>
          <a:r>
            <a:rPr lang="en-US"/>
            <a:t>You are reading a section of your textbook and you try to find a definition of certain terms.</a:t>
          </a:r>
        </a:p>
      </dgm:t>
    </dgm:pt>
    <dgm:pt modelId="{D5B0F754-769E-4AF8-9B51-BC1FDB9C3871}" type="parTrans" cxnId="{00B7F382-43D5-4818-ACA5-3FF92449B3A2}">
      <dgm:prSet/>
      <dgm:spPr/>
      <dgm:t>
        <a:bodyPr/>
        <a:lstStyle/>
        <a:p>
          <a:endParaRPr lang="en-US"/>
        </a:p>
      </dgm:t>
    </dgm:pt>
    <dgm:pt modelId="{034AA6FA-37FB-4CF6-93D6-23445A3C91B1}" type="sibTrans" cxnId="{00B7F382-43D5-4818-ACA5-3FF92449B3A2}">
      <dgm:prSet/>
      <dgm:spPr/>
      <dgm:t>
        <a:bodyPr/>
        <a:lstStyle/>
        <a:p>
          <a:endParaRPr lang="en-US"/>
        </a:p>
      </dgm:t>
    </dgm:pt>
    <dgm:pt modelId="{2A1586E7-F3C4-41E8-B48D-2672E88EAA7E}">
      <dgm:prSet/>
      <dgm:spPr/>
      <dgm:t>
        <a:bodyPr/>
        <a:lstStyle/>
        <a:p>
          <a:r>
            <a:rPr lang="en-US"/>
            <a:t>Workplace</a:t>
          </a:r>
        </a:p>
      </dgm:t>
    </dgm:pt>
    <dgm:pt modelId="{6B409703-D9B7-45FD-9BAB-4BAA77CC3D90}" type="parTrans" cxnId="{A4622559-B5A8-4541-8E73-B088B73F5443}">
      <dgm:prSet/>
      <dgm:spPr/>
      <dgm:t>
        <a:bodyPr/>
        <a:lstStyle/>
        <a:p>
          <a:endParaRPr lang="en-US"/>
        </a:p>
      </dgm:t>
    </dgm:pt>
    <dgm:pt modelId="{E1460B4E-E9F7-4670-87C8-40723FCA915A}" type="sibTrans" cxnId="{A4622559-B5A8-4541-8E73-B088B73F5443}">
      <dgm:prSet/>
      <dgm:spPr/>
      <dgm:t>
        <a:bodyPr/>
        <a:lstStyle/>
        <a:p>
          <a:endParaRPr lang="en-US"/>
        </a:p>
      </dgm:t>
    </dgm:pt>
    <dgm:pt modelId="{53CB753B-F47C-43A9-B33D-8B7A9EF66A07}">
      <dgm:prSet/>
      <dgm:spPr/>
      <dgm:t>
        <a:bodyPr/>
        <a:lstStyle/>
        <a:p>
          <a:r>
            <a:rPr lang="en-US"/>
            <a:t>You need to read workplace reports and identify the exact intention of the report so you won’t misunderstand.</a:t>
          </a:r>
        </a:p>
      </dgm:t>
    </dgm:pt>
    <dgm:pt modelId="{83BA8655-0147-4A52-B2C4-2E6F25AEAE2A}" type="parTrans" cxnId="{F88F4AD5-11E3-4D28-9F70-89F10C9BC48E}">
      <dgm:prSet/>
      <dgm:spPr/>
      <dgm:t>
        <a:bodyPr/>
        <a:lstStyle/>
        <a:p>
          <a:endParaRPr lang="en-US"/>
        </a:p>
      </dgm:t>
    </dgm:pt>
    <dgm:pt modelId="{C5F9EAB7-41A1-4EAF-B671-B0D12F701FFB}" type="sibTrans" cxnId="{F88F4AD5-11E3-4D28-9F70-89F10C9BC48E}">
      <dgm:prSet/>
      <dgm:spPr/>
      <dgm:t>
        <a:bodyPr/>
        <a:lstStyle/>
        <a:p>
          <a:endParaRPr lang="en-US"/>
        </a:p>
      </dgm:t>
    </dgm:pt>
    <dgm:pt modelId="{78BC612C-F4B7-1A43-86E3-CECE2A47CEDE}" type="pres">
      <dgm:prSet presAssocID="{7ECFD011-14E7-49DA-8739-0E4475AFBE7C}" presName="linear" presStyleCnt="0">
        <dgm:presLayoutVars>
          <dgm:animLvl val="lvl"/>
          <dgm:resizeHandles val="exact"/>
        </dgm:presLayoutVars>
      </dgm:prSet>
      <dgm:spPr/>
    </dgm:pt>
    <dgm:pt modelId="{69106EE3-B775-AE4F-BABA-CBC55CBDB641}" type="pres">
      <dgm:prSet presAssocID="{9F152DD5-5E05-4A5E-9F46-53B1C602C8FB}" presName="parentText" presStyleLbl="node1" presStyleIdx="0" presStyleCnt="3">
        <dgm:presLayoutVars>
          <dgm:chMax val="0"/>
          <dgm:bulletEnabled val="1"/>
        </dgm:presLayoutVars>
      </dgm:prSet>
      <dgm:spPr/>
    </dgm:pt>
    <dgm:pt modelId="{DB51AFFA-7AC1-B444-935C-63DA9C461863}" type="pres">
      <dgm:prSet presAssocID="{9F152DD5-5E05-4A5E-9F46-53B1C602C8FB}" presName="childText" presStyleLbl="revTx" presStyleIdx="0" presStyleCnt="3">
        <dgm:presLayoutVars>
          <dgm:bulletEnabled val="1"/>
        </dgm:presLayoutVars>
      </dgm:prSet>
      <dgm:spPr/>
    </dgm:pt>
    <dgm:pt modelId="{4DB3113D-1C40-8049-A5DB-03FB7A3AAB96}" type="pres">
      <dgm:prSet presAssocID="{5CF56814-B258-480A-8982-F7E4A6E2FBAB}" presName="parentText" presStyleLbl="node1" presStyleIdx="1" presStyleCnt="3">
        <dgm:presLayoutVars>
          <dgm:chMax val="0"/>
          <dgm:bulletEnabled val="1"/>
        </dgm:presLayoutVars>
      </dgm:prSet>
      <dgm:spPr/>
    </dgm:pt>
    <dgm:pt modelId="{C21BC49D-AB38-054E-93D8-565B24787A7A}" type="pres">
      <dgm:prSet presAssocID="{5CF56814-B258-480A-8982-F7E4A6E2FBAB}" presName="childText" presStyleLbl="revTx" presStyleIdx="1" presStyleCnt="3">
        <dgm:presLayoutVars>
          <dgm:bulletEnabled val="1"/>
        </dgm:presLayoutVars>
      </dgm:prSet>
      <dgm:spPr/>
    </dgm:pt>
    <dgm:pt modelId="{0FE6FC0B-8DA1-A942-B613-A187BDFDE110}" type="pres">
      <dgm:prSet presAssocID="{2A1586E7-F3C4-41E8-B48D-2672E88EAA7E}" presName="parentText" presStyleLbl="node1" presStyleIdx="2" presStyleCnt="3">
        <dgm:presLayoutVars>
          <dgm:chMax val="0"/>
          <dgm:bulletEnabled val="1"/>
        </dgm:presLayoutVars>
      </dgm:prSet>
      <dgm:spPr/>
    </dgm:pt>
    <dgm:pt modelId="{0CB2DE91-4278-6D46-97A9-EF9992ADA7BD}" type="pres">
      <dgm:prSet presAssocID="{2A1586E7-F3C4-41E8-B48D-2672E88EAA7E}" presName="childText" presStyleLbl="revTx" presStyleIdx="2" presStyleCnt="3">
        <dgm:presLayoutVars>
          <dgm:bulletEnabled val="1"/>
        </dgm:presLayoutVars>
      </dgm:prSet>
      <dgm:spPr/>
    </dgm:pt>
  </dgm:ptLst>
  <dgm:cxnLst>
    <dgm:cxn modelId="{614BD824-F627-42EB-9B05-8D2AA5C03336}" srcId="{9F152DD5-5E05-4A5E-9F46-53B1C602C8FB}" destId="{CF0A2DF8-4B1C-4D24-BA72-912C1BA96962}" srcOrd="0" destOrd="0" parTransId="{954AB05F-9C14-452D-B67C-C18FC4291468}" sibTransId="{74578D96-BFFB-42D5-89A1-195C1CF02118}"/>
    <dgm:cxn modelId="{A4622559-B5A8-4541-8E73-B088B73F5443}" srcId="{7ECFD011-14E7-49DA-8739-0E4475AFBE7C}" destId="{2A1586E7-F3C4-41E8-B48D-2672E88EAA7E}" srcOrd="2" destOrd="0" parTransId="{6B409703-D9B7-45FD-9BAB-4BAA77CC3D90}" sibTransId="{E1460B4E-E9F7-4670-87C8-40723FCA915A}"/>
    <dgm:cxn modelId="{3BDAE95A-60B0-4CED-9A18-BA1182E8E103}" srcId="{7ECFD011-14E7-49DA-8739-0E4475AFBE7C}" destId="{5CF56814-B258-480A-8982-F7E4A6E2FBAB}" srcOrd="1" destOrd="0" parTransId="{BEF4BC2E-93B0-49F7-A97C-56F7BED592CD}" sibTransId="{3D5BBBA6-93E1-4C9D-B2F8-CCC63043A7CB}"/>
    <dgm:cxn modelId="{ABC2175C-1B6F-5141-87A1-9A52FC2A98DC}" type="presOf" srcId="{126821F1-FA37-43BF-9C52-F34E03DC4974}" destId="{C21BC49D-AB38-054E-93D8-565B24787A7A}" srcOrd="0" destOrd="0" presId="urn:microsoft.com/office/officeart/2005/8/layout/vList2"/>
    <dgm:cxn modelId="{4C0E9466-AB4D-44A0-A4E3-C6363A9FBFF8}" srcId="{7ECFD011-14E7-49DA-8739-0E4475AFBE7C}" destId="{9F152DD5-5E05-4A5E-9F46-53B1C602C8FB}" srcOrd="0" destOrd="0" parTransId="{8E51424E-B57B-4553-9FF4-F1993A088185}" sibTransId="{37778A97-ECA5-4A91-868B-8900184321D2}"/>
    <dgm:cxn modelId="{33469D68-C544-F04B-B3DE-FB71084C7A68}" type="presOf" srcId="{2A1586E7-F3C4-41E8-B48D-2672E88EAA7E}" destId="{0FE6FC0B-8DA1-A942-B613-A187BDFDE110}" srcOrd="0" destOrd="0" presId="urn:microsoft.com/office/officeart/2005/8/layout/vList2"/>
    <dgm:cxn modelId="{22201980-CAB9-0046-B516-54F630F99AED}" type="presOf" srcId="{7ECFD011-14E7-49DA-8739-0E4475AFBE7C}" destId="{78BC612C-F4B7-1A43-86E3-CECE2A47CEDE}" srcOrd="0" destOrd="0" presId="urn:microsoft.com/office/officeart/2005/8/layout/vList2"/>
    <dgm:cxn modelId="{00B7F382-43D5-4818-ACA5-3FF92449B3A2}" srcId="{5CF56814-B258-480A-8982-F7E4A6E2FBAB}" destId="{126821F1-FA37-43BF-9C52-F34E03DC4974}" srcOrd="0" destOrd="0" parTransId="{D5B0F754-769E-4AF8-9B51-BC1FDB9C3871}" sibTransId="{034AA6FA-37FB-4CF6-93D6-23445A3C91B1}"/>
    <dgm:cxn modelId="{552C0485-2928-8743-B85F-21FEAAA58477}" type="presOf" srcId="{9F152DD5-5E05-4A5E-9F46-53B1C602C8FB}" destId="{69106EE3-B775-AE4F-BABA-CBC55CBDB641}" srcOrd="0" destOrd="0" presId="urn:microsoft.com/office/officeart/2005/8/layout/vList2"/>
    <dgm:cxn modelId="{B1E7D3C8-5C8D-5446-BA46-F4D90556AA0A}" type="presOf" srcId="{5CF56814-B258-480A-8982-F7E4A6E2FBAB}" destId="{4DB3113D-1C40-8049-A5DB-03FB7A3AAB96}" srcOrd="0" destOrd="0" presId="urn:microsoft.com/office/officeart/2005/8/layout/vList2"/>
    <dgm:cxn modelId="{F88F4AD5-11E3-4D28-9F70-89F10C9BC48E}" srcId="{2A1586E7-F3C4-41E8-B48D-2672E88EAA7E}" destId="{53CB753B-F47C-43A9-B33D-8B7A9EF66A07}" srcOrd="0" destOrd="0" parTransId="{83BA8655-0147-4A52-B2C4-2E6F25AEAE2A}" sibTransId="{C5F9EAB7-41A1-4EAF-B671-B0D12F701FFB}"/>
    <dgm:cxn modelId="{0E1AA6DA-BEF6-C444-BB99-15A08EC4AAAE}" type="presOf" srcId="{CF0A2DF8-4B1C-4D24-BA72-912C1BA96962}" destId="{DB51AFFA-7AC1-B444-935C-63DA9C461863}" srcOrd="0" destOrd="0" presId="urn:microsoft.com/office/officeart/2005/8/layout/vList2"/>
    <dgm:cxn modelId="{C5BB58FD-F8EF-8747-B0F1-BABADB0CF979}" type="presOf" srcId="{53CB753B-F47C-43A9-B33D-8B7A9EF66A07}" destId="{0CB2DE91-4278-6D46-97A9-EF9992ADA7BD}" srcOrd="0" destOrd="0" presId="urn:microsoft.com/office/officeart/2005/8/layout/vList2"/>
    <dgm:cxn modelId="{74CFC23D-0057-8A49-9A8E-608E853C5AA3}" type="presParOf" srcId="{78BC612C-F4B7-1A43-86E3-CECE2A47CEDE}" destId="{69106EE3-B775-AE4F-BABA-CBC55CBDB641}" srcOrd="0" destOrd="0" presId="urn:microsoft.com/office/officeart/2005/8/layout/vList2"/>
    <dgm:cxn modelId="{5FE915A4-2002-C944-A93A-0547EA61815A}" type="presParOf" srcId="{78BC612C-F4B7-1A43-86E3-CECE2A47CEDE}" destId="{DB51AFFA-7AC1-B444-935C-63DA9C461863}" srcOrd="1" destOrd="0" presId="urn:microsoft.com/office/officeart/2005/8/layout/vList2"/>
    <dgm:cxn modelId="{443D3BBB-F9D1-2B4A-9B8E-8974FCDD8BB3}" type="presParOf" srcId="{78BC612C-F4B7-1A43-86E3-CECE2A47CEDE}" destId="{4DB3113D-1C40-8049-A5DB-03FB7A3AAB96}" srcOrd="2" destOrd="0" presId="urn:microsoft.com/office/officeart/2005/8/layout/vList2"/>
    <dgm:cxn modelId="{B034EFED-2401-2A42-B98F-B18F8E8D6114}" type="presParOf" srcId="{78BC612C-F4B7-1A43-86E3-CECE2A47CEDE}" destId="{C21BC49D-AB38-054E-93D8-565B24787A7A}" srcOrd="3" destOrd="0" presId="urn:microsoft.com/office/officeart/2005/8/layout/vList2"/>
    <dgm:cxn modelId="{CA115AAA-CD19-0949-8146-16759E54E059}" type="presParOf" srcId="{78BC612C-F4B7-1A43-86E3-CECE2A47CEDE}" destId="{0FE6FC0B-8DA1-A942-B613-A187BDFDE110}" srcOrd="4" destOrd="0" presId="urn:microsoft.com/office/officeart/2005/8/layout/vList2"/>
    <dgm:cxn modelId="{8806B54B-30FE-E648-A395-4E7CDEB0C5FA}" type="presParOf" srcId="{78BC612C-F4B7-1A43-86E3-CECE2A47CEDE}" destId="{0CB2DE91-4278-6D46-97A9-EF9992ADA7BD}"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56916-CC23-4073-AB08-9C612F2E9281}">
      <dsp:nvSpPr>
        <dsp:cNvPr id="0" name=""/>
        <dsp:cNvSpPr/>
      </dsp:nvSpPr>
      <dsp:spPr>
        <a:xfrm>
          <a:off x="588543" y="148794"/>
          <a:ext cx="1784250" cy="1784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89B058-3C1A-474D-98AD-E65150BF4455}">
      <dsp:nvSpPr>
        <dsp:cNvPr id="0" name=""/>
        <dsp:cNvSpPr/>
      </dsp:nvSpPr>
      <dsp:spPr>
        <a:xfrm>
          <a:off x="968793" y="529044"/>
          <a:ext cx="1023749" cy="1023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691E77-3EBA-401D-A8EE-1F49F53AD50E}">
      <dsp:nvSpPr>
        <dsp:cNvPr id="0" name=""/>
        <dsp:cNvSpPr/>
      </dsp:nvSpPr>
      <dsp:spPr>
        <a:xfrm>
          <a:off x="18168" y="2488794"/>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MY" sz="1400" kern="1200"/>
            <a:t>Identify the topic of a paragraph</a:t>
          </a:r>
          <a:endParaRPr lang="en-US" sz="1400" kern="1200"/>
        </a:p>
      </dsp:txBody>
      <dsp:txXfrm>
        <a:off x="18168" y="2488794"/>
        <a:ext cx="2925000" cy="720000"/>
      </dsp:txXfrm>
    </dsp:sp>
    <dsp:sp modelId="{03725167-86EF-4A1D-988F-3E95604E497A}">
      <dsp:nvSpPr>
        <dsp:cNvPr id="0" name=""/>
        <dsp:cNvSpPr/>
      </dsp:nvSpPr>
      <dsp:spPr>
        <a:xfrm>
          <a:off x="4025418" y="148794"/>
          <a:ext cx="1784250" cy="1784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F5AA8F-CBBA-4AF9-B87E-383042FBD543}">
      <dsp:nvSpPr>
        <dsp:cNvPr id="0" name=""/>
        <dsp:cNvSpPr/>
      </dsp:nvSpPr>
      <dsp:spPr>
        <a:xfrm>
          <a:off x="4405668" y="529044"/>
          <a:ext cx="1023749" cy="1023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A4AC4A-1158-47D0-A770-65029B8AF4A0}">
      <dsp:nvSpPr>
        <dsp:cNvPr id="0" name=""/>
        <dsp:cNvSpPr/>
      </dsp:nvSpPr>
      <dsp:spPr>
        <a:xfrm>
          <a:off x="3455043" y="2488794"/>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MY" sz="1400" kern="1200"/>
            <a:t>Identify the stated main idea of a paragraph</a:t>
          </a:r>
          <a:endParaRPr lang="en-US" sz="1400" kern="1200"/>
        </a:p>
      </dsp:txBody>
      <dsp:txXfrm>
        <a:off x="3455043" y="2488794"/>
        <a:ext cx="2925000" cy="720000"/>
      </dsp:txXfrm>
    </dsp:sp>
    <dsp:sp modelId="{F944C888-CED5-4F6F-A97A-8128CAC136D3}">
      <dsp:nvSpPr>
        <dsp:cNvPr id="0" name=""/>
        <dsp:cNvSpPr/>
      </dsp:nvSpPr>
      <dsp:spPr>
        <a:xfrm>
          <a:off x="7462293" y="148794"/>
          <a:ext cx="1784250" cy="1784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7BB023-1B33-4460-A31E-88928F200E62}">
      <dsp:nvSpPr>
        <dsp:cNvPr id="0" name=""/>
        <dsp:cNvSpPr/>
      </dsp:nvSpPr>
      <dsp:spPr>
        <a:xfrm>
          <a:off x="7842543" y="529044"/>
          <a:ext cx="1023749" cy="10237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4DB11C-D684-409D-8AB9-AA654B0C639A}">
      <dsp:nvSpPr>
        <dsp:cNvPr id="0" name=""/>
        <dsp:cNvSpPr/>
      </dsp:nvSpPr>
      <dsp:spPr>
        <a:xfrm>
          <a:off x="6891918" y="2488794"/>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MY" sz="1400" kern="1200" dirty="0"/>
            <a:t>FORMULATE the implied main idea of a paragraph</a:t>
          </a:r>
          <a:endParaRPr lang="en-US" sz="1400" kern="1200" dirty="0"/>
        </a:p>
      </dsp:txBody>
      <dsp:txXfrm>
        <a:off x="6891918" y="2488794"/>
        <a:ext cx="2925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F85CF5-4EF7-5542-94A8-1746A3A8043E}">
      <dsp:nvSpPr>
        <dsp:cNvPr id="0" name=""/>
        <dsp:cNvSpPr/>
      </dsp:nvSpPr>
      <dsp:spPr>
        <a:xfrm>
          <a:off x="0" y="89934"/>
          <a:ext cx="9835087" cy="15514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MY" sz="2600" kern="1200"/>
            <a:t>Identifying the topic helps readers to understand what the paragraph is all about.</a:t>
          </a:r>
          <a:endParaRPr lang="en-US" sz="2600" kern="1200"/>
        </a:p>
      </dsp:txBody>
      <dsp:txXfrm>
        <a:off x="75734" y="165668"/>
        <a:ext cx="9683619" cy="1399952"/>
      </dsp:txXfrm>
    </dsp:sp>
    <dsp:sp modelId="{640A48C7-A361-B944-A23D-44809D49007D}">
      <dsp:nvSpPr>
        <dsp:cNvPr id="0" name=""/>
        <dsp:cNvSpPr/>
      </dsp:nvSpPr>
      <dsp:spPr>
        <a:xfrm>
          <a:off x="0" y="1716234"/>
          <a:ext cx="9835087" cy="1551420"/>
        </a:xfrm>
        <a:prstGeom prst="roundRect">
          <a:avLst/>
        </a:prstGeom>
        <a:solidFill>
          <a:schemeClr val="accent5">
            <a:hueOff val="1509693"/>
            <a:satOff val="7725"/>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MY" sz="2600" kern="1200" dirty="0"/>
            <a:t>After identifying the topic, readers should be able to locate the author’s main idea in each paragraph of the text.</a:t>
          </a:r>
          <a:endParaRPr lang="en-US" sz="2600" kern="1200" dirty="0"/>
        </a:p>
      </dsp:txBody>
      <dsp:txXfrm>
        <a:off x="75734" y="1791968"/>
        <a:ext cx="9683619" cy="13999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6FE03-5D0D-5F4A-BA20-5D43313E8297}">
      <dsp:nvSpPr>
        <dsp:cNvPr id="0" name=""/>
        <dsp:cNvSpPr/>
      </dsp:nvSpPr>
      <dsp:spPr>
        <a:xfrm>
          <a:off x="1200" y="118440"/>
          <a:ext cx="4214008" cy="2675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D2F18C-C601-6C42-B1EA-8551FD95373B}">
      <dsp:nvSpPr>
        <dsp:cNvPr id="0" name=""/>
        <dsp:cNvSpPr/>
      </dsp:nvSpPr>
      <dsp:spPr>
        <a:xfrm>
          <a:off x="469423" y="563252"/>
          <a:ext cx="4214008" cy="267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MY" sz="2200" kern="1200" dirty="0"/>
            <a:t>The </a:t>
          </a:r>
          <a:r>
            <a:rPr lang="en-MY" sz="2200" b="1" kern="1200" dirty="0"/>
            <a:t>stated main idea, </a:t>
          </a:r>
          <a:r>
            <a:rPr lang="en-MY" sz="2200" kern="1200" dirty="0"/>
            <a:t>which is written in a sentence, is the most important point of the topic</a:t>
          </a:r>
          <a:endParaRPr lang="en-US" sz="2200" kern="1200" dirty="0"/>
        </a:p>
      </dsp:txBody>
      <dsp:txXfrm>
        <a:off x="547797" y="641626"/>
        <a:ext cx="4057260" cy="2519147"/>
      </dsp:txXfrm>
    </dsp:sp>
    <dsp:sp modelId="{C761BE21-4EB8-C84E-9FBC-2F8CEA7D9759}">
      <dsp:nvSpPr>
        <dsp:cNvPr id="0" name=""/>
        <dsp:cNvSpPr/>
      </dsp:nvSpPr>
      <dsp:spPr>
        <a:xfrm>
          <a:off x="5151655" y="118440"/>
          <a:ext cx="4214008" cy="2675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B91932-5430-664D-8AFA-13884CE4239D}">
      <dsp:nvSpPr>
        <dsp:cNvPr id="0" name=""/>
        <dsp:cNvSpPr/>
      </dsp:nvSpPr>
      <dsp:spPr>
        <a:xfrm>
          <a:off x="5619878" y="563252"/>
          <a:ext cx="4214008" cy="267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MY" sz="2200" kern="1200" dirty="0"/>
            <a:t>The </a:t>
          </a:r>
          <a:r>
            <a:rPr lang="en-MY" sz="2200" b="1" kern="1200" dirty="0"/>
            <a:t>implied main idea </a:t>
          </a:r>
          <a:r>
            <a:rPr lang="en-MY" sz="2200" kern="1200" dirty="0"/>
            <a:t>is not clearly or directly stated in any one sentence in the paragraph.</a:t>
          </a:r>
          <a:endParaRPr lang="en-US" sz="2200" kern="1200" dirty="0"/>
        </a:p>
      </dsp:txBody>
      <dsp:txXfrm>
        <a:off x="5698252" y="641626"/>
        <a:ext cx="4057260" cy="25191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8119F-BCF7-2E43-8254-A2EF6DEAE76A}">
      <dsp:nvSpPr>
        <dsp:cNvPr id="0" name=""/>
        <dsp:cNvSpPr/>
      </dsp:nvSpPr>
      <dsp:spPr>
        <a:xfrm>
          <a:off x="48" y="99190"/>
          <a:ext cx="4595790" cy="39224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b="1" kern="1200" dirty="0"/>
            <a:t>Stated Main Idea</a:t>
          </a:r>
        </a:p>
      </dsp:txBody>
      <dsp:txXfrm>
        <a:off x="48" y="99190"/>
        <a:ext cx="4595790" cy="392247"/>
      </dsp:txXfrm>
    </dsp:sp>
    <dsp:sp modelId="{1D4452F7-CB5A-8B40-9F5E-DBEB747B47B3}">
      <dsp:nvSpPr>
        <dsp:cNvPr id="0" name=""/>
        <dsp:cNvSpPr/>
      </dsp:nvSpPr>
      <dsp:spPr>
        <a:xfrm>
          <a:off x="48" y="491437"/>
          <a:ext cx="4595790" cy="276696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a:t>The point the author made is clearly identifiable in a sentence</a:t>
          </a:r>
        </a:p>
        <a:p>
          <a:pPr marL="114300" lvl="1" indent="-114300" algn="l" defTabSz="533400">
            <a:lnSpc>
              <a:spcPct val="90000"/>
            </a:lnSpc>
            <a:spcBef>
              <a:spcPct val="0"/>
            </a:spcBef>
            <a:spcAft>
              <a:spcPct val="15000"/>
            </a:spcAft>
            <a:buChar char="•"/>
          </a:pPr>
          <a:r>
            <a:rPr lang="en-US" sz="1200" kern="1200" dirty="0"/>
            <a:t>Also known as the topic sentence.</a:t>
          </a:r>
          <a:r>
            <a:rPr lang="en-GB" sz="1200" kern="1200" dirty="0"/>
            <a:t> Topic sentences are usually in the first sentence of the paragraph, but not always.
They may also be located within the paragraph or at the end of the paragraph.
They may even appear twice – at the beginning and at the end.</a:t>
          </a:r>
          <a:endParaRPr lang="en-US" sz="1200" kern="1200" dirty="0"/>
        </a:p>
      </dsp:txBody>
      <dsp:txXfrm>
        <a:off x="48" y="491437"/>
        <a:ext cx="4595790" cy="2766960"/>
      </dsp:txXfrm>
    </dsp:sp>
    <dsp:sp modelId="{DEB8A57A-F5A5-3F4A-9DD9-4C0B06B0C965}">
      <dsp:nvSpPr>
        <dsp:cNvPr id="0" name=""/>
        <dsp:cNvSpPr/>
      </dsp:nvSpPr>
      <dsp:spPr>
        <a:xfrm>
          <a:off x="5239248" y="99190"/>
          <a:ext cx="4595790" cy="392247"/>
        </a:xfrm>
        <a:prstGeom prst="rect">
          <a:avLst/>
        </a:prstGeom>
        <a:solidFill>
          <a:schemeClr val="accent2">
            <a:hueOff val="-20106594"/>
            <a:satOff val="-480"/>
            <a:lumOff val="6668"/>
            <a:alphaOff val="0"/>
          </a:schemeClr>
        </a:solidFill>
        <a:ln w="12700" cap="flat" cmpd="sng" algn="ctr">
          <a:solidFill>
            <a:schemeClr val="accent2">
              <a:hueOff val="-20106594"/>
              <a:satOff val="-480"/>
              <a:lumOff val="6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b="1" kern="1200" dirty="0"/>
            <a:t>Implied Main Idea</a:t>
          </a:r>
        </a:p>
      </dsp:txBody>
      <dsp:txXfrm>
        <a:off x="5239248" y="99190"/>
        <a:ext cx="4595790" cy="392247"/>
      </dsp:txXfrm>
    </dsp:sp>
    <dsp:sp modelId="{863D8F6D-3AE9-5A4F-9F2B-9DCF43B0ED70}">
      <dsp:nvSpPr>
        <dsp:cNvPr id="0" name=""/>
        <dsp:cNvSpPr/>
      </dsp:nvSpPr>
      <dsp:spPr>
        <a:xfrm>
          <a:off x="5239248" y="491437"/>
          <a:ext cx="4595790" cy="2766960"/>
        </a:xfrm>
        <a:prstGeom prst="rect">
          <a:avLst/>
        </a:prstGeom>
        <a:solidFill>
          <a:schemeClr val="accent2">
            <a:tint val="40000"/>
            <a:alpha val="90000"/>
            <a:hueOff val="-20590928"/>
            <a:satOff val="9264"/>
            <a:lumOff val="1337"/>
            <a:alphaOff val="0"/>
          </a:schemeClr>
        </a:solidFill>
        <a:ln w="12700" cap="flat" cmpd="sng" algn="ctr">
          <a:solidFill>
            <a:schemeClr val="accent2">
              <a:tint val="40000"/>
              <a:alpha val="90000"/>
              <a:hueOff val="-20590928"/>
              <a:satOff val="9264"/>
              <a:lumOff val="13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Not clearly or directly stated anywhere in the paragraph</a:t>
          </a:r>
        </a:p>
        <a:p>
          <a:pPr marL="114300" lvl="1" indent="-114300" algn="l" defTabSz="533400">
            <a:lnSpc>
              <a:spcPct val="90000"/>
            </a:lnSpc>
            <a:spcBef>
              <a:spcPct val="0"/>
            </a:spcBef>
            <a:spcAft>
              <a:spcPct val="15000"/>
            </a:spcAft>
            <a:buChar char="•"/>
          </a:pPr>
          <a:r>
            <a:rPr lang="en-GB" sz="1200" kern="1200" dirty="0"/>
            <a:t>Sometimes a selection lacks a topic sentence but that does not mean that it lacks a main idea. The author simply lets the details of the selection suggest the main idea. </a:t>
          </a:r>
          <a:endParaRPr lang="en-US" sz="1200" kern="1200" dirty="0"/>
        </a:p>
        <a:p>
          <a:pPr marL="114300" lvl="1" indent="-114300" algn="l" defTabSz="533400">
            <a:lnSpc>
              <a:spcPct val="90000"/>
            </a:lnSpc>
            <a:spcBef>
              <a:spcPct val="0"/>
            </a:spcBef>
            <a:spcAft>
              <a:spcPct val="15000"/>
            </a:spcAft>
            <a:buChar char="•"/>
          </a:pPr>
          <a:r>
            <a:rPr lang="en-GB" sz="1200" kern="1200" dirty="0"/>
            <a:t>You must figure out the implied idea by deciding the points of all the details.</a:t>
          </a:r>
          <a:endParaRPr lang="en-US" sz="1200" kern="1200" dirty="0"/>
        </a:p>
      </dsp:txBody>
      <dsp:txXfrm>
        <a:off x="5239248" y="491437"/>
        <a:ext cx="4595790" cy="2766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06EE3-B775-AE4F-BABA-CBC55CBDB641}">
      <dsp:nvSpPr>
        <dsp:cNvPr id="0" name=""/>
        <dsp:cNvSpPr/>
      </dsp:nvSpPr>
      <dsp:spPr>
        <a:xfrm>
          <a:off x="0" y="208736"/>
          <a:ext cx="6754446" cy="542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Everyday</a:t>
          </a:r>
        </a:p>
      </dsp:txBody>
      <dsp:txXfrm>
        <a:off x="26501" y="235237"/>
        <a:ext cx="6701444" cy="489878"/>
      </dsp:txXfrm>
    </dsp:sp>
    <dsp:sp modelId="{DB51AFFA-7AC1-B444-935C-63DA9C461863}">
      <dsp:nvSpPr>
        <dsp:cNvPr id="0" name=""/>
        <dsp:cNvSpPr/>
      </dsp:nvSpPr>
      <dsp:spPr>
        <a:xfrm>
          <a:off x="0" y="751616"/>
          <a:ext cx="6754446"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454"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You come across news everyday and to be able to comment on an issue, you need to be able to identify the main idea. It can also reduce the spread of fake news.</a:t>
          </a:r>
        </a:p>
      </dsp:txBody>
      <dsp:txXfrm>
        <a:off x="0" y="751616"/>
        <a:ext cx="6754446" cy="596160"/>
      </dsp:txXfrm>
    </dsp:sp>
    <dsp:sp modelId="{4DB3113D-1C40-8049-A5DB-03FB7A3AAB96}">
      <dsp:nvSpPr>
        <dsp:cNvPr id="0" name=""/>
        <dsp:cNvSpPr/>
      </dsp:nvSpPr>
      <dsp:spPr>
        <a:xfrm>
          <a:off x="0" y="1347776"/>
          <a:ext cx="6754446" cy="542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Academic</a:t>
          </a:r>
        </a:p>
      </dsp:txBody>
      <dsp:txXfrm>
        <a:off x="26501" y="1374277"/>
        <a:ext cx="6701444" cy="489878"/>
      </dsp:txXfrm>
    </dsp:sp>
    <dsp:sp modelId="{C21BC49D-AB38-054E-93D8-565B24787A7A}">
      <dsp:nvSpPr>
        <dsp:cNvPr id="0" name=""/>
        <dsp:cNvSpPr/>
      </dsp:nvSpPr>
      <dsp:spPr>
        <a:xfrm>
          <a:off x="0" y="1890656"/>
          <a:ext cx="6754446"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454"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You are reading a section of your textbook and you try to find a definition of certain terms.</a:t>
          </a:r>
        </a:p>
      </dsp:txBody>
      <dsp:txXfrm>
        <a:off x="0" y="1890656"/>
        <a:ext cx="6754446" cy="596160"/>
      </dsp:txXfrm>
    </dsp:sp>
    <dsp:sp modelId="{0FE6FC0B-8DA1-A942-B613-A187BDFDE110}">
      <dsp:nvSpPr>
        <dsp:cNvPr id="0" name=""/>
        <dsp:cNvSpPr/>
      </dsp:nvSpPr>
      <dsp:spPr>
        <a:xfrm>
          <a:off x="0" y="2486817"/>
          <a:ext cx="6754446" cy="542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Workplace</a:t>
          </a:r>
        </a:p>
      </dsp:txBody>
      <dsp:txXfrm>
        <a:off x="26501" y="2513318"/>
        <a:ext cx="6701444" cy="489878"/>
      </dsp:txXfrm>
    </dsp:sp>
    <dsp:sp modelId="{0CB2DE91-4278-6D46-97A9-EF9992ADA7BD}">
      <dsp:nvSpPr>
        <dsp:cNvPr id="0" name=""/>
        <dsp:cNvSpPr/>
      </dsp:nvSpPr>
      <dsp:spPr>
        <a:xfrm>
          <a:off x="0" y="3029697"/>
          <a:ext cx="6754446"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454"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You need to read workplace reports and identify the exact intention of the report so you won’t misunderstand.</a:t>
          </a:r>
        </a:p>
      </dsp:txBody>
      <dsp:txXfrm>
        <a:off x="0" y="3029697"/>
        <a:ext cx="6754446" cy="59616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10/1/23</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07353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10/1/23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898575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10/1/23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084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10/1/23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313996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10/1/23</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311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10/1/23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453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10/1/23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4985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10/1/23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65685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10/1/23</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01490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10/1/23</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2765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10/1/23</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170115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10/1/23</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700810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tack of old and new books">
            <a:extLst>
              <a:ext uri="{FF2B5EF4-FFF2-40B4-BE49-F238E27FC236}">
                <a16:creationId xmlns:a16="http://schemas.microsoft.com/office/drawing/2014/main" id="{24AE6D88-62BB-4235-9A9D-053A3281CA3E}"/>
              </a:ext>
            </a:extLst>
          </p:cNvPr>
          <p:cNvPicPr>
            <a:picLocks noChangeAspect="1"/>
          </p:cNvPicPr>
          <p:nvPr/>
        </p:nvPicPr>
        <p:blipFill rotWithShape="1">
          <a:blip r:embed="rId2"/>
          <a:srcRect r="429" b="-1"/>
          <a:stretch/>
        </p:blipFill>
        <p:spPr>
          <a:xfrm>
            <a:off x="20" y="1074544"/>
            <a:ext cx="7562606" cy="5069861"/>
          </a:xfrm>
          <a:prstGeom prst="rect">
            <a:avLst/>
          </a:prstGeom>
        </p:spPr>
      </p:pic>
      <p:sp>
        <p:nvSpPr>
          <p:cNvPr id="13" name="Rectangle 12">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406C26-5F05-CE4C-91D1-E8C750CAF481}"/>
              </a:ext>
            </a:extLst>
          </p:cNvPr>
          <p:cNvSpPr>
            <a:spLocks noGrp="1"/>
          </p:cNvSpPr>
          <p:nvPr>
            <p:ph type="ctrTitle"/>
          </p:nvPr>
        </p:nvSpPr>
        <p:spPr>
          <a:xfrm>
            <a:off x="7973503" y="1709530"/>
            <a:ext cx="3754671" cy="2528515"/>
          </a:xfrm>
        </p:spPr>
        <p:txBody>
          <a:bodyPr anchor="b">
            <a:normAutofit fontScale="90000"/>
          </a:bodyPr>
          <a:lstStyle/>
          <a:p>
            <a:r>
              <a:rPr lang="en-MY" sz="2700" dirty="0"/>
              <a:t>LCC 401</a:t>
            </a:r>
            <a:br>
              <a:rPr lang="en-MY" sz="3600" dirty="0"/>
            </a:br>
            <a:r>
              <a:rPr lang="en-MY" sz="2700" b="1" dirty="0"/>
              <a:t>TOPIC, STATED MAIN IDEA AND IMPLIED MAIN IDEA</a:t>
            </a:r>
            <a:endParaRPr lang="en-US" sz="3600" b="1" dirty="0">
              <a:solidFill>
                <a:schemeClr val="tx2"/>
              </a:solidFill>
            </a:endParaRPr>
          </a:p>
        </p:txBody>
      </p:sp>
      <p:sp>
        <p:nvSpPr>
          <p:cNvPr id="3" name="Subtitle 2">
            <a:extLst>
              <a:ext uri="{FF2B5EF4-FFF2-40B4-BE49-F238E27FC236}">
                <a16:creationId xmlns:a16="http://schemas.microsoft.com/office/drawing/2014/main" id="{4CA7A1A1-C03E-2C42-924D-664C196DFB35}"/>
              </a:ext>
            </a:extLst>
          </p:cNvPr>
          <p:cNvSpPr>
            <a:spLocks noGrp="1"/>
          </p:cNvSpPr>
          <p:nvPr>
            <p:ph type="subTitle" idx="1"/>
          </p:nvPr>
        </p:nvSpPr>
        <p:spPr>
          <a:xfrm>
            <a:off x="7976914" y="4238046"/>
            <a:ext cx="3806919" cy="1741404"/>
          </a:xfrm>
        </p:spPr>
        <p:txBody>
          <a:bodyPr anchor="t">
            <a:normAutofit fontScale="70000" lnSpcReduction="20000"/>
          </a:bodyPr>
          <a:lstStyle/>
          <a:p>
            <a:r>
              <a:rPr lang="en-US" sz="2000" dirty="0"/>
              <a:t>Wan </a:t>
            </a:r>
            <a:r>
              <a:rPr lang="en-US" sz="2000" dirty="0" err="1"/>
              <a:t>Najmiyyah</a:t>
            </a:r>
            <a:r>
              <a:rPr lang="en-US" sz="2000" dirty="0"/>
              <a:t> Wan Md Adnan</a:t>
            </a:r>
          </a:p>
          <a:p>
            <a:r>
              <a:rPr lang="en-US" sz="2000" dirty="0"/>
              <a:t>Academy of Language Studies,</a:t>
            </a:r>
          </a:p>
          <a:p>
            <a:r>
              <a:rPr lang="en-US" sz="2000" dirty="0"/>
              <a:t>UiTM Terengganu.</a:t>
            </a:r>
          </a:p>
        </p:txBody>
      </p:sp>
      <p:sp>
        <p:nvSpPr>
          <p:cNvPr id="24" name="Rectangle 16">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519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5" name="Rectangle 14">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8">
            <a:extLst>
              <a:ext uri="{FF2B5EF4-FFF2-40B4-BE49-F238E27FC236}">
                <a16:creationId xmlns:a16="http://schemas.microsoft.com/office/drawing/2014/main" id="{F929100D-48DF-A846-8BBE-DADD265EF6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6" y="1697913"/>
            <a:ext cx="6216561" cy="270420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0"/>
            <a:ext cx="4603482" cy="611240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67BC6-7403-7843-922E-3DDD1E80F1F1}"/>
              </a:ext>
            </a:extLst>
          </p:cNvPr>
          <p:cNvSpPr>
            <a:spLocks noGrp="1"/>
          </p:cNvSpPr>
          <p:nvPr>
            <p:ph type="title"/>
          </p:nvPr>
        </p:nvSpPr>
        <p:spPr>
          <a:xfrm>
            <a:off x="7973503" y="1709530"/>
            <a:ext cx="3754671" cy="2528515"/>
          </a:xfrm>
        </p:spPr>
        <p:txBody>
          <a:bodyPr vert="horz" lIns="109728" tIns="109728" rIns="109728" bIns="91440" rtlCol="0" anchor="b">
            <a:normAutofit/>
          </a:bodyPr>
          <a:lstStyle/>
          <a:p>
            <a:pPr>
              <a:lnSpc>
                <a:spcPct val="115000"/>
              </a:lnSpc>
            </a:pPr>
            <a:r>
              <a:rPr lang="en-US" sz="3300" b="0" cap="all">
                <a:solidFill>
                  <a:schemeClr val="tx2"/>
                </a:solidFill>
              </a:rPr>
              <a:t>Paragraph with recurring words</a:t>
            </a:r>
          </a:p>
        </p:txBody>
      </p:sp>
      <p:sp>
        <p:nvSpPr>
          <p:cNvPr id="21" name="Rectangle 20">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1359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378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5">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461A7E-07EA-F249-B6C5-F62B74402DA7}"/>
              </a:ext>
            </a:extLst>
          </p:cNvPr>
          <p:cNvSpPr>
            <a:spLocks noGrp="1"/>
          </p:cNvSpPr>
          <p:nvPr>
            <p:ph type="title"/>
          </p:nvPr>
        </p:nvSpPr>
        <p:spPr>
          <a:xfrm>
            <a:off x="1535371" y="1044054"/>
            <a:ext cx="10013709" cy="1030360"/>
          </a:xfrm>
        </p:spPr>
        <p:txBody>
          <a:bodyPr>
            <a:normAutofit/>
          </a:bodyPr>
          <a:lstStyle/>
          <a:p>
            <a:r>
              <a:rPr lang="en-US">
                <a:solidFill>
                  <a:schemeClr val="bg1"/>
                </a:solidFill>
              </a:rPr>
              <a:t>Stated vs Implied Main Idea</a:t>
            </a:r>
          </a:p>
        </p:txBody>
      </p:sp>
      <p:sp>
        <p:nvSpPr>
          <p:cNvPr id="35" name="Rectangle 27">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9">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CA6D48A-8BEE-40B6-9F2D-8C976C5A84E9}"/>
              </a:ext>
            </a:extLst>
          </p:cNvPr>
          <p:cNvGraphicFramePr>
            <a:graphicFrameLocks noGrp="1"/>
          </p:cNvGraphicFramePr>
          <p:nvPr>
            <p:ph idx="1"/>
            <p:extLst>
              <p:ext uri="{D42A27DB-BD31-4B8C-83A1-F6EECF244321}">
                <p14:modId xmlns:p14="http://schemas.microsoft.com/office/powerpoint/2010/main" val="2400784538"/>
              </p:ext>
            </p:extLst>
          </p:nvPr>
        </p:nvGraphicFramePr>
        <p:xfrm>
          <a:off x="1713976" y="2887824"/>
          <a:ext cx="9835087" cy="3357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4772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3" name="Rectangle 12">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5508"/>
            <a:ext cx="4668819"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4445FB-AA6B-7349-A561-F103C130F150}"/>
              </a:ext>
            </a:extLst>
          </p:cNvPr>
          <p:cNvSpPr>
            <a:spLocks noGrp="1"/>
          </p:cNvSpPr>
          <p:nvPr>
            <p:ph type="title"/>
          </p:nvPr>
        </p:nvSpPr>
        <p:spPr>
          <a:xfrm>
            <a:off x="463825" y="1709530"/>
            <a:ext cx="3754671" cy="2528515"/>
          </a:xfrm>
        </p:spPr>
        <p:txBody>
          <a:bodyPr vert="horz" lIns="109728" tIns="109728" rIns="109728" bIns="91440" rtlCol="0" anchor="b">
            <a:normAutofit/>
          </a:bodyPr>
          <a:lstStyle/>
          <a:p>
            <a:pPr>
              <a:lnSpc>
                <a:spcPct val="115000"/>
              </a:lnSpc>
            </a:pPr>
            <a:r>
              <a:rPr lang="en-US" sz="2000" b="0" cap="all" dirty="0">
                <a:solidFill>
                  <a:schemeClr val="bg1"/>
                </a:solidFill>
              </a:rPr>
              <a:t>IDENTIFY THE TOPIC SENTENCE/ </a:t>
            </a:r>
            <a:r>
              <a:rPr lang="en-US" sz="2000" b="0" cap="all" dirty="0" err="1">
                <a:solidFill>
                  <a:schemeClr val="bg1"/>
                </a:solidFill>
              </a:rPr>
              <a:t>STAtED</a:t>
            </a:r>
            <a:r>
              <a:rPr lang="en-US" sz="2000" b="0" cap="all" dirty="0">
                <a:solidFill>
                  <a:schemeClr val="bg1"/>
                </a:solidFill>
              </a:rPr>
              <a:t> MAIN IDEA</a:t>
            </a:r>
          </a:p>
        </p:txBody>
      </p:sp>
      <p:sp>
        <p:nvSpPr>
          <p:cNvPr id="19" name="Rectangle 18">
            <a:extLst>
              <a:ext uri="{FF2B5EF4-FFF2-40B4-BE49-F238E27FC236}">
                <a16:creationId xmlns:a16="http://schemas.microsoft.com/office/drawing/2014/main" id="{BBD49B71-B686-4DFD-93AD-40CB19B62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066" y="0"/>
            <a:ext cx="7519934"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653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4050FF-1FAE-AAD1-3472-025136F85E8D}"/>
              </a:ext>
            </a:extLst>
          </p:cNvPr>
          <p:cNvSpPr>
            <a:spLocks noGrp="1"/>
          </p:cNvSpPr>
          <p:nvPr>
            <p:ph idx="1"/>
          </p:nvPr>
        </p:nvSpPr>
        <p:spPr>
          <a:xfrm>
            <a:off x="4947277" y="1529212"/>
            <a:ext cx="6969512" cy="4149484"/>
          </a:xfrm>
        </p:spPr>
        <p:txBody>
          <a:bodyPr>
            <a:normAutofit fontScale="92500" lnSpcReduction="20000"/>
          </a:bodyPr>
          <a:lstStyle/>
          <a:p>
            <a:pPr algn="just"/>
            <a:r>
              <a:rPr lang="en-MY" b="0" i="0" u="none" strike="noStrike" dirty="0">
                <a:solidFill>
                  <a:srgbClr val="000000"/>
                </a:solidFill>
                <a:effectLst/>
                <a:latin typeface="-webkit-standard"/>
              </a:rPr>
              <a:t>We are on our way to becoming a cashless, checkless society, a trend that began with the credit card. Now some banks are offering “debit cards” instead of credit cards. The costs of purchases made with these cards are deducted from the holder’s bank account instead of being added to the monthly bill. And checking accounts, which are mainly used for paying bills, are going electronic. Now some people can make computer transactions over their pushbutton phones to pay bills by transferring money from their account to the account of whomever they owe. Soon, we may be able to conduct most of our business without signing a check or actually seeing the money we earn and spend.</a:t>
            </a:r>
            <a:endParaRPr lang="en-US" dirty="0"/>
          </a:p>
        </p:txBody>
      </p:sp>
    </p:spTree>
    <p:extLst>
      <p:ext uri="{BB962C8B-B14F-4D97-AF65-F5344CB8AC3E}">
        <p14:creationId xmlns:p14="http://schemas.microsoft.com/office/powerpoint/2010/main" val="671757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3" name="Rectangle 12">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5508"/>
            <a:ext cx="4668819"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4445FB-AA6B-7349-A561-F103C130F150}"/>
              </a:ext>
            </a:extLst>
          </p:cNvPr>
          <p:cNvSpPr>
            <a:spLocks noGrp="1"/>
          </p:cNvSpPr>
          <p:nvPr>
            <p:ph type="title"/>
          </p:nvPr>
        </p:nvSpPr>
        <p:spPr>
          <a:xfrm>
            <a:off x="463825" y="1709530"/>
            <a:ext cx="3754671" cy="2528515"/>
          </a:xfrm>
        </p:spPr>
        <p:txBody>
          <a:bodyPr vert="horz" lIns="109728" tIns="109728" rIns="109728" bIns="91440" rtlCol="0" anchor="b">
            <a:normAutofit/>
          </a:bodyPr>
          <a:lstStyle/>
          <a:p>
            <a:pPr>
              <a:lnSpc>
                <a:spcPct val="115000"/>
              </a:lnSpc>
            </a:pPr>
            <a:r>
              <a:rPr lang="en-US" sz="2000" b="0" cap="all" dirty="0">
                <a:solidFill>
                  <a:schemeClr val="bg1"/>
                </a:solidFill>
              </a:rPr>
              <a:t>IDENTIFY THE TOPIC SENTENCE/ STATED MAIN IDEA</a:t>
            </a:r>
          </a:p>
        </p:txBody>
      </p:sp>
      <p:sp>
        <p:nvSpPr>
          <p:cNvPr id="19" name="Rectangle 18">
            <a:extLst>
              <a:ext uri="{FF2B5EF4-FFF2-40B4-BE49-F238E27FC236}">
                <a16:creationId xmlns:a16="http://schemas.microsoft.com/office/drawing/2014/main" id="{BBD49B71-B686-4DFD-93AD-40CB19B62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066" y="0"/>
            <a:ext cx="7519934"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653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4050FF-1FAE-AAD1-3472-025136F85E8D}"/>
              </a:ext>
            </a:extLst>
          </p:cNvPr>
          <p:cNvSpPr>
            <a:spLocks noGrp="1"/>
          </p:cNvSpPr>
          <p:nvPr>
            <p:ph idx="1"/>
          </p:nvPr>
        </p:nvSpPr>
        <p:spPr>
          <a:xfrm>
            <a:off x="4928839" y="1182029"/>
            <a:ext cx="6969512" cy="4720581"/>
          </a:xfrm>
        </p:spPr>
        <p:txBody>
          <a:bodyPr>
            <a:normAutofit fontScale="92500" lnSpcReduction="20000"/>
          </a:bodyPr>
          <a:lstStyle/>
          <a:p>
            <a:pPr algn="just"/>
            <a:r>
              <a:rPr lang="en-US" dirty="0"/>
              <a:t>The physical complaints of neurotics – people who are overly anxious, pessimistic, hostile, or tense – were once largely ignored by physician. Many doctors believed that the frequent complaint of neurotic were exaggerations. However, new research shows that neurotics are, fact, more likely to have physical problems. Specifically, researchers found neurotics stand a greater chance of having five particular ailments: arthritis, asthma, ulcers, headaches, and heart disease. In addition, there is evidence that people who are pessimistic in their teens and twenties are more likely to become ill or die in their forties.</a:t>
            </a:r>
          </a:p>
        </p:txBody>
      </p:sp>
    </p:spTree>
    <p:extLst>
      <p:ext uri="{BB962C8B-B14F-4D97-AF65-F5344CB8AC3E}">
        <p14:creationId xmlns:p14="http://schemas.microsoft.com/office/powerpoint/2010/main" val="2506829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3" name="Rectangle 12">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5508"/>
            <a:ext cx="4668819"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4445FB-AA6B-7349-A561-F103C130F150}"/>
              </a:ext>
            </a:extLst>
          </p:cNvPr>
          <p:cNvSpPr>
            <a:spLocks noGrp="1"/>
          </p:cNvSpPr>
          <p:nvPr>
            <p:ph type="title"/>
          </p:nvPr>
        </p:nvSpPr>
        <p:spPr>
          <a:xfrm>
            <a:off x="463825" y="1709530"/>
            <a:ext cx="3754671" cy="2528515"/>
          </a:xfrm>
        </p:spPr>
        <p:txBody>
          <a:bodyPr vert="horz" lIns="109728" tIns="109728" rIns="109728" bIns="91440" rtlCol="0" anchor="b">
            <a:normAutofit/>
          </a:bodyPr>
          <a:lstStyle/>
          <a:p>
            <a:pPr>
              <a:lnSpc>
                <a:spcPct val="115000"/>
              </a:lnSpc>
            </a:pPr>
            <a:r>
              <a:rPr lang="en-US" sz="2000" b="0" cap="all" dirty="0">
                <a:solidFill>
                  <a:schemeClr val="bg1"/>
                </a:solidFill>
              </a:rPr>
              <a:t>IDENTIFY THE TOPIC SENTENCE/ </a:t>
            </a:r>
            <a:r>
              <a:rPr lang="en-US" sz="2000" b="0" cap="all" dirty="0" err="1">
                <a:solidFill>
                  <a:schemeClr val="bg1"/>
                </a:solidFill>
              </a:rPr>
              <a:t>STAtED</a:t>
            </a:r>
            <a:r>
              <a:rPr lang="en-US" sz="2000" b="0" cap="all" dirty="0">
                <a:solidFill>
                  <a:schemeClr val="bg1"/>
                </a:solidFill>
              </a:rPr>
              <a:t> MAIN IDEA</a:t>
            </a:r>
          </a:p>
        </p:txBody>
      </p:sp>
      <p:sp>
        <p:nvSpPr>
          <p:cNvPr id="19" name="Rectangle 18">
            <a:extLst>
              <a:ext uri="{FF2B5EF4-FFF2-40B4-BE49-F238E27FC236}">
                <a16:creationId xmlns:a16="http://schemas.microsoft.com/office/drawing/2014/main" id="{BBD49B71-B686-4DFD-93AD-40CB19B62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066" y="0"/>
            <a:ext cx="7519934"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653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4050FF-1FAE-AAD1-3472-025136F85E8D}"/>
              </a:ext>
            </a:extLst>
          </p:cNvPr>
          <p:cNvSpPr>
            <a:spLocks noGrp="1"/>
          </p:cNvSpPr>
          <p:nvPr>
            <p:ph idx="1"/>
          </p:nvPr>
        </p:nvSpPr>
        <p:spPr>
          <a:xfrm>
            <a:off x="4947277" y="1962917"/>
            <a:ext cx="6969512" cy="3282073"/>
          </a:xfrm>
        </p:spPr>
        <p:txBody>
          <a:bodyPr>
            <a:normAutofit fontScale="85000" lnSpcReduction="10000"/>
          </a:bodyPr>
          <a:lstStyle/>
          <a:p>
            <a:pPr algn="just"/>
            <a:r>
              <a:rPr lang="en-US" dirty="0"/>
              <a:t>A study at one prison show that owning a pet can change a hardened prison inmate into a more caring person. Another study discovered that senior citizens, both those living alone and those in nursing homes, became more interested in life when they were given pets to care for. Even emotionally disturbed children have been observed to smile and react with interest if there is a cuddly kitten or puppy to hold. Animals, then, can be a means of therapy for many kinds of individuals.</a:t>
            </a:r>
          </a:p>
        </p:txBody>
      </p:sp>
    </p:spTree>
    <p:extLst>
      <p:ext uri="{BB962C8B-B14F-4D97-AF65-F5344CB8AC3E}">
        <p14:creationId xmlns:p14="http://schemas.microsoft.com/office/powerpoint/2010/main" val="1958241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CA4CB2-9071-41EB-AABB-2D8EB939D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descr="Question mark on green pastel background">
            <a:extLst>
              <a:ext uri="{FF2B5EF4-FFF2-40B4-BE49-F238E27FC236}">
                <a16:creationId xmlns:a16="http://schemas.microsoft.com/office/drawing/2014/main" id="{A0F8C2E4-8C99-4546-B9B2-32E70FA93B8E}"/>
              </a:ext>
            </a:extLst>
          </p:cNvPr>
          <p:cNvPicPr>
            <a:picLocks noChangeAspect="1"/>
          </p:cNvPicPr>
          <p:nvPr/>
        </p:nvPicPr>
        <p:blipFill rotWithShape="1">
          <a:blip r:embed="rId2"/>
          <a:srcRect l="34019"/>
          <a:stretch/>
        </p:blipFill>
        <p:spPr>
          <a:xfrm>
            <a:off x="1" y="10"/>
            <a:ext cx="4654296" cy="5290511"/>
          </a:xfrm>
          <a:prstGeom prst="rect">
            <a:avLst/>
          </a:prstGeom>
        </p:spPr>
      </p:pic>
      <p:sp>
        <p:nvSpPr>
          <p:cNvPr id="11" name="Rectangle 10">
            <a:extLst>
              <a:ext uri="{FF2B5EF4-FFF2-40B4-BE49-F238E27FC236}">
                <a16:creationId xmlns:a16="http://schemas.microsoft.com/office/drawing/2014/main" id="{EB86F6BD-9C49-4F4F-99EA-9C5AA3183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7806" y="-2"/>
            <a:ext cx="7494194" cy="1641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3C0E0-14D7-4844-846F-C6E820C8E5C7}"/>
              </a:ext>
            </a:extLst>
          </p:cNvPr>
          <p:cNvSpPr>
            <a:spLocks noGrp="1"/>
          </p:cNvSpPr>
          <p:nvPr>
            <p:ph type="title"/>
          </p:nvPr>
        </p:nvSpPr>
        <p:spPr>
          <a:xfrm>
            <a:off x="5376671" y="265706"/>
            <a:ext cx="6399212" cy="1162801"/>
          </a:xfrm>
        </p:spPr>
        <p:txBody>
          <a:bodyPr>
            <a:normAutofit/>
          </a:bodyPr>
          <a:lstStyle/>
          <a:p>
            <a:pPr>
              <a:lnSpc>
                <a:spcPct val="140000"/>
              </a:lnSpc>
            </a:pPr>
            <a:r>
              <a:rPr lang="en-US" sz="2800">
                <a:solidFill>
                  <a:schemeClr val="bg1"/>
                </a:solidFill>
              </a:rPr>
              <a:t>Identifying Implied Main Idea</a:t>
            </a:r>
          </a:p>
        </p:txBody>
      </p:sp>
      <p:sp>
        <p:nvSpPr>
          <p:cNvPr id="13" name="Rectangle 12">
            <a:extLst>
              <a:ext uri="{FF2B5EF4-FFF2-40B4-BE49-F238E27FC236}">
                <a16:creationId xmlns:a16="http://schemas.microsoft.com/office/drawing/2014/main" id="{C7DA365B-E064-481A-A62D-18CD31DB3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4795" y="1658471"/>
            <a:ext cx="7517205" cy="354105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6DBE49D-AABD-458B-B2DF-4D5FA7D5C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05919"/>
            <a:ext cx="4651248" cy="16520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6833CC6-729B-40E8-B891-D93467E34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36801" y="3396995"/>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A7A609-4728-3C43-BBF0-0AE118034BAB}"/>
              </a:ext>
            </a:extLst>
          </p:cNvPr>
          <p:cNvSpPr>
            <a:spLocks noGrp="1"/>
          </p:cNvSpPr>
          <p:nvPr>
            <p:ph idx="1"/>
          </p:nvPr>
        </p:nvSpPr>
        <p:spPr>
          <a:xfrm>
            <a:off x="5376670" y="1940119"/>
            <a:ext cx="6172413" cy="3029446"/>
          </a:xfrm>
        </p:spPr>
        <p:txBody>
          <a:bodyPr>
            <a:normAutofit/>
          </a:bodyPr>
          <a:lstStyle/>
          <a:p>
            <a:pPr fontAlgn="base">
              <a:lnSpc>
                <a:spcPct val="130000"/>
              </a:lnSpc>
            </a:pPr>
            <a:r>
              <a:rPr lang="en-MY" sz="1100" b="0"/>
              <a:t>The implied main idea is not clearly or directly stated in any one sentence in a paragraph. As discussed earlier, it is only suggested or inferred by the author.</a:t>
            </a:r>
          </a:p>
          <a:p>
            <a:pPr fontAlgn="base">
              <a:lnSpc>
                <a:spcPct val="130000"/>
              </a:lnSpc>
            </a:pPr>
            <a:br>
              <a:rPr lang="en-MY" sz="1100" b="0"/>
            </a:br>
            <a:r>
              <a:rPr lang="en-MY" sz="1100" b="0"/>
              <a:t>Since the readers have to formulate the implied main idea, re-reading and summarising the gist of the paragraph are both helpful at this stage of the process.</a:t>
            </a:r>
          </a:p>
          <a:p>
            <a:pPr fontAlgn="base">
              <a:lnSpc>
                <a:spcPct val="130000"/>
              </a:lnSpc>
            </a:pPr>
            <a:br>
              <a:rPr lang="en-MY" sz="1100" b="0"/>
            </a:br>
            <a:r>
              <a:rPr lang="en-MY" sz="1100" b="0"/>
              <a:t>Furthermore, the implied main idea must be written in a single sentence and should only contain the author’s most significant point.</a:t>
            </a:r>
          </a:p>
          <a:p>
            <a:pPr>
              <a:lnSpc>
                <a:spcPct val="130000"/>
              </a:lnSpc>
            </a:pPr>
            <a:endParaRPr lang="en-US" sz="1100"/>
          </a:p>
        </p:txBody>
      </p:sp>
      <p:sp>
        <p:nvSpPr>
          <p:cNvPr id="19" name="Rectangle 18">
            <a:extLst>
              <a:ext uri="{FF2B5EF4-FFF2-40B4-BE49-F238E27FC236}">
                <a16:creationId xmlns:a16="http://schemas.microsoft.com/office/drawing/2014/main" id="{A5757897-7307-46AF-923D-FF5BF45DD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5205919"/>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3359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65CEE9-9C6F-2A43-A514-B964C2EF20FD}"/>
              </a:ext>
            </a:extLst>
          </p:cNvPr>
          <p:cNvSpPr>
            <a:spLocks noGrp="1"/>
          </p:cNvSpPr>
          <p:nvPr>
            <p:ph type="title"/>
          </p:nvPr>
        </p:nvSpPr>
        <p:spPr>
          <a:xfrm>
            <a:off x="642918" y="1072110"/>
            <a:ext cx="3611029" cy="1862345"/>
          </a:xfrm>
        </p:spPr>
        <p:txBody>
          <a:bodyPr vert="horz" lIns="109728" tIns="109728" rIns="109728" bIns="91440" rtlCol="0" anchor="ctr">
            <a:normAutofit/>
          </a:bodyPr>
          <a:lstStyle/>
          <a:p>
            <a:pPr>
              <a:lnSpc>
                <a:spcPct val="140000"/>
              </a:lnSpc>
            </a:pPr>
            <a:r>
              <a:rPr lang="en-US" sz="2300"/>
              <a:t>What is the implied main idea of this paragraph?</a:t>
            </a:r>
          </a:p>
        </p:txBody>
      </p:sp>
      <p:sp>
        <p:nvSpPr>
          <p:cNvPr id="14" name="Rectangle 13">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A356987-0664-4F87-F09F-77F17B181F99}"/>
              </a:ext>
            </a:extLst>
          </p:cNvPr>
          <p:cNvSpPr txBox="1"/>
          <p:nvPr/>
        </p:nvSpPr>
        <p:spPr>
          <a:xfrm>
            <a:off x="5046508" y="1380597"/>
            <a:ext cx="6816183" cy="3785652"/>
          </a:xfrm>
          <a:prstGeom prst="rect">
            <a:avLst/>
          </a:prstGeom>
          <a:noFill/>
        </p:spPr>
        <p:txBody>
          <a:bodyPr wrap="square">
            <a:spAutoFit/>
          </a:bodyPr>
          <a:lstStyle/>
          <a:p>
            <a:pPr algn="just"/>
            <a:r>
              <a:rPr lang="en-US" sz="2000" dirty="0"/>
              <a:t>In ancient times, irrational behavior was considered the result of demons and evil spirits taking possession of a person. Later, Greeks looked upon irrational behavior as a physical problem – caused by an imbalance of body fluids called “humors” – or by displacement of an organ. In the highly superstitious Middle Ages, the theory of possession by demons was revived. It reached a high point again in the witch-hunts of eighteenth-century Europe and America. Only in the last one hundred years did true medical explanations gain wide acceptance and were categories of illnesses changed.</a:t>
            </a:r>
          </a:p>
        </p:txBody>
      </p:sp>
    </p:spTree>
    <p:extLst>
      <p:ext uri="{BB962C8B-B14F-4D97-AF65-F5344CB8AC3E}">
        <p14:creationId xmlns:p14="http://schemas.microsoft.com/office/powerpoint/2010/main" val="1241200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65CEE9-9C6F-2A43-A514-B964C2EF20FD}"/>
              </a:ext>
            </a:extLst>
          </p:cNvPr>
          <p:cNvSpPr>
            <a:spLocks noGrp="1"/>
          </p:cNvSpPr>
          <p:nvPr>
            <p:ph type="title"/>
          </p:nvPr>
        </p:nvSpPr>
        <p:spPr>
          <a:xfrm>
            <a:off x="642918" y="1072110"/>
            <a:ext cx="3611029" cy="1862345"/>
          </a:xfrm>
        </p:spPr>
        <p:txBody>
          <a:bodyPr vert="horz" lIns="109728" tIns="109728" rIns="109728" bIns="91440" rtlCol="0" anchor="ctr">
            <a:normAutofit/>
          </a:bodyPr>
          <a:lstStyle/>
          <a:p>
            <a:pPr>
              <a:lnSpc>
                <a:spcPct val="140000"/>
              </a:lnSpc>
            </a:pPr>
            <a:r>
              <a:rPr lang="en-US" sz="2300" dirty="0"/>
              <a:t>What is the implied main idea of this paragraph?</a:t>
            </a:r>
          </a:p>
        </p:txBody>
      </p:sp>
      <p:sp>
        <p:nvSpPr>
          <p:cNvPr id="14" name="Rectangle 13">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B8D10E-88FB-F047-9D67-D6CFB651380D}"/>
              </a:ext>
            </a:extLst>
          </p:cNvPr>
          <p:cNvSpPr>
            <a:spLocks noGrp="1"/>
          </p:cNvSpPr>
          <p:nvPr>
            <p:ph idx="1"/>
          </p:nvPr>
        </p:nvSpPr>
        <p:spPr/>
        <p:txBody>
          <a:bodyPr/>
          <a:lstStyle/>
          <a:p>
            <a:endParaRPr lang="en-US" dirty="0"/>
          </a:p>
        </p:txBody>
      </p:sp>
      <p:pic>
        <p:nvPicPr>
          <p:cNvPr id="15" name="Picture 6">
            <a:extLst>
              <a:ext uri="{FF2B5EF4-FFF2-40B4-BE49-F238E27FC236}">
                <a16:creationId xmlns:a16="http://schemas.microsoft.com/office/drawing/2014/main" id="{5C5A2709-28DA-E44F-B14A-0A2B9FF5E2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85655" y="1361560"/>
            <a:ext cx="6926540" cy="374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948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Malaysians urged to watch out for clickbait and &amp;#39;fake news&amp;#39; as election  season approaches">
            <a:extLst>
              <a:ext uri="{FF2B5EF4-FFF2-40B4-BE49-F238E27FC236}">
                <a16:creationId xmlns:a16="http://schemas.microsoft.com/office/drawing/2014/main" id="{1A8305DB-E736-3B4C-BFA9-DB7CE22586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381" r="13034" b="1"/>
          <a:stretch/>
        </p:blipFill>
        <p:spPr bwMode="auto">
          <a:xfrm>
            <a:off x="20" y="1804072"/>
            <a:ext cx="4458058" cy="4349801"/>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0"/>
            <a:ext cx="7765922" cy="61676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F64A54-49D2-FE49-AFA7-2ABA5AAF6277}"/>
              </a:ext>
            </a:extLst>
          </p:cNvPr>
          <p:cNvSpPr>
            <a:spLocks noGrp="1"/>
          </p:cNvSpPr>
          <p:nvPr>
            <p:ph type="title"/>
          </p:nvPr>
        </p:nvSpPr>
        <p:spPr>
          <a:xfrm>
            <a:off x="4794634" y="332450"/>
            <a:ext cx="6754447" cy="1471622"/>
          </a:xfrm>
        </p:spPr>
        <p:txBody>
          <a:bodyPr anchor="b">
            <a:normAutofit/>
          </a:bodyPr>
          <a:lstStyle/>
          <a:p>
            <a:r>
              <a:rPr lang="en-US"/>
              <a:t>Real-world Connection</a:t>
            </a:r>
          </a:p>
        </p:txBody>
      </p:sp>
      <p:sp>
        <p:nvSpPr>
          <p:cNvPr id="77" name="Rectangle 76">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53806"/>
            <a:ext cx="44256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366B0DB-9D22-46FA-A021-58000FBFEB61}"/>
              </a:ext>
            </a:extLst>
          </p:cNvPr>
          <p:cNvGraphicFramePr>
            <a:graphicFrameLocks noGrp="1"/>
          </p:cNvGraphicFramePr>
          <p:nvPr>
            <p:ph idx="1"/>
            <p:extLst>
              <p:ext uri="{D42A27DB-BD31-4B8C-83A1-F6EECF244321}">
                <p14:modId xmlns:p14="http://schemas.microsoft.com/office/powerpoint/2010/main" val="528832474"/>
              </p:ext>
            </p:extLst>
          </p:nvPr>
        </p:nvGraphicFramePr>
        <p:xfrm>
          <a:off x="4794637" y="1940001"/>
          <a:ext cx="6754446" cy="3834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4515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24">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6">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8">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FED87A-982B-9046-9B98-7B3C3A071A9E}"/>
              </a:ext>
            </a:extLst>
          </p:cNvPr>
          <p:cNvSpPr>
            <a:spLocks noGrp="1"/>
          </p:cNvSpPr>
          <p:nvPr>
            <p:ph type="title"/>
          </p:nvPr>
        </p:nvSpPr>
        <p:spPr>
          <a:xfrm>
            <a:off x="1535371" y="1044054"/>
            <a:ext cx="10013709" cy="1030360"/>
          </a:xfrm>
        </p:spPr>
        <p:txBody>
          <a:bodyPr>
            <a:normAutofit/>
          </a:bodyPr>
          <a:lstStyle/>
          <a:p>
            <a:r>
              <a:rPr lang="en-US">
                <a:solidFill>
                  <a:schemeClr val="bg1"/>
                </a:solidFill>
              </a:rPr>
              <a:t>Learning Outcomes</a:t>
            </a:r>
          </a:p>
        </p:txBody>
      </p:sp>
      <p:sp>
        <p:nvSpPr>
          <p:cNvPr id="42" name="Rectangle 30">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2">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ontent Placeholder 2">
            <a:extLst>
              <a:ext uri="{FF2B5EF4-FFF2-40B4-BE49-F238E27FC236}">
                <a16:creationId xmlns:a16="http://schemas.microsoft.com/office/drawing/2014/main" id="{6D849EC7-A689-44CF-9537-C6F505BDC644}"/>
              </a:ext>
            </a:extLst>
          </p:cNvPr>
          <p:cNvGraphicFramePr>
            <a:graphicFrameLocks noGrp="1"/>
          </p:cNvGraphicFramePr>
          <p:nvPr>
            <p:ph idx="1"/>
            <p:extLst>
              <p:ext uri="{D42A27DB-BD31-4B8C-83A1-F6EECF244321}">
                <p14:modId xmlns:p14="http://schemas.microsoft.com/office/powerpoint/2010/main" val="204368519"/>
              </p:ext>
            </p:extLst>
          </p:nvPr>
        </p:nvGraphicFramePr>
        <p:xfrm>
          <a:off x="1713976" y="2887824"/>
          <a:ext cx="9835087" cy="3357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304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7B8FB-973A-4647-B738-7A2C2C5622C8}"/>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Introduction</a:t>
            </a:r>
          </a:p>
        </p:txBody>
      </p:sp>
      <p:sp>
        <p:nvSpPr>
          <p:cNvPr id="45" name="Rectangle 44">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FC3D8EFB-B0CF-4FB0-9512-39F8D0A6AD02}"/>
              </a:ext>
            </a:extLst>
          </p:cNvPr>
          <p:cNvGraphicFramePr>
            <a:graphicFrameLocks noGrp="1"/>
          </p:cNvGraphicFramePr>
          <p:nvPr>
            <p:ph idx="1"/>
            <p:extLst>
              <p:ext uri="{D42A27DB-BD31-4B8C-83A1-F6EECF244321}">
                <p14:modId xmlns:p14="http://schemas.microsoft.com/office/powerpoint/2010/main" val="1799256390"/>
              </p:ext>
            </p:extLst>
          </p:nvPr>
        </p:nvGraphicFramePr>
        <p:xfrm>
          <a:off x="1713976" y="2887824"/>
          <a:ext cx="9835087" cy="3357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0933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E8679-A045-F846-8388-3123EE4F4C3D}"/>
              </a:ext>
            </a:extLst>
          </p:cNvPr>
          <p:cNvSpPr>
            <a:spLocks noGrp="1"/>
          </p:cNvSpPr>
          <p:nvPr>
            <p:ph type="title"/>
          </p:nvPr>
        </p:nvSpPr>
        <p:spPr>
          <a:xfrm>
            <a:off x="1535371" y="1044054"/>
            <a:ext cx="10013709" cy="1030360"/>
          </a:xfrm>
        </p:spPr>
        <p:txBody>
          <a:bodyPr>
            <a:normAutofit/>
          </a:bodyPr>
          <a:lstStyle/>
          <a:p>
            <a:r>
              <a:rPr lang="en-US">
                <a:solidFill>
                  <a:schemeClr val="bg1"/>
                </a:solidFill>
              </a:rPr>
              <a:t>Stated and Implied Main Ideas</a:t>
            </a:r>
          </a:p>
        </p:txBody>
      </p:sp>
      <p:sp>
        <p:nvSpPr>
          <p:cNvPr id="15" name="Rectangle 14">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3C2830B-799A-48E7-9BA6-214861F615D3}"/>
              </a:ext>
            </a:extLst>
          </p:cNvPr>
          <p:cNvGraphicFramePr>
            <a:graphicFrameLocks noGrp="1"/>
          </p:cNvGraphicFramePr>
          <p:nvPr>
            <p:ph idx="1"/>
            <p:extLst>
              <p:ext uri="{D42A27DB-BD31-4B8C-83A1-F6EECF244321}">
                <p14:modId xmlns:p14="http://schemas.microsoft.com/office/powerpoint/2010/main" val="349721402"/>
              </p:ext>
            </p:extLst>
          </p:nvPr>
        </p:nvGraphicFramePr>
        <p:xfrm>
          <a:off x="1713976" y="2887824"/>
          <a:ext cx="9835087" cy="3357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0431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75" name="Rectangle 74">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6">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11C4FED8-D85F-4B52-875F-AB6873B50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88 Headline Examples You Can't Help But Click - WordStream">
            <a:extLst>
              <a:ext uri="{FF2B5EF4-FFF2-40B4-BE49-F238E27FC236}">
                <a16:creationId xmlns:a16="http://schemas.microsoft.com/office/drawing/2014/main" id="{B4572C01-747D-0797-CE79-9D080DC41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024" y="135377"/>
            <a:ext cx="8953952" cy="6620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368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56" name="Rectangle 70">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6158" name="Rectangle 74">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59" name="Rectangle 76">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0" name="Rectangle 78">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5508"/>
            <a:ext cx="4668819"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16D04-C3E6-0447-9E81-CB82451E93FC}"/>
              </a:ext>
            </a:extLst>
          </p:cNvPr>
          <p:cNvSpPr>
            <a:spLocks noGrp="1"/>
          </p:cNvSpPr>
          <p:nvPr>
            <p:ph type="title"/>
          </p:nvPr>
        </p:nvSpPr>
        <p:spPr>
          <a:xfrm>
            <a:off x="463825" y="1709530"/>
            <a:ext cx="3754671" cy="2528515"/>
          </a:xfrm>
        </p:spPr>
        <p:txBody>
          <a:bodyPr vert="horz" lIns="109728" tIns="109728" rIns="109728" bIns="91440" rtlCol="0" anchor="b">
            <a:normAutofit/>
          </a:bodyPr>
          <a:lstStyle/>
          <a:p>
            <a:pPr>
              <a:lnSpc>
                <a:spcPct val="125000"/>
              </a:lnSpc>
            </a:pPr>
            <a:r>
              <a:rPr lang="en-US" b="0" cap="all">
                <a:solidFill>
                  <a:schemeClr val="bg1"/>
                </a:solidFill>
              </a:rPr>
              <a:t>Clickbait headlines</a:t>
            </a:r>
          </a:p>
        </p:txBody>
      </p:sp>
      <p:sp>
        <p:nvSpPr>
          <p:cNvPr id="6161" name="Rectangle 80">
            <a:extLst>
              <a:ext uri="{FF2B5EF4-FFF2-40B4-BE49-F238E27FC236}">
                <a16:creationId xmlns:a16="http://schemas.microsoft.com/office/drawing/2014/main" id="{BBD49B71-B686-4DFD-93AD-40CB19B62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066" y="0"/>
            <a:ext cx="7519934"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Khairy Jamaluddin pointed out the misleading headline by Malaysiakini:  malaysia">
            <a:extLst>
              <a:ext uri="{FF2B5EF4-FFF2-40B4-BE49-F238E27FC236}">
                <a16:creationId xmlns:a16="http://schemas.microsoft.com/office/drawing/2014/main" id="{AFBDB8AF-1C6E-BC4B-924B-5E1ECC4DB1C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5132643" y="123463"/>
            <a:ext cx="6325931" cy="6676446"/>
          </a:xfrm>
          <a:prstGeom prst="rect">
            <a:avLst/>
          </a:prstGeom>
          <a:noFill/>
          <a:extLst>
            <a:ext uri="{909E8E84-426E-40DD-AFC4-6F175D3DCCD1}">
              <a14:hiddenFill xmlns:a14="http://schemas.microsoft.com/office/drawing/2010/main">
                <a:solidFill>
                  <a:srgbClr val="FFFFFF"/>
                </a:solidFill>
              </a14:hiddenFill>
            </a:ext>
          </a:extLst>
        </p:spPr>
      </p:pic>
      <p:sp>
        <p:nvSpPr>
          <p:cNvPr id="6162" name="Rectangle 82">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653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943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7" name="Rectangle 42">
            <a:extLst>
              <a:ext uri="{FF2B5EF4-FFF2-40B4-BE49-F238E27FC236}">
                <a16:creationId xmlns:a16="http://schemas.microsoft.com/office/drawing/2014/main" id="{2ECA4CB2-9071-41EB-AABB-2D8EB939D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descr="Close up of book pages">
            <a:extLst>
              <a:ext uri="{FF2B5EF4-FFF2-40B4-BE49-F238E27FC236}">
                <a16:creationId xmlns:a16="http://schemas.microsoft.com/office/drawing/2014/main" id="{0F7A4550-A548-4DC8-83B3-AFCC5346FBC4}"/>
              </a:ext>
            </a:extLst>
          </p:cNvPr>
          <p:cNvPicPr>
            <a:picLocks noChangeAspect="1"/>
          </p:cNvPicPr>
          <p:nvPr/>
        </p:nvPicPr>
        <p:blipFill rotWithShape="1">
          <a:blip r:embed="rId2"/>
          <a:srcRect l="27565" r="6455"/>
          <a:stretch/>
        </p:blipFill>
        <p:spPr>
          <a:xfrm>
            <a:off x="1" y="10"/>
            <a:ext cx="4654296" cy="5290511"/>
          </a:xfrm>
          <a:prstGeom prst="rect">
            <a:avLst/>
          </a:prstGeom>
        </p:spPr>
      </p:pic>
      <p:sp>
        <p:nvSpPr>
          <p:cNvPr id="58" name="Rectangle 44">
            <a:extLst>
              <a:ext uri="{FF2B5EF4-FFF2-40B4-BE49-F238E27FC236}">
                <a16:creationId xmlns:a16="http://schemas.microsoft.com/office/drawing/2014/main" id="{EB86F6BD-9C49-4F4F-99EA-9C5AA3183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7806" y="-2"/>
            <a:ext cx="7494194" cy="1641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78D4CE-20BD-B141-90CA-64F02646873F}"/>
              </a:ext>
            </a:extLst>
          </p:cNvPr>
          <p:cNvSpPr>
            <a:spLocks noGrp="1"/>
          </p:cNvSpPr>
          <p:nvPr>
            <p:ph type="title"/>
          </p:nvPr>
        </p:nvSpPr>
        <p:spPr>
          <a:xfrm>
            <a:off x="5376671" y="265706"/>
            <a:ext cx="6399212" cy="1162801"/>
          </a:xfrm>
        </p:spPr>
        <p:txBody>
          <a:bodyPr>
            <a:normAutofit/>
          </a:bodyPr>
          <a:lstStyle/>
          <a:p>
            <a:r>
              <a:rPr lang="en-US">
                <a:solidFill>
                  <a:schemeClr val="bg1"/>
                </a:solidFill>
              </a:rPr>
              <a:t>Identifying topic</a:t>
            </a:r>
          </a:p>
        </p:txBody>
      </p:sp>
      <p:sp>
        <p:nvSpPr>
          <p:cNvPr id="59" name="Rectangle 46">
            <a:extLst>
              <a:ext uri="{FF2B5EF4-FFF2-40B4-BE49-F238E27FC236}">
                <a16:creationId xmlns:a16="http://schemas.microsoft.com/office/drawing/2014/main" id="{C7DA365B-E064-481A-A62D-18CD31DB3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4795" y="1658471"/>
            <a:ext cx="7517205" cy="354105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48">
            <a:extLst>
              <a:ext uri="{FF2B5EF4-FFF2-40B4-BE49-F238E27FC236}">
                <a16:creationId xmlns:a16="http://schemas.microsoft.com/office/drawing/2014/main" id="{96DBE49D-AABD-458B-B2DF-4D5FA7D5C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05919"/>
            <a:ext cx="4651248" cy="16520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50">
            <a:extLst>
              <a:ext uri="{FF2B5EF4-FFF2-40B4-BE49-F238E27FC236}">
                <a16:creationId xmlns:a16="http://schemas.microsoft.com/office/drawing/2014/main" id="{96833CC6-729B-40E8-B891-D93467E34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36801" y="3396995"/>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8126C6-0E6C-A945-8128-59A514E5B891}"/>
              </a:ext>
            </a:extLst>
          </p:cNvPr>
          <p:cNvSpPr>
            <a:spLocks noGrp="1"/>
          </p:cNvSpPr>
          <p:nvPr>
            <p:ph idx="1"/>
          </p:nvPr>
        </p:nvSpPr>
        <p:spPr>
          <a:xfrm>
            <a:off x="5376670" y="1940119"/>
            <a:ext cx="6172413" cy="3029446"/>
          </a:xfrm>
        </p:spPr>
        <p:txBody>
          <a:bodyPr>
            <a:normAutofit/>
          </a:bodyPr>
          <a:lstStyle/>
          <a:p>
            <a:pPr fontAlgn="base">
              <a:lnSpc>
                <a:spcPct val="130000"/>
              </a:lnSpc>
            </a:pPr>
            <a:r>
              <a:rPr lang="en-MY" sz="1300"/>
              <a:t>Each paragraph contains a topic.</a:t>
            </a:r>
          </a:p>
          <a:p>
            <a:pPr fontAlgn="base">
              <a:lnSpc>
                <a:spcPct val="130000"/>
              </a:lnSpc>
            </a:pPr>
            <a:r>
              <a:rPr lang="en-MY" sz="1300"/>
              <a:t>Identifying the topic sets the stage for further, in-depth comprehension of a reading text.</a:t>
            </a:r>
          </a:p>
          <a:p>
            <a:pPr fontAlgn="base">
              <a:lnSpc>
                <a:spcPct val="130000"/>
              </a:lnSpc>
            </a:pPr>
            <a:r>
              <a:rPr lang="en-MY" sz="1300"/>
              <a:t>The title of a passage, the various prints (e.g. boldface, italics, etc.) and any recurring words are some indicators in determining the topic.</a:t>
            </a:r>
          </a:p>
          <a:p>
            <a:pPr fontAlgn="base">
              <a:lnSpc>
                <a:spcPct val="130000"/>
              </a:lnSpc>
            </a:pPr>
            <a:endParaRPr lang="en-MY" sz="1300"/>
          </a:p>
          <a:p>
            <a:pPr fontAlgn="base">
              <a:lnSpc>
                <a:spcPct val="130000"/>
              </a:lnSpc>
            </a:pPr>
            <a:r>
              <a:rPr lang="en-MY" sz="1300"/>
              <a:t>Can you identify the topic of the following paragraphs?</a:t>
            </a:r>
            <a:endParaRPr lang="en-US" sz="1300"/>
          </a:p>
        </p:txBody>
      </p:sp>
      <p:sp>
        <p:nvSpPr>
          <p:cNvPr id="62" name="Rectangle 52">
            <a:extLst>
              <a:ext uri="{FF2B5EF4-FFF2-40B4-BE49-F238E27FC236}">
                <a16:creationId xmlns:a16="http://schemas.microsoft.com/office/drawing/2014/main" id="{A5757897-7307-46AF-923D-FF5BF45DD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5205919"/>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69942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5" name="Rectangle 24">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4">
            <a:extLst>
              <a:ext uri="{FF2B5EF4-FFF2-40B4-BE49-F238E27FC236}">
                <a16:creationId xmlns:a16="http://schemas.microsoft.com/office/drawing/2014/main" id="{B9A49700-C5DB-5D4D-8B3E-6249867376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6" y="1317149"/>
            <a:ext cx="6216561" cy="3465732"/>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0"/>
            <a:ext cx="4603482" cy="611240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488FF-0D81-8641-8207-A723CC09FD01}"/>
              </a:ext>
            </a:extLst>
          </p:cNvPr>
          <p:cNvSpPr>
            <a:spLocks noGrp="1"/>
          </p:cNvSpPr>
          <p:nvPr>
            <p:ph type="title"/>
          </p:nvPr>
        </p:nvSpPr>
        <p:spPr>
          <a:xfrm>
            <a:off x="7973503" y="1709530"/>
            <a:ext cx="3754671" cy="2528515"/>
          </a:xfrm>
        </p:spPr>
        <p:txBody>
          <a:bodyPr vert="horz" lIns="109728" tIns="109728" rIns="109728" bIns="91440" rtlCol="0" anchor="b">
            <a:normAutofit/>
          </a:bodyPr>
          <a:lstStyle/>
          <a:p>
            <a:pPr>
              <a:lnSpc>
                <a:spcPct val="125000"/>
              </a:lnSpc>
            </a:pPr>
            <a:r>
              <a:rPr lang="en-US" b="0" cap="all">
                <a:solidFill>
                  <a:schemeClr val="tx2"/>
                </a:solidFill>
              </a:rPr>
              <a:t>Paragraph with a title</a:t>
            </a:r>
          </a:p>
        </p:txBody>
      </p:sp>
      <p:sp>
        <p:nvSpPr>
          <p:cNvPr id="31" name="Rectangle 30">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1359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430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4" name="Rectangle 13">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6">
            <a:extLst>
              <a:ext uri="{FF2B5EF4-FFF2-40B4-BE49-F238E27FC236}">
                <a16:creationId xmlns:a16="http://schemas.microsoft.com/office/drawing/2014/main" id="{7B91862F-F497-5A49-974B-04E88B4F7D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6" y="1371544"/>
            <a:ext cx="6216561" cy="335694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0"/>
            <a:ext cx="4603482" cy="611240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1E7B35-3343-CE4C-8573-7002C60B98ED}"/>
              </a:ext>
            </a:extLst>
          </p:cNvPr>
          <p:cNvSpPr>
            <a:spLocks noGrp="1"/>
          </p:cNvSpPr>
          <p:nvPr>
            <p:ph type="title"/>
          </p:nvPr>
        </p:nvSpPr>
        <p:spPr>
          <a:xfrm>
            <a:off x="7973503" y="1709530"/>
            <a:ext cx="3754671" cy="2528515"/>
          </a:xfrm>
        </p:spPr>
        <p:txBody>
          <a:bodyPr vert="horz" lIns="109728" tIns="109728" rIns="109728" bIns="91440" rtlCol="0" anchor="b">
            <a:normAutofit/>
          </a:bodyPr>
          <a:lstStyle/>
          <a:p>
            <a:pPr>
              <a:lnSpc>
                <a:spcPct val="125000"/>
              </a:lnSpc>
            </a:pPr>
            <a:r>
              <a:rPr lang="en-US" sz="3300" b="0" cap="all">
                <a:solidFill>
                  <a:schemeClr val="tx2"/>
                </a:solidFill>
              </a:rPr>
              <a:t>Paragraph with various prints</a:t>
            </a:r>
          </a:p>
        </p:txBody>
      </p:sp>
      <p:sp>
        <p:nvSpPr>
          <p:cNvPr id="20" name="Rectangle 19">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1359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049999"/>
      </p:ext>
    </p:extLst>
  </p:cSld>
  <p:clrMapOvr>
    <a:masterClrMapping/>
  </p:clrMapOvr>
</p:sld>
</file>

<file path=ppt/theme/theme1.xml><?xml version="1.0" encoding="utf-8"?>
<a:theme xmlns:a="http://schemas.openxmlformats.org/drawingml/2006/main" name="ShojiVTI">
  <a:themeElements>
    <a:clrScheme name="AnalogousFromRegularSeedRightStep">
      <a:dk1>
        <a:srgbClr val="000000"/>
      </a:dk1>
      <a:lt1>
        <a:srgbClr val="FFFFFF"/>
      </a:lt1>
      <a:dk2>
        <a:srgbClr val="412524"/>
      </a:dk2>
      <a:lt2>
        <a:srgbClr val="E2E8E5"/>
      </a:lt2>
      <a:accent1>
        <a:srgbClr val="CB447E"/>
      </a:accent1>
      <a:accent2>
        <a:srgbClr val="BA3334"/>
      </a:accent2>
      <a:accent3>
        <a:srgbClr val="CB7B44"/>
      </a:accent3>
      <a:accent4>
        <a:srgbClr val="BAA233"/>
      </a:accent4>
      <a:accent5>
        <a:srgbClr val="93AE3B"/>
      </a:accent5>
      <a:accent6>
        <a:srgbClr val="60B732"/>
      </a:accent6>
      <a:hlink>
        <a:srgbClr val="31956A"/>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173</TotalTime>
  <Words>995</Words>
  <Application>Microsoft Macintosh PowerPoint</Application>
  <PresentationFormat>Widescreen</PresentationFormat>
  <Paragraphs>52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Meiryo</vt:lpstr>
      <vt:lpstr>-webkit-standard</vt:lpstr>
      <vt:lpstr>Arial</vt:lpstr>
      <vt:lpstr>Corbel</vt:lpstr>
      <vt:lpstr>ShojiVTI</vt:lpstr>
      <vt:lpstr>LCC 401 TOPIC, STATED MAIN IDEA AND IMPLIED MAIN IDEA</vt:lpstr>
      <vt:lpstr>Learning Outcomes</vt:lpstr>
      <vt:lpstr>Introduction</vt:lpstr>
      <vt:lpstr>Stated and Implied Main Ideas</vt:lpstr>
      <vt:lpstr>PowerPoint Presentation</vt:lpstr>
      <vt:lpstr>Clickbait headlines</vt:lpstr>
      <vt:lpstr>Identifying topic</vt:lpstr>
      <vt:lpstr>Paragraph with a title</vt:lpstr>
      <vt:lpstr>Paragraph with various prints</vt:lpstr>
      <vt:lpstr>Paragraph with recurring words</vt:lpstr>
      <vt:lpstr>Stated vs Implied Main Idea</vt:lpstr>
      <vt:lpstr>IDENTIFY THE TOPIC SENTENCE/ STAtED MAIN IDEA</vt:lpstr>
      <vt:lpstr>IDENTIFY THE TOPIC SENTENCE/ STATED MAIN IDEA</vt:lpstr>
      <vt:lpstr>IDENTIFY THE TOPIC SENTENCE/ STAtED MAIN IDEA</vt:lpstr>
      <vt:lpstr>Identifying Implied Main Idea</vt:lpstr>
      <vt:lpstr>What is the implied main idea of this paragraph?</vt:lpstr>
      <vt:lpstr>What is the implied main idea of this paragraph?</vt:lpstr>
      <vt:lpstr>Real-world Connection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ELC501 TOPIC, STATED MAIN IDEA AND IMPLIED MAIN IDEA</dc:title>
  <dc:creator>WAN NAJMIYYAH BINTI WAN MD ADNAN</dc:creator>
  <cp:lastModifiedBy>WAN NAJMIYYAH BINTI WAN MD ADNAN</cp:lastModifiedBy>
  <cp:revision>2</cp:revision>
  <dcterms:created xsi:type="dcterms:W3CDTF">2021-10-18T23:31:24Z</dcterms:created>
  <dcterms:modified xsi:type="dcterms:W3CDTF">2023-10-01T04:33:54Z</dcterms:modified>
</cp:coreProperties>
</file>