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349" r:id="rId4"/>
    <p:sldId id="300" r:id="rId5"/>
    <p:sldId id="355" r:id="rId6"/>
    <p:sldId id="358" r:id="rId7"/>
    <p:sldId id="356" r:id="rId8"/>
    <p:sldId id="357" r:id="rId9"/>
    <p:sldId id="359" r:id="rId10"/>
    <p:sldId id="360" r:id="rId11"/>
  </p:sldIdLst>
  <p:sldSz cx="5765800" cy="3244850"/>
  <p:notesSz cx="5765800" cy="3244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5"/>
    <a:srgbClr val="007F00"/>
    <a:srgbClr val="15FF7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6353" autoAdjust="0"/>
  </p:normalViewPr>
  <p:slideViewPr>
    <p:cSldViewPr>
      <p:cViewPr varScale="1">
        <p:scale>
          <a:sx n="224" d="100"/>
          <a:sy n="224" d="100"/>
        </p:scale>
        <p:origin x="78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BEF69-F0E2-4D40-A968-359DBD3F362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2560F-D173-46AF-A90E-B9483438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9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8654" y="902320"/>
            <a:ext cx="4228490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7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8680" y="193418"/>
            <a:ext cx="1688439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907755"/>
            <a:ext cx="5069205" cy="143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7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0646" y="3011623"/>
            <a:ext cx="198120" cy="11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5900" y="936625"/>
            <a:ext cx="5045831" cy="14856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ctr">
              <a:lnSpc>
                <a:spcPct val="100000"/>
              </a:lnSpc>
              <a:spcBef>
                <a:spcPts val="125"/>
              </a:spcBef>
            </a:pPr>
            <a:r>
              <a:rPr lang="en-US" altLang="ko-KR" spc="10" dirty="0"/>
              <a:t>Monte Carlo</a:t>
            </a:r>
            <a:br>
              <a:rPr lang="en-US" altLang="ko-KR" spc="10" dirty="0"/>
            </a:br>
            <a:br>
              <a:rPr lang="en-US" altLang="ko-KR" spc="10" dirty="0"/>
            </a:br>
            <a:br>
              <a:rPr lang="en-US" altLang="ko-KR" spc="10" dirty="0"/>
            </a:br>
            <a:r>
              <a:rPr lang="en-US" altLang="ko-KR" sz="800" spc="10" dirty="0"/>
              <a:t> </a:t>
            </a:r>
            <a:br>
              <a:rPr lang="en-US" altLang="ko-KR" spc="10" dirty="0"/>
            </a:br>
            <a:r>
              <a:rPr lang="en-US" altLang="ko-KR" sz="1400" spc="10" dirty="0" err="1"/>
              <a:t>Kihwan</a:t>
            </a:r>
            <a:r>
              <a:rPr lang="en-US" altLang="ko-KR" sz="1400" spc="10" dirty="0"/>
              <a:t> Lee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8554F-9B72-BFFA-CA2C-BCB9978BC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34BE3CD-E95A-7DDF-4F68-01D69FFD8E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GLIE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9C7364F-8A42-1626-24E8-5B41485ED1F6}"/>
              </a:ext>
            </a:extLst>
          </p:cNvPr>
          <p:cNvSpPr txBox="1">
            <a:spLocks/>
          </p:cNvSpPr>
          <p:nvPr/>
        </p:nvSpPr>
        <p:spPr>
          <a:xfrm>
            <a:off x="520700" y="555625"/>
            <a:ext cx="4800600" cy="23903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800" spc="-10" dirty="0">
                <a:solidFill>
                  <a:schemeClr val="tx1"/>
                </a:solidFill>
              </a:rPr>
              <a:t>GLIE  :  Greedy in the Limit with Infinite Exploration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500" b="0" spc="-10" dirty="0">
                <a:solidFill>
                  <a:schemeClr val="tx1"/>
                </a:solidFill>
              </a:rPr>
              <a:t> 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ko-KR" altLang="en-US" sz="800" b="0" spc="-10" dirty="0">
                <a:solidFill>
                  <a:schemeClr val="tx1"/>
                </a:solidFill>
              </a:rPr>
              <a:t>학습을 해 나감에 따라 충분한 탐험을 했다면 </a:t>
            </a:r>
            <a:r>
              <a:rPr lang="en-US" altLang="ko-KR" sz="800" b="0" spc="-10" dirty="0">
                <a:solidFill>
                  <a:schemeClr val="tx1"/>
                </a:solidFill>
              </a:rPr>
              <a:t>greedy policy</a:t>
            </a:r>
            <a:r>
              <a:rPr lang="ko-KR" altLang="en-US" sz="800" b="0" spc="-10" dirty="0">
                <a:solidFill>
                  <a:schemeClr val="tx1"/>
                </a:solidFill>
              </a:rPr>
              <a:t>에 수렴하는 것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ko-KR" altLang="en-US" sz="800" b="0" spc="-10" dirty="0">
                <a:solidFill>
                  <a:schemeClr val="tx1"/>
                </a:solidFill>
              </a:rPr>
              <a:t>아래 두 조건을 만족하면 </a:t>
            </a:r>
            <a:r>
              <a:rPr lang="en-US" altLang="ko-KR" sz="800" b="0" spc="-10" dirty="0">
                <a:solidFill>
                  <a:schemeClr val="tx1"/>
                </a:solidFill>
              </a:rPr>
              <a:t>GLIE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만족하며</a:t>
            </a:r>
            <a:r>
              <a:rPr lang="en-US" altLang="ko-KR" sz="800" b="0" spc="-10" dirty="0">
                <a:solidFill>
                  <a:schemeClr val="tx1"/>
                </a:solidFill>
              </a:rPr>
              <a:t>, </a:t>
            </a:r>
            <a:r>
              <a:rPr lang="ko-KR" altLang="en-US" sz="800" b="0" spc="-10" dirty="0">
                <a:solidFill>
                  <a:schemeClr val="tx1"/>
                </a:solidFill>
              </a:rPr>
              <a:t>이를 만족해야 수렴된 </a:t>
            </a:r>
            <a:r>
              <a:rPr lang="en-US" altLang="ko-KR" sz="800" b="0" spc="-10" dirty="0">
                <a:solidFill>
                  <a:schemeClr val="tx1"/>
                </a:solidFill>
              </a:rPr>
              <a:t>policy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가집니다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Q )  </a:t>
            </a:r>
            <a:r>
              <a:rPr lang="ko-KR" altLang="en-US" sz="800" b="0" spc="-10" dirty="0">
                <a:solidFill>
                  <a:schemeClr val="tx1"/>
                </a:solidFill>
              </a:rPr>
              <a:t>그렇다면</a:t>
            </a:r>
            <a:r>
              <a:rPr lang="en-US" altLang="ko-KR" sz="800" b="0" spc="-10" dirty="0">
                <a:solidFill>
                  <a:schemeClr val="tx1"/>
                </a:solidFill>
              </a:rPr>
              <a:t> MC</a:t>
            </a:r>
            <a:r>
              <a:rPr lang="ko-KR" altLang="en-US" sz="800" b="0" spc="-10" dirty="0">
                <a:solidFill>
                  <a:schemeClr val="tx1"/>
                </a:solidFill>
              </a:rPr>
              <a:t>의 </a:t>
            </a:r>
            <a:r>
              <a:rPr lang="en-US" altLang="ko-KR" sz="800" b="0" spc="-10" dirty="0">
                <a:solidFill>
                  <a:schemeClr val="tx1"/>
                </a:solidFill>
              </a:rPr>
              <a:t>learning policy</a:t>
            </a:r>
            <a:r>
              <a:rPr lang="ko-KR" altLang="en-US" sz="800" b="0" spc="-10" dirty="0">
                <a:solidFill>
                  <a:schemeClr val="tx1"/>
                </a:solidFill>
              </a:rPr>
              <a:t>는 </a:t>
            </a:r>
            <a:r>
              <a:rPr lang="en-US" altLang="ko-KR" sz="800" b="0" spc="-10" dirty="0">
                <a:solidFill>
                  <a:schemeClr val="tx1"/>
                </a:solidFill>
              </a:rPr>
              <a:t>GLIE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만족하게 어떻게 만들 수 있을까</a:t>
            </a:r>
            <a:r>
              <a:rPr lang="en-US" altLang="ko-KR" sz="800" b="0" spc="-10" dirty="0">
                <a:solidFill>
                  <a:schemeClr val="tx1"/>
                </a:solidFill>
              </a:rPr>
              <a:t>?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300" b="0" spc="-10" dirty="0">
                <a:solidFill>
                  <a:schemeClr val="tx1"/>
                </a:solidFill>
              </a:rPr>
              <a:t> 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ko-KR" altLang="en-US" sz="800" b="0" spc="-10" dirty="0">
                <a:solidFill>
                  <a:schemeClr val="tx1"/>
                </a:solidFill>
              </a:rPr>
              <a:t>첫 번째 경우</a:t>
            </a:r>
            <a:r>
              <a:rPr lang="en-US" altLang="ko-KR" sz="800" b="0" spc="-10" dirty="0">
                <a:solidFill>
                  <a:schemeClr val="tx1"/>
                </a:solidFill>
              </a:rPr>
              <a:t> : </a:t>
            </a:r>
            <a:r>
              <a:rPr lang="ko-KR" altLang="en-US" sz="800" b="0" spc="-10" dirty="0">
                <a:solidFill>
                  <a:schemeClr val="tx1"/>
                </a:solidFill>
              </a:rPr>
              <a:t>무조건 데이터 양으로 늘리기만 하면 됩니다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800" b="0" spc="-10" dirty="0">
                <a:solidFill>
                  <a:schemeClr val="tx1"/>
                </a:solidFill>
              </a:rPr>
              <a:t>두 번째 경우 </a:t>
            </a:r>
            <a:r>
              <a:rPr lang="en-US" altLang="ko-KR" sz="800" b="0" spc="-10" dirty="0">
                <a:solidFill>
                  <a:schemeClr val="tx1"/>
                </a:solidFill>
              </a:rPr>
              <a:t>: ε</a:t>
            </a:r>
            <a:r>
              <a:rPr lang="ko-KR" altLang="en-US" sz="800" b="0" spc="-10" dirty="0">
                <a:solidFill>
                  <a:schemeClr val="tx1"/>
                </a:solidFill>
              </a:rPr>
              <a:t>값을 점점 </a:t>
            </a:r>
            <a:r>
              <a:rPr lang="en-US" altLang="ko-KR" sz="800" b="0" spc="-10" dirty="0">
                <a:solidFill>
                  <a:schemeClr val="tx1"/>
                </a:solidFill>
              </a:rPr>
              <a:t>0</a:t>
            </a:r>
            <a:r>
              <a:rPr lang="ko-KR" altLang="en-US" sz="800" b="0" spc="-10" dirty="0">
                <a:solidFill>
                  <a:schemeClr val="tx1"/>
                </a:solidFill>
              </a:rPr>
              <a:t>으로 수렴시키면 가능합니다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     Ex)  ε</a:t>
            </a:r>
            <a:r>
              <a:rPr lang="ko-KR" altLang="en-US" sz="800" b="0" spc="-10" dirty="0">
                <a:solidFill>
                  <a:schemeClr val="tx1"/>
                </a:solidFill>
              </a:rPr>
              <a:t>을 </a:t>
            </a:r>
            <a:r>
              <a:rPr lang="en-US" altLang="ko-KR" sz="800" b="0" spc="-10" dirty="0">
                <a:solidFill>
                  <a:schemeClr val="tx1"/>
                </a:solidFill>
              </a:rPr>
              <a:t>1/k</a:t>
            </a:r>
            <a:r>
              <a:rPr lang="ko-KR" altLang="en-US" sz="800" b="0" spc="-10" dirty="0">
                <a:solidFill>
                  <a:schemeClr val="tx1"/>
                </a:solidFill>
              </a:rPr>
              <a:t>로 설정</a:t>
            </a: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200" b="0" spc="-10" dirty="0">
                <a:solidFill>
                  <a:schemeClr val="tx1"/>
                </a:solidFill>
              </a:rPr>
              <a:t> </a:t>
            </a: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=&gt;  </a:t>
            </a:r>
            <a:r>
              <a:rPr lang="ko-KR" altLang="en-US" sz="800" b="0" spc="-10" dirty="0">
                <a:solidFill>
                  <a:schemeClr val="tx1"/>
                </a:solidFill>
              </a:rPr>
              <a:t>이런</a:t>
            </a:r>
            <a:r>
              <a:rPr lang="en-US" altLang="ko-KR" sz="800" b="0" spc="-10" dirty="0">
                <a:solidFill>
                  <a:schemeClr val="tx1"/>
                </a:solidFill>
              </a:rPr>
              <a:t> </a:t>
            </a:r>
            <a:r>
              <a:rPr lang="ko-KR" altLang="en-US" sz="800" b="0" spc="-10" dirty="0">
                <a:solidFill>
                  <a:schemeClr val="tx1"/>
                </a:solidFill>
              </a:rPr>
              <a:t>방식으로 </a:t>
            </a:r>
            <a:r>
              <a:rPr lang="en-US" altLang="ko-KR" sz="800" b="0" spc="-10" dirty="0">
                <a:solidFill>
                  <a:schemeClr val="tx1"/>
                </a:solidFill>
              </a:rPr>
              <a:t>MC</a:t>
            </a:r>
            <a:r>
              <a:rPr lang="ko-KR" altLang="en-US" sz="800" b="0" spc="-10" dirty="0">
                <a:solidFill>
                  <a:schemeClr val="tx1"/>
                </a:solidFill>
              </a:rPr>
              <a:t>가 </a:t>
            </a:r>
            <a:r>
              <a:rPr lang="en-US" altLang="ko-KR" sz="800" b="0" spc="-10" dirty="0">
                <a:solidFill>
                  <a:schemeClr val="tx1"/>
                </a:solidFill>
              </a:rPr>
              <a:t>GLIE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만족하게 </a:t>
            </a:r>
            <a:r>
              <a:rPr lang="en-US" altLang="ko-KR" sz="800" b="0" spc="-10" dirty="0">
                <a:solidFill>
                  <a:schemeClr val="tx1"/>
                </a:solidFill>
              </a:rPr>
              <a:t>control </a:t>
            </a:r>
            <a:r>
              <a:rPr lang="ko-KR" altLang="en-US" sz="800" b="0" spc="-10" dirty="0">
                <a:solidFill>
                  <a:schemeClr val="tx1"/>
                </a:solidFill>
              </a:rPr>
              <a:t>가능</a:t>
            </a:r>
            <a:r>
              <a:rPr lang="en-US" altLang="ko-KR" sz="800" b="0" spc="-10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ED59062-5384-F43B-36DD-C5305D5F8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5" t="20764" r="26212" b="54735"/>
          <a:stretch/>
        </p:blipFill>
        <p:spPr bwMode="auto">
          <a:xfrm>
            <a:off x="520700" y="1302654"/>
            <a:ext cx="2857500" cy="63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95700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4044" y="366498"/>
            <a:ext cx="5157712" cy="2055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l">
              <a:lnSpc>
                <a:spcPct val="100000"/>
              </a:lnSpc>
              <a:spcBef>
                <a:spcPts val="125"/>
              </a:spcBef>
            </a:pPr>
            <a:r>
              <a:rPr lang="en-US" sz="2000" spc="10" dirty="0"/>
              <a:t>Contents</a:t>
            </a:r>
            <a:br>
              <a:rPr lang="en-US" sz="2000" spc="10" dirty="0"/>
            </a:br>
            <a:br>
              <a:rPr lang="en-US" sz="900" spc="10" dirty="0"/>
            </a:br>
            <a:r>
              <a:rPr lang="en-US" sz="500" spc="10" dirty="0"/>
              <a:t> </a:t>
            </a:r>
            <a:br>
              <a:rPr lang="en-US" sz="6000" spc="10" dirty="0"/>
            </a:b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Exploitation vs Exploration </a:t>
            </a: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US" sz="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MC control (MC policy improvement)</a:t>
            </a:r>
            <a:br>
              <a:rPr lang="en-US" sz="11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altLang="ko-KR" sz="105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US" altLang="ko-KR" sz="6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GLIE </a:t>
            </a:r>
            <a:endParaRPr sz="1200" b="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3786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77925" y="1475910"/>
            <a:ext cx="3409950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l">
              <a:lnSpc>
                <a:spcPct val="100000"/>
              </a:lnSpc>
              <a:spcBef>
                <a:spcPts val="125"/>
              </a:spcBef>
            </a:pPr>
            <a:r>
              <a:rPr lang="en-US" sz="1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Exploitation vs Exploration </a:t>
            </a:r>
            <a:endParaRPr sz="3600" b="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54790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Epsilon-Greedy Algorithm for Reinforcement Learning | by Avery  Parkinson | Analytics Vidhya | Medium">
            <a:extLst>
              <a:ext uri="{FF2B5EF4-FFF2-40B4-BE49-F238E27FC236}">
                <a16:creationId xmlns:a16="http://schemas.microsoft.com/office/drawing/2014/main" id="{6EA84F6A-B02B-CF4A-765D-9CDE5818B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555625"/>
            <a:ext cx="2047380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Exploitation vs Exploration 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96900" y="777344"/>
            <a:ext cx="4114800" cy="21493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800" b="0" spc="-10" dirty="0">
                <a:solidFill>
                  <a:schemeClr val="tx1"/>
                </a:solidFill>
              </a:rPr>
              <a:t>Exploitation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 : </a:t>
            </a:r>
            <a:r>
              <a:rPr lang="ko-KR" altLang="en-US" sz="800" b="0" spc="-10" dirty="0">
                <a:solidFill>
                  <a:schemeClr val="tx1"/>
                </a:solidFill>
              </a:rPr>
              <a:t>이미 알고 있는 정보 내에서 가장 최선의 선택을 하는 것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ex) </a:t>
            </a:r>
            <a:r>
              <a:rPr lang="ko-KR" altLang="en-US" sz="800" b="0" spc="-10" dirty="0">
                <a:solidFill>
                  <a:schemeClr val="tx1"/>
                </a:solidFill>
              </a:rPr>
              <a:t>이미 알고 있는 밥집 중에서 가장 맛있는 집을 찾는 것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800" b="0" spc="-10" dirty="0">
                <a:solidFill>
                  <a:schemeClr val="tx1"/>
                </a:solidFill>
              </a:rPr>
              <a:t>이미 맛있는 곳을 가기에 안전하지만 더 맛있는 집을 찾을 방법은 없습니다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800" b="0" spc="-10" dirty="0">
              <a:solidFill>
                <a:schemeClr val="tx1"/>
              </a:solidFill>
            </a:endParaRPr>
          </a:p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800" b="0" spc="-10" dirty="0">
                <a:solidFill>
                  <a:schemeClr val="tx1"/>
                </a:solidFill>
              </a:rPr>
              <a:t>Exploration : 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800" b="0" spc="-10" dirty="0">
                <a:solidFill>
                  <a:schemeClr val="tx1"/>
                </a:solidFill>
              </a:rPr>
              <a:t>알고 있는 정보 이외에 더 최선의 방법을 찾아 떠나는 것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ex) </a:t>
            </a:r>
            <a:r>
              <a:rPr lang="ko-KR" altLang="en-US" sz="800" b="0" spc="-10" dirty="0">
                <a:solidFill>
                  <a:schemeClr val="tx1"/>
                </a:solidFill>
              </a:rPr>
              <a:t>알고 있는 최선의 맛집 이외에 가</a:t>
            </a:r>
            <a:r>
              <a:rPr lang="en-US" altLang="ko-KR" sz="800" b="0" spc="-10" dirty="0">
                <a:solidFill>
                  <a:schemeClr val="tx1"/>
                </a:solidFill>
              </a:rPr>
              <a:t> </a:t>
            </a:r>
            <a:r>
              <a:rPr lang="ko-KR" altLang="en-US" sz="800" b="0" spc="-10" dirty="0">
                <a:solidFill>
                  <a:schemeClr val="tx1"/>
                </a:solidFill>
              </a:rPr>
              <a:t>보지 않은 곳을 선택해 보는 것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=&gt;  </a:t>
            </a:r>
            <a:r>
              <a:rPr lang="ko-KR" altLang="en-US" sz="800" b="0" spc="-10" dirty="0">
                <a:solidFill>
                  <a:schemeClr val="tx1"/>
                </a:solidFill>
              </a:rPr>
              <a:t>방문하지 않았던 식당을 찾기에 실패할 수도 있지만 새로운 맛집을 찾을 수 있습니다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800" b="0" spc="-10" dirty="0">
                <a:solidFill>
                  <a:schemeClr val="tx1"/>
                </a:solidFill>
              </a:rPr>
              <a:t>       장기적으로 보면 </a:t>
            </a:r>
            <a:r>
              <a:rPr lang="en-US" altLang="ko-KR" sz="800" b="0" spc="-10" dirty="0">
                <a:solidFill>
                  <a:schemeClr val="tx1"/>
                </a:solidFill>
              </a:rPr>
              <a:t>Exploration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이 좋습니다</a:t>
            </a:r>
            <a:r>
              <a:rPr lang="en-US" altLang="ko-KR" sz="800" b="0" spc="-10" dirty="0">
                <a:solidFill>
                  <a:schemeClr val="tx1"/>
                </a:solidFill>
              </a:rPr>
              <a:t>!</a:t>
            </a:r>
            <a:endParaRPr lang="en-US" altLang="ko-KR" sz="700" b="0" spc="-10" dirty="0">
              <a:solidFill>
                <a:srgbClr val="007F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F2D6DC-82F8-F460-D587-9018AD60B64B}"/>
              </a:ext>
            </a:extLst>
          </p:cNvPr>
          <p:cNvSpPr/>
          <p:nvPr/>
        </p:nvSpPr>
        <p:spPr>
          <a:xfrm>
            <a:off x="490988" y="2461576"/>
            <a:ext cx="4114800" cy="532449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33316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9391D-4F7D-7DD0-EA5F-38C259D9F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강화학습 - (15) 입실론 그리디">
            <a:extLst>
              <a:ext uri="{FF2B5EF4-FFF2-40B4-BE49-F238E27FC236}">
                <a16:creationId xmlns:a16="http://schemas.microsoft.com/office/drawing/2014/main" id="{C1B53683-E926-B1F4-D481-EF0659517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175" y="1622425"/>
            <a:ext cx="1739900" cy="89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6AB5F137-39FE-E7A0-E1EE-DCDB24C777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Exploitation vs Exploration 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1674CA7-7D13-7A0B-3B45-22954FA65878}"/>
              </a:ext>
            </a:extLst>
          </p:cNvPr>
          <p:cNvSpPr txBox="1">
            <a:spLocks/>
          </p:cNvSpPr>
          <p:nvPr/>
        </p:nvSpPr>
        <p:spPr>
          <a:xfrm>
            <a:off x="520700" y="489192"/>
            <a:ext cx="4114800" cy="26779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&lt; </a:t>
            </a:r>
            <a:r>
              <a:rPr lang="ko-KR" altLang="en-US" sz="800" spc="-10" dirty="0">
                <a:solidFill>
                  <a:schemeClr val="tx1"/>
                </a:solidFill>
              </a:rPr>
              <a:t>이를 그대로 강화학습에 적용</a:t>
            </a:r>
            <a:r>
              <a:rPr lang="en-US" altLang="ko-KR" sz="800" spc="-10" dirty="0">
                <a:solidFill>
                  <a:schemeClr val="tx1"/>
                </a:solidFill>
              </a:rPr>
              <a:t>! &gt;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300" b="0" spc="-10" dirty="0">
                <a:solidFill>
                  <a:schemeClr val="tx1"/>
                </a:solidFill>
              </a:rPr>
              <a:t> </a:t>
            </a:r>
            <a:endParaRPr lang="en-US" altLang="ko-KR" sz="800" b="0" spc="-10" dirty="0">
              <a:solidFill>
                <a:schemeClr val="tx1"/>
              </a:solidFill>
            </a:endParaRPr>
          </a:p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800" b="0" spc="-10" dirty="0">
                <a:solidFill>
                  <a:schemeClr val="tx1"/>
                </a:solidFill>
              </a:rPr>
              <a:t>Exploitation 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: highest Q value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갖는 </a:t>
            </a:r>
            <a:r>
              <a:rPr lang="en-US" altLang="ko-KR" sz="800" b="0" spc="-10" dirty="0">
                <a:solidFill>
                  <a:schemeClr val="tx1"/>
                </a:solidFill>
              </a:rPr>
              <a:t>action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을 선택합니다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 </a:t>
            </a:r>
            <a:r>
              <a:rPr lang="ko-KR" altLang="en-US" sz="800" b="0" spc="-10" dirty="0">
                <a:solidFill>
                  <a:schemeClr val="tx1"/>
                </a:solidFill>
              </a:rPr>
              <a:t>기존에 배웠던 </a:t>
            </a:r>
            <a:r>
              <a:rPr lang="en-US" altLang="ko-KR" sz="800" b="0" spc="-10" dirty="0">
                <a:solidFill>
                  <a:schemeClr val="tx1"/>
                </a:solidFill>
              </a:rPr>
              <a:t>greedy policy</a:t>
            </a:r>
            <a:r>
              <a:rPr lang="ko-KR" altLang="en-US" sz="800" b="0" spc="-10" dirty="0">
                <a:solidFill>
                  <a:schemeClr val="tx1"/>
                </a:solidFill>
              </a:rPr>
              <a:t>와 같습니다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 </a:t>
            </a:r>
            <a:r>
              <a:rPr lang="ko-KR" altLang="en-US" sz="800" b="0" spc="-10" dirty="0">
                <a:solidFill>
                  <a:schemeClr val="tx1"/>
                </a:solidFill>
              </a:rPr>
              <a:t>이렇게 얻은 </a:t>
            </a:r>
            <a:r>
              <a:rPr lang="en-US" altLang="ko-KR" sz="800" b="0" spc="-10" dirty="0">
                <a:solidFill>
                  <a:schemeClr val="tx1"/>
                </a:solidFill>
              </a:rPr>
              <a:t>action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들 즉 이 </a:t>
            </a:r>
            <a:r>
              <a:rPr lang="en-US" altLang="ko-KR" sz="800" b="0" spc="-10" dirty="0">
                <a:solidFill>
                  <a:schemeClr val="tx1"/>
                </a:solidFill>
              </a:rPr>
              <a:t>policy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가지고 새로운 에피소드를 </a:t>
            </a:r>
            <a:r>
              <a:rPr lang="ko-KR" altLang="en-US" sz="800" b="0" spc="-10" dirty="0" err="1">
                <a:solidFill>
                  <a:schemeClr val="tx1"/>
                </a:solidFill>
              </a:rPr>
              <a:t>샘플링하게</a:t>
            </a:r>
            <a:r>
              <a:rPr lang="ko-KR" altLang="en-US" sz="800" b="0" spc="-10" dirty="0">
                <a:solidFill>
                  <a:schemeClr val="tx1"/>
                </a:solidFill>
              </a:rPr>
              <a:t> 됩니다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 </a:t>
            </a:r>
            <a:r>
              <a:rPr lang="ko-KR" altLang="en-US" sz="800" b="0" spc="-10" dirty="0">
                <a:solidFill>
                  <a:schemeClr val="tx1"/>
                </a:solidFill>
              </a:rPr>
              <a:t>취해보지 않은 </a:t>
            </a:r>
            <a:r>
              <a:rPr lang="en-US" altLang="ko-KR" sz="800" b="0" spc="-10" dirty="0">
                <a:solidFill>
                  <a:schemeClr val="tx1"/>
                </a:solidFill>
              </a:rPr>
              <a:t>state action pair</a:t>
            </a:r>
            <a:r>
              <a:rPr lang="ko-KR" altLang="en-US" sz="800" b="0" spc="-10" dirty="0">
                <a:solidFill>
                  <a:schemeClr val="tx1"/>
                </a:solidFill>
              </a:rPr>
              <a:t>에 대해서는 </a:t>
            </a:r>
            <a:r>
              <a:rPr lang="en-US" altLang="ko-KR" sz="800" b="0" spc="-10" dirty="0">
                <a:solidFill>
                  <a:schemeClr val="tx1"/>
                </a:solidFill>
              </a:rPr>
              <a:t>Q value </a:t>
            </a:r>
            <a:r>
              <a:rPr lang="ko-KR" altLang="en-US" sz="800" b="0" spc="-10" dirty="0">
                <a:solidFill>
                  <a:schemeClr val="tx1"/>
                </a:solidFill>
              </a:rPr>
              <a:t>값을 모르기에 </a:t>
            </a:r>
            <a:r>
              <a:rPr lang="en-US" altLang="ko-KR" sz="800" b="0" spc="-10" dirty="0">
                <a:solidFill>
                  <a:schemeClr val="tx1"/>
                </a:solidFill>
              </a:rPr>
              <a:t>update</a:t>
            </a:r>
            <a:r>
              <a:rPr lang="ko-KR" altLang="en-US" sz="800" b="0" spc="-10" dirty="0">
                <a:solidFill>
                  <a:schemeClr val="tx1"/>
                </a:solidFill>
              </a:rPr>
              <a:t>가 되지 않습니다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500" b="0" spc="-10" dirty="0">
                <a:solidFill>
                  <a:schemeClr val="tx1"/>
                </a:solidFill>
              </a:rPr>
              <a:t> </a:t>
            </a:r>
            <a:endParaRPr lang="en-US" altLang="ko-KR" sz="800" b="0" spc="-10" dirty="0">
              <a:solidFill>
                <a:schemeClr val="tx1"/>
              </a:solidFill>
            </a:endParaRPr>
          </a:p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800" b="0" spc="-10" dirty="0">
                <a:solidFill>
                  <a:schemeClr val="tx1"/>
                </a:solidFill>
              </a:rPr>
              <a:t>Exploration 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: </a:t>
            </a:r>
            <a:r>
              <a:rPr lang="ko-KR" altLang="en-US" sz="800" b="0" spc="-10" dirty="0">
                <a:solidFill>
                  <a:schemeClr val="tx1"/>
                </a:solidFill>
              </a:rPr>
              <a:t>여기서는 </a:t>
            </a:r>
            <a:r>
              <a:rPr lang="en-US" altLang="ko-KR" sz="800" b="0" spc="-10" dirty="0">
                <a:solidFill>
                  <a:schemeClr val="tx1"/>
                </a:solidFill>
              </a:rPr>
              <a:t>ε</a:t>
            </a:r>
            <a:r>
              <a:rPr lang="ko-KR" altLang="en-US" sz="800" b="0" spc="-10" dirty="0">
                <a:solidFill>
                  <a:schemeClr val="tx1"/>
                </a:solidFill>
              </a:rPr>
              <a:t>만큼 다른 </a:t>
            </a:r>
            <a:r>
              <a:rPr lang="en-US" altLang="ko-KR" sz="800" b="0" spc="-10" dirty="0">
                <a:solidFill>
                  <a:schemeClr val="tx1"/>
                </a:solidFill>
              </a:rPr>
              <a:t>action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을 취해봅니다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 </a:t>
            </a:r>
            <a:r>
              <a:rPr lang="ko-KR" altLang="en-US" sz="800" b="0" spc="-10" dirty="0">
                <a:solidFill>
                  <a:schemeClr val="tx1"/>
                </a:solidFill>
              </a:rPr>
              <a:t>예를 들어 </a:t>
            </a:r>
            <a:r>
              <a:rPr lang="en-US" altLang="ko-KR" sz="800" b="0" spc="-10" dirty="0">
                <a:solidFill>
                  <a:schemeClr val="tx1"/>
                </a:solidFill>
              </a:rPr>
              <a:t>ε=0.0001</a:t>
            </a:r>
            <a:r>
              <a:rPr lang="ko-KR" altLang="en-US" sz="800" b="0" spc="-10" dirty="0">
                <a:solidFill>
                  <a:schemeClr val="tx1"/>
                </a:solidFill>
              </a:rPr>
              <a:t>이라면</a:t>
            </a:r>
            <a:r>
              <a:rPr lang="en-US" altLang="ko-KR" sz="800" b="0" spc="-10" dirty="0">
                <a:solidFill>
                  <a:schemeClr val="tx1"/>
                </a:solidFill>
              </a:rPr>
              <a:t>, 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800" b="0" spc="-10" dirty="0">
                <a:solidFill>
                  <a:schemeClr val="tx1"/>
                </a:solidFill>
              </a:rPr>
              <a:t>1-ε=99.99%</a:t>
            </a:r>
            <a:r>
              <a:rPr lang="ko-KR" altLang="en-US" sz="800" b="0" spc="-10" dirty="0">
                <a:solidFill>
                  <a:schemeClr val="tx1"/>
                </a:solidFill>
              </a:rPr>
              <a:t>로 </a:t>
            </a:r>
            <a:r>
              <a:rPr lang="en-US" altLang="ko-KR" sz="800" b="0" spc="-10" dirty="0">
                <a:solidFill>
                  <a:schemeClr val="tx1"/>
                </a:solidFill>
              </a:rPr>
              <a:t>highest Q value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택하고</a:t>
            </a:r>
            <a:r>
              <a:rPr lang="en-US" altLang="ko-KR" sz="800" b="0" spc="-10" dirty="0">
                <a:solidFill>
                  <a:schemeClr val="tx1"/>
                </a:solidFill>
              </a:rPr>
              <a:t>, ε</a:t>
            </a:r>
            <a:r>
              <a:rPr lang="ko-KR" altLang="en-US" sz="800" b="0" spc="-10" dirty="0">
                <a:solidFill>
                  <a:schemeClr val="tx1"/>
                </a:solidFill>
              </a:rPr>
              <a:t>만큼 새로운 </a:t>
            </a:r>
            <a:r>
              <a:rPr lang="en-US" altLang="ko-KR" sz="800" b="0" spc="-10" dirty="0">
                <a:solidFill>
                  <a:schemeClr val="tx1"/>
                </a:solidFill>
              </a:rPr>
              <a:t>action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을 취하는 것 입니다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 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ko-KR" altLang="en-US" sz="800" b="0" spc="-10" dirty="0">
                <a:solidFill>
                  <a:schemeClr val="tx1"/>
                </a:solidFill>
              </a:rPr>
              <a:t>이렇게 함으로 가보지 않았던 </a:t>
            </a:r>
            <a:r>
              <a:rPr lang="en-US" altLang="ko-KR" sz="800" b="0" spc="-10" dirty="0">
                <a:solidFill>
                  <a:schemeClr val="tx1"/>
                </a:solidFill>
              </a:rPr>
              <a:t>pair</a:t>
            </a:r>
            <a:r>
              <a:rPr lang="ko-KR" altLang="en-US" sz="800" b="0" spc="-10" dirty="0">
                <a:solidFill>
                  <a:schemeClr val="tx1"/>
                </a:solidFill>
              </a:rPr>
              <a:t>에 대해 방문하며 </a:t>
            </a:r>
            <a:r>
              <a:rPr lang="en-US" altLang="ko-KR" sz="800" b="0" spc="-10" dirty="0">
                <a:solidFill>
                  <a:schemeClr val="tx1"/>
                </a:solidFill>
              </a:rPr>
              <a:t>sampling</a:t>
            </a:r>
            <a:r>
              <a:rPr lang="ko-KR" altLang="en-US" sz="800" b="0" spc="-10" dirty="0">
                <a:solidFill>
                  <a:schemeClr val="tx1"/>
                </a:solidFill>
              </a:rPr>
              <a:t>해보는 것 입니다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 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800" b="0" spc="-10" dirty="0">
                <a:solidFill>
                  <a:schemeClr val="tx1"/>
                </a:solidFill>
              </a:rPr>
              <a:t>ε</a:t>
            </a:r>
            <a:r>
              <a:rPr lang="ko-KR" altLang="en-US" sz="800" b="0" spc="-10" dirty="0">
                <a:solidFill>
                  <a:schemeClr val="tx1"/>
                </a:solidFill>
              </a:rPr>
              <a:t>확률만큼 손해볼 수도 있지만 여러 번 반복하다 보면 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ko-KR" altLang="en-US" sz="800" b="0" spc="-10" dirty="0">
                <a:solidFill>
                  <a:schemeClr val="tx1"/>
                </a:solidFill>
              </a:rPr>
              <a:t>더 좋은 </a:t>
            </a:r>
            <a:r>
              <a:rPr lang="en-US" altLang="ko-KR" sz="800" b="0" spc="-10" dirty="0">
                <a:solidFill>
                  <a:schemeClr val="tx1"/>
                </a:solidFill>
              </a:rPr>
              <a:t>Q value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찾을 수도 있습니다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500" b="0" spc="-10" dirty="0">
                <a:solidFill>
                  <a:schemeClr val="tx1"/>
                </a:solidFill>
              </a:rPr>
              <a:t> 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=&gt;  ε-greedy policy!</a:t>
            </a:r>
            <a:endParaRPr lang="en-US" altLang="ko-KR" sz="700" b="0" spc="-10" dirty="0">
              <a:solidFill>
                <a:srgbClr val="007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11561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D956A-9D55-3E6F-1A70-299DEE4BC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E487E1-B41B-9B4E-B7D7-4D4C3D68F9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77925" y="1475910"/>
            <a:ext cx="340995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l">
              <a:lnSpc>
                <a:spcPct val="100000"/>
              </a:lnSpc>
              <a:spcBef>
                <a:spcPts val="125"/>
              </a:spcBef>
            </a:pPr>
            <a:r>
              <a:rPr lang="en-US" sz="1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MC control </a:t>
            </a:r>
            <a:br>
              <a:rPr lang="en-US" sz="1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(MC policy improvement)</a:t>
            </a:r>
            <a:endParaRPr sz="3600" b="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39222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AB3F9-10B9-E547-39BE-B44A2A437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EFEE87E-0F02-2D5A-C9BC-D4FBCF9765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MC</a:t>
            </a:r>
            <a:r>
              <a:rPr lang="ko-KR" altLang="en-US" spc="-10" dirty="0"/>
              <a:t> </a:t>
            </a:r>
            <a:r>
              <a:rPr lang="en-US" altLang="ko-KR" spc="-10" dirty="0"/>
              <a:t>control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B6C7E42-4024-709B-DE4B-DDDB63B5F007}"/>
              </a:ext>
            </a:extLst>
          </p:cNvPr>
          <p:cNvSpPr txBox="1">
            <a:spLocks/>
          </p:cNvSpPr>
          <p:nvPr/>
        </p:nvSpPr>
        <p:spPr>
          <a:xfrm>
            <a:off x="520700" y="708025"/>
            <a:ext cx="4800600" cy="23780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800" spc="-10" dirty="0">
                <a:solidFill>
                  <a:schemeClr val="tx1"/>
                </a:solidFill>
              </a:rPr>
              <a:t>MC control  :  MC policy improvement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500" b="0" spc="-10" dirty="0">
                <a:solidFill>
                  <a:schemeClr val="tx1"/>
                </a:solidFill>
              </a:rPr>
              <a:t> 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ko-KR" altLang="en-US" sz="800" b="0" spc="-10" dirty="0">
                <a:solidFill>
                  <a:schemeClr val="tx1"/>
                </a:solidFill>
              </a:rPr>
              <a:t>이제 더 이상 </a:t>
            </a:r>
            <a:r>
              <a:rPr lang="en-US" altLang="ko-KR" sz="800" b="0" spc="-10" dirty="0">
                <a:solidFill>
                  <a:schemeClr val="tx1"/>
                </a:solidFill>
              </a:rPr>
              <a:t>Action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을 고정된 형식으로 </a:t>
            </a:r>
            <a:r>
              <a:rPr lang="en-US" altLang="ko-KR" sz="800" b="0" spc="-10" dirty="0">
                <a:solidFill>
                  <a:schemeClr val="tx1"/>
                </a:solidFill>
              </a:rPr>
              <a:t>policy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정하는 것이 아니라</a:t>
            </a:r>
            <a:r>
              <a:rPr lang="en-US" altLang="ko-KR" sz="800" b="0" spc="-10" dirty="0">
                <a:solidFill>
                  <a:schemeClr val="tx1"/>
                </a:solidFill>
              </a:rPr>
              <a:t>, </a:t>
            </a:r>
            <a:r>
              <a:rPr lang="el-GR" altLang="ko-KR" sz="800" b="0" spc="-10" dirty="0">
                <a:solidFill>
                  <a:schemeClr val="tx1"/>
                </a:solidFill>
              </a:rPr>
              <a:t>ε</a:t>
            </a:r>
            <a:r>
              <a:rPr lang="en-US" altLang="ko-KR" sz="800" b="0" spc="-10" dirty="0">
                <a:solidFill>
                  <a:schemeClr val="tx1"/>
                </a:solidFill>
              </a:rPr>
              <a:t>-greedy</a:t>
            </a:r>
            <a:r>
              <a:rPr lang="ko-KR" altLang="en-US" sz="800" b="0" spc="-10" dirty="0">
                <a:solidFill>
                  <a:schemeClr val="tx1"/>
                </a:solidFill>
              </a:rPr>
              <a:t> 형식으로</a:t>
            </a:r>
            <a:r>
              <a:rPr lang="en-US" altLang="ko-KR" sz="800" b="0" spc="-10" dirty="0">
                <a:solidFill>
                  <a:schemeClr val="tx1"/>
                </a:solidFill>
              </a:rPr>
              <a:t>!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Q )  </a:t>
            </a:r>
            <a:r>
              <a:rPr lang="ko-KR" altLang="en-US" sz="800" b="0" spc="-10" dirty="0">
                <a:solidFill>
                  <a:schemeClr val="tx1"/>
                </a:solidFill>
              </a:rPr>
              <a:t>그렇다면</a:t>
            </a:r>
            <a:r>
              <a:rPr lang="en-US" altLang="ko-KR" sz="800" b="0" spc="-10" dirty="0">
                <a:solidFill>
                  <a:schemeClr val="tx1"/>
                </a:solidFill>
              </a:rPr>
              <a:t> </a:t>
            </a:r>
            <a:r>
              <a:rPr lang="el-GR" altLang="ko-KR" sz="800" b="0" spc="-10" dirty="0">
                <a:solidFill>
                  <a:schemeClr val="tx1"/>
                </a:solidFill>
              </a:rPr>
              <a:t>ε</a:t>
            </a:r>
            <a:r>
              <a:rPr lang="en-US" altLang="ko-KR" sz="800" b="0" spc="-10" dirty="0">
                <a:solidFill>
                  <a:schemeClr val="tx1"/>
                </a:solidFill>
              </a:rPr>
              <a:t> </a:t>
            </a:r>
            <a:r>
              <a:rPr lang="ko-KR" altLang="en-US" sz="800" b="0" spc="-10" dirty="0">
                <a:solidFill>
                  <a:schemeClr val="tx1"/>
                </a:solidFill>
              </a:rPr>
              <a:t>은 어떤 값으로</a:t>
            </a:r>
            <a:r>
              <a:rPr lang="en-US" altLang="ko-KR" sz="800" b="0" spc="-10" dirty="0">
                <a:solidFill>
                  <a:schemeClr val="tx1"/>
                </a:solidFill>
              </a:rPr>
              <a:t>?     Action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의 개수    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500" b="0" spc="-10" dirty="0">
                <a:solidFill>
                  <a:schemeClr val="tx1"/>
                </a:solidFill>
              </a:rPr>
              <a:t> </a:t>
            </a: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=&gt;    Dynamic Programming </a:t>
            </a:r>
            <a:r>
              <a:rPr lang="ko-KR" altLang="en-US" sz="800" b="0" spc="-10" dirty="0">
                <a:solidFill>
                  <a:schemeClr val="tx1"/>
                </a:solidFill>
              </a:rPr>
              <a:t>에서는 모든 것을 고려하기에 </a:t>
            </a:r>
            <a:r>
              <a:rPr lang="en-US" altLang="ko-KR" sz="800" b="0" spc="-10" dirty="0">
                <a:solidFill>
                  <a:schemeClr val="tx1"/>
                </a:solidFill>
              </a:rPr>
              <a:t>highest Q value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갖는 </a:t>
            </a:r>
            <a:r>
              <a:rPr lang="en-US" altLang="ko-KR" sz="800" b="0" spc="-10" dirty="0">
                <a:solidFill>
                  <a:schemeClr val="tx1"/>
                </a:solidFill>
              </a:rPr>
              <a:t>action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을 고정적으로 하나</a:t>
            </a: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        </a:t>
            </a:r>
            <a:r>
              <a:rPr lang="ko-KR" altLang="en-US" sz="800" b="0" spc="-10" dirty="0">
                <a:solidFill>
                  <a:schemeClr val="tx1"/>
                </a:solidFill>
              </a:rPr>
              <a:t>선택했지만</a:t>
            </a:r>
            <a:r>
              <a:rPr lang="en-US" altLang="ko-KR" sz="800" b="0" spc="-10" dirty="0">
                <a:solidFill>
                  <a:schemeClr val="tx1"/>
                </a:solidFill>
              </a:rPr>
              <a:t>, </a:t>
            </a:r>
            <a:r>
              <a:rPr lang="ko-KR" altLang="en-US" sz="800" b="0" spc="-10" dirty="0">
                <a:solidFill>
                  <a:schemeClr val="tx1"/>
                </a:solidFill>
              </a:rPr>
              <a:t>이제는 확률적으로 선택하게 됩니다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         : 1-ε+ ε/m </a:t>
            </a:r>
            <a:r>
              <a:rPr lang="ko-KR" altLang="en-US" sz="800" b="0" spc="-10" dirty="0">
                <a:solidFill>
                  <a:schemeClr val="tx1"/>
                </a:solidFill>
              </a:rPr>
              <a:t>만큼 </a:t>
            </a:r>
            <a:r>
              <a:rPr lang="en-US" altLang="ko-KR" sz="800" b="0" spc="-10" dirty="0">
                <a:solidFill>
                  <a:schemeClr val="tx1"/>
                </a:solidFill>
              </a:rPr>
              <a:t>highest Q value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갖는 </a:t>
            </a:r>
            <a:r>
              <a:rPr lang="en-US" altLang="ko-KR" sz="800" b="0" spc="-10" dirty="0">
                <a:solidFill>
                  <a:schemeClr val="tx1"/>
                </a:solidFill>
              </a:rPr>
              <a:t>action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을</a:t>
            </a:r>
            <a:r>
              <a:rPr lang="en-US" altLang="ko-KR" sz="800" b="0" spc="-10" dirty="0">
                <a:solidFill>
                  <a:schemeClr val="tx1"/>
                </a:solidFill>
              </a:rPr>
              <a:t>, ε/m</a:t>
            </a:r>
            <a:r>
              <a:rPr lang="ko-KR" altLang="en-US" sz="800" b="0" spc="-10" dirty="0">
                <a:solidFill>
                  <a:schemeClr val="tx1"/>
                </a:solidFill>
              </a:rPr>
              <a:t>만큼 모든 </a:t>
            </a:r>
            <a:r>
              <a:rPr lang="en-US" altLang="ko-KR" sz="800" b="0" spc="-10" dirty="0">
                <a:solidFill>
                  <a:schemeClr val="tx1"/>
                </a:solidFill>
              </a:rPr>
              <a:t>action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에 확률을 부여</a:t>
            </a:r>
            <a:r>
              <a:rPr lang="en-US" altLang="ko-KR" sz="800" b="0" spc="-10" dirty="0">
                <a:solidFill>
                  <a:schemeClr val="tx1"/>
                </a:solidFill>
              </a:rPr>
              <a:t>.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endParaRPr lang="en-US" altLang="ko-KR" sz="700" b="0" spc="-10" dirty="0">
              <a:solidFill>
                <a:srgbClr val="007F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1CD883-24C0-A4CB-6C58-869D39A59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0" t="53761" r="39428" b="19906"/>
          <a:stretch/>
        </p:blipFill>
        <p:spPr bwMode="auto">
          <a:xfrm>
            <a:off x="520700" y="1662311"/>
            <a:ext cx="2514600" cy="4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371189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8EB43-D2DC-FEA4-BFF2-2F09DCDC7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BFAB693-9899-6369-2DF5-804CDA30D2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MC</a:t>
            </a:r>
            <a:r>
              <a:rPr lang="ko-KR" altLang="en-US" spc="-10" dirty="0"/>
              <a:t> </a:t>
            </a:r>
            <a:r>
              <a:rPr lang="en-US" altLang="ko-KR" spc="-10" dirty="0"/>
              <a:t>control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ABE6AD1-1BC2-7FD8-1E07-6D45ED3B3F23}"/>
              </a:ext>
            </a:extLst>
          </p:cNvPr>
          <p:cNvSpPr txBox="1">
            <a:spLocks/>
          </p:cNvSpPr>
          <p:nvPr/>
        </p:nvSpPr>
        <p:spPr>
          <a:xfrm>
            <a:off x="1816100" y="2218765"/>
            <a:ext cx="3429000" cy="728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800" b="0" spc="-10" dirty="0">
                <a:solidFill>
                  <a:schemeClr val="tx1"/>
                </a:solidFill>
              </a:rPr>
              <a:t>이와 같이 강화학습은 </a:t>
            </a:r>
            <a:r>
              <a:rPr lang="en-US" altLang="ko-KR" sz="800" b="0" spc="-10" dirty="0">
                <a:solidFill>
                  <a:schemeClr val="tx1"/>
                </a:solidFill>
              </a:rPr>
              <a:t>ε-greedy policy</a:t>
            </a:r>
            <a:r>
              <a:rPr lang="ko-KR" altLang="en-US" sz="800" b="0" spc="-10" dirty="0">
                <a:solidFill>
                  <a:schemeClr val="tx1"/>
                </a:solidFill>
              </a:rPr>
              <a:t>로 </a:t>
            </a:r>
            <a:r>
              <a:rPr lang="en-US" altLang="ko-KR" sz="800" b="0" spc="-10" dirty="0">
                <a:solidFill>
                  <a:schemeClr val="tx1"/>
                </a:solidFill>
              </a:rPr>
              <a:t>stochastic policy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사용하기에 기존에 주어진 샘플 안에서의 가장 좋은 </a:t>
            </a:r>
            <a:r>
              <a:rPr lang="en-US" altLang="ko-KR" sz="800" b="0" spc="-10" dirty="0">
                <a:solidFill>
                  <a:schemeClr val="tx1"/>
                </a:solidFill>
              </a:rPr>
              <a:t>action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을 취할 뿐 아니라</a:t>
            </a:r>
            <a:r>
              <a:rPr lang="en-US" altLang="ko-KR" sz="800" b="0" spc="-10" dirty="0">
                <a:solidFill>
                  <a:schemeClr val="tx1"/>
                </a:solidFill>
              </a:rPr>
              <a:t>, </a:t>
            </a:r>
            <a:r>
              <a:rPr lang="ko-KR" altLang="en-US" sz="800" b="0" spc="-10" dirty="0">
                <a:solidFill>
                  <a:schemeClr val="tx1"/>
                </a:solidFill>
              </a:rPr>
              <a:t>가끔은 취하지 않았던 </a:t>
            </a:r>
            <a:r>
              <a:rPr lang="en-US" altLang="ko-KR" sz="800" b="0" spc="-10" dirty="0">
                <a:solidFill>
                  <a:schemeClr val="tx1"/>
                </a:solidFill>
              </a:rPr>
              <a:t>action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도 취해보며 장기적으로는 더 좋은 </a:t>
            </a:r>
            <a:r>
              <a:rPr lang="en-US" altLang="ko-KR" sz="800" b="0" spc="-10" dirty="0">
                <a:solidFill>
                  <a:schemeClr val="tx1"/>
                </a:solidFill>
              </a:rPr>
              <a:t>action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들을 선택하는 기회를 만들게 됩니다</a:t>
            </a:r>
            <a:r>
              <a:rPr lang="en-US" altLang="ko-KR" sz="800" b="0" spc="-10" dirty="0">
                <a:solidFill>
                  <a:schemeClr val="tx1"/>
                </a:solidFill>
              </a:rPr>
              <a:t>!</a:t>
            </a:r>
            <a:endParaRPr lang="en-US" altLang="ko-KR" sz="700" b="0" spc="-10" dirty="0">
              <a:solidFill>
                <a:srgbClr val="007F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E4C449-EC08-E6F6-E9B4-429677903E8F}"/>
              </a:ext>
            </a:extLst>
          </p:cNvPr>
          <p:cNvSpPr/>
          <p:nvPr/>
        </p:nvSpPr>
        <p:spPr>
          <a:xfrm>
            <a:off x="1663700" y="2155825"/>
            <a:ext cx="3810000" cy="895607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 descr="Solving Multi-Armed Bandit Problems | by Hennie de Harder | Towards Data  Science">
            <a:extLst>
              <a:ext uri="{FF2B5EF4-FFF2-40B4-BE49-F238E27FC236}">
                <a16:creationId xmlns:a16="http://schemas.microsoft.com/office/drawing/2014/main" id="{181181DC-AC38-EED4-B682-7FFD3B3DC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67" y="443588"/>
            <a:ext cx="2116334" cy="161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312148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BE0D0-972A-074C-5941-FF2914D08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3DAE3EC-7F5A-8D9A-DA6A-B8735ED899E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97100" y="1475910"/>
            <a:ext cx="1095375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l">
              <a:lnSpc>
                <a:spcPct val="100000"/>
              </a:lnSpc>
              <a:spcBef>
                <a:spcPts val="125"/>
              </a:spcBef>
            </a:pPr>
            <a:r>
              <a:rPr lang="en-US" sz="1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GLIE</a:t>
            </a:r>
            <a:endParaRPr sz="3600" b="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7138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4302</TotalTime>
  <Words>521</Words>
  <Application>Microsoft Office PowerPoint</Application>
  <PresentationFormat>사용자 지정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Times New Roman</vt:lpstr>
      <vt:lpstr>Office Theme</vt:lpstr>
      <vt:lpstr>Monte Carlo     Kihwan Lee</vt:lpstr>
      <vt:lpstr>Contents      1. Exploitation vs Exploration     2. MC control (MC policy improvement)    3. GLIE </vt:lpstr>
      <vt:lpstr>1. Exploitation vs Exploration </vt:lpstr>
      <vt:lpstr>Exploitation vs Exploration </vt:lpstr>
      <vt:lpstr>Exploitation vs Exploration </vt:lpstr>
      <vt:lpstr>2. MC control      (MC policy improvement)</vt:lpstr>
      <vt:lpstr>MC control</vt:lpstr>
      <vt:lpstr>MC control</vt:lpstr>
      <vt:lpstr>3. GLIE</vt:lpstr>
      <vt:lpstr>GLIE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MLP</dc:title>
  <dc:creator>LEE.K.H</dc:creator>
  <cp:lastModifiedBy>이기환</cp:lastModifiedBy>
  <cp:revision>203</cp:revision>
  <dcterms:created xsi:type="dcterms:W3CDTF">2023-09-14T03:23:20Z</dcterms:created>
  <dcterms:modified xsi:type="dcterms:W3CDTF">2024-02-07T07:49:31Z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2023-09-14T00:00:00Z</vt:filetime>
  </property>
</Properties>
</file>