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349" r:id="rId4"/>
    <p:sldId id="300" r:id="rId5"/>
    <p:sldId id="361" r:id="rId6"/>
    <p:sldId id="358" r:id="rId7"/>
    <p:sldId id="362" r:id="rId8"/>
    <p:sldId id="366" r:id="rId9"/>
    <p:sldId id="359" r:id="rId10"/>
    <p:sldId id="363" r:id="rId11"/>
    <p:sldId id="364" r:id="rId12"/>
    <p:sldId id="365" r:id="rId13"/>
  </p:sldIdLst>
  <p:sldSz cx="5765800" cy="3244850"/>
  <p:notesSz cx="5765800" cy="3244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  <a:srgbClr val="0000E5"/>
    <a:srgbClr val="15FF7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353" autoAdjust="0"/>
  </p:normalViewPr>
  <p:slideViewPr>
    <p:cSldViewPr>
      <p:cViewPr varScale="1">
        <p:scale>
          <a:sx n="224" d="100"/>
          <a:sy n="224" d="100"/>
        </p:scale>
        <p:origin x="78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EF69-F0E2-4D40-A968-359DBD3F362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2560F-D173-46AF-A90E-B9483438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54" y="902320"/>
            <a:ext cx="422849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8680" y="193418"/>
            <a:ext cx="168843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07755"/>
            <a:ext cx="5069205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0646" y="3011623"/>
            <a:ext cx="198120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5900" y="936625"/>
            <a:ext cx="5045831" cy="14856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ctr">
              <a:lnSpc>
                <a:spcPct val="100000"/>
              </a:lnSpc>
              <a:spcBef>
                <a:spcPts val="125"/>
              </a:spcBef>
            </a:pPr>
            <a:r>
              <a:rPr lang="en-US" altLang="ko-KR" spc="10"/>
              <a:t>DQN Variants</a:t>
            </a:r>
            <a:br>
              <a:rPr lang="en-US" altLang="ko-KR" spc="10" dirty="0"/>
            </a:br>
            <a:br>
              <a:rPr lang="en-US" altLang="ko-KR" spc="10" dirty="0"/>
            </a:br>
            <a:br>
              <a:rPr lang="en-US" altLang="ko-KR" spc="10" dirty="0"/>
            </a:br>
            <a:r>
              <a:rPr lang="en-US" altLang="ko-KR" sz="800" spc="10" dirty="0"/>
              <a:t> </a:t>
            </a:r>
            <a:br>
              <a:rPr lang="en-US" altLang="ko-KR" spc="10" dirty="0"/>
            </a:br>
            <a:r>
              <a:rPr lang="en-US" altLang="ko-KR" sz="1400" spc="10" dirty="0" err="1"/>
              <a:t>Kihwan</a:t>
            </a:r>
            <a:r>
              <a:rPr lang="en-US" altLang="ko-KR" sz="1400" spc="10" dirty="0"/>
              <a:t> Lee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078A8-A48A-4F22-61B8-04ED86D7A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FD01D6-2E16-05CF-44FA-39A24740B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Prioritized Replay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FED64B9-3231-A9D4-A3AD-10353C384749}"/>
              </a:ext>
            </a:extLst>
          </p:cNvPr>
          <p:cNvSpPr txBox="1">
            <a:spLocks/>
          </p:cNvSpPr>
          <p:nvPr/>
        </p:nvSpPr>
        <p:spPr>
          <a:xfrm>
            <a:off x="596900" y="777344"/>
            <a:ext cx="4800600" cy="10929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spc="-10" dirty="0">
                <a:solidFill>
                  <a:schemeClr val="tx1"/>
                </a:solidFill>
              </a:rPr>
              <a:t>Prioritized Replay 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200" b="0" spc="-10" dirty="0">
                <a:solidFill>
                  <a:schemeClr val="tx1"/>
                </a:solidFill>
              </a:rPr>
              <a:t>     </a:t>
            </a:r>
            <a:endParaRPr lang="en-US" altLang="ko-KR" sz="4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: Experience replay</a:t>
            </a:r>
            <a:r>
              <a:rPr lang="ko-KR" altLang="en-US" sz="800" b="0" spc="-10" dirty="0">
                <a:solidFill>
                  <a:schemeClr val="tx1"/>
                </a:solidFill>
              </a:rPr>
              <a:t>에서 미니배치만큼 랜덤 샘플링을 할 때 </a:t>
            </a:r>
            <a:r>
              <a:rPr lang="en-US" altLang="ko-KR" sz="800" b="0" spc="-10" dirty="0">
                <a:solidFill>
                  <a:schemeClr val="tx1"/>
                </a:solidFill>
              </a:rPr>
              <a:t>priority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부여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( </a:t>
            </a:r>
            <a:r>
              <a:rPr lang="ko-KR" altLang="en-US" sz="800" b="0" spc="-10" dirty="0">
                <a:solidFill>
                  <a:schemeClr val="tx1"/>
                </a:solidFill>
              </a:rPr>
              <a:t>기존 문제점 </a:t>
            </a:r>
            <a:r>
              <a:rPr lang="en-US" altLang="ko-KR" sz="800" b="0" spc="-10" dirty="0">
                <a:solidFill>
                  <a:schemeClr val="tx1"/>
                </a:solidFill>
              </a:rPr>
              <a:t>)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        </a:t>
            </a:r>
            <a:r>
              <a:rPr lang="ko-KR" altLang="en-US" sz="800" b="0" spc="-10" dirty="0">
                <a:solidFill>
                  <a:schemeClr val="tx1"/>
                </a:solidFill>
              </a:rPr>
              <a:t>온라인으로 바로바로 업데이트</a:t>
            </a:r>
            <a:r>
              <a:rPr lang="en-US" altLang="ko-KR" sz="800" b="0" spc="-10" dirty="0">
                <a:solidFill>
                  <a:schemeClr val="tx1"/>
                </a:solidFill>
              </a:rPr>
              <a:t>  =&gt;  strongly temporally-correlated updates   =&gt;  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iid</a:t>
            </a:r>
            <a:r>
              <a:rPr lang="ko-KR" altLang="en-US" sz="800" b="0" spc="-10" dirty="0">
                <a:solidFill>
                  <a:schemeClr val="tx1"/>
                </a:solidFill>
              </a:rPr>
              <a:t> 깨지고 성능 저하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 / </a:t>
            </a:r>
            <a:r>
              <a:rPr lang="ko-KR" altLang="en-US" sz="800" b="0" spc="-10" dirty="0">
                <a:solidFill>
                  <a:schemeClr val="tx1"/>
                </a:solidFill>
              </a:rPr>
              <a:t>해결 </a:t>
            </a:r>
            <a:r>
              <a:rPr lang="en-US" altLang="ko-KR" sz="800" b="0" spc="-10" dirty="0">
                <a:solidFill>
                  <a:schemeClr val="tx1"/>
                </a:solidFill>
              </a:rPr>
              <a:t>/   Replay buffer</a:t>
            </a:r>
            <a:r>
              <a:rPr lang="ko-KR" altLang="en-US" sz="800" b="0" spc="-10" dirty="0">
                <a:solidFill>
                  <a:schemeClr val="tx1"/>
                </a:solidFill>
              </a:rPr>
              <a:t>로 </a:t>
            </a:r>
            <a:r>
              <a:rPr lang="en-US" altLang="ko-KR" sz="800" b="0" spc="-10" dirty="0">
                <a:solidFill>
                  <a:schemeClr val="tx1"/>
                </a:solidFill>
              </a:rPr>
              <a:t>mini batch  =&gt;  uniform</a:t>
            </a:r>
            <a:r>
              <a:rPr lang="ko-KR" altLang="en-US" sz="800" b="0" spc="-10" dirty="0">
                <a:solidFill>
                  <a:schemeClr val="tx1"/>
                </a:solidFill>
              </a:rPr>
              <a:t>하게 말고 중요한 데이터에 가중치를 주자</a:t>
            </a:r>
            <a:r>
              <a:rPr lang="en-US" altLang="ko-KR" sz="800" b="0" spc="-10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2050" name="Picture 2" descr="RL] 강화학습 알고리즘: (1) DQN (Deep Q-Network)">
            <a:extLst>
              <a:ext uri="{FF2B5EF4-FFF2-40B4-BE49-F238E27FC236}">
                <a16:creationId xmlns:a16="http://schemas.microsoft.com/office/drawing/2014/main" id="{04E1DEF2-00BF-DF2E-979D-5D8F831F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003425"/>
            <a:ext cx="2578100" cy="94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66410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AA53-AE23-15B0-A499-5821AB559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26926A-3A9F-4ABC-5AA3-681F6067E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Prioritized Replay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90CA1C6-C707-7976-F691-2770DC20DC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900" y="777344"/>
                <a:ext cx="4800600" cy="206716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>
                <a:lvl1pPr>
                  <a:defRPr sz="1200" b="1" i="0">
                    <a:solidFill>
                      <a:srgbClr val="0000E5"/>
                    </a:solidFill>
                    <a:latin typeface="Times New Roman"/>
                    <a:ea typeface="+mj-ea"/>
                    <a:cs typeface="Times New Roman"/>
                  </a:defRPr>
                </a:lvl1pPr>
              </a:lstStyle>
              <a:p>
                <a:pPr marL="12700" latinLnBrk="0">
                  <a:lnSpc>
                    <a:spcPct val="150000"/>
                  </a:lnSpc>
                  <a:spcBef>
                    <a:spcPts val="95"/>
                  </a:spcBef>
                </a:pPr>
                <a:r>
                  <a:rPr lang="en-US" altLang="ko-KR" sz="800" spc="-10" dirty="0">
                    <a:solidFill>
                      <a:schemeClr val="tx1"/>
                    </a:solidFill>
                  </a:rPr>
                  <a:t>Q )  </a:t>
                </a:r>
                <a:r>
                  <a:rPr lang="ko-KR" altLang="en-US" sz="800" spc="-10" dirty="0">
                    <a:solidFill>
                      <a:schemeClr val="tx1"/>
                    </a:solidFill>
                  </a:rPr>
                  <a:t>중요하다는 판단 기준은</a:t>
                </a:r>
                <a:r>
                  <a:rPr lang="en-US" altLang="ko-KR" sz="800" spc="-1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12700" latinLnBrk="0">
                  <a:lnSpc>
                    <a:spcPct val="150000"/>
                  </a:lnSpc>
                  <a:spcBef>
                    <a:spcPts val="95"/>
                  </a:spcBef>
                </a:pPr>
                <a:r>
                  <a:rPr lang="en-US" altLang="ko-KR" sz="200" b="0" spc="-10" dirty="0">
                    <a:solidFill>
                      <a:schemeClr val="tx1"/>
                    </a:solidFill>
                  </a:rPr>
                  <a:t>     </a:t>
                </a:r>
                <a:endParaRPr lang="en-US" altLang="ko-KR" sz="400" b="0" spc="-10" dirty="0">
                  <a:solidFill>
                    <a:schemeClr val="tx1"/>
                  </a:solidFill>
                </a:endParaRPr>
              </a:p>
              <a:p>
                <a:pPr marL="12700" latinLnBrk="0">
                  <a:lnSpc>
                    <a:spcPct val="150000"/>
                  </a:lnSpc>
                  <a:spcBef>
                    <a:spcPts val="95"/>
                  </a:spcBef>
                </a:pP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      : </a:t>
                </a:r>
                <a:r>
                  <a:rPr lang="es-ES" altLang="ko-KR" sz="800" b="0" spc="-10" dirty="0">
                    <a:solidFill>
                      <a:schemeClr val="tx1"/>
                    </a:solidFill>
                  </a:rPr>
                  <a:t>Temporal difference error (TD error) 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를 통해 결정  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로봇 예시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ko-KR" sz="100" b="0" spc="-10" dirty="0">
                    <a:solidFill>
                      <a:schemeClr val="tx1"/>
                    </a:solidFill>
                  </a:rPr>
                  <a:t> </a:t>
                </a:r>
                <a:endParaRPr lang="en-US" altLang="ko-KR" sz="800" b="0" spc="-10" dirty="0">
                  <a:solidFill>
                    <a:schemeClr val="tx1"/>
                  </a:solidFill>
                </a:endParaRPr>
              </a:p>
              <a:p>
                <a:pPr marL="12700" latinLnBrk="0">
                  <a:lnSpc>
                    <a:spcPct val="150000"/>
                  </a:lnSpc>
                  <a:spcBef>
                    <a:spcPts val="95"/>
                  </a:spcBef>
                </a:pP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                                                                                    =&gt;   </a:t>
                </a:r>
                <a14:m>
                  <m:oMath xmlns:m="http://schemas.openxmlformats.org/officeDocument/2006/math">
                    <m:r>
                      <a:rPr lang="en-US" altLang="ko-KR" sz="800" b="0" i="1" spc="-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800" b="0" i="1" spc="-1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b="0" i="0" spc="-1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d>
                    <m:r>
                      <a:rPr lang="en-US" altLang="ko-KR" sz="800" b="0" i="0" spc="-1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800" b="0" i="1" spc="-1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800" b="0" i="1" spc="-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num>
                      <m:den>
                        <m:sSub>
                          <m:sSubPr>
                            <m:ctrlP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</m:sSubSup>
                      </m:den>
                    </m:f>
                  </m:oMath>
                </a14:m>
                <a:endParaRPr lang="en-US" altLang="ko-KR" sz="800" b="0" spc="-10" dirty="0">
                  <a:solidFill>
                    <a:schemeClr val="tx1"/>
                  </a:solidFill>
                </a:endParaRPr>
              </a:p>
              <a:p>
                <a:pPr marL="12700" latinLnBrk="0">
                  <a:lnSpc>
                    <a:spcPct val="150000"/>
                  </a:lnSpc>
                  <a:spcBef>
                    <a:spcPts val="95"/>
                  </a:spcBef>
                </a:pP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=&gt;  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이 에러가 큰 값을 중요한 것이라 생각하고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 미니배치로 뽑을 때 더 많이 뽑힐 수 있게 확률을 올려줍니다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2700" latinLnBrk="0">
                  <a:lnSpc>
                    <a:spcPct val="150000"/>
                  </a:lnSpc>
                  <a:spcBef>
                    <a:spcPts val="95"/>
                  </a:spcBef>
                </a:pPr>
                <a:r>
                  <a:rPr lang="en-US" altLang="ko-KR" sz="500" b="0" spc="-10" dirty="0">
                    <a:solidFill>
                      <a:schemeClr val="tx1"/>
                    </a:solidFill>
                  </a:rPr>
                  <a:t> </a:t>
                </a:r>
                <a:endParaRPr lang="en-US" altLang="ko-KR" sz="800" b="0" spc="-10" dirty="0">
                  <a:solidFill>
                    <a:schemeClr val="tx1"/>
                  </a:solidFill>
                </a:endParaRPr>
              </a:p>
              <a:p>
                <a:pPr marL="184150" indent="-171450" latinLnBrk="0">
                  <a:lnSpc>
                    <a:spcPct val="15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800" spc="-10" dirty="0">
                    <a:solidFill>
                      <a:schemeClr val="tx1"/>
                    </a:solidFill>
                  </a:rPr>
                  <a:t>문제점 발생  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:  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특정한 쏠림 현상으로 다양성과 편향에 관한 문제가 생깁니다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.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1) loss of diversity 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: stochastic sampling prioritization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으로 해결합니다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.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2) bias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: importance sampling weights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로 해결합니다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90CA1C6-C707-7976-F691-2770DC20D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777344"/>
                <a:ext cx="4800600" cy="2067169"/>
              </a:xfrm>
              <a:prstGeom prst="rect">
                <a:avLst/>
              </a:prstGeom>
              <a:blipFill>
                <a:blip r:embed="rId2"/>
                <a:stretch>
                  <a:fillRect l="-1144" b="-2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B624D3A-6F1A-928E-2034-D84E44FB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1351649"/>
            <a:ext cx="1638300" cy="1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444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092D3-3D31-922F-98BE-DF48A33D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160FD8-5192-FC4F-E46E-E05F8A465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Prioritized Replay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790DB4F-56EA-DF54-1C13-0D1AC13AD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900" y="777344"/>
                <a:ext cx="4800600" cy="222355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>
                <a:lvl1pPr>
                  <a:defRPr sz="1200" b="1" i="0">
                    <a:solidFill>
                      <a:srgbClr val="0000E5"/>
                    </a:solidFill>
                    <a:latin typeface="Times New Roman"/>
                    <a:ea typeface="+mj-ea"/>
                    <a:cs typeface="Times New Roman"/>
                  </a:defRPr>
                </a:lvl1pPr>
              </a:lstStyle>
              <a:p>
                <a:pPr marL="184150" indent="-171450" latinLnBrk="0">
                  <a:lnSpc>
                    <a:spcPct val="15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800" spc="-10" dirty="0">
                    <a:solidFill>
                      <a:schemeClr val="tx1"/>
                    </a:solidFill>
                  </a:rPr>
                  <a:t>문제점 발생  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:  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특정한 쏠림 현상으로 다양성과 편향에 관한 문제가 생깁니다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.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500" b="0" spc="-1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1) loss of diversity : 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초반에는 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TD error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는 성능이 좋지 않아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한 번 높은 값을 가지면 계속 선정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: stochastic sampling prioritization 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으로 해결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 =&gt;   </a:t>
                </a:r>
                <a14:m>
                  <m:oMath xmlns:m="http://schemas.openxmlformats.org/officeDocument/2006/math">
                    <m:r>
                      <a:rPr lang="en-US" altLang="ko-KR" sz="800" b="0" i="1" spc="-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800" b="0" i="1" spc="-1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b="0" i="0" spc="-1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d>
                    <m:r>
                      <a:rPr lang="en-US" altLang="ko-KR" sz="800" b="0" i="0" spc="-1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800" b="0" i="1" spc="-1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800" b="0" i="1" spc="-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800" b="0" i="1" spc="-10" dirty="0" smtClean="0">
                                <a:solidFill>
                                  <a:srgbClr val="007F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800" b="0" i="1" spc="-1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800" b="0" i="1" spc="-10" dirty="0" smtClean="0">
                                <a:solidFill>
                                  <a:srgbClr val="007F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sz="800" b="0" i="1" spc="-10" dirty="0">
                        <a:solidFill>
                          <a:srgbClr val="007F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800" b="0" i="1" spc="-10" dirty="0">
                        <a:solidFill>
                          <a:srgbClr val="007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 :   (uniform)    0 ~ 1    (priority)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300" b="0" spc="-1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2) bias  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: importance sampling weights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로 해결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 =&gt;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b="0" i="1" spc="-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pc="-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800" b="0" i="1" spc="-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800" b="0" i="0" spc="-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800" b="0" i="1" spc="-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800" b="0" i="1" spc="-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800" b="0" i="1" spc="-1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800" b="0" i="0" spc="-1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800" b="0" i="1" spc="-1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ko-KR" sz="800" b="0" i="0" spc="-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ko-KR" sz="800" b="0" i="1" spc="-1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800" b="0" i="0" spc="-1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800" b="0" i="1" spc="-1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800" b="0" i="1" spc="-1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800" b="0" i="0" spc="-1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800" b="0" i="1" spc="-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en-US" altLang="ko-KR" sz="400" b="0" spc="-1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학습이 거의 끝날 때는 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unbiased update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를</a:t>
                </a:r>
                <a:br>
                  <a:rPr lang="en-US" altLang="ko-KR" sz="800" b="0" spc="-10" dirty="0">
                    <a:solidFill>
                      <a:schemeClr val="tx1"/>
                    </a:solidFill>
                  </a:rPr>
                </a:b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고려하여 </a:t>
                </a:r>
                <a14:m>
                  <m:oMath xmlns:m="http://schemas.openxmlformats.org/officeDocument/2006/math">
                    <m:r>
                      <a:rPr lang="en-US" altLang="ko-KR" sz="800" b="0" i="1" spc="-1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를 점점 </a:t>
                </a:r>
                <a:r>
                  <a:rPr lang="en-US" altLang="ko-KR" sz="800" b="0" spc="-10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800" b="0" spc="-10" dirty="0">
                    <a:solidFill>
                      <a:schemeClr val="tx1"/>
                    </a:solidFill>
                  </a:rPr>
                  <a:t>에 가깝게 조절</a:t>
                </a:r>
                <a:endParaRPr lang="en-US" altLang="ko-KR" sz="800" b="0" spc="-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790DB4F-56EA-DF54-1C13-0D1AC13AD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777344"/>
                <a:ext cx="4800600" cy="2223557"/>
              </a:xfrm>
              <a:prstGeom prst="rect">
                <a:avLst/>
              </a:prstGeom>
              <a:blipFill>
                <a:blip r:embed="rId2"/>
                <a:stretch>
                  <a:fillRect l="-1017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FA39A9E3-5523-1E84-9708-395AB7C7AE54}"/>
              </a:ext>
            </a:extLst>
          </p:cNvPr>
          <p:cNvSpPr/>
          <p:nvPr/>
        </p:nvSpPr>
        <p:spPr>
          <a:xfrm>
            <a:off x="2645486" y="1994815"/>
            <a:ext cx="2599614" cy="999209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EB4EFB-AE8A-FD67-393E-4CA1F77C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2115933"/>
            <a:ext cx="2373699" cy="835452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DA271DBB-E09B-5F1A-200E-96A240FD6396}"/>
              </a:ext>
            </a:extLst>
          </p:cNvPr>
          <p:cNvSpPr txBox="1">
            <a:spLocks/>
          </p:cNvSpPr>
          <p:nvPr/>
        </p:nvSpPr>
        <p:spPr>
          <a:xfrm>
            <a:off x="1816100" y="2026912"/>
            <a:ext cx="195135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 latinLnBrk="0">
              <a:spcBef>
                <a:spcPts val="95"/>
              </a:spcBef>
            </a:pPr>
            <a:r>
              <a:rPr lang="en-US" altLang="ko-KR" sz="800" b="0" kern="0" spc="-10" dirty="0">
                <a:solidFill>
                  <a:schemeClr val="tx1"/>
                </a:solidFill>
              </a:rPr>
              <a:t>Ex)</a:t>
            </a:r>
            <a:endParaRPr lang="en-US" sz="800" b="0" kern="0" spc="-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7382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044" y="366498"/>
            <a:ext cx="5157712" cy="205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2000" spc="10" dirty="0"/>
              <a:t>Contents</a:t>
            </a:r>
            <a:br>
              <a:rPr lang="en-US" sz="2000" spc="10" dirty="0"/>
            </a:br>
            <a:br>
              <a:rPr lang="en-US" sz="900" spc="10" dirty="0"/>
            </a:br>
            <a:r>
              <a:rPr lang="en-US" sz="500" spc="10" dirty="0"/>
              <a:t> </a:t>
            </a:r>
            <a:br>
              <a:rPr lang="en-US" sz="6000" spc="10" dirty="0"/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Multi-step Learning</a:t>
            </a: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Double DQN</a:t>
            </a:r>
            <a:br>
              <a:rPr lang="en-US" sz="11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sz="105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altLang="ko-KR" sz="6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Prioritized Replay</a:t>
            </a:r>
            <a:endParaRPr sz="12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3786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87512" y="1475910"/>
            <a:ext cx="2390775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Multi-step Learning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479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080EDC-93AE-6C4A-4299-E4F42B2D2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6" r="9091" b="5289"/>
          <a:stretch/>
        </p:blipFill>
        <p:spPr bwMode="auto">
          <a:xfrm>
            <a:off x="2922127" y="2273122"/>
            <a:ext cx="2548504" cy="6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Multi-step Learning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96900" y="777344"/>
            <a:ext cx="4114800" cy="156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spc="-10" dirty="0">
                <a:solidFill>
                  <a:schemeClr val="tx1"/>
                </a:solidFill>
              </a:rPr>
              <a:t>DQN</a:t>
            </a:r>
            <a:r>
              <a:rPr lang="ko-KR" altLang="en-US" sz="800" spc="-10" dirty="0">
                <a:solidFill>
                  <a:schemeClr val="tx1"/>
                </a:solidFill>
              </a:rPr>
              <a:t>의 </a:t>
            </a:r>
            <a:r>
              <a:rPr lang="en-US" altLang="ko-KR" sz="800" spc="-10" dirty="0">
                <a:solidFill>
                  <a:schemeClr val="tx1"/>
                </a:solidFill>
              </a:rPr>
              <a:t>loss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function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en-US" altLang="ko-KR" sz="1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200" b="0" spc="-10" dirty="0">
                <a:solidFill>
                  <a:schemeClr val="tx1"/>
                </a:solidFill>
              </a:rPr>
              <a:t>     </a:t>
            </a:r>
            <a:endParaRPr lang="en-US" altLang="ko-KR" sz="4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: target</a:t>
            </a:r>
            <a:r>
              <a:rPr lang="ko-KR" altLang="en-US" sz="800" b="0" spc="-10" dirty="0">
                <a:solidFill>
                  <a:schemeClr val="tx1"/>
                </a:solidFill>
              </a:rPr>
              <a:t>에 </a:t>
            </a:r>
            <a:r>
              <a:rPr lang="en-US" altLang="ko-KR" sz="800" b="0" spc="-10" dirty="0">
                <a:solidFill>
                  <a:schemeClr val="tx1"/>
                </a:solidFill>
              </a:rPr>
              <a:t>rt+1</a:t>
            </a:r>
            <a:r>
              <a:rPr lang="ko-KR" altLang="en-US" sz="800" b="0" spc="-10" dirty="0">
                <a:solidFill>
                  <a:schemeClr val="tx1"/>
                </a:solidFill>
              </a:rPr>
              <a:t>이 존재 </a:t>
            </a:r>
            <a:r>
              <a:rPr lang="en-US" altLang="ko-KR" sz="800" b="0" spc="-10" dirty="0">
                <a:solidFill>
                  <a:schemeClr val="tx1"/>
                </a:solidFill>
              </a:rPr>
              <a:t>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400" b="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=&gt;  </a:t>
            </a:r>
            <a:r>
              <a:rPr lang="ko-KR" altLang="en-US" sz="800" b="0" spc="-10" dirty="0">
                <a:solidFill>
                  <a:schemeClr val="tx1"/>
                </a:solidFill>
              </a:rPr>
              <a:t>게임을 할 때 바로 다음 </a:t>
            </a:r>
            <a:r>
              <a:rPr lang="en-US" altLang="ko-KR" sz="800" b="0" spc="-10" dirty="0">
                <a:solidFill>
                  <a:schemeClr val="tx1"/>
                </a:solidFill>
              </a:rPr>
              <a:t>step</a:t>
            </a:r>
            <a:r>
              <a:rPr lang="ko-KR" altLang="en-US" sz="800" b="0" spc="-10" dirty="0">
                <a:solidFill>
                  <a:schemeClr val="tx1"/>
                </a:solidFill>
              </a:rPr>
              <a:t>의 </a:t>
            </a:r>
            <a:r>
              <a:rPr lang="en-US" altLang="ko-KR" sz="800" b="0" spc="-10" dirty="0">
                <a:solidFill>
                  <a:schemeClr val="tx1"/>
                </a:solidFill>
              </a:rPr>
              <a:t>reward</a:t>
            </a:r>
            <a:r>
              <a:rPr lang="ko-KR" altLang="en-US" sz="800" b="0" spc="-10" dirty="0">
                <a:solidFill>
                  <a:schemeClr val="tx1"/>
                </a:solidFill>
              </a:rPr>
              <a:t>도 중요하지만 자율주행과 같이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       10step</a:t>
            </a:r>
            <a:r>
              <a:rPr lang="ko-KR" altLang="en-US" sz="800" b="0" spc="-10" dirty="0">
                <a:solidFill>
                  <a:schemeClr val="tx1"/>
                </a:solidFill>
              </a:rPr>
              <a:t>이후까지 볼 수 있다면 유리할 때가 존재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=&gt; 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이를 접목시킨 것이 </a:t>
            </a:r>
            <a:r>
              <a:rPr lang="en-US" altLang="ko-KR" sz="800" b="0" spc="-10" dirty="0">
                <a:solidFill>
                  <a:schemeClr val="tx1"/>
                </a:solidFill>
              </a:rPr>
              <a:t>Multi-step Learning 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F2D6DC-82F8-F460-D587-9018AD60B64B}"/>
              </a:ext>
            </a:extLst>
          </p:cNvPr>
          <p:cNvSpPr/>
          <p:nvPr/>
        </p:nvSpPr>
        <p:spPr>
          <a:xfrm>
            <a:off x="2915568" y="2203249"/>
            <a:ext cx="2590800" cy="790776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39646D-8E3A-AF87-A2E1-965702F2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038343"/>
            <a:ext cx="2654300" cy="170460"/>
          </a:xfrm>
          <a:prstGeom prst="rect">
            <a:avLst/>
          </a:prstGeom>
        </p:spPr>
      </p:pic>
      <p:pic>
        <p:nvPicPr>
          <p:cNvPr id="1030" name="Picture 6" descr="심층 강화 학습을 통해 사람을 닮아 가는 자율 주행">
            <a:extLst>
              <a:ext uri="{FF2B5EF4-FFF2-40B4-BE49-F238E27FC236}">
                <a16:creationId xmlns:a16="http://schemas.microsoft.com/office/drawing/2014/main" id="{CB44F970-90F7-E991-334F-38107676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66" y="697325"/>
            <a:ext cx="1731341" cy="6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73331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F2D04-E4CE-29AD-188B-B88C73638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A93A28-3B58-6DE1-A7C5-7FF14B6C9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6" r="9091" b="5289"/>
          <a:stretch/>
        </p:blipFill>
        <p:spPr bwMode="auto">
          <a:xfrm>
            <a:off x="2922127" y="2273122"/>
            <a:ext cx="2548504" cy="6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B6A9C1FE-866D-F0EF-E598-CD23FC1E2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Multi-step Learning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B19A5F9-EE03-F2ED-FCBC-602FBDEF30AD}"/>
              </a:ext>
            </a:extLst>
          </p:cNvPr>
          <p:cNvSpPr txBox="1">
            <a:spLocks/>
          </p:cNvSpPr>
          <p:nvPr/>
        </p:nvSpPr>
        <p:spPr>
          <a:xfrm>
            <a:off x="596900" y="777344"/>
            <a:ext cx="4114800" cy="22082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spc="-10" dirty="0">
                <a:solidFill>
                  <a:schemeClr val="tx1"/>
                </a:solidFill>
              </a:rPr>
              <a:t>Multi-step Learning</a:t>
            </a:r>
            <a:r>
              <a:rPr lang="ko-KR" altLang="en-US" sz="800" spc="-10" dirty="0">
                <a:solidFill>
                  <a:schemeClr val="tx1"/>
                </a:solidFill>
              </a:rPr>
              <a:t>의 </a:t>
            </a:r>
            <a:r>
              <a:rPr lang="en-US" altLang="ko-KR" sz="800" spc="-10" dirty="0">
                <a:solidFill>
                  <a:schemeClr val="tx1"/>
                </a:solidFill>
              </a:rPr>
              <a:t>loss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function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200" b="0" spc="-10" dirty="0">
                <a:solidFill>
                  <a:schemeClr val="tx1"/>
                </a:solidFill>
              </a:rPr>
              <a:t>     </a:t>
            </a:r>
            <a:endParaRPr lang="en-US" altLang="ko-KR" sz="4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DQN :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             DQN</a:t>
            </a:r>
            <a:r>
              <a:rPr lang="ko-KR" altLang="en-US" sz="800" b="0" spc="-10" dirty="0">
                <a:solidFill>
                  <a:schemeClr val="tx1"/>
                </a:solidFill>
              </a:rPr>
              <a:t>과 비교했을 때</a:t>
            </a:r>
            <a:r>
              <a:rPr lang="en-US" altLang="ko-KR" sz="800" b="0" spc="-10" dirty="0">
                <a:solidFill>
                  <a:schemeClr val="tx1"/>
                </a:solidFill>
              </a:rPr>
              <a:t>, TD target</a:t>
            </a:r>
            <a:r>
              <a:rPr lang="ko-KR" altLang="en-US" sz="800" b="0" spc="-10" dirty="0">
                <a:solidFill>
                  <a:schemeClr val="tx1"/>
                </a:solidFill>
              </a:rPr>
              <a:t>이 아닌 </a:t>
            </a:r>
            <a:r>
              <a:rPr lang="en-US" altLang="ko-KR" sz="800" b="0" spc="-10" dirty="0">
                <a:solidFill>
                  <a:schemeClr val="tx1"/>
                </a:solidFill>
              </a:rPr>
              <a:t>n-step return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사용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Q. </a:t>
            </a:r>
            <a:r>
              <a:rPr lang="ko-KR" altLang="en-US" sz="800" b="0" spc="-10" dirty="0">
                <a:solidFill>
                  <a:schemeClr val="tx1"/>
                </a:solidFill>
              </a:rPr>
              <a:t>활용되는 곳</a:t>
            </a:r>
            <a:r>
              <a:rPr lang="en-US" altLang="ko-KR" sz="800" b="0" spc="-10" dirty="0">
                <a:solidFill>
                  <a:schemeClr val="tx1"/>
                </a:solidFill>
              </a:rPr>
              <a:t>?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b="0" spc="-10" dirty="0">
                <a:solidFill>
                  <a:schemeClr val="tx1"/>
                </a:solidFill>
              </a:rPr>
              <a:t>  </a:t>
            </a:r>
            <a:r>
              <a:rPr lang="en-US" altLang="ko-KR" sz="800" b="0" spc="-10" dirty="0">
                <a:solidFill>
                  <a:schemeClr val="tx1"/>
                </a:solidFill>
              </a:rPr>
              <a:t>* </a:t>
            </a:r>
            <a:r>
              <a:rPr lang="ko-KR" altLang="en-US" sz="800" b="0" spc="-10" dirty="0">
                <a:solidFill>
                  <a:schemeClr val="tx1"/>
                </a:solidFill>
              </a:rPr>
              <a:t>로봇제어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* </a:t>
            </a:r>
            <a:r>
              <a:rPr lang="ko-KR" altLang="en-US" sz="800" b="0" spc="-10" dirty="0">
                <a:solidFill>
                  <a:schemeClr val="tx1"/>
                </a:solidFill>
              </a:rPr>
              <a:t>자율주행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 * </a:t>
            </a:r>
            <a:r>
              <a:rPr lang="ko-KR" altLang="en-US" sz="800" b="0" spc="-10" dirty="0">
                <a:solidFill>
                  <a:schemeClr val="tx1"/>
                </a:solidFill>
              </a:rPr>
              <a:t>게임                    </a:t>
            </a:r>
            <a:r>
              <a:rPr lang="en-US" altLang="ko-KR" sz="800" b="0" spc="-10" dirty="0">
                <a:solidFill>
                  <a:schemeClr val="tx1"/>
                </a:solidFill>
              </a:rPr>
              <a:t>=&gt;   </a:t>
            </a:r>
            <a:r>
              <a:rPr lang="ko-KR" altLang="en-US" sz="800" b="0" spc="-10" dirty="0">
                <a:solidFill>
                  <a:schemeClr val="tx1"/>
                </a:solidFill>
              </a:rPr>
              <a:t>바둑</a:t>
            </a:r>
            <a:r>
              <a:rPr lang="en-US" altLang="ko-KR" sz="800" b="0" spc="-1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1044CE-3448-9768-29A1-907876CDAADF}"/>
              </a:ext>
            </a:extLst>
          </p:cNvPr>
          <p:cNvSpPr/>
          <p:nvPr/>
        </p:nvSpPr>
        <p:spPr>
          <a:xfrm>
            <a:off x="2915568" y="2203249"/>
            <a:ext cx="2590800" cy="790776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6036F1-00B4-B754-188B-8C5BA659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1" y="1043760"/>
            <a:ext cx="2133600" cy="2500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CE76D7-6539-6EEC-A235-7B7081401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35" y="1295020"/>
            <a:ext cx="2755971" cy="265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6FF983-094A-3F5F-B44F-1F7BE43BE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0" y="1672394"/>
            <a:ext cx="2286000" cy="1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1742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D956A-9D55-3E6F-1A70-299DEE4B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E487E1-B41B-9B4E-B7D7-4D4C3D68F9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92312" y="1475910"/>
            <a:ext cx="1781175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Double DQN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3922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E4404-9619-4CA3-B67B-4E79E0B1C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BCAB96-A4F2-16EE-173A-9731C1E90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Double DQN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8D17329-0113-A43F-274D-702B086EC38E}"/>
              </a:ext>
            </a:extLst>
          </p:cNvPr>
          <p:cNvSpPr txBox="1">
            <a:spLocks/>
          </p:cNvSpPr>
          <p:nvPr/>
        </p:nvSpPr>
        <p:spPr>
          <a:xfrm>
            <a:off x="596900" y="860425"/>
            <a:ext cx="4267200" cy="17404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Q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leanrnig</a:t>
            </a:r>
            <a:r>
              <a:rPr lang="ko-KR" altLang="en-US" sz="800" b="0" spc="-10" dirty="0">
                <a:solidFill>
                  <a:schemeClr val="tx1"/>
                </a:solidFill>
              </a:rPr>
              <a:t>  </a:t>
            </a:r>
            <a:r>
              <a:rPr lang="en-US" altLang="ko-KR" sz="800" b="0" spc="-10" dirty="0">
                <a:solidFill>
                  <a:schemeClr val="tx1"/>
                </a:solidFill>
              </a:rPr>
              <a:t>vs  Double Q learning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Q learning</a:t>
            </a:r>
            <a:r>
              <a:rPr lang="ko-KR" altLang="en-US" sz="800" b="0" spc="-10" dirty="0">
                <a:solidFill>
                  <a:schemeClr val="tx1"/>
                </a:solidFill>
              </a:rPr>
              <a:t>에서는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maximum 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opreration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이 존재하여 </a:t>
            </a:r>
            <a:r>
              <a:rPr lang="ko-KR" altLang="en-US" sz="800" b="0" spc="-10" dirty="0" err="1">
                <a:solidFill>
                  <a:schemeClr val="tx1"/>
                </a:solidFill>
              </a:rPr>
              <a:t>실제값보다</a:t>
            </a:r>
            <a:r>
              <a:rPr lang="ko-KR" altLang="en-US" sz="800" b="0" spc="-10" dirty="0">
                <a:solidFill>
                  <a:schemeClr val="tx1"/>
                </a:solidFill>
              </a:rPr>
              <a:t> 높게 측정이 되어 </a:t>
            </a:r>
            <a:r>
              <a:rPr lang="en-US" altLang="ko-KR" sz="800" b="0" spc="-10" dirty="0">
                <a:solidFill>
                  <a:schemeClr val="tx1"/>
                </a:solidFill>
              </a:rPr>
              <a:t>over estimate</a:t>
            </a:r>
            <a:r>
              <a:rPr lang="ko-KR" altLang="en-US" sz="800" b="0" spc="-10" dirty="0">
                <a:solidFill>
                  <a:schemeClr val="tx1"/>
                </a:solidFill>
              </a:rPr>
              <a:t>됩니다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이를 해결하기 위해 </a:t>
            </a:r>
            <a:r>
              <a:rPr lang="en-US" altLang="ko-KR" sz="800" b="0" spc="-10" dirty="0">
                <a:solidFill>
                  <a:schemeClr val="tx1"/>
                </a:solidFill>
              </a:rPr>
              <a:t>double Q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사용합니다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3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3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3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3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3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3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3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3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200" b="0" spc="-1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4B1AB8-DF54-77E0-7FFD-75612B732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50000" r="20925" b="14036"/>
          <a:stretch/>
        </p:blipFill>
        <p:spPr bwMode="auto">
          <a:xfrm>
            <a:off x="749300" y="1851025"/>
            <a:ext cx="3200400" cy="8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30667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C8C1F-67DA-D73F-8794-9ECE0A91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5BEB8E-D93C-60D4-059E-74418A061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Double DQN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5491EC2-79E6-B2A7-2E07-B14D1CE56FDF}"/>
              </a:ext>
            </a:extLst>
          </p:cNvPr>
          <p:cNvSpPr txBox="1">
            <a:spLocks/>
          </p:cNvSpPr>
          <p:nvPr/>
        </p:nvSpPr>
        <p:spPr>
          <a:xfrm>
            <a:off x="596900" y="1012825"/>
            <a:ext cx="4267200" cy="72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Double DQN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앞의 방법을 활용하여 </a:t>
            </a:r>
            <a:r>
              <a:rPr lang="en-US" altLang="ko-KR" sz="800" b="0" spc="-10" dirty="0">
                <a:solidFill>
                  <a:schemeClr val="tx1"/>
                </a:solidFill>
              </a:rPr>
              <a:t>DQN</a:t>
            </a:r>
            <a:r>
              <a:rPr lang="ko-KR" altLang="en-US" sz="800" b="0" spc="-10" dirty="0">
                <a:solidFill>
                  <a:schemeClr val="tx1"/>
                </a:solidFill>
              </a:rPr>
              <a:t>에 적용 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=&gt; 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이미 두 개의 네트워크가 존재</a:t>
            </a:r>
            <a:r>
              <a:rPr lang="en-US" altLang="ko-KR" sz="800" b="0" spc="-10" dirty="0">
                <a:solidFill>
                  <a:schemeClr val="tx1"/>
                </a:solidFill>
              </a:rPr>
              <a:t>! (behavior, target)</a:t>
            </a:r>
            <a:endParaRPr lang="en-US" altLang="ko-KR" sz="200" b="0" spc="-1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B80BA4-0CBE-5855-019A-D4880598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955018"/>
            <a:ext cx="2959100" cy="395446"/>
          </a:xfrm>
          <a:prstGeom prst="rect">
            <a:avLst/>
          </a:prstGeom>
        </p:spPr>
      </p:pic>
      <p:pic>
        <p:nvPicPr>
          <p:cNvPr id="1026" name="Picture 2" descr="Deep Q Network(DQN) – 인사이트캠퍼스">
            <a:extLst>
              <a:ext uri="{FF2B5EF4-FFF2-40B4-BE49-F238E27FC236}">
                <a16:creationId xmlns:a16="http://schemas.microsoft.com/office/drawing/2014/main" id="{130953F2-4BB5-D296-4F10-4CDD6240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840" y="860425"/>
            <a:ext cx="2425700" cy="17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95715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BE0D0-972A-074C-5941-FF2914D08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DAE3EC-7F5A-8D9A-DA6A-B8735ED899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63700" y="1475910"/>
            <a:ext cx="2362200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Prioritized Replay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7138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Words>456</Words>
  <Application>Microsoft Office PowerPoint</Application>
  <PresentationFormat>사용자 지정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Cambria Math</vt:lpstr>
      <vt:lpstr>Times New Roman</vt:lpstr>
      <vt:lpstr>Office Theme</vt:lpstr>
      <vt:lpstr>DQN Variants     Kihwan Lee</vt:lpstr>
      <vt:lpstr>Contents      1. Multi-step Learning    2. Double DQN    3. Prioritized Replay</vt:lpstr>
      <vt:lpstr>1. Multi-step Learning</vt:lpstr>
      <vt:lpstr>Multi-step Learning</vt:lpstr>
      <vt:lpstr>Multi-step Learning</vt:lpstr>
      <vt:lpstr>2. Double DQN</vt:lpstr>
      <vt:lpstr>Double DQN</vt:lpstr>
      <vt:lpstr>Double DQN</vt:lpstr>
      <vt:lpstr>3. Prioritized Replay</vt:lpstr>
      <vt:lpstr>Prioritized Replay</vt:lpstr>
      <vt:lpstr>Prioritized Replay</vt:lpstr>
      <vt:lpstr>Prioritized Replay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MLP</dc:title>
  <dc:creator>LEE.K.H</dc:creator>
  <cp:lastModifiedBy>이기환</cp:lastModifiedBy>
  <cp:revision>302</cp:revision>
  <dcterms:created xsi:type="dcterms:W3CDTF">2023-09-14T03:23:20Z</dcterms:created>
  <dcterms:modified xsi:type="dcterms:W3CDTF">2024-02-15T01:07:24Z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2023-09-14T00:00:00Z</vt:filetime>
  </property>
</Properties>
</file>