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349" r:id="rId4"/>
    <p:sldId id="300" r:id="rId5"/>
    <p:sldId id="358" r:id="rId6"/>
    <p:sldId id="359" r:id="rId7"/>
    <p:sldId id="360" r:id="rId8"/>
    <p:sldId id="362" r:id="rId9"/>
    <p:sldId id="361" r:id="rId10"/>
  </p:sldIdLst>
  <p:sldSz cx="5765800" cy="3244850"/>
  <p:notesSz cx="5765800" cy="3244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  <a:srgbClr val="0000E5"/>
    <a:srgbClr val="15FF7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0118" autoAdjust="0"/>
  </p:normalViewPr>
  <p:slideViewPr>
    <p:cSldViewPr>
      <p:cViewPr varScale="1">
        <p:scale>
          <a:sx n="209" d="100"/>
          <a:sy n="209" d="100"/>
        </p:scale>
        <p:origin x="10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45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56.6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57.2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59.6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5:08.1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5:36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07.62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1 136 24575,'30'-3'0,"0"0"0,56-14 0,-33 6 0,-35 8 0,-1 0 0,0-1 0,0-1 0,-1 0 0,0-1 0,23-12 0,-26 11 20,1 1-1,-1 1 1,1 0-1,1 1 1,28-5-1,27-8-1501,-59 13-5344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08.60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24575,'29'1'0,"0"2"0,-1 1 0,1 1 0,-1 1 0,28 11 0,133 57 0,49 32 0,-201-90-1365,-23-12-5461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09.31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0 156 24575,'16'-2'0,"-1"-1"0,0 0 0,-1-1 0,1-1 0,0-1 0,-1 0 0,0 0 0,-1-2 0,16-10 0,31-14 0,52-24-1365,-101 49-5461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10.09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24575,'3'0'0,"2"0"0,3 0 0,4 0 0,2 0 0,1 0 0,1 0 0,-1 2 0,1 4 0,0-1 0,0 2 0,2 2 0,1 1 0,0 0 0,-1-3 0,-1 0 0,-2 1 0,-3-1-8191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10.82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1 122 24575,'27'-2'0,"0"-1"0,-1-2 0,1 0 0,-1-2 0,38-15 0,-30 10 0,0 1 0,46-7 0,-62 15-273,0 0 0,-1-1 0,0-1 0,27-12 0,-33 12-6553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46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11.52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4 24575,'110'-2'0,"-30"0"0,117 11 0,-173-6 0,-1 1 0,1 1 0,-1 1 0,-1 1 0,34 15 0,-47-16-1365,-1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12.29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24575,'2'0'0,"5"0"0,4 0 0,4 0 0,1 0 0,1 0 0,-1 0 0,2 0 0,-1 0 0,0 0 0,0 0 0,0 0 0,0 0 0,-2 0 0,-1 0 0,0 0 0,-1 0 0,-3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26.2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0 530 24575,'167'-172'0,"-114"115"63,70-95-1,-11 12-1552,-104 131-5336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28.8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24575,'2'13'0,"0"0"0,1-1 0,0 0 0,1 1 0,0-1 0,7 12 0,-1 1 0,119 292 0,-37-101-1365,-84-197-5461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37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1 385 24575,'77'-66'0,"-31"29"0,-11 7 0,-10 11 0,-2-1 0,0-1 0,-1-1 0,-2-1 0,0-1 0,31-50 0,-31 38-1365,-11 24-5461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39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24575,'2'3'0,"1"0"0,-1 0 0,1 0 0,0 0 0,0-1 0,0 1 0,0-1 0,0 0 0,0 0 0,1 0 0,6 3 0,-2-1 0,3 3 0,34 22 0,59 26 0,-24-11-1365,-64-36-5461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40.8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0 232 24575,'2'1'0,"-1"0"0,1 0 0,-1-1 0,1 1 0,-1 0 0,1-1 0,0 0 0,-1 1 0,1-1 0,-1 0 0,1 0 0,0 0 0,-1 0 0,1 0 0,0 0 0,-1 0 0,1 0 0,0-1 0,-1 1 0,1-1 0,-1 1 0,1-1 0,-1 0 0,1 0 0,-1 1 0,3-3 0,42-30 0,-36 25 0,42-34 0,84-88 0,-129 121-1365,-1 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50.9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24575,'60'76'0,"-14"-15"0,34 41 0,25 27 0,15 10-1365,-115-133-5461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6:51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1 395 24575,'2'-1'0,"0"0"0,1 1 0,-1-1 0,0 0 0,1 0 0,-1 0 0,0 0 0,0-1 0,0 1 0,0-1 0,0 1 0,-1-1 0,1 0 0,0 1 0,-1-1 0,2-2 0,28-40 0,-23 32 0,24-31 0,1 1 0,1 2 0,3 1 0,73-60 0,-49 55-1365,-50 36-5461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7T13:28:50.3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1,'725'0,"-714"0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47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32:25.7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24575,'2057'0'-1365,"-2044"0"-5461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32:37.1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24575,'2'2'0,"1"-1"0,-1 1 0,1-1 0,-1 1 0,1-1 0,-1 0 0,1 0 0,0 0 0,0-1 0,-1 1 0,1-1 0,0 1 0,4-1 0,44 0 0,-31-1 0,1242 1-1365,-1251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05:47:37.166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1,'1072'0,"-1058"0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05:47:40.77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0,'1677'0,"-1666"0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05:47:42.98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1,'919'0,"-905"0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7T13:28:50.3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1,'725'0,"-714"0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32:25.7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24575,'2057'0'-1365,"-2044"0"-5461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32:37.1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24575,'2'2'0,"1"-1"0,-1 1 0,1-1 0,-1 1 0,1-1 0,-1 0 0,1 0 0,0 0 0,0-1 0,-1 1 0,1-1 0,0 1 0,4-1 0,44 0 0,-31-1 0,1242 1-1365,-1251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05:47:37.166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1,'1072'0,"-1058"0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05:47:40.77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0,'1677'0,"-1666"0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48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05:47:42.98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1,'919'0,"-905"0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48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4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53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55.4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4:56.1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EF69-F0E2-4D40-A968-359DBD3F362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2560F-D173-46AF-A90E-B9483438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54" y="902320"/>
            <a:ext cx="422849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8680" y="193418"/>
            <a:ext cx="168843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07755"/>
            <a:ext cx="5069205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0646" y="3011623"/>
            <a:ext cx="198120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18" Type="http://schemas.openxmlformats.org/officeDocument/2006/relationships/image" Target="../media/image5.png"/><Relationship Id="rId26" Type="http://schemas.openxmlformats.org/officeDocument/2006/relationships/image" Target="../media/image9.png"/><Relationship Id="rId39" Type="http://schemas.openxmlformats.org/officeDocument/2006/relationships/customXml" Target="../ink/ink25.xml"/><Relationship Id="rId3" Type="http://schemas.openxmlformats.org/officeDocument/2006/relationships/image" Target="../media/image3.png"/><Relationship Id="rId21" Type="http://schemas.openxmlformats.org/officeDocument/2006/relationships/customXml" Target="../ink/ink16.xml"/><Relationship Id="rId34" Type="http://schemas.openxmlformats.org/officeDocument/2006/relationships/image" Target="../media/image13.png"/><Relationship Id="rId42" Type="http://schemas.openxmlformats.org/officeDocument/2006/relationships/image" Target="../media/image17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5.png"/><Relationship Id="rId46" Type="http://schemas.openxmlformats.org/officeDocument/2006/relationships/image" Target="../media/image19.png"/><Relationship Id="rId2" Type="http://schemas.openxmlformats.org/officeDocument/2006/relationships/customXml" Target="../ink/ink1.xml"/><Relationship Id="rId16" Type="http://schemas.openxmlformats.org/officeDocument/2006/relationships/customXml" Target="../ink/ink13.xml"/><Relationship Id="rId20" Type="http://schemas.openxmlformats.org/officeDocument/2006/relationships/image" Target="../media/image6.png"/><Relationship Id="rId29" Type="http://schemas.openxmlformats.org/officeDocument/2006/relationships/customXml" Target="../ink/ink20.xml"/><Relationship Id="rId41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8.xml"/><Relationship Id="rId24" Type="http://schemas.openxmlformats.org/officeDocument/2006/relationships/image" Target="../media/image8.png"/><Relationship Id="rId32" Type="http://schemas.openxmlformats.org/officeDocument/2006/relationships/image" Target="../media/image12.png"/><Relationship Id="rId37" Type="http://schemas.openxmlformats.org/officeDocument/2006/relationships/customXml" Target="../ink/ink24.xml"/><Relationship Id="rId40" Type="http://schemas.openxmlformats.org/officeDocument/2006/relationships/image" Target="../media/image16.png"/><Relationship Id="rId45" Type="http://schemas.openxmlformats.org/officeDocument/2006/relationships/customXml" Target="../ink/ink28.xml"/><Relationship Id="rId5" Type="http://schemas.openxmlformats.org/officeDocument/2006/relationships/customXml" Target="../ink/ink3.xml"/><Relationship Id="rId15" Type="http://schemas.openxmlformats.org/officeDocument/2006/relationships/customXml" Target="../ink/ink12.xml"/><Relationship Id="rId23" Type="http://schemas.openxmlformats.org/officeDocument/2006/relationships/customXml" Target="../ink/ink17.xml"/><Relationship Id="rId28" Type="http://schemas.openxmlformats.org/officeDocument/2006/relationships/image" Target="../media/image10.png"/><Relationship Id="rId36" Type="http://schemas.openxmlformats.org/officeDocument/2006/relationships/image" Target="../media/image14.png"/><Relationship Id="rId10" Type="http://schemas.openxmlformats.org/officeDocument/2006/relationships/image" Target="../media/image4.png"/><Relationship Id="rId19" Type="http://schemas.openxmlformats.org/officeDocument/2006/relationships/customXml" Target="../ink/ink15.xml"/><Relationship Id="rId31" Type="http://schemas.openxmlformats.org/officeDocument/2006/relationships/customXml" Target="../ink/ink21.xml"/><Relationship Id="rId44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1.xml"/><Relationship Id="rId22" Type="http://schemas.openxmlformats.org/officeDocument/2006/relationships/image" Target="../media/image7.png"/><Relationship Id="rId27" Type="http://schemas.openxmlformats.org/officeDocument/2006/relationships/customXml" Target="../ink/ink19.xml"/><Relationship Id="rId30" Type="http://schemas.openxmlformats.org/officeDocument/2006/relationships/image" Target="../media/image11.png"/><Relationship Id="rId35" Type="http://schemas.openxmlformats.org/officeDocument/2006/relationships/customXml" Target="../ink/ink23.xml"/><Relationship Id="rId43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27.png"/><Relationship Id="rId3" Type="http://schemas.openxmlformats.org/officeDocument/2006/relationships/customXml" Target="../ink/ink29.xml"/><Relationship Id="rId7" Type="http://schemas.openxmlformats.org/officeDocument/2006/relationships/image" Target="../media/image23.png"/><Relationship Id="rId12" Type="http://schemas.openxmlformats.org/officeDocument/2006/relationships/customXml" Target="../ink/ink32.xml"/><Relationship Id="rId17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customXml" Target="../ink/ink3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customXml" Target="../ink/ink35.xml"/><Relationship Id="rId7" Type="http://schemas.openxmlformats.org/officeDocument/2006/relationships/image" Target="../media/image23.png"/><Relationship Id="rId12" Type="http://schemas.openxmlformats.org/officeDocument/2006/relationships/customXml" Target="../ink/ink38.xml"/><Relationship Id="rId17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customXml" Target="../ink/ink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5900" y="936625"/>
            <a:ext cx="5045831" cy="14856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ctr">
              <a:lnSpc>
                <a:spcPct val="100000"/>
              </a:lnSpc>
              <a:spcBef>
                <a:spcPts val="125"/>
              </a:spcBef>
            </a:pPr>
            <a:r>
              <a:rPr lang="en-US" altLang="ko-KR" spc="10" dirty="0"/>
              <a:t>REINFORCE</a:t>
            </a:r>
            <a:br>
              <a:rPr lang="en-US" altLang="ko-KR" spc="10" dirty="0"/>
            </a:br>
            <a:br>
              <a:rPr lang="en-US" altLang="ko-KR" spc="10" dirty="0"/>
            </a:br>
            <a:br>
              <a:rPr lang="en-US" altLang="ko-KR" spc="10" dirty="0"/>
            </a:br>
            <a:r>
              <a:rPr lang="en-US" altLang="ko-KR" sz="800" spc="10" dirty="0"/>
              <a:t> </a:t>
            </a:r>
            <a:br>
              <a:rPr lang="en-US" altLang="ko-KR" spc="10" dirty="0"/>
            </a:br>
            <a:r>
              <a:rPr lang="en-US" altLang="ko-KR" sz="1400" spc="10" dirty="0" err="1"/>
              <a:t>Kihwan</a:t>
            </a:r>
            <a:r>
              <a:rPr lang="en-US" altLang="ko-KR" sz="1400" spc="10" dirty="0"/>
              <a:t> Lee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044" y="366498"/>
            <a:ext cx="5157712" cy="17703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2000" spc="10" dirty="0"/>
              <a:t>Contents</a:t>
            </a:r>
            <a:br>
              <a:rPr lang="en-US" sz="2000" spc="10" dirty="0"/>
            </a:br>
            <a:br>
              <a:rPr lang="en-US" sz="900" spc="10" dirty="0"/>
            </a:br>
            <a:r>
              <a:rPr lang="en-US" sz="500" spc="10" dirty="0"/>
              <a:t> </a:t>
            </a:r>
            <a:br>
              <a:rPr lang="en-US" sz="6000" spc="10" dirty="0"/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REINFORCE</a:t>
            </a: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REINFORCE with baseline</a:t>
            </a:r>
            <a:endParaRPr sz="12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3786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55403" y="1475910"/>
            <a:ext cx="1854994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altLang="ko-KR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REINFORCE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479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REINFORCE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96900" y="670169"/>
            <a:ext cx="4419600" cy="1218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#   REINFORECE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en-US" altLang="ko-KR" sz="30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Q value</a:t>
            </a:r>
            <a:r>
              <a:rPr lang="ko-KR" altLang="en-US" sz="800" b="0" spc="-10" dirty="0">
                <a:solidFill>
                  <a:schemeClr val="tx1"/>
                </a:solidFill>
              </a:rPr>
              <a:t>값을 </a:t>
            </a:r>
            <a:r>
              <a:rPr lang="en-US" altLang="ko-KR" sz="800" b="0" spc="-10" dirty="0">
                <a:solidFill>
                  <a:schemeClr val="tx1"/>
                </a:solidFill>
              </a:rPr>
              <a:t>output</a:t>
            </a:r>
            <a:r>
              <a:rPr lang="ko-KR" altLang="en-US" sz="800" b="0" spc="-10" dirty="0">
                <a:solidFill>
                  <a:schemeClr val="tx1"/>
                </a:solidFill>
              </a:rPr>
              <a:t>으로 하는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DQN</a:t>
            </a:r>
            <a:r>
              <a:rPr lang="ko-KR" altLang="en-US" sz="800" b="0" spc="-10" dirty="0">
                <a:solidFill>
                  <a:schemeClr val="tx1"/>
                </a:solidFill>
              </a:rPr>
              <a:t>과 달리  </a:t>
            </a:r>
            <a:r>
              <a:rPr lang="en-US" altLang="ko-KR" sz="800" b="0" spc="-10" dirty="0">
                <a:solidFill>
                  <a:schemeClr val="tx1"/>
                </a:solidFill>
              </a:rPr>
              <a:t>&gt; 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값을 </a:t>
            </a:r>
            <a:r>
              <a:rPr lang="en-US" altLang="ko-KR" sz="800" b="0" spc="-10" dirty="0">
                <a:solidFill>
                  <a:schemeClr val="tx1"/>
                </a:solidFill>
              </a:rPr>
              <a:t>output</a:t>
            </a:r>
            <a:r>
              <a:rPr lang="ko-KR" altLang="en-US" sz="800" b="0" spc="-10" dirty="0">
                <a:solidFill>
                  <a:schemeClr val="tx1"/>
                </a:solidFill>
              </a:rPr>
              <a:t>으로 도출 </a:t>
            </a:r>
            <a:r>
              <a:rPr lang="en-US" altLang="ko-KR" sz="800" b="0" spc="-10" dirty="0">
                <a:solidFill>
                  <a:schemeClr val="tx1"/>
                </a:solidFill>
              </a:rPr>
              <a:t>: 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conti</a:t>
            </a:r>
            <a:r>
              <a:rPr lang="en-US" altLang="ko-KR" sz="800" b="0" spc="-10" dirty="0">
                <a:solidFill>
                  <a:schemeClr val="tx1"/>
                </a:solidFill>
              </a:rPr>
              <a:t>-action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>
                <a:solidFill>
                  <a:schemeClr val="tx1"/>
                </a:solidFill>
              </a:rPr>
              <a:t>space</a:t>
            </a: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Policy Gradient 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Thm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통해 목적함수의 </a:t>
            </a:r>
            <a:r>
              <a:rPr lang="en-US" altLang="ko-KR" sz="800" b="0" spc="-10" dirty="0">
                <a:solidFill>
                  <a:schemeClr val="tx1"/>
                </a:solidFill>
              </a:rPr>
              <a:t>gradient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계산하기 쉽게 표현 </a:t>
            </a:r>
            <a:r>
              <a:rPr lang="en-US" altLang="ko-KR" sz="800" b="0" spc="-10" dirty="0">
                <a:solidFill>
                  <a:schemeClr val="tx1"/>
                </a:solidFill>
              </a:rPr>
              <a:t>:</a:t>
            </a: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mini-batch M</a:t>
            </a:r>
            <a:r>
              <a:rPr lang="ko-KR" altLang="en-US" sz="800" b="0" spc="-10" dirty="0">
                <a:solidFill>
                  <a:schemeClr val="tx1"/>
                </a:solidFill>
              </a:rPr>
              <a:t>개의 </a:t>
            </a:r>
            <a:r>
              <a:rPr lang="en-US" altLang="ko-KR" sz="800" b="0" spc="-10" dirty="0">
                <a:solidFill>
                  <a:schemeClr val="tx1"/>
                </a:solidFill>
              </a:rPr>
              <a:t>trajectory</a:t>
            </a:r>
            <a:r>
              <a:rPr lang="ko-KR" altLang="en-US" sz="800" b="0" spc="-10" dirty="0">
                <a:solidFill>
                  <a:schemeClr val="tx1"/>
                </a:solidFill>
              </a:rPr>
              <a:t>의 샘플을 찾은 후에 평균으로 대체 </a:t>
            </a:r>
            <a:r>
              <a:rPr lang="en-US" altLang="ko-KR" sz="800" b="0" spc="-10" dirty="0">
                <a:solidFill>
                  <a:schemeClr val="tx1"/>
                </a:solidFill>
              </a:rPr>
              <a:t>: MCMC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>
                <a:solidFill>
                  <a:schemeClr val="tx1"/>
                </a:solidFill>
              </a:rPr>
              <a:t>Sampling</a:t>
            </a: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Total reward r(τ)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</a:t>
            </a:r>
            <a:r>
              <a:rPr lang="en-US" altLang="ko-KR" sz="800" b="0" spc="-10" dirty="0">
                <a:solidFill>
                  <a:schemeClr val="tx1"/>
                </a:solidFill>
              </a:rPr>
              <a:t>discounted return Gt</a:t>
            </a:r>
            <a:r>
              <a:rPr lang="ko-KR" altLang="en-US" sz="800" b="0" spc="-10" dirty="0">
                <a:solidFill>
                  <a:schemeClr val="tx1"/>
                </a:solidFill>
              </a:rPr>
              <a:t>로 대체하여 앞으로 얻을 </a:t>
            </a:r>
            <a:r>
              <a:rPr lang="en-US" altLang="ko-KR" sz="800" b="0" spc="-10" dirty="0">
                <a:solidFill>
                  <a:schemeClr val="tx1"/>
                </a:solidFill>
              </a:rPr>
              <a:t>reward</a:t>
            </a:r>
            <a:r>
              <a:rPr lang="ko-KR" altLang="en-US" sz="800" b="0" spc="-10" dirty="0">
                <a:solidFill>
                  <a:schemeClr val="tx1"/>
                </a:solidFill>
              </a:rPr>
              <a:t>만 고려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                           =&gt;  REINFORCE  (Monte Carlo Policy Gradient)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447D17-3B87-FBCB-2587-5A4F4E6E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4" y="1927225"/>
            <a:ext cx="3373944" cy="1196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5F0594-55E7-FAF5-6140-C338C0DF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837" y="1172467"/>
            <a:ext cx="1856180" cy="1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3331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D956A-9D55-3E6F-1A70-299DEE4B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E487E1-B41B-9B4E-B7D7-4D4C3D68F9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4606" y="1475910"/>
            <a:ext cx="3176588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REINFORCE with baseline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3922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D7EB6-7BA1-0C3B-3938-161906928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96ADE1-E955-7518-E1C7-BAB22AE36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REINFORCE with baseline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71A7AB2-4EB3-0BD1-1766-AC3242B03610}"/>
              </a:ext>
            </a:extLst>
          </p:cNvPr>
          <p:cNvSpPr txBox="1">
            <a:spLocks/>
          </p:cNvSpPr>
          <p:nvPr/>
        </p:nvSpPr>
        <p:spPr>
          <a:xfrm>
            <a:off x="596900" y="696446"/>
            <a:ext cx="4419600" cy="2241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800" spc="-10" dirty="0">
                <a:solidFill>
                  <a:schemeClr val="tx1"/>
                </a:solidFill>
              </a:rPr>
              <a:t>목표 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>
                <a:solidFill>
                  <a:schemeClr val="tx1"/>
                </a:solidFill>
              </a:rPr>
              <a:t>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1)  </a:t>
            </a:r>
            <a:r>
              <a:rPr lang="ko-KR" altLang="en-US" sz="800" b="0" spc="-10" dirty="0">
                <a:solidFill>
                  <a:schemeClr val="tx1"/>
                </a:solidFill>
              </a:rPr>
              <a:t>안정적인 학습을 위한 </a:t>
            </a:r>
            <a:r>
              <a:rPr lang="en-US" altLang="ko-KR" sz="800" b="0" spc="-10" dirty="0">
                <a:solidFill>
                  <a:schemeClr val="tx1"/>
                </a:solidFill>
              </a:rPr>
              <a:t>variance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줄이기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2)  </a:t>
            </a:r>
            <a:r>
              <a:rPr lang="ko-KR" altLang="en-US" sz="800" b="0" spc="-10" dirty="0">
                <a:solidFill>
                  <a:schemeClr val="tx1"/>
                </a:solidFill>
              </a:rPr>
              <a:t>평균을 제대로 잡게 </a:t>
            </a:r>
            <a:r>
              <a:rPr lang="en-US" altLang="ko-KR" sz="800" b="0" spc="-10" dirty="0">
                <a:solidFill>
                  <a:schemeClr val="tx1"/>
                </a:solidFill>
              </a:rPr>
              <a:t>bias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줄이기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200" b="0" spc="-10" dirty="0">
                <a:solidFill>
                  <a:schemeClr val="tx1"/>
                </a:solidFill>
              </a:rPr>
              <a:t>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500" b="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spc="-10" dirty="0">
                <a:solidFill>
                  <a:schemeClr val="tx1"/>
                </a:solidFill>
              </a:rPr>
              <a:t>Problem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Monte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>
                <a:solidFill>
                  <a:schemeClr val="tx1"/>
                </a:solidFill>
              </a:rPr>
              <a:t>Carlo</a:t>
            </a:r>
            <a:r>
              <a:rPr lang="ko-KR" altLang="en-US" sz="800" b="0" spc="-10" dirty="0">
                <a:solidFill>
                  <a:schemeClr val="tx1"/>
                </a:solidFill>
              </a:rPr>
              <a:t>의 경우 </a:t>
            </a:r>
            <a:r>
              <a:rPr lang="en-US" altLang="ko-KR" sz="800" b="0" spc="-10" dirty="0">
                <a:solidFill>
                  <a:schemeClr val="tx1"/>
                </a:solidFill>
              </a:rPr>
              <a:t>data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생성할 때</a:t>
            </a:r>
            <a:r>
              <a:rPr lang="en-US" altLang="ko-KR" sz="800" b="0" spc="-10" dirty="0">
                <a:solidFill>
                  <a:schemeClr val="tx1"/>
                </a:solidFill>
              </a:rPr>
              <a:t>, </a:t>
            </a:r>
            <a:r>
              <a:rPr lang="ko-KR" altLang="en-US" sz="800" b="0" spc="-10" dirty="0">
                <a:solidFill>
                  <a:schemeClr val="tx1"/>
                </a:solidFill>
              </a:rPr>
              <a:t>즉 </a:t>
            </a:r>
            <a:r>
              <a:rPr lang="en-US" altLang="ko-KR" sz="800" b="0" spc="-10" dirty="0">
                <a:solidFill>
                  <a:schemeClr val="tx1"/>
                </a:solidFill>
              </a:rPr>
              <a:t>trajectory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만들 때 </a:t>
            </a:r>
            <a:r>
              <a:rPr lang="en-US" altLang="ko-KR" sz="800" b="0" spc="-10" dirty="0">
                <a:solidFill>
                  <a:schemeClr val="tx1"/>
                </a:solidFill>
              </a:rPr>
              <a:t>(… St at rt+1 St+1 …) </a:t>
            </a:r>
            <a:r>
              <a:rPr lang="ko-KR" altLang="en-US" sz="800" b="0" spc="-10" dirty="0">
                <a:solidFill>
                  <a:schemeClr val="tx1"/>
                </a:solidFill>
              </a:rPr>
              <a:t>모든 곳에서 무작위성이 발생  </a:t>
            </a:r>
            <a:r>
              <a:rPr lang="en-US" altLang="ko-KR" sz="800" b="0" spc="-10" dirty="0">
                <a:solidFill>
                  <a:schemeClr val="tx1"/>
                </a:solidFill>
              </a:rPr>
              <a:t>(ε-greedy)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=&gt; 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이로 인한 </a:t>
            </a:r>
            <a:r>
              <a:rPr lang="en-US" altLang="ko-KR" sz="800" b="0" spc="-10" dirty="0">
                <a:solidFill>
                  <a:schemeClr val="tx1"/>
                </a:solidFill>
              </a:rPr>
              <a:t>variance</a:t>
            </a:r>
            <a:r>
              <a:rPr lang="ko-KR" altLang="en-US" sz="800" b="0" spc="-10" dirty="0">
                <a:solidFill>
                  <a:schemeClr val="tx1"/>
                </a:solidFill>
              </a:rPr>
              <a:t>가 너무 크다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  <a:endParaRPr lang="en-US" altLang="ko-KR" sz="800" spc="-10" dirty="0">
              <a:solidFill>
                <a:schemeClr val="tx1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F173025-36F1-C893-295D-EA28040ED3D5}"/>
              </a:ext>
            </a:extLst>
          </p:cNvPr>
          <p:cNvGrpSpPr/>
          <p:nvPr/>
        </p:nvGrpSpPr>
        <p:grpSpPr>
          <a:xfrm>
            <a:off x="758264" y="1309434"/>
            <a:ext cx="2000756" cy="761634"/>
            <a:chOff x="749300" y="1259713"/>
            <a:chExt cx="2000756" cy="7616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2B7AD58-0C0F-D86F-D6E6-256D701C7D44}"/>
                </a:ext>
              </a:extLst>
            </p:cNvPr>
            <p:cNvCxnSpPr/>
            <p:nvPr/>
          </p:nvCxnSpPr>
          <p:spPr>
            <a:xfrm>
              <a:off x="837590" y="1698625"/>
              <a:ext cx="1066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316B8B4-9EE2-C1CD-E1EE-1C8199F5DFE1}"/>
                    </a:ext>
                  </a:extLst>
                </p14:cNvPr>
                <p14:cNvContentPartPr/>
                <p14:nvPr/>
              </p14:nvContentPartPr>
              <p14:xfrm>
                <a:off x="2102904" y="1659384"/>
                <a:ext cx="36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316B8B4-9EE2-C1CD-E1EE-1C8199F5DF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264" y="16503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A41B1D8-B1BD-49E9-9D74-C92ADA808FD1}"/>
                    </a:ext>
                  </a:extLst>
                </p14:cNvPr>
                <p14:cNvContentPartPr/>
                <p14:nvPr/>
              </p14:nvContentPartPr>
              <p14:xfrm>
                <a:off x="2272104" y="1924704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A41B1D8-B1BD-49E9-9D74-C92ADA808F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63104" y="19157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2D87C8F-A787-2980-55DC-9BB6954DEFD0}"/>
                    </a:ext>
                  </a:extLst>
                </p14:cNvPr>
                <p14:cNvContentPartPr/>
                <p14:nvPr/>
              </p14:nvContentPartPr>
              <p14:xfrm>
                <a:off x="2345184" y="1376064"/>
                <a:ext cx="36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2D87C8F-A787-2980-55DC-9BB6954DEF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36544" y="13670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1D1217F-77F6-7C85-8D0D-FFBF0D5C8D2C}"/>
                    </a:ext>
                  </a:extLst>
                </p14:cNvPr>
                <p14:cNvContentPartPr/>
                <p14:nvPr/>
              </p14:nvContentPartPr>
              <p14:xfrm>
                <a:off x="2573784" y="1581624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1D1217F-77F6-7C85-8D0D-FFBF0D5C8D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65144" y="15726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996A123-A092-B90A-98C8-8F7C7078251C}"/>
                    </a:ext>
                  </a:extLst>
                </p14:cNvPr>
                <p14:cNvContentPartPr/>
                <p14:nvPr/>
              </p14:nvContentPartPr>
              <p14:xfrm>
                <a:off x="2564784" y="1810224"/>
                <a:ext cx="360" cy="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996A123-A092-B90A-98C8-8F7C707825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5784" y="18015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BDCF88D-E514-581F-E388-15B23EFCC3B6}"/>
                    </a:ext>
                  </a:extLst>
                </p14:cNvPr>
                <p14:cNvContentPartPr/>
                <p14:nvPr/>
              </p14:nvContentPartPr>
              <p14:xfrm>
                <a:off x="2276424" y="1467504"/>
                <a:ext cx="36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BDCF88D-E514-581F-E388-15B23EFCC3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67784" y="14585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5370AFE-60B1-78E4-8985-C865566E7E96}"/>
                    </a:ext>
                  </a:extLst>
                </p14:cNvPr>
                <p14:cNvContentPartPr/>
                <p14:nvPr/>
              </p14:nvContentPartPr>
              <p14:xfrm>
                <a:off x="2208024" y="1778184"/>
                <a:ext cx="360" cy="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5370AFE-60B1-78E4-8985-C865566E7E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99024" y="17695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5184ADF-50C5-CF91-D646-EE93171152F6}"/>
                    </a:ext>
                  </a:extLst>
                </p14:cNvPr>
                <p14:cNvContentPartPr/>
                <p14:nvPr/>
              </p14:nvContentPartPr>
              <p14:xfrm>
                <a:off x="2322504" y="1728144"/>
                <a:ext cx="360" cy="3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5184ADF-50C5-CF91-D646-EE93171152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3504" y="17191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6400B27-DAF1-4BF8-E34A-5979A5A66CC3}"/>
                    </a:ext>
                  </a:extLst>
                </p14:cNvPr>
                <p14:cNvContentPartPr/>
                <p14:nvPr/>
              </p14:nvContentPartPr>
              <p14:xfrm>
                <a:off x="2240064" y="1632024"/>
                <a:ext cx="360" cy="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6400B27-DAF1-4BF8-E34A-5979A5A66C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31064" y="1623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EEDE85C-61C0-0CFB-4FDB-D504EA1311F3}"/>
                    </a:ext>
                  </a:extLst>
                </p14:cNvPr>
                <p14:cNvContentPartPr/>
                <p14:nvPr/>
              </p14:nvContentPartPr>
              <p14:xfrm>
                <a:off x="2363544" y="1632024"/>
                <a:ext cx="360" cy="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EEDE85C-61C0-0CFB-4FDB-D504EA1311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54544" y="1623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5BD0666-9A91-0229-AD53-00797B450723}"/>
                    </a:ext>
                  </a:extLst>
                </p14:cNvPr>
                <p14:cNvContentPartPr/>
                <p14:nvPr/>
              </p14:nvContentPartPr>
              <p14:xfrm>
                <a:off x="2404584" y="1741464"/>
                <a:ext cx="360" cy="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5BD0666-9A91-0229-AD53-00797B4507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95944" y="17328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52B9C22-70D7-06ED-F14E-9EAF30A357C9}"/>
                    </a:ext>
                  </a:extLst>
                </p14:cNvPr>
                <p14:cNvContentPartPr/>
                <p14:nvPr/>
              </p14:nvContentPartPr>
              <p14:xfrm>
                <a:off x="2491704" y="1691424"/>
                <a:ext cx="360" cy="3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52B9C22-70D7-06ED-F14E-9EAF30A357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82704" y="1682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200800D-2513-FDA1-0851-16FCF8A45369}"/>
                    </a:ext>
                  </a:extLst>
                </p14:cNvPr>
                <p14:cNvContentPartPr/>
                <p14:nvPr/>
              </p14:nvContentPartPr>
              <p14:xfrm>
                <a:off x="2345184" y="1828584"/>
                <a:ext cx="360" cy="3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200800D-2513-FDA1-0851-16FCF8A453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36544" y="18195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2C2B746-872C-D95E-C6F5-7659A86730B5}"/>
                    </a:ext>
                  </a:extLst>
                </p14:cNvPr>
                <p14:cNvContentPartPr/>
                <p14:nvPr/>
              </p14:nvContentPartPr>
              <p14:xfrm>
                <a:off x="2326824" y="1700424"/>
                <a:ext cx="360" cy="3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2C2B746-872C-D95E-C6F5-7659A86730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9184" y="16827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63B98E6-F21B-F5B1-21AC-F5FF05CBC293}"/>
                </a:ext>
              </a:extLst>
            </p:cNvPr>
            <p:cNvGrpSpPr/>
            <p:nvPr/>
          </p:nvGrpSpPr>
          <p:grpSpPr>
            <a:xfrm>
              <a:off x="836424" y="1650384"/>
              <a:ext cx="1152360" cy="87120"/>
              <a:chOff x="836424" y="1650384"/>
              <a:chExt cx="1152360" cy="87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4" name="잉크 43">
                    <a:extLst>
                      <a:ext uri="{FF2B5EF4-FFF2-40B4-BE49-F238E27FC236}">
                        <a16:creationId xmlns:a16="http://schemas.microsoft.com/office/drawing/2014/main" id="{C1C8DB45-3600-4152-E7AF-98934D1B8146}"/>
                      </a:ext>
                    </a:extLst>
                  </p14:cNvPr>
                  <p14:cNvContentPartPr/>
                  <p14:nvPr/>
                </p14:nvContentPartPr>
                <p14:xfrm>
                  <a:off x="836424" y="1651824"/>
                  <a:ext cx="191880" cy="48960"/>
                </p14:xfrm>
              </p:contentPart>
            </mc:Choice>
            <mc:Fallback xmlns="">
              <p:pic>
                <p:nvPicPr>
                  <p:cNvPr id="44" name="잉크 43">
                    <a:extLst>
                      <a:ext uri="{FF2B5EF4-FFF2-40B4-BE49-F238E27FC236}">
                        <a16:creationId xmlns:a16="http://schemas.microsoft.com/office/drawing/2014/main" id="{C1C8DB45-3600-4152-E7AF-98934D1B814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32104" y="1647504"/>
                    <a:ext cx="20052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5" name="잉크 44">
                    <a:extLst>
                      <a:ext uri="{FF2B5EF4-FFF2-40B4-BE49-F238E27FC236}">
                        <a16:creationId xmlns:a16="http://schemas.microsoft.com/office/drawing/2014/main" id="{A5F07F8A-8FF9-6A84-78FD-EFA20AE09513}"/>
                      </a:ext>
                    </a:extLst>
                  </p14:cNvPr>
                  <p14:cNvContentPartPr/>
                  <p14:nvPr/>
                </p14:nvContentPartPr>
                <p14:xfrm>
                  <a:off x="1032984" y="1650384"/>
                  <a:ext cx="244080" cy="85320"/>
                </p14:xfrm>
              </p:contentPart>
            </mc:Choice>
            <mc:Fallback xmlns="">
              <p:pic>
                <p:nvPicPr>
                  <p:cNvPr id="45" name="잉크 44">
                    <a:extLst>
                      <a:ext uri="{FF2B5EF4-FFF2-40B4-BE49-F238E27FC236}">
                        <a16:creationId xmlns:a16="http://schemas.microsoft.com/office/drawing/2014/main" id="{A5F07F8A-8FF9-6A84-78FD-EFA20AE0951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28664" y="1646064"/>
                    <a:ext cx="2527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6" name="잉크 45">
                    <a:extLst>
                      <a:ext uri="{FF2B5EF4-FFF2-40B4-BE49-F238E27FC236}">
                        <a16:creationId xmlns:a16="http://schemas.microsoft.com/office/drawing/2014/main" id="{BB7CBF1B-2D3B-972A-5C49-94EC1A597DF4}"/>
                      </a:ext>
                    </a:extLst>
                  </p14:cNvPr>
                  <p14:cNvContentPartPr/>
                  <p14:nvPr/>
                </p14:nvContentPartPr>
                <p14:xfrm>
                  <a:off x="1284624" y="1680984"/>
                  <a:ext cx="123480" cy="56520"/>
                </p14:xfrm>
              </p:contentPart>
            </mc:Choice>
            <mc:Fallback xmlns="">
              <p:pic>
                <p:nvPicPr>
                  <p:cNvPr id="46" name="잉크 45">
                    <a:extLst>
                      <a:ext uri="{FF2B5EF4-FFF2-40B4-BE49-F238E27FC236}">
                        <a16:creationId xmlns:a16="http://schemas.microsoft.com/office/drawing/2014/main" id="{BB7CBF1B-2D3B-972A-5C49-94EC1A597DF4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280304" y="1676664"/>
                    <a:ext cx="13212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8" name="잉크 47">
                    <a:extLst>
                      <a:ext uri="{FF2B5EF4-FFF2-40B4-BE49-F238E27FC236}">
                        <a16:creationId xmlns:a16="http://schemas.microsoft.com/office/drawing/2014/main" id="{15753A20-AD9E-D483-4BAF-16382115C59D}"/>
                      </a:ext>
                    </a:extLst>
                  </p14:cNvPr>
                  <p14:cNvContentPartPr/>
                  <p14:nvPr/>
                </p14:nvContentPartPr>
                <p14:xfrm>
                  <a:off x="1412424" y="1677744"/>
                  <a:ext cx="91800" cy="28440"/>
                </p14:xfrm>
              </p:contentPart>
            </mc:Choice>
            <mc:Fallback xmlns="">
              <p:pic>
                <p:nvPicPr>
                  <p:cNvPr id="48" name="잉크 47">
                    <a:extLst>
                      <a:ext uri="{FF2B5EF4-FFF2-40B4-BE49-F238E27FC236}">
                        <a16:creationId xmlns:a16="http://schemas.microsoft.com/office/drawing/2014/main" id="{15753A20-AD9E-D483-4BAF-16382115C59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408104" y="1673424"/>
                    <a:ext cx="10044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9" name="잉크 48">
                    <a:extLst>
                      <a:ext uri="{FF2B5EF4-FFF2-40B4-BE49-F238E27FC236}">
                        <a16:creationId xmlns:a16="http://schemas.microsoft.com/office/drawing/2014/main" id="{50C8ECBC-AD3D-A402-69FC-20E44647E57E}"/>
                      </a:ext>
                    </a:extLst>
                  </p14:cNvPr>
                  <p14:cNvContentPartPr/>
                  <p14:nvPr/>
                </p14:nvContentPartPr>
                <p14:xfrm>
                  <a:off x="1512864" y="1665864"/>
                  <a:ext cx="169560" cy="44280"/>
                </p14:xfrm>
              </p:contentPart>
            </mc:Choice>
            <mc:Fallback xmlns="">
              <p:pic>
                <p:nvPicPr>
                  <p:cNvPr id="49" name="잉크 48">
                    <a:extLst>
                      <a:ext uri="{FF2B5EF4-FFF2-40B4-BE49-F238E27FC236}">
                        <a16:creationId xmlns:a16="http://schemas.microsoft.com/office/drawing/2014/main" id="{50C8ECBC-AD3D-A402-69FC-20E44647E57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508544" y="1661544"/>
                    <a:ext cx="17820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0" name="잉크 49">
                    <a:extLst>
                      <a:ext uri="{FF2B5EF4-FFF2-40B4-BE49-F238E27FC236}">
                        <a16:creationId xmlns:a16="http://schemas.microsoft.com/office/drawing/2014/main" id="{54B13922-D90E-29B9-4663-12A2BD01D52F}"/>
                      </a:ext>
                    </a:extLst>
                  </p14:cNvPr>
                  <p14:cNvContentPartPr/>
                  <p14:nvPr/>
                </p14:nvContentPartPr>
                <p14:xfrm>
                  <a:off x="1686744" y="1662624"/>
                  <a:ext cx="207720" cy="24840"/>
                </p14:xfrm>
              </p:contentPart>
            </mc:Choice>
            <mc:Fallback xmlns="">
              <p:pic>
                <p:nvPicPr>
                  <p:cNvPr id="50" name="잉크 49">
                    <a:extLst>
                      <a:ext uri="{FF2B5EF4-FFF2-40B4-BE49-F238E27FC236}">
                        <a16:creationId xmlns:a16="http://schemas.microsoft.com/office/drawing/2014/main" id="{54B13922-D90E-29B9-4663-12A2BD01D52F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682424" y="1658304"/>
                    <a:ext cx="21636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1" name="잉크 50">
                    <a:extLst>
                      <a:ext uri="{FF2B5EF4-FFF2-40B4-BE49-F238E27FC236}">
                        <a16:creationId xmlns:a16="http://schemas.microsoft.com/office/drawing/2014/main" id="{E3EE06D9-4D72-8435-7CD4-93D711D98B8E}"/>
                      </a:ext>
                    </a:extLst>
                  </p14:cNvPr>
                  <p14:cNvContentPartPr/>
                  <p14:nvPr/>
                </p14:nvContentPartPr>
                <p14:xfrm>
                  <a:off x="1896984" y="1691424"/>
                  <a:ext cx="91800" cy="360"/>
                </p14:xfrm>
              </p:contentPart>
            </mc:Choice>
            <mc:Fallback xmlns="">
              <p:pic>
                <p:nvPicPr>
                  <p:cNvPr id="51" name="잉크 50">
                    <a:extLst>
                      <a:ext uri="{FF2B5EF4-FFF2-40B4-BE49-F238E27FC236}">
                        <a16:creationId xmlns:a16="http://schemas.microsoft.com/office/drawing/2014/main" id="{E3EE06D9-4D72-8435-7CD4-93D711D98B8E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892664" y="1687104"/>
                    <a:ext cx="10044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2887AC9-3CDF-438B-CA4B-DD509A12822D}"/>
                    </a:ext>
                  </a:extLst>
                </p14:cNvPr>
                <p14:cNvContentPartPr/>
                <p14:nvPr/>
              </p14:nvContentPartPr>
              <p14:xfrm>
                <a:off x="882144" y="1509984"/>
                <a:ext cx="166680" cy="1911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2887AC9-3CDF-438B-CA4B-DD509A1282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7824" y="1505664"/>
                  <a:ext cx="175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38E407E-BF64-F089-2E06-B1A39279D865}"/>
                    </a:ext>
                  </a:extLst>
                </p14:cNvPr>
                <p14:cNvContentPartPr/>
                <p14:nvPr/>
              </p14:nvContentPartPr>
              <p14:xfrm>
                <a:off x="1056024" y="1503864"/>
                <a:ext cx="96840" cy="243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38E407E-BF64-F089-2E06-B1A39279D8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1704" y="1499544"/>
                  <a:ext cx="105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6D9CFD34-D262-413C-329A-A2F5BF304B0B}"/>
                    </a:ext>
                  </a:extLst>
                </p14:cNvPr>
                <p14:cNvContentPartPr/>
                <p14:nvPr/>
              </p14:nvContentPartPr>
              <p14:xfrm>
                <a:off x="1156464" y="1598544"/>
                <a:ext cx="133920" cy="1389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6D9CFD34-D262-413C-329A-A2F5BF304B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52144" y="1594224"/>
                  <a:ext cx="142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9931433-FD16-8413-4285-E278865A1E14}"/>
                    </a:ext>
                  </a:extLst>
                </p14:cNvPr>
                <p14:cNvContentPartPr/>
                <p14:nvPr/>
              </p14:nvContentPartPr>
              <p14:xfrm>
                <a:off x="1293624" y="1608984"/>
                <a:ext cx="110520" cy="651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9931433-FD16-8413-4285-E278865A1E1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89304" y="1604664"/>
                  <a:ext cx="119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5250278-D17E-4AAB-34E0-559244AEDBEF}"/>
                    </a:ext>
                  </a:extLst>
                </p14:cNvPr>
                <p14:cNvContentPartPr/>
                <p14:nvPr/>
              </p14:nvContentPartPr>
              <p14:xfrm>
                <a:off x="1412424" y="1594224"/>
                <a:ext cx="108720" cy="860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5250278-D17E-4AAB-34E0-559244AEDB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08104" y="1589904"/>
                  <a:ext cx="117360" cy="94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AC6A980-580E-DDDE-D193-D9E650213034}"/>
                </a:ext>
              </a:extLst>
            </p:cNvPr>
            <p:cNvGrpSpPr/>
            <p:nvPr/>
          </p:nvGrpSpPr>
          <p:grpSpPr>
            <a:xfrm>
              <a:off x="1526904" y="1604304"/>
              <a:ext cx="296640" cy="188280"/>
              <a:chOff x="1526904" y="1604304"/>
              <a:chExt cx="296640" cy="18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74" name="잉크 73">
                    <a:extLst>
                      <a:ext uri="{FF2B5EF4-FFF2-40B4-BE49-F238E27FC236}">
                        <a16:creationId xmlns:a16="http://schemas.microsoft.com/office/drawing/2014/main" id="{6963D070-911B-1DCC-B98B-4208AC3EED20}"/>
                      </a:ext>
                    </a:extLst>
                  </p14:cNvPr>
                  <p14:cNvContentPartPr/>
                  <p14:nvPr/>
                </p14:nvContentPartPr>
                <p14:xfrm>
                  <a:off x="1526904" y="1604304"/>
                  <a:ext cx="150120" cy="185040"/>
                </p14:xfrm>
              </p:contentPart>
            </mc:Choice>
            <mc:Fallback xmlns="">
              <p:pic>
                <p:nvPicPr>
                  <p:cNvPr id="74" name="잉크 73">
                    <a:extLst>
                      <a:ext uri="{FF2B5EF4-FFF2-40B4-BE49-F238E27FC236}">
                        <a16:creationId xmlns:a16="http://schemas.microsoft.com/office/drawing/2014/main" id="{6963D070-911B-1DCC-B98B-4208AC3EED2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22584" y="1599984"/>
                    <a:ext cx="15876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75" name="잉크 74">
                    <a:extLst>
                      <a:ext uri="{FF2B5EF4-FFF2-40B4-BE49-F238E27FC236}">
                        <a16:creationId xmlns:a16="http://schemas.microsoft.com/office/drawing/2014/main" id="{6AF2CAE1-FC1C-03A8-9AA2-1CFE44262458}"/>
                      </a:ext>
                    </a:extLst>
                  </p14:cNvPr>
                  <p14:cNvContentPartPr/>
                  <p14:nvPr/>
                </p14:nvContentPartPr>
                <p14:xfrm>
                  <a:off x="1682064" y="1650024"/>
                  <a:ext cx="141480" cy="142560"/>
                </p14:xfrm>
              </p:contentPart>
            </mc:Choice>
            <mc:Fallback xmlns="">
              <p:pic>
                <p:nvPicPr>
                  <p:cNvPr id="75" name="잉크 74">
                    <a:extLst>
                      <a:ext uri="{FF2B5EF4-FFF2-40B4-BE49-F238E27FC236}">
                        <a16:creationId xmlns:a16="http://schemas.microsoft.com/office/drawing/2014/main" id="{6AF2CAE1-FC1C-03A8-9AA2-1CFE4426245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677744" y="1645704"/>
                    <a:ext cx="150120" cy="15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B945BD-030E-692C-81CF-2EA48064C5DB}"/>
                </a:ext>
              </a:extLst>
            </p:cNvPr>
            <p:cNvSpPr/>
            <p:nvPr/>
          </p:nvSpPr>
          <p:spPr>
            <a:xfrm>
              <a:off x="749300" y="1259713"/>
              <a:ext cx="2000756" cy="76163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7288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75FB6-BECE-29B5-9EB4-788B0AC6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55A3C6-DFC3-9161-A1B9-59F18AFD71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pc="-10" dirty="0"/>
              <a:t>REINFORCE with baseline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C6E9068-2DAF-C6F9-44A2-F0B404E46216}"/>
              </a:ext>
            </a:extLst>
          </p:cNvPr>
          <p:cNvSpPr txBox="1">
            <a:spLocks/>
          </p:cNvSpPr>
          <p:nvPr/>
        </p:nvSpPr>
        <p:spPr>
          <a:xfrm>
            <a:off x="596900" y="670169"/>
            <a:ext cx="4419600" cy="2473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#   REINFORECE with Baseline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앞에서</a:t>
            </a:r>
            <a:r>
              <a:rPr lang="en-US" altLang="ko-KR" sz="800" b="0" spc="-10" dirty="0">
                <a:solidFill>
                  <a:schemeClr val="tx1"/>
                </a:solidFill>
              </a:rPr>
              <a:t> </a:t>
            </a:r>
            <a:r>
              <a:rPr lang="ko-KR" altLang="en-US" sz="800" b="0" spc="-10" dirty="0">
                <a:solidFill>
                  <a:schemeClr val="tx1"/>
                </a:solidFill>
              </a:rPr>
              <a:t>언급한 </a:t>
            </a:r>
            <a:r>
              <a:rPr lang="en-US" altLang="ko-KR" sz="800" b="0" spc="-10" dirty="0">
                <a:solidFill>
                  <a:schemeClr val="tx1"/>
                </a:solidFill>
              </a:rPr>
              <a:t>MC</a:t>
            </a:r>
            <a:r>
              <a:rPr lang="ko-KR" altLang="en-US" sz="800" b="0" spc="-10" dirty="0">
                <a:solidFill>
                  <a:schemeClr val="tx1"/>
                </a:solidFill>
              </a:rPr>
              <a:t>의 높은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variance</a:t>
            </a:r>
            <a:r>
              <a:rPr lang="ko-KR" altLang="en-US" sz="800" b="0" spc="-10" dirty="0">
                <a:solidFill>
                  <a:schemeClr val="tx1"/>
                </a:solidFill>
              </a:rPr>
              <a:t> 문제로 인해 기존 </a:t>
            </a:r>
            <a:r>
              <a:rPr lang="en-US" altLang="ko-KR" sz="800" b="0" spc="-10" dirty="0">
                <a:solidFill>
                  <a:schemeClr val="tx1"/>
                </a:solidFill>
              </a:rPr>
              <a:t>REINFORECE </a:t>
            </a:r>
            <a:r>
              <a:rPr lang="ko-KR" altLang="en-US" sz="800" b="0" spc="-10" dirty="0">
                <a:solidFill>
                  <a:schemeClr val="tx1"/>
                </a:solidFill>
              </a:rPr>
              <a:t>목적함수에 </a:t>
            </a:r>
            <a:r>
              <a:rPr lang="en-US" altLang="ko-KR" sz="800" b="0" spc="-10" dirty="0">
                <a:solidFill>
                  <a:schemeClr val="tx1"/>
                </a:solidFill>
              </a:rPr>
              <a:t>baseline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</a:t>
            </a:r>
            <a:r>
              <a:rPr lang="ko-KR" altLang="en-US" sz="800" b="0" spc="-10" dirty="0" err="1">
                <a:solidFill>
                  <a:schemeClr val="tx1"/>
                </a:solidFill>
              </a:rPr>
              <a:t>빼준다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* </a:t>
            </a:r>
            <a:r>
              <a:rPr lang="ko-KR" altLang="en-US" sz="800" b="0" spc="-10" dirty="0">
                <a:solidFill>
                  <a:schemeClr val="tx1"/>
                </a:solidFill>
              </a:rPr>
              <a:t>고려해야 할 점  </a:t>
            </a:r>
            <a:r>
              <a:rPr lang="en-US" altLang="ko-KR" sz="800" b="0" spc="-10" dirty="0">
                <a:solidFill>
                  <a:schemeClr val="tx1"/>
                </a:solidFill>
              </a:rPr>
              <a:t>:  b(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st</a:t>
            </a:r>
            <a:r>
              <a:rPr lang="en-US" altLang="ko-KR" sz="800" b="0" spc="-10" dirty="0">
                <a:solidFill>
                  <a:schemeClr val="tx1"/>
                </a:solidFill>
              </a:rPr>
              <a:t>)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</a:t>
            </a:r>
            <a:r>
              <a:rPr lang="ko-KR" altLang="en-US" sz="800" b="0" spc="-10" dirty="0" err="1">
                <a:solidFill>
                  <a:schemeClr val="tx1"/>
                </a:solidFill>
              </a:rPr>
              <a:t>빼줌으로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>
                <a:solidFill>
                  <a:schemeClr val="tx1"/>
                </a:solidFill>
              </a:rPr>
              <a:t>expectation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이 바뀌어서는 안 된다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(bias </a:t>
            </a:r>
            <a:r>
              <a:rPr lang="ko-KR" altLang="en-US" sz="800" b="0" spc="-10" dirty="0">
                <a:solidFill>
                  <a:schemeClr val="tx1"/>
                </a:solidFill>
              </a:rPr>
              <a:t>발생</a:t>
            </a:r>
            <a:r>
              <a:rPr lang="en-US" altLang="ko-KR" sz="800" b="0" spc="-10" dirty="0">
                <a:solidFill>
                  <a:schemeClr val="tx1"/>
                </a:solidFill>
              </a:rPr>
              <a:t>)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                                   =&gt;  b(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st</a:t>
            </a:r>
            <a:r>
              <a:rPr lang="en-US" altLang="ko-KR" sz="800" b="0" spc="-10" dirty="0">
                <a:solidFill>
                  <a:schemeClr val="tx1"/>
                </a:solidFill>
              </a:rPr>
              <a:t>) </a:t>
            </a:r>
            <a:r>
              <a:rPr lang="ko-KR" altLang="en-US" sz="800" b="0" spc="-10" dirty="0">
                <a:solidFill>
                  <a:schemeClr val="tx1"/>
                </a:solidFill>
              </a:rPr>
              <a:t>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과 관계 없는 값이라면 다 적합</a:t>
            </a:r>
            <a:r>
              <a:rPr lang="en-US" altLang="ko-KR" sz="800" b="0" spc="-10" dirty="0">
                <a:solidFill>
                  <a:schemeClr val="tx1"/>
                </a:solidFill>
              </a:rPr>
              <a:t>!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*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>
                <a:solidFill>
                  <a:schemeClr val="tx1"/>
                </a:solidFill>
              </a:rPr>
              <a:t>Good baseline : the state-value of current state V(s)  : 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                                  			=&gt; Keeping the gradient unbiased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5C4C21-58F6-47F2-A4C6-30A0CF93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297328"/>
            <a:ext cx="3103983" cy="248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BBC351A-04FB-F081-C751-FED12C9A0096}"/>
                  </a:ext>
                </a:extLst>
              </p14:cNvPr>
              <p14:cNvContentPartPr/>
              <p14:nvPr/>
            </p14:nvContentPartPr>
            <p14:xfrm>
              <a:off x="2518704" y="1412424"/>
              <a:ext cx="2653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BBC351A-04FB-F081-C751-FED12C9A0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064" y="1376784"/>
                <a:ext cx="30096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C5B9C151-2FCF-9782-2C76-F002527D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539" y="1210203"/>
            <a:ext cx="958897" cy="6702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0E7F668-B3DF-6828-3A32-D4B71E57F17C}"/>
                  </a:ext>
                </a:extLst>
              </p14:cNvPr>
              <p14:cNvContentPartPr/>
              <p14:nvPr/>
            </p14:nvContentPartPr>
            <p14:xfrm>
              <a:off x="2907504" y="1512864"/>
              <a:ext cx="74520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0E7F668-B3DF-6828-3A32-D4B71E57F1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3184" y="1508544"/>
                <a:ext cx="7538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231E773-7FA6-7D42-B150-41A5A70EBC8F}"/>
                  </a:ext>
                </a:extLst>
              </p14:cNvPr>
              <p14:cNvContentPartPr/>
              <p14:nvPr/>
            </p14:nvContentPartPr>
            <p14:xfrm>
              <a:off x="2336184" y="1512864"/>
              <a:ext cx="498960" cy="54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231E773-7FA6-7D42-B150-41A5A70EBC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1864" y="1508544"/>
                <a:ext cx="507600" cy="140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D05028BC-73CC-F80D-7D9E-2FF3D042C5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900" y="2172495"/>
            <a:ext cx="4483100" cy="3708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4F70D35-B815-CF07-A28A-589E4D43A2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4347" y="2724039"/>
            <a:ext cx="1057275" cy="1663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EE1C8FC-BA30-721A-031D-E3094B3C2319}"/>
                  </a:ext>
                </a:extLst>
              </p14:cNvPr>
              <p14:cNvContentPartPr/>
              <p14:nvPr/>
            </p14:nvContentPartPr>
            <p14:xfrm>
              <a:off x="4274424" y="2281104"/>
              <a:ext cx="3913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EE1C8FC-BA30-721A-031D-E3094B3C23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6784" y="2245464"/>
                <a:ext cx="426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D321B5F-7EA1-7E39-C235-59E03347E9FC}"/>
                  </a:ext>
                </a:extLst>
              </p14:cNvPr>
              <p14:cNvContentPartPr/>
              <p14:nvPr/>
            </p14:nvContentPartPr>
            <p14:xfrm>
              <a:off x="2944224" y="2272104"/>
              <a:ext cx="6080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D321B5F-7EA1-7E39-C235-59E03347E9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6224" y="2236104"/>
                <a:ext cx="643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87A0BD7-E2D3-E5C7-4DA1-464B753F219D}"/>
                  </a:ext>
                </a:extLst>
              </p14:cNvPr>
              <p14:cNvContentPartPr/>
              <p14:nvPr/>
            </p14:nvContentPartPr>
            <p14:xfrm>
              <a:off x="2326824" y="2267424"/>
              <a:ext cx="3362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87A0BD7-E2D3-E5C7-4DA1-464B753F21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09184" y="2231784"/>
                <a:ext cx="3718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14316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DEA00-D90F-9158-5A60-5697C30EC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5F50BF-D3D4-F6E2-C2D9-0AEBA6D68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pc="-10" dirty="0"/>
              <a:t>REINFORCE with baseline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6592876-56B1-BA1C-2339-9959F5CF84FE}"/>
              </a:ext>
            </a:extLst>
          </p:cNvPr>
          <p:cNvSpPr txBox="1">
            <a:spLocks/>
          </p:cNvSpPr>
          <p:nvPr/>
        </p:nvSpPr>
        <p:spPr>
          <a:xfrm>
            <a:off x="596900" y="670169"/>
            <a:ext cx="4419600" cy="2473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#   REINFORECE with Baseline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앞에서</a:t>
            </a:r>
            <a:r>
              <a:rPr lang="en-US" altLang="ko-KR" sz="800" b="0" spc="-10" dirty="0">
                <a:solidFill>
                  <a:schemeClr val="tx1"/>
                </a:solidFill>
              </a:rPr>
              <a:t> </a:t>
            </a:r>
            <a:r>
              <a:rPr lang="ko-KR" altLang="en-US" sz="800" b="0" spc="-10" dirty="0">
                <a:solidFill>
                  <a:schemeClr val="tx1"/>
                </a:solidFill>
              </a:rPr>
              <a:t>언급한 </a:t>
            </a:r>
            <a:r>
              <a:rPr lang="en-US" altLang="ko-KR" sz="800" b="0" spc="-10" dirty="0">
                <a:solidFill>
                  <a:schemeClr val="tx1"/>
                </a:solidFill>
              </a:rPr>
              <a:t>MC</a:t>
            </a:r>
            <a:r>
              <a:rPr lang="ko-KR" altLang="en-US" sz="800" b="0" spc="-10" dirty="0">
                <a:solidFill>
                  <a:schemeClr val="tx1"/>
                </a:solidFill>
              </a:rPr>
              <a:t>의 높은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variance</a:t>
            </a:r>
            <a:r>
              <a:rPr lang="ko-KR" altLang="en-US" sz="800" b="0" spc="-10" dirty="0">
                <a:solidFill>
                  <a:schemeClr val="tx1"/>
                </a:solidFill>
              </a:rPr>
              <a:t> 문제로 인해 기존 </a:t>
            </a:r>
            <a:r>
              <a:rPr lang="en-US" altLang="ko-KR" sz="800" b="0" spc="-10" dirty="0">
                <a:solidFill>
                  <a:schemeClr val="tx1"/>
                </a:solidFill>
              </a:rPr>
              <a:t>REINFORECE </a:t>
            </a:r>
            <a:r>
              <a:rPr lang="ko-KR" altLang="en-US" sz="800" b="0" spc="-10" dirty="0">
                <a:solidFill>
                  <a:schemeClr val="tx1"/>
                </a:solidFill>
              </a:rPr>
              <a:t>목적함수에 </a:t>
            </a:r>
            <a:r>
              <a:rPr lang="en-US" altLang="ko-KR" sz="800" b="0" spc="-10" dirty="0">
                <a:solidFill>
                  <a:schemeClr val="tx1"/>
                </a:solidFill>
              </a:rPr>
              <a:t>baseline</a:t>
            </a:r>
            <a:r>
              <a:rPr lang="ko-KR" altLang="en-US" sz="800" b="0" spc="-10" dirty="0">
                <a:solidFill>
                  <a:schemeClr val="tx1"/>
                </a:solidFill>
              </a:rPr>
              <a:t>을 </a:t>
            </a:r>
            <a:r>
              <a:rPr lang="ko-KR" altLang="en-US" sz="800" b="0" spc="-10" dirty="0" err="1">
                <a:solidFill>
                  <a:schemeClr val="tx1"/>
                </a:solidFill>
              </a:rPr>
              <a:t>빼준다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* </a:t>
            </a:r>
            <a:r>
              <a:rPr lang="ko-KR" altLang="en-US" sz="800" b="0" spc="-10" dirty="0">
                <a:solidFill>
                  <a:schemeClr val="tx1"/>
                </a:solidFill>
              </a:rPr>
              <a:t>고려해야 할 점  </a:t>
            </a:r>
            <a:r>
              <a:rPr lang="en-US" altLang="ko-KR" sz="800" b="0" spc="-10" dirty="0">
                <a:solidFill>
                  <a:schemeClr val="tx1"/>
                </a:solidFill>
              </a:rPr>
              <a:t>:  b(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st</a:t>
            </a:r>
            <a:r>
              <a:rPr lang="en-US" altLang="ko-KR" sz="800" b="0" spc="-10" dirty="0">
                <a:solidFill>
                  <a:schemeClr val="tx1"/>
                </a:solidFill>
              </a:rPr>
              <a:t>)</a:t>
            </a:r>
            <a:r>
              <a:rPr lang="ko-KR" altLang="en-US" sz="800" b="0" spc="-10" dirty="0">
                <a:solidFill>
                  <a:schemeClr val="tx1"/>
                </a:solidFill>
              </a:rPr>
              <a:t>를 </a:t>
            </a:r>
            <a:r>
              <a:rPr lang="ko-KR" altLang="en-US" sz="800" b="0" spc="-10" dirty="0" err="1">
                <a:solidFill>
                  <a:schemeClr val="tx1"/>
                </a:solidFill>
              </a:rPr>
              <a:t>빼줌으로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>
                <a:solidFill>
                  <a:schemeClr val="tx1"/>
                </a:solidFill>
              </a:rPr>
              <a:t>expectation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이 바뀌어서는 안 된다</a:t>
            </a:r>
            <a:r>
              <a:rPr lang="en-US" altLang="ko-KR" sz="800" b="0" spc="-10" dirty="0">
                <a:solidFill>
                  <a:schemeClr val="tx1"/>
                </a:solidFill>
              </a:rPr>
              <a:t>. (bias </a:t>
            </a:r>
            <a:r>
              <a:rPr lang="ko-KR" altLang="en-US" sz="800" b="0" spc="-10" dirty="0">
                <a:solidFill>
                  <a:schemeClr val="tx1"/>
                </a:solidFill>
              </a:rPr>
              <a:t>발생</a:t>
            </a:r>
            <a:r>
              <a:rPr lang="en-US" altLang="ko-KR" sz="800" b="0" spc="-10" dirty="0">
                <a:solidFill>
                  <a:schemeClr val="tx1"/>
                </a:solidFill>
              </a:rPr>
              <a:t>)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                                   =&gt;  b(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st</a:t>
            </a:r>
            <a:r>
              <a:rPr lang="en-US" altLang="ko-KR" sz="800" b="0" spc="-10" dirty="0">
                <a:solidFill>
                  <a:schemeClr val="tx1"/>
                </a:solidFill>
              </a:rPr>
              <a:t>) </a:t>
            </a:r>
            <a:r>
              <a:rPr lang="ko-KR" altLang="en-US" sz="800" b="0" spc="-10" dirty="0">
                <a:solidFill>
                  <a:schemeClr val="tx1"/>
                </a:solidFill>
              </a:rPr>
              <a:t>은 </a:t>
            </a:r>
            <a:r>
              <a:rPr lang="en-US" altLang="ko-KR" sz="8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과 관계 없는 값이라면 다 적합</a:t>
            </a:r>
            <a:r>
              <a:rPr lang="en-US" altLang="ko-KR" sz="800" b="0" spc="-10" dirty="0">
                <a:solidFill>
                  <a:schemeClr val="tx1"/>
                </a:solidFill>
              </a:rPr>
              <a:t>!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*</a:t>
            </a:r>
            <a:r>
              <a:rPr lang="ko-KR" altLang="en-US" sz="800" b="0" spc="-10" dirty="0">
                <a:solidFill>
                  <a:schemeClr val="tx1"/>
                </a:solidFill>
              </a:rPr>
              <a:t> </a:t>
            </a:r>
            <a:r>
              <a:rPr lang="en-US" altLang="ko-KR" sz="800" b="0" spc="-10" dirty="0">
                <a:solidFill>
                  <a:schemeClr val="tx1"/>
                </a:solidFill>
              </a:rPr>
              <a:t>Good baseline : the state-value of current state V(s)  :  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                                  			=&gt; Keeping the gradient unbiased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D442B-B51B-74B4-C2EA-CE08A428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297328"/>
            <a:ext cx="3103983" cy="248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1E50370-BFBA-C1CF-51DA-19BB1F29100E}"/>
                  </a:ext>
                </a:extLst>
              </p14:cNvPr>
              <p14:cNvContentPartPr/>
              <p14:nvPr/>
            </p14:nvContentPartPr>
            <p14:xfrm>
              <a:off x="2518704" y="1412424"/>
              <a:ext cx="2653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BBC351A-04FB-F081-C751-FED12C9A0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064" y="1376784"/>
                <a:ext cx="30096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B4B6E7A9-434B-F48C-6A2D-978DCE83E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539" y="1210203"/>
            <a:ext cx="958897" cy="6702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089499E6-F1AC-B2B0-1F39-75E098113976}"/>
                  </a:ext>
                </a:extLst>
              </p14:cNvPr>
              <p14:cNvContentPartPr/>
              <p14:nvPr/>
            </p14:nvContentPartPr>
            <p14:xfrm>
              <a:off x="2907504" y="1512864"/>
              <a:ext cx="74520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0E7F668-B3DF-6828-3A32-D4B71E57F1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3184" y="1508544"/>
                <a:ext cx="7538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5ABC137-EB77-9460-8900-5A98FE2677EF}"/>
                  </a:ext>
                </a:extLst>
              </p14:cNvPr>
              <p14:cNvContentPartPr/>
              <p14:nvPr/>
            </p14:nvContentPartPr>
            <p14:xfrm>
              <a:off x="2336184" y="1512864"/>
              <a:ext cx="498960" cy="54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231E773-7FA6-7D42-B150-41A5A70EBC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1864" y="1508544"/>
                <a:ext cx="507600" cy="140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9DD66470-5F46-632A-C602-A87A563EF2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900" y="2172495"/>
            <a:ext cx="4483100" cy="3708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235A748-2D19-1583-4E1F-7BFF05F224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4347" y="2724039"/>
            <a:ext cx="1057275" cy="1663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34EECF4-A03F-9EAE-BB95-56693F49C0A3}"/>
                  </a:ext>
                </a:extLst>
              </p14:cNvPr>
              <p14:cNvContentPartPr/>
              <p14:nvPr/>
            </p14:nvContentPartPr>
            <p14:xfrm>
              <a:off x="4274424" y="2281104"/>
              <a:ext cx="3913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EE1C8FC-BA30-721A-031D-E3094B3C23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6784" y="2245464"/>
                <a:ext cx="426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D24F749-1489-A169-FF08-21F03F7EE316}"/>
                  </a:ext>
                </a:extLst>
              </p14:cNvPr>
              <p14:cNvContentPartPr/>
              <p14:nvPr/>
            </p14:nvContentPartPr>
            <p14:xfrm>
              <a:off x="2944224" y="2272104"/>
              <a:ext cx="6080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D321B5F-7EA1-7E39-C235-59E03347E9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6224" y="2236104"/>
                <a:ext cx="643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7600017-3E97-BB4A-DB67-62171045ECED}"/>
                  </a:ext>
                </a:extLst>
              </p14:cNvPr>
              <p14:cNvContentPartPr/>
              <p14:nvPr/>
            </p14:nvContentPartPr>
            <p14:xfrm>
              <a:off x="2326824" y="2267424"/>
              <a:ext cx="3362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87A0BD7-E2D3-E5C7-4DA1-464B753F21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09184" y="2231784"/>
                <a:ext cx="37188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49025B8-166F-0885-49BE-66C23410D1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697" y="1395212"/>
            <a:ext cx="4559300" cy="14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25157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8C92C-D84B-64C2-20D0-D7179258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9C320F-81AA-5434-D99D-E5CBA7273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pc="-10" dirty="0"/>
              <a:t>REINFORCE with baseline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0A864EE-2537-0720-6879-4273383A1501}"/>
              </a:ext>
            </a:extLst>
          </p:cNvPr>
          <p:cNvSpPr txBox="1">
            <a:spLocks/>
          </p:cNvSpPr>
          <p:nvPr/>
        </p:nvSpPr>
        <p:spPr>
          <a:xfrm>
            <a:off x="596900" y="670169"/>
            <a:ext cx="4419600" cy="58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#   REINFORECE with Baseline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en-US" altLang="ko-KR" sz="200" spc="-10" dirty="0">
                <a:solidFill>
                  <a:schemeClr val="tx1"/>
                </a:solidFill>
              </a:rPr>
              <a:t> 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ko-KR" altLang="en-US" sz="800" b="0" spc="-10" dirty="0">
                <a:solidFill>
                  <a:schemeClr val="tx1"/>
                </a:solidFill>
              </a:rPr>
              <a:t>기존 </a:t>
            </a:r>
            <a:r>
              <a:rPr lang="en-US" altLang="ko-KR" sz="800" b="0" spc="-10" dirty="0">
                <a:solidFill>
                  <a:schemeClr val="tx1"/>
                </a:solidFill>
              </a:rPr>
              <a:t>REINFORCE</a:t>
            </a:r>
            <a:r>
              <a:rPr lang="ko-KR" altLang="en-US" sz="800" b="0" spc="-10" dirty="0">
                <a:solidFill>
                  <a:schemeClr val="tx1"/>
                </a:solidFill>
              </a:rPr>
              <a:t>에서는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policy</a:t>
            </a:r>
            <a:r>
              <a:rPr lang="ko-KR" altLang="en-US" sz="800" b="0" spc="-10" dirty="0">
                <a:solidFill>
                  <a:schemeClr val="tx1"/>
                </a:solidFill>
              </a:rPr>
              <a:t>에 대한 </a:t>
            </a:r>
            <a:r>
              <a:rPr lang="en-US" altLang="ko-KR" sz="800" b="0" spc="-10" dirty="0">
                <a:solidFill>
                  <a:schemeClr val="tx1"/>
                </a:solidFill>
              </a:rPr>
              <a:t>network</a:t>
            </a:r>
            <a:r>
              <a:rPr lang="ko-KR" altLang="en-US" sz="800" b="0" spc="-10" dirty="0">
                <a:solidFill>
                  <a:schemeClr val="tx1"/>
                </a:solidFill>
              </a:rPr>
              <a:t>만 존재</a:t>
            </a:r>
            <a:br>
              <a:rPr lang="en-US" altLang="ko-KR" sz="800" b="0" spc="-10" dirty="0">
                <a:solidFill>
                  <a:schemeClr val="tx1"/>
                </a:solidFill>
              </a:rPr>
            </a:br>
            <a:r>
              <a:rPr lang="en-US" altLang="ko-KR" sz="800" b="0" spc="-10" dirty="0">
                <a:solidFill>
                  <a:schemeClr val="tx1"/>
                </a:solidFill>
              </a:rPr>
              <a:t>=&gt;  </a:t>
            </a:r>
            <a:r>
              <a:rPr lang="ko-KR" altLang="en-US" sz="800" b="0" spc="-10" dirty="0">
                <a:solidFill>
                  <a:schemeClr val="tx1"/>
                </a:solidFill>
              </a:rPr>
              <a:t>이제는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baseline</a:t>
            </a:r>
            <a:r>
              <a:rPr lang="ko-KR" altLang="en-US" sz="800" b="0" spc="-10" dirty="0">
                <a:solidFill>
                  <a:schemeClr val="tx1"/>
                </a:solidFill>
              </a:rPr>
              <a:t>으로 사용되는 </a:t>
            </a:r>
            <a:r>
              <a:rPr lang="en-US" altLang="ko-KR" sz="800" b="0" spc="-10" dirty="0">
                <a:solidFill>
                  <a:schemeClr val="tx1"/>
                </a:solidFill>
              </a:rPr>
              <a:t>State value function</a:t>
            </a:r>
            <a:r>
              <a:rPr lang="ko-KR" altLang="en-US" sz="800" b="0" spc="-10" dirty="0">
                <a:solidFill>
                  <a:schemeClr val="tx1"/>
                </a:solidFill>
              </a:rPr>
              <a:t>과 관련한 </a:t>
            </a:r>
            <a:r>
              <a:rPr lang="en-US" altLang="ko-KR" sz="800" b="0" spc="-10" dirty="0">
                <a:solidFill>
                  <a:schemeClr val="tx1"/>
                </a:solidFill>
              </a:rPr>
              <a:t>network</a:t>
            </a:r>
            <a:r>
              <a:rPr lang="ko-KR" altLang="en-US" sz="800" b="0" spc="-10" dirty="0">
                <a:solidFill>
                  <a:schemeClr val="tx1"/>
                </a:solidFill>
              </a:rPr>
              <a:t>가 추가적으로 필요</a:t>
            </a:r>
            <a:endParaRPr lang="en-US" altLang="ko-KR" sz="800" b="0" spc="-1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479EF-F6C1-F2D5-5ADB-D2310BB3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317625"/>
            <a:ext cx="4114539" cy="15273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7D4FF4-1827-8411-D46B-E15B97B4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1539976"/>
            <a:ext cx="1327285" cy="5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2471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4564</TotalTime>
  <Words>407</Words>
  <Application>Microsoft Office PowerPoint</Application>
  <PresentationFormat>사용자 지정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Times New Roman</vt:lpstr>
      <vt:lpstr>Office Theme</vt:lpstr>
      <vt:lpstr>REINFORCE     Kihwan Lee</vt:lpstr>
      <vt:lpstr>Contents       1. REINFORCE    2. REINFORCE with baseline</vt:lpstr>
      <vt:lpstr>1. REINFORCE</vt:lpstr>
      <vt:lpstr>REINFORCE</vt:lpstr>
      <vt:lpstr>2. REINFORCE with baseline</vt:lpstr>
      <vt:lpstr>REINFORCE with baseline</vt:lpstr>
      <vt:lpstr>REINFORCE with baseline</vt:lpstr>
      <vt:lpstr>REINFORCE with baseline</vt:lpstr>
      <vt:lpstr>REINFORCE with baseline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MLP</dc:title>
  <dc:creator>LEE.K.H</dc:creator>
  <cp:lastModifiedBy>이기환</cp:lastModifiedBy>
  <cp:revision>362</cp:revision>
  <dcterms:created xsi:type="dcterms:W3CDTF">2023-09-14T03:23:20Z</dcterms:created>
  <dcterms:modified xsi:type="dcterms:W3CDTF">2024-02-22T06:21:00Z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2023-09-14T00:00:00Z</vt:filetime>
  </property>
</Properties>
</file>