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349" r:id="rId4"/>
    <p:sldId id="300" r:id="rId5"/>
    <p:sldId id="363" r:id="rId6"/>
    <p:sldId id="366" r:id="rId7"/>
    <p:sldId id="364" r:id="rId8"/>
    <p:sldId id="365" r:id="rId9"/>
  </p:sldIdLst>
  <p:sldSz cx="5765800" cy="3244850"/>
  <p:notesSz cx="5765800" cy="3244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  <a:srgbClr val="0000E5"/>
    <a:srgbClr val="15FF7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0118" autoAdjust="0"/>
  </p:normalViewPr>
  <p:slideViewPr>
    <p:cSldViewPr>
      <p:cViewPr varScale="1">
        <p:scale>
          <a:sx n="209" d="100"/>
          <a:sy n="209" d="100"/>
        </p:scale>
        <p:origin x="10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17:00.4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0,'0'1,"0"0,1-1,-1 1,0 0,1-1,-1 1,1 0,-1-1,1 1,0-1,-1 1,1-1,0 1,-1-1,1 0,0 1,-1-1,1 0,0 0,0 1,-1-1,1 0,0 0,0 0,-1 0,1 0,1 0,27 2,-25-2,634 3,-323-6,460 3,-765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50:10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50:13.6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24575,'1'-3'0,"0"0"0,0 1 0,0-1 0,0 1 0,0-1 0,1 1 0,-1 0 0,1 0 0,0-1 0,0 1 0,0 0 0,0 0 0,0 1 0,0-1 0,3-2 0,-4 3 0,0 1 0,-1-1 0,1 1 0,-1-1 0,1 0 0,0 1 0,-1-1 0,1 1 0,0 0 0,0-1 0,-1 1 0,1 0 0,0-1 0,0 1 0,0 0 0,-1 0 0,1 0 0,0-1 0,0 1 0,0 0 0,0 0 0,-1 0 0,1 1 0,0-1 0,0 0 0,0 0 0,-1 0 0,1 1 0,0-1 0,0 0 0,0 1 0,-1-1 0,1 0 0,0 1 0,-1-1 0,1 1 0,0-1 0,-1 1 0,1 0 0,-1-1 0,1 1 0,-1 0 0,1-1 0,-1 1 0,1 0 0,-1-1 0,1 1 0,-1 0 0,0 0 0,0 0 0,1-1 0,-1 1 0,0 0 0,0 1 0,1 4 0,0 1 0,0-1 0,-1 1 0,1-1 0,-2 1 0,1-1 0,-1 0 0,-1 8 0,1-12 0,1 0 0,-1 0 0,0 1 0,0-1 0,0 0 0,0 0 0,-1 0 0,1 0 0,0-1 0,-1 1 0,0 0 0,1 0 0,-1-1 0,0 1 0,0-1 0,1 0 0,-1 1 0,0-1 0,-1 0 0,1 0 0,0 0 0,0-1 0,0 1 0,-5 0 0,61-2 101,16-1-1567,-59-1-5360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51:00.4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24575,'1347'0'-1365,"-1336"0"-5461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5:28:15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0 122 24575,'1'-4'0,"-1"-5"0,1 4 0,-1 1 0,1-5 0,-1 4 0,1 1 0,0-1 0,-1-4 0,1 4 0,0 1 0,0-1 0,0 1 0,0-1 0,0 1 0,0-1 0,0 1 0,0 4 0,1-5 0,-1 1 0,1 4 0,-1-5 0,1 1 0,-1 4 0,0 0 0,1-5 0,-1 5 0,1 0 0,-1 0 0,0-4 0,1 4 0,1 4 0,59-13 0,-47 14 0,3037-1-1365,-3041-4-5461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5:33:31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24575,'3785'0'-1365,"-3774"0"-5461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05:33:39.5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1,'48'-1,"206"11,-62 5,233-12,-212-5,2416 2,-2618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6T05:33:43.9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26,'222'-13,"7"0,2419 14,-2637-1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5:36:00.56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24575,'2524'0'-1365,"-2511"0"-5461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17:47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24575,'1'-1'0,"-1"-1"0,1 1 0,-1 0 0,1-1 0,-1 1 0,1 0 0,0 0 0,-1-1 0,1 1 0,0 0 0,0 0 0,0 0 0,0 0 0,0 0 0,0 0 0,0 0 0,0 1 0,1-1 0,-1 0 0,0 1 0,0-1 0,1 0 0,-1 1 0,0 0 0,1-1 0,-1 1 0,1 0 0,-1 0 0,0-1 0,1 1 0,1 1 0,57-3 0,-45 3 0,2950 0-1365,-2955-1-5461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20:30.431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6,'104'2,"111"-4,-203 0,-1-1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43:25.515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14,'0'-1,"1"0,-1 0,1 0,0 1,0-1,-1 0,1 0,0 1,0-1,-1 0,1 1,0-1,0 1,0-1,0 1,0 0,0-1,0 1,0 0,0 0,0 0,0 0,0 0,0 0,0 0,1 0,36-1,-33 1,234 0,-229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49:49.956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16,'-1'-1,"1"1,0 0,0-1,0 1,0 0,0-1,0 1,0 0,0-1,0 1,0 0,0-1,0 1,0 0,0-1,0 1,0 0,0-1,0 1,0 0,0 0,1-1,-1 1,0 0,0-1,0 1,1 0,-1 0,0-1,0 1,1 0,-1 0,0 0,0-1,1 1,-1 0,0 0,1 0,-1 0,0 0,1 0,-1-1,0 1,1 0,-1 0,0 0,1 0,-1 0,0 0,1 0,-1 1,0-1,1 0,-1 0,0 0,1 0,25-2,-25 2,712-3,-361 6,-95-3,-245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49:54.8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1 24575,'-2'4'0,"-1"4"0,1 3 0,-3-1 0,1 2 0,-2-1 0,0 1 0,2-1 0,1 1 0,1 0 0,-1 2 0,-3 1 0,1 1 0,0-1 0,1-1 0,2 0 0,1-3-8191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49:55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50:00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 24575,'-2'0'0,"-3"0"0,-1 2 0,1 3 0,1 3 0,0 2 0,-1 1 0,0 4 0,-3 3 0,1 1 0,1-1 0,0-1 0,-2-4 0,1-3-8191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3:50:10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 24575,'0'2'0,"-2"3"0,-1 3 0,1 2 0,-1 2 0,0 0 0,-1 1 0,1 0 0,0 1 0,1-1 0,2 0 0,-1 0 0,1-3-8191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EF69-F0E2-4D40-A968-359DBD3F362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2560F-D173-46AF-A90E-B9483438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9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654" y="902320"/>
            <a:ext cx="422849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8680" y="193418"/>
            <a:ext cx="168843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07755"/>
            <a:ext cx="506920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7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0646" y="3011623"/>
            <a:ext cx="198120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20" dirty="0"/>
              <a:t> </a:t>
            </a:r>
            <a:r>
              <a:rPr spc="-5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8.xml"/><Relationship Id="rId18" Type="http://schemas.openxmlformats.org/officeDocument/2006/relationships/image" Target="../media/image17.png"/><Relationship Id="rId3" Type="http://schemas.openxmlformats.org/officeDocument/2006/relationships/customXml" Target="../ink/ink4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4.png"/><Relationship Id="rId17" Type="http://schemas.openxmlformats.org/officeDocument/2006/relationships/customXml" Target="../ink/ink10.xml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7.xml"/><Relationship Id="rId5" Type="http://schemas.openxmlformats.org/officeDocument/2006/relationships/image" Target="../media/image10.png"/><Relationship Id="rId15" Type="http://schemas.openxmlformats.org/officeDocument/2006/relationships/customXml" Target="../ink/ink9.xml"/><Relationship Id="rId10" Type="http://schemas.openxmlformats.org/officeDocument/2006/relationships/image" Target="../media/image13.png"/><Relationship Id="rId19" Type="http://schemas.openxmlformats.org/officeDocument/2006/relationships/customXml" Target="../ink/ink11.xml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7.xml"/><Relationship Id="rId3" Type="http://schemas.openxmlformats.org/officeDocument/2006/relationships/image" Target="../media/image21.png"/><Relationship Id="rId7" Type="http://schemas.openxmlformats.org/officeDocument/2006/relationships/customXml" Target="../ink/ink14.xml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6.xml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customXml" Target="../ink/ink13.xml"/><Relationship Id="rId9" Type="http://schemas.openxmlformats.org/officeDocument/2006/relationships/customXml" Target="../ink/ink15.xml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5900" y="936625"/>
            <a:ext cx="5045831" cy="1485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ctr">
              <a:lnSpc>
                <a:spcPct val="100000"/>
              </a:lnSpc>
              <a:spcBef>
                <a:spcPts val="125"/>
              </a:spcBef>
            </a:pPr>
            <a:r>
              <a:rPr lang="en-US" altLang="ko-KR" spc="10" dirty="0"/>
              <a:t>Actor</a:t>
            </a:r>
            <a:r>
              <a:rPr lang="ko-KR" altLang="en-US" spc="10" dirty="0"/>
              <a:t> </a:t>
            </a:r>
            <a:r>
              <a:rPr lang="en-US" altLang="ko-KR" spc="10" dirty="0"/>
              <a:t>Critic</a:t>
            </a:r>
            <a:r>
              <a:rPr lang="ko-KR" altLang="en-US" spc="10" dirty="0"/>
              <a:t> </a:t>
            </a:r>
            <a:r>
              <a:rPr lang="en-US" altLang="ko-KR" spc="10" dirty="0"/>
              <a:t>Method</a:t>
            </a:r>
            <a:br>
              <a:rPr lang="en-US" altLang="ko-KR" spc="10" dirty="0"/>
            </a:br>
            <a:br>
              <a:rPr lang="en-US" altLang="ko-KR" spc="10" dirty="0"/>
            </a:br>
            <a:br>
              <a:rPr lang="en-US" altLang="ko-KR" spc="10" dirty="0"/>
            </a:br>
            <a:r>
              <a:rPr lang="en-US" altLang="ko-KR" sz="800" spc="10" dirty="0"/>
              <a:t> </a:t>
            </a:r>
            <a:br>
              <a:rPr lang="en-US" altLang="ko-KR" spc="10" dirty="0"/>
            </a:br>
            <a:r>
              <a:rPr lang="en-US" altLang="ko-KR" sz="1400" spc="10" dirty="0" err="1"/>
              <a:t>Kihwan</a:t>
            </a:r>
            <a:r>
              <a:rPr lang="en-US" altLang="ko-KR" sz="1400" spc="10" dirty="0"/>
              <a:t> Lee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044" y="366498"/>
            <a:ext cx="5157712" cy="17703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2000" spc="10" dirty="0"/>
              <a:t>Contents</a:t>
            </a:r>
            <a:br>
              <a:rPr lang="en-US" sz="2000" spc="10" dirty="0"/>
            </a:br>
            <a:br>
              <a:rPr lang="en-US" sz="900" spc="10" dirty="0"/>
            </a:br>
            <a:r>
              <a:rPr lang="en-US" sz="500" spc="10" dirty="0"/>
              <a:t> </a:t>
            </a:r>
            <a:br>
              <a:rPr lang="en-US" sz="6000" spc="10" dirty="0"/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altLang="ko-KR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Actor Critic Method</a:t>
            </a: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Variants of Critic</a:t>
            </a:r>
            <a:endParaRPr sz="12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3786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57151" y="1475910"/>
            <a:ext cx="2451497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Actor Critic Method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479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Actor-Critic Method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A3A6638-1964-0DF4-D3C3-04E1DC82B7C6}"/>
              </a:ext>
            </a:extLst>
          </p:cNvPr>
          <p:cNvSpPr txBox="1">
            <a:spLocks/>
          </p:cNvSpPr>
          <p:nvPr/>
        </p:nvSpPr>
        <p:spPr>
          <a:xfrm>
            <a:off x="520700" y="1222308"/>
            <a:ext cx="4419600" cy="952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Review</a:t>
            </a:r>
            <a:br>
              <a:rPr lang="en-US" altLang="ko-KR" sz="800" spc="-10" dirty="0">
                <a:solidFill>
                  <a:schemeClr val="tx1"/>
                </a:solidFill>
              </a:rPr>
            </a:br>
            <a:r>
              <a:rPr lang="en-US" altLang="ko-KR" sz="300" spc="-10" dirty="0">
                <a:solidFill>
                  <a:schemeClr val="tx1"/>
                </a:solidFill>
              </a:rPr>
              <a:t> </a:t>
            </a:r>
            <a:endParaRPr lang="en-US" altLang="ko-KR" sz="800" b="0" spc="-10" dirty="0">
              <a:solidFill>
                <a:schemeClr val="tx1"/>
              </a:solidFill>
            </a:endParaRP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value ft Q(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s,a</a:t>
            </a:r>
            <a:r>
              <a:rPr lang="en-US" altLang="ko-KR" sz="800" b="0" spc="-10" dirty="0">
                <a:solidFill>
                  <a:schemeClr val="tx1"/>
                </a:solidFill>
              </a:rPr>
              <a:t>)   &gt;   Deep Q-Network</a:t>
            </a:r>
          </a:p>
          <a:p>
            <a:pPr marL="184150" indent="-171450" latinLnBrk="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ko-KR" sz="800" b="0" spc="-10" dirty="0">
                <a:solidFill>
                  <a:schemeClr val="tx1"/>
                </a:solidFill>
              </a:rPr>
              <a:t>policy π(</a:t>
            </a:r>
            <a:r>
              <a:rPr lang="en-US" altLang="ko-KR" sz="800" b="0" spc="-10" dirty="0" err="1">
                <a:solidFill>
                  <a:schemeClr val="tx1"/>
                </a:solidFill>
              </a:rPr>
              <a:t>a|s</a:t>
            </a:r>
            <a:r>
              <a:rPr lang="en-US" altLang="ko-KR" sz="800" b="0" spc="-10" dirty="0">
                <a:solidFill>
                  <a:schemeClr val="tx1"/>
                </a:solidFill>
              </a:rPr>
              <a:t>)   &gt;   Policy Gradient (REINFORCE)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b="0" spc="-10" dirty="0">
                <a:solidFill>
                  <a:schemeClr val="tx1"/>
                </a:solidFill>
              </a:rPr>
              <a:t> 	</a:t>
            </a:r>
            <a:r>
              <a:rPr lang="en-US" altLang="ko-KR" sz="800" spc="-10" dirty="0">
                <a:solidFill>
                  <a:schemeClr val="tx1"/>
                </a:solidFill>
              </a:rPr>
              <a:t>=&gt;   value ft + policy   &gt;  Actor-Critic (A3C)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400" spc="-10" dirty="0">
                <a:solidFill>
                  <a:schemeClr val="tx1"/>
                </a:solidFill>
              </a:rPr>
              <a:t> </a:t>
            </a:r>
            <a:endParaRPr lang="en-US" altLang="ko-KR" sz="800" spc="-1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BA2CCA-C04E-E4A9-A5EA-3513B9B28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27" t="35910" r="4292" b="31214"/>
          <a:stretch/>
        </p:blipFill>
        <p:spPr>
          <a:xfrm>
            <a:off x="3568700" y="1165225"/>
            <a:ext cx="1600200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3331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8E2AE-D813-7A32-1AB3-CA500FA4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0B80EF-AD26-55A6-9E13-6CAAE03BB0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Actor-Critic Method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82EF843-F0C7-EB6A-A101-33C6817287D9}"/>
              </a:ext>
            </a:extLst>
          </p:cNvPr>
          <p:cNvSpPr txBox="1">
            <a:spLocks/>
          </p:cNvSpPr>
          <p:nvPr/>
        </p:nvSpPr>
        <p:spPr>
          <a:xfrm>
            <a:off x="596900" y="670169"/>
            <a:ext cx="4419600" cy="372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TD Actor-Critic Method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spc="-1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76215-E85A-9545-EEE4-8A5A0FA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27" t="35910" r="4292" b="31214"/>
          <a:stretch/>
        </p:blipFill>
        <p:spPr>
          <a:xfrm>
            <a:off x="3236976" y="1808421"/>
            <a:ext cx="1866900" cy="1244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C984B5-3AA1-675E-A284-8A57F4F3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4" y="1070655"/>
            <a:ext cx="3103983" cy="248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FAD4D3-7EF1-3199-04D3-015DE46A4B9F}"/>
                  </a:ext>
                </a:extLst>
              </p:cNvPr>
              <p:cNvSpPr txBox="1"/>
              <p:nvPr/>
            </p:nvSpPr>
            <p:spPr>
              <a:xfrm>
                <a:off x="1972564" y="1358699"/>
                <a:ext cx="2590800" cy="253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ko-KR" altLang="en-US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ko-KR" altLang="en-US" sz="1100" i="0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ko-KR" altLang="en-US" sz="11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ko-KR" altLang="en-US" sz="11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ko-KR" altLang="en-US" sz="1100" i="0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ko-KR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1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1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ko-KR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FAD4D3-7EF1-3199-04D3-015DE46A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564" y="1358699"/>
                <a:ext cx="2590800" cy="253339"/>
              </a:xfrm>
              <a:prstGeom prst="rect">
                <a:avLst/>
              </a:prstGeom>
              <a:blipFill>
                <a:blip r:embed="rId4"/>
                <a:stretch>
                  <a:fillRect l="-1882" t="-100000" r="-471" b="-16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">
            <a:extLst>
              <a:ext uri="{FF2B5EF4-FFF2-40B4-BE49-F238E27FC236}">
                <a16:creationId xmlns:a16="http://schemas.microsoft.com/office/drawing/2014/main" id="{1A358A17-3D4F-9257-5DEF-C9FFADF74CAF}"/>
              </a:ext>
            </a:extLst>
          </p:cNvPr>
          <p:cNvSpPr txBox="1">
            <a:spLocks/>
          </p:cNvSpPr>
          <p:nvPr/>
        </p:nvSpPr>
        <p:spPr>
          <a:xfrm>
            <a:off x="1562506" y="1381559"/>
            <a:ext cx="3689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b="0" kern="0" spc="-10" dirty="0">
                <a:solidFill>
                  <a:schemeClr val="tx1"/>
                </a:solidFill>
              </a:rPr>
              <a:t>=&gt;</a:t>
            </a:r>
            <a:endParaRPr lang="en-US" b="0" kern="0" spc="-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A7B3831-7AC1-5666-ABB0-26D3DE3EF642}"/>
                  </a:ext>
                </a:extLst>
              </p14:cNvPr>
              <p14:cNvContentPartPr/>
              <p14:nvPr/>
            </p14:nvContentPartPr>
            <p14:xfrm>
              <a:off x="2344568" y="1506022"/>
              <a:ext cx="644760" cy="6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A7B3831-7AC1-5666-ABB0-26D3DE3EF6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6928" y="1470022"/>
                <a:ext cx="680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32FA23-9FF2-5094-FE00-353134278209}"/>
                  </a:ext>
                </a:extLst>
              </p14:cNvPr>
              <p14:cNvContentPartPr/>
              <p14:nvPr/>
            </p14:nvContentPartPr>
            <p14:xfrm>
              <a:off x="2367608" y="1610782"/>
              <a:ext cx="1110960" cy="10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32FA23-9FF2-5094-FE00-3531342782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3288" y="1606462"/>
                <a:ext cx="11196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bject 2">
            <a:extLst>
              <a:ext uri="{FF2B5EF4-FFF2-40B4-BE49-F238E27FC236}">
                <a16:creationId xmlns:a16="http://schemas.microsoft.com/office/drawing/2014/main" id="{9527DC10-007F-000B-7910-FA8AD5CD38DF}"/>
              </a:ext>
            </a:extLst>
          </p:cNvPr>
          <p:cNvSpPr txBox="1">
            <a:spLocks/>
          </p:cNvSpPr>
          <p:nvPr/>
        </p:nvSpPr>
        <p:spPr>
          <a:xfrm>
            <a:off x="2884131" y="1633601"/>
            <a:ext cx="905143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sz="800" b="0" kern="0" spc="-10" dirty="0"/>
              <a:t>TD Error !</a:t>
            </a:r>
            <a:endParaRPr lang="en-US" sz="800" b="0" kern="0" spc="-5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9E1C359-B9CF-B828-E8F7-E37A5F3249D0}"/>
              </a:ext>
            </a:extLst>
          </p:cNvPr>
          <p:cNvSpPr txBox="1">
            <a:spLocks/>
          </p:cNvSpPr>
          <p:nvPr/>
        </p:nvSpPr>
        <p:spPr>
          <a:xfrm>
            <a:off x="598988" y="2003425"/>
            <a:ext cx="1983176" cy="453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ko-KR" altLang="en-US" sz="900" b="0" kern="0" spc="-10" dirty="0">
                <a:solidFill>
                  <a:schemeClr val="tx1"/>
                </a:solidFill>
              </a:rPr>
              <a:t>①   </a:t>
            </a:r>
            <a:r>
              <a:rPr lang="en-US" sz="900" b="0" kern="0" spc="-10" dirty="0">
                <a:solidFill>
                  <a:schemeClr val="tx1"/>
                </a:solidFill>
              </a:rPr>
              <a:t>Reduces variance</a:t>
            </a:r>
          </a:p>
          <a:p>
            <a:pPr marL="12700" latinLnBrk="0">
              <a:spcBef>
                <a:spcPts val="95"/>
              </a:spcBef>
            </a:pPr>
            <a:r>
              <a:rPr lang="ko-KR" altLang="en-US" sz="900" b="0" kern="0" spc="-10" dirty="0">
                <a:solidFill>
                  <a:schemeClr val="tx1"/>
                </a:solidFill>
              </a:rPr>
              <a:t>②   </a:t>
            </a:r>
            <a:r>
              <a:rPr lang="en-US" altLang="ko-KR" sz="900" b="0" kern="0" spc="-10" dirty="0">
                <a:solidFill>
                  <a:schemeClr val="tx1"/>
                </a:solidFill>
              </a:rPr>
              <a:t>Bootstrapping  &gt;  Online Learning</a:t>
            </a:r>
          </a:p>
          <a:p>
            <a:pPr marL="12700" latinLnBrk="0">
              <a:spcBef>
                <a:spcPts val="95"/>
              </a:spcBef>
            </a:pPr>
            <a:r>
              <a:rPr lang="ko-KR" altLang="en-US" sz="900" b="0" kern="0" spc="-10" dirty="0">
                <a:solidFill>
                  <a:schemeClr val="tx1"/>
                </a:solidFill>
              </a:rPr>
              <a:t>③   </a:t>
            </a:r>
            <a:r>
              <a:rPr lang="en-US" altLang="ko-KR" sz="900" b="0" kern="0" spc="-10" dirty="0">
                <a:solidFill>
                  <a:schemeClr val="tx1"/>
                </a:solidFill>
              </a:rPr>
              <a:t>Accelerates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BECDA81-0B71-AE8E-D1DC-E6DAA466BA8B}"/>
                  </a:ext>
                </a:extLst>
              </p14:cNvPr>
              <p14:cNvContentPartPr/>
              <p14:nvPr/>
            </p14:nvContentPartPr>
            <p14:xfrm>
              <a:off x="2349248" y="1179502"/>
              <a:ext cx="123480" cy="2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BECDA81-0B71-AE8E-D1DC-E6DAA466BA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1608" y="1143862"/>
                <a:ext cx="159120" cy="74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bject 2">
            <a:extLst>
              <a:ext uri="{FF2B5EF4-FFF2-40B4-BE49-F238E27FC236}">
                <a16:creationId xmlns:a16="http://schemas.microsoft.com/office/drawing/2014/main" id="{63545353-0EC3-1BF5-6E74-E4654178CFF2}"/>
              </a:ext>
            </a:extLst>
          </p:cNvPr>
          <p:cNvSpPr txBox="1">
            <a:spLocks/>
          </p:cNvSpPr>
          <p:nvPr/>
        </p:nvSpPr>
        <p:spPr>
          <a:xfrm>
            <a:off x="2336620" y="856190"/>
            <a:ext cx="29718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en-US" sz="700" b="0" kern="0" spc="-10" dirty="0">
                <a:solidFill>
                  <a:schemeClr val="tx1"/>
                </a:solidFill>
              </a:rPr>
              <a:t>Gt</a:t>
            </a:r>
            <a:r>
              <a:rPr lang="ko-KR" altLang="en-US" sz="700" b="0" kern="0" spc="-10" dirty="0">
                <a:solidFill>
                  <a:schemeClr val="tx1"/>
                </a:solidFill>
              </a:rPr>
              <a:t>는 끝까지 고려해야 하기에 </a:t>
            </a:r>
            <a:r>
              <a:rPr lang="en-US" altLang="ko-KR" sz="700" b="0" kern="0" spc="-10" dirty="0">
                <a:solidFill>
                  <a:schemeClr val="tx1"/>
                </a:solidFill>
              </a:rPr>
              <a:t>baseline</a:t>
            </a:r>
            <a:r>
              <a:rPr lang="ko-KR" altLang="en-US" sz="700" b="0" kern="0" spc="-10" dirty="0">
                <a:solidFill>
                  <a:schemeClr val="tx1"/>
                </a:solidFill>
              </a:rPr>
              <a:t>을 줌에도 불구하고</a:t>
            </a:r>
            <a:r>
              <a:rPr lang="en-US" altLang="ko-KR" sz="700" b="0" kern="0" spc="-10" dirty="0">
                <a:solidFill>
                  <a:schemeClr val="tx1"/>
                </a:solidFill>
              </a:rPr>
              <a:t> high variance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2C8348-FD4A-174B-B00E-2C9B03C69A03}"/>
              </a:ext>
            </a:extLst>
          </p:cNvPr>
          <p:cNvCxnSpPr>
            <a:cxnSpLocks/>
          </p:cNvCxnSpPr>
          <p:nvPr/>
        </p:nvCxnSpPr>
        <p:spPr>
          <a:xfrm flipV="1">
            <a:off x="2468156" y="989948"/>
            <a:ext cx="114008" cy="14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B893-7307-3C91-91D1-ECD10F78BB22}"/>
              </a:ext>
            </a:extLst>
          </p:cNvPr>
          <p:cNvSpPr/>
          <p:nvPr/>
        </p:nvSpPr>
        <p:spPr>
          <a:xfrm>
            <a:off x="3187700" y="1851025"/>
            <a:ext cx="1916176" cy="683903"/>
          </a:xfrm>
          <a:prstGeom prst="rect">
            <a:avLst/>
          </a:prstGeom>
          <a:noFill/>
          <a:ln w="6350">
            <a:solidFill>
              <a:srgbClr val="0000E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B4F0D1A-06D8-3821-DB2E-3D6BC8008F49}"/>
              </a:ext>
            </a:extLst>
          </p:cNvPr>
          <p:cNvSpPr txBox="1">
            <a:spLocks/>
          </p:cNvSpPr>
          <p:nvPr/>
        </p:nvSpPr>
        <p:spPr>
          <a:xfrm>
            <a:off x="2367608" y="1852260"/>
            <a:ext cx="9144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sz="700" kern="0" spc="-10" dirty="0"/>
              <a:t>Policy Gradient</a:t>
            </a:r>
            <a:endParaRPr lang="en-US" sz="700" kern="0" spc="-5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F83B9-4692-E378-A7E6-260580D651D2}"/>
              </a:ext>
            </a:extLst>
          </p:cNvPr>
          <p:cNvSpPr/>
          <p:nvPr/>
        </p:nvSpPr>
        <p:spPr>
          <a:xfrm>
            <a:off x="3180693" y="1851024"/>
            <a:ext cx="1916176" cy="1200408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7C403C0-8AA1-B31D-4E34-AD43FC54EE70}"/>
              </a:ext>
            </a:extLst>
          </p:cNvPr>
          <p:cNvSpPr txBox="1">
            <a:spLocks/>
          </p:cNvSpPr>
          <p:nvPr/>
        </p:nvSpPr>
        <p:spPr>
          <a:xfrm>
            <a:off x="2315284" y="2459622"/>
            <a:ext cx="9144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sz="700" kern="0" spc="-10" dirty="0">
                <a:solidFill>
                  <a:srgbClr val="FF0000"/>
                </a:solidFill>
              </a:rPr>
              <a:t>Actor Critic</a:t>
            </a:r>
            <a:endParaRPr lang="en-US" sz="700" kern="0" spc="-5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0CCFB3-8012-86A7-3B1D-C3839682EC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5069" y="2534928"/>
            <a:ext cx="1198149" cy="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100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543A5-4E27-7DA2-3DA5-8AFC0F3A6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81E80B-6573-A1AD-388B-9F25B676B1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39900" y="1475910"/>
            <a:ext cx="2451497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885" algn="l">
              <a:lnSpc>
                <a:spcPct val="100000"/>
              </a:lnSpc>
              <a:spcBef>
                <a:spcPts val="125"/>
              </a:spcBef>
            </a:pPr>
            <a:r>
              <a:rPr lang="en-US" sz="1800" b="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Variants of Critic</a:t>
            </a:r>
            <a:endParaRPr sz="3600" b="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3005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5127-4049-F9FD-9B05-D91B076B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3FB884-9446-E910-AEE5-3BC849FD8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pc="-10" dirty="0"/>
              <a:t>Actor-Critic Method</a:t>
            </a:r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9A128A4-6631-4FB2-8D68-C0A92684691F}"/>
              </a:ext>
            </a:extLst>
          </p:cNvPr>
          <p:cNvSpPr txBox="1">
            <a:spLocks/>
          </p:cNvSpPr>
          <p:nvPr/>
        </p:nvSpPr>
        <p:spPr>
          <a:xfrm>
            <a:off x="596900" y="670169"/>
            <a:ext cx="4419600" cy="372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Variants of Critic</a:t>
            </a:r>
          </a:p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endParaRPr lang="en-US" altLang="ko-KR" sz="800" spc="-1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61A39E4-E433-F605-A0E8-BA66BBEE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" y="1312695"/>
            <a:ext cx="4178300" cy="1088778"/>
          </a:xfrm>
          <a:prstGeom prst="rect">
            <a:avLst/>
          </a:prstGeom>
        </p:spPr>
      </p:pic>
      <p:sp>
        <p:nvSpPr>
          <p:cNvPr id="23" name="object 2">
            <a:extLst>
              <a:ext uri="{FF2B5EF4-FFF2-40B4-BE49-F238E27FC236}">
                <a16:creationId xmlns:a16="http://schemas.microsoft.com/office/drawing/2014/main" id="{41AA7BB8-CC76-C2AF-E637-9AF06F310254}"/>
              </a:ext>
            </a:extLst>
          </p:cNvPr>
          <p:cNvSpPr txBox="1">
            <a:spLocks/>
          </p:cNvSpPr>
          <p:nvPr/>
        </p:nvSpPr>
        <p:spPr>
          <a:xfrm>
            <a:off x="1741698" y="1058485"/>
            <a:ext cx="12833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ko-KR" altLang="en-US" sz="1000" b="0" kern="0" spc="-10" dirty="0">
                <a:solidFill>
                  <a:srgbClr val="007F00"/>
                </a:solidFill>
              </a:rPr>
              <a:t>①  </a:t>
            </a:r>
            <a:r>
              <a:rPr lang="en-US" sz="1000" b="0" kern="0" spc="-10" dirty="0">
                <a:solidFill>
                  <a:srgbClr val="007F00"/>
                </a:solidFill>
              </a:rPr>
              <a:t>High variance</a:t>
            </a:r>
            <a:endParaRPr lang="en-US" sz="1000" b="0" kern="0" spc="-5" dirty="0">
              <a:solidFill>
                <a:srgbClr val="007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B9D4D92-281C-9212-3925-C1AB1FB4FD46}"/>
                  </a:ext>
                </a:extLst>
              </p14:cNvPr>
              <p14:cNvContentPartPr/>
              <p14:nvPr/>
            </p14:nvContentPartPr>
            <p14:xfrm>
              <a:off x="1654740" y="1416780"/>
              <a:ext cx="114480" cy="50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B9D4D92-281C-9212-3925-C1AB1FB4F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7100" y="1381140"/>
                <a:ext cx="15012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object 2">
            <a:extLst>
              <a:ext uri="{FF2B5EF4-FFF2-40B4-BE49-F238E27FC236}">
                <a16:creationId xmlns:a16="http://schemas.microsoft.com/office/drawing/2014/main" id="{C8A686FF-BBDE-BC4D-97D4-5202F79C6209}"/>
              </a:ext>
            </a:extLst>
          </p:cNvPr>
          <p:cNvSpPr txBox="1">
            <a:spLocks/>
          </p:cNvSpPr>
          <p:nvPr/>
        </p:nvSpPr>
        <p:spPr>
          <a:xfrm>
            <a:off x="342900" y="2024806"/>
            <a:ext cx="78028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ko-KR" altLang="en-US" sz="1000" b="0" kern="0" spc="-10" dirty="0">
                <a:solidFill>
                  <a:srgbClr val="007F00"/>
                </a:solidFill>
              </a:rPr>
              <a:t>②  </a:t>
            </a:r>
            <a:r>
              <a:rPr lang="en-US" sz="1000" b="0" kern="0" spc="-10" dirty="0">
                <a:solidFill>
                  <a:srgbClr val="007F00"/>
                </a:solidFill>
              </a:rPr>
              <a:t>TD Error</a:t>
            </a:r>
            <a:endParaRPr lang="en-US" sz="1000" b="0" kern="0" spc="-5" dirty="0">
              <a:solidFill>
                <a:srgbClr val="007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13E52133-605B-26D5-3120-8E80B506BE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5570" y="1734863"/>
                <a:ext cx="591566" cy="16831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>
                <a:lvl1pPr>
                  <a:defRPr sz="1200" b="1" i="0">
                    <a:solidFill>
                      <a:srgbClr val="0000E5"/>
                    </a:solidFill>
                    <a:latin typeface="Times New Roman"/>
                    <a:ea typeface="+mj-ea"/>
                    <a:cs typeface="Times New Roman"/>
                  </a:defRPr>
                </a:lvl1pPr>
              </a:lstStyle>
              <a:p>
                <a:pPr marL="12700" latinLnBrk="0">
                  <a:spcBef>
                    <a:spcPts val="95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000" b="0" kern="0" spc="-10" dirty="0">
                        <a:solidFill>
                          <a:srgbClr val="007F00"/>
                        </a:solidFill>
                      </a:rPr>
                      <m:t>④</m:t>
                    </m:r>
                    <m:sSub>
                      <m:sSubPr>
                        <m:ctrlPr>
                          <a:rPr lang="en-US" altLang="ko-KR" sz="1000" b="0" i="1" kern="0" spc="-5" dirty="0" smtClean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kern="0" spc="-5" dirty="0" smtClean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000" b="0" i="1" kern="0" spc="-5" dirty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000" b="0" i="0" kern="0" spc="-5" dirty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1000" b="0" kern="0" spc="-5" dirty="0">
                    <a:solidFill>
                      <a:srgbClr val="007F0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kern="0" spc="-5" dirty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kern="0" spc="-5" dirty="0" smtClean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000" b="0" kern="0" spc="-5" dirty="0">
                            <a:solidFill>
                              <a:srgbClr val="007F00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sz="1000" b="0" kern="0" spc="-5" dirty="0">
                  <a:solidFill>
                    <a:srgbClr val="007F00"/>
                  </a:solidFill>
                </a:endParaRPr>
              </a:p>
            </p:txBody>
          </p:sp>
        </mc:Choice>
        <mc:Fallback xmlns="">
          <p:sp>
            <p:nvSpPr>
              <p:cNvPr id="34" name="object 2">
                <a:extLst>
                  <a:ext uri="{FF2B5EF4-FFF2-40B4-BE49-F238E27FC236}">
                    <a16:creationId xmlns:a16="http://schemas.microsoft.com/office/drawing/2014/main" id="{13E52133-605B-26D5-3120-8E80B506B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70" y="1734863"/>
                <a:ext cx="591566" cy="168316"/>
              </a:xfrm>
              <a:prstGeom prst="rect">
                <a:avLst/>
              </a:prstGeom>
              <a:blipFill>
                <a:blip r:embed="rId5"/>
                <a:stretch>
                  <a:fillRect l="-8247" t="-18519" r="-1031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E187EF-39E1-BEF5-3449-80B31ED3DE05}"/>
                  </a:ext>
                </a:extLst>
              </p:cNvPr>
              <p:cNvSpPr txBox="1"/>
              <p:nvPr/>
            </p:nvSpPr>
            <p:spPr>
              <a:xfrm>
                <a:off x="982455" y="2328442"/>
                <a:ext cx="813689" cy="256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kern="0" spc="-5" dirty="0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ko-KR" altLang="en-US" sz="1050" kern="0" spc="-10" dirty="0" smtClean="0">
                              <a:solidFill>
                                <a:srgbClr val="007F00"/>
                              </a:solidFill>
                            </a:rPr>
                            <m:t>③</m:t>
                          </m:r>
                          <m:r>
                            <a:rPr lang="en-US" altLang="ko-KR" sz="1050" b="0" i="1" kern="0" spc="-10" dirty="0" smtClean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50" b="0" i="1" kern="0" spc="-5" dirty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050" b="0" i="0" kern="0" spc="-5" dirty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1050" b="0" i="1" kern="0" spc="-5" dirty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50" b="0" i="1" kern="0" spc="-5" dirty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050" b="0" i="0" kern="0" spc="-5" dirty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050" b="0" i="1" kern="0" spc="-5" dirty="0">
                              <a:solidFill>
                                <a:srgbClr val="007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E187EF-39E1-BEF5-3449-80B31ED3D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55" y="2328442"/>
                <a:ext cx="813689" cy="256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77DF52D4-4659-C6A0-DEA3-6B264825BB4F}"/>
                  </a:ext>
                </a:extLst>
              </p14:cNvPr>
              <p14:cNvContentPartPr/>
              <p14:nvPr/>
            </p14:nvContentPartPr>
            <p14:xfrm>
              <a:off x="1700100" y="1589940"/>
              <a:ext cx="494280" cy="61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77DF52D4-4659-C6A0-DEA3-6B264825BB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2460" y="1553940"/>
                <a:ext cx="5299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92FA5830-B61C-8246-5904-24E03CF0C08F}"/>
              </a:ext>
            </a:extLst>
          </p:cNvPr>
          <p:cNvGrpSpPr/>
          <p:nvPr/>
        </p:nvGrpSpPr>
        <p:grpSpPr>
          <a:xfrm>
            <a:off x="1618020" y="1270620"/>
            <a:ext cx="96840" cy="78120"/>
            <a:chOff x="1558584" y="1074024"/>
            <a:chExt cx="96840" cy="7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F78FCE0-D5A7-DEBB-4988-4908C44279CE}"/>
                    </a:ext>
                  </a:extLst>
                </p14:cNvPr>
                <p14:cNvContentPartPr/>
                <p14:nvPr/>
              </p14:nvContentPartPr>
              <p14:xfrm>
                <a:off x="1558584" y="1074024"/>
                <a:ext cx="23400" cy="73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F78FCE0-D5A7-DEBB-4988-4908C44279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54264" y="1069704"/>
                  <a:ext cx="3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EB70A11-17F0-7134-016E-3A004FF0C292}"/>
                    </a:ext>
                  </a:extLst>
                </p14:cNvPr>
                <p14:cNvContentPartPr/>
                <p14:nvPr/>
              </p14:nvContentPartPr>
              <p14:xfrm>
                <a:off x="1586304" y="1151784"/>
                <a:ext cx="360" cy="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EB70A11-17F0-7134-016E-3A004FF0C2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1984" y="114746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EEF8394-B6F1-B982-433C-9DB5A8FD1D85}"/>
                    </a:ext>
                  </a:extLst>
                </p14:cNvPr>
                <p14:cNvContentPartPr/>
                <p14:nvPr/>
              </p14:nvContentPartPr>
              <p14:xfrm>
                <a:off x="1626984" y="1092384"/>
                <a:ext cx="28440" cy="529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EEF8394-B6F1-B982-433C-9DB5A8FD1D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22664" y="1088064"/>
                  <a:ext cx="370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E3DC26-C0B2-56D0-EFFD-A3D651A00EDC}"/>
              </a:ext>
            </a:extLst>
          </p:cNvPr>
          <p:cNvGrpSpPr/>
          <p:nvPr/>
        </p:nvGrpSpPr>
        <p:grpSpPr>
          <a:xfrm>
            <a:off x="1650060" y="1480860"/>
            <a:ext cx="119880" cy="50400"/>
            <a:chOff x="1590624" y="1284264"/>
            <a:chExt cx="11988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7E2A590-E41F-CC48-C686-84D232D6C8FA}"/>
                    </a:ext>
                  </a:extLst>
                </p14:cNvPr>
                <p14:cNvContentPartPr/>
                <p14:nvPr/>
              </p14:nvContentPartPr>
              <p14:xfrm>
                <a:off x="1590624" y="1284264"/>
                <a:ext cx="9720" cy="50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7E2A590-E41F-CC48-C686-84D232D6C8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86304" y="1279944"/>
                  <a:ext cx="18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9F67AD0-1A1B-FEF7-D48F-BCD0F4114ACB}"/>
                    </a:ext>
                  </a:extLst>
                </p14:cNvPr>
                <p14:cNvContentPartPr/>
                <p14:nvPr/>
              </p14:nvContentPartPr>
              <p14:xfrm>
                <a:off x="1618344" y="1330344"/>
                <a:ext cx="108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9F67AD0-1A1B-FEF7-D48F-BCD0F4114A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4024" y="1326024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B84AA58-110A-471A-45CC-000FA63266BC}"/>
                    </a:ext>
                  </a:extLst>
                </p14:cNvPr>
                <p14:cNvContentPartPr/>
                <p14:nvPr/>
              </p14:nvContentPartPr>
              <p14:xfrm>
                <a:off x="1654704" y="1286424"/>
                <a:ext cx="55800" cy="446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B84AA58-110A-471A-45CC-000FA63266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0384" y="1282104"/>
                  <a:ext cx="6444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240DECB8-0DE8-98CC-9908-C9041CFE9D6E}"/>
                  </a:ext>
                </a:extLst>
              </p14:cNvPr>
              <p14:cNvContentPartPr/>
              <p14:nvPr/>
            </p14:nvContentPartPr>
            <p14:xfrm>
              <a:off x="1412460" y="2198700"/>
              <a:ext cx="489240" cy="3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240DECB8-0DE8-98CC-9908-C9041CFE9D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08140" y="2194380"/>
                <a:ext cx="49788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01E4527-75B2-6B47-225E-E3DAF7879D70}"/>
              </a:ext>
            </a:extLst>
          </p:cNvPr>
          <p:cNvCxnSpPr/>
          <p:nvPr/>
        </p:nvCxnSpPr>
        <p:spPr>
          <a:xfrm flipH="1">
            <a:off x="1265936" y="2198700"/>
            <a:ext cx="146524" cy="15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A4FCEC8-7599-B890-72CE-94A1C5FC5B63}"/>
              </a:ext>
            </a:extLst>
          </p:cNvPr>
          <p:cNvCxnSpPr/>
          <p:nvPr/>
        </p:nvCxnSpPr>
        <p:spPr>
          <a:xfrm>
            <a:off x="982455" y="1675765"/>
            <a:ext cx="2129045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8103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1835-3097-DD06-0132-3C29A05EA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29612A-1BF3-0C4F-3702-91EE618E9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390" y="193418"/>
            <a:ext cx="195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Actor-Critic Method</a:t>
            </a:r>
            <a:endParaRPr spc="-5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82E74-C75C-3624-5F63-3CEE652A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" y="1134744"/>
            <a:ext cx="2923108" cy="169862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80C57258-01C0-4A5E-07F8-B1CA6FFF9AD1}"/>
              </a:ext>
            </a:extLst>
          </p:cNvPr>
          <p:cNvSpPr txBox="1">
            <a:spLocks/>
          </p:cNvSpPr>
          <p:nvPr/>
        </p:nvSpPr>
        <p:spPr>
          <a:xfrm>
            <a:off x="825500" y="725265"/>
            <a:ext cx="4419600" cy="174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>
              <a:lnSpc>
                <a:spcPct val="150000"/>
              </a:lnSpc>
              <a:spcBef>
                <a:spcPts val="95"/>
              </a:spcBef>
            </a:pPr>
            <a:r>
              <a:rPr lang="en-US" altLang="ko-KR" sz="800" spc="-10" dirty="0">
                <a:solidFill>
                  <a:schemeClr val="tx1"/>
                </a:solidFill>
              </a:rPr>
              <a:t>#   </a:t>
            </a:r>
            <a:r>
              <a:rPr lang="ko-KR" altLang="en-US" sz="800" spc="-10" dirty="0">
                <a:solidFill>
                  <a:schemeClr val="tx1"/>
                </a:solidFill>
              </a:rPr>
              <a:t>수도 코드</a:t>
            </a:r>
            <a:endParaRPr lang="en-US" altLang="ko-KR" sz="800" spc="-1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AAFF6A-3B71-7460-264B-01024CCF94FC}"/>
                  </a:ext>
                </a:extLst>
              </p:cNvPr>
              <p:cNvSpPr txBox="1"/>
              <p:nvPr/>
            </p:nvSpPr>
            <p:spPr>
              <a:xfrm>
                <a:off x="3084576" y="1674149"/>
                <a:ext cx="2667000" cy="253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ko-KR" alt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ko-KR" altLang="en-US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ko-KR" altLang="en-US" sz="1100" i="0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ko-KR" altLang="en-US" sz="11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ko-KR" altLang="en-US" sz="11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ko-KR" altLang="en-US" sz="1100" i="0">
                                      <a:latin typeface="Cambria Math" panose="02040503050406030204" pitchFamily="18" charset="0"/>
                                    </a:rPr>
                                    <m:t>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ko-KR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1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1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ko-KR" alt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AAFF6A-3B71-7460-264B-01024CCF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76" y="1674149"/>
                <a:ext cx="2667000" cy="253339"/>
              </a:xfrm>
              <a:prstGeom prst="rect">
                <a:avLst/>
              </a:prstGeom>
              <a:blipFill>
                <a:blip r:embed="rId3"/>
                <a:stretch>
                  <a:fillRect l="-1826" t="-100000" b="-16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CC1CA6D-8386-5FC5-E388-0BAAA1237FB0}"/>
                  </a:ext>
                </a:extLst>
              </p14:cNvPr>
              <p14:cNvContentPartPr/>
              <p14:nvPr/>
            </p14:nvContentPartPr>
            <p14:xfrm>
              <a:off x="3479619" y="1926230"/>
              <a:ext cx="1143635" cy="45719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CC1CA6D-8386-5FC5-E388-0BAAA1237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299" y="1921770"/>
                <a:ext cx="1152274" cy="546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57E9CF24-DBA0-11CB-DEEB-3112B7713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144" y="1458344"/>
            <a:ext cx="2514600" cy="21580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6F7C57-2D20-FC42-7B8F-32D9198403B1}"/>
              </a:ext>
            </a:extLst>
          </p:cNvPr>
          <p:cNvSpPr/>
          <p:nvPr/>
        </p:nvSpPr>
        <p:spPr>
          <a:xfrm>
            <a:off x="3035300" y="1393825"/>
            <a:ext cx="2590800" cy="578124"/>
          </a:xfrm>
          <a:prstGeom prst="rect">
            <a:avLst/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30440FD-A83F-D95B-50E3-4E6BE1EF6152}"/>
                  </a:ext>
                </a:extLst>
              </p14:cNvPr>
              <p14:cNvContentPartPr/>
              <p14:nvPr/>
            </p14:nvContentPartPr>
            <p14:xfrm>
              <a:off x="3615984" y="1682064"/>
              <a:ext cx="136692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30440FD-A83F-D95B-50E3-4E6BE1EF61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1664" y="1677744"/>
                <a:ext cx="1375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47FE18B-4810-4C34-C528-523BD97FB161}"/>
                  </a:ext>
                </a:extLst>
              </p14:cNvPr>
              <p14:cNvContentPartPr/>
              <p14:nvPr/>
            </p14:nvContentPartPr>
            <p14:xfrm>
              <a:off x="3611664" y="1567944"/>
              <a:ext cx="1357920" cy="104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47FE18B-4810-4C34-C528-523BD97FB1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3664" y="1531944"/>
                <a:ext cx="1393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29759B1-6ED4-E466-7417-120579E69284}"/>
                  </a:ext>
                </a:extLst>
              </p14:cNvPr>
              <p14:cNvContentPartPr/>
              <p14:nvPr/>
            </p14:nvContentPartPr>
            <p14:xfrm>
              <a:off x="3479184" y="1810260"/>
              <a:ext cx="1119960" cy="97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29759B1-6ED4-E466-7417-120579E692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1184" y="1774260"/>
                <a:ext cx="1155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44B9B3FA-7789-58CC-E32B-200AD4746D4E}"/>
                  </a:ext>
                </a:extLst>
              </p14:cNvPr>
              <p14:cNvContentPartPr/>
              <p14:nvPr/>
            </p14:nvContentPartPr>
            <p14:xfrm>
              <a:off x="1320984" y="2162304"/>
              <a:ext cx="913680" cy="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44B9B3FA-7789-58CC-E32B-200AD4746D4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16664" y="2157984"/>
                <a:ext cx="92232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bject 2">
            <a:extLst>
              <a:ext uri="{FF2B5EF4-FFF2-40B4-BE49-F238E27FC236}">
                <a16:creationId xmlns:a16="http://schemas.microsoft.com/office/drawing/2014/main" id="{71E85413-1E21-FF1A-AA49-31C5ACDF027F}"/>
              </a:ext>
            </a:extLst>
          </p:cNvPr>
          <p:cNvSpPr txBox="1">
            <a:spLocks/>
          </p:cNvSpPr>
          <p:nvPr/>
        </p:nvSpPr>
        <p:spPr>
          <a:xfrm>
            <a:off x="1527321" y="2036580"/>
            <a:ext cx="195135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1" i="0">
                <a:solidFill>
                  <a:srgbClr val="0000E5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 latinLnBrk="0">
              <a:spcBef>
                <a:spcPts val="95"/>
              </a:spcBef>
            </a:pPr>
            <a:r>
              <a:rPr lang="en-US" sz="700" kern="0" spc="-10" dirty="0">
                <a:solidFill>
                  <a:srgbClr val="FFC000"/>
                </a:solidFill>
              </a:rPr>
              <a:t>:  TD Error!</a:t>
            </a:r>
            <a:endParaRPr lang="en-US" sz="700" kern="0" spc="-5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052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152</Words>
  <Application>Microsoft Office PowerPoint</Application>
  <PresentationFormat>사용자 지정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Cambria Math</vt:lpstr>
      <vt:lpstr>Times New Roman</vt:lpstr>
      <vt:lpstr>Office Theme</vt:lpstr>
      <vt:lpstr>Actor Critic Method     Kihwan Lee</vt:lpstr>
      <vt:lpstr>Contents       1. Actor Critic Method    2. Variants of Critic</vt:lpstr>
      <vt:lpstr>1. Actor Critic Method</vt:lpstr>
      <vt:lpstr>Actor-Critic Method</vt:lpstr>
      <vt:lpstr>Actor-Critic Method</vt:lpstr>
      <vt:lpstr>2. Variants of Critic</vt:lpstr>
      <vt:lpstr>Actor-Critic Method</vt:lpstr>
      <vt:lpstr>Actor-Critic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MLP</dc:title>
  <dc:creator>LEE.K.H</dc:creator>
  <cp:lastModifiedBy>이기환</cp:lastModifiedBy>
  <cp:revision>417</cp:revision>
  <dcterms:created xsi:type="dcterms:W3CDTF">2023-09-14T03:23:20Z</dcterms:created>
  <dcterms:modified xsi:type="dcterms:W3CDTF">2024-02-26T05:37:09Z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