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00" r:id="rId3"/>
    <p:sldId id="327" r:id="rId4"/>
    <p:sldId id="328" r:id="rId5"/>
    <p:sldId id="329" r:id="rId6"/>
    <p:sldId id="331" r:id="rId7"/>
    <p:sldId id="336" r:id="rId8"/>
    <p:sldId id="333" r:id="rId9"/>
    <p:sldId id="334" r:id="rId10"/>
    <p:sldId id="337" r:id="rId11"/>
    <p:sldId id="332" r:id="rId12"/>
    <p:sldId id="339" r:id="rId13"/>
    <p:sldId id="340" r:id="rId14"/>
    <p:sldId id="338" r:id="rId15"/>
    <p:sldId id="335" r:id="rId16"/>
    <p:sldId id="341" r:id="rId17"/>
  </p:sldIdLst>
  <p:sldSz cx="5765800" cy="3244850"/>
  <p:notesSz cx="5765800" cy="3244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00"/>
    <a:srgbClr val="0000E5"/>
    <a:srgbClr val="15FF7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53" autoAdjust="0"/>
  </p:normalViewPr>
  <p:slideViewPr>
    <p:cSldViewPr>
      <p:cViewPr varScale="1">
        <p:scale>
          <a:sx n="224" d="100"/>
          <a:sy n="224" d="100"/>
        </p:scale>
        <p:origin x="78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11:26:41.4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38,'1249'0,"-956"-19,-1 1,1612 18,-1894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11:26:51.1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37,'0'1,"1"-1,-1 1,1-1,-1 1,1-1,-1 1,1-1,-1 1,1-1,0 1,-1-1,1 0,0 1,-1-1,1 0,0 0,-1 1,1-1,0 0,0 0,-1 0,1 0,0 0,1 0,26 2,-22-2,803 5,-441-8,-309 3,1051-31,-571 23,-310 11,325-16,662 13,-1206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EF69-F0E2-4D40-A968-359DBD3F362D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2560F-D173-46AF-A90E-B9483438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9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8654" y="902320"/>
            <a:ext cx="422849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7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8680" y="193418"/>
            <a:ext cx="1688439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07755"/>
            <a:ext cx="5069205" cy="143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7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0646" y="3011623"/>
            <a:ext cx="198120" cy="11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5900" y="936625"/>
            <a:ext cx="5045831" cy="14856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ctr">
              <a:lnSpc>
                <a:spcPct val="100000"/>
              </a:lnSpc>
              <a:spcBef>
                <a:spcPts val="125"/>
              </a:spcBef>
            </a:pPr>
            <a:r>
              <a:rPr lang="en-US" altLang="ko-KR" spc="10" dirty="0"/>
              <a:t>Bellman Equation</a:t>
            </a:r>
            <a:br>
              <a:rPr lang="en-US" altLang="ko-KR" spc="10" dirty="0"/>
            </a:br>
            <a:br>
              <a:rPr lang="en-US" altLang="ko-KR" spc="10" dirty="0"/>
            </a:br>
            <a:br>
              <a:rPr lang="en-US" altLang="ko-KR" spc="10" dirty="0"/>
            </a:br>
            <a:r>
              <a:rPr lang="en-US" altLang="ko-KR" sz="800" spc="10" dirty="0"/>
              <a:t> </a:t>
            </a:r>
            <a:br>
              <a:rPr lang="en-US" altLang="ko-KR" spc="10" dirty="0"/>
            </a:br>
            <a:r>
              <a:rPr lang="en-US" altLang="ko-KR" sz="1400" spc="10" dirty="0" err="1"/>
              <a:t>Kihwan</a:t>
            </a:r>
            <a:r>
              <a:rPr lang="en-US" altLang="ko-KR" sz="1400" spc="10" dirty="0"/>
              <a:t> Lee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100" spc="-5" dirty="0"/>
              <a:t>Bellman Equation </a:t>
            </a:r>
            <a:r>
              <a:rPr lang="ko-KR" altLang="en-US" sz="1100" spc="-5" dirty="0"/>
              <a:t>계산</a:t>
            </a:r>
            <a:endParaRPr sz="1100"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3518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1. 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expected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4608D1-1099-7469-F726-295BBC49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183253"/>
            <a:ext cx="3304359" cy="17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794054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100" spc="-5" dirty="0"/>
              <a:t>Bellman Equation </a:t>
            </a:r>
            <a:r>
              <a:rPr lang="ko-KR" altLang="en-US" sz="1100" spc="-5" dirty="0"/>
              <a:t>계산</a:t>
            </a:r>
            <a:endParaRPr sz="1100"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724400" cy="95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2. 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optimality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300" b="0" spc="-10" dirty="0">
                <a:solidFill>
                  <a:schemeClr val="tx1"/>
                </a:solidFill>
              </a:rPr>
              <a:t> 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찾는 것도 중요하지만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우리의 최종 목표는 </a:t>
            </a:r>
            <a:r>
              <a:rPr lang="en-US" altLang="ko-KR" sz="700" b="0" spc="-10" dirty="0">
                <a:solidFill>
                  <a:srgbClr val="007F00"/>
                </a:solidFill>
              </a:rPr>
              <a:t>reward</a:t>
            </a:r>
            <a:r>
              <a:rPr lang="ko-KR" altLang="en-US" sz="700" b="0" spc="-10" dirty="0">
                <a:solidFill>
                  <a:srgbClr val="007F00"/>
                </a:solidFill>
              </a:rPr>
              <a:t>를 최대화 시키는 </a:t>
            </a:r>
            <a:r>
              <a:rPr lang="en-US" altLang="ko-KR" sz="700" b="0" spc="-10" dirty="0">
                <a:solidFill>
                  <a:srgbClr val="007F00"/>
                </a:solidFill>
              </a:rPr>
              <a:t>policy</a:t>
            </a:r>
            <a:r>
              <a:rPr lang="en-US" altLang="ko-KR" sz="700" b="0" spc="-10" dirty="0">
                <a:solidFill>
                  <a:schemeClr val="tx1"/>
                </a:solidFill>
              </a:rPr>
              <a:t> </a:t>
            </a:r>
            <a:r>
              <a:rPr lang="ko-KR" altLang="en-US" sz="700" b="0" spc="-10" dirty="0">
                <a:solidFill>
                  <a:schemeClr val="tx1"/>
                </a:solidFill>
              </a:rPr>
              <a:t>자체를 찾는 것</a:t>
            </a:r>
            <a:r>
              <a:rPr lang="en-US" altLang="ko-KR" sz="700" b="0" spc="-10" dirty="0">
                <a:solidFill>
                  <a:schemeClr val="tx1"/>
                </a:solidFill>
              </a:rPr>
              <a:t>!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이를 </a:t>
            </a:r>
            <a:r>
              <a:rPr lang="en-US" altLang="ko-KR" sz="700" b="0" spc="-10" dirty="0">
                <a:solidFill>
                  <a:schemeClr val="tx1"/>
                </a:solidFill>
              </a:rPr>
              <a:t>optimal policy</a:t>
            </a:r>
            <a:r>
              <a:rPr lang="ko-KR" altLang="en-US" sz="700" b="0" spc="-10" dirty="0">
                <a:solidFill>
                  <a:schemeClr val="tx1"/>
                </a:solidFill>
              </a:rPr>
              <a:t>라고 하며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이를 찾기 위해 </a:t>
            </a:r>
            <a:r>
              <a:rPr lang="en-US" altLang="ko-KR" sz="700" b="0" spc="-10" dirty="0">
                <a:solidFill>
                  <a:schemeClr val="tx1"/>
                </a:solidFill>
              </a:rPr>
              <a:t>optimal state 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과 </a:t>
            </a:r>
            <a:r>
              <a:rPr lang="en-US" altLang="ko-KR" sz="700" b="0" spc="-10" dirty="0">
                <a:solidFill>
                  <a:schemeClr val="tx1"/>
                </a:solidFill>
              </a:rPr>
              <a:t>optimal action 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이용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en-US" altLang="ko-KR" sz="700" b="0" spc="-10" dirty="0">
                <a:solidFill>
                  <a:srgbClr val="007F00"/>
                </a:solidFill>
              </a:rPr>
              <a:t>bellman optimality 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9092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100" spc="-5" dirty="0"/>
              <a:t>Bellman Equation </a:t>
            </a:r>
            <a:r>
              <a:rPr lang="ko-KR" altLang="en-US" sz="1100" spc="-5" dirty="0"/>
              <a:t>계산</a:t>
            </a:r>
            <a:endParaRPr sz="1100"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724400" cy="18289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2. 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optimality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300" b="0" spc="-10" dirty="0">
                <a:solidFill>
                  <a:schemeClr val="tx1"/>
                </a:solidFill>
              </a:rPr>
              <a:t> 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찾는 것도 중요하지만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우리의 최종 목표는 </a:t>
            </a:r>
            <a:r>
              <a:rPr lang="en-US" altLang="ko-KR" sz="700" b="0" spc="-10" dirty="0">
                <a:solidFill>
                  <a:srgbClr val="007F00"/>
                </a:solidFill>
              </a:rPr>
              <a:t>reward</a:t>
            </a:r>
            <a:r>
              <a:rPr lang="ko-KR" altLang="en-US" sz="700" b="0" spc="-10" dirty="0">
                <a:solidFill>
                  <a:srgbClr val="007F00"/>
                </a:solidFill>
              </a:rPr>
              <a:t>를 최대화 시키는 </a:t>
            </a:r>
            <a:r>
              <a:rPr lang="en-US" altLang="ko-KR" sz="700" b="0" spc="-10" dirty="0">
                <a:solidFill>
                  <a:srgbClr val="007F00"/>
                </a:solidFill>
              </a:rPr>
              <a:t>policy</a:t>
            </a:r>
            <a:r>
              <a:rPr lang="en-US" altLang="ko-KR" sz="700" b="0" spc="-10" dirty="0">
                <a:solidFill>
                  <a:schemeClr val="tx1"/>
                </a:solidFill>
              </a:rPr>
              <a:t> </a:t>
            </a:r>
            <a:r>
              <a:rPr lang="ko-KR" altLang="en-US" sz="700" b="0" spc="-10" dirty="0">
                <a:solidFill>
                  <a:schemeClr val="tx1"/>
                </a:solidFill>
              </a:rPr>
              <a:t>자체를 찾는 것</a:t>
            </a:r>
            <a:r>
              <a:rPr lang="en-US" altLang="ko-KR" sz="700" b="0" spc="-10" dirty="0">
                <a:solidFill>
                  <a:schemeClr val="tx1"/>
                </a:solidFill>
              </a:rPr>
              <a:t>!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이를 </a:t>
            </a:r>
            <a:r>
              <a:rPr lang="en-US" altLang="ko-KR" sz="700" b="0" spc="-10" dirty="0">
                <a:solidFill>
                  <a:schemeClr val="tx1"/>
                </a:solidFill>
              </a:rPr>
              <a:t>optimal policy</a:t>
            </a:r>
            <a:r>
              <a:rPr lang="ko-KR" altLang="en-US" sz="700" b="0" spc="-10" dirty="0">
                <a:solidFill>
                  <a:schemeClr val="tx1"/>
                </a:solidFill>
              </a:rPr>
              <a:t>라고 하며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이를 찾기 위해 </a:t>
            </a:r>
            <a:r>
              <a:rPr lang="en-US" altLang="ko-KR" sz="700" b="0" spc="-10" dirty="0">
                <a:solidFill>
                  <a:schemeClr val="tx1"/>
                </a:solidFill>
              </a:rPr>
              <a:t>optimal state 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과 </a:t>
            </a:r>
            <a:r>
              <a:rPr lang="en-US" altLang="ko-KR" sz="700" b="0" spc="-10" dirty="0">
                <a:solidFill>
                  <a:schemeClr val="tx1"/>
                </a:solidFill>
              </a:rPr>
              <a:t>optimal action 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이용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en-US" altLang="ko-KR" sz="700" b="0" spc="-10" dirty="0">
                <a:solidFill>
                  <a:srgbClr val="007F00"/>
                </a:solidFill>
              </a:rPr>
              <a:t>bellman optimality 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algn="ctr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spc="-10" dirty="0">
                <a:solidFill>
                  <a:schemeClr val="tx1"/>
                </a:solidFill>
              </a:rPr>
              <a:t>value ft</a:t>
            </a:r>
            <a:r>
              <a:rPr lang="ko-KR" altLang="en-US" sz="700" spc="-10" dirty="0">
                <a:solidFill>
                  <a:schemeClr val="tx1"/>
                </a:solidFill>
              </a:rPr>
              <a:t>들 중에서 </a:t>
            </a:r>
            <a:r>
              <a:rPr lang="en-US" altLang="ko-KR" sz="700" spc="-10" dirty="0">
                <a:solidFill>
                  <a:schemeClr val="tx1"/>
                </a:solidFill>
              </a:rPr>
              <a:t>maximum</a:t>
            </a:r>
            <a:r>
              <a:rPr lang="ko-KR" altLang="en-US" sz="700" spc="-10" dirty="0">
                <a:solidFill>
                  <a:schemeClr val="tx1"/>
                </a:solidFill>
              </a:rPr>
              <a:t>이 되는 것이</a:t>
            </a:r>
            <a:r>
              <a:rPr lang="en-US" altLang="ko-KR" sz="700" spc="-10" dirty="0">
                <a:solidFill>
                  <a:schemeClr val="tx1"/>
                </a:solidFill>
              </a:rPr>
              <a:t> optimal value ft.</a:t>
            </a:r>
            <a:r>
              <a:rPr lang="ko-KR" altLang="en-US" sz="700" spc="-10" dirty="0">
                <a:solidFill>
                  <a:schemeClr val="tx1"/>
                </a:solidFill>
              </a:rPr>
              <a:t> 최적 가치 함수</a:t>
            </a:r>
            <a:r>
              <a:rPr lang="en-US" altLang="ko-KR" sz="700" spc="-10" dirty="0">
                <a:solidFill>
                  <a:schemeClr val="tx1"/>
                </a:solidFill>
              </a:rPr>
              <a:t>.</a:t>
            </a:r>
          </a:p>
          <a:p>
            <a:pPr marL="12700" algn="ctr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spc="-10" dirty="0">
                <a:solidFill>
                  <a:schemeClr val="tx1"/>
                </a:solidFill>
              </a:rPr>
              <a:t>이 </a:t>
            </a:r>
            <a:r>
              <a:rPr lang="en-US" altLang="ko-KR" sz="700" spc="-10" dirty="0">
                <a:solidFill>
                  <a:schemeClr val="tx1"/>
                </a:solidFill>
              </a:rPr>
              <a:t>optimal value ft</a:t>
            </a:r>
            <a:r>
              <a:rPr lang="ko-KR" altLang="en-US" sz="700" spc="-10" dirty="0">
                <a:solidFill>
                  <a:schemeClr val="tx1"/>
                </a:solidFill>
              </a:rPr>
              <a:t>으로 </a:t>
            </a:r>
            <a:r>
              <a:rPr lang="en-US" altLang="ko-KR" sz="700" spc="-10" dirty="0">
                <a:solidFill>
                  <a:schemeClr val="tx1"/>
                </a:solidFill>
              </a:rPr>
              <a:t>optimal policy</a:t>
            </a:r>
            <a:r>
              <a:rPr lang="ko-KR" altLang="en-US" sz="700" spc="-10" dirty="0">
                <a:solidFill>
                  <a:schemeClr val="tx1"/>
                </a:solidFill>
              </a:rPr>
              <a:t>를 찾게 되며</a:t>
            </a:r>
            <a:r>
              <a:rPr lang="en-US" altLang="ko-KR" sz="700" spc="-10" dirty="0">
                <a:solidFill>
                  <a:schemeClr val="tx1"/>
                </a:solidFill>
              </a:rPr>
              <a:t>,</a:t>
            </a:r>
          </a:p>
          <a:p>
            <a:pPr marL="12700" algn="ctr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spc="-10" dirty="0">
                <a:solidFill>
                  <a:schemeClr val="tx1"/>
                </a:solidFill>
              </a:rPr>
              <a:t>이를 찾게 되는 것이 </a:t>
            </a:r>
            <a:r>
              <a:rPr lang="en-US" altLang="ko-KR" sz="700" spc="-10" dirty="0">
                <a:solidFill>
                  <a:schemeClr val="tx1"/>
                </a:solidFill>
              </a:rPr>
              <a:t>Markov Decision process</a:t>
            </a:r>
            <a:r>
              <a:rPr lang="ko-KR" altLang="en-US" sz="700" spc="-10" dirty="0">
                <a:solidFill>
                  <a:schemeClr val="tx1"/>
                </a:solidFill>
              </a:rPr>
              <a:t>를 해결한 것</a:t>
            </a:r>
            <a:endParaRPr lang="en-US" altLang="ko-KR" sz="700" spc="-1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97407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100" spc="-5" dirty="0"/>
              <a:t>Bellman Equation </a:t>
            </a:r>
            <a:r>
              <a:rPr lang="ko-KR" altLang="en-US" sz="1100" spc="-5" dirty="0"/>
              <a:t>계산</a:t>
            </a:r>
            <a:endParaRPr sz="1100"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724400" cy="20856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2. 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optimality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300" b="0" spc="-10" dirty="0">
                <a:solidFill>
                  <a:schemeClr val="tx1"/>
                </a:solidFill>
              </a:rPr>
              <a:t> 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찾는 것도 중요하지만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우리의 최종 목표는 </a:t>
            </a:r>
            <a:r>
              <a:rPr lang="en-US" altLang="ko-KR" sz="700" b="0" spc="-10" dirty="0">
                <a:solidFill>
                  <a:srgbClr val="007F00"/>
                </a:solidFill>
              </a:rPr>
              <a:t>reward</a:t>
            </a:r>
            <a:r>
              <a:rPr lang="ko-KR" altLang="en-US" sz="700" b="0" spc="-10" dirty="0">
                <a:solidFill>
                  <a:srgbClr val="007F00"/>
                </a:solidFill>
              </a:rPr>
              <a:t>를 최대화 시키는 </a:t>
            </a:r>
            <a:r>
              <a:rPr lang="en-US" altLang="ko-KR" sz="700" b="0" spc="-10" dirty="0">
                <a:solidFill>
                  <a:srgbClr val="007F00"/>
                </a:solidFill>
              </a:rPr>
              <a:t>policy</a:t>
            </a:r>
            <a:r>
              <a:rPr lang="en-US" altLang="ko-KR" sz="700" b="0" spc="-10" dirty="0">
                <a:solidFill>
                  <a:schemeClr val="tx1"/>
                </a:solidFill>
              </a:rPr>
              <a:t> </a:t>
            </a:r>
            <a:r>
              <a:rPr lang="ko-KR" altLang="en-US" sz="700" b="0" spc="-10" dirty="0">
                <a:solidFill>
                  <a:schemeClr val="tx1"/>
                </a:solidFill>
              </a:rPr>
              <a:t>자체를 찾는 것</a:t>
            </a:r>
            <a:r>
              <a:rPr lang="en-US" altLang="ko-KR" sz="700" b="0" spc="-10" dirty="0">
                <a:solidFill>
                  <a:schemeClr val="tx1"/>
                </a:solidFill>
              </a:rPr>
              <a:t>!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이를 </a:t>
            </a:r>
            <a:r>
              <a:rPr lang="en-US" altLang="ko-KR" sz="700" b="0" spc="-10" dirty="0">
                <a:solidFill>
                  <a:schemeClr val="tx1"/>
                </a:solidFill>
              </a:rPr>
              <a:t>optimal policy</a:t>
            </a:r>
            <a:r>
              <a:rPr lang="ko-KR" altLang="en-US" sz="700" b="0" spc="-10" dirty="0">
                <a:solidFill>
                  <a:schemeClr val="tx1"/>
                </a:solidFill>
              </a:rPr>
              <a:t>라고 하며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이를 찾기 위해 </a:t>
            </a:r>
            <a:r>
              <a:rPr lang="en-US" altLang="ko-KR" sz="700" b="0" spc="-10" dirty="0">
                <a:solidFill>
                  <a:schemeClr val="tx1"/>
                </a:solidFill>
              </a:rPr>
              <a:t>optimal state 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과 </a:t>
            </a:r>
            <a:r>
              <a:rPr lang="en-US" altLang="ko-KR" sz="700" b="0" spc="-10" dirty="0">
                <a:solidFill>
                  <a:schemeClr val="tx1"/>
                </a:solidFill>
              </a:rPr>
              <a:t>optimal action 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이용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en-US" altLang="ko-KR" sz="700" b="0" spc="-10" dirty="0">
                <a:solidFill>
                  <a:srgbClr val="007F00"/>
                </a:solidFill>
              </a:rPr>
              <a:t>bellman optimality 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algn="ctr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spc="-10" dirty="0">
                <a:solidFill>
                  <a:schemeClr val="tx1"/>
                </a:solidFill>
              </a:rPr>
              <a:t>value ft</a:t>
            </a:r>
            <a:r>
              <a:rPr lang="ko-KR" altLang="en-US" sz="700" spc="-10" dirty="0">
                <a:solidFill>
                  <a:schemeClr val="tx1"/>
                </a:solidFill>
              </a:rPr>
              <a:t>들 중에서 </a:t>
            </a:r>
            <a:r>
              <a:rPr lang="en-US" altLang="ko-KR" sz="700" spc="-10" dirty="0">
                <a:solidFill>
                  <a:schemeClr val="tx1"/>
                </a:solidFill>
              </a:rPr>
              <a:t>maximum</a:t>
            </a:r>
            <a:r>
              <a:rPr lang="ko-KR" altLang="en-US" sz="700" spc="-10" dirty="0">
                <a:solidFill>
                  <a:schemeClr val="tx1"/>
                </a:solidFill>
              </a:rPr>
              <a:t>이 되는 것이</a:t>
            </a:r>
            <a:r>
              <a:rPr lang="en-US" altLang="ko-KR" sz="700" spc="-10" dirty="0">
                <a:solidFill>
                  <a:schemeClr val="tx1"/>
                </a:solidFill>
              </a:rPr>
              <a:t> optimal value ft.</a:t>
            </a:r>
            <a:r>
              <a:rPr lang="ko-KR" altLang="en-US" sz="700" spc="-10" dirty="0">
                <a:solidFill>
                  <a:schemeClr val="tx1"/>
                </a:solidFill>
              </a:rPr>
              <a:t> 최적 가치 함수</a:t>
            </a:r>
            <a:r>
              <a:rPr lang="en-US" altLang="ko-KR" sz="700" spc="-10" dirty="0">
                <a:solidFill>
                  <a:schemeClr val="tx1"/>
                </a:solidFill>
              </a:rPr>
              <a:t>.</a:t>
            </a:r>
          </a:p>
          <a:p>
            <a:pPr marL="12700" algn="ctr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spc="-10" dirty="0">
                <a:solidFill>
                  <a:schemeClr val="tx1"/>
                </a:solidFill>
              </a:rPr>
              <a:t>이 </a:t>
            </a:r>
            <a:r>
              <a:rPr lang="en-US" altLang="ko-KR" sz="700" spc="-10" dirty="0">
                <a:solidFill>
                  <a:schemeClr val="tx1"/>
                </a:solidFill>
              </a:rPr>
              <a:t>optimal value ft</a:t>
            </a:r>
            <a:r>
              <a:rPr lang="ko-KR" altLang="en-US" sz="700" spc="-10" dirty="0">
                <a:solidFill>
                  <a:schemeClr val="tx1"/>
                </a:solidFill>
              </a:rPr>
              <a:t>으로 </a:t>
            </a:r>
            <a:r>
              <a:rPr lang="en-US" altLang="ko-KR" sz="700" spc="-10" dirty="0">
                <a:solidFill>
                  <a:schemeClr val="tx1"/>
                </a:solidFill>
              </a:rPr>
              <a:t>optimal policy</a:t>
            </a:r>
            <a:r>
              <a:rPr lang="ko-KR" altLang="en-US" sz="700" spc="-10" dirty="0">
                <a:solidFill>
                  <a:schemeClr val="tx1"/>
                </a:solidFill>
              </a:rPr>
              <a:t>를 찾게 되며</a:t>
            </a:r>
            <a:r>
              <a:rPr lang="en-US" altLang="ko-KR" sz="700" spc="-10" dirty="0">
                <a:solidFill>
                  <a:schemeClr val="tx1"/>
                </a:solidFill>
              </a:rPr>
              <a:t>,</a:t>
            </a:r>
          </a:p>
          <a:p>
            <a:pPr marL="12700" algn="ctr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spc="-10" dirty="0">
                <a:solidFill>
                  <a:schemeClr val="tx1"/>
                </a:solidFill>
              </a:rPr>
              <a:t>이를 찾게 되는 것이 </a:t>
            </a:r>
            <a:r>
              <a:rPr lang="en-US" altLang="ko-KR" sz="700" spc="-10" dirty="0">
                <a:solidFill>
                  <a:schemeClr val="tx1"/>
                </a:solidFill>
              </a:rPr>
              <a:t>Markov Decision process</a:t>
            </a:r>
            <a:r>
              <a:rPr lang="ko-KR" altLang="en-US" sz="700" spc="-10" dirty="0">
                <a:solidFill>
                  <a:schemeClr val="tx1"/>
                </a:solidFill>
              </a:rPr>
              <a:t>를 해결한 것</a:t>
            </a:r>
            <a:endParaRPr lang="en-US" altLang="ko-KR" sz="700" spc="-10" dirty="0">
              <a:solidFill>
                <a:schemeClr val="tx1"/>
              </a:solidFill>
            </a:endParaRPr>
          </a:p>
          <a:p>
            <a:pPr marL="12700" algn="ctr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300" spc="-10" dirty="0">
                <a:solidFill>
                  <a:schemeClr val="tx1"/>
                </a:solidFill>
              </a:rPr>
              <a:t> </a:t>
            </a:r>
            <a:endParaRPr lang="en-US" altLang="ko-KR" sz="700" spc="-10" dirty="0">
              <a:solidFill>
                <a:schemeClr val="tx1"/>
              </a:solidFill>
            </a:endParaRPr>
          </a:p>
          <a:p>
            <a:pPr marL="12700" algn="ctr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spc="-10" dirty="0">
                <a:solidFill>
                  <a:schemeClr val="tx1"/>
                </a:solidFill>
              </a:rPr>
              <a:t>=&gt;  MDP</a:t>
            </a:r>
            <a:r>
              <a:rPr lang="ko-KR" altLang="en-US" sz="700" spc="-10" dirty="0">
                <a:solidFill>
                  <a:schemeClr val="tx1"/>
                </a:solidFill>
              </a:rPr>
              <a:t>는 항상 </a:t>
            </a:r>
            <a:r>
              <a:rPr lang="ko-KR" altLang="en-US" sz="700" spc="-10" dirty="0">
                <a:solidFill>
                  <a:srgbClr val="FF0000"/>
                </a:solidFill>
              </a:rPr>
              <a:t>적어도 하나의 </a:t>
            </a:r>
            <a:r>
              <a:rPr lang="en-US" altLang="ko-KR" sz="700" spc="-10" dirty="0">
                <a:solidFill>
                  <a:srgbClr val="FF0000"/>
                </a:solidFill>
              </a:rPr>
              <a:t>optimal policy</a:t>
            </a:r>
            <a:r>
              <a:rPr lang="ko-KR" altLang="en-US" sz="700" spc="-10" dirty="0">
                <a:solidFill>
                  <a:srgbClr val="FF0000"/>
                </a:solidFill>
              </a:rPr>
              <a:t>가 존재</a:t>
            </a:r>
            <a:r>
              <a:rPr lang="en-US" altLang="ko-KR" sz="700" spc="-10" dirty="0">
                <a:solidFill>
                  <a:schemeClr val="tx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850573196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100" spc="-5" dirty="0"/>
              <a:t>Bellman Equation </a:t>
            </a:r>
            <a:r>
              <a:rPr lang="ko-KR" altLang="en-US" sz="1100" spc="-5" dirty="0"/>
              <a:t>계산</a:t>
            </a:r>
            <a:endParaRPr sz="1100"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5262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2. 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optimality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1) Optimal State value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funtion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7DC8AE-D91C-01CB-AF64-C13728C1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386723"/>
            <a:ext cx="4324140" cy="11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44982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100" spc="-5" dirty="0"/>
              <a:t>Bellman Equation </a:t>
            </a:r>
            <a:r>
              <a:rPr lang="ko-KR" altLang="en-US" sz="1100" spc="-5" dirty="0"/>
              <a:t>계산</a:t>
            </a:r>
            <a:endParaRPr sz="1100"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5262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2. 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optimality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1) Optimal state action value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funtion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5B203B-4EE3-A7DF-DB78-0725A68A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396543"/>
            <a:ext cx="3048000" cy="5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03004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100" spc="-5" dirty="0"/>
              <a:t>Bellman Equation </a:t>
            </a:r>
            <a:r>
              <a:rPr lang="ko-KR" altLang="en-US" sz="1100" spc="-5" dirty="0"/>
              <a:t>계산</a:t>
            </a:r>
            <a:endParaRPr sz="1100"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3518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2. 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optimality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A959355-118A-FCB1-A986-D63A1317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089025"/>
            <a:ext cx="3314913" cy="20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581967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Bellman Equation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10495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</a:t>
            </a:r>
            <a:r>
              <a:rPr lang="ko-KR" altLang="en-US" sz="800" spc="-10" dirty="0">
                <a:solidFill>
                  <a:schemeClr val="tx1"/>
                </a:solidFill>
              </a:rPr>
              <a:t>이 무엇인가</a:t>
            </a:r>
            <a:r>
              <a:rPr lang="en-US" altLang="ko-KR" sz="800" spc="-10" dirty="0">
                <a:solidFill>
                  <a:schemeClr val="tx1"/>
                </a:solidFill>
              </a:rPr>
              <a:t>?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컴퓨터가 계산하기 위해 수학적으로 잘 정리한 것이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MDP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강화학습에서는 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MDP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기반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MDP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해결하기 위해 가장 기초적인 개념이 </a:t>
            </a:r>
            <a:r>
              <a:rPr lang="en-US" altLang="ko-KR" sz="700" b="0" spc="-10" dirty="0">
                <a:solidFill>
                  <a:srgbClr val="007F00"/>
                </a:solidFill>
              </a:rPr>
              <a:t>value ft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계산하기 위한 것이 </a:t>
            </a:r>
            <a:r>
              <a:rPr lang="en-US" altLang="ko-KR" sz="700" b="0" spc="-10" dirty="0">
                <a:solidFill>
                  <a:srgbClr val="007F00"/>
                </a:solidFill>
              </a:rPr>
              <a:t>Bellman 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33316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Bellman Equation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17543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</a:t>
            </a:r>
            <a:r>
              <a:rPr lang="ko-KR" altLang="en-US" sz="800" spc="-10" dirty="0">
                <a:solidFill>
                  <a:schemeClr val="tx1"/>
                </a:solidFill>
              </a:rPr>
              <a:t>이 무엇인가</a:t>
            </a:r>
            <a:r>
              <a:rPr lang="en-US" altLang="ko-KR" sz="800" spc="-10" dirty="0">
                <a:solidFill>
                  <a:schemeClr val="tx1"/>
                </a:solidFill>
              </a:rPr>
              <a:t>?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컴퓨터가 계산하기 위해 수학적으로 잘 정리한 것이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MDP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강화학습에서는 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MDP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기반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MDP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해결하기 위해 가장 기초적인 개념이 </a:t>
            </a:r>
            <a:r>
              <a:rPr lang="en-US" altLang="ko-KR" sz="700" b="0" spc="-10" dirty="0">
                <a:solidFill>
                  <a:srgbClr val="007F00"/>
                </a:solidFill>
              </a:rPr>
              <a:t>value ft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계산하기 위한 것이 </a:t>
            </a:r>
            <a:r>
              <a:rPr lang="en-US" altLang="ko-KR" sz="700" b="0" spc="-10" dirty="0">
                <a:solidFill>
                  <a:srgbClr val="007F00"/>
                </a:solidFill>
              </a:rPr>
              <a:t>Bellman 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600" b="0" spc="-10" dirty="0">
              <a:solidFill>
                <a:srgbClr val="007F00"/>
              </a:solidFill>
            </a:endParaRPr>
          </a:p>
          <a:p>
            <a:pPr marL="12700" algn="ctr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800" spc="-10" dirty="0">
                <a:solidFill>
                  <a:schemeClr val="tx1"/>
                </a:solidFill>
              </a:rPr>
              <a:t>즉</a:t>
            </a:r>
            <a:r>
              <a:rPr lang="en-US" altLang="ko-KR" sz="800" spc="-10" dirty="0">
                <a:solidFill>
                  <a:schemeClr val="tx1"/>
                </a:solidFill>
              </a:rPr>
              <a:t>! </a:t>
            </a:r>
            <a:r>
              <a:rPr lang="ko-KR" altLang="en-US" sz="800" spc="-10" dirty="0">
                <a:solidFill>
                  <a:schemeClr val="tx1"/>
                </a:solidFill>
              </a:rPr>
              <a:t>강화학습에서 </a:t>
            </a:r>
            <a:r>
              <a:rPr lang="en-US" altLang="ko-KR" sz="800" spc="-10" dirty="0">
                <a:solidFill>
                  <a:schemeClr val="tx1"/>
                </a:solidFill>
              </a:rPr>
              <a:t>MDP</a:t>
            </a:r>
            <a:r>
              <a:rPr lang="ko-KR" altLang="en-US" sz="800" spc="-10" dirty="0">
                <a:solidFill>
                  <a:schemeClr val="tx1"/>
                </a:solidFill>
              </a:rPr>
              <a:t>를 해결하기 위해 </a:t>
            </a:r>
            <a:r>
              <a:rPr lang="en-US" altLang="ko-KR" sz="800" spc="-10" dirty="0">
                <a:solidFill>
                  <a:schemeClr val="tx1"/>
                </a:solidFill>
              </a:rPr>
              <a:t>Bellman Equation</a:t>
            </a:r>
            <a:r>
              <a:rPr lang="ko-KR" altLang="en-US" sz="800" spc="-10" dirty="0">
                <a:solidFill>
                  <a:schemeClr val="tx1"/>
                </a:solidFill>
              </a:rPr>
              <a:t>을 통해 </a:t>
            </a:r>
            <a:r>
              <a:rPr lang="en-US" altLang="ko-KR" sz="800" spc="-10" dirty="0">
                <a:solidFill>
                  <a:schemeClr val="tx1"/>
                </a:solidFill>
              </a:rPr>
              <a:t>value ft</a:t>
            </a:r>
            <a:r>
              <a:rPr lang="ko-KR" altLang="en-US" sz="800" spc="-10" dirty="0">
                <a:solidFill>
                  <a:schemeClr val="tx1"/>
                </a:solidFill>
              </a:rPr>
              <a:t>을 계산하여</a:t>
            </a:r>
            <a:r>
              <a:rPr lang="en-US" altLang="ko-KR" sz="800" spc="-10" dirty="0">
                <a:solidFill>
                  <a:schemeClr val="tx1"/>
                </a:solidFill>
              </a:rPr>
              <a:t>, </a:t>
            </a:r>
            <a:br>
              <a:rPr lang="en-US" altLang="ko-KR" sz="800" spc="-10" dirty="0">
                <a:solidFill>
                  <a:schemeClr val="tx1"/>
                </a:solidFill>
              </a:rPr>
            </a:br>
            <a:r>
              <a:rPr lang="ko-KR" altLang="en-US" sz="800" spc="-10" dirty="0">
                <a:solidFill>
                  <a:schemeClr val="tx1"/>
                </a:solidFill>
              </a:rPr>
              <a:t>이를 통해 </a:t>
            </a:r>
            <a:r>
              <a:rPr lang="en-US" altLang="ko-KR" sz="800" spc="-10" dirty="0">
                <a:solidFill>
                  <a:schemeClr val="tx1"/>
                </a:solidFill>
              </a:rPr>
              <a:t>optimal</a:t>
            </a:r>
            <a:r>
              <a:rPr lang="ko-KR" altLang="en-US" sz="800" spc="-10" dirty="0">
                <a:solidFill>
                  <a:schemeClr val="tx1"/>
                </a:solidFill>
              </a:rPr>
              <a:t>한 </a:t>
            </a:r>
            <a:r>
              <a:rPr lang="en-US" altLang="ko-KR" sz="800" spc="-10" dirty="0">
                <a:solidFill>
                  <a:schemeClr val="tx1"/>
                </a:solidFill>
              </a:rPr>
              <a:t>policy</a:t>
            </a:r>
            <a:r>
              <a:rPr lang="ko-KR" altLang="en-US" sz="800" spc="-10" dirty="0">
                <a:solidFill>
                  <a:schemeClr val="tx1"/>
                </a:solidFill>
              </a:rPr>
              <a:t>를 찾는 것이 목표이다</a:t>
            </a:r>
            <a:r>
              <a:rPr lang="en-US" altLang="ko-KR" sz="800" spc="-10" dirty="0">
                <a:solidFill>
                  <a:schemeClr val="tx1"/>
                </a:solidFill>
              </a:rPr>
              <a:t>.</a:t>
            </a:r>
            <a:endParaRPr lang="ko-KR" altLang="en-US" sz="800" b="0" kern="0" spc="-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57731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Bellman Equation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17543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</a:t>
            </a:r>
            <a:r>
              <a:rPr lang="ko-KR" altLang="en-US" sz="800" spc="-10" dirty="0">
                <a:solidFill>
                  <a:schemeClr val="tx1"/>
                </a:solidFill>
              </a:rPr>
              <a:t>이 무엇인가</a:t>
            </a:r>
            <a:r>
              <a:rPr lang="en-US" altLang="ko-KR" sz="800" spc="-10" dirty="0">
                <a:solidFill>
                  <a:schemeClr val="tx1"/>
                </a:solidFill>
              </a:rPr>
              <a:t>?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컴퓨터가 계산하기 위해 수학적으로 잘 정리한 것이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MDP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강화학습에서는 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MDP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기반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MDP</a:t>
            </a:r>
            <a:r>
              <a:rPr lang="ko-KR" altLang="en-US" sz="700" b="0" spc="-10" dirty="0">
                <a:solidFill>
                  <a:schemeClr val="tx1"/>
                </a:solidFill>
              </a:rPr>
              <a:t>를 해결하기 위해 가장 기초적인 개념이 </a:t>
            </a:r>
            <a:r>
              <a:rPr lang="en-US" altLang="ko-KR" sz="700" b="0" spc="-10" dirty="0">
                <a:solidFill>
                  <a:srgbClr val="007F00"/>
                </a:solidFill>
              </a:rPr>
              <a:t>value ft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 </a:t>
            </a:r>
            <a:r>
              <a:rPr lang="en-US" altLang="ko-KR" sz="700" b="0" spc="-10" dirty="0">
                <a:solidFill>
                  <a:schemeClr val="tx1"/>
                </a:solidFill>
              </a:rPr>
              <a:t>value ft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계산하기 위한 것이 </a:t>
            </a:r>
            <a:r>
              <a:rPr lang="en-US" altLang="ko-KR" sz="700" b="0" spc="-10" dirty="0">
                <a:solidFill>
                  <a:srgbClr val="007F00"/>
                </a:solidFill>
              </a:rPr>
              <a:t>Bellman 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600" b="0" spc="-10" dirty="0">
              <a:solidFill>
                <a:srgbClr val="007F00"/>
              </a:solidFill>
            </a:endParaRPr>
          </a:p>
          <a:p>
            <a:pPr marL="12700" algn="ctr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800" spc="-10" dirty="0">
                <a:solidFill>
                  <a:schemeClr val="tx1"/>
                </a:solidFill>
              </a:rPr>
              <a:t>즉</a:t>
            </a:r>
            <a:r>
              <a:rPr lang="en-US" altLang="ko-KR" sz="800" spc="-10" dirty="0">
                <a:solidFill>
                  <a:schemeClr val="tx1"/>
                </a:solidFill>
              </a:rPr>
              <a:t>! </a:t>
            </a:r>
            <a:r>
              <a:rPr lang="ko-KR" altLang="en-US" sz="800" spc="-10" dirty="0">
                <a:solidFill>
                  <a:schemeClr val="tx1"/>
                </a:solidFill>
              </a:rPr>
              <a:t>강화학습에서 </a:t>
            </a:r>
            <a:r>
              <a:rPr lang="en-US" altLang="ko-KR" sz="800" spc="-10" dirty="0">
                <a:solidFill>
                  <a:schemeClr val="tx1"/>
                </a:solidFill>
              </a:rPr>
              <a:t>MDP</a:t>
            </a:r>
            <a:r>
              <a:rPr lang="ko-KR" altLang="en-US" sz="800" spc="-10" dirty="0">
                <a:solidFill>
                  <a:schemeClr val="tx1"/>
                </a:solidFill>
              </a:rPr>
              <a:t>를 해결하기 위해 </a:t>
            </a:r>
            <a:r>
              <a:rPr lang="en-US" altLang="ko-KR" sz="800" spc="-10" dirty="0">
                <a:solidFill>
                  <a:schemeClr val="tx1"/>
                </a:solidFill>
              </a:rPr>
              <a:t>Bellman Equation</a:t>
            </a:r>
            <a:r>
              <a:rPr lang="ko-KR" altLang="en-US" sz="800" spc="-10" dirty="0">
                <a:solidFill>
                  <a:schemeClr val="tx1"/>
                </a:solidFill>
              </a:rPr>
              <a:t>을 통해 </a:t>
            </a:r>
            <a:r>
              <a:rPr lang="en-US" altLang="ko-KR" sz="800" spc="-10" dirty="0">
                <a:solidFill>
                  <a:schemeClr val="tx1"/>
                </a:solidFill>
              </a:rPr>
              <a:t>value ft</a:t>
            </a:r>
            <a:r>
              <a:rPr lang="ko-KR" altLang="en-US" sz="800" spc="-10" dirty="0">
                <a:solidFill>
                  <a:schemeClr val="tx1"/>
                </a:solidFill>
              </a:rPr>
              <a:t>을 계산하여</a:t>
            </a:r>
            <a:r>
              <a:rPr lang="en-US" altLang="ko-KR" sz="800" spc="-10" dirty="0">
                <a:solidFill>
                  <a:schemeClr val="tx1"/>
                </a:solidFill>
              </a:rPr>
              <a:t>, </a:t>
            </a:r>
            <a:br>
              <a:rPr lang="en-US" altLang="ko-KR" sz="800" spc="-10" dirty="0">
                <a:solidFill>
                  <a:schemeClr val="tx1"/>
                </a:solidFill>
              </a:rPr>
            </a:br>
            <a:r>
              <a:rPr lang="ko-KR" altLang="en-US" sz="800" spc="-10" dirty="0">
                <a:solidFill>
                  <a:schemeClr val="tx1"/>
                </a:solidFill>
              </a:rPr>
              <a:t>이를 통해 </a:t>
            </a:r>
            <a:r>
              <a:rPr lang="en-US" altLang="ko-KR" sz="800" spc="-10" dirty="0">
                <a:solidFill>
                  <a:schemeClr val="tx1"/>
                </a:solidFill>
              </a:rPr>
              <a:t>optimal</a:t>
            </a:r>
            <a:r>
              <a:rPr lang="ko-KR" altLang="en-US" sz="800" spc="-10" dirty="0">
                <a:solidFill>
                  <a:schemeClr val="tx1"/>
                </a:solidFill>
              </a:rPr>
              <a:t>한 </a:t>
            </a:r>
            <a:r>
              <a:rPr lang="en-US" altLang="ko-KR" sz="800" spc="-10" dirty="0">
                <a:solidFill>
                  <a:schemeClr val="tx1"/>
                </a:solidFill>
              </a:rPr>
              <a:t>policy</a:t>
            </a:r>
            <a:r>
              <a:rPr lang="ko-KR" altLang="en-US" sz="800" spc="-10" dirty="0">
                <a:solidFill>
                  <a:schemeClr val="tx1"/>
                </a:solidFill>
              </a:rPr>
              <a:t>를 찾는 것이 목표이다</a:t>
            </a:r>
            <a:r>
              <a:rPr lang="en-US" altLang="ko-KR" sz="800" spc="-10" dirty="0">
                <a:solidFill>
                  <a:schemeClr val="tx1"/>
                </a:solidFill>
              </a:rPr>
              <a:t>.</a:t>
            </a:r>
            <a:endParaRPr lang="ko-KR" altLang="en-US" sz="800" b="0" kern="0" spc="-5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6074778-E60E-F73B-86A4-77B658CAF3CE}"/>
              </a:ext>
            </a:extLst>
          </p:cNvPr>
          <p:cNvCxnSpPr/>
          <p:nvPr/>
        </p:nvCxnSpPr>
        <p:spPr>
          <a:xfrm flipV="1">
            <a:off x="2806700" y="1123049"/>
            <a:ext cx="4572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78FCC65-1E67-2288-6D06-6575F4941666}"/>
              </a:ext>
            </a:extLst>
          </p:cNvPr>
          <p:cNvCxnSpPr>
            <a:cxnSpLocks/>
          </p:cNvCxnSpPr>
          <p:nvPr/>
        </p:nvCxnSpPr>
        <p:spPr>
          <a:xfrm>
            <a:off x="2806700" y="1503695"/>
            <a:ext cx="45720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2">
            <a:extLst>
              <a:ext uri="{FF2B5EF4-FFF2-40B4-BE49-F238E27FC236}">
                <a16:creationId xmlns:a16="http://schemas.microsoft.com/office/drawing/2014/main" id="{C0D4F47D-797F-75BA-28FE-F25A6C91C037}"/>
              </a:ext>
            </a:extLst>
          </p:cNvPr>
          <p:cNvSpPr txBox="1">
            <a:spLocks/>
          </p:cNvSpPr>
          <p:nvPr/>
        </p:nvSpPr>
        <p:spPr>
          <a:xfrm>
            <a:off x="3340100" y="897536"/>
            <a:ext cx="1676400" cy="35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State Value Function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pt-BR" altLang="ko-KR" sz="700" b="0" spc="-10" dirty="0">
                <a:solidFill>
                  <a:schemeClr val="tx1"/>
                </a:solidFill>
              </a:rPr>
              <a:t>vπ(s) = E[Gt|St=s]</a:t>
            </a:r>
            <a:endParaRPr lang="ko-KR" altLang="en-US" sz="800" b="0" kern="0" spc="-5" dirty="0">
              <a:solidFill>
                <a:schemeClr val="tx1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5BF596-B0DD-1B3E-025B-2669936E619F}"/>
              </a:ext>
            </a:extLst>
          </p:cNvPr>
          <p:cNvSpPr txBox="1">
            <a:spLocks/>
          </p:cNvSpPr>
          <p:nvPr/>
        </p:nvSpPr>
        <p:spPr>
          <a:xfrm>
            <a:off x="3342816" y="1560730"/>
            <a:ext cx="1978483" cy="56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(State) Action Value Function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pt-BR" altLang="ko-KR" sz="700" b="0" spc="-10" dirty="0">
                <a:solidFill>
                  <a:schemeClr val="tx1"/>
                </a:solidFill>
              </a:rPr>
              <a:t>q</a:t>
            </a:r>
            <a:r>
              <a:rPr lang="el-GR" altLang="ko-KR" sz="700" b="0" spc="-10" dirty="0">
                <a:solidFill>
                  <a:schemeClr val="tx1"/>
                </a:solidFill>
              </a:rPr>
              <a:t>π(</a:t>
            </a:r>
            <a:r>
              <a:rPr lang="pt-BR" altLang="ko-KR" sz="700" b="0" spc="-10" dirty="0">
                <a:solidFill>
                  <a:schemeClr val="tx1"/>
                </a:solidFill>
              </a:rPr>
              <a:t>s,a) = E[Gt|St=s,At=a]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100" b="0" kern="0" spc="-5" dirty="0">
                <a:solidFill>
                  <a:schemeClr val="tx1"/>
                </a:solidFill>
              </a:rPr>
              <a:t> </a:t>
            </a:r>
            <a:endParaRPr lang="en-US" altLang="ko-KR" sz="400" b="0" kern="0" spc="-5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pt-BR" altLang="ko-KR" sz="700" b="0" kern="0" spc="-10" dirty="0">
                <a:solidFill>
                  <a:schemeClr val="tx1"/>
                </a:solidFill>
              </a:rPr>
              <a:t>	        ++ </a:t>
            </a:r>
            <a:r>
              <a:rPr lang="pt-BR" altLang="ko-KR" sz="700" kern="0" spc="-10" dirty="0">
                <a:solidFill>
                  <a:schemeClr val="tx1"/>
                </a:solidFill>
              </a:rPr>
              <a:t>Adv ft </a:t>
            </a:r>
            <a:r>
              <a:rPr lang="pt-BR" altLang="ko-KR" sz="700" b="0" kern="0" spc="-10" dirty="0">
                <a:solidFill>
                  <a:schemeClr val="tx1"/>
                </a:solidFill>
              </a:rPr>
              <a:t> =  q - v</a:t>
            </a:r>
          </a:p>
        </p:txBody>
      </p:sp>
    </p:spTree>
    <p:extLst>
      <p:ext uri="{BB962C8B-B14F-4D97-AF65-F5344CB8AC3E}">
        <p14:creationId xmlns:p14="http://schemas.microsoft.com/office/powerpoint/2010/main" val="58083616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100" spc="-10" dirty="0"/>
              <a:t>확률 이론 두 가지</a:t>
            </a:r>
            <a:endParaRPr sz="1100"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194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1) Law of total probability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2) Law of large numbers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ko-KR" altLang="en-US" sz="700" b="0" spc="-10" dirty="0">
                <a:solidFill>
                  <a:schemeClr val="tx1"/>
                </a:solidFill>
              </a:rPr>
              <a:t>표본의 크기 </a:t>
            </a:r>
            <a:r>
              <a:rPr lang="en-US" altLang="ko-KR" sz="700" b="0" spc="-10" dirty="0">
                <a:solidFill>
                  <a:schemeClr val="tx1"/>
                </a:solidFill>
              </a:rPr>
              <a:t>n</a:t>
            </a:r>
            <a:r>
              <a:rPr lang="ko-KR" altLang="en-US" sz="700" b="0" spc="-10" dirty="0">
                <a:solidFill>
                  <a:schemeClr val="tx1"/>
                </a:solidFill>
              </a:rPr>
              <a:t>이 커질 수록</a:t>
            </a:r>
            <a:r>
              <a:rPr lang="en-US" altLang="ko-KR" sz="700" b="0" spc="-10" dirty="0">
                <a:solidFill>
                  <a:schemeClr val="tx1"/>
                </a:solidFill>
              </a:rPr>
              <a:t>, </a:t>
            </a:r>
            <a:r>
              <a:rPr lang="ko-KR" altLang="en-US" sz="700" b="0" spc="-10" dirty="0">
                <a:solidFill>
                  <a:schemeClr val="tx1"/>
                </a:solidFill>
              </a:rPr>
              <a:t>표본 평균이 모평균에 수렴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rgbClr val="007F00"/>
                </a:solidFill>
              </a:rPr>
              <a:t>	          ,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A62240-6803-3461-195A-727A50CFE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089025"/>
            <a:ext cx="2884536" cy="7511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B97E77-3511-CD1D-4A8B-887A3884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88" y="2384425"/>
            <a:ext cx="990023" cy="3636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B1F8A1-E521-41E8-C80B-8E77EC06B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764" y="2436673"/>
            <a:ext cx="963736" cy="27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53214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100" spc="-5" dirty="0"/>
              <a:t>Bellman Equation </a:t>
            </a:r>
            <a:r>
              <a:rPr lang="ko-KR" altLang="en-US" sz="1100" spc="-5" dirty="0"/>
              <a:t>계산</a:t>
            </a:r>
            <a:endParaRPr sz="1100"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5262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1. 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expected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1) State value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funtion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89F5CA-2B09-7C5C-4159-E36D494A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303994"/>
            <a:ext cx="3855745" cy="17136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590A39B-33D9-ED51-C60A-47F941E18609}"/>
                  </a:ext>
                </a:extLst>
              </p14:cNvPr>
              <p14:cNvContentPartPr/>
              <p14:nvPr/>
            </p14:nvContentPartPr>
            <p14:xfrm>
              <a:off x="1015152" y="2487718"/>
              <a:ext cx="1349640" cy="136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590A39B-33D9-ED51-C60A-47F941E186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7512" y="2452078"/>
                <a:ext cx="1385280" cy="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57632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100" spc="-5" dirty="0"/>
              <a:t>Bellman Equation </a:t>
            </a:r>
            <a:r>
              <a:rPr lang="ko-KR" altLang="en-US" sz="1100" spc="-5" dirty="0"/>
              <a:t>계산</a:t>
            </a:r>
            <a:endParaRPr sz="1100"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5262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1. 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expected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1) State value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funtion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30B08F-B868-7391-FB91-701F5E71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92" y="1386723"/>
            <a:ext cx="2578100" cy="12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784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100" spc="-5" dirty="0"/>
              <a:t>Bellman Equation </a:t>
            </a:r>
            <a:r>
              <a:rPr lang="ko-KR" altLang="en-US" sz="1100" spc="-5" dirty="0"/>
              <a:t>계산</a:t>
            </a:r>
            <a:endParaRPr sz="1100"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1351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1. 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expected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 </a:t>
            </a:r>
            <a:r>
              <a:rPr lang="ko-KR" altLang="en-US" sz="800" spc="-10" dirty="0">
                <a:solidFill>
                  <a:schemeClr val="tx1"/>
                </a:solidFill>
              </a:rPr>
              <a:t>을 통해 변경함에 따른 장점</a:t>
            </a:r>
            <a:r>
              <a:rPr lang="en-US" altLang="ko-KR" sz="800" spc="-10" dirty="0">
                <a:solidFill>
                  <a:schemeClr val="tx1"/>
                </a:solidFill>
              </a:rPr>
              <a:t>?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1) State value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funtion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Bellman expectation Equation</a:t>
            </a:r>
            <a:r>
              <a:rPr lang="ko-KR" altLang="en-US" sz="700" b="0" spc="-10" dirty="0">
                <a:solidFill>
                  <a:schemeClr val="tx1"/>
                </a:solidFill>
              </a:rPr>
              <a:t>은 </a:t>
            </a:r>
            <a:r>
              <a:rPr lang="en-US" altLang="ko-KR" sz="700" b="0" spc="-10" dirty="0">
                <a:solidFill>
                  <a:schemeClr val="tx1"/>
                </a:solidFill>
              </a:rPr>
              <a:t>State-value function</a:t>
            </a:r>
            <a:r>
              <a:rPr lang="ko-KR" altLang="en-US" sz="700" b="0" spc="-10" dirty="0">
                <a:solidFill>
                  <a:schemeClr val="tx1"/>
                </a:solidFill>
              </a:rPr>
              <a:t>을 점화식으로 바꿔주는데 </a:t>
            </a:r>
            <a:r>
              <a:rPr lang="en-US" altLang="ko-KR" sz="700" b="0" spc="-10" dirty="0">
                <a:solidFill>
                  <a:schemeClr val="tx1"/>
                </a:solidFill>
              </a:rPr>
              <a:t>immediate reward Rt+1</a:t>
            </a:r>
            <a:r>
              <a:rPr lang="ko-KR" altLang="en-US" sz="700" b="0" spc="-10" dirty="0">
                <a:solidFill>
                  <a:schemeClr val="tx1"/>
                </a:solidFill>
              </a:rPr>
              <a:t>과 </a:t>
            </a:r>
            <a:r>
              <a:rPr lang="en-US" altLang="ko-KR" sz="700" b="0" spc="-10" dirty="0">
                <a:solidFill>
                  <a:schemeClr val="tx1"/>
                </a:solidFill>
              </a:rPr>
              <a:t>discounted next state value </a:t>
            </a:r>
            <a:r>
              <a:rPr lang="el-GR" altLang="ko-KR" sz="700" b="0" spc="-10" dirty="0">
                <a:solidFill>
                  <a:schemeClr val="tx1"/>
                </a:solidFill>
              </a:rPr>
              <a:t>γ</a:t>
            </a:r>
            <a:r>
              <a:rPr lang="en-US" altLang="ko-KR" sz="700" b="0" spc="-10" dirty="0">
                <a:solidFill>
                  <a:schemeClr val="tx1"/>
                </a:solidFill>
              </a:rPr>
              <a:t>v</a:t>
            </a:r>
            <a:r>
              <a:rPr lang="el-GR" altLang="ko-KR" sz="700" b="0" spc="-10" dirty="0">
                <a:solidFill>
                  <a:schemeClr val="tx1"/>
                </a:solidFill>
              </a:rPr>
              <a:t>π(</a:t>
            </a:r>
            <a:r>
              <a:rPr lang="en-US" altLang="ko-KR" sz="700" b="0" spc="-10" dirty="0">
                <a:solidFill>
                  <a:schemeClr val="tx1"/>
                </a:solidFill>
              </a:rPr>
              <a:t>St+1)</a:t>
            </a:r>
            <a:r>
              <a:rPr lang="ko-KR" altLang="en-US" sz="700" b="0" spc="-10" dirty="0">
                <a:solidFill>
                  <a:schemeClr val="tx1"/>
                </a:solidFill>
              </a:rPr>
              <a:t>의 합으로 분해한 것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300" b="0" spc="-10" dirty="0">
                <a:solidFill>
                  <a:schemeClr val="tx1"/>
                </a:solidFill>
              </a:rPr>
              <a:t> 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이제는 더 이상 </a:t>
            </a:r>
            <a:r>
              <a:rPr lang="en-US" altLang="ko-KR" sz="700" b="0" spc="-10" dirty="0">
                <a:solidFill>
                  <a:schemeClr val="tx1"/>
                </a:solidFill>
              </a:rPr>
              <a:t>return</a:t>
            </a:r>
            <a:r>
              <a:rPr lang="ko-KR" altLang="en-US" sz="700" b="0" spc="-10" dirty="0">
                <a:solidFill>
                  <a:schemeClr val="tx1"/>
                </a:solidFill>
              </a:rPr>
              <a:t>이 필요하지 않습니다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! </a:t>
            </a:r>
            <a:r>
              <a:rPr lang="ko-KR" altLang="en-US" sz="700" b="0" spc="-10" dirty="0">
                <a:solidFill>
                  <a:schemeClr val="tx1"/>
                </a:solidFill>
              </a:rPr>
              <a:t>대신 </a:t>
            </a:r>
            <a:r>
              <a:rPr lang="en-US" altLang="ko-KR" sz="700" b="0" spc="-10" dirty="0">
                <a:solidFill>
                  <a:schemeClr val="tx1"/>
                </a:solidFill>
              </a:rPr>
              <a:t>Rt+1</a:t>
            </a:r>
            <a:r>
              <a:rPr lang="ko-KR" altLang="en-US" sz="700" b="0" spc="-10" dirty="0">
                <a:solidFill>
                  <a:schemeClr val="tx1"/>
                </a:solidFill>
              </a:rPr>
              <a:t>과 </a:t>
            </a:r>
            <a:r>
              <a:rPr lang="en-US" altLang="ko-KR" sz="700" b="0" spc="-10" dirty="0">
                <a:solidFill>
                  <a:schemeClr val="tx1"/>
                </a:solidFill>
              </a:rPr>
              <a:t>St+1</a:t>
            </a:r>
            <a:r>
              <a:rPr lang="ko-KR" altLang="en-US" sz="700" b="0" spc="-10" dirty="0">
                <a:solidFill>
                  <a:schemeClr val="tx1"/>
                </a:solidFill>
              </a:rPr>
              <a:t>만 알면 되는 것 입니다</a:t>
            </a:r>
            <a:r>
              <a:rPr lang="en-US" altLang="ko-KR" sz="700" b="0" spc="-10" dirty="0">
                <a:solidFill>
                  <a:schemeClr val="tx1"/>
                </a:solidFill>
              </a:rPr>
              <a:t>.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200" b="0" spc="-10" dirty="0">
                <a:solidFill>
                  <a:schemeClr val="tx1"/>
                </a:solidFill>
              </a:rPr>
              <a:t> 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=&gt; </a:t>
            </a:r>
            <a:r>
              <a:rPr lang="ko-KR" altLang="en-US" sz="700" b="0" spc="-10" dirty="0">
                <a:solidFill>
                  <a:schemeClr val="tx1"/>
                </a:solidFill>
              </a:rPr>
              <a:t>이는 에피소드가 전체가 다 끝나지 않아도 계산할 수 있다는 장점이 존재</a:t>
            </a:r>
            <a:endParaRPr lang="en-US" altLang="ko-KR" sz="700" b="0" spc="-10" dirty="0">
              <a:solidFill>
                <a:srgbClr val="00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6239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100" spc="-5" dirty="0"/>
              <a:t>Bellman Equation </a:t>
            </a:r>
            <a:r>
              <a:rPr lang="ko-KR" altLang="en-US" sz="1100" spc="-5" dirty="0"/>
              <a:t>계산</a:t>
            </a:r>
            <a:endParaRPr sz="1100"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860425"/>
            <a:ext cx="4114800" cy="5262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1. Bellman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expected</a:t>
            </a:r>
            <a:r>
              <a:rPr lang="ko-KR" altLang="en-US" sz="800" spc="-10" dirty="0">
                <a:solidFill>
                  <a:schemeClr val="tx1"/>
                </a:solidFill>
              </a:rPr>
              <a:t> </a:t>
            </a:r>
            <a:r>
              <a:rPr lang="en-US" altLang="ko-KR" sz="800" spc="-10" dirty="0">
                <a:solidFill>
                  <a:schemeClr val="tx1"/>
                </a:solidFill>
              </a:rPr>
              <a:t>Equation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700" b="0" spc="-10" dirty="0">
                <a:solidFill>
                  <a:schemeClr val="tx1"/>
                </a:solidFill>
              </a:rPr>
              <a:t>2) State action value </a:t>
            </a:r>
            <a:r>
              <a:rPr lang="en-US" altLang="ko-KR" sz="700" b="0" spc="-10" dirty="0" err="1">
                <a:solidFill>
                  <a:schemeClr val="tx1"/>
                </a:solidFill>
              </a:rPr>
              <a:t>funtion</a:t>
            </a:r>
            <a:endParaRPr lang="en-US" altLang="ko-KR" sz="700" b="0" spc="-10" dirty="0">
              <a:solidFill>
                <a:schemeClr val="tx1"/>
              </a:solidFill>
            </a:endParaRP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700" b="0" spc="-10" dirty="0">
              <a:solidFill>
                <a:srgbClr val="007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C5F5E-6509-A89C-ECEE-F3966E6F5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386723"/>
            <a:ext cx="3733800" cy="7130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68DCF37-03BB-E7C9-2584-68BDE56AD726}"/>
                  </a:ext>
                </a:extLst>
              </p14:cNvPr>
              <p14:cNvContentPartPr/>
              <p14:nvPr/>
            </p14:nvContentPartPr>
            <p14:xfrm>
              <a:off x="1010832" y="1661518"/>
              <a:ext cx="1780560" cy="190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68DCF37-03BB-E7C9-2584-68BDE56AD7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192" y="1625518"/>
                <a:ext cx="1816200" cy="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272481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</TotalTime>
  <Words>688</Words>
  <Application>Microsoft Office PowerPoint</Application>
  <PresentationFormat>사용자 지정</PresentationFormat>
  <Paragraphs>104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Times New Roman</vt:lpstr>
      <vt:lpstr>Office Theme</vt:lpstr>
      <vt:lpstr>Bellman Equation     Kihwan Lee</vt:lpstr>
      <vt:lpstr>Bellman Equation</vt:lpstr>
      <vt:lpstr>Bellman Equation</vt:lpstr>
      <vt:lpstr>Bellman Equation</vt:lpstr>
      <vt:lpstr>확률 이론 두 가지</vt:lpstr>
      <vt:lpstr>Bellman Equation 계산</vt:lpstr>
      <vt:lpstr>Bellman Equation 계산</vt:lpstr>
      <vt:lpstr>Bellman Equation 계산</vt:lpstr>
      <vt:lpstr>Bellman Equation 계산</vt:lpstr>
      <vt:lpstr>Bellman Equation 계산</vt:lpstr>
      <vt:lpstr>Bellman Equation 계산</vt:lpstr>
      <vt:lpstr>Bellman Equation 계산</vt:lpstr>
      <vt:lpstr>Bellman Equation 계산</vt:lpstr>
      <vt:lpstr>Bellman Equation 계산</vt:lpstr>
      <vt:lpstr>Bellman Equation 계산</vt:lpstr>
      <vt:lpstr>Bellman Equation 계산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MLP</dc:title>
  <dc:creator>LEE.K.H</dc:creator>
  <cp:lastModifiedBy>이기환</cp:lastModifiedBy>
  <cp:revision>142</cp:revision>
  <dcterms:created xsi:type="dcterms:W3CDTF">2023-09-14T03:23:20Z</dcterms:created>
  <dcterms:modified xsi:type="dcterms:W3CDTF">2024-01-10T12:51:33Z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2023-09-14T00:00:00Z</vt:filetime>
  </property>
</Properties>
</file>