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349" r:id="rId4"/>
    <p:sldId id="300" r:id="rId5"/>
    <p:sldId id="342" r:id="rId6"/>
    <p:sldId id="343" r:id="rId7"/>
    <p:sldId id="345" r:id="rId8"/>
    <p:sldId id="346" r:id="rId9"/>
    <p:sldId id="347" r:id="rId10"/>
    <p:sldId id="350" r:id="rId11"/>
    <p:sldId id="348" r:id="rId12"/>
    <p:sldId id="353" r:id="rId13"/>
    <p:sldId id="351" r:id="rId14"/>
    <p:sldId id="352" r:id="rId15"/>
    <p:sldId id="354" r:id="rId16"/>
  </p:sldIdLst>
  <p:sldSz cx="5765800" cy="3244850"/>
  <p:notesSz cx="5765800" cy="3244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5"/>
    <a:srgbClr val="007F00"/>
    <a:srgbClr val="15FF7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6353" autoAdjust="0"/>
  </p:normalViewPr>
  <p:slideViewPr>
    <p:cSldViewPr>
      <p:cViewPr varScale="1">
        <p:scale>
          <a:sx n="224" d="100"/>
          <a:sy n="224" d="100"/>
        </p:scale>
        <p:origin x="78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EF69-F0E2-4D40-A968-359DBD3F36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2560F-D173-46AF-A90E-B9483438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9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8654" y="902320"/>
            <a:ext cx="422849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7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8680" y="193418"/>
            <a:ext cx="1688439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07755"/>
            <a:ext cx="5069205" cy="143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7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0646" y="3011623"/>
            <a:ext cx="198120" cy="11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5900" y="936625"/>
            <a:ext cx="5045831" cy="14856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ctr">
              <a:lnSpc>
                <a:spcPct val="100000"/>
              </a:lnSpc>
              <a:spcBef>
                <a:spcPts val="125"/>
              </a:spcBef>
            </a:pPr>
            <a:r>
              <a:rPr lang="en-US" altLang="ko-KR" spc="10" dirty="0"/>
              <a:t>DP</a:t>
            </a:r>
            <a:r>
              <a:rPr lang="ko-KR" altLang="en-US" spc="10" dirty="0"/>
              <a:t> </a:t>
            </a:r>
            <a:r>
              <a:rPr lang="en-US" altLang="ko-KR" spc="10" dirty="0"/>
              <a:t>&amp;</a:t>
            </a:r>
            <a:r>
              <a:rPr lang="ko-KR" altLang="en-US" spc="10" dirty="0"/>
              <a:t> </a:t>
            </a:r>
            <a:r>
              <a:rPr lang="en-US" altLang="ko-KR" spc="10" dirty="0"/>
              <a:t>LR</a:t>
            </a:r>
            <a:br>
              <a:rPr lang="en-US" altLang="ko-KR" spc="10" dirty="0"/>
            </a:br>
            <a:br>
              <a:rPr lang="en-US" altLang="ko-KR" spc="10" dirty="0"/>
            </a:br>
            <a:br>
              <a:rPr lang="en-US" altLang="ko-KR" spc="10" dirty="0"/>
            </a:br>
            <a:r>
              <a:rPr lang="en-US" altLang="ko-KR" sz="800" spc="10" dirty="0"/>
              <a:t> </a:t>
            </a:r>
            <a:br>
              <a:rPr lang="en-US" altLang="ko-KR" spc="10" dirty="0"/>
            </a:br>
            <a:r>
              <a:rPr lang="en-US" altLang="ko-KR" sz="1400" spc="10" dirty="0" err="1"/>
              <a:t>Kihwan</a:t>
            </a:r>
            <a:r>
              <a:rPr lang="en-US" altLang="ko-KR" sz="1400" spc="10" dirty="0"/>
              <a:t> Lee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454150" y="1475910"/>
            <a:ext cx="2857500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Reinforcement Learning</a:t>
            </a:r>
            <a:endParaRPr sz="36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5181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Reinforcement</a:t>
            </a:r>
            <a:r>
              <a:rPr lang="ko-KR" altLang="en-US" spc="-10" dirty="0"/>
              <a:t> </a:t>
            </a:r>
            <a:r>
              <a:rPr lang="en-US" altLang="ko-KR" spc="-10" dirty="0"/>
              <a:t>Learning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343400" cy="18135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Review</a:t>
            </a:r>
            <a:endParaRPr lang="en-US" altLang="ko-KR" sz="2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400" spc="-10" dirty="0">
                <a:solidFill>
                  <a:schemeClr val="tx1"/>
                </a:solidFill>
              </a:rPr>
              <a:t> </a:t>
            </a:r>
            <a:endParaRPr lang="en-US" altLang="ko-KR" sz="800" spc="-10" dirty="0">
              <a:solidFill>
                <a:schemeClr val="tx1"/>
              </a:solidFill>
            </a:endParaRPr>
          </a:p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700" b="0" spc="-10" dirty="0">
                <a:solidFill>
                  <a:schemeClr val="tx1"/>
                </a:solidFill>
              </a:rPr>
              <a:t>목적 </a:t>
            </a:r>
            <a:r>
              <a:rPr lang="en-US" altLang="ko-KR" sz="700" b="0" spc="-10" dirty="0">
                <a:solidFill>
                  <a:schemeClr val="tx1"/>
                </a:solidFill>
              </a:rPr>
              <a:t>: table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잘 업데이트 하여 최적의 </a:t>
            </a:r>
            <a:r>
              <a:rPr lang="en-US" altLang="ko-KR" sz="700" b="0" spc="-10" dirty="0">
                <a:solidFill>
                  <a:schemeClr val="tx1"/>
                </a:solidFill>
              </a:rPr>
              <a:t>policy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찾자</a:t>
            </a:r>
            <a:r>
              <a:rPr lang="en-US" altLang="ko-KR" sz="700" b="0" spc="-10" dirty="0">
                <a:solidFill>
                  <a:schemeClr val="tx1"/>
                </a:solidFill>
              </a:rPr>
              <a:t>! </a:t>
            </a:r>
          </a:p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700" b="0" spc="-10" dirty="0">
                <a:solidFill>
                  <a:schemeClr val="tx1"/>
                </a:solidFill>
              </a:rPr>
              <a:t>DP</a:t>
            </a:r>
            <a:r>
              <a:rPr lang="ko-KR" altLang="en-US" sz="700" b="0" spc="-10" dirty="0">
                <a:solidFill>
                  <a:schemeClr val="tx1"/>
                </a:solidFill>
              </a:rPr>
              <a:t>와 </a:t>
            </a:r>
            <a:r>
              <a:rPr lang="en-US" altLang="ko-KR" sz="700" b="0" spc="-10" dirty="0">
                <a:solidFill>
                  <a:schemeClr val="tx1"/>
                </a:solidFill>
              </a:rPr>
              <a:t>RL</a:t>
            </a:r>
            <a:r>
              <a:rPr lang="ko-KR" altLang="en-US" sz="700" b="0" spc="-10" dirty="0">
                <a:solidFill>
                  <a:schemeClr val="tx1"/>
                </a:solidFill>
              </a:rPr>
              <a:t>의 차이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: DP</a:t>
            </a:r>
            <a:r>
              <a:rPr lang="ko-KR" altLang="en-US" sz="700" b="0" spc="-10" dirty="0">
                <a:solidFill>
                  <a:schemeClr val="tx1"/>
                </a:solidFill>
              </a:rPr>
              <a:t>는 </a:t>
            </a:r>
            <a:r>
              <a:rPr lang="en-US" altLang="ko-KR" sz="700" b="0" spc="-10" dirty="0">
                <a:solidFill>
                  <a:schemeClr val="tx1"/>
                </a:solidFill>
              </a:rPr>
              <a:t>planning, RL</a:t>
            </a:r>
            <a:r>
              <a:rPr lang="ko-KR" altLang="en-US" sz="700" b="0" spc="-10" dirty="0">
                <a:solidFill>
                  <a:schemeClr val="tx1"/>
                </a:solidFill>
              </a:rPr>
              <a:t>은 </a:t>
            </a:r>
            <a:r>
              <a:rPr lang="en-US" altLang="ko-KR" sz="700" b="0" spc="-10" dirty="0">
                <a:solidFill>
                  <a:schemeClr val="tx1"/>
                </a:solidFill>
              </a:rPr>
              <a:t>learning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DP</a:t>
            </a:r>
            <a:r>
              <a:rPr lang="ko-KR" altLang="en-US" sz="700" b="0" spc="-10" dirty="0">
                <a:solidFill>
                  <a:schemeClr val="tx1"/>
                </a:solidFill>
              </a:rPr>
              <a:t>은 </a:t>
            </a:r>
            <a:r>
              <a:rPr lang="en-US" altLang="ko-KR" sz="700" b="0" spc="-10" dirty="0">
                <a:solidFill>
                  <a:schemeClr val="tx1"/>
                </a:solidFill>
              </a:rPr>
              <a:t>model-based</a:t>
            </a:r>
            <a:r>
              <a:rPr lang="ko-KR" altLang="en-US" sz="700" b="0" spc="-10" dirty="0">
                <a:solidFill>
                  <a:schemeClr val="tx1"/>
                </a:solidFill>
              </a:rPr>
              <a:t>에서 </a:t>
            </a:r>
            <a:r>
              <a:rPr lang="en-US" altLang="ko-KR" sz="700" b="0" spc="-10" dirty="0">
                <a:solidFill>
                  <a:schemeClr val="tx1"/>
                </a:solidFill>
              </a:rPr>
              <a:t>bellman equation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통해 </a:t>
            </a:r>
            <a:r>
              <a:rPr lang="en-US" altLang="ko-KR" sz="700" b="0" spc="-10" dirty="0">
                <a:solidFill>
                  <a:schemeClr val="tx1"/>
                </a:solidFill>
              </a:rPr>
              <a:t>state</a:t>
            </a:r>
            <a:r>
              <a:rPr lang="ko-KR" altLang="en-US" sz="700" b="0" spc="-10" dirty="0">
                <a:solidFill>
                  <a:schemeClr val="tx1"/>
                </a:solidFill>
              </a:rPr>
              <a:t>에 대한 값들을 </a:t>
            </a:r>
            <a:r>
              <a:rPr lang="en-US" altLang="ko-KR" sz="700" b="0" spc="-10" dirty="0">
                <a:solidFill>
                  <a:schemeClr val="tx1"/>
                </a:solidFill>
              </a:rPr>
              <a:t>update – full backup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RL</a:t>
            </a:r>
            <a:r>
              <a:rPr lang="ko-KR" altLang="en-US" sz="700" b="0" spc="-10" dirty="0">
                <a:solidFill>
                  <a:schemeClr val="tx1"/>
                </a:solidFill>
              </a:rPr>
              <a:t>는 </a:t>
            </a:r>
            <a:r>
              <a:rPr lang="en-US" altLang="ko-KR" sz="700" b="0" spc="-10" dirty="0">
                <a:solidFill>
                  <a:schemeClr val="tx1"/>
                </a:solidFill>
              </a:rPr>
              <a:t>model-free</a:t>
            </a:r>
            <a:r>
              <a:rPr lang="ko-KR" altLang="en-US" sz="700" b="0" spc="-10" dirty="0">
                <a:solidFill>
                  <a:schemeClr val="tx1"/>
                </a:solidFill>
              </a:rPr>
              <a:t>로 </a:t>
            </a:r>
            <a:r>
              <a:rPr lang="en-US" altLang="ko-KR" sz="700" b="0" spc="-10" dirty="0">
                <a:solidFill>
                  <a:schemeClr val="tx1"/>
                </a:solidFill>
              </a:rPr>
              <a:t>transition probability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모를 때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특정 </a:t>
            </a:r>
            <a:r>
              <a:rPr lang="en-US" altLang="ko-KR" sz="700" b="0" spc="-10" dirty="0">
                <a:solidFill>
                  <a:schemeClr val="tx1"/>
                </a:solidFill>
              </a:rPr>
              <a:t>state</a:t>
            </a:r>
            <a:r>
              <a:rPr lang="ko-KR" altLang="en-US" sz="700" b="0" spc="-10" dirty="0">
                <a:solidFill>
                  <a:schemeClr val="tx1"/>
                </a:solidFill>
              </a:rPr>
              <a:t>에서 얻어진 </a:t>
            </a:r>
            <a:r>
              <a:rPr lang="en-US" altLang="ko-KR" sz="7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700" b="0" spc="-10" dirty="0">
                <a:solidFill>
                  <a:schemeClr val="tx1"/>
                </a:solidFill>
              </a:rPr>
              <a:t>에 대해서 고려 </a:t>
            </a:r>
            <a:r>
              <a:rPr lang="en-US" altLang="ko-KR" sz="700" b="0" spc="-10" dirty="0">
                <a:solidFill>
                  <a:schemeClr val="tx1"/>
                </a:solidFill>
              </a:rPr>
              <a:t>– sample backup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spc="-10" dirty="0">
                <a:solidFill>
                  <a:schemeClr val="tx1"/>
                </a:solidFill>
              </a:rPr>
              <a:t>중요하게 고려할 점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DP</a:t>
            </a:r>
            <a:r>
              <a:rPr lang="ko-KR" altLang="en-US" sz="700" b="0" spc="-10" dirty="0">
                <a:solidFill>
                  <a:schemeClr val="tx1"/>
                </a:solidFill>
              </a:rPr>
              <a:t>는 모든 값을 알기에 정확히 </a:t>
            </a:r>
            <a:r>
              <a:rPr lang="en-US" altLang="ko-KR" sz="700" b="0" spc="-10" dirty="0">
                <a:solidFill>
                  <a:schemeClr val="tx1"/>
                </a:solidFill>
              </a:rPr>
              <a:t>bellman optimal eq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만족하는 값을 찾아가는데</a:t>
            </a:r>
            <a:r>
              <a:rPr lang="en-US" altLang="ko-KR" sz="700" b="0" spc="-10" dirty="0">
                <a:solidFill>
                  <a:schemeClr val="tx1"/>
                </a:solidFill>
              </a:rPr>
              <a:t>, RL</a:t>
            </a:r>
            <a:r>
              <a:rPr lang="ko-KR" altLang="en-US" sz="700" b="0" spc="-10" dirty="0">
                <a:solidFill>
                  <a:schemeClr val="tx1"/>
                </a:solidFill>
              </a:rPr>
              <a:t>의 경우는 </a:t>
            </a:r>
            <a:r>
              <a:rPr lang="ko-KR" altLang="en-US" sz="700" b="0" spc="-10" dirty="0" err="1">
                <a:solidFill>
                  <a:schemeClr val="tx1"/>
                </a:solidFill>
              </a:rPr>
              <a:t>샘플들로만</a:t>
            </a:r>
            <a:r>
              <a:rPr lang="ko-KR" altLang="en-US" sz="700" b="0" spc="-10" dirty="0">
                <a:solidFill>
                  <a:schemeClr val="tx1"/>
                </a:solidFill>
              </a:rPr>
              <a:t> 진행하기에 정확히 </a:t>
            </a:r>
            <a:r>
              <a:rPr lang="en-US" altLang="ko-KR" sz="700" b="0" spc="-10" dirty="0">
                <a:solidFill>
                  <a:schemeClr val="tx1"/>
                </a:solidFill>
              </a:rPr>
              <a:t>bellman optimal equation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만족하지 않습니다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.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 </a:t>
            </a:r>
            <a:r>
              <a:rPr lang="en-US" altLang="ko-KR" sz="700" b="0" spc="-10" dirty="0">
                <a:solidFill>
                  <a:srgbClr val="FF0000"/>
                </a:solidFill>
              </a:rPr>
              <a:t>Approximation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통해 문제를 해결</a:t>
            </a:r>
            <a:endParaRPr lang="en-US" altLang="ko-KR" sz="700" b="0" spc="-1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6236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Reinforcement</a:t>
            </a:r>
            <a:r>
              <a:rPr lang="ko-KR" altLang="en-US" spc="-10" dirty="0"/>
              <a:t> </a:t>
            </a:r>
            <a:r>
              <a:rPr lang="en-US" altLang="ko-KR" spc="-10" dirty="0"/>
              <a:t>Learning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343400" cy="13752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spc="-10" dirty="0">
                <a:solidFill>
                  <a:schemeClr val="tx1"/>
                </a:solidFill>
              </a:rPr>
              <a:t>=&gt; DP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테이블 안의 모든 </a:t>
            </a:r>
            <a:r>
              <a:rPr lang="en-US" altLang="ko-KR" sz="700" b="0" spc="-10" dirty="0">
                <a:solidFill>
                  <a:schemeClr val="tx1"/>
                </a:solidFill>
              </a:rPr>
              <a:t>state</a:t>
            </a:r>
            <a:r>
              <a:rPr lang="ko-KR" altLang="en-US" sz="700" b="0" spc="-10" dirty="0">
                <a:solidFill>
                  <a:schemeClr val="tx1"/>
                </a:solidFill>
              </a:rPr>
              <a:t>에 대해 </a:t>
            </a:r>
            <a:r>
              <a:rPr lang="en-US" altLang="ko-KR" sz="700" b="0" spc="-10" dirty="0">
                <a:solidFill>
                  <a:schemeClr val="tx1"/>
                </a:solidFill>
              </a:rPr>
              <a:t>update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진행하기에 </a:t>
            </a:r>
            <a:r>
              <a:rPr lang="ko-KR" altLang="en-US" sz="700" b="0" spc="-10" dirty="0" err="1">
                <a:solidFill>
                  <a:schemeClr val="tx1"/>
                </a:solidFill>
              </a:rPr>
              <a:t>계산량을</a:t>
            </a:r>
            <a:r>
              <a:rPr lang="ko-KR" altLang="en-US" sz="700" b="0" spc="-10" dirty="0">
                <a:solidFill>
                  <a:schemeClr val="tx1"/>
                </a:solidFill>
              </a:rPr>
              <a:t> 고려하여 </a:t>
            </a:r>
            <a:r>
              <a:rPr lang="en-US" altLang="ko-KR" sz="700" b="0" spc="-10" dirty="0">
                <a:solidFill>
                  <a:schemeClr val="tx1"/>
                </a:solidFill>
              </a:rPr>
              <a:t>state value </a:t>
            </a:r>
            <a:r>
              <a:rPr lang="ko-KR" altLang="en-US" sz="700" b="0" spc="-10" dirty="0">
                <a:solidFill>
                  <a:schemeClr val="tx1"/>
                </a:solidFill>
              </a:rPr>
              <a:t>값들을 업데이트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이를</a:t>
            </a:r>
            <a:r>
              <a:rPr lang="en-US" altLang="ko-KR" sz="700" b="0" spc="-10" dirty="0">
                <a:solidFill>
                  <a:schemeClr val="tx1"/>
                </a:solidFill>
              </a:rPr>
              <a:t> </a:t>
            </a:r>
            <a:r>
              <a:rPr lang="ko-KR" altLang="en-US" sz="700" b="0" spc="-10" dirty="0">
                <a:solidFill>
                  <a:schemeClr val="tx1"/>
                </a:solidFill>
              </a:rPr>
              <a:t>통해 업데이트 이후 </a:t>
            </a:r>
            <a:r>
              <a:rPr lang="en-US" altLang="ko-KR" sz="700" b="0" spc="-10" dirty="0">
                <a:solidFill>
                  <a:schemeClr val="tx1"/>
                </a:solidFill>
              </a:rPr>
              <a:t>maximize</a:t>
            </a:r>
            <a:r>
              <a:rPr lang="ko-KR" altLang="en-US" sz="700" b="0" spc="-10" dirty="0">
                <a:solidFill>
                  <a:schemeClr val="tx1"/>
                </a:solidFill>
              </a:rPr>
              <a:t>하는 </a:t>
            </a:r>
            <a:r>
              <a:rPr lang="en-US" altLang="ko-KR" sz="700" b="0" spc="-10" dirty="0">
                <a:solidFill>
                  <a:schemeClr val="tx1"/>
                </a:solidFill>
              </a:rPr>
              <a:t>action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찾으며</a:t>
            </a:r>
            <a:r>
              <a:rPr lang="en-US" altLang="ko-KR" sz="700" b="0" spc="-10" dirty="0">
                <a:solidFill>
                  <a:schemeClr val="tx1"/>
                </a:solidFill>
              </a:rPr>
              <a:t>, optimal policy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</a:t>
            </a:r>
            <a:r>
              <a:rPr lang="ko-KR" altLang="en-US" sz="700" b="0" spc="-10" dirty="0" err="1">
                <a:solidFill>
                  <a:schemeClr val="tx1"/>
                </a:solidFill>
              </a:rPr>
              <a:t>찾아감을</a:t>
            </a:r>
            <a:r>
              <a:rPr lang="ko-KR" altLang="en-US" sz="700" b="0" spc="-10" dirty="0">
                <a:solidFill>
                  <a:schemeClr val="tx1"/>
                </a:solidFill>
              </a:rPr>
              <a:t> 반복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spc="-10" dirty="0">
                <a:solidFill>
                  <a:schemeClr val="tx1"/>
                </a:solidFill>
              </a:rPr>
              <a:t>=&gt; RL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샘플링을 통해 계산하기에 모든 정보를 가지고 있지 않은 점이 존재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즉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부분적으로 업데이트가 가능하기에 </a:t>
            </a:r>
            <a:r>
              <a:rPr lang="en-US" altLang="ko-KR" sz="700" b="0" spc="-10" dirty="0">
                <a:solidFill>
                  <a:schemeClr val="tx1"/>
                </a:solidFill>
              </a:rPr>
              <a:t>DP</a:t>
            </a:r>
            <a:r>
              <a:rPr lang="ko-KR" altLang="en-US" sz="700" b="0" spc="-10" dirty="0">
                <a:solidFill>
                  <a:schemeClr val="tx1"/>
                </a:solidFill>
              </a:rPr>
              <a:t>와 달리 </a:t>
            </a:r>
            <a:r>
              <a:rPr lang="en-US" altLang="ko-KR" sz="700" b="0" spc="-10" dirty="0">
                <a:solidFill>
                  <a:schemeClr val="tx1"/>
                </a:solidFill>
              </a:rPr>
              <a:t>Q table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업데이트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chemeClr val="tx1"/>
              </a:solidFill>
            </a:endParaRPr>
          </a:p>
        </p:txBody>
      </p:sp>
      <p:pic>
        <p:nvPicPr>
          <p:cNvPr id="10242" name="Picture 2" descr="Q-Tablosu">
            <a:extLst>
              <a:ext uri="{FF2B5EF4-FFF2-40B4-BE49-F238E27FC236}">
                <a16:creationId xmlns:a16="http://schemas.microsoft.com/office/drawing/2014/main" id="{C9101E41-1C75-DB64-2C2F-22AB48FF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079625"/>
            <a:ext cx="2288833" cy="11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241630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Reinforcement</a:t>
            </a:r>
            <a:r>
              <a:rPr lang="ko-KR" altLang="en-US" spc="-10" dirty="0"/>
              <a:t> </a:t>
            </a:r>
            <a:r>
              <a:rPr lang="en-US" altLang="ko-KR" spc="-10" dirty="0"/>
              <a:t>Learning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343400" cy="2085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Reinforcement Learning</a:t>
            </a:r>
            <a:endParaRPr lang="en-US" altLang="ko-KR" sz="2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400" spc="-10" dirty="0">
                <a:solidFill>
                  <a:schemeClr val="tx1"/>
                </a:solidFill>
              </a:rPr>
              <a:t> </a:t>
            </a:r>
            <a:endParaRPr lang="en-US" altLang="ko-KR" sz="8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강화학습의 구성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1) Monte Carlo method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2) Temporal Difference learnings :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Sarsa</a:t>
            </a:r>
            <a:r>
              <a:rPr lang="en-US" altLang="ko-KR" sz="700" b="0" spc="-10" dirty="0">
                <a:solidFill>
                  <a:schemeClr val="tx1"/>
                </a:solidFill>
              </a:rPr>
              <a:t>, Q-learning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spc="-10" dirty="0">
                <a:solidFill>
                  <a:schemeClr val="tx1"/>
                </a:solidFill>
              </a:rPr>
              <a:t>Bellman 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Bellman Equation</a:t>
            </a:r>
            <a:r>
              <a:rPr lang="ko-KR" altLang="en-US" sz="700" b="0" spc="-10" dirty="0">
                <a:solidFill>
                  <a:schemeClr val="tx1"/>
                </a:solidFill>
              </a:rPr>
              <a:t>은</a:t>
            </a:r>
            <a:r>
              <a:rPr lang="en-US" altLang="ko-KR" sz="700" b="0" spc="-10" dirty="0">
                <a:solidFill>
                  <a:schemeClr val="tx1"/>
                </a:solidFill>
              </a:rPr>
              <a:t> state</a:t>
            </a:r>
            <a:r>
              <a:rPr lang="ko-KR" altLang="en-US" sz="700" b="0" spc="-10" dirty="0">
                <a:solidFill>
                  <a:schemeClr val="tx1"/>
                </a:solidFill>
              </a:rPr>
              <a:t>에서 가능한 모든 </a:t>
            </a:r>
            <a:r>
              <a:rPr lang="en-US" altLang="ko-KR" sz="700" b="0" spc="-10" dirty="0">
                <a:solidFill>
                  <a:schemeClr val="tx1"/>
                </a:solidFill>
              </a:rPr>
              <a:t>return</a:t>
            </a:r>
            <a:r>
              <a:rPr lang="ko-KR" altLang="en-US" sz="700" b="0" spc="-10" dirty="0">
                <a:solidFill>
                  <a:schemeClr val="tx1"/>
                </a:solidFill>
              </a:rPr>
              <a:t>값들의 </a:t>
            </a:r>
            <a:r>
              <a:rPr lang="ko-KR" altLang="en-US" sz="700" b="0" spc="-10" dirty="0" err="1">
                <a:solidFill>
                  <a:schemeClr val="tx1"/>
                </a:solidFill>
              </a:rPr>
              <a:t>기댓값을</a:t>
            </a:r>
            <a:r>
              <a:rPr lang="ko-KR" altLang="en-US" sz="700" b="0" spc="-10" dirty="0">
                <a:solidFill>
                  <a:schemeClr val="tx1"/>
                </a:solidFill>
              </a:rPr>
              <a:t> </a:t>
            </a:r>
            <a:r>
              <a:rPr lang="en-US" altLang="ko-KR" sz="700" b="0" spc="-10" dirty="0">
                <a:solidFill>
                  <a:schemeClr val="tx1"/>
                </a:solidFill>
              </a:rPr>
              <a:t>immediate reward</a:t>
            </a:r>
            <a:r>
              <a:rPr lang="ko-KR" altLang="en-US" sz="700" b="0" spc="-10" dirty="0">
                <a:solidFill>
                  <a:schemeClr val="tx1"/>
                </a:solidFill>
              </a:rPr>
              <a:t>와 </a:t>
            </a:r>
            <a:r>
              <a:rPr lang="en-US" altLang="ko-KR" sz="700" b="0" spc="-10" dirty="0">
                <a:solidFill>
                  <a:schemeClr val="tx1"/>
                </a:solidFill>
              </a:rPr>
              <a:t>next state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통해 구한 식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200" b="0" spc="-10" dirty="0">
                <a:solidFill>
                  <a:schemeClr val="tx1"/>
                </a:solidFill>
              </a:rPr>
              <a:t> 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DP</a:t>
            </a:r>
            <a:r>
              <a:rPr lang="ko-KR" altLang="en-US" sz="700" b="0" spc="-10" dirty="0">
                <a:solidFill>
                  <a:schemeClr val="tx1"/>
                </a:solidFill>
              </a:rPr>
              <a:t>는 모든 값을 알고 있기에</a:t>
            </a:r>
            <a:r>
              <a:rPr lang="en-US" altLang="ko-KR" sz="700" b="0" spc="-10" dirty="0">
                <a:solidFill>
                  <a:schemeClr val="tx1"/>
                </a:solidFill>
              </a:rPr>
              <a:t>, Bellman Equation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사용하지 않고 모든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retur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계산하기에는 부담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즉</a:t>
            </a:r>
            <a:r>
              <a:rPr lang="en-US" altLang="ko-KR" sz="700" b="0" spc="-10" dirty="0">
                <a:solidFill>
                  <a:schemeClr val="tx1"/>
                </a:solidFill>
              </a:rPr>
              <a:t>, Bellman</a:t>
            </a:r>
            <a:r>
              <a:rPr lang="ko-KR" altLang="en-US" sz="700" b="0" spc="-10" dirty="0">
                <a:solidFill>
                  <a:schemeClr val="tx1"/>
                </a:solidFill>
              </a:rPr>
              <a:t>방정식을 사용하는 것이 필수적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하지만 이에 반해 강화학습의 경우는 </a:t>
            </a:r>
            <a:r>
              <a:rPr lang="en-US" altLang="ko-KR" sz="700" b="0" spc="-10" dirty="0">
                <a:solidFill>
                  <a:schemeClr val="tx1"/>
                </a:solidFill>
              </a:rPr>
              <a:t>transition probability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모르기에 샘플만을 가지고 계산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즉</a:t>
            </a:r>
            <a:r>
              <a:rPr lang="en-US" altLang="ko-KR" sz="700" b="0" spc="-10" dirty="0">
                <a:solidFill>
                  <a:schemeClr val="tx1"/>
                </a:solidFill>
              </a:rPr>
              <a:t>, Bellman</a:t>
            </a:r>
            <a:r>
              <a:rPr lang="ko-KR" altLang="en-US" sz="700" b="0" spc="-10" dirty="0">
                <a:solidFill>
                  <a:schemeClr val="tx1"/>
                </a:solidFill>
              </a:rPr>
              <a:t>방정식 사용은 선택적</a:t>
            </a:r>
            <a:endParaRPr lang="en-US" altLang="ko-KR" sz="700" b="0" spc="-10" dirty="0">
              <a:solidFill>
                <a:schemeClr val="tx1"/>
              </a:solidFill>
            </a:endParaRPr>
          </a:p>
        </p:txBody>
      </p:sp>
      <p:pic>
        <p:nvPicPr>
          <p:cNvPr id="8194" name="Picture 2" descr="Bellman Equation Basics for Reinforcement Learning - YouTube">
            <a:extLst>
              <a:ext uri="{FF2B5EF4-FFF2-40B4-BE49-F238E27FC236}">
                <a16:creationId xmlns:a16="http://schemas.microsoft.com/office/drawing/2014/main" id="{7B909024-75F1-4B1C-F489-E025A158C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814121"/>
            <a:ext cx="1936044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1392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Reinforcement</a:t>
            </a:r>
            <a:r>
              <a:rPr lang="ko-KR" altLang="en-US" spc="-10" dirty="0"/>
              <a:t> </a:t>
            </a:r>
            <a:r>
              <a:rPr lang="en-US" altLang="ko-KR" spc="-10" dirty="0"/>
              <a:t>Learning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343400" cy="8058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Reinforcement Learning</a:t>
            </a:r>
            <a:endParaRPr lang="en-US" altLang="ko-KR" sz="2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400" spc="-10" dirty="0">
                <a:solidFill>
                  <a:schemeClr val="tx1"/>
                </a:solidFill>
              </a:rPr>
              <a:t> </a:t>
            </a:r>
            <a:endParaRPr lang="en-US" altLang="ko-KR" sz="8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강화학습의 구성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1) Monte Carlo method : </a:t>
            </a:r>
            <a:r>
              <a:rPr lang="ko-KR" altLang="en-US" sz="700" b="0" spc="-10" dirty="0">
                <a:solidFill>
                  <a:schemeClr val="tx1"/>
                </a:solidFill>
              </a:rPr>
              <a:t>모든 </a:t>
            </a:r>
            <a:r>
              <a:rPr lang="en-US" altLang="ko-KR" sz="700" b="0" spc="-10" dirty="0">
                <a:solidFill>
                  <a:schemeClr val="tx1"/>
                </a:solidFill>
              </a:rPr>
              <a:t>reward</a:t>
            </a:r>
            <a:r>
              <a:rPr lang="ko-KR" altLang="en-US" sz="700" b="0" spc="-10" dirty="0">
                <a:solidFill>
                  <a:schemeClr val="tx1"/>
                </a:solidFill>
              </a:rPr>
              <a:t>들에 대해 </a:t>
            </a:r>
            <a:r>
              <a:rPr lang="en-US" altLang="ko-KR" sz="700" b="0" spc="-10" dirty="0">
                <a:solidFill>
                  <a:schemeClr val="tx1"/>
                </a:solidFill>
              </a:rPr>
              <a:t>total discounted reward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한 </a:t>
            </a:r>
            <a:r>
              <a:rPr lang="en-US" altLang="ko-KR" sz="700" b="0" spc="-10" dirty="0">
                <a:solidFill>
                  <a:schemeClr val="tx1"/>
                </a:solidFill>
              </a:rPr>
              <a:t>return</a:t>
            </a:r>
            <a:r>
              <a:rPr lang="ko-KR" altLang="en-US" sz="700" b="0" spc="-10" dirty="0">
                <a:solidFill>
                  <a:schemeClr val="tx1"/>
                </a:solidFill>
              </a:rPr>
              <a:t>값을 사용하는 방법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2) Temporal Difference learnings : </a:t>
            </a:r>
            <a:r>
              <a:rPr lang="ko-KR" altLang="en-US" sz="700" b="0" spc="-10" dirty="0">
                <a:solidFill>
                  <a:schemeClr val="tx1"/>
                </a:solidFill>
              </a:rPr>
              <a:t>바로 한 </a:t>
            </a:r>
            <a:r>
              <a:rPr lang="en-US" altLang="ko-KR" sz="700" b="0" spc="-10" dirty="0">
                <a:solidFill>
                  <a:schemeClr val="tx1"/>
                </a:solidFill>
              </a:rPr>
              <a:t>step</a:t>
            </a:r>
            <a:r>
              <a:rPr lang="ko-KR" altLang="en-US" sz="700" b="0" spc="-10" dirty="0">
                <a:solidFill>
                  <a:schemeClr val="tx1"/>
                </a:solidFill>
              </a:rPr>
              <a:t>만 가서 계산한 값을 이용하는 것 </a:t>
            </a:r>
            <a:r>
              <a:rPr lang="en-US" altLang="ko-KR" sz="700" b="0" spc="-10" dirty="0">
                <a:solidFill>
                  <a:schemeClr val="tx1"/>
                </a:solidFill>
              </a:rPr>
              <a:t>: 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Sarsa</a:t>
            </a:r>
            <a:r>
              <a:rPr lang="en-US" altLang="ko-KR" sz="700" b="0" spc="-10" dirty="0">
                <a:solidFill>
                  <a:schemeClr val="tx1"/>
                </a:solidFill>
              </a:rPr>
              <a:t>, Q-learning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794612-B782-339F-F8C3-E7AFFF370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802788"/>
            <a:ext cx="2118396" cy="1286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41B0E0-796C-CE79-75EB-AA81A2BC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812" y="1793669"/>
            <a:ext cx="2118396" cy="13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3628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Reinforcement</a:t>
            </a:r>
            <a:r>
              <a:rPr lang="ko-KR" altLang="en-US" spc="-10" dirty="0"/>
              <a:t> </a:t>
            </a:r>
            <a:r>
              <a:rPr lang="en-US" altLang="ko-KR" spc="-10" dirty="0"/>
              <a:t>Learning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444500" y="714638"/>
            <a:ext cx="4343400" cy="23367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GPI :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Generalized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Policy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Iteration</a:t>
            </a:r>
            <a:endParaRPr lang="en-US" altLang="ko-KR" sz="2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400" spc="-10" dirty="0">
                <a:solidFill>
                  <a:schemeClr val="tx1"/>
                </a:solidFill>
              </a:rPr>
              <a:t> </a:t>
            </a:r>
            <a:endParaRPr lang="en-US" altLang="ko-KR" sz="8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대부분 모든 강화학습은 </a:t>
            </a:r>
            <a:r>
              <a:rPr lang="en-US" altLang="ko-KR" sz="700" b="0" spc="-10" dirty="0">
                <a:solidFill>
                  <a:schemeClr val="tx1"/>
                </a:solidFill>
              </a:rPr>
              <a:t>GPI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기본으로 구성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Policy</a:t>
            </a:r>
            <a:r>
              <a:rPr lang="ko-KR" altLang="en-US" sz="700" b="0" spc="-10" dirty="0">
                <a:solidFill>
                  <a:schemeClr val="tx1"/>
                </a:solidFill>
              </a:rPr>
              <a:t> </a:t>
            </a:r>
            <a:r>
              <a:rPr lang="en-US" altLang="ko-KR" sz="700" b="0" spc="-10" dirty="0">
                <a:solidFill>
                  <a:schemeClr val="tx1"/>
                </a:solidFill>
              </a:rPr>
              <a:t>iteration : policy evaluation</a:t>
            </a:r>
            <a:r>
              <a:rPr lang="ko-KR" altLang="en-US" sz="700" b="0" spc="-10" dirty="0">
                <a:solidFill>
                  <a:schemeClr val="tx1"/>
                </a:solidFill>
              </a:rPr>
              <a:t>과 </a:t>
            </a:r>
            <a:r>
              <a:rPr lang="en-US" altLang="ko-KR" sz="700" b="0" spc="-10" dirty="0">
                <a:solidFill>
                  <a:schemeClr val="tx1"/>
                </a:solidFill>
              </a:rPr>
              <a:t>policy improvement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반복적으로 사용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241300" indent="-228600" latinLnBrk="0">
              <a:lnSpc>
                <a:spcPct val="150000"/>
              </a:lnSpc>
              <a:spcBef>
                <a:spcPts val="95"/>
              </a:spcBef>
              <a:buAutoNum type="arabicParenR"/>
            </a:pPr>
            <a:r>
              <a:rPr lang="en-US" altLang="ko-KR" sz="700" b="0" spc="-10" dirty="0">
                <a:solidFill>
                  <a:schemeClr val="tx1"/>
                </a:solidFill>
              </a:rPr>
              <a:t>policy evaluation : </a:t>
            </a:r>
            <a:r>
              <a:rPr lang="ko-KR" altLang="en-US" sz="700" b="0" spc="-10" dirty="0">
                <a:solidFill>
                  <a:schemeClr val="tx1"/>
                </a:solidFill>
              </a:rPr>
              <a:t>현재까지 업데이트 된 </a:t>
            </a:r>
            <a:r>
              <a:rPr lang="en-US" altLang="ko-KR" sz="700" b="0" spc="-10" dirty="0">
                <a:solidFill>
                  <a:schemeClr val="tx1"/>
                </a:solidFill>
              </a:rPr>
              <a:t>current policy</a:t>
            </a:r>
            <a:r>
              <a:rPr lang="ko-KR" altLang="en-US" sz="700" b="0" spc="-10" dirty="0">
                <a:solidFill>
                  <a:schemeClr val="tx1"/>
                </a:solidFill>
              </a:rPr>
              <a:t>가 있다면 이것을 기준으로 </a:t>
            </a:r>
            <a:r>
              <a:rPr lang="en-US" altLang="ko-KR" sz="700" b="0" spc="-10" dirty="0">
                <a:solidFill>
                  <a:schemeClr val="tx1"/>
                </a:solidFill>
              </a:rPr>
              <a:t>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값들을 계속 </a:t>
            </a:r>
            <a:r>
              <a:rPr lang="en-US" altLang="ko-KR" sz="700" b="0" spc="-10" dirty="0">
                <a:solidFill>
                  <a:schemeClr val="tx1"/>
                </a:solidFill>
              </a:rPr>
              <a:t>converge </a:t>
            </a:r>
            <a:r>
              <a:rPr lang="ko-KR" altLang="en-US" sz="700" b="0" spc="-10" dirty="0">
                <a:solidFill>
                  <a:schemeClr val="tx1"/>
                </a:solidFill>
              </a:rPr>
              <a:t>할 때 까지 업데이트해가는 것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241300" indent="-228600" latinLnBrk="0">
              <a:lnSpc>
                <a:spcPct val="150000"/>
              </a:lnSpc>
              <a:spcBef>
                <a:spcPts val="95"/>
              </a:spcBef>
              <a:buAutoNum type="arabicParenR"/>
            </a:pPr>
            <a:r>
              <a:rPr lang="en-US" altLang="ko-KR" sz="700" b="0" spc="-10" dirty="0">
                <a:solidFill>
                  <a:schemeClr val="tx1"/>
                </a:solidFill>
              </a:rPr>
              <a:t>policy improvement : 1)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통해 </a:t>
            </a:r>
            <a:r>
              <a:rPr lang="en-US" altLang="ko-KR" sz="700" b="0" spc="-10" dirty="0">
                <a:solidFill>
                  <a:schemeClr val="tx1"/>
                </a:solidFill>
              </a:rPr>
              <a:t>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업데이트해서 모든 </a:t>
            </a:r>
            <a:r>
              <a:rPr lang="en-US" altLang="ko-KR" sz="700" b="0" spc="-10" dirty="0">
                <a:solidFill>
                  <a:schemeClr val="tx1"/>
                </a:solidFill>
              </a:rPr>
              <a:t>state</a:t>
            </a:r>
            <a:r>
              <a:rPr lang="ko-KR" altLang="en-US" sz="700" b="0" spc="-10" dirty="0">
                <a:solidFill>
                  <a:schemeClr val="tx1"/>
                </a:solidFill>
              </a:rPr>
              <a:t>에 대해 </a:t>
            </a:r>
            <a:r>
              <a:rPr lang="en-US" altLang="ko-KR" sz="700" b="0" spc="-10" dirty="0">
                <a:solidFill>
                  <a:schemeClr val="tx1"/>
                </a:solidFill>
              </a:rPr>
              <a:t>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값들이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converge</a:t>
            </a:r>
            <a:r>
              <a:rPr lang="ko-KR" altLang="en-US" sz="700" b="0" spc="-10" dirty="0">
                <a:solidFill>
                  <a:schemeClr val="tx1"/>
                </a:solidFill>
              </a:rPr>
              <a:t>한다면 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테이블을 가지고 </a:t>
            </a:r>
            <a:r>
              <a:rPr lang="en-US" altLang="ko-KR" sz="700" b="0" spc="-10" dirty="0">
                <a:solidFill>
                  <a:schemeClr val="tx1"/>
                </a:solidFill>
              </a:rPr>
              <a:t>policy improvement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진행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6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중요한 핵심은 만약 </a:t>
            </a:r>
            <a:r>
              <a:rPr lang="en-US" altLang="ko-KR" sz="700" b="0" spc="-10" dirty="0">
                <a:solidFill>
                  <a:schemeClr val="tx1"/>
                </a:solidFill>
              </a:rPr>
              <a:t>value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funciton</a:t>
            </a:r>
            <a:r>
              <a:rPr lang="ko-KR" altLang="en-US" sz="700" b="0" spc="-10" dirty="0">
                <a:solidFill>
                  <a:schemeClr val="tx1"/>
                </a:solidFill>
              </a:rPr>
              <a:t>값은 계속 </a:t>
            </a:r>
            <a:r>
              <a:rPr lang="en-US" altLang="ko-KR" sz="700" b="0" spc="-10" dirty="0">
                <a:solidFill>
                  <a:schemeClr val="tx1"/>
                </a:solidFill>
              </a:rPr>
              <a:t>converge </a:t>
            </a:r>
            <a:r>
              <a:rPr lang="ko-KR" altLang="en-US" sz="700" b="0" spc="-10" dirty="0">
                <a:solidFill>
                  <a:schemeClr val="tx1"/>
                </a:solidFill>
              </a:rPr>
              <a:t>하지만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이미 </a:t>
            </a:r>
            <a:r>
              <a:rPr lang="en-US" altLang="ko-KR" sz="700" b="0" spc="-10" dirty="0">
                <a:solidFill>
                  <a:schemeClr val="tx1"/>
                </a:solidFill>
              </a:rPr>
              <a:t>optimal policy</a:t>
            </a:r>
            <a:r>
              <a:rPr lang="ko-KR" altLang="en-US" sz="700" b="0" spc="-10" dirty="0">
                <a:solidFill>
                  <a:schemeClr val="tx1"/>
                </a:solidFill>
              </a:rPr>
              <a:t>에 도달했다면</a:t>
            </a:r>
            <a:r>
              <a:rPr lang="en-US" altLang="ko-KR" sz="700" b="0" spc="-10" dirty="0">
                <a:solidFill>
                  <a:schemeClr val="tx1"/>
                </a:solidFill>
              </a:rPr>
              <a:t>?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 err="1">
                <a:solidFill>
                  <a:schemeClr val="tx1"/>
                </a:solidFill>
              </a:rPr>
              <a:t>필요없는</a:t>
            </a:r>
            <a:r>
              <a:rPr lang="ko-KR" altLang="en-US" sz="700" b="0" spc="-10" dirty="0">
                <a:solidFill>
                  <a:schemeClr val="tx1"/>
                </a:solidFill>
              </a:rPr>
              <a:t> 계산을 </a:t>
            </a:r>
            <a:r>
              <a:rPr lang="en-US" altLang="ko-KR" sz="700" b="0" spc="-10" dirty="0">
                <a:solidFill>
                  <a:schemeClr val="tx1"/>
                </a:solidFill>
              </a:rPr>
              <a:t>converge </a:t>
            </a:r>
            <a:r>
              <a:rPr lang="ko-KR" altLang="en-US" sz="700" b="0" spc="-10" dirty="0">
                <a:solidFill>
                  <a:schemeClr val="tx1"/>
                </a:solidFill>
              </a:rPr>
              <a:t>할 때 까지 계속 진행해야 한다는 비효율성이 존재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GPI</a:t>
            </a:r>
            <a:r>
              <a:rPr lang="ko-KR" altLang="en-US" sz="700" b="0" spc="-10" dirty="0">
                <a:solidFill>
                  <a:schemeClr val="tx1"/>
                </a:solidFill>
              </a:rPr>
              <a:t>는 </a:t>
            </a:r>
            <a:r>
              <a:rPr lang="en-US" altLang="ko-KR" sz="700" b="0" spc="-10" dirty="0">
                <a:solidFill>
                  <a:schemeClr val="tx1"/>
                </a:solidFill>
              </a:rPr>
              <a:t>Sample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backu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통해 샘플에 주어진 데이터에 대해서만 </a:t>
            </a:r>
            <a:r>
              <a:rPr lang="en-US" altLang="ko-KR" sz="700" b="0" spc="-10" dirty="0">
                <a:solidFill>
                  <a:schemeClr val="tx1"/>
                </a:solidFill>
              </a:rPr>
              <a:t>value ft </a:t>
            </a:r>
            <a:r>
              <a:rPr lang="ko-KR" altLang="en-US" sz="700" b="0" spc="-10" dirty="0">
                <a:solidFill>
                  <a:schemeClr val="tx1"/>
                </a:solidFill>
              </a:rPr>
              <a:t>값을 계속 업데이트 해 나가기에 위와 같은 비효율성을 야기시키지 않음</a:t>
            </a:r>
            <a:endParaRPr lang="en-US" altLang="ko-KR" sz="700" b="0" spc="-1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8DD9F-938C-0DB6-1F07-B6DF76E1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898" y="544421"/>
            <a:ext cx="1338847" cy="7751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5B70F2-05CF-4FD4-B841-6421C208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0" y="552322"/>
            <a:ext cx="1302205" cy="77512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DCA4BCF-C28A-F976-8038-DD4BBCAF6C88}"/>
              </a:ext>
            </a:extLst>
          </p:cNvPr>
          <p:cNvSpPr/>
          <p:nvPr/>
        </p:nvSpPr>
        <p:spPr>
          <a:xfrm>
            <a:off x="3916203" y="898702"/>
            <a:ext cx="277839" cy="2121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6555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4044" y="366498"/>
            <a:ext cx="5157712" cy="212429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2000" spc="10" dirty="0"/>
              <a:t>Contents</a:t>
            </a:r>
            <a:br>
              <a:rPr lang="en-US" sz="2000" spc="10" dirty="0"/>
            </a:br>
            <a:br>
              <a:rPr lang="en-US" sz="900" spc="10" dirty="0"/>
            </a:br>
            <a:r>
              <a:rPr lang="en-US" sz="500" spc="10" dirty="0"/>
              <a:t> </a:t>
            </a:r>
            <a:br>
              <a:rPr lang="en-US" sz="6000" spc="10" dirty="0"/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Dynamic Programming</a:t>
            </a: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Reinforcement Learning</a:t>
            </a:r>
            <a:br>
              <a:rPr lang="en-US" sz="11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05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2.1)  MC, TD</a:t>
            </a:r>
            <a:br>
              <a:rPr lang="en-US" altLang="ko-KR" sz="105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05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2.2)  GPI</a:t>
            </a:r>
            <a:br>
              <a:rPr lang="en-US" altLang="ko-KR" sz="105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6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3786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454150" y="1475910"/>
            <a:ext cx="2857500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Dynamic Programming</a:t>
            </a:r>
            <a:endParaRPr sz="36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5479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Dynamic Programming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1095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Dynamic Programming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:</a:t>
            </a:r>
            <a:r>
              <a:rPr lang="ko-KR" altLang="en-US" sz="800" spc="-10" dirty="0">
                <a:solidFill>
                  <a:schemeClr val="tx1"/>
                </a:solidFill>
              </a:rPr>
              <a:t> 동적계획법이 무엇인가</a:t>
            </a:r>
            <a:r>
              <a:rPr lang="en-US" altLang="ko-KR" sz="800" spc="-10" dirty="0">
                <a:solidFill>
                  <a:schemeClr val="tx1"/>
                </a:solidFill>
              </a:rPr>
              <a:t>?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200" spc="-10" dirty="0">
                <a:solidFill>
                  <a:schemeClr val="tx1"/>
                </a:solidFill>
              </a:rPr>
              <a:t> </a:t>
            </a:r>
            <a:endParaRPr lang="en-US" altLang="ko-KR" sz="8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복잡한 문제를 </a:t>
            </a:r>
            <a:r>
              <a:rPr lang="ko-KR" altLang="en-US" sz="700" b="0" spc="-10" dirty="0" err="1">
                <a:solidFill>
                  <a:schemeClr val="tx1"/>
                </a:solidFill>
              </a:rPr>
              <a:t>여러개의</a:t>
            </a:r>
            <a:r>
              <a:rPr lang="ko-KR" altLang="en-US" sz="700" b="0" spc="-10" dirty="0">
                <a:solidFill>
                  <a:schemeClr val="tx1"/>
                </a:solidFill>
              </a:rPr>
              <a:t> 간단한 문제로 나누어 효율적으로 푸는 방법으로 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ko-KR" altLang="en-US" sz="700" b="0" spc="-10" dirty="0">
                <a:solidFill>
                  <a:schemeClr val="tx1"/>
                </a:solidFill>
              </a:rPr>
              <a:t>특정 알고리즘은 나이고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하나의 문제 해결 패러다임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+ DP</a:t>
            </a:r>
            <a:r>
              <a:rPr lang="ko-KR" altLang="en-US" sz="700" b="0" spc="-10" dirty="0">
                <a:solidFill>
                  <a:schemeClr val="tx1"/>
                </a:solidFill>
              </a:rPr>
              <a:t>는 </a:t>
            </a:r>
            <a:r>
              <a:rPr lang="en-US" altLang="ko-KR" sz="700" b="0" spc="-10" dirty="0">
                <a:solidFill>
                  <a:schemeClr val="tx1"/>
                </a:solidFill>
              </a:rPr>
              <a:t>planning (</a:t>
            </a:r>
            <a:r>
              <a:rPr lang="ko-KR" altLang="en-US" sz="700" b="0" spc="-10" dirty="0">
                <a:solidFill>
                  <a:schemeClr val="tx1"/>
                </a:solidFill>
              </a:rPr>
              <a:t>계획</a:t>
            </a:r>
            <a:r>
              <a:rPr lang="en-US" altLang="ko-KR" sz="700" b="0" spc="-10" dirty="0">
                <a:solidFill>
                  <a:schemeClr val="tx1"/>
                </a:solidFill>
              </a:rPr>
              <a:t>) </a:t>
            </a:r>
            <a:r>
              <a:rPr lang="ko-KR" altLang="en-US" sz="700" b="0" spc="-10" dirty="0">
                <a:solidFill>
                  <a:schemeClr val="tx1"/>
                </a:solidFill>
              </a:rPr>
              <a:t>으로 </a:t>
            </a:r>
            <a:r>
              <a:rPr lang="en-US" altLang="ko-KR" sz="700" b="0" spc="-10" dirty="0">
                <a:solidFill>
                  <a:schemeClr val="tx1"/>
                </a:solidFill>
              </a:rPr>
              <a:t>&lt;-&gt; learning (</a:t>
            </a:r>
            <a:r>
              <a:rPr lang="ko-KR" altLang="en-US" sz="700" b="0" spc="-10" dirty="0">
                <a:solidFill>
                  <a:schemeClr val="tx1"/>
                </a:solidFill>
              </a:rPr>
              <a:t>학습</a:t>
            </a:r>
            <a:r>
              <a:rPr lang="en-US" altLang="ko-KR" sz="700" b="0" spc="-10" dirty="0">
                <a:solidFill>
                  <a:schemeClr val="tx1"/>
                </a:solidFill>
              </a:rPr>
              <a:t>) </a:t>
            </a:r>
            <a:r>
              <a:rPr lang="ko-KR" altLang="en-US" sz="700" b="0" spc="-10" dirty="0">
                <a:solidFill>
                  <a:schemeClr val="tx1"/>
                </a:solidFill>
              </a:rPr>
              <a:t>과 상반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3FC2E4-347A-C7AD-941A-2331CF494F9B}"/>
              </a:ext>
            </a:extLst>
          </p:cNvPr>
          <p:cNvSpPr/>
          <p:nvPr/>
        </p:nvSpPr>
        <p:spPr>
          <a:xfrm>
            <a:off x="520700" y="2063750"/>
            <a:ext cx="3886200" cy="777875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8AF2768-9B0E-7C5A-FD64-31B6F30BE402}"/>
              </a:ext>
            </a:extLst>
          </p:cNvPr>
          <p:cNvSpPr txBox="1">
            <a:spLocks/>
          </p:cNvSpPr>
          <p:nvPr/>
        </p:nvSpPr>
        <p:spPr>
          <a:xfrm>
            <a:off x="643877" y="2217140"/>
            <a:ext cx="3610623" cy="47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DP</a:t>
            </a:r>
            <a:r>
              <a:rPr lang="ko-KR" altLang="en-US" sz="700" b="0" spc="-10" dirty="0">
                <a:solidFill>
                  <a:schemeClr val="tx1"/>
                </a:solidFill>
              </a:rPr>
              <a:t>는 복잡한 문제를 작은 문제로 나누어 모두 직접 계산을 하는 것이며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ko-KR" altLang="en-US" sz="700" b="0" spc="-10" dirty="0">
                <a:solidFill>
                  <a:schemeClr val="tx1"/>
                </a:solidFill>
              </a:rPr>
              <a:t>강화학습의 </a:t>
            </a:r>
            <a:r>
              <a:rPr lang="en-US" altLang="ko-KR" sz="700" b="0" spc="-10" dirty="0">
                <a:solidFill>
                  <a:schemeClr val="tx1"/>
                </a:solidFill>
              </a:rPr>
              <a:t>learning</a:t>
            </a:r>
            <a:r>
              <a:rPr lang="ko-KR" altLang="en-US" sz="700" b="0" spc="-10" dirty="0">
                <a:solidFill>
                  <a:schemeClr val="tx1"/>
                </a:solidFill>
              </a:rPr>
              <a:t>은 그것을 직접 계산할 수 없기 때문에 컴퓨터가 학습하는 것을 말합니다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.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이런 면에서 서로 대조적입니다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.</a:t>
            </a: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EFB22-245C-BDFA-5470-BFAC741D1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7" y="504472"/>
            <a:ext cx="1863725" cy="134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73331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Dynamic Programming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07291" y="1241425"/>
            <a:ext cx="4876800" cy="12570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Dynamic Programming</a:t>
            </a:r>
            <a:r>
              <a:rPr lang="ko-KR" altLang="en-US" sz="800" spc="-10" dirty="0">
                <a:solidFill>
                  <a:schemeClr val="tx1"/>
                </a:solidFill>
              </a:rPr>
              <a:t>의 세 가지 핵심 요소</a:t>
            </a:r>
            <a:endParaRPr lang="en-US" altLang="ko-KR" sz="8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200" spc="-10" dirty="0">
                <a:solidFill>
                  <a:schemeClr val="tx1"/>
                </a:solidFill>
              </a:rPr>
              <a:t> </a:t>
            </a:r>
            <a:endParaRPr lang="en-US" altLang="ko-KR" sz="8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1) Substructure : original </a:t>
            </a:r>
            <a:r>
              <a:rPr lang="ko-KR" altLang="en-US" sz="700" b="0" spc="-10" dirty="0">
                <a:solidFill>
                  <a:schemeClr val="tx1"/>
                </a:solidFill>
              </a:rPr>
              <a:t>복잡한 하나의 큰 문제를 간단한 작은 문제 </a:t>
            </a:r>
            <a:r>
              <a:rPr lang="ko-KR" altLang="en-US" sz="700" b="0" spc="-10" dirty="0" err="1">
                <a:solidFill>
                  <a:schemeClr val="tx1"/>
                </a:solidFill>
              </a:rPr>
              <a:t>여러개로</a:t>
            </a:r>
            <a:r>
              <a:rPr lang="ko-KR" altLang="en-US" sz="700" b="0" spc="-10" dirty="0">
                <a:solidFill>
                  <a:schemeClr val="tx1"/>
                </a:solidFill>
              </a:rPr>
              <a:t> 나눕니다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.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2) Table Structure : </a:t>
            </a:r>
            <a:r>
              <a:rPr lang="ko-KR" altLang="en-US" sz="700" b="0" spc="-10" dirty="0">
                <a:solidFill>
                  <a:schemeClr val="tx1"/>
                </a:solidFill>
              </a:rPr>
              <a:t>작은 문제들을 계산한 후에 해답들을 테이블에 기록하는 것 입니다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.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                                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이후 이를 반복적으로 사용합니다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.  =&gt;  </a:t>
            </a:r>
            <a:r>
              <a:rPr lang="ko-KR" altLang="en-US" sz="700" b="0" spc="-10" dirty="0">
                <a:solidFill>
                  <a:schemeClr val="tx1"/>
                </a:solidFill>
              </a:rPr>
              <a:t>연산 효율성 증대</a:t>
            </a:r>
            <a:r>
              <a:rPr lang="en-US" altLang="ko-KR" sz="700" b="0" spc="-10" dirty="0">
                <a:solidFill>
                  <a:schemeClr val="tx1"/>
                </a:solidFill>
              </a:rPr>
              <a:t>!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3) Bottom-up Computation : </a:t>
            </a:r>
            <a:r>
              <a:rPr lang="ko-KR" altLang="en-US" sz="700" b="0" spc="-10" dirty="0">
                <a:solidFill>
                  <a:schemeClr val="tx1"/>
                </a:solidFill>
              </a:rPr>
              <a:t>밑에 있는 작은 문제들을 풀어 위에 있는 큰 문제를 해결한다는 것 입니다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. 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                                                </a:t>
            </a:r>
            <a:r>
              <a:rPr lang="ko-KR" altLang="en-US" sz="700" b="0" spc="-10" dirty="0">
                <a:solidFill>
                  <a:schemeClr val="tx1"/>
                </a:solidFill>
              </a:rPr>
              <a:t>테이블에 있는 작은 문제들의 </a:t>
            </a:r>
            <a:r>
              <a:rPr lang="ko-KR" altLang="en-US" sz="700" b="0" spc="-10" dirty="0" err="1">
                <a:solidFill>
                  <a:schemeClr val="tx1"/>
                </a:solidFill>
              </a:rPr>
              <a:t>해답을을</a:t>
            </a:r>
            <a:r>
              <a:rPr lang="ko-KR" altLang="en-US" sz="700" b="0" spc="-10" dirty="0">
                <a:solidFill>
                  <a:schemeClr val="tx1"/>
                </a:solidFill>
              </a:rPr>
              <a:t> 사용하여 조금 더 큰 문제에 대한 해답을 구하고 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                                                </a:t>
            </a:r>
            <a:r>
              <a:rPr lang="ko-KR" altLang="en-US" sz="700" b="0" spc="-10" dirty="0">
                <a:solidFill>
                  <a:schemeClr val="tx1"/>
                </a:solidFill>
              </a:rPr>
              <a:t>결국 최종 큰 문제에 대한 해답을 얻는 것 입니다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.</a:t>
            </a: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pic>
        <p:nvPicPr>
          <p:cNvPr id="3074" name="Picture 2" descr="RL: 3. Dynamic Programming">
            <a:extLst>
              <a:ext uri="{FF2B5EF4-FFF2-40B4-BE49-F238E27FC236}">
                <a16:creationId xmlns:a16="http://schemas.microsoft.com/office/drawing/2014/main" id="{2AFE6FB0-05A0-4C94-1A47-1E4D866D8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07" y="555625"/>
            <a:ext cx="1290927" cy="129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0723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Dynamic Programming</a:t>
            </a:r>
            <a:endParaRPr spc="-5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3FC2E4-347A-C7AD-941A-2331CF494F9B}"/>
              </a:ext>
            </a:extLst>
          </p:cNvPr>
          <p:cNvSpPr/>
          <p:nvPr/>
        </p:nvSpPr>
        <p:spPr>
          <a:xfrm>
            <a:off x="520700" y="1089025"/>
            <a:ext cx="4876800" cy="12954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8AF2768-9B0E-7C5A-FD64-31B6F30BE402}"/>
              </a:ext>
            </a:extLst>
          </p:cNvPr>
          <p:cNvSpPr txBox="1">
            <a:spLocks/>
          </p:cNvSpPr>
          <p:nvPr/>
        </p:nvSpPr>
        <p:spPr>
          <a:xfrm>
            <a:off x="608656" y="1199104"/>
            <a:ext cx="2362199" cy="8466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700" spc="-10" dirty="0">
                <a:solidFill>
                  <a:schemeClr val="tx1"/>
                </a:solidFill>
              </a:rPr>
              <a:t>Dynamic Programming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200" b="0" spc="-10" dirty="0">
                <a:solidFill>
                  <a:schemeClr val="tx1"/>
                </a:solidFill>
              </a:rPr>
              <a:t> 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1) </a:t>
            </a:r>
            <a:r>
              <a:rPr lang="ko-KR" altLang="en-US" sz="700" b="0" spc="-10" dirty="0">
                <a:solidFill>
                  <a:schemeClr val="tx1"/>
                </a:solidFill>
              </a:rPr>
              <a:t>최적 하부 구조 </a:t>
            </a:r>
            <a:r>
              <a:rPr lang="en-US" altLang="ko-KR" sz="700" b="0" spc="-10" dirty="0">
                <a:solidFill>
                  <a:schemeClr val="tx1"/>
                </a:solidFill>
              </a:rPr>
              <a:t>: Optimal Substructure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 : </a:t>
            </a:r>
            <a:r>
              <a:rPr lang="ko-KR" altLang="en-US" sz="700" b="0" spc="-10" dirty="0">
                <a:solidFill>
                  <a:schemeClr val="tx1"/>
                </a:solidFill>
              </a:rPr>
              <a:t>여러 개의 작은 문제들로 분할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2)  </a:t>
            </a:r>
            <a:r>
              <a:rPr lang="ko-KR" altLang="en-US" sz="700" b="0" spc="-10" dirty="0">
                <a:solidFill>
                  <a:schemeClr val="tx1"/>
                </a:solidFill>
              </a:rPr>
              <a:t>중복되는 하위 문제들 </a:t>
            </a:r>
            <a:r>
              <a:rPr lang="en-US" altLang="ko-KR" sz="700" b="0" spc="-10" dirty="0">
                <a:solidFill>
                  <a:schemeClr val="tx1"/>
                </a:solidFill>
              </a:rPr>
              <a:t>: Overlapping subproblems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 : </a:t>
            </a:r>
            <a:r>
              <a:rPr lang="ko-KR" altLang="en-US" sz="700" b="0" spc="-10" dirty="0">
                <a:solidFill>
                  <a:schemeClr val="tx1"/>
                </a:solidFill>
              </a:rPr>
              <a:t>반복되는 작은 문제들의 솔루션들을 다시 사용</a:t>
            </a:r>
            <a:endParaRPr lang="en-US" altLang="ko-KR" sz="700" b="0" spc="-1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EB51AE-4CE5-D386-81E0-A8BEE2DF209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59100" y="1089025"/>
            <a:ext cx="0" cy="12954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2">
            <a:extLst>
              <a:ext uri="{FF2B5EF4-FFF2-40B4-BE49-F238E27FC236}">
                <a16:creationId xmlns:a16="http://schemas.microsoft.com/office/drawing/2014/main" id="{60AB8ACA-2AA0-B18A-FE46-103A9D76341B}"/>
              </a:ext>
            </a:extLst>
          </p:cNvPr>
          <p:cNvSpPr txBox="1">
            <a:spLocks/>
          </p:cNvSpPr>
          <p:nvPr/>
        </p:nvSpPr>
        <p:spPr>
          <a:xfrm>
            <a:off x="3035301" y="1199104"/>
            <a:ext cx="2362199" cy="100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700" spc="-10" dirty="0">
                <a:solidFill>
                  <a:schemeClr val="tx1"/>
                </a:solidFill>
              </a:rPr>
              <a:t>MDP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200" b="0" spc="-10" dirty="0">
                <a:solidFill>
                  <a:schemeClr val="tx1"/>
                </a:solidFill>
              </a:rPr>
              <a:t> 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1) </a:t>
            </a:r>
            <a:r>
              <a:rPr lang="ko-KR" altLang="en-US" sz="700" b="0" spc="-10" dirty="0">
                <a:solidFill>
                  <a:schemeClr val="tx1"/>
                </a:solidFill>
              </a:rPr>
              <a:t>최적 하부 구조 </a:t>
            </a:r>
            <a:r>
              <a:rPr lang="en-US" altLang="ko-KR" sz="700" b="0" spc="-10" dirty="0">
                <a:solidFill>
                  <a:schemeClr val="tx1"/>
                </a:solidFill>
              </a:rPr>
              <a:t>: Optimal Substructure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 : Bellman Equation</a:t>
            </a:r>
            <a:r>
              <a:rPr lang="ko-KR" altLang="en-US" sz="700" b="0" spc="-10" dirty="0">
                <a:solidFill>
                  <a:schemeClr val="tx1"/>
                </a:solidFill>
              </a:rPr>
              <a:t>은 이 특성을 활용해 재귀적으로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   MDP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분해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2)  </a:t>
            </a:r>
            <a:r>
              <a:rPr lang="ko-KR" altLang="en-US" sz="700" b="0" spc="-10" dirty="0">
                <a:solidFill>
                  <a:schemeClr val="tx1"/>
                </a:solidFill>
              </a:rPr>
              <a:t>중복되는 하위 문제들 </a:t>
            </a:r>
            <a:r>
              <a:rPr lang="en-US" altLang="ko-KR" sz="700" b="0" spc="-10" dirty="0">
                <a:solidFill>
                  <a:schemeClr val="tx1"/>
                </a:solidFill>
              </a:rPr>
              <a:t>: Overlapping subproblems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 : </a:t>
            </a:r>
            <a:r>
              <a:rPr lang="ko-KR" altLang="en-US" sz="700" b="0" spc="-10" dirty="0">
                <a:solidFill>
                  <a:schemeClr val="tx1"/>
                </a:solidFill>
              </a:rPr>
              <a:t>가치함수는 솔루션을 저장하고 재사용</a:t>
            </a:r>
            <a:endParaRPr lang="en-US" altLang="ko-KR" sz="700" b="0" spc="-1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28468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Dynamic Programming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205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800" spc="-10" dirty="0">
                <a:solidFill>
                  <a:schemeClr val="tx1"/>
                </a:solidFill>
              </a:rPr>
              <a:t>그렇다면 언제 </a:t>
            </a:r>
            <a:r>
              <a:rPr lang="en-US" altLang="ko-KR" sz="800" spc="-10" dirty="0">
                <a:solidFill>
                  <a:schemeClr val="tx1"/>
                </a:solidFill>
              </a:rPr>
              <a:t>MDP</a:t>
            </a:r>
            <a:r>
              <a:rPr lang="ko-KR" altLang="en-US" sz="800" spc="-10" dirty="0">
                <a:solidFill>
                  <a:schemeClr val="tx1"/>
                </a:solidFill>
              </a:rPr>
              <a:t>에 </a:t>
            </a:r>
            <a:r>
              <a:rPr lang="en-US" altLang="ko-KR" sz="800" spc="-10" dirty="0">
                <a:solidFill>
                  <a:schemeClr val="tx1"/>
                </a:solidFill>
              </a:rPr>
              <a:t>DP</a:t>
            </a:r>
            <a:r>
              <a:rPr lang="ko-KR" altLang="en-US" sz="800" spc="-10" dirty="0">
                <a:solidFill>
                  <a:schemeClr val="tx1"/>
                </a:solidFill>
              </a:rPr>
              <a:t> 방법론을 적용시키는 것이 효과적</a:t>
            </a:r>
            <a:r>
              <a:rPr lang="en-US" altLang="ko-KR" sz="800" spc="-10" dirty="0">
                <a:solidFill>
                  <a:schemeClr val="tx1"/>
                </a:solidFill>
              </a:rPr>
              <a:t>?</a:t>
            </a:r>
            <a:r>
              <a:rPr lang="en-US" altLang="ko-KR" sz="200" spc="-10" dirty="0">
                <a:solidFill>
                  <a:schemeClr val="tx1"/>
                </a:solidFill>
              </a:rPr>
              <a:t>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400" spc="-10" dirty="0">
                <a:solidFill>
                  <a:schemeClr val="tx1"/>
                </a:solidFill>
              </a:rPr>
              <a:t> </a:t>
            </a:r>
            <a:endParaRPr lang="en-US" altLang="ko-KR" sz="8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우선 </a:t>
            </a:r>
            <a:r>
              <a:rPr lang="en-US" altLang="ko-KR" sz="700" b="0" spc="-10" dirty="0">
                <a:solidFill>
                  <a:schemeClr val="tx1"/>
                </a:solidFill>
              </a:rPr>
              <a:t>DP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활용한 </a:t>
            </a:r>
            <a:r>
              <a:rPr lang="en-US" altLang="ko-KR" sz="700" b="0" spc="-10" dirty="0">
                <a:solidFill>
                  <a:srgbClr val="007F00"/>
                </a:solidFill>
              </a:rPr>
              <a:t>Planning</a:t>
            </a:r>
            <a:r>
              <a:rPr lang="en-US" altLang="ko-KR" sz="700" b="0" spc="-10" dirty="0">
                <a:solidFill>
                  <a:schemeClr val="tx1"/>
                </a:solidFill>
              </a:rPr>
              <a:t> </a:t>
            </a:r>
            <a:r>
              <a:rPr lang="ko-KR" altLang="en-US" sz="700" b="0" spc="-10" dirty="0">
                <a:solidFill>
                  <a:schemeClr val="tx1"/>
                </a:solidFill>
              </a:rPr>
              <a:t>고려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: DP</a:t>
            </a:r>
            <a:r>
              <a:rPr lang="ko-KR" altLang="en-US" sz="700" b="0" spc="-10" dirty="0">
                <a:solidFill>
                  <a:schemeClr val="tx1"/>
                </a:solidFill>
              </a:rPr>
              <a:t>는 모든 </a:t>
            </a:r>
            <a:r>
              <a:rPr lang="en-US" altLang="ko-KR" sz="700" b="0" spc="-10" dirty="0">
                <a:solidFill>
                  <a:schemeClr val="tx1"/>
                </a:solidFill>
              </a:rPr>
              <a:t>state</a:t>
            </a:r>
            <a:r>
              <a:rPr lang="ko-KR" altLang="en-US" sz="700" b="0" spc="-10" dirty="0">
                <a:solidFill>
                  <a:schemeClr val="tx1"/>
                </a:solidFill>
              </a:rPr>
              <a:t>에 대한 계산을 해야 하기에 너무나 방대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DP</a:t>
            </a:r>
            <a:r>
              <a:rPr lang="ko-KR" altLang="en-US" sz="700" b="0" spc="-10" dirty="0">
                <a:solidFill>
                  <a:schemeClr val="tx1"/>
                </a:solidFill>
              </a:rPr>
              <a:t>의 </a:t>
            </a:r>
            <a:r>
              <a:rPr lang="en-US" altLang="ko-KR" sz="700" b="0" spc="-10" dirty="0">
                <a:solidFill>
                  <a:schemeClr val="tx1"/>
                </a:solidFill>
              </a:rPr>
              <a:t>planning : value function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활용하여 계산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value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functino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활용한 값을 통해 </a:t>
            </a:r>
            <a:r>
              <a:rPr lang="en-US" altLang="ko-KR" sz="700" b="0" spc="-10" dirty="0">
                <a:solidFill>
                  <a:schemeClr val="tx1"/>
                </a:solidFill>
              </a:rPr>
              <a:t>table</a:t>
            </a:r>
            <a:r>
              <a:rPr lang="ko-KR" altLang="en-US" sz="700" b="0" spc="-10" dirty="0">
                <a:solidFill>
                  <a:schemeClr val="tx1"/>
                </a:solidFill>
              </a:rPr>
              <a:t>에 누적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하지만</a:t>
            </a:r>
            <a:r>
              <a:rPr lang="ko-KR" altLang="en-US" sz="700" spc="-10" dirty="0">
                <a:solidFill>
                  <a:schemeClr val="tx1"/>
                </a:solidFill>
              </a:rPr>
              <a:t> </a:t>
            </a:r>
            <a:r>
              <a:rPr lang="en-US" altLang="ko-KR" sz="700" spc="-10" dirty="0">
                <a:solidFill>
                  <a:schemeClr val="tx1"/>
                </a:solidFill>
              </a:rPr>
              <a:t>DP</a:t>
            </a:r>
            <a:r>
              <a:rPr lang="ko-KR" altLang="en-US" sz="700" spc="-10" dirty="0">
                <a:solidFill>
                  <a:schemeClr val="tx1"/>
                </a:solidFill>
              </a:rPr>
              <a:t>의 세 가지 문제점</a:t>
            </a:r>
            <a:endParaRPr lang="en-US" altLang="ko-KR" sz="7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1) </a:t>
            </a:r>
            <a:r>
              <a:rPr lang="ko-KR" altLang="en-US" sz="700" b="0" spc="-10" dirty="0" err="1">
                <a:solidFill>
                  <a:schemeClr val="tx1"/>
                </a:solidFill>
              </a:rPr>
              <a:t>계산복잡도</a:t>
            </a:r>
            <a:r>
              <a:rPr lang="ko-KR" altLang="en-US" sz="700" b="0" spc="-10" dirty="0">
                <a:solidFill>
                  <a:schemeClr val="tx1"/>
                </a:solidFill>
              </a:rPr>
              <a:t> </a:t>
            </a:r>
            <a:r>
              <a:rPr lang="en-US" altLang="ko-KR" sz="700" b="0" spc="-10" dirty="0">
                <a:solidFill>
                  <a:schemeClr val="tx1"/>
                </a:solidFill>
              </a:rPr>
              <a:t>: </a:t>
            </a:r>
            <a:r>
              <a:rPr lang="ko-KR" altLang="en-US" sz="700" b="0" spc="-10" dirty="0">
                <a:solidFill>
                  <a:schemeClr val="tx1"/>
                </a:solidFill>
              </a:rPr>
              <a:t>작은 문제로 나누는데 한계가 있습니다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.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2) </a:t>
            </a:r>
            <a:r>
              <a:rPr lang="ko-KR" altLang="en-US" sz="700" b="0" spc="-10" dirty="0">
                <a:solidFill>
                  <a:schemeClr val="tx1"/>
                </a:solidFill>
              </a:rPr>
              <a:t>차원의 저주 </a:t>
            </a:r>
            <a:r>
              <a:rPr lang="en-US" altLang="ko-KR" sz="700" b="0" spc="-10" dirty="0">
                <a:solidFill>
                  <a:schemeClr val="tx1"/>
                </a:solidFill>
              </a:rPr>
              <a:t>: </a:t>
            </a:r>
            <a:r>
              <a:rPr lang="ko-KR" altLang="en-US" sz="700" b="0" spc="-10" dirty="0">
                <a:solidFill>
                  <a:schemeClr val="tx1"/>
                </a:solidFill>
              </a:rPr>
              <a:t>테이블에 저장하는데 </a:t>
            </a:r>
            <a:r>
              <a:rPr lang="en-US" altLang="ko-KR" sz="700" b="0" spc="-10" dirty="0">
                <a:solidFill>
                  <a:schemeClr val="tx1"/>
                </a:solidFill>
              </a:rPr>
              <a:t>state space</a:t>
            </a:r>
            <a:r>
              <a:rPr lang="ko-KR" altLang="en-US" sz="700" b="0" spc="-10" dirty="0">
                <a:solidFill>
                  <a:schemeClr val="tx1"/>
                </a:solidFill>
              </a:rPr>
              <a:t>가 너무 커지면 다 기록을 할 수 없게 됩니다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. </a:t>
            </a:r>
            <a:r>
              <a:rPr lang="ko-KR" altLang="en-US" sz="700" b="0" spc="-10" dirty="0">
                <a:solidFill>
                  <a:schemeClr val="tx1"/>
                </a:solidFill>
              </a:rPr>
              <a:t>그렇기에 </a:t>
            </a:r>
            <a:r>
              <a:rPr lang="en-US" altLang="ko-KR" sz="700" b="0" spc="-10" dirty="0">
                <a:solidFill>
                  <a:schemeClr val="tx1"/>
                </a:solidFill>
              </a:rPr>
              <a:t>state       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                              space</a:t>
            </a:r>
            <a:r>
              <a:rPr lang="ko-KR" altLang="en-US" sz="700" b="0" spc="-10" dirty="0">
                <a:solidFill>
                  <a:schemeClr val="tx1"/>
                </a:solidFill>
              </a:rPr>
              <a:t>가 어느정도 한정되어 있어야 한다는 점입니다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.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3) </a:t>
            </a:r>
            <a:r>
              <a:rPr lang="ko-KR" altLang="en-US" sz="700" b="0" spc="-10" dirty="0">
                <a:solidFill>
                  <a:schemeClr val="tx1"/>
                </a:solidFill>
              </a:rPr>
              <a:t>환경에 대한 완벽한 정보가 필요 </a:t>
            </a:r>
            <a:r>
              <a:rPr lang="en-US" altLang="ko-KR" sz="700" b="0" spc="-10" dirty="0">
                <a:solidFill>
                  <a:schemeClr val="tx1"/>
                </a:solidFill>
              </a:rPr>
              <a:t>: transition probability </a:t>
            </a:r>
            <a:r>
              <a:rPr lang="ko-KR" altLang="en-US" sz="700" b="0" spc="-10" dirty="0">
                <a:solidFill>
                  <a:schemeClr val="tx1"/>
                </a:solidFill>
              </a:rPr>
              <a:t>과 </a:t>
            </a:r>
            <a:r>
              <a:rPr lang="en-US" altLang="ko-KR" sz="700" b="0" spc="-10" dirty="0">
                <a:solidFill>
                  <a:schemeClr val="tx1"/>
                </a:solidFill>
              </a:rPr>
              <a:t>reward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알고 있어야 합니다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.</a:t>
            </a:r>
            <a:endParaRPr lang="en-US" altLang="ko-KR" sz="700" b="0" spc="-10" dirty="0">
              <a:solidFill>
                <a:srgbClr val="00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0695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Dynamic Programming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343400" cy="201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800" spc="-10" dirty="0">
                <a:solidFill>
                  <a:schemeClr val="tx1"/>
                </a:solidFill>
              </a:rPr>
              <a:t>그렇다면 강화학습은</a:t>
            </a:r>
            <a:r>
              <a:rPr lang="en-US" altLang="ko-KR" sz="800" spc="-10" dirty="0">
                <a:solidFill>
                  <a:schemeClr val="tx1"/>
                </a:solidFill>
              </a:rPr>
              <a:t>?</a:t>
            </a:r>
            <a:r>
              <a:rPr lang="en-US" altLang="ko-KR" sz="200" spc="-10" dirty="0">
                <a:solidFill>
                  <a:schemeClr val="tx1"/>
                </a:solidFill>
              </a:rPr>
              <a:t>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400" spc="-10" dirty="0">
                <a:solidFill>
                  <a:schemeClr val="tx1"/>
                </a:solidFill>
              </a:rPr>
              <a:t> </a:t>
            </a:r>
            <a:endParaRPr lang="en-US" altLang="ko-KR" sz="80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강화학습은 </a:t>
            </a:r>
            <a:r>
              <a:rPr lang="en-US" altLang="ko-KR" sz="700" b="0" spc="-10" dirty="0">
                <a:solidFill>
                  <a:schemeClr val="tx1"/>
                </a:solidFill>
              </a:rPr>
              <a:t>model-based</a:t>
            </a:r>
            <a:r>
              <a:rPr lang="ko-KR" altLang="en-US" sz="700" b="0" spc="-10" dirty="0">
                <a:solidFill>
                  <a:schemeClr val="tx1"/>
                </a:solidFill>
              </a:rPr>
              <a:t>로 </a:t>
            </a:r>
            <a:r>
              <a:rPr lang="en-US" altLang="ko-KR" sz="700" b="0" spc="-10" dirty="0">
                <a:solidFill>
                  <a:schemeClr val="tx1"/>
                </a:solidFill>
              </a:rPr>
              <a:t>incomplete information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주로 갖고 있을 때 고려하며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정확한 계산이 불가할 때 사용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++  </a:t>
            </a:r>
            <a:r>
              <a:rPr lang="ko-KR" altLang="en-US" sz="700" b="0" spc="-10" dirty="0">
                <a:solidFill>
                  <a:schemeClr val="tx1"/>
                </a:solidFill>
              </a:rPr>
              <a:t>따라서 데이터를 활용한 </a:t>
            </a:r>
            <a:r>
              <a:rPr lang="en-US" altLang="ko-KR" sz="700" b="0" spc="-10" dirty="0">
                <a:solidFill>
                  <a:schemeClr val="tx1"/>
                </a:solidFill>
              </a:rPr>
              <a:t>learning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진행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 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즉</a:t>
            </a:r>
            <a:r>
              <a:rPr lang="en-US" altLang="ko-KR" sz="700" b="0" spc="-10" dirty="0">
                <a:solidFill>
                  <a:schemeClr val="tx1"/>
                </a:solidFill>
              </a:rPr>
              <a:t>, DP</a:t>
            </a:r>
            <a:r>
              <a:rPr lang="ko-KR" altLang="en-US" sz="700" b="0" spc="-10" dirty="0">
                <a:solidFill>
                  <a:schemeClr val="tx1"/>
                </a:solidFill>
              </a:rPr>
              <a:t>와 달리 직접적인 모든 계산이 아닌 학습을 진행하며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이러한 데이터가 쌓임으로 이를 통해 학습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계속 얻어 지는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rewar</a:t>
            </a:r>
            <a:r>
              <a:rPr lang="ko-KR" altLang="en-US" sz="700" b="0" spc="-10" dirty="0">
                <a:solidFill>
                  <a:schemeClr val="tx1"/>
                </a:solidFill>
              </a:rPr>
              <a:t>에 대해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polic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평가하게 되고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total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rewar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</a:t>
            </a:r>
            <a:r>
              <a:rPr lang="en-US" altLang="ko-KR" sz="700" b="0" spc="-10" dirty="0">
                <a:solidFill>
                  <a:schemeClr val="tx1"/>
                </a:solidFill>
              </a:rPr>
              <a:t>maximize</a:t>
            </a:r>
            <a:r>
              <a:rPr lang="ko-KR" altLang="en-US" sz="700" b="0" spc="-10" dirty="0">
                <a:solidFill>
                  <a:schemeClr val="tx1"/>
                </a:solidFill>
              </a:rPr>
              <a:t>하는 방향으로</a:t>
            </a:r>
            <a:br>
              <a:rPr lang="en-US" altLang="ko-KR" sz="700" b="0" spc="-10" dirty="0">
                <a:solidFill>
                  <a:schemeClr val="tx1"/>
                </a:solidFill>
              </a:rPr>
            </a:br>
            <a:r>
              <a:rPr lang="en-US" altLang="ko-KR" sz="700" b="0" spc="-10" dirty="0">
                <a:solidFill>
                  <a:schemeClr val="tx1"/>
                </a:solidFill>
              </a:rPr>
              <a:t>     </a:t>
            </a:r>
            <a:r>
              <a:rPr lang="ko-KR" altLang="en-US" sz="700" b="0" spc="-10" dirty="0">
                <a:solidFill>
                  <a:schemeClr val="tx1"/>
                </a:solidFill>
              </a:rPr>
              <a:t> </a:t>
            </a:r>
            <a:r>
              <a:rPr lang="en-US" altLang="ko-KR" sz="700" b="0" spc="-10" dirty="0">
                <a:solidFill>
                  <a:schemeClr val="tx1"/>
                </a:solidFill>
              </a:rPr>
              <a:t>policy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업데이트 해 나가는 것이 강화학습의 기본 틀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따라서 강화학습은 주어진 데이터에 대해서만 계산을 진행하기에 </a:t>
            </a:r>
            <a:r>
              <a:rPr lang="ko-KR" altLang="en-US" sz="700" b="0" spc="-10" dirty="0" err="1">
                <a:solidFill>
                  <a:schemeClr val="tx1"/>
                </a:solidFill>
              </a:rPr>
              <a:t>계산복잡도나</a:t>
            </a:r>
            <a:r>
              <a:rPr lang="ko-KR" altLang="en-US" sz="700" b="0" spc="-10" dirty="0">
                <a:solidFill>
                  <a:schemeClr val="tx1"/>
                </a:solidFill>
              </a:rPr>
              <a:t> </a:t>
            </a:r>
            <a:r>
              <a:rPr lang="ko-KR" altLang="en-US" sz="700" b="0" spc="-10" dirty="0">
                <a:solidFill>
                  <a:srgbClr val="FF0000"/>
                </a:solidFill>
              </a:rPr>
              <a:t>차원의 저주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해결 가능</a:t>
            </a:r>
            <a:r>
              <a:rPr lang="en-US" altLang="ko-KR" sz="700" b="0" spc="-1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06D9FA-0DC9-2C73-CA02-17C0136C2D41}"/>
              </a:ext>
            </a:extLst>
          </p:cNvPr>
          <p:cNvSpPr/>
          <p:nvPr/>
        </p:nvSpPr>
        <p:spPr>
          <a:xfrm>
            <a:off x="444500" y="1927225"/>
            <a:ext cx="4267200" cy="102933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7858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Dynamic Programming</a:t>
            </a:r>
            <a:endParaRPr spc="-5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D38CC4-357E-D6B9-0980-5974A425F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631825"/>
            <a:ext cx="4559300" cy="22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F9469AC-B2FE-95A6-C4A4-27C56450F7A8}"/>
              </a:ext>
            </a:extLst>
          </p:cNvPr>
          <p:cNvCxnSpPr>
            <a:cxnSpLocks/>
          </p:cNvCxnSpPr>
          <p:nvPr/>
        </p:nvCxnSpPr>
        <p:spPr>
          <a:xfrm>
            <a:off x="1587500" y="2613025"/>
            <a:ext cx="457200" cy="381000"/>
          </a:xfrm>
          <a:prstGeom prst="bentConnector3">
            <a:avLst>
              <a:gd name="adj1" fmla="val 0"/>
            </a:avLst>
          </a:prstGeom>
          <a:ln>
            <a:solidFill>
              <a:srgbClr val="0000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A3C50CDF-D0A0-D50B-95C4-A7C877C0B338}"/>
              </a:ext>
            </a:extLst>
          </p:cNvPr>
          <p:cNvSpPr txBox="1">
            <a:spLocks/>
          </p:cNvSpPr>
          <p:nvPr/>
        </p:nvSpPr>
        <p:spPr>
          <a:xfrm>
            <a:off x="1587500" y="2877666"/>
            <a:ext cx="1951355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 latinLnBrk="0">
              <a:spcBef>
                <a:spcPts val="95"/>
              </a:spcBef>
            </a:pPr>
            <a:r>
              <a:rPr lang="en-US" sz="1050" b="0" kern="0" spc="-10" dirty="0" err="1">
                <a:solidFill>
                  <a:schemeClr val="tx1"/>
                </a:solidFill>
              </a:rPr>
              <a:t>Sarsa</a:t>
            </a:r>
            <a:r>
              <a:rPr lang="en-US" sz="1050" b="0" kern="0" spc="-10" dirty="0">
                <a:solidFill>
                  <a:schemeClr val="tx1"/>
                </a:solidFill>
              </a:rPr>
              <a:t>, Q-learning</a:t>
            </a:r>
            <a:endParaRPr lang="en-US" b="0" kern="0" spc="-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7254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</TotalTime>
  <Words>939</Words>
  <Application>Microsoft Office PowerPoint</Application>
  <PresentationFormat>사용자 지정</PresentationFormat>
  <Paragraphs>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Times New Roman</vt:lpstr>
      <vt:lpstr>Office Theme</vt:lpstr>
      <vt:lpstr>DP &amp; LR     Kihwan Lee</vt:lpstr>
      <vt:lpstr>Contents      1. Dynamic Programming     2. Reinforcement Learning      2.1)  MC, TD      2.2)  GPI  </vt:lpstr>
      <vt:lpstr>1. 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2. 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MLP</dc:title>
  <dc:creator>LEE.K.H</dc:creator>
  <cp:lastModifiedBy>이기환</cp:lastModifiedBy>
  <cp:revision>178</cp:revision>
  <dcterms:created xsi:type="dcterms:W3CDTF">2023-09-14T03:23:20Z</dcterms:created>
  <dcterms:modified xsi:type="dcterms:W3CDTF">2024-01-17T13:54:47Z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2023-09-14T00:00:00Z</vt:filetime>
  </property>
</Properties>
</file>