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8" r:id="rId3"/>
    <p:sldId id="282" r:id="rId4"/>
    <p:sldId id="280" r:id="rId5"/>
    <p:sldId id="283" r:id="rId6"/>
    <p:sldId id="281" r:id="rId7"/>
    <p:sldId id="279" r:id="rId8"/>
    <p:sldId id="284" r:id="rId9"/>
    <p:sldId id="285" r:id="rId10"/>
    <p:sldId id="28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5" autoAdjust="0"/>
    <p:restoredTop sz="72086" autoAdjust="0"/>
  </p:normalViewPr>
  <p:slideViewPr>
    <p:cSldViewPr snapToGrid="0">
      <p:cViewPr varScale="1">
        <p:scale>
          <a:sx n="48" d="100"/>
          <a:sy n="48" d="100"/>
        </p:scale>
        <p:origin x="15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F1B1-388E-4A57-8B78-8D426FAC639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1B04C-36AB-4768-8D1B-E04FC7D8A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043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747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481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896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64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993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478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5639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ko-KR" altLang="en-US" dirty="0" err="1" smtClean="0"/>
              <a:t>쿨백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라이블러</a:t>
            </a:r>
            <a:r>
              <a:rPr kumimoji="1" lang="ko-KR" altLang="en-US" dirty="0" smtClean="0"/>
              <a:t> 발산 </a:t>
            </a:r>
            <a:r>
              <a:rPr kumimoji="1" lang="en-US" altLang="ko-KR" dirty="0" smtClean="0"/>
              <a:t>( </a:t>
            </a:r>
            <a:r>
              <a:rPr kumimoji="1" lang="ko-KR" altLang="en-US" dirty="0" smtClean="0"/>
              <a:t>두 확률 분포의 차이를 계산하는데 사용하는 함수 </a:t>
            </a:r>
            <a:r>
              <a:rPr kumimoji="1"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endParaRPr kumimoji="1"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쿨백</a:t>
            </a:r>
            <a:r>
              <a:rPr lang="en-US" altLang="ko-KR" b="1" dirty="0" smtClean="0"/>
              <a:t>-</a:t>
            </a:r>
            <a:r>
              <a:rPr lang="ko-KR" altLang="en-US" b="1" dirty="0" err="1" smtClean="0"/>
              <a:t>라이블러</a:t>
            </a:r>
            <a:r>
              <a:rPr lang="ko-KR" altLang="en-US" b="1" dirty="0" smtClean="0"/>
              <a:t> 발산</a:t>
            </a:r>
            <a:r>
              <a:rPr lang="en-US" altLang="ko-KR" b="1" dirty="0" smtClean="0"/>
              <a:t>(KLD)</a:t>
            </a:r>
            <a:r>
              <a:rPr lang="ko-KR" altLang="en-US" b="1" dirty="0" smtClean="0"/>
              <a:t>은 두 </a:t>
            </a:r>
            <a:r>
              <a:rPr lang="ko-KR" altLang="en-US" b="1" dirty="0" err="1" smtClean="0"/>
              <a:t>확률분포의</a:t>
            </a:r>
            <a:r>
              <a:rPr lang="ko-KR" altLang="en-US" b="1" dirty="0" smtClean="0"/>
              <a:t> 차이를 계산하는 데에 사용하는 함수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이상적인 분포에 대해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분포를 근사하는 다른 분포를 사용해 샘플링을 한다면 발생할 수 있는 정보 엔트로피 차이를 계산한다</a:t>
            </a:r>
            <a:r>
              <a:rPr lang="en-US" altLang="ko-KR" dirty="0" smtClean="0"/>
              <a:t>.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kumimoji="1" lang="en-US" altLang="ko-KR" sz="2000" dirty="0" smtClean="0">
              <a:latin typeface="+mj-ea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867" dirty="0" err="1" smtClean="0">
                <a:latin typeface="+mj-ea"/>
              </a:rPr>
              <a:t>쿨백</a:t>
            </a:r>
            <a:r>
              <a:rPr kumimoji="1" lang="en-US" altLang="ko-KR" sz="1867" dirty="0" smtClean="0">
                <a:latin typeface="+mj-ea"/>
              </a:rPr>
              <a:t>-</a:t>
            </a:r>
            <a:r>
              <a:rPr kumimoji="1" lang="ko-KR" altLang="en-US" sz="1867" dirty="0" err="1" smtClean="0">
                <a:latin typeface="+mj-ea"/>
              </a:rPr>
              <a:t>라이블러</a:t>
            </a:r>
            <a:r>
              <a:rPr kumimoji="1" lang="ko-KR" altLang="en-US" sz="1867" dirty="0" smtClean="0">
                <a:latin typeface="+mj-ea"/>
              </a:rPr>
              <a:t> 발산은 어떠한 확률분포 </a:t>
            </a:r>
            <a:r>
              <a:rPr kumimoji="1" lang="en-US" altLang="ko-KR" sz="1867" dirty="0" smtClean="0">
                <a:latin typeface="+mj-ea"/>
              </a:rPr>
              <a:t>P</a:t>
            </a:r>
            <a:r>
              <a:rPr kumimoji="1" lang="ko-KR" altLang="en-US" sz="1867" dirty="0" smtClean="0">
                <a:latin typeface="+mj-ea"/>
              </a:rPr>
              <a:t>가 있을 때</a:t>
            </a:r>
            <a:r>
              <a:rPr kumimoji="1" lang="en-US" altLang="ko-KR" sz="1867" dirty="0" smtClean="0">
                <a:latin typeface="+mj-ea"/>
              </a:rPr>
              <a:t>, </a:t>
            </a:r>
            <a:r>
              <a:rPr kumimoji="1" lang="ko-KR" altLang="en-US" sz="1867" dirty="0" smtClean="0">
                <a:latin typeface="+mj-ea"/>
              </a:rPr>
              <a:t>샘플링 과정에서 그 분포를 근사적으로 표현하는 확률분포 </a:t>
            </a:r>
            <a:r>
              <a:rPr kumimoji="1" lang="en-US" altLang="ko-KR" sz="1867" dirty="0" smtClean="0">
                <a:latin typeface="+mj-ea"/>
              </a:rPr>
              <a:t>Q</a:t>
            </a:r>
            <a:r>
              <a:rPr kumimoji="1" lang="ko-KR" altLang="en-US" sz="1867" dirty="0" smtClean="0">
                <a:latin typeface="+mj-ea"/>
              </a:rPr>
              <a:t>를 </a:t>
            </a:r>
            <a:r>
              <a:rPr kumimoji="1" lang="en-US" altLang="ko-KR" sz="1867" dirty="0" smtClean="0">
                <a:latin typeface="+mj-ea"/>
              </a:rPr>
              <a:t>P </a:t>
            </a:r>
            <a:r>
              <a:rPr kumimoji="1" lang="ko-KR" altLang="en-US" sz="1867" dirty="0" smtClean="0">
                <a:latin typeface="+mj-ea"/>
              </a:rPr>
              <a:t>대신 사용할 경우 엔트로피 변화를 의미한다</a:t>
            </a:r>
            <a:r>
              <a:rPr kumimoji="1" lang="en-US" altLang="ko-KR" sz="1867" dirty="0" smtClean="0">
                <a:latin typeface="+mj-ea"/>
              </a:rPr>
              <a:t>.</a:t>
            </a:r>
            <a:endParaRPr kumimoji="1" lang="en-US" altLang="ko-KR" dirty="0" smtClean="0"/>
          </a:p>
          <a:p>
            <a:pPr lvl="1">
              <a:lnSpc>
                <a:spcPct val="150000"/>
              </a:lnSpc>
            </a:pPr>
            <a:endParaRPr kumimoji="1" lang="en-US" altLang="en-US" dirty="0" smtClean="0"/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JSD (Jenson-Shannon divergence)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2868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A2463-CC47-1B4D-B7B7-38E3B22A7829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997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6A4F2-DA9B-DEE0-030D-DEE8E91D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ABDE1-1E26-A659-8111-9F0FD1824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5BAD4-7440-3680-B84A-F15418E8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E2F38-69AB-AA7E-A8E8-76F23D60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C5E37-A483-C9D6-694B-C68E3BBF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2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26386-A0DD-C3DC-3C1B-6A41454E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234E2-17BA-B4DF-4423-CAA71430F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12356-45D9-7406-020F-6D87D4A0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51ED1-FB6A-2E8D-85F4-B2A0DBDC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C0688-D62F-0500-B7F8-27583DBE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3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3DD9D6-642F-AF4D-D437-A4CC60A1C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E4A8C-8F25-5940-9EAF-A6B0BCF92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68017-67FE-4689-958F-64BB676A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D3161-9B90-4087-B633-F9B3843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904A2-0DFA-A929-3FBC-309B7BD4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4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35350-E6BA-7D85-12DF-FC5FB2BC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1AA23-C5D3-FE2E-C605-8FDDA1CB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30AC4-D5A5-C220-4931-0BC506E9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FBFEC-B049-9999-9E6F-5D122AE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97FB2-C7C3-35BF-BA1F-53F800F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CEBE7-EE77-745F-3ABD-BC906455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2A967-A2A7-5E96-B418-56963414F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6E8EB-E9C4-E316-1103-696A00E8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0CCA4-C633-CF1C-2628-1E2534BB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099D8-7D5A-FA32-5621-7D7FE26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2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FC2C-E578-CF01-45BE-FA9AE866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B317-0673-25A3-C33C-752E547C6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E954D9-90FC-D4DB-2CD4-DED838088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F1077-C062-3BEA-2F03-82129C35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08873-80D5-7458-612F-4D60D176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95C15-32D8-C94A-C606-FC6D72DC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FA287-E865-FB3B-6D31-4A2788AE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364CF-4C82-5DF4-7AF1-23EB13DAB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BBEC67-0760-73A2-566A-9F2C1515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B43105-968D-24EF-E3C2-643E10493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4BD08B-7710-B2F5-58A1-BE80ABAFF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F3D0C4-4FB2-25C4-572B-E2592C84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255A4E-F795-2C61-130D-8475D4B4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25828-F490-35A2-0C42-330AF18C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AF4D-A9F0-5C38-06E9-A2BCCBB0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B28C9D-97BA-9B4B-87C6-DF013A7C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D3F47-C6D0-1A7F-FB1F-66EA0110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BC0511-B62D-C4FC-42BE-DA081B2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0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25E972-84DC-D916-F869-1DBA168A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1F9238-DFCE-986D-3931-E10F35C9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BDFE2-2BDC-E6F4-85CD-EE11E4E8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451BB-E037-2D74-5ED7-AE35F477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80C8F-6D92-D23C-5DC2-69946055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9F8A4-17CC-EE36-E99E-0518A1208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76898-2D88-147E-521E-E18A3FFB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B215C-13FB-C6A7-BDCC-00E6E560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C2968C-B425-A878-DD60-1979AC6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4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10DFA-7019-F3EF-4BFC-E3565906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7721A8-1A79-3DE6-66B8-D6424C71A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6427E-940B-0F55-9CE2-A9A5B5B31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6E356-6472-FAF0-7553-973B427B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59214-1EDC-5F06-817E-4A34AB87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F0B4F-6088-B5E8-5C4E-C2822F30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0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D715AD-698E-EC12-F3C4-4D9AB0F0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526D6-AE06-940A-0B13-0022C592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C6BA3-35DF-0592-7757-6DF1C76B7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2F11-97AE-49D7-9CD2-6B49D87569A4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42553-66B0-A7F8-BD0F-8CEF2CA90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204AE-19E8-8F2F-C29D-6CF33DF08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6B30-F83C-4776-A1F5-11D356652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9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455" y="6557653"/>
            <a:ext cx="11237091" cy="300351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85804" y="2043864"/>
            <a:ext cx="6257642" cy="744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</a:pPr>
            <a:r>
              <a:rPr lang="en-US" sz="4800" spc="165" dirty="0" smtClean="0">
                <a:solidFill>
                  <a:srgbClr val="333333"/>
                </a:solidFill>
                <a:latin typeface="Poppins Bold"/>
              </a:rPr>
              <a:t>GAN:</a:t>
            </a:r>
            <a:endParaRPr lang="en-US" sz="4800" spc="165" dirty="0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5804" y="268615"/>
            <a:ext cx="2664085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 b="1" dirty="0" smtClean="0">
                <a:solidFill>
                  <a:srgbClr val="333333"/>
                </a:solidFill>
                <a:latin typeface="+mj-ea"/>
                <a:ea typeface="+mj-ea"/>
              </a:rPr>
              <a:t>23.07.13 </a:t>
            </a:r>
            <a:r>
              <a:rPr lang="en-US" sz="1600" b="1" dirty="0">
                <a:solidFill>
                  <a:srgbClr val="333333"/>
                </a:solidFill>
                <a:latin typeface="+mj-ea"/>
                <a:ea typeface="+mj-ea"/>
              </a:rPr>
              <a:t>- </a:t>
            </a:r>
            <a:r>
              <a:rPr lang="en-US" sz="1600" b="1" dirty="0" smtClean="0">
                <a:solidFill>
                  <a:srgbClr val="333333"/>
                </a:solidFill>
                <a:latin typeface="+mj-ea"/>
                <a:ea typeface="+mj-ea"/>
              </a:rPr>
              <a:t>5주차</a:t>
            </a:r>
            <a:endParaRPr lang="en-US" sz="16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5804" y="777883"/>
            <a:ext cx="3128821" cy="25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600">
                <a:solidFill>
                  <a:srgbClr val="333333"/>
                </a:solidFill>
                <a:latin typeface="+mj-ea"/>
                <a:ea typeface="+mj-ea"/>
              </a:rPr>
              <a:t>딥러닝 논문 요약 및 구현 스터디</a:t>
            </a:r>
            <a:endParaRPr lang="en-US" sz="16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7" name="AutoShape 7"/>
          <p:cNvSpPr/>
          <p:nvPr/>
        </p:nvSpPr>
        <p:spPr>
          <a:xfrm rot="-5400000">
            <a:off x="3326621" y="714303"/>
            <a:ext cx="1441306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9507014" y="501026"/>
            <a:ext cx="1935689" cy="25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600" b="1">
                <a:solidFill>
                  <a:srgbClr val="333333"/>
                </a:solidFill>
                <a:latin typeface="+mj-ea"/>
                <a:ea typeface="+mj-ea"/>
              </a:rPr>
              <a:t>발표자</a:t>
            </a:r>
            <a:endParaRPr lang="en-US" sz="1600" b="1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570515" y="945527"/>
            <a:ext cx="1935689" cy="25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r>
              <a:rPr lang="ko-KR" altLang="en-US" sz="1600" dirty="0" err="1" smtClean="0">
                <a:solidFill>
                  <a:srgbClr val="333333"/>
                </a:solidFill>
                <a:latin typeface="+mj-ea"/>
                <a:ea typeface="+mj-ea"/>
              </a:rPr>
              <a:t>김정택</a:t>
            </a:r>
            <a:r>
              <a:rPr lang="en-US" sz="1600" dirty="0" smtClean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en-US" sz="1600" dirty="0">
                <a:solidFill>
                  <a:srgbClr val="333333"/>
                </a:solidFill>
                <a:latin typeface="+mj-ea"/>
                <a:ea typeface="+mj-ea"/>
              </a:rPr>
              <a:t>(</a:t>
            </a:r>
            <a:r>
              <a:rPr lang="ko-KR" altLang="en-US" sz="1600" dirty="0">
                <a:solidFill>
                  <a:srgbClr val="333333"/>
                </a:solidFill>
                <a:latin typeface="+mj-ea"/>
                <a:ea typeface="+mj-ea"/>
              </a:rPr>
              <a:t>연구원</a:t>
            </a:r>
            <a:r>
              <a:rPr lang="en-US" sz="1600" dirty="0">
                <a:solidFill>
                  <a:srgbClr val="333333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0" name="AutoShape 10"/>
          <p:cNvSpPr/>
          <p:nvPr/>
        </p:nvSpPr>
        <p:spPr>
          <a:xfrm>
            <a:off x="477455" y="1450831"/>
            <a:ext cx="11237091" cy="0"/>
          </a:xfrm>
          <a:prstGeom prst="line">
            <a:avLst/>
          </a:prstGeom>
          <a:ln w="19050" cap="rnd">
            <a:solidFill>
              <a:srgbClr val="F04D5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685804" y="3022601"/>
            <a:ext cx="11279850" cy="51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334" spc="103" dirty="0">
                <a:solidFill>
                  <a:srgbClr val="333333"/>
                </a:solidFill>
                <a:latin typeface="Poppins Bold"/>
              </a:rPr>
              <a:t>Generative Adversarial Nets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62011" y="735471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en-US" sz="2667" b="1" dirty="0">
                <a:latin typeface="+mj-ea"/>
                <a:ea typeface="+mj-ea"/>
              </a:rPr>
              <a:t>4</a:t>
            </a:r>
            <a:r>
              <a:rPr kumimoji="1" lang="en-US" altLang="en-US" sz="2667" b="1" dirty="0" smtClean="0">
                <a:latin typeface="+mj-ea"/>
                <a:ea typeface="+mj-ea"/>
              </a:rPr>
              <a:t>. Theoretical Results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30" y="1224664"/>
            <a:ext cx="9669539" cy="4287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C3E411-B399-9270-C7A2-9FD659BC79EF}"/>
              </a:ext>
            </a:extLst>
          </p:cNvPr>
          <p:cNvSpPr txBox="1"/>
          <p:nvPr/>
        </p:nvSpPr>
        <p:spPr>
          <a:xfrm>
            <a:off x="1261230" y="5627231"/>
            <a:ext cx="10312400" cy="1293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Discriminator : Ascending ( Fake Image &amp; Original Image</a:t>
            </a:r>
            <a:r>
              <a:rPr kumimoji="1" lang="ko-KR" altLang="en-US" sz="1867" dirty="0" smtClean="0">
                <a:latin typeface="+mj-ea"/>
                <a:ea typeface="+mj-ea"/>
              </a:rPr>
              <a:t> </a:t>
            </a:r>
            <a:r>
              <a:rPr kumimoji="1" lang="en-US" altLang="ko-KR" sz="1867" dirty="0" smtClean="0"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Generator : Descending ( Fake Image </a:t>
            </a:r>
            <a:r>
              <a:rPr kumimoji="1" lang="ko-KR" altLang="en-US" sz="1867" dirty="0" smtClean="0">
                <a:latin typeface="+mj-ea"/>
                <a:ea typeface="+mj-ea"/>
              </a:rPr>
              <a:t>에 대해 </a:t>
            </a:r>
            <a:r>
              <a:rPr kumimoji="1" lang="en-US" altLang="ko-KR" sz="1867" dirty="0" smtClean="0">
                <a:latin typeface="+mj-ea"/>
                <a:ea typeface="+mj-ea"/>
              </a:rPr>
              <a:t>)</a:t>
            </a:r>
            <a:r>
              <a:rPr kumimoji="1" lang="en-US" altLang="ko-KR" sz="1867" dirty="0">
                <a:latin typeface="+mj-ea"/>
                <a:ea typeface="+mj-ea"/>
              </a:rPr>
              <a:t/>
            </a:r>
            <a:br>
              <a:rPr kumimoji="1" lang="en-US" altLang="ko-KR" sz="1867" dirty="0">
                <a:latin typeface="+mj-ea"/>
                <a:ea typeface="+mj-ea"/>
              </a:rPr>
            </a:br>
            <a:endParaRPr kumimoji="1" lang="ko-Kore-KR" altLang="en-US" sz="1867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046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66FE952B-C4A4-946A-5415-6938C65C8BB9}"/>
              </a:ext>
            </a:extLst>
          </p:cNvPr>
          <p:cNvSpPr/>
          <p:nvPr/>
        </p:nvSpPr>
        <p:spPr>
          <a:xfrm>
            <a:off x="5007016" y="4800602"/>
            <a:ext cx="1190583" cy="97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62011" y="735471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en-US" sz="2667" b="1" dirty="0" smtClean="0">
                <a:latin typeface="+mj-ea"/>
                <a:ea typeface="+mj-ea"/>
              </a:rPr>
              <a:t>5. Experiment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75475-BF42-6676-E2B1-24FBDDD8558A}"/>
              </a:ext>
            </a:extLst>
          </p:cNvPr>
          <p:cNvSpPr txBox="1"/>
          <p:nvPr/>
        </p:nvSpPr>
        <p:spPr>
          <a:xfrm>
            <a:off x="784087" y="5256742"/>
            <a:ext cx="10312400" cy="862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Random </a:t>
            </a:r>
            <a:r>
              <a:rPr kumimoji="1" lang="ko-KR" altLang="en-US" sz="1867" dirty="0" smtClean="0">
                <a:latin typeface="+mj-ea"/>
                <a:ea typeface="+mj-ea"/>
              </a:rPr>
              <a:t>하게 만든 이미지</a:t>
            </a:r>
            <a:endParaRPr kumimoji="1" lang="en-US" altLang="ko-KR" sz="1867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smtClean="0">
                <a:latin typeface="+mj-ea"/>
                <a:ea typeface="+mj-ea"/>
              </a:rPr>
              <a:t>단순 암기가 아님</a:t>
            </a:r>
            <a:endParaRPr kumimoji="1" lang="en-US" altLang="ko-KR" sz="1867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8" y="1476352"/>
            <a:ext cx="5192257" cy="15716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431" y="1095014"/>
            <a:ext cx="6300160" cy="44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62011" y="735471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2667" b="1" dirty="0" smtClean="0">
                <a:latin typeface="+mj-ea"/>
                <a:ea typeface="+mj-ea"/>
              </a:rPr>
              <a:t>Abstract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3E411-B399-9270-C7A2-9FD659BC79EF}"/>
              </a:ext>
            </a:extLst>
          </p:cNvPr>
          <p:cNvSpPr txBox="1"/>
          <p:nvPr/>
        </p:nvSpPr>
        <p:spPr>
          <a:xfrm>
            <a:off x="863600" y="1221362"/>
            <a:ext cx="10312400" cy="215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b="1" dirty="0" smtClean="0">
                <a:latin typeface="+mj-ea"/>
                <a:ea typeface="+mj-ea"/>
              </a:rPr>
              <a:t>“</a:t>
            </a:r>
            <a:r>
              <a:rPr kumimoji="1" lang="ko-KR" altLang="en-US" sz="1867" b="1" dirty="0" smtClean="0">
                <a:latin typeface="+mj-ea"/>
                <a:ea typeface="+mj-ea"/>
              </a:rPr>
              <a:t>존재하지 않는</a:t>
            </a:r>
            <a:r>
              <a:rPr kumimoji="1" lang="en-US" altLang="ko-KR" sz="1867" b="1" dirty="0" smtClean="0">
                <a:latin typeface="+mj-ea"/>
                <a:ea typeface="+mj-ea"/>
              </a:rPr>
              <a:t>”</a:t>
            </a:r>
            <a:r>
              <a:rPr kumimoji="1" lang="ko-KR" altLang="en-US" sz="1867" b="1" dirty="0" smtClean="0">
                <a:latin typeface="+mj-ea"/>
                <a:ea typeface="+mj-ea"/>
              </a:rPr>
              <a:t> </a:t>
            </a:r>
            <a:r>
              <a:rPr kumimoji="1" lang="en-US" altLang="ko-KR" sz="1867" b="1" dirty="0" smtClean="0">
                <a:latin typeface="+mj-ea"/>
                <a:ea typeface="+mj-ea"/>
              </a:rPr>
              <a:t>“</a:t>
            </a:r>
            <a:r>
              <a:rPr kumimoji="1" lang="ko-KR" altLang="en-US" sz="1867" b="1" dirty="0" smtClean="0">
                <a:latin typeface="+mj-ea"/>
                <a:ea typeface="+mj-ea"/>
              </a:rPr>
              <a:t>그럴싸한</a:t>
            </a:r>
            <a:r>
              <a:rPr kumimoji="1" lang="en-US" altLang="ko-KR" sz="1867" b="1" dirty="0" smtClean="0">
                <a:latin typeface="+mj-ea"/>
                <a:ea typeface="+mj-ea"/>
              </a:rPr>
              <a:t>”</a:t>
            </a:r>
            <a:r>
              <a:rPr kumimoji="1" lang="ko-KR" altLang="en-US" sz="1867" dirty="0" smtClean="0">
                <a:latin typeface="+mj-ea"/>
                <a:ea typeface="+mj-ea"/>
              </a:rPr>
              <a:t> </a:t>
            </a:r>
            <a:r>
              <a:rPr kumimoji="1" lang="ko-KR" altLang="en-US" sz="1867" b="1" dirty="0" smtClean="0">
                <a:latin typeface="+mj-ea"/>
                <a:ea typeface="+mj-ea"/>
              </a:rPr>
              <a:t>이미지</a:t>
            </a:r>
            <a:r>
              <a:rPr kumimoji="1" lang="ko-KR" altLang="en-US" sz="1867" dirty="0" smtClean="0">
                <a:latin typeface="+mj-ea"/>
                <a:ea typeface="+mj-ea"/>
              </a:rPr>
              <a:t>를 생성하는 모델</a:t>
            </a:r>
            <a:endParaRPr kumimoji="1" lang="en-US" altLang="ko-KR" sz="1867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en-US" sz="1867" dirty="0" smtClean="0">
                <a:latin typeface="+mj-ea"/>
                <a:ea typeface="+mj-ea"/>
              </a:rPr>
              <a:t>A Statistical Model of </a:t>
            </a:r>
            <a:r>
              <a:rPr kumimoji="1" lang="en-US" altLang="en-US" sz="1867" b="1" dirty="0" smtClean="0">
                <a:latin typeface="+mj-ea"/>
                <a:ea typeface="+mj-ea"/>
              </a:rPr>
              <a:t>the Joint Probability Distribution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en-US" sz="1867" dirty="0" smtClean="0">
                <a:latin typeface="+mj-ea"/>
                <a:ea typeface="+mj-ea"/>
              </a:rPr>
              <a:t>An Architecture to </a:t>
            </a:r>
            <a:r>
              <a:rPr kumimoji="1" lang="en-US" altLang="en-US" sz="1867" b="1" dirty="0" smtClean="0">
                <a:latin typeface="+mj-ea"/>
                <a:ea typeface="+mj-ea"/>
              </a:rPr>
              <a:t>generate new data </a:t>
            </a:r>
            <a:r>
              <a:rPr kumimoji="1" lang="en-US" altLang="en-US" sz="1867" b="1" dirty="0" smtClean="0">
                <a:latin typeface="+mj-ea"/>
                <a:ea typeface="+mj-ea"/>
              </a:rPr>
              <a:t>instances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en-US" sz="1867" dirty="0" smtClean="0">
                <a:latin typeface="+mj-ea"/>
                <a:ea typeface="+mj-ea"/>
              </a:rPr>
              <a:t>Adversarial Model ( </a:t>
            </a:r>
            <a:r>
              <a:rPr kumimoji="1" lang="en-US" altLang="en-US" sz="1867" b="1" dirty="0" smtClean="0">
                <a:latin typeface="+mj-ea"/>
                <a:ea typeface="+mj-ea"/>
              </a:rPr>
              <a:t>Generative Model V.S. Determinative Model</a:t>
            </a:r>
            <a:r>
              <a:rPr kumimoji="1" lang="en-US" altLang="en-US" sz="1867" dirty="0" smtClean="0">
                <a:latin typeface="+mj-ea"/>
                <a:ea typeface="+mj-ea"/>
              </a:rPr>
              <a:t> )</a:t>
            </a:r>
            <a:endParaRPr kumimoji="1" lang="en-US" altLang="en-US" sz="1867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kumimoji="1" lang="ko-Kore-KR" altLang="en-US" sz="1867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527" y="3376439"/>
            <a:ext cx="7702946" cy="2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6" name="TextBox 4"/>
          <p:cNvSpPr txBox="1"/>
          <p:nvPr/>
        </p:nvSpPr>
        <p:spPr>
          <a:xfrm>
            <a:off x="488516" y="1154253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2667" b="1" dirty="0" smtClean="0">
                <a:latin typeface="+mj-ea"/>
                <a:ea typeface="+mj-ea"/>
              </a:rPr>
              <a:t>1. </a:t>
            </a:r>
            <a:r>
              <a:rPr kumimoji="1" lang="en-US" altLang="ko-Kore-KR" sz="2667" b="1" dirty="0" smtClean="0">
                <a:latin typeface="+mj-ea"/>
                <a:ea typeface="+mj-ea"/>
              </a:rPr>
              <a:t>Intro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3E411-B399-9270-C7A2-9FD659BC79EF}"/>
              </a:ext>
            </a:extLst>
          </p:cNvPr>
          <p:cNvSpPr txBox="1"/>
          <p:nvPr/>
        </p:nvSpPr>
        <p:spPr>
          <a:xfrm>
            <a:off x="939800" y="1888497"/>
            <a:ext cx="10312400" cy="3448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Deep Generative Model </a:t>
            </a:r>
            <a:r>
              <a:rPr kumimoji="1" lang="ko-KR" altLang="en-US" sz="1867" dirty="0" smtClean="0">
                <a:latin typeface="+mj-ea"/>
                <a:ea typeface="+mj-ea"/>
              </a:rPr>
              <a:t>의 근황</a:t>
            </a:r>
            <a:endParaRPr kumimoji="1" lang="en-US" altLang="ko-KR" sz="1867" dirty="0" smtClean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smtClean="0">
                <a:latin typeface="+mj-ea"/>
                <a:ea typeface="+mj-ea"/>
              </a:rPr>
              <a:t>최대 우도 추정과 같은 확률 근사 계산의 어려움</a:t>
            </a:r>
            <a:r>
              <a:rPr kumimoji="1" lang="en-US" altLang="ko-KR" sz="1867" dirty="0" smtClean="0">
                <a:latin typeface="+mj-ea"/>
                <a:ea typeface="+mj-ea"/>
              </a:rPr>
              <a:t>, Leveraging the benefits of piecewise linear units </a:t>
            </a:r>
            <a:r>
              <a:rPr kumimoji="1" lang="ko-KR" altLang="en-US" sz="1867" dirty="0" smtClean="0">
                <a:latin typeface="+mj-ea"/>
                <a:ea typeface="+mj-ea"/>
              </a:rPr>
              <a:t>의</a:t>
            </a:r>
            <a:r>
              <a:rPr kumimoji="1" lang="en-US" altLang="ko-KR" sz="1867" dirty="0" smtClean="0">
                <a:latin typeface="+mj-ea"/>
                <a:ea typeface="+mj-ea"/>
              </a:rPr>
              <a:t> </a:t>
            </a:r>
            <a:r>
              <a:rPr kumimoji="1" lang="ko-KR" altLang="en-US" sz="1867" dirty="0" smtClean="0">
                <a:latin typeface="+mj-ea"/>
                <a:ea typeface="+mj-ea"/>
              </a:rPr>
              <a:t>어려움으로 인해 생성 모델이 만들어지기 어려웠다</a:t>
            </a:r>
            <a:r>
              <a:rPr kumimoji="1" lang="en-US" altLang="ko-KR" sz="1867" dirty="0" smtClean="0">
                <a:latin typeface="+mj-ea"/>
                <a:ea typeface="+mj-ea"/>
              </a:rPr>
              <a:t>.</a:t>
            </a:r>
          </a:p>
          <a:p>
            <a:pPr lvl="1">
              <a:lnSpc>
                <a:spcPct val="150000"/>
              </a:lnSpc>
            </a:pPr>
            <a:endParaRPr kumimoji="1" lang="en-US" altLang="ko-KR" sz="1867" dirty="0" smtClean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en-US" sz="1867" dirty="0" smtClean="0">
                <a:latin typeface="+mj-ea"/>
                <a:ea typeface="+mj-ea"/>
              </a:rPr>
              <a:t>Adversarial Nets Framework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smtClean="0">
                <a:latin typeface="+mj-ea"/>
                <a:ea typeface="+mj-ea"/>
              </a:rPr>
              <a:t>생성 모델</a:t>
            </a:r>
            <a:r>
              <a:rPr kumimoji="1" lang="en-US" altLang="ko-KR" sz="1867" dirty="0" smtClean="0">
                <a:latin typeface="+mj-ea"/>
                <a:ea typeface="+mj-ea"/>
              </a:rPr>
              <a:t>(G) </a:t>
            </a:r>
            <a:r>
              <a:rPr kumimoji="1" lang="ko-KR" altLang="en-US" sz="1867" dirty="0" smtClean="0">
                <a:latin typeface="+mj-ea"/>
                <a:ea typeface="+mj-ea"/>
              </a:rPr>
              <a:t>는 위조 통화를 생성하고</a:t>
            </a:r>
            <a:r>
              <a:rPr kumimoji="1" lang="en-US" altLang="ko-KR" sz="1867" dirty="0" smtClean="0">
                <a:latin typeface="+mj-ea"/>
                <a:ea typeface="+mj-ea"/>
              </a:rPr>
              <a:t>, </a:t>
            </a:r>
            <a:r>
              <a:rPr kumimoji="1" lang="ko-KR" altLang="en-US" sz="1867" dirty="0" smtClean="0">
                <a:latin typeface="+mj-ea"/>
                <a:ea typeface="+mj-ea"/>
              </a:rPr>
              <a:t>판별 모델</a:t>
            </a:r>
            <a:r>
              <a:rPr kumimoji="1" lang="en-US" altLang="ko-KR" sz="1867" dirty="0" smtClean="0">
                <a:latin typeface="+mj-ea"/>
                <a:ea typeface="+mj-ea"/>
              </a:rPr>
              <a:t>(D)</a:t>
            </a:r>
            <a:r>
              <a:rPr kumimoji="1" lang="ko-KR" altLang="en-US" sz="1867" dirty="0" smtClean="0">
                <a:latin typeface="+mj-ea"/>
                <a:ea typeface="+mj-ea"/>
              </a:rPr>
              <a:t>는 위조 통화인지 여부를 판별합니다</a:t>
            </a:r>
            <a:r>
              <a:rPr kumimoji="1" lang="en-US" altLang="ko-KR" sz="1867" dirty="0" smtClean="0">
                <a:latin typeface="+mj-ea"/>
                <a:ea typeface="+mj-ea"/>
              </a:rPr>
              <a:t>. </a:t>
            </a:r>
            <a:r>
              <a:rPr kumimoji="1" lang="en-US" altLang="ko-KR" sz="1867" dirty="0" err="1" smtClean="0">
                <a:latin typeface="+mj-ea"/>
                <a:ea typeface="+mj-ea"/>
              </a:rPr>
              <a:t>MinMax</a:t>
            </a:r>
            <a:r>
              <a:rPr kumimoji="1" lang="en-US" altLang="ko-KR" sz="1867" dirty="0" smtClean="0">
                <a:latin typeface="+mj-ea"/>
                <a:ea typeface="+mj-ea"/>
              </a:rPr>
              <a:t> </a:t>
            </a:r>
            <a:r>
              <a:rPr kumimoji="1" lang="ko-KR" altLang="en-US" sz="1867" dirty="0" smtClean="0">
                <a:latin typeface="+mj-ea"/>
                <a:ea typeface="+mj-ea"/>
              </a:rPr>
              <a:t>게임을 통해 두 모델은 위조 통화가 없을 때 까지 본인의 모델을 개선하게 됩니다</a:t>
            </a:r>
            <a:r>
              <a:rPr kumimoji="1" lang="en-US" altLang="ko-KR" sz="1867" dirty="0" smtClean="0">
                <a:latin typeface="+mj-ea"/>
                <a:ea typeface="+mj-ea"/>
              </a:rPr>
              <a:t>.</a:t>
            </a:r>
            <a:endParaRPr kumimoji="1" lang="en-US" altLang="en-US" sz="1867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12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62011" y="735471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2667" b="1" dirty="0">
                <a:latin typeface="+mj-ea"/>
                <a:ea typeface="+mj-ea"/>
              </a:rPr>
              <a:t>2</a:t>
            </a:r>
            <a:r>
              <a:rPr kumimoji="1" lang="en-US" altLang="ko-Kore-KR" sz="2667" b="1" dirty="0" smtClean="0">
                <a:latin typeface="+mj-ea"/>
                <a:ea typeface="+mj-ea"/>
              </a:rPr>
              <a:t>. Related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3E411-B399-9270-C7A2-9FD659BC79EF}"/>
              </a:ext>
            </a:extLst>
          </p:cNvPr>
          <p:cNvSpPr txBox="1"/>
          <p:nvPr/>
        </p:nvSpPr>
        <p:spPr>
          <a:xfrm>
            <a:off x="863600" y="1221362"/>
            <a:ext cx="10312400" cy="1724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RBMs ( Restricted Boltzmann Machines 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smtClean="0">
                <a:latin typeface="+mj-ea"/>
                <a:ea typeface="+mj-ea"/>
              </a:rPr>
              <a:t>확률 변수의 모든 </a:t>
            </a:r>
            <a:r>
              <a:rPr kumimoji="1" lang="en-US" altLang="ko-KR" sz="1867" dirty="0" smtClean="0">
                <a:latin typeface="+mj-ea"/>
                <a:ea typeface="+mj-ea"/>
              </a:rPr>
              <a:t>state </a:t>
            </a:r>
            <a:r>
              <a:rPr kumimoji="1" lang="ko-KR" altLang="en-US" sz="1867" dirty="0" smtClean="0">
                <a:latin typeface="+mj-ea"/>
                <a:ea typeface="+mj-ea"/>
              </a:rPr>
              <a:t>에 대한 전역 합산</a:t>
            </a:r>
            <a:r>
              <a:rPr kumimoji="1" lang="en-US" altLang="ko-KR" sz="1867" dirty="0" smtClean="0">
                <a:latin typeface="+mj-ea"/>
                <a:ea typeface="+mj-ea"/>
              </a:rPr>
              <a:t>/</a:t>
            </a:r>
            <a:r>
              <a:rPr kumimoji="1" lang="ko-KR" altLang="en-US" sz="1867" dirty="0" smtClean="0">
                <a:latin typeface="+mj-ea"/>
                <a:ea typeface="+mj-ea"/>
              </a:rPr>
              <a:t>적분으로 정규화</a:t>
            </a:r>
            <a:endParaRPr kumimoji="1" lang="en-US" altLang="ko-KR" sz="1867" dirty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Markov chain Monte Carlo </a:t>
            </a:r>
            <a:r>
              <a:rPr kumimoji="1" lang="ko-KR" altLang="en-US" sz="1867" dirty="0" smtClean="0">
                <a:latin typeface="+mj-ea"/>
                <a:ea typeface="+mj-ea"/>
              </a:rPr>
              <a:t>방식을 사용하여 </a:t>
            </a:r>
            <a:r>
              <a:rPr kumimoji="1" lang="ko-KR" altLang="en-US" sz="1867" dirty="0" smtClean="0">
                <a:latin typeface="+mj-ea"/>
                <a:ea typeface="+mj-ea"/>
              </a:rPr>
              <a:t>추정할 수 있으나 </a:t>
            </a:r>
            <a:r>
              <a:rPr kumimoji="1" lang="en-US" altLang="ko-KR" sz="1867" dirty="0" smtClean="0">
                <a:latin typeface="+mj-ea"/>
                <a:ea typeface="+mj-ea"/>
              </a:rPr>
              <a:t>Mixing</a:t>
            </a:r>
            <a:r>
              <a:rPr kumimoji="1" lang="ko-KR" altLang="en-US" sz="1867" dirty="0" smtClean="0">
                <a:latin typeface="+mj-ea"/>
                <a:ea typeface="+mj-ea"/>
              </a:rPr>
              <a:t>이</a:t>
            </a:r>
            <a:r>
              <a:rPr kumimoji="1" lang="en-US" altLang="ko-KR" sz="1867" dirty="0" smtClean="0">
                <a:latin typeface="+mj-ea"/>
                <a:ea typeface="+mj-ea"/>
              </a:rPr>
              <a:t> </a:t>
            </a:r>
            <a:r>
              <a:rPr kumimoji="1" lang="ko-KR" altLang="en-US" sz="1867" dirty="0" smtClean="0">
                <a:latin typeface="+mj-ea"/>
                <a:ea typeface="+mj-ea"/>
              </a:rPr>
              <a:t>큰 문제가 된다</a:t>
            </a:r>
            <a:r>
              <a:rPr kumimoji="1" lang="en-US" altLang="ko-KR" sz="1867" dirty="0" smtClean="0">
                <a:latin typeface="+mj-ea"/>
                <a:ea typeface="+mj-ea"/>
              </a:rPr>
              <a:t>.</a:t>
            </a:r>
            <a:r>
              <a:rPr kumimoji="1" lang="en-US" altLang="ko-KR" sz="1867" dirty="0">
                <a:latin typeface="+mj-ea"/>
                <a:ea typeface="+mj-ea"/>
              </a:rPr>
              <a:t/>
            </a:r>
            <a:br>
              <a:rPr kumimoji="1" lang="en-US" altLang="ko-KR" sz="1867" dirty="0">
                <a:latin typeface="+mj-ea"/>
                <a:ea typeface="+mj-ea"/>
              </a:rPr>
            </a:br>
            <a:endParaRPr kumimoji="1" lang="ko-Kore-KR" altLang="en-US" sz="1867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3E411-B399-9270-C7A2-9FD659BC79EF}"/>
              </a:ext>
            </a:extLst>
          </p:cNvPr>
          <p:cNvSpPr txBox="1"/>
          <p:nvPr/>
        </p:nvSpPr>
        <p:spPr>
          <a:xfrm>
            <a:off x="863600" y="2663073"/>
            <a:ext cx="10312400" cy="1724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DBNs (Deep Belief Networks)</a:t>
            </a:r>
            <a:endParaRPr kumimoji="1" lang="en-US" altLang="ko-KR" sz="1867" dirty="0" smtClean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smtClean="0">
                <a:latin typeface="+mj-ea"/>
                <a:ea typeface="+mj-ea"/>
              </a:rPr>
              <a:t>하나의 </a:t>
            </a:r>
            <a:r>
              <a:rPr kumimoji="1" lang="en-US" altLang="ko-KR" sz="1867" dirty="0" smtClean="0">
                <a:latin typeface="+mj-ea"/>
                <a:ea typeface="+mj-ea"/>
              </a:rPr>
              <a:t>undirected layers</a:t>
            </a:r>
            <a:r>
              <a:rPr kumimoji="1" lang="ko-KR" altLang="en-US" sz="1867" dirty="0" smtClean="0">
                <a:latin typeface="+mj-ea"/>
                <a:ea typeface="+mj-ea"/>
              </a:rPr>
              <a:t>와 몇 개의 다른 </a:t>
            </a:r>
            <a:r>
              <a:rPr kumimoji="1" lang="en-US" altLang="ko-KR" sz="1867" dirty="0" smtClean="0">
                <a:latin typeface="+mj-ea"/>
                <a:ea typeface="+mj-ea"/>
              </a:rPr>
              <a:t>directed layers</a:t>
            </a:r>
            <a:r>
              <a:rPr kumimoji="1" lang="ko-KR" altLang="en-US" sz="1867" dirty="0" smtClean="0">
                <a:latin typeface="+mj-ea"/>
                <a:ea typeface="+mj-ea"/>
              </a:rPr>
              <a:t>를 포함한 </a:t>
            </a:r>
            <a:r>
              <a:rPr kumimoji="1" lang="ko-KR" altLang="en-US" sz="1867" dirty="0" err="1" smtClean="0">
                <a:latin typeface="+mj-ea"/>
                <a:ea typeface="+mj-ea"/>
              </a:rPr>
              <a:t>하이브리드</a:t>
            </a:r>
            <a:r>
              <a:rPr kumimoji="1" lang="ko-KR" altLang="en-US" sz="1867" dirty="0" smtClean="0">
                <a:latin typeface="+mj-ea"/>
                <a:ea typeface="+mj-ea"/>
              </a:rPr>
              <a:t> 모델</a:t>
            </a:r>
            <a:endParaRPr kumimoji="1" lang="en-US" altLang="ko-KR" sz="1867" dirty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smtClean="0">
                <a:latin typeface="+mj-ea"/>
                <a:ea typeface="+mj-ea"/>
              </a:rPr>
              <a:t>계산에 대한 어려움이 있다</a:t>
            </a:r>
            <a:r>
              <a:rPr kumimoji="1" lang="en-US" altLang="ko-KR" sz="1867" dirty="0" smtClean="0">
                <a:latin typeface="+mj-ea"/>
                <a:ea typeface="+mj-ea"/>
              </a:rPr>
              <a:t>.</a:t>
            </a:r>
            <a:r>
              <a:rPr kumimoji="1" lang="en-US" altLang="ko-KR" sz="1867" dirty="0">
                <a:latin typeface="+mj-ea"/>
                <a:ea typeface="+mj-ea"/>
              </a:rPr>
              <a:t/>
            </a:r>
            <a:br>
              <a:rPr kumimoji="1" lang="en-US" altLang="ko-KR" sz="1867" dirty="0">
                <a:latin typeface="+mj-ea"/>
                <a:ea typeface="+mj-ea"/>
              </a:rPr>
            </a:br>
            <a:endParaRPr kumimoji="1" lang="ko-Kore-KR" altLang="en-US" sz="1867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3E411-B399-9270-C7A2-9FD659BC79EF}"/>
              </a:ext>
            </a:extLst>
          </p:cNvPr>
          <p:cNvSpPr txBox="1"/>
          <p:nvPr/>
        </p:nvSpPr>
        <p:spPr>
          <a:xfrm>
            <a:off x="863600" y="4104784"/>
            <a:ext cx="10312400" cy="215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NCE (Noise-</a:t>
            </a:r>
            <a:r>
              <a:rPr kumimoji="1" lang="en-US" altLang="ko-KR" sz="1867" dirty="0" err="1" smtClean="0">
                <a:latin typeface="+mj-ea"/>
                <a:ea typeface="+mj-ea"/>
              </a:rPr>
              <a:t>Constractive</a:t>
            </a:r>
            <a:r>
              <a:rPr kumimoji="1" lang="en-US" altLang="ko-KR" sz="1867" dirty="0" smtClean="0">
                <a:latin typeface="+mj-ea"/>
                <a:ea typeface="+mj-ea"/>
              </a:rPr>
              <a:t> Estimation) or Score Matching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err="1" smtClean="0">
                <a:latin typeface="+mj-ea"/>
                <a:ea typeface="+mj-ea"/>
              </a:rPr>
              <a:t>로그우도를</a:t>
            </a:r>
            <a:r>
              <a:rPr kumimoji="1" lang="ko-KR" altLang="en-US" sz="1867" dirty="0" smtClean="0">
                <a:latin typeface="+mj-ea"/>
                <a:ea typeface="+mj-ea"/>
              </a:rPr>
              <a:t> </a:t>
            </a:r>
            <a:r>
              <a:rPr kumimoji="1" lang="ko-KR" altLang="en-US" sz="1867" dirty="0" err="1" smtClean="0">
                <a:latin typeface="+mj-ea"/>
                <a:ea typeface="+mj-ea"/>
              </a:rPr>
              <a:t>근사하거나</a:t>
            </a:r>
            <a:r>
              <a:rPr kumimoji="1" lang="ko-KR" altLang="en-US" sz="1867" dirty="0" smtClean="0">
                <a:latin typeface="+mj-ea"/>
                <a:ea typeface="+mj-ea"/>
              </a:rPr>
              <a:t> </a:t>
            </a:r>
            <a:r>
              <a:rPr kumimoji="1" lang="ko-KR" altLang="en-US" sz="1867" dirty="0" err="1" smtClean="0">
                <a:latin typeface="+mj-ea"/>
                <a:ea typeface="+mj-ea"/>
              </a:rPr>
              <a:t>대안하는</a:t>
            </a:r>
            <a:r>
              <a:rPr kumimoji="1" lang="ko-KR" altLang="en-US" sz="1867" dirty="0" smtClean="0">
                <a:latin typeface="+mj-ea"/>
                <a:ea typeface="+mj-ea"/>
              </a:rPr>
              <a:t> 방식</a:t>
            </a:r>
            <a:endParaRPr kumimoji="1" lang="en-US" altLang="ko-KR" sz="1867" dirty="0" smtClean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smtClean="0">
                <a:latin typeface="+mj-ea"/>
                <a:ea typeface="+mj-ea"/>
              </a:rPr>
              <a:t>학습된 확률 밀도에 대해 정규화 상수를 포함해 분석적으로 지정해야하지만 이는 쉽지 않은 작업입니다</a:t>
            </a:r>
            <a:r>
              <a:rPr kumimoji="1" lang="en-US" altLang="ko-KR" sz="1867" dirty="0" smtClean="0">
                <a:latin typeface="+mj-ea"/>
                <a:ea typeface="+mj-ea"/>
              </a:rPr>
              <a:t>.</a:t>
            </a:r>
            <a:r>
              <a:rPr kumimoji="1" lang="en-US" altLang="ko-KR" sz="1867" dirty="0">
                <a:latin typeface="+mj-ea"/>
                <a:ea typeface="+mj-ea"/>
              </a:rPr>
              <a:t/>
            </a:r>
            <a:br>
              <a:rPr kumimoji="1" lang="en-US" altLang="ko-KR" sz="1867" dirty="0">
                <a:latin typeface="+mj-ea"/>
                <a:ea typeface="+mj-ea"/>
              </a:rPr>
            </a:br>
            <a:endParaRPr kumimoji="1" lang="ko-Kore-KR" altLang="en-US" sz="1867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766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62011" y="735471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ore-KR" sz="2667" b="1" dirty="0">
                <a:latin typeface="+mj-ea"/>
                <a:ea typeface="+mj-ea"/>
              </a:rPr>
              <a:t>2</a:t>
            </a:r>
            <a:r>
              <a:rPr kumimoji="1" lang="en-US" altLang="ko-Kore-KR" sz="2667" b="1" dirty="0" smtClean="0">
                <a:latin typeface="+mj-ea"/>
                <a:ea typeface="+mj-ea"/>
              </a:rPr>
              <a:t>. Related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3E411-B399-9270-C7A2-9FD659BC79EF}"/>
              </a:ext>
            </a:extLst>
          </p:cNvPr>
          <p:cNvSpPr txBox="1"/>
          <p:nvPr/>
        </p:nvSpPr>
        <p:spPr>
          <a:xfrm>
            <a:off x="810591" y="1581019"/>
            <a:ext cx="10312400" cy="215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GSN ( Generative Stochastic Network Framework 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err="1" smtClean="0">
                <a:latin typeface="+mj-ea"/>
                <a:ea typeface="+mj-ea"/>
              </a:rPr>
              <a:t>역전파로</a:t>
            </a:r>
            <a:r>
              <a:rPr kumimoji="1" lang="ko-KR" altLang="en-US" sz="1867" dirty="0" smtClean="0">
                <a:latin typeface="+mj-ea"/>
                <a:ea typeface="+mj-ea"/>
              </a:rPr>
              <a:t> 훈련시킬 수 있도록 설계됨</a:t>
            </a:r>
            <a:endParaRPr kumimoji="1" lang="en-US" altLang="ko-KR" sz="1867" dirty="0" smtClean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ko-KR" altLang="en-US" sz="1867" dirty="0" smtClean="0">
                <a:latin typeface="+mj-ea"/>
                <a:ea typeface="+mj-ea"/>
              </a:rPr>
              <a:t>샘플링을 위해 </a:t>
            </a:r>
            <a:r>
              <a:rPr kumimoji="1" lang="ko-KR" altLang="en-US" sz="1867" dirty="0" err="1" smtClean="0">
                <a:latin typeface="+mj-ea"/>
                <a:ea typeface="+mj-ea"/>
              </a:rPr>
              <a:t>마르코프</a:t>
            </a:r>
            <a:r>
              <a:rPr kumimoji="1" lang="ko-KR" altLang="en-US" sz="1867" dirty="0" smtClean="0">
                <a:latin typeface="+mj-ea"/>
                <a:ea typeface="+mj-ea"/>
              </a:rPr>
              <a:t> 체인 활용</a:t>
            </a:r>
            <a:endParaRPr kumimoji="1" lang="en-US" altLang="ko-KR" sz="1867" dirty="0" smtClean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en-US" altLang="ko-KR" sz="1867" dirty="0" smtClean="0">
                <a:latin typeface="+mj-ea"/>
                <a:ea typeface="+mj-ea"/>
              </a:rPr>
              <a:t>Feedback Loops</a:t>
            </a:r>
            <a:r>
              <a:rPr kumimoji="1" lang="ko-KR" altLang="en-US" sz="1867" dirty="0" smtClean="0">
                <a:latin typeface="+mj-ea"/>
                <a:ea typeface="+mj-ea"/>
              </a:rPr>
              <a:t>로 인해 무제한 활성화 문제가 발생할 수 있다</a:t>
            </a:r>
            <a:r>
              <a:rPr kumimoji="1" lang="en-US" altLang="ko-KR" sz="1867" dirty="0" smtClean="0">
                <a:latin typeface="+mj-ea"/>
                <a:ea typeface="+mj-ea"/>
              </a:rPr>
              <a:t>.</a:t>
            </a:r>
            <a:r>
              <a:rPr kumimoji="1" lang="en-US" altLang="ko-KR" sz="1867" dirty="0">
                <a:latin typeface="+mj-ea"/>
                <a:ea typeface="+mj-ea"/>
              </a:rPr>
              <a:t/>
            </a:r>
            <a:br>
              <a:rPr kumimoji="1" lang="en-US" altLang="ko-KR" sz="1867" dirty="0">
                <a:latin typeface="+mj-ea"/>
                <a:ea typeface="+mj-ea"/>
              </a:rPr>
            </a:br>
            <a:endParaRPr kumimoji="1" lang="ko-Kore-KR" altLang="en-US" sz="1867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244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62011" y="735471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ko-KR" sz="2667" b="1" dirty="0" smtClean="0">
                <a:latin typeface="+mj-ea"/>
                <a:ea typeface="+mj-ea"/>
              </a:rPr>
              <a:t>3</a:t>
            </a:r>
            <a:r>
              <a:rPr kumimoji="1" lang="en-US" altLang="ko-Kore-KR" sz="2667" b="1" dirty="0" smtClean="0">
                <a:latin typeface="+mj-ea"/>
                <a:ea typeface="+mj-ea"/>
              </a:rPr>
              <a:t>. </a:t>
            </a:r>
            <a:r>
              <a:rPr kumimoji="1" lang="en-US" altLang="ko-Kore-KR" sz="2667" b="1" dirty="0" smtClean="0">
                <a:latin typeface="+mj-ea"/>
                <a:ea typeface="+mj-ea"/>
              </a:rPr>
              <a:t>Adversarial Nets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3" y="1441616"/>
            <a:ext cx="11741753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6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62011" y="735471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en-US" sz="2667" b="1" dirty="0" smtClean="0">
                <a:latin typeface="+mj-ea"/>
                <a:ea typeface="+mj-ea"/>
              </a:rPr>
              <a:t>3. Adversarial Nets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3" y="1452914"/>
            <a:ext cx="11544893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62011" y="735471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en-US" sz="2667" b="1" dirty="0">
                <a:latin typeface="+mj-ea"/>
                <a:ea typeface="+mj-ea"/>
              </a:rPr>
              <a:t>4</a:t>
            </a:r>
            <a:r>
              <a:rPr kumimoji="1" lang="en-US" altLang="en-US" sz="2667" b="1" dirty="0" smtClean="0">
                <a:latin typeface="+mj-ea"/>
                <a:ea typeface="+mj-ea"/>
              </a:rPr>
              <a:t>. Theoretical Results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52" y="1344407"/>
            <a:ext cx="11570295" cy="53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"/>
            <a:ext cx="12192000" cy="300351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04D5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62011" y="735471"/>
            <a:ext cx="7061837" cy="410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kumimoji="1" lang="en-US" altLang="en-US" sz="2667" b="1" dirty="0">
                <a:latin typeface="+mj-ea"/>
                <a:ea typeface="+mj-ea"/>
              </a:rPr>
              <a:t>4</a:t>
            </a:r>
            <a:r>
              <a:rPr kumimoji="1" lang="en-US" altLang="en-US" sz="2667" b="1" dirty="0" smtClean="0">
                <a:latin typeface="+mj-ea"/>
                <a:ea typeface="+mj-ea"/>
              </a:rPr>
              <a:t>. Theoretical Results</a:t>
            </a:r>
            <a:endParaRPr kumimoji="1" lang="ko-Kore-KR" altLang="en-US" sz="2667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5" y="1383061"/>
            <a:ext cx="12160875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3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389</Words>
  <Application>Microsoft Office PowerPoint</Application>
  <PresentationFormat>와이드스크린</PresentationFormat>
  <Paragraphs>59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Poppins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oozoo</dc:creator>
  <cp:lastModifiedBy>Jupiter</cp:lastModifiedBy>
  <cp:revision>35</cp:revision>
  <dcterms:created xsi:type="dcterms:W3CDTF">2023-07-06T04:25:07Z</dcterms:created>
  <dcterms:modified xsi:type="dcterms:W3CDTF">2023-07-13T10:42:51Z</dcterms:modified>
</cp:coreProperties>
</file>