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18288000" cy="10287000"/>
  <p:notesSz cx="6858000" cy="9144000"/>
  <p:embeddedFontLst>
    <p:embeddedFont>
      <p:font typeface="맑은 고딕" panose="020B0503020000020004" pitchFamily="34" charset="-127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Poppins Bold" panose="02000000000000000000" pitchFamily="2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정수" initials="정이" lastIdx="1" clrIdx="0">
    <p:extLst>
      <p:ext uri="{19B8F6BF-5375-455C-9EA6-DF929625EA0E}">
        <p15:presenceInfo xmlns:p15="http://schemas.microsoft.com/office/powerpoint/2012/main" userId="S::in5451@swu.ac.kr::158c2312-f2dd-4a33-9240-a7fa3b0266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719" autoAdjust="0"/>
  </p:normalViewPr>
  <p:slideViewPr>
    <p:cSldViewPr>
      <p:cViewPr varScale="1">
        <p:scale>
          <a:sx n="96" d="100"/>
          <a:sy n="96" d="100"/>
        </p:scale>
        <p:origin x="1704" y="168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3EF1F-7192-7049-A8F7-13E3421A6C55}" type="datetimeFigureOut">
              <a:rPr kumimoji="1" lang="ko-Kore-KR" altLang="en-US" smtClean="0"/>
              <a:t>2023. 7. 13.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A2463-CC47-1B4D-B7B7-38E3B22A782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90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3065796"/>
            <a:ext cx="121539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Generative Adversarial Nets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02916"/>
            <a:ext cx="3996127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b="1" dirty="0">
                <a:solidFill>
                  <a:srgbClr val="333333"/>
                </a:solidFill>
                <a:latin typeface="+mj-ea"/>
                <a:ea typeface="+mj-ea"/>
              </a:rPr>
              <a:t>23.07.</a:t>
            </a:r>
            <a:r>
              <a:rPr lang="en-US" altLang="ko-KR" sz="2400" b="1" dirty="0">
                <a:solidFill>
                  <a:srgbClr val="333333"/>
                </a:solidFill>
                <a:latin typeface="+mj-ea"/>
                <a:ea typeface="+mj-ea"/>
              </a:rPr>
              <a:t>13</a:t>
            </a:r>
            <a:r>
              <a:rPr lang="en-US" sz="2400" b="1" dirty="0">
                <a:solidFill>
                  <a:srgbClr val="333333"/>
                </a:solidFill>
                <a:latin typeface="+mj-ea"/>
                <a:ea typeface="+mj-ea"/>
              </a:rPr>
              <a:t> _ </a:t>
            </a:r>
            <a:r>
              <a:rPr lang="en-US" altLang="ko-KR" sz="2400" b="1" dirty="0">
                <a:solidFill>
                  <a:srgbClr val="333333"/>
                </a:solidFill>
                <a:latin typeface="+mj-ea"/>
                <a:ea typeface="+mj-ea"/>
              </a:rPr>
              <a:t>5</a:t>
            </a:r>
            <a:r>
              <a:rPr lang="en-US" sz="2400" b="1" dirty="0">
                <a:solidFill>
                  <a:srgbClr val="333333"/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166821"/>
            <a:ext cx="4693231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딥러닝</a:t>
            </a:r>
            <a:r>
              <a:rPr lang="en-US" sz="24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논문</a:t>
            </a:r>
            <a:r>
              <a:rPr lang="en-US" sz="24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요약</a:t>
            </a:r>
            <a:r>
              <a:rPr lang="en-US" sz="24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및</a:t>
            </a:r>
            <a:r>
              <a:rPr lang="en-US" sz="24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구현</a:t>
            </a:r>
            <a:r>
              <a:rPr lang="en-US" sz="24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스터디</a:t>
            </a:r>
            <a:endParaRPr lang="en-US" sz="24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7" name="AutoShape 7"/>
          <p:cNvSpPr/>
          <p:nvPr/>
        </p:nvSpPr>
        <p:spPr>
          <a:xfrm rot="-5400000">
            <a:off x="4989927" y="1071454"/>
            <a:ext cx="2161958" cy="0"/>
          </a:xfrm>
          <a:prstGeom prst="line">
            <a:avLst/>
          </a:prstGeom>
          <a:ln w="19050" cap="rnd">
            <a:solidFill>
              <a:srgbClr val="F04D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4260517" y="751531"/>
            <a:ext cx="2903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 dirty="0" err="1">
                <a:solidFill>
                  <a:srgbClr val="333333"/>
                </a:solidFill>
                <a:latin typeface="+mj-ea"/>
                <a:ea typeface="+mj-ea"/>
              </a:rPr>
              <a:t>발표자</a:t>
            </a:r>
            <a:endParaRPr lang="en-US" sz="2400" b="1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355767" y="1418283"/>
            <a:ext cx="2903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ko-KR" altLang="en-US" sz="2400" dirty="0" err="1">
                <a:solidFill>
                  <a:srgbClr val="333333"/>
                </a:solidFill>
                <a:latin typeface="+mj-ea"/>
                <a:ea typeface="+mj-ea"/>
              </a:rPr>
              <a:t>김영동</a:t>
            </a:r>
            <a:endParaRPr lang="en-US" sz="24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716182" y="2176246"/>
            <a:ext cx="16855636" cy="0"/>
          </a:xfrm>
          <a:prstGeom prst="line">
            <a:avLst/>
          </a:prstGeom>
          <a:ln w="19050" cap="rnd">
            <a:solidFill>
              <a:srgbClr val="F04D5B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Theoretical Results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2A127AE0-2262-4506-582F-E4C974AF1185}"/>
              </a:ext>
            </a:extLst>
          </p:cNvPr>
          <p:cNvSpPr txBox="1"/>
          <p:nvPr/>
        </p:nvSpPr>
        <p:spPr>
          <a:xfrm>
            <a:off x="693012" y="2342854"/>
            <a:ext cx="4107586" cy="462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300" b="1" dirty="0">
                <a:solidFill>
                  <a:srgbClr val="000000"/>
                </a:solidFill>
                <a:latin typeface="+mj-ea"/>
                <a:ea typeface="+mj-ea"/>
              </a:rPr>
              <a:t>Global Optimality</a:t>
            </a:r>
            <a:endParaRPr lang="ko-KR" altLang="en-US" sz="23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065E00C-D4A2-A9D6-5BA5-2620E678A5EA}"/>
              </a:ext>
            </a:extLst>
          </p:cNvPr>
          <p:cNvCxnSpPr/>
          <p:nvPr/>
        </p:nvCxnSpPr>
        <p:spPr>
          <a:xfrm>
            <a:off x="6096000" y="1103201"/>
            <a:ext cx="0" cy="830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5">
            <a:extLst>
              <a:ext uri="{FF2B5EF4-FFF2-40B4-BE49-F238E27FC236}">
                <a16:creationId xmlns:a16="http://schemas.microsoft.com/office/drawing/2014/main" id="{981D548D-9284-C78D-1580-228375109E72}"/>
              </a:ext>
            </a:extLst>
          </p:cNvPr>
          <p:cNvSpPr txBox="1"/>
          <p:nvPr/>
        </p:nvSpPr>
        <p:spPr>
          <a:xfrm>
            <a:off x="6400800" y="2342854"/>
            <a:ext cx="4107586" cy="462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300" b="1" dirty="0">
                <a:solidFill>
                  <a:srgbClr val="000000"/>
                </a:solidFill>
                <a:latin typeface="+mj-ea"/>
                <a:ea typeface="+mj-ea"/>
              </a:rPr>
              <a:t>Proof: </a:t>
            </a:r>
            <a:r>
              <a:rPr lang="en-US" altLang="ko-KR" sz="2300" dirty="0">
                <a:solidFill>
                  <a:srgbClr val="000000"/>
                </a:solidFill>
                <a:latin typeface="+mj-ea"/>
                <a:ea typeface="+mj-ea"/>
              </a:rPr>
              <a:t>For G fixed,</a:t>
            </a:r>
            <a:endParaRPr lang="ko-KR" altLang="en-US" sz="23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79E8F7-E8A3-B936-2974-0D130890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98" y="3124653"/>
            <a:ext cx="3708400" cy="609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F204BA-0137-8474-EA15-E6F3492C9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199" y="2933700"/>
            <a:ext cx="7772400" cy="2132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51C7BB-7ACD-B156-16BA-19292060165B}"/>
                  </a:ext>
                </a:extLst>
              </p:cNvPr>
              <p:cNvSpPr txBox="1"/>
              <p:nvPr/>
            </p:nvSpPr>
            <p:spPr>
              <a:xfrm>
                <a:off x="7486712" y="5015872"/>
                <a:ext cx="8610600" cy="622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ko-Kore-KR" altLang="en-US" sz="220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kumimoji="1" lang="en-US" altLang="ko-Kore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ko-Kore-KR" sz="2200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</m:sub>
                    </m:sSub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sSub>
                          <m:sSubPr>
                            <m:ctrlPr>
                              <a:rPr kumimoji="1" lang="en-US" altLang="ko-Kore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ko-Kore-KR" sz="2200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ko-Kore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ko-Kore-KR" sz="2200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ko-Kore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ko-Kore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ko-Kore-KR" sz="2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ko-Kore-KR" sz="22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ore-KR" altLang="en-US" sz="22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kumimoji="1" lang="en-US" altLang="ko-Kore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ore-KR" sz="2200" i="1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kumimoji="1" lang="en-US" altLang="ko-Kore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ko-Kore-KR" sz="2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ko-Kore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200" i="1"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kumimoji="1" lang="en-US" altLang="ko-Kore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ore-KR" sz="2200" i="1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sSub>
                              <m:sSubPr>
                                <m:ctrlPr>
                                  <a:rPr kumimoji="1" lang="en-US" altLang="ko-Kore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1" lang="en-US" altLang="ko-Kore-KR" sz="2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ko-Kore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ore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kumimoji="1" lang="en-US" altLang="ko-Kore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1" lang="en-US" altLang="ko-Kore-KR" sz="2200" i="1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ko-Kore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ore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1" lang="en-US" altLang="ko-Kore-KR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ko-Kore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1" lang="en-US" altLang="ko-Kore-KR" sz="2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ko-Kore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ore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</a:rPr>
                      <m:t>⁡(4)</m:t>
                    </m:r>
                  </m:oMath>
                </a14:m>
                <a:endParaRPr kumimoji="1" lang="ko-Kore-KR" alt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51C7BB-7ACD-B156-16BA-192920601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712" y="5015872"/>
                <a:ext cx="8610600" cy="622927"/>
              </a:xfrm>
              <a:prstGeom prst="rect">
                <a:avLst/>
              </a:prstGeom>
              <a:blipFill>
                <a:blip r:embed="rId4"/>
                <a:stretch>
                  <a:fillRect l="-736" b="-8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EE498A-4D04-19B4-D2E8-BC898146350A}"/>
                  </a:ext>
                </a:extLst>
              </p:cNvPr>
              <p:cNvSpPr txBox="1"/>
              <p:nvPr/>
            </p:nvSpPr>
            <p:spPr>
              <a:xfrm>
                <a:off x="7365999" y="5903739"/>
                <a:ext cx="8610600" cy="664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ore-K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ore-KR" sz="22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||</m:t>
                      </m:r>
                      <m:f>
                        <m:fPr>
                          <m:ctrlPr>
                            <a:rPr kumimoji="1" lang="en-US" altLang="ko-Kore-K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ore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2200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ore-K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ko-Kore-KR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ko-Kore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2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ore-K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ore-K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ore-K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ore-KR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||</m:t>
                      </m:r>
                      <m:f>
                        <m:fPr>
                          <m:ctrlPr>
                            <a:rPr kumimoji="1" lang="en-US" altLang="ko-Kore-K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ore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2200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ore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ko-Kore-KR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ko-Kore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2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kumimoji="1" lang="en-US" altLang="ko-Kore-KR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m:rPr>
                          <m:sty m:val="p"/>
                        </m:rPr>
                        <a:rPr kumimoji="1" lang="en-US" altLang="ko-Kore-KR" sz="22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⁡(4)</m:t>
                      </m:r>
                    </m:oMath>
                  </m:oMathPara>
                </a14:m>
                <a:endParaRPr kumimoji="1" lang="ko-Kore-KR" alt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EE498A-4D04-19B4-D2E8-BC8981463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999" y="5903739"/>
                <a:ext cx="8610600" cy="664990"/>
              </a:xfrm>
              <a:prstGeom prst="rect">
                <a:avLst/>
              </a:prstGeom>
              <a:blipFill>
                <a:blip r:embed="rId5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35E376-F525-042B-49EC-6A405D95A707}"/>
                  </a:ext>
                </a:extLst>
              </p:cNvPr>
              <p:cNvSpPr txBox="1"/>
              <p:nvPr/>
            </p:nvSpPr>
            <p:spPr>
              <a:xfrm>
                <a:off x="14706600" y="5557404"/>
                <a:ext cx="3352800" cy="57669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kumimoji="1" lang="en-US" altLang="ko-Kore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kumimoji="1" lang="en-US" altLang="ko-Kore-KR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kumimoji="1" lang="en-US" altLang="ko-Kore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ore-KR" sz="1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ko-Kore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ko-Kore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ko-Kore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𝑑𝑎𝑡𝑎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ko-Kore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ore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1" lang="en-US" altLang="ko-Kore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ko-Kore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ore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ko-Kore-KR" alt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35E376-F525-042B-49EC-6A405D95A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600" y="5557404"/>
                <a:ext cx="3352800" cy="576696"/>
              </a:xfrm>
              <a:prstGeom prst="rect">
                <a:avLst/>
              </a:prstGeom>
              <a:blipFill>
                <a:blip r:embed="rId6"/>
                <a:stretch>
                  <a:fillRect t="-119149" b="-17021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57DFAA67-F907-3201-F8E3-76FD0D118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3516" y="6801353"/>
            <a:ext cx="3695700" cy="50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D453CE-4846-500B-2EEA-0009315663E9}"/>
                  </a:ext>
                </a:extLst>
              </p:cNvPr>
              <p:cNvSpPr txBox="1"/>
              <p:nvPr/>
            </p:nvSpPr>
            <p:spPr>
              <a:xfrm>
                <a:off x="11271432" y="6855383"/>
                <a:ext cx="3352800" cy="45397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mtClean="0">
                          <a:latin typeface="Cambria Math" panose="02040503050406030204" pitchFamily="18" charset="0"/>
                        </a:rPr>
                        <m:t>𝐽𝑆𝐷</m:t>
                      </m:r>
                      <m:r>
                        <a:rPr kumimoji="1" lang="en-US" altLang="ko-Kore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ko-Kore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sz="1200" i="1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kumimoji="1" lang="en-US" altLang="ko-Kore-KR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200" i="1">
                          <a:latin typeface="Cambria Math" panose="02040503050406030204" pitchFamily="18" charset="0"/>
                        </a:rPr>
                        <m:t>||</m:t>
                      </m:r>
                      <m:f>
                        <m:fPr>
                          <m:ctrlP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sz="1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ko-Kore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sz="1200" i="1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kumimoji="1" lang="en-US" altLang="ko-Kore-KR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ko-Kore-KR" sz="1200" b="0" i="1" smtClean="0">
                          <a:latin typeface="Cambria Math" panose="02040503050406030204" pitchFamily="18" charset="0"/>
                        </a:rPr>
                        <m:t>||</m:t>
                      </m:r>
                      <m:f>
                        <m:fPr>
                          <m:ctrlP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D453CE-4846-500B-2EEA-000931566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1432" y="6855383"/>
                <a:ext cx="3352800" cy="4539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D4D4C3B0-25CD-88A9-BD9C-500A6CDA97A7}"/>
              </a:ext>
            </a:extLst>
          </p:cNvPr>
          <p:cNvCxnSpPr/>
          <p:nvPr/>
        </p:nvCxnSpPr>
        <p:spPr>
          <a:xfrm>
            <a:off x="9372600" y="73533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2CD5586-46A8-0FF7-1538-AEDD1890D4BB}"/>
              </a:ext>
            </a:extLst>
          </p:cNvPr>
          <p:cNvCxnSpPr/>
          <p:nvPr/>
        </p:nvCxnSpPr>
        <p:spPr>
          <a:xfrm rot="16200000" flipH="1">
            <a:off x="10094520" y="7375274"/>
            <a:ext cx="882147" cy="838200"/>
          </a:xfrm>
          <a:prstGeom prst="bentConnector3">
            <a:avLst>
              <a:gd name="adj1" fmla="val 1002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EF4491-2C76-1844-2D22-B4BA3ED8025C}"/>
                  </a:ext>
                </a:extLst>
              </p:cNvPr>
              <p:cNvSpPr txBox="1"/>
              <p:nvPr/>
            </p:nvSpPr>
            <p:spPr>
              <a:xfrm>
                <a:off x="11149215" y="7794374"/>
                <a:ext cx="6376781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JSD</a:t>
                </a:r>
                <a:r>
                  <a:rPr kumimoji="1" lang="ko-Kore-KR" altLang="en-US" dirty="0"/>
                  <a:t>는 </a:t>
                </a:r>
                <a:r>
                  <a:rPr kumimoji="1" lang="en-US" altLang="ko-Kore-KR" dirty="0"/>
                  <a:t>distance matric</a:t>
                </a:r>
                <a:r>
                  <a:rPr kumimoji="1" lang="ko-Kore-KR" altLang="en-US" dirty="0"/>
                  <a:t>이기 때문에 최소값은 </a:t>
                </a:r>
                <a:r>
                  <a:rPr kumimoji="1" lang="en-US" altLang="ko-Kore-KR" dirty="0"/>
                  <a:t>0</a:t>
                </a:r>
                <a:r>
                  <a:rPr kumimoji="1" lang="en-US" altLang="ko-KR" dirty="0"/>
                  <a:t>. </a:t>
                </a:r>
                <a:r>
                  <a:rPr kumimoji="1" lang="ko-KR" altLang="en-US" dirty="0"/>
                  <a:t>즉</a:t>
                </a:r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kumimoji="1" lang="ko-Kore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kumimoji="1" lang="ko-Kore-KR" altLang="en-US" dirty="0"/>
                  <a:t>가 같을 때 </a:t>
                </a:r>
                <a:r>
                  <a:rPr kumimoji="1" lang="en-US" altLang="ko-Kore-KR" dirty="0"/>
                  <a:t>C(G)</a:t>
                </a:r>
                <a:r>
                  <a:rPr kumimoji="1" lang="ko-Kore-KR" altLang="en-US" dirty="0"/>
                  <a:t>의 최솟값은 </a:t>
                </a:r>
                <a:r>
                  <a:rPr kumimoji="1" lang="en-US" altLang="ko-Kore-KR" dirty="0"/>
                  <a:t>–log(4)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EF4491-2C76-1844-2D22-B4BA3ED80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215" y="7794374"/>
                <a:ext cx="6376781" cy="668901"/>
              </a:xfrm>
              <a:prstGeom prst="rect">
                <a:avLst/>
              </a:prstGeom>
              <a:blipFill>
                <a:blip r:embed="rId9"/>
                <a:stretch>
                  <a:fillRect l="-596" t="-5556" b="-1296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BD9539-677D-5796-E206-B2A27016061C}"/>
                  </a:ext>
                </a:extLst>
              </p:cNvPr>
              <p:cNvSpPr txBox="1"/>
              <p:nvPr/>
            </p:nvSpPr>
            <p:spPr>
              <a:xfrm>
                <a:off x="6690761" y="8921097"/>
                <a:ext cx="5969001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kumimoji="1" lang="ko-Kore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kumimoji="1" lang="ko-Kore-KR" altLang="en-US" dirty="0"/>
                  <a:t>가 같을 때가 </a:t>
                </a:r>
                <a:r>
                  <a:rPr kumimoji="1" lang="en-US" altLang="ko-Kore-KR" dirty="0"/>
                  <a:t>global optimum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BD9539-677D-5796-E206-B2A270160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61" y="8921097"/>
                <a:ext cx="5969001" cy="391902"/>
              </a:xfrm>
              <a:prstGeom prst="rect">
                <a:avLst/>
              </a:prstGeom>
              <a:blipFill>
                <a:blip r:embed="rId10"/>
                <a:stretch>
                  <a:fillRect l="-1064" t="-9375" b="-18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40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Theoretical Results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2A127AE0-2262-4506-582F-E4C974AF1185}"/>
              </a:ext>
            </a:extLst>
          </p:cNvPr>
          <p:cNvSpPr txBox="1"/>
          <p:nvPr/>
        </p:nvSpPr>
        <p:spPr>
          <a:xfrm>
            <a:off x="693012" y="2342854"/>
            <a:ext cx="4107586" cy="462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300" b="1" dirty="0">
                <a:solidFill>
                  <a:srgbClr val="000000"/>
                </a:solidFill>
                <a:latin typeface="+mj-ea"/>
                <a:ea typeface="+mj-ea"/>
              </a:rPr>
              <a:t>Algorithm 1</a:t>
            </a:r>
            <a:endParaRPr lang="ko-KR" altLang="en-US" sz="23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0EFC65-DDD2-F385-EC5F-4EDAFCBE0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87" y="2933700"/>
            <a:ext cx="9289188" cy="61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3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Experiments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409D1EE5-0D6F-B27C-9CE2-A8883CC8FF3B}"/>
                  </a:ext>
                </a:extLst>
              </p:cNvPr>
              <p:cNvSpPr txBox="1"/>
              <p:nvPr/>
            </p:nvSpPr>
            <p:spPr>
              <a:xfrm>
                <a:off x="693012" y="2171700"/>
                <a:ext cx="16756788" cy="135280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342900" indent="-342900">
                  <a:lnSpc>
                    <a:spcPts val="36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ore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MNIST, Toronto Face Database(TFD), CIFAR-10</a:t>
                </a:r>
                <a:r>
                  <a:rPr lang="ko-Kore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에 대해 학습 진행</a:t>
                </a:r>
                <a:endParaRPr lang="en-US" altLang="ko-Kore-KR" sz="20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342900" indent="-342900">
                  <a:lnSpc>
                    <a:spcPts val="36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G</a:t>
                </a:r>
                <a:r>
                  <a:rPr lang="ko-Kore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는 </a:t>
                </a:r>
                <a:r>
                  <a:rPr lang="en-US" altLang="ko-Kore-KR" sz="2000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ReLU</a:t>
                </a:r>
                <a:r>
                  <a:rPr lang="en-US" altLang="ko-Kore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, sigmoid </a:t>
                </a:r>
                <a:r>
                  <a:rPr lang="ko-Kore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혼합하여 사용</a:t>
                </a:r>
                <a:r>
                  <a:rPr lang="en-US" altLang="ko-Kore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, D</a:t>
                </a:r>
                <a:r>
                  <a:rPr lang="ko-Kore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는 </a:t>
                </a:r>
                <a:r>
                  <a:rPr lang="en-US" altLang="ko-Kore-KR" sz="2000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maxout</a:t>
                </a:r>
                <a:r>
                  <a:rPr lang="en-US" altLang="ko-Kore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 activation </a:t>
                </a:r>
                <a:r>
                  <a:rPr lang="ko-Kore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사용</a:t>
                </a:r>
                <a:endParaRPr lang="en-US" altLang="ko-Kore-KR" sz="20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342900" indent="-342900">
                  <a:lnSpc>
                    <a:spcPts val="36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sz="2000" i="0" dirty="0">
                    <a:solidFill>
                      <a:srgbClr val="000000"/>
                    </a:solidFill>
                    <a:effectLst/>
                    <a:latin typeface="+mj-ea"/>
                    <a:ea typeface="+mj-ea"/>
                  </a:rPr>
                  <a:t>에 있는 테스트 데이터들의 확률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은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G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로 생성된 데이터들에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Gaussian </a:t>
                </a:r>
                <a:r>
                  <a:rPr lang="en-US" altLang="ko-KR" sz="2000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Parzen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 window</a:t>
                </a:r>
                <a:r>
                  <a:rPr lang="ko-KR" altLang="en-US" sz="2000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를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 맞추는 방식으로 측정</a:t>
                </a:r>
                <a:endParaRPr lang="en-US" altLang="ko-KR" sz="2000" i="0" dirty="0">
                  <a:solidFill>
                    <a:srgbClr val="000000"/>
                  </a:solidFill>
                  <a:effectLst/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409D1EE5-0D6F-B27C-9CE2-A8883CC8F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12" y="2171700"/>
                <a:ext cx="16756788" cy="1352806"/>
              </a:xfrm>
              <a:prstGeom prst="rect">
                <a:avLst/>
              </a:prstGeom>
              <a:blipFill>
                <a:blip r:embed="rId2"/>
                <a:stretch>
                  <a:fillRect l="-833" b="-8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5E3B137A-F653-F43F-5F2B-A29BC6735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943477"/>
            <a:ext cx="7336723" cy="2400045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A8D24604-8C89-CB35-8491-F7572C6B11A0}"/>
              </a:ext>
            </a:extLst>
          </p:cNvPr>
          <p:cNvSpPr txBox="1"/>
          <p:nvPr/>
        </p:nvSpPr>
        <p:spPr>
          <a:xfrm>
            <a:off x="689699" y="6591300"/>
            <a:ext cx="16756788" cy="863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위 방식을 사용해 확률을 측정하는 것은 분산이 크고 이미지 등의 고차원 데이터에서 좋은 효과를 내지 못하지만 본 논문에서 사용가능한 방식 중에서는 가장 좋은 방식이었다고 한다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661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Experiments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2CC8AB-6C2D-163D-98F8-C5EBD9B02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120218"/>
            <a:ext cx="8458200" cy="604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2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Advantages and Disadvantages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409D1EE5-0D6F-B27C-9CE2-A8883CC8FF3B}"/>
                  </a:ext>
                </a:extLst>
              </p:cNvPr>
              <p:cNvSpPr txBox="1"/>
              <p:nvPr/>
            </p:nvSpPr>
            <p:spPr>
              <a:xfrm>
                <a:off x="693012" y="2171700"/>
                <a:ext cx="16756788" cy="501881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342900" indent="-342900">
                  <a:lnSpc>
                    <a:spcPts val="36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ore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adversarial nets framework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는 이전에 존재하던 것들과 비교했을 때 장점과 단점 모두를 가지고 있다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.</a:t>
                </a:r>
              </a:p>
              <a:p>
                <a:pPr marL="342900" indent="-342900">
                  <a:lnSpc>
                    <a:spcPts val="36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i="0" dirty="0">
                    <a:solidFill>
                      <a:srgbClr val="000000"/>
                    </a:solidFill>
                    <a:effectLst/>
                    <a:latin typeface="+mj-ea"/>
                    <a:ea typeface="+mj-ea"/>
                  </a:rPr>
                  <a:t>단점</a:t>
                </a:r>
                <a:endParaRPr lang="en-US" altLang="ko-KR" sz="2000" i="0" dirty="0">
                  <a:solidFill>
                    <a:srgbClr val="000000"/>
                  </a:solidFill>
                  <a:effectLst/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ts val="36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생성된 데이터의 분포를 확실하게 표현하는 것이 없다는 것</a:t>
                </a:r>
                <a:endParaRPr lang="en-US" altLang="ko-KR" sz="20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ts val="36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i="0" dirty="0">
                    <a:solidFill>
                      <a:srgbClr val="000000"/>
                    </a:solidFill>
                    <a:effectLst/>
                    <a:latin typeface="+mj-ea"/>
                    <a:ea typeface="+mj-ea"/>
                  </a:rPr>
                  <a:t>학습할 때 </a:t>
                </a:r>
                <a:r>
                  <a:rPr lang="en-US" altLang="ko-KR" sz="2000" i="0" dirty="0">
                    <a:solidFill>
                      <a:srgbClr val="000000"/>
                    </a:solidFill>
                    <a:effectLst/>
                    <a:latin typeface="+mj-ea"/>
                    <a:ea typeface="+mj-ea"/>
                  </a:rPr>
                  <a:t>D</a:t>
                </a:r>
                <a:r>
                  <a:rPr lang="ko-KR" altLang="en-US" sz="2000" i="0" dirty="0">
                    <a:solidFill>
                      <a:srgbClr val="000000"/>
                    </a:solidFill>
                    <a:effectLst/>
                    <a:latin typeface="+mj-ea"/>
                    <a:ea typeface="+mj-ea"/>
                  </a:rPr>
                  <a:t>는 </a:t>
                </a:r>
                <a:r>
                  <a:rPr lang="en-US" altLang="ko-KR" sz="2000" i="0" dirty="0">
                    <a:solidFill>
                      <a:srgbClr val="000000"/>
                    </a:solidFill>
                    <a:effectLst/>
                    <a:latin typeface="+mj-ea"/>
                    <a:ea typeface="+mj-ea"/>
                  </a:rPr>
                  <a:t>G</a:t>
                </a:r>
                <a:r>
                  <a:rPr lang="ko-KR" altLang="en-US" sz="2000" i="0" dirty="0">
                    <a:solidFill>
                      <a:srgbClr val="000000"/>
                    </a:solidFill>
                    <a:effectLst/>
                    <a:latin typeface="+mj-ea"/>
                    <a:ea typeface="+mj-ea"/>
                  </a:rPr>
                  <a:t>와 잘 동기화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 </a:t>
                </a:r>
                <a:r>
                  <a:rPr lang="ko-KR" altLang="en-US" sz="2000" i="0" dirty="0">
                    <a:solidFill>
                      <a:srgbClr val="000000"/>
                    </a:solidFill>
                    <a:effectLst/>
                    <a:latin typeface="+mj-ea"/>
                    <a:ea typeface="+mj-ea"/>
                  </a:rPr>
                  <a:t>되어야한다</a:t>
                </a:r>
                <a:r>
                  <a:rPr lang="en-US" altLang="ko-KR" sz="2000" i="0" dirty="0">
                    <a:solidFill>
                      <a:srgbClr val="000000"/>
                    </a:solidFill>
                    <a:effectLst/>
                    <a:latin typeface="+mj-ea"/>
                    <a:ea typeface="+mj-ea"/>
                  </a:rPr>
                  <a:t>.</a:t>
                </a:r>
              </a:p>
              <a:p>
                <a:pPr marL="800100" lvl="1" indent="-342900">
                  <a:lnSpc>
                    <a:spcPts val="36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즉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,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G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가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D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의 학습 없이 너무 많이 학습되어서는 안된다는 것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.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 </a:t>
                </a:r>
                <a:endParaRPr lang="en-US" altLang="ko-KR" sz="20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ts val="36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만약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D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의 가중치를 조정하는 과정 없이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G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만 계속해서 가중치를 조정할 경우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,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G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ko-KR" altLang="en-US" sz="2000" i="0" dirty="0">
                    <a:solidFill>
                      <a:srgbClr val="000000"/>
                    </a:solidFill>
                    <a:effectLst/>
                    <a:latin typeface="+mj-ea"/>
                    <a:ea typeface="+mj-ea"/>
                  </a:rPr>
                  <a:t>의 분포를 따르는 데 충분한 다양성을 지닐 수 없게 되는 </a:t>
                </a:r>
                <a:r>
                  <a:rPr lang="en-US" altLang="ko-KR" sz="2000" i="0" dirty="0">
                    <a:solidFill>
                      <a:srgbClr val="000000"/>
                    </a:solidFill>
                    <a:effectLst/>
                    <a:latin typeface="+mj-ea"/>
                    <a:ea typeface="+mj-ea"/>
                  </a:rPr>
                  <a:t>‘Helvetica scenario’</a:t>
                </a:r>
                <a:r>
                  <a:rPr lang="ko-KR" altLang="en-US" sz="2000" i="0" dirty="0">
                    <a:solidFill>
                      <a:srgbClr val="000000"/>
                    </a:solidFill>
                    <a:effectLst/>
                    <a:latin typeface="+mj-ea"/>
                    <a:ea typeface="+mj-ea"/>
                  </a:rPr>
                  <a:t>에 빠지게 되어 원하는 </a:t>
                </a:r>
                <a:r>
                  <a:rPr lang="en-US" altLang="ko-KR" sz="2000" i="0" dirty="0">
                    <a:solidFill>
                      <a:srgbClr val="000000"/>
                    </a:solidFill>
                    <a:effectLst/>
                    <a:latin typeface="+mj-ea"/>
                    <a:ea typeface="+mj-ea"/>
                  </a:rPr>
                  <a:t>G</a:t>
                </a:r>
                <a:r>
                  <a:rPr lang="ko-KR" altLang="en-US" sz="2000" i="0" dirty="0" err="1">
                    <a:solidFill>
                      <a:srgbClr val="000000"/>
                    </a:solidFill>
                    <a:effectLst/>
                    <a:latin typeface="+mj-ea"/>
                    <a:ea typeface="+mj-ea"/>
                  </a:rPr>
                  <a:t>를</a:t>
                </a:r>
                <a:r>
                  <a:rPr lang="ko-KR" altLang="en-US" sz="2000" i="0" dirty="0">
                    <a:solidFill>
                      <a:srgbClr val="000000"/>
                    </a:solidFill>
                    <a:effectLst/>
                    <a:latin typeface="+mj-ea"/>
                    <a:ea typeface="+mj-ea"/>
                  </a:rPr>
                  <a:t> 얻지 못하게 됨</a:t>
                </a:r>
                <a:r>
                  <a:rPr lang="en-US" altLang="ko-KR" sz="2000" i="0" dirty="0">
                    <a:solidFill>
                      <a:srgbClr val="000000"/>
                    </a:solidFill>
                    <a:effectLst/>
                    <a:latin typeface="+mj-ea"/>
                    <a:ea typeface="+mj-ea"/>
                  </a:rPr>
                  <a:t>.</a:t>
                </a:r>
              </a:p>
              <a:p>
                <a:pPr marL="342900" indent="-342900">
                  <a:lnSpc>
                    <a:spcPts val="36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장점</a:t>
                </a:r>
                <a:endParaRPr lang="en-US" altLang="ko-KR" sz="20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342900" indent="-342900">
                  <a:lnSpc>
                    <a:spcPts val="36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역전파로 기울기를 구할 수 있기 때문에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Markov chain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이 필요하지 않다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.</a:t>
                </a:r>
              </a:p>
              <a:p>
                <a:pPr marL="342900" indent="-342900">
                  <a:lnSpc>
                    <a:spcPts val="36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학습 과정에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inference</a:t>
                </a:r>
                <a:r>
                  <a:rPr lang="ko-KR" altLang="en-US" sz="2000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를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 할 필요가 없다는 것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.</a:t>
                </a:r>
              </a:p>
              <a:p>
                <a:pPr marL="342900" indent="-342900">
                  <a:lnSpc>
                    <a:spcPts val="36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adversarial nets framework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와 다양한 함수를 합칠 수 있다는 것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+mj-ea"/>
                    <a:ea typeface="+mj-ea"/>
                  </a:rPr>
                  <a:t>.</a:t>
                </a:r>
              </a:p>
            </p:txBody>
          </p:sp>
        </mc:Choice>
        <mc:Fallback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409D1EE5-0D6F-B27C-9CE2-A8883CC8F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12" y="2171700"/>
                <a:ext cx="16756788" cy="5018810"/>
              </a:xfrm>
              <a:prstGeom prst="rect">
                <a:avLst/>
              </a:prstGeom>
              <a:blipFill>
                <a:blip r:embed="rId2"/>
                <a:stretch>
                  <a:fillRect l="-833" b="-20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34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Abstract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691951" y="2466650"/>
            <a:ext cx="9519850" cy="7003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ko-KR" altLang="en-US" sz="2300" b="1" dirty="0">
                <a:solidFill>
                  <a:srgbClr val="333333"/>
                </a:solidFill>
                <a:latin typeface="+mj-ea"/>
                <a:ea typeface="+mj-ea"/>
              </a:rPr>
              <a:t>두가지 모델을 훈련시켜 </a:t>
            </a:r>
            <a:r>
              <a:rPr lang="en-US" altLang="ko-KR" sz="2300" b="1" dirty="0">
                <a:solidFill>
                  <a:srgbClr val="333333"/>
                </a:solidFill>
                <a:latin typeface="+mj-ea"/>
                <a:ea typeface="+mj-ea"/>
              </a:rPr>
              <a:t>Generative model</a:t>
            </a:r>
            <a:r>
              <a:rPr lang="ko-KR" altLang="en-US" sz="2300" b="1" dirty="0">
                <a:solidFill>
                  <a:srgbClr val="333333"/>
                </a:solidFill>
                <a:latin typeface="+mj-ea"/>
                <a:ea typeface="+mj-ea"/>
              </a:rPr>
              <a:t>을 추정하는 새로운 프레임워크 제안</a:t>
            </a:r>
            <a:endParaRPr lang="en-US" altLang="ko-KR" sz="23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Generative model(</a:t>
            </a: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생성자</a:t>
            </a: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), G : </a:t>
            </a: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학습데이터의 분포를 모사함</a:t>
            </a:r>
            <a:endParaRPr lang="en-US" altLang="ko-KR" sz="20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Discriminative model(</a:t>
            </a:r>
            <a:r>
              <a:rPr lang="ko-KR" altLang="en-US" sz="2000" dirty="0" err="1">
                <a:solidFill>
                  <a:srgbClr val="333333"/>
                </a:solidFill>
                <a:latin typeface="+mj-ea"/>
                <a:ea typeface="+mj-ea"/>
              </a:rPr>
              <a:t>판별자</a:t>
            </a: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),</a:t>
            </a: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D : sample</a:t>
            </a: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 데이터가 </a:t>
            </a: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G</a:t>
            </a: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로부터 나온 데이터가 아닌 실제 학습데이터로부터 나온 데이터일 확률을 추정</a:t>
            </a:r>
            <a:endParaRPr lang="en-US" altLang="ko-KR" sz="20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b="1" dirty="0">
                <a:solidFill>
                  <a:srgbClr val="333333"/>
                </a:solidFill>
                <a:latin typeface="+mj-ea"/>
                <a:ea typeface="+mj-ea"/>
              </a:rPr>
              <a:t>학습과정</a:t>
            </a:r>
            <a:endParaRPr lang="en-US" altLang="ko-KR" sz="23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G</a:t>
            </a: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는 </a:t>
            </a: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D</a:t>
            </a: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가 실수할 확률을 높이는 방향으로 학습</a:t>
            </a: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잘 구별하지 못하도록</a:t>
            </a: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b="1" dirty="0">
                <a:solidFill>
                  <a:srgbClr val="333333"/>
                </a:solidFill>
                <a:latin typeface="+mj-ea"/>
                <a:ea typeface="+mj-ea"/>
              </a:rPr>
              <a:t>본 논문의 특징</a:t>
            </a:r>
            <a:endParaRPr lang="en-US" altLang="ko-KR" sz="23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본 논문에서 제안하는 프레임워크는 </a:t>
            </a: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2</a:t>
            </a: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인용 </a:t>
            </a: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minimax </a:t>
            </a: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게임과 </a:t>
            </a:r>
            <a:r>
              <a:rPr lang="ko-KR" altLang="en-US" sz="2000" dirty="0" err="1">
                <a:solidFill>
                  <a:srgbClr val="333333"/>
                </a:solidFill>
                <a:latin typeface="+mj-ea"/>
                <a:ea typeface="+mj-ea"/>
              </a:rPr>
              <a:t>비슷</a:t>
            </a: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임의의 </a:t>
            </a: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G, D</a:t>
            </a: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의 공간에서</a:t>
            </a: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, G</a:t>
            </a: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와 </a:t>
            </a: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D</a:t>
            </a: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는 각각 유일한 답이 존재하며 모두 </a:t>
            </a: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½</a:t>
            </a: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의 확률을 갖는다</a:t>
            </a: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G,</a:t>
            </a: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D</a:t>
            </a: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가 </a:t>
            </a:r>
            <a:r>
              <a:rPr lang="ko-KR" altLang="en-US" sz="2000" dirty="0" err="1">
                <a:solidFill>
                  <a:srgbClr val="333333"/>
                </a:solidFill>
                <a:latin typeface="+mj-ea"/>
                <a:ea typeface="+mj-ea"/>
              </a:rPr>
              <a:t>다층퍼셉트론의</a:t>
            </a: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 구조를 갖는다면 역전파를 이용한 학습이 가능하다</a:t>
            </a: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이는 데이터를 훈련하거나 생성할 때 다른 네트워크나 </a:t>
            </a: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Markov chain</a:t>
            </a: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이 </a:t>
            </a:r>
            <a:r>
              <a:rPr lang="ko-KR" altLang="en-US" sz="2000" dirty="0" err="1">
                <a:solidFill>
                  <a:srgbClr val="333333"/>
                </a:solidFill>
                <a:latin typeface="+mj-ea"/>
                <a:ea typeface="+mj-ea"/>
              </a:rPr>
              <a:t>필요없다</a:t>
            </a: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본 논문의 실험은 생성된 샘플에 대해</a:t>
            </a: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질적</a:t>
            </a: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+mj-ea"/>
                <a:ea typeface="+mj-ea"/>
              </a:rPr>
              <a:t>양적으로의 가능성을 보여줌</a:t>
            </a:r>
            <a:r>
              <a:rPr lang="en-US" altLang="ko-KR" sz="2000" dirty="0">
                <a:solidFill>
                  <a:srgbClr val="333333"/>
                </a:solidFill>
                <a:latin typeface="+mj-ea"/>
                <a:ea typeface="+mj-ea"/>
              </a:rPr>
              <a:t>.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AD89F28D-8FE9-E4D7-ABE0-FE07DFC4A972}"/>
              </a:ext>
            </a:extLst>
          </p:cNvPr>
          <p:cNvCxnSpPr/>
          <p:nvPr/>
        </p:nvCxnSpPr>
        <p:spPr>
          <a:xfrm>
            <a:off x="8382000" y="1257300"/>
            <a:ext cx="0" cy="830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E25DECB-48AA-69A1-1AE7-9C58D9819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47900"/>
            <a:ext cx="7772400" cy="41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1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Introduction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3012" y="2171700"/>
            <a:ext cx="16756788" cy="36338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ko-Kore-KR" altLang="en-US" sz="2000" dirty="0">
                <a:solidFill>
                  <a:srgbClr val="000000"/>
                </a:solidFill>
                <a:latin typeface="+mj-ea"/>
                <a:ea typeface="+mj-ea"/>
              </a:rPr>
              <a:t>딥러닝은 다양한 분야</a:t>
            </a:r>
            <a:r>
              <a:rPr lang="en-US" altLang="ko-Kore-KR" sz="2000" dirty="0">
                <a:solidFill>
                  <a:srgbClr val="000000"/>
                </a:solidFill>
                <a:latin typeface="+mj-ea"/>
                <a:ea typeface="+mj-ea"/>
              </a:rPr>
              <a:t>(natural images, audio waveforms containing speech, and symbols in natural language corpora)</a:t>
            </a:r>
            <a:r>
              <a:rPr lang="ko-Kore-KR" altLang="en-US" sz="2000" dirty="0">
                <a:solidFill>
                  <a:srgbClr val="000000"/>
                </a:solidFill>
                <a:latin typeface="+mj-ea"/>
                <a:ea typeface="+mj-ea"/>
              </a:rPr>
              <a:t>에서 좋은 성능의 모델을 만들게 해줌</a:t>
            </a:r>
            <a:r>
              <a:rPr lang="en-US" altLang="ko-Kore-KR" sz="20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 중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discr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iminative model(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많은 정보가 담긴 입력 데이터의 클래스 라벨을 매핑하는 모델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은 역전파와 드랍 아웃을 기반으로 높은 성능을 낼 수 있었다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하지만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Deep generative model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은 제어하기 힘든 수많은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probabilistic computations(MLE 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등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을 추론하는 것에 대한 어려움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생성 모델에서 부분적 선형 유닛의 이점을 이용하는 것의 어려움으로 인해 좋은 성능을 내지 못함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즉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discriminative model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을 만들 때와는 다른 방식의 접근이 필요하다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따라서 본 논문에서는 위에서 언급한 어려움을 피해간 생성 모델을 제안한다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77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Introduction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3012" y="2171700"/>
            <a:ext cx="16756788" cy="3172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altLang="ko-KR" sz="23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Adversarial nets framework</a:t>
            </a:r>
          </a:p>
          <a:p>
            <a:pPr marL="800100" lvl="1" indent="-342900"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Adversarial nets framework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는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generative model, discriminative model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을 모두 사용</a:t>
            </a:r>
            <a:endParaRPr lang="en-US" altLang="ko-KR" sz="200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1257300" lvl="2" indent="-342900">
              <a:lnSpc>
                <a:spcPts val="3600"/>
              </a:lnSpc>
              <a:buFont typeface="Wingdings" pitchFamily="2" charset="2"/>
              <a:buChar char="§"/>
            </a:pP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Generative model : 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판별자를 상대로 완벽한 속임수를 수행</a:t>
            </a:r>
            <a:endParaRPr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257300" lvl="2" indent="-342900">
              <a:lnSpc>
                <a:spcPts val="3600"/>
              </a:lnSpc>
              <a:buFont typeface="Wingdings" pitchFamily="2" charset="2"/>
              <a:buChar char="§"/>
            </a:pP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Discriminative model : 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실제 데이터와 생성자가 만들어낸 데이터를 구별</a:t>
            </a:r>
            <a:endParaRPr lang="en-US" altLang="ko-KR" sz="200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800100" lvl="1" indent="-342900"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위 컨셉의 과정을 경찰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2000" dirty="0" err="1">
                <a:solidFill>
                  <a:srgbClr val="000000"/>
                </a:solidFill>
                <a:latin typeface="+mj-ea"/>
                <a:ea typeface="+mj-ea"/>
              </a:rPr>
              <a:t>판별자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와 위조지폐범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생성자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사이의 경쟁으로 비유하면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위조지폐범은 최대한 진짜 같은 화폐를 만드는 것이 목표이고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경찰은 진짜 화폐와 가짜 화폐를 완벽히 판별하여 위조지폐범을 검거하는 것이 목표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</a:p>
          <a:p>
            <a:pPr marL="800100" lvl="1" indent="-342900">
              <a:lnSpc>
                <a:spcPts val="3600"/>
              </a:lnSpc>
              <a:buFont typeface="Courier New" panose="02070309020205020404" pitchFamily="49" charset="0"/>
              <a:buChar char="o"/>
            </a:pPr>
            <a:endParaRPr lang="en-US" altLang="ko-KR" sz="200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031B60-00BC-E073-2A16-5147DAED8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719" y="5448300"/>
            <a:ext cx="6749374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49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Related work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3012" y="1866900"/>
            <a:ext cx="16756788" cy="7788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ko-KR" altLang="en-US" sz="2300" b="1" dirty="0">
                <a:solidFill>
                  <a:srgbClr val="000000"/>
                </a:solidFill>
                <a:latin typeface="+mj-ea"/>
                <a:ea typeface="+mj-ea"/>
              </a:rPr>
              <a:t>잠재 변수가 있는 </a:t>
            </a:r>
            <a:r>
              <a:rPr lang="ko-KR" altLang="en-US" sz="2300" b="1" dirty="0" err="1">
                <a:solidFill>
                  <a:srgbClr val="000000"/>
                </a:solidFill>
                <a:latin typeface="+mj-ea"/>
                <a:ea typeface="+mj-ea"/>
              </a:rPr>
              <a:t>무방향</a:t>
            </a:r>
            <a:r>
              <a:rPr lang="ko-KR" altLang="en-US" sz="2300" b="1" dirty="0">
                <a:solidFill>
                  <a:srgbClr val="000000"/>
                </a:solidFill>
                <a:latin typeface="+mj-ea"/>
                <a:ea typeface="+mj-ea"/>
              </a:rPr>
              <a:t> 그래픽 모델은 </a:t>
            </a:r>
            <a:r>
              <a:rPr lang="ko-KR" altLang="en-US" sz="2300" b="1" dirty="0" err="1">
                <a:solidFill>
                  <a:srgbClr val="000000"/>
                </a:solidFill>
                <a:latin typeface="+mj-ea"/>
                <a:ea typeface="+mj-ea"/>
              </a:rPr>
              <a:t>유방향</a:t>
            </a:r>
            <a:r>
              <a:rPr lang="ko-KR" altLang="en-US" sz="2300" b="1" dirty="0">
                <a:solidFill>
                  <a:srgbClr val="000000"/>
                </a:solidFill>
                <a:latin typeface="+mj-ea"/>
                <a:ea typeface="+mj-ea"/>
              </a:rPr>
              <a:t> 그래픽 모델의 대안</a:t>
            </a:r>
            <a:endParaRPr lang="en-US" altLang="ko-KR" sz="2300" b="1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800100" lvl="1" indent="-342900"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RBM(restricted Boltzmann machines)</a:t>
            </a:r>
          </a:p>
          <a:p>
            <a:pPr marL="800100" lvl="1" indent="-342900"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DBMs(deep Boltzmann machines)</a:t>
            </a:r>
            <a:endParaRPr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이러한 모델 내의 상호작용은 </a:t>
            </a:r>
            <a:r>
              <a:rPr lang="ko-KR" altLang="en-US" sz="2000" dirty="0" err="1">
                <a:solidFill>
                  <a:srgbClr val="000000"/>
                </a:solidFill>
                <a:latin typeface="+mj-ea"/>
                <a:ea typeface="+mj-ea"/>
              </a:rPr>
              <a:t>정규화되지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 않은 </a:t>
            </a:r>
            <a:r>
              <a:rPr lang="ko-KR" altLang="en-US" sz="2000" dirty="0" err="1">
                <a:solidFill>
                  <a:srgbClr val="000000"/>
                </a:solidFill>
                <a:latin typeface="+mj-ea"/>
                <a:ea typeface="+mj-ea"/>
              </a:rPr>
              <a:t>포텐셜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 함수의 곱으로 표현되며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 이는 무작위 변수의 모든 상태에 대한 글로벌 적분으로 </a:t>
            </a:r>
            <a:r>
              <a:rPr lang="ko-KR" altLang="en-US" sz="2000" dirty="0" err="1">
                <a:solidFill>
                  <a:srgbClr val="000000"/>
                </a:solidFill>
                <a:latin typeface="+mj-ea"/>
                <a:ea typeface="+mj-ea"/>
              </a:rPr>
              <a:t>정규화된다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800100" lvl="1" indent="-342900"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Partition 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함수와 그 기울기는 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MCMC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로 추정할 수 있지만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 모두 파악하기는 힘들다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ko-KR" altLang="en-US" sz="23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하이브리드 모델</a:t>
            </a:r>
            <a:endParaRPr lang="en-US" altLang="ko-KR" sz="2300" b="1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800100" lvl="1" indent="-342900"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DBNs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는 하나의 </a:t>
            </a:r>
            <a:r>
              <a:rPr lang="ko-KR" altLang="en-US" sz="200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무향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계층과 </a:t>
            </a:r>
            <a:r>
              <a:rPr lang="ko-KR" altLang="en-US" sz="200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여러개의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유향 계층을 포함하는 하이브리드 모델</a:t>
            </a:r>
            <a:endParaRPr lang="en-US" altLang="ko-KR" sz="200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800100" lvl="1" indent="-342900"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빠르게 근사하는 </a:t>
            </a:r>
            <a:r>
              <a:rPr lang="ko-KR" altLang="en-US" sz="2000" dirty="0" err="1">
                <a:solidFill>
                  <a:srgbClr val="000000"/>
                </a:solidFill>
                <a:latin typeface="+mj-ea"/>
                <a:ea typeface="+mj-ea"/>
              </a:rPr>
              <a:t>레이어별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 훈련 기준이 존재하지만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+mj-ea"/>
                <a:ea typeface="+mj-ea"/>
              </a:rPr>
              <a:t>무향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 및 유향 모델 모두에서 계산의 어려움이 있다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altLang="ko-KR" sz="23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Log-likelihood</a:t>
            </a:r>
            <a:r>
              <a:rPr lang="ko-KR" altLang="en-US" sz="2300" b="1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를</a:t>
            </a:r>
            <a:r>
              <a:rPr lang="ko-KR" altLang="en-US" sz="23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2300" b="1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근사화하거나</a:t>
            </a:r>
            <a:r>
              <a:rPr lang="ko-KR" altLang="en-US" sz="23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제한하지 않는 대체 기준</a:t>
            </a:r>
            <a:endParaRPr lang="en-US" altLang="ko-KR" sz="2300" b="1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800100" lvl="1" indent="-342900"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Score matching</a:t>
            </a:r>
          </a:p>
          <a:p>
            <a:pPr marL="800100" lvl="1" indent="-342900"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NCE(Noise-Contrastive Estimation)</a:t>
            </a:r>
          </a:p>
          <a:p>
            <a:pPr marL="800100" lvl="1" indent="-342900"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위 방법 다 학습된 확률 밀도를 정규화 상수까지 분석적으로 지정해야 한다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800100" lvl="1" indent="-342900"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여러 레이어의 잠재 변수가 있는 생성 모델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(ex, DBNs, DBMs)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에서는 </a:t>
            </a:r>
            <a:r>
              <a:rPr lang="ko-KR" altLang="en-US" sz="2000" dirty="0" err="1">
                <a:solidFill>
                  <a:srgbClr val="000000"/>
                </a:solidFill>
                <a:latin typeface="+mj-ea"/>
                <a:ea typeface="+mj-ea"/>
              </a:rPr>
              <a:t>정규화되지않은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 확률 밀도를 도출하는 것조차 불가능하다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800100" lvl="1" indent="-342900"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Denoising AE, contractive AE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와 같은 일부 모델에는 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RBM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에 적용되는 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score matching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과 매우 유사한 학습 규칙이 있다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800100" lvl="1" indent="-342900"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NCE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는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fixed noise distribution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을 사용하기 때문에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모델이 관측 변수의 작은 부분 집합에 대해 올바른 분포를 학습한 후 학습 속도가 급격히 느려진다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338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Related work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3012" y="1866900"/>
            <a:ext cx="16756788" cy="2248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ko-KR" altLang="en-US" sz="2300" b="1" dirty="0">
                <a:solidFill>
                  <a:srgbClr val="000000"/>
                </a:solidFill>
                <a:latin typeface="+mj-ea"/>
                <a:ea typeface="+mj-ea"/>
              </a:rPr>
              <a:t>확률 분포를 명시적으로 정의하는 것이 아니라 원하는 분포에서 표본을 추출하도록 생성 모델을 훈련시키는 방법</a:t>
            </a:r>
            <a:endParaRPr lang="en-US" altLang="ko-KR" sz="23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이 방법은 모델을 역전파로 훈련하도록 설계할 수 있다는 장점이 있다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800100" lvl="1" indent="-342900"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GSN(generative stochastic network)</a:t>
            </a:r>
          </a:p>
          <a:p>
            <a:pPr marL="800100" lvl="1" indent="-342900"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ko-KR" altLang="en-US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위 모델은 매개 </a:t>
            </a:r>
            <a:r>
              <a:rPr lang="ko-KR" altLang="en-US" sz="200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변수화된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Markov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체인을 정의하는 것으로 볼 수 있다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</a:p>
          <a:p>
            <a:pPr marL="800100" lvl="1" indent="-342900"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GSN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과 비교해서 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GAN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은 샘플링을 위해 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Markov 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체인을 </a:t>
            </a:r>
            <a:r>
              <a:rPr lang="ko-KR" altLang="en-US" sz="2000" dirty="0" err="1">
                <a:solidFill>
                  <a:srgbClr val="000000"/>
                </a:solidFill>
                <a:latin typeface="+mj-ea"/>
                <a:ea typeface="+mj-ea"/>
              </a:rPr>
              <a:t>필요로하지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 않는다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255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Adversarial nets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"/>
              <p:cNvSpPr txBox="1"/>
              <p:nvPr/>
            </p:nvSpPr>
            <p:spPr>
              <a:xfrm>
                <a:off x="693012" y="2342854"/>
                <a:ext cx="16756788" cy="647016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300" b="1" dirty="0">
                    <a:solidFill>
                      <a:srgbClr val="000000"/>
                    </a:solidFill>
                    <a:latin typeface="+mj-ea"/>
                    <a:ea typeface="+mj-ea"/>
                  </a:rPr>
                  <a:t>모델 </a:t>
                </a:r>
                <a:r>
                  <a:rPr lang="en-US" altLang="ko-KR" sz="2300" b="1" dirty="0">
                    <a:solidFill>
                      <a:srgbClr val="000000"/>
                    </a:solidFill>
                    <a:latin typeface="+mj-ea"/>
                    <a:ea typeface="+mj-ea"/>
                  </a:rPr>
                  <a:t>G</a:t>
                </a:r>
                <a:r>
                  <a:rPr lang="ko-KR" altLang="en-US" sz="2300" b="1" dirty="0">
                    <a:solidFill>
                      <a:srgbClr val="000000"/>
                    </a:solidFill>
                    <a:latin typeface="+mj-ea"/>
                    <a:ea typeface="+mj-ea"/>
                  </a:rPr>
                  <a:t>의 학습과정</a:t>
                </a:r>
                <a:endParaRPr lang="en-US" altLang="ko-KR" sz="2300" b="1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altLang="ko-KR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Generator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의 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𝑝</m:t>
                        </m:r>
                      </m:e>
                      <m:sub>
                        <m:r>
                          <a:rPr lang="en-US" altLang="ko-KR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sz="2300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를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</m:oMath>
                </a14:m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에 대해 학습시키기 위해 </a:t>
                </a:r>
                <a:r>
                  <a:rPr lang="en-US" altLang="ko-KR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input noise 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변수에 대한 사전분포인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𝑝</m:t>
                        </m:r>
                      </m:e>
                      <m:sub>
                        <m:r>
                          <a:rPr lang="en-US" altLang="ko-KR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𝑧</m:t>
                        </m:r>
                      </m:sub>
                    </m:sSub>
                    <m:r>
                      <a:rPr lang="en-US" altLang="ko-KR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ko-KR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𝑧</m:t>
                    </m:r>
                    <m:r>
                      <a:rPr lang="en-US" altLang="ko-KR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ko-KR" altLang="en-US" sz="2300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를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 정의</a:t>
                </a:r>
                <a:endParaRPr lang="en-US" altLang="ko-KR" sz="23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2300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노이즈변수의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 데이터 공간의 매핑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𝐺</m:t>
                    </m:r>
                    <m:d>
                      <m:dPr>
                        <m:ctrlPr>
                          <a:rPr lang="en-US" altLang="ko-KR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𝑧</m:t>
                        </m:r>
                        <m:r>
                          <a:rPr lang="en-US" altLang="ko-KR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3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3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3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을 </a:t>
                </a:r>
                <a:r>
                  <a:rPr lang="ko-KR" altLang="en-US" sz="2300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만듬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(G: 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미분가능한 다층 </a:t>
                </a:r>
                <a:r>
                  <a:rPr lang="ko-KR" altLang="en-US" sz="2300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퍼셉트론</a:t>
                </a:r>
                <a:r>
                  <a:rPr lang="en-US" altLang="ko-KR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)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입력된 샘플이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𝑝</m:t>
                        </m:r>
                      </m:e>
                      <m:sub>
                        <m:r>
                          <a:rPr lang="en-US" altLang="ko-KR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가 아닌 실제 데이터 분포에서 얻어졌을 확률을 계산하는 다층 </a:t>
                </a:r>
                <a:r>
                  <a:rPr lang="ko-KR" altLang="en-US" sz="2300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퍼셉트론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3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300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를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 정의</a:t>
                </a:r>
                <a:endParaRPr lang="en-US" altLang="ko-KR" sz="23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300" b="1" dirty="0">
                    <a:solidFill>
                      <a:srgbClr val="000000"/>
                    </a:solidFill>
                    <a:latin typeface="+mj-ea"/>
                    <a:ea typeface="+mj-ea"/>
                  </a:rPr>
                  <a:t>Objective function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altLang="ko-KR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D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는 실제 데이터와 생성된 데이터에 대해 적절한 </a:t>
                </a:r>
                <a:r>
                  <a:rPr lang="en-US" altLang="ko-KR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label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을 할당하도록 하는 확률을 최대화</a:t>
                </a:r>
                <a:r>
                  <a:rPr lang="en-US" altLang="ko-KR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,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3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log</m:t>
                    </m:r>
                    <m:r>
                      <a:rPr lang="en-US" altLang="ko-KR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⁡(1−</m:t>
                    </m:r>
                    <m:r>
                      <a:rPr lang="en-US" altLang="ko-KR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𝐷</m:t>
                    </m:r>
                    <m:r>
                      <a:rPr lang="en-US" altLang="ko-KR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ko-KR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𝐺</m:t>
                    </m:r>
                    <m:r>
                      <a:rPr lang="en-US" altLang="ko-KR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ko-KR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𝑧</m:t>
                    </m:r>
                    <m:r>
                      <a:rPr lang="en-US" altLang="ko-KR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)))</m:t>
                    </m:r>
                  </m:oMath>
                </a14:m>
                <a:r>
                  <a:rPr lang="ko-KR" altLang="en-US" sz="2300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를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 최소화</a:t>
                </a:r>
                <a:endParaRPr lang="en-US" altLang="ko-KR" sz="23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endParaRPr lang="en-US" altLang="ko-KR" sz="23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endParaRPr lang="en-US" altLang="ko-KR" sz="23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첫째 항 </a:t>
                </a:r>
                <a:r>
                  <a:rPr lang="en-US" altLang="ko-KR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: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 실제 데이터 </a:t>
                </a:r>
                <a:r>
                  <a:rPr lang="en-US" altLang="ko-KR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x</a:t>
                </a:r>
                <a:r>
                  <a:rPr lang="ko-KR" altLang="en-US" sz="2300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를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 판별자에 넣었을 때 나오는 결과에 </a:t>
                </a:r>
                <a:r>
                  <a:rPr lang="en-US" altLang="ko-KR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log</a:t>
                </a:r>
                <a:r>
                  <a:rPr lang="ko-KR" altLang="en-US" sz="2300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를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 취해 얻는 </a:t>
                </a:r>
                <a:r>
                  <a:rPr lang="ko-KR" altLang="en-US" sz="2300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기댓값</a:t>
                </a:r>
                <a:endParaRPr lang="en-US" altLang="ko-KR" sz="23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두번째 항 </a:t>
                </a:r>
                <a:r>
                  <a:rPr lang="en-US" altLang="ko-KR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: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 가짜 데이터 </a:t>
                </a:r>
                <a:r>
                  <a:rPr lang="en-US" altLang="ko-KR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z</a:t>
                </a:r>
                <a:r>
                  <a:rPr lang="ko-KR" altLang="en-US" sz="2300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를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 생성자에 넣어 나온 결과를 판별자에 넣었을 때의 결과에 </a:t>
                </a:r>
                <a:r>
                  <a:rPr lang="en-US" altLang="ko-KR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log(1-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결과</a:t>
                </a:r>
                <a:r>
                  <a:rPr lang="en-US" altLang="ko-KR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)</a:t>
                </a:r>
                <a:r>
                  <a:rPr lang="ko-KR" altLang="en-US" sz="2300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를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 취해 얻는 </a:t>
                </a:r>
                <a:r>
                  <a:rPr lang="ko-KR" altLang="en-US" sz="2300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기댓값</a:t>
                </a:r>
                <a:endParaRPr lang="en-US" altLang="ko-KR" sz="23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즉</a:t>
                </a:r>
                <a:r>
                  <a:rPr lang="en-US" altLang="ko-KR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,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 </a:t>
                </a:r>
                <a:r>
                  <a:rPr lang="ko-KR" altLang="en-US" sz="2300" b="1" dirty="0">
                    <a:solidFill>
                      <a:srgbClr val="000000"/>
                    </a:solidFill>
                    <a:latin typeface="+mj-ea"/>
                    <a:ea typeface="+mj-ea"/>
                  </a:rPr>
                  <a:t>생성자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는 만드는 데이터가 그럴듯한 이미지로 만들기 위해 노력하고</a:t>
                </a:r>
                <a:r>
                  <a:rPr lang="en-US" altLang="ko-KR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,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 </a:t>
                </a:r>
                <a:r>
                  <a:rPr lang="ko-KR" altLang="en-US" sz="2300" b="1" dirty="0">
                    <a:solidFill>
                      <a:srgbClr val="000000"/>
                    </a:solidFill>
                    <a:latin typeface="+mj-ea"/>
                    <a:ea typeface="+mj-ea"/>
                  </a:rPr>
                  <a:t>판별자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는 원본데이터에 대해 </a:t>
                </a:r>
                <a:r>
                  <a:rPr lang="en-US" altLang="ko-KR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1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을 뱉을 수 있게 노력함</a:t>
                </a:r>
                <a:r>
                  <a:rPr lang="en-US" altLang="ko-KR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.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 </a:t>
                </a:r>
                <a:endParaRPr lang="en-US" altLang="ko-KR" sz="23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12" y="2342854"/>
                <a:ext cx="16756788" cy="6470169"/>
              </a:xfrm>
              <a:prstGeom prst="rect">
                <a:avLst/>
              </a:prstGeom>
              <a:blipFill>
                <a:blip r:embed="rId2"/>
                <a:stretch>
                  <a:fillRect l="-984" b="-176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F6BF110-0F75-ACDE-5C9E-2D8DDB87B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354" y="5829300"/>
            <a:ext cx="934529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5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Adversarial nets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"/>
              <p:cNvSpPr txBox="1"/>
              <p:nvPr/>
            </p:nvSpPr>
            <p:spPr>
              <a:xfrm>
                <a:off x="693012" y="2342854"/>
                <a:ext cx="16756788" cy="156754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300" b="1" dirty="0">
                    <a:solidFill>
                      <a:srgbClr val="000000"/>
                    </a:solidFill>
                    <a:latin typeface="+mj-ea"/>
                    <a:ea typeface="+mj-ea"/>
                  </a:rPr>
                  <a:t>수렴과정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학습의 목표 </a:t>
                </a:r>
                <a:r>
                  <a:rPr lang="en-US" altLang="ko-KR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: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𝑝</m:t>
                        </m:r>
                      </m:e>
                      <m:sub>
                        <m:r>
                          <a:rPr lang="en-US" altLang="ko-KR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𝑔</m:t>
                        </m:r>
                      </m:sub>
                    </m:sSub>
                    <m:r>
                      <a:rPr lang="en-US" altLang="ko-KR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ko-KR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ko-KR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ko-KR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))→1/2</m:t>
                    </m:r>
                  </m:oMath>
                </a14:m>
                <a:r>
                  <a:rPr lang="en-US" altLang="ko-KR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, 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즉</a:t>
                </a:r>
                <a:r>
                  <a:rPr lang="en-US" altLang="ko-KR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,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 생성된 분포가 원본데이터의 분포와 유사하게 되어 판별자가 진짜와 가짜를 구분할 수 없어 항상 </a:t>
                </a:r>
                <a:r>
                  <a:rPr lang="en-US" altLang="ko-KR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½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+mj-ea"/>
                    <a:ea typeface="+mj-ea"/>
                  </a:rPr>
                  <a:t>의 확률을 내뱉는 것</a:t>
                </a:r>
                <a:endParaRPr lang="en-US" altLang="ko-KR" sz="23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12" y="2342854"/>
                <a:ext cx="16756788" cy="1567545"/>
              </a:xfrm>
              <a:prstGeom prst="rect">
                <a:avLst/>
              </a:prstGeom>
              <a:blipFill>
                <a:blip r:embed="rId2"/>
                <a:stretch>
                  <a:fillRect l="-984" b="-1048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8579C047-D728-C879-5E55-374AFE77D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906" y="4076700"/>
            <a:ext cx="8763000" cy="291390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FB6A115-1F06-769F-36BE-76D620E80C38}"/>
              </a:ext>
            </a:extLst>
          </p:cNvPr>
          <p:cNvGrpSpPr/>
          <p:nvPr/>
        </p:nvGrpSpPr>
        <p:grpSpPr>
          <a:xfrm>
            <a:off x="14173200" y="4992559"/>
            <a:ext cx="2743200" cy="1082189"/>
            <a:chOff x="14325600" y="4670909"/>
            <a:chExt cx="2743200" cy="10821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E15C2-D3D4-4DD3-76BE-F4D42258969F}"/>
                </a:ext>
              </a:extLst>
            </p:cNvPr>
            <p:cNvSpPr txBox="1"/>
            <p:nvPr/>
          </p:nvSpPr>
          <p:spPr>
            <a:xfrm>
              <a:off x="14697075" y="4670909"/>
              <a:ext cx="2371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: </a:t>
              </a:r>
              <a:r>
                <a:rPr kumimoji="1" lang="ko-Kore-KR" altLang="en-US" sz="1400" dirty="0"/>
                <a:t>원본 데이터의 분포</a:t>
              </a:r>
            </a:p>
          </p:txBody>
        </p: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631A3325-B5D6-EFBC-DC57-4DA6BC1D573F}"/>
                </a:ext>
              </a:extLst>
            </p:cNvPr>
            <p:cNvCxnSpPr/>
            <p:nvPr/>
          </p:nvCxnSpPr>
          <p:spPr>
            <a:xfrm>
              <a:off x="14325600" y="4838700"/>
              <a:ext cx="3048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82C91AA4-DF77-6F9D-8F59-C1B37B39987B}"/>
                </a:ext>
              </a:extLst>
            </p:cNvPr>
            <p:cNvCxnSpPr/>
            <p:nvPr/>
          </p:nvCxnSpPr>
          <p:spPr>
            <a:xfrm>
              <a:off x="14335125" y="5212003"/>
              <a:ext cx="304800" cy="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57DF21BF-75AC-EAAB-D0E3-33CF53BFDF0F}"/>
                </a:ext>
              </a:extLst>
            </p:cNvPr>
            <p:cNvCxnSpPr/>
            <p:nvPr/>
          </p:nvCxnSpPr>
          <p:spPr>
            <a:xfrm>
              <a:off x="14344650" y="5600700"/>
              <a:ext cx="3048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43C2E3-28E9-09F4-75ED-6799DB71C601}"/>
                </a:ext>
              </a:extLst>
            </p:cNvPr>
            <p:cNvSpPr txBox="1"/>
            <p:nvPr/>
          </p:nvSpPr>
          <p:spPr>
            <a:xfrm>
              <a:off x="14697075" y="5058115"/>
              <a:ext cx="2371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: </a:t>
              </a:r>
              <a:r>
                <a:rPr kumimoji="1" lang="ko-Kore-KR" altLang="en-US" sz="1400" dirty="0"/>
                <a:t>생성 모델의 분포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D51109-4439-8061-E0C6-39E8614A6DCD}"/>
                </a:ext>
              </a:extLst>
            </p:cNvPr>
            <p:cNvSpPr txBox="1"/>
            <p:nvPr/>
          </p:nvSpPr>
          <p:spPr>
            <a:xfrm>
              <a:off x="14697075" y="5445321"/>
              <a:ext cx="2371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: </a:t>
              </a:r>
              <a:r>
                <a:rPr kumimoji="1" lang="ko-Kore-KR" altLang="en-US" sz="1400" dirty="0"/>
                <a:t>판별 모델의 분포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32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Theoretical Results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2A127AE0-2262-4506-582F-E4C974AF1185}"/>
              </a:ext>
            </a:extLst>
          </p:cNvPr>
          <p:cNvSpPr txBox="1"/>
          <p:nvPr/>
        </p:nvSpPr>
        <p:spPr>
          <a:xfrm>
            <a:off x="693012" y="2342854"/>
            <a:ext cx="4107586" cy="462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300" b="1" dirty="0">
                <a:solidFill>
                  <a:srgbClr val="000000"/>
                </a:solidFill>
                <a:latin typeface="+mj-ea"/>
                <a:ea typeface="+mj-ea"/>
              </a:rPr>
              <a:t>Global Optimality</a:t>
            </a:r>
            <a:endParaRPr lang="ko-KR" altLang="en-US" sz="23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AD09501-4C9E-B4EB-7B6E-74CD07B4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89490"/>
            <a:ext cx="6985000" cy="1371600"/>
          </a:xfrm>
          <a:prstGeom prst="rect">
            <a:avLst/>
          </a:prstGeom>
        </p:spPr>
      </p:pic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065E00C-D4A2-A9D6-5BA5-2620E678A5EA}"/>
              </a:ext>
            </a:extLst>
          </p:cNvPr>
          <p:cNvCxnSpPr/>
          <p:nvPr/>
        </p:nvCxnSpPr>
        <p:spPr>
          <a:xfrm>
            <a:off x="8229600" y="1257300"/>
            <a:ext cx="0" cy="830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5">
            <a:extLst>
              <a:ext uri="{FF2B5EF4-FFF2-40B4-BE49-F238E27FC236}">
                <a16:creationId xmlns:a16="http://schemas.microsoft.com/office/drawing/2014/main" id="{981D548D-9284-C78D-1580-228375109E72}"/>
              </a:ext>
            </a:extLst>
          </p:cNvPr>
          <p:cNvSpPr txBox="1"/>
          <p:nvPr/>
        </p:nvSpPr>
        <p:spPr>
          <a:xfrm>
            <a:off x="8559801" y="2342854"/>
            <a:ext cx="4107586" cy="462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300" b="1" dirty="0">
                <a:solidFill>
                  <a:srgbClr val="000000"/>
                </a:solidFill>
                <a:latin typeface="+mj-ea"/>
                <a:ea typeface="+mj-ea"/>
              </a:rPr>
              <a:t>Proof: </a:t>
            </a:r>
            <a:r>
              <a:rPr lang="en-US" altLang="ko-KR" sz="2300" dirty="0">
                <a:solidFill>
                  <a:srgbClr val="000000"/>
                </a:solidFill>
                <a:latin typeface="+mj-ea"/>
                <a:ea typeface="+mj-ea"/>
              </a:rPr>
              <a:t>For G fixed,</a:t>
            </a:r>
            <a:endParaRPr lang="ko-KR" altLang="en-US" sz="23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92DA3C2-947D-FD52-5C8A-46935F614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3054540"/>
            <a:ext cx="6972300" cy="4699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8EA0574-08B9-0FA9-9CAE-C798726C0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200" y="3633972"/>
            <a:ext cx="6527800" cy="1473200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E90FC06-6EF1-9D03-9620-36FCE65702CF}"/>
              </a:ext>
            </a:extLst>
          </p:cNvPr>
          <p:cNvCxnSpPr/>
          <p:nvPr/>
        </p:nvCxnSpPr>
        <p:spPr>
          <a:xfrm flipH="1">
            <a:off x="14859000" y="4152900"/>
            <a:ext cx="53340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D4C53C-B09A-BB72-E49E-637CE98A26D2}"/>
              </a:ext>
            </a:extLst>
          </p:cNvPr>
          <p:cNvSpPr txBox="1"/>
          <p:nvPr/>
        </p:nvSpPr>
        <p:spPr>
          <a:xfrm>
            <a:off x="15169836" y="4272203"/>
            <a:ext cx="3124200" cy="29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300" dirty="0"/>
              <a:t>Z</a:t>
            </a:r>
            <a:r>
              <a:rPr kumimoji="1" lang="ko-Kore-KR" altLang="en-US" sz="1300" dirty="0"/>
              <a:t>에서 </a:t>
            </a:r>
            <a:r>
              <a:rPr kumimoji="1" lang="en-US" altLang="ko-Kore-KR" sz="1300" dirty="0"/>
              <a:t>x</a:t>
            </a:r>
            <a:r>
              <a:rPr kumimoji="1" lang="ko-Kore-KR" altLang="en-US" sz="1300" dirty="0"/>
              <a:t>로 매핑되는 과정으로 볼 수 있음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84665C-6E37-D99F-7146-8FEEB7B37FB4}"/>
                  </a:ext>
                </a:extLst>
              </p:cNvPr>
              <p:cNvSpPr txBox="1"/>
              <p:nvPr/>
            </p:nvSpPr>
            <p:spPr>
              <a:xfrm>
                <a:off x="8839199" y="5218427"/>
                <a:ext cx="6629399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𝑎𝑙𝑜𝑔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𝑏𝑙𝑜𝑔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ore-KR" altLang="en-US" dirty="0"/>
                  <a:t>는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kumimoji="1" lang="ko-Kore-KR" altLang="en-US" dirty="0"/>
                  <a:t>에서 극댓값을 가짐</a:t>
                </a:r>
                <a:r>
                  <a:rPr kumimoji="1" lang="en-US" altLang="ko-Kore-KR" dirty="0"/>
                  <a:t>,</a:t>
                </a:r>
                <a:r>
                  <a:rPr kumimoji="1" lang="ko-Kore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1]</m:t>
                    </m:r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84665C-6E37-D99F-7146-8FEEB7B37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199" y="5218427"/>
                <a:ext cx="6629399" cy="462947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48707F-8448-D55B-34DF-A90B57532AD3}"/>
                  </a:ext>
                </a:extLst>
              </p:cNvPr>
              <p:cNvSpPr txBox="1"/>
              <p:nvPr/>
            </p:nvSpPr>
            <p:spPr>
              <a:xfrm>
                <a:off x="8839199" y="5848217"/>
                <a:ext cx="6629399" cy="560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dirty="0"/>
                  <a:t>따라서</a:t>
                </a:r>
                <a:r>
                  <a:rPr kumimoji="1" lang="en-US" altLang="ko-Kore-KR" dirty="0"/>
                  <a:t>, V</a:t>
                </a:r>
                <a:r>
                  <a:rPr kumimoji="1" lang="ko-Kore-KR" altLang="en-US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1" lang="ko-Kore-KR" altLang="en-US" dirty="0"/>
                  <a:t>일 때 최댓값을 가짐</a:t>
                </a:r>
                <a:r>
                  <a:rPr kumimoji="1" lang="en-US" altLang="ko-Kore-KR" dirty="0"/>
                  <a:t>.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48707F-8448-D55B-34DF-A90B57532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199" y="5848217"/>
                <a:ext cx="6629399" cy="560474"/>
              </a:xfrm>
              <a:prstGeom prst="rect">
                <a:avLst/>
              </a:prstGeom>
              <a:blipFill>
                <a:blip r:embed="rId6"/>
                <a:stretch>
                  <a:fillRect l="-76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276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1127</Words>
  <Application>Microsoft Macintosh PowerPoint</Application>
  <PresentationFormat>사용자 지정</PresentationFormat>
  <Paragraphs>102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Courier New</vt:lpstr>
      <vt:lpstr>Poppins Bold</vt:lpstr>
      <vt:lpstr>Arial</vt:lpstr>
      <vt:lpstr>Cambria Math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Tosca Green Blue Soft Grey Black Minimalist Thesis Research Study Presentation Template</dc:title>
  <cp:lastModifiedBy>Youngdong Kim</cp:lastModifiedBy>
  <cp:revision>31</cp:revision>
  <dcterms:created xsi:type="dcterms:W3CDTF">2006-08-16T00:00:00Z</dcterms:created>
  <dcterms:modified xsi:type="dcterms:W3CDTF">2023-07-13T03:56:45Z</dcterms:modified>
  <dc:identifier>DAFly-GGxho</dc:identifier>
</cp:coreProperties>
</file>