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58" r:id="rId4"/>
    <p:sldId id="324" r:id="rId5"/>
    <p:sldId id="338" r:id="rId6"/>
    <p:sldId id="325" r:id="rId7"/>
    <p:sldId id="312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265" r:id="rId20"/>
    <p:sldId id="337" r:id="rId21"/>
    <p:sldId id="268" r:id="rId22"/>
    <p:sldId id="278" r:id="rId23"/>
  </p:sldIdLst>
  <p:sldSz cx="18288000" cy="10287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Poppins Bold" panose="020B0600000101010101" charset="0"/>
      <p:regular r:id="rId29"/>
      <p:bold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정수" initials="정이" lastIdx="1" clrIdx="0">
    <p:extLst>
      <p:ext uri="{19B8F6BF-5375-455C-9EA6-DF929625EA0E}">
        <p15:presenceInfo xmlns:p15="http://schemas.microsoft.com/office/powerpoint/2012/main" userId="S::in5451@swu.ac.kr::158c2312-f2dd-4a33-9240-a7fa3b02665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4D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31" autoAdjust="0"/>
    <p:restoredTop sz="94607" autoAdjust="0"/>
  </p:normalViewPr>
  <p:slideViewPr>
    <p:cSldViewPr>
      <p:cViewPr varScale="1">
        <p:scale>
          <a:sx n="59" d="100"/>
          <a:sy n="59" d="100"/>
        </p:scale>
        <p:origin x="712" y="56"/>
      </p:cViewPr>
      <p:guideLst>
        <p:guide orient="horz" pos="21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3EF1F-7192-7049-A8F7-13E3421A6C55}" type="datetimeFigureOut">
              <a:rPr kumimoji="1" lang="ko-Kore-KR" altLang="en-US" smtClean="0"/>
              <a:t>07/27/2023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A2463-CC47-1B4D-B7B7-38E3B22A782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907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kumimoji="1" lang="ko-Kore-KR" altLang="en-US" dirty="0"/>
          </a:p>
          <a:p>
            <a:pPr lvl="1">
              <a:lnSpc>
                <a:spcPct val="150000"/>
              </a:lnSpc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A2463-CC47-1B4D-B7B7-38E3B22A782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2487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A2463-CC47-1B4D-B7B7-38E3B22A7829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5243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A2463-CC47-1B4D-B7B7-38E3B22A7829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9365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A2463-CC47-1B4D-B7B7-38E3B22A7829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4493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A2463-CC47-1B4D-B7B7-38E3B22A7829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6647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A2463-CC47-1B4D-B7B7-38E3B22A7829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0170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A2463-CC47-1B4D-B7B7-38E3B22A7829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1582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A2463-CC47-1B4D-B7B7-38E3B22A7829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25337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A2463-CC47-1B4D-B7B7-38E3B22A7829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8050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A2463-CC47-1B4D-B7B7-38E3B22A7829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4594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kumimoji="1" lang="ko-Kore-KR" altLang="en-US" dirty="0"/>
          </a:p>
          <a:p>
            <a:pPr lvl="1">
              <a:lnSpc>
                <a:spcPct val="150000"/>
              </a:lnSpc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A2463-CC47-1B4D-B7B7-38E3B22A782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2324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kumimoji="1" lang="ko-Kore-KR" altLang="en-US" dirty="0"/>
          </a:p>
          <a:p>
            <a:pPr lvl="1">
              <a:lnSpc>
                <a:spcPct val="150000"/>
              </a:lnSpc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A2463-CC47-1B4D-B7B7-38E3B22A7829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5635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kumimoji="1" lang="ko-Kore-KR" altLang="en-US" dirty="0"/>
          </a:p>
          <a:p>
            <a:pPr lvl="1">
              <a:lnSpc>
                <a:spcPct val="150000"/>
              </a:lnSpc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A2463-CC47-1B4D-B7B7-38E3B22A7829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941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A2463-CC47-1B4D-B7B7-38E3B22A7829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6496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A2463-CC47-1B4D-B7B7-38E3B22A7829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6952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A2463-CC47-1B4D-B7B7-38E3B22A7829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1708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A2463-CC47-1B4D-B7B7-38E3B22A7829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264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A2463-CC47-1B4D-B7B7-38E3B22A7829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3502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182" y="9836474"/>
            <a:ext cx="16855636" cy="450526"/>
            <a:chOff x="0" y="0"/>
            <a:chExt cx="5701783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01783" cy="152400"/>
            </a:xfrm>
            <a:custGeom>
              <a:avLst/>
              <a:gdLst/>
              <a:ahLst/>
              <a:cxnLst/>
              <a:rect l="l" t="t" r="r" b="b"/>
              <a:pathLst>
                <a:path w="5701783" h="152400">
                  <a:moveTo>
                    <a:pt x="0" y="0"/>
                  </a:moveTo>
                  <a:lnTo>
                    <a:pt x="5701783" y="0"/>
                  </a:lnTo>
                  <a:lnTo>
                    <a:pt x="5701783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028700" y="3065796"/>
            <a:ext cx="9386462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248" dirty="0">
                <a:solidFill>
                  <a:srgbClr val="333333"/>
                </a:solidFill>
                <a:latin typeface="Poppins Bold"/>
              </a:rPr>
              <a:t>GPT-3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402916"/>
            <a:ext cx="3996127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b="1" dirty="0">
                <a:solidFill>
                  <a:srgbClr val="333333"/>
                </a:solidFill>
                <a:latin typeface="+mj-ea"/>
                <a:ea typeface="+mj-ea"/>
              </a:rPr>
              <a:t>23.07.27 _ 7주차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166821"/>
            <a:ext cx="4693231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 err="1">
                <a:solidFill>
                  <a:srgbClr val="333333"/>
                </a:solidFill>
                <a:latin typeface="+mj-ea"/>
                <a:ea typeface="+mj-ea"/>
              </a:rPr>
              <a:t>딥러닝</a:t>
            </a:r>
            <a:r>
              <a:rPr lang="en-US" sz="2400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+mj-ea"/>
                <a:ea typeface="+mj-ea"/>
              </a:rPr>
              <a:t>논문</a:t>
            </a:r>
            <a:r>
              <a:rPr lang="en-US" sz="2400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+mj-ea"/>
                <a:ea typeface="+mj-ea"/>
              </a:rPr>
              <a:t>요약</a:t>
            </a:r>
            <a:r>
              <a:rPr lang="en-US" sz="2400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+mj-ea"/>
                <a:ea typeface="+mj-ea"/>
              </a:rPr>
              <a:t>및</a:t>
            </a:r>
            <a:r>
              <a:rPr lang="en-US" sz="2400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+mj-ea"/>
                <a:ea typeface="+mj-ea"/>
              </a:rPr>
              <a:t>구현</a:t>
            </a:r>
            <a:r>
              <a:rPr lang="en-US" sz="2400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+mj-ea"/>
                <a:ea typeface="+mj-ea"/>
              </a:rPr>
              <a:t>스터디</a:t>
            </a:r>
            <a:endParaRPr lang="en-US" sz="2400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sp>
        <p:nvSpPr>
          <p:cNvPr id="7" name="AutoShape 7"/>
          <p:cNvSpPr/>
          <p:nvPr/>
        </p:nvSpPr>
        <p:spPr>
          <a:xfrm rot="-5400000">
            <a:off x="4989927" y="1071454"/>
            <a:ext cx="2161958" cy="0"/>
          </a:xfrm>
          <a:prstGeom prst="line">
            <a:avLst/>
          </a:prstGeom>
          <a:ln w="19050" cap="rnd">
            <a:solidFill>
              <a:srgbClr val="F04D5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14260517" y="751531"/>
            <a:ext cx="290353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b="1" dirty="0" err="1">
                <a:solidFill>
                  <a:srgbClr val="333333"/>
                </a:solidFill>
                <a:latin typeface="+mj-ea"/>
                <a:ea typeface="+mj-ea"/>
              </a:rPr>
              <a:t>발표자</a:t>
            </a:r>
            <a:endParaRPr lang="en-US" sz="2400" b="1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355767" y="1418283"/>
            <a:ext cx="290353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ko-KR" altLang="en-US" sz="2400" dirty="0" err="1">
                <a:solidFill>
                  <a:srgbClr val="333333"/>
                </a:solidFill>
                <a:latin typeface="+mj-ea"/>
                <a:ea typeface="+mj-ea"/>
              </a:rPr>
              <a:t>정명찬</a:t>
            </a:r>
            <a:endParaRPr lang="en-US" sz="2400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716182" y="2176246"/>
            <a:ext cx="16855636" cy="0"/>
          </a:xfrm>
          <a:prstGeom prst="line">
            <a:avLst/>
          </a:prstGeom>
          <a:ln w="19050" cap="rnd">
            <a:solidFill>
              <a:srgbClr val="F04D5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1"/>
          <p:cNvSpPr txBox="1"/>
          <p:nvPr/>
        </p:nvSpPr>
        <p:spPr>
          <a:xfrm>
            <a:off x="1028700" y="4533900"/>
            <a:ext cx="16919775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 spc="155" dirty="0">
                <a:solidFill>
                  <a:srgbClr val="333333"/>
                </a:solidFill>
                <a:latin typeface="Poppins Bold"/>
              </a:rPr>
              <a:t>Language Models are Few-Shot Learners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059275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II. Approach</a:t>
            </a:r>
            <a:endParaRPr kumimoji="1" lang="ko-Kore-KR" altLang="en-US" sz="4000" b="1" dirty="0">
              <a:latin typeface="+mj-ea"/>
              <a:ea typeface="+mj-ea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66A09467-9C1D-2E62-B5EB-A19C5F615080}"/>
              </a:ext>
            </a:extLst>
          </p:cNvPr>
          <p:cNvSpPr txBox="1"/>
          <p:nvPr/>
        </p:nvSpPr>
        <p:spPr>
          <a:xfrm>
            <a:off x="228600" y="2383025"/>
            <a:ext cx="13716000" cy="33881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Few-shot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을 위해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학습 데이터셋에서 무작위로 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K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개의 예시를 추출하여 조건으로 설정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일부 태스크에서는 예시 대신 지시사항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(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프롬프트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)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를 입력하기도 함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500" dirty="0" err="1">
                <a:solidFill>
                  <a:srgbClr val="333333"/>
                </a:solidFill>
                <a:latin typeface="+mj-ea"/>
                <a:ea typeface="+mj-ea"/>
              </a:rPr>
              <a:t>Zeroshot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 </a:t>
            </a:r>
            <a:r>
              <a:rPr lang="en-US" altLang="ko-KR" sz="2500" dirty="0" err="1">
                <a:solidFill>
                  <a:srgbClr val="333333"/>
                </a:solidFill>
                <a:latin typeface="+mj-ea"/>
                <a:ea typeface="+mj-ea"/>
              </a:rPr>
              <a:t>oneshot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 </a:t>
            </a:r>
            <a:r>
              <a:rPr lang="en-US" altLang="ko-KR" sz="2500" dirty="0" err="1">
                <a:solidFill>
                  <a:srgbClr val="333333"/>
                </a:solidFill>
                <a:latin typeface="+mj-ea"/>
                <a:ea typeface="+mj-ea"/>
              </a:rPr>
              <a:t>fewshot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에 대한 결과 보고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54634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059275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II. Approach</a:t>
            </a:r>
            <a:endParaRPr kumimoji="1" lang="ko-Kore-KR" altLang="en-US" sz="4000" b="1" dirty="0">
              <a:latin typeface="+mj-ea"/>
              <a:ea typeface="+mj-ea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66A09467-9C1D-2E62-B5EB-A19C5F615080}"/>
              </a:ext>
            </a:extLst>
          </p:cNvPr>
          <p:cNvSpPr txBox="1"/>
          <p:nvPr/>
        </p:nvSpPr>
        <p:spPr>
          <a:xfrm>
            <a:off x="611163" y="2166592"/>
            <a:ext cx="6636617" cy="5027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Few-shot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입력 예시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0D4B73-4601-2789-8B7D-E28F87728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447838"/>
            <a:ext cx="10592755" cy="983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57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059275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III. Results</a:t>
            </a:r>
            <a:endParaRPr kumimoji="1" lang="ko-Kore-KR" altLang="en-US" sz="4000" b="1" dirty="0">
              <a:latin typeface="+mj-ea"/>
              <a:ea typeface="+mj-ea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66A09467-9C1D-2E62-B5EB-A19C5F615080}"/>
              </a:ext>
            </a:extLst>
          </p:cNvPr>
          <p:cNvSpPr txBox="1"/>
          <p:nvPr/>
        </p:nvSpPr>
        <p:spPr>
          <a:xfrm>
            <a:off x="611163" y="2166592"/>
            <a:ext cx="6636617" cy="33881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PTB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 (The Wallstreet Journal)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데이터셋으로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언어 모델링 평가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-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현대 인터넷에서 구할 수 있는 이전의 것으로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평가에 유용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-&gt; Zero-shot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으로 더 낮은 </a:t>
            </a:r>
            <a:r>
              <a:rPr lang="en-US" altLang="ko-KR" sz="2500" dirty="0" err="1">
                <a:solidFill>
                  <a:srgbClr val="333333"/>
                </a:solidFill>
                <a:latin typeface="+mj-ea"/>
                <a:ea typeface="+mj-ea"/>
              </a:rPr>
              <a:t>Perplextity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1A2C52-7C49-134A-099D-B028ED4BF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445" y="1639577"/>
            <a:ext cx="8942013" cy="350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8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059275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III. Results</a:t>
            </a:r>
            <a:endParaRPr kumimoji="1" lang="ko-Kore-KR" altLang="en-US" sz="4000" b="1" dirty="0">
              <a:latin typeface="+mj-ea"/>
              <a:ea typeface="+mj-ea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66A09467-9C1D-2E62-B5EB-A19C5F615080}"/>
              </a:ext>
            </a:extLst>
          </p:cNvPr>
          <p:cNvSpPr txBox="1"/>
          <p:nvPr/>
        </p:nvSpPr>
        <p:spPr>
          <a:xfrm>
            <a:off x="611163" y="2166592"/>
            <a:ext cx="15695637" cy="74276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500" b="1" dirty="0">
                <a:solidFill>
                  <a:srgbClr val="333333"/>
                </a:solidFill>
                <a:latin typeface="+mj-ea"/>
                <a:ea typeface="+mj-ea"/>
              </a:rPr>
              <a:t>번역</a:t>
            </a: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, </a:t>
            </a:r>
            <a:r>
              <a:rPr lang="ko-KR" altLang="en-US" sz="2500" b="1" dirty="0">
                <a:solidFill>
                  <a:srgbClr val="333333"/>
                </a:solidFill>
                <a:latin typeface="+mj-ea"/>
                <a:ea typeface="+mj-ea"/>
              </a:rPr>
              <a:t>대명사의 가리키는 대상 찾기</a:t>
            </a: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ko-KR" altLang="en-US" sz="2500" b="1" dirty="0">
                <a:solidFill>
                  <a:srgbClr val="333333"/>
                </a:solidFill>
                <a:latin typeface="+mj-ea"/>
                <a:ea typeface="+mj-ea"/>
              </a:rPr>
              <a:t>상식 추론</a:t>
            </a: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, </a:t>
            </a:r>
            <a:r>
              <a:rPr lang="ko-KR" altLang="en-US" sz="2500" b="1" dirty="0">
                <a:solidFill>
                  <a:srgbClr val="333333"/>
                </a:solidFill>
                <a:latin typeface="+mj-ea"/>
                <a:ea typeface="+mj-ea"/>
              </a:rPr>
              <a:t>기계 독해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등의 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NLP task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에서 대부분 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SOTA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를 능가하진 못하지만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 </a:t>
            </a:r>
          </a:p>
          <a:p>
            <a:pPr lvl="1">
              <a:lnSpc>
                <a:spcPct val="150000"/>
              </a:lnSpc>
            </a:pP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fine-tuning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하지 않고도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 few-shot learning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으로 성능이 개선되는 걸 확인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500" b="1" dirty="0" err="1">
                <a:solidFill>
                  <a:srgbClr val="333333"/>
                </a:solidFill>
                <a:latin typeface="+mj-ea"/>
                <a:ea typeface="+mj-ea"/>
              </a:rPr>
              <a:t>SuperGLUE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 (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자연어처리 태스크 모음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Fine-tuned BERT-Large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보다 더 좋은 성능을 보이는 경우도 있음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NLI 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(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두 문장 사이의 관계 이해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Fine-tuned SOTA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보다 뒤쳐진 성능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Few-shot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이용할 경우 성능 개선되지만 여전히 어려운 과제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ko-KR" sz="2500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2187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059275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III. Results</a:t>
            </a:r>
            <a:endParaRPr kumimoji="1" lang="ko-Kore-KR" altLang="en-US" sz="4000" b="1" dirty="0">
              <a:latin typeface="+mj-ea"/>
              <a:ea typeface="+mj-ea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66A09467-9C1D-2E62-B5EB-A19C5F615080}"/>
              </a:ext>
            </a:extLst>
          </p:cNvPr>
          <p:cNvSpPr txBox="1"/>
          <p:nvPr/>
        </p:nvSpPr>
        <p:spPr>
          <a:xfrm>
            <a:off x="611163" y="2166592"/>
            <a:ext cx="15695637" cy="28110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Synthetic and Qualitative Tasks (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산술능력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단어의 글자 재배열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 SAT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스타일 문제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영문법 수정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기사생성</a:t>
            </a: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sz="2500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산술 능력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-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일반적인 수 계산이 아닌 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“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자연어처리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“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문제로 연산 해결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0F507B-EAB1-F3D3-A873-DABF9A414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1" y="4596651"/>
            <a:ext cx="18206801" cy="362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14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059275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III. Results</a:t>
            </a:r>
            <a:endParaRPr kumimoji="1" lang="ko-Kore-KR" altLang="en-US" sz="4000" b="1" dirty="0">
              <a:latin typeface="+mj-ea"/>
              <a:ea typeface="+mj-ea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66A09467-9C1D-2E62-B5EB-A19C5F615080}"/>
              </a:ext>
            </a:extLst>
          </p:cNvPr>
          <p:cNvSpPr txBox="1"/>
          <p:nvPr/>
        </p:nvSpPr>
        <p:spPr>
          <a:xfrm>
            <a:off x="611163" y="2166592"/>
            <a:ext cx="15695637" cy="45422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Synthetic and Qualitative Tasks (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산술능력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단어의 글자 재배열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 SAT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스타일 문제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영문법 수정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기사생성</a:t>
            </a: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sz="2500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글자 조작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500" dirty="0" err="1">
                <a:solidFill>
                  <a:srgbClr val="333333"/>
                </a:solidFill>
                <a:latin typeface="+mj-ea"/>
                <a:ea typeface="+mj-ea"/>
              </a:rPr>
              <a:t>lyinevitab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-&gt;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inevitably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500" dirty="0" err="1">
                <a:solidFill>
                  <a:srgbClr val="333333"/>
                </a:solidFill>
                <a:latin typeface="+mj-ea"/>
                <a:ea typeface="+mj-ea"/>
              </a:rPr>
              <a:t>Criroptuon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 -&gt; corruption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5F42683-F385-3B78-1113-C1702A0CE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159923"/>
            <a:ext cx="14966302" cy="43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66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059275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III. Results</a:t>
            </a:r>
            <a:endParaRPr kumimoji="1" lang="ko-Kore-KR" altLang="en-US" sz="4000" b="1" dirty="0">
              <a:latin typeface="+mj-ea"/>
              <a:ea typeface="+mj-ea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66A09467-9C1D-2E62-B5EB-A19C5F615080}"/>
              </a:ext>
            </a:extLst>
          </p:cNvPr>
          <p:cNvSpPr txBox="1"/>
          <p:nvPr/>
        </p:nvSpPr>
        <p:spPr>
          <a:xfrm>
            <a:off x="611163" y="2166592"/>
            <a:ext cx="15695637" cy="39651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Synthetic and Qualitative Tasks (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산술능력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단어의 글자 재배열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 SAT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스타일 문제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영문법 수정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기사생성</a:t>
            </a: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sz="2500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SAT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 스타일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 “audacious is to boldness as (a) sanctimonious is </a:t>
            </a:r>
            <a:r>
              <a:rPr lang="en-US" altLang="ko-KR" sz="2500" dirty="0" err="1">
                <a:solidFill>
                  <a:srgbClr val="333333"/>
                </a:solidFill>
                <a:latin typeface="+mj-ea"/>
                <a:ea typeface="+mj-ea"/>
              </a:rPr>
              <a:t>tohypocrisy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 (b) anonymous is to identity, (c) remorseful is to misdeed, (d) deleterious is to result, (e) impressionable is to temptation”.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B2145B-9F3D-4FC7-3934-776A6DA17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126409"/>
            <a:ext cx="7510084" cy="51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2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059275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III. Results</a:t>
            </a:r>
            <a:endParaRPr kumimoji="1" lang="ko-Kore-KR" altLang="en-US" sz="4000" b="1" dirty="0">
              <a:latin typeface="+mj-ea"/>
              <a:ea typeface="+mj-ea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66A09467-9C1D-2E62-B5EB-A19C5F615080}"/>
              </a:ext>
            </a:extLst>
          </p:cNvPr>
          <p:cNvSpPr txBox="1"/>
          <p:nvPr/>
        </p:nvSpPr>
        <p:spPr>
          <a:xfrm>
            <a:off x="611163" y="2166592"/>
            <a:ext cx="15695637" cy="39651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Synthetic and Qualitative Tasks (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산술능력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단어의 글자 재배열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 SAT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스타일 문제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영문법 수정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기사생성</a:t>
            </a: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sz="2500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SAT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 스타일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 “audacious is to boldness as (a) sanctimonious is </a:t>
            </a:r>
            <a:r>
              <a:rPr lang="en-US" altLang="ko-KR" sz="2500" dirty="0" err="1">
                <a:solidFill>
                  <a:srgbClr val="333333"/>
                </a:solidFill>
                <a:latin typeface="+mj-ea"/>
                <a:ea typeface="+mj-ea"/>
              </a:rPr>
              <a:t>tohypocrisy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 (b) anonymous is to identity, (c) remorseful is to misdeed, (d) deleterious is to result, (e) impressionable is to temptation”.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B2145B-9F3D-4FC7-3934-776A6DA17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126409"/>
            <a:ext cx="7510084" cy="51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20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059275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III. Results</a:t>
            </a:r>
            <a:endParaRPr kumimoji="1" lang="ko-Kore-KR" altLang="en-US" sz="4000" b="1" dirty="0">
              <a:latin typeface="+mj-ea"/>
              <a:ea typeface="+mj-ea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66A09467-9C1D-2E62-B5EB-A19C5F615080}"/>
              </a:ext>
            </a:extLst>
          </p:cNvPr>
          <p:cNvSpPr txBox="1"/>
          <p:nvPr/>
        </p:nvSpPr>
        <p:spPr>
          <a:xfrm>
            <a:off x="611163" y="2166592"/>
            <a:ext cx="15695637" cy="22339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Synthetic and Qualitative Tasks (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산술능력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단어의 글자 재배열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 SAT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스타일 문제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영문법 수정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기사생성</a:t>
            </a: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뉴스 기사 생성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첫 문장을 주고 짧은 기사를 작성하라고 함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747C8D-2F28-2034-F88C-5A33E1828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42" y="4000499"/>
            <a:ext cx="16799858" cy="558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13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4775588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IV. Measuring and Preventing Memorization Of Benchmarks</a:t>
            </a:r>
          </a:p>
          <a:p>
            <a:endParaRPr lang="en-US" altLang="ko-Kore-KR" sz="4000" b="1" dirty="0">
              <a:latin typeface="+mj-ea"/>
              <a:ea typeface="+mj-ea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2EFB63D4-EC02-C83F-76EF-2B0CE1F701C4}"/>
              </a:ext>
            </a:extLst>
          </p:cNvPr>
          <p:cNvSpPr txBox="1"/>
          <p:nvPr/>
        </p:nvSpPr>
        <p:spPr>
          <a:xfrm>
            <a:off x="304800" y="2019300"/>
            <a:ext cx="17068800" cy="33881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Data contamination</a:t>
            </a:r>
          </a:p>
          <a:p>
            <a:pPr lvl="1">
              <a:lnSpc>
                <a:spcPct val="150000"/>
              </a:lnSpc>
            </a:pP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GPT-3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가 학습한 데이터는 대부분 인터넷을 통해 얻은 것 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-&gt;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평가할 데이터셋이 섞여 있을 수 있음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그러나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 GPT-3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학습 곡선을 볼 때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 Validation loss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와 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Train Loss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감소 추세가 같음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데이터 중복을 제거한 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cleaned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버전에서도 기존과 성능이 크게 </a:t>
            </a:r>
            <a:r>
              <a:rPr lang="ko-KR" altLang="en-US" sz="2500" dirty="0" err="1">
                <a:solidFill>
                  <a:srgbClr val="333333"/>
                </a:solidFill>
                <a:latin typeface="+mj-ea"/>
                <a:ea typeface="+mj-ea"/>
              </a:rPr>
              <a:t>차이나지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 않음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ko-KR" altLang="en-US" sz="2500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0B78FB-3FCD-71E2-3EB1-F8D4B6D27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36" y="5325636"/>
            <a:ext cx="10196664" cy="462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26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059275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Abstract</a:t>
            </a:r>
            <a:endParaRPr kumimoji="1" lang="ko-Kore-KR" altLang="en-US" sz="4000" b="1" dirty="0">
              <a:latin typeface="+mj-ea"/>
              <a:ea typeface="+mj-ea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124200" y="1849227"/>
            <a:ext cx="13716000" cy="58952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800" dirty="0">
                <a:solidFill>
                  <a:srgbClr val="333333"/>
                </a:solidFill>
                <a:latin typeface="+mj-ea"/>
                <a:ea typeface="+mj-ea"/>
              </a:rPr>
              <a:t>수천 수만 개 예제 학습으로 </a:t>
            </a:r>
            <a:r>
              <a:rPr lang="en-US" altLang="ko-KR" sz="2800" dirty="0">
                <a:solidFill>
                  <a:srgbClr val="333333"/>
                </a:solidFill>
                <a:latin typeface="+mj-ea"/>
                <a:ea typeface="+mj-ea"/>
              </a:rPr>
              <a:t>Fine-tuning -&gt; </a:t>
            </a:r>
            <a:r>
              <a:rPr lang="ko-KR" altLang="en-US" sz="2800" dirty="0">
                <a:solidFill>
                  <a:srgbClr val="333333"/>
                </a:solidFill>
                <a:latin typeface="+mj-ea"/>
                <a:ea typeface="+mj-ea"/>
              </a:rPr>
              <a:t>시간</a:t>
            </a:r>
            <a:r>
              <a:rPr lang="en-US" altLang="ko-KR" sz="2800" dirty="0">
                <a:solidFill>
                  <a:srgbClr val="333333"/>
                </a:solidFill>
                <a:latin typeface="+mj-ea"/>
                <a:ea typeface="+mj-ea"/>
              </a:rPr>
              <a:t>, </a:t>
            </a:r>
            <a:r>
              <a:rPr lang="ko-KR" altLang="en-US" sz="2800" dirty="0">
                <a:solidFill>
                  <a:srgbClr val="333333"/>
                </a:solidFill>
                <a:latin typeface="+mj-ea"/>
                <a:ea typeface="+mj-ea"/>
              </a:rPr>
              <a:t>비용 문제</a:t>
            </a:r>
            <a:r>
              <a:rPr lang="en-US" altLang="ko-KR" sz="2800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800" dirty="0">
                <a:solidFill>
                  <a:srgbClr val="333333"/>
                </a:solidFill>
                <a:latin typeface="+mj-ea"/>
                <a:ea typeface="+mj-ea"/>
              </a:rPr>
              <a:t>인간은 몇 가지 예제만으로도 새로운 언어 작업 수행 가능</a:t>
            </a:r>
            <a:endParaRPr lang="en-US" altLang="ko-KR" sz="2800" dirty="0">
              <a:solidFill>
                <a:srgbClr val="333333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endParaRPr lang="en-US" altLang="ko-KR" sz="2800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800" dirty="0">
                <a:solidFill>
                  <a:srgbClr val="333333"/>
                </a:solidFill>
                <a:latin typeface="+mj-ea"/>
                <a:ea typeface="+mj-ea"/>
              </a:rPr>
              <a:t>Fine-tuning </a:t>
            </a:r>
            <a:r>
              <a:rPr lang="ko-KR" altLang="en-US" sz="2800" dirty="0">
                <a:solidFill>
                  <a:srgbClr val="333333"/>
                </a:solidFill>
                <a:latin typeface="+mj-ea"/>
                <a:ea typeface="+mj-ea"/>
              </a:rPr>
              <a:t>없이</a:t>
            </a:r>
            <a:r>
              <a:rPr lang="en-US" altLang="ko-KR" sz="2800" dirty="0">
                <a:solidFill>
                  <a:srgbClr val="333333"/>
                </a:solidFill>
                <a:latin typeface="+mj-ea"/>
                <a:ea typeface="+mj-ea"/>
              </a:rPr>
              <a:t>, </a:t>
            </a:r>
            <a:r>
              <a:rPr lang="ko-KR" altLang="en-US" sz="2800" dirty="0">
                <a:solidFill>
                  <a:srgbClr val="333333"/>
                </a:solidFill>
                <a:latin typeface="+mj-ea"/>
                <a:ea typeface="+mj-ea"/>
              </a:rPr>
              <a:t>언어 모델 자체를 크게 확장</a:t>
            </a:r>
            <a:endParaRPr lang="en-US" altLang="ko-KR" sz="2800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800" dirty="0">
                <a:solidFill>
                  <a:srgbClr val="333333"/>
                </a:solidFill>
                <a:latin typeface="+mj-ea"/>
                <a:ea typeface="+mj-ea"/>
              </a:rPr>
              <a:t>Few-shot</a:t>
            </a:r>
            <a:r>
              <a:rPr lang="ko-KR" altLang="en-US" sz="2800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en-US" altLang="ko-KR" sz="2800" dirty="0">
                <a:solidFill>
                  <a:srgbClr val="333333"/>
                </a:solidFill>
                <a:latin typeface="+mj-ea"/>
                <a:ea typeface="+mj-ea"/>
              </a:rPr>
              <a:t>learning</a:t>
            </a:r>
            <a:r>
              <a:rPr lang="ko-KR" altLang="en-US" sz="2800" dirty="0">
                <a:solidFill>
                  <a:srgbClr val="333333"/>
                </a:solidFill>
                <a:latin typeface="+mj-ea"/>
                <a:ea typeface="+mj-ea"/>
              </a:rPr>
              <a:t>으로 </a:t>
            </a:r>
            <a:r>
              <a:rPr lang="en-US" altLang="ko-KR" sz="2800" dirty="0">
                <a:solidFill>
                  <a:srgbClr val="333333"/>
                </a:solidFill>
                <a:latin typeface="+mj-ea"/>
                <a:ea typeface="+mj-ea"/>
              </a:rPr>
              <a:t>SOTA fine-tuning</a:t>
            </a:r>
            <a:r>
              <a:rPr lang="ko-KR" altLang="en-US" sz="2800" dirty="0">
                <a:solidFill>
                  <a:srgbClr val="333333"/>
                </a:solidFill>
                <a:latin typeface="+mj-ea"/>
                <a:ea typeface="+mj-ea"/>
              </a:rPr>
              <a:t> 기법과 경쟁력 가짐</a:t>
            </a:r>
            <a:endParaRPr lang="en-US" altLang="ko-KR" sz="2800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800" dirty="0">
                <a:solidFill>
                  <a:srgbClr val="333333"/>
                </a:solidFill>
                <a:latin typeface="+mj-ea"/>
                <a:ea typeface="+mj-ea"/>
              </a:rPr>
              <a:t>이전 </a:t>
            </a:r>
            <a:r>
              <a:rPr lang="en-US" altLang="ko-KR" sz="2800" dirty="0">
                <a:solidFill>
                  <a:srgbClr val="333333"/>
                </a:solidFill>
                <a:latin typeface="+mj-ea"/>
                <a:ea typeface="+mj-ea"/>
              </a:rPr>
              <a:t>LM</a:t>
            </a:r>
            <a:r>
              <a:rPr lang="ko-KR" altLang="en-US" sz="2800" dirty="0">
                <a:solidFill>
                  <a:srgbClr val="333333"/>
                </a:solidFill>
                <a:latin typeface="+mj-ea"/>
                <a:ea typeface="+mj-ea"/>
              </a:rPr>
              <a:t>보다 </a:t>
            </a:r>
            <a:r>
              <a:rPr lang="en-US" altLang="ko-KR" sz="2800" dirty="0">
                <a:solidFill>
                  <a:srgbClr val="333333"/>
                </a:solidFill>
                <a:latin typeface="+mj-ea"/>
                <a:ea typeface="+mj-ea"/>
              </a:rPr>
              <a:t>10</a:t>
            </a:r>
            <a:r>
              <a:rPr lang="ko-KR" altLang="en-US" sz="2800" dirty="0">
                <a:solidFill>
                  <a:srgbClr val="333333"/>
                </a:solidFill>
                <a:latin typeface="+mj-ea"/>
                <a:ea typeface="+mj-ea"/>
              </a:rPr>
              <a:t>배 많은 </a:t>
            </a:r>
            <a:r>
              <a:rPr lang="en-US" altLang="ko-KR" sz="2800" dirty="0">
                <a:solidFill>
                  <a:srgbClr val="333333"/>
                </a:solidFill>
                <a:latin typeface="+mj-ea"/>
                <a:ea typeface="+mj-ea"/>
              </a:rPr>
              <a:t>params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800" dirty="0">
                <a:solidFill>
                  <a:srgbClr val="333333"/>
                </a:solidFill>
                <a:latin typeface="+mj-ea"/>
                <a:ea typeface="+mj-ea"/>
              </a:rPr>
              <a:t>다양한 자연어처리 태스크에서 강력한 성능</a:t>
            </a:r>
            <a:endParaRPr lang="en-US" altLang="ko-KR" sz="2800" dirty="0">
              <a:solidFill>
                <a:srgbClr val="33333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291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4775588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IV. Limitations</a:t>
            </a:r>
            <a:endParaRPr lang="en-US" altLang="ko-Kore-KR" sz="4000" b="1" dirty="0">
              <a:latin typeface="+mj-ea"/>
              <a:ea typeface="+mj-ea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2EFB63D4-EC02-C83F-76EF-2B0CE1F701C4}"/>
              </a:ext>
            </a:extLst>
          </p:cNvPr>
          <p:cNvSpPr txBox="1"/>
          <p:nvPr/>
        </p:nvSpPr>
        <p:spPr>
          <a:xfrm>
            <a:off x="304800" y="1714500"/>
            <a:ext cx="17068800" cy="91589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ko-KR" altLang="en-US" sz="2500" b="1" dirty="0">
                <a:solidFill>
                  <a:srgbClr val="333333"/>
                </a:solidFill>
                <a:latin typeface="+mj-ea"/>
                <a:ea typeface="+mj-ea"/>
              </a:rPr>
              <a:t>성능</a:t>
            </a:r>
            <a:endParaRPr lang="en-US" altLang="ko-KR" sz="2500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몇몇 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NLP </a:t>
            </a:r>
            <a:r>
              <a:rPr lang="en-US" altLang="ko-KR" sz="2500" dirty="0" err="1">
                <a:solidFill>
                  <a:srgbClr val="333333"/>
                </a:solidFill>
                <a:latin typeface="+mj-ea"/>
                <a:ea typeface="+mj-ea"/>
              </a:rPr>
              <a:t>tast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에서 성능 저하 보임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2.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구조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bi-directional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이 아니기에 한계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3.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토큰 중요도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어떤 토큰이 중요하고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아닌지 고려하지 않음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4.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비용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훈련비용이 매우 큼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Task-specific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한 연구 필요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5.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설명가능성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데이터 자체적으로 존재하는 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Bias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에 대해 컨트롤 안됨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.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사회적 문제 가능성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ko-KR" altLang="en-US" sz="2500" dirty="0">
              <a:solidFill>
                <a:srgbClr val="33333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3397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059275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V. Broader Impacts</a:t>
            </a:r>
            <a:endParaRPr lang="en-US" altLang="ko-Kore-KR" sz="4000" b="1" dirty="0">
              <a:latin typeface="+mj-ea"/>
              <a:ea typeface="+mj-ea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55FF446-2604-741C-EFA1-0EEF56B0888A}"/>
              </a:ext>
            </a:extLst>
          </p:cNvPr>
          <p:cNvSpPr txBox="1"/>
          <p:nvPr/>
        </p:nvSpPr>
        <p:spPr>
          <a:xfrm>
            <a:off x="457200" y="1718754"/>
            <a:ext cx="14249400" cy="91589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ko-KR" altLang="en-US" sz="2500" b="1" dirty="0">
                <a:solidFill>
                  <a:srgbClr val="333333"/>
                </a:solidFill>
                <a:latin typeface="+mj-ea"/>
                <a:ea typeface="+mj-ea"/>
              </a:rPr>
              <a:t>모델 악용</a:t>
            </a:r>
            <a:endParaRPr lang="en-US" altLang="ko-KR" sz="2500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가짜뉴스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스팸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피싱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가짜 에세이 등 생성 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-&gt;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선동을 위해 사용 등 악용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2.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젠더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직업과 관련된 경우 남성이라고 예측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여성의 특성을 묘사하는 경우 외모적인 부분 예측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3.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인종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종교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아시안에 대해 일관되게 긍정적 표현 사용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흑인에 대해 부정적 표현 사용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특정 종교에 부정적인 단어 예측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4.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비용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훈련비용이 매우 큼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Task-specific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한 연구 필요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5.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에너지 사용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-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기존 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GPT-2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의 수백배에 해당하는 전력소비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9330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059275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VI. </a:t>
            </a:r>
            <a:r>
              <a:rPr kumimoji="1" lang="en-US" altLang="ko-KR" sz="4000" b="1" dirty="0">
                <a:latin typeface="+mj-ea"/>
                <a:ea typeface="+mj-ea"/>
              </a:rPr>
              <a:t>Conclusion</a:t>
            </a:r>
            <a:endParaRPr lang="en-US" altLang="ko-Kore-KR" sz="40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6316DD-76DA-6693-8083-B00FAEDCA650}"/>
              </a:ext>
            </a:extLst>
          </p:cNvPr>
          <p:cNvSpPr txBox="1"/>
          <p:nvPr/>
        </p:nvSpPr>
        <p:spPr>
          <a:xfrm>
            <a:off x="676446" y="2371429"/>
            <a:ext cx="1707815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/>
              <a:t>간단한 모델 아키텍처로 고품질의 단어 벡터 훈련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낮은 계산 복잡성으로 더 큰 데이터 세트에서 정확성 높임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기존의 </a:t>
            </a:r>
            <a:r>
              <a:rPr lang="en-US" altLang="ko-KR" sz="3200" dirty="0"/>
              <a:t>NN </a:t>
            </a:r>
            <a:r>
              <a:rPr lang="ko-KR" altLang="en-US" sz="3200" dirty="0"/>
              <a:t>기반 </a:t>
            </a:r>
            <a:r>
              <a:rPr lang="ko-KR" altLang="en-US" sz="3200" dirty="0" err="1"/>
              <a:t>임베딩</a:t>
            </a:r>
            <a:r>
              <a:rPr lang="ko-KR" altLang="en-US" sz="3200" dirty="0"/>
              <a:t> 방법론이 </a:t>
            </a:r>
            <a:r>
              <a:rPr lang="en-US" altLang="ko-KR" sz="3200" dirty="0"/>
              <a:t>NLP </a:t>
            </a:r>
            <a:r>
              <a:rPr lang="ko-KR" altLang="en-US" sz="3200" dirty="0"/>
              <a:t>태스크에 적용 되었는데</a:t>
            </a:r>
            <a:r>
              <a:rPr lang="en-US" altLang="ko-KR" sz="3200" dirty="0"/>
              <a:t>,</a:t>
            </a:r>
          </a:p>
          <a:p>
            <a:r>
              <a:rPr lang="ko-KR" altLang="en-US" sz="3200" dirty="0"/>
              <a:t>이 논문의 방법론으로 더욱 효율적으로 적용 가능 할 것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58872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059275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I. Introduction</a:t>
            </a:r>
            <a:endParaRPr kumimoji="1" lang="ko-Kore-KR" altLang="en-US" sz="4000" b="1" dirty="0">
              <a:latin typeface="+mj-ea"/>
              <a:ea typeface="+mj-ea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65014998-6853-9C76-90B5-66DC9EB69F0D}"/>
              </a:ext>
            </a:extLst>
          </p:cNvPr>
          <p:cNvSpPr txBox="1"/>
          <p:nvPr/>
        </p:nvSpPr>
        <p:spPr>
          <a:xfrm>
            <a:off x="457200" y="2247900"/>
            <a:ext cx="16611600" cy="33881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Fine-Tuning </a:t>
            </a:r>
            <a:r>
              <a:rPr lang="ko-KR" altLang="en-US" sz="2500" b="1" dirty="0">
                <a:solidFill>
                  <a:srgbClr val="333333"/>
                </a:solidFill>
                <a:latin typeface="+mj-ea"/>
                <a:ea typeface="+mj-ea"/>
              </a:rPr>
              <a:t>방식의 문제점</a:t>
            </a:r>
            <a:endParaRPr lang="en-US" altLang="ko-KR" sz="2500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ko-KR" sz="2500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NLP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특정 태스크는 대량의 </a:t>
            </a:r>
            <a:r>
              <a:rPr lang="ko-KR" altLang="en-US" sz="2500" dirty="0" err="1">
                <a:solidFill>
                  <a:srgbClr val="333333"/>
                </a:solidFill>
                <a:latin typeface="+mj-ea"/>
                <a:ea typeface="+mj-ea"/>
              </a:rPr>
              <a:t>레이블된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 데이터셋을 구하기 어려움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언어모델의 사전 학습에는 일반화 정보 흡수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 fine-tuning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에는 좁은 분포의 작업 학습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인간의 언어 작업과의 괴리 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–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인간은 대규모 </a:t>
            </a:r>
            <a:r>
              <a:rPr lang="ko-KR" altLang="en-US" sz="2500" dirty="0" err="1">
                <a:solidFill>
                  <a:srgbClr val="333333"/>
                </a:solidFill>
                <a:latin typeface="+mj-ea"/>
                <a:ea typeface="+mj-ea"/>
              </a:rPr>
              <a:t>레이블된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 데이터를 필요로 하지 않음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8499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059275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I. Introduction</a:t>
            </a:r>
            <a:endParaRPr kumimoji="1" lang="ko-Kore-KR" altLang="en-US" sz="4000" b="1" dirty="0">
              <a:latin typeface="+mj-ea"/>
              <a:ea typeface="+mj-ea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65014998-6853-9C76-90B5-66DC9EB69F0D}"/>
              </a:ext>
            </a:extLst>
          </p:cNvPr>
          <p:cNvSpPr txBox="1"/>
          <p:nvPr/>
        </p:nvSpPr>
        <p:spPr>
          <a:xfrm>
            <a:off x="457200" y="2247900"/>
            <a:ext cx="16611600" cy="16568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 Meta-Learning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언어 모델 학습 시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텍스트 입력을 특정 작업 명세의 형태로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그러나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여전히 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fine-tuning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방식보다 성능 떨어짐 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-&gt; few-shot learning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으로 극복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537D21-7916-571B-F66B-63EA188F6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461124"/>
            <a:ext cx="12908176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6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059275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I. Introduction</a:t>
            </a:r>
            <a:endParaRPr kumimoji="1" lang="ko-Kore-KR" altLang="en-US" sz="4000" b="1" dirty="0">
              <a:latin typeface="+mj-ea"/>
              <a:ea typeface="+mj-ea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65014998-6853-9C76-90B5-66DC9EB69F0D}"/>
              </a:ext>
            </a:extLst>
          </p:cNvPr>
          <p:cNvSpPr txBox="1"/>
          <p:nvPr/>
        </p:nvSpPr>
        <p:spPr>
          <a:xfrm>
            <a:off x="457200" y="2247900"/>
            <a:ext cx="16611600" cy="16568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 Meta-Learning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언어 모델 학습 시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텍스트 입력을 특정 작업 명세의 형태로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그러나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여전히 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fine-tuning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방식보다 성능 떨어짐 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-&gt; few-shot learning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으로 극복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6E8A97-7A28-1D40-A843-F97ABC390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5685809"/>
            <a:ext cx="10936226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0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059275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I. Introduction</a:t>
            </a:r>
            <a:endParaRPr kumimoji="1" lang="ko-Kore-KR" altLang="en-US" sz="4000" b="1" dirty="0">
              <a:latin typeface="+mj-ea"/>
              <a:ea typeface="+mj-ea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65014998-6853-9C76-90B5-66DC9EB69F0D}"/>
              </a:ext>
            </a:extLst>
          </p:cNvPr>
          <p:cNvSpPr txBox="1"/>
          <p:nvPr/>
        </p:nvSpPr>
        <p:spPr>
          <a:xfrm>
            <a:off x="457200" y="2247900"/>
            <a:ext cx="16611600" cy="16568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 Few-shot</a:t>
            </a:r>
            <a:r>
              <a:rPr lang="ko-KR" altLang="en-US" sz="2500" b="1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(in-context)</a:t>
            </a:r>
            <a:r>
              <a:rPr lang="ko-KR" altLang="en-US" sz="2500" b="1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en-US" altLang="ko-KR" sz="2500" b="1" dirty="0">
                <a:solidFill>
                  <a:srgbClr val="333333"/>
                </a:solidFill>
                <a:latin typeface="+mj-ea"/>
                <a:ea typeface="+mj-ea"/>
              </a:rPr>
              <a:t>learning</a:t>
            </a:r>
          </a:p>
          <a:p>
            <a:pPr lvl="1">
              <a:lnSpc>
                <a:spcPct val="150000"/>
              </a:lnSpc>
            </a:pP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500" dirty="0" err="1">
                <a:solidFill>
                  <a:srgbClr val="333333"/>
                </a:solidFill>
                <a:latin typeface="+mj-ea"/>
                <a:ea typeface="+mj-ea"/>
              </a:rPr>
              <a:t>그래디언트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 업데이트하는 것이 아닌 단순 예제 시연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F5353B-DF50-0966-F6E2-F65A983B6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481845"/>
            <a:ext cx="10287000" cy="587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0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059275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II. Approach</a:t>
            </a:r>
            <a:endParaRPr kumimoji="1" lang="ko-Kore-KR" altLang="en-US" sz="4000" b="1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9FE34D-E326-B5D0-5213-D4E1720FD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230706"/>
            <a:ext cx="10896600" cy="9994424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F1FA0C9F-BE78-2273-92DD-EFF8697EB082}"/>
              </a:ext>
            </a:extLst>
          </p:cNvPr>
          <p:cNvSpPr txBox="1"/>
          <p:nvPr/>
        </p:nvSpPr>
        <p:spPr>
          <a:xfrm>
            <a:off x="457200" y="2247900"/>
            <a:ext cx="6172200" cy="22339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Zero-shot(GPT-2):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무슨 작업을 </a:t>
            </a:r>
            <a:r>
              <a:rPr lang="ko-KR" altLang="en-US" sz="2500" dirty="0" err="1">
                <a:solidFill>
                  <a:srgbClr val="333333"/>
                </a:solidFill>
                <a:latin typeface="+mj-ea"/>
                <a:ea typeface="+mj-ea"/>
              </a:rPr>
              <a:t>하는지만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 알려주고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예시를 주지 않음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One-shot: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작업의 예시 한 개 제공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Few-shot: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작업의 예시 몇 개 제공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697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059275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II. Approach</a:t>
            </a:r>
            <a:endParaRPr kumimoji="1" lang="ko-Kore-KR" altLang="en-US" sz="4000" b="1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C924F7-8B8C-671A-DE1B-93CE1180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753541"/>
            <a:ext cx="16276990" cy="499015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A7BEA1E-5D1A-6DA0-AF7C-A66FD144CDDC}"/>
              </a:ext>
            </a:extLst>
          </p:cNvPr>
          <p:cNvSpPr/>
          <p:nvPr/>
        </p:nvSpPr>
        <p:spPr>
          <a:xfrm>
            <a:off x="1066800" y="6128147"/>
            <a:ext cx="5410200" cy="3869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24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93012" y="1103201"/>
            <a:ext cx="1059275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ko-Kore-KR" sz="4000" b="1" dirty="0">
                <a:latin typeface="+mj-ea"/>
                <a:ea typeface="+mj-ea"/>
              </a:rPr>
              <a:t>II. Approach</a:t>
            </a:r>
            <a:endParaRPr kumimoji="1" lang="ko-Kore-KR" altLang="en-US" sz="4000" b="1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6FF69A-BC67-F2FE-915A-565C07312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922921"/>
            <a:ext cx="12344401" cy="3595456"/>
          </a:xfrm>
          <a:prstGeom prst="rect">
            <a:avLst/>
          </a:prstGeom>
        </p:spPr>
      </p:pic>
      <p:sp>
        <p:nvSpPr>
          <p:cNvPr id="9" name="TextBox 5">
            <a:extLst>
              <a:ext uri="{FF2B5EF4-FFF2-40B4-BE49-F238E27FC236}">
                <a16:creationId xmlns:a16="http://schemas.microsoft.com/office/drawing/2014/main" id="{EDC14323-A4AA-EBED-14F2-5C75CCFF71EB}"/>
              </a:ext>
            </a:extLst>
          </p:cNvPr>
          <p:cNvSpPr txBox="1"/>
          <p:nvPr/>
        </p:nvSpPr>
        <p:spPr>
          <a:xfrm>
            <a:off x="446312" y="6286500"/>
            <a:ext cx="6183087" cy="16568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Weight in training mix -&gt; dataset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의 크기에 따라 비율 조정하지 않고</a:t>
            </a:r>
            <a:r>
              <a:rPr lang="en-US" altLang="ko-KR" sz="2500" dirty="0">
                <a:solidFill>
                  <a:srgbClr val="333333"/>
                </a:solidFill>
                <a:latin typeface="+mj-ea"/>
                <a:ea typeface="+mj-ea"/>
              </a:rPr>
              <a:t>, </a:t>
            </a:r>
            <a:r>
              <a:rPr lang="ko-KR" altLang="en-US" sz="2500" dirty="0">
                <a:solidFill>
                  <a:srgbClr val="333333"/>
                </a:solidFill>
                <a:latin typeface="+mj-ea"/>
                <a:ea typeface="+mj-ea"/>
              </a:rPr>
              <a:t>학습 진행</a:t>
            </a:r>
            <a:endParaRPr lang="en-US" altLang="ko-KR" sz="2500" dirty="0">
              <a:solidFill>
                <a:srgbClr val="33333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0862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2055</TotalTime>
  <Words>857</Words>
  <Application>Microsoft Office PowerPoint</Application>
  <PresentationFormat>사용자 지정</PresentationFormat>
  <Paragraphs>154</Paragraphs>
  <Slides>22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Calibri</vt:lpstr>
      <vt:lpstr>Arial</vt:lpstr>
      <vt:lpstr>Poppins Bold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Tosca Green Blue Soft Grey Black Minimalist Thesis Research Study Presentation Template</dc:title>
  <dc:creator>user</dc:creator>
  <cp:lastModifiedBy>명찬 정</cp:lastModifiedBy>
  <cp:revision>46</cp:revision>
  <dcterms:created xsi:type="dcterms:W3CDTF">2006-08-16T00:00:00Z</dcterms:created>
  <dcterms:modified xsi:type="dcterms:W3CDTF">2023-07-27T10:07:25Z</dcterms:modified>
  <dc:identifier>DAFly-GGxho</dc:identifier>
</cp:coreProperties>
</file>