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8" r:id="rId4"/>
    <p:sldId id="311" r:id="rId5"/>
    <p:sldId id="312" r:id="rId6"/>
    <p:sldId id="270" r:id="rId7"/>
    <p:sldId id="313" r:id="rId8"/>
    <p:sldId id="314" r:id="rId9"/>
    <p:sldId id="287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265" r:id="rId19"/>
    <p:sldId id="323" r:id="rId20"/>
    <p:sldId id="268" r:id="rId21"/>
    <p:sldId id="278" r:id="rId22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oppins Bold" panose="020B0600000101010101" charset="0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정수" initials="정이" lastIdx="1" clrIdx="0">
    <p:extLst>
      <p:ext uri="{19B8F6BF-5375-455C-9EA6-DF929625EA0E}">
        <p15:presenceInfo xmlns:p15="http://schemas.microsoft.com/office/powerpoint/2012/main" userId="S::in5451@swu.ac.kr::158c2312-f2dd-4a33-9240-a7fa3b0266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1" autoAdjust="0"/>
    <p:restoredTop sz="94607" autoAdjust="0"/>
  </p:normalViewPr>
  <p:slideViewPr>
    <p:cSldViewPr>
      <p:cViewPr varScale="1">
        <p:scale>
          <a:sx n="59" d="100"/>
          <a:sy n="59" d="100"/>
        </p:scale>
        <p:origin x="712" y="56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3EF1F-7192-7049-A8F7-13E3421A6C55}" type="datetimeFigureOut">
              <a:rPr kumimoji="1" lang="ko-Kore-KR" altLang="en-US" smtClean="0"/>
              <a:t>07/20/2023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A2463-CC47-1B4D-B7B7-38E3B22A78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90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248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7522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344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6115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6177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5179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6328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8050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459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445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649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849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772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0704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1474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9898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255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3065796"/>
            <a:ext cx="938646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altLang="ko-KR" sz="8000" spc="248" dirty="0">
                <a:solidFill>
                  <a:srgbClr val="333333"/>
                </a:solidFill>
                <a:latin typeface="Poppins Bold"/>
              </a:rPr>
              <a:t>Word</a:t>
            </a:r>
            <a:r>
              <a:rPr lang="ko-KR" altLang="en-US" sz="8000" spc="248" dirty="0">
                <a:solidFill>
                  <a:srgbClr val="333333"/>
                </a:solidFill>
                <a:latin typeface="Poppins Bold"/>
              </a:rPr>
              <a:t> </a:t>
            </a:r>
            <a:r>
              <a:rPr lang="en-US" altLang="ko-KR" sz="8000" spc="248" dirty="0">
                <a:solidFill>
                  <a:srgbClr val="333333"/>
                </a:solidFill>
                <a:latin typeface="Poppins Bold"/>
              </a:rPr>
              <a:t>2 Vector</a:t>
            </a:r>
            <a:endParaRPr lang="en-US" sz="8000" spc="248" dirty="0">
              <a:solidFill>
                <a:srgbClr val="333333"/>
              </a:solidFill>
              <a:latin typeface="Poppi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402916"/>
            <a:ext cx="3996127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b="1" dirty="0">
                <a:solidFill>
                  <a:srgbClr val="333333"/>
                </a:solidFill>
                <a:latin typeface="+mj-ea"/>
                <a:ea typeface="+mj-ea"/>
              </a:rPr>
              <a:t>23.07.20 _ 6주차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166821"/>
            <a:ext cx="4693231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딥러닝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논문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요약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및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구현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스터디</a:t>
            </a:r>
            <a:endParaRPr lang="en-US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7" name="AutoShape 7"/>
          <p:cNvSpPr/>
          <p:nvPr/>
        </p:nvSpPr>
        <p:spPr>
          <a:xfrm rot="-5400000">
            <a:off x="4989927" y="1071454"/>
            <a:ext cx="2161958" cy="0"/>
          </a:xfrm>
          <a:prstGeom prst="line">
            <a:avLst/>
          </a:prstGeom>
          <a:ln w="19050" cap="rnd">
            <a:solidFill>
              <a:srgbClr val="F04D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14260517" y="751531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 dirty="0" err="1">
                <a:solidFill>
                  <a:srgbClr val="333333"/>
                </a:solidFill>
                <a:latin typeface="+mj-ea"/>
                <a:ea typeface="+mj-ea"/>
              </a:rPr>
              <a:t>발표자</a:t>
            </a:r>
            <a:endParaRPr lang="en-US" sz="2400" b="1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355767" y="1418283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ko-KR" altLang="en-US" sz="2400" dirty="0" err="1">
                <a:solidFill>
                  <a:srgbClr val="333333"/>
                </a:solidFill>
                <a:latin typeface="+mj-ea"/>
                <a:ea typeface="+mj-ea"/>
              </a:rPr>
              <a:t>정명찬</a:t>
            </a:r>
            <a:endParaRPr lang="en-US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F04D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4533900"/>
            <a:ext cx="16919775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155" dirty="0">
                <a:solidFill>
                  <a:srgbClr val="333333"/>
                </a:solidFill>
                <a:latin typeface="Poppins Bold"/>
              </a:rPr>
              <a:t>Efficient Estimation of Word Representations in</a:t>
            </a:r>
          </a:p>
          <a:p>
            <a:pPr>
              <a:lnSpc>
                <a:spcPts val="6000"/>
              </a:lnSpc>
            </a:pPr>
            <a:r>
              <a:rPr lang="en-US" sz="5000" spc="155" dirty="0">
                <a:solidFill>
                  <a:srgbClr val="333333"/>
                </a:solidFill>
                <a:latin typeface="Poppins Bold"/>
              </a:rPr>
              <a:t>Vector Space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127038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</a:t>
            </a:r>
            <a:r>
              <a:rPr kumimoji="1" lang="en-US" altLang="ko-KR" sz="4000" b="1" dirty="0">
                <a:latin typeface="+mj-ea"/>
                <a:ea typeface="+mj-ea"/>
              </a:rPr>
              <a:t>I</a:t>
            </a:r>
            <a:r>
              <a:rPr kumimoji="1" lang="en-US" altLang="ko-Kore-KR" sz="4000" b="1" dirty="0">
                <a:latin typeface="+mj-ea"/>
                <a:ea typeface="+mj-ea"/>
              </a:rPr>
              <a:t>. </a:t>
            </a:r>
            <a:r>
              <a:rPr kumimoji="1" lang="en-US" altLang="ko-KR" sz="4000" b="1" dirty="0">
                <a:latin typeface="+mj-ea"/>
                <a:ea typeface="+mj-ea"/>
              </a:rPr>
              <a:t>New</a:t>
            </a:r>
            <a:r>
              <a:rPr kumimoji="1" lang="ko-KR" altLang="en-US" sz="4000" b="1" dirty="0">
                <a:latin typeface="+mj-ea"/>
                <a:ea typeface="+mj-ea"/>
              </a:rPr>
              <a:t> </a:t>
            </a:r>
            <a:r>
              <a:rPr kumimoji="1" lang="en-US" altLang="ko-KR" sz="4000" b="1" dirty="0">
                <a:latin typeface="+mj-ea"/>
                <a:ea typeface="+mj-ea"/>
              </a:rPr>
              <a:t>Log-linear Models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7F5B9B7-FE79-18EF-C7FC-E6DC034AEAEB}"/>
              </a:ext>
            </a:extLst>
          </p:cNvPr>
          <p:cNvSpPr txBox="1"/>
          <p:nvPr/>
        </p:nvSpPr>
        <p:spPr>
          <a:xfrm>
            <a:off x="693012" y="2019300"/>
            <a:ext cx="17661668" cy="1656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Word2Vec – CBOW(continuous bag of words)</a:t>
            </a:r>
          </a:p>
          <a:p>
            <a:pPr lvl="1">
              <a:lnSpc>
                <a:spcPct val="150000"/>
              </a:lnSpc>
            </a:pP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W, W’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별개의 두 가중치가 학습이 되고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sat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의 </a:t>
            </a:r>
            <a:r>
              <a:rPr lang="ko-KR" altLang="en-US" sz="2500" dirty="0" err="1">
                <a:solidFill>
                  <a:srgbClr val="333333"/>
                </a:solidFill>
                <a:latin typeface="+mj-ea"/>
                <a:ea typeface="+mj-ea"/>
              </a:rPr>
              <a:t>임베딩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 벡터가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projection layer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의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M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차원 벡터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8915BB-92C8-0673-EB1D-FA7AFD5C6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80" y="4726644"/>
            <a:ext cx="13147520" cy="551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84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127038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</a:t>
            </a:r>
            <a:r>
              <a:rPr kumimoji="1" lang="en-US" altLang="ko-KR" sz="4000" b="1" dirty="0">
                <a:latin typeface="+mj-ea"/>
                <a:ea typeface="+mj-ea"/>
              </a:rPr>
              <a:t>I</a:t>
            </a:r>
            <a:r>
              <a:rPr kumimoji="1" lang="en-US" altLang="ko-Kore-KR" sz="4000" b="1" dirty="0">
                <a:latin typeface="+mj-ea"/>
                <a:ea typeface="+mj-ea"/>
              </a:rPr>
              <a:t>. </a:t>
            </a:r>
            <a:r>
              <a:rPr kumimoji="1" lang="en-US" altLang="ko-KR" sz="4000" b="1" dirty="0">
                <a:latin typeface="+mj-ea"/>
                <a:ea typeface="+mj-ea"/>
              </a:rPr>
              <a:t>New</a:t>
            </a:r>
            <a:r>
              <a:rPr kumimoji="1" lang="ko-KR" altLang="en-US" sz="4000" b="1" dirty="0">
                <a:latin typeface="+mj-ea"/>
                <a:ea typeface="+mj-ea"/>
              </a:rPr>
              <a:t> </a:t>
            </a:r>
            <a:r>
              <a:rPr kumimoji="1" lang="en-US" altLang="ko-KR" sz="4000" b="1" dirty="0">
                <a:latin typeface="+mj-ea"/>
                <a:ea typeface="+mj-ea"/>
              </a:rPr>
              <a:t>Log-linear Models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7F5B9B7-FE79-18EF-C7FC-E6DC034AEAEB}"/>
              </a:ext>
            </a:extLst>
          </p:cNvPr>
          <p:cNvSpPr txBox="1"/>
          <p:nvPr/>
        </p:nvSpPr>
        <p:spPr>
          <a:xfrm>
            <a:off x="693012" y="2019300"/>
            <a:ext cx="17661668" cy="1079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Word2Vec – CBOW(continuous bag of words)</a:t>
            </a: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NNLM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과 달리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en-US" altLang="ko-KR" sz="2500" dirty="0" err="1">
                <a:solidFill>
                  <a:srgbClr val="333333"/>
                </a:solidFill>
                <a:latin typeface="+mj-ea"/>
                <a:ea typeface="+mj-ea"/>
              </a:rPr>
              <a:t>concat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하지 않고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평균을 구해서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1xM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을 만든다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CD7A0E-EFF8-C8B0-AD0D-A6BC4F663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36475"/>
            <a:ext cx="11540694" cy="6638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21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127038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</a:t>
            </a:r>
            <a:r>
              <a:rPr kumimoji="1" lang="en-US" altLang="ko-KR" sz="4000" b="1" dirty="0">
                <a:latin typeface="+mj-ea"/>
                <a:ea typeface="+mj-ea"/>
              </a:rPr>
              <a:t>I</a:t>
            </a:r>
            <a:r>
              <a:rPr kumimoji="1" lang="en-US" altLang="ko-Kore-KR" sz="4000" b="1" dirty="0">
                <a:latin typeface="+mj-ea"/>
                <a:ea typeface="+mj-ea"/>
              </a:rPr>
              <a:t>. </a:t>
            </a:r>
            <a:r>
              <a:rPr kumimoji="1" lang="en-US" altLang="ko-KR" sz="4000" b="1" dirty="0">
                <a:latin typeface="+mj-ea"/>
                <a:ea typeface="+mj-ea"/>
              </a:rPr>
              <a:t>New</a:t>
            </a:r>
            <a:r>
              <a:rPr kumimoji="1" lang="ko-KR" altLang="en-US" sz="4000" b="1" dirty="0">
                <a:latin typeface="+mj-ea"/>
                <a:ea typeface="+mj-ea"/>
              </a:rPr>
              <a:t> </a:t>
            </a:r>
            <a:r>
              <a:rPr kumimoji="1" lang="en-US" altLang="ko-KR" sz="4000" b="1" dirty="0">
                <a:latin typeface="+mj-ea"/>
                <a:ea typeface="+mj-ea"/>
              </a:rPr>
              <a:t>Log-linear Models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7F5B9B7-FE79-18EF-C7FC-E6DC034AEAEB}"/>
              </a:ext>
            </a:extLst>
          </p:cNvPr>
          <p:cNvSpPr txBox="1"/>
          <p:nvPr/>
        </p:nvSpPr>
        <p:spPr>
          <a:xfrm>
            <a:off x="693012" y="2019300"/>
            <a:ext cx="17661668" cy="1079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Word2Vec – CBOW(continuous bag of words)</a:t>
            </a: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NNLM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과 달리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en-US" altLang="ko-KR" sz="2500" dirty="0" err="1">
                <a:solidFill>
                  <a:srgbClr val="333333"/>
                </a:solidFill>
                <a:latin typeface="+mj-ea"/>
                <a:ea typeface="+mj-ea"/>
              </a:rPr>
              <a:t>concat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하지 않고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평균을 구해서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1xM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을 만든다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5EDD7C-CA47-9A60-6C22-FCDB878E9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99629"/>
            <a:ext cx="10631540" cy="6652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93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127038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</a:t>
            </a:r>
            <a:r>
              <a:rPr kumimoji="1" lang="en-US" altLang="ko-KR" sz="4000" b="1" dirty="0">
                <a:latin typeface="+mj-ea"/>
                <a:ea typeface="+mj-ea"/>
              </a:rPr>
              <a:t>I</a:t>
            </a:r>
            <a:r>
              <a:rPr kumimoji="1" lang="en-US" altLang="ko-Kore-KR" sz="4000" b="1" dirty="0">
                <a:latin typeface="+mj-ea"/>
                <a:ea typeface="+mj-ea"/>
              </a:rPr>
              <a:t>. </a:t>
            </a:r>
            <a:r>
              <a:rPr kumimoji="1" lang="en-US" altLang="ko-KR" sz="4000" b="1" dirty="0">
                <a:latin typeface="+mj-ea"/>
                <a:ea typeface="+mj-ea"/>
              </a:rPr>
              <a:t>New</a:t>
            </a:r>
            <a:r>
              <a:rPr kumimoji="1" lang="ko-KR" altLang="en-US" sz="4000" b="1" dirty="0">
                <a:latin typeface="+mj-ea"/>
                <a:ea typeface="+mj-ea"/>
              </a:rPr>
              <a:t> </a:t>
            </a:r>
            <a:r>
              <a:rPr kumimoji="1" lang="en-US" altLang="ko-KR" sz="4000" b="1" dirty="0">
                <a:latin typeface="+mj-ea"/>
                <a:ea typeface="+mj-ea"/>
              </a:rPr>
              <a:t>Log-linear Models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7F5B9B7-FE79-18EF-C7FC-E6DC034AEAEB}"/>
              </a:ext>
            </a:extLst>
          </p:cNvPr>
          <p:cNvSpPr txBox="1"/>
          <p:nvPr/>
        </p:nvSpPr>
        <p:spPr>
          <a:xfrm>
            <a:off x="693012" y="2019300"/>
            <a:ext cx="17661668" cy="1079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Word2Vec – CBOW(continuous bag of words)</a:t>
            </a: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NNLM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과 달리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중간에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Non-linear hidden layer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가 없음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AB9F65-AE93-1A4C-A601-D381E8441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4" y="4152900"/>
            <a:ext cx="16552212" cy="5477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03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127038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</a:t>
            </a:r>
            <a:r>
              <a:rPr kumimoji="1" lang="en-US" altLang="ko-KR" sz="4000" b="1" dirty="0">
                <a:latin typeface="+mj-ea"/>
                <a:ea typeface="+mj-ea"/>
              </a:rPr>
              <a:t>I</a:t>
            </a:r>
            <a:r>
              <a:rPr kumimoji="1" lang="en-US" altLang="ko-Kore-KR" sz="4000" b="1" dirty="0">
                <a:latin typeface="+mj-ea"/>
                <a:ea typeface="+mj-ea"/>
              </a:rPr>
              <a:t>. </a:t>
            </a:r>
            <a:r>
              <a:rPr kumimoji="1" lang="en-US" altLang="ko-KR" sz="4000" b="1" dirty="0">
                <a:latin typeface="+mj-ea"/>
                <a:ea typeface="+mj-ea"/>
              </a:rPr>
              <a:t>New</a:t>
            </a:r>
            <a:r>
              <a:rPr kumimoji="1" lang="ko-KR" altLang="en-US" sz="4000" b="1" dirty="0">
                <a:latin typeface="+mj-ea"/>
                <a:ea typeface="+mj-ea"/>
              </a:rPr>
              <a:t> </a:t>
            </a:r>
            <a:r>
              <a:rPr kumimoji="1" lang="en-US" altLang="ko-KR" sz="4000" b="1" dirty="0">
                <a:latin typeface="+mj-ea"/>
                <a:ea typeface="+mj-ea"/>
              </a:rPr>
              <a:t>Log-linear Models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7F5B9B7-FE79-18EF-C7FC-E6DC034AEAEB}"/>
              </a:ext>
            </a:extLst>
          </p:cNvPr>
          <p:cNvSpPr txBox="1"/>
          <p:nvPr/>
        </p:nvSpPr>
        <p:spPr>
          <a:xfrm>
            <a:off x="693012" y="2019300"/>
            <a:ext cx="17661668" cy="1079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Word2Vec – skip-gram</a:t>
            </a:r>
          </a:p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‘sat’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을 가지고 주변의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fat,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cat,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on,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the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 예측</a:t>
            </a: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A8DBA8-749C-06AB-5D74-6EB014763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16612"/>
            <a:ext cx="12420600" cy="5467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332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127038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</a:t>
            </a:r>
            <a:r>
              <a:rPr kumimoji="1" lang="en-US" altLang="ko-KR" sz="4000" b="1" dirty="0">
                <a:latin typeface="+mj-ea"/>
                <a:ea typeface="+mj-ea"/>
              </a:rPr>
              <a:t>I</a:t>
            </a:r>
            <a:r>
              <a:rPr kumimoji="1" lang="en-US" altLang="ko-Kore-KR" sz="4000" b="1" dirty="0">
                <a:latin typeface="+mj-ea"/>
                <a:ea typeface="+mj-ea"/>
              </a:rPr>
              <a:t>. </a:t>
            </a:r>
            <a:r>
              <a:rPr kumimoji="1" lang="en-US" altLang="ko-KR" sz="4000" b="1" dirty="0">
                <a:latin typeface="+mj-ea"/>
                <a:ea typeface="+mj-ea"/>
              </a:rPr>
              <a:t>New</a:t>
            </a:r>
            <a:r>
              <a:rPr kumimoji="1" lang="ko-KR" altLang="en-US" sz="4000" b="1" dirty="0">
                <a:latin typeface="+mj-ea"/>
                <a:ea typeface="+mj-ea"/>
              </a:rPr>
              <a:t> </a:t>
            </a:r>
            <a:r>
              <a:rPr kumimoji="1" lang="en-US" altLang="ko-KR" sz="4000" b="1" dirty="0">
                <a:latin typeface="+mj-ea"/>
                <a:ea typeface="+mj-ea"/>
              </a:rPr>
              <a:t>Log-linear Models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7F5B9B7-FE79-18EF-C7FC-E6DC034AEAEB}"/>
              </a:ext>
            </a:extLst>
          </p:cNvPr>
          <p:cNvSpPr txBox="1"/>
          <p:nvPr/>
        </p:nvSpPr>
        <p:spPr>
          <a:xfrm>
            <a:off x="693012" y="2019300"/>
            <a:ext cx="17661668" cy="1079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Word2Vec – skip-gram</a:t>
            </a:r>
          </a:p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‘sat’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을 가지고 주변의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fat,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cat,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on,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the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 예측</a:t>
            </a: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skip">
            <a:extLst>
              <a:ext uri="{FF2B5EF4-FFF2-40B4-BE49-F238E27FC236}">
                <a16:creationId xmlns:a16="http://schemas.microsoft.com/office/drawing/2014/main" id="{161F1BB0-6733-B2A0-8A43-9774E83BF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952500"/>
            <a:ext cx="8458200" cy="920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5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127038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</a:t>
            </a:r>
            <a:r>
              <a:rPr kumimoji="1" lang="en-US" altLang="ko-KR" sz="4000" b="1" dirty="0">
                <a:latin typeface="+mj-ea"/>
                <a:ea typeface="+mj-ea"/>
              </a:rPr>
              <a:t>I</a:t>
            </a:r>
            <a:r>
              <a:rPr kumimoji="1" lang="en-US" altLang="ko-Kore-KR" sz="4000" b="1" dirty="0">
                <a:latin typeface="+mj-ea"/>
                <a:ea typeface="+mj-ea"/>
              </a:rPr>
              <a:t>. </a:t>
            </a:r>
            <a:r>
              <a:rPr kumimoji="1" lang="en-US" altLang="ko-KR" sz="4000" b="1" dirty="0">
                <a:latin typeface="+mj-ea"/>
                <a:ea typeface="+mj-ea"/>
              </a:rPr>
              <a:t>New</a:t>
            </a:r>
            <a:r>
              <a:rPr kumimoji="1" lang="ko-KR" altLang="en-US" sz="4000" b="1" dirty="0">
                <a:latin typeface="+mj-ea"/>
                <a:ea typeface="+mj-ea"/>
              </a:rPr>
              <a:t> </a:t>
            </a:r>
            <a:r>
              <a:rPr kumimoji="1" lang="en-US" altLang="ko-KR" sz="4000" b="1" dirty="0">
                <a:latin typeface="+mj-ea"/>
                <a:ea typeface="+mj-ea"/>
              </a:rPr>
              <a:t>Log-linear Models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7F5B9B7-FE79-18EF-C7FC-E6DC034AEAEB}"/>
              </a:ext>
            </a:extLst>
          </p:cNvPr>
          <p:cNvSpPr txBox="1"/>
          <p:nvPr/>
        </p:nvSpPr>
        <p:spPr>
          <a:xfrm>
            <a:off x="693012" y="2019300"/>
            <a:ext cx="17661668" cy="502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NNLM vs Word2Vec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719F0E-D0FA-4F41-76B8-561A59E13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57844"/>
            <a:ext cx="9633745" cy="417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BFB93-BDB1-9B09-8E9C-2E79AD83CCD1}"/>
              </a:ext>
            </a:extLst>
          </p:cNvPr>
          <p:cNvSpPr txBox="1"/>
          <p:nvPr/>
        </p:nvSpPr>
        <p:spPr>
          <a:xfrm>
            <a:off x="10733675" y="2571197"/>
            <a:ext cx="5317435" cy="2233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n: 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현재 학습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단어의 수</a:t>
            </a: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m: </a:t>
            </a:r>
            <a:r>
              <a:rPr lang="ko-KR" altLang="en-US" sz="2500" b="1" dirty="0" err="1">
                <a:solidFill>
                  <a:srgbClr val="333333"/>
                </a:solidFill>
                <a:latin typeface="+mj-ea"/>
                <a:ea typeface="+mj-ea"/>
              </a:rPr>
              <a:t>임베딩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 벡터 차원</a:t>
            </a: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h: </a:t>
            </a:r>
            <a:r>
              <a:rPr lang="ko-KR" altLang="en-US" sz="2500" b="1" dirty="0" err="1">
                <a:solidFill>
                  <a:srgbClr val="333333"/>
                </a:solidFill>
                <a:latin typeface="+mj-ea"/>
                <a:ea typeface="+mj-ea"/>
              </a:rPr>
              <a:t>은닉층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 크기</a:t>
            </a: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V: 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단어 집합의 크기</a:t>
            </a: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99CDF-E7DE-6B2F-00B2-58D88495455D}"/>
              </a:ext>
            </a:extLst>
          </p:cNvPr>
          <p:cNvSpPr txBox="1"/>
          <p:nvPr/>
        </p:nvSpPr>
        <p:spPr>
          <a:xfrm>
            <a:off x="709577" y="7680088"/>
            <a:ext cx="5317435" cy="502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(n x m) + (n x m x h) + (h x 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331B2-E065-2ED4-5885-B55D6C684590}"/>
              </a:ext>
            </a:extLst>
          </p:cNvPr>
          <p:cNvSpPr txBox="1"/>
          <p:nvPr/>
        </p:nvSpPr>
        <p:spPr>
          <a:xfrm>
            <a:off x="6917051" y="7614755"/>
            <a:ext cx="5317435" cy="502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CBOW: (n x m) + (m x log(V))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AC21C-5FA8-5BB4-6253-9C367C36C446}"/>
              </a:ext>
            </a:extLst>
          </p:cNvPr>
          <p:cNvSpPr txBox="1"/>
          <p:nvPr/>
        </p:nvSpPr>
        <p:spPr>
          <a:xfrm>
            <a:off x="6940242" y="8521278"/>
            <a:ext cx="5632758" cy="502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Skip-gram: C x (m + m x log(V))</a:t>
            </a:r>
          </a:p>
        </p:txBody>
      </p:sp>
    </p:spTree>
    <p:extLst>
      <p:ext uri="{BB962C8B-B14F-4D97-AF65-F5344CB8AC3E}">
        <p14:creationId xmlns:p14="http://schemas.microsoft.com/office/powerpoint/2010/main" val="199956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127038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</a:t>
            </a:r>
            <a:r>
              <a:rPr kumimoji="1" lang="en-US" altLang="ko-KR" sz="4000" b="1" dirty="0">
                <a:latin typeface="+mj-ea"/>
                <a:ea typeface="+mj-ea"/>
              </a:rPr>
              <a:t>I</a:t>
            </a:r>
            <a:r>
              <a:rPr kumimoji="1" lang="en-US" altLang="ko-Kore-KR" sz="4000" b="1" dirty="0">
                <a:latin typeface="+mj-ea"/>
                <a:ea typeface="+mj-ea"/>
              </a:rPr>
              <a:t>. </a:t>
            </a:r>
            <a:r>
              <a:rPr kumimoji="1" lang="en-US" altLang="ko-KR" sz="4000" b="1" dirty="0">
                <a:latin typeface="+mj-ea"/>
                <a:ea typeface="+mj-ea"/>
              </a:rPr>
              <a:t>New</a:t>
            </a:r>
            <a:r>
              <a:rPr kumimoji="1" lang="ko-KR" altLang="en-US" sz="4000" b="1" dirty="0">
                <a:latin typeface="+mj-ea"/>
                <a:ea typeface="+mj-ea"/>
              </a:rPr>
              <a:t> </a:t>
            </a:r>
            <a:r>
              <a:rPr kumimoji="1" lang="en-US" altLang="ko-KR" sz="4000" b="1" dirty="0">
                <a:latin typeface="+mj-ea"/>
                <a:ea typeface="+mj-ea"/>
              </a:rPr>
              <a:t>Log-linear Models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7F5B9B7-FE79-18EF-C7FC-E6DC034AEAEB}"/>
              </a:ext>
            </a:extLst>
          </p:cNvPr>
          <p:cNvSpPr txBox="1"/>
          <p:nvPr/>
        </p:nvSpPr>
        <p:spPr>
          <a:xfrm>
            <a:off x="693012" y="2019300"/>
            <a:ext cx="17661668" cy="1079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NNLM vs Word2Vec -&gt; Hierarchical </a:t>
            </a:r>
            <a:r>
              <a:rPr lang="en-US" altLang="ko-KR" sz="2500" b="1" dirty="0" err="1">
                <a:solidFill>
                  <a:srgbClr val="333333"/>
                </a:solidFill>
                <a:latin typeface="+mj-ea"/>
                <a:ea typeface="+mj-ea"/>
              </a:rPr>
              <a:t>Softmax</a:t>
            </a: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99CDF-E7DE-6B2F-00B2-58D88495455D}"/>
              </a:ext>
            </a:extLst>
          </p:cNvPr>
          <p:cNvSpPr txBox="1"/>
          <p:nvPr/>
        </p:nvSpPr>
        <p:spPr>
          <a:xfrm>
            <a:off x="709577" y="7680088"/>
            <a:ext cx="5317435" cy="502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(n x m) + (n x m x h) + (h x 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331B2-E065-2ED4-5885-B55D6C684590}"/>
              </a:ext>
            </a:extLst>
          </p:cNvPr>
          <p:cNvSpPr txBox="1"/>
          <p:nvPr/>
        </p:nvSpPr>
        <p:spPr>
          <a:xfrm>
            <a:off x="6917051" y="7614755"/>
            <a:ext cx="5317435" cy="502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(n x m) + (m x log(V))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ED2B01-6303-FC17-2122-9D54178F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002"/>
            <a:ext cx="18288000" cy="424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3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IV. Results</a:t>
            </a:r>
            <a:endParaRPr lang="en-US" altLang="ko-Kore-KR" sz="4000" b="1" dirty="0">
              <a:latin typeface="+mj-ea"/>
              <a:ea typeface="+mj-ea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EFB63D4-EC02-C83F-76EF-2B0CE1F701C4}"/>
              </a:ext>
            </a:extLst>
          </p:cNvPr>
          <p:cNvSpPr txBox="1"/>
          <p:nvPr/>
        </p:nvSpPr>
        <p:spPr>
          <a:xfrm>
            <a:off x="304800" y="2019300"/>
            <a:ext cx="17068800" cy="1079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Big – biggest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의 관계를 바탕으로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Small - ?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의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단어를 벡터 연산으로 구할 수 있음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DB34244-5458-F818-1500-0ECE88CA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67124"/>
            <a:ext cx="1389421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771E385-4821-CF45-D06A-D0D1BCF2B122}"/>
              </a:ext>
            </a:extLst>
          </p:cNvPr>
          <p:cNvSpPr txBox="1"/>
          <p:nvPr/>
        </p:nvSpPr>
        <p:spPr>
          <a:xfrm>
            <a:off x="609600" y="7362823"/>
            <a:ext cx="17068800" cy="502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구글 뉴스 말뭉치 학습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(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단어의 개수와 </a:t>
            </a:r>
            <a:r>
              <a:rPr lang="ko-KR" altLang="en-US" sz="2500" dirty="0" err="1">
                <a:solidFill>
                  <a:srgbClr val="333333"/>
                </a:solidFill>
                <a:latin typeface="+mj-ea"/>
                <a:ea typeface="+mj-ea"/>
              </a:rPr>
              <a:t>임베딩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 차원을 기준으로 학습 구분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572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IV. Results</a:t>
            </a:r>
            <a:endParaRPr lang="en-US" altLang="ko-Kore-KR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771E385-4821-CF45-D06A-D0D1BCF2B122}"/>
              </a:ext>
            </a:extLst>
          </p:cNvPr>
          <p:cNvSpPr txBox="1"/>
          <p:nvPr/>
        </p:nvSpPr>
        <p:spPr>
          <a:xfrm>
            <a:off x="609600" y="5662239"/>
            <a:ext cx="17068800" cy="2233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기존 모델보다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word2vec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이 높은 성능을 보였고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CBOW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는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Syntactic(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구조적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Skip-gram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은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Semantic(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의미적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)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으로 우수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7D454A-683C-924E-4854-B6873442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28825"/>
            <a:ext cx="13716000" cy="320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23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Abstract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124200" y="1849227"/>
            <a:ext cx="13716000" cy="5033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단어를 학습하기 위해 숫자로 변환 필요</a:t>
            </a: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 -&gt; 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원</a:t>
            </a: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-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핫 인코딩</a:t>
            </a:r>
            <a:endParaRPr lang="en-US" altLang="ko-KR" sz="28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원</a:t>
            </a: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-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핫 인코딩의 한계를 극복하기 위해 워드 </a:t>
            </a:r>
            <a:r>
              <a:rPr lang="ko-KR" altLang="en-US" sz="2800" dirty="0" err="1">
                <a:solidFill>
                  <a:srgbClr val="333333"/>
                </a:solidFill>
                <a:latin typeface="+mj-ea"/>
                <a:ea typeface="+mj-ea"/>
              </a:rPr>
              <a:t>임베딩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 필요</a:t>
            </a:r>
            <a:endParaRPr lang="en-US" altLang="ko-KR" sz="28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기존의 워드 </a:t>
            </a:r>
            <a:r>
              <a:rPr lang="ko-KR" altLang="en-US" sz="2800" dirty="0" err="1">
                <a:solidFill>
                  <a:srgbClr val="333333"/>
                </a:solidFill>
                <a:latin typeface="+mj-ea"/>
                <a:ea typeface="+mj-ea"/>
              </a:rPr>
              <a:t>임베딩</a:t>
            </a: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(NNLM, RNN)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의 한계를 극복하기 위해 </a:t>
            </a: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word2vec 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제안</a:t>
            </a:r>
            <a:endParaRPr lang="en-US" altLang="ko-KR" sz="28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altLang="ko-KR" sz="28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단어의</a:t>
            </a: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벡터 표현을 계산하기 위한 새로운 구조</a:t>
            </a:r>
            <a:endParaRPr lang="en-US" altLang="ko-KR" sz="28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구문적</a:t>
            </a: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의미적 단어 유사성을 측정하는 데에 높은 성능</a:t>
            </a:r>
            <a:endParaRPr lang="en-US" altLang="ko-KR" sz="28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291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V. Examples of the Learned Relationships</a:t>
            </a:r>
            <a:endParaRPr lang="en-US" altLang="ko-Kore-KR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55FF446-2604-741C-EFA1-0EEF56B0888A}"/>
              </a:ext>
            </a:extLst>
          </p:cNvPr>
          <p:cNvSpPr txBox="1"/>
          <p:nvPr/>
        </p:nvSpPr>
        <p:spPr>
          <a:xfrm>
            <a:off x="685800" y="7245026"/>
            <a:ext cx="14249400" cy="2811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Paris – France + Italy = Rome</a:t>
            </a: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단어 목록의 평균 벡터를 계산하고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가장 먼 단어 벡터를 찾음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-&gt;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목록에서 벗어난 단어를 제외하는 태스크 수행 가능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6A6DAC-D601-98A6-01B8-21E1E5912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48" y="1690593"/>
            <a:ext cx="133350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330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VI. </a:t>
            </a:r>
            <a:r>
              <a:rPr kumimoji="1" lang="en-US" altLang="ko-KR" sz="4000" b="1" dirty="0">
                <a:latin typeface="+mj-ea"/>
                <a:ea typeface="+mj-ea"/>
              </a:rPr>
              <a:t>Conclusion</a:t>
            </a:r>
            <a:endParaRPr lang="en-US" altLang="ko-Kore-KR" sz="4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316DD-76DA-6693-8083-B00FAEDCA650}"/>
              </a:ext>
            </a:extLst>
          </p:cNvPr>
          <p:cNvSpPr txBox="1"/>
          <p:nvPr/>
        </p:nvSpPr>
        <p:spPr>
          <a:xfrm>
            <a:off x="676446" y="2371429"/>
            <a:ext cx="1707815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간단한 모델 아키텍처로 고품질의 단어 벡터 훈련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낮은 계산 복잡성으로 더 큰 데이터 세트에서 정확성 높임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기존의 </a:t>
            </a:r>
            <a:r>
              <a:rPr lang="en-US" altLang="ko-KR" sz="3200" dirty="0"/>
              <a:t>NN </a:t>
            </a:r>
            <a:r>
              <a:rPr lang="ko-KR" altLang="en-US" sz="3200" dirty="0"/>
              <a:t>기반 </a:t>
            </a:r>
            <a:r>
              <a:rPr lang="ko-KR" altLang="en-US" sz="3200" dirty="0" err="1"/>
              <a:t>임베딩</a:t>
            </a:r>
            <a:r>
              <a:rPr lang="ko-KR" altLang="en-US" sz="3200" dirty="0"/>
              <a:t> 방법론이 </a:t>
            </a:r>
            <a:r>
              <a:rPr lang="en-US" altLang="ko-KR" sz="3200" dirty="0"/>
              <a:t>NLP </a:t>
            </a:r>
            <a:r>
              <a:rPr lang="ko-KR" altLang="en-US" sz="3200" dirty="0"/>
              <a:t>태스크에 적용 되었는데</a:t>
            </a:r>
            <a:r>
              <a:rPr lang="en-US" altLang="ko-KR" sz="3200" dirty="0"/>
              <a:t>,</a:t>
            </a:r>
          </a:p>
          <a:p>
            <a:r>
              <a:rPr lang="ko-KR" altLang="en-US" sz="3200" dirty="0"/>
              <a:t>이 논문의 방법론으로 더욱 효율적으로 적용 가능 할 것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58872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I. Introduction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65014998-6853-9C76-90B5-66DC9EB69F0D}"/>
              </a:ext>
            </a:extLst>
          </p:cNvPr>
          <p:cNvSpPr txBox="1"/>
          <p:nvPr/>
        </p:nvSpPr>
        <p:spPr>
          <a:xfrm>
            <a:off x="838200" y="7274312"/>
            <a:ext cx="8219494" cy="39651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Encoding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 vs Embedding</a:t>
            </a: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원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-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핫 인코딩만으로는 단어의 의미를 포함할 수 없음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단어 간의 유사성 측정 불가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단어의 개수가 많아지면 벡터 차원도 비례해서 늘어남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04F1B5-6A54-DC23-2F78-1A3E06DDE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300"/>
            <a:ext cx="1116810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9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I. Introduction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65014998-6853-9C76-90B5-66DC9EB69F0D}"/>
              </a:ext>
            </a:extLst>
          </p:cNvPr>
          <p:cNvSpPr txBox="1"/>
          <p:nvPr/>
        </p:nvSpPr>
        <p:spPr>
          <a:xfrm>
            <a:off x="838199" y="7274312"/>
            <a:ext cx="13841757" cy="2811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Encoding vs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Embedding</a:t>
            </a: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 err="1">
                <a:solidFill>
                  <a:srgbClr val="333333"/>
                </a:solidFill>
                <a:latin typeface="+mj-ea"/>
                <a:ea typeface="+mj-ea"/>
              </a:rPr>
              <a:t>임베딩을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 이용하면 비슷한 의미를 지닌 단어끼리 가깝게 위치하도록 표현 가능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단어 벡터의 차원을 임의로 조절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(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축소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)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가능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061A25-05B8-CEAE-328D-D2BEC9C30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20462"/>
            <a:ext cx="13841757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4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II. Model Architecture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5C3B1F7-F56B-D84B-8E9B-9BC1A57817CF}"/>
              </a:ext>
            </a:extLst>
          </p:cNvPr>
          <p:cNvSpPr txBox="1"/>
          <p:nvPr/>
        </p:nvSpPr>
        <p:spPr>
          <a:xfrm>
            <a:off x="693012" y="2430031"/>
            <a:ext cx="17661668" cy="1656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VS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NNLM(Neural Net Language Model)</a:t>
            </a:r>
          </a:p>
          <a:p>
            <a:pPr lvl="1">
              <a:lnSpc>
                <a:spcPct val="150000"/>
              </a:lnSpc>
            </a:pP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주어진 문장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: What will the fat cat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sit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 on? (window: 4, ‘sit’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예측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F35D54-BDCD-86D8-7B64-D189E7D37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13689"/>
            <a:ext cx="10405340" cy="4470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9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II. Model Architecture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5C3B1F7-F56B-D84B-8E9B-9BC1A57817CF}"/>
              </a:ext>
            </a:extLst>
          </p:cNvPr>
          <p:cNvSpPr txBox="1"/>
          <p:nvPr/>
        </p:nvSpPr>
        <p:spPr>
          <a:xfrm>
            <a:off x="693012" y="2430031"/>
            <a:ext cx="17661668" cy="1656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VS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NNLM(Neural Net Language Model)</a:t>
            </a:r>
          </a:p>
          <a:p>
            <a:pPr lvl="1">
              <a:lnSpc>
                <a:spcPct val="150000"/>
              </a:lnSpc>
            </a:pP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주어진 문장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: What will the fat cat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sit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 on? (window: 4, ‘sit’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예측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C7BDAB-AE12-E283-BF5D-0D08038FD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39236"/>
            <a:ext cx="1204022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33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II. Model Architecture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5C3B1F7-F56B-D84B-8E9B-9BC1A57817CF}"/>
              </a:ext>
            </a:extLst>
          </p:cNvPr>
          <p:cNvSpPr txBox="1"/>
          <p:nvPr/>
        </p:nvSpPr>
        <p:spPr>
          <a:xfrm>
            <a:off x="693012" y="2430031"/>
            <a:ext cx="17661668" cy="1656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VS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NNLM(Neural Net Language Model)</a:t>
            </a:r>
          </a:p>
          <a:p>
            <a:pPr lvl="1">
              <a:lnSpc>
                <a:spcPct val="150000"/>
              </a:lnSpc>
            </a:pP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주어진 문장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: What will the fat cat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sit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 on? (window: 4, ‘sit’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예측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BB464E-3F6B-43CD-0730-347643206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4693811"/>
            <a:ext cx="10295167" cy="5471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44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II. Model Architecture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5C3B1F7-F56B-D84B-8E9B-9BC1A57817CF}"/>
              </a:ext>
            </a:extLst>
          </p:cNvPr>
          <p:cNvSpPr txBox="1"/>
          <p:nvPr/>
        </p:nvSpPr>
        <p:spPr>
          <a:xfrm>
            <a:off x="693012" y="2430031"/>
            <a:ext cx="17661668" cy="1656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VS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NNLM(Neural Net Language Model)</a:t>
            </a:r>
          </a:p>
          <a:p>
            <a:pPr lvl="1">
              <a:lnSpc>
                <a:spcPct val="150000"/>
              </a:lnSpc>
            </a:pP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주어진 문장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: What will the fat cat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sit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 on? (window: 4, ‘sit’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예측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D9A9EE-A70A-A0FB-05C3-62EC2F10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92594"/>
            <a:ext cx="13639800" cy="4680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16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127038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</a:t>
            </a:r>
            <a:r>
              <a:rPr kumimoji="1" lang="en-US" altLang="ko-KR" sz="4000" b="1" dirty="0">
                <a:latin typeface="+mj-ea"/>
                <a:ea typeface="+mj-ea"/>
              </a:rPr>
              <a:t>I</a:t>
            </a:r>
            <a:r>
              <a:rPr kumimoji="1" lang="en-US" altLang="ko-Kore-KR" sz="4000" b="1" dirty="0">
                <a:latin typeface="+mj-ea"/>
                <a:ea typeface="+mj-ea"/>
              </a:rPr>
              <a:t>. </a:t>
            </a:r>
            <a:r>
              <a:rPr kumimoji="1" lang="en-US" altLang="ko-KR" sz="4000" b="1" dirty="0">
                <a:latin typeface="+mj-ea"/>
                <a:ea typeface="+mj-ea"/>
              </a:rPr>
              <a:t>New</a:t>
            </a:r>
            <a:r>
              <a:rPr kumimoji="1" lang="ko-KR" altLang="en-US" sz="4000" b="1" dirty="0">
                <a:latin typeface="+mj-ea"/>
                <a:ea typeface="+mj-ea"/>
              </a:rPr>
              <a:t> </a:t>
            </a:r>
            <a:r>
              <a:rPr kumimoji="1" lang="en-US" altLang="ko-KR" sz="4000" b="1" dirty="0">
                <a:latin typeface="+mj-ea"/>
                <a:ea typeface="+mj-ea"/>
              </a:rPr>
              <a:t>Log-linear Models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7F5B9B7-FE79-18EF-C7FC-E6DC034AEAEB}"/>
              </a:ext>
            </a:extLst>
          </p:cNvPr>
          <p:cNvSpPr txBox="1"/>
          <p:nvPr/>
        </p:nvSpPr>
        <p:spPr>
          <a:xfrm>
            <a:off x="693012" y="2019300"/>
            <a:ext cx="17661668" cy="2233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Word2Vec – CBOW(continuous bag of words)</a:t>
            </a:r>
          </a:p>
          <a:p>
            <a:pPr lvl="1">
              <a:lnSpc>
                <a:spcPct val="150000"/>
              </a:lnSpc>
            </a:pP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The fat cat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sat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 on the table. (window: 2, ‘sat’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예측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다음에 나올 단어가 아닌 주변 좌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2,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우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2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단어를 가지고 기준 단어 예측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CA8009-8E79-5445-C562-4E7DED831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33899"/>
            <a:ext cx="12420600" cy="5427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82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726</Words>
  <Application>Microsoft Office PowerPoint</Application>
  <PresentationFormat>사용자 지정</PresentationFormat>
  <Paragraphs>115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Poppins Bold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dc:creator>user</dc:creator>
  <cp:lastModifiedBy>명찬 정</cp:lastModifiedBy>
  <cp:revision>39</cp:revision>
  <dcterms:created xsi:type="dcterms:W3CDTF">2006-08-16T00:00:00Z</dcterms:created>
  <dcterms:modified xsi:type="dcterms:W3CDTF">2023-07-20T08:04:45Z</dcterms:modified>
  <dc:identifier>DAFly-GGxho</dc:identifier>
</cp:coreProperties>
</file>