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314" r:id="rId3"/>
    <p:sldId id="370" r:id="rId4"/>
    <p:sldId id="371" r:id="rId5"/>
    <p:sldId id="373" r:id="rId6"/>
    <p:sldId id="372" r:id="rId7"/>
    <p:sldId id="382" r:id="rId8"/>
    <p:sldId id="38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1"/>
    <a:srgbClr val="E6E6E6"/>
    <a:srgbClr val="515151"/>
    <a:srgbClr val="DADBDB"/>
    <a:srgbClr val="C4D190"/>
    <a:srgbClr val="A0C3D6"/>
    <a:srgbClr val="5F4080"/>
    <a:srgbClr val="00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470" autoAdjust="0"/>
  </p:normalViewPr>
  <p:slideViewPr>
    <p:cSldViewPr>
      <p:cViewPr varScale="1">
        <p:scale>
          <a:sx n="107" d="100"/>
          <a:sy n="107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89749-4C4F-417A-9586-CA2401403B89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CE6B3-AE9D-498A-8FB1-9098549EE0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8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0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9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20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2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9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1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2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4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65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3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7E90-A106-43EF-B7DD-00FB41B4AD34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8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51A4-40DC-480D-A31D-41195553FC22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71F-8D56-41A6-9589-04DCDE7C6968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8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338-0367-445F-AB9A-FE9EE3BBB66C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91D-5E46-4F72-896E-2C66CEF3050C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E5DF-6FE5-4285-9D99-D9C30AF2E6F4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7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B966-0763-481F-8C8C-E38523D00F5D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3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411A-88EE-4CD7-95F5-0CD1E853E6A3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6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E03F-3D89-462C-AC85-5571DC0A72BC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0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DAB5-CE24-40D4-8E6C-36A9020964C0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8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9B8-1DD7-45F1-9E47-BCB212E48BDB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4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C2FA-E896-48D8-93BA-AA3047A986BF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5" descr="위이미지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shade val="66275"/>
                  <a:invGamma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6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682" y="1860096"/>
            <a:ext cx="7848600" cy="1447800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50000">
                <a:schemeClr val="bg1"/>
              </a:gs>
              <a:gs pos="100000">
                <a:srgbClr val="00008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ko-KR" altLang="en-US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안전도 필터링 모델 정확도 실험</a:t>
            </a:r>
            <a:endParaRPr lang="en-US" altLang="ko-K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3558574" y="5428179"/>
            <a:ext cx="2060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buFontTx/>
              <a:buNone/>
              <a:defRPr/>
            </a:pPr>
            <a:r>
              <a:rPr lang="ko-KR" alt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가천대학교</a:t>
            </a:r>
            <a:endParaRPr lang="ko-KR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905792" y="3979863"/>
            <a:ext cx="1332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en-US" altLang="ko-K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2020.11</a:t>
            </a:r>
            <a:endParaRPr lang="en-US" altLang="ko-KR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428597" y="192518"/>
            <a:ext cx="5000659" cy="388938"/>
            <a:chOff x="1417" y="3143"/>
            <a:chExt cx="2508" cy="1004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427" y="3151"/>
              <a:ext cx="2468" cy="98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27" y="3143"/>
              <a:ext cx="145" cy="1000"/>
            </a:xfrm>
            <a:prstGeom prst="rect">
              <a:avLst/>
            </a:prstGeom>
            <a:gradFill rotWithShape="0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772" y="3143"/>
              <a:ext cx="139" cy="100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1429" y="3143"/>
              <a:ext cx="2484" cy="141"/>
            </a:xfrm>
            <a:custGeom>
              <a:avLst/>
              <a:gdLst>
                <a:gd name="T0" fmla="*/ 2398 w 21600"/>
                <a:gd name="T1" fmla="*/ 71 h 21600"/>
                <a:gd name="T2" fmla="*/ 1242 w 21600"/>
                <a:gd name="T3" fmla="*/ 141 h 21600"/>
                <a:gd name="T4" fmla="*/ 86 w 21600"/>
                <a:gd name="T5" fmla="*/ 71 h 21600"/>
                <a:gd name="T6" fmla="*/ 124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48 w 21600"/>
                <a:gd name="T13" fmla="*/ 2604 h 21600"/>
                <a:gd name="T14" fmla="*/ 19052 w 21600"/>
                <a:gd name="T15" fmla="*/ 189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496" y="21600"/>
                  </a:lnTo>
                  <a:lnTo>
                    <a:pt x="20104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 flipV="1">
              <a:off x="1417" y="4036"/>
              <a:ext cx="2508" cy="111"/>
            </a:xfrm>
            <a:custGeom>
              <a:avLst/>
              <a:gdLst>
                <a:gd name="G0" fmla="+- 1489 0 0"/>
                <a:gd name="G1" fmla="+- 21600 0 1489"/>
                <a:gd name="G2" fmla="*/ 1489 1 2"/>
                <a:gd name="G3" fmla="+- 21600 0 G2"/>
                <a:gd name="G4" fmla="+/ 1489 21600 2"/>
                <a:gd name="G5" fmla="+/ G1 0 2"/>
                <a:gd name="G6" fmla="*/ 21600 21600 1489"/>
                <a:gd name="G7" fmla="*/ G6 1 2"/>
                <a:gd name="G8" fmla="+- 21600 0 G7"/>
                <a:gd name="G9" fmla="*/ 21600 1 2"/>
                <a:gd name="G10" fmla="+- 1489 0 G9"/>
                <a:gd name="G11" fmla="?: G10 G8 0"/>
                <a:gd name="G12" fmla="?: G10 G7 21600"/>
                <a:gd name="T0" fmla="*/ 20855 w 21600"/>
                <a:gd name="T1" fmla="*/ 10800 h 21600"/>
                <a:gd name="T2" fmla="*/ 10800 w 21600"/>
                <a:gd name="T3" fmla="*/ 21600 h 21600"/>
                <a:gd name="T4" fmla="*/ 745 w 21600"/>
                <a:gd name="T5" fmla="*/ 10800 h 21600"/>
                <a:gd name="T6" fmla="*/ 10800 w 21600"/>
                <a:gd name="T7" fmla="*/ 0 h 21600"/>
                <a:gd name="T8" fmla="*/ 2545 w 21600"/>
                <a:gd name="T9" fmla="*/ 2545 h 21600"/>
                <a:gd name="T10" fmla="*/ 19055 w 21600"/>
                <a:gd name="T11" fmla="*/ 190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489" y="21600"/>
                  </a:lnTo>
                  <a:lnTo>
                    <a:pt x="2011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25882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611560" y="148546"/>
            <a:ext cx="7632700" cy="41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FontTx/>
              <a:buNone/>
            </a:pPr>
            <a:r>
              <a:rPr lang="en-US" altLang="ko-KR" sz="1800" b="1">
                <a:latin typeface="+mj-ea"/>
                <a:ea typeface="+mj-ea"/>
              </a:rPr>
              <a:t>2020.11 </a:t>
            </a:r>
            <a:r>
              <a:rPr lang="ko-KR" altLang="en-US" sz="1800" b="1">
                <a:latin typeface="+mj-ea"/>
                <a:ea typeface="+mj-ea"/>
              </a:rPr>
              <a:t>논문 세미나</a:t>
            </a:r>
            <a:endParaRPr lang="en-US" altLang="ko-KR" sz="18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>
                <a:latin typeface="+mj-ea"/>
                <a:ea typeface="+mj-ea"/>
              </a:rPr>
              <a:pPr/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33EC863-D0D9-4B34-B375-C2479508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4812960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dist">
              <a:buFontTx/>
              <a:buNone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pitchFamily="18" charset="0"/>
              </a:rPr>
              <a:t>홍기현  이병문</a:t>
            </a:r>
            <a:endParaRPr lang="ko-KR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안전도 필터링 모델 구축 코드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소스코드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361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Epoch</a:t>
            </a:r>
            <a:r>
              <a:rPr lang="ko-KR" altLang="en-US"/>
              <a:t>는 </a:t>
            </a:r>
            <a:r>
              <a:rPr lang="en-US" altLang="ko-KR"/>
              <a:t>100 </a:t>
            </a:r>
            <a:r>
              <a:rPr lang="ko-KR" altLang="en-US"/>
              <a:t>또는 </a:t>
            </a:r>
            <a:r>
              <a:rPr lang="en-US" altLang="ko-KR"/>
              <a:t>200</a:t>
            </a:r>
            <a:r>
              <a:rPr lang="ko-KR" altLang="en-US"/>
              <a:t>으로 설정했으며</a:t>
            </a:r>
            <a:r>
              <a:rPr lang="en-US" altLang="ko-KR"/>
              <a:t>, 6</a:t>
            </a:r>
            <a:r>
              <a:rPr lang="ko-KR" altLang="en-US"/>
              <a:t>중첩 </a:t>
            </a:r>
            <a:r>
              <a:rPr lang="en-US" altLang="ko-KR"/>
              <a:t>for</a:t>
            </a:r>
            <a:r>
              <a:rPr lang="ko-KR" altLang="en-US"/>
              <a:t>문을 통하여 모든 경우의 모델을 평가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모델 학습 후 </a:t>
            </a:r>
            <a:r>
              <a:rPr lang="en-US" altLang="ko-KR"/>
              <a:t>validation </a:t>
            </a:r>
            <a:r>
              <a:rPr lang="ko-KR" altLang="en-US"/>
              <a:t>정확도의 최대값</a:t>
            </a:r>
            <a:r>
              <a:rPr lang="en-US" altLang="ko-KR"/>
              <a:t>, </a:t>
            </a:r>
            <a:r>
              <a:rPr lang="ko-KR" altLang="en-US"/>
              <a:t>손실 평균</a:t>
            </a:r>
            <a:r>
              <a:rPr lang="en-US" altLang="ko-KR"/>
              <a:t>, </a:t>
            </a:r>
            <a:r>
              <a:rPr lang="ko-KR" altLang="en-US"/>
              <a:t>정확도 평균을 로그로 출력하여 육안으로 모델 평가 실시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F0E77-279C-408F-8670-630BB65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069" y="2920604"/>
            <a:ext cx="4055861" cy="30035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19B01C-E3F9-4972-8117-96554652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5914851"/>
            <a:ext cx="7962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47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실험결과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실험결과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600"/>
            <a:ext cx="7499865" cy="1983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74F2E-70E6-4529-857F-38523A9E2909}"/>
              </a:ext>
            </a:extLst>
          </p:cNvPr>
          <p:cNvSpPr txBox="1"/>
          <p:nvPr/>
        </p:nvSpPr>
        <p:spPr>
          <a:xfrm>
            <a:off x="816551" y="1556792"/>
            <a:ext cx="751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Z-</a:t>
            </a:r>
            <a:r>
              <a:rPr lang="en-US" altLang="ko-KR" dirty="0" err="1"/>
              <a:t>dist</a:t>
            </a:r>
            <a:r>
              <a:rPr lang="ko-KR" altLang="en-US" dirty="0"/>
              <a:t>를 통한 데이터 정규화는 항상 정확도가 사용하지 않은 것에 비해 높게 나옴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활성화 함수에서 </a:t>
            </a:r>
            <a:r>
              <a:rPr lang="en-US" altLang="ko-KR" dirty="0"/>
              <a:t>sigmoid</a:t>
            </a:r>
            <a:r>
              <a:rPr lang="ko-KR" altLang="en-US" dirty="0"/>
              <a:t>의 정확도가 유난히 낮았으며</a:t>
            </a:r>
            <a:r>
              <a:rPr lang="en-US" altLang="ko-KR" dirty="0"/>
              <a:t>, </a:t>
            </a:r>
            <a:r>
              <a:rPr lang="ko-KR" altLang="en-US" dirty="0"/>
              <a:t>나머지는 비슷한 경향을 보임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종합적으로 평가한 결과 최대 </a:t>
            </a:r>
            <a:r>
              <a:rPr lang="en-US" altLang="ko-KR" dirty="0"/>
              <a:t>93%</a:t>
            </a:r>
            <a:r>
              <a:rPr lang="ko-KR" altLang="en-US" dirty="0"/>
              <a:t>의 정확도를 보이는 지점은 다음과 같음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6D571-BB8B-42FD-9116-1D6DAD17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12085"/>
            <a:ext cx="3672015" cy="437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8736C9-8B61-49B2-BA36-2686F1701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09" y="4294917"/>
            <a:ext cx="3672015" cy="4389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5EA961-297E-4D01-9DCD-511D0CE6F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09" y="5081752"/>
            <a:ext cx="3505357" cy="4389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74E6A2-AF40-45B3-BC4F-DB4A2883C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5791052"/>
            <a:ext cx="3505358" cy="4345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D6BA3A-083E-48C8-92C9-DF9431E57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217" y="3612085"/>
            <a:ext cx="3672016" cy="4720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A4981B-724E-478F-B95F-8042DD20F8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6217" y="4262320"/>
            <a:ext cx="3816424" cy="4731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70690A-896C-43A0-866C-30A2557C18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6217" y="5065896"/>
            <a:ext cx="3866728" cy="4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6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실험결과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실험결과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7475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높은 정확도를 보이는 모델의 활성화 함수</a:t>
            </a:r>
            <a:r>
              <a:rPr lang="en-US" altLang="ko-KR" dirty="0"/>
              <a:t>, </a:t>
            </a:r>
            <a:r>
              <a:rPr lang="ko-KR" altLang="en-US" dirty="0"/>
              <a:t>손실 함수</a:t>
            </a:r>
            <a:r>
              <a:rPr lang="en-US" altLang="ko-KR" dirty="0"/>
              <a:t>, hidden layer</a:t>
            </a:r>
            <a:r>
              <a:rPr lang="ko-KR" altLang="en-US" dirty="0"/>
              <a:t>의 수</a:t>
            </a:r>
            <a:r>
              <a:rPr lang="en-US" altLang="ko-KR" dirty="0"/>
              <a:t>, dropout</a:t>
            </a:r>
            <a:r>
              <a:rPr lang="ko-KR" altLang="en-US" dirty="0"/>
              <a:t>은 공통점을 보임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/>
              <a:t>Hidden layer </a:t>
            </a:r>
            <a:r>
              <a:rPr lang="ko-KR" altLang="en-US" sz="1800" dirty="0"/>
              <a:t>노드 수는</a:t>
            </a:r>
            <a:r>
              <a:rPr lang="en-US" altLang="ko-KR" sz="1800" dirty="0"/>
              <a:t> </a:t>
            </a:r>
            <a:r>
              <a:rPr lang="ko-KR" altLang="en-US" sz="1800" dirty="0"/>
              <a:t>다양한 분포를 보이므로 실제 논문 </a:t>
            </a:r>
            <a:r>
              <a:rPr lang="ko-KR" altLang="en-US" sz="1800" dirty="0" err="1"/>
              <a:t>실험시</a:t>
            </a:r>
            <a:r>
              <a:rPr lang="ko-KR" altLang="en-US" sz="1800" dirty="0"/>
              <a:t> 아래 표의 값을 사용하고</a:t>
            </a:r>
            <a:r>
              <a:rPr lang="en-US" altLang="ko-KR" sz="1800" dirty="0"/>
              <a:t>, </a:t>
            </a:r>
            <a:r>
              <a:rPr lang="ko-KR" altLang="en-US" sz="1800" dirty="0"/>
              <a:t>노드 수는 실험을 실시하며 결정하는 것이 좋을 것 같음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4AD01950-E62E-41D1-BA5D-517B0AE76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74615"/>
              </p:ext>
            </p:extLst>
          </p:nvPr>
        </p:nvGraphicFramePr>
        <p:xfrm>
          <a:off x="2411760" y="3767816"/>
          <a:ext cx="4968552" cy="2108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368017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460726129"/>
                    </a:ext>
                  </a:extLst>
                </a:gridCol>
              </a:tblGrid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조건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값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87414107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 정규화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Z-</a:t>
                      </a:r>
                      <a:r>
                        <a:rPr lang="en-US" altLang="ko-KR" sz="1200" dirty="0" err="1"/>
                        <a:t>dist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3317020083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활성화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relu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354549351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손실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categorical_crossentropy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45661258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Hidden layer </a:t>
                      </a:r>
                      <a:r>
                        <a:rPr lang="ko-KR" altLang="en-US" sz="1200" dirty="0"/>
                        <a:t>층 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4286968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Batch size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128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47646240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Batch size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128, 256, 512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710095984"/>
                  </a:ext>
                </a:extLst>
              </a:tr>
              <a:tr h="191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dropout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 or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336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100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ROC</a:t>
            </a:r>
            <a:r>
              <a:rPr lang="ko-KR" altLang="en-US" sz="2400" b="1" dirty="0">
                <a:latin typeface="+mj-ea"/>
                <a:ea typeface="+mj-ea"/>
              </a:rPr>
              <a:t>곡선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+mj-ea"/>
              </a:rPr>
              <a:t>ROC</a:t>
            </a:r>
            <a:r>
              <a:rPr lang="ko-KR" altLang="en-US" sz="3600" b="1" dirty="0">
                <a:solidFill>
                  <a:schemeClr val="bg1"/>
                </a:solidFill>
                <a:latin typeface="+mj-ea"/>
              </a:rPr>
              <a:t>곡선 실험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600"/>
            <a:ext cx="7499865" cy="1862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ROC </a:t>
            </a:r>
            <a:r>
              <a:rPr lang="ko-KR" altLang="en-US" dirty="0"/>
              <a:t>곡선은 이진 분류에 대한 성능 평가 기법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따라서 사용자</a:t>
            </a:r>
            <a:r>
              <a:rPr lang="en-US" altLang="ko-KR" dirty="0"/>
              <a:t>1, </a:t>
            </a:r>
            <a:r>
              <a:rPr lang="ko-KR" altLang="en-US" dirty="0"/>
              <a:t>사용자</a:t>
            </a:r>
            <a:r>
              <a:rPr lang="en-US" altLang="ko-KR" dirty="0"/>
              <a:t>2, </a:t>
            </a:r>
            <a:r>
              <a:rPr lang="ko-KR" altLang="en-US" dirty="0" err="1"/>
              <a:t>잡파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경우로 분류하는 안전도 필터링 모델에 적용하지 못함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따라서</a:t>
            </a:r>
            <a:r>
              <a:rPr lang="en-US" altLang="ko-KR" dirty="0"/>
              <a:t>, ROC</a:t>
            </a:r>
            <a:r>
              <a:rPr lang="ko-KR" altLang="en-US" dirty="0"/>
              <a:t>모델은 사용자</a:t>
            </a:r>
            <a:r>
              <a:rPr lang="en-US" altLang="ko-KR" dirty="0"/>
              <a:t>1</a:t>
            </a:r>
            <a:r>
              <a:rPr lang="ko-KR" altLang="en-US" dirty="0"/>
              <a:t>과 사용자</a:t>
            </a:r>
            <a:r>
              <a:rPr lang="en-US" altLang="ko-KR" dirty="0"/>
              <a:t>2</a:t>
            </a:r>
            <a:r>
              <a:rPr lang="ko-KR" altLang="en-US" dirty="0"/>
              <a:t>를 묶어 눈 깜빡임 데이터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잡파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눈 깜빡임과 </a:t>
            </a:r>
            <a:r>
              <a:rPr lang="ko-KR" altLang="en-US" dirty="0" err="1"/>
              <a:t>잡파를</a:t>
            </a:r>
            <a:r>
              <a:rPr lang="ko-KR" altLang="en-US" dirty="0"/>
              <a:t> 분류하는 이진 분류 성능을 평가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EC74C3-3965-4C9A-B128-3EE33BDB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82" y="4186917"/>
            <a:ext cx="977826" cy="16557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0FA-292F-41A9-8478-FCA28A70A80E}"/>
              </a:ext>
            </a:extLst>
          </p:cNvPr>
          <p:cNvSpPr txBox="1"/>
          <p:nvPr/>
        </p:nvSpPr>
        <p:spPr>
          <a:xfrm>
            <a:off x="1979712" y="380142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label</a:t>
            </a:r>
            <a:endParaRPr lang="ko-KR" altLang="en-US" sz="14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7C17C6-B7D4-4E5C-BEBB-7E44B617A31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969584" y="3790554"/>
            <a:ext cx="1242376" cy="47757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B830B1-5E3E-482E-BF30-34DBB849AAD7}"/>
              </a:ext>
            </a:extLst>
          </p:cNvPr>
          <p:cNvSpPr txBox="1"/>
          <p:nvPr/>
        </p:nvSpPr>
        <p:spPr>
          <a:xfrm>
            <a:off x="4211960" y="365205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49A961-14F3-4CC6-B087-0C396034BD2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69584" y="4100633"/>
            <a:ext cx="1242376" cy="38496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60F682-53BC-4A6D-874C-D9082B971B26}"/>
              </a:ext>
            </a:extLst>
          </p:cNvPr>
          <p:cNvSpPr txBox="1"/>
          <p:nvPr/>
        </p:nvSpPr>
        <p:spPr>
          <a:xfrm>
            <a:off x="4211960" y="396213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잡파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D47F6-2277-4D76-8454-80CCF397834B}"/>
              </a:ext>
            </a:extLst>
          </p:cNvPr>
          <p:cNvSpPr txBox="1"/>
          <p:nvPr/>
        </p:nvSpPr>
        <p:spPr>
          <a:xfrm>
            <a:off x="4211960" y="42383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9B8485-E6D8-4FDF-9341-844507FC93FE}"/>
              </a:ext>
            </a:extLst>
          </p:cNvPr>
          <p:cNvSpPr txBox="1"/>
          <p:nvPr/>
        </p:nvSpPr>
        <p:spPr>
          <a:xfrm>
            <a:off x="4211960" y="516703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잡파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4A8900-55BD-4CB6-8441-31EF2DE4A3AA}"/>
              </a:ext>
            </a:extLst>
          </p:cNvPr>
          <p:cNvSpPr txBox="1"/>
          <p:nvPr/>
        </p:nvSpPr>
        <p:spPr>
          <a:xfrm>
            <a:off x="4211960" y="547000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C0B9A1-C694-4D91-95EA-B7ACF3D75D7E}"/>
              </a:ext>
            </a:extLst>
          </p:cNvPr>
          <p:cNvSpPr txBox="1"/>
          <p:nvPr/>
        </p:nvSpPr>
        <p:spPr>
          <a:xfrm>
            <a:off x="4211960" y="577297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EB3C6E-6F1C-45BC-95F9-A52C3DB36B4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969584" y="4376864"/>
            <a:ext cx="1242376" cy="37100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A0DB8E5-6E3F-4E32-9E92-9496040C524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24808" y="5222899"/>
            <a:ext cx="1187152" cy="8263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7D4AC9B-726B-453E-B819-BCDF3B6BD53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24808" y="5455401"/>
            <a:ext cx="1187152" cy="15310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2A9124-2970-410F-94D9-AB02FE5FC6F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024808" y="5662487"/>
            <a:ext cx="1187152" cy="24898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2CB61F5-5795-4C5A-8272-D0C08CFCC88F}"/>
              </a:ext>
            </a:extLst>
          </p:cNvPr>
          <p:cNvCxnSpPr>
            <a:cxnSpLocks/>
          </p:cNvCxnSpPr>
          <p:nvPr/>
        </p:nvCxnSpPr>
        <p:spPr>
          <a:xfrm>
            <a:off x="5134562" y="3788037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7CB1B7-3F18-4757-ADB1-AD1510B79EF3}"/>
              </a:ext>
            </a:extLst>
          </p:cNvPr>
          <p:cNvCxnSpPr>
            <a:cxnSpLocks/>
          </p:cNvCxnSpPr>
          <p:nvPr/>
        </p:nvCxnSpPr>
        <p:spPr>
          <a:xfrm>
            <a:off x="5134562" y="4109202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28A871C-15F4-441E-94EC-42A8BE59DF99}"/>
              </a:ext>
            </a:extLst>
          </p:cNvPr>
          <p:cNvCxnSpPr>
            <a:cxnSpLocks/>
          </p:cNvCxnSpPr>
          <p:nvPr/>
        </p:nvCxnSpPr>
        <p:spPr>
          <a:xfrm>
            <a:off x="5148064" y="4360111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D19D53D-C280-4A78-BD4F-2109ED864AEB}"/>
              </a:ext>
            </a:extLst>
          </p:cNvPr>
          <p:cNvCxnSpPr>
            <a:cxnSpLocks/>
          </p:cNvCxnSpPr>
          <p:nvPr/>
        </p:nvCxnSpPr>
        <p:spPr>
          <a:xfrm>
            <a:off x="5148064" y="5305530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F5EEE9-DEAC-4DE8-AD4F-D6C5193E1D7E}"/>
              </a:ext>
            </a:extLst>
          </p:cNvPr>
          <p:cNvCxnSpPr>
            <a:cxnSpLocks/>
          </p:cNvCxnSpPr>
          <p:nvPr/>
        </p:nvCxnSpPr>
        <p:spPr>
          <a:xfrm>
            <a:off x="5148064" y="5608502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370153-5065-494C-81D3-5116C24AD2F4}"/>
              </a:ext>
            </a:extLst>
          </p:cNvPr>
          <p:cNvCxnSpPr>
            <a:cxnSpLocks/>
          </p:cNvCxnSpPr>
          <p:nvPr/>
        </p:nvCxnSpPr>
        <p:spPr>
          <a:xfrm>
            <a:off x="5148064" y="5870338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5E9560-EE75-46D2-A2B3-871D0B271448}"/>
              </a:ext>
            </a:extLst>
          </p:cNvPr>
          <p:cNvSpPr txBox="1"/>
          <p:nvPr/>
        </p:nvSpPr>
        <p:spPr>
          <a:xfrm>
            <a:off x="5994396" y="364502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823F8-DAFD-49CC-AFC1-729523B85300}"/>
              </a:ext>
            </a:extLst>
          </p:cNvPr>
          <p:cNvSpPr txBox="1"/>
          <p:nvPr/>
        </p:nvSpPr>
        <p:spPr>
          <a:xfrm>
            <a:off x="5994396" y="395765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0C1A3B-DF00-4E7C-81B1-5A3560B34295}"/>
              </a:ext>
            </a:extLst>
          </p:cNvPr>
          <p:cNvSpPr txBox="1"/>
          <p:nvPr/>
        </p:nvSpPr>
        <p:spPr>
          <a:xfrm>
            <a:off x="5994396" y="422707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DDB900-693C-4CC9-A748-278A263641D3}"/>
              </a:ext>
            </a:extLst>
          </p:cNvPr>
          <p:cNvSpPr txBox="1"/>
          <p:nvPr/>
        </p:nvSpPr>
        <p:spPr>
          <a:xfrm>
            <a:off x="5994396" y="517542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E0174-F702-4ABC-BF89-DD4B6399A139}"/>
              </a:ext>
            </a:extLst>
          </p:cNvPr>
          <p:cNvSpPr txBox="1"/>
          <p:nvPr/>
        </p:nvSpPr>
        <p:spPr>
          <a:xfrm>
            <a:off x="5994396" y="54743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EBA0D-6844-488B-AE98-D45B289DE981}"/>
              </a:ext>
            </a:extLst>
          </p:cNvPr>
          <p:cNvSpPr txBox="1"/>
          <p:nvPr/>
        </p:nvSpPr>
        <p:spPr>
          <a:xfrm>
            <a:off x="5994396" y="576131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837976-46EF-4B0C-9A61-20B38E8EE6A6}"/>
              </a:ext>
            </a:extLst>
          </p:cNvPr>
          <p:cNvSpPr txBox="1"/>
          <p:nvPr/>
        </p:nvSpPr>
        <p:spPr>
          <a:xfrm>
            <a:off x="5308032" y="6095698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 : </a:t>
            </a:r>
            <a:r>
              <a:rPr lang="ko-KR" altLang="en-US" sz="1200" b="1" dirty="0">
                <a:solidFill>
                  <a:srgbClr val="FF0000"/>
                </a:solidFill>
              </a:rPr>
              <a:t>눈 깜박임 데이터</a:t>
            </a:r>
            <a:r>
              <a:rPr lang="en-US" altLang="ko-KR" sz="1200" b="1" dirty="0">
                <a:solidFill>
                  <a:srgbClr val="FF0000"/>
                </a:solidFill>
              </a:rPr>
              <a:t>,  1: </a:t>
            </a:r>
            <a:r>
              <a:rPr lang="ko-KR" altLang="en-US" sz="1200" b="1" dirty="0" err="1">
                <a:solidFill>
                  <a:srgbClr val="FF0000"/>
                </a:solidFill>
              </a:rPr>
              <a:t>잡파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912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ROC</a:t>
            </a:r>
            <a:r>
              <a:rPr lang="ko-KR" altLang="en-US" sz="2400" b="1" dirty="0">
                <a:latin typeface="+mj-ea"/>
                <a:ea typeface="+mj-ea"/>
              </a:rPr>
              <a:t>곡선 실험 코드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+mj-ea"/>
              </a:rPr>
              <a:t>ROC</a:t>
            </a:r>
            <a:r>
              <a:rPr lang="ko-KR" altLang="en-US" sz="3600" b="1" dirty="0">
                <a:solidFill>
                  <a:schemeClr val="bg1"/>
                </a:solidFill>
                <a:latin typeface="+mj-ea"/>
              </a:rPr>
              <a:t>곡선 실험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7475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총 </a:t>
            </a:r>
            <a:r>
              <a:rPr lang="en-US" altLang="ko-KR" dirty="0"/>
              <a:t>3239</a:t>
            </a:r>
            <a:r>
              <a:rPr lang="ko-KR" altLang="en-US" dirty="0"/>
              <a:t>개의 데이터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1, </a:t>
            </a:r>
            <a:r>
              <a:rPr lang="ko-KR" altLang="en-US" dirty="0"/>
              <a:t>사용자</a:t>
            </a:r>
            <a:r>
              <a:rPr lang="en-US" altLang="ko-KR" dirty="0"/>
              <a:t>2, </a:t>
            </a:r>
            <a:r>
              <a:rPr lang="ko-KR" altLang="en-US" dirty="0" err="1"/>
              <a:t>잡파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training data 2000</a:t>
            </a:r>
            <a:r>
              <a:rPr lang="ko-KR" altLang="en-US" dirty="0"/>
              <a:t>개</a:t>
            </a:r>
            <a:r>
              <a:rPr lang="en-US" altLang="ko-KR" dirty="0"/>
              <a:t>, validation data 600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나머지를 </a:t>
            </a:r>
            <a:r>
              <a:rPr lang="en-US" altLang="ko-KR" dirty="0"/>
              <a:t>test data</a:t>
            </a:r>
            <a:r>
              <a:rPr lang="ko-KR" altLang="en-US" dirty="0"/>
              <a:t>로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Traning</a:t>
            </a:r>
            <a:r>
              <a:rPr lang="ko-KR" altLang="en-US" dirty="0"/>
              <a:t> </a:t>
            </a:r>
            <a:r>
              <a:rPr lang="en-US" altLang="ko-KR" dirty="0"/>
              <a:t>data,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로 신경망 모델을 학습하며 </a:t>
            </a:r>
            <a:r>
              <a:rPr lang="en-US" altLang="ko-KR" dirty="0"/>
              <a:t>test data</a:t>
            </a:r>
            <a:r>
              <a:rPr lang="ko-KR" altLang="en-US" dirty="0"/>
              <a:t>로 </a:t>
            </a:r>
            <a:r>
              <a:rPr lang="en-US" altLang="ko-KR" dirty="0"/>
              <a:t>ROC</a:t>
            </a:r>
            <a:r>
              <a:rPr lang="ko-KR" altLang="en-US" dirty="0"/>
              <a:t> 곡선을 그림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다중 분류 모델로 </a:t>
            </a:r>
            <a:r>
              <a:rPr lang="en-US" altLang="ko-KR" dirty="0"/>
              <a:t>ROC </a:t>
            </a:r>
            <a:r>
              <a:rPr lang="ko-KR" altLang="en-US" dirty="0"/>
              <a:t>곡선을 그리기 위해 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0128C-E91A-4469-88CB-AE455DFD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00" y="3489088"/>
            <a:ext cx="4538918" cy="190828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E77CC2-AA7B-47C8-B97B-6CB878B24303}"/>
              </a:ext>
            </a:extLst>
          </p:cNvPr>
          <p:cNvCxnSpPr>
            <a:cxnSpLocks/>
          </p:cNvCxnSpPr>
          <p:nvPr/>
        </p:nvCxnSpPr>
        <p:spPr>
          <a:xfrm flipV="1">
            <a:off x="4131742" y="3489088"/>
            <a:ext cx="1520378" cy="289807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4FEB4-1785-4D5D-A06D-3EAB4F0EAF72}"/>
              </a:ext>
            </a:extLst>
          </p:cNvPr>
          <p:cNvSpPr txBox="1"/>
          <p:nvPr/>
        </p:nvSpPr>
        <p:spPr>
          <a:xfrm>
            <a:off x="5580111" y="3356992"/>
            <a:ext cx="3024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Test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data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전처리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다중 분류 모델의 결과는 </a:t>
            </a:r>
            <a:r>
              <a:rPr lang="en-US" altLang="ko-KR" sz="1200" b="1" dirty="0">
                <a:solidFill>
                  <a:srgbClr val="FF0000"/>
                </a:solidFill>
              </a:rPr>
              <a:t>[0.xxx, 0.yyy, 0.zzz]</a:t>
            </a:r>
            <a:r>
              <a:rPr lang="ko-KR" altLang="en-US" sz="1200" b="1" dirty="0">
                <a:solidFill>
                  <a:srgbClr val="FF0000"/>
                </a:solidFill>
              </a:rPr>
              <a:t>이다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</a:rPr>
              <a:t>이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개의 값 중 가장 큰 값이 결과로 출력된다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</a:rPr>
              <a:t>만약 가장 큰 값이 </a:t>
            </a:r>
            <a:r>
              <a:rPr lang="en-US" altLang="ko-KR" sz="1200" b="1" dirty="0">
                <a:solidFill>
                  <a:srgbClr val="FF0000"/>
                </a:solidFill>
              </a:rPr>
              <a:t>0.zzz</a:t>
            </a:r>
            <a:r>
              <a:rPr lang="ko-KR" altLang="en-US" sz="1200" b="1" dirty="0">
                <a:solidFill>
                  <a:srgbClr val="FF0000"/>
                </a:solidFill>
              </a:rPr>
              <a:t>라면 </a:t>
            </a:r>
            <a:r>
              <a:rPr lang="ko-KR" altLang="en-US" sz="1200" b="1" dirty="0" err="1">
                <a:solidFill>
                  <a:srgbClr val="FF0000"/>
                </a:solidFill>
              </a:rPr>
              <a:t>잡파로</a:t>
            </a:r>
            <a:r>
              <a:rPr lang="ko-KR" altLang="en-US" sz="1200" b="1" dirty="0">
                <a:solidFill>
                  <a:srgbClr val="FF0000"/>
                </a:solidFill>
              </a:rPr>
              <a:t> 분류한 것이므로 </a:t>
            </a:r>
            <a:r>
              <a:rPr lang="en-US" altLang="ko-KR" sz="1200" b="1" dirty="0">
                <a:solidFill>
                  <a:srgbClr val="FF0000"/>
                </a:solidFill>
              </a:rPr>
              <a:t>max()</a:t>
            </a:r>
            <a:r>
              <a:rPr lang="ko-KR" altLang="en-US" sz="1200" b="1" dirty="0">
                <a:solidFill>
                  <a:srgbClr val="FF0000"/>
                </a:solidFill>
              </a:rPr>
              <a:t>를 통하여 가장 큰 값을 </a:t>
            </a:r>
            <a:r>
              <a:rPr lang="en-US" altLang="ko-KR" sz="1200" b="1" dirty="0">
                <a:solidFill>
                  <a:srgbClr val="FF0000"/>
                </a:solidFill>
              </a:rPr>
              <a:t>ROC</a:t>
            </a:r>
            <a:r>
              <a:rPr lang="ko-KR" altLang="en-US" sz="1200" b="1" dirty="0">
                <a:solidFill>
                  <a:srgbClr val="FF0000"/>
                </a:solidFill>
              </a:rPr>
              <a:t>곡선에 적용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그 외의 경우는 눈 깜빡임 데이터이므로 </a:t>
            </a:r>
            <a:r>
              <a:rPr lang="en-US" altLang="ko-KR" sz="1200" b="1" dirty="0">
                <a:solidFill>
                  <a:srgbClr val="FF0000"/>
                </a:solidFill>
              </a:rPr>
              <a:t>1 – max()</a:t>
            </a:r>
            <a:r>
              <a:rPr lang="ko-KR" altLang="en-US" sz="1200" b="1" dirty="0">
                <a:solidFill>
                  <a:srgbClr val="FF0000"/>
                </a:solidFill>
              </a:rPr>
              <a:t>를 주어 </a:t>
            </a:r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r>
              <a:rPr lang="ko-KR" altLang="en-US" sz="1200" b="1" dirty="0">
                <a:solidFill>
                  <a:srgbClr val="FF0000"/>
                </a:solidFill>
              </a:rPr>
              <a:t>에 가깝게 만든다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58B5E2-1575-4CFE-9D09-2244A5C1D734}"/>
              </a:ext>
            </a:extLst>
          </p:cNvPr>
          <p:cNvCxnSpPr>
            <a:cxnSpLocks/>
          </p:cNvCxnSpPr>
          <p:nvPr/>
        </p:nvCxnSpPr>
        <p:spPr>
          <a:xfrm>
            <a:off x="2915816" y="4733039"/>
            <a:ext cx="1362635" cy="280137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44FB22-C236-43C0-B043-A62D1E4F9386}"/>
              </a:ext>
            </a:extLst>
          </p:cNvPr>
          <p:cNvSpPr txBox="1"/>
          <p:nvPr/>
        </p:nvSpPr>
        <p:spPr>
          <a:xfrm>
            <a:off x="4278451" y="4929839"/>
            <a:ext cx="4325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Test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label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전처리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다중 분류 모델의 결과는 </a:t>
            </a:r>
            <a:r>
              <a:rPr lang="en-US" altLang="ko-KR" sz="1200" b="1" dirty="0">
                <a:solidFill>
                  <a:srgbClr val="FF0000"/>
                </a:solidFill>
              </a:rPr>
              <a:t>[1, 0, 0], [0, 1, 0], [0, 0, 1] </a:t>
            </a:r>
            <a:r>
              <a:rPr lang="ko-KR" altLang="en-US" sz="1200" b="1" dirty="0">
                <a:solidFill>
                  <a:srgbClr val="FF0000"/>
                </a:solidFill>
              </a:rPr>
              <a:t>중 하나와 비교된다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</a:rPr>
              <a:t>이를 </a:t>
            </a:r>
            <a:r>
              <a:rPr lang="en-US" altLang="ko-KR" sz="1200" b="1" dirty="0">
                <a:solidFill>
                  <a:srgbClr val="FF0000"/>
                </a:solidFill>
              </a:rPr>
              <a:t>ROC</a:t>
            </a:r>
            <a:r>
              <a:rPr lang="ko-KR" altLang="en-US" sz="1200" b="1" dirty="0">
                <a:solidFill>
                  <a:srgbClr val="FF0000"/>
                </a:solidFill>
              </a:rPr>
              <a:t>곡선에 적용하기 위해 </a:t>
            </a:r>
            <a:r>
              <a:rPr lang="en-US" altLang="ko-KR" sz="1200" b="1" dirty="0">
                <a:solidFill>
                  <a:srgbClr val="FF0000"/>
                </a:solidFill>
              </a:rPr>
              <a:t>0, 1</a:t>
            </a:r>
            <a:r>
              <a:rPr lang="ko-KR" altLang="en-US" sz="1200" b="1" dirty="0">
                <a:solidFill>
                  <a:srgbClr val="FF0000"/>
                </a:solidFill>
              </a:rPr>
              <a:t>의 이진 데이터로 </a:t>
            </a:r>
            <a:r>
              <a:rPr lang="ko-KR" altLang="en-US" sz="1200" b="1" dirty="0" err="1">
                <a:solidFill>
                  <a:srgbClr val="FF0000"/>
                </a:solidFill>
              </a:rPr>
              <a:t>전처리</a:t>
            </a:r>
            <a:r>
              <a:rPr lang="ko-KR" altLang="en-US" sz="1200" b="1" dirty="0">
                <a:solidFill>
                  <a:srgbClr val="FF0000"/>
                </a:solidFill>
              </a:rPr>
              <a:t> 한다</a:t>
            </a:r>
            <a:r>
              <a:rPr lang="en-US" altLang="ko-KR" sz="1200" b="1" dirty="0">
                <a:solidFill>
                  <a:srgbClr val="FF0000"/>
                </a:solidFill>
              </a:rPr>
              <a:t>. 0</a:t>
            </a:r>
            <a:r>
              <a:rPr lang="ko-KR" altLang="en-US" sz="1200" b="1" dirty="0">
                <a:solidFill>
                  <a:srgbClr val="FF0000"/>
                </a:solidFill>
              </a:rPr>
              <a:t>은 눈 깜빡임 데이터이며</a:t>
            </a:r>
            <a:r>
              <a:rPr lang="en-US" altLang="ko-KR" sz="1200" b="1" dirty="0">
                <a:solidFill>
                  <a:srgbClr val="FF0000"/>
                </a:solidFill>
              </a:rPr>
              <a:t>, 1</a:t>
            </a:r>
            <a:r>
              <a:rPr lang="ko-KR" altLang="en-US" sz="1200" b="1" dirty="0">
                <a:solidFill>
                  <a:srgbClr val="FF0000"/>
                </a:solidFill>
              </a:rPr>
              <a:t>은 </a:t>
            </a:r>
            <a:r>
              <a:rPr lang="ko-KR" altLang="en-US" sz="1200" b="1" dirty="0" err="1">
                <a:solidFill>
                  <a:srgbClr val="FF0000"/>
                </a:solidFill>
              </a:rPr>
              <a:t>잡파이다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E27A4-2F15-46C8-BFC7-3CCAC3233902}"/>
              </a:ext>
            </a:extLst>
          </p:cNvPr>
          <p:cNvSpPr txBox="1"/>
          <p:nvPr/>
        </p:nvSpPr>
        <p:spPr>
          <a:xfrm>
            <a:off x="1439652" y="5966044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결과적으로 눈 깜빡임 데이터의 신경망 결과는 </a:t>
            </a:r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r>
              <a:rPr lang="ko-KR" altLang="en-US" sz="1200" b="1" dirty="0">
                <a:solidFill>
                  <a:srgbClr val="FF0000"/>
                </a:solidFill>
              </a:rPr>
              <a:t>에 가깝고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 err="1">
                <a:solidFill>
                  <a:srgbClr val="FF0000"/>
                </a:solidFill>
              </a:rPr>
              <a:t>잡파는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>
                <a:solidFill>
                  <a:srgbClr val="FF0000"/>
                </a:solidFill>
              </a:rPr>
              <a:t>에 가까운 값을 가지며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이는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잡파일</a:t>
            </a:r>
            <a:r>
              <a:rPr lang="ko-KR" altLang="en-US" sz="1200" b="1" dirty="0">
                <a:solidFill>
                  <a:srgbClr val="FF0000"/>
                </a:solidFill>
              </a:rPr>
              <a:t> 확률</a:t>
            </a:r>
            <a:r>
              <a:rPr lang="en-US" altLang="ko-KR" sz="1200" b="1" dirty="0">
                <a:solidFill>
                  <a:srgbClr val="FF0000"/>
                </a:solidFill>
              </a:rPr>
              <a:t>(0 ~ 1)</a:t>
            </a:r>
            <a:r>
              <a:rPr lang="ko-KR" altLang="en-US" sz="1200" b="1" dirty="0">
                <a:solidFill>
                  <a:srgbClr val="FF0000"/>
                </a:solidFill>
              </a:rPr>
              <a:t>을 구하는 이진 분류 모델의 결과가 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256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ROC</a:t>
            </a:r>
            <a:r>
              <a:rPr lang="ko-KR" altLang="en-US" sz="2400" b="1" dirty="0">
                <a:latin typeface="+mj-ea"/>
                <a:ea typeface="+mj-ea"/>
              </a:rPr>
              <a:t>곡선 실험 코드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+mj-ea"/>
              </a:rPr>
              <a:t>ROC</a:t>
            </a:r>
            <a:r>
              <a:rPr lang="ko-KR" altLang="en-US" sz="3600" b="1" dirty="0">
                <a:solidFill>
                  <a:schemeClr val="bg1"/>
                </a:solidFill>
                <a:latin typeface="+mj-ea"/>
              </a:rPr>
              <a:t>곡선 실험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289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ROC</a:t>
            </a:r>
            <a:r>
              <a:rPr lang="ko-KR" altLang="en-US" dirty="0"/>
              <a:t>곡선을 그리기 위한 전체적인 코드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모델에 </a:t>
            </a:r>
            <a:r>
              <a:rPr lang="en-US" altLang="ko-KR" dirty="0"/>
              <a:t>test data</a:t>
            </a:r>
            <a:r>
              <a:rPr lang="ko-KR" altLang="en-US" dirty="0"/>
              <a:t>를 입력하여 신경망 모델의 결과를 얻음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ROC</a:t>
            </a:r>
            <a:r>
              <a:rPr lang="ko-KR" altLang="en-US" dirty="0"/>
              <a:t>곡선을 그리기 위해 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전처리한 </a:t>
            </a:r>
            <a:r>
              <a:rPr lang="en-US" altLang="ko-KR" dirty="0"/>
              <a:t>test data</a:t>
            </a:r>
            <a:r>
              <a:rPr lang="ko-KR" altLang="en-US" dirty="0"/>
              <a:t>와 </a:t>
            </a:r>
            <a:r>
              <a:rPr lang="en-US" altLang="ko-KR" dirty="0"/>
              <a:t>test label</a:t>
            </a:r>
            <a:r>
              <a:rPr lang="ko-KR" altLang="en-US" dirty="0"/>
              <a:t>을 이용하여 </a:t>
            </a:r>
            <a:r>
              <a:rPr lang="en-US" altLang="ko-KR" dirty="0"/>
              <a:t>ROC</a:t>
            </a:r>
            <a:r>
              <a:rPr lang="ko-KR" altLang="en-US" dirty="0"/>
              <a:t>곡선을 그림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87AD0A-C552-4E88-85AE-9B1FED43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2924944"/>
            <a:ext cx="2952328" cy="34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529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ROC</a:t>
            </a:r>
            <a:r>
              <a:rPr lang="ko-KR" altLang="en-US" sz="2400" b="1" dirty="0">
                <a:latin typeface="+mj-ea"/>
                <a:ea typeface="+mj-ea"/>
              </a:rPr>
              <a:t>곡선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+mj-ea"/>
              </a:rPr>
              <a:t>ROC</a:t>
            </a:r>
            <a:r>
              <a:rPr lang="ko-KR" altLang="en-US" sz="3600" b="1" dirty="0">
                <a:solidFill>
                  <a:schemeClr val="bg1"/>
                </a:solidFill>
                <a:latin typeface="+mj-ea"/>
              </a:rPr>
              <a:t>곡선 실험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600"/>
            <a:ext cx="7499865" cy="1218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Training</a:t>
            </a:r>
            <a:r>
              <a:rPr lang="ko-KR" altLang="en-US" dirty="0"/>
              <a:t> 과정에서 가장 높은 정확도를 보인 모델의 학습과 검증 데이터의 손실 및 정확도와 모델의 구조</a:t>
            </a:r>
            <a:r>
              <a:rPr lang="en-US" altLang="ko-KR" dirty="0"/>
              <a:t>(summary), ROC</a:t>
            </a:r>
            <a:r>
              <a:rPr lang="ko-KR" altLang="en-US" dirty="0"/>
              <a:t>곡선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높은 수준으로 눈 깜빡임 데이터와 </a:t>
            </a:r>
            <a:r>
              <a:rPr lang="ko-KR" altLang="en-US" dirty="0" err="1"/>
              <a:t>잡파를</a:t>
            </a:r>
            <a:r>
              <a:rPr lang="ko-KR" altLang="en-US" dirty="0"/>
              <a:t> 분리하는 것을 볼 수 있음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7872D3-A09A-413D-B676-4A2B1882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1" y="3429000"/>
            <a:ext cx="4208160" cy="2025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6BCEC7-642A-49C3-8D5B-381F8E73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28" y="3813739"/>
            <a:ext cx="2609943" cy="1584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BD90C3-EC3E-41C5-BDEB-CF4D301C7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3669723"/>
            <a:ext cx="2609944" cy="18341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1EA0BB-5E37-488F-92FF-26BE5110FADE}"/>
              </a:ext>
            </a:extLst>
          </p:cNvPr>
          <p:cNvSpPr txBox="1"/>
          <p:nvPr/>
        </p:nvSpPr>
        <p:spPr>
          <a:xfrm>
            <a:off x="1126935" y="564559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Model.summary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09ADE-6870-411D-B5FA-7AD88B528A03}"/>
              </a:ext>
            </a:extLst>
          </p:cNvPr>
          <p:cNvSpPr txBox="1"/>
          <p:nvPr/>
        </p:nvSpPr>
        <p:spPr>
          <a:xfrm>
            <a:off x="3635896" y="564559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Model overfitting</a:t>
            </a:r>
            <a:endParaRPr lang="ko-KR" alt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F826E-F409-4F51-B34D-9F4136F131A3}"/>
              </a:ext>
            </a:extLst>
          </p:cNvPr>
          <p:cNvSpPr txBox="1"/>
          <p:nvPr/>
        </p:nvSpPr>
        <p:spPr>
          <a:xfrm>
            <a:off x="6520840" y="564708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ROC </a:t>
            </a:r>
            <a:r>
              <a:rPr lang="ko-KR" altLang="en-US" sz="1400" b="1" dirty="0"/>
              <a:t>곡선</a:t>
            </a:r>
          </a:p>
        </p:txBody>
      </p:sp>
    </p:spTree>
    <p:extLst>
      <p:ext uri="{BB962C8B-B14F-4D97-AF65-F5344CB8AC3E}">
        <p14:creationId xmlns:p14="http://schemas.microsoft.com/office/powerpoint/2010/main" val="2562830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30200" y="92075"/>
            <a:ext cx="728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latinLnBrk="0" hangingPunct="0">
              <a:spcBef>
                <a:spcPct val="50000"/>
              </a:spcBef>
              <a:buFontTx/>
              <a:buNone/>
            </a:pPr>
            <a:r>
              <a:rPr kumimoji="0" lang="ko-KR" altLang="en-US" sz="3600" b="1" dirty="0">
                <a:solidFill>
                  <a:srgbClr val="EAEAEA"/>
                </a:solidFill>
                <a:latin typeface="+mj-ea"/>
                <a:ea typeface="+mj-ea"/>
              </a:rPr>
              <a:t>목 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5328815" y="6448251"/>
            <a:ext cx="3386793" cy="365125"/>
          </a:xfrm>
        </p:spPr>
        <p:txBody>
          <a:bodyPr/>
          <a:lstStyle/>
          <a:p>
            <a:fld id="{0CDDD91B-D59A-43E0-9831-FA9EFD7B6536}" type="slidenum">
              <a:rPr lang="ko-KR" altLang="en-US" smtClean="0">
                <a:latin typeface="+mj-ea"/>
                <a:ea typeface="+mj-ea"/>
              </a:rPr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2518687-28E2-44EB-9408-4B6620C0B3B4}"/>
              </a:ext>
            </a:extLst>
          </p:cNvPr>
          <p:cNvGrpSpPr/>
          <p:nvPr/>
        </p:nvGrpSpPr>
        <p:grpSpPr>
          <a:xfrm>
            <a:off x="1115616" y="1368131"/>
            <a:ext cx="6697352" cy="503237"/>
            <a:chOff x="1403040" y="2968655"/>
            <a:chExt cx="6697352" cy="503237"/>
          </a:xfrm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B7944125-08C0-4EBF-8A05-41F4E3A7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24" y="2968655"/>
              <a:ext cx="6284968" cy="503237"/>
            </a:xfrm>
            <a:prstGeom prst="rect">
              <a:avLst/>
            </a:prstGeom>
            <a:solidFill>
              <a:srgbClr val="00006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t" latinLnBrk="0" hangingPunct="0">
                <a:spcBef>
                  <a:spcPct val="50000"/>
                </a:spcBef>
                <a:defRPr/>
              </a:pPr>
              <a:r>
                <a:rPr lang="en-US" altLang="ko-KR" b="1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b="1">
                  <a:solidFill>
                    <a:schemeClr val="bg1"/>
                  </a:solidFill>
                  <a:latin typeface="+mj-ea"/>
                </a:rPr>
                <a:t>개요</a:t>
              </a:r>
              <a:endParaRPr lang="en-US" altLang="ko-KR" b="1" dirty="0">
                <a:solidFill>
                  <a:schemeClr val="bg1"/>
                </a:solidFill>
                <a:latin typeface="+mj-ea"/>
              </a:endParaRPr>
            </a:p>
          </p:txBody>
        </p:sp>
        <p:pic>
          <p:nvPicPr>
            <p:cNvPr id="23" name="Picture 12" descr="a11">
              <a:extLst>
                <a:ext uri="{FF2B5EF4-FFF2-40B4-BE49-F238E27FC236}">
                  <a16:creationId xmlns:a16="http://schemas.microsoft.com/office/drawing/2014/main" id="{A9851897-F5BC-4F27-BE86-0459AE6B0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040" y="3084029"/>
              <a:ext cx="30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67B87B3-2BF9-421F-9E27-4D77C3010627}"/>
              </a:ext>
            </a:extLst>
          </p:cNvPr>
          <p:cNvGrpSpPr/>
          <p:nvPr/>
        </p:nvGrpSpPr>
        <p:grpSpPr>
          <a:xfrm>
            <a:off x="1115616" y="2156566"/>
            <a:ext cx="6697352" cy="503237"/>
            <a:chOff x="1403040" y="2968655"/>
            <a:chExt cx="6697352" cy="503237"/>
          </a:xfrm>
        </p:grpSpPr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D798F825-C61A-4EF9-B0B5-B19F7109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24" y="2968655"/>
              <a:ext cx="6284968" cy="503237"/>
            </a:xfrm>
            <a:prstGeom prst="rect">
              <a:avLst/>
            </a:prstGeom>
            <a:solidFill>
              <a:srgbClr val="00006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t" latinLnBrk="0" hangingPunct="0">
                <a:spcBef>
                  <a:spcPct val="50000"/>
                </a:spcBef>
                <a:defRPr/>
              </a:pPr>
              <a:r>
                <a:rPr lang="en-US" altLang="ko-KR" b="1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b="1">
                  <a:solidFill>
                    <a:schemeClr val="bg1"/>
                  </a:solidFill>
                  <a:latin typeface="+mj-ea"/>
                </a:rPr>
                <a:t>소스코드</a:t>
              </a:r>
              <a:endParaRPr lang="en-US" altLang="ko-KR" b="1" dirty="0">
                <a:solidFill>
                  <a:schemeClr val="bg1"/>
                </a:solidFill>
                <a:latin typeface="+mj-ea"/>
              </a:endParaRPr>
            </a:p>
          </p:txBody>
        </p:sp>
        <p:pic>
          <p:nvPicPr>
            <p:cNvPr id="27" name="Picture 12" descr="a11">
              <a:extLst>
                <a:ext uri="{FF2B5EF4-FFF2-40B4-BE49-F238E27FC236}">
                  <a16:creationId xmlns:a16="http://schemas.microsoft.com/office/drawing/2014/main" id="{251C2A1A-5621-4CE0-91F6-ECAD6D01B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040" y="3084029"/>
              <a:ext cx="30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ADBE1B3-AA90-433F-AB06-A40C6B3EAC53}"/>
              </a:ext>
            </a:extLst>
          </p:cNvPr>
          <p:cNvGrpSpPr/>
          <p:nvPr/>
        </p:nvGrpSpPr>
        <p:grpSpPr>
          <a:xfrm>
            <a:off x="1115616" y="2945001"/>
            <a:ext cx="6697352" cy="503237"/>
            <a:chOff x="1403040" y="2968655"/>
            <a:chExt cx="6697352" cy="503237"/>
          </a:xfrm>
        </p:grpSpPr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CF93A120-D012-4B90-BEBC-EAC2FDBF4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24" y="2968655"/>
              <a:ext cx="6284968" cy="503237"/>
            </a:xfrm>
            <a:prstGeom prst="rect">
              <a:avLst/>
            </a:prstGeom>
            <a:solidFill>
              <a:srgbClr val="00006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t" latinLnBrk="0" hangingPunct="0">
                <a:spcBef>
                  <a:spcPct val="50000"/>
                </a:spcBef>
                <a:defRPr/>
              </a:pPr>
              <a:r>
                <a:rPr lang="en-US" altLang="ko-KR" b="1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b="1">
                  <a:solidFill>
                    <a:schemeClr val="bg1"/>
                  </a:solidFill>
                  <a:latin typeface="+mj-ea"/>
                </a:rPr>
                <a:t>실험결과</a:t>
              </a:r>
              <a:endParaRPr lang="en-US" altLang="ko-KR" b="1" dirty="0">
                <a:solidFill>
                  <a:schemeClr val="bg1"/>
                </a:solidFill>
                <a:latin typeface="+mj-ea"/>
              </a:endParaRPr>
            </a:p>
          </p:txBody>
        </p:sp>
        <p:pic>
          <p:nvPicPr>
            <p:cNvPr id="30" name="Picture 12" descr="a11">
              <a:extLst>
                <a:ext uri="{FF2B5EF4-FFF2-40B4-BE49-F238E27FC236}">
                  <a16:creationId xmlns:a16="http://schemas.microsoft.com/office/drawing/2014/main" id="{FD23A468-AAB2-4735-9485-E3EDECE15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040" y="3084029"/>
              <a:ext cx="30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97FAA5C-899F-48DE-B8BA-36B78BEE2ECE}"/>
              </a:ext>
            </a:extLst>
          </p:cNvPr>
          <p:cNvGrpSpPr/>
          <p:nvPr/>
        </p:nvGrpSpPr>
        <p:grpSpPr>
          <a:xfrm>
            <a:off x="1115616" y="3656572"/>
            <a:ext cx="6697352" cy="503237"/>
            <a:chOff x="1403040" y="2968655"/>
            <a:chExt cx="6697352" cy="503237"/>
          </a:xfrm>
        </p:grpSpPr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954603C-DA04-42B3-B2B7-4666D8B9B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24" y="2968655"/>
              <a:ext cx="6284968" cy="503237"/>
            </a:xfrm>
            <a:prstGeom prst="rect">
              <a:avLst/>
            </a:prstGeom>
            <a:solidFill>
              <a:srgbClr val="00006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t" latinLnBrk="0" hangingPunct="0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j-ea"/>
                </a:rPr>
                <a:t> ROC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</a:rPr>
                <a:t>곡선 실험</a:t>
              </a:r>
              <a:endParaRPr lang="en-US" altLang="ko-KR" b="1" dirty="0">
                <a:solidFill>
                  <a:schemeClr val="bg1"/>
                </a:solidFill>
                <a:latin typeface="+mj-ea"/>
              </a:endParaRPr>
            </a:p>
          </p:txBody>
        </p:sp>
        <p:pic>
          <p:nvPicPr>
            <p:cNvPr id="17" name="Picture 12" descr="a11">
              <a:extLst>
                <a:ext uri="{FF2B5EF4-FFF2-40B4-BE49-F238E27FC236}">
                  <a16:creationId xmlns:a16="http://schemas.microsoft.com/office/drawing/2014/main" id="{722F1188-BA9A-4AF2-9072-404024082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040" y="3084029"/>
              <a:ext cx="30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680073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E9DC23-9DDA-4D62-A2FD-5893988ECA66}"/>
              </a:ext>
            </a:extLst>
          </p:cNvPr>
          <p:cNvSpPr/>
          <p:nvPr/>
        </p:nvSpPr>
        <p:spPr>
          <a:xfrm>
            <a:off x="467543" y="3573016"/>
            <a:ext cx="4035101" cy="989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개요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433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안전도 데이터 필터링 모델 구축을 위해 정확도 평가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신경망 모델의 정확도에 영향을 끼치는 조건은 데이터 정규화 유무</a:t>
            </a:r>
            <a:r>
              <a:rPr lang="en-US" altLang="ko-KR"/>
              <a:t>, </a:t>
            </a:r>
            <a:r>
              <a:rPr lang="ko-KR" altLang="en-US"/>
              <a:t>활성화 함수</a:t>
            </a:r>
            <a:r>
              <a:rPr lang="en-US" altLang="ko-KR"/>
              <a:t>, </a:t>
            </a:r>
            <a:r>
              <a:rPr lang="ko-KR" altLang="en-US"/>
              <a:t>손실 함수</a:t>
            </a:r>
            <a:r>
              <a:rPr lang="en-US" altLang="ko-KR"/>
              <a:t>, hidden </a:t>
            </a:r>
            <a:r>
              <a:rPr lang="ko-KR" altLang="en-US"/>
              <a:t>층 수</a:t>
            </a:r>
            <a:r>
              <a:rPr lang="en-US" altLang="ko-KR"/>
              <a:t>, hidden layer </a:t>
            </a:r>
            <a:r>
              <a:rPr lang="ko-KR" altLang="en-US"/>
              <a:t>노드 수</a:t>
            </a:r>
            <a:r>
              <a:rPr lang="en-US" altLang="ko-KR"/>
              <a:t>, batch size, dropout</a:t>
            </a:r>
            <a:r>
              <a:rPr lang="ko-KR" altLang="en-US"/>
              <a:t>으로 판단되어 각각의 정확도를 평가</a:t>
            </a:r>
            <a:endParaRPr lang="en-US" alt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0BA4E5-7B65-4CB4-8C79-45D04E216D7C}"/>
              </a:ext>
            </a:extLst>
          </p:cNvPr>
          <p:cNvSpPr/>
          <p:nvPr/>
        </p:nvSpPr>
        <p:spPr>
          <a:xfrm>
            <a:off x="611560" y="3680157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D8F30-1BE3-4A43-9B86-D36F178CD1DC}"/>
              </a:ext>
            </a:extLst>
          </p:cNvPr>
          <p:cNvSpPr txBox="1"/>
          <p:nvPr/>
        </p:nvSpPr>
        <p:spPr>
          <a:xfrm>
            <a:off x="791580" y="371623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EOG data </a:t>
            </a:r>
            <a:r>
              <a:rPr lang="ko-KR" altLang="en-US"/>
              <a:t>불러오기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B87B19-9163-4CC7-A0F0-1D67C65A3FE2}"/>
              </a:ext>
            </a:extLst>
          </p:cNvPr>
          <p:cNvSpPr/>
          <p:nvPr/>
        </p:nvSpPr>
        <p:spPr>
          <a:xfrm>
            <a:off x="2699792" y="3680158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98D9D-0972-4E9D-AC5B-CDE3731C29AB}"/>
              </a:ext>
            </a:extLst>
          </p:cNvPr>
          <p:cNvSpPr txBox="1"/>
          <p:nvPr/>
        </p:nvSpPr>
        <p:spPr>
          <a:xfrm>
            <a:off x="2789802" y="3716230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EOG data feature </a:t>
            </a:r>
            <a:r>
              <a:rPr lang="ko-KR" altLang="en-US"/>
              <a:t>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84F6E5-3775-4038-8477-18F8A21F0451}"/>
              </a:ext>
            </a:extLst>
          </p:cNvPr>
          <p:cNvSpPr/>
          <p:nvPr/>
        </p:nvSpPr>
        <p:spPr>
          <a:xfrm>
            <a:off x="4716016" y="3680158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02CAC-8F87-4651-A0FD-ED136F23B277}"/>
              </a:ext>
            </a:extLst>
          </p:cNvPr>
          <p:cNvSpPr txBox="1"/>
          <p:nvPr/>
        </p:nvSpPr>
        <p:spPr>
          <a:xfrm>
            <a:off x="4806026" y="3854729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Label </a:t>
            </a:r>
            <a:r>
              <a:rPr lang="ko-KR" altLang="en-US"/>
              <a:t>만들기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71F1D5-36E0-40B5-AA7C-869DAA190154}"/>
              </a:ext>
            </a:extLst>
          </p:cNvPr>
          <p:cNvSpPr/>
          <p:nvPr/>
        </p:nvSpPr>
        <p:spPr>
          <a:xfrm>
            <a:off x="6788906" y="3680157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E4183-D524-4B39-8535-F834A87AF147}"/>
              </a:ext>
            </a:extLst>
          </p:cNvPr>
          <p:cNvSpPr txBox="1"/>
          <p:nvPr/>
        </p:nvSpPr>
        <p:spPr>
          <a:xfrm>
            <a:off x="6847636" y="3854729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나누기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C81895-2D7F-4E05-AA7E-434372D4D29C}"/>
              </a:ext>
            </a:extLst>
          </p:cNvPr>
          <p:cNvSpPr/>
          <p:nvPr/>
        </p:nvSpPr>
        <p:spPr>
          <a:xfrm>
            <a:off x="6788906" y="4963233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81450-D1E0-4E8D-8800-3A2F1BCF01C0}"/>
              </a:ext>
            </a:extLst>
          </p:cNvPr>
          <p:cNvSpPr txBox="1"/>
          <p:nvPr/>
        </p:nvSpPr>
        <p:spPr>
          <a:xfrm>
            <a:off x="6847636" y="5137805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정규화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0F931-DCAE-45AB-8BC8-D66CC151299B}"/>
              </a:ext>
            </a:extLst>
          </p:cNvPr>
          <p:cNvSpPr/>
          <p:nvPr/>
        </p:nvSpPr>
        <p:spPr>
          <a:xfrm>
            <a:off x="4716016" y="4968206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0DC4C-D096-4801-829D-B1A8FFC6CB42}"/>
              </a:ext>
            </a:extLst>
          </p:cNvPr>
          <p:cNvSpPr txBox="1"/>
          <p:nvPr/>
        </p:nvSpPr>
        <p:spPr>
          <a:xfrm>
            <a:off x="4761021" y="5036982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신경망 모델</a:t>
            </a:r>
            <a:endParaRPr lang="en-US" altLang="ko-KR"/>
          </a:p>
          <a:p>
            <a:pPr algn="ctr"/>
            <a:r>
              <a:rPr lang="ko-KR" altLang="en-US"/>
              <a:t>구축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F2064C-49FE-4D90-9596-85997A688A53}"/>
              </a:ext>
            </a:extLst>
          </p:cNvPr>
          <p:cNvSpPr/>
          <p:nvPr/>
        </p:nvSpPr>
        <p:spPr>
          <a:xfrm>
            <a:off x="2699793" y="4968206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5A8D7F-9D46-41EB-9B96-F0DF429CF686}"/>
              </a:ext>
            </a:extLst>
          </p:cNvPr>
          <p:cNvSpPr txBox="1"/>
          <p:nvPr/>
        </p:nvSpPr>
        <p:spPr>
          <a:xfrm>
            <a:off x="2744798" y="5036982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신경망 모델</a:t>
            </a:r>
            <a:endParaRPr lang="en-US" altLang="ko-KR"/>
          </a:p>
          <a:p>
            <a:pPr algn="ctr"/>
            <a:r>
              <a:rPr lang="ko-KR" altLang="en-US"/>
              <a:t>학습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FD302B-D838-4696-B2D5-1F9306292423}"/>
              </a:ext>
            </a:extLst>
          </p:cNvPr>
          <p:cNvSpPr/>
          <p:nvPr/>
        </p:nvSpPr>
        <p:spPr>
          <a:xfrm>
            <a:off x="610232" y="4968803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08A4-FB78-46F0-861A-33410D91A33C}"/>
              </a:ext>
            </a:extLst>
          </p:cNvPr>
          <p:cNvSpPr txBox="1"/>
          <p:nvPr/>
        </p:nvSpPr>
        <p:spPr>
          <a:xfrm>
            <a:off x="655237" y="5037579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신경망 모델</a:t>
            </a:r>
            <a:endParaRPr lang="en-US" altLang="ko-KR"/>
          </a:p>
          <a:p>
            <a:pPr algn="ctr"/>
            <a:r>
              <a:rPr lang="ko-KR" altLang="en-US"/>
              <a:t>평가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74F9AA-24C4-46A1-A913-F0B3254098F6}"/>
              </a:ext>
            </a:extLst>
          </p:cNvPr>
          <p:cNvCxnSpPr/>
          <p:nvPr/>
        </p:nvCxnSpPr>
        <p:spPr>
          <a:xfrm>
            <a:off x="2339752" y="400506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516914C-4291-40AA-933D-01AF2737EE54}"/>
              </a:ext>
            </a:extLst>
          </p:cNvPr>
          <p:cNvCxnSpPr/>
          <p:nvPr/>
        </p:nvCxnSpPr>
        <p:spPr>
          <a:xfrm>
            <a:off x="4382980" y="400506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0692C9-9796-48D2-AC2A-9A69714D71DD}"/>
              </a:ext>
            </a:extLst>
          </p:cNvPr>
          <p:cNvCxnSpPr/>
          <p:nvPr/>
        </p:nvCxnSpPr>
        <p:spPr>
          <a:xfrm>
            <a:off x="6428866" y="400506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C9871A-A9AA-4263-A98A-BFFF1A78C10F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7653002" y="4400237"/>
            <a:ext cx="0" cy="562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C2DB4FB-A11F-4CCE-B95F-3AE5E64C6F24}"/>
              </a:ext>
            </a:extLst>
          </p:cNvPr>
          <p:cNvCxnSpPr>
            <a:cxnSpLocks/>
          </p:cNvCxnSpPr>
          <p:nvPr/>
        </p:nvCxnSpPr>
        <p:spPr>
          <a:xfrm flipH="1">
            <a:off x="6444208" y="5301208"/>
            <a:ext cx="36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F8863BA-8616-4F1F-BC73-E535EB672F29}"/>
              </a:ext>
            </a:extLst>
          </p:cNvPr>
          <p:cNvCxnSpPr>
            <a:cxnSpLocks/>
          </p:cNvCxnSpPr>
          <p:nvPr/>
        </p:nvCxnSpPr>
        <p:spPr>
          <a:xfrm flipH="1">
            <a:off x="4396333" y="5301208"/>
            <a:ext cx="36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3BF18B-61F9-4BCB-A01E-C13A6B05A4A3}"/>
              </a:ext>
            </a:extLst>
          </p:cNvPr>
          <p:cNvCxnSpPr>
            <a:cxnSpLocks/>
          </p:cNvCxnSpPr>
          <p:nvPr/>
        </p:nvCxnSpPr>
        <p:spPr>
          <a:xfrm flipH="1">
            <a:off x="2338424" y="5301208"/>
            <a:ext cx="36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29B8E3-29E8-4986-A600-D856BEB1D369}"/>
              </a:ext>
            </a:extLst>
          </p:cNvPr>
          <p:cNvSpPr txBox="1"/>
          <p:nvPr/>
        </p:nvSpPr>
        <p:spPr>
          <a:xfrm>
            <a:off x="4382980" y="4338067"/>
            <a:ext cx="243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사용자</a:t>
            </a:r>
            <a:r>
              <a:rPr lang="en-US" altLang="ko-KR" sz="1200" b="1"/>
              <a:t>1: [1, 0 0]</a:t>
            </a:r>
          </a:p>
          <a:p>
            <a:pPr algn="ctr"/>
            <a:r>
              <a:rPr lang="ko-KR" altLang="en-US" sz="1200" b="1"/>
              <a:t>사용자</a:t>
            </a:r>
            <a:r>
              <a:rPr lang="en-US" altLang="ko-KR" sz="1200" b="1"/>
              <a:t>2: [0, 1, 0]</a:t>
            </a:r>
          </a:p>
          <a:p>
            <a:pPr algn="ctr"/>
            <a:r>
              <a:rPr lang="ko-KR" altLang="en-US" sz="1200" b="1"/>
              <a:t>잡파</a:t>
            </a:r>
            <a:r>
              <a:rPr lang="en-US" altLang="ko-KR" sz="1200" b="1"/>
              <a:t>: [0, 0, 1]</a:t>
            </a:r>
            <a:endParaRPr lang="ko-KR" altLang="en-US" sz="12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BDAACD-C6B9-49E1-98AA-386B072D5075}"/>
              </a:ext>
            </a:extLst>
          </p:cNvPr>
          <p:cNvSpPr txBox="1"/>
          <p:nvPr/>
        </p:nvSpPr>
        <p:spPr>
          <a:xfrm>
            <a:off x="467543" y="3290829"/>
            <a:ext cx="243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featureExtraction() </a:t>
            </a:r>
            <a:r>
              <a:rPr lang="ko-KR" altLang="en-US" sz="1400" b="1"/>
              <a:t>메소드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38A67-8E4C-492C-8D19-3D198E37CF1E}"/>
              </a:ext>
            </a:extLst>
          </p:cNvPr>
          <p:cNvSpPr txBox="1"/>
          <p:nvPr/>
        </p:nvSpPr>
        <p:spPr>
          <a:xfrm>
            <a:off x="6450405" y="3412666"/>
            <a:ext cx="243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Training</a:t>
            </a:r>
            <a:r>
              <a:rPr lang="ko-KR" altLang="en-US" sz="1200" b="1"/>
              <a:t> </a:t>
            </a:r>
            <a:r>
              <a:rPr lang="en-US" altLang="ko-KR" sz="1200" b="1"/>
              <a:t>data,</a:t>
            </a:r>
            <a:r>
              <a:rPr lang="ko-KR" altLang="en-US" sz="1200" b="1"/>
              <a:t> </a:t>
            </a:r>
            <a:r>
              <a:rPr lang="en-US" altLang="ko-KR" sz="1200" b="1"/>
              <a:t>validation data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0836972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조건 값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433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안전도 데이터 필터링 조건은 데이터 정규화 유무</a:t>
            </a:r>
            <a:r>
              <a:rPr lang="en-US" altLang="ko-KR"/>
              <a:t>, </a:t>
            </a:r>
            <a:r>
              <a:rPr lang="ko-KR" altLang="en-US"/>
              <a:t>활성화 함수</a:t>
            </a:r>
            <a:r>
              <a:rPr lang="en-US" altLang="ko-KR"/>
              <a:t>, </a:t>
            </a:r>
            <a:r>
              <a:rPr lang="ko-KR" altLang="en-US"/>
              <a:t>손실 함수</a:t>
            </a:r>
            <a:r>
              <a:rPr lang="en-US" altLang="ko-KR"/>
              <a:t>, hidden </a:t>
            </a:r>
            <a:r>
              <a:rPr lang="ko-KR" altLang="en-US"/>
              <a:t>층 수</a:t>
            </a:r>
            <a:r>
              <a:rPr lang="en-US" altLang="ko-KR"/>
              <a:t>, hidden layer </a:t>
            </a:r>
            <a:r>
              <a:rPr lang="ko-KR" altLang="en-US"/>
              <a:t>노드 수</a:t>
            </a:r>
            <a:r>
              <a:rPr lang="en-US" altLang="ko-KR"/>
              <a:t>, batch size, dropout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각각의 조건은 다음 표의 값들로 실험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이진 분류가 아니므로 마지막 </a:t>
            </a:r>
            <a:r>
              <a:rPr lang="en-US" altLang="ko-KR"/>
              <a:t>output </a:t>
            </a:r>
            <a:r>
              <a:rPr lang="ko-KR" altLang="en-US"/>
              <a:t>노드의 활성화 함수는 </a:t>
            </a:r>
            <a:r>
              <a:rPr lang="en-US" altLang="ko-KR"/>
              <a:t>softmax </a:t>
            </a:r>
            <a:r>
              <a:rPr lang="ko-KR" altLang="en-US"/>
              <a:t>이용</a:t>
            </a:r>
            <a:endParaRPr lang="en-US" altLang="ko-KR"/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FF084F7B-989A-44A3-9661-D33D10064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49111"/>
              </p:ext>
            </p:extLst>
          </p:nvPr>
        </p:nvGraphicFramePr>
        <p:xfrm>
          <a:off x="2411760" y="3767816"/>
          <a:ext cx="4968552" cy="2109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368017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460726129"/>
                    </a:ext>
                  </a:extLst>
                </a:gridCol>
              </a:tblGrid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조건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값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87414107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 정규화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Z-dist </a:t>
                      </a:r>
                      <a:r>
                        <a:rPr lang="ko-KR" altLang="en-US" sz="1200"/>
                        <a:t>유무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3317020083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활성화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relu,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sigmoid, elu, selu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354549351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손실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categorical_crossentropy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45661258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Hidden layer </a:t>
                      </a:r>
                      <a:r>
                        <a:rPr lang="ko-KR" altLang="en-US" sz="1200"/>
                        <a:t>층 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1, 2, 3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4286968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Hidden layer </a:t>
                      </a:r>
                      <a:r>
                        <a:rPr lang="ko-KR" altLang="en-US" sz="1200"/>
                        <a:t>노드 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4, 8, 16, 32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47646240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Batch size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128, 256, 512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710095984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dropout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0, 0.1, 0.3, 0.5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336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5464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Z-Dist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2127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데이터 정규화는 각각의 특징을 </a:t>
            </a:r>
            <a:r>
              <a:rPr lang="en-US" altLang="ko-KR"/>
              <a:t>z-dist</a:t>
            </a:r>
            <a:r>
              <a:rPr lang="ko-KR" altLang="en-US"/>
              <a:t>를 이용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표준 점수는 통계학적으로 정규분포를 만들고 개개의 경우가 어떤 위치를 차지하는지 평균은 </a:t>
            </a:r>
            <a:r>
              <a:rPr lang="en-US" altLang="ko-KR"/>
              <a:t>0, </a:t>
            </a:r>
            <a:r>
              <a:rPr lang="ko-KR" altLang="en-US"/>
              <a:t>표준편차는 </a:t>
            </a:r>
            <a:r>
              <a:rPr lang="en-US" altLang="ko-KR"/>
              <a:t>1</a:t>
            </a:r>
            <a:r>
              <a:rPr lang="ko-KR" altLang="en-US"/>
              <a:t>을 통하여 결과 출력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FF0000"/>
                </a:solidFill>
              </a:rPr>
              <a:t>간단한 정확도 실험 결과 </a:t>
            </a:r>
            <a:r>
              <a:rPr lang="en-US" altLang="ko-KR">
                <a:solidFill>
                  <a:srgbClr val="FF0000"/>
                </a:solidFill>
              </a:rPr>
              <a:t>z-dist</a:t>
            </a:r>
            <a:r>
              <a:rPr lang="ko-KR" altLang="en-US">
                <a:solidFill>
                  <a:srgbClr val="FF0000"/>
                </a:solidFill>
              </a:rPr>
              <a:t>를 사용하는 것이 사용하지 않는 것보다 항상 정확도가 높았으므로 실험 시 항상 사용</a:t>
            </a:r>
            <a:endParaRPr lang="en-US" altLang="ko-KR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이때 </a:t>
            </a:r>
            <a:r>
              <a:rPr lang="en-US" altLang="ko-KR"/>
              <a:t>validation data</a:t>
            </a:r>
            <a:r>
              <a:rPr lang="ko-KR" altLang="en-US"/>
              <a:t>는 변경되면 안되므로 </a:t>
            </a:r>
            <a:r>
              <a:rPr lang="en-US" altLang="ko-KR"/>
              <a:t>training data</a:t>
            </a:r>
            <a:r>
              <a:rPr lang="ko-KR" altLang="en-US"/>
              <a:t>의 평균과 표준편차를 이용하여 </a:t>
            </a:r>
            <a:r>
              <a:rPr lang="en-US" altLang="ko-KR"/>
              <a:t>z-dist </a:t>
            </a:r>
            <a:r>
              <a:rPr lang="ko-KR" altLang="en-US"/>
              <a:t>수행</a:t>
            </a:r>
            <a:endParaRPr lang="en-US" altLang="ko-KR"/>
          </a:p>
        </p:txBody>
      </p:sp>
      <p:pic>
        <p:nvPicPr>
          <p:cNvPr id="2050" name="Picture 2" descr="z-distribution">
            <a:extLst>
              <a:ext uri="{FF2B5EF4-FFF2-40B4-BE49-F238E27FC236}">
                <a16:creationId xmlns:a16="http://schemas.microsoft.com/office/drawing/2014/main" id="{331F5487-96AE-4824-A855-3C7518AC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0" y="3690833"/>
            <a:ext cx="3921618" cy="22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6E6A90-3227-4D76-9ED6-E06DDA26F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738" y="3793549"/>
            <a:ext cx="3274072" cy="16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90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학습 데이터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2260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학습 데이터는 </a:t>
            </a:r>
            <a:r>
              <a:rPr lang="en-US" altLang="ko-KR" dirty="0"/>
              <a:t>2</a:t>
            </a:r>
            <a:r>
              <a:rPr lang="ko-KR" altLang="en-US" dirty="0"/>
              <a:t>명의 사용자의 눈 깜빡임 데이터 </a:t>
            </a:r>
            <a:r>
              <a:rPr lang="en-US" altLang="ko-KR" dirty="0"/>
              <a:t>2500</a:t>
            </a:r>
            <a:r>
              <a:rPr lang="ko-KR" altLang="en-US" dirty="0"/>
              <a:t>여개</a:t>
            </a:r>
            <a:r>
              <a:rPr lang="en-US" altLang="ko-KR" dirty="0"/>
              <a:t>(850</a:t>
            </a:r>
            <a:r>
              <a:rPr lang="ko-KR" altLang="en-US" dirty="0"/>
              <a:t>여개</a:t>
            </a:r>
            <a:r>
              <a:rPr lang="en-US" altLang="ko-KR" dirty="0"/>
              <a:t>, 1550</a:t>
            </a:r>
            <a:r>
              <a:rPr lang="ko-KR" altLang="en-US" dirty="0"/>
              <a:t>여개</a:t>
            </a:r>
            <a:r>
              <a:rPr lang="en-US" altLang="ko-KR" dirty="0"/>
              <a:t>), </a:t>
            </a:r>
            <a:r>
              <a:rPr lang="ko-KR" altLang="en-US" dirty="0" err="1"/>
              <a:t>잡파</a:t>
            </a:r>
            <a:r>
              <a:rPr lang="ko-KR" altLang="en-US" dirty="0"/>
              <a:t> </a:t>
            </a:r>
            <a:r>
              <a:rPr lang="en-US" altLang="ko-KR" dirty="0"/>
              <a:t>900</a:t>
            </a:r>
            <a:r>
              <a:rPr lang="ko-KR" altLang="en-US" dirty="0"/>
              <a:t>여개 총 </a:t>
            </a:r>
            <a:r>
              <a:rPr lang="en-US" altLang="ko-KR" dirty="0"/>
              <a:t>3239</a:t>
            </a:r>
            <a:r>
              <a:rPr lang="ko-KR" altLang="en-US" dirty="0"/>
              <a:t>개의 데이터 이용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Fp1, Fp2</a:t>
            </a:r>
            <a:r>
              <a:rPr lang="ko-KR" altLang="en-US" dirty="0"/>
              <a:t>에서 측정한 각각의 눈 깜빡임 데이터를 병합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학습에 사용된 특징은 눈 깜박임에서 나타나는 </a:t>
            </a:r>
            <a:r>
              <a:rPr lang="en-US" altLang="ko-KR" dirty="0"/>
              <a:t>10</a:t>
            </a:r>
            <a:r>
              <a:rPr lang="ko-KR" altLang="en-US" dirty="0"/>
              <a:t>개의 특징과 눈 깜빡임 지속시간</a:t>
            </a:r>
            <a:r>
              <a:rPr lang="en-US" altLang="ko-KR" dirty="0"/>
              <a:t>, </a:t>
            </a:r>
            <a:r>
              <a:rPr lang="ko-KR" altLang="en-US" dirty="0"/>
              <a:t>눈 깜빡임 간의 시간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12</a:t>
            </a:r>
            <a:r>
              <a:rPr lang="ko-KR" altLang="en-US" dirty="0"/>
              <a:t>개의 특징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Label</a:t>
            </a:r>
            <a:r>
              <a:rPr lang="ko-KR" altLang="en-US" dirty="0"/>
              <a:t>은 사용자</a:t>
            </a:r>
            <a:r>
              <a:rPr lang="en-US" altLang="ko-KR" dirty="0"/>
              <a:t>1([1, 0, 0]), </a:t>
            </a:r>
            <a:r>
              <a:rPr lang="ko-KR" altLang="en-US" dirty="0"/>
              <a:t>사용자</a:t>
            </a:r>
            <a:r>
              <a:rPr lang="en-US" altLang="ko-KR" dirty="0"/>
              <a:t>2([0, 1, 0]), </a:t>
            </a:r>
            <a:r>
              <a:rPr lang="ko-KR" altLang="en-US" dirty="0" err="1"/>
              <a:t>잡파</a:t>
            </a:r>
            <a:r>
              <a:rPr lang="en-US" altLang="ko-KR" dirty="0"/>
              <a:t>([0, 0, 1])</a:t>
            </a:r>
            <a:r>
              <a:rPr lang="ko-KR" altLang="en-US" dirty="0"/>
              <a:t>로 </a:t>
            </a:r>
            <a:r>
              <a:rPr lang="en-US" altLang="ko-KR" dirty="0"/>
              <a:t>labeling</a:t>
            </a:r>
          </a:p>
        </p:txBody>
      </p:sp>
      <p:pic>
        <p:nvPicPr>
          <p:cNvPr id="3075" name="_x368334888">
            <a:extLst>
              <a:ext uri="{FF2B5EF4-FFF2-40B4-BE49-F238E27FC236}">
                <a16:creationId xmlns:a16="http://schemas.microsoft.com/office/drawing/2014/main" id="{ECA3D7EF-6DCF-4246-B3B5-A2D01906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91500"/>
            <a:ext cx="3744416" cy="213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1F4034-2E8A-41C2-8E1A-FDEA2B106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47" y="4336877"/>
            <a:ext cx="3588706" cy="14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996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b="1" dirty="0">
                <a:latin typeface="+mj-ea"/>
                <a:ea typeface="+mj-ea"/>
              </a:rPr>
              <a:t> 데이터 예제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600"/>
            <a:ext cx="7499865" cy="1089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신경망 모델에 사용되는 데이터는 사용자의 눈 깜빡임 데이터를 파일에서 읽어와 </a:t>
            </a:r>
            <a:r>
              <a:rPr lang="en-US" altLang="ko-KR" dirty="0"/>
              <a:t>12</a:t>
            </a:r>
            <a:r>
              <a:rPr lang="ko-KR" altLang="en-US" dirty="0"/>
              <a:t>개의 특징을 추출하고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12</a:t>
            </a:r>
            <a:r>
              <a:rPr lang="ko-KR" altLang="en-US" dirty="0"/>
              <a:t>개의 특징은 </a:t>
            </a:r>
            <a:r>
              <a:rPr lang="en-US" altLang="ko-KR" dirty="0"/>
              <a:t>z-</a:t>
            </a:r>
            <a:r>
              <a:rPr lang="en-US" altLang="ko-KR" dirty="0" err="1"/>
              <a:t>dist</a:t>
            </a:r>
            <a:r>
              <a:rPr lang="ko-KR" altLang="en-US" dirty="0"/>
              <a:t>로 데이터 정규화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73906-EFF8-426A-8CEC-087FD72D7488}"/>
              </a:ext>
            </a:extLst>
          </p:cNvPr>
          <p:cNvSpPr/>
          <p:nvPr/>
        </p:nvSpPr>
        <p:spPr>
          <a:xfrm>
            <a:off x="1043608" y="3204245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19A24-1384-43C1-9E21-4FBFFE4AD95A}"/>
              </a:ext>
            </a:extLst>
          </p:cNvPr>
          <p:cNvSpPr txBox="1"/>
          <p:nvPr/>
        </p:nvSpPr>
        <p:spPr>
          <a:xfrm>
            <a:off x="1088613" y="3240317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EOG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6B31E3-C86B-400D-B5DD-8EAB06D59709}"/>
              </a:ext>
            </a:extLst>
          </p:cNvPr>
          <p:cNvSpPr/>
          <p:nvPr/>
        </p:nvSpPr>
        <p:spPr>
          <a:xfrm>
            <a:off x="1043608" y="4317979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C7E4C-AD83-49CE-B3DF-7FB5B543E927}"/>
              </a:ext>
            </a:extLst>
          </p:cNvPr>
          <p:cNvSpPr txBox="1"/>
          <p:nvPr/>
        </p:nvSpPr>
        <p:spPr>
          <a:xfrm>
            <a:off x="1133618" y="4354051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눈 깜빡임</a:t>
            </a:r>
            <a:endParaRPr lang="en-US" altLang="ko-KR" dirty="0"/>
          </a:p>
          <a:p>
            <a:pPr algn="ctr"/>
            <a:r>
              <a:rPr lang="ko-KR" altLang="en-US" dirty="0"/>
              <a:t>특징 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CE20AC-CD5A-4C8D-BE34-E664BFB7B633}"/>
              </a:ext>
            </a:extLst>
          </p:cNvPr>
          <p:cNvSpPr/>
          <p:nvPr/>
        </p:nvSpPr>
        <p:spPr>
          <a:xfrm>
            <a:off x="1043608" y="5517232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6891BF-AD0F-4768-A657-793A61648246}"/>
              </a:ext>
            </a:extLst>
          </p:cNvPr>
          <p:cNvSpPr txBox="1"/>
          <p:nvPr/>
        </p:nvSpPr>
        <p:spPr>
          <a:xfrm>
            <a:off x="1088613" y="5689722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정규화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03B0B-B109-4D2B-A81A-D53131E4D196}"/>
              </a:ext>
            </a:extLst>
          </p:cNvPr>
          <p:cNvSpPr txBox="1"/>
          <p:nvPr/>
        </p:nvSpPr>
        <p:spPr>
          <a:xfrm>
            <a:off x="1367644" y="285293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Data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4BA0A1-37C1-4CC4-9225-37D1C555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55" y="3299272"/>
            <a:ext cx="4572932" cy="54580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D94BD4-3B37-4C73-B069-7AFD57B47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09" y="5523094"/>
            <a:ext cx="3175025" cy="7142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F1AA665-6717-4D71-BE6F-7EE66283E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908" y="4289073"/>
            <a:ext cx="3175026" cy="7113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493B046-4CE1-4A34-AD3D-4D9EB730A7D3}"/>
              </a:ext>
            </a:extLst>
          </p:cNvPr>
          <p:cNvSpPr txBox="1"/>
          <p:nvPr/>
        </p:nvSpPr>
        <p:spPr>
          <a:xfrm>
            <a:off x="1979713" y="3981296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featureExtraction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BACF7B-7E0D-421C-8D71-F42B882ACFF9}"/>
              </a:ext>
            </a:extLst>
          </p:cNvPr>
          <p:cNvSpPr txBox="1"/>
          <p:nvPr/>
        </p:nvSpPr>
        <p:spPr>
          <a:xfrm>
            <a:off x="1763688" y="514181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Z-</a:t>
            </a:r>
            <a:r>
              <a:rPr lang="en-US" altLang="ko-KR" sz="1400" b="1" dirty="0" err="1"/>
              <a:t>dist</a:t>
            </a:r>
            <a:endParaRPr lang="ko-KR" altLang="en-US" sz="14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D325D1-F00B-4557-9FFD-3C737F07ECDD}"/>
              </a:ext>
            </a:extLst>
          </p:cNvPr>
          <p:cNvCxnSpPr>
            <a:cxnSpLocks/>
          </p:cNvCxnSpPr>
          <p:nvPr/>
        </p:nvCxnSpPr>
        <p:spPr>
          <a:xfrm>
            <a:off x="1907704" y="5068025"/>
            <a:ext cx="0" cy="449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0B3B8D-D825-413C-B3EF-94E37D69F3FA}"/>
              </a:ext>
            </a:extLst>
          </p:cNvPr>
          <p:cNvCxnSpPr>
            <a:cxnSpLocks/>
          </p:cNvCxnSpPr>
          <p:nvPr/>
        </p:nvCxnSpPr>
        <p:spPr>
          <a:xfrm>
            <a:off x="1907704" y="39551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534F503-A766-478C-8BA4-34E1354AC29A}"/>
              </a:ext>
            </a:extLst>
          </p:cNvPr>
          <p:cNvCxnSpPr/>
          <p:nvPr/>
        </p:nvCxnSpPr>
        <p:spPr>
          <a:xfrm>
            <a:off x="2771800" y="3204245"/>
            <a:ext cx="557155" cy="9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59B3969-F7DB-44A4-A99B-C81C495D542D}"/>
              </a:ext>
            </a:extLst>
          </p:cNvPr>
          <p:cNvCxnSpPr>
            <a:cxnSpLocks/>
          </p:cNvCxnSpPr>
          <p:nvPr/>
        </p:nvCxnSpPr>
        <p:spPr>
          <a:xfrm flipV="1">
            <a:off x="2771800" y="3830747"/>
            <a:ext cx="557155" cy="9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F4A7B21-E9DB-4AF7-89EF-0E1CD23D38EC}"/>
              </a:ext>
            </a:extLst>
          </p:cNvPr>
          <p:cNvCxnSpPr>
            <a:cxnSpLocks/>
          </p:cNvCxnSpPr>
          <p:nvPr/>
        </p:nvCxnSpPr>
        <p:spPr>
          <a:xfrm flipV="1">
            <a:off x="2784503" y="4315204"/>
            <a:ext cx="1243405" cy="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64743A-BA2C-4A4E-B7EF-1F8EE422526C}"/>
              </a:ext>
            </a:extLst>
          </p:cNvPr>
          <p:cNvCxnSpPr>
            <a:cxnSpLocks/>
          </p:cNvCxnSpPr>
          <p:nvPr/>
        </p:nvCxnSpPr>
        <p:spPr>
          <a:xfrm flipV="1">
            <a:off x="2771800" y="4919149"/>
            <a:ext cx="1296144" cy="13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6E1E44-8F0A-4CF3-A459-2E74CBF903B1}"/>
              </a:ext>
            </a:extLst>
          </p:cNvPr>
          <p:cNvCxnSpPr>
            <a:cxnSpLocks/>
          </p:cNvCxnSpPr>
          <p:nvPr/>
        </p:nvCxnSpPr>
        <p:spPr>
          <a:xfrm>
            <a:off x="2773797" y="5518747"/>
            <a:ext cx="1254111" cy="3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8583F55-FB84-4985-87E4-E4853D6E46F2}"/>
              </a:ext>
            </a:extLst>
          </p:cNvPr>
          <p:cNvCxnSpPr>
            <a:cxnSpLocks/>
          </p:cNvCxnSpPr>
          <p:nvPr/>
        </p:nvCxnSpPr>
        <p:spPr>
          <a:xfrm flipV="1">
            <a:off x="2774377" y="6165304"/>
            <a:ext cx="1293567" cy="75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188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b="1" dirty="0">
                <a:latin typeface="+mj-ea"/>
                <a:ea typeface="+mj-ea"/>
              </a:rPr>
              <a:t> 데이터 예제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600"/>
            <a:ext cx="7499865" cy="1146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Label</a:t>
            </a:r>
            <a:r>
              <a:rPr lang="ko-KR" altLang="en-US" dirty="0"/>
              <a:t>은 사용자</a:t>
            </a:r>
            <a:r>
              <a:rPr lang="en-US" altLang="ko-KR" dirty="0"/>
              <a:t>1([1, 0, 0]), </a:t>
            </a:r>
            <a:r>
              <a:rPr lang="ko-KR" altLang="en-US" dirty="0"/>
              <a:t>사용자</a:t>
            </a:r>
            <a:r>
              <a:rPr lang="en-US" altLang="ko-KR" dirty="0"/>
              <a:t>2([0, 1, 0]), </a:t>
            </a:r>
            <a:r>
              <a:rPr lang="ko-KR" altLang="en-US" dirty="0" err="1"/>
              <a:t>잡파</a:t>
            </a:r>
            <a:r>
              <a:rPr lang="en-US" altLang="ko-KR" dirty="0"/>
              <a:t>([0, 0, 1])</a:t>
            </a:r>
            <a:r>
              <a:rPr lang="ko-KR" altLang="en-US" dirty="0"/>
              <a:t>로 </a:t>
            </a:r>
            <a:r>
              <a:rPr lang="en-US" altLang="ko-KR" dirty="0"/>
              <a:t>labeling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One hot encoding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73906-EFF8-426A-8CEC-087FD72D7488}"/>
              </a:ext>
            </a:extLst>
          </p:cNvPr>
          <p:cNvSpPr/>
          <p:nvPr/>
        </p:nvSpPr>
        <p:spPr>
          <a:xfrm>
            <a:off x="2503188" y="3708301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19A24-1384-43C1-9E21-4FBFFE4AD95A}"/>
              </a:ext>
            </a:extLst>
          </p:cNvPr>
          <p:cNvSpPr txBox="1"/>
          <p:nvPr/>
        </p:nvSpPr>
        <p:spPr>
          <a:xfrm>
            <a:off x="2548193" y="3744373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EOG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6B31E3-C86B-400D-B5DD-8EAB06D59709}"/>
              </a:ext>
            </a:extLst>
          </p:cNvPr>
          <p:cNvSpPr/>
          <p:nvPr/>
        </p:nvSpPr>
        <p:spPr>
          <a:xfrm>
            <a:off x="2503188" y="4966051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C7E4C-AD83-49CE-B3DF-7FB5B543E927}"/>
              </a:ext>
            </a:extLst>
          </p:cNvPr>
          <p:cNvSpPr txBox="1"/>
          <p:nvPr/>
        </p:nvSpPr>
        <p:spPr>
          <a:xfrm>
            <a:off x="2593198" y="5002123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눈 깜빡임</a:t>
            </a:r>
            <a:endParaRPr lang="en-US" altLang="ko-KR" dirty="0"/>
          </a:p>
          <a:p>
            <a:pPr algn="ctr"/>
            <a:r>
              <a:rPr lang="ko-KR" altLang="en-US" dirty="0"/>
              <a:t>특징 추출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03B0B-B109-4D2B-A81A-D53131E4D196}"/>
              </a:ext>
            </a:extLst>
          </p:cNvPr>
          <p:cNvSpPr txBox="1"/>
          <p:nvPr/>
        </p:nvSpPr>
        <p:spPr>
          <a:xfrm>
            <a:off x="2827224" y="33569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label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2EF00-D351-4957-B1E7-19476879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24" y="3917323"/>
            <a:ext cx="1257300" cy="285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EE950F-8CB3-469A-BD8F-5DD139B11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386" y="4764488"/>
            <a:ext cx="714375" cy="12096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5146E93-57DC-4940-8E2C-FA6782FB4F2E}"/>
              </a:ext>
            </a:extLst>
          </p:cNvPr>
          <p:cNvCxnSpPr>
            <a:cxnSpLocks/>
          </p:cNvCxnSpPr>
          <p:nvPr/>
        </p:nvCxnSpPr>
        <p:spPr>
          <a:xfrm flipV="1">
            <a:off x="4231380" y="4203073"/>
            <a:ext cx="1154781" cy="20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CFFDC6-072C-4E92-B964-FD26CC361AD9}"/>
              </a:ext>
            </a:extLst>
          </p:cNvPr>
          <p:cNvCxnSpPr>
            <a:cxnSpLocks/>
          </p:cNvCxnSpPr>
          <p:nvPr/>
        </p:nvCxnSpPr>
        <p:spPr>
          <a:xfrm>
            <a:off x="4255021" y="3708301"/>
            <a:ext cx="1131140" cy="2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C4CEB8-33E7-46FF-BA19-ADF534BB5086}"/>
              </a:ext>
            </a:extLst>
          </p:cNvPr>
          <p:cNvCxnSpPr>
            <a:cxnSpLocks/>
          </p:cNvCxnSpPr>
          <p:nvPr/>
        </p:nvCxnSpPr>
        <p:spPr>
          <a:xfrm flipV="1">
            <a:off x="4176830" y="4784829"/>
            <a:ext cx="1425556" cy="17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64DB643-6DA7-4A36-8165-B0C12D4429D7}"/>
              </a:ext>
            </a:extLst>
          </p:cNvPr>
          <p:cNvCxnSpPr>
            <a:cxnSpLocks/>
          </p:cNvCxnSpPr>
          <p:nvPr/>
        </p:nvCxnSpPr>
        <p:spPr>
          <a:xfrm>
            <a:off x="4255021" y="5669992"/>
            <a:ext cx="1488527" cy="30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FB9DCC-3D65-44E6-87DE-A3D07A09D66A}"/>
              </a:ext>
            </a:extLst>
          </p:cNvPr>
          <p:cNvSpPr txBox="1"/>
          <p:nvPr/>
        </p:nvSpPr>
        <p:spPr>
          <a:xfrm>
            <a:off x="3367285" y="4529050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One hot encoding</a:t>
            </a:r>
            <a:endParaRPr lang="ko-KR" altLang="en-US" sz="14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FCEB2F-2902-42A1-B599-B44119A3DAC6}"/>
              </a:ext>
            </a:extLst>
          </p:cNvPr>
          <p:cNvCxnSpPr>
            <a:cxnSpLocks/>
          </p:cNvCxnSpPr>
          <p:nvPr/>
        </p:nvCxnSpPr>
        <p:spPr>
          <a:xfrm>
            <a:off x="3383436" y="4474030"/>
            <a:ext cx="0" cy="449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1F78B72-8AF1-46B0-A610-E1E4B046D68D}"/>
              </a:ext>
            </a:extLst>
          </p:cNvPr>
          <p:cNvCxnSpPr>
            <a:cxnSpLocks/>
          </p:cNvCxnSpPr>
          <p:nvPr/>
        </p:nvCxnSpPr>
        <p:spPr>
          <a:xfrm flipH="1" flipV="1">
            <a:off x="5284473" y="3248617"/>
            <a:ext cx="177180" cy="693485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838B39-98C9-421B-8807-D18177EB29C0}"/>
              </a:ext>
            </a:extLst>
          </p:cNvPr>
          <p:cNvCxnSpPr>
            <a:cxnSpLocks/>
          </p:cNvCxnSpPr>
          <p:nvPr/>
        </p:nvCxnSpPr>
        <p:spPr>
          <a:xfrm flipV="1">
            <a:off x="5774376" y="3248617"/>
            <a:ext cx="185197" cy="710035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AB36CA1-0BDA-4BB3-BED2-C3EEE0B9B1D5}"/>
              </a:ext>
            </a:extLst>
          </p:cNvPr>
          <p:cNvCxnSpPr>
            <a:cxnSpLocks/>
          </p:cNvCxnSpPr>
          <p:nvPr/>
        </p:nvCxnSpPr>
        <p:spPr>
          <a:xfrm flipV="1">
            <a:off x="6179697" y="3281598"/>
            <a:ext cx="454978" cy="65639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D88A25-DFE9-41C9-9992-315CBB96AD78}"/>
              </a:ext>
            </a:extLst>
          </p:cNvPr>
          <p:cNvSpPr txBox="1"/>
          <p:nvPr/>
        </p:nvSpPr>
        <p:spPr>
          <a:xfrm>
            <a:off x="4663428" y="298465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2742F4-8DF8-49FB-ABDF-3C1F40AA39C7}"/>
              </a:ext>
            </a:extLst>
          </p:cNvPr>
          <p:cNvSpPr txBox="1"/>
          <p:nvPr/>
        </p:nvSpPr>
        <p:spPr>
          <a:xfrm>
            <a:off x="5387106" y="298464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62BEF0-79C0-463C-A841-0D3DA52D792A}"/>
              </a:ext>
            </a:extLst>
          </p:cNvPr>
          <p:cNvSpPr txBox="1"/>
          <p:nvPr/>
        </p:nvSpPr>
        <p:spPr>
          <a:xfrm>
            <a:off x="6187000" y="29846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잡파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93C69A-4C3D-40EC-AF82-EF3265F1E995}"/>
              </a:ext>
            </a:extLst>
          </p:cNvPr>
          <p:cNvSpPr txBox="1"/>
          <p:nvPr/>
        </p:nvSpPr>
        <p:spPr>
          <a:xfrm>
            <a:off x="5849241" y="470653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81C01C-C7C2-48D8-8FA4-5E60F7298ED4}"/>
              </a:ext>
            </a:extLst>
          </p:cNvPr>
          <p:cNvSpPr txBox="1"/>
          <p:nvPr/>
        </p:nvSpPr>
        <p:spPr>
          <a:xfrm>
            <a:off x="5843807" y="488019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622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안전도 필터링 모델 구축 코드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소스코드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793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모든 경우에 대한 정확도를 평가하기 위해 모델 구축 메소드 설계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활성화 함수</a:t>
            </a:r>
            <a:r>
              <a:rPr lang="en-US" altLang="ko-KR" dirty="0"/>
              <a:t>, </a:t>
            </a:r>
            <a:r>
              <a:rPr lang="ko-KR" altLang="en-US" dirty="0"/>
              <a:t>손실 함수</a:t>
            </a:r>
            <a:r>
              <a:rPr lang="en-US" altLang="ko-KR" dirty="0"/>
              <a:t>, hidden layer</a:t>
            </a:r>
            <a:r>
              <a:rPr lang="ko-KR" altLang="en-US" dirty="0"/>
              <a:t>의 수</a:t>
            </a:r>
            <a:r>
              <a:rPr lang="en-US" altLang="ko-KR" dirty="0"/>
              <a:t>, hidden layer </a:t>
            </a:r>
            <a:r>
              <a:rPr lang="ko-KR" altLang="en-US" dirty="0"/>
              <a:t>마다의 노드 수</a:t>
            </a:r>
            <a:r>
              <a:rPr lang="en-US" altLang="ko-KR" dirty="0"/>
              <a:t>, dropout </a:t>
            </a:r>
            <a:r>
              <a:rPr lang="ko-KR" altLang="en-US" dirty="0"/>
              <a:t>값을 </a:t>
            </a:r>
            <a:r>
              <a:rPr lang="ko-KR" altLang="en-US" dirty="0" err="1"/>
              <a:t>파라매터로</a:t>
            </a:r>
            <a:r>
              <a:rPr lang="ko-KR" altLang="en-US" dirty="0"/>
              <a:t> 입력 받음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마지막 </a:t>
            </a:r>
            <a:r>
              <a:rPr lang="en-US" altLang="ko-KR" dirty="0"/>
              <a:t>output layer</a:t>
            </a:r>
            <a:r>
              <a:rPr lang="ko-KR" altLang="en-US" dirty="0"/>
              <a:t>의 활성화 함수는 </a:t>
            </a:r>
            <a:r>
              <a:rPr lang="en-US" altLang="ko-KR" dirty="0" err="1"/>
              <a:t>softmax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 err="1"/>
              <a:t>옵티마이저는</a:t>
            </a:r>
            <a:r>
              <a:rPr lang="ko-KR" altLang="en-US" dirty="0"/>
              <a:t> 가장 효율이 좋다고 알려진 </a:t>
            </a:r>
            <a:r>
              <a:rPr lang="en-US" altLang="ko-KR" dirty="0" err="1"/>
              <a:t>rmsprop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72DA28-1C71-4CA5-99F9-AAFB84CB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14" y="3357539"/>
            <a:ext cx="5686772" cy="29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618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10816</TotalTime>
  <Words>1112</Words>
  <Application>Microsoft Office PowerPoint</Application>
  <PresentationFormat>화면 슬라이드 쇼(4:3)</PresentationFormat>
  <Paragraphs>198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박연희</dc:creator>
  <cp:lastModifiedBy>HongGi-hyeon</cp:lastModifiedBy>
  <cp:revision>781</cp:revision>
  <cp:lastPrinted>2019-07-08T03:07:31Z</cp:lastPrinted>
  <dcterms:created xsi:type="dcterms:W3CDTF">2008-10-30T16:06:06Z</dcterms:created>
  <dcterms:modified xsi:type="dcterms:W3CDTF">2020-11-27T11:44:18Z</dcterms:modified>
</cp:coreProperties>
</file>