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sldIdLst>
    <p:sldId id="263" r:id="rId2"/>
    <p:sldId id="259" r:id="rId3"/>
    <p:sldId id="291" r:id="rId4"/>
    <p:sldId id="306" r:id="rId5"/>
    <p:sldId id="292" r:id="rId6"/>
    <p:sldId id="294" r:id="rId7"/>
    <p:sldId id="295" r:id="rId8"/>
    <p:sldId id="296" r:id="rId9"/>
    <p:sldId id="297" r:id="rId10"/>
    <p:sldId id="298" r:id="rId11"/>
    <p:sldId id="307" r:id="rId12"/>
    <p:sldId id="299" r:id="rId13"/>
    <p:sldId id="300" r:id="rId14"/>
    <p:sldId id="301" r:id="rId15"/>
    <p:sldId id="308" r:id="rId16"/>
    <p:sldId id="302" r:id="rId17"/>
    <p:sldId id="309" r:id="rId18"/>
    <p:sldId id="303" r:id="rId19"/>
    <p:sldId id="305" r:id="rId20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22"/>
    </p:embeddedFont>
    <p:embeddedFont>
      <p:font typeface="경기천년제목 Light" panose="02020403020101020101" pitchFamily="18" charset="-127"/>
      <p:regular r:id="rId23"/>
    </p:embeddedFont>
    <p:embeddedFont>
      <p:font typeface="경기천년제목 Medium" panose="02020603020101020101" pitchFamily="18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-hyeon" initials="Kh" lastIdx="1" clrIdx="0">
    <p:extLst>
      <p:ext uri="{19B8F6BF-5375-455C-9EA6-DF929625EA0E}">
        <p15:presenceInfo xmlns:p15="http://schemas.microsoft.com/office/powerpoint/2012/main" userId="39a179b932fb6a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000"/>
    <a:srgbClr val="A9D18E"/>
    <a:srgbClr val="F2F2F2"/>
    <a:srgbClr val="0070C0"/>
    <a:srgbClr val="0000CC"/>
    <a:srgbClr val="222A35"/>
    <a:srgbClr val="F2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>
        <p:guide orient="horz" pos="14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5AC5D-48E5-4846-B6E0-71180DD803F1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A709-2075-41E5-8871-E22F0C377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2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7109-6841-4FA0-953D-9C6A8F80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C4666-145B-4D75-AA02-AA86B547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ECE3F-C2D5-4C19-A0A3-AC8D9A9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1CBD-939D-4C85-82EC-E8BD546A9838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BF882-1AED-4014-999C-FA6BE97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86695-CDAF-43DB-93FF-2B9412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FA8BE-42A6-40F2-8B3D-DC35A6A19A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1847918"/>
            <a:ext cx="5619333" cy="497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933129-748D-4DC3-8B9E-E0DD20864489}"/>
              </a:ext>
            </a:extLst>
          </p:cNvPr>
          <p:cNvCxnSpPr>
            <a:cxnSpLocks/>
          </p:cNvCxnSpPr>
          <p:nvPr userDrawn="1"/>
        </p:nvCxnSpPr>
        <p:spPr>
          <a:xfrm>
            <a:off x="6168044" y="1847918"/>
            <a:ext cx="4499956" cy="4972"/>
          </a:xfrm>
          <a:prstGeom prst="line">
            <a:avLst/>
          </a:prstGeom>
          <a:ln w="762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5AD2BD-9ABC-4DAB-A8ED-FC9BCB18B5A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237615"/>
            <a:ext cx="5619333" cy="497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1125B2-1A94-4FAA-BEA6-7C3FF4BF992D}"/>
              </a:ext>
            </a:extLst>
          </p:cNvPr>
          <p:cNvCxnSpPr>
            <a:cxnSpLocks/>
          </p:cNvCxnSpPr>
          <p:nvPr userDrawn="1"/>
        </p:nvCxnSpPr>
        <p:spPr>
          <a:xfrm>
            <a:off x="6168044" y="3237615"/>
            <a:ext cx="4499956" cy="4972"/>
          </a:xfrm>
          <a:prstGeom prst="line">
            <a:avLst/>
          </a:prstGeom>
          <a:ln w="762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4F80-B6BF-4553-9DB8-DD80D584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B6CB2-512B-4F16-938E-42F8FF74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D16BC-5EB4-44AE-808B-7CCB7512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46F3-039A-4027-8ADC-E876334D82D6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687C-4967-4CF1-BCBB-FBAC10ED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327EB-D6D9-4E57-9097-01645C68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B5C89-0440-4AD5-9442-E6319AAD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37C69-DB04-47B4-AADE-8A39DF576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59A89-4BF8-473A-9F7F-1C4398D3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9571-86A5-4DB3-9E8D-0389BC317874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2E269-6866-46B3-94B3-791DF7DE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CE4FF-9080-48D4-BA09-4BAF25B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D37E2-E481-40CF-9E1F-119EDE5A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59" y="181743"/>
            <a:ext cx="10242630" cy="5759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127B-8229-49B6-AA7C-95007170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48"/>
            <a:ext cx="10515600" cy="479600"/>
          </a:xfrm>
          <a:solidFill>
            <a:srgbClr val="F2F0EE"/>
          </a:solidFill>
        </p:spPr>
        <p:txBody>
          <a:bodyPr lIns="216000" tIns="72000" rIns="216000" bIns="72000">
            <a:spAutoFit/>
          </a:bodyPr>
          <a:lstStyle>
            <a:lvl1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82E66-2C7D-47F6-8D8C-3DC6729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BA8F-7791-4AE3-846C-BB7A6A7CFC97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A04D-E842-4868-8A39-93A3B2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AECEAA-8C27-4C5C-8E5F-D7BAA5C3A1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999" y="850834"/>
            <a:ext cx="10921801" cy="516066"/>
          </a:xfrm>
          <a:noFill/>
        </p:spPr>
        <p:txBody>
          <a:bodyPr lIns="108000" tIns="0" rIns="108000" bIns="0" anchor="ctr">
            <a:noAutofit/>
          </a:bodyPr>
          <a:lstStyle>
            <a:lvl1pPr indent="-396000">
              <a:lnSpc>
                <a:spcPct val="114000"/>
              </a:lnSpc>
              <a:buFont typeface="Wingdings" panose="05000000000000000000" pitchFamily="2" charset="2"/>
              <a:buChar char="v"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3462"/>
            <a:ext cx="2743200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3214-2C59-41B0-A8AC-F388AC0A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3FED1-34B3-44B5-818D-FD263D91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AB169-ED82-4B0A-B999-0021B95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1D8-1017-4307-B2F9-6F016649E71E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66DC9-A587-4AA3-A3E4-F320C78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132F3-E689-4970-9C23-61AB81BB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3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534BE-DFD8-4F0E-8266-64AE30D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91A7A-AB93-4EB8-9DEE-E62F4E503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310E0-7B0A-4F45-94CD-81B69E0D1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54F4F-8C49-40F6-ACAA-0CA2331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3E33-9027-4F17-A93F-877E7C70E91F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F6130-8A6D-43D1-8F92-1DD22020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40CC0-A046-4825-9D5D-F96C3B7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5E05-FE8A-41D4-A6E2-4CB7E915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1BF3-188F-431E-8FC4-BBBE1615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004D8-D471-4E9B-AB5C-B69F9454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71B04-2BDF-4E0F-9DFC-4C380F2B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234235-681C-403B-B68C-E30A7E04C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69C0-BBBD-46AC-ACD0-168A176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971-C917-450F-A986-E5976B3D5356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2E6DF-C314-4B79-BADE-264AB3A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DC611-7034-4EBF-A40F-C706EA9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E9F237-189E-428D-939F-F04D0A1E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3E9-1AB1-47B3-A5A7-C5A4DAD9D297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9AEB0-B52B-4BD1-B239-DDA1B72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0067C-192B-4E13-B2E1-CD50149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1E6E-309C-4D31-8112-D0E61241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FCE3-C3E1-4FA4-90E3-7ECCBDD1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96BD3-371A-474D-9E99-902C3AC3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56FFB-F94A-4202-9F2C-2EEED0E7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E1F-969D-4ADD-88F8-3FFB5FB5A1C5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22DC7-0769-46B6-B9DE-FBDC97AA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38530-3E3C-45B9-8D2D-0D562335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E2C9-0DAA-4F03-93CB-E9B484B2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44E6B-362C-4FA9-ABD8-7FED2B831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98EB0-FD60-45DB-A341-CE0A4E8F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8ABE1-9CA1-451C-8EED-5F191B45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7A9-46E9-496B-8766-83B8C1E940E3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142B7-72BB-4C04-845D-BD3E7182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9EEDF-68C2-4276-858B-8506FBB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0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4D8DCF-15EE-46E5-A5EF-B5B72331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B6A5E-0502-4814-A7FA-6E2BBF3B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3A82-A26F-4416-B7DB-DA5307BA0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2F0E-A27F-4121-90FF-7149369A7818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399D4-CF5C-4D63-B20D-E92F7A2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EBAC-D158-420C-A321-D73B37BB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Hyeon-Hong/Improved-DQN-experiments/blob/main/ExecutionVideo/3.%20v0.2-existingDQN%20model.mp4" TargetMode="External"/><Relationship Id="rId2" Type="http://schemas.openxmlformats.org/officeDocument/2006/relationships/hyperlink" Target="https://github.com/KiHyeon-Hong/Improved-DQN-experiments/blob/main/DQNAnalysisHTMLCode/3.%20v0.2-existingDQN%20model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KiHyeon-Hong/Improved-DQN-experiments/blob/main/DQNAnalysisHTMLCode/5.%20v1.0-DQN%20model.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KiHyeon-Hong/Improved-DQN-experiments/blob/main/DQNAnalysisHTMLCode/4.%20v0.3-DQM%20mode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hyperlink" Target="https://github.com/KiHyeon-Hong/Improved-DQN-experiments/blob/main/ExecutionVideo/5.%20v1.0-DQN%20model.mp4" TargetMode="External"/><Relationship Id="rId4" Type="http://schemas.openxmlformats.org/officeDocument/2006/relationships/hyperlink" Target="https://github.com/KiHyeon-Hong/Improved-DQN-experiments/blob/main/ExecutionVideo/4.%20v0.3-DQM%20model.mp4" TargetMode="Externa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Hyeon-Hong/Improved-DQN-experiments/blob/main/ExecutionVideo/6.%20TwoTreadDQN%20model.mp4" TargetMode="External"/><Relationship Id="rId2" Type="http://schemas.openxmlformats.org/officeDocument/2006/relationships/hyperlink" Target="https://github.com/KiHyeon-Hong/Improved-DQN-experiments/blob/main/DQNAnalysisHTMLCode/6.%20TwoTreadDQN%20model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Hyeon-Hong/Improved-DQN-experiment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Hyeon-Hong/Improved-DQN-experiments/blob/main/ExecutionVideo/1.%20v0.1-DQN%20model.mp4" TargetMode="External"/><Relationship Id="rId2" Type="http://schemas.openxmlformats.org/officeDocument/2006/relationships/hyperlink" Target="https://github.com/KiHyeon-Hong/Improved-DQN-experiments/blob/main/DQNAnalysisHTMLCode/1.%20v0.1-DQN%20model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Hyeon-Hong/Improved-DQN-experiments/blob/main/ExecutionVideo/2.%20existingDQN%20model.mp4" TargetMode="External"/><Relationship Id="rId2" Type="http://schemas.openxmlformats.org/officeDocument/2006/relationships/hyperlink" Target="https://github.com/KiHyeon-Hong/Improved-DQN-experiments/blob/main/DQNAnalysisHTMLCode/2.%20existingDQN%20model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5AB32-6B87-4AFE-9E49-E65627227E31}"/>
              </a:ext>
            </a:extLst>
          </p:cNvPr>
          <p:cNvSpPr txBox="1"/>
          <p:nvPr/>
        </p:nvSpPr>
        <p:spPr>
          <a:xfrm>
            <a:off x="7331978" y="1390879"/>
            <a:ext cx="342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인공지능 특론 기말 프로젝트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A65A9-078F-43E0-BA67-F6EE5BFE7975}"/>
              </a:ext>
            </a:extLst>
          </p:cNvPr>
          <p:cNvSpPr txBox="1"/>
          <p:nvPr/>
        </p:nvSpPr>
        <p:spPr>
          <a:xfrm>
            <a:off x="663650" y="2178284"/>
            <a:ext cx="1086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기말 프로젝트 발표자료</a:t>
            </a:r>
            <a:endParaRPr lang="ko-KR" altLang="en-US" sz="4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9B66A-3CF4-4B12-8D92-6BD62A4210C9}"/>
              </a:ext>
            </a:extLst>
          </p:cNvPr>
          <p:cNvSpPr txBox="1"/>
          <p:nvPr/>
        </p:nvSpPr>
        <p:spPr>
          <a:xfrm>
            <a:off x="4666466" y="3560366"/>
            <a:ext cx="33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2021.6.10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80AC-10F8-4A6E-9E42-B01AEE8EC542}"/>
              </a:ext>
            </a:extLst>
          </p:cNvPr>
          <p:cNvSpPr txBox="1"/>
          <p:nvPr/>
        </p:nvSpPr>
        <p:spPr>
          <a:xfrm>
            <a:off x="3255718" y="4403116"/>
            <a:ext cx="6234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홍   기   현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B8E32-57BB-4D48-8437-BA11BB3E2B07}"/>
              </a:ext>
            </a:extLst>
          </p:cNvPr>
          <p:cNvSpPr txBox="1"/>
          <p:nvPr/>
        </p:nvSpPr>
        <p:spPr>
          <a:xfrm>
            <a:off x="3243832" y="5262644"/>
            <a:ext cx="623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가천대학교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bg1">
                  <a:lumMod val="96000"/>
                </a:schemeClr>
              </a:gs>
              <a:gs pos="72000">
                <a:schemeClr val="bg1">
                  <a:lumMod val="97000"/>
                </a:schemeClr>
              </a:gs>
              <a:gs pos="55000">
                <a:schemeClr val="bg1">
                  <a:lumMod val="98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" y="137598"/>
            <a:ext cx="2332030" cy="3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5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10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모델의 기존 방식의 학습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 결과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모델과 비교하여 거의 동일한 성능으로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과 마찬가지로 학습이 수행됨에 따라 리플레이 메모리의 용량의 문제로 에피소드 진행 및 학습 속도가 매우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느려지는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구현 코드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 tooltip="3. v0.2-existingDQN model.html"/>
              </a:rPr>
              <a:t>3. v0.2-existingDQN model.html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실행 영상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3" tooltip="3. v0.2-existingDQN model.mp4"/>
              </a:rPr>
              <a:t>3. v0.2-existingDQN model.mp4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EFD2B-9C70-4AB1-8E0F-5617ECB6B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54" y="3526972"/>
            <a:ext cx="4645382" cy="2963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8D366A-248D-40E1-BFE6-6C8E18D1C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166" y="3671495"/>
            <a:ext cx="4263331" cy="28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11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모델의 기존 방식의 학습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 결과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모델과 비교하여 거의 동일한 성능으로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과 마찬가지로 학습이 수행됨에 따라 리플레이 메모리의 용량의 문제로 에피소드 진행 및 학습 속도가 매우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느려지는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F5354-ADA0-45B2-BF5C-F635E7A0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5" y="3188258"/>
            <a:ext cx="4333050" cy="29402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83F04-044C-4794-B6C3-9637294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9" y="3246443"/>
            <a:ext cx="4333050" cy="2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12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기존의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모델의 학습과 비교한 결과 및 고려할 점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학습 실험과 작성한 코드를 기존의 학습 알고리즘대로 수행한 실험의 학습 정도가 비슷한 점을 보아 작성 코드 상의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문제는 없음을 알 수 있었음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제안한 모델이 학습이 제대로 수행되지 않는 이유는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 종료 시점과 학습 시점이 동기화되지 않는다는 이유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예상이 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제안한 모델은 테스트를 위해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초마다 글로벌 학습 모델을 학습하며 글로벌 학습 모델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회 학습마다 글로벌 타깃 모델을 갱신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코드는 에피소드가 끝날 때마다 학습 모델을 갱신하며 에피소드가 일정 홧수 끝날 때마다 티겟 모델을 갱신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B416E-8290-48DC-BE0B-32447876C7E3}"/>
              </a:ext>
            </a:extLst>
          </p:cNvPr>
          <p:cNvSpPr txBox="1"/>
          <p:nvPr/>
        </p:nvSpPr>
        <p:spPr>
          <a:xfrm>
            <a:off x="2182308" y="3394796"/>
            <a:ext cx="30594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Class DQN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설계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반환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</a:t>
            </a:r>
            <a:r>
              <a:rPr lang="en-US" altLang="ko-KR" sz="1200" b="1"/>
              <a:t> </a:t>
            </a:r>
            <a:r>
              <a:rPr lang="ko-KR" altLang="en-US" sz="1200" b="1"/>
              <a:t>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모델과 타깃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타깃 모델 가중치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메모리에 샘플 저장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메모리의 샘플로 학습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Main Function</a:t>
            </a:r>
          </a:p>
          <a:p>
            <a:r>
              <a:rPr lang="en-US" altLang="ko-KR" sz="1200" b="1"/>
              <a:t>     // Atari</a:t>
            </a:r>
            <a:r>
              <a:rPr lang="ko-KR" altLang="en-US" sz="1200" b="1"/>
              <a:t>와 </a:t>
            </a:r>
            <a:r>
              <a:rPr lang="en-US" altLang="ko-KR" sz="1200" b="1"/>
              <a:t>DQNAgent </a:t>
            </a:r>
            <a:r>
              <a:rPr lang="ko-KR" altLang="en-US" sz="1200" b="1"/>
              <a:t>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라플레이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Agent </a:t>
            </a:r>
            <a:r>
              <a:rPr lang="ko-KR" altLang="en-US" sz="1200" b="1"/>
              <a:t>학습 수행</a:t>
            </a:r>
            <a:endParaRPr lang="en-US" altLang="ko-KR" sz="1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CECF6-5F55-46CB-BA90-8B0C33920F62}"/>
              </a:ext>
            </a:extLst>
          </p:cNvPr>
          <p:cNvSpPr txBox="1"/>
          <p:nvPr/>
        </p:nvSpPr>
        <p:spPr>
          <a:xfrm>
            <a:off x="6858358" y="3135078"/>
            <a:ext cx="39681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// </a:t>
            </a:r>
            <a:r>
              <a:rPr lang="ko-KR" altLang="en-US" sz="1200" b="1"/>
              <a:t>글로벌 모델과 글로벌 타깃 모델 선언</a:t>
            </a:r>
            <a:endParaRPr lang="en-US" altLang="ko-KR" sz="1200" b="1"/>
          </a:p>
          <a:p>
            <a:r>
              <a:rPr lang="en-US" altLang="ko-KR" sz="1200" b="1"/>
              <a:t>// </a:t>
            </a:r>
            <a:r>
              <a:rPr lang="ko-KR" altLang="en-US" sz="1200" b="1"/>
              <a:t>글로벌 리플레이 메모리 선언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Global_DQNAgent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 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쓰레드 생성 메소드</a:t>
            </a:r>
            <a:endParaRPr lang="en-US" altLang="ko-KR" sz="1200" b="1"/>
          </a:p>
          <a:p>
            <a:r>
              <a:rPr lang="en-US" altLang="ko-KR" sz="1200" b="1"/>
              <a:t>          // Runner</a:t>
            </a:r>
            <a:r>
              <a:rPr lang="ko-KR" altLang="en-US" sz="1200" b="1"/>
              <a:t> 생성 및 실행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모델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Runner(</a:t>
            </a:r>
            <a:r>
              <a:rPr lang="ko-KR" altLang="en-US" sz="1200" b="1"/>
              <a:t>스레드</a:t>
            </a:r>
            <a:r>
              <a:rPr lang="en-US" altLang="ko-KR" sz="1200" b="1"/>
              <a:t>)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환경과 </a:t>
            </a:r>
            <a:r>
              <a:rPr lang="en-US" altLang="ko-KR" sz="1200" b="1"/>
              <a:t>DQNAgent </a:t>
            </a:r>
            <a:r>
              <a:rPr lang="ko-KR" altLang="en-US" sz="1200" b="1"/>
              <a:t>생성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리플레이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일정시간마다 글로벌 모델의 가중치로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로컬 큐함수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리플레이 메모리에 샘플 저장 메소드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191484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 상에서의 개선 사항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일정 에피소드마다 글로벌 학습 모델 학습 및 글로벌 타깃 모델 갱신을 위해 글로벌 에피소드 추가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각각의 스레드에서 에피소드 수행마다 글로벌 에피소드를 증가시키며 글로벌 에피소드 증가마다 글로벌 학습 모델 학습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일정 글로벌 학습 모델 학습마다 글로벌 타깃 모델 갱신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CF62A-D57E-4ED7-B4C7-239666067558}"/>
              </a:ext>
            </a:extLst>
          </p:cNvPr>
          <p:cNvSpPr/>
          <p:nvPr/>
        </p:nvSpPr>
        <p:spPr>
          <a:xfrm>
            <a:off x="887788" y="5700319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7F3DA-CB77-4986-ACB4-A00C17F9E0A2}"/>
              </a:ext>
            </a:extLst>
          </p:cNvPr>
          <p:cNvSpPr txBox="1"/>
          <p:nvPr/>
        </p:nvSpPr>
        <p:spPr>
          <a:xfrm>
            <a:off x="747736" y="5423320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0</a:t>
            </a:r>
            <a:endParaRPr lang="ko-KR" altLang="en-US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6107F-2048-4136-945A-A2A4117CDDF4}"/>
              </a:ext>
            </a:extLst>
          </p:cNvPr>
          <p:cNvSpPr/>
          <p:nvPr/>
        </p:nvSpPr>
        <p:spPr>
          <a:xfrm>
            <a:off x="2381028" y="5700319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235BD-E4E2-4579-AE62-C30EE707AF88}"/>
              </a:ext>
            </a:extLst>
          </p:cNvPr>
          <p:cNvSpPr txBox="1"/>
          <p:nvPr/>
        </p:nvSpPr>
        <p:spPr>
          <a:xfrm>
            <a:off x="2240976" y="5423320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1</a:t>
            </a:r>
            <a:endParaRPr lang="ko-KR" altLang="en-US" sz="14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337846-777C-4A9E-B173-A9825C38B2DB}"/>
              </a:ext>
            </a:extLst>
          </p:cNvPr>
          <p:cNvSpPr/>
          <p:nvPr/>
        </p:nvSpPr>
        <p:spPr>
          <a:xfrm>
            <a:off x="5896016" y="5251510"/>
            <a:ext cx="3682663" cy="1606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D954A-58A6-4A17-8B81-B5FCA06D97E9}"/>
              </a:ext>
            </a:extLst>
          </p:cNvPr>
          <p:cNvSpPr txBox="1"/>
          <p:nvPr/>
        </p:nvSpPr>
        <p:spPr>
          <a:xfrm>
            <a:off x="8109679" y="4938169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N</a:t>
            </a:r>
            <a:endParaRPr lang="ko-KR" altLang="en-US"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CFB66-6FA4-4614-BB0D-7336CA28B47F}"/>
              </a:ext>
            </a:extLst>
          </p:cNvPr>
          <p:cNvSpPr txBox="1"/>
          <p:nvPr/>
        </p:nvSpPr>
        <p:spPr>
          <a:xfrm>
            <a:off x="4068496" y="5686523"/>
            <a:ext cx="10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.  .  .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A40944-6795-4DEE-B886-F5BE35C28D85}"/>
              </a:ext>
            </a:extLst>
          </p:cNvPr>
          <p:cNvSpPr/>
          <p:nvPr/>
        </p:nvSpPr>
        <p:spPr>
          <a:xfrm>
            <a:off x="8461392" y="5922394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9929B-4130-4287-A1DD-9B3D5F0601D5}"/>
              </a:ext>
            </a:extLst>
          </p:cNvPr>
          <p:cNvSpPr txBox="1"/>
          <p:nvPr/>
        </p:nvSpPr>
        <p:spPr>
          <a:xfrm>
            <a:off x="8391685" y="6025077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Environment</a:t>
            </a:r>
            <a:endParaRPr lang="ko-KR" altLang="en-US" sz="1200" b="1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70B9F4E-7108-466A-A724-37F46B06BE56}"/>
              </a:ext>
            </a:extLst>
          </p:cNvPr>
          <p:cNvSpPr/>
          <p:nvPr/>
        </p:nvSpPr>
        <p:spPr>
          <a:xfrm>
            <a:off x="6313144" y="5809053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25C13-F325-4B1D-8ACE-82039F1EE9B6}"/>
              </a:ext>
            </a:extLst>
          </p:cNvPr>
          <p:cNvSpPr txBox="1"/>
          <p:nvPr/>
        </p:nvSpPr>
        <p:spPr>
          <a:xfrm>
            <a:off x="6046818" y="6509371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Local_model</a:t>
            </a:r>
            <a:endParaRPr lang="ko-KR" altLang="en-US" sz="12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D0A8EB-810A-4935-9BBD-9524CF5FD227}"/>
              </a:ext>
            </a:extLst>
          </p:cNvPr>
          <p:cNvSpPr/>
          <p:nvPr/>
        </p:nvSpPr>
        <p:spPr>
          <a:xfrm>
            <a:off x="4196853" y="3220891"/>
            <a:ext cx="4928923" cy="1426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F6C75-2AC8-49DD-BA86-1BF5802741B5}"/>
              </a:ext>
            </a:extLst>
          </p:cNvPr>
          <p:cNvSpPr txBox="1"/>
          <p:nvPr/>
        </p:nvSpPr>
        <p:spPr>
          <a:xfrm>
            <a:off x="4123921" y="2862834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Agent</a:t>
            </a:r>
            <a:endParaRPr lang="ko-KR" altLang="en-US" sz="1400" b="1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C5EFD4C4-046F-4A77-9B3F-463E8A9EEA2A}"/>
              </a:ext>
            </a:extLst>
          </p:cNvPr>
          <p:cNvSpPr/>
          <p:nvPr/>
        </p:nvSpPr>
        <p:spPr>
          <a:xfrm>
            <a:off x="6075847" y="3529407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3C462E-99DC-4789-8A48-D756CE24E014}"/>
              </a:ext>
            </a:extLst>
          </p:cNvPr>
          <p:cNvSpPr txBox="1"/>
          <p:nvPr/>
        </p:nvSpPr>
        <p:spPr>
          <a:xfrm>
            <a:off x="5809521" y="4229725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Train_model</a:t>
            </a:r>
            <a:endParaRPr lang="ko-KR" altLang="en-US" sz="12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E258D2-A791-417E-9664-8D310D989197}"/>
              </a:ext>
            </a:extLst>
          </p:cNvPr>
          <p:cNvCxnSpPr>
            <a:cxnSpLocks/>
          </p:cNvCxnSpPr>
          <p:nvPr/>
        </p:nvCxnSpPr>
        <p:spPr>
          <a:xfrm flipH="1">
            <a:off x="1626019" y="4647019"/>
            <a:ext cx="3190813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07E358-77D3-426F-9031-D3377FE8E4CF}"/>
              </a:ext>
            </a:extLst>
          </p:cNvPr>
          <p:cNvCxnSpPr>
            <a:cxnSpLocks/>
          </p:cNvCxnSpPr>
          <p:nvPr/>
        </p:nvCxnSpPr>
        <p:spPr>
          <a:xfrm flipH="1">
            <a:off x="3162634" y="4647019"/>
            <a:ext cx="1667924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D90E7D-6C60-44DE-88D6-3EE05EF86C55}"/>
              </a:ext>
            </a:extLst>
          </p:cNvPr>
          <p:cNvCxnSpPr>
            <a:cxnSpLocks/>
          </p:cNvCxnSpPr>
          <p:nvPr/>
        </p:nvCxnSpPr>
        <p:spPr>
          <a:xfrm>
            <a:off x="4816832" y="4663922"/>
            <a:ext cx="935384" cy="75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99EE5-17BD-4EA3-B567-F11BA7C4B5DF}"/>
              </a:ext>
            </a:extLst>
          </p:cNvPr>
          <p:cNvSpPr txBox="1"/>
          <p:nvPr/>
        </p:nvSpPr>
        <p:spPr>
          <a:xfrm>
            <a:off x="2381027" y="5146321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Runner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B32381F7-8249-4FDF-BE4A-56FAE17C71D8}"/>
              </a:ext>
            </a:extLst>
          </p:cNvPr>
          <p:cNvSpPr/>
          <p:nvPr/>
        </p:nvSpPr>
        <p:spPr>
          <a:xfrm>
            <a:off x="8004365" y="3529407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F811DD-204F-4FC3-8006-D940B12FBA2A}"/>
              </a:ext>
            </a:extLst>
          </p:cNvPr>
          <p:cNvSpPr txBox="1"/>
          <p:nvPr/>
        </p:nvSpPr>
        <p:spPr>
          <a:xfrm>
            <a:off x="7738039" y="4191625"/>
            <a:ext cx="118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Replay memory</a:t>
            </a:r>
            <a:endParaRPr lang="ko-KR" altLang="en-US" sz="1200" b="1"/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CA8B19AC-47F3-4368-A7C2-5187F17C090C}"/>
              </a:ext>
            </a:extLst>
          </p:cNvPr>
          <p:cNvSpPr/>
          <p:nvPr/>
        </p:nvSpPr>
        <p:spPr>
          <a:xfrm>
            <a:off x="4409690" y="3571352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DCB65-1858-40BC-9300-BAEE06F3321F}"/>
              </a:ext>
            </a:extLst>
          </p:cNvPr>
          <p:cNvSpPr txBox="1"/>
          <p:nvPr/>
        </p:nvSpPr>
        <p:spPr>
          <a:xfrm>
            <a:off x="4143364" y="427167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Target_model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99224C-6156-4A70-A6C4-BBF34B2A9B5B}"/>
              </a:ext>
            </a:extLst>
          </p:cNvPr>
          <p:cNvCxnSpPr>
            <a:cxnSpLocks/>
          </p:cNvCxnSpPr>
          <p:nvPr/>
        </p:nvCxnSpPr>
        <p:spPr>
          <a:xfrm flipH="1">
            <a:off x="5238583" y="3869437"/>
            <a:ext cx="704101" cy="6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5B6024-0E29-463D-91C6-98AE3BA27D54}"/>
              </a:ext>
            </a:extLst>
          </p:cNvPr>
          <p:cNvCxnSpPr>
            <a:cxnSpLocks/>
          </p:cNvCxnSpPr>
          <p:nvPr/>
        </p:nvCxnSpPr>
        <p:spPr>
          <a:xfrm flipH="1">
            <a:off x="7049654" y="3850785"/>
            <a:ext cx="714755" cy="18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A42E98-A450-40D0-BDEC-56D82AC6A6D5}"/>
              </a:ext>
            </a:extLst>
          </p:cNvPr>
          <p:cNvCxnSpPr>
            <a:cxnSpLocks/>
          </p:cNvCxnSpPr>
          <p:nvPr/>
        </p:nvCxnSpPr>
        <p:spPr>
          <a:xfrm>
            <a:off x="7068329" y="4081287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0E4F04-43DC-4EEF-84A7-C213126F053B}"/>
              </a:ext>
            </a:extLst>
          </p:cNvPr>
          <p:cNvCxnSpPr>
            <a:cxnSpLocks/>
          </p:cNvCxnSpPr>
          <p:nvPr/>
        </p:nvCxnSpPr>
        <p:spPr>
          <a:xfrm>
            <a:off x="5259025" y="4115948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1ACCCE-15B6-437B-9F95-F0EB9DC1113F}"/>
              </a:ext>
            </a:extLst>
          </p:cNvPr>
          <p:cNvCxnSpPr>
            <a:cxnSpLocks/>
          </p:cNvCxnSpPr>
          <p:nvPr/>
        </p:nvCxnSpPr>
        <p:spPr>
          <a:xfrm flipV="1">
            <a:off x="6956170" y="4271670"/>
            <a:ext cx="1009607" cy="1536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7ED3A7-FEA5-454F-847F-73394E832204}"/>
              </a:ext>
            </a:extLst>
          </p:cNvPr>
          <p:cNvCxnSpPr>
            <a:cxnSpLocks/>
          </p:cNvCxnSpPr>
          <p:nvPr/>
        </p:nvCxnSpPr>
        <p:spPr>
          <a:xfrm flipH="1" flipV="1">
            <a:off x="6631219" y="4548671"/>
            <a:ext cx="72369" cy="1178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E06C6E-1B2E-4CDF-B8F6-EC55110C3830}"/>
              </a:ext>
            </a:extLst>
          </p:cNvPr>
          <p:cNvCxnSpPr>
            <a:cxnSpLocks/>
          </p:cNvCxnSpPr>
          <p:nvPr/>
        </p:nvCxnSpPr>
        <p:spPr>
          <a:xfrm>
            <a:off x="6462049" y="4580198"/>
            <a:ext cx="68415" cy="114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5A395F6-4A44-4077-A0E5-3A7F2A3A1AFB}"/>
              </a:ext>
            </a:extLst>
          </p:cNvPr>
          <p:cNvCxnSpPr>
            <a:cxnSpLocks/>
          </p:cNvCxnSpPr>
          <p:nvPr/>
        </p:nvCxnSpPr>
        <p:spPr>
          <a:xfrm flipH="1">
            <a:off x="7097172" y="6064748"/>
            <a:ext cx="1279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B3FB7C-8E7E-42A7-8CE4-33BE73F6E91E}"/>
              </a:ext>
            </a:extLst>
          </p:cNvPr>
          <p:cNvCxnSpPr>
            <a:cxnSpLocks/>
          </p:cNvCxnSpPr>
          <p:nvPr/>
        </p:nvCxnSpPr>
        <p:spPr>
          <a:xfrm flipV="1">
            <a:off x="7135311" y="6227816"/>
            <a:ext cx="1248717" cy="9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C599F7-147E-4ADB-8C10-272F432BC956}"/>
              </a:ext>
            </a:extLst>
          </p:cNvPr>
          <p:cNvSpPr txBox="1"/>
          <p:nvPr/>
        </p:nvSpPr>
        <p:spPr>
          <a:xfrm>
            <a:off x="5064033" y="3625577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679C3-166A-41BE-B592-CECF7691DC84}"/>
              </a:ext>
            </a:extLst>
          </p:cNvPr>
          <p:cNvSpPr txBox="1"/>
          <p:nvPr/>
        </p:nvSpPr>
        <p:spPr>
          <a:xfrm>
            <a:off x="5090989" y="4042736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BC654-70E2-4CE5-8FE0-796EB679B31E}"/>
              </a:ext>
            </a:extLst>
          </p:cNvPr>
          <p:cNvSpPr txBox="1"/>
          <p:nvPr/>
        </p:nvSpPr>
        <p:spPr>
          <a:xfrm>
            <a:off x="6940489" y="3558028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반환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719F3-93AA-4927-8F24-08B341BC434A}"/>
              </a:ext>
            </a:extLst>
          </p:cNvPr>
          <p:cNvSpPr txBox="1"/>
          <p:nvPr/>
        </p:nvSpPr>
        <p:spPr>
          <a:xfrm>
            <a:off x="6954973" y="4063179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4DB40-C0B7-4957-A944-B74C7CFE20D0}"/>
              </a:ext>
            </a:extLst>
          </p:cNvPr>
          <p:cNvSpPr txBox="1"/>
          <p:nvPr/>
        </p:nvSpPr>
        <p:spPr>
          <a:xfrm>
            <a:off x="6389514" y="4640339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620267-1A82-4FB2-9F1E-3FB13B0B5CDF}"/>
              </a:ext>
            </a:extLst>
          </p:cNvPr>
          <p:cNvSpPr txBox="1"/>
          <p:nvPr/>
        </p:nvSpPr>
        <p:spPr>
          <a:xfrm>
            <a:off x="7347717" y="4643711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3AFFCF-7D41-4760-986A-1A5E6A32A4A1}"/>
              </a:ext>
            </a:extLst>
          </p:cNvPr>
          <p:cNvSpPr txBox="1"/>
          <p:nvPr/>
        </p:nvSpPr>
        <p:spPr>
          <a:xfrm>
            <a:off x="7144922" y="6188131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Action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2D763-0E7D-42C9-88FF-47EAD879B373}"/>
              </a:ext>
            </a:extLst>
          </p:cNvPr>
          <p:cNvSpPr txBox="1"/>
          <p:nvPr/>
        </p:nvSpPr>
        <p:spPr>
          <a:xfrm>
            <a:off x="7129702" y="5638693"/>
            <a:ext cx="12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상태와 보상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반환</a:t>
            </a:r>
          </a:p>
        </p:txBody>
      </p:sp>
      <p:sp>
        <p:nvSpPr>
          <p:cNvPr id="49" name="화살표: 원형 48">
            <a:extLst>
              <a:ext uri="{FF2B5EF4-FFF2-40B4-BE49-F238E27FC236}">
                <a16:creationId xmlns:a16="http://schemas.microsoft.com/office/drawing/2014/main" id="{13BCB6FE-0902-42E3-A7F3-022848AA0C56}"/>
              </a:ext>
            </a:extLst>
          </p:cNvPr>
          <p:cNvSpPr/>
          <p:nvPr/>
        </p:nvSpPr>
        <p:spPr>
          <a:xfrm>
            <a:off x="6232776" y="2990449"/>
            <a:ext cx="368537" cy="845043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911DD6-4DC6-46A8-9614-A8FAA4AF24AC}"/>
              </a:ext>
            </a:extLst>
          </p:cNvPr>
          <p:cNvSpPr txBox="1"/>
          <p:nvPr/>
        </p:nvSpPr>
        <p:spPr>
          <a:xfrm>
            <a:off x="6373110" y="2872323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업데이트 주기 변경 가능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1" name="순서도: 자기 디스크 50">
            <a:extLst>
              <a:ext uri="{FF2B5EF4-FFF2-40B4-BE49-F238E27FC236}">
                <a16:creationId xmlns:a16="http://schemas.microsoft.com/office/drawing/2014/main" id="{37DA5CE9-186E-4058-B292-3580CABB1E1F}"/>
              </a:ext>
            </a:extLst>
          </p:cNvPr>
          <p:cNvSpPr/>
          <p:nvPr/>
        </p:nvSpPr>
        <p:spPr>
          <a:xfrm>
            <a:off x="2189002" y="3571352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50E8CB-AE68-47CA-AB47-344119955474}"/>
              </a:ext>
            </a:extLst>
          </p:cNvPr>
          <p:cNvSpPr txBox="1"/>
          <p:nvPr/>
        </p:nvSpPr>
        <p:spPr>
          <a:xfrm>
            <a:off x="1922676" y="427167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DQN</a:t>
            </a:r>
            <a:r>
              <a:rPr lang="ko-KR" altLang="en-US" sz="1200" b="1"/>
              <a:t> </a:t>
            </a:r>
            <a:r>
              <a:rPr lang="en-US" altLang="ko-KR" sz="1200" b="1"/>
              <a:t>Class</a:t>
            </a:r>
            <a:endParaRPr lang="ko-KR" altLang="en-US" sz="120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40EF87-C447-4F42-A878-70BF788376DE}"/>
              </a:ext>
            </a:extLst>
          </p:cNvPr>
          <p:cNvCxnSpPr>
            <a:cxnSpLocks/>
          </p:cNvCxnSpPr>
          <p:nvPr/>
        </p:nvCxnSpPr>
        <p:spPr>
          <a:xfrm flipV="1">
            <a:off x="2948173" y="4024022"/>
            <a:ext cx="1394935" cy="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EBAF48B-A430-4982-BC68-90ED08FEA69C}"/>
              </a:ext>
            </a:extLst>
          </p:cNvPr>
          <p:cNvCxnSpPr>
            <a:cxnSpLocks/>
          </p:cNvCxnSpPr>
          <p:nvPr/>
        </p:nvCxnSpPr>
        <p:spPr>
          <a:xfrm>
            <a:off x="2979977" y="4036711"/>
            <a:ext cx="3224642" cy="2122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4F85C-BBA2-42A8-A186-0B572984C73D}"/>
              </a:ext>
            </a:extLst>
          </p:cNvPr>
          <p:cNvSpPr txBox="1"/>
          <p:nvPr/>
        </p:nvSpPr>
        <p:spPr>
          <a:xfrm>
            <a:off x="3131730" y="4024022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모델 선언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18C8A1-53D1-473C-B329-2D43473774F3}"/>
              </a:ext>
            </a:extLst>
          </p:cNvPr>
          <p:cNvSpPr/>
          <p:nvPr/>
        </p:nvSpPr>
        <p:spPr>
          <a:xfrm>
            <a:off x="6007040" y="5596216"/>
            <a:ext cx="2299624" cy="1190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20BE4-80DE-4367-BE91-6D8C89BE38A1}"/>
              </a:ext>
            </a:extLst>
          </p:cNvPr>
          <p:cNvSpPr txBox="1"/>
          <p:nvPr/>
        </p:nvSpPr>
        <p:spPr>
          <a:xfrm>
            <a:off x="7326792" y="5336880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DQNAgent</a:t>
            </a:r>
            <a:endParaRPr lang="ko-KR" altLang="en-US" sz="14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A97548-4D6A-472E-9EB1-F8CE93107F36}"/>
              </a:ext>
            </a:extLst>
          </p:cNvPr>
          <p:cNvSpPr txBox="1"/>
          <p:nvPr/>
        </p:nvSpPr>
        <p:spPr>
          <a:xfrm>
            <a:off x="8925033" y="4953912"/>
            <a:ext cx="15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DQNAgent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6E2EE-2191-4DF7-929C-A30D5CB6D0C2}"/>
              </a:ext>
            </a:extLst>
          </p:cNvPr>
          <p:cNvSpPr txBox="1"/>
          <p:nvPr/>
        </p:nvSpPr>
        <p:spPr>
          <a:xfrm>
            <a:off x="5236756" y="4610730"/>
            <a:ext cx="1436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0" name="화살표: 아래로 구부러짐 59">
            <a:extLst>
              <a:ext uri="{FF2B5EF4-FFF2-40B4-BE49-F238E27FC236}">
                <a16:creationId xmlns:a16="http://schemas.microsoft.com/office/drawing/2014/main" id="{00B6AF96-8577-4F47-A696-E3CE5565A3DB}"/>
              </a:ext>
            </a:extLst>
          </p:cNvPr>
          <p:cNvSpPr/>
          <p:nvPr/>
        </p:nvSpPr>
        <p:spPr>
          <a:xfrm flipH="1">
            <a:off x="4713562" y="3304746"/>
            <a:ext cx="1439597" cy="211516"/>
          </a:xfrm>
          <a:prstGeom prst="curved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E5FDFA-C577-429E-AE1F-C54BCDAE29DA}"/>
              </a:ext>
            </a:extLst>
          </p:cNvPr>
          <p:cNvSpPr txBox="1"/>
          <p:nvPr/>
        </p:nvSpPr>
        <p:spPr>
          <a:xfrm>
            <a:off x="2338962" y="3221047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57996-62F9-4D6E-AD7C-089D1AA32000}"/>
              </a:ext>
            </a:extLst>
          </p:cNvPr>
          <p:cNvSpPr txBox="1"/>
          <p:nvPr/>
        </p:nvSpPr>
        <p:spPr>
          <a:xfrm>
            <a:off x="9416158" y="5864124"/>
            <a:ext cx="24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비동기적으로 수행 </a:t>
            </a:r>
            <a:r>
              <a:rPr lang="en-US" altLang="ko-KR" sz="1400" b="1">
                <a:solidFill>
                  <a:srgbClr val="FF0000"/>
                </a:solidFill>
              </a:rPr>
              <a:t>O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A0787C1-7376-46A1-8A8E-ACDE91218F0B}"/>
              </a:ext>
            </a:extLst>
          </p:cNvPr>
          <p:cNvCxnSpPr>
            <a:cxnSpLocks/>
          </p:cNvCxnSpPr>
          <p:nvPr/>
        </p:nvCxnSpPr>
        <p:spPr>
          <a:xfrm flipV="1">
            <a:off x="7027801" y="3998081"/>
            <a:ext cx="2651633" cy="184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EDA11B-6EC4-4A95-98C0-1122A4D770D6}"/>
              </a:ext>
            </a:extLst>
          </p:cNvPr>
          <p:cNvSpPr txBox="1"/>
          <p:nvPr/>
        </p:nvSpPr>
        <p:spPr>
          <a:xfrm>
            <a:off x="9668217" y="3759228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</a:t>
            </a:r>
            <a:r>
              <a:rPr lang="ko-KR" altLang="en-US" sz="1400" b="1"/>
              <a:t>에피소드</a:t>
            </a:r>
            <a:endParaRPr lang="en-US" altLang="ko-KR" sz="1400" b="1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10C207-91CB-4760-8D90-CABC73B533C7}"/>
              </a:ext>
            </a:extLst>
          </p:cNvPr>
          <p:cNvCxnSpPr>
            <a:cxnSpLocks/>
          </p:cNvCxnSpPr>
          <p:nvPr/>
        </p:nvCxnSpPr>
        <p:spPr>
          <a:xfrm flipH="1">
            <a:off x="8825218" y="3925667"/>
            <a:ext cx="8429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3D4CBF-FA5B-42DF-A5B3-6A05A7EBF9AE}"/>
              </a:ext>
            </a:extLst>
          </p:cNvPr>
          <p:cNvCxnSpPr>
            <a:cxnSpLocks/>
          </p:cNvCxnSpPr>
          <p:nvPr/>
        </p:nvCxnSpPr>
        <p:spPr>
          <a:xfrm>
            <a:off x="8811494" y="3827655"/>
            <a:ext cx="8679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6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러너의 수를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하여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만큼 학습이 수행되는지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또한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글로벌 타겟 모델의 업데이트를 러너에서 수행 및 글로벌 네트워크에서 수행을 별도로 실행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구현 코드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 tooltip="4. v0.3-DQM model.html"/>
              </a:rPr>
              <a:t>4. v0.3-DQM model.html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3" tooltip="5. v1.0-DQN model.html"/>
              </a:rPr>
              <a:t>5. v1.0-DQN model.html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실행 영상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4" tooltip="4. v0.3-DQM model.mp4"/>
              </a:rPr>
              <a:t>4. v0.3-DQM model.mp4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5" tooltip="5. v1.0-DQN model.mp4"/>
              </a:rPr>
              <a:t>5. v1.0-DQN model.mp4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4DBA9-3279-41B8-A905-1B9CEA1C4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34" y="3093877"/>
            <a:ext cx="2505231" cy="1704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2B8FE3-2E02-423A-AE2A-F78102FAA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325" y="3074950"/>
            <a:ext cx="2580673" cy="1688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B51B0-BFAC-454E-83A4-BA960494C2F4}"/>
              </a:ext>
            </a:extLst>
          </p:cNvPr>
          <p:cNvSpPr txBox="1"/>
          <p:nvPr/>
        </p:nvSpPr>
        <p:spPr>
          <a:xfrm>
            <a:off x="8429016" y="3657420"/>
            <a:ext cx="33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target model </a:t>
            </a:r>
            <a:r>
              <a:rPr lang="ko-KR" altLang="en-US" sz="1400" b="1"/>
              <a:t>업데이트 시점을</a:t>
            </a:r>
            <a:endParaRPr lang="en-US" altLang="ko-KR" sz="1400" b="1"/>
          </a:p>
          <a:p>
            <a:pPr algn="ctr"/>
            <a:r>
              <a:rPr lang="ko-KR" altLang="en-US" sz="1400" b="1"/>
              <a:t>러너에서 수행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EAD3E7-AD9B-4E42-9A39-C86868A90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334" y="4987276"/>
            <a:ext cx="2505231" cy="1688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9BD34F-DD0D-4A52-8205-F5EA9E197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689" y="4987276"/>
            <a:ext cx="2576309" cy="1688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2FDD96-624B-4E63-8997-4D66A92865AC}"/>
              </a:ext>
            </a:extLst>
          </p:cNvPr>
          <p:cNvSpPr txBox="1"/>
          <p:nvPr/>
        </p:nvSpPr>
        <p:spPr>
          <a:xfrm>
            <a:off x="8429016" y="5489203"/>
            <a:ext cx="33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target model </a:t>
            </a:r>
            <a:r>
              <a:rPr lang="ko-KR" altLang="en-US" sz="1400" b="1"/>
              <a:t>업데이트 시점을</a:t>
            </a:r>
            <a:endParaRPr lang="en-US" altLang="ko-KR" sz="1400" b="1"/>
          </a:p>
          <a:p>
            <a:pPr algn="ctr"/>
            <a:r>
              <a:rPr lang="ko-KR" altLang="en-US" sz="1400" b="1"/>
              <a:t>글로벌 네트워크에서 수행</a:t>
            </a:r>
          </a:p>
        </p:txBody>
      </p:sp>
    </p:spTree>
    <p:extLst>
      <p:ext uri="{BB962C8B-B14F-4D97-AF65-F5344CB8AC3E}">
        <p14:creationId xmlns:p14="http://schemas.microsoft.com/office/powerpoint/2010/main" val="32064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코드와 비교하여 학습 과정에서 큐함수 값과 받은 최대 점수의 변화량은 비슷한 경향을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개선한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모델은 학습과 행동을 분리하여 수행하므로 기존의 모델에 비해 리플레이 메모리를 쌓는 속도가 빠름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따라서 개선한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모델은 기존의 모델에 비해 학습 속도가 빠름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F5774-61D7-45A7-AD4F-16101739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5" y="3354742"/>
            <a:ext cx="4231142" cy="2874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961BA8-753B-433B-A8BA-7CA9B43D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70" y="3354742"/>
            <a:ext cx="4231141" cy="2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메모리를 쌓는 행동을 수행하는 러너의 수를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2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증가하였을 경우 약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1,000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에피소드부터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본 실험에서는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1,400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회의 매우 적은 에피소드만을 수행하였기 때문에 최대로 받은 점수는 매우 적음을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구현 코드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 tooltip="6. TwoTreadDQN model.html"/>
              </a:rPr>
              <a:t>6. TwoTreadDQN model.html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실행 영상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3" tooltip="6. TwoTreadDQN model.mp4"/>
              </a:rPr>
              <a:t>6. TwoTreadDQN model.mp4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8730E-2EB7-485C-BB75-B5C7B42C4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16" y="3844756"/>
            <a:ext cx="35528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EC639D-907A-4BA6-A1CB-80E2284D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307" y="4018782"/>
            <a:ext cx="3543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7383363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러너의 수를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2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증가시켰을 경우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 비해 매우 빠른 학습 데이터를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획득하였으며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문제점인 과거의 데이터를 이용하여 학습을 수행한다는 단점을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보완하여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 비해 같은 에피소드에서도 더욱 빠른 학습 속도를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69B09-4D77-4404-9F83-944B699C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52" y="3642477"/>
            <a:ext cx="4033757" cy="276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7BDC2B-2CE5-48FF-BF14-8CCEBC30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9" y="1020288"/>
            <a:ext cx="3083235" cy="2571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76E41B-BBF4-4ECA-AE3D-69D256883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99" y="3915607"/>
            <a:ext cx="3083235" cy="2577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E3F5E-2EE3-4719-80CF-09120F244253}"/>
              </a:ext>
            </a:extLst>
          </p:cNvPr>
          <p:cNvSpPr txBox="1"/>
          <p:nvPr/>
        </p:nvSpPr>
        <p:spPr>
          <a:xfrm>
            <a:off x="7861794" y="3523114"/>
            <a:ext cx="33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20</a:t>
            </a:r>
            <a:r>
              <a:rPr lang="ko-KR" altLang="en-US" sz="1200">
                <a:solidFill>
                  <a:srgbClr val="FF0000"/>
                </a:solidFill>
              </a:rPr>
              <a:t>에피소드 수행 시 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은 </a:t>
            </a:r>
            <a:r>
              <a:rPr lang="en-US" altLang="ko-KR" sz="1200">
                <a:solidFill>
                  <a:srgbClr val="FF0000"/>
                </a:solidFill>
              </a:rPr>
              <a:t>3,053 size</a:t>
            </a:r>
            <a:r>
              <a:rPr lang="ko-KR" altLang="en-US" sz="1200">
                <a:solidFill>
                  <a:srgbClr val="FF0000"/>
                </a:solidFill>
              </a:rPr>
              <a:t>의 리플레이 메모리 데이터 수집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AC03B-2EDA-4B20-9882-66AD1CF7FC89}"/>
              </a:ext>
            </a:extLst>
          </p:cNvPr>
          <p:cNvSpPr txBox="1"/>
          <p:nvPr/>
        </p:nvSpPr>
        <p:spPr>
          <a:xfrm>
            <a:off x="7981542" y="6404724"/>
            <a:ext cx="33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20</a:t>
            </a:r>
            <a:r>
              <a:rPr lang="ko-KR" altLang="en-US" sz="1200">
                <a:solidFill>
                  <a:srgbClr val="FF0000"/>
                </a:solidFill>
              </a:rPr>
              <a:t>에피소드 수행 시 제안한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은 </a:t>
            </a:r>
            <a:r>
              <a:rPr lang="en-US" altLang="ko-KR" sz="1200">
                <a:solidFill>
                  <a:srgbClr val="FF0000"/>
                </a:solidFill>
              </a:rPr>
              <a:t>6,913 size</a:t>
            </a:r>
            <a:r>
              <a:rPr lang="ko-KR" altLang="en-US" sz="1200">
                <a:solidFill>
                  <a:srgbClr val="FF0000"/>
                </a:solidFill>
              </a:rPr>
              <a:t>의 리플레이 메모리 데이터 수집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7D465-D1F6-4843-B3C9-4047DE0D5DB7}"/>
              </a:ext>
            </a:extLst>
          </p:cNvPr>
          <p:cNvSpPr txBox="1"/>
          <p:nvPr/>
        </p:nvSpPr>
        <p:spPr>
          <a:xfrm>
            <a:off x="1616216" y="6274613"/>
            <a:ext cx="332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에 비해 매우 빠른 학습을 보여줌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0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실험 결과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실험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하여 학습과 행동을 분리한 제안한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에서는 에피소드 당 비슷한 학습률을 보이지만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메모리에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따른 용량의 부하를 줄여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행동을 빠른속도로 수행함으로써 하나의 에피소드가 빠른 속도로 진행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2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증가시킬 경우 같은 에피소드 당 더욱 많은 리플레이 메모리의 데이터를 갱신하며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이를 통하여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과거의 데이터를 학습에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이용한다는 단점을 보완하여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같은 에피소드에 있어서도 더욱 빠른 학습률을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F5D447-7003-49DB-8C21-1A22B336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23" y="3131432"/>
            <a:ext cx="3717216" cy="2525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77554-E2B1-4CFB-ADBA-80848CCF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73" y="3131432"/>
            <a:ext cx="3858761" cy="2642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E2A6E-7EE2-4DFC-924D-14B7135C76BD}"/>
              </a:ext>
            </a:extLst>
          </p:cNvPr>
          <p:cNvSpPr txBox="1"/>
          <p:nvPr/>
        </p:nvSpPr>
        <p:spPr>
          <a:xfrm>
            <a:off x="1358123" y="5657103"/>
            <a:ext cx="405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과 러너를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로 한 제안한 </a:t>
            </a:r>
            <a:r>
              <a:rPr lang="en-US" altLang="ko-KR" sz="1200">
                <a:solidFill>
                  <a:srgbClr val="FF0000"/>
                </a:solidFill>
              </a:rPr>
              <a:t>DQN </a:t>
            </a:r>
            <a:r>
              <a:rPr lang="ko-KR" altLang="en-US" sz="1200">
                <a:solidFill>
                  <a:srgbClr val="FF0000"/>
                </a:solidFill>
              </a:rPr>
              <a:t>큐함수 값 비교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CE697-C54C-449F-B263-14E0FF355689}"/>
              </a:ext>
            </a:extLst>
          </p:cNvPr>
          <p:cNvSpPr txBox="1"/>
          <p:nvPr/>
        </p:nvSpPr>
        <p:spPr>
          <a:xfrm>
            <a:off x="6581273" y="5657103"/>
            <a:ext cx="405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러너를 </a:t>
            </a:r>
            <a:r>
              <a:rPr lang="en-US" altLang="ko-KR" sz="1200">
                <a:solidFill>
                  <a:srgbClr val="FF0000"/>
                </a:solidFill>
              </a:rPr>
              <a:t>2</a:t>
            </a:r>
            <a:r>
              <a:rPr lang="ko-KR" altLang="en-US" sz="1200">
                <a:solidFill>
                  <a:srgbClr val="FF0000"/>
                </a:solidFill>
              </a:rPr>
              <a:t>로 하여 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과 비교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19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결론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결론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단점인 리플레이 메모리를 통한 큐함수 갱신이 용량과 옛날 데이터를 학습에 이용한다는 점에서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단점을 보였음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본 프로젝트에서는 이를 개선하여 학습과 행동을 분리한 개선된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을 제안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개선된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행동을 하는 러너에서는 행동만을 수행하여 글로벌 리플레이 메모리로 샘플이 전달되며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글로벌 에이전트에서는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글로벌 리플레이 메모리를 이용한 학습만을 수행하여 리플레이 메모리 용량에 따른 부담을 줄였으며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러너의 수를 증가시켜 과거의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데이터를 학습에 이용한다는 단점을 개선함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실험을 통하여 러너의 수가 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일 때는 같은 에피소드에서 기존의 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모델과 비슷한 성능을 보였으며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학습 시간은 매우 우수하게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단축 시킨 것을 확인하였음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추가적으로 러너의 수가 증가한다면 빠른 리플레이 메모리 갱신으로 새로운 데이터로 학습을 하기 때문에 큐함수의 값을 증가시키는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데에 큰 효과를 보였음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강화 학습의 특성 상 하나의 학습을 수행하는데 매우 긴 시간을 소모하여 다양한 변수의 변경은 시도하지 못함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앱실론 값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등의 다양한 변수의 변경을 하면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보다 더욱 우수한 성능을 보이며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추가적으로 학습 시간도 단축할 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있을 것으로 기대함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9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1" y="1179871"/>
            <a:ext cx="2001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Contents</a:t>
            </a:r>
            <a:endParaRPr lang="ko-KR" altLang="en-US" sz="3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456" y="2162197"/>
            <a:ext cx="77703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제안한 프로젝트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</a:t>
            </a: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및 실험 과정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실험 결과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결론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20880" cy="782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7000">
                <a:schemeClr val="bg1">
                  <a:lumMod val="97000"/>
                </a:schemeClr>
              </a:gs>
              <a:gs pos="53000">
                <a:schemeClr val="bg1">
                  <a:lumMod val="98000"/>
                </a:schemeClr>
              </a:gs>
              <a:gs pos="28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Shape 10" descr="Internal_logo_standard.png">
            <a:extLst>
              <a:ext uri="{FF2B5EF4-FFF2-40B4-BE49-F238E27FC236}">
                <a16:creationId xmlns:a16="http://schemas.microsoft.com/office/drawing/2014/main" id="{91BAEEE7-897E-F14F-9C4D-4864D19AAE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2043" r="44700" b="3399"/>
          <a:stretch/>
        </p:blipFill>
        <p:spPr>
          <a:xfrm>
            <a:off x="10559845" y="0"/>
            <a:ext cx="1661652" cy="235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" y="137598"/>
            <a:ext cx="2332030" cy="3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제안한 프로젝트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학습과 행동 분산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Model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와 에이전트가 행동하며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쌓는 행위가 큰 메모리 공간이 필요하므로 이를 보완하여 분산처리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Global network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에서는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통한 학습만 수행하며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실제 행동을 통해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쌓는 행위는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runner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Runner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는 여러 개를 선언하며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(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본 프로젝트에서는 쓰레드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분산 네트워크를 통해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Global network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빠르게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갱신함으로써 과거의 경험을 학습한다는 점까지 보완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0ECE83-7FC5-495A-A7C3-0A9F536A4140}"/>
              </a:ext>
            </a:extLst>
          </p:cNvPr>
          <p:cNvSpPr/>
          <p:nvPr/>
        </p:nvSpPr>
        <p:spPr>
          <a:xfrm>
            <a:off x="145928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4929A-EB7C-4C88-9BE3-305B07B45BF8}"/>
              </a:ext>
            </a:extLst>
          </p:cNvPr>
          <p:cNvSpPr txBox="1"/>
          <p:nvPr/>
        </p:nvSpPr>
        <p:spPr>
          <a:xfrm>
            <a:off x="131923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0</a:t>
            </a:r>
            <a:endParaRPr lang="ko-KR" altLang="en-US" sz="14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DA3220-BAFE-47FC-B1DF-10A737902833}"/>
              </a:ext>
            </a:extLst>
          </p:cNvPr>
          <p:cNvSpPr/>
          <p:nvPr/>
        </p:nvSpPr>
        <p:spPr>
          <a:xfrm>
            <a:off x="295252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C16B9B-6F39-4EA8-B822-76BB49D0AABA}"/>
              </a:ext>
            </a:extLst>
          </p:cNvPr>
          <p:cNvSpPr txBox="1"/>
          <p:nvPr/>
        </p:nvSpPr>
        <p:spPr>
          <a:xfrm>
            <a:off x="281247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1</a:t>
            </a:r>
            <a:endParaRPr lang="ko-KR" altLang="en-US" sz="14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478113-FE44-44AD-8348-E902DE9ED4E9}"/>
              </a:ext>
            </a:extLst>
          </p:cNvPr>
          <p:cNvSpPr/>
          <p:nvPr/>
        </p:nvSpPr>
        <p:spPr>
          <a:xfrm>
            <a:off x="6467516" y="5222483"/>
            <a:ext cx="3682663" cy="1606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4647DF-7AD7-4AE4-8284-866264C1AD51}"/>
              </a:ext>
            </a:extLst>
          </p:cNvPr>
          <p:cNvSpPr txBox="1"/>
          <p:nvPr/>
        </p:nvSpPr>
        <p:spPr>
          <a:xfrm>
            <a:off x="8681179" y="4909142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N</a:t>
            </a:r>
            <a:endParaRPr lang="ko-KR" altLang="en-US" sz="14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87A46-03F6-47BA-A211-67D8451B5427}"/>
              </a:ext>
            </a:extLst>
          </p:cNvPr>
          <p:cNvSpPr txBox="1"/>
          <p:nvPr/>
        </p:nvSpPr>
        <p:spPr>
          <a:xfrm>
            <a:off x="4639996" y="5657496"/>
            <a:ext cx="10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.  .  .</a:t>
            </a:r>
            <a:endParaRPr lang="ko-KR" altLang="en-US" sz="16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DAFA38-5591-4743-8483-F0E53E659CF4}"/>
              </a:ext>
            </a:extLst>
          </p:cNvPr>
          <p:cNvSpPr/>
          <p:nvPr/>
        </p:nvSpPr>
        <p:spPr>
          <a:xfrm>
            <a:off x="9032892" y="5893367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0CEE60-798F-410F-990F-6F84ADAD8344}"/>
              </a:ext>
            </a:extLst>
          </p:cNvPr>
          <p:cNvSpPr txBox="1"/>
          <p:nvPr/>
        </p:nvSpPr>
        <p:spPr>
          <a:xfrm>
            <a:off x="8963185" y="599605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Environment</a:t>
            </a:r>
            <a:endParaRPr lang="ko-KR" altLang="en-US" sz="1200" b="1"/>
          </a:p>
        </p:txBody>
      </p:sp>
      <p:sp>
        <p:nvSpPr>
          <p:cNvPr id="33" name="순서도: 자기 디스크 32">
            <a:extLst>
              <a:ext uri="{FF2B5EF4-FFF2-40B4-BE49-F238E27FC236}">
                <a16:creationId xmlns:a16="http://schemas.microsoft.com/office/drawing/2014/main" id="{FFE3AB3E-2837-473C-B81B-4312BD121167}"/>
              </a:ext>
            </a:extLst>
          </p:cNvPr>
          <p:cNvSpPr/>
          <p:nvPr/>
        </p:nvSpPr>
        <p:spPr>
          <a:xfrm>
            <a:off x="6884644" y="5780026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743AD-D31F-4354-A833-A5E6F659DF9D}"/>
              </a:ext>
            </a:extLst>
          </p:cNvPr>
          <p:cNvSpPr txBox="1"/>
          <p:nvPr/>
        </p:nvSpPr>
        <p:spPr>
          <a:xfrm>
            <a:off x="6618318" y="6480344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Local_model</a:t>
            </a:r>
            <a:endParaRPr lang="ko-KR" altLang="en-US" sz="1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E2E03D-C961-4359-ACBB-9346A83C0181}"/>
              </a:ext>
            </a:extLst>
          </p:cNvPr>
          <p:cNvSpPr/>
          <p:nvPr/>
        </p:nvSpPr>
        <p:spPr>
          <a:xfrm>
            <a:off x="4768353" y="3191864"/>
            <a:ext cx="4928923" cy="1426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BBC3B4-56A4-445F-B970-F350F2ECAF9F}"/>
              </a:ext>
            </a:extLst>
          </p:cNvPr>
          <p:cNvSpPr txBox="1"/>
          <p:nvPr/>
        </p:nvSpPr>
        <p:spPr>
          <a:xfrm>
            <a:off x="4695421" y="2833807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Agent</a:t>
            </a:r>
            <a:endParaRPr lang="ko-KR" altLang="en-US" sz="1400" b="1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65754F90-F565-4F7C-A55C-9D597C760B95}"/>
              </a:ext>
            </a:extLst>
          </p:cNvPr>
          <p:cNvSpPr/>
          <p:nvPr/>
        </p:nvSpPr>
        <p:spPr>
          <a:xfrm>
            <a:off x="6647347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C1FDC-4EB2-4DB8-BB59-60B78A341E50}"/>
              </a:ext>
            </a:extLst>
          </p:cNvPr>
          <p:cNvSpPr txBox="1"/>
          <p:nvPr/>
        </p:nvSpPr>
        <p:spPr>
          <a:xfrm>
            <a:off x="6381021" y="4200698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Train_model</a:t>
            </a:r>
            <a:endParaRPr lang="ko-KR" altLang="en-US" sz="1200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23EF18-8709-43AA-8185-63CD889F9F65}"/>
              </a:ext>
            </a:extLst>
          </p:cNvPr>
          <p:cNvCxnSpPr>
            <a:cxnSpLocks/>
          </p:cNvCxnSpPr>
          <p:nvPr/>
        </p:nvCxnSpPr>
        <p:spPr>
          <a:xfrm flipH="1">
            <a:off x="2197519" y="4617992"/>
            <a:ext cx="3190813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D731A7-E8AB-4DB9-BF8A-78F0E70D68CC}"/>
              </a:ext>
            </a:extLst>
          </p:cNvPr>
          <p:cNvCxnSpPr>
            <a:cxnSpLocks/>
          </p:cNvCxnSpPr>
          <p:nvPr/>
        </p:nvCxnSpPr>
        <p:spPr>
          <a:xfrm flipH="1">
            <a:off x="3734134" y="4617992"/>
            <a:ext cx="1667924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A95A89-7C33-4293-8315-342D08DA38F6}"/>
              </a:ext>
            </a:extLst>
          </p:cNvPr>
          <p:cNvCxnSpPr>
            <a:cxnSpLocks/>
          </p:cNvCxnSpPr>
          <p:nvPr/>
        </p:nvCxnSpPr>
        <p:spPr>
          <a:xfrm>
            <a:off x="5388332" y="4634895"/>
            <a:ext cx="935384" cy="75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490212-76C6-48D1-9D1D-4D3E7BC15D3E}"/>
              </a:ext>
            </a:extLst>
          </p:cNvPr>
          <p:cNvSpPr txBox="1"/>
          <p:nvPr/>
        </p:nvSpPr>
        <p:spPr>
          <a:xfrm>
            <a:off x="2952527" y="5117294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Runner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12D4B7E0-7DBC-4114-A54E-A64E307FB968}"/>
              </a:ext>
            </a:extLst>
          </p:cNvPr>
          <p:cNvSpPr/>
          <p:nvPr/>
        </p:nvSpPr>
        <p:spPr>
          <a:xfrm>
            <a:off x="8575865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2427C6-6726-4B09-AFB1-6AAEE224BCD3}"/>
              </a:ext>
            </a:extLst>
          </p:cNvPr>
          <p:cNvSpPr txBox="1"/>
          <p:nvPr/>
        </p:nvSpPr>
        <p:spPr>
          <a:xfrm>
            <a:off x="8309539" y="4162598"/>
            <a:ext cx="118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Replay memory</a:t>
            </a:r>
            <a:endParaRPr lang="ko-KR" altLang="en-US" sz="1200" b="1"/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id="{AFED40D5-BE7F-41EC-A2D3-41CD91574C22}"/>
              </a:ext>
            </a:extLst>
          </p:cNvPr>
          <p:cNvSpPr/>
          <p:nvPr/>
        </p:nvSpPr>
        <p:spPr>
          <a:xfrm>
            <a:off x="4981190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5E02F9-1A89-4CB1-814B-AEC361F89810}"/>
              </a:ext>
            </a:extLst>
          </p:cNvPr>
          <p:cNvSpPr txBox="1"/>
          <p:nvPr/>
        </p:nvSpPr>
        <p:spPr>
          <a:xfrm>
            <a:off x="4714864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Target_model</a:t>
            </a:r>
            <a:endParaRPr lang="ko-KR" altLang="en-US" sz="1200" b="1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8DC2875-2EB0-45A9-A4DB-059F2404CBCA}"/>
              </a:ext>
            </a:extLst>
          </p:cNvPr>
          <p:cNvCxnSpPr>
            <a:cxnSpLocks/>
          </p:cNvCxnSpPr>
          <p:nvPr/>
        </p:nvCxnSpPr>
        <p:spPr>
          <a:xfrm flipH="1">
            <a:off x="5810083" y="3840410"/>
            <a:ext cx="704101" cy="6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14B5BDC-CC8B-4F25-93E5-85FAAECE47E3}"/>
              </a:ext>
            </a:extLst>
          </p:cNvPr>
          <p:cNvCxnSpPr>
            <a:cxnSpLocks/>
          </p:cNvCxnSpPr>
          <p:nvPr/>
        </p:nvCxnSpPr>
        <p:spPr>
          <a:xfrm flipH="1">
            <a:off x="7621154" y="3821758"/>
            <a:ext cx="714755" cy="18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1FD122-104A-44E5-8F7D-21593CB67778}"/>
              </a:ext>
            </a:extLst>
          </p:cNvPr>
          <p:cNvCxnSpPr>
            <a:cxnSpLocks/>
          </p:cNvCxnSpPr>
          <p:nvPr/>
        </p:nvCxnSpPr>
        <p:spPr>
          <a:xfrm>
            <a:off x="7639829" y="4052260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0788EF3-4BFA-4306-8662-F8092110DBC4}"/>
              </a:ext>
            </a:extLst>
          </p:cNvPr>
          <p:cNvCxnSpPr>
            <a:cxnSpLocks/>
          </p:cNvCxnSpPr>
          <p:nvPr/>
        </p:nvCxnSpPr>
        <p:spPr>
          <a:xfrm>
            <a:off x="5830525" y="4086921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D2C4F4-20BB-43D6-8FDA-0F77ACACCB37}"/>
              </a:ext>
            </a:extLst>
          </p:cNvPr>
          <p:cNvCxnSpPr>
            <a:cxnSpLocks/>
          </p:cNvCxnSpPr>
          <p:nvPr/>
        </p:nvCxnSpPr>
        <p:spPr>
          <a:xfrm flipV="1">
            <a:off x="7527670" y="4242643"/>
            <a:ext cx="1009607" cy="1536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9DDD669-4170-4670-8325-8A4E57C988EB}"/>
              </a:ext>
            </a:extLst>
          </p:cNvPr>
          <p:cNvCxnSpPr>
            <a:cxnSpLocks/>
          </p:cNvCxnSpPr>
          <p:nvPr/>
        </p:nvCxnSpPr>
        <p:spPr>
          <a:xfrm flipH="1" flipV="1">
            <a:off x="7202719" y="4519644"/>
            <a:ext cx="72369" cy="1178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C984847-DB03-4DB1-A8DB-9FF6148AE809}"/>
              </a:ext>
            </a:extLst>
          </p:cNvPr>
          <p:cNvCxnSpPr>
            <a:cxnSpLocks/>
          </p:cNvCxnSpPr>
          <p:nvPr/>
        </p:nvCxnSpPr>
        <p:spPr>
          <a:xfrm>
            <a:off x="7033549" y="4551171"/>
            <a:ext cx="68415" cy="114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EC5D641-B81D-4FC6-B67E-B8323596A474}"/>
              </a:ext>
            </a:extLst>
          </p:cNvPr>
          <p:cNvCxnSpPr>
            <a:cxnSpLocks/>
          </p:cNvCxnSpPr>
          <p:nvPr/>
        </p:nvCxnSpPr>
        <p:spPr>
          <a:xfrm flipH="1">
            <a:off x="7668672" y="6035721"/>
            <a:ext cx="1279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83DF481-15F7-497A-B4E7-6E142BA74F7A}"/>
              </a:ext>
            </a:extLst>
          </p:cNvPr>
          <p:cNvCxnSpPr>
            <a:cxnSpLocks/>
          </p:cNvCxnSpPr>
          <p:nvPr/>
        </p:nvCxnSpPr>
        <p:spPr>
          <a:xfrm flipV="1">
            <a:off x="7706811" y="6198789"/>
            <a:ext cx="1248717" cy="9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8E2061-9D33-4ABA-9E65-84C637983BF9}"/>
              </a:ext>
            </a:extLst>
          </p:cNvPr>
          <p:cNvSpPr txBox="1"/>
          <p:nvPr/>
        </p:nvSpPr>
        <p:spPr>
          <a:xfrm>
            <a:off x="5635533" y="3596550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26487-9984-4720-A24F-CEF8253F6247}"/>
              </a:ext>
            </a:extLst>
          </p:cNvPr>
          <p:cNvSpPr txBox="1"/>
          <p:nvPr/>
        </p:nvSpPr>
        <p:spPr>
          <a:xfrm>
            <a:off x="5662489" y="4013709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44E36E-344C-4265-8C8A-E88B6FDDE68C}"/>
              </a:ext>
            </a:extLst>
          </p:cNvPr>
          <p:cNvSpPr txBox="1"/>
          <p:nvPr/>
        </p:nvSpPr>
        <p:spPr>
          <a:xfrm>
            <a:off x="7511989" y="3529001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반환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7A535B-4707-4D5E-B031-ABE939D22CC1}"/>
              </a:ext>
            </a:extLst>
          </p:cNvPr>
          <p:cNvSpPr txBox="1"/>
          <p:nvPr/>
        </p:nvSpPr>
        <p:spPr>
          <a:xfrm>
            <a:off x="7526473" y="4034152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요청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0FF8B4-936D-4283-83C2-781C1E3AE56A}"/>
              </a:ext>
            </a:extLst>
          </p:cNvPr>
          <p:cNvSpPr txBox="1"/>
          <p:nvPr/>
        </p:nvSpPr>
        <p:spPr>
          <a:xfrm>
            <a:off x="6961014" y="4611312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0B8CDB-D002-4CE8-A65E-1B0EF18A8F7B}"/>
              </a:ext>
            </a:extLst>
          </p:cNvPr>
          <p:cNvSpPr txBox="1"/>
          <p:nvPr/>
        </p:nvSpPr>
        <p:spPr>
          <a:xfrm>
            <a:off x="7919217" y="461468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저장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784549-909B-4336-A050-B2ECEA491372}"/>
              </a:ext>
            </a:extLst>
          </p:cNvPr>
          <p:cNvSpPr txBox="1"/>
          <p:nvPr/>
        </p:nvSpPr>
        <p:spPr>
          <a:xfrm>
            <a:off x="7716422" y="615910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Action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28FF8-4B26-47E0-9552-F8D583E5027F}"/>
              </a:ext>
            </a:extLst>
          </p:cNvPr>
          <p:cNvSpPr txBox="1"/>
          <p:nvPr/>
        </p:nvSpPr>
        <p:spPr>
          <a:xfrm>
            <a:off x="7701202" y="5609666"/>
            <a:ext cx="12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상태와 보상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반환</a:t>
            </a:r>
          </a:p>
        </p:txBody>
      </p:sp>
      <p:sp>
        <p:nvSpPr>
          <p:cNvPr id="64" name="화살표: 원형 63">
            <a:extLst>
              <a:ext uri="{FF2B5EF4-FFF2-40B4-BE49-F238E27FC236}">
                <a16:creationId xmlns:a16="http://schemas.microsoft.com/office/drawing/2014/main" id="{15D0A1B3-3F0D-4A21-8366-D5CA9D7C7543}"/>
              </a:ext>
            </a:extLst>
          </p:cNvPr>
          <p:cNvSpPr/>
          <p:nvPr/>
        </p:nvSpPr>
        <p:spPr>
          <a:xfrm>
            <a:off x="6804276" y="2961422"/>
            <a:ext cx="368537" cy="845043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ABC54A-7086-49B4-8F24-47113354D607}"/>
              </a:ext>
            </a:extLst>
          </p:cNvPr>
          <p:cNvSpPr txBox="1"/>
          <p:nvPr/>
        </p:nvSpPr>
        <p:spPr>
          <a:xfrm>
            <a:off x="6944610" y="2843296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업데이트 주기 변경 가능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6" name="순서도: 자기 디스크 65">
            <a:extLst>
              <a:ext uri="{FF2B5EF4-FFF2-40B4-BE49-F238E27FC236}">
                <a16:creationId xmlns:a16="http://schemas.microsoft.com/office/drawing/2014/main" id="{455E38AA-B215-4A60-8CB1-EF05304C0150}"/>
              </a:ext>
            </a:extLst>
          </p:cNvPr>
          <p:cNvSpPr/>
          <p:nvPr/>
        </p:nvSpPr>
        <p:spPr>
          <a:xfrm>
            <a:off x="2760502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5957CC-E872-42B2-A6F4-182770C2C73C}"/>
              </a:ext>
            </a:extLst>
          </p:cNvPr>
          <p:cNvSpPr txBox="1"/>
          <p:nvPr/>
        </p:nvSpPr>
        <p:spPr>
          <a:xfrm>
            <a:off x="2494176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DQN</a:t>
            </a:r>
            <a:r>
              <a:rPr lang="ko-KR" altLang="en-US" sz="1200" b="1"/>
              <a:t> </a:t>
            </a:r>
            <a:r>
              <a:rPr lang="en-US" altLang="ko-KR" sz="1200" b="1"/>
              <a:t>Class</a:t>
            </a:r>
            <a:endParaRPr lang="ko-KR" altLang="en-US" sz="1200" b="1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699E47-1005-4A7A-A71C-BEE920490AC6}"/>
              </a:ext>
            </a:extLst>
          </p:cNvPr>
          <p:cNvCxnSpPr>
            <a:cxnSpLocks/>
          </p:cNvCxnSpPr>
          <p:nvPr/>
        </p:nvCxnSpPr>
        <p:spPr>
          <a:xfrm flipV="1">
            <a:off x="3519673" y="3994995"/>
            <a:ext cx="1394935" cy="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0DF91A-767B-4898-8366-F54DDF1C99C1}"/>
              </a:ext>
            </a:extLst>
          </p:cNvPr>
          <p:cNvCxnSpPr>
            <a:cxnSpLocks/>
          </p:cNvCxnSpPr>
          <p:nvPr/>
        </p:nvCxnSpPr>
        <p:spPr>
          <a:xfrm>
            <a:off x="3551477" y="4007684"/>
            <a:ext cx="3224642" cy="2122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1D8810-DF79-4F64-868D-2292674E10D7}"/>
              </a:ext>
            </a:extLst>
          </p:cNvPr>
          <p:cNvSpPr txBox="1"/>
          <p:nvPr/>
        </p:nvSpPr>
        <p:spPr>
          <a:xfrm>
            <a:off x="3703230" y="3994995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모델 선언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90DACD-0CE6-4B74-957D-E6DBCCA22C4F}"/>
              </a:ext>
            </a:extLst>
          </p:cNvPr>
          <p:cNvSpPr/>
          <p:nvPr/>
        </p:nvSpPr>
        <p:spPr>
          <a:xfrm>
            <a:off x="6578540" y="5567189"/>
            <a:ext cx="2299624" cy="1190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7100B6-3400-4D50-A3BE-1A2C2EB316F8}"/>
              </a:ext>
            </a:extLst>
          </p:cNvPr>
          <p:cNvSpPr txBox="1"/>
          <p:nvPr/>
        </p:nvSpPr>
        <p:spPr>
          <a:xfrm>
            <a:off x="7898292" y="530785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DQNAgent</a:t>
            </a:r>
            <a:endParaRPr lang="ko-KR" altLang="en-US" sz="14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3C8BBA-9CF7-48CC-B355-8CFF5B105DCA}"/>
              </a:ext>
            </a:extLst>
          </p:cNvPr>
          <p:cNvSpPr txBox="1"/>
          <p:nvPr/>
        </p:nvSpPr>
        <p:spPr>
          <a:xfrm>
            <a:off x="9496533" y="4924885"/>
            <a:ext cx="15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DQNAgent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5CB3D9-17CB-4EE2-A80B-D2E0EF25E46D}"/>
              </a:ext>
            </a:extLst>
          </p:cNvPr>
          <p:cNvSpPr txBox="1"/>
          <p:nvPr/>
        </p:nvSpPr>
        <p:spPr>
          <a:xfrm>
            <a:off x="5808256" y="4581703"/>
            <a:ext cx="1436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5" name="화살표: 아래로 구부러짐 74">
            <a:extLst>
              <a:ext uri="{FF2B5EF4-FFF2-40B4-BE49-F238E27FC236}">
                <a16:creationId xmlns:a16="http://schemas.microsoft.com/office/drawing/2014/main" id="{48ABE43D-03C7-4A73-B6CA-C21E79A8474C}"/>
              </a:ext>
            </a:extLst>
          </p:cNvPr>
          <p:cNvSpPr/>
          <p:nvPr/>
        </p:nvSpPr>
        <p:spPr>
          <a:xfrm flipH="1">
            <a:off x="5285062" y="3275719"/>
            <a:ext cx="1439597" cy="211516"/>
          </a:xfrm>
          <a:prstGeom prst="curved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C99B8E-C9FA-41A5-BD97-3B85F7407DE4}"/>
              </a:ext>
            </a:extLst>
          </p:cNvPr>
          <p:cNvSpPr txBox="1"/>
          <p:nvPr/>
        </p:nvSpPr>
        <p:spPr>
          <a:xfrm>
            <a:off x="2910462" y="3192020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프로젝트 개발 환경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Jupyter Notebook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환경에서 구현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개발환경은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Python 3.6.10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버전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Tensorflow 2.4.1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버전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그리고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Keras 2.4.3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버전으로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기존에 사용하던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Keras 2.1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이하에서는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예제와 호환되지 않았음을 확인하였음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pip install gym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으로 설치한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Open-AI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gym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예제와 호환되지 않으므로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(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pip install --no-index -f https://github.com/Kojoley/atari-py/releases atari_py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통해 설치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B077198-20DF-49AD-A8EB-00DF85680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97059"/>
              </p:ext>
            </p:extLst>
          </p:nvPr>
        </p:nvGraphicFramePr>
        <p:xfrm>
          <a:off x="2032000" y="4230309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357">
                  <a:extLst>
                    <a:ext uri="{9D8B030D-6E8A-4147-A177-3AD203B41FA5}">
                      <a16:colId xmlns:a16="http://schemas.microsoft.com/office/drawing/2014/main" val="2438562409"/>
                    </a:ext>
                  </a:extLst>
                </a:gridCol>
                <a:gridCol w="5669643">
                  <a:extLst>
                    <a:ext uri="{9D8B030D-6E8A-4147-A177-3AD203B41FA5}">
                      <a16:colId xmlns:a16="http://schemas.microsoft.com/office/drawing/2014/main" val="32565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List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Value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5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Intel Core i7-10700 CPU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Memory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 GB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7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구현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코드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  <a:hlinkClick r:id="rId2"/>
              </a:rPr>
              <a:t>https://github.com/KiHyeon-Hong/Improved-DQN-experiments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실험에 사용한 모든 소스 코드는 버전 별로 깃허브에 저장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각 버전의 코드는 에피소드 수행마다 각 학습에서의 결과를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csv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파일 형태로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저장하며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각 저장된 내용은 에피소드 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해당 에피소드에서 얻은 점수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현재까지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에피소드에서 얻은 최대 점수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점수 평균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 용량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앱실론 값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큐함수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평균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손실 값 평균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성능 평가는 큐함수 평균과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최대 점수로 진행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11BBF-34BD-406E-8E3A-2EA635581622}"/>
              </a:ext>
            </a:extLst>
          </p:cNvPr>
          <p:cNvSpPr txBox="1"/>
          <p:nvPr/>
        </p:nvSpPr>
        <p:spPr>
          <a:xfrm>
            <a:off x="7625720" y="1520198"/>
            <a:ext cx="3968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Class DQN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설계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반환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// </a:t>
            </a:r>
            <a:r>
              <a:rPr lang="ko-KR" altLang="en-US" sz="1200" b="1"/>
              <a:t>글로벌 모델과 글로벌 타깃 모델 선언</a:t>
            </a:r>
            <a:endParaRPr lang="en-US" altLang="ko-KR" sz="1200" b="1"/>
          </a:p>
          <a:p>
            <a:r>
              <a:rPr lang="en-US" altLang="ko-KR" sz="1200" b="1"/>
              <a:t>// </a:t>
            </a:r>
            <a:r>
              <a:rPr lang="ko-KR" altLang="en-US" sz="1200" b="1"/>
              <a:t>글로벌 리플레이 메모리 선언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Global_DQNAgent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 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쓰레드 생성 메소드</a:t>
            </a:r>
            <a:endParaRPr lang="en-US" altLang="ko-KR" sz="1200" b="1"/>
          </a:p>
          <a:p>
            <a:r>
              <a:rPr lang="en-US" altLang="ko-KR" sz="1200" b="1"/>
              <a:t>          // Runner</a:t>
            </a:r>
            <a:r>
              <a:rPr lang="ko-KR" altLang="en-US" sz="1200" b="1"/>
              <a:t> 생성 및 실행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모델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Runner(</a:t>
            </a:r>
            <a:r>
              <a:rPr lang="ko-KR" altLang="en-US" sz="1200" b="1"/>
              <a:t>스레드</a:t>
            </a:r>
            <a:r>
              <a:rPr lang="en-US" altLang="ko-KR" sz="1200" b="1"/>
              <a:t>)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환경과 </a:t>
            </a:r>
            <a:r>
              <a:rPr lang="en-US" altLang="ko-KR" sz="1200" b="1"/>
              <a:t>DQNAgent </a:t>
            </a:r>
            <a:r>
              <a:rPr lang="ko-KR" altLang="en-US" sz="1200" b="1"/>
              <a:t>생성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리플레이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일정시간마다 글로벌 모델의 가중치로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로컬 큐함수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리플레이 메모리에 샘플 저장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Main Function</a:t>
            </a:r>
          </a:p>
          <a:p>
            <a:r>
              <a:rPr lang="en-US" altLang="ko-KR" sz="1200" b="1"/>
              <a:t>     Global_DQNAgent </a:t>
            </a:r>
            <a:r>
              <a:rPr lang="ko-KR" altLang="en-US" sz="1200" b="1"/>
              <a:t>선언 및 실행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4860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50,000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회 행동을 수행하는 속도는 매우 빠른 것을 확인할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큐함수의 평균이 학습 후에도 크게 증가하지 않아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학습은 잘 수행되지 않은 것으로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또한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최대로 얻은 점수도 매우 낮아 학습 전체 과정에서 문제가 있던 것으로 판명됨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구현 코드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 tooltip="1. v0.1-DQN model.html"/>
              </a:rPr>
              <a:t>1. v0.1-DQN model.html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실행 영상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3" tooltip="1. v0.1-DQN model.mp4"/>
              </a:rPr>
              <a:t>1. v0.1-DQN model.mp4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80742-BA4E-4D36-9E26-759B03EB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19" y="3607621"/>
            <a:ext cx="4048706" cy="2778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C3106-47F2-4EBC-8411-939F61965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75" y="3607621"/>
            <a:ext cx="4048706" cy="27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기존의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모델과 비교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개선하기 전 모델의 동작을 확인하기 위해 기존 코드의 학습을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코드는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으로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BreakOut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게임을 학습한 모델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코드를 보면 메인 함수에서 에피소드의 타임 스탭마다 리플레이 메모리에 샘플을 저장하며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 종료마다 학습을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F6986-4E5E-452C-A383-A503EB44DD35}"/>
              </a:ext>
            </a:extLst>
          </p:cNvPr>
          <p:cNvSpPr txBox="1"/>
          <p:nvPr/>
        </p:nvSpPr>
        <p:spPr>
          <a:xfrm>
            <a:off x="4566279" y="3412799"/>
            <a:ext cx="30594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Class DQN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설계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반환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</a:t>
            </a:r>
            <a:r>
              <a:rPr lang="en-US" altLang="ko-KR" sz="1200" b="1"/>
              <a:t> </a:t>
            </a:r>
            <a:r>
              <a:rPr lang="ko-KR" altLang="en-US" sz="1200" b="1"/>
              <a:t>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모델과 타깃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타깃 모델 가중치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메모리에 샘플 저장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메모리의 샘플로 학습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Main Function</a:t>
            </a:r>
          </a:p>
          <a:p>
            <a:r>
              <a:rPr lang="en-US" altLang="ko-KR" sz="1200" b="1"/>
              <a:t>     // Atari</a:t>
            </a:r>
            <a:r>
              <a:rPr lang="ko-KR" altLang="en-US" sz="1200" b="1"/>
              <a:t>와 </a:t>
            </a:r>
            <a:r>
              <a:rPr lang="en-US" altLang="ko-KR" sz="1200" b="1"/>
              <a:t>DQNAgent </a:t>
            </a:r>
            <a:r>
              <a:rPr lang="ko-KR" altLang="en-US" sz="1200" b="1"/>
              <a:t>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리플레이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Agent </a:t>
            </a:r>
            <a:r>
              <a:rPr lang="ko-KR" altLang="en-US" sz="1200" b="1"/>
              <a:t>학습 수행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93724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기존의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학습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에서는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메모리에 너무 많은 할당을 하기 때문에 학습이 수행됨에 따라 하나의 타임 스탭 진행이 매우 느려지는 것을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100,000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 찬 이후로는 속도가 유지가 되었음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이를 통하여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리플레이 메모리의 용량이 학습 속도에 매우 큰 영향을 주는 것을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구현 코드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 tooltip="2. existingDQN model.html"/>
              </a:rPr>
              <a:t>2. existingDQN model.html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실행 영상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</a:t>
            </a:r>
            <a:r>
              <a:rPr lang="en-US" altLang="ko-KR" sz="1600" b="0" i="0" u="none" strike="noStrike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3" tooltip="2. existingDQN model.mp4"/>
              </a:rPr>
              <a:t>2. existingDQN model.mp4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B86DCB-1665-4385-B540-180443220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02" y="3833269"/>
            <a:ext cx="4067855" cy="2786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92ADF8-D535-4C2F-959D-BC7479AA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181" y="3925600"/>
            <a:ext cx="4067854" cy="26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9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의 기존 방식의 학습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제안한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을 개선한 모델이 학습이 진행되지 않는 문제점이 어느 부분에서 발생한 것인지 확인하기 위해 작성한 코드를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학습 알고리즘으로 변형하여 학습이 수행되는지 여부를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이를 위해 작성한 코드를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에피소드 후 학습 수행으로 변형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1E6401-A70C-4AF5-AA5B-5EFA98AE8BCA}"/>
              </a:ext>
            </a:extLst>
          </p:cNvPr>
          <p:cNvSpPr/>
          <p:nvPr/>
        </p:nvSpPr>
        <p:spPr>
          <a:xfrm>
            <a:off x="145928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8D88B-1C72-4AAF-A7B4-4DA1A0ABD70A}"/>
              </a:ext>
            </a:extLst>
          </p:cNvPr>
          <p:cNvSpPr txBox="1"/>
          <p:nvPr/>
        </p:nvSpPr>
        <p:spPr>
          <a:xfrm>
            <a:off x="131923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0</a:t>
            </a:r>
            <a:endParaRPr lang="ko-KR" altLang="en-US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A4A86-AB64-42CB-9056-1DAAEBA7DB78}"/>
              </a:ext>
            </a:extLst>
          </p:cNvPr>
          <p:cNvSpPr/>
          <p:nvPr/>
        </p:nvSpPr>
        <p:spPr>
          <a:xfrm>
            <a:off x="295252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62103-3C81-4DD5-A4E0-B4C0CBE93703}"/>
              </a:ext>
            </a:extLst>
          </p:cNvPr>
          <p:cNvSpPr txBox="1"/>
          <p:nvPr/>
        </p:nvSpPr>
        <p:spPr>
          <a:xfrm>
            <a:off x="281247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1</a:t>
            </a:r>
            <a:endParaRPr lang="ko-KR" altLang="en-US" sz="14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5B5007-70EE-438E-AD76-A72DA0B412DE}"/>
              </a:ext>
            </a:extLst>
          </p:cNvPr>
          <p:cNvSpPr/>
          <p:nvPr/>
        </p:nvSpPr>
        <p:spPr>
          <a:xfrm>
            <a:off x="6467516" y="5222483"/>
            <a:ext cx="3682663" cy="1606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85CCA-1BE2-41AB-BCE3-5108C3B8BE9A}"/>
              </a:ext>
            </a:extLst>
          </p:cNvPr>
          <p:cNvSpPr txBox="1"/>
          <p:nvPr/>
        </p:nvSpPr>
        <p:spPr>
          <a:xfrm>
            <a:off x="8681179" y="4909142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N</a:t>
            </a:r>
            <a:endParaRPr lang="ko-KR" altLang="en-US"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A1624-E6CA-4904-9243-9A1F3D0B5D53}"/>
              </a:ext>
            </a:extLst>
          </p:cNvPr>
          <p:cNvSpPr txBox="1"/>
          <p:nvPr/>
        </p:nvSpPr>
        <p:spPr>
          <a:xfrm>
            <a:off x="4639996" y="5657496"/>
            <a:ext cx="10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.  .  .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35D51-A2ED-4135-A236-51E3437A3DB6}"/>
              </a:ext>
            </a:extLst>
          </p:cNvPr>
          <p:cNvSpPr/>
          <p:nvPr/>
        </p:nvSpPr>
        <p:spPr>
          <a:xfrm>
            <a:off x="9032892" y="5893367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057E7-4D8F-46E7-ABF6-544CF78578D7}"/>
              </a:ext>
            </a:extLst>
          </p:cNvPr>
          <p:cNvSpPr txBox="1"/>
          <p:nvPr/>
        </p:nvSpPr>
        <p:spPr>
          <a:xfrm>
            <a:off x="8963185" y="599605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Environment</a:t>
            </a:r>
            <a:endParaRPr lang="ko-KR" altLang="en-US" sz="1200" b="1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28E34C79-F2AB-41D3-BD26-FB31E70B3058}"/>
              </a:ext>
            </a:extLst>
          </p:cNvPr>
          <p:cNvSpPr/>
          <p:nvPr/>
        </p:nvSpPr>
        <p:spPr>
          <a:xfrm>
            <a:off x="6884644" y="5780026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B05E3-1AE8-4455-A7DF-492C8CA8626E}"/>
              </a:ext>
            </a:extLst>
          </p:cNvPr>
          <p:cNvSpPr txBox="1"/>
          <p:nvPr/>
        </p:nvSpPr>
        <p:spPr>
          <a:xfrm>
            <a:off x="6618318" y="6480344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Local_model</a:t>
            </a:r>
            <a:endParaRPr lang="ko-KR" altLang="en-US" sz="12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F6F009-E051-4D58-86B0-82F514A4C4A2}"/>
              </a:ext>
            </a:extLst>
          </p:cNvPr>
          <p:cNvSpPr/>
          <p:nvPr/>
        </p:nvSpPr>
        <p:spPr>
          <a:xfrm>
            <a:off x="4768353" y="3191864"/>
            <a:ext cx="4928923" cy="1426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3132B-87D0-436D-8ADF-92DFC53B3083}"/>
              </a:ext>
            </a:extLst>
          </p:cNvPr>
          <p:cNvSpPr txBox="1"/>
          <p:nvPr/>
        </p:nvSpPr>
        <p:spPr>
          <a:xfrm>
            <a:off x="4695421" y="2833807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Agent</a:t>
            </a:r>
            <a:endParaRPr lang="ko-KR" altLang="en-US" sz="1400" b="1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0143D481-B4A0-4A82-8084-73714836E82F}"/>
              </a:ext>
            </a:extLst>
          </p:cNvPr>
          <p:cNvSpPr/>
          <p:nvPr/>
        </p:nvSpPr>
        <p:spPr>
          <a:xfrm>
            <a:off x="6647347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D0519-7483-4FBB-8DE9-7557F9B8074F}"/>
              </a:ext>
            </a:extLst>
          </p:cNvPr>
          <p:cNvSpPr txBox="1"/>
          <p:nvPr/>
        </p:nvSpPr>
        <p:spPr>
          <a:xfrm>
            <a:off x="6381021" y="4200698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Train_model</a:t>
            </a:r>
            <a:endParaRPr lang="ko-KR" altLang="en-US" sz="12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D0432C-450B-4B5B-850A-2FD35BEFC00B}"/>
              </a:ext>
            </a:extLst>
          </p:cNvPr>
          <p:cNvCxnSpPr>
            <a:cxnSpLocks/>
          </p:cNvCxnSpPr>
          <p:nvPr/>
        </p:nvCxnSpPr>
        <p:spPr>
          <a:xfrm flipH="1">
            <a:off x="2197519" y="4617992"/>
            <a:ext cx="3190813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609BD7-7CE8-4EA8-B5BC-69668EAB5668}"/>
              </a:ext>
            </a:extLst>
          </p:cNvPr>
          <p:cNvCxnSpPr>
            <a:cxnSpLocks/>
          </p:cNvCxnSpPr>
          <p:nvPr/>
        </p:nvCxnSpPr>
        <p:spPr>
          <a:xfrm flipH="1">
            <a:off x="3734134" y="4617992"/>
            <a:ext cx="1667924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7D48F08-7FDC-416F-943D-3F1EB00CEDCD}"/>
              </a:ext>
            </a:extLst>
          </p:cNvPr>
          <p:cNvCxnSpPr>
            <a:cxnSpLocks/>
          </p:cNvCxnSpPr>
          <p:nvPr/>
        </p:nvCxnSpPr>
        <p:spPr>
          <a:xfrm>
            <a:off x="5388332" y="4634895"/>
            <a:ext cx="935384" cy="75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498735-D1D4-4179-B7F2-07519E25773E}"/>
              </a:ext>
            </a:extLst>
          </p:cNvPr>
          <p:cNvSpPr txBox="1"/>
          <p:nvPr/>
        </p:nvSpPr>
        <p:spPr>
          <a:xfrm>
            <a:off x="2952527" y="5117294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Runner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1DCBC3D3-F17C-43B7-8FDA-7775D653F5CE}"/>
              </a:ext>
            </a:extLst>
          </p:cNvPr>
          <p:cNvSpPr/>
          <p:nvPr/>
        </p:nvSpPr>
        <p:spPr>
          <a:xfrm>
            <a:off x="8575865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215A41-AB63-49E3-B703-B81113F8D042}"/>
              </a:ext>
            </a:extLst>
          </p:cNvPr>
          <p:cNvSpPr txBox="1"/>
          <p:nvPr/>
        </p:nvSpPr>
        <p:spPr>
          <a:xfrm>
            <a:off x="8309539" y="4162598"/>
            <a:ext cx="118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Replay memory</a:t>
            </a:r>
            <a:endParaRPr lang="ko-KR" altLang="en-US" sz="1200" b="1"/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DDB0A4DF-F206-44B1-95F9-1E0F1625D238}"/>
              </a:ext>
            </a:extLst>
          </p:cNvPr>
          <p:cNvSpPr/>
          <p:nvPr/>
        </p:nvSpPr>
        <p:spPr>
          <a:xfrm>
            <a:off x="4981190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188B-49C8-487F-A294-E64CE4079F03}"/>
              </a:ext>
            </a:extLst>
          </p:cNvPr>
          <p:cNvSpPr txBox="1"/>
          <p:nvPr/>
        </p:nvSpPr>
        <p:spPr>
          <a:xfrm>
            <a:off x="4714864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Target_model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82B075-8FB1-43F1-BFB0-78F25ED694E3}"/>
              </a:ext>
            </a:extLst>
          </p:cNvPr>
          <p:cNvCxnSpPr>
            <a:cxnSpLocks/>
          </p:cNvCxnSpPr>
          <p:nvPr/>
        </p:nvCxnSpPr>
        <p:spPr>
          <a:xfrm flipH="1">
            <a:off x="5810083" y="3840410"/>
            <a:ext cx="704101" cy="6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2CC300E-63BE-4FEF-A959-F5C8755F2130}"/>
              </a:ext>
            </a:extLst>
          </p:cNvPr>
          <p:cNvCxnSpPr>
            <a:cxnSpLocks/>
          </p:cNvCxnSpPr>
          <p:nvPr/>
        </p:nvCxnSpPr>
        <p:spPr>
          <a:xfrm flipH="1">
            <a:off x="7621154" y="3821758"/>
            <a:ext cx="714755" cy="18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2F3DC4-05AC-4E50-AE6F-B9AAEC6F7793}"/>
              </a:ext>
            </a:extLst>
          </p:cNvPr>
          <p:cNvCxnSpPr>
            <a:cxnSpLocks/>
          </p:cNvCxnSpPr>
          <p:nvPr/>
        </p:nvCxnSpPr>
        <p:spPr>
          <a:xfrm>
            <a:off x="7639829" y="4052260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E3C3439-C092-43BE-A726-E18BE57DB7D5}"/>
              </a:ext>
            </a:extLst>
          </p:cNvPr>
          <p:cNvCxnSpPr>
            <a:cxnSpLocks/>
          </p:cNvCxnSpPr>
          <p:nvPr/>
        </p:nvCxnSpPr>
        <p:spPr>
          <a:xfrm>
            <a:off x="5830525" y="4086921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81B9-F2C5-40C3-972C-7A970C355A33}"/>
              </a:ext>
            </a:extLst>
          </p:cNvPr>
          <p:cNvCxnSpPr>
            <a:cxnSpLocks/>
          </p:cNvCxnSpPr>
          <p:nvPr/>
        </p:nvCxnSpPr>
        <p:spPr>
          <a:xfrm flipV="1">
            <a:off x="7527670" y="4242643"/>
            <a:ext cx="1009607" cy="1536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19CF4D-8494-4C97-B253-2480330E1D56}"/>
              </a:ext>
            </a:extLst>
          </p:cNvPr>
          <p:cNvCxnSpPr>
            <a:cxnSpLocks/>
          </p:cNvCxnSpPr>
          <p:nvPr/>
        </p:nvCxnSpPr>
        <p:spPr>
          <a:xfrm flipH="1" flipV="1">
            <a:off x="7202719" y="4519644"/>
            <a:ext cx="72369" cy="1178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DC35BD-A8F0-44F8-897B-6583C8094799}"/>
              </a:ext>
            </a:extLst>
          </p:cNvPr>
          <p:cNvCxnSpPr>
            <a:cxnSpLocks/>
          </p:cNvCxnSpPr>
          <p:nvPr/>
        </p:nvCxnSpPr>
        <p:spPr>
          <a:xfrm>
            <a:off x="7033549" y="4551171"/>
            <a:ext cx="68415" cy="11465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8272B7-DD29-476A-9CF9-2B279F4A5B8C}"/>
              </a:ext>
            </a:extLst>
          </p:cNvPr>
          <p:cNvCxnSpPr>
            <a:cxnSpLocks/>
          </p:cNvCxnSpPr>
          <p:nvPr/>
        </p:nvCxnSpPr>
        <p:spPr>
          <a:xfrm flipH="1">
            <a:off x="7668672" y="6035721"/>
            <a:ext cx="1279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1A092D0-6B25-4C43-A7A1-1ECF58E40A24}"/>
              </a:ext>
            </a:extLst>
          </p:cNvPr>
          <p:cNvCxnSpPr>
            <a:cxnSpLocks/>
          </p:cNvCxnSpPr>
          <p:nvPr/>
        </p:nvCxnSpPr>
        <p:spPr>
          <a:xfrm flipV="1">
            <a:off x="7706811" y="6198789"/>
            <a:ext cx="1248717" cy="9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46AC17-AE04-4ED8-87F0-E608F880DC81}"/>
              </a:ext>
            </a:extLst>
          </p:cNvPr>
          <p:cNvSpPr txBox="1"/>
          <p:nvPr/>
        </p:nvSpPr>
        <p:spPr>
          <a:xfrm>
            <a:off x="5635533" y="3596550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6A358E-D05E-4F79-A712-511278111BAF}"/>
              </a:ext>
            </a:extLst>
          </p:cNvPr>
          <p:cNvSpPr txBox="1"/>
          <p:nvPr/>
        </p:nvSpPr>
        <p:spPr>
          <a:xfrm>
            <a:off x="5662489" y="4013709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0FA1D-E749-4DDA-A16C-84676C719460}"/>
              </a:ext>
            </a:extLst>
          </p:cNvPr>
          <p:cNvSpPr txBox="1"/>
          <p:nvPr/>
        </p:nvSpPr>
        <p:spPr>
          <a:xfrm>
            <a:off x="7511989" y="3529001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반환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3925B1-A5F6-4D91-8CEF-29A73B914212}"/>
              </a:ext>
            </a:extLst>
          </p:cNvPr>
          <p:cNvSpPr txBox="1"/>
          <p:nvPr/>
        </p:nvSpPr>
        <p:spPr>
          <a:xfrm>
            <a:off x="7526473" y="4034152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09CB94-253E-44F5-8D09-CC7F172F46D8}"/>
              </a:ext>
            </a:extLst>
          </p:cNvPr>
          <p:cNvSpPr txBox="1"/>
          <p:nvPr/>
        </p:nvSpPr>
        <p:spPr>
          <a:xfrm>
            <a:off x="6961014" y="4611312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73974-5D1E-442A-A4AC-759F81EFB4F3}"/>
              </a:ext>
            </a:extLst>
          </p:cNvPr>
          <p:cNvSpPr txBox="1"/>
          <p:nvPr/>
        </p:nvSpPr>
        <p:spPr>
          <a:xfrm>
            <a:off x="7919217" y="461468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D3098-7598-4D1F-B7B9-5C1A04797E85}"/>
              </a:ext>
            </a:extLst>
          </p:cNvPr>
          <p:cNvSpPr txBox="1"/>
          <p:nvPr/>
        </p:nvSpPr>
        <p:spPr>
          <a:xfrm>
            <a:off x="7716422" y="615910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Action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D1ED8-7797-4BDC-9310-670786EC1069}"/>
              </a:ext>
            </a:extLst>
          </p:cNvPr>
          <p:cNvSpPr txBox="1"/>
          <p:nvPr/>
        </p:nvSpPr>
        <p:spPr>
          <a:xfrm>
            <a:off x="7701202" y="5609666"/>
            <a:ext cx="12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상태와 보상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반환</a:t>
            </a:r>
          </a:p>
        </p:txBody>
      </p:sp>
      <p:sp>
        <p:nvSpPr>
          <p:cNvPr id="49" name="화살표: 원형 48">
            <a:extLst>
              <a:ext uri="{FF2B5EF4-FFF2-40B4-BE49-F238E27FC236}">
                <a16:creationId xmlns:a16="http://schemas.microsoft.com/office/drawing/2014/main" id="{207EB1AE-21F8-4E91-ACCC-5205112C9DA5}"/>
              </a:ext>
            </a:extLst>
          </p:cNvPr>
          <p:cNvSpPr/>
          <p:nvPr/>
        </p:nvSpPr>
        <p:spPr>
          <a:xfrm>
            <a:off x="6804276" y="2961422"/>
            <a:ext cx="368537" cy="845043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1BC2F0-58AA-43CE-A224-A117C559DA53}"/>
              </a:ext>
            </a:extLst>
          </p:cNvPr>
          <p:cNvSpPr txBox="1"/>
          <p:nvPr/>
        </p:nvSpPr>
        <p:spPr>
          <a:xfrm>
            <a:off x="6944610" y="2843296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업데이트 주기 변경 가능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1" name="순서도: 자기 디스크 50">
            <a:extLst>
              <a:ext uri="{FF2B5EF4-FFF2-40B4-BE49-F238E27FC236}">
                <a16:creationId xmlns:a16="http://schemas.microsoft.com/office/drawing/2014/main" id="{87045AD1-35B3-4AD9-9A78-F59754E4F295}"/>
              </a:ext>
            </a:extLst>
          </p:cNvPr>
          <p:cNvSpPr/>
          <p:nvPr/>
        </p:nvSpPr>
        <p:spPr>
          <a:xfrm>
            <a:off x="2760502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053E41-E584-4C56-9C49-02B3A109E29B}"/>
              </a:ext>
            </a:extLst>
          </p:cNvPr>
          <p:cNvSpPr txBox="1"/>
          <p:nvPr/>
        </p:nvSpPr>
        <p:spPr>
          <a:xfrm>
            <a:off x="2494176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DQN</a:t>
            </a:r>
            <a:r>
              <a:rPr lang="ko-KR" altLang="en-US" sz="1200" b="1"/>
              <a:t> </a:t>
            </a:r>
            <a:r>
              <a:rPr lang="en-US" altLang="ko-KR" sz="1200" b="1"/>
              <a:t>Class</a:t>
            </a:r>
            <a:endParaRPr lang="ko-KR" altLang="en-US" sz="120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CB517D-9A06-40FB-B80B-ED8742A8B504}"/>
              </a:ext>
            </a:extLst>
          </p:cNvPr>
          <p:cNvCxnSpPr>
            <a:cxnSpLocks/>
          </p:cNvCxnSpPr>
          <p:nvPr/>
        </p:nvCxnSpPr>
        <p:spPr>
          <a:xfrm flipV="1">
            <a:off x="3519673" y="3994995"/>
            <a:ext cx="1394935" cy="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506AE9D-87BC-4010-A2DE-A12965B099EC}"/>
              </a:ext>
            </a:extLst>
          </p:cNvPr>
          <p:cNvCxnSpPr>
            <a:cxnSpLocks/>
          </p:cNvCxnSpPr>
          <p:nvPr/>
        </p:nvCxnSpPr>
        <p:spPr>
          <a:xfrm>
            <a:off x="3551477" y="4007684"/>
            <a:ext cx="3224642" cy="2122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C90A4D-D730-43C1-96C6-175AE4658913}"/>
              </a:ext>
            </a:extLst>
          </p:cNvPr>
          <p:cNvSpPr txBox="1"/>
          <p:nvPr/>
        </p:nvSpPr>
        <p:spPr>
          <a:xfrm>
            <a:off x="3703230" y="3994995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모델 선언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FAAFE4-9467-42D4-A9D0-F4E9D05B0AFD}"/>
              </a:ext>
            </a:extLst>
          </p:cNvPr>
          <p:cNvSpPr/>
          <p:nvPr/>
        </p:nvSpPr>
        <p:spPr>
          <a:xfrm>
            <a:off x="6578540" y="5567189"/>
            <a:ext cx="2299624" cy="1190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3A88DE-A994-45BB-AB75-C8660F7275D9}"/>
              </a:ext>
            </a:extLst>
          </p:cNvPr>
          <p:cNvSpPr txBox="1"/>
          <p:nvPr/>
        </p:nvSpPr>
        <p:spPr>
          <a:xfrm>
            <a:off x="7898292" y="530785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DQNAgent</a:t>
            </a:r>
            <a:endParaRPr lang="ko-KR" altLang="en-US" sz="14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6839-A48A-4EBE-ACEC-0D3678C76733}"/>
              </a:ext>
            </a:extLst>
          </p:cNvPr>
          <p:cNvSpPr txBox="1"/>
          <p:nvPr/>
        </p:nvSpPr>
        <p:spPr>
          <a:xfrm>
            <a:off x="9496533" y="4924885"/>
            <a:ext cx="15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DQNAgent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07D54-2A0F-4D8B-9E02-552B97044EAE}"/>
              </a:ext>
            </a:extLst>
          </p:cNvPr>
          <p:cNvSpPr txBox="1"/>
          <p:nvPr/>
        </p:nvSpPr>
        <p:spPr>
          <a:xfrm>
            <a:off x="5808256" y="4581703"/>
            <a:ext cx="1436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0" name="화살표: 아래로 구부러짐 59">
            <a:extLst>
              <a:ext uri="{FF2B5EF4-FFF2-40B4-BE49-F238E27FC236}">
                <a16:creationId xmlns:a16="http://schemas.microsoft.com/office/drawing/2014/main" id="{A48483FD-959B-4176-9DB0-31C2BAB8AFD8}"/>
              </a:ext>
            </a:extLst>
          </p:cNvPr>
          <p:cNvSpPr/>
          <p:nvPr/>
        </p:nvSpPr>
        <p:spPr>
          <a:xfrm flipH="1">
            <a:off x="5285062" y="3275719"/>
            <a:ext cx="1439597" cy="211516"/>
          </a:xfrm>
          <a:prstGeom prst="curved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42B729-171E-40EC-B616-283E2683581B}"/>
              </a:ext>
            </a:extLst>
          </p:cNvPr>
          <p:cNvSpPr txBox="1"/>
          <p:nvPr/>
        </p:nvSpPr>
        <p:spPr>
          <a:xfrm>
            <a:off x="2910462" y="3192020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EBC0BE-1DD5-4FD9-B306-ECA8C76C9693}"/>
              </a:ext>
            </a:extLst>
          </p:cNvPr>
          <p:cNvSpPr txBox="1"/>
          <p:nvPr/>
        </p:nvSpPr>
        <p:spPr>
          <a:xfrm>
            <a:off x="9363433" y="3677195"/>
            <a:ext cx="24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비동기적으로 수행 </a:t>
            </a:r>
            <a:r>
              <a:rPr lang="en-US" altLang="ko-KR" sz="1400" b="1">
                <a:solidFill>
                  <a:srgbClr val="FF0000"/>
                </a:solidFill>
              </a:rPr>
              <a:t>X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2049</Words>
  <Application>Microsoft Office PowerPoint</Application>
  <PresentationFormat>와이드스크린</PresentationFormat>
  <Paragraphs>349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경기천년제목 Light</vt:lpstr>
      <vt:lpstr>나눔스퀘어 ExtraBold</vt:lpstr>
      <vt:lpstr>Arial</vt:lpstr>
      <vt:lpstr>경기천년제목 Medium</vt:lpstr>
      <vt:lpstr>맑은 고딕</vt:lpstr>
      <vt:lpstr>경기천년제목 Bold</vt:lpstr>
      <vt:lpstr>나눔스퀘어 Bold</vt:lpstr>
      <vt:lpstr>Wingdings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한혜경</dc:creator>
  <cp:lastModifiedBy>Ki-hyeon</cp:lastModifiedBy>
  <cp:revision>457</cp:revision>
  <dcterms:created xsi:type="dcterms:W3CDTF">2021-01-18T07:50:40Z</dcterms:created>
  <dcterms:modified xsi:type="dcterms:W3CDTF">2021-06-02T07:33:32Z</dcterms:modified>
</cp:coreProperties>
</file>