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0" r:id="rId5"/>
    <p:sldId id="263" r:id="rId6"/>
    <p:sldId id="261" r:id="rId7"/>
    <p:sldId id="257" r:id="rId8"/>
    <p:sldId id="266" r:id="rId9"/>
    <p:sldId id="259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E0F74-1E17-4FE0-B1E1-43378E58B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10330E-D6DD-4DC4-9130-A0219461A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51BE46-B389-4790-B63E-0F5B24E9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EFD7-72B4-4809-8610-3BE491DE874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DD064-1300-4F91-A05B-9123EEDF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CA46C-91B4-4CF8-86ED-F9F18CAE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E6C8-9F46-45A4-8153-07401D332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02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047EB-5A31-4013-A433-BC4C2F77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81C1F9-04D2-40D3-AC4D-738B01CC1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00CB1-C375-4DA9-B321-CB8973A5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EFD7-72B4-4809-8610-3BE491DE874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4F35B-1367-495A-B3EC-E2422411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7AABA-C591-4ED7-BFD1-733FC086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E6C8-9F46-45A4-8153-07401D332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24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D1B1DA-DC8D-4F67-8412-48B38304C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07C87-B39F-4469-B329-FF959B68B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5DD07-E2D7-46BB-947B-376E7029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EFD7-72B4-4809-8610-3BE491DE874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8B33E-2E17-44D6-9729-965C7DE5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04A05-734E-4FAD-AF6C-CFCFB183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E6C8-9F46-45A4-8153-07401D332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90D81-9529-4BC7-98A2-9B59EBB9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DC3FE-AA69-495B-B13F-F4AD5F785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067068-4F24-41E7-8796-82CCF0B1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EFD7-72B4-4809-8610-3BE491DE874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3E264-67A6-458C-993B-24756BB4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68206A-0E43-4505-AAEF-746F60BF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E6C8-9F46-45A4-8153-07401D332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E09B5-FCA2-4257-822C-CAB2BEE9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DC172F-F78E-4C04-9303-C54031ED2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3917A-3085-4E13-862C-94ACB8F1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EFD7-72B4-4809-8610-3BE491DE874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7A316-68D3-4D61-AD74-57966965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7B44CA-1119-442B-BC19-5846DB8B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E6C8-9F46-45A4-8153-07401D332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04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BEDF7-94A4-48C5-8B69-752A9A56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A4DA3-5638-478F-BE3F-1D37D0ED4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4DE58D-932F-446E-97C2-99BDFCCBF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62FE8D-9DDB-4A01-BBDF-C1A84650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EFD7-72B4-4809-8610-3BE491DE874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1CE66C-264F-40C7-856E-32614259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F1A87E-C5EB-4AC0-AD0D-E27D76C7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E6C8-9F46-45A4-8153-07401D332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9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E4DD7-4F59-48AD-9D55-C39597FA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1E503C-03B5-4A87-B7DA-6AFBCFD79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E9C576-FA47-477A-AF77-31E1D6B6D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3B1443-7FEA-4D33-8AEA-FB4F5DBA8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6C4BFC-033D-491B-AB14-3CB04D25B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4C9CFE-70D6-4A88-B657-9F31C6FF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EFD7-72B4-4809-8610-3BE491DE874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3EEBD0-6D1F-4F6D-9169-645E79FC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FB626E-CA6C-45A5-A2DD-F3CD1A98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E6C8-9F46-45A4-8153-07401D332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09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AFCBC-DD76-4F18-A39E-2A4AAEC9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110439-BA8E-438E-A505-F2B0546B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EFD7-72B4-4809-8610-3BE491DE874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DD3C3F-6690-402D-89B3-3D5E939B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11A1AC-F550-4846-B682-B3B275A8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E6C8-9F46-45A4-8153-07401D332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7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E5060D-4245-4E3F-8CC7-41F88E34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EFD7-72B4-4809-8610-3BE491DE874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57183C-45B5-45D2-921B-211801441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439BEB-A0FE-432C-8087-7B13010B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E6C8-9F46-45A4-8153-07401D332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29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8F3E8-B2D5-4207-8570-941321CFE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E3752-E97F-4579-80D6-9B2D206E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705FD0-7851-43E6-8706-3D70509F1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50FDAF-C5BB-4A20-9289-4AAE8511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EFD7-72B4-4809-8610-3BE491DE874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9B36FA-E275-4760-8C82-018FF645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336AD-FB12-404E-BB84-94747A60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E6C8-9F46-45A4-8153-07401D332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2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02B8D-31F3-458C-8D4F-4B4DF852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42A670-77BC-46CD-B5F8-D0D02DE27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920638-1830-45AD-9AA2-352D29B68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5513B7-EA91-46B0-9A97-54E656A0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EFD7-72B4-4809-8610-3BE491DE874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E9D71A-6EB1-4270-99E6-E2A702AD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78EC5-A64C-4118-8F45-9BD593DC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8E6C8-9F46-45A4-8153-07401D332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72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FE5B16-E639-41C8-83A4-0799827AF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52BA4A-D13C-42EB-AE6D-BD74B6FFD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092695-FD14-4FCB-874C-3E79C0B1E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0EFD7-72B4-4809-8610-3BE491DE874D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EE696-30C2-4C49-A9D0-B29A5D33E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2FF11-363D-4CC5-91BF-7D472F5BD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8E6C8-9F46-45A4-8153-07401D332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67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177AF-D2A4-401D-9B22-8682A76F7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Antisense oligonucleotide (ASO) off-target finder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515313-A4E3-47C0-8129-ECF72DFEC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r"/>
            <a:r>
              <a:rPr lang="en-US" altLang="ko-KR" sz="1800" dirty="0"/>
              <a:t>Computation</a:t>
            </a:r>
            <a:r>
              <a:rPr lang="ko-KR" altLang="en-US" sz="1800" dirty="0"/>
              <a:t> </a:t>
            </a:r>
            <a:r>
              <a:rPr lang="en-US" altLang="ko-KR" sz="1800" dirty="0"/>
              <a:t>and</a:t>
            </a:r>
            <a:r>
              <a:rPr lang="ko-KR" altLang="en-US" sz="1800" dirty="0"/>
              <a:t> </a:t>
            </a:r>
            <a:r>
              <a:rPr lang="en-US" altLang="ko-KR" sz="1800" dirty="0"/>
              <a:t>synthetic biology lab (CSBL)</a:t>
            </a:r>
          </a:p>
          <a:p>
            <a:pPr algn="r"/>
            <a:r>
              <a:rPr lang="ko-KR" altLang="en-US" sz="1800" dirty="0"/>
              <a:t>김보근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박연수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3254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974F1FA-2561-4CEF-B540-ED703890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12094"/>
            <a:ext cx="10515600" cy="1325563"/>
          </a:xfrm>
        </p:spPr>
        <p:txBody>
          <a:bodyPr/>
          <a:lstStyle/>
          <a:p>
            <a:r>
              <a:rPr lang="en-US" altLang="ko-KR" dirty="0"/>
              <a:t>How problem can be solved?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CD5CFD-3BE9-4328-A0C1-580B7357F9C9}"/>
              </a:ext>
            </a:extLst>
          </p:cNvPr>
          <p:cNvSpPr txBox="1"/>
          <p:nvPr/>
        </p:nvSpPr>
        <p:spPr>
          <a:xfrm>
            <a:off x="4977466" y="1337657"/>
            <a:ext cx="21196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Genome sequence</a:t>
            </a:r>
          </a:p>
          <a:p>
            <a:pPr algn="ctr"/>
            <a:r>
              <a:rPr lang="en-US" altLang="ko-KR" dirty="0"/>
              <a:t>ASO sequence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7AA978B-1D2E-416D-A138-31DFF8E057BE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6037274" y="1983988"/>
            <a:ext cx="2" cy="24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18330FB-65DC-4A1D-BE9D-0C5584F12A20}"/>
              </a:ext>
            </a:extLst>
          </p:cNvPr>
          <p:cNvSpPr txBox="1"/>
          <p:nvPr/>
        </p:nvSpPr>
        <p:spPr>
          <a:xfrm>
            <a:off x="7572462" y="2967335"/>
            <a:ext cx="155196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Options</a:t>
            </a:r>
          </a:p>
          <a:p>
            <a:pPr algn="ctr"/>
            <a:r>
              <a:rPr lang="en-US" altLang="ko-KR" dirty="0"/>
              <a:t># of gaps</a:t>
            </a:r>
          </a:p>
          <a:p>
            <a:pPr algn="ctr"/>
            <a:r>
              <a:rPr lang="en-US" altLang="ko-KR" dirty="0"/>
              <a:t># of indels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DBC4398-7BBF-43C9-A7B8-59802B144933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flipH="1">
            <a:off x="6813257" y="3429000"/>
            <a:ext cx="759205" cy="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DED67F-ECB3-4BB7-95B9-865C6178EF3A}"/>
              </a:ext>
            </a:extLst>
          </p:cNvPr>
          <p:cNvSpPr txBox="1"/>
          <p:nvPr/>
        </p:nvSpPr>
        <p:spPr>
          <a:xfrm>
            <a:off x="5261294" y="3109925"/>
            <a:ext cx="15519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Align ASO to genome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DCB1C9-8977-4527-9BC5-7C2844C6DDC0}"/>
              </a:ext>
            </a:extLst>
          </p:cNvPr>
          <p:cNvSpPr txBox="1"/>
          <p:nvPr/>
        </p:nvSpPr>
        <p:spPr>
          <a:xfrm>
            <a:off x="5261294" y="2230007"/>
            <a:ext cx="15519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Index</a:t>
            </a:r>
          </a:p>
          <a:p>
            <a:pPr algn="ctr"/>
            <a:r>
              <a:rPr lang="en-US" altLang="ko-KR" dirty="0"/>
              <a:t>Genome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1D4235-18B0-4668-9F97-644C7336A5D5}"/>
              </a:ext>
            </a:extLst>
          </p:cNvPr>
          <p:cNvSpPr txBox="1"/>
          <p:nvPr/>
        </p:nvSpPr>
        <p:spPr>
          <a:xfrm>
            <a:off x="5261294" y="5542622"/>
            <a:ext cx="15519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Save coordinate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49761C2-7B00-4661-ADD9-AB46CE7B844F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6037276" y="2876338"/>
            <a:ext cx="0" cy="23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A344B9A-378B-4287-83FF-7F14A275DD96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 flipH="1">
            <a:off x="6037274" y="3756256"/>
            <a:ext cx="2" cy="22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383288CA-FF25-42A8-98F8-C3013C142BAD}"/>
              </a:ext>
            </a:extLst>
          </p:cNvPr>
          <p:cNvSpPr/>
          <p:nvPr/>
        </p:nvSpPr>
        <p:spPr>
          <a:xfrm>
            <a:off x="4404565" y="3984815"/>
            <a:ext cx="3265418" cy="1168771"/>
          </a:xfrm>
          <a:prstGeom prst="flowChartDecis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63964E-5546-434F-951B-8FCC2FC3F78B}"/>
              </a:ext>
            </a:extLst>
          </p:cNvPr>
          <p:cNvSpPr txBox="1"/>
          <p:nvPr/>
        </p:nvSpPr>
        <p:spPr>
          <a:xfrm>
            <a:off x="4938316" y="4252726"/>
            <a:ext cx="219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Less than allowed gap/indels?</a:t>
            </a:r>
            <a:endParaRPr lang="ko-KR" altLang="en-US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AF4A591-200A-445C-B31B-3D0A25BC4839}"/>
              </a:ext>
            </a:extLst>
          </p:cNvPr>
          <p:cNvCxnSpPr>
            <a:cxnSpLocks/>
            <a:stCxn id="24" idx="1"/>
            <a:endCxn id="13" idx="1"/>
          </p:cNvCxnSpPr>
          <p:nvPr/>
        </p:nvCxnSpPr>
        <p:spPr>
          <a:xfrm rot="10800000" flipH="1">
            <a:off x="4404564" y="3433091"/>
            <a:ext cx="856729" cy="1136110"/>
          </a:xfrm>
          <a:prstGeom prst="bentConnector3">
            <a:avLst>
              <a:gd name="adj1" fmla="val -1591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534B472-215D-4546-ACC2-758C79DCD0D3}"/>
              </a:ext>
            </a:extLst>
          </p:cNvPr>
          <p:cNvCxnSpPr>
            <a:cxnSpLocks/>
            <a:stCxn id="24" idx="2"/>
            <a:endCxn id="15" idx="0"/>
          </p:cNvCxnSpPr>
          <p:nvPr/>
        </p:nvCxnSpPr>
        <p:spPr>
          <a:xfrm>
            <a:off x="6037274" y="5153586"/>
            <a:ext cx="2" cy="389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855A57D-9031-4647-94B2-B2279D5F50B4}"/>
              </a:ext>
            </a:extLst>
          </p:cNvPr>
          <p:cNvSpPr txBox="1"/>
          <p:nvPr/>
        </p:nvSpPr>
        <p:spPr>
          <a:xfrm>
            <a:off x="6037274" y="5153586"/>
            <a:ext cx="71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C0B48F-4130-4E5B-B3F3-A62A17F77362}"/>
              </a:ext>
            </a:extLst>
          </p:cNvPr>
          <p:cNvSpPr txBox="1"/>
          <p:nvPr/>
        </p:nvSpPr>
        <p:spPr>
          <a:xfrm>
            <a:off x="3714039" y="3800149"/>
            <a:ext cx="54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399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974F1FA-2561-4CEF-B540-ED703890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antisense oligonucleotide (ASO)?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20C3100-C669-4035-A089-5F84B0995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Short, synthetic, single-stranded oligonucleotide</a:t>
            </a:r>
          </a:p>
          <a:p>
            <a:r>
              <a:rPr lang="en-US" altLang="ko-KR" dirty="0"/>
              <a:t>Bind to complementary RNA (coding or non-coding)</a:t>
            </a:r>
          </a:p>
          <a:p>
            <a:r>
              <a:rPr lang="en-US" altLang="ko-KR" dirty="0"/>
              <a:t>Modify protein expression through </a:t>
            </a:r>
            <a:r>
              <a:rPr lang="en-US" altLang="ko-KR"/>
              <a:t>several </a:t>
            </a:r>
            <a:r>
              <a:rPr lang="en-US" altLang="ko-KR" smtClean="0"/>
              <a:t>method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Rinaldi, C., &amp; Wood, M. J. (2018). Antisense oligonucleotides: the next frontier for treatment of neurological disorders. </a:t>
            </a:r>
            <a:r>
              <a:rPr lang="en-US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 Reviews Neurology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14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9-21.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9646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974F1FA-2561-4CEF-B540-ED703890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Various ASO mechanisms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490E38-4541-429D-BA9C-1D7EDEC50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48" y="1074057"/>
            <a:ext cx="7609303" cy="5420722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20C3100-C669-4035-A089-5F84B0995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19311"/>
            <a:ext cx="10515600" cy="738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Rinaldi, C., &amp; Wood, M. J. (2018). Antisense oligonucleotides: the next frontier for treatment of neurological disorders. </a:t>
            </a:r>
            <a:r>
              <a:rPr lang="en-US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Nature Reviews Neurology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14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9-21.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977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974F1FA-2561-4CEF-B540-ED703890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855"/>
            <a:ext cx="10515600" cy="1325563"/>
          </a:xfrm>
        </p:spPr>
        <p:txBody>
          <a:bodyPr/>
          <a:lstStyle/>
          <a:p>
            <a:r>
              <a:rPr lang="en-US" altLang="ko-KR" dirty="0"/>
              <a:t>Different types of standard ASO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20C3100-C669-4035-A089-5F84B0995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179" y="1766093"/>
            <a:ext cx="4961021" cy="3838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Gapmer</a:t>
            </a:r>
            <a:r>
              <a:rPr lang="en-US" altLang="ko-KR" dirty="0"/>
              <a:t> ASO</a:t>
            </a:r>
          </a:p>
          <a:p>
            <a:pPr lvl="1"/>
            <a:r>
              <a:rPr lang="en-US" altLang="ko-KR" dirty="0"/>
              <a:t>High-affinity ribose modification (e.g. LNA) on</a:t>
            </a:r>
            <a:r>
              <a:rPr lang="ko-KR" altLang="en-US" dirty="0"/>
              <a:t> </a:t>
            </a:r>
            <a:r>
              <a:rPr lang="en-US" altLang="ko-KR" dirty="0"/>
              <a:t>wing</a:t>
            </a:r>
          </a:p>
        </p:txBody>
      </p:sp>
      <p:pic>
        <p:nvPicPr>
          <p:cNvPr id="6" name="Picture 4" descr="Fig. 1">
            <a:extLst>
              <a:ext uri="{FF2B5EF4-FFF2-40B4-BE49-F238E27FC236}">
                <a16:creationId xmlns:a16="http://schemas.microsoft.com/office/drawing/2014/main" id="{FD76A633-92A1-4044-93BF-2CCF0A246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37" y="1766093"/>
            <a:ext cx="581025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C4E1F3-4231-4067-B2F1-8952E9846CEC}"/>
              </a:ext>
            </a:extLst>
          </p:cNvPr>
          <p:cNvSpPr txBox="1"/>
          <p:nvPr/>
        </p:nvSpPr>
        <p:spPr>
          <a:xfrm>
            <a:off x="760602" y="5991056"/>
            <a:ext cx="1067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DeVos, S. L., &amp; Miller, T. M. (2013). Antisense oligonucleotides: treating neurodegeneration at the level of RNA. </a:t>
            </a:r>
            <a:r>
              <a:rPr lang="en-US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Neurotherapeutics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486-497.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3756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974F1FA-2561-4CEF-B540-ED703890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 types of standard ASO</a:t>
            </a:r>
            <a:endParaRPr lang="ko-KR" altLang="en-US" dirty="0"/>
          </a:p>
        </p:txBody>
      </p:sp>
      <p:pic>
        <p:nvPicPr>
          <p:cNvPr id="1026" name="Picture 2" descr="Fig. 2">
            <a:extLst>
              <a:ext uri="{FF2B5EF4-FFF2-40B4-BE49-F238E27FC236}">
                <a16:creationId xmlns:a16="http://schemas.microsoft.com/office/drawing/2014/main" id="{E0FD8752-24AD-4B98-9341-63802AB0C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2524125"/>
            <a:ext cx="58007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6FF701-248B-440D-B6C4-18089A2E0513}"/>
              </a:ext>
            </a:extLst>
          </p:cNvPr>
          <p:cNvSpPr txBox="1"/>
          <p:nvPr/>
        </p:nvSpPr>
        <p:spPr>
          <a:xfrm>
            <a:off x="760602" y="5991056"/>
            <a:ext cx="10670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DeVos, S. L., &amp; Miller, T. M. (2013). Antisense oligonucleotides: treating neurodegeneration at the level of RNA. </a:t>
            </a:r>
            <a:r>
              <a:rPr lang="en-US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Neurotherapeutics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486-497.</a:t>
            </a:r>
            <a:endParaRPr lang="ko-KR" altLang="en-US" sz="1600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C6E374BC-7588-4F60-99B6-78BFDCC0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926" y="1766093"/>
            <a:ext cx="5057274" cy="383857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Gapmer</a:t>
            </a:r>
            <a:r>
              <a:rPr lang="en-US" altLang="ko-KR" dirty="0"/>
              <a:t> ASO</a:t>
            </a:r>
          </a:p>
          <a:p>
            <a:pPr lvl="1"/>
            <a:r>
              <a:rPr lang="en-US" altLang="ko-KR" dirty="0"/>
              <a:t>Normal DNA in the central gap region</a:t>
            </a:r>
          </a:p>
          <a:p>
            <a:pPr lvl="1"/>
            <a:r>
              <a:rPr lang="en-US" altLang="ko-KR" dirty="0"/>
              <a:t>Target RNA sequence cleaved by RNase H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282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974F1FA-2561-4CEF-B540-ED703890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 types of standard ASO</a:t>
            </a:r>
            <a:endParaRPr lang="ko-KR" alt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9C762EA-92A8-4752-A9D5-C31346476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1" y="1487817"/>
            <a:ext cx="3943350" cy="464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90D040F2-4EA1-4AC7-BB30-964CFA00E053}"/>
              </a:ext>
            </a:extLst>
          </p:cNvPr>
          <p:cNvSpPr txBox="1">
            <a:spLocks/>
          </p:cNvSpPr>
          <p:nvPr/>
        </p:nvSpPr>
        <p:spPr>
          <a:xfrm>
            <a:off x="6343652" y="1766093"/>
            <a:ext cx="5162548" cy="3838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 startAt="2"/>
            </a:pPr>
            <a:r>
              <a:rPr lang="en-US" altLang="ko-KR" dirty="0"/>
              <a:t>Splice-switching ASO</a:t>
            </a:r>
          </a:p>
          <a:p>
            <a:pPr lvl="1"/>
            <a:r>
              <a:rPr lang="en-US" altLang="ko-KR" dirty="0"/>
              <a:t>Does not use RNase </a:t>
            </a:r>
            <a:r>
              <a:rPr lang="en-US" altLang="ko-KR"/>
              <a:t>H-mediated </a:t>
            </a:r>
            <a:r>
              <a:rPr lang="en-US" altLang="ko-KR" smtClean="0"/>
              <a:t>cleavage</a:t>
            </a:r>
            <a:endParaRPr lang="en-US" altLang="ko-KR" dirty="0"/>
          </a:p>
          <a:p>
            <a:pPr lvl="1"/>
            <a:r>
              <a:rPr lang="en-US" altLang="ko-KR" dirty="0"/>
              <a:t>Sterically </a:t>
            </a:r>
            <a:r>
              <a:rPr lang="en-US" altLang="ko-KR" b="1" dirty="0"/>
              <a:t>block target RNA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b="1" dirty="0"/>
              <a:t>Regulate pre-mRNA splicing</a:t>
            </a:r>
            <a:r>
              <a:rPr lang="en-US" altLang="ko-KR" dirty="0"/>
              <a:t> and repair of defective RNA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C206D095-CB0C-4EB6-9F9B-567B9EF58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48400"/>
            <a:ext cx="105156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rgbClr val="222222"/>
                </a:solidFill>
                <a:latin typeface="Arial" panose="020B0604020202020204" pitchFamily="34" charset="0"/>
              </a:rPr>
              <a:t>H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avens, M. A., &amp; Hastings, M. L. (2016). Splice-switching antisense oligonucleotides as therapeutic drugs. </a:t>
            </a:r>
            <a:r>
              <a:rPr lang="en-US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Nucleic acids research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44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(14), 6549-6563.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163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974F1FA-2561-4CEF-B540-ED703890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the problem?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20C3100-C669-4035-A089-5F84B0995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Finding off-target site of antisense oligonucleotide (ASO)</a:t>
            </a:r>
          </a:p>
          <a:p>
            <a:endParaRPr lang="en-US" altLang="ko-KR" dirty="0"/>
          </a:p>
          <a:p>
            <a:r>
              <a:rPr lang="en-US" altLang="ko-KR" dirty="0"/>
              <a:t>Input: target genome and ASO sequence (FASTA format)</a:t>
            </a:r>
          </a:p>
          <a:p>
            <a:r>
              <a:rPr lang="en-US" altLang="ko-KR" dirty="0"/>
              <a:t>Output: target/off-target site coordinate</a:t>
            </a:r>
          </a:p>
          <a:p>
            <a:r>
              <a:rPr lang="en-US" altLang="ko-KR" dirty="0"/>
              <a:t>Options:</a:t>
            </a:r>
            <a:r>
              <a:rPr lang="ko-KR" altLang="en-US" dirty="0"/>
              <a:t> </a:t>
            </a:r>
            <a:r>
              <a:rPr lang="en-US" altLang="ko-KR" dirty="0"/>
              <a:t>Number of allowed mismatches, indels…</a:t>
            </a:r>
          </a:p>
        </p:txBody>
      </p:sp>
    </p:spTree>
    <p:extLst>
      <p:ext uri="{BB962C8B-B14F-4D97-AF65-F5344CB8AC3E}">
        <p14:creationId xmlns:p14="http://schemas.microsoft.com/office/powerpoint/2010/main" val="373628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스핀라자&amp;#39; 보험 급여 적용">
            <a:extLst>
              <a:ext uri="{FF2B5EF4-FFF2-40B4-BE49-F238E27FC236}">
                <a16:creationId xmlns:a16="http://schemas.microsoft.com/office/drawing/2014/main" id="{9DE5D5EB-EEBC-4B63-AC70-79FF3EC9B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899" y="4523520"/>
            <a:ext cx="3084380" cy="2127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100 Mg Exondys 51 Injection, Packaging Size: 2 ml Vial, Rs 400 /box | ID:  23552049762">
            <a:extLst>
              <a:ext uri="{FF2B5EF4-FFF2-40B4-BE49-F238E27FC236}">
                <a16:creationId xmlns:a16="http://schemas.microsoft.com/office/drawing/2014/main" id="{1A7F69D4-D59D-45A6-8B46-7580B2C32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342" y="4572000"/>
            <a:ext cx="238125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GSEDI (inotersen) injection, for subcutaneous use. - South Delhi Pharma">
            <a:extLst>
              <a:ext uri="{FF2B5EF4-FFF2-40B4-BE49-F238E27FC236}">
                <a16:creationId xmlns:a16="http://schemas.microsoft.com/office/drawing/2014/main" id="{95121202-81E2-456D-91B2-F66DE50E1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734" y="4572000"/>
            <a:ext cx="2248650" cy="224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Kynamro Approved for Homozygous Familial Hypercholesterolemia - MPR">
            <a:extLst>
              <a:ext uri="{FF2B5EF4-FFF2-40B4-BE49-F238E27FC236}">
                <a16:creationId xmlns:a16="http://schemas.microsoft.com/office/drawing/2014/main" id="{8D2BF695-AB28-419E-A049-1B2D06673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142" y="4449556"/>
            <a:ext cx="2371094" cy="237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7974F1FA-2561-4CEF-B540-ED703890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ko-KR" dirty="0"/>
              <a:t>Why is it important?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20C3100-C669-4035-A089-5F84B0995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3644733"/>
          </a:xfrm>
        </p:spPr>
        <p:txBody>
          <a:bodyPr/>
          <a:lstStyle/>
          <a:p>
            <a:r>
              <a:rPr lang="en-US" altLang="ko-KR" dirty="0"/>
              <a:t>ASO can be used to </a:t>
            </a:r>
            <a:r>
              <a:rPr lang="en-US" altLang="ko-KR" b="1" dirty="0"/>
              <a:t>inhibit specific sequences of RNA</a:t>
            </a:r>
          </a:p>
          <a:p>
            <a:r>
              <a:rPr lang="en-US" altLang="ko-KR" dirty="0"/>
              <a:t>Some neurodegenerative disease result from single mutant protein (Alzheimer’s disease, Parkinson’s disease)</a:t>
            </a:r>
          </a:p>
          <a:p>
            <a:r>
              <a:rPr lang="en-US" altLang="ko-KR" dirty="0"/>
              <a:t>Several </a:t>
            </a:r>
            <a:r>
              <a:rPr lang="en-US" altLang="ko-KR" b="1" dirty="0"/>
              <a:t>ASO therapies</a:t>
            </a:r>
            <a:r>
              <a:rPr lang="en-US" altLang="ko-KR" dirty="0"/>
              <a:t> are approved for rare genetic diseases</a:t>
            </a:r>
          </a:p>
          <a:p>
            <a:pPr lvl="1"/>
            <a:r>
              <a:rPr lang="en-US" altLang="ko-KR" dirty="0" err="1"/>
              <a:t>Kynamro</a:t>
            </a:r>
            <a:r>
              <a:rPr lang="en-US" altLang="ko-KR" dirty="0"/>
              <a:t> (Familial hypercholesterolemia, </a:t>
            </a:r>
            <a:r>
              <a:rPr lang="ko-KR" altLang="en-US" dirty="0"/>
              <a:t>가족성 </a:t>
            </a:r>
            <a:r>
              <a:rPr lang="ko-KR" altLang="en-US" dirty="0" err="1"/>
              <a:t>고콜레스테롤혈증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Tegsedi</a:t>
            </a:r>
            <a:r>
              <a:rPr lang="en-US" altLang="ko-KR" dirty="0"/>
              <a:t> (Hereditary ATTR amyloidosis, </a:t>
            </a:r>
            <a:r>
              <a:rPr lang="ko-KR" altLang="en-US" dirty="0"/>
              <a:t>유전성 </a:t>
            </a:r>
            <a:r>
              <a:rPr lang="en-US" altLang="ko-KR" dirty="0"/>
              <a:t>ATTR </a:t>
            </a:r>
            <a:r>
              <a:rPr lang="ko-KR" altLang="en-US" dirty="0" err="1"/>
              <a:t>아밀로이드증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Exondys</a:t>
            </a:r>
            <a:r>
              <a:rPr lang="en-US" altLang="ko-KR" dirty="0"/>
              <a:t> 51 (Duchenne muscular dystrophy, </a:t>
            </a:r>
            <a:r>
              <a:rPr lang="ko-KR" altLang="en-US" dirty="0" err="1"/>
              <a:t>듀센</a:t>
            </a:r>
            <a:r>
              <a:rPr lang="ko-KR" altLang="en-US" dirty="0"/>
              <a:t> </a:t>
            </a:r>
            <a:r>
              <a:rPr lang="ko-KR" altLang="en-US" dirty="0" err="1"/>
              <a:t>근이영양증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Spinraza</a:t>
            </a:r>
            <a:r>
              <a:rPr lang="en-US" altLang="ko-KR" dirty="0"/>
              <a:t> (Spinal muscular atrophy, </a:t>
            </a:r>
            <a:r>
              <a:rPr lang="ko-KR" altLang="en-US" dirty="0" err="1"/>
              <a:t>척수성</a:t>
            </a:r>
            <a:r>
              <a:rPr lang="ko-KR" altLang="en-US" dirty="0"/>
              <a:t> 근위축증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4260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974F1FA-2561-4CEF-B540-ED703890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is it important?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20C3100-C669-4035-A089-5F84B0995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Specific ASO binding to target sequence needed for high selectivity</a:t>
            </a:r>
          </a:p>
          <a:p>
            <a:r>
              <a:rPr lang="en-US" altLang="ko-KR" dirty="0"/>
              <a:t>ASO might bind to off-target RNA (similar sequence to target)</a:t>
            </a:r>
          </a:p>
          <a:p>
            <a:r>
              <a:rPr lang="en-US" altLang="ko-KR" dirty="0"/>
              <a:t>Off-target binding might cause unintended toxicity</a:t>
            </a:r>
          </a:p>
          <a:p>
            <a:r>
              <a:rPr lang="en-US" altLang="ko-KR" dirty="0"/>
              <a:t>Animal studies cannot be used for off-target finding due to difference in genome sequence</a:t>
            </a:r>
          </a:p>
          <a:p>
            <a:r>
              <a:rPr lang="en-US" altLang="ko-KR" dirty="0"/>
              <a:t>In silico analysis using human RNA database + In vitro expression analysis using human cells</a:t>
            </a:r>
          </a:p>
        </p:txBody>
      </p:sp>
    </p:spTree>
    <p:extLst>
      <p:ext uri="{BB962C8B-B14F-4D97-AF65-F5344CB8AC3E}">
        <p14:creationId xmlns:p14="http://schemas.microsoft.com/office/powerpoint/2010/main" val="1214088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497</Words>
  <Application>Microsoft Office PowerPoint</Application>
  <PresentationFormat>와이드스크린</PresentationFormat>
  <Paragraphs>61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Antisense oligonucleotide (ASO) off-target finder</vt:lpstr>
      <vt:lpstr>What is antisense oligonucleotide (ASO)?</vt:lpstr>
      <vt:lpstr>Various ASO mechanisms</vt:lpstr>
      <vt:lpstr>Different types of standard ASO</vt:lpstr>
      <vt:lpstr>Different types of standard ASO</vt:lpstr>
      <vt:lpstr>Different types of standard ASO</vt:lpstr>
      <vt:lpstr>What is the problem?</vt:lpstr>
      <vt:lpstr>Why is it important?</vt:lpstr>
      <vt:lpstr>Why is it important?</vt:lpstr>
      <vt:lpstr>How problem can be solved?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Antisense oligonucleotide (ASO) off target finder</dc:title>
  <dc:creator>김 보근</dc:creator>
  <cp:lastModifiedBy>compbio-306</cp:lastModifiedBy>
  <cp:revision>218</cp:revision>
  <dcterms:created xsi:type="dcterms:W3CDTF">2021-11-02T01:42:25Z</dcterms:created>
  <dcterms:modified xsi:type="dcterms:W3CDTF">2021-11-03T03:22:24Z</dcterms:modified>
</cp:coreProperties>
</file>