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4">
  <dgm:title val=""/>
  <dgm:desc val=""/>
  <dgm:catLst>
    <dgm:cat type="accent3" pri="11400"/>
  </dgm:catLst>
  <dgm:styleLbl name="node0">
    <dgm:fillClrLst meth="cycle">
      <a:schemeClr val="accent3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3">
        <a:shade val="50000"/>
      </a:schemeClr>
      <a:schemeClr val="accent3">
        <a:tint val="55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3">
        <a:shade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3">
        <a:shade val="80000"/>
        <a:alpha val="50000"/>
      </a:schemeClr>
      <a:schemeClr val="accent3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3">
        <a:shade val="90000"/>
      </a:schemeClr>
      <a:schemeClr val="accent3">
        <a:tint val="50000"/>
      </a:schemeClr>
    </dgm:fillClrLst>
    <dgm:linClrLst meth="cycle"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3">
        <a:shade val="50000"/>
      </a:schemeClr>
      <a:schemeClr val="accent3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55000"/>
      </a:schemeClr>
    </dgm:fillClrLst>
    <dgm:linClrLst meth="repeat">
      <a:schemeClr val="accent3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55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FDEAEF-F150-4493-81B4-0BE420DF8036}" type="doc">
      <dgm:prSet loTypeId="urn:microsoft.com/office/officeart/2005/8/layout/vList4" loCatId="list" qsTypeId="urn:microsoft.com/office/officeart/2005/8/quickstyle/3d1" qsCatId="3D" csTypeId="urn:microsoft.com/office/officeart/2005/8/colors/accent3_4" csCatId="accent3" phldr="1"/>
      <dgm:spPr/>
      <dgm:t>
        <a:bodyPr/>
        <a:lstStyle/>
        <a:p>
          <a:endParaRPr lang="ru-RU"/>
        </a:p>
      </dgm:t>
    </dgm:pt>
    <dgm:pt modelId="{91BEE2CF-D5D1-4E73-91D6-84018B64B249}">
      <dgm:prSet phldrT="[Текст]"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ru-RU" sz="3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54C551-FAE1-4FC5-BFA8-7D169A7CBCE3}" type="parTrans" cxnId="{20A0F08B-C24A-4F71-A51C-A3FEBECB73D9}">
      <dgm:prSet/>
      <dgm:spPr/>
      <dgm:t>
        <a:bodyPr/>
        <a:lstStyle/>
        <a:p>
          <a:endParaRPr lang="ru-RU"/>
        </a:p>
      </dgm:t>
    </dgm:pt>
    <dgm:pt modelId="{DEE10F95-3BEE-4E11-99AB-B2B32CDFE3D2}" type="sibTrans" cxnId="{20A0F08B-C24A-4F71-A51C-A3FEBECB73D9}">
      <dgm:prSet/>
      <dgm:spPr/>
      <dgm:t>
        <a:bodyPr/>
        <a:lstStyle/>
        <a:p>
          <a:endParaRPr lang="ru-RU"/>
        </a:p>
      </dgm:t>
    </dgm:pt>
    <dgm:pt modelId="{17D76447-1E7A-4C8D-B05D-0B2E318FF608}">
      <dgm:prSet phldrT="[Текст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Цифровая обработка сигналов</a:t>
          </a:r>
        </a:p>
      </dgm:t>
    </dgm:pt>
    <dgm:pt modelId="{39D10042-0182-4C54-8C04-D3D9EC842B1C}" type="parTrans" cxnId="{86BB2451-DCD6-4D9C-BBF2-7920A81D3DF9}">
      <dgm:prSet/>
      <dgm:spPr/>
      <dgm:t>
        <a:bodyPr/>
        <a:lstStyle/>
        <a:p>
          <a:endParaRPr lang="ru-RU"/>
        </a:p>
      </dgm:t>
    </dgm:pt>
    <dgm:pt modelId="{EF4CB710-022F-4432-8C2F-07CB08CD1E36}" type="sibTrans" cxnId="{86BB2451-DCD6-4D9C-BBF2-7920A81D3DF9}">
      <dgm:prSet/>
      <dgm:spPr/>
      <dgm:t>
        <a:bodyPr/>
        <a:lstStyle/>
        <a:p>
          <a:endParaRPr lang="ru-RU"/>
        </a:p>
      </dgm:t>
    </dgm:pt>
    <dgm:pt modelId="{998973DB-6EA1-4C64-9156-F168922AA360}">
      <dgm:prSet phldrT="[Текст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Контроль и автоматизация</a:t>
          </a:r>
        </a:p>
      </dgm:t>
    </dgm:pt>
    <dgm:pt modelId="{60F38D18-9BE5-47EA-9771-72AD638C6D9E}" type="parTrans" cxnId="{B2C55892-DF19-4AD1-86DC-02A51BEAD865}">
      <dgm:prSet/>
      <dgm:spPr/>
      <dgm:t>
        <a:bodyPr/>
        <a:lstStyle/>
        <a:p>
          <a:endParaRPr lang="ru-RU"/>
        </a:p>
      </dgm:t>
    </dgm:pt>
    <dgm:pt modelId="{6FD9A2A6-A2B7-4232-B566-8197765BFEF9}" type="sibTrans" cxnId="{B2C55892-DF19-4AD1-86DC-02A51BEAD865}">
      <dgm:prSet/>
      <dgm:spPr/>
      <dgm:t>
        <a:bodyPr/>
        <a:lstStyle/>
        <a:p>
          <a:endParaRPr lang="ru-RU"/>
        </a:p>
      </dgm:t>
    </dgm:pt>
    <dgm:pt modelId="{23A107E9-7D71-4ED4-A314-386B67FA9F1E}">
      <dgm:prSet phldrT="[Текст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Телекоммуникации</a:t>
          </a:r>
        </a:p>
      </dgm:t>
    </dgm:pt>
    <dgm:pt modelId="{F08BDB8E-38DD-4D2C-A855-2F64CA64E30A}" type="parTrans" cxnId="{EE81217A-7E47-49C3-B5C7-22F1727C3492}">
      <dgm:prSet/>
      <dgm:spPr/>
      <dgm:t>
        <a:bodyPr/>
        <a:lstStyle/>
        <a:p>
          <a:endParaRPr lang="ru-RU"/>
        </a:p>
      </dgm:t>
    </dgm:pt>
    <dgm:pt modelId="{0A96CC76-5518-448A-B7BA-FE9C7B1A99EF}" type="sibTrans" cxnId="{EE81217A-7E47-49C3-B5C7-22F1727C3492}">
      <dgm:prSet/>
      <dgm:spPr/>
      <dgm:t>
        <a:bodyPr/>
        <a:lstStyle/>
        <a:p>
          <a:endParaRPr lang="ru-RU"/>
        </a:p>
      </dgm:t>
    </dgm:pt>
    <dgm:pt modelId="{0CC0EF2D-0B07-47FA-8459-A88D458A5CD3}">
      <dgm:prSet phldrT="[Текст]"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015660-CED9-436C-87AD-F2EA5711C97C}" type="parTrans" cxnId="{9E7EFC58-E32C-4035-B461-D639CC152015}">
      <dgm:prSet/>
      <dgm:spPr/>
      <dgm:t>
        <a:bodyPr/>
        <a:lstStyle/>
        <a:p>
          <a:endParaRPr lang="ru-RU"/>
        </a:p>
      </dgm:t>
    </dgm:pt>
    <dgm:pt modelId="{737FFE0E-8DD6-4CB6-9908-264A24EFDAA5}" type="sibTrans" cxnId="{9E7EFC58-E32C-4035-B461-D639CC152015}">
      <dgm:prSet/>
      <dgm:spPr/>
      <dgm:t>
        <a:bodyPr/>
        <a:lstStyle/>
        <a:p>
          <a:endParaRPr lang="ru-RU"/>
        </a:p>
      </dgm:t>
    </dgm:pt>
    <dgm:pt modelId="{6D1D27F8-5E4E-4EDB-A282-58E787F3DB16}">
      <dgm:prSet phldrT="[Текст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Медицинская обработка сигналов</a:t>
          </a:r>
        </a:p>
      </dgm:t>
    </dgm:pt>
    <dgm:pt modelId="{C644B2E4-2AFC-4BBD-9DEA-B5D79EDC06E1}" type="parTrans" cxnId="{5E1EDCA0-9B89-4BF8-8D3C-322DAB7E49F6}">
      <dgm:prSet/>
      <dgm:spPr/>
      <dgm:t>
        <a:bodyPr/>
        <a:lstStyle/>
        <a:p>
          <a:endParaRPr lang="ru-RU"/>
        </a:p>
      </dgm:t>
    </dgm:pt>
    <dgm:pt modelId="{4DA5C513-189D-40C8-A240-6577C8F18547}" type="sibTrans" cxnId="{5E1EDCA0-9B89-4BF8-8D3C-322DAB7E49F6}">
      <dgm:prSet/>
      <dgm:spPr/>
      <dgm:t>
        <a:bodyPr/>
        <a:lstStyle/>
        <a:p>
          <a:endParaRPr lang="ru-RU"/>
        </a:p>
      </dgm:t>
    </dgm:pt>
    <dgm:pt modelId="{371C4A50-0765-4125-A790-739982717777}">
      <dgm:prSet phldrT="[Текст]" custT="1"/>
      <dgm:spPr>
        <a:solidFill>
          <a:schemeClr val="accent5">
            <a:lumMod val="50000"/>
          </a:schemeClr>
        </a:solidFill>
      </dgm:spPr>
      <dgm:t>
        <a:bodyPr/>
        <a:lstStyle/>
        <a:p>
          <a:r>
            <a:rPr lang="ru-RU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Обработка изображений</a:t>
          </a:r>
        </a:p>
      </dgm:t>
    </dgm:pt>
    <dgm:pt modelId="{9ABD485D-ED55-4BA0-99D1-74382CA84DDB}" type="parTrans" cxnId="{05AD68B8-53E1-47FC-A85D-4940FCBDD772}">
      <dgm:prSet/>
      <dgm:spPr/>
      <dgm:t>
        <a:bodyPr/>
        <a:lstStyle/>
        <a:p>
          <a:endParaRPr lang="ru-RU"/>
        </a:p>
      </dgm:t>
    </dgm:pt>
    <dgm:pt modelId="{5A7770A3-7AF4-42F5-AD1A-056FE614E205}" type="sibTrans" cxnId="{05AD68B8-53E1-47FC-A85D-4940FCBDD772}">
      <dgm:prSet/>
      <dgm:spPr/>
      <dgm:t>
        <a:bodyPr/>
        <a:lstStyle/>
        <a:p>
          <a:endParaRPr lang="ru-RU"/>
        </a:p>
      </dgm:t>
    </dgm:pt>
    <dgm:pt modelId="{8796F870-C98F-41A6-AE3F-4B6337010E51}">
      <dgm:prSet phldrT="[Текст]" custT="1"/>
      <dgm:spPr>
        <a:solidFill>
          <a:schemeClr val="accent5">
            <a:lumMod val="50000"/>
          </a:schemeClr>
        </a:solidFill>
      </dgm:spPr>
      <dgm:t>
        <a:bodyPr/>
        <a:lstStyle/>
        <a:p>
          <a:endParaRPr lang="ru-RU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F274FF-2660-44A6-8A32-28DD432B026C}" type="parTrans" cxnId="{8386A6F9-2C9A-47B8-A75F-967CECF8B969}">
      <dgm:prSet/>
      <dgm:spPr/>
      <dgm:t>
        <a:bodyPr/>
        <a:lstStyle/>
        <a:p>
          <a:endParaRPr lang="ru-RU"/>
        </a:p>
      </dgm:t>
    </dgm:pt>
    <dgm:pt modelId="{2814BFAD-C0D6-473A-8F2C-1D24C91A4725}" type="sibTrans" cxnId="{8386A6F9-2C9A-47B8-A75F-967CECF8B969}">
      <dgm:prSet/>
      <dgm:spPr/>
      <dgm:t>
        <a:bodyPr/>
        <a:lstStyle/>
        <a:p>
          <a:endParaRPr lang="ru-RU"/>
        </a:p>
      </dgm:t>
    </dgm:pt>
    <dgm:pt modelId="{8968012F-B85B-4866-A5C4-D610B9570124}" type="pres">
      <dgm:prSet presAssocID="{9FFDEAEF-F150-4493-81B4-0BE420DF8036}" presName="linear" presStyleCnt="0">
        <dgm:presLayoutVars>
          <dgm:dir/>
          <dgm:resizeHandles val="exact"/>
        </dgm:presLayoutVars>
      </dgm:prSet>
      <dgm:spPr/>
    </dgm:pt>
    <dgm:pt modelId="{A84169AB-B720-48BC-B79A-B938CF81DBC0}" type="pres">
      <dgm:prSet presAssocID="{91BEE2CF-D5D1-4E73-91D6-84018B64B249}" presName="comp" presStyleCnt="0"/>
      <dgm:spPr/>
    </dgm:pt>
    <dgm:pt modelId="{4322312A-C545-4CCC-8C52-005987749465}" type="pres">
      <dgm:prSet presAssocID="{91BEE2CF-D5D1-4E73-91D6-84018B64B249}" presName="box" presStyleLbl="node1" presStyleIdx="0" presStyleCnt="1"/>
      <dgm:spPr/>
    </dgm:pt>
    <dgm:pt modelId="{A9CABFE0-A0D5-437B-9CDF-1863E8577370}" type="pres">
      <dgm:prSet presAssocID="{91BEE2CF-D5D1-4E73-91D6-84018B64B249}" presName="img" presStyleLbl="fgImgPlace1" presStyleIdx="0" presStyleCnt="1" custScaleX="112273" custScaleY="101249" custLinFactNeighborX="-79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</dgm:spPr>
    </dgm:pt>
    <dgm:pt modelId="{94D13196-BD8F-49F4-98F9-12AA982353BB}" type="pres">
      <dgm:prSet presAssocID="{91BEE2CF-D5D1-4E73-91D6-84018B64B249}" presName="text" presStyleLbl="node1" presStyleIdx="0" presStyleCnt="1">
        <dgm:presLayoutVars>
          <dgm:bulletEnabled val="1"/>
        </dgm:presLayoutVars>
      </dgm:prSet>
      <dgm:spPr/>
    </dgm:pt>
  </dgm:ptLst>
  <dgm:cxnLst>
    <dgm:cxn modelId="{B0E68813-4D04-40E0-9AAA-36A1986DBF78}" type="presOf" srcId="{8796F870-C98F-41A6-AE3F-4B6337010E51}" destId="{94D13196-BD8F-49F4-98F9-12AA982353BB}" srcOrd="1" destOrd="1" presId="urn:microsoft.com/office/officeart/2005/8/layout/vList4"/>
    <dgm:cxn modelId="{7769E714-FF46-4F85-8CC8-9222436FC163}" type="presOf" srcId="{8796F870-C98F-41A6-AE3F-4B6337010E51}" destId="{4322312A-C545-4CCC-8C52-005987749465}" srcOrd="0" destOrd="1" presId="urn:microsoft.com/office/officeart/2005/8/layout/vList4"/>
    <dgm:cxn modelId="{5D67E636-A901-4A3B-B381-0B40ADB6A129}" type="presOf" srcId="{0CC0EF2D-0B07-47FA-8459-A88D458A5CD3}" destId="{4322312A-C545-4CCC-8C52-005987749465}" srcOrd="0" destOrd="7" presId="urn:microsoft.com/office/officeart/2005/8/layout/vList4"/>
    <dgm:cxn modelId="{34D73D3D-A2F8-4A58-ABEA-9F2F5398EE00}" type="presOf" srcId="{91BEE2CF-D5D1-4E73-91D6-84018B64B249}" destId="{94D13196-BD8F-49F4-98F9-12AA982353BB}" srcOrd="1" destOrd="0" presId="urn:microsoft.com/office/officeart/2005/8/layout/vList4"/>
    <dgm:cxn modelId="{6BB4845D-1373-48B3-9AD0-3BB22992939E}" type="presOf" srcId="{17D76447-1E7A-4C8D-B05D-0B2E318FF608}" destId="{94D13196-BD8F-49F4-98F9-12AA982353BB}" srcOrd="1" destOrd="2" presId="urn:microsoft.com/office/officeart/2005/8/layout/vList4"/>
    <dgm:cxn modelId="{3C917D66-09A7-4137-AD40-C334FD60B8B7}" type="presOf" srcId="{0CC0EF2D-0B07-47FA-8459-A88D458A5CD3}" destId="{94D13196-BD8F-49F4-98F9-12AA982353BB}" srcOrd="1" destOrd="7" presId="urn:microsoft.com/office/officeart/2005/8/layout/vList4"/>
    <dgm:cxn modelId="{F2DC964E-C076-491E-9569-AD18C6D4057E}" type="presOf" srcId="{23A107E9-7D71-4ED4-A314-386B67FA9F1E}" destId="{4322312A-C545-4CCC-8C52-005987749465}" srcOrd="0" destOrd="4" presId="urn:microsoft.com/office/officeart/2005/8/layout/vList4"/>
    <dgm:cxn modelId="{86BB2451-DCD6-4D9C-BBF2-7920A81D3DF9}" srcId="{91BEE2CF-D5D1-4E73-91D6-84018B64B249}" destId="{17D76447-1E7A-4C8D-B05D-0B2E318FF608}" srcOrd="1" destOrd="0" parTransId="{39D10042-0182-4C54-8C04-D3D9EC842B1C}" sibTransId="{EF4CB710-022F-4432-8C2F-07CB08CD1E36}"/>
    <dgm:cxn modelId="{9E7EFC58-E32C-4035-B461-D639CC152015}" srcId="{91BEE2CF-D5D1-4E73-91D6-84018B64B249}" destId="{0CC0EF2D-0B07-47FA-8459-A88D458A5CD3}" srcOrd="6" destOrd="0" parTransId="{B8015660-CED9-436C-87AD-F2EA5711C97C}" sibTransId="{737FFE0E-8DD6-4CB6-9908-264A24EFDAA5}"/>
    <dgm:cxn modelId="{EE81217A-7E47-49C3-B5C7-22F1727C3492}" srcId="{91BEE2CF-D5D1-4E73-91D6-84018B64B249}" destId="{23A107E9-7D71-4ED4-A314-386B67FA9F1E}" srcOrd="3" destOrd="0" parTransId="{F08BDB8E-38DD-4D2C-A855-2F64CA64E30A}" sibTransId="{0A96CC76-5518-448A-B7BA-FE9C7B1A99EF}"/>
    <dgm:cxn modelId="{2E61BB8B-B941-4F9F-A0C9-F19DB42577A1}" type="presOf" srcId="{6D1D27F8-5E4E-4EDB-A282-58E787F3DB16}" destId="{4322312A-C545-4CCC-8C52-005987749465}" srcOrd="0" destOrd="5" presId="urn:microsoft.com/office/officeart/2005/8/layout/vList4"/>
    <dgm:cxn modelId="{20A0F08B-C24A-4F71-A51C-A3FEBECB73D9}" srcId="{9FFDEAEF-F150-4493-81B4-0BE420DF8036}" destId="{91BEE2CF-D5D1-4E73-91D6-84018B64B249}" srcOrd="0" destOrd="0" parTransId="{8754C551-FAE1-4FC5-BFA8-7D169A7CBCE3}" sibTransId="{DEE10F95-3BEE-4E11-99AB-B2B32CDFE3D2}"/>
    <dgm:cxn modelId="{B2C55892-DF19-4AD1-86DC-02A51BEAD865}" srcId="{91BEE2CF-D5D1-4E73-91D6-84018B64B249}" destId="{998973DB-6EA1-4C64-9156-F168922AA360}" srcOrd="2" destOrd="0" parTransId="{60F38D18-9BE5-47EA-9771-72AD638C6D9E}" sibTransId="{6FD9A2A6-A2B7-4232-B566-8197765BFEF9}"/>
    <dgm:cxn modelId="{78526397-0226-4A34-94AD-752B6B89413E}" type="presOf" srcId="{371C4A50-0765-4125-A790-739982717777}" destId="{4322312A-C545-4CCC-8C52-005987749465}" srcOrd="0" destOrd="6" presId="urn:microsoft.com/office/officeart/2005/8/layout/vList4"/>
    <dgm:cxn modelId="{5E1EDCA0-9B89-4BF8-8D3C-322DAB7E49F6}" srcId="{91BEE2CF-D5D1-4E73-91D6-84018B64B249}" destId="{6D1D27F8-5E4E-4EDB-A282-58E787F3DB16}" srcOrd="4" destOrd="0" parTransId="{C644B2E4-2AFC-4BBD-9DEA-B5D79EDC06E1}" sibTransId="{4DA5C513-189D-40C8-A240-6577C8F18547}"/>
    <dgm:cxn modelId="{77C1C8A8-333E-455A-90A5-D757EF7F6186}" type="presOf" srcId="{9FFDEAEF-F150-4493-81B4-0BE420DF8036}" destId="{8968012F-B85B-4866-A5C4-D610B9570124}" srcOrd="0" destOrd="0" presId="urn:microsoft.com/office/officeart/2005/8/layout/vList4"/>
    <dgm:cxn modelId="{42D129B5-0C8C-40F6-ACBF-BDADBD7105DC}" type="presOf" srcId="{91BEE2CF-D5D1-4E73-91D6-84018B64B249}" destId="{4322312A-C545-4CCC-8C52-005987749465}" srcOrd="0" destOrd="0" presId="urn:microsoft.com/office/officeart/2005/8/layout/vList4"/>
    <dgm:cxn modelId="{18B5F1B5-10EB-4E57-B316-F1FDA4EF6993}" type="presOf" srcId="{998973DB-6EA1-4C64-9156-F168922AA360}" destId="{94D13196-BD8F-49F4-98F9-12AA982353BB}" srcOrd="1" destOrd="3" presId="urn:microsoft.com/office/officeart/2005/8/layout/vList4"/>
    <dgm:cxn modelId="{05AD68B8-53E1-47FC-A85D-4940FCBDD772}" srcId="{91BEE2CF-D5D1-4E73-91D6-84018B64B249}" destId="{371C4A50-0765-4125-A790-739982717777}" srcOrd="5" destOrd="0" parTransId="{9ABD485D-ED55-4BA0-99D1-74382CA84DDB}" sibTransId="{5A7770A3-7AF4-42F5-AD1A-056FE614E205}"/>
    <dgm:cxn modelId="{778D8DCD-59F6-4910-82E9-1C525DC19D5A}" type="presOf" srcId="{998973DB-6EA1-4C64-9156-F168922AA360}" destId="{4322312A-C545-4CCC-8C52-005987749465}" srcOrd="0" destOrd="3" presId="urn:microsoft.com/office/officeart/2005/8/layout/vList4"/>
    <dgm:cxn modelId="{E26296D0-181B-4193-9CF5-6E9F29BCD08D}" type="presOf" srcId="{23A107E9-7D71-4ED4-A314-386B67FA9F1E}" destId="{94D13196-BD8F-49F4-98F9-12AA982353BB}" srcOrd="1" destOrd="4" presId="urn:microsoft.com/office/officeart/2005/8/layout/vList4"/>
    <dgm:cxn modelId="{DEDCA1DA-D50F-445E-9B69-D3B7A403CF85}" type="presOf" srcId="{371C4A50-0765-4125-A790-739982717777}" destId="{94D13196-BD8F-49F4-98F9-12AA982353BB}" srcOrd="1" destOrd="6" presId="urn:microsoft.com/office/officeart/2005/8/layout/vList4"/>
    <dgm:cxn modelId="{1C23AAE8-55F8-433B-81CE-5C37644E979B}" type="presOf" srcId="{17D76447-1E7A-4C8D-B05D-0B2E318FF608}" destId="{4322312A-C545-4CCC-8C52-005987749465}" srcOrd="0" destOrd="2" presId="urn:microsoft.com/office/officeart/2005/8/layout/vList4"/>
    <dgm:cxn modelId="{B044ABF5-A3CA-476A-AD22-7868E6EED790}" type="presOf" srcId="{6D1D27F8-5E4E-4EDB-A282-58E787F3DB16}" destId="{94D13196-BD8F-49F4-98F9-12AA982353BB}" srcOrd="1" destOrd="5" presId="urn:microsoft.com/office/officeart/2005/8/layout/vList4"/>
    <dgm:cxn modelId="{8386A6F9-2C9A-47B8-A75F-967CECF8B969}" srcId="{91BEE2CF-D5D1-4E73-91D6-84018B64B249}" destId="{8796F870-C98F-41A6-AE3F-4B6337010E51}" srcOrd="0" destOrd="0" parTransId="{26F274FF-2660-44A6-8A32-28DD432B026C}" sibTransId="{2814BFAD-C0D6-473A-8F2C-1D24C91A4725}"/>
    <dgm:cxn modelId="{36890B91-9A3C-4BD6-AA18-B851BAA2B7F8}" type="presParOf" srcId="{8968012F-B85B-4866-A5C4-D610B9570124}" destId="{A84169AB-B720-48BC-B79A-B938CF81DBC0}" srcOrd="0" destOrd="0" presId="urn:microsoft.com/office/officeart/2005/8/layout/vList4"/>
    <dgm:cxn modelId="{CDF69E56-6555-4E9E-B0AA-1D67DBB5164D}" type="presParOf" srcId="{A84169AB-B720-48BC-B79A-B938CF81DBC0}" destId="{4322312A-C545-4CCC-8C52-005987749465}" srcOrd="0" destOrd="0" presId="urn:microsoft.com/office/officeart/2005/8/layout/vList4"/>
    <dgm:cxn modelId="{823A0E92-5C33-4B1D-8346-CAD27E1F8523}" type="presParOf" srcId="{A84169AB-B720-48BC-B79A-B938CF81DBC0}" destId="{A9CABFE0-A0D5-437B-9CDF-1863E8577370}" srcOrd="1" destOrd="0" presId="urn:microsoft.com/office/officeart/2005/8/layout/vList4"/>
    <dgm:cxn modelId="{086C9A89-5061-4E2B-A1D8-607C5F75E73D}" type="presParOf" srcId="{A84169AB-B720-48BC-B79A-B938CF81DBC0}" destId="{94D13196-BD8F-49F4-98F9-12AA982353BB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22312A-C545-4CCC-8C52-005987749465}">
      <dsp:nvSpPr>
        <dsp:cNvPr id="0" name=""/>
        <dsp:cNvSpPr/>
      </dsp:nvSpPr>
      <dsp:spPr>
        <a:xfrm>
          <a:off x="0" y="0"/>
          <a:ext cx="10515600" cy="4763799"/>
        </a:xfrm>
        <a:prstGeom prst="roundRect">
          <a:avLst>
            <a:gd name="adj" fmla="val 10000"/>
          </a:avLst>
        </a:prstGeom>
        <a:solidFill>
          <a:schemeClr val="accent5">
            <a:lumMod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3200" kern="1200" dirty="0">
            <a:solidFill>
              <a:schemeClr val="bg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Цифровая обработка сигналов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Контроль и автоматизация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Телекоммуникации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Медицинская обработка сигналов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Обработка изображений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ru-RU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79499" y="0"/>
        <a:ext cx="7936100" cy="4763799"/>
      </dsp:txXfrm>
    </dsp:sp>
    <dsp:sp modelId="{A9CABFE0-A0D5-437B-9CDF-1863E8577370}">
      <dsp:nvSpPr>
        <dsp:cNvPr id="0" name=""/>
        <dsp:cNvSpPr/>
      </dsp:nvSpPr>
      <dsp:spPr>
        <a:xfrm>
          <a:off x="181070" y="452579"/>
          <a:ext cx="2361235" cy="38586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4000" r="-64000"/>
          </a:stretch>
        </a:blip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6837CFC-CCC0-EA72-9A23-BE0B6A5AD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5"/>
            <a:ext cx="12192000" cy="68534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17384B-9E02-0DDA-015A-06F5B0AE52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582" y="612240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 b="1"/>
            </a:lvl1pPr>
          </a:lstStyle>
          <a:p>
            <a:r>
              <a:rPr lang="ru-RU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AC8F23C-00AA-3CF5-E9B8-93E776590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582" y="3030280"/>
            <a:ext cx="9144000" cy="165576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E014E-9F70-F5EB-D631-77157E6B5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557758-5793-89F9-9A8D-5E52A2D0E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85746A-898F-F771-E0E4-F5DD3E07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995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E65A7-78CB-B762-4693-40AD7FB3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85A45C7-4BC7-EA53-7A9C-20A274D70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7B026B-620F-8EF2-7CC9-A0E4CB0B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07C2E2-54F5-1EC0-6D8B-2CE536B2F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353000-8AA7-4BDB-AF6A-7D335F9E0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7784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BA2823-ED39-EAAA-3381-6F12D0DC6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F0BE86-BC04-C71B-D34A-858F3D593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F2160B-0AC9-7CAD-E046-8205D1488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3A0D8-1411-6E94-EDF7-957149EFE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370CF2-8007-0489-D1BC-5ADC87FB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711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E483F-5EDD-AD6D-E8F2-C5452403A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14C4FD-C5E8-5AFE-2905-2B2AB8382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51F7E4-6596-2338-E394-7EC364F9B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3315F6-2CE3-DCD0-7E78-B39F460A8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24AEDD-1C1A-6A9B-9811-B70BAF0D3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99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113462-93F6-6D26-325A-8F860015D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BAB403-2F4A-F791-5240-C117FCFAF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FB63E9-5D1C-96F3-2E36-CC0231E2E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D396E7-FD47-0883-A914-FC016659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F5DECB-8F30-A07C-691B-101398A7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899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202E56-6F11-43C8-20A8-3F3F1E958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9F1112-35C5-A6DD-6F45-E29BC7AE7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074568-244D-A3E0-FEFB-5508F9D53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EC6286-2990-8685-7739-FBCF46412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8B4A6E-C27A-F962-B9F5-B2B6CA46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E98632A-B716-06F5-365D-0A827C71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27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77D0D0-39B0-437F-DC73-5F9B7AEE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2737B6-9357-A968-B3E1-852D66EAC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5A0452C-43DF-FEA0-E215-A592074B6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18993B-2C82-E5F6-D946-BEE75AF11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5173F00-3A9A-A208-66C6-F6B50406CE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2AA4A23-C14A-E048-E1FB-A191E106F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F66D65-BAF7-FCC8-952D-77C771782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6D074F-93C5-C176-D0C7-17F73DAA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8635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66C454-B6C7-A8ED-C6ED-C98DE34C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F86D2C-8A7B-9E6D-89C9-06B170412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36D870-62AE-8BDF-49BA-0FDF9743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19869CB-E04D-BFBA-E471-11220601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5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F4CD11-09B6-95E5-70BD-5F48B20B1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A279ACB-3F73-EB5D-295F-31953557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1F3DA1-6FE4-E2D8-207E-78128A73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121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4CD24-61BD-5A70-56B9-CF9BB70E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3EC01-9EDA-1AD1-0C39-9C0C02BA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497A93-BC36-E65C-D070-16C5F48F3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A372F4-51FB-AFE8-8536-7FB5526F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384632-8A5F-35F2-7E6E-3302A237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8EF6BBF-E00A-CBFF-9115-49D22FE69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487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A43129-A62D-A4A8-98BF-398FECC7F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CA4071-7074-48D1-1240-4D7218CC89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8D26830-FCD8-AF12-D821-82F836319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23DA39-8C56-3A91-503D-227798881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B7AD2C-60EE-B5CE-8C34-C9A0F21F2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4D8473-7B85-7E57-3027-350F8DA4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759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AFFF4E-BCD1-1384-EC3F-5C8B1E5862E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AA19D-C61D-3AD9-1EAE-D05E0EDA9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3" y="346653"/>
            <a:ext cx="10515600" cy="429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6EAF92-2BDF-14A0-2D3A-2E6847811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D2541C-3FDA-7812-5845-055129FA5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62BE5-BE8B-4259-BC53-538BE956CBFA}" type="datetimeFigureOut">
              <a:rPr lang="ru-RU" smtClean="0"/>
              <a:t>10.05.2024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25DE1B-AC3E-C2AC-3D0F-D6C081269A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9A05AE-9911-ACD6-3230-291010BA1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697E5-6C9D-46BE-AEBE-3F7505BBE4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375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10302-CF19-4140-AEAC-E811FD04D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799" y="624022"/>
            <a:ext cx="8672945" cy="2287978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latin typeface="Arial Black" panose="020B0A04020102020204" pitchFamily="34" charset="0"/>
              </a:rPr>
              <a:t>Дискретное</a:t>
            </a:r>
            <a:r>
              <a:rPr lang="ru-RU" sz="6000" i="1" dirty="0">
                <a:latin typeface="Arial Black" panose="020B0A04020102020204" pitchFamily="34" charset="0"/>
              </a:rPr>
              <a:t> </a:t>
            </a:r>
            <a:br>
              <a:rPr lang="ru-RU" sz="6000" i="1" dirty="0">
                <a:latin typeface="Arial Black" panose="020B0A04020102020204" pitchFamily="34" charset="0"/>
              </a:rPr>
            </a:br>
            <a:r>
              <a:rPr lang="en-US" sz="6000" dirty="0">
                <a:latin typeface="Arial Black" panose="020B0A04020102020204" pitchFamily="34" charset="0"/>
              </a:rPr>
              <a:t>Z </a:t>
            </a:r>
            <a:r>
              <a:rPr lang="ru-RU" sz="6000" dirty="0">
                <a:latin typeface="Arial Black" panose="020B0A04020102020204" pitchFamily="34" charset="0"/>
              </a:rPr>
              <a:t>-</a:t>
            </a:r>
            <a:r>
              <a:rPr lang="en-US" sz="6000" dirty="0">
                <a:latin typeface="Arial Black" panose="020B0A04020102020204" pitchFamily="34" charset="0"/>
              </a:rPr>
              <a:t> </a:t>
            </a:r>
            <a:r>
              <a:rPr lang="ru-RU" sz="6000" dirty="0">
                <a:latin typeface="Arial Black" panose="020B0A04020102020204" pitchFamily="34" charset="0"/>
              </a:rPr>
              <a:t>преобразование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22DE14-AE10-4DCA-81EE-6E61512D4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0254" y="5089989"/>
            <a:ext cx="5181601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группа РЦТ-22</a:t>
            </a:r>
          </a:p>
          <a:p>
            <a:pPr algn="r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 К.А.</a:t>
            </a:r>
          </a:p>
          <a:p>
            <a:pPr algn="r"/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Валиахметов В.А.</a:t>
            </a:r>
          </a:p>
          <a:p>
            <a:pPr algn="r"/>
            <a:r>
              <a:rPr lang="ru-RU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Орехва</a:t>
            </a:r>
            <a:r>
              <a:rPr lang="ru-RU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В.Э.</a:t>
            </a:r>
          </a:p>
        </p:txBody>
      </p:sp>
    </p:spTree>
    <p:extLst>
      <p:ext uri="{BB962C8B-B14F-4D97-AF65-F5344CB8AC3E}">
        <p14:creationId xmlns:p14="http://schemas.microsoft.com/office/powerpoint/2010/main" val="3636210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C1B6C-DE1E-486B-8195-C69F83FC3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FD0CED8-59C8-40DA-B31D-D864196D42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0109"/>
                <a:ext cx="10515600" cy="4978400"/>
              </a:xfrm>
            </p:spPr>
            <p:txBody>
              <a:bodyPr/>
              <a:lstStyle/>
              <a:p>
                <a:r>
                  <a:rPr lang="ru-RU" dirty="0"/>
                  <a:t>Дискретные</a:t>
                </a:r>
                <a:r>
                  <a:rPr lang="ru-RU" i="1" dirty="0"/>
                  <a:t> </a:t>
                </a:r>
                <a:r>
                  <a:rPr lang="ru-RU" dirty="0"/>
                  <a:t>-преобразования</a:t>
                </a:r>
                <a:r>
                  <a:rPr lang="ru-RU" i="1" dirty="0"/>
                  <a:t> </a:t>
                </a:r>
                <a:r>
                  <a:rPr lang="ru-RU" dirty="0"/>
                  <a:t>—</a:t>
                </a:r>
                <a:r>
                  <a:rPr lang="ru-RU" i="1" dirty="0"/>
                  <a:t> </a:t>
                </a:r>
                <a:r>
                  <a:rPr lang="ru-RU" dirty="0"/>
                  <a:t>это</a:t>
                </a:r>
                <a:r>
                  <a:rPr lang="ru-RU" i="1" dirty="0"/>
                  <a:t> </a:t>
                </a:r>
                <a:r>
                  <a:rPr lang="ru-RU" dirty="0"/>
                  <a:t>математический</a:t>
                </a:r>
                <a:r>
                  <a:rPr lang="ru-RU" i="1" dirty="0"/>
                  <a:t> </a:t>
                </a:r>
                <a:r>
                  <a:rPr lang="ru-RU" dirty="0"/>
                  <a:t>инструмент,</a:t>
                </a:r>
                <a:r>
                  <a:rPr lang="ru-RU" i="1" dirty="0"/>
                  <a:t> </a:t>
                </a:r>
                <a:r>
                  <a:rPr lang="ru-RU" dirty="0"/>
                  <a:t>который</a:t>
                </a:r>
                <a:r>
                  <a:rPr lang="ru-RU" i="1" dirty="0"/>
                  <a:t> </a:t>
                </a:r>
                <a:r>
                  <a:rPr lang="ru-RU" dirty="0"/>
                  <a:t>используется</a:t>
                </a:r>
                <a:r>
                  <a:rPr lang="ru-RU" i="1" dirty="0"/>
                  <a:t> </a:t>
                </a:r>
                <a:r>
                  <a:rPr lang="ru-RU" dirty="0"/>
                  <a:t>в</a:t>
                </a:r>
                <a:r>
                  <a:rPr lang="ru-RU" i="1" dirty="0"/>
                  <a:t> </a:t>
                </a:r>
                <a:r>
                  <a:rPr lang="ru-RU" dirty="0"/>
                  <a:t>области</a:t>
                </a:r>
                <a:r>
                  <a:rPr lang="ru-RU" i="1" dirty="0"/>
                  <a:t> </a:t>
                </a:r>
                <a:r>
                  <a:rPr lang="ru-RU" dirty="0"/>
                  <a:t>цифровой</a:t>
                </a:r>
                <a:r>
                  <a:rPr lang="ru-RU" i="1" dirty="0"/>
                  <a:t> </a:t>
                </a:r>
                <a:r>
                  <a:rPr lang="ru-RU" dirty="0"/>
                  <a:t>обработки</a:t>
                </a:r>
                <a:r>
                  <a:rPr lang="ru-RU" i="1" dirty="0"/>
                  <a:t> </a:t>
                </a:r>
                <a:r>
                  <a:rPr lang="ru-RU" dirty="0"/>
                  <a:t>сигналов</a:t>
                </a:r>
                <a:r>
                  <a:rPr lang="ru-RU" i="1" dirty="0"/>
                  <a:t> </a:t>
                </a:r>
                <a:r>
                  <a:rPr lang="ru-RU" dirty="0"/>
                  <a:t>для</a:t>
                </a:r>
                <a:r>
                  <a:rPr lang="ru-RU" i="1" dirty="0"/>
                  <a:t> </a:t>
                </a:r>
                <a:r>
                  <a:rPr lang="ru-RU" dirty="0"/>
                  <a:t>анализа</a:t>
                </a:r>
                <a:r>
                  <a:rPr lang="ru-RU" i="1" dirty="0"/>
                  <a:t> </a:t>
                </a:r>
                <a:r>
                  <a:rPr lang="ru-RU" dirty="0"/>
                  <a:t>и</a:t>
                </a:r>
                <a:r>
                  <a:rPr lang="ru-RU" i="1" dirty="0"/>
                  <a:t> </a:t>
                </a:r>
                <a:r>
                  <a:rPr lang="ru-RU" dirty="0"/>
                  <a:t>преобразования</a:t>
                </a:r>
                <a:r>
                  <a:rPr lang="ru-RU" i="1" dirty="0"/>
                  <a:t> </a:t>
                </a:r>
                <a:r>
                  <a:rPr lang="ru-RU" dirty="0"/>
                  <a:t>дискретных</a:t>
                </a:r>
                <a:r>
                  <a:rPr lang="ru-RU" i="1" dirty="0"/>
                  <a:t> </a:t>
                </a:r>
                <a:r>
                  <a:rPr lang="ru-RU" dirty="0"/>
                  <a:t>сигналов.</a:t>
                </a:r>
                <a:r>
                  <a:rPr lang="ru-RU" i="1" dirty="0"/>
                  <a:t> </a:t>
                </a:r>
                <a:r>
                  <a:rPr lang="ru-RU" dirty="0"/>
                  <a:t>Оно</a:t>
                </a:r>
                <a:r>
                  <a:rPr lang="ru-RU" i="1" dirty="0"/>
                  <a:t> </a:t>
                </a:r>
                <a:r>
                  <a:rPr lang="ru-RU" dirty="0"/>
                  <a:t>является</a:t>
                </a:r>
                <a:r>
                  <a:rPr lang="ru-RU" i="1" dirty="0"/>
                  <a:t> </a:t>
                </a:r>
                <a:r>
                  <a:rPr lang="ru-RU" dirty="0"/>
                  <a:t>аналогом</a:t>
                </a:r>
                <a:r>
                  <a:rPr lang="ru-RU" i="1" dirty="0"/>
                  <a:t> </a:t>
                </a:r>
                <a:r>
                  <a:rPr lang="ru-RU" dirty="0"/>
                  <a:t>непрерывного</a:t>
                </a:r>
                <a:r>
                  <a:rPr lang="ru-RU" i="1" dirty="0"/>
                  <a:t> </a:t>
                </a:r>
                <a:r>
                  <a:rPr lang="ru-RU" dirty="0"/>
                  <a:t>преобразования</a:t>
                </a:r>
                <a:r>
                  <a:rPr lang="ru-RU" i="1" dirty="0"/>
                  <a:t> </a:t>
                </a:r>
                <a:r>
                  <a:rPr lang="ru-RU" dirty="0"/>
                  <a:t>Лапласа</a:t>
                </a:r>
                <a:r>
                  <a:rPr lang="ru-RU" i="1" dirty="0"/>
                  <a:t> </a:t>
                </a:r>
                <a:r>
                  <a:rPr lang="ru-RU" dirty="0"/>
                  <a:t>в</a:t>
                </a:r>
                <a:r>
                  <a:rPr lang="ru-RU" i="1" dirty="0"/>
                  <a:t> </a:t>
                </a:r>
                <a:r>
                  <a:rPr lang="ru-RU" dirty="0"/>
                  <a:t>дискретной</a:t>
                </a:r>
                <a:r>
                  <a:rPr lang="ru-RU" i="1" dirty="0"/>
                  <a:t> </a:t>
                </a:r>
                <a:r>
                  <a:rPr lang="ru-RU" dirty="0"/>
                  <a:t>области.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𝑋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𝑧</m:t>
                      </m:r>
                      <m:r>
                        <a:rPr lang="en-US" i="1"/>
                        <m:t>)</m:t>
                      </m:r>
                      <m:r>
                        <a:rPr lang="ru-RU" i="1"/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𝑛</m:t>
                          </m:r>
                          <m:r>
                            <a:rPr lang="en-US" i="1"/>
                            <m:t>=−∞</m:t>
                          </m:r>
                        </m:sub>
                        <m:sup>
                          <m:r>
                            <a:rPr lang="ru-RU" i="1"/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ru-RU"/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en-US" i="1"/>
                                <m:t>𝑛</m:t>
                              </m:r>
                            </m:e>
                          </m:d>
                          <m:r>
                            <a:rPr lang="en-US" i="1"/>
                            <m:t>∙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en-US" i="1"/>
                                <m:t>𝑧</m:t>
                              </m:r>
                            </m:e>
                            <m:sup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где</a:t>
                </a:r>
                <a:r>
                  <a:rPr lang="ru-RU" i="1" dirty="0"/>
                  <a:t> </a:t>
                </a:r>
                <a:r>
                  <a:rPr lang="ru-RU" dirty="0"/>
                  <a:t>x[n]-</a:t>
                </a:r>
                <a:r>
                  <a:rPr lang="ru-RU" i="1" dirty="0"/>
                  <a:t> </a:t>
                </a:r>
                <a:r>
                  <a:rPr lang="ru-RU" dirty="0"/>
                  <a:t>входной</a:t>
                </a:r>
                <a:r>
                  <a:rPr lang="ru-RU" i="1" dirty="0"/>
                  <a:t> </a:t>
                </a:r>
                <a:r>
                  <a:rPr lang="ru-RU" dirty="0"/>
                  <a:t>дискретный</a:t>
                </a:r>
                <a:r>
                  <a:rPr lang="ru-RU" i="1" dirty="0"/>
                  <a:t> </a:t>
                </a:r>
                <a:r>
                  <a:rPr lang="ru-RU" dirty="0"/>
                  <a:t>сигнал,</a:t>
                </a:r>
                <a:r>
                  <a:rPr lang="ru-RU" i="1" dirty="0"/>
                  <a:t> </a:t>
                </a:r>
                <a:r>
                  <a:rPr lang="en-US" dirty="0"/>
                  <a:t>X</a:t>
                </a:r>
                <a:r>
                  <a:rPr lang="ru-RU" dirty="0"/>
                  <a:t>(</a:t>
                </a:r>
                <a:r>
                  <a:rPr lang="en-US" dirty="0"/>
                  <a:t>z</a:t>
                </a:r>
                <a:r>
                  <a:rPr lang="ru-RU" dirty="0"/>
                  <a:t>)</a:t>
                </a:r>
                <a:r>
                  <a:rPr lang="ru-RU" i="1" dirty="0"/>
                  <a:t> </a:t>
                </a:r>
                <a:r>
                  <a:rPr lang="ru-RU" dirty="0"/>
                  <a:t>-</a:t>
                </a:r>
                <a:r>
                  <a:rPr lang="ru-RU" i="1" dirty="0"/>
                  <a:t> </a:t>
                </a:r>
                <a:r>
                  <a:rPr lang="ru-RU" dirty="0"/>
                  <a:t>его</a:t>
                </a:r>
                <a:r>
                  <a:rPr lang="ru-RU" i="1" dirty="0"/>
                  <a:t> </a:t>
                </a:r>
                <a:r>
                  <a:rPr lang="ru-RU" dirty="0"/>
                  <a:t>z-преобразование,</a:t>
                </a:r>
                <a:r>
                  <a:rPr lang="ru-RU" i="1" dirty="0"/>
                  <a:t> </a:t>
                </a:r>
                <a:r>
                  <a:rPr lang="ru-RU" dirty="0"/>
                  <a:t>а</a:t>
                </a:r>
                <a:r>
                  <a:rPr lang="ru-RU" i="1" dirty="0"/>
                  <a:t> </a:t>
                </a:r>
                <a:r>
                  <a:rPr lang="ru-RU" dirty="0"/>
                  <a:t>z</a:t>
                </a:r>
                <a:r>
                  <a:rPr lang="ru-RU" i="1" dirty="0"/>
                  <a:t> </a:t>
                </a:r>
                <a:r>
                  <a:rPr lang="ru-RU" dirty="0"/>
                  <a:t>-</a:t>
                </a:r>
                <a:r>
                  <a:rPr lang="ru-RU" i="1" dirty="0"/>
                  <a:t> </a:t>
                </a:r>
                <a:r>
                  <a:rPr lang="ru-RU" dirty="0"/>
                  <a:t>комплексная</a:t>
                </a:r>
                <a:r>
                  <a:rPr lang="ru-RU" i="1" dirty="0"/>
                  <a:t> </a:t>
                </a:r>
                <a:r>
                  <a:rPr lang="ru-RU" dirty="0"/>
                  <a:t>переменная.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FD0CED8-59C8-40DA-B31D-D864196D42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0109"/>
                <a:ext cx="10515600" cy="4978400"/>
              </a:xfrm>
              <a:blipFill>
                <a:blip r:embed="rId2"/>
                <a:stretch>
                  <a:fillRect l="-1217" t="-208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52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4D46C-1D23-8547-BB33-F0756F889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</a:t>
            </a:r>
            <a:endParaRPr lang="en-UA" dirty="0"/>
          </a:p>
        </p:txBody>
      </p:sp>
      <p:grpSp>
        <p:nvGrpSpPr>
          <p:cNvPr id="4" name="组合 1">
            <a:extLst>
              <a:ext uri="{FF2B5EF4-FFF2-40B4-BE49-F238E27FC236}">
                <a16:creationId xmlns:a16="http://schemas.microsoft.com/office/drawing/2014/main" id="{2CF13DF9-9D71-FE42-AF70-897C1C1DDA1C}"/>
              </a:ext>
            </a:extLst>
          </p:cNvPr>
          <p:cNvGrpSpPr/>
          <p:nvPr/>
        </p:nvGrpSpPr>
        <p:grpSpPr>
          <a:xfrm>
            <a:off x="5186310" y="1038438"/>
            <a:ext cx="1819379" cy="4599440"/>
            <a:chOff x="4923305" y="1684213"/>
            <a:chExt cx="2229276" cy="5635674"/>
          </a:xfrm>
        </p:grpSpPr>
        <p:sp>
          <p:nvSpPr>
            <p:cNvPr id="5" name="Freeform 4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71CEFFB3-47C7-9F42-940E-4532F34282FE}"/>
                </a:ext>
              </a:extLst>
            </p:cNvPr>
            <p:cNvSpPr/>
            <p:nvPr/>
          </p:nvSpPr>
          <p:spPr>
            <a:xfrm>
              <a:off x="5793154" y="2315778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6" name="Freeform 5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4923B1A9-4BDE-6945-AA3B-2466172733B1}"/>
                </a:ext>
              </a:extLst>
            </p:cNvPr>
            <p:cNvSpPr/>
            <p:nvPr/>
          </p:nvSpPr>
          <p:spPr>
            <a:xfrm>
              <a:off x="5306522" y="3320269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sp>
          <p:nvSpPr>
            <p:cNvPr id="7" name="Freeform 6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874660-1513-6B4C-A80F-AD05AC09EF91}"/>
                </a:ext>
              </a:extLst>
            </p:cNvPr>
            <p:cNvSpPr/>
            <p:nvPr/>
          </p:nvSpPr>
          <p:spPr>
            <a:xfrm>
              <a:off x="5793154" y="4299283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100" b="1" kern="1200">
                <a:solidFill>
                  <a:schemeClr val="bg1"/>
                </a:solidFill>
                <a:latin typeface="inpin heiti" panose="00000500000000000000" pitchFamily="2" charset="-122"/>
                <a:ea typeface="inpin heiti" panose="00000500000000000000" pitchFamily="2" charset="-122"/>
                <a:sym typeface="inpin heiti" panose="00000500000000000000" pitchFamily="2" charset="-122"/>
              </a:endParaRPr>
            </a:p>
          </p:txBody>
        </p:sp>
        <p:sp>
          <p:nvSpPr>
            <p:cNvPr id="8" name="Freeform 7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3508B5E7-F1C4-5840-B4ED-8A32086E06B6}"/>
                </a:ext>
              </a:extLst>
            </p:cNvPr>
            <p:cNvSpPr/>
            <p:nvPr/>
          </p:nvSpPr>
          <p:spPr>
            <a:xfrm>
              <a:off x="5306522" y="5329250"/>
              <a:ext cx="973591" cy="486745"/>
            </a:xfrm>
            <a:custGeom>
              <a:avLst/>
              <a:gdLst>
                <a:gd name="connsiteX0" fmla="*/ 0 w 973591"/>
                <a:gd name="connsiteY0" fmla="*/ 0 h 486745"/>
                <a:gd name="connsiteX1" fmla="*/ 973591 w 973591"/>
                <a:gd name="connsiteY1" fmla="*/ 0 h 486745"/>
                <a:gd name="connsiteX2" fmla="*/ 973591 w 973591"/>
                <a:gd name="connsiteY2" fmla="*/ 486745 h 486745"/>
                <a:gd name="connsiteX3" fmla="*/ 0 w 973591"/>
                <a:gd name="connsiteY3" fmla="*/ 486745 h 486745"/>
                <a:gd name="connsiteX4" fmla="*/ 0 w 973591"/>
                <a:gd name="connsiteY4" fmla="*/ 0 h 486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591" h="486745">
                  <a:moveTo>
                    <a:pt x="0" y="0"/>
                  </a:moveTo>
                  <a:lnTo>
                    <a:pt x="973591" y="0"/>
                  </a:lnTo>
                  <a:lnTo>
                    <a:pt x="973591" y="486745"/>
                  </a:lnTo>
                  <a:lnTo>
                    <a:pt x="0" y="486745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9685" tIns="19685" rIns="19685" bIns="19685" numCol="1" spcCol="1270" anchor="ctr" anchorCtr="0">
              <a:noAutofit/>
            </a:bodyPr>
            <a:lstStyle/>
            <a:p>
              <a:pPr lvl="0" algn="ctr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100" b="1" kern="1200" dirty="0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rPr>
                <a:t> </a:t>
              </a:r>
            </a:p>
          </p:txBody>
        </p:sp>
        <p:grpSp>
          <p:nvGrpSpPr>
            <p:cNvPr id="9" name="Group 8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6078E9E7-6F42-AA41-B27E-49151C597E61}"/>
                </a:ext>
              </a:extLst>
            </p:cNvPr>
            <p:cNvGrpSpPr/>
            <p:nvPr/>
          </p:nvGrpSpPr>
          <p:grpSpPr>
            <a:xfrm>
              <a:off x="5407972" y="3693193"/>
              <a:ext cx="1744609" cy="1744787"/>
              <a:chOff x="5466028" y="3573608"/>
              <a:chExt cx="1744609" cy="1744787"/>
            </a:xfrm>
          </p:grpSpPr>
          <p:sp>
            <p:nvSpPr>
              <p:cNvPr id="19" name="Circular Arrow 18">
                <a:extLst>
                  <a:ext uri="{FF2B5EF4-FFF2-40B4-BE49-F238E27FC236}">
                    <a16:creationId xmlns:a16="http://schemas.microsoft.com/office/drawing/2014/main" id="{5902EFAC-1100-0B4D-B407-081ABAE3A1BA}"/>
                  </a:ext>
                </a:extLst>
              </p:cNvPr>
              <p:cNvSpPr/>
              <p:nvPr/>
            </p:nvSpPr>
            <p:spPr>
              <a:xfrm>
                <a:off x="5466028" y="357360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3500000"/>
                  <a:gd name="adj5" fmla="val 12500"/>
                </a:avLst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71EED87-77EF-6F44-B9CE-7EA034B2AE80}"/>
                  </a:ext>
                </a:extLst>
              </p:cNvPr>
              <p:cNvSpPr/>
              <p:nvPr/>
            </p:nvSpPr>
            <p:spPr>
              <a:xfrm>
                <a:off x="6018081" y="4121528"/>
                <a:ext cx="584388" cy="584388"/>
              </a:xfrm>
              <a:prstGeom prst="ellipse">
                <a:avLst/>
              </a:prstGeom>
              <a:solidFill>
                <a:schemeClr val="accent3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0" name="Group 9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EC07C967-B5E6-C74E-AD2A-BD40C8779A11}"/>
                </a:ext>
              </a:extLst>
            </p:cNvPr>
            <p:cNvGrpSpPr/>
            <p:nvPr/>
          </p:nvGrpSpPr>
          <p:grpSpPr>
            <a:xfrm>
              <a:off x="5564112" y="5821047"/>
              <a:ext cx="1499563" cy="1498840"/>
              <a:chOff x="5622168" y="5701462"/>
              <a:chExt cx="1499563" cy="1498840"/>
            </a:xfrm>
          </p:grpSpPr>
          <p:sp>
            <p:nvSpPr>
              <p:cNvPr id="17" name="Block Arc 16">
                <a:extLst>
                  <a:ext uri="{FF2B5EF4-FFF2-40B4-BE49-F238E27FC236}">
                    <a16:creationId xmlns:a16="http://schemas.microsoft.com/office/drawing/2014/main" id="{08140BC7-A757-D249-BBA3-C76DDE88ECC3}"/>
                  </a:ext>
                </a:extLst>
              </p:cNvPr>
              <p:cNvSpPr/>
              <p:nvPr/>
            </p:nvSpPr>
            <p:spPr>
              <a:xfrm rot="13733971">
                <a:off x="5622530" y="5701100"/>
                <a:ext cx="1498840" cy="1499563"/>
              </a:xfrm>
              <a:prstGeom prst="blockArc">
                <a:avLst>
                  <a:gd name="adj1" fmla="val 0"/>
                  <a:gd name="adj2" fmla="val 18900000"/>
                  <a:gd name="adj3" fmla="val 1274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6143A44-E28B-A447-93A8-496C9D0434CE}"/>
                  </a:ext>
                </a:extLst>
              </p:cNvPr>
              <p:cNvSpPr/>
              <p:nvPr/>
            </p:nvSpPr>
            <p:spPr>
              <a:xfrm rot="14209731">
                <a:off x="6078085" y="6143808"/>
                <a:ext cx="584389" cy="584388"/>
              </a:xfrm>
              <a:prstGeom prst="ellipse">
                <a:avLst/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1" name="Group 10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BF41C622-7D5B-1F47-A66C-11A27984D68B}"/>
                </a:ext>
              </a:extLst>
            </p:cNvPr>
            <p:cNvGrpSpPr/>
            <p:nvPr/>
          </p:nvGrpSpPr>
          <p:grpSpPr>
            <a:xfrm>
              <a:off x="4923305" y="2686851"/>
              <a:ext cx="1759679" cy="3741678"/>
              <a:chOff x="4981361" y="2567266"/>
              <a:chExt cx="1759679" cy="3741678"/>
            </a:xfrm>
          </p:grpSpPr>
          <p:sp>
            <p:nvSpPr>
              <p:cNvPr id="15" name="Shape 14">
                <a:extLst>
                  <a:ext uri="{FF2B5EF4-FFF2-40B4-BE49-F238E27FC236}">
                    <a16:creationId xmlns:a16="http://schemas.microsoft.com/office/drawing/2014/main" id="{E6D6344C-31DC-3946-8046-46F889444BA7}"/>
                  </a:ext>
                </a:extLst>
              </p:cNvPr>
              <p:cNvSpPr/>
              <p:nvPr/>
            </p:nvSpPr>
            <p:spPr>
              <a:xfrm>
                <a:off x="4981361" y="2567266"/>
                <a:ext cx="1744608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BAE6471-CFF3-B945-8CF5-5C02EB1795E7}"/>
                  </a:ext>
                </a:extLst>
              </p:cNvPr>
              <p:cNvSpPr/>
              <p:nvPr/>
            </p:nvSpPr>
            <p:spPr>
              <a:xfrm>
                <a:off x="5576543" y="3163803"/>
                <a:ext cx="584388" cy="584388"/>
              </a:xfrm>
              <a:prstGeom prst="ellipse">
                <a:avLst/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33" name="Shape 32">
                <a:extLst>
                  <a:ext uri="{FF2B5EF4-FFF2-40B4-BE49-F238E27FC236}">
                    <a16:creationId xmlns:a16="http://schemas.microsoft.com/office/drawing/2014/main" id="{2A95631C-0B15-484A-89A4-0D3F4B432BC5}"/>
                  </a:ext>
                </a:extLst>
              </p:cNvPr>
              <p:cNvSpPr/>
              <p:nvPr/>
            </p:nvSpPr>
            <p:spPr>
              <a:xfrm>
                <a:off x="4996432" y="4564157"/>
                <a:ext cx="1744608" cy="1744787"/>
              </a:xfrm>
              <a:prstGeom prst="leftCircularArrow">
                <a:avLst>
                  <a:gd name="adj1" fmla="val 10980"/>
                  <a:gd name="adj2" fmla="val 1142322"/>
                  <a:gd name="adj3" fmla="val 6300000"/>
                  <a:gd name="adj4" fmla="val 18900000"/>
                  <a:gd name="adj5" fmla="val 12500"/>
                </a:avLst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34" name="Oval 15">
                <a:extLst>
                  <a:ext uri="{FF2B5EF4-FFF2-40B4-BE49-F238E27FC236}">
                    <a16:creationId xmlns:a16="http://schemas.microsoft.com/office/drawing/2014/main" id="{B8AEF843-B0AD-48DA-B607-8A130FB81652}"/>
                  </a:ext>
                </a:extLst>
              </p:cNvPr>
              <p:cNvSpPr/>
              <p:nvPr/>
            </p:nvSpPr>
            <p:spPr>
              <a:xfrm>
                <a:off x="5641380" y="5137425"/>
                <a:ext cx="584388" cy="584388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  <p:grpSp>
          <p:nvGrpSpPr>
            <p:cNvPr id="12" name="Group 11" descr="e7d195523061f1c0f55f9af68525816972d868573ada39bc763F3977967589A5F92C178830C92595A6CE4D0132F8C206B2B04C416AAA86B7FD80AB023F78DAEB544E2F013E11B2B95AD21703D1C90034A379EC9026EFAAF5D8D3F6EDD7215B015B463D656B0929A814A5414683A393A7CC9BB506C975E20AD17C211CA623623BC48209FD1E344B18C2900D8641C9B362">
              <a:extLst>
                <a:ext uri="{FF2B5EF4-FFF2-40B4-BE49-F238E27FC236}">
                  <a16:creationId xmlns:a16="http://schemas.microsoft.com/office/drawing/2014/main" id="{163EDCB4-DCC1-3045-92AB-BF51E47552F4}"/>
                </a:ext>
              </a:extLst>
            </p:cNvPr>
            <p:cNvGrpSpPr/>
            <p:nvPr/>
          </p:nvGrpSpPr>
          <p:grpSpPr>
            <a:xfrm>
              <a:off x="5407972" y="1684213"/>
              <a:ext cx="1744609" cy="1744787"/>
              <a:chOff x="5466028" y="1564628"/>
              <a:chExt cx="1744609" cy="1744787"/>
            </a:xfrm>
          </p:grpSpPr>
          <p:sp>
            <p:nvSpPr>
              <p:cNvPr id="13" name="Circular Arrow 12">
                <a:extLst>
                  <a:ext uri="{FF2B5EF4-FFF2-40B4-BE49-F238E27FC236}">
                    <a16:creationId xmlns:a16="http://schemas.microsoft.com/office/drawing/2014/main" id="{83C2A2E4-05E2-EB4D-8DD5-4DC8E18C862B}"/>
                  </a:ext>
                </a:extLst>
              </p:cNvPr>
              <p:cNvSpPr/>
              <p:nvPr/>
            </p:nvSpPr>
            <p:spPr>
              <a:xfrm>
                <a:off x="5466028" y="1564628"/>
                <a:ext cx="1744609" cy="1744787"/>
              </a:xfrm>
              <a:prstGeom prst="circularArrow">
                <a:avLst>
                  <a:gd name="adj1" fmla="val 10980"/>
                  <a:gd name="adj2" fmla="val 1142322"/>
                  <a:gd name="adj3" fmla="val 4500000"/>
                  <a:gd name="adj4" fmla="val 10800000"/>
                  <a:gd name="adj5" fmla="val 12500"/>
                </a:avLst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CN" altLang="en-US">
                  <a:solidFill>
                    <a:schemeClr val="bg1"/>
                  </a:solidFill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595AE00-7FD9-3E42-893F-83785B60F62B}"/>
                  </a:ext>
                </a:extLst>
              </p:cNvPr>
              <p:cNvSpPr/>
              <p:nvPr/>
            </p:nvSpPr>
            <p:spPr>
              <a:xfrm>
                <a:off x="6050547" y="2147096"/>
                <a:ext cx="584388" cy="584388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13716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inpin heiti" panose="00000500000000000000" pitchFamily="2" charset="-122"/>
                  <a:ea typeface="inpin heiti" panose="00000500000000000000" pitchFamily="2" charset="-122"/>
                  <a:sym typeface="inpin heiti" panose="00000500000000000000" pitchFamily="2" charset="-122"/>
                </a:endParaRPr>
              </a:p>
            </p:txBody>
          </p:sp>
        </p:grpSp>
      </p:grpSp>
      <p:grpSp>
        <p:nvGrpSpPr>
          <p:cNvPr id="21" name="组合 33">
            <a:extLst>
              <a:ext uri="{FF2B5EF4-FFF2-40B4-BE49-F238E27FC236}">
                <a16:creationId xmlns:a16="http://schemas.microsoft.com/office/drawing/2014/main" id="{AB3F148F-6E87-5B42-BA04-3BC69914313D}"/>
              </a:ext>
            </a:extLst>
          </p:cNvPr>
          <p:cNvGrpSpPr/>
          <p:nvPr/>
        </p:nvGrpSpPr>
        <p:grpSpPr>
          <a:xfrm>
            <a:off x="533957" y="1553877"/>
            <a:ext cx="4708518" cy="1973505"/>
            <a:chOff x="874714" y="3448160"/>
            <a:chExt cx="2717424" cy="1973505"/>
          </a:xfrm>
        </p:grpSpPr>
        <p:sp>
          <p:nvSpPr>
            <p:cNvPr id="22" name="矩形 34">
              <a:extLst>
                <a:ext uri="{FF2B5EF4-FFF2-40B4-BE49-F238E27FC236}">
                  <a16:creationId xmlns:a16="http://schemas.microsoft.com/office/drawing/2014/main" id="{E89AE25D-A166-8C47-9C23-5F94FB141FA3}"/>
                </a:ext>
              </a:extLst>
            </p:cNvPr>
            <p:cNvSpPr/>
            <p:nvPr/>
          </p:nvSpPr>
          <p:spPr>
            <a:xfrm>
              <a:off x="874714" y="3800644"/>
              <a:ext cx="2717424" cy="162102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Дискретное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-преобразование линейно, что означает, что оно удовлетворяет принципу суперпозиции. То есть, если x</a:t>
              </a:r>
              <a:r>
                <a:rPr lang="ru-RU" sz="14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[n] и x</a:t>
              </a:r>
              <a:r>
                <a:rPr lang="ru-RU" sz="14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[n] - два входных сигнала, а  и 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 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 константы, то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⋅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ru-RU" sz="14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​[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]+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⋅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ru-RU" sz="14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​[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]имеют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-преобразование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⋅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ru-RU" sz="14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​(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)+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⋅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ru-RU" sz="14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​(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), где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ru-RU" sz="14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​(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и 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ru-RU" sz="14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​(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—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-преобразования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ru-RU" sz="14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​[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 и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ru-RU" sz="1400" baseline="-25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​[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]соответственно.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endParaRPr>
            </a:p>
          </p:txBody>
        </p:sp>
        <p:sp>
          <p:nvSpPr>
            <p:cNvPr id="23" name="矩形 35">
              <a:extLst>
                <a:ext uri="{FF2B5EF4-FFF2-40B4-BE49-F238E27FC236}">
                  <a16:creationId xmlns:a16="http://schemas.microsoft.com/office/drawing/2014/main" id="{39A755D7-D049-4F44-8DD1-7C70AB604316}"/>
                </a:ext>
              </a:extLst>
            </p:cNvPr>
            <p:cNvSpPr/>
            <p:nvPr/>
          </p:nvSpPr>
          <p:spPr>
            <a:xfrm>
              <a:off x="1306019" y="3448160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Линейность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24" name="组合 36">
            <a:extLst>
              <a:ext uri="{FF2B5EF4-FFF2-40B4-BE49-F238E27FC236}">
                <a16:creationId xmlns:a16="http://schemas.microsoft.com/office/drawing/2014/main" id="{FCC9E676-400C-884C-BF17-B262D0222AF0}"/>
              </a:ext>
            </a:extLst>
          </p:cNvPr>
          <p:cNvGrpSpPr/>
          <p:nvPr/>
        </p:nvGrpSpPr>
        <p:grpSpPr>
          <a:xfrm>
            <a:off x="722459" y="3717944"/>
            <a:ext cx="4543939" cy="1489417"/>
            <a:chOff x="874713" y="3415184"/>
            <a:chExt cx="4543939" cy="1489417"/>
          </a:xfrm>
        </p:grpSpPr>
        <p:sp>
          <p:nvSpPr>
            <p:cNvPr id="25" name="矩形 40">
              <a:extLst>
                <a:ext uri="{FF2B5EF4-FFF2-40B4-BE49-F238E27FC236}">
                  <a16:creationId xmlns:a16="http://schemas.microsoft.com/office/drawing/2014/main" id="{417635EC-A970-BA42-9075-98EA3A76F4B2}"/>
                </a:ext>
              </a:extLst>
            </p:cNvPr>
            <p:cNvSpPr/>
            <p:nvPr/>
          </p:nvSpPr>
          <p:spPr>
            <a:xfrm>
              <a:off x="874713" y="3800644"/>
              <a:ext cx="4543939" cy="1103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Если входной сигнал равен нулю для всех отрицательных значений индексов (т.е. x[n] = 0 для n &lt; 0), то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-преобразование такого сигнала существует вне единичного круга на комплексной плоскости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endParaRPr>
            </a:p>
          </p:txBody>
        </p:sp>
        <p:sp>
          <p:nvSpPr>
            <p:cNvPr id="26" name="矩形 41">
              <a:extLst>
                <a:ext uri="{FF2B5EF4-FFF2-40B4-BE49-F238E27FC236}">
                  <a16:creationId xmlns:a16="http://schemas.microsoft.com/office/drawing/2014/main" id="{45901CF8-3E82-2249-A55F-E65587DB8B94}"/>
                </a:ext>
              </a:extLst>
            </p:cNvPr>
            <p:cNvSpPr/>
            <p:nvPr/>
          </p:nvSpPr>
          <p:spPr>
            <a:xfrm>
              <a:off x="1434845" y="3415184"/>
              <a:ext cx="3978847" cy="395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ru-R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Свойство инициализации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27" name="组合 42">
            <a:extLst>
              <a:ext uri="{FF2B5EF4-FFF2-40B4-BE49-F238E27FC236}">
                <a16:creationId xmlns:a16="http://schemas.microsoft.com/office/drawing/2014/main" id="{A9D422EA-1810-434F-AD1C-C6EFD4D7926B}"/>
              </a:ext>
            </a:extLst>
          </p:cNvPr>
          <p:cNvGrpSpPr/>
          <p:nvPr/>
        </p:nvGrpSpPr>
        <p:grpSpPr>
          <a:xfrm>
            <a:off x="6993388" y="2696655"/>
            <a:ext cx="4016537" cy="1349283"/>
            <a:chOff x="1493637" y="3404895"/>
            <a:chExt cx="2915489" cy="1351240"/>
          </a:xfrm>
        </p:grpSpPr>
        <p:sp>
          <p:nvSpPr>
            <p:cNvPr id="28" name="矩形 43">
              <a:extLst>
                <a:ext uri="{FF2B5EF4-FFF2-40B4-BE49-F238E27FC236}">
                  <a16:creationId xmlns:a16="http://schemas.microsoft.com/office/drawing/2014/main" id="{82704E1F-46D9-6B43-97A4-2F15CECE3B46}"/>
                </a:ext>
              </a:extLst>
            </p:cNvPr>
            <p:cNvSpPr/>
            <p:nvPr/>
          </p:nvSpPr>
          <p:spPr>
            <a:xfrm>
              <a:off x="1493637" y="3800644"/>
              <a:ext cx="2915489" cy="955491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Если входной сигнал смещается на k отсчетов во временной области, то его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-преобразование умножается на 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400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 Это свойство также называется свойством смещения времени.</a:t>
              </a:r>
            </a:p>
          </p:txBody>
        </p:sp>
        <p:sp>
          <p:nvSpPr>
            <p:cNvPr id="29" name="矩形 44">
              <a:extLst>
                <a:ext uri="{FF2B5EF4-FFF2-40B4-BE49-F238E27FC236}">
                  <a16:creationId xmlns:a16="http://schemas.microsoft.com/office/drawing/2014/main" id="{5F473D60-3840-964A-AE77-4B3A3E9A8C54}"/>
                </a:ext>
              </a:extLst>
            </p:cNvPr>
            <p:cNvSpPr/>
            <p:nvPr/>
          </p:nvSpPr>
          <p:spPr>
            <a:xfrm>
              <a:off x="1507947" y="3404895"/>
              <a:ext cx="2714928" cy="39574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Свойство смещения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30" name="组合 45">
            <a:extLst>
              <a:ext uri="{FF2B5EF4-FFF2-40B4-BE49-F238E27FC236}">
                <a16:creationId xmlns:a16="http://schemas.microsoft.com/office/drawing/2014/main" id="{B319FABD-12D4-9F47-BB31-547FED1FC8BD}"/>
              </a:ext>
            </a:extLst>
          </p:cNvPr>
          <p:cNvGrpSpPr/>
          <p:nvPr/>
        </p:nvGrpSpPr>
        <p:grpSpPr>
          <a:xfrm>
            <a:off x="7005689" y="4366784"/>
            <a:ext cx="4317448" cy="1452778"/>
            <a:chOff x="1493637" y="3451823"/>
            <a:chExt cx="2915489" cy="1452778"/>
          </a:xfrm>
        </p:grpSpPr>
        <p:sp>
          <p:nvSpPr>
            <p:cNvPr id="31" name="矩形 46">
              <a:extLst>
                <a:ext uri="{FF2B5EF4-FFF2-40B4-BE49-F238E27FC236}">
                  <a16:creationId xmlns:a16="http://schemas.microsoft.com/office/drawing/2014/main" id="{2AF631A7-3775-1E48-B488-C1601D94D94D}"/>
                </a:ext>
              </a:extLst>
            </p:cNvPr>
            <p:cNvSpPr/>
            <p:nvPr/>
          </p:nvSpPr>
          <p:spPr>
            <a:xfrm>
              <a:off x="1493637" y="3800644"/>
              <a:ext cx="2915489" cy="110395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Свертка двух сигналов во временной области соответствует умножению их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-преобразований. Это обеспечивает удобный способ анализа систем с использованием дискретного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-преобразования.</a:t>
              </a:r>
              <a:endPara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endParaRPr>
            </a:p>
          </p:txBody>
        </p:sp>
        <p:sp>
          <p:nvSpPr>
            <p:cNvPr id="32" name="矩形 47">
              <a:extLst>
                <a:ext uri="{FF2B5EF4-FFF2-40B4-BE49-F238E27FC236}">
                  <a16:creationId xmlns:a16="http://schemas.microsoft.com/office/drawing/2014/main" id="{B87F231D-97BD-884B-99C6-7D2EE964690C}"/>
                </a:ext>
              </a:extLst>
            </p:cNvPr>
            <p:cNvSpPr/>
            <p:nvPr/>
          </p:nvSpPr>
          <p:spPr>
            <a:xfrm>
              <a:off x="1493637" y="3451823"/>
              <a:ext cx="2241974" cy="40126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Свойство свертки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endParaRPr>
            </a:p>
          </p:txBody>
        </p:sp>
      </p:grpSp>
      <p:grpSp>
        <p:nvGrpSpPr>
          <p:cNvPr id="35" name="组合 42">
            <a:extLst>
              <a:ext uri="{FF2B5EF4-FFF2-40B4-BE49-F238E27FC236}">
                <a16:creationId xmlns:a16="http://schemas.microsoft.com/office/drawing/2014/main" id="{F57CDEA3-B0AD-4E57-A397-0207B59D312B}"/>
              </a:ext>
            </a:extLst>
          </p:cNvPr>
          <p:cNvGrpSpPr/>
          <p:nvPr/>
        </p:nvGrpSpPr>
        <p:grpSpPr>
          <a:xfrm>
            <a:off x="6993388" y="1161719"/>
            <a:ext cx="4016537" cy="1139736"/>
            <a:chOff x="1493637" y="3398990"/>
            <a:chExt cx="2915489" cy="1141390"/>
          </a:xfrm>
        </p:grpSpPr>
        <p:sp>
          <p:nvSpPr>
            <p:cNvPr id="36" name="矩形 43">
              <a:extLst>
                <a:ext uri="{FF2B5EF4-FFF2-40B4-BE49-F238E27FC236}">
                  <a16:creationId xmlns:a16="http://schemas.microsoft.com/office/drawing/2014/main" id="{AE318E65-09DA-431A-BE27-675BFDDB034E}"/>
                </a:ext>
              </a:extLst>
            </p:cNvPr>
            <p:cNvSpPr/>
            <p:nvPr/>
          </p:nvSpPr>
          <p:spPr>
            <a:xfrm>
              <a:off x="1493637" y="3800644"/>
              <a:ext cx="2915489" cy="739736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если входной сигнал масштабируется на коэффициент 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во временной области, то его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-преобразование масштабируется на </a:t>
              </a:r>
              <a:r>
                <a:rPr lang="en-US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в области </a:t>
              </a:r>
              <a:r>
                <a:rPr lang="ru-RU" sz="14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ru-RU" sz="1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7" name="矩形 44">
              <a:extLst>
                <a:ext uri="{FF2B5EF4-FFF2-40B4-BE49-F238E27FC236}">
                  <a16:creationId xmlns:a16="http://schemas.microsoft.com/office/drawing/2014/main" id="{00A6670E-D7B5-4B31-925B-6AB2AD123601}"/>
                </a:ext>
              </a:extLst>
            </p:cNvPr>
            <p:cNvSpPr/>
            <p:nvPr/>
          </p:nvSpPr>
          <p:spPr>
            <a:xfrm>
              <a:off x="1509732" y="3398990"/>
              <a:ext cx="2714928" cy="401654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ru-RU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Свойство масштабирования</a:t>
              </a:r>
              <a:endPara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inpin heiti" panose="00000500000000000000" pitchFamily="2" charset="-122"/>
                <a:cs typeface="Times New Roman" panose="02020603050405020304" pitchFamily="18" charset="0"/>
                <a:sym typeface="inpin heiti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6934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CC153F6-7AD7-4730-9214-6D5EEAED7369}"/>
              </a:ext>
            </a:extLst>
          </p:cNvPr>
          <p:cNvSpPr/>
          <p:nvPr/>
        </p:nvSpPr>
        <p:spPr>
          <a:xfrm>
            <a:off x="591127" y="1533237"/>
            <a:ext cx="7675418" cy="318654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D2087-3B4A-4B2C-B8E0-B5F24190C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710" y="559090"/>
            <a:ext cx="10515600" cy="429202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C56C35-ABC8-4393-87CA-4E8124313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Адаптированность к цифровым системам</a:t>
            </a:r>
          </a:p>
          <a:p>
            <a:r>
              <a:rPr lang="ru-RU" dirty="0"/>
              <a:t>Удобство в анализе и проектировании</a:t>
            </a:r>
          </a:p>
          <a:p>
            <a:r>
              <a:rPr lang="ru-RU" dirty="0"/>
              <a:t>Обратимость</a:t>
            </a:r>
          </a:p>
          <a:p>
            <a:r>
              <a:rPr lang="ru-RU" dirty="0"/>
              <a:t>Универсальность</a:t>
            </a:r>
          </a:p>
          <a:p>
            <a:r>
              <a:rPr lang="ru-RU" dirty="0"/>
              <a:t>Простота программной реализации</a:t>
            </a:r>
          </a:p>
        </p:txBody>
      </p:sp>
      <p:pic>
        <p:nvPicPr>
          <p:cNvPr id="7" name="Рисунок 6" descr="Сигнал">
            <a:extLst>
              <a:ext uri="{FF2B5EF4-FFF2-40B4-BE49-F238E27FC236}">
                <a16:creationId xmlns:a16="http://schemas.microsoft.com/office/drawing/2014/main" id="{6D363D1E-1A39-4EF9-9A0A-3CEA111D5E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7601" y="3601102"/>
            <a:ext cx="1346199" cy="1346199"/>
          </a:xfrm>
          <a:prstGeom prst="rect">
            <a:avLst/>
          </a:prstGeom>
        </p:spPr>
      </p:pic>
      <p:pic>
        <p:nvPicPr>
          <p:cNvPr id="9" name="Рисунок 8" descr="Добавление">
            <a:extLst>
              <a:ext uri="{FF2B5EF4-FFF2-40B4-BE49-F238E27FC236}">
                <a16:creationId xmlns:a16="http://schemas.microsoft.com/office/drawing/2014/main" id="{C3BCE3C5-B410-477B-8621-4A3A419B8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3418" y="5324763"/>
            <a:ext cx="914400" cy="914400"/>
          </a:xfrm>
          <a:prstGeom prst="rect">
            <a:avLst/>
          </a:prstGeom>
        </p:spPr>
      </p:pic>
      <p:pic>
        <p:nvPicPr>
          <p:cNvPr id="11" name="Рисунок 10" descr="Маркеры-галочки">
            <a:extLst>
              <a:ext uri="{FF2B5EF4-FFF2-40B4-BE49-F238E27FC236}">
                <a16:creationId xmlns:a16="http://schemas.microsoft.com/office/drawing/2014/main" id="{F9C81504-334B-43BD-9853-5138BC71B9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7918" y="173184"/>
            <a:ext cx="1427019" cy="142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80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F546D-9352-486C-8C49-FE48B217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Принцип работы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641E009-D282-4823-A906-A129DC33A7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509"/>
                <a:ext cx="10515600" cy="51628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Основной шаг при применении дискретного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-преобразования — это выражение дискретного временного сигнала x[n] в виде формального степенного ряда от переменной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/>
                        <m:t>𝑋</m:t>
                      </m:r>
                      <m:r>
                        <a:rPr lang="en-US" i="1"/>
                        <m:t>(</m:t>
                      </m:r>
                      <m:r>
                        <a:rPr lang="en-US" i="1"/>
                        <m:t>𝑧</m:t>
                      </m:r>
                      <m:r>
                        <a:rPr lang="en-US" i="1"/>
                        <m:t>)</m:t>
                      </m:r>
                      <m:r>
                        <a:rPr lang="ru-RU" i="1"/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ru-RU" i="1"/>
                          </m:ctrlPr>
                        </m:naryPr>
                        <m:sub>
                          <m:r>
                            <a:rPr lang="ru-RU" i="1"/>
                            <m:t>𝑛</m:t>
                          </m:r>
                          <m:r>
                            <a:rPr lang="en-US" i="1"/>
                            <m:t>=−∞</m:t>
                          </m:r>
                        </m:sub>
                        <m:sup>
                          <m:r>
                            <a:rPr lang="ru-RU" i="1"/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ru-RU"/>
                            <m:t>x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i="1"/>
                              </m:ctrlPr>
                            </m:dPr>
                            <m:e>
                              <m:r>
                                <a:rPr lang="en-US" i="1"/>
                                <m:t>𝑛</m:t>
                              </m:r>
                            </m:e>
                          </m:d>
                          <m:r>
                            <a:rPr lang="en-US" i="1"/>
                            <m:t>∙</m:t>
                          </m:r>
                          <m:sSup>
                            <m:sSupPr>
                              <m:ctrlPr>
                                <a:rPr lang="ru-RU" i="1"/>
                              </m:ctrlPr>
                            </m:sSupPr>
                            <m:e>
                              <m:r>
                                <a:rPr lang="en-US" i="1"/>
                                <m:t>𝑧</m:t>
                              </m:r>
                            </m:e>
                            <m:sup>
                              <m:r>
                                <a:rPr lang="en-US" i="1"/>
                                <m:t>−</m:t>
                              </m:r>
                              <m:r>
                                <a:rPr lang="en-US" i="1"/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 X(z) -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-преобразование сигнала x[n].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После преобразования сигнала x[n] в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-домен, можно выполнять различные операции, такие как фильтрация, усиление, смешивание и другие, а затем применять обратное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-преобразование для восстановления сигнала во временной области.</a:t>
                </a:r>
              </a:p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Таким образом, принцип работы дискретных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-преобразований состоит в переводе дискретных сигналов из временной области в область </a:t>
                </a:r>
                <a:r>
                  <a:rPr lang="ru-RU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для их анализа и обработки, а затем обратном преобразовании для восстановления сигнала во временной области.</a:t>
                </a:r>
              </a:p>
              <a:p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5641E009-D282-4823-A906-A129DC33A7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509"/>
                <a:ext cx="10515600" cy="5162838"/>
              </a:xfrm>
              <a:blipFill>
                <a:blip r:embed="rId2"/>
                <a:stretch>
                  <a:fillRect l="-1043" t="-3188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1866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49C68-034D-4195-B27F-6B5F3262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B287BFDC-CE59-4642-B00D-9C3CD955A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1578"/>
              </p:ext>
            </p:extLst>
          </p:nvPr>
        </p:nvGraphicFramePr>
        <p:xfrm>
          <a:off x="838200" y="1413164"/>
          <a:ext cx="10515600" cy="476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95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6107A3-8CF2-47A3-97B5-9D9B38F3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B92D7C-334E-4982-BBAE-637BF2EB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5382"/>
            <a:ext cx="10515600" cy="491158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1. Мощный инструмент анализа и обработки сигналов: Дискретные </a:t>
            </a:r>
            <a:r>
              <a:rPr lang="ru-RU" i="1" dirty="0"/>
              <a:t>z</a:t>
            </a:r>
            <a:r>
              <a:rPr lang="ru-RU" dirty="0"/>
              <a:t>-преобразования представляют собой мощный инструмент для анализа и обработки дискретных сигналов и систем. Они позволяют перевести дискретные сигналы из временной области в область </a:t>
            </a:r>
            <a:r>
              <a:rPr lang="ru-RU" i="1" dirty="0"/>
              <a:t>z</a:t>
            </a:r>
            <a:r>
              <a:rPr lang="ru-RU" dirty="0"/>
              <a:t>, где их можно удобно анализировать и обрабатывать.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2. Широкое применение: Дискретные </a:t>
            </a:r>
            <a:r>
              <a:rPr lang="ru-RU" i="1" dirty="0"/>
              <a:t>z</a:t>
            </a:r>
            <a:r>
              <a:rPr lang="ru-RU" dirty="0"/>
              <a:t>-преобразования нашли широкое применение в различных областях, включая цифровую обработку сигналов, контроль и автоматизацию, телекоммуникации, медицинскую обработку сигналов и обработку изображений. Их универсальность и эффективность делают их незаменимым инструментом для инженеров и научных исследователей.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3. Преимущества: Дискретные </a:t>
            </a:r>
            <a:r>
              <a:rPr lang="ru-RU" i="1" dirty="0"/>
              <a:t>z</a:t>
            </a:r>
            <a:r>
              <a:rPr lang="ru-RU" dirty="0"/>
              <a:t>-преобразования обладают рядом преимуществ, таких как адаптированность к цифровым системам, удобство в анализе и проектировании, обратимость, универсальность и простота программной реализации. Эти преимущества делают их предпочтительным выбором при работе с дискретными сигналами и системами.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955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87FB4-EF97-46DB-B622-09DB2F40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837" y="2831235"/>
            <a:ext cx="10515600" cy="429202"/>
          </a:xfrm>
        </p:spPr>
        <p:txBody>
          <a:bodyPr>
            <a:noAutofit/>
          </a:bodyPr>
          <a:lstStyle/>
          <a:p>
            <a:r>
              <a:rPr lang="ru-RU" sz="8000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77751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Custom 4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6FBFD"/>
      </a:accent1>
      <a:accent2>
        <a:srgbClr val="FD9EA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2" id="{AEC97727-16AE-44D2-9D4D-650F0A3A3D7E}" vid="{76FF4E7C-9CC7-4658-A076-657ED55D33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Тема2</Template>
  <TotalTime>72</TotalTime>
  <Words>592</Words>
  <Application>Microsoft Office PowerPoint</Application>
  <PresentationFormat>Широкоэкранный</PresentationFormat>
  <Paragraphs>49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Calibri Light</vt:lpstr>
      <vt:lpstr>inpin heiti</vt:lpstr>
      <vt:lpstr>Times New Roman</vt:lpstr>
      <vt:lpstr>Тема2</vt:lpstr>
      <vt:lpstr>Дискретное  Z - преобразование</vt:lpstr>
      <vt:lpstr>Понятия</vt:lpstr>
      <vt:lpstr>Свойства</vt:lpstr>
      <vt:lpstr>Преимущества </vt:lpstr>
      <vt:lpstr>Принцип работы</vt:lpstr>
      <vt:lpstr>Применение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Дискретное z-преобразование</dc:title>
  <dc:creator>Vladbit _</dc:creator>
  <cp:lastModifiedBy>Vladbit _</cp:lastModifiedBy>
  <cp:revision>40</cp:revision>
  <dcterms:created xsi:type="dcterms:W3CDTF">2024-05-10T15:58:22Z</dcterms:created>
  <dcterms:modified xsi:type="dcterms:W3CDTF">2024-05-10T17:10:55Z</dcterms:modified>
</cp:coreProperties>
</file>