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577" r:id="rId2"/>
    <p:sldId id="575" r:id="rId3"/>
    <p:sldId id="597" r:id="rId4"/>
    <p:sldId id="592" r:id="rId5"/>
    <p:sldId id="621" r:id="rId6"/>
    <p:sldId id="622" r:id="rId7"/>
    <p:sldId id="623" r:id="rId8"/>
    <p:sldId id="62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F0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82"/>
    <p:restoredTop sz="94597"/>
  </p:normalViewPr>
  <p:slideViewPr>
    <p:cSldViewPr snapToGrid="0" snapToObjects="1">
      <p:cViewPr varScale="1">
        <p:scale>
          <a:sx n="101" d="100"/>
          <a:sy n="101" d="100"/>
        </p:scale>
        <p:origin x="4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4BA1F-1031-2C42-837A-C6DBAB340155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C20E3-FB14-7E48-9C5F-483662B93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4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9761D-73B9-1A4F-8555-48E06A216E40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9DADB-19AE-004E-8C71-97EB08DF0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87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2 Hans On Sockets (Getting Started)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68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AA262-1C51-46F4-B4E1-EF8994126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8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2-02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3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2-02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92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2-02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0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Video Module 2-02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14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9DADB-19AE-004E-8C71-97EB08DF0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0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" y="983655"/>
            <a:ext cx="9143999" cy="4890691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" y="4488455"/>
            <a:ext cx="9143999" cy="77700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300" b="0" spc="-75" baseline="0">
                <a:solidFill>
                  <a:srgbClr val="F4812A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" y="5279800"/>
            <a:ext cx="9143999" cy="46595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500" b="0" i="0" cap="none" spc="0" baseline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54" y="1984211"/>
            <a:ext cx="5581894" cy="2003756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0"/>
            <a:ext cx="1739900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0" y="864108"/>
            <a:ext cx="65659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8350" y="1123838"/>
            <a:ext cx="1601550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100" b="0">
                <a:solidFill>
                  <a:srgbClr val="E78734"/>
                </a:solidFill>
                <a:latin typeface="Apple Braille" charset="0"/>
                <a:ea typeface="Apple Braille" charset="0"/>
                <a:cs typeface="Apple Braille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1" y="1135571"/>
            <a:ext cx="8007350" cy="5120640"/>
          </a:xfrm>
          <a:prstGeom prst="rect">
            <a:avLst/>
          </a:prstGeom>
        </p:spPr>
        <p:txBody>
          <a:bodyPr anchor="t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2" y="885830"/>
            <a:ext cx="4832749" cy="45719"/>
          </a:xfrm>
          <a:prstGeom prst="rect">
            <a:avLst/>
          </a:prstGeom>
          <a:solidFill>
            <a:srgbClr val="F481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 dirty="0"/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85738" y="257175"/>
            <a:ext cx="8007350" cy="628652"/>
          </a:xfrm>
          <a:prstGeom prst="rect">
            <a:avLst/>
          </a:prstGeom>
        </p:spPr>
        <p:txBody>
          <a:bodyPr anchor="t"/>
          <a:lstStyle>
            <a:lvl1pPr marL="137160" indent="0">
              <a:spcBef>
                <a:spcPts val="900"/>
              </a:spcBef>
              <a:buClr>
                <a:srgbClr val="0B194E"/>
              </a:buClr>
              <a:buFont typeface="Arial" charset="0"/>
              <a:buNone/>
              <a:defRPr sz="2700">
                <a:solidFill>
                  <a:srgbClr val="00000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add Slide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Imag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948" y="5378981"/>
            <a:ext cx="5743574" cy="917660"/>
          </a:xfrm>
          <a:prstGeom prst="rect">
            <a:avLst/>
          </a:prstGeom>
          <a:gradFill flip="none" rotWithShape="1">
            <a:gsLst>
              <a:gs pos="41000">
                <a:srgbClr val="01275D"/>
              </a:gs>
              <a:gs pos="100000">
                <a:srgbClr val="013D73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ectangle 8"/>
          <p:cNvSpPr/>
          <p:nvPr/>
        </p:nvSpPr>
        <p:spPr>
          <a:xfrm flipV="1">
            <a:off x="6948" y="6261321"/>
            <a:ext cx="9148032" cy="56907"/>
          </a:xfrm>
          <a:prstGeom prst="rect">
            <a:avLst/>
          </a:prstGeom>
          <a:solidFill>
            <a:srgbClr val="DE55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46460" y="5607350"/>
            <a:ext cx="5300462" cy="51435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/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w Video">
    <p:bg>
      <p:bgPr>
        <a:blipFill dpi="0" rotWithShape="1"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" y="0"/>
            <a:ext cx="2582693" cy="6858000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anchor="t"/>
          <a:lstStyle>
            <a:lvl1pPr marL="25717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9689" y="2"/>
            <a:ext cx="2210612" cy="6857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400" b="0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" y="2"/>
            <a:ext cx="1905119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7872" y="171452"/>
            <a:ext cx="1660922" cy="2045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16996" y="1407555"/>
            <a:ext cx="5967413" cy="4910696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616996" y="459263"/>
            <a:ext cx="5967413" cy="55022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30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70424" y="603843"/>
            <a:ext cx="6107907" cy="64228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700" b="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 Title Here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1470425" y="1628774"/>
            <a:ext cx="6273403" cy="46672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="0" i="0"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38928" y="1114427"/>
            <a:ext cx="4401476" cy="4954975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52668" y="504827"/>
            <a:ext cx="3751082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38928" y="459263"/>
            <a:ext cx="4401476" cy="550227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100" baseline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Secondary Title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16893" y="2"/>
            <a:ext cx="4427108" cy="6857999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06581" y="504827"/>
            <a:ext cx="4418999" cy="59213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31559" y="504826"/>
            <a:ext cx="4108847" cy="5207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00" b="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1559" y="1331056"/>
            <a:ext cx="4108847" cy="5095144"/>
          </a:xfrm>
          <a:prstGeom prst="rect">
            <a:avLst/>
          </a:prstGeom>
        </p:spPr>
        <p:txBody>
          <a:bodyPr vert="horz"/>
          <a:lstStyle>
            <a:lvl1pPr marL="39433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771525" indent="-257175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9858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3287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671638" indent="-214313">
              <a:spcBef>
                <a:spcPts val="900"/>
              </a:spcBef>
              <a:buClrTx/>
              <a:buFont typeface="Arial" charset="0"/>
              <a:buChar char="•"/>
              <a:defRPr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711551" y="688479"/>
            <a:ext cx="7781152" cy="541643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67" y="6338364"/>
            <a:ext cx="318097" cy="372801"/>
          </a:xfrm>
          <a:prstGeom prst="rect">
            <a:avLst/>
          </a:prstGeom>
        </p:spPr>
      </p:pic>
    </p:spTree>
    <p:extLst/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 w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" y="5875009"/>
            <a:ext cx="9143999" cy="982993"/>
          </a:xfrm>
          <a:prstGeom prst="rect">
            <a:avLst/>
          </a:prstGeom>
          <a:solidFill>
            <a:srgbClr val="0127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58750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6072190"/>
            <a:ext cx="9143999" cy="61277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400" b="0" baseline="0">
                <a:solidFill>
                  <a:srgbClr val="F58420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</p:spTree>
    <p:extLst/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67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4000" contrast="-8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4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spc="-45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143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572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001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3050" indent="-13716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188"/>
        </a:spcBef>
        <a:spcAft>
          <a:spcPts val="188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44">
          <p15:clr>
            <a:srgbClr val="F26B43"/>
          </p15:clr>
        </p15:guide>
        <p15:guide id="2" pos="2016">
          <p15:clr>
            <a:srgbClr val="F26B43"/>
          </p15:clr>
        </p15:guide>
        <p15:guide id="5" orient="horz" pos="648">
          <p15:clr>
            <a:srgbClr val="F26B43"/>
          </p15:clr>
        </p15:guide>
        <p15:guide id="6" orient="horz" pos="36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to:username@sftp.eng.auburn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Hands-on Sockets </a:t>
            </a:r>
            <a:r>
              <a:rPr lang="en-US" dirty="0"/>
              <a:t>(Getting Started)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14878" y="127432"/>
            <a:ext cx="4429125" cy="390525"/>
          </a:xfrm>
        </p:spPr>
        <p:txBody>
          <a:bodyPr/>
          <a:lstStyle/>
          <a:p>
            <a:r>
              <a:rPr lang="en-US" dirty="0">
                <a:ea typeface="Century Gothic"/>
                <a:sym typeface="Questrial"/>
              </a:rPr>
              <a:t>Overview</a:t>
            </a:r>
            <a:endParaRPr lang="en-US" dirty="0"/>
          </a:p>
        </p:txBody>
      </p:sp>
      <p:pic>
        <p:nvPicPr>
          <p:cNvPr id="5" name="Picture 4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153716" y="1543300"/>
            <a:ext cx="4339459" cy="1921533"/>
          </a:xfrm>
          <a:prstGeom prst="rect">
            <a:avLst/>
          </a:prstGeom>
        </p:spPr>
      </p:pic>
      <p:pic>
        <p:nvPicPr>
          <p:cNvPr id="6" name="Picture 5" descr="heads.jpg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01"/>
          <a:stretch/>
        </p:blipFill>
        <p:spPr>
          <a:xfrm>
            <a:off x="95536" y="2713644"/>
            <a:ext cx="4455814" cy="197305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831557" y="754024"/>
            <a:ext cx="4215880" cy="6004980"/>
          </a:xfrm>
        </p:spPr>
        <p:txBody>
          <a:bodyPr/>
          <a:lstStyle/>
          <a:p>
            <a:r>
              <a:rPr lang="en-US" sz="2100" b="1" dirty="0"/>
              <a:t>Objectives</a:t>
            </a:r>
          </a:p>
          <a:p>
            <a:pPr lvl="1"/>
            <a:r>
              <a:rPr lang="en-US" dirty="0"/>
              <a:t>Find and download the sample Java code</a:t>
            </a:r>
          </a:p>
          <a:p>
            <a:pPr lvl="1"/>
            <a:r>
              <a:rPr lang="en-US" dirty="0"/>
              <a:t>Learn how </a:t>
            </a:r>
            <a:r>
              <a:rPr lang="en-US" dirty="0">
                <a:solidFill>
                  <a:srgbClr val="FF6600"/>
                </a:solidFill>
              </a:rPr>
              <a:t>to move files from/to</a:t>
            </a:r>
            <a:r>
              <a:rPr lang="en-US" dirty="0"/>
              <a:t> your local machine to/from a Tux machine</a:t>
            </a:r>
          </a:p>
          <a:p>
            <a:pPr lvl="1"/>
            <a:r>
              <a:rPr lang="en-US" dirty="0"/>
              <a:t>Learn how </a:t>
            </a:r>
            <a:r>
              <a:rPr lang="en-US" dirty="0">
                <a:solidFill>
                  <a:srgbClr val="FF6600"/>
                </a:solidFill>
              </a:rPr>
              <a:t>remotely log in </a:t>
            </a:r>
            <a:r>
              <a:rPr lang="en-US" dirty="0"/>
              <a:t>a Tux machine using </a:t>
            </a:r>
            <a:r>
              <a:rPr lang="en-US" dirty="0" err="1"/>
              <a:t>ssh</a:t>
            </a:r>
            <a:endParaRPr lang="en-US" dirty="0"/>
          </a:p>
          <a:p>
            <a:pPr lvl="1"/>
            <a:r>
              <a:rPr lang="en-US" dirty="0"/>
              <a:t>Learn how </a:t>
            </a:r>
            <a:r>
              <a:rPr lang="en-US" dirty="0">
                <a:solidFill>
                  <a:srgbClr val="FF6600"/>
                </a:solidFill>
              </a:rPr>
              <a:t>to establish a Java UDP Server </a:t>
            </a:r>
            <a:r>
              <a:rPr lang="en-US" dirty="0"/>
              <a:t>from an existing sample code </a:t>
            </a:r>
          </a:p>
          <a:p>
            <a:pPr lvl="1"/>
            <a:r>
              <a:rPr lang="en-US" dirty="0"/>
              <a:t>Learn how </a:t>
            </a:r>
            <a:r>
              <a:rPr lang="en-US" dirty="0">
                <a:solidFill>
                  <a:srgbClr val="FF6600"/>
                </a:solidFill>
              </a:rPr>
              <a:t>to set a UDP Client</a:t>
            </a:r>
            <a:r>
              <a:rPr lang="en-US" dirty="0"/>
              <a:t> from an existing sample code </a:t>
            </a:r>
          </a:p>
          <a:p>
            <a:pPr lvl="1"/>
            <a:r>
              <a:rPr lang="en-US" dirty="0"/>
              <a:t>Learn how </a:t>
            </a:r>
            <a:r>
              <a:rPr lang="en-US" dirty="0">
                <a:solidFill>
                  <a:srgbClr val="FF6600"/>
                </a:solidFill>
              </a:rPr>
              <a:t>to make client and server communicate</a:t>
            </a:r>
          </a:p>
          <a:p>
            <a:pPr lvl="1"/>
            <a:r>
              <a:rPr lang="en-US" dirty="0"/>
              <a:t>Learn how </a:t>
            </a:r>
            <a:r>
              <a:rPr lang="en-US" dirty="0">
                <a:solidFill>
                  <a:srgbClr val="FF6600"/>
                </a:solidFill>
              </a:rPr>
              <a:t>to customize the client-server </a:t>
            </a:r>
            <a:r>
              <a:rPr lang="en-US" dirty="0"/>
              <a:t>for your application</a:t>
            </a:r>
          </a:p>
          <a:p>
            <a:pPr lvl="1"/>
            <a:endParaRPr lang="en-US" dirty="0">
              <a:solidFill>
                <a:srgbClr val="FF6600"/>
              </a:solidFill>
            </a:endParaRPr>
          </a:p>
          <a:p>
            <a:r>
              <a:rPr lang="en-US" sz="2300" b="1" dirty="0"/>
              <a:t>Requirements</a:t>
            </a:r>
          </a:p>
          <a:p>
            <a:pPr lvl="1"/>
            <a:r>
              <a:rPr lang="en-US" dirty="0"/>
              <a:t>Complete the TCP/IP Socket Module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0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Find and Download The Sample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186280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 to Modules-&gt;Module 2-&gt; Instructional Resources</a:t>
            </a:r>
          </a:p>
          <a:p>
            <a:r>
              <a:rPr lang="en-US" dirty="0"/>
              <a:t>Download the Zip file: </a:t>
            </a:r>
            <a:r>
              <a:rPr lang="en-US" b="1" u="sng" dirty="0">
                <a:solidFill>
                  <a:srgbClr val="00B0F0"/>
                </a:solidFill>
              </a:rPr>
              <a:t>Simple examples from reference book</a:t>
            </a:r>
          </a:p>
          <a:p>
            <a:endParaRPr lang="en-US" b="1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9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Move Files Local</a:t>
            </a:r>
            <a:r>
              <a:rPr lang="en-US" dirty="0">
                <a:solidFill>
                  <a:srgbClr val="FF6600"/>
                </a:solidFill>
                <a:sym typeface="Wingdings" pitchFamily="2" charset="2"/>
              </a:rPr>
              <a:t> Tux </a:t>
            </a:r>
            <a:r>
              <a:rPr lang="en-US" dirty="0" err="1">
                <a:solidFill>
                  <a:srgbClr val="FF6600"/>
                </a:solidFill>
                <a:sym typeface="Wingdings" pitchFamily="2" charset="2"/>
              </a:rPr>
              <a:t>Macine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186280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1) </a:t>
            </a:r>
            <a:r>
              <a:rPr lang="en-US" b="1" dirty="0"/>
              <a:t>Method 1</a:t>
            </a:r>
            <a:r>
              <a:rPr lang="en-US" dirty="0"/>
              <a:t>: find any (secure) file transfer app that works on your machine (</a:t>
            </a:r>
            <a:r>
              <a:rPr lang="en-US" dirty="0" err="1"/>
              <a:t>winscp</a:t>
            </a:r>
            <a:r>
              <a:rPr lang="en-US" dirty="0"/>
              <a:t> on windows for example).</a:t>
            </a:r>
          </a:p>
          <a:p>
            <a:r>
              <a:rPr lang="en-US" dirty="0"/>
              <a:t>2) </a:t>
            </a:r>
            <a:r>
              <a:rPr lang="en-US" b="1" dirty="0"/>
              <a:t>Method 2</a:t>
            </a:r>
            <a:r>
              <a:rPr lang="en-US" dirty="0"/>
              <a:t>: if you have a terminal that has the </a:t>
            </a:r>
            <a:r>
              <a:rPr lang="en-US" b="1" i="1" dirty="0"/>
              <a:t>sftp</a:t>
            </a:r>
            <a:r>
              <a:rPr lang="en-US" dirty="0"/>
              <a:t> command available, do this.</a:t>
            </a:r>
          </a:p>
          <a:p>
            <a:pPr marL="651510" lvl="1" indent="-342900">
              <a:buFont typeface="+mj-lt"/>
              <a:buAutoNum type="alphaLcParenR"/>
            </a:pPr>
            <a:r>
              <a:rPr lang="en-US" dirty="0"/>
              <a:t>On your </a:t>
            </a:r>
            <a:r>
              <a:rPr lang="en-US" b="1" dirty="0"/>
              <a:t>local</a:t>
            </a:r>
            <a:r>
              <a:rPr lang="en-US" dirty="0"/>
              <a:t> machine, navigate to the folder from which you want to move files</a:t>
            </a:r>
          </a:p>
          <a:p>
            <a:pPr marL="651510" lvl="1" indent="-342900">
              <a:buFont typeface="+mj-lt"/>
              <a:buAutoNum type="alphaLcParenR"/>
            </a:pPr>
            <a:r>
              <a:rPr lang="en-US" dirty="0"/>
              <a:t>type </a:t>
            </a:r>
            <a:r>
              <a:rPr lang="en-US" b="1" i="1" dirty="0"/>
              <a:t>sftp </a:t>
            </a:r>
            <a:r>
              <a:rPr lang="en-US" b="1" i="1" dirty="0">
                <a:hlinkClick r:id="rId3"/>
              </a:rPr>
              <a:t>username@sftp.eng.auburn.edu </a:t>
            </a:r>
            <a:r>
              <a:rPr lang="en-US" dirty="0"/>
              <a:t>where username is your Auburn username</a:t>
            </a:r>
          </a:p>
          <a:p>
            <a:pPr marL="651510" lvl="1" indent="-342900">
              <a:buFont typeface="+mj-lt"/>
              <a:buAutoNum type="alphaLcParenR"/>
            </a:pPr>
            <a:r>
              <a:rPr lang="en-US" dirty="0"/>
              <a:t>Follow the directions to log in</a:t>
            </a:r>
          </a:p>
          <a:p>
            <a:pPr marL="651510" lvl="1" indent="-342900">
              <a:buFont typeface="+mj-lt"/>
              <a:buAutoNum type="alphaLcParenR"/>
            </a:pPr>
            <a:r>
              <a:rPr lang="en-US" dirty="0"/>
              <a:t>After you see the prompt sftp&gt;</a:t>
            </a:r>
          </a:p>
          <a:p>
            <a:pPr marL="651510" lvl="1" indent="-342900">
              <a:buFont typeface="+mj-lt"/>
              <a:buAutoNum type="alphaLcParenR"/>
            </a:pPr>
            <a:r>
              <a:rPr lang="en-US" dirty="0"/>
              <a:t>navigate on the </a:t>
            </a:r>
            <a:r>
              <a:rPr lang="en-US" b="1" dirty="0"/>
              <a:t>remote machine</a:t>
            </a:r>
            <a:r>
              <a:rPr lang="en-US" dirty="0"/>
              <a:t> to the folder from which you want to move files (use </a:t>
            </a:r>
            <a:r>
              <a:rPr lang="en-US" b="1" i="1" dirty="0"/>
              <a:t>cd</a:t>
            </a:r>
            <a:r>
              <a:rPr lang="en-US" dirty="0"/>
              <a:t>).</a:t>
            </a:r>
          </a:p>
          <a:p>
            <a:pPr marL="651510" lvl="1" indent="-342900">
              <a:buFont typeface="+mj-lt"/>
              <a:buAutoNum type="alphaLcParenR"/>
            </a:pPr>
            <a:r>
              <a:rPr lang="en-US" dirty="0"/>
              <a:t>after reaching the folder:</a:t>
            </a:r>
          </a:p>
          <a:p>
            <a:pPr marL="1280160" lvl="3" indent="-285750">
              <a:buFont typeface="+mj-lt"/>
              <a:buAutoNum type="romanLcPeriod"/>
            </a:pPr>
            <a:r>
              <a:rPr lang="en-US" dirty="0"/>
              <a:t>type </a:t>
            </a:r>
            <a:r>
              <a:rPr lang="en-US" b="1" i="1" dirty="0"/>
              <a:t>put filename</a:t>
            </a:r>
            <a:r>
              <a:rPr lang="en-US" dirty="0"/>
              <a:t>      in order to send filename to the remote machine</a:t>
            </a:r>
          </a:p>
          <a:p>
            <a:pPr marL="1280160" lvl="3" indent="-285750">
              <a:buFont typeface="+mj-lt"/>
              <a:buAutoNum type="romanLcPeriod"/>
            </a:pPr>
            <a:r>
              <a:rPr lang="en-US" dirty="0"/>
              <a:t> type </a:t>
            </a:r>
            <a:r>
              <a:rPr lang="en-US" b="1" i="1" dirty="0"/>
              <a:t>get filename</a:t>
            </a:r>
            <a:r>
              <a:rPr lang="en-US" dirty="0"/>
              <a:t>      in order to receive filename from the remote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2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Remotely Log To a Tux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5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186280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log in remotely, you must use an </a:t>
            </a:r>
            <a:r>
              <a:rPr lang="en-US" dirty="0" err="1"/>
              <a:t>ssh</a:t>
            </a:r>
            <a:r>
              <a:rPr lang="en-US" dirty="0"/>
              <a:t> client such as </a:t>
            </a:r>
            <a:r>
              <a:rPr lang="en-US" dirty="0" err="1"/>
              <a:t>SecureCRT</a:t>
            </a:r>
            <a:r>
              <a:rPr lang="en-US" dirty="0"/>
              <a:t> (on Windows).</a:t>
            </a:r>
          </a:p>
          <a:p>
            <a:r>
              <a:rPr lang="en-US" dirty="0"/>
              <a:t>However, On </a:t>
            </a:r>
            <a:r>
              <a:rPr lang="en-US" b="1" dirty="0"/>
              <a:t>Windows 10</a:t>
            </a:r>
            <a:r>
              <a:rPr lang="en-US" dirty="0"/>
              <a:t>, you may use from the command prompt the following command (if </a:t>
            </a:r>
            <a:r>
              <a:rPr lang="en-US" dirty="0" err="1"/>
              <a:t>ssh</a:t>
            </a:r>
            <a:r>
              <a:rPr lang="en-US" dirty="0"/>
              <a:t> is available):</a:t>
            </a:r>
          </a:p>
          <a:p>
            <a:r>
              <a:rPr lang="en-US" b="1" dirty="0" err="1"/>
              <a:t>ssh</a:t>
            </a:r>
            <a:r>
              <a:rPr lang="en-US" b="1" dirty="0"/>
              <a:t> </a:t>
            </a:r>
            <a:r>
              <a:rPr lang="en-US" b="1" dirty="0" err="1"/>
              <a:t>username@gate.eng.auburn.edu</a:t>
            </a:r>
            <a:endParaRPr lang="en-US" dirty="0"/>
          </a:p>
          <a:p>
            <a:r>
              <a:rPr lang="en-US" dirty="0"/>
              <a:t>        where username is your Auburn University username.   </a:t>
            </a:r>
          </a:p>
          <a:p>
            <a:r>
              <a:rPr lang="en-US" dirty="0"/>
              <a:t>    </a:t>
            </a:r>
          </a:p>
          <a:p>
            <a:r>
              <a:rPr lang="en-US" dirty="0"/>
              <a:t>            </a:t>
            </a:r>
            <a:r>
              <a:rPr lang="en-US" b="1" dirty="0"/>
              <a:t>On Mac or any Unix machine (e.g., Ubuntu...)</a:t>
            </a:r>
            <a:r>
              <a:rPr lang="en-US" dirty="0"/>
              <a:t>, use the same command (see above) on a terminal.</a:t>
            </a:r>
          </a:p>
          <a:p>
            <a:r>
              <a:rPr lang="en-US" dirty="0"/>
              <a:t>                    </a:t>
            </a:r>
            <a:r>
              <a:rPr lang="en-US" b="1" dirty="0" err="1"/>
              <a:t>ssh</a:t>
            </a:r>
            <a:r>
              <a:rPr lang="en-US" b="1" dirty="0"/>
              <a:t> </a:t>
            </a:r>
            <a:r>
              <a:rPr lang="en-US" b="1" dirty="0" err="1"/>
              <a:t>username@gate.eng.auburn.edu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5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Establish UDP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6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186280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Compile the Java source </a:t>
            </a:r>
            <a:r>
              <a:rPr lang="en-US" b="1" i="1" dirty="0" err="1">
                <a:solidFill>
                  <a:srgbClr val="00B0F0"/>
                </a:solidFill>
              </a:rPr>
              <a:t>javac</a:t>
            </a:r>
            <a:r>
              <a:rPr lang="en-US" b="1" i="1" dirty="0">
                <a:solidFill>
                  <a:srgbClr val="00B0F0"/>
                </a:solidFill>
              </a:rPr>
              <a:t> </a:t>
            </a:r>
            <a:r>
              <a:rPr lang="en-US" b="1" i="1" dirty="0" err="1">
                <a:solidFill>
                  <a:srgbClr val="00B0F0"/>
                </a:solidFill>
              </a:rPr>
              <a:t>UDPEchoServer.java</a:t>
            </a:r>
            <a:endParaRPr lang="en-US" b="1" i="1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Execute the Server: </a:t>
            </a:r>
            <a:r>
              <a:rPr lang="en-US" b="1" dirty="0">
                <a:solidFill>
                  <a:srgbClr val="00B0F0"/>
                </a:solidFill>
              </a:rPr>
              <a:t>java </a:t>
            </a:r>
            <a:r>
              <a:rPr lang="en-US" b="1" dirty="0" err="1">
                <a:solidFill>
                  <a:srgbClr val="00B0F0"/>
                </a:solidFill>
              </a:rPr>
              <a:t>UDPEchoServer</a:t>
            </a:r>
            <a:r>
              <a:rPr lang="en-US" b="1" dirty="0">
                <a:solidFill>
                  <a:srgbClr val="00B0F0"/>
                </a:solidFill>
              </a:rPr>
              <a:t> 10010</a:t>
            </a:r>
          </a:p>
          <a:p>
            <a:r>
              <a:rPr lang="en-US" dirty="0">
                <a:solidFill>
                  <a:schemeClr val="tx1"/>
                </a:solidFill>
              </a:rPr>
              <a:t>10010 is the port number for the server. </a:t>
            </a:r>
          </a:p>
          <a:p>
            <a:r>
              <a:rPr lang="en-US" dirty="0">
                <a:solidFill>
                  <a:schemeClr val="tx1"/>
                </a:solidFill>
              </a:rPr>
              <a:t>You can use any port number from </a:t>
            </a:r>
            <a:r>
              <a:rPr lang="en-US" b="1" dirty="0">
                <a:solidFill>
                  <a:srgbClr val="00B0F0"/>
                </a:solidFill>
              </a:rPr>
              <a:t>10010 to 10200</a:t>
            </a:r>
            <a:r>
              <a:rPr lang="en-US" dirty="0">
                <a:solidFill>
                  <a:schemeClr val="tx1"/>
                </a:solidFill>
              </a:rPr>
              <a:t>.  Traffic out of this range will be rejected.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Establish UDP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7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186280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Compile the Java source </a:t>
            </a:r>
            <a:r>
              <a:rPr lang="en-US" b="1" i="1" dirty="0" err="1">
                <a:solidFill>
                  <a:srgbClr val="00B0F0"/>
                </a:solidFill>
              </a:rPr>
              <a:t>javac</a:t>
            </a:r>
            <a:r>
              <a:rPr lang="en-US" b="1" i="1" dirty="0">
                <a:solidFill>
                  <a:srgbClr val="00B0F0"/>
                </a:solidFill>
              </a:rPr>
              <a:t> </a:t>
            </a:r>
            <a:r>
              <a:rPr lang="en-US" b="1" i="1" dirty="0" err="1">
                <a:solidFill>
                  <a:srgbClr val="00B0F0"/>
                </a:solidFill>
              </a:rPr>
              <a:t>UDPEchoClientTimeout.java</a:t>
            </a:r>
            <a:endParaRPr lang="en-US" b="1" i="1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Execute the Server: </a:t>
            </a:r>
            <a:r>
              <a:rPr lang="en-US" b="1" dirty="0">
                <a:solidFill>
                  <a:srgbClr val="00B0F0"/>
                </a:solidFill>
              </a:rPr>
              <a:t>java </a:t>
            </a:r>
            <a:r>
              <a:rPr lang="en-US" b="1" dirty="0" err="1">
                <a:solidFill>
                  <a:srgbClr val="00B0F0"/>
                </a:solidFill>
              </a:rPr>
              <a:t>UDPEchoClientTimeout.java</a:t>
            </a:r>
            <a:r>
              <a:rPr lang="en-US" b="1" dirty="0">
                <a:solidFill>
                  <a:srgbClr val="00B0F0"/>
                </a:solidFill>
              </a:rPr>
              <a:t> Hello” 10010</a:t>
            </a:r>
          </a:p>
          <a:p>
            <a:r>
              <a:rPr lang="en-US" dirty="0">
                <a:solidFill>
                  <a:schemeClr val="tx1"/>
                </a:solidFill>
              </a:rPr>
              <a:t>10010 is the port number used by the server.  If you used another port number to establish your server, use the same number for the client.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2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Customize Client-Server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57850E7-7C6C-754D-81F8-C814130E13C9}" type="slidenum">
              <a:rPr lang="en-US" smtClean="0"/>
              <a:pPr algn="r"/>
              <a:t>8</a:t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776056" y="156495"/>
            <a:ext cx="5910745" cy="6111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spc="-45" baseline="0">
                <a:solidFill>
                  <a:srgbClr val="E78734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endParaRPr lang="en-US" dirty="0">
              <a:latin typeface="Times New Roman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776056" y="181897"/>
            <a:ext cx="6215544" cy="4733003"/>
          </a:xfrm>
          <a:prstGeom prst="rect">
            <a:avLst/>
          </a:prstGeom>
        </p:spPr>
        <p:txBody>
          <a:bodyPr anchor="t"/>
          <a:lstStyle>
            <a:lvl1pPr marL="25717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buClr>
                <a:srgbClr val="0B194E"/>
              </a:buClr>
              <a:buFont typeface="Arial" charset="0"/>
              <a:buChar char="•"/>
              <a:defRPr sz="18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1pPr>
            <a:lvl2pPr marL="565785" indent="-257175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5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2pPr>
            <a:lvl3pPr marL="8658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35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3pPr>
            <a:lvl4pPr marL="12087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4pPr>
            <a:lvl5pPr marL="1551623" indent="-214313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88"/>
              </a:spcAft>
              <a:buClr>
                <a:srgbClr val="0B194E"/>
              </a:buClr>
              <a:buFont typeface="Arial" charset="0"/>
              <a:buChar char="•"/>
              <a:defRPr sz="1200" kern="1200">
                <a:solidFill>
                  <a:srgbClr val="0B194E"/>
                </a:solidFill>
                <a:latin typeface="Gill Sans MT" charset="0"/>
                <a:ea typeface="Gill Sans MT" charset="0"/>
                <a:cs typeface="Gill Sans MT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188"/>
              </a:spcBef>
              <a:spcAft>
                <a:spcPts val="188"/>
              </a:spcAft>
              <a:buClr>
                <a:schemeClr val="accent1"/>
              </a:buClr>
              <a:buFont typeface="Wingdings 2" pitchFamily="18" charset="2"/>
              <a:buChar char="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Now, you have a client-server application: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client sends something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server sends backs (echoes)  the same</a:t>
            </a:r>
          </a:p>
          <a:p>
            <a:r>
              <a:rPr lang="en-US" dirty="0">
                <a:solidFill>
                  <a:schemeClr val="tx1"/>
                </a:solidFill>
              </a:rPr>
              <a:t>All you need is to change the messages exchanged to customize your client-server</a:t>
            </a:r>
          </a:p>
          <a:p>
            <a:r>
              <a:rPr lang="en-US" dirty="0">
                <a:solidFill>
                  <a:schemeClr val="tx1"/>
                </a:solidFill>
              </a:rPr>
              <a:t>Define your protocol: how you build a message, meaning of the bytes…</a:t>
            </a:r>
          </a:p>
          <a:p>
            <a:r>
              <a:rPr lang="en-US" dirty="0">
                <a:solidFill>
                  <a:schemeClr val="tx1"/>
                </a:solidFill>
              </a:rPr>
              <a:t>Change little by little</a:t>
            </a:r>
          </a:p>
          <a:p>
            <a:r>
              <a:rPr lang="en-US" dirty="0">
                <a:solidFill>
                  <a:schemeClr val="tx1"/>
                </a:solidFill>
              </a:rPr>
              <a:t>Keep frequently checkpoints of your working code..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/>
    </p:bldLst>
  </p:timing>
</p:sld>
</file>

<file path=ppt/theme/theme1.xml><?xml version="1.0" encoding="utf-8"?>
<a:theme xmlns:a="http://schemas.openxmlformats.org/drawingml/2006/main" name="WM_SlideTemplateA_Template">
  <a:themeElements>
    <a:clrScheme name="Custom 1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004065"/>
      </a:accent1>
      <a:accent2>
        <a:srgbClr val="9593B9"/>
      </a:accent2>
      <a:accent3>
        <a:srgbClr val="DEC258"/>
      </a:accent3>
      <a:accent4>
        <a:srgbClr val="96CBB2"/>
      </a:accent4>
      <a:accent5>
        <a:srgbClr val="88A8C2"/>
      </a:accent5>
      <a:accent6>
        <a:srgbClr val="E2BBA2"/>
      </a:accent6>
      <a:hlink>
        <a:srgbClr val="6A938A"/>
      </a:hlink>
      <a:folHlink>
        <a:srgbClr val="B2B2B2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burn_ExampleSlides_OptionA_Demo_ML" id="{4F358B03-E485-B847-841D-66421C1D2BD5}" vid="{44E32B64-2C70-EB4E-B445-56D689BF2F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Auburn_ExampleSlides_OptionA_Template</Template>
  <TotalTime>65214</TotalTime>
  <Words>637</Words>
  <Application>Microsoft Macintosh PowerPoint</Application>
  <PresentationFormat>On-screen Show (4:3)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Apple Braille</vt:lpstr>
      <vt:lpstr>Arial</vt:lpstr>
      <vt:lpstr>Calibri</vt:lpstr>
      <vt:lpstr>Century Gothic</vt:lpstr>
      <vt:lpstr>Gill Sans MT</vt:lpstr>
      <vt:lpstr>Questrial</vt:lpstr>
      <vt:lpstr>Times New Roman</vt:lpstr>
      <vt:lpstr>Wingdings</vt:lpstr>
      <vt:lpstr>Wingdings 2</vt:lpstr>
      <vt:lpstr>WM_SlideTemplateA_Template</vt:lpstr>
      <vt:lpstr>Hands-on Sockets (Getting Started)</vt:lpstr>
      <vt:lpstr>PowerPoint Presentation</vt:lpstr>
      <vt:lpstr>Find and Download The Sample Code</vt:lpstr>
      <vt:lpstr>Move Files Local Tux Macine</vt:lpstr>
      <vt:lpstr>Remotely Log To a Tux Machine</vt:lpstr>
      <vt:lpstr>Establish UDP Server</vt:lpstr>
      <vt:lpstr>Establish UDP Client</vt:lpstr>
      <vt:lpstr>Customize Client-Server</vt:lpstr>
    </vt:vector>
  </TitlesOfParts>
  <Company>Auburn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 Basics: Understanding the Computer’s Language 0s and 1s  </dc:title>
  <dc:creator>Saad Biaz</dc:creator>
  <cp:lastModifiedBy>Saad Biaz</cp:lastModifiedBy>
  <cp:revision>1429</cp:revision>
  <cp:lastPrinted>2018-08-27T14:38:29Z</cp:lastPrinted>
  <dcterms:created xsi:type="dcterms:W3CDTF">2017-11-05T19:40:43Z</dcterms:created>
  <dcterms:modified xsi:type="dcterms:W3CDTF">2021-01-26T15:55:15Z</dcterms:modified>
</cp:coreProperties>
</file>