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621" r:id="rId2"/>
    <p:sldId id="575" r:id="rId3"/>
    <p:sldId id="597" r:id="rId4"/>
    <p:sldId id="599" r:id="rId5"/>
    <p:sldId id="540" r:id="rId6"/>
    <p:sldId id="601" r:id="rId7"/>
    <p:sldId id="600" r:id="rId8"/>
    <p:sldId id="602" r:id="rId9"/>
    <p:sldId id="633" r:id="rId10"/>
    <p:sldId id="623" r:id="rId11"/>
    <p:sldId id="634" r:id="rId12"/>
    <p:sldId id="637" r:id="rId13"/>
    <p:sldId id="636" r:id="rId14"/>
    <p:sldId id="638" r:id="rId15"/>
    <p:sldId id="604" r:id="rId16"/>
    <p:sldId id="605" r:id="rId17"/>
    <p:sldId id="624" r:id="rId18"/>
    <p:sldId id="606" r:id="rId19"/>
    <p:sldId id="607" r:id="rId20"/>
    <p:sldId id="608" r:id="rId21"/>
    <p:sldId id="609" r:id="rId22"/>
    <p:sldId id="610" r:id="rId23"/>
    <p:sldId id="625" r:id="rId24"/>
    <p:sldId id="611" r:id="rId25"/>
    <p:sldId id="612" r:id="rId26"/>
    <p:sldId id="613" r:id="rId27"/>
    <p:sldId id="614" r:id="rId28"/>
    <p:sldId id="626" r:id="rId29"/>
    <p:sldId id="640" r:id="rId30"/>
    <p:sldId id="642" r:id="rId31"/>
    <p:sldId id="641" r:id="rId32"/>
    <p:sldId id="618" r:id="rId33"/>
    <p:sldId id="643" r:id="rId34"/>
    <p:sldId id="627" r:id="rId35"/>
    <p:sldId id="628" r:id="rId36"/>
    <p:sldId id="629" r:id="rId37"/>
    <p:sldId id="630" r:id="rId38"/>
    <p:sldId id="631" r:id="rId39"/>
    <p:sldId id="644" r:id="rId40"/>
    <p:sldId id="632" r:id="rId41"/>
    <p:sldId id="622" r:id="rId42"/>
    <p:sldId id="620" r:id="rId43"/>
    <p:sldId id="57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F0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4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1-03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1-04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1-06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Introduction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Reference Models</a:t>
            </a:r>
          </a:p>
        </p:txBody>
      </p:sp>
    </p:spTree>
    <p:extLst>
      <p:ext uri="{BB962C8B-B14F-4D97-AF65-F5344CB8AC3E}">
        <p14:creationId xmlns:p14="http://schemas.microsoft.com/office/powerpoint/2010/main" val="226991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OSI Reference Model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EAC16F37-0E91-ED49-8002-4BE3CEAEE8FD}" type="slidenum">
              <a:rPr lang="en-US" sz="1200">
                <a:solidFill>
                  <a:srgbClr val="898989"/>
                </a:solidFill>
              </a:rPr>
              <a:pPr algn="r" eaLnBrk="1" hangingPunct="1"/>
              <a:t>10</a:t>
            </a:fld>
            <a:endParaRPr lang="en-US" sz="1200" dirty="0">
              <a:solidFill>
                <a:srgbClr val="898989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28600" y="1752600"/>
            <a:ext cx="8382000" cy="346075"/>
            <a:chOff x="144" y="1104"/>
            <a:chExt cx="5280" cy="21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44" y="1104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Application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656" y="1104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Application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23838" y="2438400"/>
            <a:ext cx="8462962" cy="346075"/>
            <a:chOff x="141" y="1536"/>
            <a:chExt cx="5331" cy="218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41" y="1536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Presentation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/>
                <a:t>Presentation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838200" y="2119313"/>
            <a:ext cx="7162800" cy="350837"/>
            <a:chOff x="528" y="1335"/>
            <a:chExt cx="4512" cy="221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28600" y="3159125"/>
            <a:ext cx="8458200" cy="346075"/>
            <a:chOff x="144" y="1990"/>
            <a:chExt cx="5328" cy="218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44" y="199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Session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656" y="199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Session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838200" y="2849563"/>
            <a:ext cx="7162800" cy="350837"/>
            <a:chOff x="528" y="1335"/>
            <a:chExt cx="4512" cy="221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28600" y="3844925"/>
            <a:ext cx="8458200" cy="346075"/>
            <a:chOff x="144" y="2422"/>
            <a:chExt cx="5328" cy="218"/>
          </a:xfrm>
        </p:grpSpPr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44" y="2422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Transport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656" y="2422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Transport</a:t>
              </a: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838200" y="3459163"/>
            <a:ext cx="7162800" cy="350837"/>
            <a:chOff x="528" y="1335"/>
            <a:chExt cx="4512" cy="221"/>
          </a:xfrm>
        </p:grpSpPr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52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50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79" y="1335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371" y="1344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1600200" y="1644650"/>
            <a:ext cx="5638800" cy="336550"/>
            <a:chOff x="1008" y="1036"/>
            <a:chExt cx="3552" cy="212"/>
          </a:xfrm>
        </p:grpSpPr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1600200" y="2330450"/>
            <a:ext cx="5638800" cy="336550"/>
            <a:chOff x="1008" y="1036"/>
            <a:chExt cx="3552" cy="212"/>
          </a:xfrm>
        </p:grpSpPr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39" name="Group 36"/>
          <p:cNvGrpSpPr>
            <a:grpSpLocks/>
          </p:cNvGrpSpPr>
          <p:nvPr/>
        </p:nvGrpSpPr>
        <p:grpSpPr bwMode="auto">
          <a:xfrm>
            <a:off x="1600200" y="3016250"/>
            <a:ext cx="5638800" cy="336550"/>
            <a:chOff x="1008" y="1036"/>
            <a:chExt cx="3552" cy="212"/>
          </a:xfrm>
        </p:grpSpPr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grpSp>
        <p:nvGrpSpPr>
          <p:cNvPr id="42" name="Group 39"/>
          <p:cNvGrpSpPr>
            <a:grpSpLocks/>
          </p:cNvGrpSpPr>
          <p:nvPr/>
        </p:nvGrpSpPr>
        <p:grpSpPr bwMode="auto">
          <a:xfrm>
            <a:off x="1600200" y="3702050"/>
            <a:ext cx="5638800" cy="336550"/>
            <a:chOff x="1008" y="1036"/>
            <a:chExt cx="3552" cy="212"/>
          </a:xfrm>
        </p:grpSpPr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1008" y="1200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2400" y="1036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Protocol</a:t>
              </a:r>
            </a:p>
          </p:txBody>
        </p:sp>
      </p:grp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1754188" y="4267200"/>
            <a:ext cx="5338762" cy="1981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762000" y="4114800"/>
            <a:ext cx="7239000" cy="381000"/>
            <a:chOff x="480" y="2592"/>
            <a:chExt cx="4560" cy="240"/>
          </a:xfrm>
        </p:grpSpPr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528" y="26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5040" y="26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480" y="2592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/>
                <a:t>Interface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4467" y="2620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/>
                <a:t>Interface</a:t>
              </a:r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762000" y="4724400"/>
            <a:ext cx="2438400" cy="381000"/>
            <a:chOff x="480" y="2976"/>
            <a:chExt cx="1536" cy="240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28" y="3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480" y="297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149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1443" y="299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</p:grpSp>
      <p:grpSp>
        <p:nvGrpSpPr>
          <p:cNvPr id="56" name="Group 53"/>
          <p:cNvGrpSpPr>
            <a:grpSpLocks/>
          </p:cNvGrpSpPr>
          <p:nvPr/>
        </p:nvGrpSpPr>
        <p:grpSpPr bwMode="auto">
          <a:xfrm>
            <a:off x="228600" y="4419600"/>
            <a:ext cx="2667000" cy="376238"/>
            <a:chOff x="144" y="2784"/>
            <a:chExt cx="1680" cy="237"/>
          </a:xfrm>
        </p:grpSpPr>
        <p:grpSp>
          <p:nvGrpSpPr>
            <p:cNvPr id="57" name="Group 54"/>
            <p:cNvGrpSpPr>
              <a:grpSpLocks/>
            </p:cNvGrpSpPr>
            <p:nvPr/>
          </p:nvGrpSpPr>
          <p:grpSpPr bwMode="auto">
            <a:xfrm>
              <a:off x="144" y="2784"/>
              <a:ext cx="1680" cy="237"/>
              <a:chOff x="144" y="2784"/>
              <a:chExt cx="1680" cy="237"/>
            </a:xfrm>
          </p:grpSpPr>
          <p:sp>
            <p:nvSpPr>
              <p:cNvPr id="59" name="Text Box 55"/>
              <p:cNvSpPr txBox="1">
                <a:spLocks noChangeArrowheads="1"/>
              </p:cNvSpPr>
              <p:nvPr/>
            </p:nvSpPr>
            <p:spPr bwMode="auto">
              <a:xfrm>
                <a:off x="144" y="2803"/>
                <a:ext cx="81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 sz="1600" b="1" u="sng"/>
                  <a:t>Network</a:t>
                </a:r>
              </a:p>
            </p:txBody>
          </p:sp>
          <p:sp>
            <p:nvSpPr>
              <p:cNvPr id="60" name="Text Box 56"/>
              <p:cNvSpPr txBox="1">
                <a:spLocks noChangeArrowheads="1"/>
              </p:cNvSpPr>
              <p:nvPr/>
            </p:nvSpPr>
            <p:spPr bwMode="auto">
              <a:xfrm>
                <a:off x="1200" y="2784"/>
                <a:ext cx="624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/>
                  <a:t>Network</a:t>
                </a:r>
              </a:p>
            </p:txBody>
          </p:sp>
        </p:grp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960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457200" y="51054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1371600" y="52990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762000" y="5410200"/>
            <a:ext cx="2438400" cy="381000"/>
            <a:chOff x="480" y="2976"/>
            <a:chExt cx="1536" cy="240"/>
          </a:xfrm>
        </p:grpSpPr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528" y="30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480" y="297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149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1443" y="2996"/>
              <a:ext cx="5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600" u="sng"/>
                <a:t>Interface</a:t>
              </a:r>
            </a:p>
          </p:txBody>
        </p:sp>
      </p:grp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457200" y="5791200"/>
            <a:ext cx="2362200" cy="346075"/>
            <a:chOff x="288" y="3190"/>
            <a:chExt cx="1488" cy="218"/>
          </a:xfrm>
        </p:grpSpPr>
        <p:grpSp>
          <p:nvGrpSpPr>
            <p:cNvPr id="69" name="Group 69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71" name="Text Box 70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/>
                  <a:t>Phys.</a:t>
                </a:r>
              </a:p>
            </p:txBody>
          </p:sp>
          <p:sp>
            <p:nvSpPr>
              <p:cNvPr id="72" name="Text Box 71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/>
                  <a:t>Phys</a:t>
                </a:r>
              </a:p>
            </p:txBody>
          </p:sp>
        </p:grp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5410200" y="4800600"/>
            <a:ext cx="2590800" cy="368300"/>
            <a:chOff x="3408" y="3004"/>
            <a:chExt cx="1632" cy="232"/>
          </a:xfrm>
        </p:grpSpPr>
        <p:grpSp>
          <p:nvGrpSpPr>
            <p:cNvPr id="74" name="Group 74"/>
            <p:cNvGrpSpPr>
              <a:grpSpLocks/>
            </p:cNvGrpSpPr>
            <p:nvPr/>
          </p:nvGrpSpPr>
          <p:grpSpPr bwMode="auto">
            <a:xfrm>
              <a:off x="4467" y="3004"/>
              <a:ext cx="573" cy="212"/>
              <a:chOff x="4467" y="3004"/>
              <a:chExt cx="573" cy="212"/>
            </a:xfrm>
          </p:grpSpPr>
          <p:sp>
            <p:nvSpPr>
              <p:cNvPr id="78" name="Line 75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76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  <p:grpSp>
          <p:nvGrpSpPr>
            <p:cNvPr id="75" name="Group 77"/>
            <p:cNvGrpSpPr>
              <a:grpSpLocks/>
            </p:cNvGrpSpPr>
            <p:nvPr/>
          </p:nvGrpSpPr>
          <p:grpSpPr bwMode="auto">
            <a:xfrm>
              <a:off x="3408" y="3024"/>
              <a:ext cx="573" cy="212"/>
              <a:chOff x="4467" y="3004"/>
              <a:chExt cx="573" cy="212"/>
            </a:xfrm>
          </p:grpSpPr>
          <p:sp>
            <p:nvSpPr>
              <p:cNvPr id="76" name="Line 78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79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</p:grpSp>
      <p:grpSp>
        <p:nvGrpSpPr>
          <p:cNvPr id="80" name="Group 85"/>
          <p:cNvGrpSpPr>
            <a:grpSpLocks/>
          </p:cNvGrpSpPr>
          <p:nvPr/>
        </p:nvGrpSpPr>
        <p:grpSpPr bwMode="auto">
          <a:xfrm>
            <a:off x="5410200" y="5486400"/>
            <a:ext cx="2590800" cy="368300"/>
            <a:chOff x="3408" y="3004"/>
            <a:chExt cx="1632" cy="232"/>
          </a:xfrm>
        </p:grpSpPr>
        <p:grpSp>
          <p:nvGrpSpPr>
            <p:cNvPr id="81" name="Group 86"/>
            <p:cNvGrpSpPr>
              <a:grpSpLocks/>
            </p:cNvGrpSpPr>
            <p:nvPr/>
          </p:nvGrpSpPr>
          <p:grpSpPr bwMode="auto">
            <a:xfrm>
              <a:off x="4467" y="3004"/>
              <a:ext cx="573" cy="212"/>
              <a:chOff x="4467" y="3004"/>
              <a:chExt cx="573" cy="212"/>
            </a:xfrm>
          </p:grpSpPr>
          <p:sp>
            <p:nvSpPr>
              <p:cNvPr id="85" name="Line 87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88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  <p:grpSp>
          <p:nvGrpSpPr>
            <p:cNvPr id="82" name="Group 89"/>
            <p:cNvGrpSpPr>
              <a:grpSpLocks/>
            </p:cNvGrpSpPr>
            <p:nvPr/>
          </p:nvGrpSpPr>
          <p:grpSpPr bwMode="auto">
            <a:xfrm>
              <a:off x="3408" y="3024"/>
              <a:ext cx="573" cy="212"/>
              <a:chOff x="4467" y="3004"/>
              <a:chExt cx="573" cy="212"/>
            </a:xfrm>
          </p:grpSpPr>
          <p:sp>
            <p:nvSpPr>
              <p:cNvPr id="83" name="Line 90"/>
              <p:cNvSpPr>
                <a:spLocks noChangeShapeType="1"/>
              </p:cNvSpPr>
              <p:nvPr/>
            </p:nvSpPr>
            <p:spPr bwMode="auto">
              <a:xfrm>
                <a:off x="5040" y="30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 Box 91"/>
              <p:cNvSpPr txBox="1">
                <a:spLocks noChangeArrowheads="1"/>
              </p:cNvSpPr>
              <p:nvPr/>
            </p:nvSpPr>
            <p:spPr bwMode="auto">
              <a:xfrm>
                <a:off x="4467" y="3004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 u="sng"/>
                  <a:t>Interface</a:t>
                </a:r>
              </a:p>
            </p:txBody>
          </p:sp>
        </p:grpSp>
      </p:grpSp>
      <p:grpSp>
        <p:nvGrpSpPr>
          <p:cNvPr id="87" name="Group 92"/>
          <p:cNvGrpSpPr>
            <a:grpSpLocks/>
          </p:cNvGrpSpPr>
          <p:nvPr/>
        </p:nvGrpSpPr>
        <p:grpSpPr bwMode="auto">
          <a:xfrm>
            <a:off x="5943600" y="5826125"/>
            <a:ext cx="2362200" cy="346075"/>
            <a:chOff x="288" y="3190"/>
            <a:chExt cx="1488" cy="218"/>
          </a:xfrm>
        </p:grpSpPr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88" y="3190"/>
              <a:ext cx="1488" cy="218"/>
              <a:chOff x="288" y="3190"/>
              <a:chExt cx="1488" cy="218"/>
            </a:xfrm>
          </p:grpSpPr>
          <p:sp>
            <p:nvSpPr>
              <p:cNvPr id="90" name="Text Box 94"/>
              <p:cNvSpPr txBox="1">
                <a:spLocks noChangeArrowheads="1"/>
              </p:cNvSpPr>
              <p:nvPr/>
            </p:nvSpPr>
            <p:spPr bwMode="auto">
              <a:xfrm>
                <a:off x="288" y="3190"/>
                <a:ext cx="57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/>
                  <a:t>Phys.</a:t>
                </a:r>
              </a:p>
            </p:txBody>
          </p:sp>
          <p:sp>
            <p:nvSpPr>
              <p:cNvPr id="91" name="Text Box 95"/>
              <p:cNvSpPr txBox="1">
                <a:spLocks noChangeArrowheads="1"/>
              </p:cNvSpPr>
              <p:nvPr/>
            </p:nvSpPr>
            <p:spPr bwMode="auto">
              <a:xfrm>
                <a:off x="1200" y="3190"/>
                <a:ext cx="576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b="1"/>
                  <a:t>Phys</a:t>
                </a:r>
              </a:p>
            </p:txBody>
          </p:sp>
        </p:grpSp>
        <p:sp>
          <p:nvSpPr>
            <p:cNvPr id="89" name="Line 96"/>
            <p:cNvSpPr>
              <a:spLocks noChangeShapeType="1"/>
            </p:cNvSpPr>
            <p:nvPr/>
          </p:nvSpPr>
          <p:spPr bwMode="auto">
            <a:xfrm>
              <a:off x="864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98"/>
          <p:cNvGrpSpPr>
            <a:grpSpLocks/>
          </p:cNvGrpSpPr>
          <p:nvPr/>
        </p:nvGrpSpPr>
        <p:grpSpPr bwMode="auto">
          <a:xfrm>
            <a:off x="5867400" y="4454525"/>
            <a:ext cx="2819400" cy="346075"/>
            <a:chOff x="3696" y="2806"/>
            <a:chExt cx="1776" cy="218"/>
          </a:xfrm>
        </p:grpSpPr>
        <p:sp>
          <p:nvSpPr>
            <p:cNvPr id="93" name="Text Box 99"/>
            <p:cNvSpPr txBox="1">
              <a:spLocks noChangeArrowheads="1"/>
            </p:cNvSpPr>
            <p:nvPr/>
          </p:nvSpPr>
          <p:spPr bwMode="auto">
            <a:xfrm>
              <a:off x="4656" y="2806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1600" b="1" u="sng"/>
                <a:t>Network</a:t>
              </a:r>
            </a:p>
          </p:txBody>
        </p:sp>
        <p:sp>
          <p:nvSpPr>
            <p:cNvPr id="94" name="Text Box 100"/>
            <p:cNvSpPr txBox="1">
              <a:spLocks noChangeArrowheads="1"/>
            </p:cNvSpPr>
            <p:nvPr/>
          </p:nvSpPr>
          <p:spPr bwMode="auto">
            <a:xfrm>
              <a:off x="3696" y="2806"/>
              <a:ext cx="62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/>
                <a:t>Network</a:t>
              </a:r>
            </a:p>
          </p:txBody>
        </p:sp>
      </p:grpSp>
      <p:sp>
        <p:nvSpPr>
          <p:cNvPr id="95" name="Line 101"/>
          <p:cNvSpPr>
            <a:spLocks noChangeShapeType="1"/>
          </p:cNvSpPr>
          <p:nvPr/>
        </p:nvSpPr>
        <p:spPr bwMode="auto">
          <a:xfrm>
            <a:off x="68580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6819900" y="5292725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02"/>
          <p:cNvSpPr>
            <a:spLocks noChangeArrowheads="1"/>
          </p:cNvSpPr>
          <p:nvPr/>
        </p:nvSpPr>
        <p:spPr bwMode="auto">
          <a:xfrm>
            <a:off x="3352800" y="4343400"/>
            <a:ext cx="2133600" cy="17526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103"/>
          <p:cNvGrpSpPr>
            <a:grpSpLocks/>
          </p:cNvGrpSpPr>
          <p:nvPr/>
        </p:nvGrpSpPr>
        <p:grpSpPr bwMode="auto">
          <a:xfrm>
            <a:off x="152400" y="1447800"/>
            <a:ext cx="8515350" cy="366713"/>
            <a:chOff x="96" y="912"/>
            <a:chExt cx="5364" cy="231"/>
          </a:xfrm>
        </p:grpSpPr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96" y="912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User/Client</a:t>
              </a:r>
            </a:p>
          </p:txBody>
        </p:sp>
        <p:sp>
          <p:nvSpPr>
            <p:cNvPr id="100" name="Text Box 105"/>
            <p:cNvSpPr txBox="1">
              <a:spLocks noChangeArrowheads="1"/>
            </p:cNvSpPr>
            <p:nvPr/>
          </p:nvSpPr>
          <p:spPr bwMode="auto">
            <a:xfrm>
              <a:off x="4608" y="912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User/Server</a:t>
              </a:r>
            </a:p>
          </p:txBody>
        </p:sp>
      </p:grpSp>
      <p:sp>
        <p:nvSpPr>
          <p:cNvPr id="101" name="Text Box 60"/>
          <p:cNvSpPr txBox="1">
            <a:spLocks noChangeArrowheads="1"/>
          </p:cNvSpPr>
          <p:nvPr/>
        </p:nvSpPr>
        <p:spPr bwMode="auto">
          <a:xfrm>
            <a:off x="1905000" y="51054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  <p:sp>
        <p:nvSpPr>
          <p:cNvPr id="102" name="Text Box 60"/>
          <p:cNvSpPr txBox="1">
            <a:spLocks noChangeArrowheads="1"/>
          </p:cNvSpPr>
          <p:nvPr/>
        </p:nvSpPr>
        <p:spPr bwMode="auto">
          <a:xfrm>
            <a:off x="5867400" y="51816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  <p:sp>
        <p:nvSpPr>
          <p:cNvPr id="103" name="Text Box 60"/>
          <p:cNvSpPr txBox="1">
            <a:spLocks noChangeArrowheads="1"/>
          </p:cNvSpPr>
          <p:nvPr/>
        </p:nvSpPr>
        <p:spPr bwMode="auto">
          <a:xfrm>
            <a:off x="7543800" y="5105400"/>
            <a:ext cx="9144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/>
              <a:t>Data Link</a:t>
            </a:r>
          </a:p>
        </p:txBody>
      </p:sp>
    </p:spTree>
    <p:extLst>
      <p:ext uri="{BB962C8B-B14F-4D97-AF65-F5344CB8AC3E}">
        <p14:creationId xmlns:p14="http://schemas.microsoft.com/office/powerpoint/2010/main" val="11380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1" grpId="0" animBg="1"/>
      <p:bldP spid="62" grpId="0" animBg="1"/>
      <p:bldP spid="95" grpId="0" animBg="1"/>
      <p:bldP spid="96" grpId="0" animBg="1"/>
      <p:bldP spid="97" grpId="0" animBg="1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57D5-C267-4948-8E1D-073E5856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Peer to Peer Communication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3D96-6E4B-B14D-A651-2D1E12AC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69" y="1150498"/>
            <a:ext cx="8229600" cy="363509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En</a:t>
            </a:r>
            <a:r>
              <a:rPr lang="en-US" dirty="0"/>
              <a:t>capsulation (</a:t>
            </a:r>
            <a:r>
              <a:rPr lang="en-US" b="1" dirty="0">
                <a:solidFill>
                  <a:srgbClr val="FF0000"/>
                </a:solidFill>
              </a:rPr>
              <a:t>Sending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019F-C063-0646-A11B-06AD013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EAC16F37-0E91-ED49-8002-4BE3CEAEE8FD}" type="slidenum">
              <a:rPr lang="en-US" sz="1200">
                <a:solidFill>
                  <a:srgbClr val="898989"/>
                </a:solidFill>
              </a:rPr>
              <a:pPr algn="r" eaLnBrk="1" hangingPunct="1"/>
              <a:t>11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B02990-AEE0-2D4D-81F0-11BC4F3F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46" y="1663740"/>
            <a:ext cx="6775554" cy="454287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28449-124A-F04F-B174-2B8D76F5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0" y="1823645"/>
            <a:ext cx="546100" cy="368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3BA6B-4B50-5342-B72B-6A0D4705E51C}"/>
              </a:ext>
            </a:extLst>
          </p:cNvPr>
          <p:cNvSpPr txBox="1"/>
          <p:nvPr/>
        </p:nvSpPr>
        <p:spPr>
          <a:xfrm>
            <a:off x="1169233" y="1823645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Client/Server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368413-BE27-1B4E-BF55-ED93CA21DF33}"/>
              </a:ext>
            </a:extLst>
          </p:cNvPr>
          <p:cNvSpPr/>
          <p:nvPr/>
        </p:nvSpPr>
        <p:spPr>
          <a:xfrm>
            <a:off x="6478250" y="2383436"/>
            <a:ext cx="626372" cy="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2E980-F77D-564A-86A8-AB2C59C61325}"/>
              </a:ext>
            </a:extLst>
          </p:cNvPr>
          <p:cNvSpPr/>
          <p:nvPr/>
        </p:nvSpPr>
        <p:spPr>
          <a:xfrm>
            <a:off x="5977862" y="2385936"/>
            <a:ext cx="499678" cy="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9AAFB-7966-CC46-B629-05FF22C5D8D6}"/>
              </a:ext>
            </a:extLst>
          </p:cNvPr>
          <p:cNvSpPr/>
          <p:nvPr/>
        </p:nvSpPr>
        <p:spPr>
          <a:xfrm>
            <a:off x="5993562" y="2937904"/>
            <a:ext cx="1111060" cy="419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5F07F-8DD1-8C4D-8B60-11DAF8170662}"/>
              </a:ext>
            </a:extLst>
          </p:cNvPr>
          <p:cNvSpPr/>
          <p:nvPr/>
        </p:nvSpPr>
        <p:spPr>
          <a:xfrm>
            <a:off x="5493884" y="2937904"/>
            <a:ext cx="499678" cy="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EA2A42-9D7A-4F49-95C5-5E9BF5562975}"/>
              </a:ext>
            </a:extLst>
          </p:cNvPr>
          <p:cNvSpPr/>
          <p:nvPr/>
        </p:nvSpPr>
        <p:spPr>
          <a:xfrm>
            <a:off x="5524755" y="3474882"/>
            <a:ext cx="1730483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04A6E5-9EB6-2447-8D4A-05B65ADF32D4}"/>
              </a:ext>
            </a:extLst>
          </p:cNvPr>
          <p:cNvSpPr/>
          <p:nvPr/>
        </p:nvSpPr>
        <p:spPr>
          <a:xfrm>
            <a:off x="5025077" y="3468520"/>
            <a:ext cx="499678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694EA-0296-2940-8854-0B3FBFD364DA}"/>
              </a:ext>
            </a:extLst>
          </p:cNvPr>
          <p:cNvSpPr/>
          <p:nvPr/>
        </p:nvSpPr>
        <p:spPr>
          <a:xfrm>
            <a:off x="5060953" y="4023324"/>
            <a:ext cx="2043669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6B5A1-AC49-AE49-AFA1-5D1ABDF38F16}"/>
              </a:ext>
            </a:extLst>
          </p:cNvPr>
          <p:cNvSpPr/>
          <p:nvPr/>
        </p:nvSpPr>
        <p:spPr>
          <a:xfrm>
            <a:off x="4407108" y="4016962"/>
            <a:ext cx="691309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848DB1-0520-D745-B740-43379855B255}"/>
              </a:ext>
            </a:extLst>
          </p:cNvPr>
          <p:cNvSpPr/>
          <p:nvPr/>
        </p:nvSpPr>
        <p:spPr>
          <a:xfrm>
            <a:off x="4599476" y="4584154"/>
            <a:ext cx="2550116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5FAF66-AF7C-0B4C-B9B7-DEC390533F05}"/>
              </a:ext>
            </a:extLst>
          </p:cNvPr>
          <p:cNvSpPr/>
          <p:nvPr/>
        </p:nvSpPr>
        <p:spPr>
          <a:xfrm>
            <a:off x="3916548" y="4584154"/>
            <a:ext cx="691309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9A2884-6118-F84F-816E-D0020088E8C2}"/>
              </a:ext>
            </a:extLst>
          </p:cNvPr>
          <p:cNvSpPr/>
          <p:nvPr/>
        </p:nvSpPr>
        <p:spPr>
          <a:xfrm>
            <a:off x="4078112" y="5138823"/>
            <a:ext cx="2946237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03083F-544B-C74B-BE5B-91F37F133BC6}"/>
              </a:ext>
            </a:extLst>
          </p:cNvPr>
          <p:cNvSpPr/>
          <p:nvPr/>
        </p:nvSpPr>
        <p:spPr>
          <a:xfrm>
            <a:off x="3507698" y="5138823"/>
            <a:ext cx="570414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A570D6-D30E-4342-99E7-7F97987D56F7}"/>
              </a:ext>
            </a:extLst>
          </p:cNvPr>
          <p:cNvSpPr/>
          <p:nvPr/>
        </p:nvSpPr>
        <p:spPr>
          <a:xfrm>
            <a:off x="7024349" y="5147451"/>
            <a:ext cx="570414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DD902F-954B-1349-9A12-D0E6012E1FA5}"/>
              </a:ext>
            </a:extLst>
          </p:cNvPr>
          <p:cNvSpPr/>
          <p:nvPr/>
        </p:nvSpPr>
        <p:spPr>
          <a:xfrm>
            <a:off x="3625298" y="5667028"/>
            <a:ext cx="3969465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D7EE9B-739D-9C4A-B3C6-2EF8B546357B}"/>
              </a:ext>
            </a:extLst>
          </p:cNvPr>
          <p:cNvCxnSpPr/>
          <p:nvPr/>
        </p:nvCxnSpPr>
        <p:spPr>
          <a:xfrm>
            <a:off x="7375161" y="1823645"/>
            <a:ext cx="0" cy="31980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57D5-C267-4948-8E1D-073E5856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Peer to Peer Communication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3D96-6E4B-B14D-A651-2D1E12AC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69" y="1150498"/>
            <a:ext cx="8229600" cy="363509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En</a:t>
            </a:r>
            <a:r>
              <a:rPr lang="en-US" dirty="0"/>
              <a:t>capsulation (</a:t>
            </a:r>
            <a:r>
              <a:rPr lang="en-US" b="1" dirty="0">
                <a:solidFill>
                  <a:srgbClr val="FF0000"/>
                </a:solidFill>
              </a:rPr>
              <a:t>Sending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019F-C063-0646-A11B-06AD013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EAC16F37-0E91-ED49-8002-4BE3CEAEE8FD}" type="slidenum">
              <a:rPr lang="en-US" sz="1200">
                <a:solidFill>
                  <a:srgbClr val="898989"/>
                </a:solidFill>
              </a:rPr>
              <a:pPr algn="r" eaLnBrk="1" hangingPunct="1"/>
              <a:t>12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B02990-AEE0-2D4D-81F0-11BC4F3F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46" y="1663740"/>
            <a:ext cx="6775554" cy="454287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28449-124A-F04F-B174-2B8D76F5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0" y="1823645"/>
            <a:ext cx="546100" cy="368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3BA6B-4B50-5342-B72B-6A0D4705E51C}"/>
              </a:ext>
            </a:extLst>
          </p:cNvPr>
          <p:cNvSpPr txBox="1"/>
          <p:nvPr/>
        </p:nvSpPr>
        <p:spPr>
          <a:xfrm>
            <a:off x="1169233" y="1823645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Client/Server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D7EE9B-739D-9C4A-B3C6-2EF8B546357B}"/>
              </a:ext>
            </a:extLst>
          </p:cNvPr>
          <p:cNvCxnSpPr/>
          <p:nvPr/>
        </p:nvCxnSpPr>
        <p:spPr>
          <a:xfrm>
            <a:off x="7375161" y="1823645"/>
            <a:ext cx="0" cy="31980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6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57D5-C267-4948-8E1D-073E5856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Peer to Peer Communication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3D96-6E4B-B14D-A651-2D1E12AC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69" y="1150498"/>
            <a:ext cx="8229600" cy="363509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De</a:t>
            </a:r>
            <a:r>
              <a:rPr lang="en-US" dirty="0"/>
              <a:t>capsulation (</a:t>
            </a:r>
            <a:r>
              <a:rPr lang="en-US" b="1" dirty="0">
                <a:solidFill>
                  <a:srgbClr val="FF0000"/>
                </a:solidFill>
              </a:rPr>
              <a:t>Receiving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019F-C063-0646-A11B-06AD013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EAC16F37-0E91-ED49-8002-4BE3CEAEE8FD}" type="slidenum">
              <a:rPr lang="en-US" sz="1200">
                <a:solidFill>
                  <a:srgbClr val="898989"/>
                </a:solidFill>
              </a:rPr>
              <a:pPr algn="r" eaLnBrk="1" hangingPunct="1"/>
              <a:t>13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B02990-AEE0-2D4D-81F0-11BC4F3F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46" y="1663740"/>
            <a:ext cx="6775554" cy="454287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28449-124A-F04F-B174-2B8D76F5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0" y="1823645"/>
            <a:ext cx="546100" cy="368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3BA6B-4B50-5342-B72B-6A0D4705E51C}"/>
              </a:ext>
            </a:extLst>
          </p:cNvPr>
          <p:cNvSpPr txBox="1"/>
          <p:nvPr/>
        </p:nvSpPr>
        <p:spPr>
          <a:xfrm>
            <a:off x="1169233" y="1823645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Client/Server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368413-BE27-1B4E-BF55-ED93CA21DF33}"/>
              </a:ext>
            </a:extLst>
          </p:cNvPr>
          <p:cNvSpPr/>
          <p:nvPr/>
        </p:nvSpPr>
        <p:spPr>
          <a:xfrm>
            <a:off x="6478250" y="2383436"/>
            <a:ext cx="626372" cy="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2E980-F77D-564A-86A8-AB2C59C61325}"/>
              </a:ext>
            </a:extLst>
          </p:cNvPr>
          <p:cNvSpPr/>
          <p:nvPr/>
        </p:nvSpPr>
        <p:spPr>
          <a:xfrm>
            <a:off x="5977862" y="2385936"/>
            <a:ext cx="499678" cy="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9AAFB-7966-CC46-B629-05FF22C5D8D6}"/>
              </a:ext>
            </a:extLst>
          </p:cNvPr>
          <p:cNvSpPr/>
          <p:nvPr/>
        </p:nvSpPr>
        <p:spPr>
          <a:xfrm>
            <a:off x="5993562" y="2937904"/>
            <a:ext cx="1111060" cy="419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5F07F-8DD1-8C4D-8B60-11DAF8170662}"/>
              </a:ext>
            </a:extLst>
          </p:cNvPr>
          <p:cNvSpPr/>
          <p:nvPr/>
        </p:nvSpPr>
        <p:spPr>
          <a:xfrm>
            <a:off x="5493884" y="2937904"/>
            <a:ext cx="499678" cy="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EA2A42-9D7A-4F49-95C5-5E9BF5562975}"/>
              </a:ext>
            </a:extLst>
          </p:cNvPr>
          <p:cNvSpPr/>
          <p:nvPr/>
        </p:nvSpPr>
        <p:spPr>
          <a:xfrm>
            <a:off x="5524755" y="3474882"/>
            <a:ext cx="1730483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04A6E5-9EB6-2447-8D4A-05B65ADF32D4}"/>
              </a:ext>
            </a:extLst>
          </p:cNvPr>
          <p:cNvSpPr/>
          <p:nvPr/>
        </p:nvSpPr>
        <p:spPr>
          <a:xfrm>
            <a:off x="5025077" y="3468520"/>
            <a:ext cx="499678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2694EA-0296-2940-8854-0B3FBFD364DA}"/>
              </a:ext>
            </a:extLst>
          </p:cNvPr>
          <p:cNvSpPr/>
          <p:nvPr/>
        </p:nvSpPr>
        <p:spPr>
          <a:xfrm>
            <a:off x="5060953" y="4023324"/>
            <a:ext cx="2043669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6B5A1-AC49-AE49-AFA1-5D1ABDF38F16}"/>
              </a:ext>
            </a:extLst>
          </p:cNvPr>
          <p:cNvSpPr/>
          <p:nvPr/>
        </p:nvSpPr>
        <p:spPr>
          <a:xfrm>
            <a:off x="4407108" y="4016962"/>
            <a:ext cx="691309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848DB1-0520-D745-B740-43379855B255}"/>
              </a:ext>
            </a:extLst>
          </p:cNvPr>
          <p:cNvSpPr/>
          <p:nvPr/>
        </p:nvSpPr>
        <p:spPr>
          <a:xfrm>
            <a:off x="4599476" y="4584154"/>
            <a:ext cx="2550116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5FAF66-AF7C-0B4C-B9B7-DEC390533F05}"/>
              </a:ext>
            </a:extLst>
          </p:cNvPr>
          <p:cNvSpPr/>
          <p:nvPr/>
        </p:nvSpPr>
        <p:spPr>
          <a:xfrm>
            <a:off x="3916548" y="4584154"/>
            <a:ext cx="691309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9A2884-6118-F84F-816E-D0020088E8C2}"/>
              </a:ext>
            </a:extLst>
          </p:cNvPr>
          <p:cNvSpPr/>
          <p:nvPr/>
        </p:nvSpPr>
        <p:spPr>
          <a:xfrm>
            <a:off x="4078112" y="5138823"/>
            <a:ext cx="2946237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03083F-544B-C74B-BE5B-91F37F133BC6}"/>
              </a:ext>
            </a:extLst>
          </p:cNvPr>
          <p:cNvSpPr/>
          <p:nvPr/>
        </p:nvSpPr>
        <p:spPr>
          <a:xfrm>
            <a:off x="3507698" y="5138823"/>
            <a:ext cx="570414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A570D6-D30E-4342-99E7-7F97987D56F7}"/>
              </a:ext>
            </a:extLst>
          </p:cNvPr>
          <p:cNvSpPr/>
          <p:nvPr/>
        </p:nvSpPr>
        <p:spPr>
          <a:xfrm>
            <a:off x="7024349" y="5147451"/>
            <a:ext cx="570414" cy="44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DD902F-954B-1349-9A12-D0E6012E1FA5}"/>
              </a:ext>
            </a:extLst>
          </p:cNvPr>
          <p:cNvSpPr/>
          <p:nvPr/>
        </p:nvSpPr>
        <p:spPr>
          <a:xfrm>
            <a:off x="3625298" y="5667028"/>
            <a:ext cx="3969465" cy="437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D7EE9B-739D-9C4A-B3C6-2EF8B546357B}"/>
              </a:ext>
            </a:extLst>
          </p:cNvPr>
          <p:cNvCxnSpPr/>
          <p:nvPr/>
        </p:nvCxnSpPr>
        <p:spPr>
          <a:xfrm>
            <a:off x="7375161" y="1823645"/>
            <a:ext cx="0" cy="319806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F29A7EE-7D04-6C4D-913D-CC76D3BDFA74}"/>
              </a:ext>
            </a:extLst>
          </p:cNvPr>
          <p:cNvSpPr/>
          <p:nvPr/>
        </p:nvSpPr>
        <p:spPr>
          <a:xfrm>
            <a:off x="3054885" y="2338466"/>
            <a:ext cx="437824" cy="382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57D5-C267-4948-8E1D-073E5856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Peer to Peer Communication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3D96-6E4B-B14D-A651-2D1E12AC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69" y="1150498"/>
            <a:ext cx="8229600" cy="363509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De</a:t>
            </a:r>
            <a:r>
              <a:rPr lang="en-US" dirty="0"/>
              <a:t>capsulation (</a:t>
            </a:r>
            <a:r>
              <a:rPr lang="en-US" b="1" dirty="0">
                <a:solidFill>
                  <a:srgbClr val="FF0000"/>
                </a:solidFill>
              </a:rPr>
              <a:t>Receiving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019F-C063-0646-A11B-06AD013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EAC16F37-0E91-ED49-8002-4BE3CEAEE8FD}" type="slidenum">
              <a:rPr lang="en-US" sz="1200">
                <a:solidFill>
                  <a:srgbClr val="898989"/>
                </a:solidFill>
              </a:rPr>
              <a:pPr algn="r" eaLnBrk="1" hangingPunct="1"/>
              <a:t>14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B02990-AEE0-2D4D-81F0-11BC4F3F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46" y="1663740"/>
            <a:ext cx="6775554" cy="454287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28449-124A-F04F-B174-2B8D76F5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0" y="1823645"/>
            <a:ext cx="546100" cy="368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3BA6B-4B50-5342-B72B-6A0D4705E51C}"/>
              </a:ext>
            </a:extLst>
          </p:cNvPr>
          <p:cNvSpPr txBox="1"/>
          <p:nvPr/>
        </p:nvSpPr>
        <p:spPr>
          <a:xfrm>
            <a:off x="1169233" y="1823645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Client/Server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D7EE9B-739D-9C4A-B3C6-2EF8B546357B}"/>
              </a:ext>
            </a:extLst>
          </p:cNvPr>
          <p:cNvCxnSpPr/>
          <p:nvPr/>
        </p:nvCxnSpPr>
        <p:spPr>
          <a:xfrm>
            <a:off x="7375161" y="1823645"/>
            <a:ext cx="0" cy="319806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F29A7EE-7D04-6C4D-913D-CC76D3BDFA74}"/>
              </a:ext>
            </a:extLst>
          </p:cNvPr>
          <p:cNvSpPr/>
          <p:nvPr/>
        </p:nvSpPr>
        <p:spPr>
          <a:xfrm>
            <a:off x="3054885" y="2338466"/>
            <a:ext cx="437824" cy="382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Two Kinds of Layers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alibri" charset="0"/>
              </a:rPr>
              <a:t>End-to-end </a:t>
            </a:r>
            <a:r>
              <a:rPr lang="en-US" sz="2800" dirty="0">
                <a:latin typeface="Calibri" charset="0"/>
              </a:rPr>
              <a:t>layers (or protocols):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Session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Transport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alibri" charset="0"/>
              </a:rPr>
              <a:t>Point-to-point </a:t>
            </a:r>
            <a:r>
              <a:rPr lang="en-US" sz="2800" dirty="0">
                <a:latin typeface="Calibri" charset="0"/>
              </a:rPr>
              <a:t>layers (or protocols):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Physical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67552EC-237C-4E42-B0BE-4B386FE98299}" type="slidenum">
              <a:rPr lang="en-US" sz="1200">
                <a:solidFill>
                  <a:srgbClr val="898989"/>
                </a:solidFill>
              </a:rPr>
              <a:pPr algn="r" eaLnBrk="1" hangingPunct="1"/>
              <a:t>15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6629400" y="22844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629400" y="25892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Presentation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629400" y="28940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Session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6629400" y="31988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Transport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629400" y="44942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Network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6629400" y="47990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Data Link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6629400" y="51038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Physical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9400" y="2284413"/>
            <a:ext cx="1139825" cy="122078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9400" y="4493419"/>
            <a:ext cx="1139825" cy="91678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bldLvl="2" autoUpdateAnimBg="0"/>
      <p:bldP spid="21510" grpId="0" animBg="1"/>
      <p:bldP spid="21511" grpId="0" animBg="1"/>
      <p:bldP spid="21512" grpId="0" animBg="1"/>
      <p:bldP spid="21513" grpId="0" animBg="1"/>
      <p:bldP spid="21514" grpId="0" animBg="1"/>
      <p:bldP spid="21515" grpId="0" animBg="1"/>
      <p:bldP spid="21516" grpId="0" animBg="1"/>
      <p:bldP spid="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Implications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End-to-end</a:t>
            </a:r>
            <a:r>
              <a:rPr lang="en-US" dirty="0">
                <a:latin typeface="Calibri" charset="0"/>
              </a:rPr>
              <a:t> layers: implemented (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active</a:t>
            </a:r>
            <a:r>
              <a:rPr lang="en-US" dirty="0">
                <a:latin typeface="Calibri" charset="0"/>
              </a:rPr>
              <a:t>) only on the end points of a </a:t>
            </a:r>
            <a:r>
              <a:rPr lang="en-US" b="1" dirty="0">
                <a:latin typeface="Calibri" charset="0"/>
              </a:rPr>
              <a:t>conversation</a:t>
            </a:r>
            <a:r>
              <a:rPr lang="en-US" dirty="0">
                <a:latin typeface="Calibri" charset="0"/>
              </a:rPr>
              <a:t>.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r>
              <a:rPr lang="en-US" b="1" dirty="0">
                <a:latin typeface="Calibri" charset="0"/>
              </a:rPr>
              <a:t>Point-to-point</a:t>
            </a:r>
            <a:r>
              <a:rPr lang="en-US" dirty="0">
                <a:latin typeface="Calibri" charset="0"/>
              </a:rPr>
              <a:t>: implemented (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active</a:t>
            </a:r>
            <a:r>
              <a:rPr lang="en-US" dirty="0">
                <a:latin typeface="Calibri" charset="0"/>
              </a:rPr>
              <a:t>) throughout ALL the path, on endpoint nodes and intermediary nodes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2315B9D-2F36-744D-A759-85E46D72A735}" type="slidenum">
              <a:rPr lang="en-US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en-US" sz="1200" dirty="0">
              <a:solidFill>
                <a:srgbClr val="898989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29400" y="2284413"/>
            <a:ext cx="1139825" cy="1220787"/>
            <a:chOff x="6629400" y="2284413"/>
            <a:chExt cx="1139825" cy="1220787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629400" y="22844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Application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6629400" y="25892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Presentation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6629400" y="28940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Session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6629400" y="31988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Transport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9400" y="2284413"/>
              <a:ext cx="1139825" cy="1220787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29400" y="4707605"/>
            <a:ext cx="1139825" cy="916781"/>
            <a:chOff x="6629400" y="4707605"/>
            <a:chExt cx="1139825" cy="916781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6629400" y="4708399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Network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6629400" y="5013199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Data Link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629400" y="5317999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Physical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9400" y="4707605"/>
              <a:ext cx="1139825" cy="916781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End to End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629400" y="22844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629400" y="25892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Presentation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629400" y="28940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Session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629400" y="31988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Transport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00" y="2284413"/>
            <a:ext cx="1139825" cy="122078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47CCC46-8380-BD44-BF71-06B85A268EC7}"/>
              </a:ext>
            </a:extLst>
          </p:cNvPr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End to end layers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(Re)-Read Section 1.4.1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Application Layer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End to end </a:t>
            </a:r>
            <a:r>
              <a:rPr lang="en-US" dirty="0">
                <a:latin typeface="Calibri" charset="0"/>
              </a:rPr>
              <a:t>layer</a:t>
            </a:r>
            <a:endParaRPr lang="en-US" b="1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It provides specialized services such as: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DNS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File transfer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Email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http</a:t>
            </a:r>
          </a:p>
          <a:p>
            <a:pPr lvl="1" eaLnBrk="1" hangingPunct="1"/>
            <a:r>
              <a:rPr lang="en-US" dirty="0" err="1">
                <a:latin typeface="Calibri" charset="0"/>
              </a:rPr>
              <a:t>ssh</a:t>
            </a:r>
            <a:endParaRPr lang="en-US" dirty="0">
              <a:latin typeface="Calibri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DA25BB8B-1108-594E-B6EC-3D9D9F1FD80D}" type="slidenum">
              <a:rPr lang="en-US" sz="1200">
                <a:solidFill>
                  <a:srgbClr val="898989"/>
                </a:solidFill>
              </a:rPr>
              <a:pPr algn="r" eaLnBrk="1" hangingPunct="1"/>
              <a:t>18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629400" y="3503613"/>
            <a:ext cx="1139825" cy="30638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Application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6629400" y="38084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Presentation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6629400" y="41132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Session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6629400" y="44180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Transport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Presentation Layer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69033"/>
            <a:ext cx="7772400" cy="1601788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End to end</a:t>
            </a:r>
          </a:p>
          <a:p>
            <a:pPr eaLnBrk="1" hangingPunct="1"/>
            <a:r>
              <a:rPr lang="en-US" dirty="0">
                <a:latin typeface="Calibri" charset="0"/>
              </a:rPr>
              <a:t>The two communicating entities may be different (different vendors, different OS, different CPUs)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A62FEEAD-0A98-F240-8360-0779C39D4E49}" type="slidenum">
              <a:rPr lang="en-US" sz="1200">
                <a:solidFill>
                  <a:srgbClr val="898989"/>
                </a:solidFill>
              </a:rPr>
              <a:pPr algn="r" eaLnBrk="1" hangingPunct="1"/>
              <a:t>19</a:t>
            </a:fld>
            <a:endParaRPr lang="en-US" sz="1200" dirty="0">
              <a:solidFill>
                <a:srgbClr val="898989"/>
              </a:solidFill>
            </a:endParaRP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1366838" y="2957513"/>
            <a:ext cx="6329362" cy="1004887"/>
            <a:chOff x="861" y="1863"/>
            <a:chExt cx="3987" cy="633"/>
          </a:xfrm>
        </p:grpSpPr>
        <p:grpSp>
          <p:nvGrpSpPr>
            <p:cNvPr id="24603" name="Group 5"/>
            <p:cNvGrpSpPr>
              <a:grpSpLocks/>
            </p:cNvGrpSpPr>
            <p:nvPr/>
          </p:nvGrpSpPr>
          <p:grpSpPr bwMode="auto">
            <a:xfrm>
              <a:off x="861" y="1863"/>
              <a:ext cx="773" cy="633"/>
              <a:chOff x="139" y="2199"/>
              <a:chExt cx="773" cy="633"/>
            </a:xfrm>
          </p:grpSpPr>
          <p:sp>
            <p:nvSpPr>
              <p:cNvPr id="24608" name="Text Box 6"/>
              <p:cNvSpPr txBox="1">
                <a:spLocks noChangeArrowheads="1"/>
              </p:cNvSpPr>
              <p:nvPr/>
            </p:nvSpPr>
            <p:spPr bwMode="auto">
              <a:xfrm>
                <a:off x="144" y="2422"/>
                <a:ext cx="768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/>
                  <a:t>Application</a:t>
                </a:r>
              </a:p>
            </p:txBody>
          </p:sp>
          <p:sp>
            <p:nvSpPr>
              <p:cNvPr id="24609" name="Text Box 7"/>
              <p:cNvSpPr txBox="1">
                <a:spLocks noChangeArrowheads="1"/>
              </p:cNvSpPr>
              <p:nvPr/>
            </p:nvSpPr>
            <p:spPr bwMode="auto">
              <a:xfrm>
                <a:off x="139" y="2199"/>
                <a:ext cx="72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1"/>
                  <a:t>System M1</a:t>
                </a:r>
              </a:p>
            </p:txBody>
          </p:sp>
          <p:sp>
            <p:nvSpPr>
              <p:cNvPr id="24610" name="Line 8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4" name="Group 9"/>
            <p:cNvGrpSpPr>
              <a:grpSpLocks/>
            </p:cNvGrpSpPr>
            <p:nvPr/>
          </p:nvGrpSpPr>
          <p:grpSpPr bwMode="auto">
            <a:xfrm>
              <a:off x="4080" y="1872"/>
              <a:ext cx="768" cy="624"/>
              <a:chOff x="4656" y="2208"/>
              <a:chExt cx="768" cy="624"/>
            </a:xfrm>
          </p:grpSpPr>
          <p:sp>
            <p:nvSpPr>
              <p:cNvPr id="24605" name="Text Box 10"/>
              <p:cNvSpPr txBox="1">
                <a:spLocks noChangeArrowheads="1"/>
              </p:cNvSpPr>
              <p:nvPr/>
            </p:nvSpPr>
            <p:spPr bwMode="auto">
              <a:xfrm>
                <a:off x="4656" y="2422"/>
                <a:ext cx="768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/>
                  <a:t>Application</a:t>
                </a:r>
              </a:p>
            </p:txBody>
          </p:sp>
          <p:sp>
            <p:nvSpPr>
              <p:cNvPr id="24606" name="Text Box 11"/>
              <p:cNvSpPr txBox="1">
                <a:spLocks noChangeArrowheads="1"/>
              </p:cNvSpPr>
              <p:nvPr/>
            </p:nvSpPr>
            <p:spPr bwMode="auto">
              <a:xfrm>
                <a:off x="4699" y="2208"/>
                <a:ext cx="72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b="1"/>
                  <a:t>System M2</a:t>
                </a:r>
              </a:p>
            </p:txBody>
          </p:sp>
          <p:sp>
            <p:nvSpPr>
              <p:cNvPr id="24607" name="Line 12"/>
              <p:cNvSpPr>
                <a:spLocks noChangeShapeType="1"/>
              </p:cNvSpPr>
              <p:nvPr/>
            </p:nvSpPr>
            <p:spPr bwMode="auto">
              <a:xfrm>
                <a:off x="5040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3" name="Rectangle 13"/>
          <p:cNvSpPr>
            <a:spLocks noChangeArrowheads="1"/>
          </p:cNvSpPr>
          <p:nvPr/>
        </p:nvSpPr>
        <p:spPr bwMode="auto">
          <a:xfrm>
            <a:off x="304800" y="3962400"/>
            <a:ext cx="3352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Presentation</a:t>
            </a:r>
          </a:p>
        </p:txBody>
      </p:sp>
      <p:sp>
        <p:nvSpPr>
          <p:cNvPr id="24584" name="Rectangle 14"/>
          <p:cNvSpPr>
            <a:spLocks noChangeArrowheads="1"/>
          </p:cNvSpPr>
          <p:nvPr/>
        </p:nvSpPr>
        <p:spPr bwMode="auto">
          <a:xfrm>
            <a:off x="1447800" y="5562600"/>
            <a:ext cx="624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Communication System</a:t>
            </a:r>
          </a:p>
        </p:txBody>
      </p:sp>
      <p:sp>
        <p:nvSpPr>
          <p:cNvPr id="24585" name="Rectangle 15"/>
          <p:cNvSpPr>
            <a:spLocks noChangeArrowheads="1"/>
          </p:cNvSpPr>
          <p:nvPr/>
        </p:nvSpPr>
        <p:spPr bwMode="auto">
          <a:xfrm>
            <a:off x="5410200" y="3962400"/>
            <a:ext cx="3352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Presentation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04800" y="3962400"/>
            <a:ext cx="8458200" cy="609600"/>
            <a:chOff x="192" y="2496"/>
            <a:chExt cx="5328" cy="384"/>
          </a:xfrm>
        </p:grpSpPr>
        <p:sp>
          <p:nvSpPr>
            <p:cNvPr id="24599" name="Line 17"/>
            <p:cNvSpPr>
              <a:spLocks noChangeShapeType="1"/>
            </p:cNvSpPr>
            <p:nvPr/>
          </p:nvSpPr>
          <p:spPr bwMode="auto">
            <a:xfrm>
              <a:off x="192" y="288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Rectangle 18"/>
            <p:cNvSpPr>
              <a:spLocks noChangeArrowheads="1"/>
            </p:cNvSpPr>
            <p:nvPr/>
          </p:nvSpPr>
          <p:spPr bwMode="auto">
            <a:xfrm>
              <a:off x="192" y="2496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M1 Representation</a:t>
              </a:r>
            </a:p>
          </p:txBody>
        </p:sp>
        <p:sp>
          <p:nvSpPr>
            <p:cNvPr id="24601" name="Line 19"/>
            <p:cNvSpPr>
              <a:spLocks noChangeShapeType="1"/>
            </p:cNvSpPr>
            <p:nvPr/>
          </p:nvSpPr>
          <p:spPr bwMode="auto">
            <a:xfrm>
              <a:off x="3408" y="288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Rectangle 20"/>
            <p:cNvSpPr>
              <a:spLocks noChangeArrowheads="1"/>
            </p:cNvSpPr>
            <p:nvPr/>
          </p:nvSpPr>
          <p:spPr bwMode="auto">
            <a:xfrm>
              <a:off x="3408" y="2496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M2 Representation</a:t>
              </a:r>
            </a:p>
          </p:txBody>
        </p:sp>
      </p:grpSp>
      <p:sp>
        <p:nvSpPr>
          <p:cNvPr id="24587" name="Line 21"/>
          <p:cNvSpPr>
            <a:spLocks noChangeShapeType="1"/>
          </p:cNvSpPr>
          <p:nvPr/>
        </p:nvSpPr>
        <p:spPr bwMode="auto">
          <a:xfrm>
            <a:off x="1981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04800" y="4724400"/>
            <a:ext cx="8458200" cy="457200"/>
            <a:chOff x="192" y="2976"/>
            <a:chExt cx="5328" cy="288"/>
          </a:xfrm>
        </p:grpSpPr>
        <p:sp>
          <p:nvSpPr>
            <p:cNvPr id="24597" name="Rectangle 23"/>
            <p:cNvSpPr>
              <a:spLocks noChangeArrowheads="1"/>
            </p:cNvSpPr>
            <p:nvPr/>
          </p:nvSpPr>
          <p:spPr bwMode="auto">
            <a:xfrm>
              <a:off x="192" y="2976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COMMON</a:t>
              </a:r>
              <a:r>
                <a:rPr lang="en-US" sz="2000"/>
                <a:t> Representation</a:t>
              </a:r>
            </a:p>
          </p:txBody>
        </p:sp>
        <p:sp>
          <p:nvSpPr>
            <p:cNvPr id="24598" name="Rectangle 24"/>
            <p:cNvSpPr>
              <a:spLocks noChangeArrowheads="1"/>
            </p:cNvSpPr>
            <p:nvPr/>
          </p:nvSpPr>
          <p:spPr bwMode="auto">
            <a:xfrm>
              <a:off x="3408" y="2976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COMMON</a:t>
              </a:r>
              <a:r>
                <a:rPr lang="en-US" sz="2000"/>
                <a:t> Representation</a:t>
              </a:r>
            </a:p>
          </p:txBody>
        </p:sp>
      </p:grpSp>
      <p:sp>
        <p:nvSpPr>
          <p:cNvPr id="24589" name="Line 25"/>
          <p:cNvSpPr>
            <a:spLocks noChangeShapeType="1"/>
          </p:cNvSpPr>
          <p:nvPr/>
        </p:nvSpPr>
        <p:spPr bwMode="auto">
          <a:xfrm>
            <a:off x="70866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219200" y="4364038"/>
            <a:ext cx="6629400" cy="376237"/>
            <a:chOff x="768" y="2749"/>
            <a:chExt cx="4176" cy="237"/>
          </a:xfrm>
        </p:grpSpPr>
        <p:sp>
          <p:nvSpPr>
            <p:cNvPr id="24595" name="Text Box 27"/>
            <p:cNvSpPr txBox="1">
              <a:spLocks noChangeArrowheads="1"/>
            </p:cNvSpPr>
            <p:nvPr/>
          </p:nvSpPr>
          <p:spPr bwMode="auto">
            <a:xfrm>
              <a:off x="768" y="2749"/>
              <a:ext cx="96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Translation</a:t>
              </a:r>
            </a:p>
          </p:txBody>
        </p:sp>
        <p:sp>
          <p:nvSpPr>
            <p:cNvPr id="24596" name="Text Box 28"/>
            <p:cNvSpPr txBox="1">
              <a:spLocks noChangeArrowheads="1"/>
            </p:cNvSpPr>
            <p:nvPr/>
          </p:nvSpPr>
          <p:spPr bwMode="auto">
            <a:xfrm>
              <a:off x="3984" y="2749"/>
              <a:ext cx="96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Translation</a:t>
              </a:r>
            </a:p>
          </p:txBody>
        </p:sp>
      </p:grpSp>
      <p:sp>
        <p:nvSpPr>
          <p:cNvPr id="24591" name="Rectangle 29"/>
          <p:cNvSpPr>
            <a:spLocks noChangeArrowheads="1"/>
          </p:cNvSpPr>
          <p:nvPr/>
        </p:nvSpPr>
        <p:spPr bwMode="auto">
          <a:xfrm>
            <a:off x="7623175" y="304800"/>
            <a:ext cx="1139825" cy="306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Application</a:t>
            </a:r>
          </a:p>
        </p:txBody>
      </p:sp>
      <p:sp>
        <p:nvSpPr>
          <p:cNvPr id="24592" name="Rectangle 30"/>
          <p:cNvSpPr>
            <a:spLocks noChangeArrowheads="1"/>
          </p:cNvSpPr>
          <p:nvPr/>
        </p:nvSpPr>
        <p:spPr bwMode="auto">
          <a:xfrm>
            <a:off x="7623175" y="609600"/>
            <a:ext cx="1139825" cy="3063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Presentation</a:t>
            </a:r>
          </a:p>
        </p:txBody>
      </p:sp>
      <p:sp>
        <p:nvSpPr>
          <p:cNvPr id="24593" name="Rectangle 31"/>
          <p:cNvSpPr>
            <a:spLocks noChangeArrowheads="1"/>
          </p:cNvSpPr>
          <p:nvPr/>
        </p:nvSpPr>
        <p:spPr bwMode="auto">
          <a:xfrm>
            <a:off x="7623175" y="914400"/>
            <a:ext cx="1139825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Session</a:t>
            </a:r>
          </a:p>
        </p:txBody>
      </p:sp>
      <p:sp>
        <p:nvSpPr>
          <p:cNvPr id="24594" name="Rectangle 32"/>
          <p:cNvSpPr>
            <a:spLocks noChangeArrowheads="1"/>
          </p:cNvSpPr>
          <p:nvPr/>
        </p:nvSpPr>
        <p:spPr bwMode="auto">
          <a:xfrm>
            <a:off x="7623175" y="1219200"/>
            <a:ext cx="1139825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Transport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r>
              <a:rPr lang="en-US" sz="2100" b="1" dirty="0"/>
              <a:t>Objectives</a:t>
            </a:r>
          </a:p>
          <a:p>
            <a:pPr lvl="1"/>
            <a:r>
              <a:rPr lang="en-US" dirty="0"/>
              <a:t>Learn and understand the </a:t>
            </a:r>
            <a:r>
              <a:rPr lang="en-US" dirty="0">
                <a:solidFill>
                  <a:srgbClr val="FF6600"/>
                </a:solidFill>
              </a:rPr>
              <a:t>design issues of networks </a:t>
            </a:r>
            <a:r>
              <a:rPr lang="en-US" dirty="0"/>
              <a:t>and</a:t>
            </a:r>
            <a:r>
              <a:rPr lang="en-US" dirty="0">
                <a:solidFill>
                  <a:srgbClr val="FF6600"/>
                </a:solidFill>
              </a:rPr>
              <a:t> layered modelling</a:t>
            </a:r>
          </a:p>
          <a:p>
            <a:pPr lvl="1"/>
            <a:r>
              <a:rPr lang="en-US" dirty="0"/>
              <a:t>Learn and understand the </a:t>
            </a:r>
            <a:r>
              <a:rPr lang="en-US" b="1" dirty="0">
                <a:solidFill>
                  <a:srgbClr val="FF6600"/>
                </a:solidFill>
              </a:rPr>
              <a:t>OSI Reference Model</a:t>
            </a:r>
            <a:endParaRPr lang="en-US" dirty="0"/>
          </a:p>
          <a:p>
            <a:pPr lvl="1"/>
            <a:r>
              <a:rPr lang="en-US" dirty="0"/>
              <a:t>Learn and understand the </a:t>
            </a:r>
            <a:r>
              <a:rPr lang="en-US" b="1" dirty="0">
                <a:solidFill>
                  <a:srgbClr val="FF6600"/>
                </a:solidFill>
              </a:rPr>
              <a:t>TCP/IP Reference Model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>
              <a:solidFill>
                <a:srgbClr val="FF6600"/>
              </a:solidFill>
            </a:endParaRPr>
          </a:p>
          <a:p>
            <a:r>
              <a:rPr lang="en-US" sz="2300" b="1" dirty="0"/>
              <a:t>Requirements</a:t>
            </a:r>
          </a:p>
          <a:p>
            <a:pPr lvl="1"/>
            <a:r>
              <a:rPr lang="en-US" dirty="0"/>
              <a:t>(Not covered in lectures) Read Sections 1.1 and 1.2</a:t>
            </a:r>
          </a:p>
          <a:p>
            <a:pPr lvl="1"/>
            <a:r>
              <a:rPr lang="en-US" dirty="0"/>
              <a:t>Read 1.3.1-.1.3.2</a:t>
            </a:r>
          </a:p>
          <a:p>
            <a:pPr lvl="1"/>
            <a:r>
              <a:rPr lang="en-US" dirty="0"/>
              <a:t>Read Sections 1.4.1-1.4.3</a:t>
            </a:r>
          </a:p>
          <a:p>
            <a:pPr lvl="1"/>
            <a:r>
              <a:rPr lang="en-US" dirty="0"/>
              <a:t>Read Sections 1.6.2-1.6.3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Presentation Layer (Cont’d):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Examples of Common Rep’s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Integers Representation</a:t>
            </a:r>
          </a:p>
          <a:p>
            <a:pPr lvl="1"/>
            <a:r>
              <a:rPr lang="en-US" dirty="0">
                <a:solidFill>
                  <a:srgbClr val="3366FF"/>
                </a:solidFill>
                <a:latin typeface="Calibri" charset="0"/>
              </a:rPr>
              <a:t>Little endian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(stores first the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least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 significant byte at the address)</a:t>
            </a:r>
          </a:p>
          <a:p>
            <a:pPr lvl="1"/>
            <a:r>
              <a:rPr lang="en-US" dirty="0">
                <a:solidFill>
                  <a:srgbClr val="3366FF"/>
                </a:solidFill>
                <a:latin typeface="Calibri" charset="0"/>
              </a:rPr>
              <a:t>Big endian </a:t>
            </a:r>
            <a:r>
              <a:rPr lang="en-US" dirty="0">
                <a:latin typeface="Calibri" charset="0"/>
              </a:rPr>
              <a:t>(</a:t>
            </a:r>
            <a:r>
              <a:rPr lang="en-US" dirty="0">
                <a:solidFill>
                  <a:srgbClr val="3366FF"/>
                </a:solidFill>
                <a:latin typeface="Calibri" charset="0"/>
              </a:rPr>
              <a:t>Network Byte Order</a:t>
            </a:r>
            <a:r>
              <a:rPr lang="en-US" dirty="0">
                <a:latin typeface="Calibri" charset="0"/>
              </a:rPr>
              <a:t>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(stores first the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most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 significant byte at the address)</a:t>
            </a:r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Imagine a sender that uses little endian. It wants to send a word 0x1234 to a machine that uses big endian. The receiving machine will read 0x3412</a:t>
            </a:r>
          </a:p>
          <a:p>
            <a:pPr lvl="1" eaLnBrk="1" hangingPunct="1"/>
            <a:endParaRPr lang="en-US" dirty="0"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Receiving a </a:t>
            </a:r>
            <a:r>
              <a:rPr lang="en-US" dirty="0">
                <a:solidFill>
                  <a:srgbClr val="3366FF"/>
                </a:solidFill>
                <a:latin typeface="Calibri" charset="0"/>
              </a:rPr>
              <a:t>short</a:t>
            </a:r>
            <a:r>
              <a:rPr lang="en-US" dirty="0">
                <a:latin typeface="Calibri" charset="0"/>
              </a:rPr>
              <a:t> number: use </a:t>
            </a:r>
            <a:r>
              <a:rPr lang="en-US" b="1" dirty="0" err="1">
                <a:latin typeface="Calibri" charset="0"/>
              </a:rPr>
              <a:t>ntoh</a:t>
            </a:r>
            <a:r>
              <a:rPr lang="en-US" b="1" dirty="0" err="1">
                <a:solidFill>
                  <a:srgbClr val="3366FF"/>
                </a:solidFill>
                <a:latin typeface="Calibri" charset="0"/>
              </a:rPr>
              <a:t>s</a:t>
            </a:r>
            <a:r>
              <a:rPr lang="en-US" dirty="0">
                <a:latin typeface="Calibri" charset="0"/>
              </a:rPr>
              <a:t>() before storing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Sending a </a:t>
            </a:r>
            <a:r>
              <a:rPr lang="en-US" dirty="0">
                <a:solidFill>
                  <a:srgbClr val="3366FF"/>
                </a:solidFill>
                <a:latin typeface="Calibri" charset="0"/>
              </a:rPr>
              <a:t>short</a:t>
            </a:r>
            <a:r>
              <a:rPr lang="en-US" dirty="0">
                <a:latin typeface="Calibri" charset="0"/>
              </a:rPr>
              <a:t> number: use </a:t>
            </a:r>
            <a:r>
              <a:rPr lang="en-US" b="1" dirty="0" err="1">
                <a:latin typeface="Calibri" charset="0"/>
              </a:rPr>
              <a:t>hton</a:t>
            </a:r>
            <a:r>
              <a:rPr lang="en-US" dirty="0" err="1">
                <a:latin typeface="Calibri" charset="0"/>
              </a:rPr>
              <a:t>s</a:t>
            </a:r>
            <a:r>
              <a:rPr lang="en-US" dirty="0">
                <a:latin typeface="Calibri" charset="0"/>
              </a:rPr>
              <a:t>() before sending</a:t>
            </a:r>
          </a:p>
          <a:p>
            <a:pPr lvl="1"/>
            <a:r>
              <a:rPr lang="en-US" dirty="0">
                <a:latin typeface="Calibri" charset="0"/>
              </a:rPr>
              <a:t>Receiving a </a:t>
            </a:r>
            <a:r>
              <a:rPr lang="en-US" dirty="0">
                <a:solidFill>
                  <a:srgbClr val="3366FF"/>
                </a:solidFill>
                <a:latin typeface="Calibri" charset="0"/>
              </a:rPr>
              <a:t>long </a:t>
            </a:r>
            <a:r>
              <a:rPr lang="en-US" dirty="0">
                <a:latin typeface="Calibri" charset="0"/>
              </a:rPr>
              <a:t>number: use </a:t>
            </a:r>
            <a:r>
              <a:rPr lang="en-US" b="1" dirty="0" err="1">
                <a:latin typeface="Calibri" charset="0"/>
              </a:rPr>
              <a:t>ntoh</a:t>
            </a:r>
            <a:r>
              <a:rPr lang="en-US" b="1" dirty="0" err="1">
                <a:solidFill>
                  <a:srgbClr val="3366FF"/>
                </a:solidFill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() before storing</a:t>
            </a:r>
          </a:p>
          <a:p>
            <a:pPr lvl="1"/>
            <a:r>
              <a:rPr lang="en-US" dirty="0">
                <a:latin typeface="Calibri" charset="0"/>
              </a:rPr>
              <a:t>Sending a </a:t>
            </a:r>
            <a:r>
              <a:rPr lang="en-US" dirty="0">
                <a:solidFill>
                  <a:srgbClr val="3366FF"/>
                </a:solidFill>
                <a:latin typeface="Calibri" charset="0"/>
              </a:rPr>
              <a:t>long </a:t>
            </a:r>
            <a:r>
              <a:rPr lang="en-US" dirty="0">
                <a:latin typeface="Calibri" charset="0"/>
              </a:rPr>
              <a:t>number: use </a:t>
            </a:r>
            <a:r>
              <a:rPr lang="en-US" b="1" dirty="0" err="1">
                <a:latin typeface="Calibri" charset="0"/>
              </a:rPr>
              <a:t>hton</a:t>
            </a:r>
            <a:r>
              <a:rPr lang="en-US" dirty="0" err="1"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() before sending</a:t>
            </a:r>
          </a:p>
          <a:p>
            <a:pPr lvl="1"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Real numbers:</a:t>
            </a:r>
          </a:p>
          <a:p>
            <a:pPr lvl="1"/>
            <a:r>
              <a:rPr lang="en-US" dirty="0">
                <a:latin typeface="Calibri" charset="0"/>
              </a:rPr>
              <a:t>Floating point numbers: IEEE 754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0C9EF1A-051D-244A-B84D-CF98B8847661}" type="slidenum">
              <a:rPr lang="en-US" sz="1200">
                <a:solidFill>
                  <a:srgbClr val="898989"/>
                </a:solidFill>
              </a:rPr>
              <a:pPr algn="r" eaLnBrk="1" hangingPunct="1"/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6779302" y="149226"/>
            <a:ext cx="1139825" cy="306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Application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6779302" y="454026"/>
            <a:ext cx="1139825" cy="3063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Presentation</a:t>
            </a: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6779302" y="758826"/>
            <a:ext cx="1139825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Session</a:t>
            </a:r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6779302" y="1063626"/>
            <a:ext cx="1139825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Transport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Session Layer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End to end </a:t>
            </a:r>
            <a:r>
              <a:rPr lang="en-US">
                <a:latin typeface="Calibri" charset="0"/>
              </a:rPr>
              <a:t>layer</a:t>
            </a:r>
            <a:endParaRPr lang="en-US" b="1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Allows establishing communication sessions:</a:t>
            </a:r>
          </a:p>
          <a:p>
            <a:pPr lvl="1" eaLnBrk="1" hangingPunct="1"/>
            <a:r>
              <a:rPr lang="en-US">
                <a:latin typeface="Calibri" charset="0"/>
              </a:rPr>
              <a:t>File transfers under bad network conditions.</a:t>
            </a:r>
          </a:p>
          <a:p>
            <a:pPr lvl="1" eaLnBrk="1" hangingPunct="1"/>
            <a:r>
              <a:rPr lang="en-US">
                <a:latin typeface="Calibri" charset="0"/>
              </a:rPr>
              <a:t>Optimize the use of a communication system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AA7ECBB1-3789-4F47-BD21-96AA7B6C664E}" type="slidenum">
              <a:rPr lang="en-US" sz="1200">
                <a:solidFill>
                  <a:srgbClr val="898989"/>
                </a:solidFill>
              </a:rPr>
              <a:pPr algn="r" eaLnBrk="1" hangingPunct="1"/>
              <a:t>21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Transport Layer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686800" cy="1143000"/>
          </a:xfrm>
        </p:spPr>
        <p:txBody>
          <a:bodyPr/>
          <a:lstStyle/>
          <a:p>
            <a:pPr eaLnBrk="1" hangingPunct="1"/>
            <a:r>
              <a:rPr lang="en-US" sz="2000" b="1" dirty="0">
                <a:latin typeface="Calibri" charset="0"/>
              </a:rPr>
              <a:t>End to end </a:t>
            </a:r>
            <a:r>
              <a:rPr lang="en-US" sz="2000" dirty="0">
                <a:latin typeface="Calibri" charset="0"/>
              </a:rPr>
              <a:t>layer</a:t>
            </a:r>
            <a:endParaRPr lang="en-US" sz="2000" b="1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Hides/adapts defects and limitations of the network sys:</a:t>
            </a:r>
          </a:p>
          <a:p>
            <a:pPr lvl="1"/>
            <a:r>
              <a:rPr lang="en-US" sz="1700" dirty="0">
                <a:latin typeface="Calibri" charset="0"/>
              </a:rPr>
              <a:t>error control, addressing, congestion control, flow control</a:t>
            </a:r>
            <a:r>
              <a:rPr lang="is-IS" sz="1700" dirty="0">
                <a:latin typeface="Calibri" charset="0"/>
              </a:rPr>
              <a:t>….</a:t>
            </a:r>
          </a:p>
          <a:p>
            <a:r>
              <a:rPr lang="is-IS" sz="2000" dirty="0">
                <a:latin typeface="Calibri" charset="0"/>
              </a:rPr>
              <a:t>Protocol examples: </a:t>
            </a:r>
            <a:r>
              <a:rPr lang="is-IS" sz="2000" dirty="0">
                <a:solidFill>
                  <a:srgbClr val="0070C0"/>
                </a:solidFill>
                <a:latin typeface="Calibri" charset="0"/>
              </a:rPr>
              <a:t>TCP</a:t>
            </a:r>
            <a:r>
              <a:rPr lang="is-IS" sz="2000" dirty="0">
                <a:latin typeface="Calibri" charset="0"/>
              </a:rPr>
              <a:t>, </a:t>
            </a:r>
            <a:r>
              <a:rPr lang="is-IS" sz="2000" dirty="0">
                <a:solidFill>
                  <a:srgbClr val="0070C0"/>
                </a:solidFill>
                <a:latin typeface="Calibri" charset="0"/>
              </a:rPr>
              <a:t>UDP</a:t>
            </a:r>
            <a:endParaRPr lang="en-US" sz="2000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141A085-AB41-1741-813B-0D56E968E663}" type="slidenum">
              <a:rPr lang="en-US" sz="1200">
                <a:solidFill>
                  <a:srgbClr val="898989"/>
                </a:solidFill>
              </a:rPr>
              <a:pPr algn="r" eaLnBrk="1" hangingPunct="1"/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304800" y="2655844"/>
            <a:ext cx="1828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Upper Layers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219200" y="29606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47800" y="3855994"/>
            <a:ext cx="228600" cy="1314450"/>
            <a:chOff x="1152" y="2148"/>
            <a:chExt cx="144" cy="828"/>
          </a:xfrm>
        </p:grpSpPr>
        <p:sp>
          <p:nvSpPr>
            <p:cNvPr id="27676" name="Rectangle 7"/>
            <p:cNvSpPr>
              <a:spLocks noChangeArrowheads="1"/>
            </p:cNvSpPr>
            <p:nvPr/>
          </p:nvSpPr>
          <p:spPr bwMode="auto">
            <a:xfrm>
              <a:off x="1152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/>
                <a:t>1</a:t>
              </a:r>
            </a:p>
          </p:txBody>
        </p:sp>
        <p:sp>
          <p:nvSpPr>
            <p:cNvPr id="27677" name="Rectangle 8"/>
            <p:cNvSpPr>
              <a:spLocks noChangeArrowheads="1"/>
            </p:cNvSpPr>
            <p:nvPr/>
          </p:nvSpPr>
          <p:spPr bwMode="auto">
            <a:xfrm>
              <a:off x="1152" y="267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/>
                <a:t>2</a:t>
              </a:r>
            </a:p>
          </p:txBody>
        </p:sp>
        <p:sp>
          <p:nvSpPr>
            <p:cNvPr id="27678" name="Rectangle 9"/>
            <p:cNvSpPr>
              <a:spLocks noChangeArrowheads="1"/>
            </p:cNvSpPr>
            <p:nvPr/>
          </p:nvSpPr>
          <p:spPr bwMode="auto">
            <a:xfrm>
              <a:off x="1152" y="24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/>
                <a:t>3</a:t>
              </a:r>
            </a:p>
          </p:txBody>
        </p:sp>
        <p:sp>
          <p:nvSpPr>
            <p:cNvPr id="27679" name="Rectangle 10"/>
            <p:cNvSpPr>
              <a:spLocks noChangeArrowheads="1"/>
            </p:cNvSpPr>
            <p:nvPr/>
          </p:nvSpPr>
          <p:spPr bwMode="auto">
            <a:xfrm>
              <a:off x="1152" y="232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/>
                <a:t>4</a:t>
              </a:r>
            </a:p>
          </p:txBody>
        </p:sp>
        <p:sp>
          <p:nvSpPr>
            <p:cNvPr id="27680" name="Rectangle 11"/>
            <p:cNvSpPr>
              <a:spLocks noChangeArrowheads="1"/>
            </p:cNvSpPr>
            <p:nvPr/>
          </p:nvSpPr>
          <p:spPr bwMode="auto">
            <a:xfrm>
              <a:off x="1152" y="21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/>
                <a:t>5</a:t>
              </a:r>
            </a:p>
          </p:txBody>
        </p:sp>
      </p:grp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304800" y="3417844"/>
            <a:ext cx="1828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Transport Layer</a:t>
            </a:r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>
            <a:off x="1219200" y="372264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838200" y="5399044"/>
            <a:ext cx="7467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4400" b="1"/>
              <a:t>Network System</a:t>
            </a:r>
          </a:p>
          <a:p>
            <a:pPr algn="ctr"/>
            <a:r>
              <a:rPr lang="en-US" b="1"/>
              <a:t>(may loose, duplicate, reorder)</a:t>
            </a: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5867400" y="2655844"/>
            <a:ext cx="1828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Upper Layers</a:t>
            </a:r>
          </a:p>
        </p:txBody>
      </p:sp>
      <p:sp>
        <p:nvSpPr>
          <p:cNvPr id="27661" name="Line 16"/>
          <p:cNvSpPr>
            <a:spLocks noChangeShapeType="1"/>
          </p:cNvSpPr>
          <p:nvPr/>
        </p:nvSpPr>
        <p:spPr bwMode="auto">
          <a:xfrm>
            <a:off x="6781800" y="29606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7010400" y="4941844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7010400" y="4408444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7010400" y="3855994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27665" name="Rectangle 20"/>
          <p:cNvSpPr>
            <a:spLocks noChangeArrowheads="1"/>
          </p:cNvSpPr>
          <p:nvPr/>
        </p:nvSpPr>
        <p:spPr bwMode="auto">
          <a:xfrm>
            <a:off x="5867400" y="3417844"/>
            <a:ext cx="1828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Transport Layer</a:t>
            </a:r>
          </a:p>
        </p:txBody>
      </p:sp>
      <p:sp>
        <p:nvSpPr>
          <p:cNvPr id="27666" name="Line 21"/>
          <p:cNvSpPr>
            <a:spLocks noChangeShapeType="1"/>
          </p:cNvSpPr>
          <p:nvPr/>
        </p:nvSpPr>
        <p:spPr bwMode="auto">
          <a:xfrm>
            <a:off x="6781800" y="372264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010400" y="4132219"/>
            <a:ext cx="228600" cy="228600"/>
            <a:chOff x="4800" y="2322"/>
            <a:chExt cx="144" cy="144"/>
          </a:xfrm>
        </p:grpSpPr>
        <p:sp>
          <p:nvSpPr>
            <p:cNvPr id="27674" name="Rectangle 23"/>
            <p:cNvSpPr>
              <a:spLocks noChangeArrowheads="1"/>
            </p:cNvSpPr>
            <p:nvPr/>
          </p:nvSpPr>
          <p:spPr bwMode="auto">
            <a:xfrm>
              <a:off x="4800" y="232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/>
                <a:t>4</a:t>
              </a:r>
            </a:p>
          </p:txBody>
        </p:sp>
        <p:sp>
          <p:nvSpPr>
            <p:cNvPr id="27675" name="Line 24"/>
            <p:cNvSpPr>
              <a:spLocks noChangeShapeType="1"/>
            </p:cNvSpPr>
            <p:nvPr/>
          </p:nvSpPr>
          <p:spPr bwMode="auto">
            <a:xfrm flipH="1">
              <a:off x="4800" y="2352"/>
              <a:ext cx="144" cy="96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7010400" y="4684669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1295400" y="3036844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Too big message</a:t>
            </a:r>
          </a:p>
        </p:txBody>
      </p:sp>
      <p:sp>
        <p:nvSpPr>
          <p:cNvPr id="27670" name="Rectangle 28"/>
          <p:cNvSpPr>
            <a:spLocks noChangeArrowheads="1"/>
          </p:cNvSpPr>
          <p:nvPr/>
        </p:nvSpPr>
        <p:spPr bwMode="auto">
          <a:xfrm>
            <a:off x="7546975" y="150813"/>
            <a:ext cx="1139825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Application</a:t>
            </a:r>
          </a:p>
        </p:txBody>
      </p:sp>
      <p:sp>
        <p:nvSpPr>
          <p:cNvPr id="27671" name="Rectangle 29"/>
          <p:cNvSpPr>
            <a:spLocks noChangeArrowheads="1"/>
          </p:cNvSpPr>
          <p:nvPr/>
        </p:nvSpPr>
        <p:spPr bwMode="auto">
          <a:xfrm>
            <a:off x="7546975" y="4556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Presentation</a:t>
            </a:r>
          </a:p>
        </p:txBody>
      </p:sp>
      <p:sp>
        <p:nvSpPr>
          <p:cNvPr id="27672" name="Rectangle 30"/>
          <p:cNvSpPr>
            <a:spLocks noChangeArrowheads="1"/>
          </p:cNvSpPr>
          <p:nvPr/>
        </p:nvSpPr>
        <p:spPr bwMode="auto">
          <a:xfrm>
            <a:off x="7546975" y="760413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Session</a:t>
            </a:r>
          </a:p>
        </p:txBody>
      </p:sp>
      <p:sp>
        <p:nvSpPr>
          <p:cNvPr id="27673" name="Rectangle 31"/>
          <p:cNvSpPr>
            <a:spLocks noChangeArrowheads="1"/>
          </p:cNvSpPr>
          <p:nvPr/>
        </p:nvSpPr>
        <p:spPr bwMode="auto">
          <a:xfrm>
            <a:off x="7546975" y="1065213"/>
            <a:ext cx="1139825" cy="306387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Transport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97" grpId="0" animBg="1" autoUpdateAnimBg="0"/>
      <p:bldP spid="46098" grpId="0" animBg="1" autoUpdateAnimBg="0"/>
      <p:bldP spid="46099" grpId="0" animBg="1" autoUpdateAnimBg="0"/>
      <p:bldP spid="46105" grpId="0" animBg="1" autoUpdateAnimBg="0"/>
      <p:bldP spid="4610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Point to Point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29945" y="1923906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Network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29945" y="2228706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Data Link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29945" y="2533506"/>
            <a:ext cx="113982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Physical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9945" y="1923112"/>
            <a:ext cx="1139825" cy="91678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0690F3-D534-7D4F-A623-9F0B256B5395}"/>
              </a:ext>
            </a:extLst>
          </p:cNvPr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 to point layers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(Re)-Read Section 1.4.1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9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Network Layer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z="2800" b="1">
                <a:latin typeface="Calibri" charset="0"/>
              </a:rPr>
              <a:t>Point to point </a:t>
            </a:r>
            <a:r>
              <a:rPr lang="en-US" sz="2800">
                <a:latin typeface="Calibri" charset="0"/>
              </a:rPr>
              <a:t>layer</a:t>
            </a:r>
            <a:endParaRPr lang="en-US" sz="2800" b="1">
              <a:latin typeface="Calibri" charset="0"/>
            </a:endParaRPr>
          </a:p>
          <a:p>
            <a:pPr lvl="1" eaLnBrk="1" hangingPunct="1">
              <a:lnSpc>
                <a:spcPct val="170000"/>
              </a:lnSpc>
            </a:pPr>
            <a:r>
              <a:rPr lang="en-US" sz="2400">
                <a:latin typeface="Calibri" charset="0"/>
              </a:rPr>
              <a:t>Addressing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2400">
                <a:latin typeface="Calibri" charset="0"/>
              </a:rPr>
              <a:t>Routing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2400">
                <a:latin typeface="Calibri" charset="0"/>
              </a:rPr>
              <a:t>Congestion control (</a:t>
            </a:r>
            <a:r>
              <a:rPr lang="en-US" sz="2400" b="1">
                <a:latin typeface="Calibri" charset="0"/>
              </a:rPr>
              <a:t>Maybe</a:t>
            </a:r>
            <a:r>
              <a:rPr lang="en-US" sz="2400">
                <a:latin typeface="Calibri" charset="0"/>
              </a:rPr>
              <a:t>)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2400">
                <a:latin typeface="Calibri" charset="0"/>
              </a:rPr>
              <a:t>Administration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39CE01FE-5F29-0A46-9AE7-38032F2218B2}" type="slidenum">
              <a:rPr lang="en-US" sz="1200">
                <a:solidFill>
                  <a:srgbClr val="898989"/>
                </a:solidFill>
              </a:rPr>
              <a:pPr algn="r" eaLnBrk="1" hangingPunct="1"/>
              <a:t>24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Data Link Layer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Point to point </a:t>
            </a:r>
            <a:r>
              <a:rPr lang="en-US" dirty="0">
                <a:latin typeface="Calibri" charset="0"/>
              </a:rPr>
              <a:t>layer, has two </a:t>
            </a:r>
            <a:r>
              <a:rPr lang="en-US" dirty="0" err="1">
                <a:latin typeface="Calibri" charset="0"/>
              </a:rPr>
              <a:t>sublayers</a:t>
            </a:r>
            <a:r>
              <a:rPr lang="en-US" dirty="0">
                <a:latin typeface="Calibri" charset="0"/>
              </a:rPr>
              <a:t>:</a:t>
            </a:r>
          </a:p>
          <a:p>
            <a:pPr lvl="1" eaLnBrk="1" hangingPunct="1"/>
            <a:r>
              <a:rPr lang="en-US" b="1" dirty="0">
                <a:solidFill>
                  <a:srgbClr val="3366FF"/>
                </a:solidFill>
                <a:latin typeface="Calibri" charset="0"/>
              </a:rPr>
              <a:t>Logical Link </a:t>
            </a:r>
            <a:r>
              <a:rPr lang="en-US" b="1" dirty="0" err="1">
                <a:solidFill>
                  <a:srgbClr val="3366FF"/>
                </a:solidFill>
                <a:latin typeface="Calibri" charset="0"/>
              </a:rPr>
              <a:t>Sublayer</a:t>
            </a:r>
            <a:endParaRPr lang="en-US" b="1" dirty="0">
              <a:solidFill>
                <a:srgbClr val="3366FF"/>
              </a:solidFill>
              <a:latin typeface="Calibri" charset="0"/>
            </a:endParaRPr>
          </a:p>
          <a:p>
            <a:pPr lvl="2" eaLnBrk="1" hangingPunct="1"/>
            <a:r>
              <a:rPr lang="en-US" dirty="0">
                <a:latin typeface="Calibri" charset="0"/>
              </a:rPr>
              <a:t>Framing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Error control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Flow control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addressing</a:t>
            </a:r>
          </a:p>
          <a:p>
            <a:pPr lvl="1" eaLnBrk="1" hangingPunct="1"/>
            <a:r>
              <a:rPr lang="en-US" b="1" dirty="0">
                <a:solidFill>
                  <a:srgbClr val="3366FF"/>
                </a:solidFill>
                <a:latin typeface="Calibri" charset="0"/>
              </a:rPr>
              <a:t>Medium Access Control </a:t>
            </a:r>
            <a:r>
              <a:rPr lang="en-US" b="1" dirty="0" err="1">
                <a:solidFill>
                  <a:srgbClr val="3366FF"/>
                </a:solidFill>
                <a:latin typeface="Calibri" charset="0"/>
              </a:rPr>
              <a:t>Sublayer</a:t>
            </a:r>
            <a:endParaRPr lang="en-US" b="1" dirty="0">
              <a:solidFill>
                <a:srgbClr val="3366FF"/>
              </a:solidFill>
              <a:latin typeface="Calibri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7990462-B6AD-8540-BB07-57123BBBF9C3}" type="slidenum">
              <a:rPr lang="en-US" sz="1200">
                <a:solidFill>
                  <a:srgbClr val="898989"/>
                </a:solidFill>
              </a:rPr>
              <a:pPr algn="r" eaLnBrk="1" hangingPunct="1"/>
              <a:t>25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Physical Layer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Transmission of raw bits</a:t>
            </a:r>
          </a:p>
          <a:p>
            <a:pPr eaLnBrk="1" hangingPunct="1"/>
            <a:r>
              <a:rPr lang="en-US" dirty="0">
                <a:latin typeface="Calibri" charset="0"/>
              </a:rPr>
              <a:t>Deals with: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Electrical specs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Mechanical specs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410A2C99-D418-6342-AE03-8B2C1D71B03E}" type="slidenum">
              <a:rPr lang="en-US" sz="1200">
                <a:solidFill>
                  <a:srgbClr val="898989"/>
                </a:solidFill>
              </a:rPr>
              <a:pPr algn="r" eaLnBrk="1" hangingPunct="1"/>
              <a:t>26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Conclusion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OSI reference model is a nice conceptual model</a:t>
            </a:r>
          </a:p>
          <a:p>
            <a:pPr eaLnBrk="1" hangingPunct="1"/>
            <a:r>
              <a:rPr lang="en-US">
                <a:latin typeface="Calibri" charset="0"/>
              </a:rPr>
              <a:t>There is no large scale implementation of an OSI protocol stack</a:t>
            </a:r>
          </a:p>
          <a:p>
            <a:pPr eaLnBrk="1" hangingPunct="1"/>
            <a:r>
              <a:rPr lang="en-US">
                <a:latin typeface="Calibri" charset="0"/>
              </a:rPr>
              <a:t>The OSI model is largely used by networking people (conceptually).</a:t>
            </a:r>
          </a:p>
          <a:p>
            <a:pPr eaLnBrk="1" hangingPunct="1"/>
            <a:r>
              <a:rPr lang="en-US">
                <a:latin typeface="Calibri" charset="0"/>
              </a:rPr>
              <a:t>It is good for teaching networking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734D42F-B87F-8046-8049-0A4466DA6340}" type="slidenum">
              <a:rPr lang="en-US" sz="1200">
                <a:solidFill>
                  <a:srgbClr val="898989"/>
                </a:solidFill>
              </a:rPr>
              <a:pPr algn="r" eaLnBrk="1" hangingPunct="1"/>
              <a:t>27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TCP/IP Model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6056" y="360346"/>
            <a:ext cx="5486400" cy="5120640"/>
          </a:xfrm>
        </p:spPr>
        <p:txBody>
          <a:bodyPr/>
          <a:lstStyle/>
          <a:p>
            <a:r>
              <a:rPr lang="en-US" dirty="0"/>
              <a:t>TCP/IP Model versus OSI Reference Model</a:t>
            </a:r>
          </a:p>
          <a:p>
            <a:r>
              <a:rPr lang="en-US" dirty="0"/>
              <a:t>TCP/IP Model</a:t>
            </a:r>
          </a:p>
          <a:p>
            <a:r>
              <a:rPr lang="en-US" dirty="0">
                <a:solidFill>
                  <a:srgbClr val="0070C0"/>
                </a:solidFill>
              </a:rPr>
              <a:t>Read Section 1.4.2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12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2076-C32A-F04B-B127-9CA48395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Difference OSI and TCP/IP Models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5DFFD-7612-434A-8D10-73359077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9237" y="2036164"/>
            <a:ext cx="5765800" cy="35052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0DBC9-D88B-F24C-872D-944B74DA440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89" y="2036163"/>
            <a:ext cx="3395167" cy="35052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9B5E8F-9F85-ED4C-9AB8-FE4957A7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734D42F-B87F-8046-8049-0A4466DA6340}" type="slidenum">
              <a:rPr lang="en-US" sz="1200">
                <a:solidFill>
                  <a:srgbClr val="898989"/>
                </a:solidFill>
              </a:rPr>
              <a:pPr algn="r" eaLnBrk="1" hangingPunct="1"/>
              <a:t>29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579EAD-A1CF-E749-98A5-1DAE89E36233}"/>
              </a:ext>
            </a:extLst>
          </p:cNvPr>
          <p:cNvSpPr/>
          <p:nvPr/>
        </p:nvSpPr>
        <p:spPr>
          <a:xfrm>
            <a:off x="4002374" y="4661940"/>
            <a:ext cx="674558" cy="284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8BE654-64A0-3447-8C65-652E49DC52CB}"/>
              </a:ext>
            </a:extLst>
          </p:cNvPr>
          <p:cNvSpPr/>
          <p:nvPr/>
        </p:nvSpPr>
        <p:spPr>
          <a:xfrm>
            <a:off x="4024857" y="4234718"/>
            <a:ext cx="981857" cy="2923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EAD7B1-B158-B741-AABC-42B4A6C21338}"/>
              </a:ext>
            </a:extLst>
          </p:cNvPr>
          <p:cNvSpPr/>
          <p:nvPr/>
        </p:nvSpPr>
        <p:spPr>
          <a:xfrm>
            <a:off x="6006055" y="2918082"/>
            <a:ext cx="1313941" cy="664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Definition of a network</a:t>
            </a:r>
          </a:p>
          <a:p>
            <a:r>
              <a:rPr lang="en-US" dirty="0"/>
              <a:t>Key principles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Peer to peer layers </a:t>
            </a:r>
            <a:r>
              <a:rPr lang="en-US" dirty="0"/>
              <a:t>communication using a </a:t>
            </a:r>
            <a:r>
              <a:rPr lang="en-US" dirty="0">
                <a:solidFill>
                  <a:srgbClr val="0070C0"/>
                </a:solidFill>
              </a:rPr>
              <a:t>protocol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Service</a:t>
            </a:r>
            <a:r>
              <a:rPr lang="en-US" dirty="0"/>
              <a:t> between </a:t>
            </a:r>
            <a:r>
              <a:rPr lang="en-US" dirty="0">
                <a:solidFill>
                  <a:srgbClr val="0070C0"/>
                </a:solidFill>
              </a:rPr>
              <a:t>adjacent</a:t>
            </a:r>
            <a:r>
              <a:rPr lang="en-US" dirty="0"/>
              <a:t> layers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Read Sections 1.1 and 1.2 (Not covered by lectures)</a:t>
            </a:r>
          </a:p>
          <a:p>
            <a:r>
              <a:rPr lang="en-US" dirty="0">
                <a:solidFill>
                  <a:srgbClr val="0070C0"/>
                </a:solidFill>
              </a:rPr>
              <a:t>Read Sections 1.3.1 and 1.3.2</a:t>
            </a:r>
          </a:p>
        </p:txBody>
      </p:sp>
    </p:spTree>
    <p:extLst>
      <p:ext uri="{BB962C8B-B14F-4D97-AF65-F5344CB8AC3E}">
        <p14:creationId xmlns:p14="http://schemas.microsoft.com/office/powerpoint/2010/main" val="15433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2076-C32A-F04B-B127-9CA48395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Difference OSI and TCP/IP Models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5DFFD-7612-434A-8D10-73359077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9237" y="2036164"/>
            <a:ext cx="5765800" cy="35052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9B5E8F-9F85-ED4C-9AB8-FE4957A7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734D42F-B87F-8046-8049-0A4466DA6340}" type="slidenum">
              <a:rPr lang="en-US" sz="1200">
                <a:solidFill>
                  <a:srgbClr val="898989"/>
                </a:solidFill>
              </a:rPr>
              <a:pPr algn="r" eaLnBrk="1" hangingPunct="1"/>
              <a:t>30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579EAD-A1CF-E749-98A5-1DAE89E36233}"/>
              </a:ext>
            </a:extLst>
          </p:cNvPr>
          <p:cNvSpPr/>
          <p:nvPr/>
        </p:nvSpPr>
        <p:spPr>
          <a:xfrm>
            <a:off x="4002374" y="4661940"/>
            <a:ext cx="674558" cy="284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8BE654-64A0-3447-8C65-652E49DC52CB}"/>
              </a:ext>
            </a:extLst>
          </p:cNvPr>
          <p:cNvSpPr/>
          <p:nvPr/>
        </p:nvSpPr>
        <p:spPr>
          <a:xfrm>
            <a:off x="4024857" y="4234718"/>
            <a:ext cx="981857" cy="2923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EAD7B1-B158-B741-AABC-42B4A6C21338}"/>
              </a:ext>
            </a:extLst>
          </p:cNvPr>
          <p:cNvSpPr/>
          <p:nvPr/>
        </p:nvSpPr>
        <p:spPr>
          <a:xfrm>
            <a:off x="6006055" y="2918082"/>
            <a:ext cx="1313941" cy="664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49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EEB-B434-7B4C-B277-A093329B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TCP/IP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4F0A-6A43-6546-B4DC-B42F0007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23470"/>
          </a:xfrm>
        </p:spPr>
        <p:txBody>
          <a:bodyPr/>
          <a:lstStyle/>
          <a:p>
            <a:r>
              <a:rPr lang="ja-JP" altLang="en-US">
                <a:solidFill>
                  <a:schemeClr val="tx2"/>
                </a:solidFill>
              </a:rPr>
              <a:t>“</a:t>
            </a:r>
            <a:r>
              <a:rPr lang="en-US" altLang="ja-JP" dirty="0">
                <a:solidFill>
                  <a:schemeClr val="tx2"/>
                </a:solidFill>
              </a:rPr>
              <a:t>Running code and some consensus</a:t>
            </a:r>
            <a:r>
              <a:rPr lang="ja-JP" altLang="en-US">
                <a:solidFill>
                  <a:schemeClr val="tx2"/>
                </a:solidFill>
              </a:rPr>
              <a:t>”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RFCs</a:t>
            </a:r>
            <a:r>
              <a:rPr lang="en-US" dirty="0">
                <a:solidFill>
                  <a:schemeClr val="tx2"/>
                </a:solidFill>
              </a:rPr>
              <a:t> (Request For Comments)</a:t>
            </a:r>
          </a:p>
          <a:p>
            <a:endParaRPr lang="en-US" dirty="0"/>
          </a:p>
        </p:txBody>
      </p:sp>
      <p:grpSp>
        <p:nvGrpSpPr>
          <p:cNvPr id="5" name="Group 1027">
            <a:extLst>
              <a:ext uri="{FF2B5EF4-FFF2-40B4-BE49-F238E27FC236}">
                <a16:creationId xmlns:a16="http://schemas.microsoft.com/office/drawing/2014/main" id="{AA8951D9-6280-5F47-B331-7785F587096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06950"/>
            <a:ext cx="6705600" cy="381000"/>
            <a:chOff x="672" y="2544"/>
            <a:chExt cx="4224" cy="240"/>
          </a:xfrm>
        </p:grpSpPr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7B4435E5-3CE4-4844-8BE9-EC0155EB2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4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Physical Layer   </a:t>
              </a:r>
              <a:endParaRPr lang="en-US" sz="2000" b="1"/>
            </a:p>
          </p:txBody>
        </p:sp>
        <p:sp>
          <p:nvSpPr>
            <p:cNvPr id="7" name="Rectangle 1029">
              <a:extLst>
                <a:ext uri="{FF2B5EF4-FFF2-40B4-BE49-F238E27FC236}">
                  <a16:creationId xmlns:a16="http://schemas.microsoft.com/office/drawing/2014/main" id="{5356DDC4-D19F-6A4C-8FD2-40B1939A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4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dirty="0"/>
                <a:t>DSL</a:t>
              </a:r>
              <a:endParaRPr lang="en-US" sz="2000" b="1" dirty="0"/>
            </a:p>
          </p:txBody>
        </p:sp>
        <p:sp>
          <p:nvSpPr>
            <p:cNvPr id="8" name="Rectangle 1030">
              <a:extLst>
                <a:ext uri="{FF2B5EF4-FFF2-40B4-BE49-F238E27FC236}">
                  <a16:creationId xmlns:a16="http://schemas.microsoft.com/office/drawing/2014/main" id="{BBCB3407-E0AA-EA4F-8CC6-9EFF4E22F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4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dirty="0"/>
                <a:t>802.3</a:t>
              </a:r>
            </a:p>
          </p:txBody>
        </p:sp>
        <p:sp>
          <p:nvSpPr>
            <p:cNvPr id="9" name="Rectangle 1031">
              <a:extLst>
                <a:ext uri="{FF2B5EF4-FFF2-40B4-BE49-F238E27FC236}">
                  <a16:creationId xmlns:a16="http://schemas.microsoft.com/office/drawing/2014/main" id="{FE74FBA4-9290-CB4C-AC0C-4D60DAD57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802.11 </a:t>
              </a:r>
            </a:p>
          </p:txBody>
        </p:sp>
      </p:grpSp>
      <p:grpSp>
        <p:nvGrpSpPr>
          <p:cNvPr id="10" name="Group 1032">
            <a:extLst>
              <a:ext uri="{FF2B5EF4-FFF2-40B4-BE49-F238E27FC236}">
                <a16:creationId xmlns:a16="http://schemas.microsoft.com/office/drawing/2014/main" id="{54F5CBAB-16D6-3C44-90FC-05024617FBF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125950"/>
            <a:ext cx="6705600" cy="381000"/>
            <a:chOff x="672" y="2304"/>
            <a:chExt cx="4224" cy="240"/>
          </a:xfrm>
        </p:grpSpPr>
        <p:sp>
          <p:nvSpPr>
            <p:cNvPr id="11" name="Rectangle 1033">
              <a:extLst>
                <a:ext uri="{FF2B5EF4-FFF2-40B4-BE49-F238E27FC236}">
                  <a16:creationId xmlns:a16="http://schemas.microsoft.com/office/drawing/2014/main" id="{51AD61BA-EDC6-2D4B-9C5C-707A6864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30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Link Layer   </a:t>
              </a:r>
              <a:endParaRPr lang="en-US" sz="2000" b="1"/>
            </a:p>
          </p:txBody>
        </p:sp>
        <p:sp>
          <p:nvSpPr>
            <p:cNvPr id="12" name="Rectangle 1034">
              <a:extLst>
                <a:ext uri="{FF2B5EF4-FFF2-40B4-BE49-F238E27FC236}">
                  <a16:creationId xmlns:a16="http://schemas.microsoft.com/office/drawing/2014/main" id="{E7BF8B80-AF2A-5F44-95EB-C2BDFBEFD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0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dirty="0"/>
                <a:t>DSL</a:t>
              </a:r>
              <a:endParaRPr lang="en-US" sz="2000" b="1" dirty="0"/>
            </a:p>
          </p:txBody>
        </p:sp>
        <p:sp>
          <p:nvSpPr>
            <p:cNvPr id="13" name="Rectangle 1035">
              <a:extLst>
                <a:ext uri="{FF2B5EF4-FFF2-40B4-BE49-F238E27FC236}">
                  <a16:creationId xmlns:a16="http://schemas.microsoft.com/office/drawing/2014/main" id="{F27D8194-4C05-CB41-9813-E4D0ED09E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0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dirty="0"/>
                <a:t>802.3</a:t>
              </a:r>
            </a:p>
          </p:txBody>
        </p:sp>
        <p:sp>
          <p:nvSpPr>
            <p:cNvPr id="14" name="Rectangle 1036">
              <a:extLst>
                <a:ext uri="{FF2B5EF4-FFF2-40B4-BE49-F238E27FC236}">
                  <a16:creationId xmlns:a16="http://schemas.microsoft.com/office/drawing/2014/main" id="{8CCF8C41-D8A3-2F46-AC6F-0F91B6491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802.11 </a:t>
              </a:r>
            </a:p>
          </p:txBody>
        </p:sp>
      </p:grpSp>
      <p:grpSp>
        <p:nvGrpSpPr>
          <p:cNvPr id="15" name="Group 1037">
            <a:extLst>
              <a:ext uri="{FF2B5EF4-FFF2-40B4-BE49-F238E27FC236}">
                <a16:creationId xmlns:a16="http://schemas.microsoft.com/office/drawing/2014/main" id="{92B8E3BC-33E0-8A41-B942-F7E63CBB071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744950"/>
            <a:ext cx="6705600" cy="381000"/>
            <a:chOff x="672" y="2064"/>
            <a:chExt cx="4224" cy="240"/>
          </a:xfrm>
        </p:grpSpPr>
        <p:sp>
          <p:nvSpPr>
            <p:cNvPr id="16" name="Rectangle 1038">
              <a:extLst>
                <a:ext uri="{FF2B5EF4-FFF2-40B4-BE49-F238E27FC236}">
                  <a16:creationId xmlns:a16="http://schemas.microsoft.com/office/drawing/2014/main" id="{BC2527A1-8242-2946-A412-9AA9A9EBE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06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Network Layer   </a:t>
              </a:r>
              <a:endParaRPr lang="en-US" sz="2000" b="1"/>
            </a:p>
          </p:txBody>
        </p:sp>
        <p:sp>
          <p:nvSpPr>
            <p:cNvPr id="17" name="Rectangle 1039">
              <a:extLst>
                <a:ext uri="{FF2B5EF4-FFF2-40B4-BE49-F238E27FC236}">
                  <a16:creationId xmlns:a16="http://schemas.microsoft.com/office/drawing/2014/main" id="{BF967F51-4E87-F04E-9020-E2F9EEAD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64"/>
              <a:ext cx="25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IP (and some </a:t>
              </a:r>
              <a:r>
                <a:rPr lang="ja-JP" altLang="en-US" sz="2000"/>
                <a:t>“</a:t>
              </a:r>
              <a:r>
                <a:rPr lang="en-US" altLang="ja-JP" sz="2000"/>
                <a:t>helpers</a:t>
              </a:r>
              <a:r>
                <a:rPr lang="ja-JP" altLang="en-US" sz="2000"/>
                <a:t>”</a:t>
              </a:r>
              <a:r>
                <a:rPr lang="en-US" altLang="ja-JP" sz="2000"/>
                <a:t>) </a:t>
              </a:r>
              <a:endParaRPr lang="en-US" sz="2000" b="1"/>
            </a:p>
          </p:txBody>
        </p:sp>
      </p:grpSp>
      <p:grpSp>
        <p:nvGrpSpPr>
          <p:cNvPr id="18" name="Group 1040">
            <a:extLst>
              <a:ext uri="{FF2B5EF4-FFF2-40B4-BE49-F238E27FC236}">
                <a16:creationId xmlns:a16="http://schemas.microsoft.com/office/drawing/2014/main" id="{DDCF46B8-1C83-0F45-8D55-74EA60C77B3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363950"/>
            <a:ext cx="6705600" cy="381000"/>
            <a:chOff x="672" y="1824"/>
            <a:chExt cx="4224" cy="240"/>
          </a:xfrm>
        </p:grpSpPr>
        <p:sp>
          <p:nvSpPr>
            <p:cNvPr id="19" name="Rectangle 1041">
              <a:extLst>
                <a:ext uri="{FF2B5EF4-FFF2-40B4-BE49-F238E27FC236}">
                  <a16:creationId xmlns:a16="http://schemas.microsoft.com/office/drawing/2014/main" id="{8CB3289A-0101-0649-A327-2169BBE96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82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Transport Layer   </a:t>
              </a:r>
              <a:endParaRPr lang="en-US" sz="2000" b="1"/>
            </a:p>
          </p:txBody>
        </p:sp>
        <p:sp>
          <p:nvSpPr>
            <p:cNvPr id="20" name="Rectangle 1042">
              <a:extLst>
                <a:ext uri="{FF2B5EF4-FFF2-40B4-BE49-F238E27FC236}">
                  <a16:creationId xmlns:a16="http://schemas.microsoft.com/office/drawing/2014/main" id="{8E3192B0-FE63-9149-B75F-935589F7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2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TCP   </a:t>
              </a:r>
              <a:endParaRPr lang="en-US" sz="2000" b="1"/>
            </a:p>
          </p:txBody>
        </p:sp>
        <p:sp>
          <p:nvSpPr>
            <p:cNvPr id="21" name="Rectangle 1043">
              <a:extLst>
                <a:ext uri="{FF2B5EF4-FFF2-40B4-BE49-F238E27FC236}">
                  <a16:creationId xmlns:a16="http://schemas.microsoft.com/office/drawing/2014/main" id="{9F82E679-DF70-0342-83BC-885DA575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824"/>
              <a:ext cx="13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UDP   </a:t>
              </a:r>
              <a:endParaRPr lang="en-US" sz="2000" b="1"/>
            </a:p>
          </p:txBody>
        </p:sp>
      </p:grpSp>
      <p:grpSp>
        <p:nvGrpSpPr>
          <p:cNvPr id="22" name="Group 1044">
            <a:extLst>
              <a:ext uri="{FF2B5EF4-FFF2-40B4-BE49-F238E27FC236}">
                <a16:creationId xmlns:a16="http://schemas.microsoft.com/office/drawing/2014/main" id="{980722AF-FE9D-ED47-8409-7232D6A2AAF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982950"/>
            <a:ext cx="6705600" cy="381000"/>
            <a:chOff x="672" y="1584"/>
            <a:chExt cx="4224" cy="240"/>
          </a:xfrm>
        </p:grpSpPr>
        <p:sp>
          <p:nvSpPr>
            <p:cNvPr id="23" name="Rectangle 1045">
              <a:extLst>
                <a:ext uri="{FF2B5EF4-FFF2-40B4-BE49-F238E27FC236}">
                  <a16:creationId xmlns:a16="http://schemas.microsoft.com/office/drawing/2014/main" id="{AF450731-0578-7648-A115-ECCAB4CB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584"/>
              <a:ext cx="14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Application Layer   </a:t>
              </a:r>
              <a:endParaRPr lang="en-US" sz="2000" b="1"/>
            </a:p>
          </p:txBody>
        </p:sp>
        <p:sp>
          <p:nvSpPr>
            <p:cNvPr id="24" name="Rectangle 1046">
              <a:extLst>
                <a:ext uri="{FF2B5EF4-FFF2-40B4-BE49-F238E27FC236}">
                  <a16:creationId xmlns:a16="http://schemas.microsoft.com/office/drawing/2014/main" id="{4E076793-A6A0-1740-BB91-9A6374857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8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SMTP   </a:t>
              </a:r>
              <a:endParaRPr lang="en-US" sz="2000" b="1"/>
            </a:p>
          </p:txBody>
        </p:sp>
        <p:sp>
          <p:nvSpPr>
            <p:cNvPr id="25" name="Rectangle 1047">
              <a:extLst>
                <a:ext uri="{FF2B5EF4-FFF2-40B4-BE49-F238E27FC236}">
                  <a16:creationId xmlns:a16="http://schemas.microsoft.com/office/drawing/2014/main" id="{64B0C2B5-36BE-BC43-881F-1686BDAD6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FTP   </a:t>
              </a:r>
              <a:endParaRPr lang="en-US" sz="2000" b="1"/>
            </a:p>
          </p:txBody>
        </p:sp>
        <p:sp>
          <p:nvSpPr>
            <p:cNvPr id="26" name="Rectangle 1048">
              <a:extLst>
                <a:ext uri="{FF2B5EF4-FFF2-40B4-BE49-F238E27FC236}">
                  <a16:creationId xmlns:a16="http://schemas.microsoft.com/office/drawing/2014/main" id="{2C4BE3DF-A1C2-AD44-8715-C54E6C7A5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8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HTTP   </a:t>
              </a:r>
              <a:endParaRPr lang="en-US" sz="2000" b="1"/>
            </a:p>
          </p:txBody>
        </p:sp>
        <p:sp>
          <p:nvSpPr>
            <p:cNvPr id="27" name="Rectangle 1049">
              <a:extLst>
                <a:ext uri="{FF2B5EF4-FFF2-40B4-BE49-F238E27FC236}">
                  <a16:creationId xmlns:a16="http://schemas.microsoft.com/office/drawing/2014/main" id="{1005F43E-53B3-124B-A6E9-7256B1A7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8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 DNS  </a:t>
              </a:r>
              <a:endParaRPr lang="en-US" sz="2000" b="1"/>
            </a:p>
          </p:txBody>
        </p:sp>
        <p:sp>
          <p:nvSpPr>
            <p:cNvPr id="28" name="Rectangle 1050">
              <a:extLst>
                <a:ext uri="{FF2B5EF4-FFF2-40B4-BE49-F238E27FC236}">
                  <a16:creationId xmlns:a16="http://schemas.microsoft.com/office/drawing/2014/main" id="{4FF50F9A-0EC4-334D-AC09-5CEA62A90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 Telnet  </a:t>
              </a:r>
              <a:endParaRPr lang="en-US" sz="2000" b="1"/>
            </a:p>
          </p:txBody>
        </p:sp>
        <p:sp>
          <p:nvSpPr>
            <p:cNvPr id="29" name="Rectangle 1051">
              <a:extLst>
                <a:ext uri="{FF2B5EF4-FFF2-40B4-BE49-F238E27FC236}">
                  <a16:creationId xmlns:a16="http://schemas.microsoft.com/office/drawing/2014/main" id="{DF8D0AF2-47D0-F649-9FB0-8501D329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8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/>
                <a:t> .. </a:t>
              </a:r>
              <a:endParaRPr lang="en-US" sz="2000" b="1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37209AD-8744-B242-B140-432752966CFF}"/>
              </a:ext>
            </a:extLst>
          </p:cNvPr>
          <p:cNvSpPr/>
          <p:nvPr/>
        </p:nvSpPr>
        <p:spPr>
          <a:xfrm>
            <a:off x="1066800" y="2982950"/>
            <a:ext cx="2286000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62B2315-580F-A043-9523-9E1F221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734D42F-B87F-8046-8049-0A4466DA6340}" type="slidenum">
              <a:rPr lang="en-US" sz="1200">
                <a:solidFill>
                  <a:srgbClr val="898989"/>
                </a:solidFill>
              </a:rPr>
              <a:pPr algn="r" eaLnBrk="1" hangingPunct="1"/>
              <a:t>31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64D800-2589-784A-810A-215E495F9DCC}"/>
              </a:ext>
            </a:extLst>
          </p:cNvPr>
          <p:cNvSpPr txBox="1"/>
          <p:nvPr/>
        </p:nvSpPr>
        <p:spPr>
          <a:xfrm>
            <a:off x="953540" y="261361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TCP/IP Model</a:t>
            </a:r>
          </a:p>
        </p:txBody>
      </p:sp>
    </p:spTree>
    <p:extLst>
      <p:ext uri="{BB962C8B-B14F-4D97-AF65-F5344CB8AC3E}">
        <p14:creationId xmlns:p14="http://schemas.microsoft.com/office/powerpoint/2010/main" val="188494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 animBg="1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TCP/IP Stack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en-US" b="1" dirty="0">
                <a:solidFill>
                  <a:srgbClr val="0070C0"/>
                </a:solidFill>
                <a:latin typeface="Calibri" charset="0"/>
              </a:rPr>
              <a:t>Application layer</a:t>
            </a:r>
            <a:r>
              <a:rPr lang="en-US" dirty="0">
                <a:latin typeface="Calibri" charset="0"/>
              </a:rPr>
              <a:t>:</a:t>
            </a:r>
          </a:p>
          <a:p>
            <a:pPr lvl="1" eaLnBrk="1" hangingPunct="1">
              <a:lnSpc>
                <a:spcPct val="60000"/>
              </a:lnSpc>
            </a:pPr>
            <a:r>
              <a:rPr lang="en-US" dirty="0">
                <a:latin typeface="Calibri" charset="0"/>
              </a:rPr>
              <a:t>SMTP: Simple Mail Transfer Protocol (Port 25)</a:t>
            </a:r>
          </a:p>
          <a:p>
            <a:pPr lvl="1" eaLnBrk="1" hangingPunct="1">
              <a:lnSpc>
                <a:spcPct val="60000"/>
              </a:lnSpc>
            </a:pPr>
            <a:r>
              <a:rPr lang="en-US" dirty="0">
                <a:latin typeface="Calibri" charset="0"/>
              </a:rPr>
              <a:t>FTP	: File Transfer Protocol (Port 20/21)</a:t>
            </a:r>
          </a:p>
          <a:p>
            <a:pPr lvl="1" eaLnBrk="1" hangingPunct="1">
              <a:lnSpc>
                <a:spcPct val="60000"/>
              </a:lnSpc>
            </a:pPr>
            <a:r>
              <a:rPr lang="en-US" dirty="0">
                <a:latin typeface="Calibri" charset="0"/>
              </a:rPr>
              <a:t>Telnet  : Terminal… (Port 23)</a:t>
            </a:r>
          </a:p>
          <a:p>
            <a:pPr lvl="1" eaLnBrk="1" hangingPunct="1">
              <a:lnSpc>
                <a:spcPct val="60000"/>
              </a:lnSpc>
            </a:pPr>
            <a:r>
              <a:rPr lang="en-US" dirty="0">
                <a:latin typeface="Calibri" charset="0"/>
              </a:rPr>
              <a:t>HTTP: </a:t>
            </a:r>
            <a:r>
              <a:rPr lang="en-US" dirty="0" err="1">
                <a:latin typeface="Calibri" charset="0"/>
              </a:rPr>
              <a:t>HyperText</a:t>
            </a:r>
            <a:r>
              <a:rPr lang="en-US" dirty="0">
                <a:latin typeface="Calibri" charset="0"/>
              </a:rPr>
              <a:t> Transfer Protocol (Port 80)</a:t>
            </a:r>
          </a:p>
          <a:p>
            <a:pPr lvl="1" eaLnBrk="1" hangingPunct="1">
              <a:lnSpc>
                <a:spcPct val="60000"/>
              </a:lnSpc>
            </a:pPr>
            <a:r>
              <a:rPr lang="en-US" dirty="0">
                <a:latin typeface="Calibri" charset="0"/>
              </a:rPr>
              <a:t>DNS : Domain Name System (port 53)</a:t>
            </a:r>
          </a:p>
          <a:p>
            <a:pPr eaLnBrk="1" hangingPunct="1">
              <a:lnSpc>
                <a:spcPct val="60000"/>
              </a:lnSpc>
            </a:pPr>
            <a:r>
              <a:rPr lang="en-US" b="1" dirty="0">
                <a:solidFill>
                  <a:srgbClr val="0070C0"/>
                </a:solidFill>
                <a:latin typeface="Calibri" charset="0"/>
              </a:rPr>
              <a:t>Transport layer</a:t>
            </a:r>
            <a:r>
              <a:rPr lang="en-US" dirty="0">
                <a:latin typeface="Calibri" charset="0"/>
              </a:rPr>
              <a:t>:</a:t>
            </a:r>
          </a:p>
          <a:p>
            <a:pPr lvl="1" eaLnBrk="1" hangingPunct="1">
              <a:lnSpc>
                <a:spcPct val="60000"/>
              </a:lnSpc>
            </a:pPr>
            <a:r>
              <a:rPr lang="en-US" dirty="0">
                <a:latin typeface="Calibri" charset="0"/>
              </a:rPr>
              <a:t>UDP: User Datagram Protocol (Protocol # 17)</a:t>
            </a:r>
          </a:p>
          <a:p>
            <a:pPr lvl="1" eaLnBrk="1" hangingPunct="1">
              <a:lnSpc>
                <a:spcPct val="60000"/>
              </a:lnSpc>
            </a:pPr>
            <a:r>
              <a:rPr lang="en-US" dirty="0">
                <a:latin typeface="Calibri" charset="0"/>
              </a:rPr>
              <a:t>TCP: Transmission Control P. (Protocol # 6)</a:t>
            </a:r>
          </a:p>
          <a:p>
            <a:pPr eaLnBrk="1" hangingPunct="1">
              <a:lnSpc>
                <a:spcPct val="60000"/>
              </a:lnSpc>
            </a:pPr>
            <a:r>
              <a:rPr lang="en-US" b="1" dirty="0">
                <a:solidFill>
                  <a:srgbClr val="0070C0"/>
                </a:solidFill>
                <a:latin typeface="Calibri" charset="0"/>
              </a:rPr>
              <a:t>Network layer</a:t>
            </a:r>
            <a:r>
              <a:rPr lang="en-US" dirty="0">
                <a:latin typeface="Calibri" charset="0"/>
              </a:rPr>
              <a:t>:</a:t>
            </a:r>
          </a:p>
          <a:p>
            <a:pPr lvl="1" eaLnBrk="1" hangingPunct="1">
              <a:lnSpc>
                <a:spcPct val="60000"/>
              </a:lnSpc>
            </a:pPr>
            <a:r>
              <a:rPr lang="en-US" dirty="0">
                <a:latin typeface="Calibri" charset="0"/>
              </a:rPr>
              <a:t>IPv4 or IPv6 : Internet Protocol</a:t>
            </a:r>
          </a:p>
          <a:p>
            <a:pPr lvl="1" eaLnBrk="1" hangingPunct="1">
              <a:lnSpc>
                <a:spcPct val="6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E299C20C-368A-3E41-B891-53A9F7BAC24C}" type="slidenum">
              <a:rPr lang="en-US" sz="1200">
                <a:solidFill>
                  <a:srgbClr val="898989"/>
                </a:solidFill>
              </a:rPr>
              <a:pPr algn="r" eaLnBrk="1" hangingPunct="1"/>
              <a:t>32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EEB-B434-7B4C-B277-A093329B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 Model for This Course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7B4435E5-3CE4-4844-8BE9-EC0155EB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26" y="4038600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dirty="0"/>
              <a:t>Physical   </a:t>
            </a:r>
            <a:endParaRPr lang="en-US" sz="2000" b="1" dirty="0"/>
          </a:p>
        </p:txBody>
      </p:sp>
      <p:sp>
        <p:nvSpPr>
          <p:cNvPr id="11" name="Rectangle 1033">
            <a:extLst>
              <a:ext uri="{FF2B5EF4-FFF2-40B4-BE49-F238E27FC236}">
                <a16:creationId xmlns:a16="http://schemas.microsoft.com/office/drawing/2014/main" id="{51AD61BA-EDC6-2D4B-9C5C-707A6864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26" y="3657600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dirty="0"/>
              <a:t>Link  </a:t>
            </a:r>
            <a:endParaRPr lang="en-US" sz="2000" b="1" dirty="0"/>
          </a:p>
        </p:txBody>
      </p:sp>
      <p:sp>
        <p:nvSpPr>
          <p:cNvPr id="16" name="Rectangle 1038">
            <a:extLst>
              <a:ext uri="{FF2B5EF4-FFF2-40B4-BE49-F238E27FC236}">
                <a16:creationId xmlns:a16="http://schemas.microsoft.com/office/drawing/2014/main" id="{BC2527A1-8242-2946-A412-9AA9A9EB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26" y="3276600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dirty="0"/>
              <a:t>Network </a:t>
            </a:r>
            <a:endParaRPr lang="en-US" sz="2000" b="1" dirty="0"/>
          </a:p>
        </p:txBody>
      </p:sp>
      <p:sp>
        <p:nvSpPr>
          <p:cNvPr id="19" name="Rectangle 1041">
            <a:extLst>
              <a:ext uri="{FF2B5EF4-FFF2-40B4-BE49-F238E27FC236}">
                <a16:creationId xmlns:a16="http://schemas.microsoft.com/office/drawing/2014/main" id="{8CB3289A-0101-0649-A327-2169BBE96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26" y="2895600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dirty="0"/>
              <a:t>Transport   </a:t>
            </a:r>
            <a:endParaRPr lang="en-US" sz="2000" b="1" dirty="0"/>
          </a:p>
        </p:txBody>
      </p:sp>
      <p:sp>
        <p:nvSpPr>
          <p:cNvPr id="23" name="Rectangle 1045">
            <a:extLst>
              <a:ext uri="{FF2B5EF4-FFF2-40B4-BE49-F238E27FC236}">
                <a16:creationId xmlns:a16="http://schemas.microsoft.com/office/drawing/2014/main" id="{AF450731-0578-7648-A115-ECCAB4CB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626" y="2514600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dirty="0"/>
              <a:t>Application   </a:t>
            </a:r>
            <a:endParaRPr lang="en-US" sz="2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7209AD-8744-B242-B140-432752966CFF}"/>
              </a:ext>
            </a:extLst>
          </p:cNvPr>
          <p:cNvSpPr/>
          <p:nvPr/>
        </p:nvSpPr>
        <p:spPr>
          <a:xfrm>
            <a:off x="2850626" y="2514600"/>
            <a:ext cx="2286000" cy="1905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62B2315-580F-A043-9523-9E1F221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734D42F-B87F-8046-8049-0A4466DA6340}" type="slidenum">
              <a:rPr lang="en-US" sz="1200">
                <a:solidFill>
                  <a:srgbClr val="898989"/>
                </a:solidFill>
              </a:rPr>
              <a:pPr algn="r" eaLnBrk="1" hangingPunct="1"/>
              <a:t>33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3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9" grpId="0" animBg="1"/>
      <p:bldP spid="23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Network Devices and Layers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34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Repeater (hub)</a:t>
            </a:r>
          </a:p>
          <a:p>
            <a:r>
              <a:rPr lang="en-US" dirty="0"/>
              <a:t>Bridges</a:t>
            </a:r>
          </a:p>
          <a:p>
            <a:r>
              <a:rPr lang="en-US" dirty="0"/>
              <a:t>(Data Link) Switches (or L2-switches)</a:t>
            </a:r>
          </a:p>
          <a:p>
            <a:r>
              <a:rPr lang="en-US" dirty="0"/>
              <a:t>Routers (or L3-switches)</a:t>
            </a:r>
          </a:p>
          <a:p>
            <a:r>
              <a:rPr lang="en-US" dirty="0"/>
              <a:t>Internet hosts:</a:t>
            </a:r>
          </a:p>
          <a:p>
            <a:pPr lvl="1"/>
            <a:r>
              <a:rPr lang="en-US" dirty="0"/>
              <a:t>Clients</a:t>
            </a:r>
          </a:p>
          <a:p>
            <a:pPr lvl="1"/>
            <a:r>
              <a:rPr lang="en-US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1849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Repeater (Hub)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2"/>
            <a:ext cx="8229600" cy="106191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Used to “repeat” a signal:</a:t>
            </a:r>
          </a:p>
          <a:p>
            <a:pPr lvl="1"/>
            <a:r>
              <a:rPr lang="en-US" dirty="0">
                <a:latin typeface="Calibri" charset="0"/>
              </a:rPr>
              <a:t>It amplifies it</a:t>
            </a:r>
          </a:p>
          <a:p>
            <a:pPr lvl="1"/>
            <a:r>
              <a:rPr lang="en-US" dirty="0">
                <a:latin typeface="Calibri" charset="0"/>
              </a:rPr>
              <a:t>It “Straightens” it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B419BEF3-898F-F449-B916-C96C297D3C12}" type="slidenum">
              <a:rPr lang="en-US" sz="1200">
                <a:solidFill>
                  <a:srgbClr val="898989"/>
                </a:solidFill>
              </a:rPr>
              <a:pPr algn="r" eaLnBrk="1" hangingPunct="1"/>
              <a:t>35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29945" y="3329054"/>
            <a:ext cx="1139825" cy="306387"/>
            <a:chOff x="5129945" y="3329054"/>
            <a:chExt cx="1139825" cy="30638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29945" y="3329054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Physical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29945" y="3329054"/>
              <a:ext cx="1139825" cy="306387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3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Bridges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2"/>
            <a:ext cx="8229600" cy="106191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Old devices</a:t>
            </a:r>
          </a:p>
          <a:p>
            <a:pPr lvl="1"/>
            <a:r>
              <a:rPr lang="en-US" dirty="0">
                <a:latin typeface="Calibri" charset="0"/>
              </a:rPr>
              <a:t>“Extends” a local area network</a:t>
            </a:r>
          </a:p>
          <a:p>
            <a:pPr lvl="1"/>
            <a:r>
              <a:rPr lang="en-US" dirty="0">
                <a:latin typeface="Calibri" charset="0"/>
              </a:rPr>
              <a:t>Filters traffic (from subnet to another)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B419BEF3-898F-F449-B916-C96C297D3C12}" type="slidenum">
              <a:rPr lang="en-US" sz="1200">
                <a:solidFill>
                  <a:srgbClr val="898989"/>
                </a:solidFill>
              </a:rPr>
              <a:pPr algn="r" eaLnBrk="1" hangingPunct="1"/>
              <a:t>36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9945" y="3651513"/>
            <a:ext cx="1139825" cy="611187"/>
            <a:chOff x="5129945" y="3651513"/>
            <a:chExt cx="1139825" cy="61118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129945" y="36515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Data Link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129945" y="39563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Physical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9945" y="3651513"/>
              <a:ext cx="1139825" cy="611187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4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(Data </a:t>
            </a:r>
            <a:r>
              <a:rPr lang="en-US">
                <a:latin typeface="Calibri" charset="0"/>
              </a:rPr>
              <a:t>Link)/ L2 </a:t>
            </a:r>
            <a:r>
              <a:rPr lang="en-US" dirty="0">
                <a:latin typeface="Calibri" charset="0"/>
              </a:rPr>
              <a:t>Switches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2"/>
            <a:ext cx="8229600" cy="106191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Used on local area networks</a:t>
            </a:r>
          </a:p>
          <a:p>
            <a:pPr eaLnBrk="1" hangingPunct="1"/>
            <a:r>
              <a:rPr lang="en-US" dirty="0">
                <a:latin typeface="Calibri" charset="0"/>
              </a:rPr>
              <a:t>Better than broadcast medium:</a:t>
            </a:r>
          </a:p>
          <a:p>
            <a:pPr lvl="1"/>
            <a:r>
              <a:rPr lang="en-US" dirty="0">
                <a:latin typeface="Calibri" charset="0"/>
              </a:rPr>
              <a:t>Increases the number of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simultaneous</a:t>
            </a:r>
            <a:r>
              <a:rPr lang="en-US" dirty="0">
                <a:latin typeface="Calibri" charset="0"/>
              </a:rPr>
              <a:t> communications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B419BEF3-898F-F449-B916-C96C297D3C12}" type="slidenum">
              <a:rPr lang="en-US" sz="1200">
                <a:solidFill>
                  <a:srgbClr val="898989"/>
                </a:solidFill>
              </a:rPr>
              <a:pPr algn="r" eaLnBrk="1" hangingPunct="1"/>
              <a:t>37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9945" y="3651513"/>
            <a:ext cx="1139825" cy="611187"/>
            <a:chOff x="5129945" y="3651513"/>
            <a:chExt cx="1139825" cy="61118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129945" y="36515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Data Link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129945" y="39563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Physical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9945" y="3651513"/>
              <a:ext cx="1139825" cy="611187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3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Routers (or L3-Switches)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2"/>
            <a:ext cx="8229600" cy="106191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Connect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different</a:t>
            </a:r>
            <a:r>
              <a:rPr lang="en-US" dirty="0">
                <a:latin typeface="Calibri" charset="0"/>
              </a:rPr>
              <a:t>  networks</a:t>
            </a:r>
          </a:p>
          <a:p>
            <a:pPr eaLnBrk="1" hangingPunct="1"/>
            <a:r>
              <a:rPr lang="en-US" dirty="0">
                <a:latin typeface="Calibri" charset="0"/>
              </a:rPr>
              <a:t>Forward packets from a network to another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B419BEF3-898F-F449-B916-C96C297D3C12}" type="slidenum">
              <a:rPr lang="en-US" sz="1200">
                <a:solidFill>
                  <a:srgbClr val="898989"/>
                </a:solidFill>
              </a:rPr>
              <a:pPr algn="r" eaLnBrk="1" hangingPunct="1"/>
              <a:t>38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29945" y="3590703"/>
            <a:ext cx="1139825" cy="916781"/>
            <a:chOff x="5129945" y="3590703"/>
            <a:chExt cx="1139825" cy="916781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129945" y="3591497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Network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129945" y="3896297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Data Link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129945" y="4201097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Physical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29945" y="3590703"/>
              <a:ext cx="1139825" cy="916781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1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Hub, L2-switches, and Routers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B419BEF3-898F-F449-B916-C96C297D3C12}" type="slidenum">
              <a:rPr lang="en-US" sz="1200">
                <a:solidFill>
                  <a:srgbClr val="898989"/>
                </a:solidFill>
              </a:rPr>
              <a:pPr algn="r" eaLnBrk="1" hangingPunct="1"/>
              <a:t>39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5DA1D-EC1D-7A45-BAB5-252A7988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24000" y="1468440"/>
            <a:ext cx="6096000" cy="43053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F3DBDF3-9FA8-2842-BB6A-53A8B7B6E0E3}"/>
              </a:ext>
            </a:extLst>
          </p:cNvPr>
          <p:cNvSpPr/>
          <p:nvPr/>
        </p:nvSpPr>
        <p:spPr>
          <a:xfrm>
            <a:off x="4467068" y="3477717"/>
            <a:ext cx="1304144" cy="749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CAD77D-76B2-DB47-9611-23B0C5336F6B}"/>
              </a:ext>
            </a:extLst>
          </p:cNvPr>
          <p:cNvSpPr/>
          <p:nvPr/>
        </p:nvSpPr>
        <p:spPr>
          <a:xfrm>
            <a:off x="5683766" y="3090472"/>
            <a:ext cx="1676404" cy="9268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A47735-988E-2148-9444-229AB14F3B37}"/>
              </a:ext>
            </a:extLst>
          </p:cNvPr>
          <p:cNvSpPr/>
          <p:nvPr/>
        </p:nvSpPr>
        <p:spPr>
          <a:xfrm>
            <a:off x="2951810" y="3687579"/>
            <a:ext cx="1515258" cy="971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Introduction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 network is a set of </a:t>
            </a:r>
            <a:r>
              <a:rPr lang="en-US" b="1" i="1" dirty="0">
                <a:solidFill>
                  <a:srgbClr val="0070C0"/>
                </a:solidFill>
                <a:latin typeface="Calibri" charset="0"/>
              </a:rPr>
              <a:t>independent</a:t>
            </a:r>
            <a:r>
              <a:rPr lang="en-US" dirty="0">
                <a:latin typeface="Calibri" charset="0"/>
              </a:rPr>
              <a:t> devices which can communicate.</a:t>
            </a:r>
          </a:p>
          <a:p>
            <a:pPr eaLnBrk="1" hangingPunct="1"/>
            <a:r>
              <a:rPr lang="en-US" dirty="0">
                <a:latin typeface="Calibri" charset="0"/>
              </a:rPr>
              <a:t>How independent?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Vendor independent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Hardware independent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OS independent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…..</a:t>
            </a: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4B1B8C7-CD83-A44D-9A35-4AD95F880177}" type="slidenum">
              <a:rPr lang="en-US" sz="1200">
                <a:solidFill>
                  <a:srgbClr val="898989"/>
                </a:solidFill>
              </a:rPr>
              <a:pPr algn="r" eaLnBrk="1" hangingPunct="1"/>
              <a:t>4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Hosts (Clients or Servers)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2"/>
            <a:ext cx="8229600" cy="106191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Used on end points of conversations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B419BEF3-898F-F449-B916-C96C297D3C12}" type="slidenum">
              <a:rPr lang="en-US" sz="1200">
                <a:solidFill>
                  <a:srgbClr val="898989"/>
                </a:solidFill>
              </a:rPr>
              <a:pPr algn="r" eaLnBrk="1" hangingPunct="1"/>
              <a:t>40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27771" y="4432148"/>
            <a:ext cx="1139825" cy="916781"/>
            <a:chOff x="5129945" y="3590703"/>
            <a:chExt cx="1139825" cy="916781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129945" y="3591497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Network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129945" y="3896297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Data Link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129945" y="4201097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Physical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29945" y="3590703"/>
              <a:ext cx="1139825" cy="916781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27771" y="3064687"/>
            <a:ext cx="1139825" cy="1220787"/>
            <a:chOff x="6629400" y="2284413"/>
            <a:chExt cx="1139825" cy="1220787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629400" y="22844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Application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629400" y="25892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Presentation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6629400" y="28940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Session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6629400" y="3198813"/>
              <a:ext cx="1139825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Transport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9400" y="2284413"/>
              <a:ext cx="1139825" cy="1220787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0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41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Learn and understand the </a:t>
            </a:r>
            <a:r>
              <a:rPr lang="en-US" dirty="0">
                <a:solidFill>
                  <a:srgbClr val="FF6600"/>
                </a:solidFill>
              </a:rPr>
              <a:t>design issues of networks </a:t>
            </a:r>
            <a:r>
              <a:rPr lang="en-US" dirty="0"/>
              <a:t>and</a:t>
            </a:r>
            <a:r>
              <a:rPr lang="en-US" dirty="0">
                <a:solidFill>
                  <a:srgbClr val="FF6600"/>
                </a:solidFill>
              </a:rPr>
              <a:t> layered modelling</a:t>
            </a:r>
          </a:p>
          <a:p>
            <a:pPr lvl="1"/>
            <a:r>
              <a:rPr lang="en-US" dirty="0"/>
              <a:t>Learn and understand the </a:t>
            </a:r>
            <a:r>
              <a:rPr lang="en-US" b="1" dirty="0">
                <a:solidFill>
                  <a:srgbClr val="FF6600"/>
                </a:solidFill>
              </a:rPr>
              <a:t>OSI Reference Model</a:t>
            </a:r>
            <a:endParaRPr lang="en-US" dirty="0"/>
          </a:p>
          <a:p>
            <a:pPr lvl="1"/>
            <a:r>
              <a:rPr lang="en-US"/>
              <a:t>Learn and understand the </a:t>
            </a:r>
            <a:r>
              <a:rPr lang="en-US" b="1">
                <a:solidFill>
                  <a:srgbClr val="FF6600"/>
                </a:solidFill>
              </a:rPr>
              <a:t>TCP/IP Reference Model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Self Study Quiz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What is a protocol?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Why is layering good? What is the role of a layer (in general)?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What are the layers in the OSI reference model?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Which layers in the OSI reference model are end-to-end?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Which layers in the OSI reference model are point-to-point?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How do end-to-end layers from point-to-point layers?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Can an end-to-end layer be </a:t>
            </a:r>
            <a:r>
              <a:rPr lang="en-US" sz="1400" b="1" i="1">
                <a:latin typeface="Calibri" charset="0"/>
              </a:rPr>
              <a:t>implemented</a:t>
            </a:r>
            <a:r>
              <a:rPr lang="en-US" sz="1400">
                <a:latin typeface="Calibri" charset="0"/>
              </a:rPr>
              <a:t> on an intermediary node such as a switch or a router?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 On Slide 3 (Set 1), we listed some issues (services/functions): error detection, error correction, routing, addressing, naming, flow control, congestion control. For </a:t>
            </a:r>
            <a:r>
              <a:rPr lang="en-US" sz="1400" b="1">
                <a:latin typeface="Calibri" charset="0"/>
              </a:rPr>
              <a:t>each</a:t>
            </a:r>
            <a:r>
              <a:rPr lang="en-US" sz="1400">
                <a:latin typeface="Calibri" charset="0"/>
              </a:rPr>
              <a:t> layer in the OSI reference model, cite the issues/functions/services handled by that layer. (some issues/functions/services may be handled by different layers)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For each layer of the OSI reference model, cite one protocol used at that layer.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To which layer does the little/big endian belong in the OSI refrence model?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Which layers handle multiple similar issues/functions/services? Why do such different layers handle similar functions? Isn’t this redundant?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Cite four protocols used at the Application layer in the TCP/IP stack.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Cite two protocols used at the transport layer in the TCP/IP stack.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Cite one protocol used the network layer in the TCP/IP stack.</a:t>
            </a:r>
          </a:p>
          <a:p>
            <a:pPr>
              <a:buFont typeface="Calibri" charset="0"/>
              <a:buAutoNum type="arabicPeriod"/>
            </a:pPr>
            <a:r>
              <a:rPr lang="en-US" sz="1400">
                <a:latin typeface="Calibri" charset="0"/>
              </a:rPr>
              <a:t>Does TCP provide service to IP or the reverse?</a:t>
            </a:r>
          </a:p>
          <a:p>
            <a:pPr>
              <a:buFont typeface="Calibri" charset="0"/>
              <a:buAutoNum type="arabicPeriod"/>
            </a:pPr>
            <a:endParaRPr lang="en-US" sz="1400">
              <a:latin typeface="Calibri" charset="0"/>
            </a:endParaRPr>
          </a:p>
          <a:p>
            <a:pPr>
              <a:buFont typeface="Calibri" charset="0"/>
              <a:buAutoNum type="arabicPeriod"/>
            </a:pPr>
            <a:endParaRPr lang="en-US" sz="1400">
              <a:latin typeface="Calibri" charset="0"/>
            </a:endParaRPr>
          </a:p>
          <a:p>
            <a:pPr>
              <a:buFont typeface="Calibri" charset="0"/>
              <a:buAutoNum type="arabicPeriod"/>
            </a:pPr>
            <a:endParaRPr lang="en-US" sz="1400">
              <a:latin typeface="Calibri" charset="0"/>
            </a:endParaRPr>
          </a:p>
          <a:p>
            <a:pPr>
              <a:buFont typeface="Calibri" charset="0"/>
              <a:buAutoNum type="arabicPeriod"/>
            </a:pPr>
            <a:endParaRPr lang="en-US" sz="1400">
              <a:latin typeface="Calibri" charset="0"/>
            </a:endParaRPr>
          </a:p>
          <a:p>
            <a:pPr>
              <a:buFont typeface="Calibri" charset="0"/>
              <a:buAutoNum type="arabicPeriod"/>
            </a:pPr>
            <a:endParaRPr lang="en-US" sz="1400">
              <a:latin typeface="Calibri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CD2AA1A8-B5DB-C846-89E0-E5F6CC0CD77D}" type="slidenum">
              <a:rPr lang="en-US" sz="1200">
                <a:solidFill>
                  <a:srgbClr val="898989"/>
                </a:solidFill>
                <a:cs typeface="Times New Roman" charset="0"/>
              </a:rPr>
              <a:pPr algn="r" eaLnBrk="1" hangingPunct="1"/>
              <a:t>42</a:t>
            </a:fld>
            <a:endParaRPr lang="en-US" sz="1200" dirty="0">
              <a:solidFill>
                <a:srgbClr val="898989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Self Study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What is the difference between a point-to-point layer and an end-to-end layer?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In the OSI reference model, which layers are point-to-point?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In the OSI reference model, which layers are end-to-end?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In the TCP/IP reference model, which layers are end-to-end?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Cite two transport layer protocols used on a TCP/IP network stack.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What are the services that TCP offers?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What are the services that UDP offers?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What are the services that IP offers?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What are the key differences between TCP and UDP?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Which  of TCP and UDP is best?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What is the IP of the device on which you are doing this SS quiz?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What is the use of an IP address?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How many bits does an IPv4 address contain? 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How many bits does an IPv4 address contain? </a:t>
            </a:r>
          </a:p>
          <a:p>
            <a:pPr>
              <a:buFontTx/>
              <a:buAutoNum type="arabicPeriod"/>
              <a:defRPr/>
            </a:pPr>
            <a:r>
              <a:rPr lang="en-US" sz="1400" dirty="0">
                <a:latin typeface="Arial" charset="0"/>
                <a:ea typeface="Osaka" charset="0"/>
                <a:cs typeface="Osaka" charset="0"/>
              </a:rPr>
              <a:t>What is the use of a port number? How many bits does it have?</a:t>
            </a:r>
          </a:p>
          <a:p>
            <a:pPr>
              <a:buFontTx/>
              <a:buAutoNum type="arabicPeriod"/>
              <a:defRPr/>
            </a:pPr>
            <a:r>
              <a:rPr lang="en-US" sz="1400">
                <a:latin typeface="Arial" charset="0"/>
                <a:ea typeface="Osaka" charset="0"/>
                <a:cs typeface="Osaka" charset="0"/>
              </a:rPr>
              <a:t>How do an IP address and a port number differ?</a:t>
            </a:r>
          </a:p>
          <a:p>
            <a:pPr>
              <a:defRPr/>
            </a:pPr>
            <a:endParaRPr lang="en-US" sz="1400" dirty="0">
              <a:latin typeface="Arial" charset="0"/>
              <a:ea typeface="Osaka" charset="0"/>
              <a:cs typeface="Osaka" charset="0"/>
            </a:endParaRPr>
          </a:p>
          <a:p>
            <a:pPr>
              <a:defRPr/>
            </a:pPr>
            <a:endParaRPr lang="en-US" sz="1400" dirty="0">
              <a:latin typeface="Arial" charset="0"/>
              <a:ea typeface="Osaka" charset="0"/>
              <a:cs typeface="Osaka" charset="0"/>
            </a:endParaRPr>
          </a:p>
          <a:p>
            <a:pPr>
              <a:defRPr/>
            </a:pPr>
            <a:endParaRPr lang="en-US" sz="1400" dirty="0">
              <a:latin typeface="Arial" charset="0"/>
              <a:ea typeface="Osaka" charset="0"/>
              <a:cs typeface="Osaka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C71F3A22-1E95-8A40-AD53-EAF50043463E}" type="slidenum">
              <a:rPr lang="en-US" smtClean="0"/>
              <a:pPr algn="r"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Software : </a:t>
            </a:r>
            <a:r>
              <a:rPr lang="en-US" b="1" dirty="0"/>
              <a:t>Issues to tackle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detection, error correction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Addressing, naming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Confidentiality, authentication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DDC953-7077-CD4B-B15A-D22DB107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4B1B8C7-CD83-A44D-9A35-4AD95F880177}" type="slidenum">
              <a:rPr lang="en-US" sz="1200">
                <a:solidFill>
                  <a:srgbClr val="898989"/>
                </a:solidFill>
              </a:rPr>
              <a:pPr algn="r" eaLnBrk="1" hangingPunct="1"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Networking Is a</a:t>
            </a:r>
            <a:r>
              <a:rPr lang="en-US" dirty="0">
                <a:ea typeface="+mj-ea"/>
                <a:cs typeface="+mj-cs"/>
              </a:rPr>
              <a:t> Complex Problem </a:t>
            </a:r>
            <a:r>
              <a:rPr lang="en-US" dirty="0">
                <a:ea typeface="+mj-ea"/>
                <a:cs typeface="+mj-cs"/>
                <a:sym typeface="Wingdings"/>
              </a:rPr>
              <a:t> </a:t>
            </a:r>
            <a:r>
              <a:rPr lang="en-US" dirty="0">
                <a:ea typeface="+mj-ea"/>
                <a:cs typeface="+mj-cs"/>
              </a:rPr>
              <a:t>Divide and Conquer..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Communication should be broken in layers such that: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Each layer has a well defined function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Adjacent</a:t>
            </a:r>
            <a:r>
              <a:rPr lang="en-US" dirty="0">
                <a:latin typeface="Calibri" charset="0"/>
              </a:rPr>
              <a:t> layers have neat </a:t>
            </a:r>
            <a:r>
              <a:rPr lang="en-US" b="1" dirty="0">
                <a:latin typeface="Calibri" charset="0"/>
              </a:rPr>
              <a:t>interfaces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Adjacent</a:t>
            </a:r>
            <a:r>
              <a:rPr lang="en-US" dirty="0">
                <a:latin typeface="Calibri" charset="0"/>
              </a:rPr>
              <a:t> layers exchange </a:t>
            </a:r>
            <a:r>
              <a:rPr lang="en-US" b="1" dirty="0">
                <a:latin typeface="Calibri" charset="0"/>
              </a:rPr>
              <a:t>minimal</a:t>
            </a:r>
            <a:r>
              <a:rPr lang="en-US" dirty="0">
                <a:latin typeface="Calibri" charset="0"/>
              </a:rPr>
              <a:t> information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Each layer </a:t>
            </a:r>
            <a:r>
              <a:rPr lang="en-US" b="1" dirty="0">
                <a:latin typeface="Calibri" charset="0"/>
              </a:rPr>
              <a:t>hides</a:t>
            </a:r>
            <a:r>
              <a:rPr lang="en-US" dirty="0">
                <a:latin typeface="Calibri" charset="0"/>
              </a:rPr>
              <a:t> details from upper layers</a:t>
            </a: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AE914B23-F958-0E46-B8F6-7B81CB9BC5A8}" type="slidenum">
              <a:rPr lang="en-US" sz="1200">
                <a:solidFill>
                  <a:srgbClr val="898989"/>
                </a:solidFill>
              </a:rPr>
              <a:pPr algn="r" eaLnBrk="1" hangingPunct="1"/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Key Principles of Layered Design!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5567"/>
            <a:ext cx="8229600" cy="4525963"/>
          </a:xfrm>
        </p:spPr>
        <p:txBody>
          <a:bodyPr/>
          <a:lstStyle/>
          <a:p>
            <a:pPr eaLnBrk="1" hangingPunct="1"/>
            <a:r>
              <a:rPr lang="en-US" i="1" dirty="0">
                <a:latin typeface="Calibri" charset="0"/>
              </a:rPr>
              <a:t>To communicate, </a:t>
            </a:r>
            <a:r>
              <a:rPr lang="en-US" b="1" i="1" dirty="0">
                <a:solidFill>
                  <a:srgbClr val="3366FF"/>
                </a:solidFill>
                <a:latin typeface="Calibri" charset="0"/>
              </a:rPr>
              <a:t>peers</a:t>
            </a:r>
            <a:r>
              <a:rPr lang="en-US" i="1" dirty="0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 i="1" dirty="0">
                <a:latin typeface="Calibri" charset="0"/>
              </a:rPr>
              <a:t>must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“speak” only to </a:t>
            </a:r>
            <a:r>
              <a:rPr lang="en-US" b="1" i="1" dirty="0">
                <a:solidFill>
                  <a:srgbClr val="0070C0"/>
                </a:solidFill>
                <a:latin typeface="Calibri" charset="0"/>
              </a:rPr>
              <a:t>peers</a:t>
            </a:r>
            <a:r>
              <a:rPr lang="en-US" dirty="0">
                <a:latin typeface="Calibri" charset="0"/>
              </a:rPr>
              <a:t>(they are snobs!)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use a common language/set of rules (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Protocol</a:t>
            </a:r>
            <a:r>
              <a:rPr lang="en-US" dirty="0">
                <a:latin typeface="Calibri" charset="0"/>
              </a:rPr>
              <a:t>)</a:t>
            </a:r>
          </a:p>
          <a:p>
            <a:pPr lvl="1"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Different levels of communications (</a:t>
            </a:r>
            <a:r>
              <a:rPr lang="en-US" b="1" dirty="0">
                <a:solidFill>
                  <a:srgbClr val="0070C0"/>
                </a:solidFill>
                <a:latin typeface="Calibri" charset="0"/>
              </a:rPr>
              <a:t>Layers</a:t>
            </a:r>
            <a:r>
              <a:rPr lang="en-US" dirty="0">
                <a:latin typeface="Calibri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</a:rPr>
              <a:t>Above layer </a:t>
            </a:r>
            <a:r>
              <a:rPr lang="en-US" b="1" dirty="0">
                <a:solidFill>
                  <a:srgbClr val="0070C0"/>
                </a:solidFill>
                <a:latin typeface="Calibri" charset="0"/>
              </a:rPr>
              <a:t>requests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</a:rPr>
              <a:t>service</a:t>
            </a:r>
            <a:r>
              <a:rPr lang="en-US" dirty="0">
                <a:latin typeface="Calibri" charset="0"/>
              </a:rPr>
              <a:t> from lower (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adjacent</a:t>
            </a:r>
            <a:r>
              <a:rPr lang="en-US" dirty="0">
                <a:latin typeface="Calibri" charset="0"/>
              </a:rPr>
              <a:t>) layer</a:t>
            </a:r>
          </a:p>
          <a:p>
            <a:pPr lvl="1"/>
            <a:r>
              <a:rPr lang="en-US" dirty="0">
                <a:latin typeface="Calibri" charset="0"/>
              </a:rPr>
              <a:t>Lower layer </a:t>
            </a:r>
            <a:r>
              <a:rPr lang="en-US" b="1" dirty="0">
                <a:solidFill>
                  <a:srgbClr val="0070C0"/>
                </a:solidFill>
                <a:latin typeface="Calibri" charset="0"/>
              </a:rPr>
              <a:t>provides</a:t>
            </a:r>
            <a:r>
              <a:rPr lang="en-US" b="1" dirty="0">
                <a:latin typeface="Calibri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charset="0"/>
              </a:rPr>
              <a:t>service</a:t>
            </a:r>
            <a:r>
              <a:rPr lang="en-US" dirty="0">
                <a:latin typeface="Calibri" charset="0"/>
              </a:rPr>
              <a:t> to above layer</a:t>
            </a:r>
          </a:p>
          <a:p>
            <a:pPr lvl="1"/>
            <a:r>
              <a:rPr lang="en-US" dirty="0">
                <a:latin typeface="Calibri" charset="0"/>
              </a:rPr>
              <a:t>Requests/services are made/provided through </a:t>
            </a:r>
            <a:r>
              <a:rPr lang="en-US" b="1" dirty="0">
                <a:solidFill>
                  <a:srgbClr val="3366FF"/>
                </a:solidFill>
                <a:latin typeface="Calibri" charset="0"/>
              </a:rPr>
              <a:t>interfaces</a:t>
            </a:r>
            <a:r>
              <a:rPr lang="en-US" dirty="0">
                <a:latin typeface="Calibri" charset="0"/>
              </a:rPr>
              <a:t>.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E272C794-479B-C045-9515-C098F8ED195A}" type="slidenum">
              <a:rPr lang="en-US" sz="1200">
                <a:solidFill>
                  <a:srgbClr val="898989"/>
                </a:solidFill>
              </a:rPr>
              <a:pPr algn="r" eaLnBrk="1" hangingPunct="1"/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AD5CF-25DE-A347-B35D-23C201A6F7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31597" y="3560979"/>
            <a:ext cx="5472555" cy="25132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6EF2A-00AC-AB48-948F-D900DA240378}"/>
              </a:ext>
            </a:extLst>
          </p:cNvPr>
          <p:cNvSpPr txBox="1"/>
          <p:nvPr/>
        </p:nvSpPr>
        <p:spPr>
          <a:xfrm>
            <a:off x="8099983" y="406233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itchFamily="2" charset="0"/>
              </a:rPr>
              <a:t>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C74DB-109D-F449-85DD-FEF36C8EBD48}"/>
              </a:ext>
            </a:extLst>
          </p:cNvPr>
          <p:cNvSpPr txBox="1"/>
          <p:nvPr/>
        </p:nvSpPr>
        <p:spPr>
          <a:xfrm>
            <a:off x="8102483" y="506917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itchFamily="2" charset="0"/>
              </a:rPr>
              <a:t>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F536E-5B69-0E4F-9FA7-B4BE7470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74" y="4502843"/>
            <a:ext cx="3200400" cy="28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6460BA-141D-3643-9C05-E30D22C7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62" y="4086464"/>
            <a:ext cx="3200400" cy="283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FD07F-AFE0-3746-B36B-BAC9B2592BB6}"/>
              </a:ext>
            </a:extLst>
          </p:cNvPr>
          <p:cNvSpPr txBox="1"/>
          <p:nvPr/>
        </p:nvSpPr>
        <p:spPr>
          <a:xfrm>
            <a:off x="3431597" y="5737769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FF"/>
                </a:solidFill>
                <a:latin typeface="Helvetica" pitchFamily="2" charset="0"/>
              </a:rPr>
              <a:t>Sender/Receiver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F5F5F-49B8-5C4D-BF2A-BBD558C3AC24}"/>
              </a:ext>
            </a:extLst>
          </p:cNvPr>
          <p:cNvSpPr txBox="1"/>
          <p:nvPr/>
        </p:nvSpPr>
        <p:spPr>
          <a:xfrm>
            <a:off x="7315255" y="5718213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FF"/>
                </a:solidFill>
                <a:latin typeface="Helvetica" pitchFamily="2" charset="0"/>
              </a:rPr>
              <a:t>Sender/Receiver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1C9385-465F-AF48-BCD7-1BFB6252131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633277"/>
            <a:ext cx="869429" cy="2104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5A8622-3CE5-6446-A84C-D676E0A4CDC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83" y="3676838"/>
            <a:ext cx="913420" cy="2022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277FD-06B8-AF45-868A-D9A40DFBA278}"/>
              </a:ext>
            </a:extLst>
          </p:cNvPr>
          <p:cNvSpPr txBox="1"/>
          <p:nvPr/>
        </p:nvSpPr>
        <p:spPr>
          <a:xfrm>
            <a:off x="1918736" y="398738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Requests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588C29-6689-594C-BAA2-72CC0A994129}"/>
              </a:ext>
            </a:extLst>
          </p:cNvPr>
          <p:cNvSpPr txBox="1"/>
          <p:nvPr/>
        </p:nvSpPr>
        <p:spPr>
          <a:xfrm>
            <a:off x="477735" y="5266243"/>
            <a:ext cx="11010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Provides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A0EC6-4D17-D442-BAA7-A81E63F34CB4}"/>
              </a:ext>
            </a:extLst>
          </p:cNvPr>
          <p:cNvCxnSpPr/>
          <p:nvPr/>
        </p:nvCxnSpPr>
        <p:spPr>
          <a:xfrm flipV="1">
            <a:off x="424039" y="4062337"/>
            <a:ext cx="0" cy="15425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3420-AF60-B645-98DD-1EBAF16859A4}"/>
              </a:ext>
            </a:extLst>
          </p:cNvPr>
          <p:cNvCxnSpPr/>
          <p:nvPr/>
        </p:nvCxnSpPr>
        <p:spPr>
          <a:xfrm flipV="1">
            <a:off x="3079797" y="4015212"/>
            <a:ext cx="0" cy="1542561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 bldLvl="2" autoUpdateAnimBg="0"/>
      <p:bldP spid="4" grpId="0"/>
      <p:bldP spid="8" grpId="0"/>
      <p:bldP spid="12" grpId="0"/>
      <p:bldP spid="13" grpId="0"/>
      <p:bldP spid="7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Decomposing Communication in Layers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International effort led by ISO (International Standards Organization) </a:t>
            </a:r>
            <a:r>
              <a:rPr lang="en-US" sz="2800" dirty="0">
                <a:latin typeface="Calibri" charset="0"/>
                <a:sym typeface="Wingdings" pitchFamily="2" charset="2"/>
              </a:rPr>
              <a:t> </a:t>
            </a:r>
            <a:r>
              <a:rPr lang="en-US" sz="2800" b="1" dirty="0">
                <a:solidFill>
                  <a:srgbClr val="0070C0"/>
                </a:solidFill>
                <a:latin typeface="Calibri" charset="0"/>
                <a:sym typeface="Wingdings" pitchFamily="2" charset="2"/>
              </a:rPr>
              <a:t>OSI Reference Model</a:t>
            </a:r>
            <a:endParaRPr lang="en-US" sz="2800" b="1" dirty="0">
              <a:solidFill>
                <a:srgbClr val="0070C0"/>
              </a:solidFill>
              <a:latin typeface="Calibri" charset="0"/>
            </a:endParaRPr>
          </a:p>
          <a:p>
            <a:pPr lvl="1"/>
            <a:r>
              <a:rPr lang="en-US" sz="2500" dirty="0">
                <a:latin typeface="Calibri" charset="0"/>
              </a:rPr>
              <a:t>Economical conflicting interests</a:t>
            </a:r>
          </a:p>
          <a:p>
            <a:pPr lvl="1"/>
            <a:r>
              <a:rPr lang="en-US" sz="2500" dirty="0">
                <a:latin typeface="Calibri" charset="0"/>
              </a:rPr>
              <a:t>Result: no viable stack implementation, but a nice formal model good for education and networking experts communication</a:t>
            </a:r>
          </a:p>
          <a:p>
            <a:pPr lvl="1"/>
            <a:r>
              <a:rPr lang="en-US" sz="2500" dirty="0">
                <a:latin typeface="Calibri" charset="0"/>
              </a:rPr>
              <a:t>Neat definition of:</a:t>
            </a:r>
          </a:p>
          <a:p>
            <a:pPr lvl="2"/>
            <a:r>
              <a:rPr lang="en-US" sz="2250" dirty="0">
                <a:latin typeface="Calibri" charset="0"/>
              </a:rPr>
              <a:t>Functions at each layer</a:t>
            </a:r>
          </a:p>
          <a:p>
            <a:pPr lvl="2"/>
            <a:r>
              <a:rPr lang="en-US" sz="2250" b="1" dirty="0">
                <a:solidFill>
                  <a:srgbClr val="3366FF"/>
                </a:solidFill>
                <a:latin typeface="Calibri" charset="0"/>
              </a:rPr>
              <a:t>Interfaces</a:t>
            </a:r>
            <a:r>
              <a:rPr lang="en-US" sz="2250" dirty="0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 sz="2250" dirty="0">
                <a:latin typeface="Calibri" charset="0"/>
              </a:rPr>
              <a:t>between adjacent layers </a:t>
            </a:r>
          </a:p>
          <a:p>
            <a:r>
              <a:rPr lang="en-US" sz="2400" dirty="0">
                <a:latin typeface="Calibri" charset="0"/>
              </a:rPr>
              <a:t>Early Internet community (mostly academia/Industry) </a:t>
            </a:r>
            <a:r>
              <a:rPr lang="en-US" sz="2400" dirty="0">
                <a:latin typeface="Calibri" charset="0"/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latin typeface="Calibri" charset="0"/>
              </a:rPr>
              <a:t>TCP/IP model</a:t>
            </a:r>
          </a:p>
          <a:p>
            <a:pPr lvl="1"/>
            <a:r>
              <a:rPr lang="en-US" sz="2100" dirty="0">
                <a:solidFill>
                  <a:schemeClr val="tx1"/>
                </a:solidFill>
                <a:latin typeface="Calibri" charset="0"/>
              </a:rPr>
              <a:t>Today’s Internet uses the TCP/IP model : widely implemented</a:t>
            </a:r>
          </a:p>
          <a:p>
            <a:endParaRPr lang="en-US" sz="2700" dirty="0">
              <a:latin typeface="Calibri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EAC16F37-0E91-ED49-8002-4BE3CEAEE8FD}" type="slidenum">
              <a:rPr lang="en-US" sz="1200">
                <a:solidFill>
                  <a:srgbClr val="898989"/>
                </a:solidFill>
              </a:rPr>
              <a:pPr algn="r" eaLnBrk="1" hangingPunct="1"/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The OSI Reference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OSI Reference Model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Read Introduction Section 1.4</a:t>
            </a:r>
          </a:p>
          <a:p>
            <a:r>
              <a:rPr lang="en-US" dirty="0">
                <a:solidFill>
                  <a:srgbClr val="0070C0"/>
                </a:solidFill>
              </a:rPr>
              <a:t>Read Section 1.4.1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6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62628</TotalTime>
  <Words>1740</Words>
  <Application>Microsoft Macintosh PowerPoint</Application>
  <PresentationFormat>On-screen Show (4:3)</PresentationFormat>
  <Paragraphs>469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HGｺﾞｼｯｸE</vt:lpstr>
      <vt:lpstr>ＭＳ Ｐゴシック</vt:lpstr>
      <vt:lpstr>Apple Braille</vt:lpstr>
      <vt:lpstr>Arial</vt:lpstr>
      <vt:lpstr>Calibri</vt:lpstr>
      <vt:lpstr>Century Gothic</vt:lpstr>
      <vt:lpstr>Gill Sans MT</vt:lpstr>
      <vt:lpstr>Helvetica</vt:lpstr>
      <vt:lpstr>Osaka</vt:lpstr>
      <vt:lpstr>Questrial</vt:lpstr>
      <vt:lpstr>Times New Roman</vt:lpstr>
      <vt:lpstr>Wingdings</vt:lpstr>
      <vt:lpstr>Wingdings 2</vt:lpstr>
      <vt:lpstr>WM_SlideTemplateA_Template</vt:lpstr>
      <vt:lpstr>Introduction</vt:lpstr>
      <vt:lpstr>PowerPoint Presentation</vt:lpstr>
      <vt:lpstr>Introduction</vt:lpstr>
      <vt:lpstr>Introduction</vt:lpstr>
      <vt:lpstr>Network Software : Issues to tackle</vt:lpstr>
      <vt:lpstr>Networking Is a Complex Problem  Divide and Conquer..</vt:lpstr>
      <vt:lpstr>Key Principles of Layered Design!</vt:lpstr>
      <vt:lpstr>Decomposing Communication in Layers</vt:lpstr>
      <vt:lpstr>The OSI Reference Model</vt:lpstr>
      <vt:lpstr>OSI Reference Model</vt:lpstr>
      <vt:lpstr>How Does Peer to Peer Communication Work? </vt:lpstr>
      <vt:lpstr>How Does Peer to Peer Communication Work? </vt:lpstr>
      <vt:lpstr>How Does Peer to Peer Communication Work? </vt:lpstr>
      <vt:lpstr>How Does Peer to Peer Communication Work? </vt:lpstr>
      <vt:lpstr>Two Kinds of Layers</vt:lpstr>
      <vt:lpstr>Implications</vt:lpstr>
      <vt:lpstr>End to End Layers</vt:lpstr>
      <vt:lpstr>Application Layer</vt:lpstr>
      <vt:lpstr>Presentation Layer</vt:lpstr>
      <vt:lpstr>Presentation Layer (Cont’d): Examples of Common Rep’s</vt:lpstr>
      <vt:lpstr>Session Layer</vt:lpstr>
      <vt:lpstr>Transport Layer</vt:lpstr>
      <vt:lpstr>Point to Point Layers</vt:lpstr>
      <vt:lpstr>Network Layer</vt:lpstr>
      <vt:lpstr>Data Link Layer</vt:lpstr>
      <vt:lpstr>Physical Layer</vt:lpstr>
      <vt:lpstr>Conclusion</vt:lpstr>
      <vt:lpstr>TCP/IP Model</vt:lpstr>
      <vt:lpstr>Difference OSI and TCP/IP Models</vt:lpstr>
      <vt:lpstr>Difference OSI and TCP/IP Models</vt:lpstr>
      <vt:lpstr>TCP/IP Model</vt:lpstr>
      <vt:lpstr>TCP/IP Stack</vt:lpstr>
      <vt:lpstr>Reference Model for This Course</vt:lpstr>
      <vt:lpstr>Network Devices and Layers</vt:lpstr>
      <vt:lpstr>Repeater (Hub)</vt:lpstr>
      <vt:lpstr>Bridges</vt:lpstr>
      <vt:lpstr>(Data Link)/ L2 Switches</vt:lpstr>
      <vt:lpstr>Routers (or L3-Switches)</vt:lpstr>
      <vt:lpstr>Hub, L2-switches, and Routers</vt:lpstr>
      <vt:lpstr>Hosts (Clients or Servers)</vt:lpstr>
      <vt:lpstr>Wrap Up</vt:lpstr>
      <vt:lpstr>Self Study Quiz</vt:lpstr>
      <vt:lpstr>Self Study Questions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1356</cp:revision>
  <cp:lastPrinted>2018-08-27T14:38:29Z</cp:lastPrinted>
  <dcterms:created xsi:type="dcterms:W3CDTF">2017-11-05T19:40:43Z</dcterms:created>
  <dcterms:modified xsi:type="dcterms:W3CDTF">2018-12-22T01:10:37Z</dcterms:modified>
</cp:coreProperties>
</file>