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6"/>
  </p:notesMasterIdLst>
  <p:handoutMasterIdLst>
    <p:handoutMasterId r:id="rId47"/>
  </p:handoutMasterIdLst>
  <p:sldIdLst>
    <p:sldId id="577" r:id="rId2"/>
    <p:sldId id="575" r:id="rId3"/>
    <p:sldId id="597" r:id="rId4"/>
    <p:sldId id="552" r:id="rId5"/>
    <p:sldId id="578" r:id="rId6"/>
    <p:sldId id="581" r:id="rId7"/>
    <p:sldId id="582" r:id="rId8"/>
    <p:sldId id="599" r:id="rId9"/>
    <p:sldId id="583" r:id="rId10"/>
    <p:sldId id="584" r:id="rId11"/>
    <p:sldId id="621" r:id="rId12"/>
    <p:sldId id="586" r:id="rId13"/>
    <p:sldId id="592" r:id="rId14"/>
    <p:sldId id="600" r:id="rId15"/>
    <p:sldId id="587" r:id="rId16"/>
    <p:sldId id="601" r:id="rId17"/>
    <p:sldId id="604" r:id="rId18"/>
    <p:sldId id="570" r:id="rId19"/>
    <p:sldId id="567" r:id="rId20"/>
    <p:sldId id="568" r:id="rId21"/>
    <p:sldId id="605" r:id="rId22"/>
    <p:sldId id="596" r:id="rId23"/>
    <p:sldId id="590" r:id="rId24"/>
    <p:sldId id="602" r:id="rId25"/>
    <p:sldId id="572" r:id="rId26"/>
    <p:sldId id="571" r:id="rId27"/>
    <p:sldId id="603" r:id="rId28"/>
    <p:sldId id="606" r:id="rId29"/>
    <p:sldId id="607" r:id="rId30"/>
    <p:sldId id="608" r:id="rId31"/>
    <p:sldId id="610" r:id="rId32"/>
    <p:sldId id="609" r:id="rId33"/>
    <p:sldId id="611" r:id="rId34"/>
    <p:sldId id="612" r:id="rId35"/>
    <p:sldId id="615" r:id="rId36"/>
    <p:sldId id="617" r:id="rId37"/>
    <p:sldId id="616" r:id="rId38"/>
    <p:sldId id="613" r:id="rId39"/>
    <p:sldId id="618" r:id="rId40"/>
    <p:sldId id="619" r:id="rId41"/>
    <p:sldId id="620" r:id="rId42"/>
    <p:sldId id="445" r:id="rId43"/>
    <p:sldId id="573" r:id="rId44"/>
    <p:sldId id="57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0F1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36"/>
    <p:restoredTop sz="94636"/>
  </p:normalViewPr>
  <p:slideViewPr>
    <p:cSldViewPr snapToGrid="0" snapToObjects="1">
      <p:cViewPr varScale="1">
        <p:scale>
          <a:sx n="96" d="100"/>
          <a:sy n="96" d="100"/>
        </p:scale>
        <p:origin x="184" y="7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4BA1F-1031-2C42-837A-C6DBAB340155}" type="datetimeFigureOut">
              <a:rPr lang="en-US" smtClean="0"/>
              <a:t>8/27/19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4C20E3-FB14-7E48-9C5F-483662B93F81}" type="slidenum">
              <a:rPr lang="en-US" smtClean="0"/>
              <a:t>‹#›</a:t>
            </a:fld>
            <a:endParaRPr lang="en-US"/>
          </a:p>
        </p:txBody>
      </p:sp>
    </p:spTree>
    <p:extLst>
      <p:ext uri="{BB962C8B-B14F-4D97-AF65-F5344CB8AC3E}">
        <p14:creationId xmlns:p14="http://schemas.microsoft.com/office/powerpoint/2010/main" val="1255764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9761D-73B9-1A4F-8555-48E06A216E40}" type="datetimeFigureOut">
              <a:rPr lang="en-US" smtClean="0"/>
              <a:t>8/27/19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59DADB-19AE-004E-8C71-97EB08DF0A89}" type="slidenum">
              <a:rPr lang="en-US" smtClean="0"/>
              <a:t>‹#›</a:t>
            </a:fld>
            <a:endParaRPr lang="en-US"/>
          </a:p>
        </p:txBody>
      </p:sp>
    </p:spTree>
    <p:extLst>
      <p:ext uri="{BB962C8B-B14F-4D97-AF65-F5344CB8AC3E}">
        <p14:creationId xmlns:p14="http://schemas.microsoft.com/office/powerpoint/2010/main" val="29091877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2-01</a:t>
            </a:r>
          </a:p>
          <a:p>
            <a:endParaRPr lang="en-US" dirty="0"/>
          </a:p>
        </p:txBody>
      </p:sp>
      <p:sp>
        <p:nvSpPr>
          <p:cNvPr id="4" name="Slide Number Placeholder 3"/>
          <p:cNvSpPr>
            <a:spLocks noGrp="1"/>
          </p:cNvSpPr>
          <p:nvPr>
            <p:ph type="sldNum" sz="quarter" idx="10"/>
          </p:nvPr>
        </p:nvSpPr>
        <p:spPr/>
        <p:txBody>
          <a:bodyPr/>
          <a:lstStyle/>
          <a:p>
            <a:fld id="{BD59DADB-19AE-004E-8C71-97EB08DF0A89}" type="slidenum">
              <a:rPr lang="en-US" smtClean="0"/>
              <a:t>1</a:t>
            </a:fld>
            <a:endParaRPr lang="en-US"/>
          </a:p>
        </p:txBody>
      </p:sp>
    </p:spTree>
    <p:extLst>
      <p:ext uri="{BB962C8B-B14F-4D97-AF65-F5344CB8AC3E}">
        <p14:creationId xmlns:p14="http://schemas.microsoft.com/office/powerpoint/2010/main" val="261736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0AA262-1C51-46F4-B4E1-EF8994126713}" type="slidenum">
              <a:rPr lang="en-US" smtClean="0"/>
              <a:t>2</a:t>
            </a:fld>
            <a:endParaRPr lang="en-US"/>
          </a:p>
        </p:txBody>
      </p:sp>
    </p:spTree>
    <p:extLst>
      <p:ext uri="{BB962C8B-B14F-4D97-AF65-F5344CB8AC3E}">
        <p14:creationId xmlns:p14="http://schemas.microsoft.com/office/powerpoint/2010/main" val="120748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3</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2-02</a:t>
            </a:r>
          </a:p>
        </p:txBody>
      </p:sp>
      <p:sp>
        <p:nvSpPr>
          <p:cNvPr id="4" name="Slide Number Placeholder 3"/>
          <p:cNvSpPr>
            <a:spLocks noGrp="1"/>
          </p:cNvSpPr>
          <p:nvPr>
            <p:ph type="sldNum" sz="quarter" idx="10"/>
          </p:nvPr>
        </p:nvSpPr>
        <p:spPr/>
        <p:txBody>
          <a:bodyPr/>
          <a:lstStyle/>
          <a:p>
            <a:fld id="{BD59DADB-19AE-004E-8C71-97EB08DF0A89}" type="slidenum">
              <a:rPr lang="en-US" smtClean="0"/>
              <a:t>13</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2-03</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22</a:t>
            </a:fld>
            <a:endParaRPr lang="en-US"/>
          </a:p>
        </p:txBody>
      </p:sp>
    </p:spTree>
    <p:extLst>
      <p:ext uri="{BB962C8B-B14F-4D97-AF65-F5344CB8AC3E}">
        <p14:creationId xmlns:p14="http://schemas.microsoft.com/office/powerpoint/2010/main" val="38641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2-04</a:t>
            </a:r>
          </a:p>
        </p:txBody>
      </p:sp>
      <p:sp>
        <p:nvSpPr>
          <p:cNvPr id="4" name="Slide Number Placeholder 3"/>
          <p:cNvSpPr>
            <a:spLocks noGrp="1"/>
          </p:cNvSpPr>
          <p:nvPr>
            <p:ph type="sldNum" sz="quarter" idx="10"/>
          </p:nvPr>
        </p:nvSpPr>
        <p:spPr/>
        <p:txBody>
          <a:bodyPr/>
          <a:lstStyle/>
          <a:p>
            <a:fld id="{BD59DADB-19AE-004E-8C71-97EB08DF0A89}" type="slidenum">
              <a:rPr lang="en-US" smtClean="0"/>
              <a:t>29</a:t>
            </a:fld>
            <a:endParaRPr lang="en-US"/>
          </a:p>
        </p:txBody>
      </p:sp>
    </p:spTree>
    <p:extLst>
      <p:ext uri="{BB962C8B-B14F-4D97-AF65-F5344CB8AC3E}">
        <p14:creationId xmlns:p14="http://schemas.microsoft.com/office/powerpoint/2010/main" val="172873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2-05</a:t>
            </a:r>
          </a:p>
        </p:txBody>
      </p:sp>
      <p:sp>
        <p:nvSpPr>
          <p:cNvPr id="4" name="Slide Number Placeholder 3"/>
          <p:cNvSpPr>
            <a:spLocks noGrp="1"/>
          </p:cNvSpPr>
          <p:nvPr>
            <p:ph type="sldNum" sz="quarter" idx="10"/>
          </p:nvPr>
        </p:nvSpPr>
        <p:spPr/>
        <p:txBody>
          <a:bodyPr/>
          <a:lstStyle/>
          <a:p>
            <a:fld id="{BD59DADB-19AE-004E-8C71-97EB08DF0A89}" type="slidenum">
              <a:rPr lang="en-US" smtClean="0"/>
              <a:t>37</a:t>
            </a:fld>
            <a:endParaRPr lang="en-US"/>
          </a:p>
        </p:txBody>
      </p:sp>
    </p:spTree>
    <p:extLst>
      <p:ext uri="{BB962C8B-B14F-4D97-AF65-F5344CB8AC3E}">
        <p14:creationId xmlns:p14="http://schemas.microsoft.com/office/powerpoint/2010/main" val="378858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2-06</a:t>
            </a:r>
          </a:p>
        </p:txBody>
      </p:sp>
      <p:sp>
        <p:nvSpPr>
          <p:cNvPr id="4" name="Slide Number Placeholder 3"/>
          <p:cNvSpPr>
            <a:spLocks noGrp="1"/>
          </p:cNvSpPr>
          <p:nvPr>
            <p:ph type="sldNum" sz="quarter" idx="10"/>
          </p:nvPr>
        </p:nvSpPr>
        <p:spPr/>
        <p:txBody>
          <a:bodyPr/>
          <a:lstStyle/>
          <a:p>
            <a:fld id="{BD59DADB-19AE-004E-8C71-97EB08DF0A89}" type="slidenum">
              <a:rPr lang="en-US" smtClean="0"/>
              <a:t>42</a:t>
            </a:fld>
            <a:endParaRPr lang="en-US"/>
          </a:p>
        </p:txBody>
      </p:sp>
    </p:spTree>
    <p:extLst>
      <p:ext uri="{BB962C8B-B14F-4D97-AF65-F5344CB8AC3E}">
        <p14:creationId xmlns:p14="http://schemas.microsoft.com/office/powerpoint/2010/main" val="187853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 y="983655"/>
            <a:ext cx="9143999" cy="4890691"/>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 y="4488455"/>
            <a:ext cx="9143999" cy="777008"/>
          </a:xfrm>
          <a:prstGeom prst="rect">
            <a:avLst/>
          </a:prstGeom>
        </p:spPr>
        <p:txBody>
          <a:bodyPr anchor="b">
            <a:noAutofit/>
          </a:bodyPr>
          <a:lstStyle>
            <a:lvl1pPr algn="ctr">
              <a:defRPr sz="3300" b="0" spc="-75" baseline="0">
                <a:solidFill>
                  <a:srgbClr val="F4812A"/>
                </a:solidFill>
                <a:latin typeface="Gill Sans MT" charset="0"/>
                <a:ea typeface="Gill Sans MT" charset="0"/>
                <a:cs typeface="Gill Sans MT" charset="0"/>
              </a:defRPr>
            </a:lvl1pPr>
          </a:lstStyle>
          <a:p>
            <a:r>
              <a:rPr lang="en-US"/>
              <a:t>Click to edit Master title style</a:t>
            </a:r>
            <a:endParaRPr lang="en-US" dirty="0"/>
          </a:p>
        </p:txBody>
      </p:sp>
      <p:sp>
        <p:nvSpPr>
          <p:cNvPr id="3" name="Subtitle 2"/>
          <p:cNvSpPr>
            <a:spLocks noGrp="1"/>
          </p:cNvSpPr>
          <p:nvPr>
            <p:ph type="subTitle" idx="1"/>
          </p:nvPr>
        </p:nvSpPr>
        <p:spPr>
          <a:xfrm>
            <a:off x="3" y="5279800"/>
            <a:ext cx="9143999" cy="465952"/>
          </a:xfrm>
          <a:prstGeom prst="rect">
            <a:avLst/>
          </a:prstGeom>
        </p:spPr>
        <p:txBody>
          <a:bodyPr anchor="t">
            <a:noAutofit/>
          </a:bodyPr>
          <a:lstStyle>
            <a:lvl1pPr marL="0" indent="0" algn="ctr">
              <a:buNone/>
              <a:defRPr sz="1500" b="0" i="0" cap="none" spc="0" baseline="0">
                <a:solidFill>
                  <a:schemeClr val="bg1"/>
                </a:solidFill>
                <a:latin typeface="Gill Sans MT" charset="0"/>
                <a:ea typeface="Gill Sans MT" charset="0"/>
                <a:cs typeface="Gill Sans MT" charset="0"/>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054" y="1984211"/>
            <a:ext cx="5581894" cy="2003756"/>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Title and Content w Video">
    <p:spTree>
      <p:nvGrpSpPr>
        <p:cNvPr id="1" name=""/>
        <p:cNvGrpSpPr/>
        <p:nvPr/>
      </p:nvGrpSpPr>
      <p:grpSpPr>
        <a:xfrm>
          <a:off x="0" y="0"/>
          <a:ext cx="0" cy="0"/>
          <a:chOff x="0" y="0"/>
          <a:chExt cx="0" cy="0"/>
        </a:xfrm>
      </p:grpSpPr>
      <p:sp>
        <p:nvSpPr>
          <p:cNvPr id="10" name="Rectangle 9"/>
          <p:cNvSpPr/>
          <p:nvPr/>
        </p:nvSpPr>
        <p:spPr>
          <a:xfrm>
            <a:off x="1" y="0"/>
            <a:ext cx="1739900" cy="6858000"/>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019300" y="864108"/>
            <a:ext cx="6565900" cy="5120640"/>
          </a:xfrm>
          <a:prstGeom prst="rect">
            <a:avLst/>
          </a:prstGeom>
        </p:spPr>
        <p:txBody>
          <a:bodyPr anchor="t"/>
          <a:lstStyle>
            <a:lvl1pPr marL="25717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56578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8658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2087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5516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p:nvPr>
        </p:nvSpPr>
        <p:spPr>
          <a:xfrm>
            <a:off x="138350" y="1123838"/>
            <a:ext cx="1601550" cy="4601183"/>
          </a:xfrm>
          <a:prstGeom prst="rect">
            <a:avLst/>
          </a:prstGeom>
        </p:spPr>
        <p:txBody>
          <a:bodyPr vert="horz" lIns="91440" tIns="45720" rIns="91440" bIns="45720" rtlCol="0" anchor="ctr">
            <a:noAutofit/>
          </a:bodyPr>
          <a:lstStyle>
            <a:lvl1pPr>
              <a:defRPr sz="2100" b="0">
                <a:solidFill>
                  <a:srgbClr val="E78734"/>
                </a:solidFill>
                <a:latin typeface="Apple Braille" charset="0"/>
                <a:ea typeface="Apple Braille" charset="0"/>
                <a:cs typeface="Apple Braille" charset="0"/>
              </a:defRPr>
            </a:lvl1pPr>
          </a:lstStyle>
          <a:p>
            <a:r>
              <a:rPr lang="en-US"/>
              <a:t>Click to edit Master title style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w Video">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1135571"/>
            <a:ext cx="8007350" cy="5120640"/>
          </a:xfrm>
          <a:prstGeom prst="rect">
            <a:avLst/>
          </a:prstGeom>
        </p:spPr>
        <p:txBody>
          <a:bodyPr anchor="t"/>
          <a:lstStyle>
            <a:lvl1pPr marL="394335" indent="-257175">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flipH="1">
            <a:off x="2" y="885830"/>
            <a:ext cx="4832749" cy="45719"/>
          </a:xfrm>
          <a:prstGeom prst="rect">
            <a:avLst/>
          </a:prstGeom>
          <a:solidFill>
            <a:srgbClr val="F4812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dirty="0"/>
          </a:p>
        </p:txBody>
      </p:sp>
      <p:sp>
        <p:nvSpPr>
          <p:cNvPr id="5" name="Content Placeholder 2"/>
          <p:cNvSpPr>
            <a:spLocks noGrp="1"/>
          </p:cNvSpPr>
          <p:nvPr>
            <p:ph idx="10" hasCustomPrompt="1"/>
          </p:nvPr>
        </p:nvSpPr>
        <p:spPr>
          <a:xfrm>
            <a:off x="185738" y="257175"/>
            <a:ext cx="8007350" cy="628652"/>
          </a:xfrm>
          <a:prstGeom prst="rect">
            <a:avLst/>
          </a:prstGeom>
        </p:spPr>
        <p:txBody>
          <a:bodyPr anchor="t"/>
          <a:lstStyle>
            <a:lvl1pPr marL="137160" indent="0">
              <a:spcBef>
                <a:spcPts val="900"/>
              </a:spcBef>
              <a:buClr>
                <a:srgbClr val="0B194E"/>
              </a:buClr>
              <a:buFont typeface="Arial" charset="0"/>
              <a:buNone/>
              <a:defRPr sz="2700">
                <a:solidFill>
                  <a:srgbClr val="000000"/>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dirty="0"/>
              <a:t>Click to add Slide Title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ro Image Left">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6948" y="5378981"/>
            <a:ext cx="5743574" cy="917660"/>
          </a:xfrm>
          <a:prstGeom prst="rect">
            <a:avLst/>
          </a:prstGeom>
          <a:gradFill flip="none" rotWithShape="1">
            <a:gsLst>
              <a:gs pos="41000">
                <a:srgbClr val="01275D"/>
              </a:gs>
              <a:gs pos="100000">
                <a:srgbClr val="013D73"/>
              </a:gs>
            </a:gsLst>
            <a:lin ang="2700000" scaled="1"/>
            <a:tileRec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sp>
        <p:nvSpPr>
          <p:cNvPr id="9" name="Rectangle 8"/>
          <p:cNvSpPr/>
          <p:nvPr/>
        </p:nvSpPr>
        <p:spPr>
          <a:xfrm flipV="1">
            <a:off x="6948" y="6261321"/>
            <a:ext cx="9148032" cy="56907"/>
          </a:xfrm>
          <a:prstGeom prst="rect">
            <a:avLst/>
          </a:prstGeom>
          <a:solidFill>
            <a:srgbClr val="DE55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a:p>
        </p:txBody>
      </p:sp>
      <p:sp>
        <p:nvSpPr>
          <p:cNvPr id="11" name="Text Placeholder 10"/>
          <p:cNvSpPr>
            <a:spLocks noGrp="1"/>
          </p:cNvSpPr>
          <p:nvPr>
            <p:ph type="body" sz="quarter" idx="10" hasCustomPrompt="1"/>
          </p:nvPr>
        </p:nvSpPr>
        <p:spPr>
          <a:xfrm>
            <a:off x="246460" y="5607350"/>
            <a:ext cx="5300462" cy="514351"/>
          </a:xfrm>
          <a:prstGeom prst="rect">
            <a:avLst/>
          </a:prstGeom>
        </p:spPr>
        <p:txBody>
          <a:bodyPr/>
          <a:lstStyle>
            <a:lvl1pPr marL="0" indent="0" algn="r">
              <a:buNone/>
              <a:defRPr sz="2400" baseline="0">
                <a:solidFill>
                  <a:schemeClr val="bg1"/>
                </a:solidFill>
              </a:defRPr>
            </a:lvl1pPr>
          </a:lstStyle>
          <a:p>
            <a:pPr lvl="0"/>
            <a:r>
              <a:rPr lang="en-US" dirty="0"/>
              <a:t>Click to add title</a:t>
            </a:r>
          </a:p>
        </p:txBody>
      </p:sp>
    </p:spTree>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11191"/>
          </a:xfrm>
          <a:prstGeom prst="rect">
            <a:avLst/>
          </a:prstGeom>
        </p:spPr>
        <p:txBody>
          <a:bodyPr/>
          <a:lstStyle>
            <a:lvl1pPr>
              <a:defRPr>
                <a:solidFill>
                  <a:srgbClr val="000000"/>
                </a:solidFill>
              </a:defRPr>
            </a:lvl1p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57850E7-7C6C-754D-81F8-C814130E13C9}" type="slidenum">
              <a:rPr lang="en-US" smtClean="0"/>
              <a:t>‹#›</a:t>
            </a:fld>
            <a:endParaRPr lang="en-US"/>
          </a:p>
        </p:txBody>
      </p:sp>
      <p:sp>
        <p:nvSpPr>
          <p:cNvPr id="8" name="Rectangle 7"/>
          <p:cNvSpPr/>
          <p:nvPr userDrawn="1"/>
        </p:nvSpPr>
        <p:spPr>
          <a:xfrm flipH="1">
            <a:off x="2" y="885830"/>
            <a:ext cx="4832749" cy="45719"/>
          </a:xfrm>
          <a:prstGeom prst="rect">
            <a:avLst/>
          </a:prstGeom>
          <a:solidFill>
            <a:srgbClr val="F4812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dirty="0"/>
          </a:p>
        </p:txBody>
      </p:sp>
    </p:spTree>
    <p:extLst>
      <p:ext uri="{BB962C8B-B14F-4D97-AF65-F5344CB8AC3E}">
        <p14:creationId xmlns:p14="http://schemas.microsoft.com/office/powerpoint/2010/main" val="152564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FECF5F7C-B79A-244A-B704-D5ED6143334C}" type="datetime1">
              <a:rPr lang="en-US"/>
              <a:pPr>
                <a:defRPr/>
              </a:pPr>
              <a:t>8/27/19</a:t>
            </a:fld>
            <a:endParaRPr lang="en-U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Socket Programming</a:t>
            </a: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4791CCD-686D-7D43-9254-79272CEF0442}" type="slidenum">
              <a:rPr lang="en-US"/>
              <a:pPr>
                <a:defRPr/>
              </a:pPr>
              <a:t>‹#›</a:t>
            </a:fld>
            <a:endParaRPr lang="en-US"/>
          </a:p>
        </p:txBody>
      </p:sp>
    </p:spTree>
    <p:extLst>
      <p:ext uri="{BB962C8B-B14F-4D97-AF65-F5344CB8AC3E}">
        <p14:creationId xmlns:p14="http://schemas.microsoft.com/office/powerpoint/2010/main" val="139018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w Video">
    <p:bg>
      <p:bgPr>
        <a:blipFill dpi="0" rotWithShape="1">
          <a:blip r:embed="rId2">
            <a:alphaModFix amt="67000"/>
            <a:extLst>
              <a:ext uri="{BEBA8EAE-BF5A-486C-A8C5-ECC9F3942E4B}">
                <a14:imgProps xmlns:a14="http://schemas.microsoft.com/office/drawing/2010/main">
                  <a14:imgLayer r:embed="rId3">
                    <a14:imgEffect>
                      <a14:brightnessContrast bright="1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3" y="0"/>
            <a:ext cx="2582693" cy="6858000"/>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901951" y="864108"/>
            <a:ext cx="5486400" cy="5120640"/>
          </a:xfrm>
          <a:prstGeom prst="rect">
            <a:avLst/>
          </a:prstGeom>
        </p:spPr>
        <p:txBody>
          <a:bodyPr anchor="t"/>
          <a:lstStyle>
            <a:lvl1pPr marL="25717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56578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8658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2087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5516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hasCustomPrompt="1"/>
          </p:nvPr>
        </p:nvSpPr>
        <p:spPr>
          <a:xfrm>
            <a:off x="189689" y="2"/>
            <a:ext cx="2210612" cy="6857999"/>
          </a:xfrm>
          <a:prstGeom prst="rect">
            <a:avLst/>
          </a:prstGeom>
        </p:spPr>
        <p:txBody>
          <a:bodyPr vert="horz" lIns="91440" tIns="45720" rIns="91440" bIns="45720" rtlCol="0" anchor="ctr">
            <a:noAutofit/>
          </a:bodyPr>
          <a:lstStyle>
            <a:lvl1pPr algn="ctr">
              <a:defRPr sz="2400" b="0" baseline="0">
                <a:solidFill>
                  <a:srgbClr val="E78734"/>
                </a:solidFill>
                <a:latin typeface="Gill Sans MT" charset="0"/>
                <a:ea typeface="Gill Sans MT" charset="0"/>
                <a:cs typeface="Gill Sans MT" charset="0"/>
              </a:defRPr>
            </a:lvl1pPr>
          </a:lstStyle>
          <a:p>
            <a:r>
              <a:rPr lang="en-US" dirty="0"/>
              <a:t>Add Title </a:t>
            </a:r>
            <a:br>
              <a:rPr lang="en-US" dirty="0"/>
            </a:br>
            <a:r>
              <a:rPr lang="en-US" dirty="0"/>
              <a:t>Here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and Content w Video">
    <p:spTree>
      <p:nvGrpSpPr>
        <p:cNvPr id="1" name=""/>
        <p:cNvGrpSpPr/>
        <p:nvPr/>
      </p:nvGrpSpPr>
      <p:grpSpPr>
        <a:xfrm>
          <a:off x="0" y="0"/>
          <a:ext cx="0" cy="0"/>
          <a:chOff x="0" y="0"/>
          <a:chExt cx="0" cy="0"/>
        </a:xfrm>
      </p:grpSpPr>
      <p:sp>
        <p:nvSpPr>
          <p:cNvPr id="10" name="Rectangle 9"/>
          <p:cNvSpPr/>
          <p:nvPr/>
        </p:nvSpPr>
        <p:spPr>
          <a:xfrm>
            <a:off x="2" y="2"/>
            <a:ext cx="1905119" cy="6857999"/>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Placeholder 1"/>
          <p:cNvSpPr>
            <a:spLocks noGrp="1"/>
          </p:cNvSpPr>
          <p:nvPr>
            <p:ph type="title" hasCustomPrompt="1"/>
          </p:nvPr>
        </p:nvSpPr>
        <p:spPr>
          <a:xfrm>
            <a:off x="117872" y="171452"/>
            <a:ext cx="1660922" cy="2045969"/>
          </a:xfrm>
          <a:prstGeom prst="rect">
            <a:avLst/>
          </a:prstGeom>
        </p:spPr>
        <p:txBody>
          <a:bodyPr vert="horz" lIns="91440" tIns="45720" rIns="91440" bIns="45720" rtlCol="0" anchor="ctr">
            <a:noAutofit/>
          </a:bodyPr>
          <a:lstStyle>
            <a:lvl1pPr>
              <a:defRPr sz="2400" b="0">
                <a:solidFill>
                  <a:srgbClr val="E78734"/>
                </a:solidFill>
                <a:latin typeface="Gill Sans MT" charset="0"/>
                <a:ea typeface="Gill Sans MT" charset="0"/>
                <a:cs typeface="Gill Sans MT" charset="0"/>
              </a:defRPr>
            </a:lvl1pPr>
          </a:lstStyle>
          <a:p>
            <a:r>
              <a:rPr lang="en-US" dirty="0"/>
              <a:t>Add Title Here</a:t>
            </a:r>
          </a:p>
        </p:txBody>
      </p:sp>
      <p:sp>
        <p:nvSpPr>
          <p:cNvPr id="4" name="Text Placeholder 3"/>
          <p:cNvSpPr>
            <a:spLocks noGrp="1"/>
          </p:cNvSpPr>
          <p:nvPr>
            <p:ph type="body" sz="quarter" idx="10"/>
          </p:nvPr>
        </p:nvSpPr>
        <p:spPr>
          <a:xfrm>
            <a:off x="2616996" y="1407555"/>
            <a:ext cx="5967413" cy="4910696"/>
          </a:xfrm>
          <a:prstGeom prst="rect">
            <a:avLst/>
          </a:prstGeom>
        </p:spPr>
        <p:txBody>
          <a:bodyPr vert="horz"/>
          <a:lstStyle>
            <a:lvl1pPr marL="39433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1" hasCustomPrompt="1"/>
          </p:nvPr>
        </p:nvSpPr>
        <p:spPr>
          <a:xfrm>
            <a:off x="2616996" y="459263"/>
            <a:ext cx="5967413" cy="550227"/>
          </a:xfrm>
          <a:prstGeom prst="rect">
            <a:avLst/>
          </a:prstGeom>
        </p:spPr>
        <p:txBody>
          <a:bodyPr vert="horz"/>
          <a:lstStyle>
            <a:lvl1pPr marL="0" indent="0" algn="ctr">
              <a:buNone/>
              <a:defRPr sz="3000" baseline="0">
                <a:solidFill>
                  <a:srgbClr val="0B194E"/>
                </a:solidFill>
                <a:latin typeface="Gill Sans MT" charset="0"/>
                <a:ea typeface="Gill Sans MT" charset="0"/>
                <a:cs typeface="Gill Sans MT" charset="0"/>
              </a:defRPr>
            </a:lvl1pPr>
          </a:lstStyle>
          <a:p>
            <a:pPr lvl="0"/>
            <a:r>
              <a:rPr lang="en-US" dirty="0"/>
              <a:t>Add Secondary Title Here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and Content w Video">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70424" y="603843"/>
            <a:ext cx="6107907" cy="642283"/>
          </a:xfrm>
          <a:prstGeom prst="rect">
            <a:avLst/>
          </a:prstGeom>
        </p:spPr>
        <p:txBody>
          <a:bodyPr vert="horz"/>
          <a:lstStyle>
            <a:lvl1pPr marL="0" indent="0" algn="ctr">
              <a:buNone/>
              <a:defRPr sz="2700" b="0" baseline="0">
                <a:solidFill>
                  <a:srgbClr val="0B194E"/>
                </a:solidFill>
                <a:latin typeface="Gill Sans MT" charset="0"/>
                <a:ea typeface="Gill Sans MT" charset="0"/>
                <a:cs typeface="Gill Sans MT" charset="0"/>
              </a:defRPr>
            </a:lvl1pPr>
          </a:lstStyle>
          <a:p>
            <a:pPr lvl="0"/>
            <a:r>
              <a:rPr lang="en-US" dirty="0"/>
              <a:t> Title Here</a:t>
            </a:r>
          </a:p>
        </p:txBody>
      </p:sp>
      <p:sp>
        <p:nvSpPr>
          <p:cNvPr id="6" name="Media Placeholder 5"/>
          <p:cNvSpPr>
            <a:spLocks noGrp="1"/>
          </p:cNvSpPr>
          <p:nvPr>
            <p:ph type="media" sz="quarter" idx="11"/>
          </p:nvPr>
        </p:nvSpPr>
        <p:spPr>
          <a:xfrm>
            <a:off x="1470425" y="1628774"/>
            <a:ext cx="6273403" cy="4667251"/>
          </a:xfrm>
          <a:prstGeom prst="rect">
            <a:avLst/>
          </a:prstGeom>
        </p:spPr>
        <p:txBody>
          <a:bodyPr vert="horz"/>
          <a:lstStyle>
            <a:lvl1pPr marL="0" indent="0">
              <a:buNone/>
              <a:defRPr b="0" i="0">
                <a:latin typeface="Gill Sans MT" charset="0"/>
                <a:ea typeface="Gill Sans MT" charset="0"/>
                <a:cs typeface="Gill Sans MT" charset="0"/>
              </a:defRPr>
            </a:lvl1pPr>
          </a:lstStyle>
          <a:p>
            <a:r>
              <a:rPr lang="en-US"/>
              <a:t>Click icon to add media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Title and Content w Video">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38928" y="1114427"/>
            <a:ext cx="4401476" cy="4954975"/>
          </a:xfrm>
          <a:prstGeom prst="rect">
            <a:avLst/>
          </a:prstGeom>
        </p:spPr>
        <p:txBody>
          <a:bodyPr vert="horz"/>
          <a:lstStyle>
            <a:lvl1pPr marL="39433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p:cNvSpPr>
            <a:spLocks noGrp="1"/>
          </p:cNvSpPr>
          <p:nvPr>
            <p:ph type="pic" sz="quarter" idx="11"/>
          </p:nvPr>
        </p:nvSpPr>
        <p:spPr>
          <a:xfrm>
            <a:off x="552668" y="504827"/>
            <a:ext cx="3751082"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5" name="Text Placeholder 7"/>
          <p:cNvSpPr>
            <a:spLocks noGrp="1"/>
          </p:cNvSpPr>
          <p:nvPr>
            <p:ph type="body" sz="quarter" idx="12" hasCustomPrompt="1"/>
          </p:nvPr>
        </p:nvSpPr>
        <p:spPr>
          <a:xfrm>
            <a:off x="4538928" y="459263"/>
            <a:ext cx="4401476" cy="550227"/>
          </a:xfrm>
          <a:prstGeom prst="rect">
            <a:avLst/>
          </a:prstGeom>
        </p:spPr>
        <p:txBody>
          <a:bodyPr vert="horz"/>
          <a:lstStyle>
            <a:lvl1pPr marL="0" indent="0" algn="l">
              <a:buNone/>
              <a:defRPr sz="2100" baseline="0">
                <a:solidFill>
                  <a:srgbClr val="0B194E"/>
                </a:solidFill>
                <a:latin typeface="Gill Sans MT" charset="0"/>
                <a:ea typeface="Gill Sans MT" charset="0"/>
                <a:cs typeface="Gill Sans MT" charset="0"/>
              </a:defRPr>
            </a:lvl1pPr>
          </a:lstStyle>
          <a:p>
            <a:pPr lvl="0"/>
            <a:r>
              <a:rPr lang="en-US" dirty="0"/>
              <a:t>Add Secondary Title Here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1_Title and Content w Video">
    <p:spTree>
      <p:nvGrpSpPr>
        <p:cNvPr id="1" name=""/>
        <p:cNvGrpSpPr/>
        <p:nvPr/>
      </p:nvGrpSpPr>
      <p:grpSpPr>
        <a:xfrm>
          <a:off x="0" y="0"/>
          <a:ext cx="0" cy="0"/>
          <a:chOff x="0" y="0"/>
          <a:chExt cx="0" cy="0"/>
        </a:xfrm>
      </p:grpSpPr>
      <p:sp>
        <p:nvSpPr>
          <p:cNvPr id="6" name="Rectangle 5"/>
          <p:cNvSpPr/>
          <p:nvPr/>
        </p:nvSpPr>
        <p:spPr>
          <a:xfrm>
            <a:off x="4716893" y="2"/>
            <a:ext cx="4427108" cy="6857999"/>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icture Placeholder 6"/>
          <p:cNvSpPr>
            <a:spLocks noGrp="1"/>
          </p:cNvSpPr>
          <p:nvPr>
            <p:ph type="pic" sz="quarter" idx="11"/>
          </p:nvPr>
        </p:nvSpPr>
        <p:spPr>
          <a:xfrm>
            <a:off x="206581" y="504827"/>
            <a:ext cx="4418999"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4831559" y="504826"/>
            <a:ext cx="4108847" cy="520700"/>
          </a:xfrm>
          <a:prstGeom prst="rect">
            <a:avLst/>
          </a:prstGeom>
        </p:spPr>
        <p:txBody>
          <a:bodyPr vert="horz"/>
          <a:lstStyle>
            <a:lvl1pPr marL="0" indent="0" algn="ctr">
              <a:buNone/>
              <a:defRPr sz="2100" b="0">
                <a:solidFill>
                  <a:srgbClr val="E78734"/>
                </a:solidFill>
                <a:latin typeface="Gill Sans MT" charset="0"/>
                <a:ea typeface="Gill Sans MT" charset="0"/>
                <a:cs typeface="Gill Sans MT" charset="0"/>
              </a:defRPr>
            </a:lvl1pPr>
          </a:lstStyle>
          <a:p>
            <a:pPr lvl="0"/>
            <a:r>
              <a:rPr lang="en-US" dirty="0"/>
              <a:t>Add Title Here</a:t>
            </a:r>
          </a:p>
        </p:txBody>
      </p:sp>
      <p:sp>
        <p:nvSpPr>
          <p:cNvPr id="3" name="Text Placeholder 2"/>
          <p:cNvSpPr>
            <a:spLocks noGrp="1"/>
          </p:cNvSpPr>
          <p:nvPr>
            <p:ph type="body" sz="quarter" idx="10"/>
          </p:nvPr>
        </p:nvSpPr>
        <p:spPr>
          <a:xfrm>
            <a:off x="4831559" y="1331056"/>
            <a:ext cx="4108847" cy="5095144"/>
          </a:xfrm>
          <a:prstGeom prst="rect">
            <a:avLst/>
          </a:prstGeom>
        </p:spPr>
        <p:txBody>
          <a:bodyPr vert="horz"/>
          <a:lstStyle>
            <a:lvl1pPr marL="394335" indent="-257175">
              <a:spcBef>
                <a:spcPts val="900"/>
              </a:spcBef>
              <a:buClrTx/>
              <a:buFont typeface="Arial" charset="0"/>
              <a:buChar char="•"/>
              <a:defRPr>
                <a:solidFill>
                  <a:schemeClr val="bg1"/>
                </a:solidFill>
                <a:latin typeface="Gill Sans MT" charset="0"/>
                <a:ea typeface="Gill Sans MT" charset="0"/>
                <a:cs typeface="Gill Sans MT" charset="0"/>
              </a:defRPr>
            </a:lvl1pPr>
            <a:lvl2pPr marL="771525" indent="-257175">
              <a:spcBef>
                <a:spcPts val="900"/>
              </a:spcBef>
              <a:buClrTx/>
              <a:buFont typeface="Arial" charset="0"/>
              <a:buChar char="•"/>
              <a:defRPr>
                <a:solidFill>
                  <a:schemeClr val="bg1"/>
                </a:solidFill>
                <a:latin typeface="Gill Sans MT" charset="0"/>
                <a:ea typeface="Gill Sans MT" charset="0"/>
                <a:cs typeface="Gill Sans MT" charset="0"/>
              </a:defRPr>
            </a:lvl2pPr>
            <a:lvl3pPr marL="985838" indent="-214313">
              <a:spcBef>
                <a:spcPts val="900"/>
              </a:spcBef>
              <a:buClrTx/>
              <a:buFont typeface="Arial" charset="0"/>
              <a:buChar char="•"/>
              <a:defRPr>
                <a:solidFill>
                  <a:schemeClr val="bg1"/>
                </a:solidFill>
                <a:latin typeface="Gill Sans MT" charset="0"/>
                <a:ea typeface="Gill Sans MT" charset="0"/>
                <a:cs typeface="Gill Sans MT" charset="0"/>
              </a:defRPr>
            </a:lvl3pPr>
            <a:lvl4pPr marL="1328738" indent="-214313">
              <a:spcBef>
                <a:spcPts val="900"/>
              </a:spcBef>
              <a:buClrTx/>
              <a:buFont typeface="Arial" charset="0"/>
              <a:buChar char="•"/>
              <a:defRPr>
                <a:solidFill>
                  <a:schemeClr val="bg1"/>
                </a:solidFill>
                <a:latin typeface="Gill Sans MT" charset="0"/>
                <a:ea typeface="Gill Sans MT" charset="0"/>
                <a:cs typeface="Gill Sans MT" charset="0"/>
              </a:defRPr>
            </a:lvl4pPr>
            <a:lvl5pPr marL="1671638" indent="-214313">
              <a:spcBef>
                <a:spcPts val="900"/>
              </a:spcBef>
              <a:buClrTx/>
              <a:buFont typeface="Arial" charset="0"/>
              <a:buChar char="•"/>
              <a:defRPr>
                <a:solidFill>
                  <a:schemeClr val="bg1"/>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2_Title and Content w Video">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206581" y="504827"/>
            <a:ext cx="4418999"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4831559" y="504826"/>
            <a:ext cx="4108847" cy="520700"/>
          </a:xfrm>
          <a:prstGeom prst="rect">
            <a:avLst/>
          </a:prstGeom>
        </p:spPr>
        <p:txBody>
          <a:bodyPr vert="horz"/>
          <a:lstStyle>
            <a:lvl1pPr marL="0" indent="0" algn="ctr">
              <a:buNone/>
              <a:defRPr sz="2100" b="0">
                <a:solidFill>
                  <a:srgbClr val="0B194E"/>
                </a:solidFill>
                <a:latin typeface="Gill Sans MT" charset="0"/>
                <a:ea typeface="Gill Sans MT" charset="0"/>
                <a:cs typeface="Gill Sans MT" charset="0"/>
              </a:defRPr>
            </a:lvl1pPr>
          </a:lstStyle>
          <a:p>
            <a:pPr lvl="0"/>
            <a:r>
              <a:rPr lang="en-US" dirty="0"/>
              <a:t>Add Title Here</a:t>
            </a:r>
          </a:p>
        </p:txBody>
      </p:sp>
      <p:sp>
        <p:nvSpPr>
          <p:cNvPr id="3" name="Text Placeholder 2"/>
          <p:cNvSpPr>
            <a:spLocks noGrp="1"/>
          </p:cNvSpPr>
          <p:nvPr>
            <p:ph type="body" sz="quarter" idx="10"/>
          </p:nvPr>
        </p:nvSpPr>
        <p:spPr>
          <a:xfrm>
            <a:off x="4831559" y="1331056"/>
            <a:ext cx="4108847" cy="5095144"/>
          </a:xfrm>
          <a:prstGeom prst="rect">
            <a:avLst/>
          </a:prstGeom>
        </p:spPr>
        <p:txBody>
          <a:bodyPr vert="horz"/>
          <a:lstStyle>
            <a:lvl1pPr marL="394335" indent="-257175">
              <a:spcBef>
                <a:spcPts val="900"/>
              </a:spcBef>
              <a:buClrTx/>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Tx/>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Tx/>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Tx/>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Tx/>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and Content w Video">
    <p:spTree>
      <p:nvGrpSpPr>
        <p:cNvPr id="1" name=""/>
        <p:cNvGrpSpPr/>
        <p:nvPr/>
      </p:nvGrpSpPr>
      <p:grpSpPr>
        <a:xfrm>
          <a:off x="0" y="0"/>
          <a:ext cx="0" cy="0"/>
          <a:chOff x="0" y="0"/>
          <a:chExt cx="0" cy="0"/>
        </a:xfrm>
      </p:grpSpPr>
      <p:sp>
        <p:nvSpPr>
          <p:cNvPr id="6" name="Media Placeholder 5"/>
          <p:cNvSpPr>
            <a:spLocks noGrp="1"/>
          </p:cNvSpPr>
          <p:nvPr>
            <p:ph type="media" sz="quarter" idx="11"/>
          </p:nvPr>
        </p:nvSpPr>
        <p:spPr>
          <a:xfrm>
            <a:off x="711551" y="688479"/>
            <a:ext cx="7781152" cy="5416435"/>
          </a:xfrm>
          <a:prstGeom prst="rect">
            <a:avLst/>
          </a:prstGeom>
        </p:spPr>
        <p:txBody>
          <a:bodyPr vert="horz"/>
          <a:lstStyle>
            <a:lvl1pPr marL="0" indent="0">
              <a:buNone/>
              <a:defRPr>
                <a:latin typeface="Gill Sans MT" charset="0"/>
                <a:ea typeface="Gill Sans MT" charset="0"/>
                <a:cs typeface="Gill Sans MT" charset="0"/>
              </a:defRPr>
            </a:lvl1pPr>
          </a:lstStyle>
          <a:p>
            <a:r>
              <a:rPr lang="en-US"/>
              <a:t>Click icon to add media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Title and Content w Video">
    <p:spTree>
      <p:nvGrpSpPr>
        <p:cNvPr id="1" name=""/>
        <p:cNvGrpSpPr/>
        <p:nvPr/>
      </p:nvGrpSpPr>
      <p:grpSpPr>
        <a:xfrm>
          <a:off x="0" y="0"/>
          <a:ext cx="0" cy="0"/>
          <a:chOff x="0" y="0"/>
          <a:chExt cx="0" cy="0"/>
        </a:xfrm>
      </p:grpSpPr>
      <p:sp>
        <p:nvSpPr>
          <p:cNvPr id="5" name="Rectangle 4"/>
          <p:cNvSpPr/>
          <p:nvPr/>
        </p:nvSpPr>
        <p:spPr>
          <a:xfrm>
            <a:off x="3" y="5875009"/>
            <a:ext cx="9143999" cy="982993"/>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p:cNvSpPr>
          <p:nvPr>
            <p:ph type="pic" sz="quarter" idx="10"/>
          </p:nvPr>
        </p:nvSpPr>
        <p:spPr>
          <a:xfrm>
            <a:off x="0" y="1"/>
            <a:ext cx="9144000" cy="5875007"/>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7" name="Text Placeholder 6"/>
          <p:cNvSpPr>
            <a:spLocks noGrp="1"/>
          </p:cNvSpPr>
          <p:nvPr>
            <p:ph type="body" sz="quarter" idx="11" hasCustomPrompt="1"/>
          </p:nvPr>
        </p:nvSpPr>
        <p:spPr>
          <a:xfrm>
            <a:off x="3" y="6072190"/>
            <a:ext cx="9143999" cy="612775"/>
          </a:xfrm>
          <a:prstGeom prst="rect">
            <a:avLst/>
          </a:prstGeom>
        </p:spPr>
        <p:txBody>
          <a:bodyPr vert="horz" anchor="ctr"/>
          <a:lstStyle>
            <a:lvl1pPr marL="0" indent="0" algn="ctr">
              <a:buNone/>
              <a:defRPr sz="2400" b="0" baseline="0">
                <a:solidFill>
                  <a:srgbClr val="F58420"/>
                </a:solidFill>
                <a:latin typeface="Gill Sans MT" charset="0"/>
                <a:ea typeface="Gill Sans MT" charset="0"/>
                <a:cs typeface="Gill Sans MT" charset="0"/>
              </a:defRPr>
            </a:lvl1pPr>
          </a:lstStyle>
          <a:p>
            <a:pPr lvl="0"/>
            <a:r>
              <a:rPr lang="en-US" dirty="0"/>
              <a:t>Add Text Here</a:t>
            </a:r>
          </a:p>
        </p:txBody>
      </p:sp>
    </p:spTree>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67000"/>
            <a:extLst>
              <a:ext uri="{BEBA8EAE-BF5A-486C-A8C5-ECC9F3942E4B}">
                <a14:imgProps xmlns:a14="http://schemas.microsoft.com/office/drawing/2010/main">
                  <a14:imgLayer r:embed="rId17">
                    <a14:imgEffect>
                      <a14:brightnessContrast bright="1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45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44">
          <p15:clr>
            <a:srgbClr val="F26B43"/>
          </p15:clr>
        </p15:guide>
        <p15:guide id="2" pos="2016">
          <p15:clr>
            <a:srgbClr val="F26B43"/>
          </p15:clr>
        </p15:guide>
        <p15:guide id="5" orient="horz" pos="648">
          <p15:clr>
            <a:srgbClr val="F26B43"/>
          </p15:clr>
        </p15:guide>
        <p15:guide id="6" orient="horz" pos="36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dirty="0"/>
              <a:t>TCP/IP Sockets...</a:t>
            </a:r>
          </a:p>
        </p:txBody>
      </p:sp>
      <p:sp>
        <p:nvSpPr>
          <p:cNvPr id="2051" name="Rectangle 3"/>
          <p:cNvSpPr>
            <a:spLocks noGrp="1" noChangeArrowheads="1"/>
          </p:cNvSpPr>
          <p:nvPr>
            <p:ph type="subTitle" idx="1"/>
          </p:nvPr>
        </p:nvSpPr>
        <p:spPr/>
        <p:txBody>
          <a:bodyPr/>
          <a:lstStyle/>
          <a:p>
            <a:pPr eaLnBrk="1" hangingPunct="1">
              <a:defRPr/>
            </a:pPr>
            <a:endParaRPr lang="en-US"/>
          </a:p>
        </p:txBody>
      </p:sp>
    </p:spTree>
    <p:extLst>
      <p:ext uri="{BB962C8B-B14F-4D97-AF65-F5344CB8AC3E}">
        <p14:creationId xmlns:p14="http://schemas.microsoft.com/office/powerpoint/2010/main" val="4177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2"/>
          <p:cNvGraphicFramePr>
            <a:graphicFrameLocks noChangeAspect="1"/>
          </p:cNvGraphicFramePr>
          <p:nvPr>
            <p:extLst>
              <p:ext uri="{D42A27DB-BD31-4B8C-83A1-F6EECF244321}">
                <p14:modId xmlns:p14="http://schemas.microsoft.com/office/powerpoint/2010/main" val="666879397"/>
              </p:ext>
            </p:extLst>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34954" name="Slide" r:id="rId3" imgW="4572000" imgH="3429000" progId="PowerPoint.Slide.8">
                  <p:embed/>
                </p:oleObj>
              </mc:Choice>
              <mc:Fallback>
                <p:oleObj name="Slide" r:id="rId3" imgW="4572000" imgH="342900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 name="TextBox 10"/>
          <p:cNvSpPr txBox="1"/>
          <p:nvPr/>
        </p:nvSpPr>
        <p:spPr>
          <a:xfrm>
            <a:off x="4891685" y="3051067"/>
            <a:ext cx="2917348" cy="369332"/>
          </a:xfrm>
          <a:prstGeom prst="rect">
            <a:avLst/>
          </a:prstGeom>
          <a:noFill/>
        </p:spPr>
        <p:txBody>
          <a:bodyPr wrap="none" rtlCol="0">
            <a:spAutoFit/>
          </a:bodyPr>
          <a:lstStyle/>
          <a:p>
            <a:r>
              <a:rPr lang="en-US" b="1" dirty="0">
                <a:solidFill>
                  <a:srgbClr val="FF0000"/>
                </a:solidFill>
              </a:rPr>
              <a:t>X      Network Interfaces</a:t>
            </a:r>
          </a:p>
        </p:txBody>
      </p:sp>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10</a:t>
            </a:fld>
            <a:endParaRPr lang="en-US" dirty="0"/>
          </a:p>
        </p:txBody>
      </p:sp>
      <p:sp>
        <p:nvSpPr>
          <p:cNvPr id="6" name="Rectangle 5"/>
          <p:cNvSpPr/>
          <p:nvPr/>
        </p:nvSpPr>
        <p:spPr>
          <a:xfrm>
            <a:off x="2678145" y="2733535"/>
            <a:ext cx="4179855" cy="40036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78146" y="3147718"/>
            <a:ext cx="5011166" cy="2726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8145" y="3420399"/>
            <a:ext cx="4179855" cy="293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44828" y="3976952"/>
            <a:ext cx="731657"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Ports</a:t>
            </a:r>
          </a:p>
        </p:txBody>
      </p:sp>
      <p:sp>
        <p:nvSpPr>
          <p:cNvPr id="13" name="Rectangle 12"/>
          <p:cNvSpPr/>
          <p:nvPr/>
        </p:nvSpPr>
        <p:spPr>
          <a:xfrm>
            <a:off x="2692495" y="3728090"/>
            <a:ext cx="4179855" cy="2488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362888" y="4369364"/>
            <a:ext cx="220330"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832258" y="3991292"/>
            <a:ext cx="731657"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859868" y="4323202"/>
            <a:ext cx="220330"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647298" y="3991826"/>
            <a:ext cx="731657"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606436" y="4377860"/>
            <a:ext cx="220330" cy="2070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CAB803-E16E-D04B-894C-7414C054A17D}"/>
              </a:ext>
            </a:extLst>
          </p:cNvPr>
          <p:cNvSpPr txBox="1"/>
          <p:nvPr/>
        </p:nvSpPr>
        <p:spPr>
          <a:xfrm>
            <a:off x="2692495" y="5424407"/>
            <a:ext cx="5507405" cy="646331"/>
          </a:xfrm>
          <a:prstGeom prst="rect">
            <a:avLst/>
          </a:prstGeom>
          <a:noFill/>
        </p:spPr>
        <p:txBody>
          <a:bodyPr wrap="none" rtlCol="0">
            <a:spAutoFit/>
          </a:bodyPr>
          <a:lstStyle/>
          <a:p>
            <a:r>
              <a:rPr lang="en-US" dirty="0"/>
              <a:t>What is the port # for SSH? (</a:t>
            </a:r>
            <a:r>
              <a:rPr lang="en-US" b="1" dirty="0">
                <a:solidFill>
                  <a:srgbClr val="0070C0"/>
                </a:solidFill>
              </a:rPr>
              <a:t>Secure Shell</a:t>
            </a:r>
            <a:r>
              <a:rPr lang="en-US" dirty="0"/>
              <a:t>)</a:t>
            </a:r>
          </a:p>
          <a:p>
            <a:r>
              <a:rPr lang="en-US" dirty="0"/>
              <a:t>What is the port # for DNS? (</a:t>
            </a:r>
            <a:r>
              <a:rPr lang="en-US" b="1" dirty="0">
                <a:solidFill>
                  <a:srgbClr val="0070C0"/>
                </a:solidFill>
              </a:rPr>
              <a:t>Domain Name Syst</a:t>
            </a:r>
            <a:r>
              <a:rPr lang="en-US" dirty="0"/>
              <a:t>em)</a:t>
            </a:r>
          </a:p>
        </p:txBody>
      </p:sp>
    </p:spTree>
    <p:extLst>
      <p:ext uri="{BB962C8B-B14F-4D97-AF65-F5344CB8AC3E}">
        <p14:creationId xmlns:p14="http://schemas.microsoft.com/office/powerpoint/2010/main" val="176318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animBg="1"/>
      <p:bldP spid="8" grpId="0" animBg="1"/>
      <p:bldP spid="9" grpId="0" animBg="1"/>
      <p:bldP spid="13" grpId="0" animBg="1"/>
      <p:bldP spid="14" grpId="0" animBg="1"/>
      <p:bldP spid="16" grpId="0" animBg="1"/>
      <p:bldP spid="17" grpId="0" animBg="1"/>
      <p:bldP spid="18" grpId="0" animBg="1"/>
      <p:bldP spid="21" grpId="0" animBg="1"/>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2"/>
          <p:cNvGraphicFramePr>
            <a:graphicFrameLocks noChangeAspect="1"/>
          </p:cNvGraphicFramePr>
          <p:nvPr>
            <p:extLst/>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43014" name="Slide" r:id="rId3" imgW="4572000" imgH="3429000" progId="PowerPoint.Slide.8">
                  <p:embed/>
                </p:oleObj>
              </mc:Choice>
              <mc:Fallback>
                <p:oleObj name="Slide" r:id="rId3" imgW="4572000" imgH="3429000" progId="PowerPoint.Slide.8">
                  <p:embed/>
                  <p:pic>
                    <p:nvPicPr>
                      <p:cNvPr id="1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 name="TextBox 10"/>
          <p:cNvSpPr txBox="1"/>
          <p:nvPr/>
        </p:nvSpPr>
        <p:spPr>
          <a:xfrm>
            <a:off x="4891685" y="3051067"/>
            <a:ext cx="2917348" cy="369332"/>
          </a:xfrm>
          <a:prstGeom prst="rect">
            <a:avLst/>
          </a:prstGeom>
          <a:noFill/>
        </p:spPr>
        <p:txBody>
          <a:bodyPr wrap="none" rtlCol="0">
            <a:spAutoFit/>
          </a:bodyPr>
          <a:lstStyle/>
          <a:p>
            <a:r>
              <a:rPr lang="en-US" b="1" dirty="0">
                <a:solidFill>
                  <a:srgbClr val="FF0000"/>
                </a:solidFill>
              </a:rPr>
              <a:t>X      Network Interfaces</a:t>
            </a:r>
          </a:p>
        </p:txBody>
      </p:sp>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11</a:t>
            </a:fld>
            <a:endParaRPr lang="en-US" dirty="0"/>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Ports</a:t>
            </a:r>
          </a:p>
        </p:txBody>
      </p:sp>
      <p:sp>
        <p:nvSpPr>
          <p:cNvPr id="2" name="TextBox 1">
            <a:extLst>
              <a:ext uri="{FF2B5EF4-FFF2-40B4-BE49-F238E27FC236}">
                <a16:creationId xmlns:a16="http://schemas.microsoft.com/office/drawing/2014/main" id="{BBCAB803-E16E-D04B-894C-7414C054A17D}"/>
              </a:ext>
            </a:extLst>
          </p:cNvPr>
          <p:cNvSpPr txBox="1"/>
          <p:nvPr/>
        </p:nvSpPr>
        <p:spPr>
          <a:xfrm>
            <a:off x="2692495" y="5424407"/>
            <a:ext cx="5566717" cy="646331"/>
          </a:xfrm>
          <a:prstGeom prst="rect">
            <a:avLst/>
          </a:prstGeom>
          <a:noFill/>
        </p:spPr>
        <p:txBody>
          <a:bodyPr wrap="none" rtlCol="0">
            <a:spAutoFit/>
          </a:bodyPr>
          <a:lstStyle/>
          <a:p>
            <a:r>
              <a:rPr lang="en-US" dirty="0"/>
              <a:t>What is the port # for SSH? (</a:t>
            </a:r>
            <a:r>
              <a:rPr lang="en-US" b="1" dirty="0">
                <a:solidFill>
                  <a:srgbClr val="0070C0"/>
                </a:solidFill>
              </a:rPr>
              <a:t>Secure Shell</a:t>
            </a:r>
            <a:r>
              <a:rPr lang="en-US" dirty="0"/>
              <a:t>)</a:t>
            </a:r>
          </a:p>
          <a:p>
            <a:r>
              <a:rPr lang="en-US" dirty="0"/>
              <a:t>What is the port # for DNS? (</a:t>
            </a:r>
            <a:r>
              <a:rPr lang="en-US" b="1" dirty="0">
                <a:solidFill>
                  <a:srgbClr val="0070C0"/>
                </a:solidFill>
              </a:rPr>
              <a:t>Domain Name System</a:t>
            </a:r>
            <a:r>
              <a:rPr lang="en-US" dirty="0"/>
              <a:t>)</a:t>
            </a:r>
          </a:p>
        </p:txBody>
      </p:sp>
    </p:spTree>
    <p:extLst>
      <p:ext uri="{BB962C8B-B14F-4D97-AF65-F5344CB8AC3E}">
        <p14:creationId xmlns:p14="http://schemas.microsoft.com/office/powerpoint/2010/main" val="175921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895" y="181614"/>
            <a:ext cx="7772400" cy="508665"/>
          </a:xfrm>
        </p:spPr>
        <p:txBody>
          <a:bodyPr/>
          <a:lstStyle/>
          <a:p>
            <a:pPr eaLnBrk="1" hangingPunct="1">
              <a:defRPr/>
            </a:pPr>
            <a:r>
              <a:rPr lang="en-US" dirty="0">
                <a:solidFill>
                  <a:schemeClr val="tx1">
                    <a:lumMod val="50000"/>
                    <a:lumOff val="50000"/>
                  </a:schemeClr>
                </a:solidFill>
              </a:rPr>
              <a:t>Life of an Internet Host (Client or Server)</a:t>
            </a:r>
          </a:p>
        </p:txBody>
      </p:sp>
      <p:sp>
        <p:nvSpPr>
          <p:cNvPr id="5" name="Slide Number Placeholder 3"/>
          <p:cNvSpPr>
            <a:spLocks noGrp="1"/>
          </p:cNvSpPr>
          <p:nvPr>
            <p:ph type="sldNum" sz="quarter" idx="12"/>
          </p:nvPr>
        </p:nvSpPr>
        <p:spPr>
          <a:xfrm>
            <a:off x="6553200" y="6248400"/>
            <a:ext cx="1905000" cy="457200"/>
          </a:xfrm>
        </p:spPr>
        <p:txBody>
          <a:bodyPr/>
          <a:lstStyle/>
          <a:p>
            <a:pPr algn="r">
              <a:defRPr/>
            </a:pPr>
            <a:fld id="{3A40E561-C378-2F48-82E7-FDC9B24D0C70}" type="slidenum">
              <a:rPr lang="en-US"/>
              <a:pPr algn="r">
                <a:defRPr/>
              </a:pPr>
              <a:t>12</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367663582"/>
              </p:ext>
            </p:extLst>
          </p:nvPr>
        </p:nvGraphicFramePr>
        <p:xfrm>
          <a:off x="1179898" y="1010419"/>
          <a:ext cx="6917824" cy="5188368"/>
        </p:xfrm>
        <a:graphic>
          <a:graphicData uri="http://schemas.openxmlformats.org/presentationml/2006/ole">
            <mc:AlternateContent xmlns:mc="http://schemas.openxmlformats.org/markup-compatibility/2006">
              <mc:Choice xmlns:v="urn:schemas-microsoft-com:vml" Requires="v">
                <p:oleObj spid="_x0000_s37002" name="Slide" r:id="rId3" imgW="4572000" imgH="3429000" progId="PowerPoint.Slide.8">
                  <p:embed/>
                </p:oleObj>
              </mc:Choice>
              <mc:Fallback>
                <p:oleObj name="Slide" r:id="rId3" imgW="4572000" imgH="342900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898" y="1010419"/>
                        <a:ext cx="6917824" cy="51883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2902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TCP Socket Programming</a:t>
            </a:r>
            <a:br>
              <a:rPr lang="en-US" dirty="0">
                <a:solidFill>
                  <a:srgbClr val="FF6600"/>
                </a:solidFill>
              </a:rPr>
            </a:br>
            <a:r>
              <a:rPr lang="en-US" dirty="0">
                <a:solidFill>
                  <a:srgbClr val="FF6600"/>
                </a:solidFill>
              </a:rPr>
              <a:t>(Java)</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13</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TCP Socket Language Independent Overview</a:t>
            </a:r>
          </a:p>
          <a:p>
            <a:r>
              <a:rPr lang="en-US" dirty="0"/>
              <a:t>TCP Sockets programming in Java</a:t>
            </a:r>
          </a:p>
          <a:p>
            <a:r>
              <a:rPr lang="en-US" dirty="0"/>
              <a:t>TCP Socket programming Primitives </a:t>
            </a:r>
          </a:p>
          <a:p>
            <a:pPr lvl="1"/>
            <a:r>
              <a:rPr lang="en-US" b="1" dirty="0">
                <a:solidFill>
                  <a:srgbClr val="0070C0"/>
                </a:solidFill>
              </a:rPr>
              <a:t>Server</a:t>
            </a:r>
          </a:p>
          <a:p>
            <a:pPr lvl="2"/>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a:t>
            </a:r>
          </a:p>
          <a:p>
            <a:pPr lvl="2"/>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a:t>
            </a:r>
          </a:p>
          <a:p>
            <a:pPr lvl="2"/>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 </a:t>
            </a:r>
            <a:r>
              <a:rPr lang="en-US" b="1" dirty="0" err="1">
                <a:cs typeface="Times New Roman" charset="0"/>
              </a:rPr>
              <a:t>InetAddress</a:t>
            </a:r>
            <a:r>
              <a:rPr lang="en-US" dirty="0">
                <a:cs typeface="Times New Roman" charset="0"/>
              </a:rPr>
              <a:t> </a:t>
            </a:r>
            <a:r>
              <a:rPr lang="en-US" dirty="0" err="1">
                <a:cs typeface="Times New Roman" charset="0"/>
              </a:rPr>
              <a:t>localaddr</a:t>
            </a:r>
            <a:r>
              <a:rPr lang="en-US" dirty="0">
                <a:cs typeface="Times New Roman" charset="0"/>
              </a:rPr>
              <a:t>); </a:t>
            </a:r>
            <a:endParaRPr lang="en-US" dirty="0"/>
          </a:p>
          <a:p>
            <a:pPr lvl="1"/>
            <a:r>
              <a:rPr lang="en-US" b="1" dirty="0">
                <a:solidFill>
                  <a:srgbClr val="0070C0"/>
                </a:solidFill>
              </a:rPr>
              <a:t>Client</a:t>
            </a:r>
          </a:p>
          <a:p>
            <a:pPr lvl="2"/>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lvl="2"/>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lvl="2"/>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marL="651510" lvl="2" indent="0">
              <a:buNone/>
            </a:pPr>
            <a:r>
              <a:rPr lang="en-US" b="1"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 </a:t>
            </a:r>
          </a:p>
          <a:p>
            <a:pPr lvl="2"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marL="651510" lvl="2" indent="0" eaLnBrk="0" hangingPunct="0">
              <a:buNone/>
              <a:defRPr/>
            </a:pPr>
            <a:r>
              <a:rPr lang="en-US" b="1"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a:t>
            </a:r>
          </a:p>
          <a:p>
            <a:pPr lvl="2"/>
            <a:endParaRPr lang="en-US" b="1" dirty="0">
              <a:solidFill>
                <a:srgbClr val="0070C0"/>
              </a:solidFill>
            </a:endParaRPr>
          </a:p>
          <a:p>
            <a:r>
              <a:rPr lang="en-US" b="1" dirty="0">
                <a:solidFill>
                  <a:srgbClr val="0070C0"/>
                </a:solidFill>
              </a:rPr>
              <a:t>Optional : Read Chapter 2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endParaRPr lang="en-US" dirty="0"/>
          </a:p>
        </p:txBody>
      </p:sp>
    </p:spTree>
    <p:extLst>
      <p:ext uri="{BB962C8B-B14F-4D97-AF65-F5344CB8AC3E}">
        <p14:creationId xmlns:p14="http://schemas.microsoft.com/office/powerpoint/2010/main" val="44672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04C4-DD41-A34D-A299-1315A224AB8F}"/>
              </a:ext>
            </a:extLst>
          </p:cNvPr>
          <p:cNvSpPr>
            <a:spLocks noGrp="1"/>
          </p:cNvSpPr>
          <p:nvPr>
            <p:ph type="title"/>
          </p:nvPr>
        </p:nvSpPr>
        <p:spPr/>
        <p:txBody>
          <a:bodyPr/>
          <a:lstStyle/>
          <a:p>
            <a:r>
              <a:rPr lang="en-US" dirty="0"/>
              <a:t>Client-Server Paradigm</a:t>
            </a:r>
          </a:p>
        </p:txBody>
      </p:sp>
      <p:sp>
        <p:nvSpPr>
          <p:cNvPr id="3" name="Content Placeholder 2">
            <a:extLst>
              <a:ext uri="{FF2B5EF4-FFF2-40B4-BE49-F238E27FC236}">
                <a16:creationId xmlns:a16="http://schemas.microsoft.com/office/drawing/2014/main" id="{6EE9FEA7-DD26-D44A-A475-8B008C48158E}"/>
              </a:ext>
            </a:extLst>
          </p:cNvPr>
          <p:cNvSpPr>
            <a:spLocks noGrp="1"/>
          </p:cNvSpPr>
          <p:nvPr>
            <p:ph idx="1"/>
          </p:nvPr>
        </p:nvSpPr>
        <p:spPr/>
        <p:txBody>
          <a:bodyPr/>
          <a:lstStyle/>
          <a:p>
            <a:r>
              <a:rPr lang="en-US" b="1" dirty="0">
                <a:solidFill>
                  <a:srgbClr val="0070C0"/>
                </a:solidFill>
              </a:rPr>
              <a:t>Server</a:t>
            </a:r>
          </a:p>
          <a:p>
            <a:pPr lvl="1"/>
            <a:r>
              <a:rPr lang="en-US" dirty="0"/>
              <a:t>Endpoint providing a service whenever requested</a:t>
            </a:r>
          </a:p>
          <a:p>
            <a:pPr lvl="1"/>
            <a:r>
              <a:rPr lang="en-US" dirty="0"/>
              <a:t>Waits passively for requests</a:t>
            </a:r>
          </a:p>
          <a:p>
            <a:pPr lvl="1"/>
            <a:r>
              <a:rPr lang="en-US" dirty="0"/>
              <a:t>Whenever a request arrives, the server will address it</a:t>
            </a:r>
          </a:p>
          <a:p>
            <a:pPr lvl="1"/>
            <a:endParaRPr lang="en-US" dirty="0"/>
          </a:p>
          <a:p>
            <a:r>
              <a:rPr lang="en-US" b="1" dirty="0">
                <a:solidFill>
                  <a:srgbClr val="0070C0"/>
                </a:solidFill>
              </a:rPr>
              <a:t>Client</a:t>
            </a:r>
          </a:p>
          <a:p>
            <a:pPr lvl="1"/>
            <a:r>
              <a:rPr lang="en-US" dirty="0"/>
              <a:t>Endpoint requiring some service</a:t>
            </a:r>
          </a:p>
          <a:p>
            <a:pPr lvl="1"/>
            <a:r>
              <a:rPr lang="en-US" b="1" dirty="0"/>
              <a:t>Initiates</a:t>
            </a:r>
            <a:r>
              <a:rPr lang="en-US" dirty="0"/>
              <a:t> the request and waits then for a response from the server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1B07340F-E0A0-D147-8C19-3ED56EEE47FF}"/>
              </a:ext>
            </a:extLst>
          </p:cNvPr>
          <p:cNvSpPr>
            <a:spLocks noGrp="1"/>
          </p:cNvSpPr>
          <p:nvPr>
            <p:ph type="sldNum" sz="quarter" idx="12"/>
          </p:nvPr>
        </p:nvSpPr>
        <p:spPr/>
        <p:txBody>
          <a:bodyPr/>
          <a:lstStyle/>
          <a:p>
            <a:fld id="{B57850E7-7C6C-754D-81F8-C814130E13C9}" type="slidenum">
              <a:rPr lang="en-US" smtClean="0"/>
              <a:t>14</a:t>
            </a:fld>
            <a:endParaRPr lang="en-US"/>
          </a:p>
        </p:txBody>
      </p:sp>
    </p:spTree>
    <p:extLst>
      <p:ext uri="{BB962C8B-B14F-4D97-AF65-F5344CB8AC3E}">
        <p14:creationId xmlns:p14="http://schemas.microsoft.com/office/powerpoint/2010/main" val="13561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018" y="193489"/>
            <a:ext cx="7772400" cy="508665"/>
          </a:xfrm>
        </p:spPr>
        <p:txBody>
          <a:bodyPr/>
          <a:lstStyle/>
          <a:p>
            <a:pPr eaLnBrk="1" hangingPunct="1">
              <a:defRPr/>
            </a:pPr>
            <a:r>
              <a:rPr lang="en-US" sz="2400" dirty="0">
                <a:solidFill>
                  <a:schemeClr val="tx1">
                    <a:lumMod val="50000"/>
                    <a:lumOff val="50000"/>
                  </a:schemeClr>
                </a:solidFill>
              </a:rPr>
              <a:t>TCP Sockets :  </a:t>
            </a:r>
            <a:r>
              <a:rPr lang="en-US" sz="2400" b="1" dirty="0">
                <a:solidFill>
                  <a:srgbClr val="0070C0"/>
                </a:solidFill>
              </a:rPr>
              <a:t>Language Independent </a:t>
            </a:r>
            <a:r>
              <a:rPr lang="en-US" sz="2400" dirty="0">
                <a:solidFill>
                  <a:schemeClr val="tx1">
                    <a:lumMod val="50000"/>
                    <a:lumOff val="50000"/>
                  </a:schemeClr>
                </a:solidFill>
              </a:rPr>
              <a:t>Overview</a:t>
            </a:r>
          </a:p>
        </p:txBody>
      </p:sp>
      <p:sp>
        <p:nvSpPr>
          <p:cNvPr id="5" name="Slide Number Placeholder 4"/>
          <p:cNvSpPr>
            <a:spLocks noGrp="1"/>
          </p:cNvSpPr>
          <p:nvPr>
            <p:ph type="sldNum" sz="quarter" idx="12"/>
          </p:nvPr>
        </p:nvSpPr>
        <p:spPr>
          <a:xfrm>
            <a:off x="6553200" y="6248400"/>
            <a:ext cx="1905000" cy="457200"/>
          </a:xfrm>
        </p:spPr>
        <p:txBody>
          <a:bodyPr/>
          <a:lstStyle/>
          <a:p>
            <a:pPr algn="r">
              <a:defRPr/>
            </a:pPr>
            <a:fld id="{53617FD4-2848-A140-A2E4-54067D420985}" type="slidenum">
              <a:rPr lang="en-US">
                <a:solidFill>
                  <a:schemeClr val="tx1">
                    <a:lumMod val="50000"/>
                    <a:lumOff val="50000"/>
                  </a:schemeClr>
                </a:solidFill>
              </a:rPr>
              <a:pPr algn="r">
                <a:defRPr/>
              </a:pPr>
              <a:t>15</a:t>
            </a:fld>
            <a:endParaRPr lang="en-US" dirty="0">
              <a:solidFill>
                <a:schemeClr val="tx1">
                  <a:lumMod val="50000"/>
                  <a:lumOff val="50000"/>
                </a:schemeClr>
              </a:solidFill>
            </a:endParaRPr>
          </a:p>
        </p:txBody>
      </p:sp>
      <p:sp>
        <p:nvSpPr>
          <p:cNvPr id="7" name="Text Box 3"/>
          <p:cNvSpPr txBox="1">
            <a:spLocks noChangeArrowheads="1"/>
          </p:cNvSpPr>
          <p:nvPr/>
        </p:nvSpPr>
        <p:spPr bwMode="auto">
          <a:xfrm>
            <a:off x="515938" y="1524000"/>
            <a:ext cx="14029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Client</a:t>
            </a:r>
            <a:endParaRPr lang="en-US" dirty="0">
              <a:solidFill>
                <a:srgbClr val="FF0000"/>
              </a:solidFill>
              <a:cs typeface="Times New Roman" charset="0"/>
            </a:endParaRPr>
          </a:p>
        </p:txBody>
      </p:sp>
      <p:sp>
        <p:nvSpPr>
          <p:cNvPr id="9"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10" name="Line 6"/>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1" name="Rectangle 7"/>
          <p:cNvSpPr>
            <a:spLocks noChangeArrowheads="1"/>
          </p:cNvSpPr>
          <p:nvPr/>
        </p:nvSpPr>
        <p:spPr bwMode="auto">
          <a:xfrm>
            <a:off x="395895" y="2637395"/>
            <a:ext cx="1821843"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connect to server</a:t>
            </a:r>
          </a:p>
        </p:txBody>
      </p:sp>
      <p:sp>
        <p:nvSpPr>
          <p:cNvPr id="12" name="Line 8"/>
          <p:cNvSpPr>
            <a:spLocks noChangeShapeType="1"/>
          </p:cNvSpPr>
          <p:nvPr/>
        </p:nvSpPr>
        <p:spPr bwMode="auto">
          <a:xfrm>
            <a:off x="1216025" y="30067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3" name="Rectangle 9"/>
          <p:cNvSpPr>
            <a:spLocks noChangeArrowheads="1"/>
          </p:cNvSpPr>
          <p:nvPr/>
        </p:nvSpPr>
        <p:spPr bwMode="auto">
          <a:xfrm>
            <a:off x="454025" y="33115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write()</a:t>
            </a:r>
          </a:p>
        </p:txBody>
      </p:sp>
      <p:sp>
        <p:nvSpPr>
          <p:cNvPr id="14" name="Line 10"/>
          <p:cNvSpPr>
            <a:spLocks noChangeShapeType="1"/>
          </p:cNvSpPr>
          <p:nvPr/>
        </p:nvSpPr>
        <p:spPr bwMode="auto">
          <a:xfrm>
            <a:off x="1214438" y="3692525"/>
            <a:ext cx="4762"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5" name="Rectangle 11"/>
          <p:cNvSpPr>
            <a:spLocks noChangeArrowheads="1"/>
          </p:cNvSpPr>
          <p:nvPr/>
        </p:nvSpPr>
        <p:spPr bwMode="auto">
          <a:xfrm>
            <a:off x="452438" y="4606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read()</a:t>
            </a:r>
          </a:p>
        </p:txBody>
      </p:sp>
      <p:sp>
        <p:nvSpPr>
          <p:cNvPr id="16" name="Line 12"/>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7" name="Rectangle 13"/>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close socket</a:t>
            </a:r>
          </a:p>
        </p:txBody>
      </p:sp>
      <p:grpSp>
        <p:nvGrpSpPr>
          <p:cNvPr id="18" name="Group 61"/>
          <p:cNvGrpSpPr>
            <a:grpSpLocks/>
          </p:cNvGrpSpPr>
          <p:nvPr/>
        </p:nvGrpSpPr>
        <p:grpSpPr bwMode="auto">
          <a:xfrm>
            <a:off x="304800" y="3463925"/>
            <a:ext cx="152400" cy="1371600"/>
            <a:chOff x="192" y="2182"/>
            <a:chExt cx="96" cy="864"/>
          </a:xfrm>
        </p:grpSpPr>
        <p:sp>
          <p:nvSpPr>
            <p:cNvPr id="19" name="Line 16"/>
            <p:cNvSpPr>
              <a:spLocks noChangeShapeType="1"/>
            </p:cNvSpPr>
            <p:nvPr/>
          </p:nvSpPr>
          <p:spPr bwMode="auto">
            <a:xfrm flipH="1">
              <a:off x="192" y="3046"/>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0" name="Line 17"/>
            <p:cNvSpPr>
              <a:spLocks noChangeShapeType="1"/>
            </p:cNvSpPr>
            <p:nvPr/>
          </p:nvSpPr>
          <p:spPr bwMode="auto">
            <a:xfrm flipV="1">
              <a:off x="192" y="2182"/>
              <a:ext cx="0" cy="86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1" name="Line 18"/>
            <p:cNvSpPr>
              <a:spLocks noChangeShapeType="1"/>
            </p:cNvSpPr>
            <p:nvPr/>
          </p:nvSpPr>
          <p:spPr bwMode="auto">
            <a:xfrm>
              <a:off x="192" y="2182"/>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2" name="Line 19"/>
            <p:cNvSpPr>
              <a:spLocks noChangeShapeType="1"/>
            </p:cNvSpPr>
            <p:nvPr/>
          </p:nvSpPr>
          <p:spPr bwMode="auto">
            <a:xfrm flipV="1">
              <a:off x="192" y="2470"/>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sp>
        <p:nvSpPr>
          <p:cNvPr id="23" name="Text Box 20"/>
          <p:cNvSpPr txBox="1">
            <a:spLocks noChangeArrowheads="1"/>
          </p:cNvSpPr>
          <p:nvPr/>
        </p:nvSpPr>
        <p:spPr bwMode="auto">
          <a:xfrm>
            <a:off x="6781800" y="152400"/>
            <a:ext cx="14798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Server</a:t>
            </a:r>
          </a:p>
        </p:txBody>
      </p:sp>
      <p:sp>
        <p:nvSpPr>
          <p:cNvPr id="24" name="Rectangle 21"/>
          <p:cNvSpPr>
            <a:spLocks noChangeArrowheads="1"/>
          </p:cNvSpPr>
          <p:nvPr/>
        </p:nvSpPr>
        <p:spPr bwMode="auto">
          <a:xfrm>
            <a:off x="6781800" y="5334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25" name="Line 22"/>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6" name="Rectangle 23"/>
          <p:cNvSpPr>
            <a:spLocks noChangeArrowheads="1"/>
          </p:cNvSpPr>
          <p:nvPr/>
        </p:nvSpPr>
        <p:spPr bwMode="auto">
          <a:xfrm>
            <a:off x="6781800" y="990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Bind to a port</a:t>
            </a:r>
          </a:p>
        </p:txBody>
      </p:sp>
      <p:sp>
        <p:nvSpPr>
          <p:cNvPr id="27" name="Line 24"/>
          <p:cNvSpPr>
            <a:spLocks noChangeShapeType="1"/>
          </p:cNvSpPr>
          <p:nvPr/>
        </p:nvSpPr>
        <p:spPr bwMode="auto">
          <a:xfrm>
            <a:off x="7543800" y="1219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8" name="Rectangle 25"/>
          <p:cNvSpPr>
            <a:spLocks noChangeArrowheads="1"/>
          </p:cNvSpPr>
          <p:nvPr/>
        </p:nvSpPr>
        <p:spPr bwMode="auto">
          <a:xfrm>
            <a:off x="6638306" y="1447800"/>
            <a:ext cx="2039020" cy="22859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Adjust queue limit</a:t>
            </a:r>
          </a:p>
        </p:txBody>
      </p:sp>
      <p:sp>
        <p:nvSpPr>
          <p:cNvPr id="29" name="Line 26"/>
          <p:cNvSpPr>
            <a:spLocks noChangeShapeType="1"/>
          </p:cNvSpPr>
          <p:nvPr/>
        </p:nvSpPr>
        <p:spPr bwMode="auto">
          <a:xfrm>
            <a:off x="7543800" y="16764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0" name="Rectangle 27"/>
          <p:cNvSpPr>
            <a:spLocks noChangeArrowheads="1"/>
          </p:cNvSpPr>
          <p:nvPr/>
        </p:nvSpPr>
        <p:spPr bwMode="auto">
          <a:xfrm>
            <a:off x="6035675" y="1871600"/>
            <a:ext cx="2942070" cy="26199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Wait to accept new connection</a:t>
            </a:r>
          </a:p>
        </p:txBody>
      </p:sp>
      <p:sp>
        <p:nvSpPr>
          <p:cNvPr id="31" name="Line 28"/>
          <p:cNvSpPr>
            <a:spLocks noChangeShapeType="1"/>
          </p:cNvSpPr>
          <p:nvPr/>
        </p:nvSpPr>
        <p:spPr bwMode="auto">
          <a:xfrm>
            <a:off x="7543800" y="213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2" name="Rectangle 36"/>
          <p:cNvSpPr>
            <a:spLocks noChangeArrowheads="1"/>
          </p:cNvSpPr>
          <p:nvPr/>
        </p:nvSpPr>
        <p:spPr bwMode="auto">
          <a:xfrm>
            <a:off x="6781800" y="3657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read()</a:t>
            </a:r>
          </a:p>
        </p:txBody>
      </p:sp>
      <p:sp>
        <p:nvSpPr>
          <p:cNvPr id="33" name="Line 37"/>
          <p:cNvSpPr>
            <a:spLocks noChangeShapeType="1"/>
          </p:cNvSpPr>
          <p:nvPr/>
        </p:nvSpPr>
        <p:spPr bwMode="auto">
          <a:xfrm>
            <a:off x="7543800" y="3886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4" name="Rectangle 38"/>
          <p:cNvSpPr>
            <a:spLocks noChangeArrowheads="1"/>
          </p:cNvSpPr>
          <p:nvPr/>
        </p:nvSpPr>
        <p:spPr bwMode="auto">
          <a:xfrm>
            <a:off x="6781800" y="4419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write()</a:t>
            </a:r>
          </a:p>
        </p:txBody>
      </p:sp>
      <p:sp>
        <p:nvSpPr>
          <p:cNvPr id="36" name="Rectangle 40"/>
          <p:cNvSpPr>
            <a:spLocks noChangeArrowheads="1"/>
          </p:cNvSpPr>
          <p:nvPr/>
        </p:nvSpPr>
        <p:spPr bwMode="auto">
          <a:xfrm>
            <a:off x="6781800" y="57150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chemeClr val="tx1">
                    <a:lumMod val="50000"/>
                    <a:lumOff val="50000"/>
                  </a:schemeClr>
                </a:solidFill>
                <a:cs typeface="Times New Roman" charset="0"/>
              </a:rPr>
              <a:t>read()</a:t>
            </a:r>
          </a:p>
        </p:txBody>
      </p:sp>
      <p:sp>
        <p:nvSpPr>
          <p:cNvPr id="37" name="Line 41"/>
          <p:cNvSpPr>
            <a:spLocks noChangeShapeType="1"/>
          </p:cNvSpPr>
          <p:nvPr/>
        </p:nvSpPr>
        <p:spPr bwMode="auto">
          <a:xfrm>
            <a:off x="7543800" y="594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8" name="Rectangle 42"/>
          <p:cNvSpPr>
            <a:spLocks noChangeArrowheads="1"/>
          </p:cNvSpPr>
          <p:nvPr/>
        </p:nvSpPr>
        <p:spPr bwMode="auto">
          <a:xfrm>
            <a:off x="6781800" y="61722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close socket</a:t>
            </a:r>
          </a:p>
        </p:txBody>
      </p:sp>
      <p:sp>
        <p:nvSpPr>
          <p:cNvPr id="39" name="Text Box 44"/>
          <p:cNvSpPr txBox="1">
            <a:spLocks noChangeArrowheads="1"/>
          </p:cNvSpPr>
          <p:nvPr/>
        </p:nvSpPr>
        <p:spPr bwMode="auto">
          <a:xfrm>
            <a:off x="4784725" y="928688"/>
            <a:ext cx="199285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Well-known port</a:t>
            </a:r>
            <a:endParaRPr lang="en-US">
              <a:solidFill>
                <a:schemeClr val="tx1">
                  <a:lumMod val="50000"/>
                  <a:lumOff val="50000"/>
                </a:schemeClr>
              </a:solidFill>
              <a:cs typeface="Times New Roman" charset="0"/>
            </a:endParaRPr>
          </a:p>
        </p:txBody>
      </p:sp>
      <p:sp>
        <p:nvSpPr>
          <p:cNvPr id="40" name="Text Box 45"/>
          <p:cNvSpPr txBox="1">
            <a:spLocks noChangeArrowheads="1"/>
          </p:cNvSpPr>
          <p:nvPr/>
        </p:nvSpPr>
        <p:spPr bwMode="auto">
          <a:xfrm>
            <a:off x="6765925" y="2384425"/>
            <a:ext cx="1978427" cy="661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60000"/>
              </a:lnSpc>
              <a:defRPr/>
            </a:pPr>
            <a:r>
              <a:rPr lang="en-US" sz="2000" b="1" dirty="0">
                <a:solidFill>
                  <a:srgbClr val="0070C0"/>
                </a:solidFill>
                <a:cs typeface="Times New Roman" charset="0"/>
              </a:rPr>
              <a:t>Blocks</a:t>
            </a:r>
            <a:r>
              <a:rPr lang="en-US" sz="2000" dirty="0">
                <a:solidFill>
                  <a:schemeClr val="tx1">
                    <a:lumMod val="50000"/>
                    <a:lumOff val="50000"/>
                  </a:schemeClr>
                </a:solidFill>
                <a:cs typeface="Times New Roman" charset="0"/>
              </a:rPr>
              <a:t> until </a:t>
            </a:r>
          </a:p>
          <a:p>
            <a:pPr eaLnBrk="0" hangingPunct="0">
              <a:lnSpc>
                <a:spcPct val="60000"/>
              </a:lnSpc>
              <a:defRPr/>
            </a:pPr>
            <a:r>
              <a:rPr lang="en-US" sz="2000" dirty="0">
                <a:solidFill>
                  <a:schemeClr val="tx1">
                    <a:lumMod val="50000"/>
                    <a:lumOff val="50000"/>
                  </a:schemeClr>
                </a:solidFill>
                <a:cs typeface="Times New Roman" charset="0"/>
              </a:rPr>
              <a:t>connection from </a:t>
            </a:r>
          </a:p>
          <a:p>
            <a:pPr eaLnBrk="0" hangingPunct="0">
              <a:lnSpc>
                <a:spcPct val="60000"/>
              </a:lnSpc>
              <a:defRPr/>
            </a:pPr>
            <a:r>
              <a:rPr lang="en-US" sz="2000" dirty="0">
                <a:solidFill>
                  <a:schemeClr val="tx1">
                    <a:lumMod val="50000"/>
                    <a:lumOff val="50000"/>
                  </a:schemeClr>
                </a:solidFill>
                <a:cs typeface="Times New Roman" charset="0"/>
              </a:rPr>
              <a:t>client</a:t>
            </a:r>
          </a:p>
        </p:txBody>
      </p:sp>
      <p:sp>
        <p:nvSpPr>
          <p:cNvPr id="41" name="Line 47"/>
          <p:cNvSpPr>
            <a:spLocks noChangeShapeType="1"/>
          </p:cNvSpPr>
          <p:nvPr/>
        </p:nvSpPr>
        <p:spPr bwMode="auto">
          <a:xfrm>
            <a:off x="7543800" y="28194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nvGrpSpPr>
          <p:cNvPr id="42" name="Group 57"/>
          <p:cNvGrpSpPr>
            <a:grpSpLocks/>
          </p:cNvGrpSpPr>
          <p:nvPr/>
        </p:nvGrpSpPr>
        <p:grpSpPr bwMode="auto">
          <a:xfrm>
            <a:off x="2286000" y="2605088"/>
            <a:ext cx="5181600" cy="400050"/>
            <a:chOff x="1440" y="1641"/>
            <a:chExt cx="3264" cy="252"/>
          </a:xfrm>
        </p:grpSpPr>
        <p:sp>
          <p:nvSpPr>
            <p:cNvPr id="43" name="Line 48"/>
            <p:cNvSpPr>
              <a:spLocks noChangeShapeType="1"/>
            </p:cNvSpPr>
            <p:nvPr/>
          </p:nvSpPr>
          <p:spPr bwMode="auto">
            <a:xfrm>
              <a:off x="1440" y="1872"/>
              <a:ext cx="3264"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4" name="Text Box 49"/>
            <p:cNvSpPr txBox="1">
              <a:spLocks noChangeArrowheads="1"/>
            </p:cNvSpPr>
            <p:nvPr/>
          </p:nvSpPr>
          <p:spPr bwMode="auto">
            <a:xfrm>
              <a:off x="1862" y="1641"/>
              <a:ext cx="1829"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Connection establishment</a:t>
              </a:r>
            </a:p>
          </p:txBody>
        </p:sp>
      </p:grpSp>
      <p:grpSp>
        <p:nvGrpSpPr>
          <p:cNvPr id="45" name="Group 58"/>
          <p:cNvGrpSpPr>
            <a:grpSpLocks/>
          </p:cNvGrpSpPr>
          <p:nvPr/>
        </p:nvGrpSpPr>
        <p:grpSpPr bwMode="auto">
          <a:xfrm>
            <a:off x="2133600" y="3214688"/>
            <a:ext cx="4648200" cy="595312"/>
            <a:chOff x="1344" y="2025"/>
            <a:chExt cx="2928" cy="375"/>
          </a:xfrm>
        </p:grpSpPr>
        <p:sp>
          <p:nvSpPr>
            <p:cNvPr id="46" name="Line 50"/>
            <p:cNvSpPr>
              <a:spLocks noChangeShapeType="1"/>
            </p:cNvSpPr>
            <p:nvPr/>
          </p:nvSpPr>
          <p:spPr bwMode="auto">
            <a:xfrm>
              <a:off x="1344" y="2160"/>
              <a:ext cx="2928"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7" name="Text Box 51"/>
            <p:cNvSpPr txBox="1">
              <a:spLocks noChangeArrowheads="1"/>
            </p:cNvSpPr>
            <p:nvPr/>
          </p:nvSpPr>
          <p:spPr bwMode="auto">
            <a:xfrm>
              <a:off x="2342" y="2025"/>
              <a:ext cx="107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(request)</a:t>
              </a:r>
            </a:p>
          </p:txBody>
        </p:sp>
      </p:grpSp>
      <p:sp>
        <p:nvSpPr>
          <p:cNvPr id="48" name="Text Box 52"/>
          <p:cNvSpPr txBox="1">
            <a:spLocks noChangeArrowheads="1"/>
          </p:cNvSpPr>
          <p:nvPr/>
        </p:nvSpPr>
        <p:spPr bwMode="auto">
          <a:xfrm>
            <a:off x="6553200" y="4052888"/>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Process the request</a:t>
            </a:r>
          </a:p>
        </p:txBody>
      </p:sp>
      <p:grpSp>
        <p:nvGrpSpPr>
          <p:cNvPr id="49" name="Group 59"/>
          <p:cNvGrpSpPr>
            <a:grpSpLocks/>
          </p:cNvGrpSpPr>
          <p:nvPr/>
        </p:nvGrpSpPr>
        <p:grpSpPr bwMode="auto">
          <a:xfrm>
            <a:off x="2209800" y="4357688"/>
            <a:ext cx="4572000" cy="442912"/>
            <a:chOff x="1392" y="2745"/>
            <a:chExt cx="2880" cy="279"/>
          </a:xfrm>
        </p:grpSpPr>
        <p:sp>
          <p:nvSpPr>
            <p:cNvPr id="50" name="Line 53"/>
            <p:cNvSpPr>
              <a:spLocks noChangeShapeType="1"/>
            </p:cNvSpPr>
            <p:nvPr/>
          </p:nvSpPr>
          <p:spPr bwMode="auto">
            <a:xfrm flipH="1">
              <a:off x="1392" y="2832"/>
              <a:ext cx="288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1" name="Text Box 54"/>
            <p:cNvSpPr txBox="1">
              <a:spLocks noChangeArrowheads="1"/>
            </p:cNvSpPr>
            <p:nvPr/>
          </p:nvSpPr>
          <p:spPr bwMode="auto">
            <a:xfrm>
              <a:off x="2198" y="2745"/>
              <a:ext cx="9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(reply)</a:t>
              </a:r>
            </a:p>
          </p:txBody>
        </p:sp>
      </p:grpSp>
      <p:grpSp>
        <p:nvGrpSpPr>
          <p:cNvPr id="52" name="Group 60"/>
          <p:cNvGrpSpPr>
            <a:grpSpLocks/>
          </p:cNvGrpSpPr>
          <p:nvPr/>
        </p:nvGrpSpPr>
        <p:grpSpPr bwMode="auto">
          <a:xfrm>
            <a:off x="2133600" y="5272088"/>
            <a:ext cx="4648200" cy="595312"/>
            <a:chOff x="1344" y="3321"/>
            <a:chExt cx="2928" cy="375"/>
          </a:xfrm>
        </p:grpSpPr>
        <p:sp>
          <p:nvSpPr>
            <p:cNvPr id="53" name="Line 55"/>
            <p:cNvSpPr>
              <a:spLocks noChangeShapeType="1"/>
            </p:cNvSpPr>
            <p:nvPr/>
          </p:nvSpPr>
          <p:spPr bwMode="auto">
            <a:xfrm>
              <a:off x="1344" y="3456"/>
              <a:ext cx="2928"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4" name="Text Box 56"/>
            <p:cNvSpPr txBox="1">
              <a:spLocks noChangeArrowheads="1"/>
            </p:cNvSpPr>
            <p:nvPr/>
          </p:nvSpPr>
          <p:spPr bwMode="auto">
            <a:xfrm>
              <a:off x="2198" y="3321"/>
              <a:ext cx="160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End-of-file notification</a:t>
              </a:r>
            </a:p>
          </p:txBody>
        </p:sp>
      </p:grpSp>
    </p:spTree>
    <p:extLst>
      <p:ext uri="{BB962C8B-B14F-4D97-AF65-F5344CB8AC3E}">
        <p14:creationId xmlns:p14="http://schemas.microsoft.com/office/powerpoint/2010/main" val="353999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0-#ppt_w/2"/>
                                          </p:val>
                                        </p:tav>
                                        <p:tav tm="100000">
                                          <p:val>
                                            <p:strVal val="#ppt_x"/>
                                          </p:val>
                                        </p:tav>
                                      </p:tavLst>
                                    </p:anim>
                                    <p:anim calcmode="lin" valueType="num">
                                      <p:cBhvr additive="base">
                                        <p:cTn id="8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499"/>
                                          </p:stCondLst>
                                        </p:cTn>
                                        <p:tgtEl>
                                          <p:spTgt spid="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499"/>
                                          </p:stCondLst>
                                        </p:cTn>
                                        <p:tgtEl>
                                          <p:spTgt spid="4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3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4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4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499"/>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1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499"/>
                                          </p:stCondLst>
                                        </p:cTn>
                                        <p:tgtEl>
                                          <p:spTgt spid="5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499"/>
                                          </p:stCondLst>
                                        </p:cTn>
                                        <p:tgtEl>
                                          <p:spTgt spid="3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499"/>
                                          </p:stCondLst>
                                        </p:cTn>
                                        <p:tgtEl>
                                          <p:spTgt spid="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1" grpId="0" animBg="1" autoUpdateAnimBg="0"/>
      <p:bldP spid="13" grpId="0" animBg="1" autoUpdateAnimBg="0"/>
      <p:bldP spid="15" grpId="0" animBg="1" autoUpdateAnimBg="0"/>
      <p:bldP spid="17" grpId="0" animBg="1" autoUpdateAnimBg="0"/>
      <p:bldP spid="23" grpId="0" autoUpdateAnimBg="0"/>
      <p:bldP spid="24" grpId="0" animBg="1" autoUpdateAnimBg="0"/>
      <p:bldP spid="26" grpId="0" animBg="1" autoUpdateAnimBg="0"/>
      <p:bldP spid="28" grpId="0" animBg="1" autoUpdateAnimBg="0"/>
      <p:bldP spid="30" grpId="0" animBg="1" autoUpdateAnimBg="0"/>
      <p:bldP spid="32" grpId="0" animBg="1" autoUpdateAnimBg="0"/>
      <p:bldP spid="34" grpId="0" animBg="1" autoUpdateAnimBg="0"/>
      <p:bldP spid="36" grpId="0" animBg="1" autoUpdateAnimBg="0"/>
      <p:bldP spid="38" grpId="0" animBg="1" autoUpdateAnimBg="0"/>
      <p:bldP spid="39" grpId="0" autoUpdateAnimBg="0"/>
      <p:bldP spid="40" grpId="0" autoUpdateAnimBg="0"/>
      <p:bldP spid="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018" y="193489"/>
            <a:ext cx="7772400" cy="508665"/>
          </a:xfrm>
        </p:spPr>
        <p:txBody>
          <a:bodyPr/>
          <a:lstStyle/>
          <a:p>
            <a:pPr eaLnBrk="1" hangingPunct="1">
              <a:defRPr/>
            </a:pPr>
            <a:r>
              <a:rPr lang="en-US" sz="2400" dirty="0">
                <a:solidFill>
                  <a:schemeClr val="tx1">
                    <a:lumMod val="50000"/>
                    <a:lumOff val="50000"/>
                  </a:schemeClr>
                </a:solidFill>
              </a:rPr>
              <a:t>TCP Sockets in </a:t>
            </a:r>
            <a:r>
              <a:rPr lang="en-US" sz="2400" b="1" dirty="0">
                <a:solidFill>
                  <a:srgbClr val="0070C0"/>
                </a:solidFill>
              </a:rPr>
              <a:t>Java</a:t>
            </a:r>
            <a:endParaRPr lang="en-US" sz="2400" dirty="0">
              <a:solidFill>
                <a:schemeClr val="tx1">
                  <a:lumMod val="50000"/>
                  <a:lumOff val="50000"/>
                </a:schemeClr>
              </a:solidFill>
            </a:endParaRPr>
          </a:p>
        </p:txBody>
      </p:sp>
      <p:sp>
        <p:nvSpPr>
          <p:cNvPr id="5" name="Slide Number Placeholder 4"/>
          <p:cNvSpPr>
            <a:spLocks noGrp="1"/>
          </p:cNvSpPr>
          <p:nvPr>
            <p:ph type="sldNum" sz="quarter" idx="12"/>
          </p:nvPr>
        </p:nvSpPr>
        <p:spPr>
          <a:xfrm>
            <a:off x="6553200" y="6248400"/>
            <a:ext cx="1905000" cy="457200"/>
          </a:xfrm>
        </p:spPr>
        <p:txBody>
          <a:bodyPr/>
          <a:lstStyle/>
          <a:p>
            <a:pPr algn="r">
              <a:defRPr/>
            </a:pPr>
            <a:fld id="{53617FD4-2848-A140-A2E4-54067D420985}" type="slidenum">
              <a:rPr lang="en-US">
                <a:solidFill>
                  <a:schemeClr val="tx1">
                    <a:lumMod val="50000"/>
                    <a:lumOff val="50000"/>
                  </a:schemeClr>
                </a:solidFill>
              </a:rPr>
              <a:pPr algn="r">
                <a:defRPr/>
              </a:pPr>
              <a:t>16</a:t>
            </a:fld>
            <a:endParaRPr lang="en-US" dirty="0">
              <a:solidFill>
                <a:schemeClr val="tx1">
                  <a:lumMod val="50000"/>
                  <a:lumOff val="50000"/>
                </a:schemeClr>
              </a:solidFill>
            </a:endParaRPr>
          </a:p>
        </p:txBody>
      </p:sp>
      <p:sp>
        <p:nvSpPr>
          <p:cNvPr id="7" name="Text Box 3"/>
          <p:cNvSpPr txBox="1">
            <a:spLocks noChangeArrowheads="1"/>
          </p:cNvSpPr>
          <p:nvPr/>
        </p:nvSpPr>
        <p:spPr bwMode="auto">
          <a:xfrm>
            <a:off x="515938" y="1524000"/>
            <a:ext cx="14029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Client</a:t>
            </a:r>
            <a:endParaRPr lang="en-US" dirty="0">
              <a:solidFill>
                <a:srgbClr val="FF0000"/>
              </a:solidFill>
              <a:cs typeface="Times New Roman" charset="0"/>
            </a:endParaRPr>
          </a:p>
        </p:txBody>
      </p:sp>
      <p:sp>
        <p:nvSpPr>
          <p:cNvPr id="9"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10" name="Line 6"/>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1" name="Rectangle 7"/>
          <p:cNvSpPr>
            <a:spLocks noChangeArrowheads="1"/>
          </p:cNvSpPr>
          <p:nvPr/>
        </p:nvSpPr>
        <p:spPr bwMode="auto">
          <a:xfrm>
            <a:off x="395895" y="2637395"/>
            <a:ext cx="1821843"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connect to server</a:t>
            </a:r>
          </a:p>
        </p:txBody>
      </p:sp>
      <p:sp>
        <p:nvSpPr>
          <p:cNvPr id="12" name="Line 8"/>
          <p:cNvSpPr>
            <a:spLocks noChangeShapeType="1"/>
          </p:cNvSpPr>
          <p:nvPr/>
        </p:nvSpPr>
        <p:spPr bwMode="auto">
          <a:xfrm>
            <a:off x="1216025" y="30067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3" name="Rectangle 9"/>
          <p:cNvSpPr>
            <a:spLocks noChangeArrowheads="1"/>
          </p:cNvSpPr>
          <p:nvPr/>
        </p:nvSpPr>
        <p:spPr bwMode="auto">
          <a:xfrm>
            <a:off x="454025" y="404779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out</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write</a:t>
            </a:r>
            <a:r>
              <a:rPr lang="en-US" dirty="0">
                <a:solidFill>
                  <a:srgbClr val="FF00FF"/>
                </a:solidFill>
                <a:cs typeface="Times New Roman" charset="0"/>
              </a:rPr>
              <a:t>()</a:t>
            </a:r>
          </a:p>
        </p:txBody>
      </p:sp>
      <p:sp>
        <p:nvSpPr>
          <p:cNvPr id="14" name="Line 10"/>
          <p:cNvSpPr>
            <a:spLocks noChangeShapeType="1"/>
          </p:cNvSpPr>
          <p:nvPr/>
        </p:nvSpPr>
        <p:spPr bwMode="auto">
          <a:xfrm>
            <a:off x="1212850" y="4419599"/>
            <a:ext cx="6350" cy="1873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5" name="Rectangle 11"/>
          <p:cNvSpPr>
            <a:spLocks noChangeArrowheads="1"/>
          </p:cNvSpPr>
          <p:nvPr/>
        </p:nvSpPr>
        <p:spPr bwMode="auto">
          <a:xfrm>
            <a:off x="452438" y="4606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in</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read</a:t>
            </a:r>
            <a:r>
              <a:rPr lang="en-US" dirty="0">
                <a:solidFill>
                  <a:srgbClr val="FF00FF"/>
                </a:solidFill>
                <a:cs typeface="Times New Roman" charset="0"/>
              </a:rPr>
              <a:t>()</a:t>
            </a:r>
          </a:p>
        </p:txBody>
      </p:sp>
      <p:sp>
        <p:nvSpPr>
          <p:cNvPr id="16" name="Line 12"/>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17" name="Rectangle 13"/>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latin typeface="Arial Unicode MS" charset="0"/>
                <a:cs typeface="Times New Roman" charset="0"/>
              </a:rPr>
              <a:t>cltsock</a:t>
            </a:r>
            <a:r>
              <a:rPr lang="en-US" sz="1400" b="1" dirty="0" err="1">
                <a:solidFill>
                  <a:schemeClr val="tx1">
                    <a:lumMod val="50000"/>
                    <a:lumOff val="50000"/>
                  </a:schemeClr>
                </a:solidFill>
                <a:latin typeface="Arial Unicode MS" charset="0"/>
                <a:cs typeface="Times New Roman" charset="0"/>
              </a:rPr>
              <a:t>.</a:t>
            </a:r>
            <a:r>
              <a:rPr lang="en-US" sz="1400" dirty="0" err="1">
                <a:solidFill>
                  <a:srgbClr val="FF00FF"/>
                </a:solidFill>
                <a:cs typeface="Times New Roman" charset="0"/>
              </a:rPr>
              <a:t>close</a:t>
            </a:r>
            <a:r>
              <a:rPr lang="en-US" sz="1400" dirty="0">
                <a:solidFill>
                  <a:srgbClr val="FF00FF"/>
                </a:solidFill>
                <a:cs typeface="Times New Roman" charset="0"/>
              </a:rPr>
              <a:t>()</a:t>
            </a:r>
          </a:p>
        </p:txBody>
      </p:sp>
      <p:grpSp>
        <p:nvGrpSpPr>
          <p:cNvPr id="18" name="Group 61"/>
          <p:cNvGrpSpPr>
            <a:grpSpLocks/>
          </p:cNvGrpSpPr>
          <p:nvPr/>
        </p:nvGrpSpPr>
        <p:grpSpPr bwMode="auto">
          <a:xfrm>
            <a:off x="304800" y="4108450"/>
            <a:ext cx="152400" cy="727075"/>
            <a:chOff x="192" y="2588"/>
            <a:chExt cx="96" cy="458"/>
          </a:xfrm>
        </p:grpSpPr>
        <p:sp>
          <p:nvSpPr>
            <p:cNvPr id="19" name="Line 16"/>
            <p:cNvSpPr>
              <a:spLocks noChangeShapeType="1"/>
            </p:cNvSpPr>
            <p:nvPr/>
          </p:nvSpPr>
          <p:spPr bwMode="auto">
            <a:xfrm flipH="1">
              <a:off x="192" y="3046"/>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0" name="Line 17"/>
            <p:cNvSpPr>
              <a:spLocks noChangeShapeType="1"/>
            </p:cNvSpPr>
            <p:nvPr/>
          </p:nvSpPr>
          <p:spPr bwMode="auto">
            <a:xfrm flipV="1">
              <a:off x="192" y="2588"/>
              <a:ext cx="0" cy="45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1" name="Line 18"/>
            <p:cNvSpPr>
              <a:spLocks noChangeShapeType="1"/>
            </p:cNvSpPr>
            <p:nvPr/>
          </p:nvSpPr>
          <p:spPr bwMode="auto">
            <a:xfrm>
              <a:off x="192" y="2590"/>
              <a:ext cx="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chemeClr val="tx1">
                    <a:lumMod val="50000"/>
                    <a:lumOff val="50000"/>
                  </a:schemeClr>
                </a:solidFill>
                <a:cs typeface="Times New Roman" charset="0"/>
              </a:endParaRPr>
            </a:p>
          </p:txBody>
        </p:sp>
        <p:sp>
          <p:nvSpPr>
            <p:cNvPr id="22" name="Line 19"/>
            <p:cNvSpPr>
              <a:spLocks noChangeShapeType="1"/>
            </p:cNvSpPr>
            <p:nvPr/>
          </p:nvSpPr>
          <p:spPr bwMode="auto">
            <a:xfrm flipV="1">
              <a:off x="192" y="2701"/>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sp>
        <p:nvSpPr>
          <p:cNvPr id="23" name="Text Box 20"/>
          <p:cNvSpPr txBox="1">
            <a:spLocks noChangeArrowheads="1"/>
          </p:cNvSpPr>
          <p:nvPr/>
        </p:nvSpPr>
        <p:spPr bwMode="auto">
          <a:xfrm>
            <a:off x="6781800" y="152400"/>
            <a:ext cx="14798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TCP Server</a:t>
            </a:r>
          </a:p>
        </p:txBody>
      </p:sp>
      <p:sp>
        <p:nvSpPr>
          <p:cNvPr id="24" name="Rectangle 21"/>
          <p:cNvSpPr>
            <a:spLocks noChangeArrowheads="1"/>
          </p:cNvSpPr>
          <p:nvPr/>
        </p:nvSpPr>
        <p:spPr bwMode="auto">
          <a:xfrm>
            <a:off x="6781800" y="5334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Create a socket</a:t>
            </a:r>
          </a:p>
        </p:txBody>
      </p:sp>
      <p:sp>
        <p:nvSpPr>
          <p:cNvPr id="25" name="Line 22"/>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6" name="Rectangle 23"/>
          <p:cNvSpPr>
            <a:spLocks noChangeArrowheads="1"/>
          </p:cNvSpPr>
          <p:nvPr/>
        </p:nvSpPr>
        <p:spPr bwMode="auto">
          <a:xfrm>
            <a:off x="6781800" y="990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Bind to a port</a:t>
            </a:r>
          </a:p>
        </p:txBody>
      </p:sp>
      <p:sp>
        <p:nvSpPr>
          <p:cNvPr id="27" name="Line 24"/>
          <p:cNvSpPr>
            <a:spLocks noChangeShapeType="1"/>
          </p:cNvSpPr>
          <p:nvPr/>
        </p:nvSpPr>
        <p:spPr bwMode="auto">
          <a:xfrm>
            <a:off x="7543800" y="1219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28" name="Rectangle 25"/>
          <p:cNvSpPr>
            <a:spLocks noChangeArrowheads="1"/>
          </p:cNvSpPr>
          <p:nvPr/>
        </p:nvSpPr>
        <p:spPr bwMode="auto">
          <a:xfrm>
            <a:off x="6638306" y="1447800"/>
            <a:ext cx="2039020" cy="22859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Adjust queue limit</a:t>
            </a:r>
          </a:p>
        </p:txBody>
      </p:sp>
      <p:sp>
        <p:nvSpPr>
          <p:cNvPr id="29" name="Line 26"/>
          <p:cNvSpPr>
            <a:spLocks noChangeShapeType="1"/>
          </p:cNvSpPr>
          <p:nvPr/>
        </p:nvSpPr>
        <p:spPr bwMode="auto">
          <a:xfrm>
            <a:off x="7543800" y="16764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0" name="Rectangle 27"/>
          <p:cNvSpPr>
            <a:spLocks noChangeArrowheads="1"/>
          </p:cNvSpPr>
          <p:nvPr/>
        </p:nvSpPr>
        <p:spPr bwMode="auto">
          <a:xfrm>
            <a:off x="6035675" y="1871600"/>
            <a:ext cx="2942070" cy="26199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chemeClr val="tx1">
                    <a:lumMod val="50000"/>
                    <a:lumOff val="50000"/>
                  </a:schemeClr>
                </a:solidFill>
                <a:cs typeface="Times New Roman" charset="0"/>
              </a:rPr>
              <a:t>Wait to accept new connection</a:t>
            </a:r>
          </a:p>
        </p:txBody>
      </p:sp>
      <p:sp>
        <p:nvSpPr>
          <p:cNvPr id="31" name="Line 28"/>
          <p:cNvSpPr>
            <a:spLocks noChangeShapeType="1"/>
          </p:cNvSpPr>
          <p:nvPr/>
        </p:nvSpPr>
        <p:spPr bwMode="auto">
          <a:xfrm>
            <a:off x="7543800" y="213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2" name="Rectangle 36"/>
          <p:cNvSpPr>
            <a:spLocks noChangeArrowheads="1"/>
          </p:cNvSpPr>
          <p:nvPr/>
        </p:nvSpPr>
        <p:spPr bwMode="auto">
          <a:xfrm>
            <a:off x="6781800" y="3657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in</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read</a:t>
            </a:r>
            <a:r>
              <a:rPr lang="en-US" dirty="0">
                <a:solidFill>
                  <a:srgbClr val="FF00FF"/>
                </a:solidFill>
                <a:cs typeface="Times New Roman" charset="0"/>
              </a:rPr>
              <a:t>()</a:t>
            </a:r>
          </a:p>
        </p:txBody>
      </p:sp>
      <p:sp>
        <p:nvSpPr>
          <p:cNvPr id="33" name="Line 37"/>
          <p:cNvSpPr>
            <a:spLocks noChangeShapeType="1"/>
          </p:cNvSpPr>
          <p:nvPr/>
        </p:nvSpPr>
        <p:spPr bwMode="auto">
          <a:xfrm>
            <a:off x="7543800" y="3886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4" name="Rectangle 38"/>
          <p:cNvSpPr>
            <a:spLocks noChangeArrowheads="1"/>
          </p:cNvSpPr>
          <p:nvPr/>
        </p:nvSpPr>
        <p:spPr bwMode="auto">
          <a:xfrm>
            <a:off x="6781800" y="44196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out</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write</a:t>
            </a:r>
            <a:r>
              <a:rPr lang="en-US" dirty="0">
                <a:solidFill>
                  <a:srgbClr val="FF00FF"/>
                </a:solidFill>
                <a:cs typeface="Times New Roman" charset="0"/>
              </a:rPr>
              <a:t>()</a:t>
            </a:r>
          </a:p>
        </p:txBody>
      </p:sp>
      <p:sp>
        <p:nvSpPr>
          <p:cNvPr id="35" name="Line 39"/>
          <p:cNvSpPr>
            <a:spLocks noChangeShapeType="1"/>
          </p:cNvSpPr>
          <p:nvPr/>
        </p:nvSpPr>
        <p:spPr bwMode="auto">
          <a:xfrm>
            <a:off x="7543800" y="4648200"/>
            <a:ext cx="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6" name="Rectangle 40"/>
          <p:cNvSpPr>
            <a:spLocks noChangeArrowheads="1"/>
          </p:cNvSpPr>
          <p:nvPr/>
        </p:nvSpPr>
        <p:spPr bwMode="auto">
          <a:xfrm>
            <a:off x="6781800" y="57150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err="1">
                <a:solidFill>
                  <a:srgbClr val="00B050"/>
                </a:solidFill>
                <a:cs typeface="Times New Roman" charset="0"/>
              </a:rPr>
              <a:t>in</a:t>
            </a:r>
            <a:r>
              <a:rPr lang="en-US" dirty="0" err="1">
                <a:solidFill>
                  <a:schemeClr val="tx1">
                    <a:lumMod val="50000"/>
                    <a:lumOff val="50000"/>
                  </a:schemeClr>
                </a:solidFill>
                <a:cs typeface="Times New Roman" charset="0"/>
              </a:rPr>
              <a:t>.</a:t>
            </a:r>
            <a:r>
              <a:rPr lang="en-US" dirty="0" err="1">
                <a:solidFill>
                  <a:srgbClr val="FF00FF"/>
                </a:solidFill>
                <a:cs typeface="Times New Roman" charset="0"/>
              </a:rPr>
              <a:t>read</a:t>
            </a:r>
            <a:r>
              <a:rPr lang="en-US" dirty="0">
                <a:solidFill>
                  <a:srgbClr val="FF00FF"/>
                </a:solidFill>
                <a:cs typeface="Times New Roman" charset="0"/>
              </a:rPr>
              <a:t>()</a:t>
            </a:r>
          </a:p>
        </p:txBody>
      </p:sp>
      <p:sp>
        <p:nvSpPr>
          <p:cNvPr id="37" name="Line 41"/>
          <p:cNvSpPr>
            <a:spLocks noChangeShapeType="1"/>
          </p:cNvSpPr>
          <p:nvPr/>
        </p:nvSpPr>
        <p:spPr bwMode="auto">
          <a:xfrm>
            <a:off x="7543800" y="5943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38" name="Rectangle 42"/>
          <p:cNvSpPr>
            <a:spLocks noChangeArrowheads="1"/>
          </p:cNvSpPr>
          <p:nvPr/>
        </p:nvSpPr>
        <p:spPr bwMode="auto">
          <a:xfrm>
            <a:off x="6781800" y="6172200"/>
            <a:ext cx="16764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latin typeface="Arial Unicode MS" charset="0"/>
                <a:cs typeface="Times New Roman" charset="0"/>
              </a:rPr>
              <a:t>sock</a:t>
            </a:r>
            <a:r>
              <a:rPr lang="en-US" sz="1400" b="1" dirty="0" err="1">
                <a:solidFill>
                  <a:schemeClr val="tx1">
                    <a:lumMod val="50000"/>
                    <a:lumOff val="50000"/>
                  </a:schemeClr>
                </a:solidFill>
                <a:latin typeface="Arial Unicode MS" charset="0"/>
                <a:cs typeface="Times New Roman" charset="0"/>
              </a:rPr>
              <a:t>.</a:t>
            </a:r>
            <a:r>
              <a:rPr lang="en-US" sz="1400" dirty="0" err="1">
                <a:solidFill>
                  <a:srgbClr val="FF00FF"/>
                </a:solidFill>
                <a:cs typeface="Times New Roman" charset="0"/>
              </a:rPr>
              <a:t>close</a:t>
            </a:r>
            <a:r>
              <a:rPr lang="en-US" sz="1400" dirty="0">
                <a:solidFill>
                  <a:srgbClr val="FF00FF"/>
                </a:solidFill>
                <a:cs typeface="Times New Roman" charset="0"/>
              </a:rPr>
              <a:t>()</a:t>
            </a:r>
          </a:p>
        </p:txBody>
      </p:sp>
      <p:sp>
        <p:nvSpPr>
          <p:cNvPr id="40" name="Text Box 45"/>
          <p:cNvSpPr txBox="1">
            <a:spLocks noChangeArrowheads="1"/>
          </p:cNvSpPr>
          <p:nvPr/>
        </p:nvSpPr>
        <p:spPr bwMode="auto">
          <a:xfrm>
            <a:off x="6765925" y="2384425"/>
            <a:ext cx="1978427" cy="661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60000"/>
              </a:lnSpc>
              <a:defRPr/>
            </a:pPr>
            <a:r>
              <a:rPr lang="en-US" sz="2000" b="1" dirty="0">
                <a:solidFill>
                  <a:srgbClr val="0070C0"/>
                </a:solidFill>
                <a:cs typeface="Times New Roman" charset="0"/>
              </a:rPr>
              <a:t>Blocks</a:t>
            </a:r>
            <a:r>
              <a:rPr lang="en-US" sz="2000" dirty="0">
                <a:solidFill>
                  <a:schemeClr val="tx1">
                    <a:lumMod val="50000"/>
                    <a:lumOff val="50000"/>
                  </a:schemeClr>
                </a:solidFill>
                <a:cs typeface="Times New Roman" charset="0"/>
              </a:rPr>
              <a:t> until </a:t>
            </a:r>
          </a:p>
          <a:p>
            <a:pPr eaLnBrk="0" hangingPunct="0">
              <a:lnSpc>
                <a:spcPct val="60000"/>
              </a:lnSpc>
              <a:defRPr/>
            </a:pPr>
            <a:r>
              <a:rPr lang="en-US" sz="2000" dirty="0">
                <a:solidFill>
                  <a:schemeClr val="tx1">
                    <a:lumMod val="50000"/>
                    <a:lumOff val="50000"/>
                  </a:schemeClr>
                </a:solidFill>
                <a:cs typeface="Times New Roman" charset="0"/>
              </a:rPr>
              <a:t>connection from </a:t>
            </a:r>
          </a:p>
          <a:p>
            <a:pPr eaLnBrk="0" hangingPunct="0">
              <a:lnSpc>
                <a:spcPct val="60000"/>
              </a:lnSpc>
              <a:defRPr/>
            </a:pPr>
            <a:r>
              <a:rPr lang="en-US" sz="2000" dirty="0">
                <a:solidFill>
                  <a:schemeClr val="tx1">
                    <a:lumMod val="50000"/>
                    <a:lumOff val="50000"/>
                  </a:schemeClr>
                </a:solidFill>
                <a:cs typeface="Times New Roman" charset="0"/>
              </a:rPr>
              <a:t>client</a:t>
            </a:r>
          </a:p>
        </p:txBody>
      </p:sp>
      <p:sp>
        <p:nvSpPr>
          <p:cNvPr id="41" name="Line 47"/>
          <p:cNvSpPr>
            <a:spLocks noChangeShapeType="1"/>
          </p:cNvSpPr>
          <p:nvPr/>
        </p:nvSpPr>
        <p:spPr bwMode="auto">
          <a:xfrm>
            <a:off x="7543800" y="2819400"/>
            <a:ext cx="0" cy="15239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grpSp>
        <p:nvGrpSpPr>
          <p:cNvPr id="42" name="Group 57"/>
          <p:cNvGrpSpPr>
            <a:grpSpLocks/>
          </p:cNvGrpSpPr>
          <p:nvPr/>
        </p:nvGrpSpPr>
        <p:grpSpPr bwMode="auto">
          <a:xfrm>
            <a:off x="2286000" y="2605088"/>
            <a:ext cx="5181600" cy="400050"/>
            <a:chOff x="1440" y="1641"/>
            <a:chExt cx="3264" cy="252"/>
          </a:xfrm>
        </p:grpSpPr>
        <p:sp>
          <p:nvSpPr>
            <p:cNvPr id="43" name="Line 48"/>
            <p:cNvSpPr>
              <a:spLocks noChangeShapeType="1"/>
            </p:cNvSpPr>
            <p:nvPr/>
          </p:nvSpPr>
          <p:spPr bwMode="auto">
            <a:xfrm>
              <a:off x="1440" y="1872"/>
              <a:ext cx="3264"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4" name="Text Box 49"/>
            <p:cNvSpPr txBox="1">
              <a:spLocks noChangeArrowheads="1"/>
            </p:cNvSpPr>
            <p:nvPr/>
          </p:nvSpPr>
          <p:spPr bwMode="auto">
            <a:xfrm>
              <a:off x="1862" y="1641"/>
              <a:ext cx="1829"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chemeClr val="tx1">
                      <a:lumMod val="50000"/>
                      <a:lumOff val="50000"/>
                    </a:schemeClr>
                  </a:solidFill>
                  <a:cs typeface="Times New Roman" charset="0"/>
                </a:rPr>
                <a:t>Connection establishment</a:t>
              </a:r>
            </a:p>
          </p:txBody>
        </p:sp>
      </p:grpSp>
      <p:grpSp>
        <p:nvGrpSpPr>
          <p:cNvPr id="45" name="Group 58"/>
          <p:cNvGrpSpPr>
            <a:grpSpLocks/>
          </p:cNvGrpSpPr>
          <p:nvPr/>
        </p:nvGrpSpPr>
        <p:grpSpPr bwMode="auto">
          <a:xfrm>
            <a:off x="2127250" y="3214687"/>
            <a:ext cx="4654550" cy="933449"/>
            <a:chOff x="1340" y="2025"/>
            <a:chExt cx="2932" cy="588"/>
          </a:xfrm>
        </p:grpSpPr>
        <p:sp>
          <p:nvSpPr>
            <p:cNvPr id="46" name="Line 50"/>
            <p:cNvSpPr>
              <a:spLocks noChangeShapeType="1"/>
            </p:cNvSpPr>
            <p:nvPr/>
          </p:nvSpPr>
          <p:spPr bwMode="auto">
            <a:xfrm flipV="1">
              <a:off x="1340" y="2400"/>
              <a:ext cx="2932" cy="2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47" name="Text Box 51"/>
            <p:cNvSpPr txBox="1">
              <a:spLocks noChangeArrowheads="1"/>
            </p:cNvSpPr>
            <p:nvPr/>
          </p:nvSpPr>
          <p:spPr bwMode="auto">
            <a:xfrm>
              <a:off x="2342" y="2025"/>
              <a:ext cx="107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(request)</a:t>
              </a:r>
            </a:p>
          </p:txBody>
        </p:sp>
      </p:grpSp>
      <p:sp>
        <p:nvSpPr>
          <p:cNvPr id="48" name="Text Box 52"/>
          <p:cNvSpPr txBox="1">
            <a:spLocks noChangeArrowheads="1"/>
          </p:cNvSpPr>
          <p:nvPr/>
        </p:nvSpPr>
        <p:spPr bwMode="auto">
          <a:xfrm>
            <a:off x="6553200" y="4052888"/>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Process the request</a:t>
            </a:r>
          </a:p>
        </p:txBody>
      </p:sp>
      <p:grpSp>
        <p:nvGrpSpPr>
          <p:cNvPr id="49" name="Group 59"/>
          <p:cNvGrpSpPr>
            <a:grpSpLocks/>
          </p:cNvGrpSpPr>
          <p:nvPr/>
        </p:nvGrpSpPr>
        <p:grpSpPr bwMode="auto">
          <a:xfrm>
            <a:off x="2209800" y="4357688"/>
            <a:ext cx="4572000" cy="442912"/>
            <a:chOff x="1392" y="2745"/>
            <a:chExt cx="2880" cy="279"/>
          </a:xfrm>
        </p:grpSpPr>
        <p:sp>
          <p:nvSpPr>
            <p:cNvPr id="50" name="Line 53"/>
            <p:cNvSpPr>
              <a:spLocks noChangeShapeType="1"/>
            </p:cNvSpPr>
            <p:nvPr/>
          </p:nvSpPr>
          <p:spPr bwMode="auto">
            <a:xfrm flipH="1">
              <a:off x="1392" y="2832"/>
              <a:ext cx="288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1" name="Text Box 54"/>
            <p:cNvSpPr txBox="1">
              <a:spLocks noChangeArrowheads="1"/>
            </p:cNvSpPr>
            <p:nvPr/>
          </p:nvSpPr>
          <p:spPr bwMode="auto">
            <a:xfrm>
              <a:off x="2198" y="2745"/>
              <a:ext cx="9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chemeClr val="tx1">
                      <a:lumMod val="50000"/>
                      <a:lumOff val="50000"/>
                    </a:schemeClr>
                  </a:solidFill>
                  <a:cs typeface="Times New Roman" charset="0"/>
                </a:rPr>
                <a:t>Data (reply)</a:t>
              </a:r>
            </a:p>
          </p:txBody>
        </p:sp>
      </p:grpSp>
      <p:grpSp>
        <p:nvGrpSpPr>
          <p:cNvPr id="52" name="Group 60"/>
          <p:cNvGrpSpPr>
            <a:grpSpLocks/>
          </p:cNvGrpSpPr>
          <p:nvPr/>
        </p:nvGrpSpPr>
        <p:grpSpPr bwMode="auto">
          <a:xfrm>
            <a:off x="2133600" y="5272088"/>
            <a:ext cx="4648200" cy="595312"/>
            <a:chOff x="1344" y="3321"/>
            <a:chExt cx="2928" cy="375"/>
          </a:xfrm>
        </p:grpSpPr>
        <p:sp>
          <p:nvSpPr>
            <p:cNvPr id="53" name="Line 55"/>
            <p:cNvSpPr>
              <a:spLocks noChangeShapeType="1"/>
            </p:cNvSpPr>
            <p:nvPr/>
          </p:nvSpPr>
          <p:spPr bwMode="auto">
            <a:xfrm>
              <a:off x="1344" y="3456"/>
              <a:ext cx="2928"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54" name="Text Box 56"/>
            <p:cNvSpPr txBox="1">
              <a:spLocks noChangeArrowheads="1"/>
            </p:cNvSpPr>
            <p:nvPr/>
          </p:nvSpPr>
          <p:spPr bwMode="auto">
            <a:xfrm>
              <a:off x="2198" y="3321"/>
              <a:ext cx="160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chemeClr val="tx1">
                      <a:lumMod val="50000"/>
                      <a:lumOff val="50000"/>
                    </a:schemeClr>
                  </a:solidFill>
                  <a:cs typeface="Times New Roman" charset="0"/>
                </a:rPr>
                <a:t>End-of-file notification</a:t>
              </a:r>
            </a:p>
          </p:txBody>
        </p:sp>
      </p:grpSp>
      <p:sp>
        <p:nvSpPr>
          <p:cNvPr id="55" name="Rectangle 52">
            <a:extLst>
              <a:ext uri="{FF2B5EF4-FFF2-40B4-BE49-F238E27FC236}">
                <a16:creationId xmlns:a16="http://schemas.microsoft.com/office/drawing/2014/main" id="{935BCF24-A6CE-5041-9CDD-E3D17A298CBA}"/>
              </a:ext>
            </a:extLst>
          </p:cNvPr>
          <p:cNvSpPr>
            <a:spLocks noChangeArrowheads="1"/>
          </p:cNvSpPr>
          <p:nvPr/>
        </p:nvSpPr>
        <p:spPr bwMode="auto">
          <a:xfrm>
            <a:off x="6553200" y="450023"/>
            <a:ext cx="2249334" cy="1318931"/>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56" name="Rectangle 54">
            <a:extLst>
              <a:ext uri="{FF2B5EF4-FFF2-40B4-BE49-F238E27FC236}">
                <a16:creationId xmlns:a16="http://schemas.microsoft.com/office/drawing/2014/main" id="{4EA09919-CA1E-9A40-8DCD-1F292AB5FBD4}"/>
              </a:ext>
            </a:extLst>
          </p:cNvPr>
          <p:cNvSpPr>
            <a:spLocks noChangeArrowheads="1"/>
          </p:cNvSpPr>
          <p:nvPr/>
        </p:nvSpPr>
        <p:spPr bwMode="auto">
          <a:xfrm flipH="1">
            <a:off x="4038600" y="990600"/>
            <a:ext cx="2057400"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FF00FF"/>
                </a:solidFill>
                <a:cs typeface="Times New Roman" charset="0"/>
              </a:rPr>
              <a:t>ServerSocket</a:t>
            </a:r>
            <a:r>
              <a:rPr lang="en-US" sz="1400" b="1" dirty="0">
                <a:solidFill>
                  <a:srgbClr val="FF00FF"/>
                </a:solidFill>
                <a:cs typeface="Times New Roman" charset="0"/>
              </a:rPr>
              <a:t>(…..)</a:t>
            </a:r>
          </a:p>
        </p:txBody>
      </p:sp>
      <p:sp>
        <p:nvSpPr>
          <p:cNvPr id="57" name="Line 55">
            <a:extLst>
              <a:ext uri="{FF2B5EF4-FFF2-40B4-BE49-F238E27FC236}">
                <a16:creationId xmlns:a16="http://schemas.microsoft.com/office/drawing/2014/main" id="{A4B5FF7C-2F85-EC47-84A5-61CBD0530225}"/>
              </a:ext>
            </a:extLst>
          </p:cNvPr>
          <p:cNvSpPr>
            <a:spLocks noChangeShapeType="1"/>
          </p:cNvSpPr>
          <p:nvPr/>
        </p:nvSpPr>
        <p:spPr bwMode="auto">
          <a:xfrm flipH="1">
            <a:off x="6172200" y="1219200"/>
            <a:ext cx="381000"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58" name="Rectangle 50">
            <a:extLst>
              <a:ext uri="{FF2B5EF4-FFF2-40B4-BE49-F238E27FC236}">
                <a16:creationId xmlns:a16="http://schemas.microsoft.com/office/drawing/2014/main" id="{33CFFA3D-4F78-9D46-9ABF-8DF2922836C7}"/>
              </a:ext>
            </a:extLst>
          </p:cNvPr>
          <p:cNvSpPr>
            <a:spLocks noChangeArrowheads="1"/>
          </p:cNvSpPr>
          <p:nvPr/>
        </p:nvSpPr>
        <p:spPr bwMode="auto">
          <a:xfrm>
            <a:off x="304800" y="1869375"/>
            <a:ext cx="1981200" cy="1219200"/>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59" name="Rectangle 51">
            <a:extLst>
              <a:ext uri="{FF2B5EF4-FFF2-40B4-BE49-F238E27FC236}">
                <a16:creationId xmlns:a16="http://schemas.microsoft.com/office/drawing/2014/main" id="{2601FEE1-EE99-F349-86D3-09CBE79D1F27}"/>
              </a:ext>
            </a:extLst>
          </p:cNvPr>
          <p:cNvSpPr>
            <a:spLocks noChangeArrowheads="1"/>
          </p:cNvSpPr>
          <p:nvPr/>
        </p:nvSpPr>
        <p:spPr bwMode="auto">
          <a:xfrm>
            <a:off x="2542351" y="2133600"/>
            <a:ext cx="1626874"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cs typeface="Times New Roman" charset="0"/>
              </a:rPr>
              <a:t>cltsock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Socket()</a:t>
            </a:r>
          </a:p>
        </p:txBody>
      </p:sp>
      <p:sp>
        <p:nvSpPr>
          <p:cNvPr id="60" name="Line 53">
            <a:extLst>
              <a:ext uri="{FF2B5EF4-FFF2-40B4-BE49-F238E27FC236}">
                <a16:creationId xmlns:a16="http://schemas.microsoft.com/office/drawing/2014/main" id="{C1FB6D6D-4E15-EC4D-8F5D-5896DAFFA5F0}"/>
              </a:ext>
            </a:extLst>
          </p:cNvPr>
          <p:cNvSpPr>
            <a:spLocks noChangeShapeType="1"/>
          </p:cNvSpPr>
          <p:nvPr/>
        </p:nvSpPr>
        <p:spPr bwMode="auto">
          <a:xfrm>
            <a:off x="2362200" y="2362200"/>
            <a:ext cx="167244"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61" name="Rectangle 51">
            <a:extLst>
              <a:ext uri="{FF2B5EF4-FFF2-40B4-BE49-F238E27FC236}">
                <a16:creationId xmlns:a16="http://schemas.microsoft.com/office/drawing/2014/main" id="{CDE36F83-34D3-D847-A61F-1C0350A5C32D}"/>
              </a:ext>
            </a:extLst>
          </p:cNvPr>
          <p:cNvSpPr>
            <a:spLocks noChangeArrowheads="1"/>
          </p:cNvSpPr>
          <p:nvPr/>
        </p:nvSpPr>
        <p:spPr bwMode="auto">
          <a:xfrm>
            <a:off x="4210876" y="1869375"/>
            <a:ext cx="1477963" cy="346364"/>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00B050"/>
                </a:solidFill>
                <a:latin typeface="Arial Unicode MS" charset="0"/>
                <a:cs typeface="Times New Roman" charset="0"/>
              </a:rPr>
              <a:t>s</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accept</a:t>
            </a:r>
            <a:r>
              <a:rPr lang="en-US" sz="1400" b="1" dirty="0">
                <a:solidFill>
                  <a:srgbClr val="FF00FF"/>
                </a:solidFill>
                <a:latin typeface="Arial Unicode MS" charset="0"/>
                <a:cs typeface="Times New Roman" charset="0"/>
              </a:rPr>
              <a:t>();</a:t>
            </a:r>
            <a:r>
              <a:rPr lang="en-US" sz="1400" dirty="0">
                <a:solidFill>
                  <a:srgbClr val="FF00FF"/>
                </a:solidFill>
                <a:latin typeface="Arial Unicode MS" charset="0"/>
                <a:cs typeface="Times New Roman" charset="0"/>
              </a:rPr>
              <a:t> </a:t>
            </a:r>
            <a:endParaRPr lang="en-US" sz="1400" b="1" dirty="0">
              <a:solidFill>
                <a:srgbClr val="FF00FF"/>
              </a:solidFill>
              <a:cs typeface="Times New Roman" charset="0"/>
            </a:endParaRPr>
          </a:p>
        </p:txBody>
      </p:sp>
      <p:sp>
        <p:nvSpPr>
          <p:cNvPr id="62" name="Line 55">
            <a:extLst>
              <a:ext uri="{FF2B5EF4-FFF2-40B4-BE49-F238E27FC236}">
                <a16:creationId xmlns:a16="http://schemas.microsoft.com/office/drawing/2014/main" id="{844FB8B7-CAC8-CF41-A413-1DC0D06302C9}"/>
              </a:ext>
            </a:extLst>
          </p:cNvPr>
          <p:cNvSpPr>
            <a:spLocks noChangeShapeType="1"/>
          </p:cNvSpPr>
          <p:nvPr/>
        </p:nvSpPr>
        <p:spPr bwMode="auto">
          <a:xfrm flipH="1">
            <a:off x="5668963" y="2043052"/>
            <a:ext cx="381000"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63" name="Rectangle 36">
            <a:extLst>
              <a:ext uri="{FF2B5EF4-FFF2-40B4-BE49-F238E27FC236}">
                <a16:creationId xmlns:a16="http://schemas.microsoft.com/office/drawing/2014/main" id="{B7AC0365-519E-7542-991D-5EA7E38756E7}"/>
              </a:ext>
            </a:extLst>
          </p:cNvPr>
          <p:cNvSpPr>
            <a:spLocks noChangeArrowheads="1"/>
          </p:cNvSpPr>
          <p:nvPr/>
        </p:nvSpPr>
        <p:spPr bwMode="auto">
          <a:xfrm>
            <a:off x="5878284" y="2990880"/>
            <a:ext cx="3193431" cy="46828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latin typeface="Arial Unicode MS" charset="0"/>
                <a:cs typeface="Times New Roman" charset="0"/>
              </a:rPr>
              <a:t>in</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FF"/>
                </a:solidFill>
                <a:latin typeface="Arial Unicode MS" charset="0"/>
                <a:cs typeface="Times New Roman" charset="0"/>
              </a:rPr>
              <a:t>()</a:t>
            </a:r>
            <a:r>
              <a:rPr lang="en-US" sz="1400" b="1" dirty="0">
                <a:solidFill>
                  <a:schemeClr val="tx1">
                    <a:lumMod val="50000"/>
                    <a:lumOff val="50000"/>
                  </a:schemeClr>
                </a:solidFill>
                <a:latin typeface="Arial Unicode MS" charset="0"/>
                <a:cs typeface="Times New Roman" charset="0"/>
              </a:rPr>
              <a:t>;</a:t>
            </a:r>
          </a:p>
          <a:p>
            <a:pPr algn="ctr" eaLnBrk="0" hangingPunct="0">
              <a:defRPr/>
            </a:pPr>
            <a:r>
              <a:rPr lang="en-US" sz="1400" b="1" dirty="0">
                <a:solidFill>
                  <a:srgbClr val="00B050"/>
                </a:solidFill>
                <a:latin typeface="Arial Unicode MS" charset="0"/>
                <a:cs typeface="Times New Roman" charset="0"/>
              </a:rPr>
              <a:t>out</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FF"/>
                </a:solidFill>
                <a:latin typeface="Arial Unicode MS" charset="0"/>
                <a:cs typeface="Times New Roman" charset="0"/>
              </a:rPr>
              <a:t>();</a:t>
            </a:r>
            <a:endParaRPr lang="en-US" sz="1400" dirty="0">
              <a:solidFill>
                <a:srgbClr val="FF00FF"/>
              </a:solidFill>
              <a:cs typeface="Times New Roman" charset="0"/>
            </a:endParaRPr>
          </a:p>
        </p:txBody>
      </p:sp>
      <p:sp>
        <p:nvSpPr>
          <p:cNvPr id="64" name="Rectangle 36">
            <a:extLst>
              <a:ext uri="{FF2B5EF4-FFF2-40B4-BE49-F238E27FC236}">
                <a16:creationId xmlns:a16="http://schemas.microsoft.com/office/drawing/2014/main" id="{2C9E7E5C-73FD-EB49-BA03-7B0F85D38621}"/>
              </a:ext>
            </a:extLst>
          </p:cNvPr>
          <p:cNvSpPr>
            <a:spLocks noChangeArrowheads="1"/>
          </p:cNvSpPr>
          <p:nvPr/>
        </p:nvSpPr>
        <p:spPr bwMode="auto">
          <a:xfrm>
            <a:off x="161348" y="3322150"/>
            <a:ext cx="3193431" cy="46828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latin typeface="Arial Unicode MS" charset="0"/>
                <a:cs typeface="Times New Roman" charset="0"/>
              </a:rPr>
              <a:t>in</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cltsock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FF"/>
                </a:solidFill>
                <a:latin typeface="Arial Unicode MS" charset="0"/>
                <a:cs typeface="Times New Roman" charset="0"/>
              </a:rPr>
              <a:t>()</a:t>
            </a:r>
            <a:r>
              <a:rPr lang="en-US" sz="1400" b="1" dirty="0">
                <a:solidFill>
                  <a:schemeClr val="tx1">
                    <a:lumMod val="50000"/>
                    <a:lumOff val="50000"/>
                  </a:schemeClr>
                </a:solidFill>
                <a:latin typeface="Arial Unicode MS" charset="0"/>
                <a:cs typeface="Times New Roman" charset="0"/>
              </a:rPr>
              <a:t>;</a:t>
            </a:r>
          </a:p>
          <a:p>
            <a:pPr algn="ctr" eaLnBrk="0" hangingPunct="0">
              <a:defRPr/>
            </a:pPr>
            <a:r>
              <a:rPr lang="en-US" sz="1400" b="1" dirty="0">
                <a:solidFill>
                  <a:srgbClr val="00B050"/>
                </a:solidFill>
                <a:latin typeface="Arial Unicode MS" charset="0"/>
                <a:cs typeface="Times New Roman" charset="0"/>
              </a:rPr>
              <a:t>out</a:t>
            </a:r>
            <a:r>
              <a:rPr lang="en-US" sz="1400" b="1" dirty="0">
                <a:solidFill>
                  <a:schemeClr val="tx1">
                    <a:lumMod val="50000"/>
                    <a:lumOff val="50000"/>
                  </a:schemeClr>
                </a:solidFill>
                <a:latin typeface="Arial Unicode MS" charset="0"/>
                <a:cs typeface="Times New Roman" charset="0"/>
              </a:rPr>
              <a:t> = </a:t>
            </a:r>
            <a:r>
              <a:rPr lang="en-US" sz="1400" b="1" dirty="0" err="1">
                <a:solidFill>
                  <a:srgbClr val="00B050"/>
                </a:solidFill>
                <a:latin typeface="Arial Unicode MS" charset="0"/>
                <a:cs typeface="Times New Roman" charset="0"/>
              </a:rPr>
              <a:t>cltsock</a:t>
            </a:r>
            <a:r>
              <a:rPr lang="en-US" sz="1400" b="1" dirty="0" err="1">
                <a:solidFill>
                  <a:schemeClr val="tx1">
                    <a:lumMod val="50000"/>
                    <a:lumOff val="50000"/>
                  </a:schemeClr>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FF"/>
                </a:solidFill>
                <a:latin typeface="Arial Unicode MS" charset="0"/>
                <a:cs typeface="Times New Roman" charset="0"/>
              </a:rPr>
              <a:t>();</a:t>
            </a:r>
            <a:endParaRPr lang="en-US" sz="1400" dirty="0">
              <a:solidFill>
                <a:srgbClr val="FF00FF"/>
              </a:solidFill>
              <a:cs typeface="Times New Roman" charset="0"/>
            </a:endParaRPr>
          </a:p>
        </p:txBody>
      </p:sp>
      <p:sp>
        <p:nvSpPr>
          <p:cNvPr id="65" name="Line 8">
            <a:extLst>
              <a:ext uri="{FF2B5EF4-FFF2-40B4-BE49-F238E27FC236}">
                <a16:creationId xmlns:a16="http://schemas.microsoft.com/office/drawing/2014/main" id="{FBF59E52-9F63-8448-8BCB-58D7C508A90E}"/>
              </a:ext>
            </a:extLst>
          </p:cNvPr>
          <p:cNvSpPr>
            <a:spLocks noChangeShapeType="1"/>
          </p:cNvSpPr>
          <p:nvPr/>
        </p:nvSpPr>
        <p:spPr bwMode="auto">
          <a:xfrm>
            <a:off x="1261548" y="377664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
        <p:nvSpPr>
          <p:cNvPr id="66" name="Line 37">
            <a:extLst>
              <a:ext uri="{FF2B5EF4-FFF2-40B4-BE49-F238E27FC236}">
                <a16:creationId xmlns:a16="http://schemas.microsoft.com/office/drawing/2014/main" id="{18E9860F-D07D-A54A-BA22-E73513941F64}"/>
              </a:ext>
            </a:extLst>
          </p:cNvPr>
          <p:cNvSpPr>
            <a:spLocks noChangeShapeType="1"/>
          </p:cNvSpPr>
          <p:nvPr/>
        </p:nvSpPr>
        <p:spPr bwMode="auto">
          <a:xfrm>
            <a:off x="7553700" y="345671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tx1">
                  <a:lumMod val="50000"/>
                  <a:lumOff val="50000"/>
                </a:schemeClr>
              </a:solidFill>
              <a:cs typeface="Times New Roman" charset="0"/>
            </a:endParaRPr>
          </a:p>
        </p:txBody>
      </p:sp>
    </p:spTree>
    <p:extLst>
      <p:ext uri="{BB962C8B-B14F-4D97-AF65-F5344CB8AC3E}">
        <p14:creationId xmlns:p14="http://schemas.microsoft.com/office/powerpoint/2010/main" val="201505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5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16" grpId="0" animBg="1"/>
      <p:bldP spid="17"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p:bldP spid="41" grpId="0" animBg="1"/>
      <p:bldP spid="48" grpId="0"/>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17</a:t>
            </a:fld>
            <a:endParaRPr lang="en-US" dirty="0">
              <a:solidFill>
                <a:srgbClr val="7F7F7F"/>
              </a:solidFill>
            </a:endParaRPr>
          </a:p>
        </p:txBody>
      </p:sp>
      <p:sp>
        <p:nvSpPr>
          <p:cNvPr id="7170" name="Rectangle 2"/>
          <p:cNvSpPr>
            <a:spLocks noGrp="1" noChangeArrowheads="1"/>
          </p:cNvSpPr>
          <p:nvPr>
            <p:ph type="title"/>
          </p:nvPr>
        </p:nvSpPr>
        <p:spPr/>
        <p:txBody>
          <a:bodyPr/>
          <a:lstStyle/>
          <a:p>
            <a:pPr>
              <a:defRPr/>
            </a:pPr>
            <a:r>
              <a:rPr lang="en-US" sz="2800" b="1" dirty="0">
                <a:solidFill>
                  <a:srgbClr val="FF0000"/>
                </a:solidFill>
                <a:cs typeface="Times New Roman" charset="0"/>
              </a:rPr>
              <a:t>Server</a:t>
            </a:r>
            <a:r>
              <a:rPr lang="en-US" sz="2800" dirty="0">
                <a:solidFill>
                  <a:srgbClr val="FF0000"/>
                </a:solidFill>
                <a:cs typeface="Times New Roman" charset="0"/>
              </a:rPr>
              <a:t> </a:t>
            </a:r>
            <a:r>
              <a:rPr lang="en-US" sz="2800" dirty="0">
                <a:solidFill>
                  <a:schemeClr val="tx2"/>
                </a:solidFill>
                <a:cs typeface="Times New Roman" charset="0"/>
              </a:rPr>
              <a:t>Socket Primitives Socket()</a:t>
            </a:r>
            <a:endParaRPr lang="en-US" dirty="0">
              <a:solidFill>
                <a:srgbClr val="7F7F7F"/>
              </a:solidFill>
            </a:endParaRPr>
          </a:p>
        </p:txBody>
      </p:sp>
      <p:sp>
        <p:nvSpPr>
          <p:cNvPr id="7172" name="Text Box 4"/>
          <p:cNvSpPr txBox="1">
            <a:spLocks noChangeArrowheads="1"/>
          </p:cNvSpPr>
          <p:nvPr/>
        </p:nvSpPr>
        <p:spPr bwMode="auto">
          <a:xfrm>
            <a:off x="286946" y="1968046"/>
            <a:ext cx="7940675"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dirty="0">
                <a:cs typeface="Times New Roman" charset="0"/>
              </a:rPr>
              <a:t>import </a:t>
            </a:r>
            <a:r>
              <a:rPr lang="en-US" dirty="0" err="1">
                <a:cs typeface="Times New Roman" charset="0"/>
              </a:rPr>
              <a:t>java.net</a:t>
            </a:r>
            <a:endParaRPr lang="en-US" dirty="0">
              <a:cs typeface="Times New Roman" charset="0"/>
            </a:endParaRPr>
          </a:p>
          <a:p>
            <a:pPr eaLnBrk="0" hangingPunct="0">
              <a:defRPr/>
            </a:pPr>
            <a:endParaRPr lang="en-US" dirty="0">
              <a:cs typeface="Times New Roman" charset="0"/>
            </a:endParaRPr>
          </a:p>
          <a:p>
            <a:pPr eaLnBrk="0" hangingPunct="0">
              <a:defRPr/>
            </a:pPr>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a:t>
            </a:r>
          </a:p>
          <a:p>
            <a:pPr eaLnBrk="0" hangingPunct="0">
              <a:defRPr/>
            </a:pPr>
            <a:endParaRPr lang="en-US" dirty="0">
              <a:cs typeface="Times New Roman" charset="0"/>
            </a:endParaRPr>
          </a:p>
          <a:p>
            <a:pPr eaLnBrk="0" hangingPunct="0">
              <a:defRPr/>
            </a:pPr>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a:t>
            </a:r>
          </a:p>
          <a:p>
            <a:pPr eaLnBrk="0" hangingPunct="0">
              <a:defRPr/>
            </a:pPr>
            <a:endParaRPr lang="en-US" dirty="0">
              <a:cs typeface="Times New Roman" charset="0"/>
            </a:endParaRPr>
          </a:p>
          <a:p>
            <a:pPr eaLnBrk="0" hangingPunct="0">
              <a:defRPr/>
            </a:pPr>
            <a:r>
              <a:rPr lang="en-US" b="1" dirty="0" err="1">
                <a:solidFill>
                  <a:srgbClr val="FF00FF"/>
                </a:solidFill>
                <a:cs typeface="Times New Roman" charset="0"/>
              </a:rPr>
              <a:t>ServerSocket</a:t>
            </a:r>
            <a:r>
              <a:rPr lang="en-US" dirty="0">
                <a:cs typeface="Times New Roman" charset="0"/>
              </a:rPr>
              <a:t>(</a:t>
            </a:r>
            <a:r>
              <a:rPr lang="en-US" b="1" dirty="0" err="1">
                <a:cs typeface="Times New Roman" charset="0"/>
              </a:rPr>
              <a:t>int</a:t>
            </a:r>
            <a:r>
              <a:rPr lang="en-US" b="1" dirty="0">
                <a:cs typeface="Times New Roman" charset="0"/>
              </a:rPr>
              <a:t> </a:t>
            </a:r>
            <a:r>
              <a:rPr lang="en-US" dirty="0" err="1">
                <a:cs typeface="Times New Roman" charset="0"/>
              </a:rPr>
              <a:t>localPort</a:t>
            </a:r>
            <a:r>
              <a:rPr lang="en-US" dirty="0">
                <a:cs typeface="Times New Roman" charset="0"/>
              </a:rPr>
              <a:t>, </a:t>
            </a:r>
            <a:r>
              <a:rPr lang="en-US" b="1" dirty="0" err="1">
                <a:cs typeface="Times New Roman" charset="0"/>
              </a:rPr>
              <a:t>int</a:t>
            </a:r>
            <a:r>
              <a:rPr lang="en-US" b="1" dirty="0">
                <a:cs typeface="Times New Roman" charset="0"/>
              </a:rPr>
              <a:t> </a:t>
            </a:r>
            <a:r>
              <a:rPr lang="en-US" dirty="0" err="1">
                <a:cs typeface="Times New Roman" charset="0"/>
              </a:rPr>
              <a:t>queuelimit</a:t>
            </a:r>
            <a:r>
              <a:rPr lang="en-US" dirty="0">
                <a:cs typeface="Times New Roman" charset="0"/>
              </a:rPr>
              <a:t>,  </a:t>
            </a:r>
            <a:r>
              <a:rPr lang="en-US" b="1" dirty="0" err="1">
                <a:cs typeface="Times New Roman" charset="0"/>
              </a:rPr>
              <a:t>InetAddress</a:t>
            </a:r>
            <a:r>
              <a:rPr lang="en-US" dirty="0">
                <a:cs typeface="Times New Roman" charset="0"/>
              </a:rPr>
              <a:t> </a:t>
            </a:r>
            <a:r>
              <a:rPr lang="en-US" dirty="0" err="1">
                <a:cs typeface="Times New Roman" charset="0"/>
              </a:rPr>
              <a:t>localaddr</a:t>
            </a:r>
            <a:r>
              <a:rPr lang="en-US" dirty="0">
                <a:cs typeface="Times New Roman" charset="0"/>
              </a:rPr>
              <a:t>);</a:t>
            </a:r>
            <a:endParaRPr lang="en-US" dirty="0">
              <a:solidFill>
                <a:srgbClr val="7F7F7F"/>
              </a:solidFill>
              <a:cs typeface="Times New Roman" charset="0"/>
            </a:endParaRPr>
          </a:p>
        </p:txBody>
      </p:sp>
    </p:spTree>
    <p:extLst>
      <p:ext uri="{BB962C8B-B14F-4D97-AF65-F5344CB8AC3E}">
        <p14:creationId xmlns:p14="http://schemas.microsoft.com/office/powerpoint/2010/main" val="14381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22E9E2DC-03DA-814B-AED1-97269BFCD836}" type="slidenum">
              <a:rPr lang="en-US"/>
              <a:pPr algn="r">
                <a:defRPr/>
              </a:pPr>
              <a:t>18</a:t>
            </a:fld>
            <a:endParaRPr lang="en-US"/>
          </a:p>
        </p:txBody>
      </p:sp>
      <p:sp>
        <p:nvSpPr>
          <p:cNvPr id="34818" name="Rectangle 2"/>
          <p:cNvSpPr>
            <a:spLocks noGrp="1" noChangeArrowheads="1"/>
          </p:cNvSpPr>
          <p:nvPr>
            <p:ph type="title"/>
          </p:nvPr>
        </p:nvSpPr>
        <p:spPr>
          <a:xfrm>
            <a:off x="0" y="61326"/>
            <a:ext cx="6477000" cy="1143000"/>
          </a:xfrm>
        </p:spPr>
        <p:txBody>
          <a:bodyPr/>
          <a:lstStyle/>
          <a:p>
            <a:pPr eaLnBrk="1" hangingPunct="1">
              <a:defRPr/>
            </a:pPr>
            <a:r>
              <a:rPr lang="en-US" dirty="0">
                <a:solidFill>
                  <a:srgbClr val="7F7F7F"/>
                </a:solidFill>
              </a:rPr>
              <a:t>Java </a:t>
            </a:r>
            <a:r>
              <a:rPr lang="en-US" b="1" dirty="0">
                <a:solidFill>
                  <a:srgbClr val="7F7F7F"/>
                </a:solidFill>
              </a:rPr>
              <a:t>TCP Server</a:t>
            </a:r>
            <a:r>
              <a:rPr lang="en-US" dirty="0">
                <a:solidFill>
                  <a:srgbClr val="7F7F7F"/>
                </a:solidFill>
              </a:rPr>
              <a:t> Example</a:t>
            </a:r>
          </a:p>
        </p:txBody>
      </p:sp>
      <p:sp>
        <p:nvSpPr>
          <p:cNvPr id="7" name="Text Box 3"/>
          <p:cNvSpPr txBox="1">
            <a:spLocks noChangeArrowheads="1"/>
          </p:cNvSpPr>
          <p:nvPr/>
        </p:nvSpPr>
        <p:spPr bwMode="auto">
          <a:xfrm>
            <a:off x="0" y="809625"/>
            <a:ext cx="6745757" cy="634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Socket, </a:t>
            </a:r>
            <a:r>
              <a:rPr lang="en-US" sz="1400" dirty="0" err="1">
                <a:latin typeface="Arial Unicode MS" charset="0"/>
                <a:cs typeface="Times New Roman" charset="0"/>
              </a:rPr>
              <a:t>ServerSocket</a:t>
            </a:r>
            <a:r>
              <a:rPr lang="en-US" sz="1400" dirty="0">
                <a:latin typeface="Arial Unicode MS" charset="0"/>
                <a:cs typeface="Times New Roman" charset="0"/>
              </a:rPr>
              <a:t>, and </a:t>
            </a:r>
            <a:r>
              <a:rPr lang="en-US" sz="1400" dirty="0" err="1">
                <a:latin typeface="Arial Unicode MS" charset="0"/>
                <a:cs typeface="Times New Roman" charset="0"/>
              </a:rPr>
              <a:t>InetAddress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and Input/</a:t>
            </a:r>
            <a:r>
              <a:rPr lang="en-US" sz="1400" dirty="0" err="1">
                <a:latin typeface="Arial Unicode MS" charset="0"/>
                <a:cs typeface="Times New Roman" charset="0"/>
              </a:rPr>
              <a:t>OutputStream</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TCPEchoServer</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BUFSIZE = 32; // Size of receive buffer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 1) // Test for correct # of </a:t>
            </a:r>
            <a:r>
              <a:rPr lang="en-US" sz="1400" dirty="0" err="1">
                <a:latin typeface="Arial Unicode MS" charset="0"/>
                <a:cs typeface="Times New Roman" charset="0"/>
              </a:rPr>
              <a:t>args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&lt;Port&gt;");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[0]); </a:t>
            </a:r>
          </a:p>
          <a:p>
            <a:pPr eaLnBrk="0" hangingPunct="0">
              <a:defRPr/>
            </a:pPr>
            <a:r>
              <a:rPr lang="en-US" sz="1400" dirty="0">
                <a:latin typeface="Arial Unicode MS" charset="0"/>
                <a:cs typeface="Times New Roman" charset="0"/>
              </a:rPr>
              <a:t>		// Create a server socket to accept client connection requests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ServerSocket</a:t>
            </a: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servSock</a:t>
            </a:r>
            <a:r>
              <a:rPr lang="en-US" sz="1400" b="1" dirty="0">
                <a:latin typeface="Arial Unicode MS" charset="0"/>
                <a:cs typeface="Times New Roman" charset="0"/>
              </a:rPr>
              <a:t> = new </a:t>
            </a:r>
            <a:r>
              <a:rPr lang="en-US" sz="1400" b="1" dirty="0" err="1">
                <a:solidFill>
                  <a:srgbClr val="FF00FF"/>
                </a:solidFill>
                <a:latin typeface="Arial Unicode MS" charset="0"/>
                <a:cs typeface="Times New Roman" charset="0"/>
              </a:rPr>
              <a:t>ServerSocket</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recvMsgSize</a:t>
            </a:r>
            <a:r>
              <a:rPr lang="en-US" sz="1400" dirty="0">
                <a:latin typeface="Arial Unicode MS" charset="0"/>
                <a:cs typeface="Times New Roman" charset="0"/>
              </a:rPr>
              <a:t>; // Size of received message </a:t>
            </a:r>
          </a:p>
          <a:p>
            <a:pPr eaLnBrk="0" hangingPunct="0">
              <a:defRPr/>
            </a:pPr>
            <a:r>
              <a:rPr lang="en-US" sz="1400" dirty="0">
                <a:latin typeface="Arial Unicode MS" charset="0"/>
                <a:cs typeface="Times New Roman" charset="0"/>
              </a:rPr>
              <a:t>		byte[] </a:t>
            </a:r>
            <a:r>
              <a:rPr lang="en-US" sz="1400" dirty="0" err="1">
                <a:latin typeface="Arial Unicode MS" charset="0"/>
                <a:cs typeface="Times New Roman" charset="0"/>
              </a:rPr>
              <a:t>byteBuffer</a:t>
            </a:r>
            <a:r>
              <a:rPr lang="en-US" sz="1400" dirty="0">
                <a:latin typeface="Arial Unicode MS" charset="0"/>
                <a:cs typeface="Times New Roman" charset="0"/>
              </a:rPr>
              <a:t> = new byte[BUFSIZE]; // Receive buffer </a:t>
            </a:r>
          </a:p>
          <a:p>
            <a:pPr eaLnBrk="0" hangingPunct="0">
              <a:defRPr/>
            </a:pPr>
            <a:r>
              <a:rPr lang="en-US" sz="1400" dirty="0">
                <a:latin typeface="Arial Unicode MS" charset="0"/>
                <a:cs typeface="Times New Roman" charset="0"/>
              </a:rPr>
              <a:t>		for (;;) { // Run forever, accepting and servicing connections </a:t>
            </a:r>
          </a:p>
          <a:p>
            <a:pPr eaLnBrk="0" hangingPunct="0">
              <a:defRPr/>
            </a:pPr>
            <a:r>
              <a:rPr lang="en-US" sz="1400" dirty="0">
                <a:latin typeface="Arial Unicode MS" charset="0"/>
                <a:cs typeface="Times New Roman" charset="0"/>
              </a:rPr>
              <a:t>			Socket </a:t>
            </a:r>
            <a:r>
              <a:rPr lang="en-US" sz="1400" b="1" dirty="0" err="1">
                <a:solidFill>
                  <a:srgbClr val="00B050"/>
                </a:solidFill>
                <a:latin typeface="Arial Unicode MS" charset="0"/>
                <a:cs typeface="Times New Roman" charset="0"/>
              </a:rPr>
              <a:t>clntSock</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servSock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accept</a:t>
            </a:r>
            <a:r>
              <a:rPr lang="en-US" sz="1400" b="1" dirty="0">
                <a:solidFill>
                  <a:srgbClr val="FF00FF"/>
                </a:solidFill>
                <a:latin typeface="Arial Unicode MS" charset="0"/>
                <a:cs typeface="Times New Roman" charset="0"/>
              </a:rPr>
              <a:t>();</a:t>
            </a:r>
            <a:r>
              <a:rPr lang="en-US" sz="1400" dirty="0">
                <a:solidFill>
                  <a:srgbClr val="FF00FF"/>
                </a:solidFill>
                <a:latin typeface="Arial Unicode MS" charset="0"/>
                <a:cs typeface="Times New Roman" charset="0"/>
              </a:rPr>
              <a:t> </a:t>
            </a:r>
            <a:r>
              <a:rPr lang="en-US" sz="1400" dirty="0">
                <a:latin typeface="Arial Unicode MS" charset="0"/>
                <a:cs typeface="Times New Roman" charset="0"/>
              </a:rPr>
              <a:t>// Get client connection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("Handling client at " +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clntSock.getInetAddress</a:t>
            </a:r>
            <a:r>
              <a:rPr lang="en-US" sz="1400" dirty="0">
                <a:latin typeface="Arial Unicode MS" charset="0"/>
                <a:cs typeface="Times New Roman" charset="0"/>
              </a:rPr>
              <a:t>().</a:t>
            </a:r>
            <a:r>
              <a:rPr lang="en-US" sz="1400" dirty="0" err="1">
                <a:latin typeface="Arial Unicode MS" charset="0"/>
                <a:cs typeface="Times New Roman" charset="0"/>
              </a:rPr>
              <a:t>getHostAddress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 on port </a:t>
            </a:r>
            <a:r>
              <a:rPr lang="ja-JP" altLang="en-US" sz="1400" dirty="0">
                <a:latin typeface="Arial"/>
                <a:cs typeface="Times New Roman" charset="0"/>
              </a:rPr>
              <a:t>“</a:t>
            </a:r>
            <a:r>
              <a:rPr lang="en-US" sz="1400" dirty="0">
                <a:latin typeface="Arial Unicode MS" charset="0"/>
                <a:cs typeface="Times New Roman" charset="0"/>
              </a:rPr>
              <a:t> + </a:t>
            </a:r>
            <a:r>
              <a:rPr lang="en-US" sz="1400" dirty="0" err="1">
                <a:latin typeface="Arial Unicode MS" charset="0"/>
                <a:cs typeface="Times New Roman" charset="0"/>
              </a:rPr>
              <a:t>clntSock.getPort</a:t>
            </a:r>
            <a:r>
              <a:rPr lang="en-US" sz="1400" dirty="0">
                <a:latin typeface="Arial Unicode MS" charset="0"/>
                <a:cs typeface="Times New Roman" charset="0"/>
              </a:rPr>
              <a:t>());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latin typeface="Arial Unicode MS" charset="0"/>
                <a:cs typeface="Times New Roman" charset="0"/>
              </a:rPr>
              <a:t>InputStream</a:t>
            </a:r>
            <a:r>
              <a:rPr lang="en-US" sz="1400" b="1" dirty="0">
                <a:latin typeface="Arial Unicode MS" charset="0"/>
                <a:cs typeface="Times New Roman" charset="0"/>
              </a:rPr>
              <a:t> </a:t>
            </a:r>
            <a:r>
              <a:rPr lang="en-US" sz="1400" b="1" dirty="0">
                <a:solidFill>
                  <a:srgbClr val="00B050"/>
                </a:solidFill>
                <a:latin typeface="Arial Unicode MS" charset="0"/>
                <a:cs typeface="Times New Roman" charset="0"/>
              </a:rPr>
              <a:t>in</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clntSock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FF"/>
                </a:solidFill>
                <a:latin typeface="Arial Unicode MS" charset="0"/>
                <a:cs typeface="Times New Roman" charset="0"/>
              </a:rPr>
              <a:t>()</a:t>
            </a:r>
            <a:r>
              <a:rPr lang="en-US" sz="1400" b="1" dirty="0">
                <a:solidFill>
                  <a:srgbClr val="FF0000"/>
                </a:solidFill>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b="1" dirty="0" err="1">
                <a:latin typeface="Arial Unicode MS" charset="0"/>
                <a:cs typeface="Times New Roman" charset="0"/>
              </a:rPr>
              <a:t>OutputStream</a:t>
            </a:r>
            <a:r>
              <a:rPr lang="en-US" sz="1400" b="1" dirty="0">
                <a:latin typeface="Arial Unicode MS" charset="0"/>
                <a:cs typeface="Times New Roman" charset="0"/>
              </a:rPr>
              <a:t> </a:t>
            </a:r>
            <a:r>
              <a:rPr lang="en-US" sz="1400" b="1" dirty="0">
                <a:solidFill>
                  <a:srgbClr val="00B050"/>
                </a:solidFill>
                <a:latin typeface="Arial Unicode MS" charset="0"/>
                <a:cs typeface="Times New Roman" charset="0"/>
              </a:rPr>
              <a:t>out</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clntSock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FF"/>
                </a:solidFill>
                <a:latin typeface="Arial Unicode MS" charset="0"/>
                <a:cs typeface="Times New Roman" charset="0"/>
              </a:rPr>
              <a: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 </a:t>
            </a:r>
          </a:p>
          <a:p>
            <a:pPr eaLnBrk="0" hangingPunct="0">
              <a:defRPr/>
            </a:pPr>
            <a:r>
              <a:rPr lang="en-US" sz="1400" dirty="0">
                <a:latin typeface="Arial Unicode MS" charset="0"/>
                <a:cs typeface="Times New Roman" charset="0"/>
              </a:rPr>
              <a:t>			// Receive until client closes connection, indicated by -1 return </a:t>
            </a:r>
          </a:p>
          <a:p>
            <a:pPr eaLnBrk="0" hangingPunct="0">
              <a:defRPr/>
            </a:pPr>
            <a:r>
              <a:rPr lang="en-US" sz="1400" dirty="0">
                <a:latin typeface="Arial Unicode MS" charset="0"/>
                <a:cs typeface="Times New Roman" charset="0"/>
              </a:rPr>
              <a:t>			while ((</a:t>
            </a:r>
            <a:r>
              <a:rPr lang="en-US" sz="1400" dirty="0" err="1">
                <a:latin typeface="Arial Unicode MS" charset="0"/>
                <a:cs typeface="Times New Roman" charset="0"/>
              </a:rPr>
              <a:t>recvMsgSize</a:t>
            </a:r>
            <a:r>
              <a:rPr lang="en-US" sz="1400" dirty="0">
                <a:latin typeface="Arial Unicode MS" charset="0"/>
                <a:cs typeface="Times New Roman" charset="0"/>
              </a:rPr>
              <a:t> = </a:t>
            </a:r>
            <a:r>
              <a:rPr lang="en-US" sz="1400" b="1" dirty="0" err="1">
                <a:solidFill>
                  <a:srgbClr val="00B050"/>
                </a:solidFill>
                <a:latin typeface="Arial Unicode MS" charset="0"/>
                <a:cs typeface="Times New Roman" charset="0"/>
              </a:rPr>
              <a:t>in</a:t>
            </a:r>
            <a:r>
              <a:rPr lang="en-US" sz="1400" dirty="0" err="1">
                <a:latin typeface="Arial Unicode MS" charset="0"/>
                <a:cs typeface="Times New Roman" charset="0"/>
              </a:rPr>
              <a:t>.</a:t>
            </a:r>
            <a:r>
              <a:rPr lang="en-US" sz="1400" b="1" dirty="0" err="1">
                <a:solidFill>
                  <a:srgbClr val="FF00FF"/>
                </a:solidFill>
                <a:latin typeface="Arial Unicode MS" charset="0"/>
                <a:cs typeface="Times New Roman" charset="0"/>
              </a:rPr>
              <a:t>read</a:t>
            </a:r>
            <a:r>
              <a:rPr lang="en-US" sz="1400" dirty="0">
                <a:latin typeface="Arial Unicode MS" charset="0"/>
                <a:cs typeface="Times New Roman" charset="0"/>
              </a:rPr>
              <a:t>(</a:t>
            </a:r>
            <a:r>
              <a:rPr lang="en-US" sz="1400" dirty="0" err="1">
                <a:latin typeface="Arial Unicode MS" charset="0"/>
                <a:cs typeface="Times New Roman" charset="0"/>
              </a:rPr>
              <a:t>byteBuffer</a:t>
            </a:r>
            <a:r>
              <a:rPr lang="en-US" sz="1400" dirty="0">
                <a:latin typeface="Arial Unicode MS" charset="0"/>
                <a:cs typeface="Times New Roman" charset="0"/>
              </a:rPr>
              <a:t>)) != -1) </a:t>
            </a: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out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write</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byteBuffer</a:t>
            </a:r>
            <a:r>
              <a:rPr lang="en-US" sz="1400" b="1" dirty="0">
                <a:solidFill>
                  <a:srgbClr val="FF0000"/>
                </a:solidFill>
                <a:latin typeface="Arial Unicode MS" charset="0"/>
                <a:cs typeface="Times New Roman" charset="0"/>
              </a:rPr>
              <a:t>, 0, </a:t>
            </a:r>
            <a:r>
              <a:rPr lang="en-US" sz="1400" b="1" dirty="0" err="1">
                <a:solidFill>
                  <a:srgbClr val="00B050"/>
                </a:solidFill>
                <a:latin typeface="Arial Unicode MS" charset="0"/>
                <a:cs typeface="Times New Roman" charset="0"/>
              </a:rPr>
              <a:t>recvMsgSize</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clntSock</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close</a:t>
            </a:r>
            <a:r>
              <a:rPr lang="en-US" sz="1400" b="1" dirty="0">
                <a:solidFill>
                  <a:srgbClr val="FF00FF"/>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Close the socket. We are done with this client!</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a:t>
            </a:r>
          </a:p>
        </p:txBody>
      </p:sp>
      <p:sp>
        <p:nvSpPr>
          <p:cNvPr id="2" name="Rectangle 1">
            <a:extLst>
              <a:ext uri="{FF2B5EF4-FFF2-40B4-BE49-F238E27FC236}">
                <a16:creationId xmlns:a16="http://schemas.microsoft.com/office/drawing/2014/main" id="{F9D8DD81-823D-7445-B5E9-F3E72FE32B32}"/>
              </a:ext>
            </a:extLst>
          </p:cNvPr>
          <p:cNvSpPr/>
          <p:nvPr/>
        </p:nvSpPr>
        <p:spPr>
          <a:xfrm>
            <a:off x="802888" y="1918010"/>
            <a:ext cx="7460166" cy="62446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7A33E2-3DEC-0C4F-8B5F-1785DEE389AB}"/>
              </a:ext>
            </a:extLst>
          </p:cNvPr>
          <p:cNvSpPr/>
          <p:nvPr/>
        </p:nvSpPr>
        <p:spPr>
          <a:xfrm>
            <a:off x="802888" y="2571296"/>
            <a:ext cx="7460166" cy="62446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9BFC1DC-4194-064F-B4AD-6C744C9DC849}"/>
              </a:ext>
            </a:extLst>
          </p:cNvPr>
          <p:cNvSpPr/>
          <p:nvPr/>
        </p:nvSpPr>
        <p:spPr>
          <a:xfrm>
            <a:off x="802888" y="3631829"/>
            <a:ext cx="7460166" cy="27578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EB0929-1A5A-B04B-B19C-F970C6D4FA06}"/>
              </a:ext>
            </a:extLst>
          </p:cNvPr>
          <p:cNvSpPr txBox="1"/>
          <p:nvPr/>
        </p:nvSpPr>
        <p:spPr>
          <a:xfrm>
            <a:off x="5101316" y="2255345"/>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11" name="TextBox 10">
            <a:extLst>
              <a:ext uri="{FF2B5EF4-FFF2-40B4-BE49-F238E27FC236}">
                <a16:creationId xmlns:a16="http://schemas.microsoft.com/office/drawing/2014/main" id="{B23E9F64-66DC-8F4E-8A14-AEC0E10134F6}"/>
              </a:ext>
            </a:extLst>
          </p:cNvPr>
          <p:cNvSpPr txBox="1"/>
          <p:nvPr/>
        </p:nvSpPr>
        <p:spPr>
          <a:xfrm>
            <a:off x="5108753" y="2920699"/>
            <a:ext cx="3217493" cy="338554"/>
          </a:xfrm>
          <a:prstGeom prst="rect">
            <a:avLst/>
          </a:prstGeom>
          <a:noFill/>
        </p:spPr>
        <p:txBody>
          <a:bodyPr wrap="square" rtlCol="0">
            <a:spAutoFit/>
          </a:bodyPr>
          <a:lstStyle/>
          <a:p>
            <a:r>
              <a:rPr lang="en-US" sz="1600" dirty="0">
                <a:solidFill>
                  <a:srgbClr val="FF00FF"/>
                </a:solidFill>
              </a:rPr>
              <a:t>Establish the main passive server</a:t>
            </a:r>
          </a:p>
        </p:txBody>
      </p:sp>
      <p:sp>
        <p:nvSpPr>
          <p:cNvPr id="12" name="TextBox 11">
            <a:extLst>
              <a:ext uri="{FF2B5EF4-FFF2-40B4-BE49-F238E27FC236}">
                <a16:creationId xmlns:a16="http://schemas.microsoft.com/office/drawing/2014/main" id="{E1473411-1FFF-6E47-BAED-B33CA2E339BF}"/>
              </a:ext>
            </a:extLst>
          </p:cNvPr>
          <p:cNvSpPr txBox="1"/>
          <p:nvPr/>
        </p:nvSpPr>
        <p:spPr>
          <a:xfrm>
            <a:off x="2722757" y="3810446"/>
            <a:ext cx="5116550" cy="338554"/>
          </a:xfrm>
          <a:prstGeom prst="rect">
            <a:avLst/>
          </a:prstGeom>
          <a:noFill/>
        </p:spPr>
        <p:txBody>
          <a:bodyPr wrap="square" rtlCol="0">
            <a:spAutoFit/>
          </a:bodyPr>
          <a:lstStyle/>
          <a:p>
            <a:r>
              <a:rPr lang="en-US" sz="1600" dirty="0">
                <a:solidFill>
                  <a:srgbClr val="FF00FF"/>
                </a:solidFill>
              </a:rPr>
              <a:t>Create and Use communicating channel with one client</a:t>
            </a:r>
          </a:p>
        </p:txBody>
      </p:sp>
    </p:spTree>
    <p:extLst>
      <p:ext uri="{BB962C8B-B14F-4D97-AF65-F5344CB8AC3E}">
        <p14:creationId xmlns:p14="http://schemas.microsoft.com/office/powerpoint/2010/main" val="54933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24" end="24"/>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25" end="2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26" end="2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4"/>
      <p:bldP spid="2" grpId="0" animBg="1"/>
      <p:bldP spid="8" grpId="0" animBg="1"/>
      <p:bldP spid="9"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19</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b="1" dirty="0">
                <a:solidFill>
                  <a:srgbClr val="FF0000"/>
                </a:solidFill>
              </a:rPr>
              <a:t>Client</a:t>
            </a:r>
            <a:r>
              <a:rPr lang="en-US" dirty="0">
                <a:solidFill>
                  <a:srgbClr val="FF0000"/>
                </a:solidFill>
              </a:rPr>
              <a:t> Java </a:t>
            </a:r>
            <a:r>
              <a:rPr lang="en-US" dirty="0">
                <a:solidFill>
                  <a:srgbClr val="7F7F7F"/>
                </a:solidFill>
              </a:rPr>
              <a:t>Socket Primitives: Socket() </a:t>
            </a:r>
          </a:p>
        </p:txBody>
      </p:sp>
      <p:sp>
        <p:nvSpPr>
          <p:cNvPr id="7172" name="Text Box 4"/>
          <p:cNvSpPr txBox="1">
            <a:spLocks noChangeArrowheads="1"/>
          </p:cNvSpPr>
          <p:nvPr/>
        </p:nvSpPr>
        <p:spPr bwMode="auto">
          <a:xfrm>
            <a:off x="441325" y="2098675"/>
            <a:ext cx="7940675"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dirty="0">
                <a:solidFill>
                  <a:srgbClr val="7F7F7F"/>
                </a:solidFill>
                <a:cs typeface="Times New Roman" charset="0"/>
              </a:rPr>
              <a:t>import </a:t>
            </a:r>
            <a:r>
              <a:rPr lang="en-US" dirty="0" err="1">
                <a:solidFill>
                  <a:srgbClr val="7F7F7F"/>
                </a:solidFill>
                <a:cs typeface="Times New Roman" charset="0"/>
              </a:rPr>
              <a:t>java.net</a:t>
            </a: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a:t>
            </a: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remoteaddr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eaLnBrk="0" hangingPunct="0">
              <a:defRPr/>
            </a:pPr>
            <a:r>
              <a:rPr lang="en-US"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 </a:t>
            </a:r>
          </a:p>
          <a:p>
            <a:pPr eaLnBrk="0" hangingPunct="0">
              <a:defRPr/>
            </a:pPr>
            <a:endParaRPr lang="en-US" dirty="0">
              <a:solidFill>
                <a:srgbClr val="7F7F7F"/>
              </a:solidFill>
              <a:cs typeface="Times New Roman" charset="0"/>
            </a:endParaRPr>
          </a:p>
          <a:p>
            <a:pPr eaLnBrk="0" hangingPunct="0">
              <a:defRPr/>
            </a:pPr>
            <a:r>
              <a:rPr lang="en-US" b="1" dirty="0">
                <a:solidFill>
                  <a:srgbClr val="FF00FF"/>
                </a:solidFill>
                <a:cs typeface="Times New Roman" charset="0"/>
              </a:rPr>
              <a:t>Socket</a:t>
            </a:r>
            <a:r>
              <a:rPr lang="en-US" dirty="0">
                <a:solidFill>
                  <a:srgbClr val="7F7F7F"/>
                </a:solidFill>
                <a:cs typeface="Times New Roman" charset="0"/>
              </a:rPr>
              <a:t>(</a:t>
            </a:r>
            <a:r>
              <a:rPr lang="en-US" b="1" dirty="0">
                <a:solidFill>
                  <a:srgbClr val="7F7F7F"/>
                </a:solidFill>
                <a:cs typeface="Times New Roman" charset="0"/>
              </a:rPr>
              <a:t>String</a:t>
            </a:r>
            <a:r>
              <a:rPr lang="en-US" dirty="0">
                <a:solidFill>
                  <a:srgbClr val="7F7F7F"/>
                </a:solidFill>
                <a:cs typeface="Times New Roman" charset="0"/>
              </a:rPr>
              <a:t> </a:t>
            </a:r>
            <a:r>
              <a:rPr lang="en-US" dirty="0" err="1">
                <a:solidFill>
                  <a:srgbClr val="7F7F7F"/>
                </a:solidFill>
                <a:cs typeface="Times New Roman" charset="0"/>
              </a:rPr>
              <a:t>remotehost</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remotePort</a:t>
            </a:r>
            <a:r>
              <a:rPr lang="en-US" dirty="0">
                <a:solidFill>
                  <a:srgbClr val="7F7F7F"/>
                </a:solidFill>
                <a:cs typeface="Times New Roman" charset="0"/>
              </a:rPr>
              <a:t>, </a:t>
            </a:r>
          </a:p>
          <a:p>
            <a:pPr eaLnBrk="0" hangingPunct="0">
              <a:defRPr/>
            </a:pPr>
            <a:r>
              <a:rPr lang="en-US" dirty="0">
                <a:solidFill>
                  <a:srgbClr val="7F7F7F"/>
                </a:solidFill>
                <a:cs typeface="Times New Roman" charset="0"/>
              </a:rPr>
              <a:t>            </a:t>
            </a:r>
            <a:r>
              <a:rPr lang="en-US" b="1" dirty="0" err="1">
                <a:solidFill>
                  <a:srgbClr val="7F7F7F"/>
                </a:solidFill>
                <a:cs typeface="Times New Roman" charset="0"/>
              </a:rPr>
              <a:t>InetAddress</a:t>
            </a:r>
            <a:r>
              <a:rPr lang="en-US" dirty="0">
                <a:solidFill>
                  <a:srgbClr val="7F7F7F"/>
                </a:solidFill>
                <a:cs typeface="Times New Roman" charset="0"/>
              </a:rPr>
              <a:t> </a:t>
            </a:r>
            <a:r>
              <a:rPr lang="en-US" dirty="0" err="1">
                <a:solidFill>
                  <a:srgbClr val="7F7F7F"/>
                </a:solidFill>
                <a:cs typeface="Times New Roman" charset="0"/>
              </a:rPr>
              <a:t>localaddr</a:t>
            </a:r>
            <a:r>
              <a:rPr lang="en-US" dirty="0">
                <a:solidFill>
                  <a:srgbClr val="7F7F7F"/>
                </a:solidFill>
                <a:cs typeface="Times New Roman" charset="0"/>
              </a:rPr>
              <a:t>, </a:t>
            </a:r>
            <a:r>
              <a:rPr lang="en-US" b="1" dirty="0" err="1">
                <a:solidFill>
                  <a:srgbClr val="7F7F7F"/>
                </a:solidFill>
                <a:cs typeface="Times New Roman" charset="0"/>
              </a:rPr>
              <a:t>int</a:t>
            </a:r>
            <a:r>
              <a:rPr lang="en-US" b="1" dirty="0">
                <a:solidFill>
                  <a:srgbClr val="7F7F7F"/>
                </a:solidFill>
                <a:cs typeface="Times New Roman" charset="0"/>
              </a:rPr>
              <a:t> </a:t>
            </a:r>
            <a:r>
              <a:rPr lang="en-US" dirty="0" err="1">
                <a:solidFill>
                  <a:srgbClr val="7F7F7F"/>
                </a:solidFill>
                <a:cs typeface="Times New Roman" charset="0"/>
              </a:rPr>
              <a:t>localPort</a:t>
            </a:r>
            <a:r>
              <a:rPr lang="en-US" dirty="0">
                <a:solidFill>
                  <a:srgbClr val="7F7F7F"/>
                </a:solidFill>
                <a:cs typeface="Times New Roman" charset="0"/>
              </a:rPr>
              <a:t>);</a:t>
            </a:r>
          </a:p>
        </p:txBody>
      </p:sp>
      <p:sp>
        <p:nvSpPr>
          <p:cNvPr id="2" name="Rectangle 1">
            <a:extLst>
              <a:ext uri="{FF2B5EF4-FFF2-40B4-BE49-F238E27FC236}">
                <a16:creationId xmlns:a16="http://schemas.microsoft.com/office/drawing/2014/main" id="{D5765692-5EB9-6C44-A2B2-52A889BA6870}"/>
              </a:ext>
            </a:extLst>
          </p:cNvPr>
          <p:cNvSpPr/>
          <p:nvPr/>
        </p:nvSpPr>
        <p:spPr>
          <a:xfrm>
            <a:off x="1193180" y="4059044"/>
            <a:ext cx="3958683" cy="3791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9E81E4-87D5-3E47-BE44-ABC77BE179FD}"/>
              </a:ext>
            </a:extLst>
          </p:cNvPr>
          <p:cNvSpPr/>
          <p:nvPr/>
        </p:nvSpPr>
        <p:spPr>
          <a:xfrm>
            <a:off x="1323278" y="4618221"/>
            <a:ext cx="1865972" cy="2994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70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P spid="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714878" y="127432"/>
            <a:ext cx="4429125" cy="390525"/>
          </a:xfrm>
        </p:spPr>
        <p:txBody>
          <a:bodyPr/>
          <a:lstStyle/>
          <a:p>
            <a:r>
              <a:rPr lang="en-US" dirty="0">
                <a:ea typeface="Century Gothic"/>
                <a:sym typeface="Questrial"/>
              </a:rPr>
              <a:t>Overview</a:t>
            </a:r>
            <a:endParaRPr lang="en-US" dirty="0"/>
          </a:p>
        </p:txBody>
      </p:sp>
      <p:pic>
        <p:nvPicPr>
          <p:cNvPr id="5" name="Picture 4" descr="head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601"/>
          <a:stretch/>
        </p:blipFill>
        <p:spPr>
          <a:xfrm>
            <a:off x="153716" y="1543300"/>
            <a:ext cx="4339459" cy="1921533"/>
          </a:xfrm>
          <a:prstGeom prst="rect">
            <a:avLst/>
          </a:prstGeom>
        </p:spPr>
      </p:pic>
      <p:pic>
        <p:nvPicPr>
          <p:cNvPr id="6" name="Picture 5" descr="head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601"/>
          <a:stretch/>
        </p:blipFill>
        <p:spPr>
          <a:xfrm>
            <a:off x="95536" y="2713644"/>
            <a:ext cx="4455814" cy="1973056"/>
          </a:xfrm>
          <a:prstGeom prst="rect">
            <a:avLst/>
          </a:prstGeom>
        </p:spPr>
      </p:pic>
      <p:sp>
        <p:nvSpPr>
          <p:cNvPr id="10" name="Text Placeholder 9"/>
          <p:cNvSpPr>
            <a:spLocks noGrp="1"/>
          </p:cNvSpPr>
          <p:nvPr>
            <p:ph type="body" sz="quarter" idx="10"/>
          </p:nvPr>
        </p:nvSpPr>
        <p:spPr>
          <a:xfrm>
            <a:off x="4831557" y="754024"/>
            <a:ext cx="4215880" cy="6004980"/>
          </a:xfrm>
        </p:spPr>
        <p:txBody>
          <a:bodyPr/>
          <a:lstStyle/>
          <a:p>
            <a:r>
              <a:rPr lang="en-US" sz="2100" b="1" dirty="0"/>
              <a:t>Objectives</a:t>
            </a:r>
          </a:p>
          <a:p>
            <a:pPr lvl="1"/>
            <a:r>
              <a:rPr lang="en-US" dirty="0"/>
              <a:t>Learn and understand the </a:t>
            </a:r>
            <a:r>
              <a:rPr lang="en-US" dirty="0">
                <a:solidFill>
                  <a:srgbClr val="FF6600"/>
                </a:solidFill>
              </a:rPr>
              <a:t>general framework</a:t>
            </a:r>
            <a:r>
              <a:rPr lang="en-US" b="1" dirty="0"/>
              <a:t> </a:t>
            </a:r>
            <a:r>
              <a:rPr lang="en-US" dirty="0"/>
              <a:t>of </a:t>
            </a:r>
            <a:r>
              <a:rPr lang="en-US" dirty="0">
                <a:solidFill>
                  <a:srgbClr val="FF6600"/>
                </a:solidFill>
              </a:rPr>
              <a:t>Socket Programming</a:t>
            </a:r>
            <a:endParaRPr lang="en-US" dirty="0"/>
          </a:p>
          <a:p>
            <a:pPr lvl="1"/>
            <a:r>
              <a:rPr lang="en-US" dirty="0"/>
              <a:t>Learn how to implement applications using  </a:t>
            </a:r>
            <a:r>
              <a:rPr lang="en-US" dirty="0">
                <a:solidFill>
                  <a:srgbClr val="FF6600"/>
                </a:solidFill>
              </a:rPr>
              <a:t>TCP</a:t>
            </a:r>
            <a:r>
              <a:rPr lang="en-US" dirty="0"/>
              <a:t> sockets in </a:t>
            </a:r>
            <a:r>
              <a:rPr lang="en-US" dirty="0">
                <a:solidFill>
                  <a:srgbClr val="FF6600"/>
                </a:solidFill>
              </a:rPr>
              <a:t>Java</a:t>
            </a:r>
            <a:r>
              <a:rPr lang="en-US" dirty="0"/>
              <a:t>.</a:t>
            </a:r>
          </a:p>
          <a:p>
            <a:pPr lvl="1"/>
            <a:r>
              <a:rPr lang="en-US" dirty="0"/>
              <a:t>Learn how to implement applications using  </a:t>
            </a:r>
            <a:r>
              <a:rPr lang="en-US" dirty="0">
                <a:solidFill>
                  <a:srgbClr val="FF6600"/>
                </a:solidFill>
              </a:rPr>
              <a:t>UDP</a:t>
            </a:r>
            <a:r>
              <a:rPr lang="en-US" dirty="0"/>
              <a:t> sockets in </a:t>
            </a:r>
            <a:r>
              <a:rPr lang="en-US" dirty="0">
                <a:solidFill>
                  <a:srgbClr val="FF6600"/>
                </a:solidFill>
              </a:rPr>
              <a:t>Java</a:t>
            </a:r>
            <a:r>
              <a:rPr lang="en-US" dirty="0"/>
              <a:t>.</a:t>
            </a:r>
          </a:p>
          <a:p>
            <a:pPr lvl="1"/>
            <a:endParaRPr lang="en-US" dirty="0">
              <a:solidFill>
                <a:srgbClr val="FF6600"/>
              </a:solidFill>
            </a:endParaRPr>
          </a:p>
          <a:p>
            <a:r>
              <a:rPr lang="en-US" sz="2300" b="1" dirty="0"/>
              <a:t>Requirements</a:t>
            </a:r>
          </a:p>
          <a:p>
            <a:pPr lvl="1"/>
            <a:r>
              <a:rPr lang="en-US" dirty="0"/>
              <a:t>Know the TCP/IP Reference Model</a:t>
            </a:r>
          </a:p>
          <a:p>
            <a:pPr lvl="1"/>
            <a:r>
              <a:rPr lang="en-US" dirty="0"/>
              <a:t>Read Sections 6.1.3 and 6.1.4</a:t>
            </a:r>
          </a:p>
          <a:p>
            <a:pPr lvl="1"/>
            <a:endParaRPr lang="en-US" sz="2000" b="1" dirty="0"/>
          </a:p>
          <a:p>
            <a:r>
              <a:rPr lang="en-US" sz="2300" b="1" dirty="0"/>
              <a:t>Optional</a:t>
            </a:r>
          </a:p>
          <a:p>
            <a:pPr lvl="1"/>
            <a:r>
              <a:rPr lang="en-US" sz="2000" dirty="0"/>
              <a:t>Read Chapters 1-3 (~60 pages) from reference book: </a:t>
            </a:r>
            <a:r>
              <a:rPr lang="en-US" sz="1400" dirty="0"/>
              <a:t>“TCP/IP Sockets in Java – Practical Guide for Programmers” by Calvert K. and </a:t>
            </a:r>
            <a:r>
              <a:rPr lang="en-US" sz="1400" dirty="0" err="1"/>
              <a:t>Donahoo</a:t>
            </a:r>
            <a:r>
              <a:rPr lang="en-US" sz="1400" dirty="0"/>
              <a:t> M.</a:t>
            </a:r>
          </a:p>
          <a:p>
            <a:pPr lvl="1"/>
            <a:endParaRPr lang="en-US" dirty="0"/>
          </a:p>
          <a:p>
            <a:pPr lvl="1"/>
            <a:endParaRPr lang="en-US" dirty="0"/>
          </a:p>
        </p:txBody>
      </p:sp>
    </p:spTree>
    <p:extLst>
      <p:ext uri="{BB962C8B-B14F-4D97-AF65-F5344CB8AC3E}">
        <p14:creationId xmlns:p14="http://schemas.microsoft.com/office/powerpoint/2010/main" val="36597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7A579A59-696D-4346-9D25-299D2A05612C}" type="slidenum">
              <a:rPr lang="en-US"/>
              <a:pPr algn="r">
                <a:defRPr/>
              </a:pPr>
              <a:t>20</a:t>
            </a:fld>
            <a:endParaRPr lang="en-US"/>
          </a:p>
        </p:txBody>
      </p:sp>
      <p:sp>
        <p:nvSpPr>
          <p:cNvPr id="29698" name="Rectangle 2"/>
          <p:cNvSpPr>
            <a:spLocks noGrp="1" noChangeArrowheads="1"/>
          </p:cNvSpPr>
          <p:nvPr>
            <p:ph type="title"/>
          </p:nvPr>
        </p:nvSpPr>
        <p:spPr>
          <a:xfrm>
            <a:off x="152400" y="144162"/>
            <a:ext cx="6172200" cy="1143000"/>
          </a:xfrm>
        </p:spPr>
        <p:txBody>
          <a:bodyPr/>
          <a:lstStyle/>
          <a:p>
            <a:pPr eaLnBrk="1" hangingPunct="1">
              <a:defRPr/>
            </a:pPr>
            <a:r>
              <a:rPr lang="en-US" dirty="0">
                <a:solidFill>
                  <a:schemeClr val="tx1">
                    <a:lumMod val="50000"/>
                    <a:lumOff val="50000"/>
                  </a:schemeClr>
                </a:solidFill>
              </a:rPr>
              <a:t>Java </a:t>
            </a:r>
            <a:r>
              <a:rPr lang="en-US" b="1" dirty="0">
                <a:solidFill>
                  <a:schemeClr val="tx1">
                    <a:lumMod val="50000"/>
                    <a:lumOff val="50000"/>
                  </a:schemeClr>
                </a:solidFill>
              </a:rPr>
              <a:t>TCP Client</a:t>
            </a:r>
            <a:r>
              <a:rPr lang="en-US" dirty="0">
                <a:solidFill>
                  <a:schemeClr val="tx1">
                    <a:lumMod val="50000"/>
                    <a:lumOff val="50000"/>
                  </a:schemeClr>
                </a:solidFill>
              </a:rPr>
              <a:t> Example</a:t>
            </a:r>
          </a:p>
        </p:txBody>
      </p:sp>
      <p:sp>
        <p:nvSpPr>
          <p:cNvPr id="7" name="Text Box 3"/>
          <p:cNvSpPr txBox="1">
            <a:spLocks noChangeArrowheads="1"/>
          </p:cNvSpPr>
          <p:nvPr/>
        </p:nvSpPr>
        <p:spPr bwMode="auto">
          <a:xfrm>
            <a:off x="685800" y="685800"/>
            <a:ext cx="7637027" cy="634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Socket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and Input/</a:t>
            </a:r>
            <a:r>
              <a:rPr lang="en-US" sz="1400" dirty="0" err="1">
                <a:latin typeface="Arial Unicode MS" charset="0"/>
                <a:cs typeface="Times New Roman" charset="0"/>
              </a:rPr>
              <a:t>OutputStream</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TCPEchoClient</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&lt; 2) || (</a:t>
            </a:r>
            <a:r>
              <a:rPr lang="en-US" sz="1400" dirty="0" err="1">
                <a:latin typeface="Arial Unicode MS" charset="0"/>
                <a:cs typeface="Times New Roman" charset="0"/>
              </a:rPr>
              <a:t>args.length</a:t>
            </a:r>
            <a:r>
              <a:rPr lang="en-US" sz="1400" dirty="0">
                <a:latin typeface="Arial Unicode MS" charset="0"/>
                <a:cs typeface="Times New Roman" charset="0"/>
              </a:rPr>
              <a:t> &gt; 3)) // Test for correct # of </a:t>
            </a:r>
            <a:r>
              <a:rPr lang="en-US" sz="1400" dirty="0" err="1">
                <a:latin typeface="Arial Unicode MS" charset="0"/>
                <a:cs typeface="Times New Roman" charset="0"/>
              </a:rPr>
              <a:t>args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&lt;Server&gt; &lt;Word&gt; [&lt;Port&gt;]");</a:t>
            </a:r>
          </a:p>
          <a:p>
            <a:pPr eaLnBrk="0" hangingPunct="0">
              <a:defRPr/>
            </a:pPr>
            <a:r>
              <a:rPr lang="en-US" sz="1400" dirty="0">
                <a:latin typeface="Arial Unicode MS" charset="0"/>
                <a:cs typeface="Times New Roman" charset="0"/>
              </a:rPr>
              <a:t> 	String server = </a:t>
            </a:r>
            <a:r>
              <a:rPr lang="en-US" sz="1400" dirty="0" err="1">
                <a:latin typeface="Arial Unicode MS" charset="0"/>
                <a:cs typeface="Times New Roman" charset="0"/>
              </a:rPr>
              <a:t>args</a:t>
            </a:r>
            <a:r>
              <a:rPr lang="en-US" sz="1400" dirty="0">
                <a:latin typeface="Arial Unicode MS" charset="0"/>
                <a:cs typeface="Times New Roman" charset="0"/>
              </a:rPr>
              <a:t>[0]; // Server name or IP address </a:t>
            </a:r>
          </a:p>
          <a:p>
            <a:pPr eaLnBrk="0" hangingPunct="0">
              <a:defRPr/>
            </a:pPr>
            <a:r>
              <a:rPr lang="en-US" sz="1400" dirty="0">
                <a:latin typeface="Arial Unicode MS" charset="0"/>
                <a:cs typeface="Times New Roman" charset="0"/>
              </a:rPr>
              <a:t>	// Convert input String to bytes using the default character encoding</a:t>
            </a:r>
          </a:p>
          <a:p>
            <a:pPr eaLnBrk="0" hangingPunct="0">
              <a:defRPr/>
            </a:pPr>
            <a:r>
              <a:rPr lang="en-US" sz="1400" dirty="0">
                <a:latin typeface="Arial Unicode MS" charset="0"/>
                <a:cs typeface="Times New Roman" charset="0"/>
              </a:rPr>
              <a:t> 	byte[] </a:t>
            </a:r>
            <a:r>
              <a:rPr lang="en-US" sz="1400" dirty="0" err="1">
                <a:latin typeface="Arial Unicode MS" charset="0"/>
                <a:cs typeface="Times New Roman" charset="0"/>
              </a:rPr>
              <a:t>byteBuffer</a:t>
            </a:r>
            <a:r>
              <a:rPr lang="en-US" sz="1400" dirty="0">
                <a:latin typeface="Arial Unicode MS" charset="0"/>
                <a:cs typeface="Times New Roman" charset="0"/>
              </a:rPr>
              <a:t> = </a:t>
            </a:r>
            <a:r>
              <a:rPr lang="en-US" sz="1400" dirty="0" err="1">
                <a:latin typeface="Arial Unicode MS" charset="0"/>
                <a:cs typeface="Times New Roman" charset="0"/>
              </a:rPr>
              <a:t>args</a:t>
            </a:r>
            <a:r>
              <a:rPr lang="en-US" sz="1400" dirty="0">
                <a:latin typeface="Arial Unicode MS" charset="0"/>
                <a:cs typeface="Times New Roman" charset="0"/>
              </a:rPr>
              <a:t>[1].</a:t>
            </a:r>
            <a:r>
              <a:rPr lang="en-US" sz="1400" dirty="0" err="1">
                <a:latin typeface="Arial Unicode MS" charset="0"/>
                <a:cs typeface="Times New Roman" charset="0"/>
              </a:rPr>
              <a:t>getBytes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args.length</a:t>
            </a:r>
            <a:r>
              <a:rPr lang="en-US" sz="1400" dirty="0">
                <a:latin typeface="Arial Unicode MS" charset="0"/>
                <a:cs typeface="Times New Roman" charset="0"/>
              </a:rPr>
              <a:t> == 3)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[2]) : 7;</a:t>
            </a:r>
          </a:p>
          <a:p>
            <a:pPr eaLnBrk="0" hangingPunct="0">
              <a:defRPr/>
            </a:pPr>
            <a:r>
              <a:rPr lang="en-US" sz="1400" dirty="0">
                <a:latin typeface="Arial Unicode MS" charset="0"/>
                <a:cs typeface="Times New Roman" charset="0"/>
              </a:rPr>
              <a:t> 	// Create socket that is connected to server on specified port </a:t>
            </a:r>
          </a:p>
          <a:p>
            <a:pPr eaLnBrk="0" hangingPunct="0">
              <a:defRPr/>
            </a:pPr>
            <a:r>
              <a:rPr lang="en-US" sz="1400" dirty="0">
                <a:latin typeface="Arial Unicode MS" charset="0"/>
                <a:cs typeface="Times New Roman" charset="0"/>
              </a:rPr>
              <a:t>	Socket </a:t>
            </a:r>
            <a:r>
              <a:rPr lang="en-US" sz="1400" dirty="0">
                <a:solidFill>
                  <a:srgbClr val="00B050"/>
                </a:solidFill>
                <a:latin typeface="Arial Unicode MS" charset="0"/>
                <a:cs typeface="Times New Roman" charset="0"/>
              </a:rPr>
              <a:t>socket</a:t>
            </a:r>
            <a:r>
              <a:rPr lang="en-US" sz="1400" dirty="0">
                <a:latin typeface="Arial Unicode MS" charset="0"/>
                <a:cs typeface="Times New Roman" charset="0"/>
              </a:rPr>
              <a:t> = new </a:t>
            </a:r>
            <a:r>
              <a:rPr lang="en-US" sz="1400" b="1" dirty="0">
                <a:solidFill>
                  <a:srgbClr val="FF00FF"/>
                </a:solidFill>
                <a:latin typeface="Arial Unicode MS" charset="0"/>
                <a:cs typeface="Times New Roman" charset="0"/>
              </a:rPr>
              <a:t>Socket</a:t>
            </a:r>
            <a:r>
              <a:rPr lang="en-US" sz="1400" b="1" dirty="0">
                <a:solidFill>
                  <a:srgbClr val="FF0000"/>
                </a:solidFill>
                <a:latin typeface="Arial Unicode MS" charset="0"/>
                <a:cs typeface="Times New Roman" charset="0"/>
              </a:rPr>
              <a:t>(</a:t>
            </a:r>
            <a:r>
              <a:rPr lang="en-US" sz="1400" b="1" dirty="0">
                <a:solidFill>
                  <a:srgbClr val="00B050"/>
                </a:solidFill>
                <a:latin typeface="Arial Unicode MS" charset="0"/>
                <a:cs typeface="Times New Roman" charset="0"/>
              </a:rPr>
              <a:t>server</a:t>
            </a: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("Connected to server...sending echo string");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InputStream</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in</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getInputStream</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OutputStream</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out</a:t>
            </a:r>
            <a:r>
              <a:rPr lang="en-US" sz="1400" b="1" dirty="0">
                <a:latin typeface="Arial Unicode MS" charset="0"/>
                <a:cs typeface="Times New Roman" charset="0"/>
              </a:rPr>
              <a:t> =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getOutputStream</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out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write</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byteBuffer</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Send the encoded string to the server </a:t>
            </a:r>
          </a:p>
          <a:p>
            <a:pPr eaLnBrk="0" hangingPunct="0">
              <a:defRPr/>
            </a:pPr>
            <a:r>
              <a:rPr lang="en-US" sz="1400" dirty="0">
                <a:latin typeface="Arial Unicode MS" charset="0"/>
                <a:cs typeface="Times New Roman" charset="0"/>
              </a:rPr>
              <a:t>	// Receive the same string back from the server</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totalBytesRcvd</a:t>
            </a:r>
            <a:r>
              <a:rPr lang="en-US" sz="1400" dirty="0">
                <a:latin typeface="Arial Unicode MS" charset="0"/>
                <a:cs typeface="Times New Roman" charset="0"/>
              </a:rPr>
              <a:t> = 0; // Total bytes received so far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bytesRcvd</a:t>
            </a:r>
            <a:r>
              <a:rPr lang="en-US" sz="1400" dirty="0">
                <a:latin typeface="Arial Unicode MS" charset="0"/>
                <a:cs typeface="Times New Roman" charset="0"/>
              </a:rPr>
              <a:t>; // Bytes received in last read </a:t>
            </a:r>
          </a:p>
          <a:p>
            <a:pPr eaLnBrk="0" hangingPunct="0">
              <a:defRPr/>
            </a:pPr>
            <a:r>
              <a:rPr lang="en-US" sz="1400" dirty="0">
                <a:latin typeface="Arial Unicode MS" charset="0"/>
                <a:cs typeface="Times New Roman" charset="0"/>
              </a:rPr>
              <a:t>	while (</a:t>
            </a:r>
            <a:r>
              <a:rPr lang="en-US" sz="1400" dirty="0" err="1">
                <a:latin typeface="Arial Unicode MS" charset="0"/>
                <a:cs typeface="Times New Roman" charset="0"/>
              </a:rPr>
              <a:t>totalBytesRcvd</a:t>
            </a:r>
            <a:r>
              <a:rPr lang="en-US" sz="1400" dirty="0">
                <a:latin typeface="Arial Unicode MS" charset="0"/>
                <a:cs typeface="Times New Roman" charset="0"/>
              </a:rPr>
              <a:t> &lt; </a:t>
            </a:r>
            <a:r>
              <a:rPr lang="en-US" sz="1400" dirty="0" err="1">
                <a:latin typeface="Arial Unicode MS" charset="0"/>
                <a:cs typeface="Times New Roman" charset="0"/>
              </a:rPr>
              <a:t>byteBuffer.length</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bytesRcvd</a:t>
            </a:r>
            <a:r>
              <a:rPr lang="en-US" sz="1400" dirty="0">
                <a:latin typeface="Arial Unicode MS" charset="0"/>
                <a:cs typeface="Times New Roman" charset="0"/>
              </a:rPr>
              <a:t> </a:t>
            </a:r>
            <a:r>
              <a:rPr lang="en-US" sz="1400"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in</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read</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byteBuffer</a:t>
            </a: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totalBytesRcvd</a:t>
            </a:r>
            <a:r>
              <a:rPr lang="en-US" sz="1400" b="1" dirty="0">
                <a:solidFill>
                  <a:srgbClr val="FF0000"/>
                </a:solidFill>
                <a:latin typeface="Arial Unicode MS" charset="0"/>
                <a:cs typeface="Times New Roman" charset="0"/>
              </a:rPr>
              <a:t>, </a:t>
            </a:r>
          </a:p>
          <a:p>
            <a:pPr eaLnBrk="0" hangingPunct="0">
              <a:defRPr/>
            </a:pP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byteBuffer.length</a:t>
            </a:r>
            <a:r>
              <a:rPr lang="en-US" sz="1400" b="1" dirty="0">
                <a:solidFill>
                  <a:srgbClr val="FF0000"/>
                </a:solidFill>
                <a:latin typeface="Arial Unicode MS" charset="0"/>
                <a:cs typeface="Times New Roman" charset="0"/>
              </a:rPr>
              <a:t> - </a:t>
            </a:r>
            <a:r>
              <a:rPr lang="en-US" sz="1400" b="1" dirty="0" err="1">
                <a:solidFill>
                  <a:srgbClr val="00B050"/>
                </a:solidFill>
                <a:latin typeface="Arial Unicode MS" charset="0"/>
                <a:cs typeface="Times New Roman" charset="0"/>
              </a:rPr>
              <a:t>totalBytesRcvd</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-1)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SocketException</a:t>
            </a:r>
            <a:r>
              <a:rPr lang="en-US" sz="1400" dirty="0">
                <a:latin typeface="Arial Unicode MS" charset="0"/>
                <a:cs typeface="Times New Roman" charset="0"/>
              </a:rPr>
              <a:t>("Connection close prematurely");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totalBytesRcvd</a:t>
            </a:r>
            <a:r>
              <a:rPr lang="en-US" sz="1400" dirty="0">
                <a:latin typeface="Arial Unicode MS" charset="0"/>
                <a:cs typeface="Times New Roman" charset="0"/>
              </a:rPr>
              <a:t> += </a:t>
            </a:r>
            <a:r>
              <a:rPr lang="en-US" sz="1400" dirty="0" err="1">
                <a:latin typeface="Arial Unicode MS" charset="0"/>
                <a:cs typeface="Times New Roman" charset="0"/>
              </a:rPr>
              <a:t>bytesRcvd</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("Received: " + new String(</a:t>
            </a:r>
            <a:r>
              <a:rPr lang="en-US" sz="1400" dirty="0" err="1">
                <a:latin typeface="Arial Unicode MS" charset="0"/>
                <a:cs typeface="Times New Roman" charset="0"/>
              </a:rPr>
              <a:t>byteBuffer</a:t>
            </a:r>
            <a:r>
              <a:rPr lang="en-US" sz="1400" dirty="0">
                <a:latin typeface="Arial Unicode MS" charset="0"/>
                <a:cs typeface="Times New Roman" charset="0"/>
              </a:rPr>
              <a:t>));</a:t>
            </a: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close</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Close the socket and its streams </a:t>
            </a:r>
          </a:p>
          <a:p>
            <a:pPr eaLnBrk="0" hangingPunct="0">
              <a:defRPr/>
            </a:pP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p>
        </p:txBody>
      </p:sp>
      <p:sp>
        <p:nvSpPr>
          <p:cNvPr id="5" name="Rectangle 4">
            <a:extLst>
              <a:ext uri="{FF2B5EF4-FFF2-40B4-BE49-F238E27FC236}">
                <a16:creationId xmlns:a16="http://schemas.microsoft.com/office/drawing/2014/main" id="{4C52F2E8-1CF2-D446-850C-548AF5A02A0E}"/>
              </a:ext>
            </a:extLst>
          </p:cNvPr>
          <p:cNvSpPr/>
          <p:nvPr/>
        </p:nvSpPr>
        <p:spPr>
          <a:xfrm>
            <a:off x="802888" y="1410346"/>
            <a:ext cx="7460166" cy="14568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602BC5F-E077-6640-8FFC-C87C47490AEA}"/>
              </a:ext>
            </a:extLst>
          </p:cNvPr>
          <p:cNvSpPr txBox="1"/>
          <p:nvPr/>
        </p:nvSpPr>
        <p:spPr>
          <a:xfrm>
            <a:off x="5333789" y="2348333"/>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9" name="Rectangle 8">
            <a:extLst>
              <a:ext uri="{FF2B5EF4-FFF2-40B4-BE49-F238E27FC236}">
                <a16:creationId xmlns:a16="http://schemas.microsoft.com/office/drawing/2014/main" id="{6057D944-7152-BF45-AEC9-AC54654A357F}"/>
              </a:ext>
            </a:extLst>
          </p:cNvPr>
          <p:cNvSpPr/>
          <p:nvPr/>
        </p:nvSpPr>
        <p:spPr>
          <a:xfrm>
            <a:off x="800307" y="2895601"/>
            <a:ext cx="7460166" cy="10719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E9326F9-D129-EF41-B2C3-B4442A65EA59}"/>
              </a:ext>
            </a:extLst>
          </p:cNvPr>
          <p:cNvSpPr txBox="1"/>
          <p:nvPr/>
        </p:nvSpPr>
        <p:spPr>
          <a:xfrm>
            <a:off x="5256091" y="3522302"/>
            <a:ext cx="3217493" cy="338554"/>
          </a:xfrm>
          <a:prstGeom prst="rect">
            <a:avLst/>
          </a:prstGeom>
          <a:noFill/>
        </p:spPr>
        <p:txBody>
          <a:bodyPr wrap="square" rtlCol="0">
            <a:spAutoFit/>
          </a:bodyPr>
          <a:lstStyle/>
          <a:p>
            <a:r>
              <a:rPr lang="en-US" sz="1600" dirty="0">
                <a:solidFill>
                  <a:srgbClr val="FF00FF"/>
                </a:solidFill>
              </a:rPr>
              <a:t>Establish channels</a:t>
            </a:r>
          </a:p>
        </p:txBody>
      </p:sp>
      <p:sp>
        <p:nvSpPr>
          <p:cNvPr id="11" name="Rectangle 10">
            <a:extLst>
              <a:ext uri="{FF2B5EF4-FFF2-40B4-BE49-F238E27FC236}">
                <a16:creationId xmlns:a16="http://schemas.microsoft.com/office/drawing/2014/main" id="{08CBF0AE-4F63-3949-8D3B-4FC6183E879F}"/>
              </a:ext>
            </a:extLst>
          </p:cNvPr>
          <p:cNvSpPr/>
          <p:nvPr/>
        </p:nvSpPr>
        <p:spPr>
          <a:xfrm>
            <a:off x="813225" y="3962398"/>
            <a:ext cx="7460166" cy="253139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E422631-D81E-2D4B-8E8B-626A58E2E93A}"/>
              </a:ext>
            </a:extLst>
          </p:cNvPr>
          <p:cNvSpPr txBox="1"/>
          <p:nvPr/>
        </p:nvSpPr>
        <p:spPr>
          <a:xfrm>
            <a:off x="5235637" y="4559423"/>
            <a:ext cx="3217493" cy="338554"/>
          </a:xfrm>
          <a:prstGeom prst="rect">
            <a:avLst/>
          </a:prstGeom>
          <a:noFill/>
        </p:spPr>
        <p:txBody>
          <a:bodyPr wrap="square" rtlCol="0">
            <a:spAutoFit/>
          </a:bodyPr>
          <a:lstStyle/>
          <a:p>
            <a:r>
              <a:rPr lang="en-US" sz="1600" dirty="0">
                <a:solidFill>
                  <a:srgbClr val="FF00FF"/>
                </a:solidFill>
              </a:rPr>
              <a:t>Send and receive echo</a:t>
            </a:r>
          </a:p>
        </p:txBody>
      </p:sp>
    </p:spTree>
    <p:extLst>
      <p:ext uri="{BB962C8B-B14F-4D97-AF65-F5344CB8AC3E}">
        <p14:creationId xmlns:p14="http://schemas.microsoft.com/office/powerpoint/2010/main" val="37919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9" end="1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21" end="21"/>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
                                            <p:txEl>
                                              <p:pRg st="23" end="23"/>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
                                            <p:txEl>
                                              <p:pRg st="24" end="24"/>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
                                            <p:txEl>
                                              <p:pRg st="26" end="26"/>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
                                            <p:txEl>
                                              <p:pRg st="27" end="27"/>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4"/>
      <p:bldP spid="5" grpId="0" animBg="1"/>
      <p:bldP spid="8" grpId="0"/>
      <p:bldP spid="9" grpId="0" animBg="1"/>
      <p:bldP spid="10" grpId="0"/>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21</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dirty="0">
                <a:solidFill>
                  <a:schemeClr val="tx1">
                    <a:lumMod val="50000"/>
                    <a:lumOff val="50000"/>
                  </a:schemeClr>
                </a:solidFill>
              </a:rPr>
              <a:t>Running TCP Server and Client</a:t>
            </a:r>
          </a:p>
        </p:txBody>
      </p:sp>
      <p:sp>
        <p:nvSpPr>
          <p:cNvPr id="7172" name="Text Box 4"/>
          <p:cNvSpPr txBox="1">
            <a:spLocks noChangeArrowheads="1"/>
          </p:cNvSpPr>
          <p:nvPr/>
        </p:nvSpPr>
        <p:spPr bwMode="auto">
          <a:xfrm>
            <a:off x="346322" y="1089165"/>
            <a:ext cx="7940675"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42900" indent="-342900" eaLnBrk="0" hangingPunct="0">
              <a:buFont typeface="+mj-lt"/>
              <a:buAutoNum type="arabicPeriod"/>
              <a:defRPr/>
            </a:pPr>
            <a:r>
              <a:rPr lang="en-US" dirty="0">
                <a:solidFill>
                  <a:srgbClr val="7F7F7F"/>
                </a:solidFill>
                <a:cs typeface="Times New Roman" charset="0"/>
              </a:rPr>
              <a:t>Compile Server and Client</a:t>
            </a:r>
            <a:endParaRPr lang="en-US" dirty="0">
              <a:solidFill>
                <a:schemeClr val="tx1">
                  <a:lumMod val="50000"/>
                  <a:lumOff val="50000"/>
                </a:schemeClr>
              </a:solidFill>
              <a:cs typeface="Times New Roman" charset="0"/>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TCPEchoServer.java</a:t>
            </a:r>
            <a:endParaRPr lang="en-US" dirty="0">
              <a:solidFill>
                <a:srgbClr val="0070C0"/>
              </a:solidFill>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TCPEchoClient.java</a:t>
            </a:r>
            <a:endParaRPr lang="en-US" dirty="0">
              <a:solidFill>
                <a:srgbClr val="0070C0"/>
              </a:solidFill>
            </a:endParaRPr>
          </a:p>
          <a:p>
            <a:pPr marL="800100" lvl="1" indent="-342900" eaLnBrk="0" hangingPunct="0">
              <a:buFont typeface="Wingdings" pitchFamily="2" charset="2"/>
              <a:buChar char="ü"/>
              <a:defRPr/>
            </a:pPr>
            <a:r>
              <a:rPr lang="en-US" dirty="0">
                <a:solidFill>
                  <a:schemeClr val="tx1">
                    <a:lumMod val="50000"/>
                    <a:lumOff val="50000"/>
                  </a:schemeClr>
                </a:solidFill>
                <a:cs typeface="Times New Roman" charset="0"/>
              </a:rPr>
              <a:t>This code is available with the </a:t>
            </a:r>
            <a:r>
              <a:rPr lang="en-US" i="1" dirty="0">
                <a:solidFill>
                  <a:schemeClr val="tx1">
                    <a:lumMod val="50000"/>
                    <a:lumOff val="50000"/>
                  </a:schemeClr>
                </a:solidFill>
                <a:cs typeface="Times New Roman" charset="0"/>
              </a:rPr>
              <a:t>Instructional Resources </a:t>
            </a:r>
            <a:r>
              <a:rPr lang="en-US" dirty="0">
                <a:solidFill>
                  <a:schemeClr val="tx1">
                    <a:lumMod val="50000"/>
                    <a:lumOff val="50000"/>
                  </a:schemeClr>
                </a:solidFill>
                <a:cs typeface="Times New Roman" charset="0"/>
              </a:rPr>
              <a:t>of this module and the self study questions of this lecture.</a:t>
            </a:r>
          </a:p>
          <a:p>
            <a:pPr marL="342900" indent="-342900" eaLnBrk="0" hangingPunct="0">
              <a:buFont typeface="+mj-lt"/>
              <a:buAutoNum type="arabicPeriod"/>
              <a:defRPr/>
            </a:pPr>
            <a:r>
              <a:rPr lang="en-US" dirty="0">
                <a:solidFill>
                  <a:schemeClr val="tx1">
                    <a:lumMod val="50000"/>
                    <a:lumOff val="50000"/>
                  </a:schemeClr>
                </a:solidFill>
                <a:cs typeface="Times New Roman" charset="0"/>
              </a:rPr>
              <a:t>First, run the  Server on your computer</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TCPEchoServer</a:t>
            </a:r>
            <a:r>
              <a:rPr lang="en-US" dirty="0">
                <a:solidFill>
                  <a:srgbClr val="0070C0"/>
                </a:solidFill>
              </a:rPr>
              <a:t> </a:t>
            </a:r>
            <a:r>
              <a:rPr lang="en-US" dirty="0">
                <a:solidFill>
                  <a:srgbClr val="00B050"/>
                </a:solidFill>
              </a:rPr>
              <a:t>10010</a:t>
            </a:r>
          </a:p>
          <a:p>
            <a:pPr lvl="1" eaLnBrk="0" hangingPunct="0">
              <a:defRPr/>
            </a:pPr>
            <a:r>
              <a:rPr lang="en-US" dirty="0">
                <a:solidFill>
                  <a:srgbClr val="00B050"/>
                </a:solidFill>
              </a:rPr>
              <a:t>10010</a:t>
            </a:r>
            <a:r>
              <a:rPr lang="en-US" dirty="0">
                <a:solidFill>
                  <a:schemeClr val="tx1">
                    <a:lumMod val="50000"/>
                    <a:lumOff val="50000"/>
                  </a:schemeClr>
                </a:solidFill>
              </a:rPr>
              <a:t> is the port number: choose a number that is available on your system</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Run the client</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TCPEchoClient</a:t>
            </a:r>
            <a:r>
              <a:rPr lang="en-US" dirty="0">
                <a:solidFill>
                  <a:srgbClr val="0070C0"/>
                </a:solidFill>
              </a:rPr>
              <a:t> </a:t>
            </a:r>
            <a:r>
              <a:rPr lang="en-US" dirty="0">
                <a:solidFill>
                  <a:srgbClr val="00B050"/>
                </a:solidFill>
              </a:rPr>
              <a:t>localhost</a:t>
            </a:r>
            <a:r>
              <a:rPr lang="en-US" dirty="0"/>
              <a:t> </a:t>
            </a:r>
            <a:r>
              <a:rPr lang="en-US" dirty="0">
                <a:solidFill>
                  <a:srgbClr val="00B050"/>
                </a:solidFill>
              </a:rPr>
              <a:t>“Hello World” 10010</a:t>
            </a:r>
          </a:p>
          <a:p>
            <a:pPr lvl="1" eaLnBrk="0" hangingPunct="0">
              <a:defRPr/>
            </a:pPr>
            <a:r>
              <a:rPr lang="en-US" dirty="0">
                <a:solidFill>
                  <a:srgbClr val="00B050"/>
                </a:solidFill>
                <a:cs typeface="Times New Roman" charset="0"/>
              </a:rPr>
              <a:t>localhost</a:t>
            </a:r>
            <a:r>
              <a:rPr lang="en-US" dirty="0">
                <a:solidFill>
                  <a:srgbClr val="7F7F7F"/>
                </a:solidFill>
                <a:cs typeface="Times New Roman" charset="0"/>
              </a:rPr>
              <a:t> is the host name of the server. Here, we are running the server and the client on the same machine. In which case, you can use the host name of your machine, the IP address </a:t>
            </a:r>
            <a:r>
              <a:rPr lang="en-US" dirty="0">
                <a:solidFill>
                  <a:srgbClr val="00B050"/>
                </a:solidFill>
                <a:cs typeface="Times New Roman" charset="0"/>
              </a:rPr>
              <a:t>0.0.0.0</a:t>
            </a:r>
            <a:r>
              <a:rPr lang="en-US" dirty="0">
                <a:solidFill>
                  <a:srgbClr val="7F7F7F"/>
                </a:solidFill>
                <a:cs typeface="Times New Roman" charset="0"/>
              </a:rPr>
              <a:t> or </a:t>
            </a:r>
            <a:r>
              <a:rPr lang="en-US" dirty="0">
                <a:solidFill>
                  <a:srgbClr val="00B050"/>
                </a:solidFill>
                <a:cs typeface="Times New Roman" charset="0"/>
              </a:rPr>
              <a:t>127.0.0.1</a:t>
            </a:r>
            <a:r>
              <a:rPr lang="en-US" dirty="0">
                <a:solidFill>
                  <a:srgbClr val="7F7F7F"/>
                </a:solidFill>
                <a:cs typeface="Times New Roman" charset="0"/>
              </a:rPr>
              <a:t> (loopback IP address)</a:t>
            </a:r>
          </a:p>
          <a:p>
            <a:pPr lvl="1" eaLnBrk="0" hangingPunct="0">
              <a:defRPr/>
            </a:pPr>
            <a:r>
              <a:rPr lang="en-US" dirty="0">
                <a:solidFill>
                  <a:srgbClr val="00B050"/>
                </a:solidFill>
              </a:rPr>
              <a:t>Hello World </a:t>
            </a:r>
            <a:r>
              <a:rPr lang="en-US" dirty="0">
                <a:solidFill>
                  <a:srgbClr val="7F7F7F"/>
                </a:solidFill>
                <a:cs typeface="Times New Roman" charset="0"/>
              </a:rPr>
              <a:t>is the sentence to echo. If you want to echo </a:t>
            </a:r>
            <a:r>
              <a:rPr lang="en-US">
                <a:solidFill>
                  <a:srgbClr val="7F7F7F"/>
                </a:solidFill>
                <a:cs typeface="Times New Roman" charset="0"/>
              </a:rPr>
              <a:t>one word, </a:t>
            </a:r>
            <a:r>
              <a:rPr lang="en-US" dirty="0">
                <a:solidFill>
                  <a:srgbClr val="7F7F7F"/>
                </a:solidFill>
                <a:cs typeface="Times New Roman" charset="0"/>
              </a:rPr>
              <a:t>you do not need quotes (“”).</a:t>
            </a:r>
          </a:p>
          <a:p>
            <a:pPr lvl="1" eaLnBrk="0" hangingPunct="0">
              <a:defRPr/>
            </a:pPr>
            <a:r>
              <a:rPr lang="en-US" dirty="0">
                <a:solidFill>
                  <a:srgbClr val="00B050"/>
                </a:solidFill>
              </a:rPr>
              <a:t>10010</a:t>
            </a:r>
            <a:r>
              <a:rPr lang="en-US" dirty="0">
                <a:solidFill>
                  <a:schemeClr val="tx1">
                    <a:lumMod val="50000"/>
                    <a:lumOff val="50000"/>
                  </a:schemeClr>
                </a:solidFill>
              </a:rPr>
              <a:t> is the port number of the server: choose the port number used by the server.</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Try to run the server on a </a:t>
            </a:r>
            <a:r>
              <a:rPr lang="en-US" b="1" dirty="0">
                <a:solidFill>
                  <a:srgbClr val="FF0000"/>
                </a:solidFill>
                <a:cs typeface="Times New Roman" charset="0"/>
              </a:rPr>
              <a:t>remote</a:t>
            </a:r>
            <a:r>
              <a:rPr lang="en-US" dirty="0">
                <a:solidFill>
                  <a:srgbClr val="7F7F7F"/>
                </a:solidFill>
                <a:cs typeface="Times New Roman" charset="0"/>
              </a:rPr>
              <a:t> machine you have access to.</a:t>
            </a:r>
          </a:p>
          <a:p>
            <a:pPr lvl="1" eaLnBrk="0" hangingPunct="0">
              <a:defRPr/>
            </a:pPr>
            <a:endParaRPr lang="en-US" dirty="0">
              <a:solidFill>
                <a:srgbClr val="7F7F7F"/>
              </a:solidFill>
              <a:cs typeface="Times New Roman" charset="0"/>
            </a:endParaRPr>
          </a:p>
          <a:p>
            <a:pPr lvl="1" eaLnBrk="0" hangingPunct="0">
              <a:defRPr/>
            </a:pPr>
            <a:endParaRPr lang="en-US" dirty="0">
              <a:solidFill>
                <a:srgbClr val="7F7F7F"/>
              </a:solidFill>
              <a:cs typeface="Times New Roman" charset="0"/>
            </a:endParaRPr>
          </a:p>
        </p:txBody>
      </p:sp>
    </p:spTree>
    <p:extLst>
      <p:ext uri="{BB962C8B-B14F-4D97-AF65-F5344CB8AC3E}">
        <p14:creationId xmlns:p14="http://schemas.microsoft.com/office/powerpoint/2010/main" val="217743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UDP Socket Programming (Java)</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22</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6" name="Rectangle 3"/>
          <p:cNvSpPr txBox="1">
            <a:spLocks noChangeArrowheads="1"/>
          </p:cNvSpPr>
          <p:nvPr/>
        </p:nvSpPr>
        <p:spPr>
          <a:xfrm>
            <a:off x="2928456" y="334297"/>
            <a:ext cx="6215544" cy="2219332"/>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solidFill>
                  <a:srgbClr val="7F7F7F"/>
                </a:solidFill>
              </a:rPr>
              <a:t>UDP Socket Programming Overview</a:t>
            </a:r>
          </a:p>
          <a:p>
            <a:r>
              <a:rPr lang="en-US" dirty="0">
                <a:solidFill>
                  <a:srgbClr val="7F7F7F"/>
                </a:solidFill>
              </a:rPr>
              <a:t>UDP Socket programming Primitives </a:t>
            </a:r>
          </a:p>
          <a:p>
            <a:pPr lvl="1"/>
            <a:r>
              <a:rPr lang="en-US" b="1" dirty="0" err="1">
                <a:solidFill>
                  <a:srgbClr val="FF00FF"/>
                </a:solidFill>
              </a:rPr>
              <a:t>DatagramSocket</a:t>
            </a:r>
            <a:r>
              <a:rPr lang="en-US" dirty="0">
                <a:solidFill>
                  <a:srgbClr val="7F7F7F"/>
                </a:solidFill>
              </a:rPr>
              <a:t>()</a:t>
            </a:r>
          </a:p>
          <a:p>
            <a:pPr lvl="1"/>
            <a:r>
              <a:rPr lang="en-US" b="1" dirty="0" err="1">
                <a:solidFill>
                  <a:srgbClr val="FF00FF"/>
                </a:solidFill>
              </a:rPr>
              <a:t>DatagramPacket</a:t>
            </a:r>
            <a:r>
              <a:rPr lang="en-US" dirty="0">
                <a:solidFill>
                  <a:srgbClr val="7F7F7F"/>
                </a:solidFill>
              </a:rPr>
              <a:t>()</a:t>
            </a:r>
          </a:p>
          <a:p>
            <a:pPr lvl="1"/>
            <a:r>
              <a:rPr lang="en-US" dirty="0" err="1">
                <a:solidFill>
                  <a:srgbClr val="00B050"/>
                </a:solidFill>
              </a:rPr>
              <a:t>sock</a:t>
            </a:r>
            <a:r>
              <a:rPr lang="en-US" dirty="0" err="1">
                <a:solidFill>
                  <a:srgbClr val="7F7F7F"/>
                </a:solidFill>
              </a:rPr>
              <a:t>.</a:t>
            </a:r>
            <a:r>
              <a:rPr lang="en-US" dirty="0" err="1">
                <a:solidFill>
                  <a:srgbClr val="FF00FF"/>
                </a:solidFill>
              </a:rPr>
              <a:t>send</a:t>
            </a:r>
            <a:r>
              <a:rPr lang="en-US" dirty="0">
                <a:solidFill>
                  <a:srgbClr val="7F7F7F"/>
                </a:solidFill>
              </a:rPr>
              <a:t>()</a:t>
            </a:r>
          </a:p>
          <a:p>
            <a:pPr lvl="1"/>
            <a:r>
              <a:rPr lang="en-US" dirty="0" err="1">
                <a:solidFill>
                  <a:srgbClr val="00B050"/>
                </a:solidFill>
              </a:rPr>
              <a:t>sock</a:t>
            </a:r>
            <a:r>
              <a:rPr lang="en-US" dirty="0" err="1">
                <a:solidFill>
                  <a:srgbClr val="7F7F7F"/>
                </a:solidFill>
              </a:rPr>
              <a:t>.</a:t>
            </a:r>
            <a:r>
              <a:rPr lang="en-US" dirty="0" err="1">
                <a:solidFill>
                  <a:srgbClr val="FF00FF"/>
                </a:solidFill>
              </a:rPr>
              <a:t>receive</a:t>
            </a:r>
            <a:r>
              <a:rPr lang="en-US" dirty="0">
                <a:solidFill>
                  <a:srgbClr val="7F7F7F"/>
                </a:solidFill>
              </a:rPr>
              <a:t>()</a:t>
            </a:r>
          </a:p>
          <a:p>
            <a:pPr lvl="1"/>
            <a:endParaRPr lang="en-US" dirty="0">
              <a:solidFill>
                <a:srgbClr val="7F7F7F"/>
              </a:solidFill>
            </a:endParaRPr>
          </a:p>
          <a:p>
            <a:r>
              <a:rPr lang="en-US" b="1" dirty="0">
                <a:solidFill>
                  <a:srgbClr val="0070C0"/>
                </a:solidFill>
              </a:rPr>
              <a:t>Optional : Read Chapter 2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pPr marL="0" indent="0">
              <a:buNone/>
            </a:pPr>
            <a:endParaRPr lang="en-US" dirty="0">
              <a:solidFill>
                <a:srgbClr val="7F7F7F"/>
              </a:solidFill>
            </a:endParaRPr>
          </a:p>
        </p:txBody>
      </p:sp>
    </p:spTree>
    <p:extLst>
      <p:ext uri="{BB962C8B-B14F-4D97-AF65-F5344CB8AC3E}">
        <p14:creationId xmlns:p14="http://schemas.microsoft.com/office/powerpoint/2010/main" val="386589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2510" y="396807"/>
            <a:ext cx="7514292" cy="704093"/>
          </a:xfrm>
        </p:spPr>
        <p:txBody>
          <a:bodyPr/>
          <a:lstStyle/>
          <a:p>
            <a:pPr>
              <a:defRPr/>
            </a:pPr>
            <a:r>
              <a:rPr lang="en-US" sz="2400" dirty="0">
                <a:solidFill>
                  <a:schemeClr val="tx1">
                    <a:lumMod val="50000"/>
                    <a:lumOff val="50000"/>
                  </a:schemeClr>
                </a:solidFill>
              </a:rPr>
              <a:t>UDP Sockets :  </a:t>
            </a:r>
            <a:r>
              <a:rPr lang="en-US" sz="2400" b="1" dirty="0">
                <a:solidFill>
                  <a:srgbClr val="0070C0"/>
                </a:solidFill>
              </a:rPr>
              <a:t>Language Independent </a:t>
            </a:r>
            <a:r>
              <a:rPr lang="en-US" sz="2400" dirty="0">
                <a:solidFill>
                  <a:schemeClr val="tx1">
                    <a:lumMod val="50000"/>
                    <a:lumOff val="50000"/>
                  </a:schemeClr>
                </a:solidFill>
              </a:rPr>
              <a:t>Overview</a:t>
            </a:r>
            <a:endParaRPr lang="en-US" sz="2400" dirty="0">
              <a:solidFill>
                <a:srgbClr val="7F7F7F"/>
              </a:solidFill>
            </a:endParaRPr>
          </a:p>
        </p:txBody>
      </p:sp>
      <p:sp>
        <p:nvSpPr>
          <p:cNvPr id="9" name="Slide Number Placeholder 4"/>
          <p:cNvSpPr>
            <a:spLocks noGrp="1"/>
          </p:cNvSpPr>
          <p:nvPr>
            <p:ph type="sldNum" sz="quarter" idx="12"/>
          </p:nvPr>
        </p:nvSpPr>
        <p:spPr>
          <a:xfrm>
            <a:off x="6553200" y="6248400"/>
            <a:ext cx="1905000" cy="457200"/>
          </a:xfrm>
        </p:spPr>
        <p:txBody>
          <a:bodyPr/>
          <a:lstStyle/>
          <a:p>
            <a:pPr algn="r">
              <a:defRPr/>
            </a:pPr>
            <a:fld id="{06753F31-A42C-3941-8DAE-61462AA7CC24}" type="slidenum">
              <a:rPr lang="en-US">
                <a:solidFill>
                  <a:srgbClr val="7F7F7F"/>
                </a:solidFill>
              </a:rPr>
              <a:pPr algn="r">
                <a:defRPr/>
              </a:pPr>
              <a:t>23</a:t>
            </a:fld>
            <a:endParaRPr lang="en-US" dirty="0">
              <a:solidFill>
                <a:srgbClr val="7F7F7F"/>
              </a:solidFill>
            </a:endParaRPr>
          </a:p>
        </p:txBody>
      </p:sp>
      <p:sp>
        <p:nvSpPr>
          <p:cNvPr id="10" name="Text Box 3"/>
          <p:cNvSpPr txBox="1">
            <a:spLocks noChangeArrowheads="1"/>
          </p:cNvSpPr>
          <p:nvPr/>
        </p:nvSpPr>
        <p:spPr bwMode="auto">
          <a:xfrm>
            <a:off x="515938" y="1524000"/>
            <a:ext cx="14339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Client</a:t>
            </a:r>
            <a:endParaRPr lang="en-US" dirty="0">
              <a:solidFill>
                <a:srgbClr val="FF0000"/>
              </a:solidFill>
              <a:cs typeface="Times New Roman" charset="0"/>
            </a:endParaRPr>
          </a:p>
        </p:txBody>
      </p:sp>
      <p:sp>
        <p:nvSpPr>
          <p:cNvPr id="11"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12" name="Line 5"/>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3" name="Rectangle 6"/>
          <p:cNvSpPr>
            <a:spLocks noChangeArrowheads="1"/>
          </p:cNvSpPr>
          <p:nvPr/>
        </p:nvSpPr>
        <p:spPr bwMode="auto">
          <a:xfrm>
            <a:off x="455613" y="2625724"/>
            <a:ext cx="1754187" cy="38100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b="1" dirty="0">
                <a:solidFill>
                  <a:schemeClr val="tx1">
                    <a:lumMod val="50000"/>
                    <a:lumOff val="50000"/>
                  </a:schemeClr>
                </a:solidFill>
                <a:latin typeface="Arial Unicode MS" charset="0"/>
                <a:cs typeface="Times New Roman" charset="0"/>
              </a:rPr>
              <a:t>Send Datagram</a:t>
            </a:r>
            <a:endParaRPr lang="en-US" dirty="0">
              <a:solidFill>
                <a:schemeClr val="tx1">
                  <a:lumMod val="50000"/>
                  <a:lumOff val="50000"/>
                </a:schemeClr>
              </a:solidFill>
              <a:cs typeface="Times New Roman" charset="0"/>
            </a:endParaRPr>
          </a:p>
        </p:txBody>
      </p:sp>
      <p:sp>
        <p:nvSpPr>
          <p:cNvPr id="14" name="Line 7"/>
          <p:cNvSpPr>
            <a:spLocks noChangeShapeType="1"/>
          </p:cNvSpPr>
          <p:nvPr/>
        </p:nvSpPr>
        <p:spPr bwMode="auto">
          <a:xfrm>
            <a:off x="1219200" y="3048000"/>
            <a:ext cx="0" cy="15589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5" name="Rectangle 8"/>
          <p:cNvSpPr>
            <a:spLocks noChangeArrowheads="1"/>
          </p:cNvSpPr>
          <p:nvPr/>
        </p:nvSpPr>
        <p:spPr bwMode="auto">
          <a:xfrm>
            <a:off x="452438" y="4606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Receive Datagram</a:t>
            </a:r>
          </a:p>
        </p:txBody>
      </p:sp>
      <p:sp>
        <p:nvSpPr>
          <p:cNvPr id="16" name="Line 9"/>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7" name="Rectangle 10"/>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Close Socket</a:t>
            </a:r>
          </a:p>
        </p:txBody>
      </p:sp>
      <p:sp>
        <p:nvSpPr>
          <p:cNvPr id="18" name="Line 11"/>
          <p:cNvSpPr>
            <a:spLocks noChangeShapeType="1"/>
          </p:cNvSpPr>
          <p:nvPr/>
        </p:nvSpPr>
        <p:spPr bwMode="auto">
          <a:xfrm flipH="1">
            <a:off x="304800" y="4835525"/>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9" name="Line 12"/>
          <p:cNvSpPr>
            <a:spLocks noChangeShapeType="1"/>
          </p:cNvSpPr>
          <p:nvPr/>
        </p:nvSpPr>
        <p:spPr bwMode="auto">
          <a:xfrm flipV="1">
            <a:off x="304800" y="2819400"/>
            <a:ext cx="0" cy="20161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0" name="Line 13"/>
          <p:cNvSpPr>
            <a:spLocks noChangeShapeType="1"/>
          </p:cNvSpPr>
          <p:nvPr/>
        </p:nvSpPr>
        <p:spPr bwMode="auto">
          <a:xfrm>
            <a:off x="304800" y="2819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1" name="Line 14"/>
          <p:cNvSpPr>
            <a:spLocks noChangeShapeType="1"/>
          </p:cNvSpPr>
          <p:nvPr/>
        </p:nvSpPr>
        <p:spPr bwMode="auto">
          <a:xfrm flipV="1">
            <a:off x="304800" y="3921125"/>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2" name="Text Box 15"/>
          <p:cNvSpPr txBox="1">
            <a:spLocks noChangeArrowheads="1"/>
          </p:cNvSpPr>
          <p:nvPr/>
        </p:nvSpPr>
        <p:spPr bwMode="auto">
          <a:xfrm>
            <a:off x="6781800" y="152400"/>
            <a:ext cx="15055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Server</a:t>
            </a:r>
          </a:p>
        </p:txBody>
      </p:sp>
      <p:sp>
        <p:nvSpPr>
          <p:cNvPr id="23" name="Rectangle 16"/>
          <p:cNvSpPr>
            <a:spLocks noChangeArrowheads="1"/>
          </p:cNvSpPr>
          <p:nvPr/>
        </p:nvSpPr>
        <p:spPr bwMode="auto">
          <a:xfrm>
            <a:off x="6781800" y="533400"/>
            <a:ext cx="16764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24" name="Line 17"/>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5" name="Rectangle 18"/>
          <p:cNvSpPr>
            <a:spLocks noChangeArrowheads="1"/>
          </p:cNvSpPr>
          <p:nvPr/>
        </p:nvSpPr>
        <p:spPr bwMode="auto">
          <a:xfrm>
            <a:off x="6858000" y="990600"/>
            <a:ext cx="1600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Bind to a Port</a:t>
            </a:r>
          </a:p>
        </p:txBody>
      </p:sp>
      <p:sp>
        <p:nvSpPr>
          <p:cNvPr id="26" name="Line 19"/>
          <p:cNvSpPr>
            <a:spLocks noChangeShapeType="1"/>
          </p:cNvSpPr>
          <p:nvPr/>
        </p:nvSpPr>
        <p:spPr bwMode="auto">
          <a:xfrm>
            <a:off x="7543800" y="1447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7" name="Rectangle 20"/>
          <p:cNvSpPr>
            <a:spLocks noChangeArrowheads="1"/>
          </p:cNvSpPr>
          <p:nvPr/>
        </p:nvSpPr>
        <p:spPr bwMode="auto">
          <a:xfrm>
            <a:off x="6317673" y="1905000"/>
            <a:ext cx="2140527"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b="1" dirty="0">
                <a:solidFill>
                  <a:schemeClr val="tx1">
                    <a:lumMod val="50000"/>
                    <a:lumOff val="50000"/>
                  </a:schemeClr>
                </a:solidFill>
                <a:latin typeface="Arial Unicode MS" charset="0"/>
                <a:cs typeface="Times New Roman" charset="0"/>
              </a:rPr>
              <a:t>Receive Datagram</a:t>
            </a:r>
            <a:endParaRPr lang="en-US" dirty="0">
              <a:solidFill>
                <a:schemeClr val="tx1">
                  <a:lumMod val="50000"/>
                  <a:lumOff val="50000"/>
                </a:schemeClr>
              </a:solidFill>
              <a:cs typeface="Times New Roman" charset="0"/>
            </a:endParaRPr>
          </a:p>
        </p:txBody>
      </p:sp>
      <p:sp>
        <p:nvSpPr>
          <p:cNvPr id="28" name="Line 21"/>
          <p:cNvSpPr>
            <a:spLocks noChangeShapeType="1"/>
          </p:cNvSpPr>
          <p:nvPr/>
        </p:nvSpPr>
        <p:spPr bwMode="auto">
          <a:xfrm>
            <a:off x="7543800" y="2286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9" name="Rectangle 22"/>
          <p:cNvSpPr>
            <a:spLocks noChangeArrowheads="1"/>
          </p:cNvSpPr>
          <p:nvPr/>
        </p:nvSpPr>
        <p:spPr bwMode="auto">
          <a:xfrm>
            <a:off x="6781800" y="4191000"/>
            <a:ext cx="16764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b="1" dirty="0">
                <a:solidFill>
                  <a:schemeClr val="tx1">
                    <a:lumMod val="50000"/>
                    <a:lumOff val="50000"/>
                  </a:schemeClr>
                </a:solidFill>
                <a:latin typeface="Arial Unicode MS" charset="0"/>
                <a:cs typeface="Times New Roman" charset="0"/>
              </a:rPr>
              <a:t>Send Datagram</a:t>
            </a:r>
            <a:endParaRPr lang="en-US" dirty="0">
              <a:solidFill>
                <a:schemeClr val="tx1">
                  <a:lumMod val="50000"/>
                  <a:lumOff val="50000"/>
                </a:schemeClr>
              </a:solidFill>
              <a:cs typeface="Times New Roman" charset="0"/>
            </a:endParaRPr>
          </a:p>
        </p:txBody>
      </p:sp>
      <p:sp>
        <p:nvSpPr>
          <p:cNvPr id="31" name="Text Box 24"/>
          <p:cNvSpPr txBox="1">
            <a:spLocks noChangeArrowheads="1"/>
          </p:cNvSpPr>
          <p:nvPr/>
        </p:nvSpPr>
        <p:spPr bwMode="auto">
          <a:xfrm>
            <a:off x="6765925" y="2957984"/>
            <a:ext cx="1512786" cy="399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defRPr/>
            </a:pPr>
            <a:r>
              <a:rPr lang="en-US" sz="1400" dirty="0">
                <a:solidFill>
                  <a:srgbClr val="7F7F7F"/>
                </a:solidFill>
                <a:cs typeface="Times New Roman" charset="0"/>
              </a:rPr>
              <a:t>Blocks until </a:t>
            </a:r>
          </a:p>
          <a:p>
            <a:pPr eaLnBrk="0" hangingPunct="0">
              <a:lnSpc>
                <a:spcPct val="70000"/>
              </a:lnSpc>
              <a:defRPr/>
            </a:pPr>
            <a:r>
              <a:rPr lang="en-US" sz="1400" dirty="0">
                <a:solidFill>
                  <a:srgbClr val="7F7F7F"/>
                </a:solidFill>
                <a:cs typeface="Times New Roman" charset="0"/>
              </a:rPr>
              <a:t>datagram received</a:t>
            </a:r>
          </a:p>
        </p:txBody>
      </p:sp>
      <p:sp>
        <p:nvSpPr>
          <p:cNvPr id="32" name="Line 25"/>
          <p:cNvSpPr>
            <a:spLocks noChangeShapeType="1"/>
          </p:cNvSpPr>
          <p:nvPr/>
        </p:nvSpPr>
        <p:spPr bwMode="auto">
          <a:xfrm>
            <a:off x="7543800" y="3396342"/>
            <a:ext cx="0" cy="33745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3" name="Line 26"/>
          <p:cNvSpPr>
            <a:spLocks noChangeShapeType="1"/>
          </p:cNvSpPr>
          <p:nvPr/>
        </p:nvSpPr>
        <p:spPr bwMode="auto">
          <a:xfrm>
            <a:off x="2286000" y="2971800"/>
            <a:ext cx="5257800" cy="609600"/>
          </a:xfrm>
          <a:prstGeom prst="line">
            <a:avLst/>
          </a:prstGeom>
          <a:noFill/>
          <a:ln w="9525">
            <a:solidFill>
              <a:schemeClr val="tx1"/>
            </a:solidFill>
            <a:round/>
            <a:headEnd type="non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4" name="Text Box 27"/>
          <p:cNvSpPr txBox="1">
            <a:spLocks noChangeArrowheads="1"/>
          </p:cNvSpPr>
          <p:nvPr/>
        </p:nvSpPr>
        <p:spPr bwMode="auto">
          <a:xfrm>
            <a:off x="3886200" y="2819400"/>
            <a:ext cx="170113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Data (request)</a:t>
            </a:r>
          </a:p>
        </p:txBody>
      </p:sp>
      <p:sp>
        <p:nvSpPr>
          <p:cNvPr id="35" name="Text Box 28"/>
          <p:cNvSpPr txBox="1">
            <a:spLocks noChangeArrowheads="1"/>
          </p:cNvSpPr>
          <p:nvPr/>
        </p:nvSpPr>
        <p:spPr bwMode="auto">
          <a:xfrm>
            <a:off x="6477000" y="3810000"/>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Process the request</a:t>
            </a:r>
          </a:p>
        </p:txBody>
      </p:sp>
      <p:sp>
        <p:nvSpPr>
          <p:cNvPr id="36" name="Line 29"/>
          <p:cNvSpPr>
            <a:spLocks noChangeShapeType="1"/>
          </p:cNvSpPr>
          <p:nvPr/>
        </p:nvSpPr>
        <p:spPr bwMode="auto">
          <a:xfrm flipH="1">
            <a:off x="2209800" y="4495800"/>
            <a:ext cx="45720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7" name="Text Box 30"/>
          <p:cNvSpPr txBox="1">
            <a:spLocks noChangeArrowheads="1"/>
          </p:cNvSpPr>
          <p:nvPr/>
        </p:nvSpPr>
        <p:spPr bwMode="auto">
          <a:xfrm>
            <a:off x="3489325" y="4357688"/>
            <a:ext cx="143200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7F7F7F"/>
                </a:solidFill>
                <a:cs typeface="Times New Roman" charset="0"/>
              </a:rPr>
              <a:t>Data (reply)</a:t>
            </a:r>
          </a:p>
        </p:txBody>
      </p:sp>
      <p:sp>
        <p:nvSpPr>
          <p:cNvPr id="38" name="Line 31"/>
          <p:cNvSpPr>
            <a:spLocks noChangeShapeType="1"/>
          </p:cNvSpPr>
          <p:nvPr/>
        </p:nvSpPr>
        <p:spPr bwMode="auto">
          <a:xfrm>
            <a:off x="8458200" y="44196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9" name="Line 32"/>
          <p:cNvSpPr>
            <a:spLocks noChangeShapeType="1"/>
          </p:cNvSpPr>
          <p:nvPr/>
        </p:nvSpPr>
        <p:spPr bwMode="auto">
          <a:xfrm flipV="1">
            <a:off x="8686800" y="2133600"/>
            <a:ext cx="0" cy="2286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0" name="Line 33"/>
          <p:cNvSpPr>
            <a:spLocks noChangeShapeType="1"/>
          </p:cNvSpPr>
          <p:nvPr/>
        </p:nvSpPr>
        <p:spPr bwMode="auto">
          <a:xfrm flipH="1">
            <a:off x="8458200" y="21336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1" name="Line 34"/>
          <p:cNvSpPr>
            <a:spLocks noChangeShapeType="1"/>
          </p:cNvSpPr>
          <p:nvPr/>
        </p:nvSpPr>
        <p:spPr bwMode="auto">
          <a:xfrm flipV="1">
            <a:off x="8686800" y="3200400"/>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Tree>
    <p:extLst>
      <p:ext uri="{BB962C8B-B14F-4D97-AF65-F5344CB8AC3E}">
        <p14:creationId xmlns:p14="http://schemas.microsoft.com/office/powerpoint/2010/main" val="3501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animBg="1"/>
      <p:bldP spid="24" grpId="0" animBg="1"/>
      <p:bldP spid="25" grpId="0" animBg="1"/>
      <p:bldP spid="26" grpId="0" animBg="1"/>
      <p:bldP spid="27" grpId="0" animBg="1"/>
      <p:bldP spid="28" grpId="0" animBg="1"/>
      <p:bldP spid="29" grpId="0" animBg="1"/>
      <p:bldP spid="31" grpId="0"/>
      <p:bldP spid="32" grpId="0" animBg="1"/>
      <p:bldP spid="33" grpId="0" animBg="1"/>
      <p:bldP spid="34" grpId="0"/>
      <p:bldP spid="35" grpId="0"/>
      <p:bldP spid="36" grpId="0" animBg="1"/>
      <p:bldP spid="37" grpId="0"/>
      <p:bldP spid="38" grpId="0" animBg="1"/>
      <p:bldP spid="39" grpId="0" animBg="1"/>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2510" y="396807"/>
            <a:ext cx="7514292" cy="704093"/>
          </a:xfrm>
        </p:spPr>
        <p:txBody>
          <a:bodyPr/>
          <a:lstStyle/>
          <a:p>
            <a:pPr>
              <a:defRPr/>
            </a:pPr>
            <a:r>
              <a:rPr lang="en-US" sz="2400" dirty="0">
                <a:solidFill>
                  <a:schemeClr val="tx1">
                    <a:lumMod val="50000"/>
                    <a:lumOff val="50000"/>
                  </a:schemeClr>
                </a:solidFill>
              </a:rPr>
              <a:t>UDP Sockets In Java</a:t>
            </a:r>
            <a:endParaRPr lang="en-US" sz="2400" dirty="0">
              <a:solidFill>
                <a:srgbClr val="7F7F7F"/>
              </a:solidFill>
            </a:endParaRPr>
          </a:p>
        </p:txBody>
      </p:sp>
      <p:sp>
        <p:nvSpPr>
          <p:cNvPr id="9" name="Slide Number Placeholder 4"/>
          <p:cNvSpPr>
            <a:spLocks noGrp="1"/>
          </p:cNvSpPr>
          <p:nvPr>
            <p:ph type="sldNum" sz="quarter" idx="12"/>
          </p:nvPr>
        </p:nvSpPr>
        <p:spPr>
          <a:xfrm>
            <a:off x="6553200" y="6248400"/>
            <a:ext cx="1905000" cy="457200"/>
          </a:xfrm>
        </p:spPr>
        <p:txBody>
          <a:bodyPr/>
          <a:lstStyle/>
          <a:p>
            <a:pPr algn="r">
              <a:defRPr/>
            </a:pPr>
            <a:fld id="{06753F31-A42C-3941-8DAE-61462AA7CC24}" type="slidenum">
              <a:rPr lang="en-US">
                <a:solidFill>
                  <a:srgbClr val="7F7F7F"/>
                </a:solidFill>
              </a:rPr>
              <a:pPr algn="r">
                <a:defRPr/>
              </a:pPr>
              <a:t>24</a:t>
            </a:fld>
            <a:endParaRPr lang="en-US" dirty="0">
              <a:solidFill>
                <a:srgbClr val="7F7F7F"/>
              </a:solidFill>
            </a:endParaRPr>
          </a:p>
        </p:txBody>
      </p:sp>
      <p:sp>
        <p:nvSpPr>
          <p:cNvPr id="10" name="Text Box 3"/>
          <p:cNvSpPr txBox="1">
            <a:spLocks noChangeArrowheads="1"/>
          </p:cNvSpPr>
          <p:nvPr/>
        </p:nvSpPr>
        <p:spPr bwMode="auto">
          <a:xfrm>
            <a:off x="515938" y="1524000"/>
            <a:ext cx="14339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Client</a:t>
            </a:r>
            <a:endParaRPr lang="en-US" dirty="0">
              <a:solidFill>
                <a:srgbClr val="FF0000"/>
              </a:solidFill>
              <a:cs typeface="Times New Roman" charset="0"/>
            </a:endParaRPr>
          </a:p>
        </p:txBody>
      </p:sp>
      <p:sp>
        <p:nvSpPr>
          <p:cNvPr id="11" name="Rectangle 4"/>
          <p:cNvSpPr>
            <a:spLocks noChangeArrowheads="1"/>
          </p:cNvSpPr>
          <p:nvPr/>
        </p:nvSpPr>
        <p:spPr bwMode="auto">
          <a:xfrm>
            <a:off x="457200" y="19399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12" name="Line 5"/>
          <p:cNvSpPr>
            <a:spLocks noChangeShapeType="1"/>
          </p:cNvSpPr>
          <p:nvPr/>
        </p:nvSpPr>
        <p:spPr bwMode="auto">
          <a:xfrm>
            <a:off x="1217613" y="2320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3" name="Rectangle 6"/>
          <p:cNvSpPr>
            <a:spLocks noChangeArrowheads="1"/>
          </p:cNvSpPr>
          <p:nvPr/>
        </p:nvSpPr>
        <p:spPr bwMode="auto">
          <a:xfrm>
            <a:off x="455613" y="2625724"/>
            <a:ext cx="4912034" cy="6167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err="1">
                <a:solidFill>
                  <a:srgbClr val="00B050"/>
                </a:solidFill>
                <a:latin typeface="Arial Unicode MS" charset="0"/>
                <a:cs typeface="Times New Roman" charset="0"/>
              </a:rPr>
              <a:t>sPacket</a:t>
            </a:r>
            <a:r>
              <a:rPr lang="en-US" sz="1200" b="1" dirty="0">
                <a:solidFill>
                  <a:srgbClr val="00B050"/>
                </a:solidFill>
                <a:latin typeface="Arial Unicode MS" charset="0"/>
                <a:cs typeface="Times New Roman" charset="0"/>
              </a:rPr>
              <a:t> </a:t>
            </a:r>
            <a:r>
              <a:rPr lang="en-US" sz="1200" b="1" dirty="0">
                <a:latin typeface="Arial Unicode MS" charset="0"/>
                <a:cs typeface="Times New Roman" charset="0"/>
              </a:rPr>
              <a:t>= new </a:t>
            </a:r>
            <a:r>
              <a:rPr lang="en-US" sz="1200" b="1" dirty="0" err="1">
                <a:solidFill>
                  <a:srgbClr val="FF00FF"/>
                </a:solidFill>
                <a:latin typeface="Arial Unicode MS" charset="0"/>
                <a:cs typeface="Times New Roman" charset="0"/>
              </a:rPr>
              <a:t>DatagramPacket</a:t>
            </a:r>
            <a:r>
              <a:rPr lang="en-US" sz="1200" b="1" dirty="0">
                <a:solidFill>
                  <a:srgbClr val="FF0000"/>
                </a:solidFill>
                <a:latin typeface="Arial Unicode MS" charset="0"/>
                <a:cs typeface="Times New Roman" charset="0"/>
              </a:rPr>
              <a:t>(</a:t>
            </a:r>
            <a:r>
              <a:rPr lang="en-US" sz="1200" b="1" dirty="0" err="1">
                <a:solidFill>
                  <a:srgbClr val="00B050"/>
                </a:solidFill>
                <a:latin typeface="Arial Unicode MS" charset="0"/>
                <a:cs typeface="Times New Roman" charset="0"/>
              </a:rPr>
              <a:t>bytesToSend</a:t>
            </a:r>
            <a:r>
              <a:rPr lang="en-US" sz="1200" b="1" dirty="0">
                <a:solidFill>
                  <a:srgbClr val="FF0000"/>
                </a:solidFill>
                <a:latin typeface="Arial Unicode MS" charset="0"/>
                <a:cs typeface="Times New Roman" charset="0"/>
              </a:rPr>
              <a:t>, </a:t>
            </a:r>
            <a:r>
              <a:rPr lang="en-US" sz="1200" b="1" dirty="0" err="1">
                <a:solidFill>
                  <a:srgbClr val="00B050"/>
                </a:solidFill>
                <a:latin typeface="Arial Unicode MS" charset="0"/>
                <a:cs typeface="Times New Roman" charset="0"/>
              </a:rPr>
              <a:t>bytesToSend.length</a:t>
            </a:r>
            <a:r>
              <a:rPr lang="en-US" sz="1200" b="1" dirty="0">
                <a:solidFill>
                  <a:srgbClr val="FF0000"/>
                </a:solidFill>
                <a:latin typeface="Arial Unicode MS" charset="0"/>
                <a:cs typeface="Times New Roman" charset="0"/>
              </a:rPr>
              <a:t>, </a:t>
            </a:r>
          </a:p>
          <a:p>
            <a:pPr eaLnBrk="0" hangingPunct="0">
              <a:defRPr/>
            </a:pPr>
            <a:r>
              <a:rPr lang="en-US" sz="1200" b="1" dirty="0">
                <a:solidFill>
                  <a:srgbClr val="FF0000"/>
                </a:solidFill>
                <a:latin typeface="Arial Unicode MS" charset="0"/>
                <a:cs typeface="Times New Roman" charset="0"/>
              </a:rPr>
              <a:t>                                                      </a:t>
            </a:r>
            <a:r>
              <a:rPr lang="en-US" sz="1200" b="1" dirty="0" err="1">
                <a:solidFill>
                  <a:srgbClr val="00B050"/>
                </a:solidFill>
                <a:latin typeface="Arial Unicode MS" charset="0"/>
                <a:cs typeface="Times New Roman" charset="0"/>
              </a:rPr>
              <a:t>serverAddress</a:t>
            </a:r>
            <a:r>
              <a:rPr lang="en-US" sz="1200" b="1" dirty="0">
                <a:solidFill>
                  <a:srgbClr val="FF0000"/>
                </a:solidFill>
                <a:latin typeface="Arial Unicode MS" charset="0"/>
                <a:cs typeface="Times New Roman" charset="0"/>
              </a:rPr>
              <a:t>, </a:t>
            </a:r>
            <a:r>
              <a:rPr lang="en-US" sz="1200" b="1" dirty="0" err="1">
                <a:solidFill>
                  <a:srgbClr val="00B050"/>
                </a:solidFill>
                <a:latin typeface="Arial Unicode MS" charset="0"/>
                <a:cs typeface="Times New Roman" charset="0"/>
              </a:rPr>
              <a:t>servPort</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p>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send</a:t>
            </a:r>
            <a:r>
              <a:rPr lang="en-US" sz="1200" b="1" dirty="0">
                <a:solidFill>
                  <a:srgbClr val="7F7F7F"/>
                </a:solidFill>
                <a:latin typeface="Arial Unicode MS" charset="0"/>
                <a:cs typeface="Times New Roman" charset="0"/>
              </a:rPr>
              <a:t>(</a:t>
            </a:r>
            <a:r>
              <a:rPr lang="en-US" sz="1200" b="1" dirty="0" err="1">
                <a:solidFill>
                  <a:srgbClr val="00B050"/>
                </a:solidFill>
                <a:latin typeface="Arial Unicode MS" charset="0"/>
                <a:cs typeface="Times New Roman" charset="0"/>
              </a:rPr>
              <a:t>sPacket</a:t>
            </a:r>
            <a:r>
              <a:rPr lang="en-US" sz="1200" b="1" dirty="0">
                <a:solidFill>
                  <a:srgbClr val="7F7F7F"/>
                </a:solidFill>
                <a:latin typeface="Arial Unicode MS" charset="0"/>
                <a:cs typeface="Times New Roman" charset="0"/>
              </a:rPr>
              <a:t>)</a:t>
            </a:r>
            <a:endParaRPr lang="en-US" sz="1200" dirty="0">
              <a:solidFill>
                <a:srgbClr val="7F7F7F"/>
              </a:solidFill>
              <a:cs typeface="Times New Roman" charset="0"/>
            </a:endParaRPr>
          </a:p>
        </p:txBody>
      </p:sp>
      <p:sp>
        <p:nvSpPr>
          <p:cNvPr id="14" name="Line 7"/>
          <p:cNvSpPr>
            <a:spLocks noChangeShapeType="1"/>
          </p:cNvSpPr>
          <p:nvPr/>
        </p:nvSpPr>
        <p:spPr bwMode="auto">
          <a:xfrm>
            <a:off x="1212850" y="3242499"/>
            <a:ext cx="6350" cy="13644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5" name="Rectangle 8"/>
          <p:cNvSpPr>
            <a:spLocks noChangeArrowheads="1"/>
          </p:cNvSpPr>
          <p:nvPr/>
        </p:nvSpPr>
        <p:spPr bwMode="auto">
          <a:xfrm>
            <a:off x="452437" y="4606925"/>
            <a:ext cx="4732877"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err="1">
                <a:solidFill>
                  <a:srgbClr val="00B050"/>
                </a:solidFill>
                <a:latin typeface="Arial Unicode MS" charset="0"/>
                <a:cs typeface="Times New Roman" charset="0"/>
              </a:rPr>
              <a:t>rPacket</a:t>
            </a:r>
            <a:r>
              <a:rPr lang="en-US" sz="1200" b="1" dirty="0">
                <a:solidFill>
                  <a:srgbClr val="00B050"/>
                </a:solidFill>
                <a:latin typeface="Arial Unicode MS" charset="0"/>
                <a:cs typeface="Times New Roman" charset="0"/>
              </a:rPr>
              <a:t> </a:t>
            </a:r>
            <a:r>
              <a:rPr lang="en-US" sz="1200" b="1" dirty="0">
                <a:latin typeface="Arial Unicode MS" charset="0"/>
                <a:cs typeface="Times New Roman" charset="0"/>
              </a:rPr>
              <a:t>= new </a:t>
            </a:r>
            <a:r>
              <a:rPr lang="en-US" sz="1200" b="1" dirty="0" err="1">
                <a:solidFill>
                  <a:srgbClr val="FF00FF"/>
                </a:solidFill>
                <a:latin typeface="Arial Unicode MS" charset="0"/>
                <a:cs typeface="Times New Roman" charset="0"/>
              </a:rPr>
              <a:t>DatagramPacket</a:t>
            </a:r>
            <a:r>
              <a:rPr lang="en-US" sz="1200" b="1" dirty="0">
                <a:solidFill>
                  <a:srgbClr val="FF0000"/>
                </a:solidFill>
                <a:latin typeface="Arial Unicode MS" charset="0"/>
                <a:cs typeface="Times New Roman" charset="0"/>
              </a:rPr>
              <a:t>(new byte[</a:t>
            </a:r>
            <a:r>
              <a:rPr lang="en-US" sz="1200" b="1" dirty="0" err="1">
                <a:solidFill>
                  <a:srgbClr val="FF0000"/>
                </a:solidFill>
                <a:latin typeface="Arial Unicode MS" charset="0"/>
                <a:cs typeface="Times New Roman" charset="0"/>
              </a:rPr>
              <a:t>maxlength</a:t>
            </a:r>
            <a:r>
              <a:rPr lang="en-US" sz="1200" b="1" dirty="0">
                <a:solidFill>
                  <a:srgbClr val="FF0000"/>
                </a:solidFill>
                <a:latin typeface="Arial Unicode MS" charset="0"/>
                <a:cs typeface="Times New Roman" charset="0"/>
              </a:rPr>
              <a:t>], </a:t>
            </a:r>
            <a:r>
              <a:rPr lang="en-US" sz="1200" b="1" dirty="0" err="1">
                <a:solidFill>
                  <a:srgbClr val="FF0000"/>
                </a:solidFill>
                <a:latin typeface="Arial Unicode MS" charset="0"/>
                <a:cs typeface="Times New Roman" charset="0"/>
              </a:rPr>
              <a:t>maxlength</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 </a:t>
            </a:r>
          </a:p>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receive</a:t>
            </a:r>
            <a:r>
              <a:rPr lang="en-US" sz="1200" b="1" dirty="0">
                <a:solidFill>
                  <a:srgbClr val="FF0000"/>
                </a:solidFill>
                <a:latin typeface="Arial Unicode MS" charset="0"/>
                <a:cs typeface="Times New Roman" charset="0"/>
              </a:rPr>
              <a:t>(</a:t>
            </a:r>
            <a:r>
              <a:rPr lang="en-US" sz="1200" b="1" dirty="0" err="1">
                <a:solidFill>
                  <a:srgbClr val="00B050"/>
                </a:solidFill>
                <a:latin typeface="Arial Unicode MS" charset="0"/>
                <a:cs typeface="Times New Roman" charset="0"/>
              </a:rPr>
              <a:t>rPacket</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endParaRPr lang="en-US" sz="1200" dirty="0">
              <a:solidFill>
                <a:srgbClr val="7F7F7F"/>
              </a:solidFill>
              <a:cs typeface="Times New Roman" charset="0"/>
            </a:endParaRPr>
          </a:p>
        </p:txBody>
      </p:sp>
      <p:sp>
        <p:nvSpPr>
          <p:cNvPr id="16" name="Line 9"/>
          <p:cNvSpPr>
            <a:spLocks noChangeShapeType="1"/>
          </p:cNvSpPr>
          <p:nvPr/>
        </p:nvSpPr>
        <p:spPr bwMode="auto">
          <a:xfrm>
            <a:off x="1212850" y="4987925"/>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17" name="Rectangle 10"/>
          <p:cNvSpPr>
            <a:spLocks noChangeArrowheads="1"/>
          </p:cNvSpPr>
          <p:nvPr/>
        </p:nvSpPr>
        <p:spPr bwMode="auto">
          <a:xfrm>
            <a:off x="450850" y="5292725"/>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err="1">
                <a:solidFill>
                  <a:srgbClr val="00B050"/>
                </a:solidFill>
                <a:cs typeface="Times New Roman" charset="0"/>
              </a:rPr>
              <a:t>sock</a:t>
            </a:r>
            <a:r>
              <a:rPr lang="en-US" sz="1400" dirty="0" err="1">
                <a:solidFill>
                  <a:srgbClr val="7F7F7F"/>
                </a:solidFill>
                <a:cs typeface="Times New Roman" charset="0"/>
              </a:rPr>
              <a:t>.</a:t>
            </a:r>
            <a:r>
              <a:rPr lang="en-US" sz="1400" dirty="0" err="1">
                <a:solidFill>
                  <a:srgbClr val="FF00FF"/>
                </a:solidFill>
                <a:cs typeface="Times New Roman" charset="0"/>
              </a:rPr>
              <a:t>close</a:t>
            </a:r>
            <a:r>
              <a:rPr lang="en-US" sz="1400" dirty="0">
                <a:solidFill>
                  <a:srgbClr val="7F7F7F"/>
                </a:solidFill>
                <a:cs typeface="Times New Roman" charset="0"/>
              </a:rPr>
              <a:t>()</a:t>
            </a:r>
          </a:p>
        </p:txBody>
      </p:sp>
      <p:sp>
        <p:nvSpPr>
          <p:cNvPr id="22" name="Text Box 15"/>
          <p:cNvSpPr txBox="1">
            <a:spLocks noChangeArrowheads="1"/>
          </p:cNvSpPr>
          <p:nvPr/>
        </p:nvSpPr>
        <p:spPr bwMode="auto">
          <a:xfrm>
            <a:off x="6781800" y="152400"/>
            <a:ext cx="15055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solidFill>
                  <a:srgbClr val="FF0000"/>
                </a:solidFill>
                <a:cs typeface="Times New Roman" charset="0"/>
              </a:rPr>
              <a:t>UDP Server</a:t>
            </a:r>
          </a:p>
        </p:txBody>
      </p:sp>
      <p:sp>
        <p:nvSpPr>
          <p:cNvPr id="23" name="Rectangle 16"/>
          <p:cNvSpPr>
            <a:spLocks noChangeArrowheads="1"/>
          </p:cNvSpPr>
          <p:nvPr/>
        </p:nvSpPr>
        <p:spPr bwMode="auto">
          <a:xfrm>
            <a:off x="6781800" y="533400"/>
            <a:ext cx="16764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Create a socket</a:t>
            </a:r>
          </a:p>
        </p:txBody>
      </p:sp>
      <p:sp>
        <p:nvSpPr>
          <p:cNvPr id="24" name="Line 17"/>
          <p:cNvSpPr>
            <a:spLocks noChangeShapeType="1"/>
          </p:cNvSpPr>
          <p:nvPr/>
        </p:nvSpPr>
        <p:spPr bwMode="auto">
          <a:xfrm>
            <a:off x="7543800" y="762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5" name="Rectangle 18"/>
          <p:cNvSpPr>
            <a:spLocks noChangeArrowheads="1"/>
          </p:cNvSpPr>
          <p:nvPr/>
        </p:nvSpPr>
        <p:spPr bwMode="auto">
          <a:xfrm>
            <a:off x="6858000" y="990600"/>
            <a:ext cx="1600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srgbClr val="7F7F7F"/>
                </a:solidFill>
                <a:cs typeface="Times New Roman" charset="0"/>
              </a:rPr>
              <a:t>Bind to a Port</a:t>
            </a:r>
          </a:p>
        </p:txBody>
      </p:sp>
      <p:sp>
        <p:nvSpPr>
          <p:cNvPr id="26" name="Line 19"/>
          <p:cNvSpPr>
            <a:spLocks noChangeShapeType="1"/>
          </p:cNvSpPr>
          <p:nvPr/>
        </p:nvSpPr>
        <p:spPr bwMode="auto">
          <a:xfrm>
            <a:off x="7543800" y="1447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7" name="Rectangle 20"/>
          <p:cNvSpPr>
            <a:spLocks noChangeArrowheads="1"/>
          </p:cNvSpPr>
          <p:nvPr/>
        </p:nvSpPr>
        <p:spPr bwMode="auto">
          <a:xfrm>
            <a:off x="5011387" y="1905000"/>
            <a:ext cx="3446813"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a:solidFill>
                  <a:srgbClr val="00B050"/>
                </a:solidFill>
                <a:latin typeface="Arial Unicode MS" charset="0"/>
                <a:cs typeface="Times New Roman" charset="0"/>
              </a:rPr>
              <a:t>p</a:t>
            </a:r>
            <a:r>
              <a:rPr lang="en-US" sz="1200" dirty="0">
                <a:latin typeface="Arial Unicode MS" charset="0"/>
                <a:cs typeface="Times New Roman" charset="0"/>
              </a:rPr>
              <a:t> = new </a:t>
            </a:r>
            <a:r>
              <a:rPr lang="en-US" sz="1200" dirty="0" err="1">
                <a:solidFill>
                  <a:srgbClr val="FF00FF"/>
                </a:solidFill>
                <a:latin typeface="Arial Unicode MS" charset="0"/>
                <a:cs typeface="Times New Roman" charset="0"/>
              </a:rPr>
              <a:t>DatagramPacke</a:t>
            </a:r>
            <a:r>
              <a:rPr lang="en-US" sz="1200" dirty="0" err="1">
                <a:solidFill>
                  <a:srgbClr val="FF0000"/>
                </a:solidFill>
                <a:latin typeface="Arial Unicode MS" charset="0"/>
                <a:cs typeface="Times New Roman" charset="0"/>
              </a:rPr>
              <a:t>t</a:t>
            </a:r>
            <a:r>
              <a:rPr lang="en-US" sz="1200" dirty="0">
                <a:solidFill>
                  <a:srgbClr val="FF0000"/>
                </a:solidFill>
                <a:latin typeface="Arial Unicode MS" charset="0"/>
                <a:cs typeface="Times New Roman" charset="0"/>
              </a:rPr>
              <a:t>(new byte[Max], Max);</a:t>
            </a:r>
          </a:p>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receive</a:t>
            </a:r>
            <a:r>
              <a:rPr lang="en-US" sz="1200" b="1" dirty="0">
                <a:solidFill>
                  <a:srgbClr val="FF0000"/>
                </a:solidFill>
                <a:latin typeface="Arial Unicode MS" charset="0"/>
                <a:cs typeface="Times New Roman" charset="0"/>
              </a:rPr>
              <a:t>(</a:t>
            </a:r>
            <a:r>
              <a:rPr lang="en-US" sz="1200" b="1" dirty="0">
                <a:solidFill>
                  <a:srgbClr val="00B050"/>
                </a:solidFill>
                <a:latin typeface="Arial Unicode MS" charset="0"/>
                <a:cs typeface="Times New Roman" charset="0"/>
              </a:rPr>
              <a:t>p</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endParaRPr lang="en-US" sz="1200" dirty="0">
              <a:solidFill>
                <a:srgbClr val="7F7F7F"/>
              </a:solidFill>
              <a:cs typeface="Times New Roman" charset="0"/>
            </a:endParaRPr>
          </a:p>
        </p:txBody>
      </p:sp>
      <p:sp>
        <p:nvSpPr>
          <p:cNvPr id="28" name="Line 21"/>
          <p:cNvSpPr>
            <a:spLocks noChangeShapeType="1"/>
          </p:cNvSpPr>
          <p:nvPr/>
        </p:nvSpPr>
        <p:spPr bwMode="auto">
          <a:xfrm>
            <a:off x="7543800" y="2286000"/>
            <a:ext cx="0" cy="67198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29" name="Rectangle 22"/>
          <p:cNvSpPr>
            <a:spLocks noChangeArrowheads="1"/>
          </p:cNvSpPr>
          <p:nvPr/>
        </p:nvSpPr>
        <p:spPr bwMode="auto">
          <a:xfrm>
            <a:off x="6781800" y="4191000"/>
            <a:ext cx="16764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200" b="1" dirty="0" err="1">
                <a:solidFill>
                  <a:srgbClr val="00B050"/>
                </a:solidFill>
                <a:latin typeface="Arial Unicode MS" charset="0"/>
                <a:cs typeface="Times New Roman" charset="0"/>
              </a:rPr>
              <a:t>sock.</a:t>
            </a:r>
            <a:r>
              <a:rPr lang="en-US" sz="1200" b="1" dirty="0" err="1">
                <a:solidFill>
                  <a:srgbClr val="FF00FF"/>
                </a:solidFill>
                <a:latin typeface="Arial Unicode MS" charset="0"/>
                <a:cs typeface="Times New Roman" charset="0"/>
              </a:rPr>
              <a:t>send</a:t>
            </a:r>
            <a:r>
              <a:rPr lang="en-US" sz="1200" b="1" dirty="0">
                <a:solidFill>
                  <a:srgbClr val="FF0000"/>
                </a:solidFill>
                <a:latin typeface="Arial Unicode MS" charset="0"/>
                <a:cs typeface="Times New Roman" charset="0"/>
              </a:rPr>
              <a:t>(</a:t>
            </a:r>
            <a:r>
              <a:rPr lang="en-US" sz="1200" b="1" dirty="0">
                <a:solidFill>
                  <a:srgbClr val="00B050"/>
                </a:solidFill>
                <a:latin typeface="Arial Unicode MS" charset="0"/>
                <a:cs typeface="Times New Roman" charset="0"/>
              </a:rPr>
              <a:t>p</a:t>
            </a:r>
            <a:r>
              <a:rPr lang="en-US" sz="1200" b="1" dirty="0">
                <a:solidFill>
                  <a:srgbClr val="FF0000"/>
                </a:solidFill>
                <a:latin typeface="Arial Unicode MS" charset="0"/>
                <a:cs typeface="Times New Roman" charset="0"/>
              </a:rPr>
              <a:t>)</a:t>
            </a:r>
            <a:r>
              <a:rPr lang="en-US" sz="1200" b="1" dirty="0">
                <a:latin typeface="Arial Unicode MS" charset="0"/>
                <a:cs typeface="Times New Roman" charset="0"/>
              </a:rPr>
              <a:t>;</a:t>
            </a:r>
            <a:endParaRPr lang="en-US" sz="1200" dirty="0">
              <a:solidFill>
                <a:srgbClr val="7F7F7F"/>
              </a:solidFill>
              <a:cs typeface="Times New Roman" charset="0"/>
            </a:endParaRPr>
          </a:p>
        </p:txBody>
      </p:sp>
      <p:sp>
        <p:nvSpPr>
          <p:cNvPr id="31" name="Text Box 24"/>
          <p:cNvSpPr txBox="1">
            <a:spLocks noChangeArrowheads="1"/>
          </p:cNvSpPr>
          <p:nvPr/>
        </p:nvSpPr>
        <p:spPr bwMode="auto">
          <a:xfrm>
            <a:off x="6765925" y="2957984"/>
            <a:ext cx="1512786" cy="399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defRPr/>
            </a:pPr>
            <a:r>
              <a:rPr lang="en-US" sz="1400" dirty="0">
                <a:solidFill>
                  <a:srgbClr val="7F7F7F"/>
                </a:solidFill>
                <a:cs typeface="Times New Roman" charset="0"/>
              </a:rPr>
              <a:t>Blocks until </a:t>
            </a:r>
          </a:p>
          <a:p>
            <a:pPr eaLnBrk="0" hangingPunct="0">
              <a:lnSpc>
                <a:spcPct val="70000"/>
              </a:lnSpc>
              <a:defRPr/>
            </a:pPr>
            <a:r>
              <a:rPr lang="en-US" sz="1400" dirty="0">
                <a:solidFill>
                  <a:srgbClr val="7F7F7F"/>
                </a:solidFill>
                <a:cs typeface="Times New Roman" charset="0"/>
              </a:rPr>
              <a:t>datagram received</a:t>
            </a:r>
          </a:p>
        </p:txBody>
      </p:sp>
      <p:sp>
        <p:nvSpPr>
          <p:cNvPr id="32" name="Line 25"/>
          <p:cNvSpPr>
            <a:spLocks noChangeShapeType="1"/>
          </p:cNvSpPr>
          <p:nvPr/>
        </p:nvSpPr>
        <p:spPr bwMode="auto">
          <a:xfrm>
            <a:off x="7543800" y="3396342"/>
            <a:ext cx="0" cy="33745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3" name="Line 26"/>
          <p:cNvSpPr>
            <a:spLocks noChangeShapeType="1"/>
          </p:cNvSpPr>
          <p:nvPr/>
        </p:nvSpPr>
        <p:spPr bwMode="auto">
          <a:xfrm>
            <a:off x="3429000" y="3242498"/>
            <a:ext cx="4114800" cy="338901"/>
          </a:xfrm>
          <a:prstGeom prst="line">
            <a:avLst/>
          </a:prstGeom>
          <a:noFill/>
          <a:ln w="9525">
            <a:solidFill>
              <a:schemeClr val="tx1"/>
            </a:solidFill>
            <a:round/>
            <a:headEnd type="non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4" name="Text Box 27"/>
          <p:cNvSpPr txBox="1">
            <a:spLocks noChangeArrowheads="1"/>
          </p:cNvSpPr>
          <p:nvPr/>
        </p:nvSpPr>
        <p:spPr bwMode="auto">
          <a:xfrm>
            <a:off x="4588725" y="3388109"/>
            <a:ext cx="170113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Data (request)</a:t>
            </a:r>
          </a:p>
        </p:txBody>
      </p:sp>
      <p:sp>
        <p:nvSpPr>
          <p:cNvPr id="35" name="Text Box 28"/>
          <p:cNvSpPr txBox="1">
            <a:spLocks noChangeArrowheads="1"/>
          </p:cNvSpPr>
          <p:nvPr/>
        </p:nvSpPr>
        <p:spPr bwMode="auto">
          <a:xfrm>
            <a:off x="6477000" y="3810000"/>
            <a:ext cx="2249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7F7F7F"/>
                </a:solidFill>
                <a:cs typeface="Times New Roman" charset="0"/>
              </a:rPr>
              <a:t>Process the request</a:t>
            </a:r>
          </a:p>
        </p:txBody>
      </p:sp>
      <p:sp>
        <p:nvSpPr>
          <p:cNvPr id="36" name="Line 29"/>
          <p:cNvSpPr>
            <a:spLocks noChangeShapeType="1"/>
          </p:cNvSpPr>
          <p:nvPr/>
        </p:nvSpPr>
        <p:spPr bwMode="auto">
          <a:xfrm flipH="1">
            <a:off x="5185316" y="4495800"/>
            <a:ext cx="1596483" cy="23815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37" name="Text Box 30"/>
          <p:cNvSpPr txBox="1">
            <a:spLocks noChangeArrowheads="1"/>
          </p:cNvSpPr>
          <p:nvPr/>
        </p:nvSpPr>
        <p:spPr bwMode="auto">
          <a:xfrm>
            <a:off x="4883159" y="4140869"/>
            <a:ext cx="143200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7F7F7F"/>
                </a:solidFill>
                <a:cs typeface="Times New Roman" charset="0"/>
              </a:rPr>
              <a:t>Data (reply)</a:t>
            </a:r>
          </a:p>
        </p:txBody>
      </p:sp>
      <p:sp>
        <p:nvSpPr>
          <p:cNvPr id="42" name="Rectangle 52">
            <a:extLst>
              <a:ext uri="{FF2B5EF4-FFF2-40B4-BE49-F238E27FC236}">
                <a16:creationId xmlns:a16="http://schemas.microsoft.com/office/drawing/2014/main" id="{1F01271F-0F07-8743-89B1-1C1710EF9841}"/>
              </a:ext>
            </a:extLst>
          </p:cNvPr>
          <p:cNvSpPr>
            <a:spLocks noChangeArrowheads="1"/>
          </p:cNvSpPr>
          <p:nvPr/>
        </p:nvSpPr>
        <p:spPr bwMode="auto">
          <a:xfrm>
            <a:off x="6553200" y="485649"/>
            <a:ext cx="2249334" cy="1114552"/>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3" name="Rectangle 54">
            <a:extLst>
              <a:ext uri="{FF2B5EF4-FFF2-40B4-BE49-F238E27FC236}">
                <a16:creationId xmlns:a16="http://schemas.microsoft.com/office/drawing/2014/main" id="{B7D64A53-5AD8-664D-B4DD-98B1ADE4CAB2}"/>
              </a:ext>
            </a:extLst>
          </p:cNvPr>
          <p:cNvSpPr>
            <a:spLocks noChangeArrowheads="1"/>
          </p:cNvSpPr>
          <p:nvPr/>
        </p:nvSpPr>
        <p:spPr bwMode="auto">
          <a:xfrm flipH="1">
            <a:off x="3813717" y="990600"/>
            <a:ext cx="2282283"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FF00FF"/>
                </a:solidFill>
                <a:cs typeface="Times New Roman" charset="0"/>
              </a:rPr>
              <a:t>DatagramSocket</a:t>
            </a:r>
            <a:r>
              <a:rPr lang="en-US" sz="1400" b="1" dirty="0">
                <a:solidFill>
                  <a:srgbClr val="FF00FF"/>
                </a:solidFill>
                <a:cs typeface="Times New Roman" charset="0"/>
              </a:rPr>
              <a:t>()</a:t>
            </a:r>
          </a:p>
        </p:txBody>
      </p:sp>
      <p:sp>
        <p:nvSpPr>
          <p:cNvPr id="44" name="Line 55">
            <a:extLst>
              <a:ext uri="{FF2B5EF4-FFF2-40B4-BE49-F238E27FC236}">
                <a16:creationId xmlns:a16="http://schemas.microsoft.com/office/drawing/2014/main" id="{BD057168-EB47-0240-91AF-F1C3E3FB729D}"/>
              </a:ext>
            </a:extLst>
          </p:cNvPr>
          <p:cNvSpPr>
            <a:spLocks noChangeShapeType="1"/>
          </p:cNvSpPr>
          <p:nvPr/>
        </p:nvSpPr>
        <p:spPr bwMode="auto">
          <a:xfrm flipH="1">
            <a:off x="6172200" y="1219200"/>
            <a:ext cx="381000"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45" name="Rectangle 50">
            <a:extLst>
              <a:ext uri="{FF2B5EF4-FFF2-40B4-BE49-F238E27FC236}">
                <a16:creationId xmlns:a16="http://schemas.microsoft.com/office/drawing/2014/main" id="{BB4270B3-E6B1-9B46-B152-A8D8B301ABCB}"/>
              </a:ext>
            </a:extLst>
          </p:cNvPr>
          <p:cNvSpPr>
            <a:spLocks noChangeArrowheads="1"/>
          </p:cNvSpPr>
          <p:nvPr/>
        </p:nvSpPr>
        <p:spPr bwMode="auto">
          <a:xfrm>
            <a:off x="304800" y="1869375"/>
            <a:ext cx="1981200" cy="569025"/>
          </a:xfrm>
          <a:prstGeom prst="rect">
            <a:avLst/>
          </a:prstGeom>
          <a:noFill/>
          <a:ln w="7620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7F7F7F"/>
              </a:solidFill>
              <a:cs typeface="Times New Roman" charset="0"/>
            </a:endParaRPr>
          </a:p>
        </p:txBody>
      </p:sp>
      <p:sp>
        <p:nvSpPr>
          <p:cNvPr id="46" name="Rectangle 51">
            <a:extLst>
              <a:ext uri="{FF2B5EF4-FFF2-40B4-BE49-F238E27FC236}">
                <a16:creationId xmlns:a16="http://schemas.microsoft.com/office/drawing/2014/main" id="{1227BB73-7641-1E4D-B6ED-8622EF244838}"/>
              </a:ext>
            </a:extLst>
          </p:cNvPr>
          <p:cNvSpPr>
            <a:spLocks noChangeArrowheads="1"/>
          </p:cNvSpPr>
          <p:nvPr/>
        </p:nvSpPr>
        <p:spPr bwMode="auto">
          <a:xfrm>
            <a:off x="2542351" y="2133600"/>
            <a:ext cx="2276062" cy="381000"/>
          </a:xfrm>
          <a:prstGeom prst="rect">
            <a:avLst/>
          </a:prstGeom>
          <a:noFill/>
          <a:ln w="57150">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b="1" dirty="0">
                <a:solidFill>
                  <a:srgbClr val="00B050"/>
                </a:solidFill>
                <a:cs typeface="Times New Roman" charset="0"/>
              </a:rPr>
              <a:t>sock</a:t>
            </a:r>
            <a:r>
              <a:rPr lang="en-US" sz="1400" b="1" dirty="0">
                <a:solidFill>
                  <a:srgbClr val="FF00FF"/>
                </a:solidFill>
                <a:cs typeface="Times New Roman" charset="0"/>
              </a:rPr>
              <a:t> </a:t>
            </a:r>
            <a:r>
              <a:rPr lang="en-US" sz="1400" b="1" dirty="0">
                <a:solidFill>
                  <a:schemeClr val="tx1">
                    <a:lumMod val="50000"/>
                    <a:lumOff val="50000"/>
                  </a:schemeClr>
                </a:solidFill>
                <a:cs typeface="Times New Roman" charset="0"/>
              </a:rPr>
              <a:t>=</a:t>
            </a:r>
            <a:r>
              <a:rPr lang="en-US" sz="1400" b="1" dirty="0">
                <a:solidFill>
                  <a:srgbClr val="FF00FF"/>
                </a:solidFill>
                <a:cs typeface="Times New Roman" charset="0"/>
              </a:rPr>
              <a:t> </a:t>
            </a:r>
            <a:r>
              <a:rPr lang="en-US" sz="1400" b="1" dirty="0" err="1">
                <a:solidFill>
                  <a:srgbClr val="FF00FF"/>
                </a:solidFill>
                <a:cs typeface="Times New Roman" charset="0"/>
              </a:rPr>
              <a:t>DatagramSocket</a:t>
            </a:r>
            <a:r>
              <a:rPr lang="en-US" sz="1400" b="1" dirty="0">
                <a:solidFill>
                  <a:srgbClr val="FF00FF"/>
                </a:solidFill>
                <a:cs typeface="Times New Roman" charset="0"/>
              </a:rPr>
              <a:t>()</a:t>
            </a:r>
          </a:p>
        </p:txBody>
      </p:sp>
      <p:sp>
        <p:nvSpPr>
          <p:cNvPr id="47" name="Line 53">
            <a:extLst>
              <a:ext uri="{FF2B5EF4-FFF2-40B4-BE49-F238E27FC236}">
                <a16:creationId xmlns:a16="http://schemas.microsoft.com/office/drawing/2014/main" id="{A1C64615-D7A1-A349-AC5D-F4339FBAF118}"/>
              </a:ext>
            </a:extLst>
          </p:cNvPr>
          <p:cNvSpPr>
            <a:spLocks noChangeShapeType="1"/>
          </p:cNvSpPr>
          <p:nvPr/>
        </p:nvSpPr>
        <p:spPr bwMode="auto">
          <a:xfrm>
            <a:off x="2362200" y="2362200"/>
            <a:ext cx="167244" cy="0"/>
          </a:xfrm>
          <a:prstGeom prst="line">
            <a:avLst/>
          </a:prstGeom>
          <a:noFill/>
          <a:ln w="381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7F7F7F"/>
              </a:solidFill>
              <a:cs typeface="Times New Roman" charset="0"/>
            </a:endParaRPr>
          </a:p>
        </p:txBody>
      </p:sp>
      <p:sp>
        <p:nvSpPr>
          <p:cNvPr id="6" name="Freeform 5">
            <a:extLst>
              <a:ext uri="{FF2B5EF4-FFF2-40B4-BE49-F238E27FC236}">
                <a16:creationId xmlns:a16="http://schemas.microsoft.com/office/drawing/2014/main" id="{30CF3B18-BB56-5240-8A79-38D07C03DB29}"/>
              </a:ext>
            </a:extLst>
          </p:cNvPr>
          <p:cNvSpPr/>
          <p:nvPr/>
        </p:nvSpPr>
        <p:spPr>
          <a:xfrm>
            <a:off x="8455231" y="2101932"/>
            <a:ext cx="368135" cy="2351315"/>
          </a:xfrm>
          <a:custGeom>
            <a:avLst/>
            <a:gdLst>
              <a:gd name="connsiteX0" fmla="*/ 11875 w 368135"/>
              <a:gd name="connsiteY0" fmla="*/ 2339439 h 2351315"/>
              <a:gd name="connsiteX1" fmla="*/ 368135 w 368135"/>
              <a:gd name="connsiteY1" fmla="*/ 2351315 h 2351315"/>
              <a:gd name="connsiteX2" fmla="*/ 344385 w 368135"/>
              <a:gd name="connsiteY2" fmla="*/ 0 h 2351315"/>
              <a:gd name="connsiteX3" fmla="*/ 0 w 368135"/>
              <a:gd name="connsiteY3" fmla="*/ 0 h 2351315"/>
              <a:gd name="connsiteX4" fmla="*/ 0 w 368135"/>
              <a:gd name="connsiteY4" fmla="*/ 0 h 2351315"/>
              <a:gd name="connsiteX5" fmla="*/ 0 w 368135"/>
              <a:gd name="connsiteY5" fmla="*/ 0 h 23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135" h="2351315">
                <a:moveTo>
                  <a:pt x="11875" y="2339439"/>
                </a:moveTo>
                <a:lnTo>
                  <a:pt x="368135" y="2351315"/>
                </a:lnTo>
                <a:lnTo>
                  <a:pt x="344385" y="0"/>
                </a:lnTo>
                <a:lnTo>
                  <a:pt x="0" y="0"/>
                </a:lnTo>
                <a:lnTo>
                  <a:pt x="0" y="0"/>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63CBB54-6D08-1B4F-96DF-EEB4197D553E}"/>
              </a:ext>
            </a:extLst>
          </p:cNvPr>
          <p:cNvCxnSpPr/>
          <p:nvPr/>
        </p:nvCxnSpPr>
        <p:spPr>
          <a:xfrm flipH="1" flipV="1">
            <a:off x="8802534" y="2625724"/>
            <a:ext cx="20832"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3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22" grpId="0"/>
      <p:bldP spid="23" grpId="0" animBg="1"/>
      <p:bldP spid="24" grpId="0" animBg="1"/>
      <p:bldP spid="25" grpId="0" animBg="1"/>
      <p:bldP spid="26" grpId="0" animBg="1"/>
      <p:bldP spid="27" grpId="0" animBg="1"/>
      <p:bldP spid="28" grpId="0" animBg="1"/>
      <p:bldP spid="29" grpId="0" animBg="1"/>
      <p:bldP spid="31" grpId="0"/>
      <p:bldP spid="32" grpId="0" animBg="1"/>
      <p:bldP spid="33" grpId="0" animBg="1"/>
      <p:bldP spid="34" grpId="0"/>
      <p:bldP spid="35" grpId="0"/>
      <p:bldP spid="36" grpId="0" animBg="1"/>
      <p:bldP spid="37" grpId="0"/>
      <p:bldP spid="42" grpId="0" animBg="1"/>
      <p:bldP spid="43" grpId="0" animBg="1"/>
      <p:bldP spid="44" grpId="0" animBg="1"/>
      <p:bldP spid="45" grpId="0" animBg="1"/>
      <p:bldP spid="46" grpId="0" animBg="1"/>
      <p:bldP spid="47"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98FB941A-C84B-EC48-9B55-AF49CD953E71}" type="slidenum">
              <a:rPr lang="en-US"/>
              <a:pPr algn="r">
                <a:defRPr/>
              </a:pPr>
              <a:t>25</a:t>
            </a:fld>
            <a:endParaRPr lang="en-US" dirty="0"/>
          </a:p>
        </p:txBody>
      </p:sp>
      <p:sp>
        <p:nvSpPr>
          <p:cNvPr id="37890" name="Rectangle 2"/>
          <p:cNvSpPr>
            <a:spLocks noGrp="1" noChangeArrowheads="1"/>
          </p:cNvSpPr>
          <p:nvPr>
            <p:ph type="title"/>
          </p:nvPr>
        </p:nvSpPr>
        <p:spPr>
          <a:xfrm>
            <a:off x="0" y="0"/>
            <a:ext cx="4114800" cy="838200"/>
          </a:xfrm>
        </p:spPr>
        <p:txBody>
          <a:bodyPr/>
          <a:lstStyle/>
          <a:p>
            <a:pPr eaLnBrk="1" hangingPunct="1">
              <a:defRPr/>
            </a:pPr>
            <a:r>
              <a:rPr lang="en-US" dirty="0"/>
              <a:t>Java UDP Server</a:t>
            </a:r>
          </a:p>
        </p:txBody>
      </p:sp>
      <p:sp>
        <p:nvSpPr>
          <p:cNvPr id="37891" name="Text Box 3"/>
          <p:cNvSpPr txBox="1">
            <a:spLocks noChangeArrowheads="1"/>
          </p:cNvSpPr>
          <p:nvPr/>
        </p:nvSpPr>
        <p:spPr bwMode="auto">
          <a:xfrm>
            <a:off x="304800" y="685800"/>
            <a:ext cx="7911140" cy="50475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and </a:t>
            </a:r>
            <a:r>
              <a:rPr lang="en-US" sz="1400" dirty="0" err="1">
                <a:latin typeface="Arial Unicode MS" charset="0"/>
                <a:cs typeface="Times New Roman" charset="0"/>
              </a:rPr>
              <a:t>InetAddress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UDPEchoServer</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ECHOMAX = 255; // Maximum size of echo datagram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 1) // Test for correct argument list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&lt;Port&gt;");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[0]);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socket</a:t>
            </a:r>
            <a:r>
              <a:rPr lang="en-US" sz="1400" b="1" dirty="0">
                <a:latin typeface="Arial Unicode MS" charset="0"/>
                <a:cs typeface="Times New Roman" charset="0"/>
              </a:rPr>
              <a:t> = new </a:t>
            </a:r>
            <a:r>
              <a:rPr lang="en-US" sz="1400" b="1" dirty="0" err="1">
                <a:solidFill>
                  <a:srgbClr val="FF0000"/>
                </a:solidFill>
                <a:latin typeface="Arial Unicode MS" charset="0"/>
                <a:cs typeface="Times New Roman" charset="0"/>
              </a:rPr>
              <a:t>DatagramSocket</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packet</a:t>
            </a:r>
            <a:r>
              <a:rPr lang="en-US" sz="1400" dirty="0">
                <a:latin typeface="Arial Unicode MS" charset="0"/>
                <a:cs typeface="Times New Roman" charset="0"/>
              </a:rPr>
              <a:t> = new </a:t>
            </a:r>
            <a:r>
              <a:rPr lang="en-US" sz="1400" dirty="0" err="1">
                <a:solidFill>
                  <a:srgbClr val="FF0000"/>
                </a:solidFill>
                <a:latin typeface="Arial Unicode MS" charset="0"/>
                <a:cs typeface="Times New Roman" charset="0"/>
              </a:rPr>
              <a:t>DatagramPacket</a:t>
            </a:r>
            <a:r>
              <a:rPr lang="en-US" sz="1400" dirty="0">
                <a:solidFill>
                  <a:srgbClr val="FF0000"/>
                </a:solidFill>
                <a:latin typeface="Arial Unicode MS" charset="0"/>
                <a:cs typeface="Times New Roman" charset="0"/>
              </a:rPr>
              <a:t>(new byte[ECHOMAX], ECHOMAX); </a:t>
            </a:r>
          </a:p>
          <a:p>
            <a:pPr eaLnBrk="0" hangingPunct="0">
              <a:defRPr/>
            </a:pPr>
            <a:r>
              <a:rPr lang="en-US" sz="1400" dirty="0">
                <a:latin typeface="Arial Unicode MS" charset="0"/>
                <a:cs typeface="Times New Roman" charset="0"/>
              </a:rPr>
              <a:t>		for (;;) { // Run forever, receiving and echoing datagrams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receive</a:t>
            </a:r>
            <a:r>
              <a:rPr lang="en-US" sz="1400" b="1" dirty="0">
                <a:solidFill>
                  <a:srgbClr val="FF0000"/>
                </a:solidFill>
                <a:latin typeface="Arial Unicode MS" charset="0"/>
                <a:cs typeface="Times New Roman" charset="0"/>
              </a:rPr>
              <a:t>(</a:t>
            </a:r>
            <a:r>
              <a:rPr lang="en-US" sz="1400" b="1" dirty="0">
                <a:solidFill>
                  <a:srgbClr val="00B050"/>
                </a:solidFill>
                <a:latin typeface="Arial Unicode MS" charset="0"/>
                <a:cs typeface="Times New Roman" charset="0"/>
              </a:rPr>
              <a:t>packet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 Receive packet from client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("Handling client at " + </a:t>
            </a:r>
            <a:r>
              <a:rPr lang="en-US" sz="1400" dirty="0" err="1">
                <a:latin typeface="Arial Unicode MS" charset="0"/>
                <a:cs typeface="Times New Roman" charset="0"/>
              </a:rPr>
              <a:t>packet.getAddress</a:t>
            </a:r>
            <a:r>
              <a:rPr lang="en-US" sz="1400" dirty="0">
                <a:latin typeface="Arial Unicode MS" charset="0"/>
                <a:cs typeface="Times New Roman" charset="0"/>
              </a:rPr>
              <a:t>().</a:t>
            </a:r>
            <a:r>
              <a:rPr lang="en-US" sz="1400" dirty="0" err="1">
                <a:latin typeface="Arial Unicode MS" charset="0"/>
                <a:cs typeface="Times New Roman" charset="0"/>
              </a:rPr>
              <a:t>getHostAddress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 on port " + </a:t>
            </a:r>
            <a:r>
              <a:rPr lang="en-US" sz="1400" dirty="0" err="1">
                <a:latin typeface="Arial Unicode MS" charset="0"/>
                <a:cs typeface="Times New Roman" charset="0"/>
              </a:rPr>
              <a:t>packet.getPort</a:t>
            </a:r>
            <a:r>
              <a:rPr lang="en-US" sz="1400" dirty="0">
                <a:latin typeface="Arial Unicode MS" charset="0"/>
                <a:cs typeface="Times New Roman" charset="0"/>
              </a:rPr>
              <a:t>()); </a:t>
            </a:r>
          </a:p>
          <a:p>
            <a:pPr eaLnBrk="0" hangingPunct="0">
              <a:defRPr/>
            </a:pPr>
            <a:endParaRPr lang="en-US" sz="1400" dirty="0">
              <a:latin typeface="Arial Unicode MS" charset="0"/>
              <a:cs typeface="Times New Roman" charset="0"/>
            </a:endParaRPr>
          </a:p>
          <a:p>
            <a:pPr eaLnBrk="0" hangingPunct="0">
              <a:defRPr/>
            </a:pP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socket</a:t>
            </a:r>
            <a:r>
              <a:rPr lang="en-US" sz="1400" b="1" dirty="0" err="1">
                <a:solidFill>
                  <a:srgbClr val="FF0000"/>
                </a:solidFill>
                <a:latin typeface="Arial Unicode MS" charset="0"/>
                <a:cs typeface="Times New Roman" charset="0"/>
              </a:rPr>
              <a:t>.</a:t>
            </a:r>
            <a:r>
              <a:rPr lang="en-US" sz="1400" b="1" dirty="0" err="1">
                <a:solidFill>
                  <a:srgbClr val="FF00FF"/>
                </a:solidFill>
                <a:latin typeface="Arial Unicode MS" charset="0"/>
                <a:cs typeface="Times New Roman" charset="0"/>
              </a:rPr>
              <a:t>send</a:t>
            </a:r>
            <a:r>
              <a:rPr lang="en-US" sz="1400" b="1" dirty="0">
                <a:solidFill>
                  <a:srgbClr val="FF0000"/>
                </a:solidFill>
                <a:latin typeface="Arial Unicode MS" charset="0"/>
                <a:cs typeface="Times New Roman" charset="0"/>
              </a:rPr>
              <a:t>(</a:t>
            </a:r>
            <a:r>
              <a:rPr lang="en-US" sz="1400" b="1" dirty="0">
                <a:solidFill>
                  <a:srgbClr val="00B050"/>
                </a:solidFill>
                <a:latin typeface="Arial Unicode MS" charset="0"/>
                <a:cs typeface="Times New Roman" charset="0"/>
              </a:rPr>
              <a:t>packet</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r>
              <a:rPr lang="en-US" sz="1400" dirty="0">
                <a:latin typeface="Arial Unicode MS" charset="0"/>
                <a:cs typeface="Times New Roman" charset="0"/>
              </a:rPr>
              <a:t>// Send the same packet back to client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packet.setLength</a:t>
            </a:r>
            <a:r>
              <a:rPr lang="en-US" sz="1400" dirty="0">
                <a:latin typeface="Arial Unicode MS" charset="0"/>
                <a:cs typeface="Times New Roman" charset="0"/>
              </a:rPr>
              <a:t>(ECHOMAX); // Reset length to avoid shrinking buffer</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a:t>
            </a:r>
          </a:p>
        </p:txBody>
      </p:sp>
      <p:sp>
        <p:nvSpPr>
          <p:cNvPr id="5" name="TextBox 4">
            <a:extLst>
              <a:ext uri="{FF2B5EF4-FFF2-40B4-BE49-F238E27FC236}">
                <a16:creationId xmlns:a16="http://schemas.microsoft.com/office/drawing/2014/main" id="{06EAB9D4-19F1-164B-B214-C493CB08F335}"/>
              </a:ext>
            </a:extLst>
          </p:cNvPr>
          <p:cNvSpPr txBox="1"/>
          <p:nvPr/>
        </p:nvSpPr>
        <p:spPr>
          <a:xfrm>
            <a:off x="304800" y="158234"/>
            <a:ext cx="969176" cy="369332"/>
          </a:xfrm>
          <a:prstGeom prst="rect">
            <a:avLst/>
          </a:prstGeom>
          <a:noFill/>
          <a:ln w="76200">
            <a:solidFill>
              <a:schemeClr val="tx1"/>
            </a:solidFill>
          </a:ln>
        </p:spPr>
        <p:txBody>
          <a:bodyPr wrap="none" rtlCol="0">
            <a:spAutoFit/>
          </a:bodyPr>
          <a:lstStyle/>
          <a:p>
            <a:r>
              <a:rPr lang="en-US" b="1" dirty="0"/>
              <a:t>Server </a:t>
            </a:r>
          </a:p>
        </p:txBody>
      </p:sp>
      <p:sp>
        <p:nvSpPr>
          <p:cNvPr id="7" name="Rectangle 6">
            <a:extLst>
              <a:ext uri="{FF2B5EF4-FFF2-40B4-BE49-F238E27FC236}">
                <a16:creationId xmlns:a16="http://schemas.microsoft.com/office/drawing/2014/main" id="{2387111B-1DBE-044B-9BCE-1CB7F3C045B4}"/>
              </a:ext>
            </a:extLst>
          </p:cNvPr>
          <p:cNvSpPr/>
          <p:nvPr/>
        </p:nvSpPr>
        <p:spPr>
          <a:xfrm>
            <a:off x="802888" y="1410346"/>
            <a:ext cx="7460166" cy="10903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81AC1B5-8929-E748-9C72-FCD69EA88B14}"/>
              </a:ext>
            </a:extLst>
          </p:cNvPr>
          <p:cNvSpPr txBox="1"/>
          <p:nvPr/>
        </p:nvSpPr>
        <p:spPr>
          <a:xfrm>
            <a:off x="5256299" y="2146855"/>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9" name="Rectangle 8">
            <a:extLst>
              <a:ext uri="{FF2B5EF4-FFF2-40B4-BE49-F238E27FC236}">
                <a16:creationId xmlns:a16="http://schemas.microsoft.com/office/drawing/2014/main" id="{B2E913B1-09E9-A141-BC5E-2548E9503E6A}"/>
              </a:ext>
            </a:extLst>
          </p:cNvPr>
          <p:cNvSpPr/>
          <p:nvPr/>
        </p:nvSpPr>
        <p:spPr>
          <a:xfrm>
            <a:off x="802888" y="2508821"/>
            <a:ext cx="7460166" cy="271410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AD47139-F720-C34C-8269-303810B02F61}"/>
              </a:ext>
            </a:extLst>
          </p:cNvPr>
          <p:cNvSpPr txBox="1"/>
          <p:nvPr/>
        </p:nvSpPr>
        <p:spPr>
          <a:xfrm>
            <a:off x="5333789" y="3446809"/>
            <a:ext cx="3217493" cy="338554"/>
          </a:xfrm>
          <a:prstGeom prst="rect">
            <a:avLst/>
          </a:prstGeom>
          <a:noFill/>
        </p:spPr>
        <p:txBody>
          <a:bodyPr wrap="square" rtlCol="0">
            <a:spAutoFit/>
          </a:bodyPr>
          <a:lstStyle/>
          <a:p>
            <a:r>
              <a:rPr lang="en-US" sz="1600" dirty="0">
                <a:solidFill>
                  <a:srgbClr val="FF00FF"/>
                </a:solidFill>
              </a:rPr>
              <a:t>Establishes server and echoes</a:t>
            </a:r>
          </a:p>
        </p:txBody>
      </p:sp>
    </p:spTree>
    <p:extLst>
      <p:ext uri="{BB962C8B-B14F-4D97-AF65-F5344CB8AC3E}">
        <p14:creationId xmlns:p14="http://schemas.microsoft.com/office/powerpoint/2010/main" val="677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89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891">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891">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91">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891">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891">
                                            <p:txEl>
                                              <p:pRg st="19" end="1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891">
                                            <p:txEl>
                                              <p:pRg st="20" end="2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891">
                                            <p:txEl>
                                              <p:pRg st="21" end="2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891">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524B3506-A5D6-9A49-A73A-B0C43E7F4025}" type="slidenum">
              <a:rPr lang="en-US"/>
              <a:pPr algn="r">
                <a:defRPr/>
              </a:pPr>
              <a:t>26</a:t>
            </a:fld>
            <a:endParaRPr lang="en-US"/>
          </a:p>
        </p:txBody>
      </p:sp>
      <p:sp>
        <p:nvSpPr>
          <p:cNvPr id="36866" name="Rectangle 2"/>
          <p:cNvSpPr>
            <a:spLocks noGrp="1" noChangeArrowheads="1"/>
          </p:cNvSpPr>
          <p:nvPr>
            <p:ph type="title"/>
          </p:nvPr>
        </p:nvSpPr>
        <p:spPr>
          <a:xfrm>
            <a:off x="0" y="0"/>
            <a:ext cx="4114800" cy="838200"/>
          </a:xfrm>
        </p:spPr>
        <p:txBody>
          <a:bodyPr/>
          <a:lstStyle/>
          <a:p>
            <a:pPr eaLnBrk="1" hangingPunct="1">
              <a:defRPr/>
            </a:pPr>
            <a:r>
              <a:rPr lang="en-US"/>
              <a:t>Java UDP Client</a:t>
            </a:r>
          </a:p>
        </p:txBody>
      </p:sp>
      <p:sp>
        <p:nvSpPr>
          <p:cNvPr id="7" name="Text Box 3"/>
          <p:cNvSpPr txBox="1">
            <a:spLocks noChangeArrowheads="1"/>
          </p:cNvSpPr>
          <p:nvPr/>
        </p:nvSpPr>
        <p:spPr bwMode="auto">
          <a:xfrm>
            <a:off x="304800" y="685801"/>
            <a:ext cx="7960426" cy="64017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java.net</a:t>
            </a:r>
            <a:r>
              <a:rPr lang="en-US" sz="1400" dirty="0">
                <a:latin typeface="Arial Unicode MS" charset="0"/>
                <a:cs typeface="Times New Roman" charset="0"/>
              </a:rPr>
              <a:t>.*; // for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and </a:t>
            </a:r>
            <a:r>
              <a:rPr lang="en-US" sz="1400" dirty="0" err="1">
                <a:latin typeface="Arial Unicode MS" charset="0"/>
                <a:cs typeface="Times New Roman" charset="0"/>
              </a:rPr>
              <a:t>InetAddress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import </a:t>
            </a:r>
            <a:r>
              <a:rPr lang="en-US" sz="1400" dirty="0" err="1">
                <a:latin typeface="Arial Unicode MS" charset="0"/>
                <a:cs typeface="Times New Roman" charset="0"/>
              </a:rPr>
              <a:t>java.io</a:t>
            </a:r>
            <a:r>
              <a:rPr lang="en-US" sz="1400" dirty="0">
                <a:latin typeface="Arial Unicode MS" charset="0"/>
                <a:cs typeface="Times New Roman" charset="0"/>
              </a:rPr>
              <a:t>.*; // for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public class </a:t>
            </a:r>
            <a:r>
              <a:rPr lang="en-US" sz="1400" dirty="0" err="1">
                <a:latin typeface="Arial Unicode MS" charset="0"/>
                <a:cs typeface="Times New Roman" charset="0"/>
              </a:rPr>
              <a:t>UDPEchoClientTimeout</a:t>
            </a:r>
            <a:r>
              <a:rPr lang="en-US" sz="1400" dirty="0">
                <a:latin typeface="Arial Unicode MS" charset="0"/>
                <a:cs typeface="Times New Roman" charset="0"/>
              </a:rPr>
              <a:t> {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TIMEOUT = 3000; // Resend timeout (milliseconds) </a:t>
            </a:r>
          </a:p>
          <a:p>
            <a:pPr eaLnBrk="0" hangingPunct="0">
              <a:defRPr/>
            </a:pPr>
            <a:r>
              <a:rPr lang="en-US" sz="1400" dirty="0">
                <a:latin typeface="Arial Unicode MS" charset="0"/>
                <a:cs typeface="Times New Roman" charset="0"/>
              </a:rPr>
              <a:t>	private static final </a:t>
            </a:r>
            <a:r>
              <a:rPr lang="en-US" sz="1400" dirty="0" err="1">
                <a:latin typeface="Arial Unicode MS" charset="0"/>
                <a:cs typeface="Times New Roman" charset="0"/>
              </a:rPr>
              <a:t>int</a:t>
            </a:r>
            <a:r>
              <a:rPr lang="en-US" sz="1400" dirty="0">
                <a:latin typeface="Arial Unicode MS" charset="0"/>
                <a:cs typeface="Times New Roman" charset="0"/>
              </a:rPr>
              <a:t> MAXTRIES = 5; // Maximum retransmissions </a:t>
            </a:r>
          </a:p>
          <a:p>
            <a:pPr eaLnBrk="0" hangingPunct="0">
              <a:defRPr/>
            </a:pPr>
            <a:r>
              <a:rPr lang="en-US" sz="1400" dirty="0">
                <a:latin typeface="Arial Unicode MS" charset="0"/>
                <a:cs typeface="Times New Roman" charset="0"/>
              </a:rPr>
              <a:t>	public static void main(String[] </a:t>
            </a:r>
            <a:r>
              <a:rPr lang="en-US" sz="1400" dirty="0" err="1">
                <a:latin typeface="Arial Unicode MS" charset="0"/>
                <a:cs typeface="Times New Roman" charset="0"/>
              </a:rPr>
              <a:t>args</a:t>
            </a:r>
            <a:r>
              <a:rPr lang="en-US" sz="1400" dirty="0">
                <a:latin typeface="Arial Unicode MS" charset="0"/>
                <a:cs typeface="Times New Roman" charset="0"/>
              </a:rPr>
              <a:t>) throws </a:t>
            </a:r>
            <a:r>
              <a:rPr lang="en-US" sz="1400" dirty="0" err="1">
                <a:latin typeface="Arial Unicode MS" charset="0"/>
                <a:cs typeface="Times New Roman" charset="0"/>
              </a:rPr>
              <a:t>IOException</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args.length</a:t>
            </a:r>
            <a:r>
              <a:rPr lang="en-US" sz="1400" dirty="0">
                <a:latin typeface="Arial Unicode MS" charset="0"/>
                <a:cs typeface="Times New Roman" charset="0"/>
              </a:rPr>
              <a:t> &lt; 2) || (</a:t>
            </a:r>
            <a:r>
              <a:rPr lang="en-US" sz="1400" dirty="0" err="1">
                <a:latin typeface="Arial Unicode MS" charset="0"/>
                <a:cs typeface="Times New Roman" charset="0"/>
              </a:rPr>
              <a:t>args.length</a:t>
            </a:r>
            <a:r>
              <a:rPr lang="en-US" sz="1400" dirty="0">
                <a:latin typeface="Arial Unicode MS" charset="0"/>
                <a:cs typeface="Times New Roman" charset="0"/>
              </a:rPr>
              <a:t> &gt; 3)) // Test for correct # of </a:t>
            </a:r>
            <a:r>
              <a:rPr lang="en-US" sz="1400" dirty="0" err="1">
                <a:latin typeface="Arial Unicode MS" charset="0"/>
                <a:cs typeface="Times New Roman" charset="0"/>
              </a:rPr>
              <a:t>args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throw new </a:t>
            </a:r>
            <a:r>
              <a:rPr lang="en-US" sz="1400" dirty="0" err="1">
                <a:latin typeface="Arial Unicode MS" charset="0"/>
                <a:cs typeface="Times New Roman" charset="0"/>
              </a:rPr>
              <a:t>IllegalArgumentException</a:t>
            </a:r>
            <a:r>
              <a:rPr lang="en-US" sz="1400" dirty="0">
                <a:latin typeface="Arial Unicode MS" charset="0"/>
                <a:cs typeface="Times New Roman" charset="0"/>
              </a:rPr>
              <a:t>("Parameter(s): &lt;Server&gt; &lt;Word&gt; [&lt;Port&gt;]");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InetAddress</a:t>
            </a:r>
            <a:r>
              <a:rPr lang="en-US" sz="1400" dirty="0">
                <a:latin typeface="Arial Unicode MS" charset="0"/>
                <a:cs typeface="Times New Roman" charset="0"/>
              </a:rPr>
              <a:t> </a:t>
            </a:r>
            <a:r>
              <a:rPr lang="en-US" sz="1400" dirty="0" err="1">
                <a:latin typeface="Arial Unicode MS" charset="0"/>
                <a:cs typeface="Times New Roman" charset="0"/>
              </a:rPr>
              <a:t>serverAddress</a:t>
            </a:r>
            <a:r>
              <a:rPr lang="en-US" sz="1400" dirty="0">
                <a:latin typeface="Arial Unicode MS" charset="0"/>
                <a:cs typeface="Times New Roman" charset="0"/>
              </a:rPr>
              <a:t> = </a:t>
            </a:r>
            <a:r>
              <a:rPr lang="en-US" sz="1400" dirty="0" err="1">
                <a:latin typeface="Arial Unicode MS" charset="0"/>
                <a:cs typeface="Times New Roman" charset="0"/>
              </a:rPr>
              <a:t>InetAddress.getByName</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[0]); // Server address</a:t>
            </a:r>
          </a:p>
          <a:p>
            <a:pPr eaLnBrk="0" hangingPunct="0">
              <a:defRPr/>
            </a:pPr>
            <a:r>
              <a:rPr lang="en-US" sz="1400" dirty="0">
                <a:latin typeface="Arial Unicode MS" charset="0"/>
                <a:cs typeface="Times New Roman" charset="0"/>
              </a:rPr>
              <a:t>		 // Convert input String to bytes using the default character encoding </a:t>
            </a:r>
          </a:p>
          <a:p>
            <a:pPr eaLnBrk="0" hangingPunct="0">
              <a:defRPr/>
            </a:pPr>
            <a:r>
              <a:rPr lang="en-US" sz="1400" dirty="0">
                <a:latin typeface="Arial Unicode MS" charset="0"/>
                <a:cs typeface="Times New Roman" charset="0"/>
              </a:rPr>
              <a:t>		byte[] </a:t>
            </a:r>
            <a:r>
              <a:rPr lang="en-US" sz="1400" dirty="0" err="1">
                <a:latin typeface="Arial Unicode MS" charset="0"/>
                <a:cs typeface="Times New Roman" charset="0"/>
              </a:rPr>
              <a:t>bytesToSend</a:t>
            </a:r>
            <a:r>
              <a:rPr lang="en-US" sz="1400" dirty="0">
                <a:latin typeface="Arial Unicode MS" charset="0"/>
                <a:cs typeface="Times New Roman" charset="0"/>
              </a:rPr>
              <a:t> = </a:t>
            </a:r>
            <a:r>
              <a:rPr lang="en-US" sz="1400" dirty="0" err="1">
                <a:latin typeface="Arial Unicode MS" charset="0"/>
                <a:cs typeface="Times New Roman" charset="0"/>
              </a:rPr>
              <a:t>args</a:t>
            </a:r>
            <a:r>
              <a:rPr lang="en-US" sz="1400" dirty="0">
                <a:latin typeface="Arial Unicode MS" charset="0"/>
                <a:cs typeface="Times New Roman" charset="0"/>
              </a:rPr>
              <a:t>[1].</a:t>
            </a:r>
            <a:r>
              <a:rPr lang="en-US" sz="1400" dirty="0" err="1">
                <a:latin typeface="Arial Unicode MS" charset="0"/>
                <a:cs typeface="Times New Roman" charset="0"/>
              </a:rPr>
              <a:t>getBytes</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a:t>
            </a:r>
            <a:r>
              <a:rPr lang="en-US" sz="1400" dirty="0" err="1">
                <a:latin typeface="Arial Unicode MS" charset="0"/>
                <a:cs typeface="Times New Roman" charset="0"/>
              </a:rPr>
              <a:t>servPort</a:t>
            </a:r>
            <a:r>
              <a:rPr lang="en-US" sz="1400" dirty="0">
                <a:latin typeface="Arial Unicode MS" charset="0"/>
                <a:cs typeface="Times New Roman" charset="0"/>
              </a:rPr>
              <a:t> = (</a:t>
            </a:r>
            <a:r>
              <a:rPr lang="en-US" sz="1400" dirty="0" err="1">
                <a:latin typeface="Arial Unicode MS" charset="0"/>
                <a:cs typeface="Times New Roman" charset="0"/>
              </a:rPr>
              <a:t>args.length</a:t>
            </a:r>
            <a:r>
              <a:rPr lang="en-US" sz="1400" dirty="0">
                <a:latin typeface="Arial Unicode MS" charset="0"/>
                <a:cs typeface="Times New Roman" charset="0"/>
              </a:rPr>
              <a:t> == 3) ? </a:t>
            </a:r>
            <a:r>
              <a:rPr lang="en-US" sz="1400" dirty="0" err="1">
                <a:latin typeface="Arial Unicode MS" charset="0"/>
                <a:cs typeface="Times New Roman" charset="0"/>
              </a:rPr>
              <a:t>Integer.parseInt</a:t>
            </a:r>
            <a:r>
              <a:rPr lang="en-US" sz="1400" dirty="0">
                <a:latin typeface="Arial Unicode MS" charset="0"/>
                <a:cs typeface="Times New Roman" charset="0"/>
              </a:rPr>
              <a:t>(</a:t>
            </a:r>
            <a:r>
              <a:rPr lang="en-US" sz="1400" dirty="0" err="1">
                <a:latin typeface="Arial Unicode MS" charset="0"/>
                <a:cs typeface="Times New Roman" charset="0"/>
              </a:rPr>
              <a:t>args</a:t>
            </a:r>
            <a:r>
              <a:rPr lang="en-US" sz="1400" dirty="0">
                <a:latin typeface="Arial Unicode MS" charset="0"/>
                <a:cs typeface="Times New Roman" charset="0"/>
              </a:rPr>
              <a:t>[2]) : 7;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DatagramSocket</a:t>
            </a:r>
            <a:r>
              <a:rPr lang="en-US" sz="1400" dirty="0">
                <a:latin typeface="Arial Unicode MS" charset="0"/>
                <a:cs typeface="Times New Roman" charset="0"/>
              </a:rPr>
              <a:t> </a:t>
            </a:r>
            <a:r>
              <a:rPr lang="en-US" sz="1400" b="1" dirty="0">
                <a:solidFill>
                  <a:srgbClr val="00B050"/>
                </a:solidFill>
                <a:latin typeface="Arial Unicode MS" charset="0"/>
                <a:cs typeface="Times New Roman" charset="0"/>
              </a:rPr>
              <a:t>socket</a:t>
            </a:r>
            <a:r>
              <a:rPr lang="en-US" sz="1400" b="1" dirty="0">
                <a:latin typeface="Arial Unicode MS" charset="0"/>
                <a:cs typeface="Times New Roman" charset="0"/>
              </a:rPr>
              <a:t> = new </a:t>
            </a:r>
            <a:r>
              <a:rPr lang="en-US" sz="1400" b="1" dirty="0" err="1">
                <a:solidFill>
                  <a:srgbClr val="FF00FF"/>
                </a:solidFill>
                <a:latin typeface="Arial Unicode MS" charset="0"/>
                <a:cs typeface="Times New Roman" charset="0"/>
              </a:rPr>
              <a:t>DatagramSocket</a:t>
            </a:r>
            <a:r>
              <a:rPr lang="en-US" sz="1400" b="1" dirty="0">
                <a:solidFill>
                  <a:srgbClr val="FF00FF"/>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b="1" i="1" dirty="0" err="1">
                <a:latin typeface="Arial Unicode MS" charset="0"/>
                <a:cs typeface="Times New Roman" charset="0"/>
              </a:rPr>
              <a:t>socket.setSoTimeout</a:t>
            </a:r>
            <a:r>
              <a:rPr lang="en-US" sz="1400" dirty="0">
                <a:latin typeface="Arial Unicode MS" charset="0"/>
                <a:cs typeface="Times New Roman" charset="0"/>
              </a:rPr>
              <a:t>(TIMEOUT); // Maximum receive blocking time (milliseconds)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sendPacket</a:t>
            </a:r>
            <a:r>
              <a:rPr lang="en-US" sz="1400" b="1" dirty="0">
                <a:latin typeface="Arial Unicode MS" charset="0"/>
                <a:cs typeface="Times New Roman" charset="0"/>
              </a:rPr>
              <a:t> = new </a:t>
            </a:r>
            <a:r>
              <a:rPr lang="en-US" sz="1400" b="1" dirty="0" err="1">
                <a:solidFill>
                  <a:srgbClr val="FF00FF"/>
                </a:solidFill>
                <a:latin typeface="Arial Unicode MS" charset="0"/>
                <a:cs typeface="Times New Roman" charset="0"/>
              </a:rPr>
              <a:t>DatagramPacket</a:t>
            </a:r>
            <a:r>
              <a:rPr lang="en-US" sz="1400" b="1" dirty="0">
                <a:solidFill>
                  <a:srgbClr val="FF0000"/>
                </a:solidFill>
                <a:latin typeface="Arial Unicode MS" charset="0"/>
                <a:cs typeface="Times New Roman" charset="0"/>
              </a:rPr>
              <a:t>(</a:t>
            </a:r>
            <a:r>
              <a:rPr lang="en-US" sz="1400" b="1" dirty="0" err="1">
                <a:solidFill>
                  <a:srgbClr val="00B050"/>
                </a:solidFill>
                <a:latin typeface="Arial Unicode MS" charset="0"/>
                <a:cs typeface="Times New Roman" charset="0"/>
              </a:rPr>
              <a:t>bytesToSend</a:t>
            </a:r>
            <a:r>
              <a:rPr lang="en-US" sz="1400" b="1" dirty="0">
                <a:solidFill>
                  <a:srgbClr val="FF0000"/>
                </a:solidFill>
                <a:latin typeface="Arial Unicode MS" charset="0"/>
                <a:cs typeface="Times New Roman" charset="0"/>
              </a:rPr>
              <a:t>, // Sending packet </a:t>
            </a:r>
          </a:p>
          <a:p>
            <a:pPr eaLnBrk="0" hangingPunct="0">
              <a:defRPr/>
            </a:pPr>
            <a:r>
              <a:rPr lang="en-US" sz="1400" b="1" dirty="0">
                <a:solidFill>
                  <a:srgbClr val="FF0000"/>
                </a:solidFill>
                <a:latin typeface="Arial Unicode MS" charset="0"/>
                <a:cs typeface="Times New Roman" charset="0"/>
              </a:rPr>
              <a:t>		        </a:t>
            </a:r>
            <a:r>
              <a:rPr lang="en-US" sz="1400" b="1" dirty="0" err="1">
                <a:solidFill>
                  <a:srgbClr val="00B050"/>
                </a:solidFill>
                <a:latin typeface="Arial Unicode MS" charset="0"/>
                <a:cs typeface="Times New Roman" charset="0"/>
              </a:rPr>
              <a:t>bytesToSend.length</a:t>
            </a:r>
            <a:r>
              <a:rPr lang="en-US" sz="1400" b="1" dirty="0">
                <a:solidFill>
                  <a:srgbClr val="00B050"/>
                </a:solidFill>
                <a:latin typeface="Arial Unicode MS" charset="0"/>
                <a:cs typeface="Times New Roman" charset="0"/>
              </a:rPr>
              <a:t>, </a:t>
            </a:r>
            <a:r>
              <a:rPr lang="en-US" sz="1400" b="1" dirty="0" err="1">
                <a:solidFill>
                  <a:srgbClr val="00B050"/>
                </a:solidFill>
                <a:latin typeface="Arial Unicode MS" charset="0"/>
                <a:cs typeface="Times New Roman" charset="0"/>
              </a:rPr>
              <a:t>serverAddress</a:t>
            </a:r>
            <a:r>
              <a:rPr lang="en-US" sz="1400" b="1" dirty="0">
                <a:solidFill>
                  <a:srgbClr val="00B050"/>
                </a:solidFill>
                <a:latin typeface="Arial Unicode MS" charset="0"/>
                <a:cs typeface="Times New Roman" charset="0"/>
              </a:rPr>
              <a:t>, </a:t>
            </a:r>
            <a:r>
              <a:rPr lang="en-US" sz="1400" b="1" dirty="0" err="1">
                <a:solidFill>
                  <a:srgbClr val="00B050"/>
                </a:solidFill>
                <a:latin typeface="Arial Unicode MS" charset="0"/>
                <a:cs typeface="Times New Roman" charset="0"/>
              </a:rPr>
              <a:t>servPort</a:t>
            </a:r>
            <a:r>
              <a:rPr lang="en-US" sz="1400" b="1" dirty="0">
                <a:solidFill>
                  <a:srgbClr val="FF0000"/>
                </a:solidFill>
                <a:latin typeface="Arial Unicode MS" charset="0"/>
                <a:cs typeface="Times New Roman" charset="0"/>
              </a:rPr>
              <a:t>)</a:t>
            </a:r>
            <a:r>
              <a:rPr lang="en-US" sz="1400" b="1" dirty="0">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DatagramPacket</a:t>
            </a:r>
            <a:r>
              <a:rPr lang="en-US" sz="1400" dirty="0">
                <a:latin typeface="Arial Unicode MS" charset="0"/>
                <a:cs typeface="Times New Roman" charset="0"/>
              </a:rPr>
              <a:t> </a:t>
            </a:r>
            <a:r>
              <a:rPr lang="en-US" sz="1400" b="1" dirty="0" err="1">
                <a:solidFill>
                  <a:srgbClr val="00B050"/>
                </a:solidFill>
                <a:latin typeface="Arial Unicode MS" charset="0"/>
                <a:cs typeface="Times New Roman" charset="0"/>
              </a:rPr>
              <a:t>receivePacket</a:t>
            </a:r>
            <a:r>
              <a:rPr lang="en-US" sz="1400" b="1" dirty="0">
                <a:latin typeface="Arial Unicode MS" charset="0"/>
                <a:cs typeface="Times New Roman" charset="0"/>
              </a:rPr>
              <a:t> = // Receiving packet </a:t>
            </a:r>
          </a:p>
          <a:p>
            <a:pPr eaLnBrk="0" hangingPunct="0">
              <a:defRPr/>
            </a:pPr>
            <a:r>
              <a:rPr lang="en-US" sz="1400" b="1" dirty="0">
                <a:latin typeface="Arial Unicode MS" charset="0"/>
                <a:cs typeface="Times New Roman" charset="0"/>
              </a:rPr>
              <a:t>		        new </a:t>
            </a:r>
            <a:r>
              <a:rPr lang="en-US" sz="1400" b="1" dirty="0" err="1">
                <a:solidFill>
                  <a:srgbClr val="FF00FF"/>
                </a:solidFill>
                <a:latin typeface="Arial Unicode MS" charset="0"/>
                <a:cs typeface="Times New Roman" charset="0"/>
              </a:rPr>
              <a:t>DatagramPacket</a:t>
            </a:r>
            <a:r>
              <a:rPr lang="en-US" sz="1400" b="1" dirty="0">
                <a:solidFill>
                  <a:srgbClr val="FF0000"/>
                </a:solidFill>
                <a:latin typeface="Arial Unicode MS" charset="0"/>
                <a:cs typeface="Times New Roman" charset="0"/>
              </a:rPr>
              <a:t>(new byte[</a:t>
            </a:r>
            <a:r>
              <a:rPr lang="en-US" sz="1400" b="1" dirty="0" err="1">
                <a:solidFill>
                  <a:srgbClr val="FF0000"/>
                </a:solidFill>
                <a:latin typeface="Arial Unicode MS" charset="0"/>
                <a:cs typeface="Times New Roman" charset="0"/>
              </a:rPr>
              <a:t>bytesToSend.length</a:t>
            </a:r>
            <a:r>
              <a:rPr lang="en-US" sz="1400" b="1" dirty="0">
                <a:solidFill>
                  <a:srgbClr val="FF0000"/>
                </a:solidFill>
                <a:latin typeface="Arial Unicode MS" charset="0"/>
                <a:cs typeface="Times New Roman" charset="0"/>
              </a:rPr>
              <a:t>], </a:t>
            </a:r>
            <a:r>
              <a:rPr lang="en-US" sz="1400" b="1" dirty="0" err="1">
                <a:solidFill>
                  <a:srgbClr val="FF0000"/>
                </a:solidFill>
                <a:latin typeface="Arial Unicode MS" charset="0"/>
                <a:cs typeface="Times New Roman" charset="0"/>
              </a:rPr>
              <a:t>bytesToSend.length</a:t>
            </a:r>
            <a:r>
              <a:rPr lang="en-US" sz="1400" b="1" dirty="0">
                <a:solidFill>
                  <a:srgbClr val="FF0000"/>
                </a:solidFill>
                <a:latin typeface="Arial Unicode MS" charset="0"/>
                <a:cs typeface="Times New Roman" charset="0"/>
              </a:rPr>
              <a:t>);</a:t>
            </a:r>
            <a:r>
              <a:rPr lang="en-US" sz="1400" dirty="0">
                <a:solidFill>
                  <a:srgbClr val="FF0000"/>
                </a:solidFill>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int</a:t>
            </a:r>
            <a:r>
              <a:rPr lang="en-US" sz="1400" dirty="0">
                <a:latin typeface="Arial Unicode MS" charset="0"/>
                <a:cs typeface="Times New Roman" charset="0"/>
              </a:rPr>
              <a:t> tries = 0; // Packets may be lost, so we have to keep trying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boolean</a:t>
            </a:r>
            <a:r>
              <a:rPr lang="en-US" sz="1400" dirty="0">
                <a:latin typeface="Arial Unicode MS" charset="0"/>
                <a:cs typeface="Times New Roman" charset="0"/>
              </a:rPr>
              <a:t> </a:t>
            </a:r>
            <a:r>
              <a:rPr lang="en-US" sz="1400" dirty="0" err="1">
                <a:latin typeface="Arial Unicode MS" charset="0"/>
                <a:cs typeface="Times New Roman" charset="0"/>
              </a:rPr>
              <a:t>receivedResponse</a:t>
            </a:r>
            <a:r>
              <a:rPr lang="en-US" sz="1400" dirty="0">
                <a:latin typeface="Arial Unicode MS" charset="0"/>
                <a:cs typeface="Times New Roman" charset="0"/>
              </a:rPr>
              <a:t> = false; </a:t>
            </a:r>
          </a:p>
          <a:p>
            <a:pPr eaLnBrk="0" hangingPunct="0">
              <a:defRPr/>
            </a:pPr>
            <a:r>
              <a:rPr lang="en-US" sz="1400" dirty="0">
                <a:latin typeface="Arial Unicode MS" charset="0"/>
                <a:cs typeface="Times New Roman" charset="0"/>
              </a:rPr>
              <a:t>		do { </a:t>
            </a:r>
          </a:p>
          <a:p>
            <a:pPr eaLnBrk="0" hangingPunct="0">
              <a:defRPr/>
            </a:pPr>
            <a:r>
              <a:rPr lang="en-US" sz="1400" dirty="0">
                <a:latin typeface="Arial Unicode MS" charset="0"/>
                <a:cs typeface="Times New Roman" charset="0"/>
              </a:rPr>
              <a:t>			</a:t>
            </a:r>
            <a:r>
              <a:rPr lang="en-US" sz="1800" b="1" i="1" dirty="0">
                <a:latin typeface="Arial Unicode MS" charset="0"/>
                <a:cs typeface="Times New Roman" charset="0"/>
              </a:rPr>
              <a:t>Send ….. Receive ….. See Part II</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while ((!</a:t>
            </a:r>
            <a:r>
              <a:rPr lang="en-US" sz="1400" dirty="0" err="1">
                <a:latin typeface="Arial Unicode MS" charset="0"/>
                <a:cs typeface="Times New Roman" charset="0"/>
              </a:rPr>
              <a:t>receivedResponse</a:t>
            </a:r>
            <a:r>
              <a:rPr lang="en-US" sz="1400" dirty="0">
                <a:latin typeface="Arial Unicode MS" charset="0"/>
                <a:cs typeface="Times New Roman" charset="0"/>
              </a:rPr>
              <a:t>) &amp;&amp; (tries &lt; MAXTRIES)); </a:t>
            </a:r>
          </a:p>
          <a:p>
            <a:pPr eaLnBrk="0" hangingPunct="0">
              <a:defRPr/>
            </a:pPr>
            <a:r>
              <a:rPr lang="en-US" sz="1400" dirty="0">
                <a:latin typeface="Arial Unicode MS" charset="0"/>
                <a:cs typeface="Times New Roman" charset="0"/>
              </a:rPr>
              <a:t>		if (</a:t>
            </a:r>
            <a:r>
              <a:rPr lang="en-US" sz="1400" dirty="0" err="1">
                <a:latin typeface="Arial Unicode MS" charset="0"/>
                <a:cs typeface="Times New Roman" charset="0"/>
              </a:rPr>
              <a:t>receivedResponse</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r>
              <a:rPr lang="en-US" sz="1400" dirty="0" err="1">
                <a:latin typeface="Arial Unicode MS" charset="0"/>
                <a:cs typeface="Times New Roman" charset="0"/>
              </a:rPr>
              <a:t>System.out.println</a:t>
            </a:r>
            <a:r>
              <a:rPr lang="en-US" sz="1400" dirty="0">
                <a:latin typeface="Arial Unicode MS" charset="0"/>
                <a:cs typeface="Times New Roman" charset="0"/>
              </a:rPr>
              <a:t>("Received: " + new String(</a:t>
            </a:r>
            <a:r>
              <a:rPr lang="en-US" sz="1400" dirty="0" err="1">
                <a:latin typeface="Arial Unicode MS" charset="0"/>
                <a:cs typeface="Times New Roman" charset="0"/>
              </a:rPr>
              <a:t>receivePacket.getData</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else </a:t>
            </a:r>
            <a:r>
              <a:rPr lang="en-US" sz="1400" dirty="0" err="1">
                <a:latin typeface="Arial Unicode MS" charset="0"/>
                <a:cs typeface="Times New Roman" charset="0"/>
              </a:rPr>
              <a:t>System.out.println</a:t>
            </a:r>
            <a:r>
              <a:rPr lang="en-US" sz="1400" dirty="0">
                <a:latin typeface="Arial Unicode MS" charset="0"/>
                <a:cs typeface="Times New Roman" charset="0"/>
              </a:rPr>
              <a:t>("No response -- giving up."); </a:t>
            </a:r>
          </a:p>
          <a:p>
            <a:pPr eaLnBrk="0" hangingPunct="0">
              <a:defRPr/>
            </a:pPr>
            <a:r>
              <a:rPr lang="en-US" sz="1400" dirty="0">
                <a:latin typeface="Arial Unicode MS" charset="0"/>
                <a:cs typeface="Times New Roman" charset="0"/>
              </a:rPr>
              <a:t>		</a:t>
            </a:r>
            <a:r>
              <a:rPr lang="en-US" sz="1400" b="1" dirty="0" err="1">
                <a:solidFill>
                  <a:srgbClr val="FF0000"/>
                </a:solidFill>
                <a:latin typeface="Arial Unicode MS" charset="0"/>
                <a:cs typeface="Times New Roman" charset="0"/>
              </a:rPr>
              <a:t>socket.close</a:t>
            </a:r>
            <a:r>
              <a:rPr lang="en-US" sz="1400" b="1" dirty="0">
                <a:solidFill>
                  <a:srgbClr val="FF0000"/>
                </a:solidFill>
                <a:latin typeface="Arial Unicode MS" charset="0"/>
                <a:cs typeface="Times New Roman" charset="0"/>
              </a:rPr>
              <a:t>()</a:t>
            </a: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a:t>
            </a:r>
          </a:p>
          <a:p>
            <a:pPr eaLnBrk="0" hangingPunct="0">
              <a:defRPr/>
            </a:pPr>
            <a:r>
              <a:rPr lang="en-US" sz="1400" dirty="0">
                <a:latin typeface="Arial Unicode MS" charset="0"/>
                <a:cs typeface="Times New Roman" charset="0"/>
              </a:rPr>
              <a:t> } </a:t>
            </a:r>
          </a:p>
        </p:txBody>
      </p:sp>
      <p:sp>
        <p:nvSpPr>
          <p:cNvPr id="2" name="TextBox 1">
            <a:extLst>
              <a:ext uri="{FF2B5EF4-FFF2-40B4-BE49-F238E27FC236}">
                <a16:creationId xmlns:a16="http://schemas.microsoft.com/office/drawing/2014/main" id="{B9BE9A46-3F4C-1B4C-B405-6465C64B9E0B}"/>
              </a:ext>
            </a:extLst>
          </p:cNvPr>
          <p:cNvSpPr txBox="1"/>
          <p:nvPr/>
        </p:nvSpPr>
        <p:spPr>
          <a:xfrm>
            <a:off x="304800" y="158234"/>
            <a:ext cx="1667764" cy="369332"/>
          </a:xfrm>
          <a:prstGeom prst="rect">
            <a:avLst/>
          </a:prstGeom>
          <a:noFill/>
          <a:ln w="76200">
            <a:solidFill>
              <a:schemeClr val="tx1"/>
            </a:solidFill>
          </a:ln>
        </p:spPr>
        <p:txBody>
          <a:bodyPr wrap="none" rtlCol="0">
            <a:spAutoFit/>
          </a:bodyPr>
          <a:lstStyle/>
          <a:p>
            <a:r>
              <a:rPr lang="en-US" b="1" dirty="0"/>
              <a:t>Client : Part 1</a:t>
            </a:r>
          </a:p>
        </p:txBody>
      </p:sp>
      <p:sp>
        <p:nvSpPr>
          <p:cNvPr id="8" name="Rectangle 7">
            <a:extLst>
              <a:ext uri="{FF2B5EF4-FFF2-40B4-BE49-F238E27FC236}">
                <a16:creationId xmlns:a16="http://schemas.microsoft.com/office/drawing/2014/main" id="{DA9ECBC2-BBE3-2449-8FFF-8318BCA3B815}"/>
              </a:ext>
            </a:extLst>
          </p:cNvPr>
          <p:cNvSpPr/>
          <p:nvPr/>
        </p:nvSpPr>
        <p:spPr>
          <a:xfrm>
            <a:off x="787296" y="1983783"/>
            <a:ext cx="7460166" cy="133009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5C4E181-3E9D-174F-8250-9825A2F7D8EC}"/>
              </a:ext>
            </a:extLst>
          </p:cNvPr>
          <p:cNvSpPr txBox="1"/>
          <p:nvPr/>
        </p:nvSpPr>
        <p:spPr>
          <a:xfrm>
            <a:off x="5023731" y="2751288"/>
            <a:ext cx="3217493" cy="338554"/>
          </a:xfrm>
          <a:prstGeom prst="rect">
            <a:avLst/>
          </a:prstGeom>
          <a:noFill/>
        </p:spPr>
        <p:txBody>
          <a:bodyPr wrap="square" rtlCol="0">
            <a:spAutoFit/>
          </a:bodyPr>
          <a:lstStyle/>
          <a:p>
            <a:r>
              <a:rPr lang="en-US" sz="1600" dirty="0">
                <a:solidFill>
                  <a:srgbClr val="FF00FF"/>
                </a:solidFill>
              </a:rPr>
              <a:t>Process command line arguments</a:t>
            </a:r>
          </a:p>
        </p:txBody>
      </p:sp>
      <p:sp>
        <p:nvSpPr>
          <p:cNvPr id="10" name="Rectangle 9">
            <a:extLst>
              <a:ext uri="{FF2B5EF4-FFF2-40B4-BE49-F238E27FC236}">
                <a16:creationId xmlns:a16="http://schemas.microsoft.com/office/drawing/2014/main" id="{D027766C-91CC-7841-B208-F6346E5FCA95}"/>
              </a:ext>
            </a:extLst>
          </p:cNvPr>
          <p:cNvSpPr/>
          <p:nvPr/>
        </p:nvSpPr>
        <p:spPr>
          <a:xfrm>
            <a:off x="784714" y="3329545"/>
            <a:ext cx="7460166" cy="128231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9974A9E-1A53-7241-B6D2-DA6F72806F37}"/>
              </a:ext>
            </a:extLst>
          </p:cNvPr>
          <p:cNvSpPr txBox="1"/>
          <p:nvPr/>
        </p:nvSpPr>
        <p:spPr>
          <a:xfrm>
            <a:off x="5393106" y="3942068"/>
            <a:ext cx="3217493" cy="338554"/>
          </a:xfrm>
          <a:prstGeom prst="rect">
            <a:avLst/>
          </a:prstGeom>
          <a:noFill/>
        </p:spPr>
        <p:txBody>
          <a:bodyPr wrap="square" rtlCol="0">
            <a:spAutoFit/>
          </a:bodyPr>
          <a:lstStyle/>
          <a:p>
            <a:r>
              <a:rPr lang="en-US" sz="1600" dirty="0">
                <a:solidFill>
                  <a:srgbClr val="FF00FF"/>
                </a:solidFill>
              </a:rPr>
              <a:t>Establishes socket and ”carriers”</a:t>
            </a:r>
          </a:p>
        </p:txBody>
      </p:sp>
      <p:sp>
        <p:nvSpPr>
          <p:cNvPr id="12" name="Rectangle 11">
            <a:extLst>
              <a:ext uri="{FF2B5EF4-FFF2-40B4-BE49-F238E27FC236}">
                <a16:creationId xmlns:a16="http://schemas.microsoft.com/office/drawing/2014/main" id="{599587DD-25F6-6B4C-92D1-75E866E37C9E}"/>
              </a:ext>
            </a:extLst>
          </p:cNvPr>
          <p:cNvSpPr/>
          <p:nvPr/>
        </p:nvSpPr>
        <p:spPr>
          <a:xfrm>
            <a:off x="797631" y="4659814"/>
            <a:ext cx="7460166" cy="191032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7F2CD4-F36C-084C-AAD7-8228BE0A5A45}"/>
              </a:ext>
            </a:extLst>
          </p:cNvPr>
          <p:cNvSpPr txBox="1"/>
          <p:nvPr/>
        </p:nvSpPr>
        <p:spPr>
          <a:xfrm>
            <a:off x="4755094" y="4869382"/>
            <a:ext cx="3352034" cy="338554"/>
          </a:xfrm>
          <a:prstGeom prst="rect">
            <a:avLst/>
          </a:prstGeom>
          <a:noFill/>
        </p:spPr>
        <p:txBody>
          <a:bodyPr wrap="square" rtlCol="0">
            <a:spAutoFit/>
          </a:bodyPr>
          <a:lstStyle/>
          <a:p>
            <a:r>
              <a:rPr lang="en-US" sz="1600" dirty="0">
                <a:solidFill>
                  <a:srgbClr val="FF00FF"/>
                </a:solidFill>
              </a:rPr>
              <a:t>Send  and receive echo. Close socket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20" end="2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1" end="2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23" end="2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24" end="2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xEl>
                                              <p:pRg st="25" end="25"/>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26" end="26"/>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xEl>
                                              <p:pRg st="27" end="27"/>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3"/>
      <p:bldP spid="8" grpId="0" animBg="1"/>
      <p:bldP spid="9" grpId="0"/>
      <p:bldP spid="10" grpId="0" animBg="1"/>
      <p:bldP spid="11" grpId="0"/>
      <p:bldP spid="12"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lgn="r">
              <a:defRPr/>
            </a:pPr>
            <a:fld id="{524B3506-A5D6-9A49-A73A-B0C43E7F4025}" type="slidenum">
              <a:rPr lang="en-US"/>
              <a:pPr algn="r">
                <a:defRPr/>
              </a:pPr>
              <a:t>27</a:t>
            </a:fld>
            <a:endParaRPr lang="en-US"/>
          </a:p>
        </p:txBody>
      </p:sp>
      <p:sp>
        <p:nvSpPr>
          <p:cNvPr id="36866" name="Rectangle 2"/>
          <p:cNvSpPr>
            <a:spLocks noGrp="1" noChangeArrowheads="1"/>
          </p:cNvSpPr>
          <p:nvPr>
            <p:ph type="title"/>
          </p:nvPr>
        </p:nvSpPr>
        <p:spPr>
          <a:xfrm>
            <a:off x="0" y="0"/>
            <a:ext cx="4114800" cy="838200"/>
          </a:xfrm>
        </p:spPr>
        <p:txBody>
          <a:bodyPr/>
          <a:lstStyle/>
          <a:p>
            <a:pPr eaLnBrk="1" hangingPunct="1">
              <a:defRPr/>
            </a:pPr>
            <a:r>
              <a:rPr lang="en-US"/>
              <a:t>Java UDP Client</a:t>
            </a:r>
          </a:p>
        </p:txBody>
      </p:sp>
      <p:sp>
        <p:nvSpPr>
          <p:cNvPr id="7" name="Text Box 3"/>
          <p:cNvSpPr txBox="1">
            <a:spLocks noChangeArrowheads="1"/>
          </p:cNvSpPr>
          <p:nvPr/>
        </p:nvSpPr>
        <p:spPr bwMode="auto">
          <a:xfrm>
            <a:off x="304800" y="1662194"/>
            <a:ext cx="7691529" cy="289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dirty="0">
                <a:latin typeface="Arial Unicode MS" charset="0"/>
                <a:ea typeface="Arial Unicode MS" panose="020B0604020202020204" pitchFamily="34" charset="-128"/>
                <a:cs typeface="Times New Roman" charset="0"/>
              </a:rPr>
              <a:t>      </a:t>
            </a:r>
            <a:r>
              <a:rPr lang="en-US" sz="1400" dirty="0" err="1">
                <a:solidFill>
                  <a:srgbClr val="00B050"/>
                </a:solidFill>
                <a:latin typeface="Arial Unicode MS" panose="020B0604020202020204" pitchFamily="34" charset="-128"/>
                <a:ea typeface="Arial Unicode MS" panose="020B0604020202020204" pitchFamily="34" charset="-128"/>
                <a:cs typeface="Arial Unicode MS" panose="020B0604020202020204" pitchFamily="34" charset="-128"/>
              </a:rPr>
              <a:t>socket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solidFill>
                  <a:srgbClr val="FF00FF"/>
                </a:solidFill>
                <a:latin typeface="Arial Unicode MS" panose="020B0604020202020204" pitchFamily="34" charset="-128"/>
                <a:ea typeface="Arial Unicode MS" panose="020B0604020202020204" pitchFamily="34" charset="-128"/>
                <a:cs typeface="Arial Unicode MS" panose="020B0604020202020204" pitchFamily="34" charset="-128"/>
              </a:rPr>
              <a:t>send</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sendPacket</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Send the echo string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try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err="1">
                <a:solidFill>
                  <a:srgbClr val="00B050"/>
                </a:solidFill>
                <a:latin typeface="Arial Unicode MS" panose="020B0604020202020204" pitchFamily="34" charset="-128"/>
                <a:ea typeface="Arial Unicode MS" panose="020B0604020202020204" pitchFamily="34" charset="-128"/>
                <a:cs typeface="Arial Unicode MS" panose="020B0604020202020204" pitchFamily="34" charset="-128"/>
              </a:rPr>
              <a:t>socket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solidFill>
                  <a:srgbClr val="FF00FF"/>
                </a:solidFill>
                <a:latin typeface="Arial Unicode MS" panose="020B0604020202020204" pitchFamily="34" charset="-128"/>
                <a:ea typeface="Arial Unicode MS" panose="020B0604020202020204" pitchFamily="34" charset="-128"/>
                <a:cs typeface="Arial Unicode MS" panose="020B0604020202020204" pitchFamily="34" charset="-128"/>
              </a:rPr>
              <a:t>receive</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receivePacket</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Attempt echo reply reception                               </a:t>
            </a:r>
          </a:p>
          <a:p>
            <a:b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if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receivePacket.getAddress</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().equals(</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serverAddress</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Check source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throw new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IOException</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("Received packet from an unknown source");</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receivedResponse</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true;</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 catch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InterruptedIOException</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e) {  // We did not get anything                                </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tries += 1;</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err="1">
                <a:latin typeface="Arial Unicode MS" panose="020B0604020202020204" pitchFamily="34" charset="-128"/>
                <a:ea typeface="Arial Unicode MS" panose="020B0604020202020204" pitchFamily="34" charset="-128"/>
                <a:cs typeface="Arial Unicode MS" panose="020B0604020202020204" pitchFamily="34" charset="-128"/>
              </a:rPr>
              <a:t>System.out.println</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("Timed out, " + (MAXTRIES-tries) + " more tries...");</a:t>
            </a:r>
          </a:p>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0" hangingPunct="0">
              <a:defRPr/>
            </a:pPr>
            <a:endParaRPr lang="en-US" sz="1400" dirty="0">
              <a:latin typeface="Arial Unicode MS" charset="0"/>
              <a:cs typeface="Times New Roman" charset="0"/>
            </a:endParaRPr>
          </a:p>
        </p:txBody>
      </p:sp>
      <p:sp>
        <p:nvSpPr>
          <p:cNvPr id="2" name="TextBox 1">
            <a:extLst>
              <a:ext uri="{FF2B5EF4-FFF2-40B4-BE49-F238E27FC236}">
                <a16:creationId xmlns:a16="http://schemas.microsoft.com/office/drawing/2014/main" id="{B9BE9A46-3F4C-1B4C-B405-6465C64B9E0B}"/>
              </a:ext>
            </a:extLst>
          </p:cNvPr>
          <p:cNvSpPr txBox="1"/>
          <p:nvPr/>
        </p:nvSpPr>
        <p:spPr>
          <a:xfrm>
            <a:off x="304800" y="158234"/>
            <a:ext cx="1744708" cy="369332"/>
          </a:xfrm>
          <a:prstGeom prst="rect">
            <a:avLst/>
          </a:prstGeom>
          <a:noFill/>
          <a:ln w="76200">
            <a:solidFill>
              <a:schemeClr val="tx1"/>
            </a:solidFill>
          </a:ln>
        </p:spPr>
        <p:txBody>
          <a:bodyPr wrap="none" rtlCol="0">
            <a:spAutoFit/>
          </a:bodyPr>
          <a:lstStyle/>
          <a:p>
            <a:r>
              <a:rPr lang="en-US" b="1" dirty="0"/>
              <a:t>Client : Part 1I</a:t>
            </a:r>
          </a:p>
        </p:txBody>
      </p:sp>
      <p:sp>
        <p:nvSpPr>
          <p:cNvPr id="8" name="Rectangle 7">
            <a:extLst>
              <a:ext uri="{FF2B5EF4-FFF2-40B4-BE49-F238E27FC236}">
                <a16:creationId xmlns:a16="http://schemas.microsoft.com/office/drawing/2014/main" id="{FFEFF25A-01E0-354D-9904-57CB2B6D4BC4}"/>
              </a:ext>
            </a:extLst>
          </p:cNvPr>
          <p:cNvSpPr/>
          <p:nvPr/>
        </p:nvSpPr>
        <p:spPr>
          <a:xfrm>
            <a:off x="536163" y="1672549"/>
            <a:ext cx="7460166" cy="26618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804819F-68D9-8447-9123-CDF5512E2084}"/>
              </a:ext>
            </a:extLst>
          </p:cNvPr>
          <p:cNvSpPr txBox="1"/>
          <p:nvPr/>
        </p:nvSpPr>
        <p:spPr>
          <a:xfrm>
            <a:off x="4524622" y="2347067"/>
            <a:ext cx="3352034" cy="338554"/>
          </a:xfrm>
          <a:prstGeom prst="rect">
            <a:avLst/>
          </a:prstGeom>
          <a:noFill/>
        </p:spPr>
        <p:txBody>
          <a:bodyPr wrap="square" rtlCol="0">
            <a:spAutoFit/>
          </a:bodyPr>
          <a:lstStyle/>
          <a:p>
            <a:r>
              <a:rPr lang="en-US" sz="1600" dirty="0">
                <a:solidFill>
                  <a:srgbClr val="FF00FF"/>
                </a:solidFill>
              </a:rPr>
              <a:t>Send  and receive echo</a:t>
            </a:r>
          </a:p>
        </p:txBody>
      </p:sp>
    </p:spTree>
    <p:extLst>
      <p:ext uri="{BB962C8B-B14F-4D97-AF65-F5344CB8AC3E}">
        <p14:creationId xmlns:p14="http://schemas.microsoft.com/office/powerpoint/2010/main" val="394016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28</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dirty="0">
                <a:solidFill>
                  <a:schemeClr val="tx1">
                    <a:lumMod val="50000"/>
                    <a:lumOff val="50000"/>
                  </a:schemeClr>
                </a:solidFill>
              </a:rPr>
              <a:t>Running UDP Server and Client</a:t>
            </a:r>
          </a:p>
        </p:txBody>
      </p:sp>
      <p:sp>
        <p:nvSpPr>
          <p:cNvPr id="7172" name="Text Box 4"/>
          <p:cNvSpPr txBox="1">
            <a:spLocks noChangeArrowheads="1"/>
          </p:cNvSpPr>
          <p:nvPr/>
        </p:nvSpPr>
        <p:spPr bwMode="auto">
          <a:xfrm>
            <a:off x="346322" y="1089165"/>
            <a:ext cx="7940675"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42900" indent="-342900" eaLnBrk="0" hangingPunct="0">
              <a:buFont typeface="+mj-lt"/>
              <a:buAutoNum type="arabicPeriod"/>
              <a:defRPr/>
            </a:pPr>
            <a:r>
              <a:rPr lang="en-US" dirty="0">
                <a:solidFill>
                  <a:srgbClr val="7F7F7F"/>
                </a:solidFill>
                <a:cs typeface="Times New Roman" charset="0"/>
              </a:rPr>
              <a:t>Compile Server and Client</a:t>
            </a:r>
            <a:endParaRPr lang="en-US" dirty="0">
              <a:solidFill>
                <a:schemeClr val="tx1">
                  <a:lumMod val="50000"/>
                  <a:lumOff val="50000"/>
                </a:schemeClr>
              </a:solidFill>
              <a:cs typeface="Times New Roman" charset="0"/>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UDPEchoServer.java</a:t>
            </a:r>
            <a:endParaRPr lang="en-US" dirty="0">
              <a:solidFill>
                <a:srgbClr val="0070C0"/>
              </a:solidFill>
            </a:endParaRPr>
          </a:p>
          <a:p>
            <a:pPr marL="800100" lvl="1" indent="-342900" eaLnBrk="0" hangingPunct="0">
              <a:buFont typeface="Wingdings" pitchFamily="2" charset="2"/>
              <a:buChar char="ü"/>
              <a:defRPr/>
            </a:pPr>
            <a:r>
              <a:rPr lang="en-US" dirty="0" err="1">
                <a:solidFill>
                  <a:srgbClr val="0070C0"/>
                </a:solidFill>
              </a:rPr>
              <a:t>javac</a:t>
            </a:r>
            <a:r>
              <a:rPr lang="en-US" dirty="0">
                <a:solidFill>
                  <a:srgbClr val="0070C0"/>
                </a:solidFill>
              </a:rPr>
              <a:t> </a:t>
            </a:r>
            <a:r>
              <a:rPr lang="en-US" dirty="0" err="1">
                <a:solidFill>
                  <a:srgbClr val="0070C0"/>
                </a:solidFill>
              </a:rPr>
              <a:t>UDPEchoClientTimeout.java</a:t>
            </a:r>
            <a:endParaRPr lang="en-US" dirty="0">
              <a:solidFill>
                <a:srgbClr val="0070C0"/>
              </a:solidFill>
            </a:endParaRPr>
          </a:p>
          <a:p>
            <a:pPr marL="800100" lvl="1" indent="-342900" eaLnBrk="0" hangingPunct="0">
              <a:buFont typeface="Wingdings" pitchFamily="2" charset="2"/>
              <a:buChar char="ü"/>
              <a:defRPr/>
            </a:pPr>
            <a:r>
              <a:rPr lang="en-US" dirty="0">
                <a:solidFill>
                  <a:schemeClr val="tx1">
                    <a:lumMod val="50000"/>
                    <a:lumOff val="50000"/>
                  </a:schemeClr>
                </a:solidFill>
                <a:cs typeface="Times New Roman" charset="0"/>
              </a:rPr>
              <a:t>This code is available with the Instructional Resources of this module and the self study questions of this lecture.</a:t>
            </a:r>
          </a:p>
          <a:p>
            <a:pPr marL="342900" indent="-342900" eaLnBrk="0" hangingPunct="0">
              <a:buFont typeface="+mj-lt"/>
              <a:buAutoNum type="arabicPeriod"/>
              <a:defRPr/>
            </a:pPr>
            <a:r>
              <a:rPr lang="en-US" dirty="0">
                <a:solidFill>
                  <a:schemeClr val="tx1">
                    <a:lumMod val="50000"/>
                    <a:lumOff val="50000"/>
                  </a:schemeClr>
                </a:solidFill>
                <a:cs typeface="Times New Roman" charset="0"/>
              </a:rPr>
              <a:t>First, run the  Server on your computer</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UDPEchoServer</a:t>
            </a:r>
            <a:r>
              <a:rPr lang="en-US" dirty="0">
                <a:solidFill>
                  <a:srgbClr val="0070C0"/>
                </a:solidFill>
              </a:rPr>
              <a:t> </a:t>
            </a:r>
            <a:r>
              <a:rPr lang="en-US" dirty="0">
                <a:solidFill>
                  <a:srgbClr val="00B050"/>
                </a:solidFill>
              </a:rPr>
              <a:t>10010</a:t>
            </a:r>
          </a:p>
          <a:p>
            <a:pPr lvl="1" eaLnBrk="0" hangingPunct="0">
              <a:defRPr/>
            </a:pPr>
            <a:r>
              <a:rPr lang="en-US" dirty="0">
                <a:solidFill>
                  <a:srgbClr val="00B050"/>
                </a:solidFill>
              </a:rPr>
              <a:t>10010</a:t>
            </a:r>
            <a:r>
              <a:rPr lang="en-US" dirty="0">
                <a:solidFill>
                  <a:schemeClr val="tx1">
                    <a:lumMod val="50000"/>
                    <a:lumOff val="50000"/>
                  </a:schemeClr>
                </a:solidFill>
              </a:rPr>
              <a:t> is the port number: choose a number that is available on your system</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Run the client</a:t>
            </a:r>
          </a:p>
          <a:p>
            <a:pPr marL="800100" lvl="1" indent="-342900" eaLnBrk="0" hangingPunct="0">
              <a:buFont typeface="Wingdings" pitchFamily="2" charset="2"/>
              <a:buChar char="ü"/>
              <a:defRPr/>
            </a:pPr>
            <a:r>
              <a:rPr lang="en-US" dirty="0">
                <a:solidFill>
                  <a:srgbClr val="0070C0"/>
                </a:solidFill>
              </a:rPr>
              <a:t>java </a:t>
            </a:r>
            <a:r>
              <a:rPr lang="en-US" dirty="0" err="1">
                <a:solidFill>
                  <a:srgbClr val="0070C0"/>
                </a:solidFill>
              </a:rPr>
              <a:t>UDPEchoClientTimeout</a:t>
            </a:r>
            <a:r>
              <a:rPr lang="en-US" dirty="0">
                <a:solidFill>
                  <a:srgbClr val="0070C0"/>
                </a:solidFill>
              </a:rPr>
              <a:t> </a:t>
            </a:r>
            <a:r>
              <a:rPr lang="en-US" dirty="0">
                <a:solidFill>
                  <a:srgbClr val="00B050"/>
                </a:solidFill>
              </a:rPr>
              <a:t>localhost</a:t>
            </a:r>
            <a:r>
              <a:rPr lang="en-US" dirty="0"/>
              <a:t> </a:t>
            </a:r>
            <a:r>
              <a:rPr lang="en-US" dirty="0">
                <a:solidFill>
                  <a:srgbClr val="00B050"/>
                </a:solidFill>
              </a:rPr>
              <a:t>“Hello World” 10010</a:t>
            </a:r>
          </a:p>
          <a:p>
            <a:pPr lvl="1" eaLnBrk="0" hangingPunct="0">
              <a:defRPr/>
            </a:pPr>
            <a:r>
              <a:rPr lang="en-US" dirty="0">
                <a:solidFill>
                  <a:srgbClr val="00B050"/>
                </a:solidFill>
                <a:cs typeface="Times New Roman" charset="0"/>
              </a:rPr>
              <a:t>localhost</a:t>
            </a:r>
            <a:r>
              <a:rPr lang="en-US" dirty="0">
                <a:solidFill>
                  <a:srgbClr val="7F7F7F"/>
                </a:solidFill>
                <a:cs typeface="Times New Roman" charset="0"/>
              </a:rPr>
              <a:t> is the host name of the server. Here, we are running the server and the client on the same machine. In which case, you can use the host name of your machine, the IP address </a:t>
            </a:r>
            <a:r>
              <a:rPr lang="en-US" dirty="0">
                <a:solidFill>
                  <a:srgbClr val="00B050"/>
                </a:solidFill>
                <a:cs typeface="Times New Roman" charset="0"/>
              </a:rPr>
              <a:t>0.0.0.0</a:t>
            </a:r>
            <a:r>
              <a:rPr lang="en-US" dirty="0">
                <a:solidFill>
                  <a:srgbClr val="7F7F7F"/>
                </a:solidFill>
                <a:cs typeface="Times New Roman" charset="0"/>
              </a:rPr>
              <a:t> or </a:t>
            </a:r>
            <a:r>
              <a:rPr lang="en-US" dirty="0">
                <a:solidFill>
                  <a:srgbClr val="00B050"/>
                </a:solidFill>
                <a:cs typeface="Times New Roman" charset="0"/>
              </a:rPr>
              <a:t>127.0.0.1</a:t>
            </a:r>
            <a:r>
              <a:rPr lang="en-US" dirty="0">
                <a:solidFill>
                  <a:srgbClr val="7F7F7F"/>
                </a:solidFill>
                <a:cs typeface="Times New Roman" charset="0"/>
              </a:rPr>
              <a:t> (loopback IP address)</a:t>
            </a:r>
          </a:p>
          <a:p>
            <a:pPr lvl="1" eaLnBrk="0" hangingPunct="0">
              <a:defRPr/>
            </a:pPr>
            <a:r>
              <a:rPr lang="en-US" dirty="0">
                <a:solidFill>
                  <a:srgbClr val="00B050"/>
                </a:solidFill>
              </a:rPr>
              <a:t>Hello World </a:t>
            </a:r>
            <a:r>
              <a:rPr lang="en-US" dirty="0">
                <a:solidFill>
                  <a:srgbClr val="7F7F7F"/>
                </a:solidFill>
                <a:cs typeface="Times New Roman" charset="0"/>
              </a:rPr>
              <a:t>is the sentence to echo. If you want to echo one </a:t>
            </a:r>
            <a:r>
              <a:rPr lang="en-US" dirty="0" err="1">
                <a:solidFill>
                  <a:srgbClr val="7F7F7F"/>
                </a:solidFill>
                <a:cs typeface="Times New Roman" charset="0"/>
              </a:rPr>
              <a:t>worf</a:t>
            </a:r>
            <a:r>
              <a:rPr lang="en-US" dirty="0">
                <a:solidFill>
                  <a:srgbClr val="7F7F7F"/>
                </a:solidFill>
                <a:cs typeface="Times New Roman" charset="0"/>
              </a:rPr>
              <a:t>, you do not need quotes (“”).</a:t>
            </a:r>
          </a:p>
          <a:p>
            <a:pPr lvl="1" eaLnBrk="0" hangingPunct="0">
              <a:defRPr/>
            </a:pPr>
            <a:r>
              <a:rPr lang="en-US" dirty="0">
                <a:solidFill>
                  <a:srgbClr val="00B050"/>
                </a:solidFill>
              </a:rPr>
              <a:t>10010</a:t>
            </a:r>
            <a:r>
              <a:rPr lang="en-US" dirty="0">
                <a:solidFill>
                  <a:schemeClr val="tx1">
                    <a:lumMod val="50000"/>
                    <a:lumOff val="50000"/>
                  </a:schemeClr>
                </a:solidFill>
              </a:rPr>
              <a:t> is the port number of the server: choose the port number used by the server.</a:t>
            </a:r>
            <a:endParaRPr lang="en-US" dirty="0">
              <a:solidFill>
                <a:srgbClr val="7F7F7F"/>
              </a:solidFill>
              <a:cs typeface="Times New Roman" charset="0"/>
            </a:endParaRPr>
          </a:p>
          <a:p>
            <a:pPr marL="342900" indent="-342900" eaLnBrk="0" hangingPunct="0">
              <a:buFont typeface="+mj-lt"/>
              <a:buAutoNum type="arabicPeriod"/>
              <a:defRPr/>
            </a:pPr>
            <a:r>
              <a:rPr lang="en-US" dirty="0">
                <a:solidFill>
                  <a:srgbClr val="7F7F7F"/>
                </a:solidFill>
                <a:cs typeface="Times New Roman" charset="0"/>
              </a:rPr>
              <a:t>Try to run the server on a </a:t>
            </a:r>
            <a:r>
              <a:rPr lang="en-US" b="1" dirty="0">
                <a:solidFill>
                  <a:srgbClr val="FF0000"/>
                </a:solidFill>
                <a:cs typeface="Times New Roman" charset="0"/>
              </a:rPr>
              <a:t>remote</a:t>
            </a:r>
            <a:r>
              <a:rPr lang="en-US" dirty="0">
                <a:solidFill>
                  <a:srgbClr val="7F7F7F"/>
                </a:solidFill>
                <a:cs typeface="Times New Roman" charset="0"/>
              </a:rPr>
              <a:t> machine you have access to.</a:t>
            </a:r>
          </a:p>
          <a:p>
            <a:pPr lvl="1" eaLnBrk="0" hangingPunct="0">
              <a:defRPr/>
            </a:pPr>
            <a:endParaRPr lang="en-US" dirty="0">
              <a:solidFill>
                <a:srgbClr val="7F7F7F"/>
              </a:solidFill>
              <a:cs typeface="Times New Roman" charset="0"/>
            </a:endParaRPr>
          </a:p>
          <a:p>
            <a:pPr lvl="1" eaLnBrk="0" hangingPunct="0">
              <a:defRPr/>
            </a:pPr>
            <a:endParaRPr lang="en-US" dirty="0">
              <a:solidFill>
                <a:srgbClr val="7F7F7F"/>
              </a:solidFill>
              <a:cs typeface="Times New Roman" charset="0"/>
            </a:endParaRPr>
          </a:p>
        </p:txBody>
      </p:sp>
    </p:spTree>
    <p:extLst>
      <p:ext uri="{BB962C8B-B14F-4D97-AF65-F5344CB8AC3E}">
        <p14:creationId xmlns:p14="http://schemas.microsoft.com/office/powerpoint/2010/main" val="186836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solidFill>
                  <a:srgbClr val="FF6600"/>
                </a:solidFill>
              </a:rPr>
              <a:t>Sending Messages</a:t>
            </a:r>
            <a:br>
              <a:rPr lang="en-US" sz="2000" dirty="0">
                <a:solidFill>
                  <a:srgbClr val="FF6600"/>
                </a:solidFill>
              </a:rPr>
            </a:br>
            <a:r>
              <a:rPr lang="en-US" sz="2000" dirty="0">
                <a:solidFill>
                  <a:srgbClr val="FF6600"/>
                </a:solidFill>
              </a:rPr>
              <a:t>(Encoding)</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29</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6" name="Rectangle 3"/>
          <p:cNvSpPr txBox="1">
            <a:spLocks noChangeArrowheads="1"/>
          </p:cNvSpPr>
          <p:nvPr/>
        </p:nvSpPr>
        <p:spPr>
          <a:xfrm>
            <a:off x="2928456" y="334296"/>
            <a:ext cx="6215544" cy="5394151"/>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solidFill>
                  <a:srgbClr val="7F7F7F"/>
                </a:solidFill>
              </a:rPr>
              <a:t>TCP and UDP sockets send </a:t>
            </a:r>
            <a:r>
              <a:rPr lang="en-US" b="1" dirty="0">
                <a:solidFill>
                  <a:srgbClr val="0070C0"/>
                </a:solidFill>
              </a:rPr>
              <a:t>BYTES</a:t>
            </a:r>
            <a:r>
              <a:rPr lang="en-US" dirty="0">
                <a:solidFill>
                  <a:srgbClr val="7F7F7F"/>
                </a:solidFill>
              </a:rPr>
              <a:t>:</a:t>
            </a:r>
          </a:p>
          <a:p>
            <a:pPr lvl="1"/>
            <a:r>
              <a:rPr lang="en-US" dirty="0">
                <a:solidFill>
                  <a:srgbClr val="7F7F7F"/>
                </a:solidFill>
              </a:rPr>
              <a:t>A TCP socket writes to a </a:t>
            </a:r>
            <a:r>
              <a:rPr lang="en-US" b="1" dirty="0">
                <a:solidFill>
                  <a:srgbClr val="0070C0"/>
                </a:solidFill>
              </a:rPr>
              <a:t>stream</a:t>
            </a:r>
            <a:r>
              <a:rPr lang="en-US" dirty="0">
                <a:solidFill>
                  <a:srgbClr val="7F7F7F"/>
                </a:solidFill>
              </a:rPr>
              <a:t> of bytes</a:t>
            </a:r>
          </a:p>
          <a:p>
            <a:pPr lvl="1"/>
            <a:r>
              <a:rPr lang="en-US" dirty="0">
                <a:solidFill>
                  <a:srgbClr val="7F7F7F"/>
                </a:solidFill>
              </a:rPr>
              <a:t>A UDP socket sends </a:t>
            </a:r>
            <a:r>
              <a:rPr lang="en-US" b="1" dirty="0">
                <a:solidFill>
                  <a:srgbClr val="0070C0"/>
                </a:solidFill>
              </a:rPr>
              <a:t>datagrams</a:t>
            </a:r>
            <a:r>
              <a:rPr lang="en-US" dirty="0">
                <a:solidFill>
                  <a:srgbClr val="7F7F7F"/>
                </a:solidFill>
              </a:rPr>
              <a:t> containing bytes.</a:t>
            </a:r>
          </a:p>
          <a:p>
            <a:pPr lvl="1"/>
            <a:endParaRPr lang="en-US" dirty="0">
              <a:solidFill>
                <a:srgbClr val="7F7F7F"/>
              </a:solidFill>
            </a:endParaRPr>
          </a:p>
          <a:p>
            <a:r>
              <a:rPr lang="en-US" dirty="0">
                <a:solidFill>
                  <a:srgbClr val="7F7F7F"/>
                </a:solidFill>
              </a:rPr>
              <a:t>An application wants to send not just text, but  some Object (with fields not necessarily with a unique byte…)</a:t>
            </a:r>
          </a:p>
          <a:p>
            <a:r>
              <a:rPr lang="en-US" dirty="0">
                <a:solidFill>
                  <a:srgbClr val="7F7F7F"/>
                </a:solidFill>
              </a:rPr>
              <a:t>Consequence:</a:t>
            </a:r>
          </a:p>
          <a:p>
            <a:pPr lvl="1"/>
            <a:r>
              <a:rPr lang="en-US" dirty="0">
                <a:solidFill>
                  <a:srgbClr val="7F7F7F"/>
                </a:solidFill>
              </a:rPr>
              <a:t>Every socket program (application) must translate an object into an array of bytes before </a:t>
            </a:r>
            <a:r>
              <a:rPr lang="en-US" b="1" dirty="0">
                <a:solidFill>
                  <a:srgbClr val="FF0000"/>
                </a:solidFill>
              </a:rPr>
              <a:t>sending</a:t>
            </a:r>
            <a:r>
              <a:rPr lang="en-US" dirty="0">
                <a:solidFill>
                  <a:srgbClr val="7F7F7F"/>
                </a:solidFill>
              </a:rPr>
              <a:t> it. This is </a:t>
            </a:r>
            <a:r>
              <a:rPr lang="en-US" b="1" dirty="0">
                <a:solidFill>
                  <a:srgbClr val="FF0000"/>
                </a:solidFill>
              </a:rPr>
              <a:t>encoding (Object </a:t>
            </a:r>
            <a:r>
              <a:rPr lang="en-US" b="1" dirty="0">
                <a:solidFill>
                  <a:srgbClr val="FF0000"/>
                </a:solidFill>
                <a:sym typeface="Wingdings" pitchFamily="2" charset="2"/>
              </a:rPr>
              <a:t> bytes</a:t>
            </a:r>
            <a:r>
              <a:rPr lang="en-US" b="1" dirty="0">
                <a:solidFill>
                  <a:srgbClr val="FF0000"/>
                </a:solidFill>
              </a:rPr>
              <a:t>)</a:t>
            </a:r>
          </a:p>
          <a:p>
            <a:pPr lvl="1"/>
            <a:r>
              <a:rPr lang="en-US" dirty="0">
                <a:solidFill>
                  <a:srgbClr val="7F7F7F"/>
                </a:solidFill>
              </a:rPr>
              <a:t>Every socket program (application) must translate an array of bytes into an object to </a:t>
            </a:r>
            <a:r>
              <a:rPr lang="en-US" dirty="0">
                <a:solidFill>
                  <a:srgbClr val="0070C0"/>
                </a:solidFill>
              </a:rPr>
              <a:t>receive</a:t>
            </a:r>
            <a:r>
              <a:rPr lang="en-US" dirty="0">
                <a:solidFill>
                  <a:srgbClr val="7F7F7F"/>
                </a:solidFill>
              </a:rPr>
              <a:t> it. This is </a:t>
            </a:r>
            <a:r>
              <a:rPr lang="en-US" dirty="0">
                <a:solidFill>
                  <a:srgbClr val="0070C0"/>
                </a:solidFill>
              </a:rPr>
              <a:t>decoding ( Bytes </a:t>
            </a:r>
            <a:r>
              <a:rPr lang="en-US" dirty="0">
                <a:solidFill>
                  <a:srgbClr val="0070C0"/>
                </a:solidFill>
                <a:sym typeface="Wingdings" pitchFamily="2" charset="2"/>
              </a:rPr>
              <a:t> Object)</a:t>
            </a:r>
          </a:p>
          <a:p>
            <a:r>
              <a:rPr lang="en-US" dirty="0">
                <a:solidFill>
                  <a:schemeClr val="tx1">
                    <a:lumMod val="50000"/>
                    <a:lumOff val="50000"/>
                  </a:schemeClr>
                </a:solidFill>
                <a:sym typeface="Wingdings" pitchFamily="2" charset="2"/>
              </a:rPr>
              <a:t>Using TCP to send : </a:t>
            </a:r>
            <a:r>
              <a:rPr lang="en-US" dirty="0" err="1">
                <a:solidFill>
                  <a:srgbClr val="0070C0"/>
                </a:solidFill>
                <a:sym typeface="Wingdings" pitchFamily="2" charset="2"/>
              </a:rPr>
              <a:t>SendTCP.java</a:t>
            </a:r>
            <a:endParaRPr lang="en-US" dirty="0">
              <a:solidFill>
                <a:srgbClr val="0070C0"/>
              </a:solidFill>
              <a:sym typeface="Wingdings" pitchFamily="2" charset="2"/>
            </a:endParaRPr>
          </a:p>
          <a:p>
            <a:r>
              <a:rPr lang="en-US" dirty="0">
                <a:solidFill>
                  <a:schemeClr val="tx1">
                    <a:lumMod val="50000"/>
                    <a:lumOff val="50000"/>
                  </a:schemeClr>
                </a:solidFill>
                <a:sym typeface="Wingdings" pitchFamily="2" charset="2"/>
              </a:rPr>
              <a:t>Using UDP to send : </a:t>
            </a:r>
            <a:r>
              <a:rPr lang="en-US" dirty="0" err="1">
                <a:solidFill>
                  <a:srgbClr val="0070C0"/>
                </a:solidFill>
                <a:sym typeface="Wingdings" pitchFamily="2" charset="2"/>
              </a:rPr>
              <a:t>SendUDP.java</a:t>
            </a:r>
            <a:endParaRPr lang="en-US" dirty="0">
              <a:solidFill>
                <a:srgbClr val="7F7F7F"/>
              </a:solidFill>
            </a:endParaRPr>
          </a:p>
          <a:p>
            <a:endParaRPr lang="en-US" dirty="0">
              <a:solidFill>
                <a:srgbClr val="7F7F7F"/>
              </a:solidFill>
            </a:endParaRPr>
          </a:p>
          <a:p>
            <a:r>
              <a:rPr lang="en-US" b="1" dirty="0">
                <a:solidFill>
                  <a:srgbClr val="0070C0"/>
                </a:solidFill>
              </a:rPr>
              <a:t>Optional : Read Chapter 3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pPr marL="0" indent="0">
              <a:buNone/>
            </a:pPr>
            <a:endParaRPr lang="en-US" dirty="0">
              <a:solidFill>
                <a:srgbClr val="7F7F7F"/>
              </a:solidFill>
            </a:endParaRPr>
          </a:p>
          <a:p>
            <a:pPr marL="308610" lvl="1" indent="0">
              <a:buNone/>
            </a:pPr>
            <a:endParaRPr lang="en-US" dirty="0">
              <a:solidFill>
                <a:srgbClr val="7F7F7F"/>
              </a:solidFill>
            </a:endParaRPr>
          </a:p>
          <a:p>
            <a:pPr lvl="1"/>
            <a:endParaRPr lang="en-US" dirty="0">
              <a:solidFill>
                <a:srgbClr val="7F7F7F"/>
              </a:solidFill>
            </a:endParaRPr>
          </a:p>
        </p:txBody>
      </p:sp>
    </p:spTree>
    <p:extLst>
      <p:ext uri="{BB962C8B-B14F-4D97-AF65-F5344CB8AC3E}">
        <p14:creationId xmlns:p14="http://schemas.microsoft.com/office/powerpoint/2010/main" val="218387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General Framework for Socket Programming</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3</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Grasp a </a:t>
            </a:r>
            <a:r>
              <a:rPr lang="en-US" b="1" dirty="0">
                <a:solidFill>
                  <a:srgbClr val="FF6600"/>
                </a:solidFill>
              </a:rPr>
              <a:t>general framework</a:t>
            </a:r>
            <a:r>
              <a:rPr lang="en-US" b="1" dirty="0"/>
              <a:t> </a:t>
            </a:r>
            <a:r>
              <a:rPr lang="en-US" dirty="0"/>
              <a:t>to understand socket programming</a:t>
            </a:r>
          </a:p>
          <a:p>
            <a:pPr lvl="1"/>
            <a:r>
              <a:rPr lang="en-US" dirty="0"/>
              <a:t>TCP/IP Reference Model</a:t>
            </a:r>
          </a:p>
          <a:p>
            <a:pPr lvl="1"/>
            <a:r>
              <a:rPr lang="en-US" dirty="0"/>
              <a:t>Internet (network) layer</a:t>
            </a:r>
          </a:p>
          <a:p>
            <a:pPr lvl="2"/>
            <a:r>
              <a:rPr lang="en-US" dirty="0"/>
              <a:t>IP (Internet Protocol)</a:t>
            </a:r>
          </a:p>
          <a:p>
            <a:pPr lvl="2"/>
            <a:r>
              <a:rPr lang="en-US" dirty="0"/>
              <a:t>IP addresses</a:t>
            </a:r>
          </a:p>
          <a:p>
            <a:pPr lvl="2"/>
            <a:r>
              <a:rPr lang="en-US" dirty="0"/>
              <a:t>Host versus Interface</a:t>
            </a:r>
          </a:p>
          <a:p>
            <a:pPr lvl="1"/>
            <a:r>
              <a:rPr lang="en-US" dirty="0"/>
              <a:t>Transport layer</a:t>
            </a:r>
          </a:p>
          <a:p>
            <a:pPr lvl="2"/>
            <a:r>
              <a:rPr lang="en-US" dirty="0"/>
              <a:t>TCP :  Transmission Control Protocol</a:t>
            </a:r>
          </a:p>
          <a:p>
            <a:pPr lvl="2"/>
            <a:r>
              <a:rPr lang="en-US" dirty="0"/>
              <a:t>UDP : User Datagram Protocol</a:t>
            </a:r>
          </a:p>
          <a:p>
            <a:pPr lvl="2"/>
            <a:r>
              <a:rPr lang="en-US" dirty="0"/>
              <a:t>Port Numbers</a:t>
            </a:r>
          </a:p>
          <a:p>
            <a:pPr lvl="2"/>
            <a:r>
              <a:rPr lang="en-US" dirty="0"/>
              <a:t>Port numbers and application protocols</a:t>
            </a:r>
          </a:p>
          <a:p>
            <a:pPr lvl="2"/>
            <a:endParaRPr lang="en-US" dirty="0"/>
          </a:p>
          <a:p>
            <a:r>
              <a:rPr lang="en-US" b="1" dirty="0">
                <a:solidFill>
                  <a:srgbClr val="0070C0"/>
                </a:solidFill>
              </a:rPr>
              <a:t>Read Sections 6.1.3 and 6.1.4</a:t>
            </a:r>
          </a:p>
          <a:p>
            <a:r>
              <a:rPr lang="en-US" b="1" dirty="0">
                <a:solidFill>
                  <a:srgbClr val="0070C0"/>
                </a:solidFill>
              </a:rPr>
              <a:t>Optional : Read Chapter 1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pPr marL="0" indent="0">
              <a:buNone/>
            </a:pPr>
            <a:endParaRPr lang="en-US" dirty="0"/>
          </a:p>
        </p:txBody>
      </p:sp>
    </p:spTree>
    <p:extLst>
      <p:ext uri="{BB962C8B-B14F-4D97-AF65-F5344CB8AC3E}">
        <p14:creationId xmlns:p14="http://schemas.microsoft.com/office/powerpoint/2010/main" val="154339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3E34D023-2703-4649-BF01-AF07DEF6EC1A}" type="slidenum">
              <a:rPr lang="en-US">
                <a:solidFill>
                  <a:srgbClr val="7F7F7F"/>
                </a:solidFill>
              </a:rPr>
              <a:pPr algn="r">
                <a:defRPr/>
              </a:pPr>
              <a:t>30</a:t>
            </a:fld>
            <a:endParaRPr lang="en-US" dirty="0">
              <a:solidFill>
                <a:srgbClr val="7F7F7F"/>
              </a:solidFill>
            </a:endParaRPr>
          </a:p>
        </p:txBody>
      </p:sp>
      <p:sp>
        <p:nvSpPr>
          <p:cNvPr id="7170" name="Rectangle 2"/>
          <p:cNvSpPr>
            <a:spLocks noGrp="1" noChangeArrowheads="1"/>
          </p:cNvSpPr>
          <p:nvPr>
            <p:ph type="title"/>
          </p:nvPr>
        </p:nvSpPr>
        <p:spPr/>
        <p:txBody>
          <a:bodyPr/>
          <a:lstStyle/>
          <a:p>
            <a:pPr eaLnBrk="1" hangingPunct="1">
              <a:defRPr/>
            </a:pPr>
            <a:r>
              <a:rPr lang="en-US" dirty="0">
                <a:solidFill>
                  <a:schemeClr val="tx1">
                    <a:lumMod val="50000"/>
                    <a:lumOff val="50000"/>
                  </a:schemeClr>
                </a:solidFill>
              </a:rPr>
              <a:t>Encoding Text</a:t>
            </a:r>
          </a:p>
        </p:txBody>
      </p:sp>
      <p:sp>
        <p:nvSpPr>
          <p:cNvPr id="7172" name="Text Box 4"/>
          <p:cNvSpPr txBox="1">
            <a:spLocks noChangeArrowheads="1"/>
          </p:cNvSpPr>
          <p:nvPr/>
        </p:nvSpPr>
        <p:spPr bwMode="auto">
          <a:xfrm>
            <a:off x="346322" y="1089165"/>
            <a:ext cx="5382299"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eaLnBrk="0" hangingPunct="0">
              <a:buFont typeface="Arial" panose="020B0604020202020204" pitchFamily="34" charset="0"/>
              <a:buChar char="•"/>
              <a:defRPr/>
            </a:pPr>
            <a:r>
              <a:rPr lang="en-US" dirty="0">
                <a:solidFill>
                  <a:srgbClr val="7F7F7F"/>
                </a:solidFill>
                <a:cs typeface="Times New Roman" charset="0"/>
              </a:rPr>
              <a:t>Translate a string to bytes</a:t>
            </a:r>
          </a:p>
          <a:p>
            <a:pPr marL="285750" indent="-285750" eaLnBrk="0" hangingPunct="0">
              <a:buFont typeface="Arial" panose="020B0604020202020204" pitchFamily="34" charset="0"/>
              <a:buChar char="•"/>
              <a:defRPr/>
            </a:pPr>
            <a:r>
              <a:rPr lang="en-US" dirty="0">
                <a:solidFill>
                  <a:srgbClr val="7F7F7F"/>
                </a:solidFill>
                <a:cs typeface="Times New Roman" charset="0"/>
              </a:rPr>
              <a:t>Method: </a:t>
            </a:r>
            <a:r>
              <a:rPr lang="en-US" dirty="0" err="1">
                <a:solidFill>
                  <a:srgbClr val="FF00FF"/>
                </a:solidFill>
                <a:cs typeface="Times New Roman" charset="0"/>
              </a:rPr>
              <a:t>getBytes</a:t>
            </a:r>
            <a:r>
              <a:rPr lang="en-US" dirty="0">
                <a:solidFill>
                  <a:srgbClr val="7F7F7F"/>
                </a:solidFill>
                <a:cs typeface="Times New Roman" charset="0"/>
              </a:rPr>
              <a:t>(</a:t>
            </a:r>
            <a:r>
              <a:rPr lang="en-US" i="1" dirty="0" err="1">
                <a:solidFill>
                  <a:srgbClr val="00B050"/>
                </a:solidFill>
                <a:cs typeface="Times New Roman" charset="0"/>
              </a:rPr>
              <a:t>encodingScheme</a:t>
            </a:r>
            <a:r>
              <a:rPr lang="en-US" dirty="0">
                <a:solidFill>
                  <a:srgbClr val="7F7F7F"/>
                </a:solidFill>
                <a:cs typeface="Times New Roman" charset="0"/>
              </a:rPr>
              <a:t>);</a:t>
            </a:r>
          </a:p>
          <a:p>
            <a:pPr marL="285750" indent="-285750" eaLnBrk="0" hangingPunct="0">
              <a:buFont typeface="Arial" panose="020B0604020202020204" pitchFamily="34" charset="0"/>
              <a:buChar char="•"/>
              <a:defRPr/>
            </a:pPr>
            <a:r>
              <a:rPr lang="en-US" dirty="0">
                <a:solidFill>
                  <a:srgbClr val="7F7F7F"/>
                </a:solidFill>
                <a:cs typeface="Times New Roman" charset="0"/>
              </a:rPr>
              <a:t>Example 1:</a:t>
            </a:r>
          </a:p>
          <a:p>
            <a:r>
              <a:rPr lang="en-US" dirty="0"/>
              <a:t>	String </a:t>
            </a:r>
            <a:r>
              <a:rPr lang="en-US" dirty="0" err="1"/>
              <a:t>str</a:t>
            </a:r>
            <a:r>
              <a:rPr lang="en-US" dirty="0"/>
              <a:t>       = new String("123AB");</a:t>
            </a:r>
          </a:p>
          <a:p>
            <a:r>
              <a:rPr lang="en-US" dirty="0"/>
              <a:t>       </a:t>
            </a:r>
            <a:r>
              <a:rPr lang="en-US" dirty="0">
                <a:solidFill>
                  <a:srgbClr val="FF0000"/>
                </a:solidFill>
              </a:rPr>
              <a:t> byte[] </a:t>
            </a:r>
            <a:r>
              <a:rPr lang="en-US" dirty="0"/>
              <a:t>array1 = </a:t>
            </a:r>
            <a:r>
              <a:rPr lang="en-US" dirty="0" err="1"/>
              <a:t>str.getBytes</a:t>
            </a:r>
            <a:r>
              <a:rPr lang="en-US" dirty="0"/>
              <a:t>(); // default encoding</a:t>
            </a:r>
          </a:p>
          <a:p>
            <a:pPr marL="285750" indent="-285750" eaLnBrk="0" hangingPunct="0">
              <a:buFont typeface="Arial" panose="020B0604020202020204" pitchFamily="34" charset="0"/>
              <a:buChar char="•"/>
              <a:defRPr/>
            </a:pPr>
            <a:endParaRPr lang="en-US" dirty="0">
              <a:solidFill>
                <a:srgbClr val="7F7F7F"/>
              </a:solidFill>
              <a:cs typeface="Times New Roman" charset="0"/>
            </a:endParaRPr>
          </a:p>
          <a:p>
            <a:pPr marL="285750" indent="-285750" eaLnBrk="0" hangingPunct="0">
              <a:buFont typeface="Arial" panose="020B0604020202020204" pitchFamily="34" charset="0"/>
              <a:buChar char="•"/>
              <a:defRPr/>
            </a:pPr>
            <a:r>
              <a:rPr lang="en-US" dirty="0">
                <a:solidFill>
                  <a:srgbClr val="7F7F7F"/>
                </a:solidFill>
                <a:cs typeface="Times New Roman" charset="0"/>
              </a:rPr>
              <a:t>Example 2:</a:t>
            </a:r>
          </a:p>
          <a:p>
            <a:r>
              <a:rPr lang="en-US" dirty="0"/>
              <a:t>	String </a:t>
            </a:r>
            <a:r>
              <a:rPr lang="en-US" dirty="0" err="1"/>
              <a:t>str</a:t>
            </a:r>
            <a:r>
              <a:rPr lang="en-US" dirty="0"/>
              <a:t>       = new String("123AB");</a:t>
            </a:r>
          </a:p>
          <a:p>
            <a:r>
              <a:rPr lang="en-US" dirty="0"/>
              <a:t>        </a:t>
            </a:r>
            <a:r>
              <a:rPr lang="en-US" dirty="0">
                <a:solidFill>
                  <a:srgbClr val="FF0000"/>
                </a:solidFill>
              </a:rPr>
              <a:t>byte[] </a:t>
            </a:r>
            <a:r>
              <a:rPr lang="en-US" dirty="0"/>
              <a:t>array1 = </a:t>
            </a:r>
            <a:r>
              <a:rPr lang="en-US" dirty="0" err="1"/>
              <a:t>str.getBytes</a:t>
            </a:r>
            <a:r>
              <a:rPr lang="en-US" dirty="0"/>
              <a:t>( “</a:t>
            </a:r>
            <a:r>
              <a:rPr lang="en-US" dirty="0">
                <a:solidFill>
                  <a:srgbClr val="00B050"/>
                </a:solidFill>
              </a:rPr>
              <a:t>UTF-16BE</a:t>
            </a:r>
            <a:r>
              <a:rPr lang="en-US" dirty="0"/>
              <a:t>”);</a:t>
            </a:r>
          </a:p>
          <a:p>
            <a:pPr lvl="1" eaLnBrk="0" hangingPunct="0">
              <a:defRPr/>
            </a:pPr>
            <a:r>
              <a:rPr lang="en-US" dirty="0">
                <a:solidFill>
                  <a:srgbClr val="7F7F7F"/>
                </a:solidFill>
                <a:cs typeface="Times New Roman" charset="0"/>
              </a:rPr>
              <a:t> </a:t>
            </a:r>
          </a:p>
          <a:p>
            <a:pPr marL="285750" indent="-285750" eaLnBrk="0" hangingPunct="0">
              <a:buFont typeface="Arial" panose="020B0604020202020204" pitchFamily="34" charset="0"/>
              <a:buChar char="•"/>
              <a:defRPr/>
            </a:pPr>
            <a:r>
              <a:rPr lang="en-US" dirty="0">
                <a:solidFill>
                  <a:srgbClr val="7F7F7F"/>
                </a:solidFill>
                <a:cs typeface="Times New Roman" charset="0"/>
              </a:rPr>
              <a:t>Example 3:</a:t>
            </a:r>
          </a:p>
          <a:p>
            <a:r>
              <a:rPr lang="en-US" dirty="0"/>
              <a:t>	String </a:t>
            </a:r>
            <a:r>
              <a:rPr lang="en-US" dirty="0" err="1"/>
              <a:t>str</a:t>
            </a:r>
            <a:r>
              <a:rPr lang="en-US" dirty="0"/>
              <a:t>      = new String("123AB");</a:t>
            </a:r>
          </a:p>
          <a:p>
            <a:pPr eaLnBrk="0" hangingPunct="0">
              <a:defRPr/>
            </a:pPr>
            <a:r>
              <a:rPr lang="en-US" dirty="0"/>
              <a:t>       </a:t>
            </a:r>
            <a:r>
              <a:rPr lang="en-US" dirty="0">
                <a:solidFill>
                  <a:srgbClr val="FF0000"/>
                </a:solidFill>
              </a:rPr>
              <a:t>byte[] </a:t>
            </a:r>
            <a:r>
              <a:rPr lang="en-US" dirty="0"/>
              <a:t>array1 = </a:t>
            </a:r>
            <a:r>
              <a:rPr lang="en-US" dirty="0" err="1"/>
              <a:t>str.getBytes</a:t>
            </a:r>
            <a:r>
              <a:rPr lang="en-US"/>
              <a:t>(“</a:t>
            </a:r>
            <a:r>
              <a:rPr lang="en-US">
                <a:solidFill>
                  <a:srgbClr val="00B050"/>
                </a:solidFill>
              </a:rPr>
              <a:t>UTF-16</a:t>
            </a:r>
            <a:r>
              <a:rPr lang="en-US"/>
              <a:t>”);</a:t>
            </a:r>
            <a:endParaRPr lang="en-US" dirty="0"/>
          </a:p>
          <a:p>
            <a:pPr eaLnBrk="0" hangingPunct="0">
              <a:defRPr/>
            </a:pP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eaLnBrk="0" hangingPunct="0">
              <a:defRPr/>
            </a:pPr>
            <a:endParaRPr lang="en-US" dirty="0">
              <a:solidFill>
                <a:srgbClr val="7F7F7F"/>
              </a:solidFill>
              <a:cs typeface="Times New Roman" charset="0"/>
            </a:endParaRPr>
          </a:p>
          <a:p>
            <a:pPr marL="285750" indent="-285750" eaLnBrk="0" hangingPunct="0">
              <a:buFont typeface="Arial" panose="020B0604020202020204" pitchFamily="34" charset="0"/>
              <a:buChar char="•"/>
              <a:defRPr/>
            </a:pPr>
            <a:r>
              <a:rPr lang="en-US" b="1" dirty="0">
                <a:solidFill>
                  <a:srgbClr val="FF0000"/>
                </a:solidFill>
              </a:rPr>
              <a:t>Key</a:t>
            </a:r>
            <a:r>
              <a:rPr lang="en-US" dirty="0"/>
              <a:t>: Sender and receiver must agree (Protocol)</a:t>
            </a:r>
          </a:p>
          <a:p>
            <a:pPr lvl="1" eaLnBrk="0" hangingPunct="0">
              <a:defRPr/>
            </a:pPr>
            <a:endParaRPr lang="en-US" dirty="0">
              <a:solidFill>
                <a:srgbClr val="7F7F7F"/>
              </a:solidFill>
              <a:cs typeface="Times New Roman" charset="0"/>
            </a:endParaRPr>
          </a:p>
          <a:p>
            <a:pPr lvl="1" eaLnBrk="0" hangingPunct="0">
              <a:defRPr/>
            </a:pPr>
            <a:endParaRPr lang="en-US" dirty="0">
              <a:solidFill>
                <a:srgbClr val="7F7F7F"/>
              </a:solidFill>
              <a:cs typeface="Times New Roman" charset="0"/>
            </a:endParaRPr>
          </a:p>
        </p:txBody>
      </p:sp>
      <p:sp>
        <p:nvSpPr>
          <p:cNvPr id="2" name="TextBox 1">
            <a:extLst>
              <a:ext uri="{FF2B5EF4-FFF2-40B4-BE49-F238E27FC236}">
                <a16:creationId xmlns:a16="http://schemas.microsoft.com/office/drawing/2014/main" id="{376822E8-DE55-CC4A-890A-2E4B7F3FD2EA}"/>
              </a:ext>
            </a:extLst>
          </p:cNvPr>
          <p:cNvSpPr txBox="1"/>
          <p:nvPr/>
        </p:nvSpPr>
        <p:spPr>
          <a:xfrm>
            <a:off x="5085567" y="1845502"/>
            <a:ext cx="415498" cy="369332"/>
          </a:xfrm>
          <a:prstGeom prst="rect">
            <a:avLst/>
          </a:prstGeom>
          <a:noFill/>
          <a:ln>
            <a:solidFill>
              <a:schemeClr val="tx1"/>
            </a:solidFill>
          </a:ln>
        </p:spPr>
        <p:txBody>
          <a:bodyPr wrap="none" rtlCol="0">
            <a:spAutoFit/>
          </a:bodyPr>
          <a:lstStyle/>
          <a:p>
            <a:r>
              <a:rPr lang="en-US" dirty="0"/>
              <a:t>49</a:t>
            </a:r>
          </a:p>
        </p:txBody>
      </p:sp>
      <p:sp>
        <p:nvSpPr>
          <p:cNvPr id="8" name="TextBox 7">
            <a:extLst>
              <a:ext uri="{FF2B5EF4-FFF2-40B4-BE49-F238E27FC236}">
                <a16:creationId xmlns:a16="http://schemas.microsoft.com/office/drawing/2014/main" id="{6F56CB20-2F54-824A-BF00-9BFA593A011E}"/>
              </a:ext>
            </a:extLst>
          </p:cNvPr>
          <p:cNvSpPr txBox="1"/>
          <p:nvPr/>
        </p:nvSpPr>
        <p:spPr>
          <a:xfrm>
            <a:off x="5501013" y="1845502"/>
            <a:ext cx="415498" cy="369332"/>
          </a:xfrm>
          <a:prstGeom prst="rect">
            <a:avLst/>
          </a:prstGeom>
          <a:noFill/>
          <a:ln>
            <a:solidFill>
              <a:schemeClr val="tx1"/>
            </a:solidFill>
          </a:ln>
        </p:spPr>
        <p:txBody>
          <a:bodyPr wrap="none" rtlCol="0">
            <a:spAutoFit/>
          </a:bodyPr>
          <a:lstStyle/>
          <a:p>
            <a:r>
              <a:rPr lang="en-US" dirty="0"/>
              <a:t>50</a:t>
            </a:r>
          </a:p>
        </p:txBody>
      </p:sp>
      <p:sp>
        <p:nvSpPr>
          <p:cNvPr id="9" name="TextBox 8">
            <a:extLst>
              <a:ext uri="{FF2B5EF4-FFF2-40B4-BE49-F238E27FC236}">
                <a16:creationId xmlns:a16="http://schemas.microsoft.com/office/drawing/2014/main" id="{54F2B1BB-0EDF-244F-973A-81F81F003BE0}"/>
              </a:ext>
            </a:extLst>
          </p:cNvPr>
          <p:cNvSpPr txBox="1"/>
          <p:nvPr/>
        </p:nvSpPr>
        <p:spPr>
          <a:xfrm>
            <a:off x="5916459" y="1845502"/>
            <a:ext cx="415498" cy="369332"/>
          </a:xfrm>
          <a:prstGeom prst="rect">
            <a:avLst/>
          </a:prstGeom>
          <a:noFill/>
          <a:ln>
            <a:solidFill>
              <a:schemeClr val="tx1"/>
            </a:solidFill>
          </a:ln>
        </p:spPr>
        <p:txBody>
          <a:bodyPr wrap="none" rtlCol="0">
            <a:spAutoFit/>
          </a:bodyPr>
          <a:lstStyle/>
          <a:p>
            <a:r>
              <a:rPr lang="en-US" dirty="0"/>
              <a:t>51</a:t>
            </a:r>
          </a:p>
        </p:txBody>
      </p:sp>
      <p:sp>
        <p:nvSpPr>
          <p:cNvPr id="10" name="TextBox 9">
            <a:extLst>
              <a:ext uri="{FF2B5EF4-FFF2-40B4-BE49-F238E27FC236}">
                <a16:creationId xmlns:a16="http://schemas.microsoft.com/office/drawing/2014/main" id="{0CEA2D29-C2D6-C949-BCA6-78CC2BBFF71A}"/>
              </a:ext>
            </a:extLst>
          </p:cNvPr>
          <p:cNvSpPr txBox="1"/>
          <p:nvPr/>
        </p:nvSpPr>
        <p:spPr>
          <a:xfrm>
            <a:off x="6344431" y="1845502"/>
            <a:ext cx="415498" cy="369332"/>
          </a:xfrm>
          <a:prstGeom prst="rect">
            <a:avLst/>
          </a:prstGeom>
          <a:noFill/>
          <a:ln>
            <a:solidFill>
              <a:schemeClr val="tx1"/>
            </a:solidFill>
          </a:ln>
        </p:spPr>
        <p:txBody>
          <a:bodyPr wrap="none" rtlCol="0">
            <a:spAutoFit/>
          </a:bodyPr>
          <a:lstStyle/>
          <a:p>
            <a:r>
              <a:rPr lang="en-US" dirty="0"/>
              <a:t>65</a:t>
            </a:r>
          </a:p>
        </p:txBody>
      </p:sp>
      <p:sp>
        <p:nvSpPr>
          <p:cNvPr id="11" name="TextBox 10">
            <a:extLst>
              <a:ext uri="{FF2B5EF4-FFF2-40B4-BE49-F238E27FC236}">
                <a16:creationId xmlns:a16="http://schemas.microsoft.com/office/drawing/2014/main" id="{E8835794-4A8A-AA40-B7CD-7DE56E0792CC}"/>
              </a:ext>
            </a:extLst>
          </p:cNvPr>
          <p:cNvSpPr txBox="1"/>
          <p:nvPr/>
        </p:nvSpPr>
        <p:spPr>
          <a:xfrm>
            <a:off x="6759877" y="1845502"/>
            <a:ext cx="415498" cy="369332"/>
          </a:xfrm>
          <a:prstGeom prst="rect">
            <a:avLst/>
          </a:prstGeom>
          <a:noFill/>
          <a:ln>
            <a:solidFill>
              <a:schemeClr val="tx1"/>
            </a:solidFill>
          </a:ln>
        </p:spPr>
        <p:txBody>
          <a:bodyPr wrap="none" rtlCol="0">
            <a:spAutoFit/>
          </a:bodyPr>
          <a:lstStyle/>
          <a:p>
            <a:r>
              <a:rPr lang="en-US" dirty="0"/>
              <a:t>66</a:t>
            </a:r>
          </a:p>
        </p:txBody>
      </p:sp>
      <p:sp>
        <p:nvSpPr>
          <p:cNvPr id="12" name="TextBox 11">
            <a:extLst>
              <a:ext uri="{FF2B5EF4-FFF2-40B4-BE49-F238E27FC236}">
                <a16:creationId xmlns:a16="http://schemas.microsoft.com/office/drawing/2014/main" id="{44E1E508-D096-2D47-95E3-6DAF988ED19A}"/>
              </a:ext>
            </a:extLst>
          </p:cNvPr>
          <p:cNvSpPr txBox="1"/>
          <p:nvPr/>
        </p:nvSpPr>
        <p:spPr>
          <a:xfrm>
            <a:off x="4653445" y="2878057"/>
            <a:ext cx="415498" cy="369332"/>
          </a:xfrm>
          <a:prstGeom prst="rect">
            <a:avLst/>
          </a:prstGeom>
          <a:noFill/>
          <a:ln>
            <a:solidFill>
              <a:schemeClr val="tx1"/>
            </a:solidFill>
          </a:ln>
        </p:spPr>
        <p:txBody>
          <a:bodyPr wrap="none" rtlCol="0">
            <a:spAutoFit/>
          </a:bodyPr>
          <a:lstStyle/>
          <a:p>
            <a:r>
              <a:rPr lang="en-US" dirty="0"/>
              <a:t>00</a:t>
            </a:r>
          </a:p>
        </p:txBody>
      </p:sp>
      <p:sp>
        <p:nvSpPr>
          <p:cNvPr id="13" name="TextBox 12">
            <a:extLst>
              <a:ext uri="{FF2B5EF4-FFF2-40B4-BE49-F238E27FC236}">
                <a16:creationId xmlns:a16="http://schemas.microsoft.com/office/drawing/2014/main" id="{22747B86-77C3-1B48-A60F-DC575BCA6237}"/>
              </a:ext>
            </a:extLst>
          </p:cNvPr>
          <p:cNvSpPr txBox="1"/>
          <p:nvPr/>
        </p:nvSpPr>
        <p:spPr>
          <a:xfrm>
            <a:off x="5068891" y="2878057"/>
            <a:ext cx="415498" cy="369332"/>
          </a:xfrm>
          <a:prstGeom prst="rect">
            <a:avLst/>
          </a:prstGeom>
          <a:noFill/>
          <a:ln>
            <a:solidFill>
              <a:schemeClr val="tx1"/>
            </a:solidFill>
          </a:ln>
        </p:spPr>
        <p:txBody>
          <a:bodyPr wrap="none" rtlCol="0">
            <a:spAutoFit/>
          </a:bodyPr>
          <a:lstStyle/>
          <a:p>
            <a:r>
              <a:rPr lang="en-US" dirty="0"/>
              <a:t>49</a:t>
            </a:r>
          </a:p>
        </p:txBody>
      </p:sp>
      <p:sp>
        <p:nvSpPr>
          <p:cNvPr id="14" name="TextBox 13">
            <a:extLst>
              <a:ext uri="{FF2B5EF4-FFF2-40B4-BE49-F238E27FC236}">
                <a16:creationId xmlns:a16="http://schemas.microsoft.com/office/drawing/2014/main" id="{23CE7CBB-62B0-084B-9960-0E654548743F}"/>
              </a:ext>
            </a:extLst>
          </p:cNvPr>
          <p:cNvSpPr txBox="1"/>
          <p:nvPr/>
        </p:nvSpPr>
        <p:spPr>
          <a:xfrm>
            <a:off x="5484337" y="2878057"/>
            <a:ext cx="415498" cy="369332"/>
          </a:xfrm>
          <a:prstGeom prst="rect">
            <a:avLst/>
          </a:prstGeom>
          <a:noFill/>
          <a:ln>
            <a:solidFill>
              <a:schemeClr val="tx1"/>
            </a:solidFill>
          </a:ln>
        </p:spPr>
        <p:txBody>
          <a:bodyPr wrap="none" rtlCol="0">
            <a:spAutoFit/>
          </a:bodyPr>
          <a:lstStyle/>
          <a:p>
            <a:r>
              <a:rPr lang="en-US" dirty="0"/>
              <a:t>00</a:t>
            </a:r>
          </a:p>
        </p:txBody>
      </p:sp>
      <p:sp>
        <p:nvSpPr>
          <p:cNvPr id="15" name="TextBox 14">
            <a:extLst>
              <a:ext uri="{FF2B5EF4-FFF2-40B4-BE49-F238E27FC236}">
                <a16:creationId xmlns:a16="http://schemas.microsoft.com/office/drawing/2014/main" id="{64C20624-BFE3-EF4F-924C-6DDA75172D21}"/>
              </a:ext>
            </a:extLst>
          </p:cNvPr>
          <p:cNvSpPr txBox="1"/>
          <p:nvPr/>
        </p:nvSpPr>
        <p:spPr>
          <a:xfrm>
            <a:off x="5899783" y="2878057"/>
            <a:ext cx="415498" cy="369332"/>
          </a:xfrm>
          <a:prstGeom prst="rect">
            <a:avLst/>
          </a:prstGeom>
          <a:noFill/>
          <a:ln>
            <a:solidFill>
              <a:schemeClr val="tx1"/>
            </a:solidFill>
          </a:ln>
        </p:spPr>
        <p:txBody>
          <a:bodyPr wrap="none" rtlCol="0">
            <a:spAutoFit/>
          </a:bodyPr>
          <a:lstStyle/>
          <a:p>
            <a:r>
              <a:rPr lang="en-US" dirty="0"/>
              <a:t>50</a:t>
            </a:r>
          </a:p>
        </p:txBody>
      </p:sp>
      <p:sp>
        <p:nvSpPr>
          <p:cNvPr id="16" name="TextBox 15">
            <a:extLst>
              <a:ext uri="{FF2B5EF4-FFF2-40B4-BE49-F238E27FC236}">
                <a16:creationId xmlns:a16="http://schemas.microsoft.com/office/drawing/2014/main" id="{B4575C0B-174A-A948-9341-8B4E496C8822}"/>
              </a:ext>
            </a:extLst>
          </p:cNvPr>
          <p:cNvSpPr txBox="1"/>
          <p:nvPr/>
        </p:nvSpPr>
        <p:spPr>
          <a:xfrm>
            <a:off x="6315229" y="2878057"/>
            <a:ext cx="415498" cy="369332"/>
          </a:xfrm>
          <a:prstGeom prst="rect">
            <a:avLst/>
          </a:prstGeom>
          <a:noFill/>
          <a:ln>
            <a:solidFill>
              <a:schemeClr val="tx1"/>
            </a:solidFill>
          </a:ln>
        </p:spPr>
        <p:txBody>
          <a:bodyPr wrap="none" rtlCol="0">
            <a:spAutoFit/>
          </a:bodyPr>
          <a:lstStyle/>
          <a:p>
            <a:r>
              <a:rPr lang="en-US" dirty="0"/>
              <a:t>00</a:t>
            </a:r>
          </a:p>
        </p:txBody>
      </p:sp>
      <p:sp>
        <p:nvSpPr>
          <p:cNvPr id="17" name="TextBox 16">
            <a:extLst>
              <a:ext uri="{FF2B5EF4-FFF2-40B4-BE49-F238E27FC236}">
                <a16:creationId xmlns:a16="http://schemas.microsoft.com/office/drawing/2014/main" id="{C5C4C33E-2924-0649-9A3B-857E341C9CCA}"/>
              </a:ext>
            </a:extLst>
          </p:cNvPr>
          <p:cNvSpPr txBox="1"/>
          <p:nvPr/>
        </p:nvSpPr>
        <p:spPr>
          <a:xfrm>
            <a:off x="6722323" y="2878057"/>
            <a:ext cx="415498" cy="369332"/>
          </a:xfrm>
          <a:prstGeom prst="rect">
            <a:avLst/>
          </a:prstGeom>
          <a:noFill/>
          <a:ln>
            <a:solidFill>
              <a:schemeClr val="tx1"/>
            </a:solidFill>
          </a:ln>
        </p:spPr>
        <p:txBody>
          <a:bodyPr wrap="none" rtlCol="0">
            <a:spAutoFit/>
          </a:bodyPr>
          <a:lstStyle/>
          <a:p>
            <a:r>
              <a:rPr lang="en-US" dirty="0"/>
              <a:t>51</a:t>
            </a:r>
          </a:p>
        </p:txBody>
      </p:sp>
      <p:sp>
        <p:nvSpPr>
          <p:cNvPr id="18" name="TextBox 17">
            <a:extLst>
              <a:ext uri="{FF2B5EF4-FFF2-40B4-BE49-F238E27FC236}">
                <a16:creationId xmlns:a16="http://schemas.microsoft.com/office/drawing/2014/main" id="{FA011649-2CF2-5E44-B3DF-7B6A81B8D26D}"/>
              </a:ext>
            </a:extLst>
          </p:cNvPr>
          <p:cNvSpPr txBox="1"/>
          <p:nvPr/>
        </p:nvSpPr>
        <p:spPr>
          <a:xfrm>
            <a:off x="7137769" y="2878057"/>
            <a:ext cx="415498" cy="369332"/>
          </a:xfrm>
          <a:prstGeom prst="rect">
            <a:avLst/>
          </a:prstGeom>
          <a:noFill/>
          <a:ln>
            <a:solidFill>
              <a:schemeClr val="tx1"/>
            </a:solidFill>
          </a:ln>
        </p:spPr>
        <p:txBody>
          <a:bodyPr wrap="none" rtlCol="0">
            <a:spAutoFit/>
          </a:bodyPr>
          <a:lstStyle/>
          <a:p>
            <a:r>
              <a:rPr lang="en-US" dirty="0"/>
              <a:t>00</a:t>
            </a:r>
          </a:p>
        </p:txBody>
      </p:sp>
      <p:sp>
        <p:nvSpPr>
          <p:cNvPr id="19" name="TextBox 18">
            <a:extLst>
              <a:ext uri="{FF2B5EF4-FFF2-40B4-BE49-F238E27FC236}">
                <a16:creationId xmlns:a16="http://schemas.microsoft.com/office/drawing/2014/main" id="{0530BC72-C3FB-2146-8BBD-4F0A70132561}"/>
              </a:ext>
            </a:extLst>
          </p:cNvPr>
          <p:cNvSpPr txBox="1"/>
          <p:nvPr/>
        </p:nvSpPr>
        <p:spPr>
          <a:xfrm>
            <a:off x="7546947" y="2880356"/>
            <a:ext cx="415498" cy="369332"/>
          </a:xfrm>
          <a:prstGeom prst="rect">
            <a:avLst/>
          </a:prstGeom>
          <a:noFill/>
          <a:ln>
            <a:solidFill>
              <a:schemeClr val="tx1"/>
            </a:solidFill>
          </a:ln>
        </p:spPr>
        <p:txBody>
          <a:bodyPr wrap="none" rtlCol="0">
            <a:spAutoFit/>
          </a:bodyPr>
          <a:lstStyle/>
          <a:p>
            <a:r>
              <a:rPr lang="en-US" dirty="0"/>
              <a:t>65</a:t>
            </a:r>
          </a:p>
        </p:txBody>
      </p:sp>
      <p:sp>
        <p:nvSpPr>
          <p:cNvPr id="20" name="TextBox 19">
            <a:extLst>
              <a:ext uri="{FF2B5EF4-FFF2-40B4-BE49-F238E27FC236}">
                <a16:creationId xmlns:a16="http://schemas.microsoft.com/office/drawing/2014/main" id="{88677C30-DB49-3747-8926-5FCEBFBC1CF7}"/>
              </a:ext>
            </a:extLst>
          </p:cNvPr>
          <p:cNvSpPr txBox="1"/>
          <p:nvPr/>
        </p:nvSpPr>
        <p:spPr>
          <a:xfrm>
            <a:off x="7968661" y="2878057"/>
            <a:ext cx="415498" cy="369332"/>
          </a:xfrm>
          <a:prstGeom prst="rect">
            <a:avLst/>
          </a:prstGeom>
          <a:noFill/>
          <a:ln>
            <a:solidFill>
              <a:schemeClr val="tx1"/>
            </a:solidFill>
          </a:ln>
        </p:spPr>
        <p:txBody>
          <a:bodyPr wrap="none" rtlCol="0">
            <a:spAutoFit/>
          </a:bodyPr>
          <a:lstStyle/>
          <a:p>
            <a:r>
              <a:rPr lang="en-US" dirty="0"/>
              <a:t>00</a:t>
            </a:r>
          </a:p>
        </p:txBody>
      </p:sp>
      <p:sp>
        <p:nvSpPr>
          <p:cNvPr id="21" name="TextBox 20">
            <a:extLst>
              <a:ext uri="{FF2B5EF4-FFF2-40B4-BE49-F238E27FC236}">
                <a16:creationId xmlns:a16="http://schemas.microsoft.com/office/drawing/2014/main" id="{54C63882-2F6D-5D49-8785-0E80EB8C2D41}"/>
              </a:ext>
            </a:extLst>
          </p:cNvPr>
          <p:cNvSpPr txBox="1"/>
          <p:nvPr/>
        </p:nvSpPr>
        <p:spPr>
          <a:xfrm>
            <a:off x="8384107" y="2878057"/>
            <a:ext cx="415498" cy="369332"/>
          </a:xfrm>
          <a:prstGeom prst="rect">
            <a:avLst/>
          </a:prstGeom>
          <a:noFill/>
          <a:ln>
            <a:solidFill>
              <a:schemeClr val="tx1"/>
            </a:solidFill>
          </a:ln>
        </p:spPr>
        <p:txBody>
          <a:bodyPr wrap="none" rtlCol="0">
            <a:spAutoFit/>
          </a:bodyPr>
          <a:lstStyle/>
          <a:p>
            <a:r>
              <a:rPr lang="en-US" dirty="0"/>
              <a:t>66</a:t>
            </a:r>
          </a:p>
        </p:txBody>
      </p:sp>
      <p:sp>
        <p:nvSpPr>
          <p:cNvPr id="32" name="TextBox 31">
            <a:extLst>
              <a:ext uri="{FF2B5EF4-FFF2-40B4-BE49-F238E27FC236}">
                <a16:creationId xmlns:a16="http://schemas.microsoft.com/office/drawing/2014/main" id="{060DFB0D-BEE8-E846-8CB2-A9EC3F4D1588}"/>
              </a:ext>
            </a:extLst>
          </p:cNvPr>
          <p:cNvSpPr txBox="1"/>
          <p:nvPr/>
        </p:nvSpPr>
        <p:spPr>
          <a:xfrm>
            <a:off x="3746217" y="5076517"/>
            <a:ext cx="375424" cy="369332"/>
          </a:xfrm>
          <a:prstGeom prst="rect">
            <a:avLst/>
          </a:prstGeom>
          <a:noFill/>
          <a:ln>
            <a:solidFill>
              <a:schemeClr val="tx1"/>
            </a:solidFill>
          </a:ln>
        </p:spPr>
        <p:txBody>
          <a:bodyPr wrap="none" rtlCol="0">
            <a:spAutoFit/>
          </a:bodyPr>
          <a:lstStyle/>
          <a:p>
            <a:r>
              <a:rPr lang="en-US" dirty="0">
                <a:solidFill>
                  <a:srgbClr val="FF0000"/>
                </a:solidFill>
              </a:rPr>
              <a:t>-2</a:t>
            </a:r>
          </a:p>
        </p:txBody>
      </p:sp>
      <p:sp>
        <p:nvSpPr>
          <p:cNvPr id="33" name="TextBox 32">
            <a:extLst>
              <a:ext uri="{FF2B5EF4-FFF2-40B4-BE49-F238E27FC236}">
                <a16:creationId xmlns:a16="http://schemas.microsoft.com/office/drawing/2014/main" id="{0A2A67F2-CC9A-744A-A2E6-D56E672AFC76}"/>
              </a:ext>
            </a:extLst>
          </p:cNvPr>
          <p:cNvSpPr txBox="1"/>
          <p:nvPr/>
        </p:nvSpPr>
        <p:spPr>
          <a:xfrm>
            <a:off x="4124085" y="5076517"/>
            <a:ext cx="375424" cy="369332"/>
          </a:xfrm>
          <a:prstGeom prst="rect">
            <a:avLst/>
          </a:prstGeom>
          <a:noFill/>
          <a:ln>
            <a:solidFill>
              <a:schemeClr val="tx1"/>
            </a:solidFill>
          </a:ln>
        </p:spPr>
        <p:txBody>
          <a:bodyPr wrap="none" rtlCol="0">
            <a:spAutoFit/>
          </a:bodyPr>
          <a:lstStyle/>
          <a:p>
            <a:r>
              <a:rPr lang="en-US" dirty="0">
                <a:solidFill>
                  <a:srgbClr val="FF0000"/>
                </a:solidFill>
              </a:rPr>
              <a:t>-1</a:t>
            </a:r>
          </a:p>
        </p:txBody>
      </p:sp>
      <p:sp>
        <p:nvSpPr>
          <p:cNvPr id="34" name="TextBox 33">
            <a:extLst>
              <a:ext uri="{FF2B5EF4-FFF2-40B4-BE49-F238E27FC236}">
                <a16:creationId xmlns:a16="http://schemas.microsoft.com/office/drawing/2014/main" id="{2E92B08E-8F9F-E14A-94F7-DF5446387AF6}"/>
              </a:ext>
            </a:extLst>
          </p:cNvPr>
          <p:cNvSpPr txBox="1"/>
          <p:nvPr/>
        </p:nvSpPr>
        <p:spPr>
          <a:xfrm>
            <a:off x="4494757" y="5076517"/>
            <a:ext cx="415498" cy="369332"/>
          </a:xfrm>
          <a:prstGeom prst="rect">
            <a:avLst/>
          </a:prstGeom>
          <a:noFill/>
          <a:ln>
            <a:solidFill>
              <a:schemeClr val="tx1"/>
            </a:solidFill>
          </a:ln>
        </p:spPr>
        <p:txBody>
          <a:bodyPr wrap="none" rtlCol="0">
            <a:spAutoFit/>
          </a:bodyPr>
          <a:lstStyle/>
          <a:p>
            <a:r>
              <a:rPr lang="en-US" dirty="0"/>
              <a:t>00</a:t>
            </a:r>
          </a:p>
        </p:txBody>
      </p:sp>
      <p:sp>
        <p:nvSpPr>
          <p:cNvPr id="35" name="TextBox 34">
            <a:extLst>
              <a:ext uri="{FF2B5EF4-FFF2-40B4-BE49-F238E27FC236}">
                <a16:creationId xmlns:a16="http://schemas.microsoft.com/office/drawing/2014/main" id="{CACB7E3E-60CB-194E-B70E-7463AC919E7F}"/>
              </a:ext>
            </a:extLst>
          </p:cNvPr>
          <p:cNvSpPr txBox="1"/>
          <p:nvPr/>
        </p:nvSpPr>
        <p:spPr>
          <a:xfrm>
            <a:off x="4910203" y="5076517"/>
            <a:ext cx="415498" cy="369332"/>
          </a:xfrm>
          <a:prstGeom prst="rect">
            <a:avLst/>
          </a:prstGeom>
          <a:noFill/>
          <a:ln>
            <a:solidFill>
              <a:schemeClr val="tx1"/>
            </a:solidFill>
          </a:ln>
        </p:spPr>
        <p:txBody>
          <a:bodyPr wrap="none" rtlCol="0">
            <a:spAutoFit/>
          </a:bodyPr>
          <a:lstStyle/>
          <a:p>
            <a:r>
              <a:rPr lang="en-US" dirty="0"/>
              <a:t>49</a:t>
            </a:r>
          </a:p>
        </p:txBody>
      </p:sp>
      <p:sp>
        <p:nvSpPr>
          <p:cNvPr id="36" name="TextBox 35">
            <a:extLst>
              <a:ext uri="{FF2B5EF4-FFF2-40B4-BE49-F238E27FC236}">
                <a16:creationId xmlns:a16="http://schemas.microsoft.com/office/drawing/2014/main" id="{FD14F845-84C9-EC41-985D-CE1991817999}"/>
              </a:ext>
            </a:extLst>
          </p:cNvPr>
          <p:cNvSpPr txBox="1"/>
          <p:nvPr/>
        </p:nvSpPr>
        <p:spPr>
          <a:xfrm>
            <a:off x="5325649" y="5076517"/>
            <a:ext cx="415498" cy="369332"/>
          </a:xfrm>
          <a:prstGeom prst="rect">
            <a:avLst/>
          </a:prstGeom>
          <a:noFill/>
          <a:ln>
            <a:solidFill>
              <a:schemeClr val="tx1"/>
            </a:solidFill>
          </a:ln>
        </p:spPr>
        <p:txBody>
          <a:bodyPr wrap="none" rtlCol="0">
            <a:spAutoFit/>
          </a:bodyPr>
          <a:lstStyle/>
          <a:p>
            <a:r>
              <a:rPr lang="en-US" dirty="0"/>
              <a:t>00</a:t>
            </a:r>
          </a:p>
        </p:txBody>
      </p:sp>
      <p:sp>
        <p:nvSpPr>
          <p:cNvPr id="37" name="TextBox 36">
            <a:extLst>
              <a:ext uri="{FF2B5EF4-FFF2-40B4-BE49-F238E27FC236}">
                <a16:creationId xmlns:a16="http://schemas.microsoft.com/office/drawing/2014/main" id="{4205289D-B7A1-4D4F-A928-9F94D86CD89A}"/>
              </a:ext>
            </a:extLst>
          </p:cNvPr>
          <p:cNvSpPr txBox="1"/>
          <p:nvPr/>
        </p:nvSpPr>
        <p:spPr>
          <a:xfrm>
            <a:off x="5741095" y="5076517"/>
            <a:ext cx="415498" cy="369332"/>
          </a:xfrm>
          <a:prstGeom prst="rect">
            <a:avLst/>
          </a:prstGeom>
          <a:noFill/>
          <a:ln>
            <a:solidFill>
              <a:schemeClr val="tx1"/>
            </a:solidFill>
          </a:ln>
        </p:spPr>
        <p:txBody>
          <a:bodyPr wrap="none" rtlCol="0">
            <a:spAutoFit/>
          </a:bodyPr>
          <a:lstStyle/>
          <a:p>
            <a:r>
              <a:rPr lang="en-US" dirty="0"/>
              <a:t>50</a:t>
            </a:r>
          </a:p>
        </p:txBody>
      </p:sp>
      <p:sp>
        <p:nvSpPr>
          <p:cNvPr id="38" name="TextBox 37">
            <a:extLst>
              <a:ext uri="{FF2B5EF4-FFF2-40B4-BE49-F238E27FC236}">
                <a16:creationId xmlns:a16="http://schemas.microsoft.com/office/drawing/2014/main" id="{4D05A981-160B-6946-97D0-E217A25EDA49}"/>
              </a:ext>
            </a:extLst>
          </p:cNvPr>
          <p:cNvSpPr txBox="1"/>
          <p:nvPr/>
        </p:nvSpPr>
        <p:spPr>
          <a:xfrm>
            <a:off x="6169067" y="5076517"/>
            <a:ext cx="415498" cy="369332"/>
          </a:xfrm>
          <a:prstGeom prst="rect">
            <a:avLst/>
          </a:prstGeom>
          <a:noFill/>
          <a:ln>
            <a:solidFill>
              <a:schemeClr val="tx1"/>
            </a:solidFill>
          </a:ln>
        </p:spPr>
        <p:txBody>
          <a:bodyPr wrap="none" rtlCol="0">
            <a:spAutoFit/>
          </a:bodyPr>
          <a:lstStyle/>
          <a:p>
            <a:r>
              <a:rPr lang="en-US" dirty="0"/>
              <a:t>00</a:t>
            </a:r>
          </a:p>
        </p:txBody>
      </p:sp>
      <p:sp>
        <p:nvSpPr>
          <p:cNvPr id="39" name="TextBox 38">
            <a:extLst>
              <a:ext uri="{FF2B5EF4-FFF2-40B4-BE49-F238E27FC236}">
                <a16:creationId xmlns:a16="http://schemas.microsoft.com/office/drawing/2014/main" id="{D3488578-669B-BE48-A5C9-B170E1381D62}"/>
              </a:ext>
            </a:extLst>
          </p:cNvPr>
          <p:cNvSpPr txBox="1"/>
          <p:nvPr/>
        </p:nvSpPr>
        <p:spPr>
          <a:xfrm>
            <a:off x="6588687" y="5076517"/>
            <a:ext cx="415498" cy="369332"/>
          </a:xfrm>
          <a:prstGeom prst="rect">
            <a:avLst/>
          </a:prstGeom>
          <a:noFill/>
          <a:ln>
            <a:solidFill>
              <a:schemeClr val="tx1"/>
            </a:solidFill>
          </a:ln>
        </p:spPr>
        <p:txBody>
          <a:bodyPr wrap="none" rtlCol="0">
            <a:spAutoFit/>
          </a:bodyPr>
          <a:lstStyle/>
          <a:p>
            <a:r>
              <a:rPr lang="en-US" dirty="0"/>
              <a:t>51</a:t>
            </a:r>
          </a:p>
        </p:txBody>
      </p:sp>
      <p:sp>
        <p:nvSpPr>
          <p:cNvPr id="40" name="TextBox 39">
            <a:extLst>
              <a:ext uri="{FF2B5EF4-FFF2-40B4-BE49-F238E27FC236}">
                <a16:creationId xmlns:a16="http://schemas.microsoft.com/office/drawing/2014/main" id="{256FD21B-EBBA-6149-B6EF-C09545B5008E}"/>
              </a:ext>
            </a:extLst>
          </p:cNvPr>
          <p:cNvSpPr txBox="1"/>
          <p:nvPr/>
        </p:nvSpPr>
        <p:spPr>
          <a:xfrm>
            <a:off x="7004133" y="5076517"/>
            <a:ext cx="415498" cy="369332"/>
          </a:xfrm>
          <a:prstGeom prst="rect">
            <a:avLst/>
          </a:prstGeom>
          <a:noFill/>
          <a:ln>
            <a:solidFill>
              <a:schemeClr val="tx1"/>
            </a:solidFill>
          </a:ln>
        </p:spPr>
        <p:txBody>
          <a:bodyPr wrap="none" rtlCol="0">
            <a:spAutoFit/>
          </a:bodyPr>
          <a:lstStyle/>
          <a:p>
            <a:r>
              <a:rPr lang="en-US" dirty="0"/>
              <a:t>00</a:t>
            </a:r>
          </a:p>
        </p:txBody>
      </p:sp>
      <p:sp>
        <p:nvSpPr>
          <p:cNvPr id="41" name="TextBox 40">
            <a:extLst>
              <a:ext uri="{FF2B5EF4-FFF2-40B4-BE49-F238E27FC236}">
                <a16:creationId xmlns:a16="http://schemas.microsoft.com/office/drawing/2014/main" id="{D2E1523F-E2B1-934F-A7EE-9B5474895429}"/>
              </a:ext>
            </a:extLst>
          </p:cNvPr>
          <p:cNvSpPr txBox="1"/>
          <p:nvPr/>
        </p:nvSpPr>
        <p:spPr>
          <a:xfrm>
            <a:off x="7419579" y="5076517"/>
            <a:ext cx="415498" cy="369332"/>
          </a:xfrm>
          <a:prstGeom prst="rect">
            <a:avLst/>
          </a:prstGeom>
          <a:noFill/>
          <a:ln>
            <a:solidFill>
              <a:schemeClr val="tx1"/>
            </a:solidFill>
          </a:ln>
        </p:spPr>
        <p:txBody>
          <a:bodyPr wrap="none" rtlCol="0">
            <a:spAutoFit/>
          </a:bodyPr>
          <a:lstStyle/>
          <a:p>
            <a:r>
              <a:rPr lang="en-US" dirty="0"/>
              <a:t>65</a:t>
            </a:r>
          </a:p>
        </p:txBody>
      </p:sp>
      <p:sp>
        <p:nvSpPr>
          <p:cNvPr id="42" name="TextBox 41">
            <a:extLst>
              <a:ext uri="{FF2B5EF4-FFF2-40B4-BE49-F238E27FC236}">
                <a16:creationId xmlns:a16="http://schemas.microsoft.com/office/drawing/2014/main" id="{31E00844-0BA2-B74B-A0FE-23C304BD5D9E}"/>
              </a:ext>
            </a:extLst>
          </p:cNvPr>
          <p:cNvSpPr txBox="1"/>
          <p:nvPr/>
        </p:nvSpPr>
        <p:spPr>
          <a:xfrm>
            <a:off x="7847551" y="5076517"/>
            <a:ext cx="415498" cy="369332"/>
          </a:xfrm>
          <a:prstGeom prst="rect">
            <a:avLst/>
          </a:prstGeom>
          <a:noFill/>
          <a:ln>
            <a:solidFill>
              <a:schemeClr val="tx1"/>
            </a:solidFill>
          </a:ln>
        </p:spPr>
        <p:txBody>
          <a:bodyPr wrap="none" rtlCol="0">
            <a:spAutoFit/>
          </a:bodyPr>
          <a:lstStyle/>
          <a:p>
            <a:r>
              <a:rPr lang="en-US" dirty="0"/>
              <a:t>00</a:t>
            </a:r>
          </a:p>
        </p:txBody>
      </p:sp>
      <p:sp>
        <p:nvSpPr>
          <p:cNvPr id="43" name="TextBox 42">
            <a:extLst>
              <a:ext uri="{FF2B5EF4-FFF2-40B4-BE49-F238E27FC236}">
                <a16:creationId xmlns:a16="http://schemas.microsoft.com/office/drawing/2014/main" id="{AB30D66C-8EFC-044F-BB5F-92D1E8184BF7}"/>
              </a:ext>
            </a:extLst>
          </p:cNvPr>
          <p:cNvSpPr txBox="1"/>
          <p:nvPr/>
        </p:nvSpPr>
        <p:spPr>
          <a:xfrm>
            <a:off x="8262997" y="5076517"/>
            <a:ext cx="415498" cy="369332"/>
          </a:xfrm>
          <a:prstGeom prst="rect">
            <a:avLst/>
          </a:prstGeom>
          <a:noFill/>
          <a:ln>
            <a:solidFill>
              <a:schemeClr val="tx1"/>
            </a:solidFill>
          </a:ln>
        </p:spPr>
        <p:txBody>
          <a:bodyPr wrap="none" rtlCol="0">
            <a:spAutoFit/>
          </a:bodyPr>
          <a:lstStyle/>
          <a:p>
            <a:r>
              <a:rPr lang="en-US" dirty="0"/>
              <a:t>66</a:t>
            </a:r>
          </a:p>
        </p:txBody>
      </p:sp>
    </p:spTree>
    <p:extLst>
      <p:ext uri="{BB962C8B-B14F-4D97-AF65-F5344CB8AC3E}">
        <p14:creationId xmlns:p14="http://schemas.microsoft.com/office/powerpoint/2010/main" val="117589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172">
                                            <p:txEl>
                                              <p:pRg st="12" end="1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17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bldLvl="2"/>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E780-A6BC-6348-BE11-5F3012969B12}"/>
              </a:ext>
            </a:extLst>
          </p:cNvPr>
          <p:cNvSpPr>
            <a:spLocks noGrp="1"/>
          </p:cNvSpPr>
          <p:nvPr>
            <p:ph type="title"/>
          </p:nvPr>
        </p:nvSpPr>
        <p:spPr/>
        <p:txBody>
          <a:bodyPr/>
          <a:lstStyle/>
          <a:p>
            <a:r>
              <a:rPr lang="en-US" dirty="0"/>
              <a:t>Encoding Numbers</a:t>
            </a:r>
          </a:p>
        </p:txBody>
      </p:sp>
      <p:sp>
        <p:nvSpPr>
          <p:cNvPr id="3" name="Content Placeholder 2">
            <a:extLst>
              <a:ext uri="{FF2B5EF4-FFF2-40B4-BE49-F238E27FC236}">
                <a16:creationId xmlns:a16="http://schemas.microsoft.com/office/drawing/2014/main" id="{7248A086-A6C5-4448-8A54-53B30613FD59}"/>
              </a:ext>
            </a:extLst>
          </p:cNvPr>
          <p:cNvSpPr>
            <a:spLocks noGrp="1"/>
          </p:cNvSpPr>
          <p:nvPr>
            <p:ph idx="1"/>
          </p:nvPr>
        </p:nvSpPr>
        <p:spPr>
          <a:xfrm>
            <a:off x="457200" y="1600201"/>
            <a:ext cx="6670110" cy="4525963"/>
          </a:xfrm>
        </p:spPr>
        <p:txBody>
          <a:bodyPr/>
          <a:lstStyle/>
          <a:p>
            <a:r>
              <a:rPr lang="en-US" dirty="0"/>
              <a:t>A number is characterized by:</a:t>
            </a:r>
          </a:p>
          <a:p>
            <a:pPr lvl="1"/>
            <a:r>
              <a:rPr lang="en-US" b="1" dirty="0">
                <a:solidFill>
                  <a:srgbClr val="0070C0"/>
                </a:solidFill>
              </a:rPr>
              <a:t>Size</a:t>
            </a:r>
            <a:r>
              <a:rPr lang="en-US" dirty="0"/>
              <a:t> : number of bits (byte (8 bits), short (16 bits), </a:t>
            </a:r>
            <a:r>
              <a:rPr lang="en-US" dirty="0" err="1"/>
              <a:t>int</a:t>
            </a:r>
            <a:r>
              <a:rPr lang="en-US" dirty="0"/>
              <a:t> (32 bits), long (64 bits))</a:t>
            </a:r>
          </a:p>
          <a:p>
            <a:pPr lvl="1"/>
            <a:r>
              <a:rPr lang="en-US" b="1" dirty="0">
                <a:solidFill>
                  <a:srgbClr val="0070C0"/>
                </a:solidFill>
              </a:rPr>
              <a:t>Byte</a:t>
            </a:r>
            <a:r>
              <a:rPr lang="en-US" dirty="0"/>
              <a:t> </a:t>
            </a:r>
            <a:r>
              <a:rPr lang="en-US" b="1" dirty="0">
                <a:solidFill>
                  <a:srgbClr val="0070C0"/>
                </a:solidFill>
              </a:rPr>
              <a:t>Order</a:t>
            </a:r>
            <a:r>
              <a:rPr lang="en-US" dirty="0"/>
              <a:t>:  Number = 0x12345678</a:t>
            </a:r>
          </a:p>
          <a:p>
            <a:pPr lvl="2"/>
            <a:r>
              <a:rPr lang="en-US" b="1" dirty="0">
                <a:solidFill>
                  <a:srgbClr val="0070C0"/>
                </a:solidFill>
              </a:rPr>
              <a:t>Little endian</a:t>
            </a:r>
            <a:r>
              <a:rPr lang="en-US" dirty="0"/>
              <a:t> : (first  byte is the least significant byte)</a:t>
            </a:r>
          </a:p>
          <a:p>
            <a:pPr lvl="2"/>
            <a:r>
              <a:rPr lang="en-US" b="1" dirty="0">
                <a:solidFill>
                  <a:srgbClr val="0070C0"/>
                </a:solidFill>
              </a:rPr>
              <a:t>Big Endian</a:t>
            </a:r>
            <a:r>
              <a:rPr lang="en-US" dirty="0"/>
              <a:t> (</a:t>
            </a:r>
            <a:r>
              <a:rPr lang="en-US" b="1" dirty="0">
                <a:solidFill>
                  <a:srgbClr val="0070C0"/>
                </a:solidFill>
              </a:rPr>
              <a:t>Network Byte Order</a:t>
            </a:r>
            <a:r>
              <a:rPr lang="en-US" dirty="0"/>
              <a:t>):  (first byte is the most significant byte)</a:t>
            </a:r>
          </a:p>
          <a:p>
            <a:pPr lvl="1"/>
            <a:r>
              <a:rPr lang="en-US" b="1" dirty="0">
                <a:solidFill>
                  <a:srgbClr val="0070C0"/>
                </a:solidFill>
              </a:rPr>
              <a:t>Signed?</a:t>
            </a:r>
            <a:r>
              <a:rPr lang="en-US" dirty="0"/>
              <a:t>:</a:t>
            </a:r>
          </a:p>
          <a:p>
            <a:pPr lvl="1"/>
            <a:endParaRPr lang="en-US" dirty="0"/>
          </a:p>
          <a:p>
            <a:pPr lvl="1"/>
            <a:endParaRPr lang="en-US" dirty="0"/>
          </a:p>
          <a:p>
            <a:r>
              <a:rPr lang="en-US" b="1" dirty="0">
                <a:solidFill>
                  <a:srgbClr val="FF0000"/>
                </a:solidFill>
              </a:rPr>
              <a:t>Key</a:t>
            </a:r>
            <a:r>
              <a:rPr lang="en-US" dirty="0"/>
              <a:t>: Sender and receiver must agree (Protocol)</a:t>
            </a:r>
          </a:p>
        </p:txBody>
      </p:sp>
      <p:sp>
        <p:nvSpPr>
          <p:cNvPr id="4" name="Slide Number Placeholder 3">
            <a:extLst>
              <a:ext uri="{FF2B5EF4-FFF2-40B4-BE49-F238E27FC236}">
                <a16:creationId xmlns:a16="http://schemas.microsoft.com/office/drawing/2014/main" id="{442900FF-97D7-C54E-8ABC-10FEA9334690}"/>
              </a:ext>
            </a:extLst>
          </p:cNvPr>
          <p:cNvSpPr>
            <a:spLocks noGrp="1"/>
          </p:cNvSpPr>
          <p:nvPr>
            <p:ph type="sldNum" sz="quarter" idx="12"/>
          </p:nvPr>
        </p:nvSpPr>
        <p:spPr/>
        <p:txBody>
          <a:bodyPr/>
          <a:lstStyle/>
          <a:p>
            <a:pPr algn="r"/>
            <a:fld id="{B57850E7-7C6C-754D-81F8-C814130E13C9}" type="slidenum">
              <a:rPr lang="en-US" smtClean="0"/>
              <a:pPr algn="r"/>
              <a:t>31</a:t>
            </a:fld>
            <a:endParaRPr lang="en-US" dirty="0"/>
          </a:p>
        </p:txBody>
      </p:sp>
      <p:sp>
        <p:nvSpPr>
          <p:cNvPr id="5" name="TextBox 4">
            <a:extLst>
              <a:ext uri="{FF2B5EF4-FFF2-40B4-BE49-F238E27FC236}">
                <a16:creationId xmlns:a16="http://schemas.microsoft.com/office/drawing/2014/main" id="{3AFE011F-31F5-E54E-8B31-2ABF746B440D}"/>
              </a:ext>
            </a:extLst>
          </p:cNvPr>
          <p:cNvSpPr txBox="1"/>
          <p:nvPr/>
        </p:nvSpPr>
        <p:spPr>
          <a:xfrm>
            <a:off x="6486417" y="2189127"/>
            <a:ext cx="415498" cy="369332"/>
          </a:xfrm>
          <a:prstGeom prst="rect">
            <a:avLst/>
          </a:prstGeom>
          <a:noFill/>
          <a:ln>
            <a:solidFill>
              <a:schemeClr val="tx1"/>
            </a:solidFill>
          </a:ln>
        </p:spPr>
        <p:txBody>
          <a:bodyPr wrap="none" rtlCol="0">
            <a:spAutoFit/>
          </a:bodyPr>
          <a:lstStyle/>
          <a:p>
            <a:r>
              <a:rPr lang="en-US" dirty="0"/>
              <a:t>78</a:t>
            </a:r>
          </a:p>
        </p:txBody>
      </p:sp>
      <p:sp>
        <p:nvSpPr>
          <p:cNvPr id="6" name="TextBox 5">
            <a:extLst>
              <a:ext uri="{FF2B5EF4-FFF2-40B4-BE49-F238E27FC236}">
                <a16:creationId xmlns:a16="http://schemas.microsoft.com/office/drawing/2014/main" id="{6C3E8490-8011-894A-9B7B-B9897C467409}"/>
              </a:ext>
            </a:extLst>
          </p:cNvPr>
          <p:cNvSpPr txBox="1"/>
          <p:nvPr/>
        </p:nvSpPr>
        <p:spPr>
          <a:xfrm>
            <a:off x="6895595" y="2191426"/>
            <a:ext cx="415498" cy="369332"/>
          </a:xfrm>
          <a:prstGeom prst="rect">
            <a:avLst/>
          </a:prstGeom>
          <a:noFill/>
          <a:ln>
            <a:solidFill>
              <a:schemeClr val="tx1"/>
            </a:solidFill>
          </a:ln>
        </p:spPr>
        <p:txBody>
          <a:bodyPr wrap="none" rtlCol="0">
            <a:spAutoFit/>
          </a:bodyPr>
          <a:lstStyle/>
          <a:p>
            <a:r>
              <a:rPr lang="en-US" dirty="0"/>
              <a:t>56</a:t>
            </a:r>
          </a:p>
        </p:txBody>
      </p:sp>
      <p:sp>
        <p:nvSpPr>
          <p:cNvPr id="7" name="TextBox 6">
            <a:extLst>
              <a:ext uri="{FF2B5EF4-FFF2-40B4-BE49-F238E27FC236}">
                <a16:creationId xmlns:a16="http://schemas.microsoft.com/office/drawing/2014/main" id="{86B5BD0B-8A4D-A349-8673-BD87D261A7CC}"/>
              </a:ext>
            </a:extLst>
          </p:cNvPr>
          <p:cNvSpPr txBox="1"/>
          <p:nvPr/>
        </p:nvSpPr>
        <p:spPr>
          <a:xfrm>
            <a:off x="7317309" y="2189127"/>
            <a:ext cx="415498" cy="369332"/>
          </a:xfrm>
          <a:prstGeom prst="rect">
            <a:avLst/>
          </a:prstGeom>
          <a:noFill/>
          <a:ln>
            <a:solidFill>
              <a:schemeClr val="tx1"/>
            </a:solidFill>
          </a:ln>
        </p:spPr>
        <p:txBody>
          <a:bodyPr wrap="none" rtlCol="0">
            <a:spAutoFit/>
          </a:bodyPr>
          <a:lstStyle/>
          <a:p>
            <a:r>
              <a:rPr lang="en-US" dirty="0"/>
              <a:t>34</a:t>
            </a:r>
          </a:p>
        </p:txBody>
      </p:sp>
      <p:sp>
        <p:nvSpPr>
          <p:cNvPr id="8" name="TextBox 7">
            <a:extLst>
              <a:ext uri="{FF2B5EF4-FFF2-40B4-BE49-F238E27FC236}">
                <a16:creationId xmlns:a16="http://schemas.microsoft.com/office/drawing/2014/main" id="{E180462B-B192-6946-8F16-2BCAA71EAF0A}"/>
              </a:ext>
            </a:extLst>
          </p:cNvPr>
          <p:cNvSpPr txBox="1"/>
          <p:nvPr/>
        </p:nvSpPr>
        <p:spPr>
          <a:xfrm>
            <a:off x="7732755" y="2189127"/>
            <a:ext cx="415498" cy="369332"/>
          </a:xfrm>
          <a:prstGeom prst="rect">
            <a:avLst/>
          </a:prstGeom>
          <a:noFill/>
          <a:ln>
            <a:solidFill>
              <a:schemeClr val="tx1"/>
            </a:solidFill>
          </a:ln>
        </p:spPr>
        <p:txBody>
          <a:bodyPr wrap="none" rtlCol="0">
            <a:spAutoFit/>
          </a:bodyPr>
          <a:lstStyle/>
          <a:p>
            <a:r>
              <a:rPr lang="en-US" dirty="0"/>
              <a:t>12</a:t>
            </a:r>
          </a:p>
        </p:txBody>
      </p:sp>
      <p:sp>
        <p:nvSpPr>
          <p:cNvPr id="9" name="TextBox 8">
            <a:extLst>
              <a:ext uri="{FF2B5EF4-FFF2-40B4-BE49-F238E27FC236}">
                <a16:creationId xmlns:a16="http://schemas.microsoft.com/office/drawing/2014/main" id="{084E67F0-5B8C-D347-ABAD-4A498F1191B4}"/>
              </a:ext>
            </a:extLst>
          </p:cNvPr>
          <p:cNvSpPr txBox="1"/>
          <p:nvPr/>
        </p:nvSpPr>
        <p:spPr>
          <a:xfrm>
            <a:off x="6501031" y="2885671"/>
            <a:ext cx="415498" cy="369332"/>
          </a:xfrm>
          <a:prstGeom prst="rect">
            <a:avLst/>
          </a:prstGeom>
          <a:noFill/>
          <a:ln>
            <a:solidFill>
              <a:schemeClr val="tx1"/>
            </a:solidFill>
          </a:ln>
        </p:spPr>
        <p:txBody>
          <a:bodyPr wrap="none" rtlCol="0">
            <a:spAutoFit/>
          </a:bodyPr>
          <a:lstStyle/>
          <a:p>
            <a:r>
              <a:rPr lang="en-US" dirty="0"/>
              <a:t>12</a:t>
            </a:r>
          </a:p>
        </p:txBody>
      </p:sp>
      <p:sp>
        <p:nvSpPr>
          <p:cNvPr id="10" name="TextBox 9">
            <a:extLst>
              <a:ext uri="{FF2B5EF4-FFF2-40B4-BE49-F238E27FC236}">
                <a16:creationId xmlns:a16="http://schemas.microsoft.com/office/drawing/2014/main" id="{812AE1C6-4DEA-E84E-A0B3-150B261316FC}"/>
              </a:ext>
            </a:extLst>
          </p:cNvPr>
          <p:cNvSpPr txBox="1"/>
          <p:nvPr/>
        </p:nvSpPr>
        <p:spPr>
          <a:xfrm>
            <a:off x="6910209" y="2887970"/>
            <a:ext cx="415498" cy="369332"/>
          </a:xfrm>
          <a:prstGeom prst="rect">
            <a:avLst/>
          </a:prstGeom>
          <a:noFill/>
          <a:ln>
            <a:solidFill>
              <a:schemeClr val="tx1"/>
            </a:solidFill>
          </a:ln>
        </p:spPr>
        <p:txBody>
          <a:bodyPr wrap="none" rtlCol="0">
            <a:spAutoFit/>
          </a:bodyPr>
          <a:lstStyle/>
          <a:p>
            <a:r>
              <a:rPr lang="en-US" dirty="0"/>
              <a:t>34</a:t>
            </a:r>
          </a:p>
        </p:txBody>
      </p:sp>
      <p:sp>
        <p:nvSpPr>
          <p:cNvPr id="11" name="TextBox 10">
            <a:extLst>
              <a:ext uri="{FF2B5EF4-FFF2-40B4-BE49-F238E27FC236}">
                <a16:creationId xmlns:a16="http://schemas.microsoft.com/office/drawing/2014/main" id="{6B4A2BC5-B4FF-7841-B59B-5838B94413A6}"/>
              </a:ext>
            </a:extLst>
          </p:cNvPr>
          <p:cNvSpPr txBox="1"/>
          <p:nvPr/>
        </p:nvSpPr>
        <p:spPr>
          <a:xfrm>
            <a:off x="7331923" y="2885671"/>
            <a:ext cx="415498" cy="369332"/>
          </a:xfrm>
          <a:prstGeom prst="rect">
            <a:avLst/>
          </a:prstGeom>
          <a:noFill/>
          <a:ln>
            <a:solidFill>
              <a:schemeClr val="tx1"/>
            </a:solidFill>
          </a:ln>
        </p:spPr>
        <p:txBody>
          <a:bodyPr wrap="none" rtlCol="0">
            <a:spAutoFit/>
          </a:bodyPr>
          <a:lstStyle/>
          <a:p>
            <a:r>
              <a:rPr lang="en-US" dirty="0"/>
              <a:t>56</a:t>
            </a:r>
          </a:p>
        </p:txBody>
      </p:sp>
      <p:sp>
        <p:nvSpPr>
          <p:cNvPr id="12" name="TextBox 11">
            <a:extLst>
              <a:ext uri="{FF2B5EF4-FFF2-40B4-BE49-F238E27FC236}">
                <a16:creationId xmlns:a16="http://schemas.microsoft.com/office/drawing/2014/main" id="{F6939298-958F-8A4C-88B3-98E42FAE9521}"/>
              </a:ext>
            </a:extLst>
          </p:cNvPr>
          <p:cNvSpPr txBox="1"/>
          <p:nvPr/>
        </p:nvSpPr>
        <p:spPr>
          <a:xfrm>
            <a:off x="7747369" y="2885671"/>
            <a:ext cx="415498" cy="369332"/>
          </a:xfrm>
          <a:prstGeom prst="rect">
            <a:avLst/>
          </a:prstGeom>
          <a:noFill/>
          <a:ln>
            <a:solidFill>
              <a:schemeClr val="tx1"/>
            </a:solidFill>
          </a:ln>
        </p:spPr>
        <p:txBody>
          <a:bodyPr wrap="none" rtlCol="0">
            <a:spAutoFit/>
          </a:bodyPr>
          <a:lstStyle/>
          <a:p>
            <a:r>
              <a:rPr lang="en-US" dirty="0"/>
              <a:t>78</a:t>
            </a:r>
          </a:p>
        </p:txBody>
      </p:sp>
    </p:spTree>
    <p:extLst>
      <p:ext uri="{BB962C8B-B14F-4D97-AF65-F5344CB8AC3E}">
        <p14:creationId xmlns:p14="http://schemas.microsoft.com/office/powerpoint/2010/main" val="91981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6" grpId="0" animBg="1"/>
      <p:bldP spid="7" grpId="0" animBg="1"/>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F12-A62E-6940-B48D-F3E5E34E3AD3}"/>
              </a:ext>
            </a:extLst>
          </p:cNvPr>
          <p:cNvSpPr>
            <a:spLocks noGrp="1"/>
          </p:cNvSpPr>
          <p:nvPr>
            <p:ph type="title"/>
          </p:nvPr>
        </p:nvSpPr>
        <p:spPr/>
        <p:txBody>
          <a:bodyPr/>
          <a:lstStyle/>
          <a:p>
            <a:r>
              <a:rPr lang="en-US" dirty="0">
                <a:solidFill>
                  <a:schemeClr val="tx1">
                    <a:lumMod val="50000"/>
                    <a:lumOff val="50000"/>
                  </a:schemeClr>
                </a:solidFill>
              </a:rPr>
              <a:t>Encoding a Friend …. (</a:t>
            </a:r>
            <a:r>
              <a:rPr lang="en-US" dirty="0" err="1">
                <a:solidFill>
                  <a:srgbClr val="FF0000"/>
                </a:solidFill>
              </a:rPr>
              <a:t>Friend.java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F0A75398-4379-3A41-8358-DC321B3DD108}"/>
              </a:ext>
            </a:extLst>
          </p:cNvPr>
          <p:cNvSpPr>
            <a:spLocks noGrp="1"/>
          </p:cNvSpPr>
          <p:nvPr>
            <p:ph idx="1"/>
          </p:nvPr>
        </p:nvSpPr>
        <p:spPr>
          <a:xfrm>
            <a:off x="457200" y="1600201"/>
            <a:ext cx="8574066" cy="4525963"/>
          </a:xfrm>
        </p:spPr>
        <p:txBody>
          <a:bodyPr/>
          <a:lstStyle/>
          <a:p>
            <a:r>
              <a:rPr lang="en-US" dirty="0"/>
              <a:t>Consider the following object to send/receive over the network: </a:t>
            </a:r>
          </a:p>
          <a:p>
            <a:pPr marL="0" indent="0">
              <a:buNone/>
            </a:pPr>
            <a:r>
              <a:rPr lang="en-US" dirty="0">
                <a:latin typeface="Courier New" panose="02070309020205020404" pitchFamily="49" charset="0"/>
                <a:cs typeface="Courier New" panose="02070309020205020404" pitchFamily="49" charset="0"/>
              </a:rPr>
              <a:t>public class Friend {</a:t>
            </a:r>
          </a:p>
          <a:p>
            <a:pPr marL="0" indent="0">
              <a:buNone/>
            </a:pPr>
            <a:r>
              <a:rPr lang="en-US" dirty="0">
                <a:latin typeface="Courier New" panose="02070309020205020404" pitchFamily="49" charset="0"/>
                <a:cs typeface="Courier New" panose="02070309020205020404" pitchFamily="49" charset="0"/>
              </a:rPr>
              <a:t>	public long ID;            // Friend Identification</a:t>
            </a:r>
          </a:p>
          <a:p>
            <a:pPr marL="0" indent="0">
              <a:buNone/>
            </a:pPr>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Lastname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public short </a:t>
            </a:r>
            <a:r>
              <a:rPr lang="en-US" dirty="0" err="1">
                <a:latin typeface="Courier New" panose="02070309020205020404" pitchFamily="49" charset="0"/>
                <a:cs typeface="Courier New" panose="02070309020205020404" pitchFamily="49" charset="0"/>
              </a:rPr>
              <a:t>streetNumber</a:t>
            </a:r>
            <a:r>
              <a:rPr lang="en-US" dirty="0">
                <a:latin typeface="Courier New" panose="02070309020205020404" pitchFamily="49" charset="0"/>
                <a:cs typeface="Courier New" panose="02070309020205020404" pitchFamily="49" charset="0"/>
              </a:rPr>
              <a:t>; // street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 zip code</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single;     // Single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rich;       // Rich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female;     // Female ?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sz="1400" dirty="0">
                <a:solidFill>
                  <a:srgbClr val="0070C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70FE8232-7DDA-CF4A-AC18-866E0C8FF101}"/>
              </a:ext>
            </a:extLst>
          </p:cNvPr>
          <p:cNvSpPr>
            <a:spLocks noGrp="1"/>
          </p:cNvSpPr>
          <p:nvPr>
            <p:ph type="sldNum" sz="quarter" idx="12"/>
          </p:nvPr>
        </p:nvSpPr>
        <p:spPr/>
        <p:txBody>
          <a:bodyPr/>
          <a:lstStyle/>
          <a:p>
            <a:pPr algn="r"/>
            <a:fld id="{B57850E7-7C6C-754D-81F8-C814130E13C9}" type="slidenum">
              <a:rPr lang="en-US" smtClean="0"/>
              <a:pPr algn="r"/>
              <a:t>32</a:t>
            </a:fld>
            <a:endParaRPr lang="en-US" dirty="0"/>
          </a:p>
        </p:txBody>
      </p:sp>
    </p:spTree>
    <p:extLst>
      <p:ext uri="{BB962C8B-B14F-4D97-AF65-F5344CB8AC3E}">
        <p14:creationId xmlns:p14="http://schemas.microsoft.com/office/powerpoint/2010/main" val="17597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F12-A62E-6940-B48D-F3E5E34E3AD3}"/>
              </a:ext>
            </a:extLst>
          </p:cNvPr>
          <p:cNvSpPr>
            <a:spLocks noGrp="1"/>
          </p:cNvSpPr>
          <p:nvPr>
            <p:ph type="title"/>
          </p:nvPr>
        </p:nvSpPr>
        <p:spPr/>
        <p:txBody>
          <a:bodyPr/>
          <a:lstStyle/>
          <a:p>
            <a:r>
              <a:rPr lang="en-US" sz="2800" dirty="0">
                <a:solidFill>
                  <a:schemeClr val="tx1">
                    <a:lumMod val="50000"/>
                    <a:lumOff val="50000"/>
                  </a:schemeClr>
                </a:solidFill>
              </a:rPr>
              <a:t>Encoding a Friend into An Array of Bytes </a:t>
            </a:r>
            <a:r>
              <a:rPr lang="en-US" dirty="0">
                <a:solidFill>
                  <a:schemeClr val="tx1">
                    <a:lumMod val="50000"/>
                    <a:lumOff val="50000"/>
                  </a:schemeClr>
                </a:solidFill>
              </a:rPr>
              <a:t>: Overview</a:t>
            </a:r>
          </a:p>
        </p:txBody>
      </p:sp>
      <p:sp>
        <p:nvSpPr>
          <p:cNvPr id="4" name="Slide Number Placeholder 3">
            <a:extLst>
              <a:ext uri="{FF2B5EF4-FFF2-40B4-BE49-F238E27FC236}">
                <a16:creationId xmlns:a16="http://schemas.microsoft.com/office/drawing/2014/main" id="{70FE8232-7DDA-CF4A-AC18-866E0C8FF101}"/>
              </a:ext>
            </a:extLst>
          </p:cNvPr>
          <p:cNvSpPr>
            <a:spLocks noGrp="1"/>
          </p:cNvSpPr>
          <p:nvPr>
            <p:ph type="sldNum" sz="quarter" idx="12"/>
          </p:nvPr>
        </p:nvSpPr>
        <p:spPr/>
        <p:txBody>
          <a:bodyPr/>
          <a:lstStyle/>
          <a:p>
            <a:pPr algn="r"/>
            <a:fld id="{B57850E7-7C6C-754D-81F8-C814130E13C9}" type="slidenum">
              <a:rPr lang="en-US" smtClean="0"/>
              <a:pPr algn="r"/>
              <a:t>33</a:t>
            </a:fld>
            <a:endParaRPr lang="en-US" dirty="0"/>
          </a:p>
        </p:txBody>
      </p:sp>
      <p:sp>
        <p:nvSpPr>
          <p:cNvPr id="7" name="TextBox 6">
            <a:extLst>
              <a:ext uri="{FF2B5EF4-FFF2-40B4-BE49-F238E27FC236}">
                <a16:creationId xmlns:a16="http://schemas.microsoft.com/office/drawing/2014/main" id="{4775EABB-9197-EA48-856B-3F3B438DA9E4}"/>
              </a:ext>
            </a:extLst>
          </p:cNvPr>
          <p:cNvSpPr txBox="1"/>
          <p:nvPr/>
        </p:nvSpPr>
        <p:spPr>
          <a:xfrm>
            <a:off x="482252" y="2442574"/>
            <a:ext cx="779381" cy="369332"/>
          </a:xfrm>
          <a:prstGeom prst="rect">
            <a:avLst/>
          </a:prstGeom>
          <a:noFill/>
        </p:spPr>
        <p:txBody>
          <a:bodyPr wrap="none" rtlCol="0">
            <a:spAutoFit/>
          </a:bodyPr>
          <a:lstStyle/>
          <a:p>
            <a:r>
              <a:rPr lang="en-US" dirty="0"/>
              <a:t>Friend</a:t>
            </a:r>
          </a:p>
        </p:txBody>
      </p:sp>
      <p:sp>
        <p:nvSpPr>
          <p:cNvPr id="8" name="TextBox 7">
            <a:extLst>
              <a:ext uri="{FF2B5EF4-FFF2-40B4-BE49-F238E27FC236}">
                <a16:creationId xmlns:a16="http://schemas.microsoft.com/office/drawing/2014/main" id="{48D159C7-E074-524F-9428-736FADD1C280}"/>
              </a:ext>
            </a:extLst>
          </p:cNvPr>
          <p:cNvSpPr txBox="1"/>
          <p:nvPr/>
        </p:nvSpPr>
        <p:spPr>
          <a:xfrm>
            <a:off x="457200" y="2818356"/>
            <a:ext cx="756938" cy="338554"/>
          </a:xfrm>
          <a:prstGeom prst="rect">
            <a:avLst/>
          </a:prstGeom>
          <a:noFill/>
          <a:ln w="57150">
            <a:solidFill>
              <a:schemeClr val="tx1"/>
            </a:solidFill>
          </a:ln>
        </p:spPr>
        <p:txBody>
          <a:bodyPr wrap="none" rtlCol="0">
            <a:spAutoFit/>
          </a:bodyPr>
          <a:lstStyle/>
          <a:p>
            <a:r>
              <a:rPr lang="en-US" sz="1600" dirty="0"/>
              <a:t>Object</a:t>
            </a:r>
          </a:p>
        </p:txBody>
      </p:sp>
      <p:cxnSp>
        <p:nvCxnSpPr>
          <p:cNvPr id="10" name="Straight Arrow Connector 9">
            <a:extLst>
              <a:ext uri="{FF2B5EF4-FFF2-40B4-BE49-F238E27FC236}">
                <a16:creationId xmlns:a16="http://schemas.microsoft.com/office/drawing/2014/main" id="{021810A4-1F9D-7641-A3BA-FBE11A67012C}"/>
              </a:ext>
            </a:extLst>
          </p:cNvPr>
          <p:cNvCxnSpPr>
            <a:cxnSpLocks/>
          </p:cNvCxnSpPr>
          <p:nvPr/>
        </p:nvCxnSpPr>
        <p:spPr>
          <a:xfrm>
            <a:off x="1277655" y="3006247"/>
            <a:ext cx="3757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0F4446-F80E-F740-A8AC-9A8EC4245985}"/>
              </a:ext>
            </a:extLst>
          </p:cNvPr>
          <p:cNvSpPr txBox="1"/>
          <p:nvPr/>
        </p:nvSpPr>
        <p:spPr>
          <a:xfrm>
            <a:off x="1678488" y="2818356"/>
            <a:ext cx="1830888" cy="338554"/>
          </a:xfrm>
          <a:prstGeom prst="rect">
            <a:avLst/>
          </a:prstGeom>
          <a:noFill/>
          <a:ln w="57150">
            <a:solidFill>
              <a:schemeClr val="tx1"/>
            </a:solidFill>
          </a:ln>
        </p:spPr>
        <p:txBody>
          <a:bodyPr wrap="square" rtlCol="0">
            <a:spAutoFit/>
          </a:bodyPr>
          <a:lstStyle/>
          <a:p>
            <a:pPr algn="ctr"/>
            <a:r>
              <a:rPr lang="en-US" sz="1600" dirty="0" err="1"/>
              <a:t>DataOutputStream</a:t>
            </a:r>
            <a:endParaRPr lang="en-US" sz="1600" dirty="0"/>
          </a:p>
        </p:txBody>
      </p:sp>
      <p:cxnSp>
        <p:nvCxnSpPr>
          <p:cNvPr id="14" name="Straight Arrow Connector 13">
            <a:extLst>
              <a:ext uri="{FF2B5EF4-FFF2-40B4-BE49-F238E27FC236}">
                <a16:creationId xmlns:a16="http://schemas.microsoft.com/office/drawing/2014/main" id="{2B943D57-E914-5549-96E6-06EB8CBE70A4}"/>
              </a:ext>
            </a:extLst>
          </p:cNvPr>
          <p:cNvCxnSpPr>
            <a:cxnSpLocks/>
          </p:cNvCxnSpPr>
          <p:nvPr/>
        </p:nvCxnSpPr>
        <p:spPr>
          <a:xfrm>
            <a:off x="3509376" y="2992584"/>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DF1E3-5C57-CC48-97FC-44607CC10B8B}"/>
              </a:ext>
            </a:extLst>
          </p:cNvPr>
          <p:cNvSpPr txBox="1"/>
          <p:nvPr/>
        </p:nvSpPr>
        <p:spPr>
          <a:xfrm>
            <a:off x="3920855" y="2807918"/>
            <a:ext cx="2080441" cy="338554"/>
          </a:xfrm>
          <a:prstGeom prst="rect">
            <a:avLst/>
          </a:prstGeom>
          <a:noFill/>
          <a:ln w="57150">
            <a:solidFill>
              <a:schemeClr val="tx1"/>
            </a:solidFill>
          </a:ln>
        </p:spPr>
        <p:txBody>
          <a:bodyPr wrap="none" rtlCol="0">
            <a:spAutoFit/>
          </a:bodyPr>
          <a:lstStyle/>
          <a:p>
            <a:pPr algn="ctr"/>
            <a:r>
              <a:rPr lang="en-US" sz="1600" dirty="0" err="1"/>
              <a:t>BufferedOutputStream</a:t>
            </a:r>
            <a:endParaRPr lang="en-US" sz="1600" dirty="0"/>
          </a:p>
        </p:txBody>
      </p:sp>
      <p:sp>
        <p:nvSpPr>
          <p:cNvPr id="18" name="TextBox 17">
            <a:extLst>
              <a:ext uri="{FF2B5EF4-FFF2-40B4-BE49-F238E27FC236}">
                <a16:creationId xmlns:a16="http://schemas.microsoft.com/office/drawing/2014/main" id="{B9C82E92-CB5E-CA45-91FC-5B55F5C7A630}"/>
              </a:ext>
            </a:extLst>
          </p:cNvPr>
          <p:cNvSpPr txBox="1"/>
          <p:nvPr/>
        </p:nvSpPr>
        <p:spPr>
          <a:xfrm>
            <a:off x="6499068" y="2807918"/>
            <a:ext cx="1384417" cy="338554"/>
          </a:xfrm>
          <a:prstGeom prst="rect">
            <a:avLst/>
          </a:prstGeom>
          <a:noFill/>
          <a:ln w="57150">
            <a:solidFill>
              <a:schemeClr val="tx1"/>
            </a:solidFill>
          </a:ln>
        </p:spPr>
        <p:txBody>
          <a:bodyPr wrap="none" rtlCol="0">
            <a:spAutoFit/>
          </a:bodyPr>
          <a:lstStyle/>
          <a:p>
            <a:pPr algn="ctr"/>
            <a:r>
              <a:rPr lang="en-US" sz="1600" dirty="0" err="1"/>
              <a:t>OutputStream</a:t>
            </a:r>
            <a:endParaRPr lang="en-US" sz="1600" dirty="0"/>
          </a:p>
        </p:txBody>
      </p:sp>
      <p:cxnSp>
        <p:nvCxnSpPr>
          <p:cNvPr id="20" name="Straight Arrow Connector 19">
            <a:extLst>
              <a:ext uri="{FF2B5EF4-FFF2-40B4-BE49-F238E27FC236}">
                <a16:creationId xmlns:a16="http://schemas.microsoft.com/office/drawing/2014/main" id="{2295A8E2-C886-A044-A7D7-3DCD3D54D7A0}"/>
              </a:ext>
            </a:extLst>
          </p:cNvPr>
          <p:cNvCxnSpPr>
            <a:cxnSpLocks/>
          </p:cNvCxnSpPr>
          <p:nvPr/>
        </p:nvCxnSpPr>
        <p:spPr>
          <a:xfrm>
            <a:off x="6077705" y="2982145"/>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96E9C1-0D26-5241-ADA6-21D52C67D31C}"/>
              </a:ext>
            </a:extLst>
          </p:cNvPr>
          <p:cNvCxnSpPr>
            <a:cxnSpLocks/>
          </p:cNvCxnSpPr>
          <p:nvPr/>
        </p:nvCxnSpPr>
        <p:spPr>
          <a:xfrm>
            <a:off x="7167267" y="3171875"/>
            <a:ext cx="0" cy="598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CA28AD-F4B0-F14E-BDBC-1B63822E121E}"/>
              </a:ext>
            </a:extLst>
          </p:cNvPr>
          <p:cNvSpPr/>
          <p:nvPr/>
        </p:nvSpPr>
        <p:spPr>
          <a:xfrm>
            <a:off x="6197268" y="3770334"/>
            <a:ext cx="1939997" cy="8267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3" name="TextBox 2">
            <a:extLst>
              <a:ext uri="{FF2B5EF4-FFF2-40B4-BE49-F238E27FC236}">
                <a16:creationId xmlns:a16="http://schemas.microsoft.com/office/drawing/2014/main" id="{8735711E-A5E4-0643-9A07-BB52F48A04B7}"/>
              </a:ext>
            </a:extLst>
          </p:cNvPr>
          <p:cNvSpPr txBox="1"/>
          <p:nvPr/>
        </p:nvSpPr>
        <p:spPr>
          <a:xfrm>
            <a:off x="2510142" y="1549267"/>
            <a:ext cx="2795958" cy="769441"/>
          </a:xfrm>
          <a:prstGeom prst="rect">
            <a:avLst/>
          </a:prstGeom>
          <a:noFill/>
        </p:spPr>
        <p:txBody>
          <a:bodyPr wrap="none" rtlCol="0">
            <a:spAutoFit/>
          </a:bodyPr>
          <a:lstStyle/>
          <a:p>
            <a:r>
              <a:rPr lang="en-US" sz="4400" dirty="0">
                <a:solidFill>
                  <a:srgbClr val="FF0000"/>
                </a:solidFill>
              </a:rPr>
              <a:t>Sending  </a:t>
            </a:r>
            <a:r>
              <a:rPr lang="en-US" sz="4400" dirty="0">
                <a:solidFill>
                  <a:srgbClr val="FF0000"/>
                </a:solidFill>
                <a:sym typeface="Wingdings" pitchFamily="2" charset="2"/>
              </a:rPr>
              <a:t></a:t>
            </a:r>
            <a:endParaRPr lang="en-US" sz="4400" dirty="0">
              <a:solidFill>
                <a:srgbClr val="FF0000"/>
              </a:solidFill>
            </a:endParaRPr>
          </a:p>
        </p:txBody>
      </p:sp>
    </p:spTree>
    <p:extLst>
      <p:ext uri="{BB962C8B-B14F-4D97-AF65-F5344CB8AC3E}">
        <p14:creationId xmlns:p14="http://schemas.microsoft.com/office/powerpoint/2010/main" val="366014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8" grpId="0" animBg="1"/>
      <p:bldP spid="23"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Encoding a Friend into An Array of Bytes </a:t>
            </a:r>
            <a:r>
              <a:rPr lang="en-US" dirty="0">
                <a:solidFill>
                  <a:schemeClr val="tx1">
                    <a:lumMod val="50000"/>
                    <a:lumOff val="50000"/>
                  </a:schemeClr>
                </a:solidFill>
              </a:rPr>
              <a:t>(</a:t>
            </a:r>
            <a:r>
              <a:rPr lang="en-US" dirty="0" err="1">
                <a:solidFill>
                  <a:srgbClr val="FF0000"/>
                </a:solidFill>
              </a:rPr>
              <a:t>FriendEncoderBin.java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lnSpc>
                <a:spcPct val="100000"/>
              </a:lnSpc>
              <a:spcBef>
                <a:spcPts val="0"/>
              </a:spcBef>
              <a:buNone/>
            </a:pPr>
            <a:r>
              <a:rPr lang="en-US" sz="1050" dirty="0"/>
              <a:t>import </a:t>
            </a:r>
            <a:r>
              <a:rPr lang="en-US" sz="1050" dirty="0" err="1"/>
              <a:t>java.io</a:t>
            </a:r>
            <a:r>
              <a:rPr lang="en-US" sz="1050" dirty="0"/>
              <a:t>.*;  // for </a:t>
            </a:r>
            <a:r>
              <a:rPr lang="en-US" sz="1050" dirty="0" err="1"/>
              <a:t>ByteArrayOutputStream</a:t>
            </a:r>
            <a:r>
              <a:rPr lang="en-US" sz="1050" dirty="0"/>
              <a:t> and </a:t>
            </a:r>
            <a:r>
              <a:rPr lang="en-US" sz="1050" dirty="0" err="1"/>
              <a:t>DataOutputStream</a:t>
            </a:r>
            <a:r>
              <a:rPr lang="en-US" sz="1050" dirty="0"/>
              <a:t>                </a:t>
            </a:r>
          </a:p>
          <a:p>
            <a:pPr marL="0" indent="0">
              <a:lnSpc>
                <a:spcPct val="100000"/>
              </a:lnSpc>
              <a:spcBef>
                <a:spcPts val="0"/>
              </a:spcBef>
              <a:buNone/>
            </a:pPr>
            <a:r>
              <a:rPr lang="en-US" sz="1050" dirty="0"/>
              <a:t>public class </a:t>
            </a:r>
            <a:r>
              <a:rPr lang="en-US" sz="1050" dirty="0" err="1"/>
              <a:t>FriendEncoderBin</a:t>
            </a:r>
            <a:r>
              <a:rPr lang="en-US" sz="1050" dirty="0"/>
              <a:t> implements </a:t>
            </a:r>
            <a:r>
              <a:rPr lang="en-US" sz="1050" dirty="0" err="1"/>
              <a:t>FriendEncoder</a:t>
            </a:r>
            <a:r>
              <a:rPr lang="en-US" sz="1050" dirty="0"/>
              <a:t>, </a:t>
            </a:r>
            <a:r>
              <a:rPr lang="en-US" sz="1050" dirty="0" err="1"/>
              <a:t>FriendBinConst</a:t>
            </a:r>
            <a:r>
              <a:rPr lang="en-US" sz="1050" dirty="0"/>
              <a:t> {</a:t>
            </a:r>
          </a:p>
          <a:p>
            <a:pPr marL="0" indent="0">
              <a:lnSpc>
                <a:spcPct val="100000"/>
              </a:lnSpc>
              <a:spcBef>
                <a:spcPts val="0"/>
              </a:spcBef>
              <a:buNone/>
            </a:pPr>
            <a:r>
              <a:rPr lang="en-US" sz="1050" dirty="0"/>
              <a:t>private String encoding;  // Character encoding                                   </a:t>
            </a:r>
          </a:p>
          <a:p>
            <a:pPr marL="0" indent="0">
              <a:lnSpc>
                <a:spcPct val="100000"/>
              </a:lnSpc>
              <a:spcBef>
                <a:spcPts val="0"/>
              </a:spcBef>
              <a:buNone/>
            </a:pPr>
            <a:endParaRPr lang="en-US" sz="1050" dirty="0"/>
          </a:p>
          <a:p>
            <a:pPr marL="0" indent="0">
              <a:lnSpc>
                <a:spcPct val="100000"/>
              </a:lnSpc>
              <a:spcBef>
                <a:spcPts val="0"/>
              </a:spcBef>
              <a:buNone/>
            </a:pPr>
            <a:r>
              <a:rPr lang="en-US" sz="1050" dirty="0"/>
              <a:t>  public </a:t>
            </a:r>
            <a:r>
              <a:rPr lang="en-US" sz="1050" dirty="0" err="1"/>
              <a:t>FriendEncoderBin</a:t>
            </a:r>
            <a:r>
              <a:rPr lang="en-US" sz="1050" dirty="0"/>
              <a:t>() {</a:t>
            </a:r>
          </a:p>
          <a:p>
            <a:pPr marL="0" indent="0">
              <a:lnSpc>
                <a:spcPct val="100000"/>
              </a:lnSpc>
              <a:spcBef>
                <a:spcPts val="0"/>
              </a:spcBef>
              <a:buNone/>
            </a:pPr>
            <a:r>
              <a:rPr lang="en-US" sz="1050" dirty="0"/>
              <a:t>    encoding = DEFAULT_ENCODING;</a:t>
            </a:r>
          </a:p>
          <a:p>
            <a:pPr marL="0" indent="0">
              <a:lnSpc>
                <a:spcPct val="100000"/>
              </a:lnSpc>
              <a:spcBef>
                <a:spcPts val="0"/>
              </a:spcBef>
              <a:buNone/>
            </a:pPr>
            <a:r>
              <a:rPr lang="en-US" sz="1050" dirty="0"/>
              <a:t>  }</a:t>
            </a:r>
          </a:p>
          <a:p>
            <a:pPr marL="0" indent="0">
              <a:lnSpc>
                <a:spcPct val="100000"/>
              </a:lnSpc>
              <a:spcBef>
                <a:spcPts val="0"/>
              </a:spcBef>
              <a:buNone/>
            </a:pPr>
            <a:endParaRPr lang="en-US" sz="1050" dirty="0"/>
          </a:p>
          <a:p>
            <a:pPr marL="0" indent="0">
              <a:lnSpc>
                <a:spcPct val="100000"/>
              </a:lnSpc>
              <a:spcBef>
                <a:spcPts val="0"/>
              </a:spcBef>
              <a:buNone/>
            </a:pPr>
            <a:r>
              <a:rPr lang="en-US" sz="1050" dirty="0"/>
              <a:t>  public </a:t>
            </a:r>
            <a:r>
              <a:rPr lang="en-US" sz="1050" dirty="0" err="1"/>
              <a:t>FriendEncoderBin</a:t>
            </a:r>
            <a:r>
              <a:rPr lang="en-US" sz="1050" dirty="0"/>
              <a:t>(String encoding) {</a:t>
            </a:r>
          </a:p>
          <a:p>
            <a:pPr marL="0" indent="0">
              <a:lnSpc>
                <a:spcPct val="100000"/>
              </a:lnSpc>
              <a:spcBef>
                <a:spcPts val="0"/>
              </a:spcBef>
              <a:buNone/>
            </a:pPr>
            <a:r>
              <a:rPr lang="en-US" sz="1050" dirty="0"/>
              <a:t>    </a:t>
            </a:r>
            <a:r>
              <a:rPr lang="en-US" sz="1050" dirty="0" err="1"/>
              <a:t>this.encoding</a:t>
            </a:r>
            <a:r>
              <a:rPr lang="en-US" sz="1050" dirty="0"/>
              <a:t> = encoding;</a:t>
            </a:r>
          </a:p>
          <a:p>
            <a:pPr marL="0" indent="0">
              <a:lnSpc>
                <a:spcPct val="100000"/>
              </a:lnSpc>
              <a:spcBef>
                <a:spcPts val="0"/>
              </a:spcBef>
              <a:buNone/>
            </a:pPr>
            <a:r>
              <a:rPr lang="en-US" sz="1050" dirty="0"/>
              <a:t>  }</a:t>
            </a:r>
          </a:p>
          <a:p>
            <a:pPr marL="0" indent="0">
              <a:lnSpc>
                <a:spcPct val="100000"/>
              </a:lnSpc>
              <a:spcBef>
                <a:spcPts val="0"/>
              </a:spcBef>
              <a:buNone/>
            </a:pPr>
            <a:endParaRPr lang="en-US" sz="1050" dirty="0"/>
          </a:p>
          <a:p>
            <a:pPr marL="0" indent="0">
              <a:lnSpc>
                <a:spcPct val="100000"/>
              </a:lnSpc>
              <a:spcBef>
                <a:spcPts val="0"/>
              </a:spcBef>
              <a:buNone/>
            </a:pPr>
            <a:r>
              <a:rPr lang="en-US" sz="1050" dirty="0"/>
              <a:t>  public byte[] encode(Friend friend) throws Exception {</a:t>
            </a:r>
          </a:p>
          <a:p>
            <a:pPr marL="0" indent="0">
              <a:lnSpc>
                <a:spcPct val="100000"/>
              </a:lnSpc>
              <a:spcBef>
                <a:spcPts val="0"/>
              </a:spcBef>
              <a:buNone/>
            </a:pPr>
            <a:r>
              <a:rPr lang="en-US" sz="1050" dirty="0"/>
              <a:t>    </a:t>
            </a:r>
            <a:r>
              <a:rPr lang="en-US" sz="1050" dirty="0" err="1"/>
              <a:t>ByteArrayOutputStream</a:t>
            </a:r>
            <a:r>
              <a:rPr lang="en-US" sz="1050" dirty="0"/>
              <a:t> </a:t>
            </a:r>
            <a:r>
              <a:rPr lang="en-US" sz="1050" dirty="0" err="1"/>
              <a:t>buf</a:t>
            </a:r>
            <a:r>
              <a:rPr lang="en-US" sz="1050" dirty="0"/>
              <a:t> = new </a:t>
            </a:r>
            <a:r>
              <a:rPr lang="en-US" sz="1050" dirty="0" err="1"/>
              <a:t>ByteArrayOutputStream</a:t>
            </a:r>
            <a:r>
              <a:rPr lang="en-US" sz="1050" dirty="0"/>
              <a:t>();</a:t>
            </a:r>
          </a:p>
          <a:p>
            <a:pPr marL="0" indent="0">
              <a:lnSpc>
                <a:spcPct val="100000"/>
              </a:lnSpc>
              <a:spcBef>
                <a:spcPts val="0"/>
              </a:spcBef>
              <a:buNone/>
            </a:pPr>
            <a:r>
              <a:rPr lang="en-US" sz="1050" dirty="0"/>
              <a:t>    </a:t>
            </a:r>
            <a:r>
              <a:rPr lang="en-US" sz="1050" dirty="0" err="1"/>
              <a:t>DataOutputStream</a:t>
            </a:r>
            <a:r>
              <a:rPr lang="en-US" sz="1050" dirty="0"/>
              <a:t> out = new </a:t>
            </a:r>
            <a:r>
              <a:rPr lang="en-US" sz="1050" dirty="0" err="1"/>
              <a:t>DataOutputStream</a:t>
            </a:r>
            <a:r>
              <a:rPr lang="en-US" sz="1050" dirty="0"/>
              <a:t>(</a:t>
            </a:r>
            <a:r>
              <a:rPr lang="en-US" sz="1050" dirty="0" err="1"/>
              <a:t>buf</a:t>
            </a:r>
            <a:r>
              <a:rPr lang="en-US" sz="1050" dirty="0"/>
              <a:t>);</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writeLong</a:t>
            </a:r>
            <a:r>
              <a:rPr lang="en-US" sz="1050" dirty="0"/>
              <a:t>(</a:t>
            </a:r>
            <a:r>
              <a:rPr lang="en-US" sz="1050" dirty="0" err="1"/>
              <a:t>friend.ID</a:t>
            </a:r>
            <a:r>
              <a:rPr lang="en-US" sz="1050" dirty="0"/>
              <a:t>);</a:t>
            </a:r>
          </a:p>
          <a:p>
            <a:pPr marL="0" indent="0">
              <a:lnSpc>
                <a:spcPct val="100000"/>
              </a:lnSpc>
              <a:spcBef>
                <a:spcPts val="0"/>
              </a:spcBef>
              <a:buNone/>
            </a:pPr>
            <a:r>
              <a:rPr lang="en-US" sz="1050" dirty="0"/>
              <a:t>    // Will deal with the </a:t>
            </a:r>
            <a:r>
              <a:rPr lang="en-US" sz="1050" dirty="0" err="1"/>
              <a:t>lasname</a:t>
            </a:r>
            <a:r>
              <a:rPr lang="en-US" sz="1050" dirty="0"/>
              <a:t> at the end                                        </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writeShor</a:t>
            </a:r>
            <a:r>
              <a:rPr lang="en-US" sz="1050" dirty="0" err="1"/>
              <a:t>t</a:t>
            </a:r>
            <a:r>
              <a:rPr lang="en-US" sz="1050" dirty="0"/>
              <a:t>(</a:t>
            </a:r>
            <a:r>
              <a:rPr lang="en-US" sz="1050" dirty="0" err="1"/>
              <a:t>friend.streetNumber</a:t>
            </a:r>
            <a:r>
              <a:rPr lang="en-US" sz="1050" dirty="0"/>
              <a:t>);</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writeInt</a:t>
            </a:r>
            <a:r>
              <a:rPr lang="en-US" sz="1050" dirty="0"/>
              <a:t>(</a:t>
            </a:r>
            <a:r>
              <a:rPr lang="en-US" sz="1050" dirty="0" err="1"/>
              <a:t>friend.zipCode</a:t>
            </a:r>
            <a:r>
              <a:rPr lang="en-US" sz="1050" dirty="0"/>
              <a:t>);</a:t>
            </a:r>
          </a:p>
          <a:p>
            <a:pPr marL="0" indent="0">
              <a:lnSpc>
                <a:spcPct val="100000"/>
              </a:lnSpc>
              <a:spcBef>
                <a:spcPts val="0"/>
              </a:spcBef>
              <a:buNone/>
            </a:pPr>
            <a:r>
              <a:rPr lang="en-US" sz="1050" dirty="0"/>
              <a:t>    byte flags = 0;</a:t>
            </a:r>
          </a:p>
          <a:p>
            <a:pPr marL="0" indent="0">
              <a:lnSpc>
                <a:spcPct val="100000"/>
              </a:lnSpc>
              <a:spcBef>
                <a:spcPts val="0"/>
              </a:spcBef>
              <a:buNone/>
            </a:pPr>
            <a:r>
              <a:rPr lang="en-US" sz="1050" dirty="0"/>
              <a:t>    if (</a:t>
            </a:r>
            <a:r>
              <a:rPr lang="en-US" sz="1050" dirty="0" err="1"/>
              <a:t>friend.single</a:t>
            </a:r>
            <a:r>
              <a:rPr lang="en-US" sz="1050" dirty="0"/>
              <a:t>)</a:t>
            </a:r>
          </a:p>
          <a:p>
            <a:pPr marL="0" indent="0">
              <a:lnSpc>
                <a:spcPct val="100000"/>
              </a:lnSpc>
              <a:spcBef>
                <a:spcPts val="0"/>
              </a:spcBef>
              <a:buNone/>
            </a:pPr>
            <a:r>
              <a:rPr lang="en-US" sz="1050" dirty="0"/>
              <a:t>        flags = SINGLE; // SINGLE is equal to 1</a:t>
            </a:r>
          </a:p>
          <a:p>
            <a:pPr marL="0" indent="0">
              <a:lnSpc>
                <a:spcPct val="100000"/>
              </a:lnSpc>
              <a:spcBef>
                <a:spcPts val="0"/>
              </a:spcBef>
              <a:buNone/>
            </a:pPr>
            <a:r>
              <a:rPr lang="en-US" sz="1050" dirty="0"/>
              <a:t>    if (</a:t>
            </a:r>
            <a:r>
              <a:rPr lang="en-US" sz="1050" dirty="0" err="1"/>
              <a:t>friend.rich</a:t>
            </a:r>
            <a:r>
              <a:rPr lang="en-US" sz="1050" dirty="0"/>
              <a:t>)</a:t>
            </a:r>
          </a:p>
          <a:p>
            <a:pPr marL="0" indent="0">
              <a:lnSpc>
                <a:spcPct val="100000"/>
              </a:lnSpc>
              <a:spcBef>
                <a:spcPts val="0"/>
              </a:spcBef>
              <a:buNone/>
            </a:pPr>
            <a:r>
              <a:rPr lang="en-US" sz="1050" dirty="0"/>
              <a:t>        flags |= RICH; //    RICH is equal to 2 </a:t>
            </a:r>
          </a:p>
          <a:p>
            <a:pPr marL="0" indent="0">
              <a:lnSpc>
                <a:spcPct val="100000"/>
              </a:lnSpc>
              <a:spcBef>
                <a:spcPts val="0"/>
              </a:spcBef>
              <a:buNone/>
            </a:pPr>
            <a:r>
              <a:rPr lang="en-US" sz="1050" dirty="0"/>
              <a:t>    if (</a:t>
            </a:r>
            <a:r>
              <a:rPr lang="en-US" sz="1050" dirty="0" err="1"/>
              <a:t>friend.female</a:t>
            </a:r>
            <a:r>
              <a:rPr lang="en-US" sz="1050" dirty="0"/>
              <a:t>)</a:t>
            </a:r>
          </a:p>
          <a:p>
            <a:pPr marL="0" indent="0">
              <a:lnSpc>
                <a:spcPct val="100000"/>
              </a:lnSpc>
              <a:spcBef>
                <a:spcPts val="0"/>
              </a:spcBef>
              <a:buNone/>
            </a:pPr>
            <a:r>
              <a:rPr lang="en-US" sz="1050" dirty="0"/>
              <a:t>        flags |= FEMALE; // FEMALE is set to 4</a:t>
            </a:r>
          </a:p>
          <a:p>
            <a:pPr marL="0" indent="0">
              <a:lnSpc>
                <a:spcPct val="100000"/>
              </a:lnSpc>
              <a:spcBef>
                <a:spcPts val="0"/>
              </a:spcBef>
              <a:buNone/>
            </a:pPr>
            <a:r>
              <a:rPr lang="en-US" sz="1050" dirty="0"/>
              <a:t>    </a:t>
            </a:r>
            <a:r>
              <a:rPr lang="en-US" sz="1050" dirty="0" err="1"/>
              <a:t>out.</a:t>
            </a:r>
            <a:r>
              <a:rPr lang="en-US" sz="1050" b="1" dirty="0" err="1">
                <a:solidFill>
                  <a:srgbClr val="FF00FF"/>
                </a:solidFill>
              </a:rPr>
              <a:t>writeByte</a:t>
            </a:r>
            <a:r>
              <a:rPr lang="en-US" sz="1050" dirty="0"/>
              <a:t>(flags);</a:t>
            </a:r>
          </a:p>
          <a:p>
            <a:pPr marL="0" indent="0">
              <a:lnSpc>
                <a:spcPct val="100000"/>
              </a:lnSpc>
              <a:spcBef>
                <a:spcPts val="0"/>
              </a:spcBef>
              <a:buNone/>
            </a:pPr>
            <a:r>
              <a:rPr lang="en-US" sz="1050" dirty="0"/>
              <a:t>    byte[] </a:t>
            </a:r>
            <a:r>
              <a:rPr lang="en-US" sz="1050" dirty="0" err="1"/>
              <a:t>encodedLastname</a:t>
            </a:r>
            <a:r>
              <a:rPr lang="en-US" sz="1050" dirty="0"/>
              <a:t> = </a:t>
            </a:r>
            <a:r>
              <a:rPr lang="en-US" sz="1050" dirty="0" err="1"/>
              <a:t>friend.lastName.getBytes</a:t>
            </a:r>
            <a:r>
              <a:rPr lang="en-US" sz="1050" dirty="0"/>
              <a:t>(encoding);</a:t>
            </a:r>
          </a:p>
          <a:p>
            <a:pPr marL="0" indent="0">
              <a:lnSpc>
                <a:spcPct val="100000"/>
              </a:lnSpc>
              <a:spcBef>
                <a:spcPts val="0"/>
              </a:spcBef>
              <a:buNone/>
            </a:pPr>
            <a:r>
              <a:rPr lang="en-US" sz="1050" dirty="0"/>
              <a:t>    if (</a:t>
            </a:r>
            <a:r>
              <a:rPr lang="en-US" sz="1050" dirty="0" err="1"/>
              <a:t>encodedLastname.length</a:t>
            </a:r>
            <a:r>
              <a:rPr lang="en-US" sz="1050" dirty="0"/>
              <a:t> &gt; MAX_LASTNAME_LEN)</a:t>
            </a:r>
          </a:p>
          <a:p>
            <a:pPr marL="0" indent="0">
              <a:lnSpc>
                <a:spcPct val="100000"/>
              </a:lnSpc>
              <a:spcBef>
                <a:spcPts val="0"/>
              </a:spcBef>
              <a:buNone/>
            </a:pPr>
            <a:r>
              <a:rPr lang="en-US" sz="1050" dirty="0"/>
              <a:t>      throw new </a:t>
            </a:r>
            <a:r>
              <a:rPr lang="en-US" sz="1050" dirty="0" err="1"/>
              <a:t>IOException</a:t>
            </a:r>
            <a:r>
              <a:rPr lang="en-US" sz="1050" dirty="0"/>
              <a:t>("Friend </a:t>
            </a:r>
            <a:r>
              <a:rPr lang="en-US" sz="1050" dirty="0" err="1"/>
              <a:t>lastname</a:t>
            </a:r>
            <a:r>
              <a:rPr lang="en-US" sz="1050" dirty="0"/>
              <a:t> exceeds encoded length limit");</a:t>
            </a:r>
          </a:p>
          <a:p>
            <a:pPr marL="0" indent="0">
              <a:lnSpc>
                <a:spcPct val="100000"/>
              </a:lnSpc>
              <a:spcBef>
                <a:spcPts val="0"/>
              </a:spcBef>
              <a:buNone/>
            </a:pPr>
            <a:r>
              <a:rPr lang="en-US" sz="1050" dirty="0"/>
              <a:t>    </a:t>
            </a:r>
            <a:r>
              <a:rPr lang="en-US" sz="1050" dirty="0" err="1"/>
              <a:t>out.writeByte</a:t>
            </a:r>
            <a:r>
              <a:rPr lang="en-US" sz="1050" dirty="0"/>
              <a:t>(</a:t>
            </a:r>
            <a:r>
              <a:rPr lang="en-US" sz="1050" dirty="0" err="1"/>
              <a:t>encodedLastname.length</a:t>
            </a:r>
            <a:r>
              <a:rPr lang="en-US" sz="1050" dirty="0"/>
              <a:t>); // provides length of </a:t>
            </a:r>
            <a:r>
              <a:rPr lang="en-US" sz="1050" dirty="0" err="1"/>
              <a:t>lastname</a:t>
            </a:r>
            <a:r>
              <a:rPr lang="en-US" sz="1050" dirty="0"/>
              <a:t>           </a:t>
            </a:r>
          </a:p>
          <a:p>
            <a:pPr marL="0" indent="0">
              <a:lnSpc>
                <a:spcPct val="100000"/>
              </a:lnSpc>
              <a:spcBef>
                <a:spcPts val="0"/>
              </a:spcBef>
              <a:buNone/>
            </a:pPr>
            <a:r>
              <a:rPr lang="en-US" sz="1050" dirty="0"/>
              <a:t>    </a:t>
            </a:r>
            <a:r>
              <a:rPr lang="en-US" sz="1050" dirty="0" err="1"/>
              <a:t>out.write</a:t>
            </a:r>
            <a:r>
              <a:rPr lang="en-US" sz="1050" dirty="0"/>
              <a:t>(</a:t>
            </a:r>
            <a:r>
              <a:rPr lang="en-US" sz="1050" dirty="0" err="1"/>
              <a:t>encodedLastname</a:t>
            </a:r>
            <a:r>
              <a:rPr lang="en-US" sz="1050" dirty="0"/>
              <a:t>);</a:t>
            </a:r>
          </a:p>
          <a:p>
            <a:pPr marL="0" indent="0">
              <a:lnSpc>
                <a:spcPct val="100000"/>
              </a:lnSpc>
              <a:spcBef>
                <a:spcPts val="0"/>
              </a:spcBef>
              <a:buNone/>
            </a:pPr>
            <a:r>
              <a:rPr lang="en-US" sz="1050" dirty="0"/>
              <a:t>    </a:t>
            </a:r>
            <a:r>
              <a:rPr lang="en-US" sz="1050" dirty="0" err="1"/>
              <a:t>out.flush</a:t>
            </a:r>
            <a:r>
              <a:rPr lang="en-US" sz="1050" dirty="0"/>
              <a:t>();</a:t>
            </a:r>
          </a:p>
          <a:p>
            <a:pPr marL="0" indent="0">
              <a:lnSpc>
                <a:spcPct val="100000"/>
              </a:lnSpc>
              <a:spcBef>
                <a:spcPts val="0"/>
              </a:spcBef>
              <a:buNone/>
            </a:pPr>
            <a:r>
              <a:rPr lang="en-US" sz="1050" dirty="0"/>
              <a:t>    return </a:t>
            </a:r>
            <a:r>
              <a:rPr lang="en-US" sz="1050" dirty="0" err="1"/>
              <a:t>buf.toByteArray</a:t>
            </a:r>
            <a:r>
              <a:rPr lang="en-US" sz="1050" dirty="0"/>
              <a:t>();</a:t>
            </a:r>
          </a:p>
          <a:p>
            <a:pPr marL="0" indent="0">
              <a:lnSpc>
                <a:spcPct val="100000"/>
              </a:lnSpc>
              <a:spcBef>
                <a:spcPts val="0"/>
              </a:spcBef>
              <a:buNone/>
            </a:pPr>
            <a:r>
              <a:rPr lang="en-US" sz="1050" dirty="0"/>
              <a:t>  }</a:t>
            </a:r>
          </a:p>
          <a:p>
            <a:pPr marL="0" indent="0">
              <a:lnSpc>
                <a:spcPct val="100000"/>
              </a:lnSpc>
              <a:spcBef>
                <a:spcPts val="0"/>
              </a:spcBef>
              <a:buNone/>
            </a:pPr>
            <a:r>
              <a:rPr lang="en-US" sz="1050" dirty="0"/>
              <a:t>}</a:t>
            </a:r>
          </a:p>
          <a:p>
            <a:endParaRPr lang="en-US" sz="105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34</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19414" y="3306871"/>
            <a:ext cx="7584509" cy="7014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4233798" y="3419605"/>
            <a:ext cx="3670126" cy="369332"/>
          </a:xfrm>
          <a:prstGeom prst="rect">
            <a:avLst/>
          </a:prstGeom>
          <a:noFill/>
        </p:spPr>
        <p:txBody>
          <a:bodyPr wrap="square" rtlCol="0">
            <a:spAutoFit/>
          </a:bodyPr>
          <a:lstStyle/>
          <a:p>
            <a:r>
              <a:rPr lang="en-US" dirty="0">
                <a:solidFill>
                  <a:srgbClr val="FF00FF"/>
                </a:solidFill>
              </a:rPr>
              <a:t>Dealing with long, </a:t>
            </a:r>
            <a:r>
              <a:rPr lang="en-US" dirty="0" err="1">
                <a:solidFill>
                  <a:srgbClr val="FF00FF"/>
                </a:solidFill>
              </a:rPr>
              <a:t>int</a:t>
            </a:r>
            <a:r>
              <a:rPr lang="en-US" dirty="0">
                <a:solidFill>
                  <a:srgbClr val="FF00FF"/>
                </a:solidFill>
              </a:rPr>
              <a:t>, and short fields</a:t>
            </a:r>
          </a:p>
        </p:txBody>
      </p:sp>
      <p:sp>
        <p:nvSpPr>
          <p:cNvPr id="7" name="Rectangle 6">
            <a:extLst>
              <a:ext uri="{FF2B5EF4-FFF2-40B4-BE49-F238E27FC236}">
                <a16:creationId xmlns:a16="http://schemas.microsoft.com/office/drawing/2014/main" id="{0DFE99F7-3D97-8749-9FE7-0E4EDE6FBA12}"/>
              </a:ext>
            </a:extLst>
          </p:cNvPr>
          <p:cNvSpPr/>
          <p:nvPr/>
        </p:nvSpPr>
        <p:spPr>
          <a:xfrm>
            <a:off x="319414" y="3997889"/>
            <a:ext cx="7586597" cy="12379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235886" y="4110623"/>
            <a:ext cx="3670126" cy="369332"/>
          </a:xfrm>
          <a:prstGeom prst="rect">
            <a:avLst/>
          </a:prstGeom>
          <a:noFill/>
        </p:spPr>
        <p:txBody>
          <a:bodyPr wrap="square" rtlCol="0">
            <a:spAutoFit/>
          </a:bodyPr>
          <a:lstStyle/>
          <a:p>
            <a:r>
              <a:rPr lang="en-US" dirty="0">
                <a:solidFill>
                  <a:srgbClr val="FF00FF"/>
                </a:solidFill>
              </a:rPr>
              <a:t>Dealing with </a:t>
            </a:r>
            <a:r>
              <a:rPr lang="en-US" dirty="0" err="1">
                <a:solidFill>
                  <a:srgbClr val="FF00FF"/>
                </a:solidFill>
              </a:rPr>
              <a:t>boolean</a:t>
            </a:r>
            <a:r>
              <a:rPr lang="en-US" dirty="0">
                <a:solidFill>
                  <a:srgbClr val="FF00FF"/>
                </a:solidFill>
              </a:rPr>
              <a:t> fields</a:t>
            </a:r>
          </a:p>
        </p:txBody>
      </p:sp>
      <p:sp>
        <p:nvSpPr>
          <p:cNvPr id="9" name="Rectangle 8">
            <a:extLst>
              <a:ext uri="{FF2B5EF4-FFF2-40B4-BE49-F238E27FC236}">
                <a16:creationId xmlns:a16="http://schemas.microsoft.com/office/drawing/2014/main" id="{F351109C-452A-8149-935C-BA086F8325B7}"/>
              </a:ext>
            </a:extLst>
          </p:cNvPr>
          <p:cNvSpPr/>
          <p:nvPr/>
        </p:nvSpPr>
        <p:spPr>
          <a:xfrm>
            <a:off x="319414" y="5264182"/>
            <a:ext cx="7576159" cy="8004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AB23C71-CA52-E24B-99B1-19245F8DC205}"/>
              </a:ext>
            </a:extLst>
          </p:cNvPr>
          <p:cNvSpPr txBox="1"/>
          <p:nvPr/>
        </p:nvSpPr>
        <p:spPr>
          <a:xfrm>
            <a:off x="4764066" y="5390363"/>
            <a:ext cx="3189960" cy="369332"/>
          </a:xfrm>
          <a:prstGeom prst="rect">
            <a:avLst/>
          </a:prstGeom>
          <a:noFill/>
        </p:spPr>
        <p:txBody>
          <a:bodyPr wrap="square" rtlCol="0">
            <a:spAutoFit/>
          </a:bodyPr>
          <a:lstStyle/>
          <a:p>
            <a:r>
              <a:rPr lang="en-US" dirty="0">
                <a:solidFill>
                  <a:srgbClr val="FF00FF"/>
                </a:solidFill>
              </a:rPr>
              <a:t>Dealing with the string </a:t>
            </a:r>
            <a:r>
              <a:rPr lang="en-US" dirty="0" err="1">
                <a:solidFill>
                  <a:srgbClr val="FF00FF"/>
                </a:solidFill>
              </a:rPr>
              <a:t>lastname</a:t>
            </a:r>
            <a:endParaRPr lang="en-US" dirty="0">
              <a:solidFill>
                <a:srgbClr val="FF00FF"/>
              </a:solidFill>
            </a:endParaRPr>
          </a:p>
        </p:txBody>
      </p:sp>
      <p:sp>
        <p:nvSpPr>
          <p:cNvPr id="11" name="Rectangle 10">
            <a:extLst>
              <a:ext uri="{FF2B5EF4-FFF2-40B4-BE49-F238E27FC236}">
                <a16:creationId xmlns:a16="http://schemas.microsoft.com/office/drawing/2014/main" id="{B247AEB4-B652-7A49-A7B1-D96B8FD1890A}"/>
              </a:ext>
            </a:extLst>
          </p:cNvPr>
          <p:cNvSpPr/>
          <p:nvPr/>
        </p:nvSpPr>
        <p:spPr>
          <a:xfrm>
            <a:off x="319414" y="1539574"/>
            <a:ext cx="7576159" cy="11960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C9CE71B-F4FA-F346-8FCA-2DE7EEEA622F}"/>
              </a:ext>
            </a:extLst>
          </p:cNvPr>
          <p:cNvSpPr txBox="1"/>
          <p:nvPr/>
        </p:nvSpPr>
        <p:spPr>
          <a:xfrm>
            <a:off x="5016368" y="4592425"/>
            <a:ext cx="300082" cy="369332"/>
          </a:xfrm>
          <a:prstGeom prst="rect">
            <a:avLst/>
          </a:prstGeom>
          <a:noFill/>
          <a:ln>
            <a:solidFill>
              <a:schemeClr val="tx1"/>
            </a:solidFill>
          </a:ln>
        </p:spPr>
        <p:txBody>
          <a:bodyPr wrap="none" rtlCol="0">
            <a:spAutoFit/>
          </a:bodyPr>
          <a:lstStyle/>
          <a:p>
            <a:r>
              <a:rPr lang="en-US" dirty="0"/>
              <a:t>0</a:t>
            </a:r>
          </a:p>
        </p:txBody>
      </p:sp>
      <p:sp>
        <p:nvSpPr>
          <p:cNvPr id="14" name="TextBox 13">
            <a:extLst>
              <a:ext uri="{FF2B5EF4-FFF2-40B4-BE49-F238E27FC236}">
                <a16:creationId xmlns:a16="http://schemas.microsoft.com/office/drawing/2014/main" id="{E7E693E7-7AB7-5848-95BA-973C415FD94B}"/>
              </a:ext>
            </a:extLst>
          </p:cNvPr>
          <p:cNvSpPr txBox="1"/>
          <p:nvPr/>
        </p:nvSpPr>
        <p:spPr>
          <a:xfrm>
            <a:off x="5310791" y="4592425"/>
            <a:ext cx="300082" cy="369332"/>
          </a:xfrm>
          <a:prstGeom prst="rect">
            <a:avLst/>
          </a:prstGeom>
          <a:noFill/>
          <a:ln>
            <a:solidFill>
              <a:schemeClr val="tx1"/>
            </a:solidFill>
          </a:ln>
        </p:spPr>
        <p:txBody>
          <a:bodyPr wrap="none" rtlCol="0">
            <a:spAutoFit/>
          </a:bodyPr>
          <a:lstStyle/>
          <a:p>
            <a:r>
              <a:rPr lang="en-US" dirty="0"/>
              <a:t>0</a:t>
            </a:r>
          </a:p>
        </p:txBody>
      </p:sp>
      <p:sp>
        <p:nvSpPr>
          <p:cNvPr id="15" name="TextBox 14">
            <a:extLst>
              <a:ext uri="{FF2B5EF4-FFF2-40B4-BE49-F238E27FC236}">
                <a16:creationId xmlns:a16="http://schemas.microsoft.com/office/drawing/2014/main" id="{F80AACE4-7CA1-FC47-A04B-71F04310459C}"/>
              </a:ext>
            </a:extLst>
          </p:cNvPr>
          <p:cNvSpPr txBox="1"/>
          <p:nvPr/>
        </p:nvSpPr>
        <p:spPr>
          <a:xfrm>
            <a:off x="5604293" y="4592425"/>
            <a:ext cx="300082" cy="369332"/>
          </a:xfrm>
          <a:prstGeom prst="rect">
            <a:avLst/>
          </a:prstGeom>
          <a:noFill/>
          <a:ln>
            <a:solidFill>
              <a:schemeClr val="tx1"/>
            </a:solidFill>
          </a:ln>
        </p:spPr>
        <p:txBody>
          <a:bodyPr wrap="none" rtlCol="0">
            <a:spAutoFit/>
          </a:bodyPr>
          <a:lstStyle/>
          <a:p>
            <a:r>
              <a:rPr lang="en-US" dirty="0"/>
              <a:t>0</a:t>
            </a:r>
          </a:p>
        </p:txBody>
      </p:sp>
      <p:sp>
        <p:nvSpPr>
          <p:cNvPr id="16" name="TextBox 15">
            <a:extLst>
              <a:ext uri="{FF2B5EF4-FFF2-40B4-BE49-F238E27FC236}">
                <a16:creationId xmlns:a16="http://schemas.microsoft.com/office/drawing/2014/main" id="{56DD643E-2F42-164D-AC1A-BC2010B68078}"/>
              </a:ext>
            </a:extLst>
          </p:cNvPr>
          <p:cNvSpPr txBox="1"/>
          <p:nvPr/>
        </p:nvSpPr>
        <p:spPr>
          <a:xfrm>
            <a:off x="5902890" y="4592425"/>
            <a:ext cx="300082" cy="369332"/>
          </a:xfrm>
          <a:prstGeom prst="rect">
            <a:avLst/>
          </a:prstGeom>
          <a:noFill/>
          <a:ln>
            <a:solidFill>
              <a:schemeClr val="tx1"/>
            </a:solidFill>
          </a:ln>
        </p:spPr>
        <p:txBody>
          <a:bodyPr wrap="none" rtlCol="0">
            <a:spAutoFit/>
          </a:bodyPr>
          <a:lstStyle/>
          <a:p>
            <a:r>
              <a:rPr lang="en-US" dirty="0"/>
              <a:t>0</a:t>
            </a:r>
          </a:p>
        </p:txBody>
      </p:sp>
      <p:sp>
        <p:nvSpPr>
          <p:cNvPr id="17" name="TextBox 16">
            <a:extLst>
              <a:ext uri="{FF2B5EF4-FFF2-40B4-BE49-F238E27FC236}">
                <a16:creationId xmlns:a16="http://schemas.microsoft.com/office/drawing/2014/main" id="{0A24355B-174E-5246-8638-A56614ADE99E}"/>
              </a:ext>
            </a:extLst>
          </p:cNvPr>
          <p:cNvSpPr txBox="1"/>
          <p:nvPr/>
        </p:nvSpPr>
        <p:spPr>
          <a:xfrm>
            <a:off x="6197313" y="4592425"/>
            <a:ext cx="300082" cy="369332"/>
          </a:xfrm>
          <a:prstGeom prst="rect">
            <a:avLst/>
          </a:prstGeom>
          <a:noFill/>
          <a:ln>
            <a:solidFill>
              <a:schemeClr val="tx1"/>
            </a:solidFill>
          </a:ln>
        </p:spPr>
        <p:txBody>
          <a:bodyPr wrap="none" rtlCol="0">
            <a:spAutoFit/>
          </a:bodyPr>
          <a:lstStyle/>
          <a:p>
            <a:r>
              <a:rPr lang="en-US" dirty="0"/>
              <a:t>0</a:t>
            </a:r>
          </a:p>
        </p:txBody>
      </p:sp>
      <p:sp>
        <p:nvSpPr>
          <p:cNvPr id="18" name="TextBox 17">
            <a:extLst>
              <a:ext uri="{FF2B5EF4-FFF2-40B4-BE49-F238E27FC236}">
                <a16:creationId xmlns:a16="http://schemas.microsoft.com/office/drawing/2014/main" id="{8CC9B3C0-59E2-5946-901B-4C522A39B856}"/>
              </a:ext>
            </a:extLst>
          </p:cNvPr>
          <p:cNvSpPr txBox="1"/>
          <p:nvPr/>
        </p:nvSpPr>
        <p:spPr>
          <a:xfrm>
            <a:off x="6491736" y="4592425"/>
            <a:ext cx="293670" cy="369332"/>
          </a:xfrm>
          <a:prstGeom prst="rect">
            <a:avLst/>
          </a:prstGeom>
          <a:noFill/>
          <a:ln>
            <a:solidFill>
              <a:schemeClr val="tx1"/>
            </a:solidFill>
          </a:ln>
        </p:spPr>
        <p:txBody>
          <a:bodyPr wrap="none" rtlCol="0">
            <a:spAutoFit/>
          </a:bodyPr>
          <a:lstStyle/>
          <a:p>
            <a:r>
              <a:rPr lang="en-US" dirty="0"/>
              <a:t>F</a:t>
            </a:r>
          </a:p>
        </p:txBody>
      </p:sp>
      <p:sp>
        <p:nvSpPr>
          <p:cNvPr id="19" name="TextBox 18">
            <a:extLst>
              <a:ext uri="{FF2B5EF4-FFF2-40B4-BE49-F238E27FC236}">
                <a16:creationId xmlns:a16="http://schemas.microsoft.com/office/drawing/2014/main" id="{124270D4-DA7D-ED48-B829-81183F451F98}"/>
              </a:ext>
            </a:extLst>
          </p:cNvPr>
          <p:cNvSpPr txBox="1"/>
          <p:nvPr/>
        </p:nvSpPr>
        <p:spPr>
          <a:xfrm>
            <a:off x="6785238" y="4592425"/>
            <a:ext cx="324128" cy="369332"/>
          </a:xfrm>
          <a:prstGeom prst="rect">
            <a:avLst/>
          </a:prstGeom>
          <a:noFill/>
          <a:ln>
            <a:solidFill>
              <a:schemeClr val="tx1"/>
            </a:solidFill>
          </a:ln>
        </p:spPr>
        <p:txBody>
          <a:bodyPr wrap="none" rtlCol="0">
            <a:spAutoFit/>
          </a:bodyPr>
          <a:lstStyle/>
          <a:p>
            <a:r>
              <a:rPr lang="en-US" dirty="0"/>
              <a:t>R</a:t>
            </a:r>
          </a:p>
        </p:txBody>
      </p:sp>
      <p:sp>
        <p:nvSpPr>
          <p:cNvPr id="20" name="TextBox 19">
            <a:extLst>
              <a:ext uri="{FF2B5EF4-FFF2-40B4-BE49-F238E27FC236}">
                <a16:creationId xmlns:a16="http://schemas.microsoft.com/office/drawing/2014/main" id="{9D93EAAE-44F5-6747-B389-796DEA9A6F0B}"/>
              </a:ext>
            </a:extLst>
          </p:cNvPr>
          <p:cNvSpPr txBox="1"/>
          <p:nvPr/>
        </p:nvSpPr>
        <p:spPr>
          <a:xfrm>
            <a:off x="7120002" y="4592425"/>
            <a:ext cx="290464" cy="369332"/>
          </a:xfrm>
          <a:prstGeom prst="rect">
            <a:avLst/>
          </a:prstGeom>
          <a:noFill/>
          <a:ln>
            <a:solidFill>
              <a:schemeClr val="tx1"/>
            </a:solidFill>
          </a:ln>
        </p:spPr>
        <p:txBody>
          <a:bodyPr wrap="none" rtlCol="0">
            <a:spAutoFit/>
          </a:bodyPr>
          <a:lstStyle/>
          <a:p>
            <a:r>
              <a:rPr lang="en-US" dirty="0"/>
              <a: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976718" y="6302563"/>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D8126D-7B17-EE4B-A91E-D82640ECCEF9}"/>
              </a:ext>
            </a:extLst>
          </p:cNvPr>
          <p:cNvSpPr txBox="1"/>
          <p:nvPr/>
        </p:nvSpPr>
        <p:spPr>
          <a:xfrm>
            <a:off x="3065928" y="1796238"/>
            <a:ext cx="4531659" cy="369332"/>
          </a:xfrm>
          <a:prstGeom prst="rect">
            <a:avLst/>
          </a:prstGeom>
          <a:noFill/>
        </p:spPr>
        <p:txBody>
          <a:bodyPr wrap="square" rtlCol="0">
            <a:spAutoFit/>
          </a:bodyPr>
          <a:lstStyle/>
          <a:p>
            <a:r>
              <a:rPr lang="en-US" dirty="0">
                <a:solidFill>
                  <a:srgbClr val="FF00FF"/>
                </a:solidFill>
              </a:rPr>
              <a:t>Dealing with the encoding scheme (strings)</a:t>
            </a:r>
          </a:p>
        </p:txBody>
      </p:sp>
    </p:spTree>
    <p:extLst>
      <p:ext uri="{BB962C8B-B14F-4D97-AF65-F5344CB8AC3E}">
        <p14:creationId xmlns:p14="http://schemas.microsoft.com/office/powerpoint/2010/main" val="96838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TCP to Send </a:t>
            </a:r>
            <a:r>
              <a:rPr lang="en-US" dirty="0">
                <a:solidFill>
                  <a:schemeClr val="tx1">
                    <a:lumMod val="50000"/>
                    <a:lumOff val="50000"/>
                  </a:schemeClr>
                </a:solidFill>
              </a:rPr>
              <a:t>(</a:t>
            </a:r>
            <a:r>
              <a:rPr lang="en-US" dirty="0" err="1">
                <a:solidFill>
                  <a:srgbClr val="FF0000"/>
                </a:solidFill>
              </a:rPr>
              <a:t>SendTCP.java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spcBef>
                <a:spcPts val="0"/>
              </a:spcBef>
              <a:buNone/>
            </a:pPr>
            <a:r>
              <a:rPr lang="en-US" sz="1400" dirty="0"/>
              <a:t>import </a:t>
            </a:r>
            <a:r>
              <a:rPr lang="en-US" sz="1400" dirty="0" err="1"/>
              <a:t>java.io</a:t>
            </a:r>
            <a:r>
              <a:rPr lang="en-US" sz="1400" dirty="0"/>
              <a:t>.*;   // for Input/</a:t>
            </a:r>
            <a:r>
              <a:rPr lang="en-US" sz="1400" dirty="0" err="1"/>
              <a:t>OutputStream</a:t>
            </a:r>
            <a:r>
              <a:rPr lang="en-US" sz="1400" dirty="0"/>
              <a:t>                                       </a:t>
            </a:r>
          </a:p>
          <a:p>
            <a:pPr marL="0" indent="0">
              <a:spcBef>
                <a:spcPts val="0"/>
              </a:spcBef>
              <a:buNone/>
            </a:pPr>
            <a:r>
              <a:rPr lang="en-US" sz="1400" dirty="0"/>
              <a:t>import </a:t>
            </a:r>
            <a:r>
              <a:rPr lang="en-US" sz="1400" dirty="0" err="1"/>
              <a:t>java.net</a:t>
            </a:r>
            <a:r>
              <a:rPr lang="en-US" sz="1400" dirty="0"/>
              <a:t>.*;  // for Socket                                                   </a:t>
            </a:r>
            <a:br>
              <a:rPr lang="en-US" sz="1400" dirty="0"/>
            </a:br>
            <a:endParaRPr lang="en-US" sz="1400" dirty="0"/>
          </a:p>
          <a:p>
            <a:pPr marL="0" indent="0">
              <a:spcBef>
                <a:spcPts val="0"/>
              </a:spcBef>
              <a:buNone/>
            </a:pPr>
            <a:r>
              <a:rPr lang="en-US" sz="1400" dirty="0"/>
              <a:t>public class </a:t>
            </a:r>
            <a:r>
              <a:rPr lang="en-US" sz="1400" dirty="0" err="1"/>
              <a:t>SendTCP</a:t>
            </a:r>
            <a:r>
              <a:rPr lang="en-US" sz="1400" dirty="0"/>
              <a:t> {</a:t>
            </a:r>
          </a:p>
          <a:p>
            <a:pPr marL="0" indent="0">
              <a:spcBef>
                <a:spcPts val="0"/>
              </a:spcBef>
              <a:buNone/>
            </a:pPr>
            <a:r>
              <a:rPr lang="en-US" sz="1400" dirty="0"/>
              <a:t>  public static void main(String </a:t>
            </a:r>
            <a:r>
              <a:rPr lang="en-US" sz="1400" dirty="0" err="1"/>
              <a:t>args</a:t>
            </a:r>
            <a:r>
              <a:rPr lang="en-US" sz="1400" dirty="0"/>
              <a:t>[]) throws Exception {</a:t>
            </a:r>
          </a:p>
          <a:p>
            <a:pPr marL="0" indent="0">
              <a:spcBef>
                <a:spcPts val="0"/>
              </a:spcBef>
              <a:buNone/>
            </a:pPr>
            <a:endParaRPr lang="en-US" sz="1400" dirty="0"/>
          </a:p>
          <a:p>
            <a:pPr marL="0" indent="0">
              <a:spcBef>
                <a:spcPts val="0"/>
              </a:spcBef>
              <a:buNone/>
            </a:pPr>
            <a:r>
              <a:rPr lang="en-US" sz="1400" dirty="0"/>
              <a:t>    if (</a:t>
            </a:r>
            <a:r>
              <a:rPr lang="en-US" sz="1400" dirty="0" err="1"/>
              <a:t>args.length</a:t>
            </a:r>
            <a:r>
              <a:rPr lang="en-US" sz="1400" dirty="0"/>
              <a:t> != 2)  // Test for correct # of </a:t>
            </a:r>
            <a:r>
              <a:rPr lang="en-US" sz="1400" dirty="0" err="1"/>
              <a:t>args</a:t>
            </a:r>
            <a:r>
              <a:rPr lang="en-US" sz="1400" dirty="0"/>
              <a:t>                            </a:t>
            </a:r>
          </a:p>
          <a:p>
            <a:pPr marL="0" indent="0">
              <a:spcBef>
                <a:spcPts val="0"/>
              </a:spcBef>
              <a:buNone/>
            </a:pPr>
            <a:r>
              <a:rPr lang="en-US" sz="1400" dirty="0"/>
              <a:t>      throw new </a:t>
            </a:r>
            <a:r>
              <a:rPr lang="en-US" sz="1400" dirty="0" err="1"/>
              <a:t>IllegalArgumentException</a:t>
            </a:r>
            <a:r>
              <a:rPr lang="en-US" sz="1400" dirty="0"/>
              <a:t>("Parameter(s): &lt;Destination&gt; &lt;Port&gt;");</a:t>
            </a:r>
          </a:p>
          <a:p>
            <a:pPr marL="0" indent="0">
              <a:spcBef>
                <a:spcPts val="0"/>
              </a:spcBef>
              <a:buNone/>
            </a:pPr>
            <a:endParaRPr lang="en-US" sz="1400" dirty="0"/>
          </a:p>
          <a:p>
            <a:pPr marL="0" indent="0">
              <a:spcBef>
                <a:spcPts val="0"/>
              </a:spcBef>
              <a:buNone/>
            </a:pPr>
            <a:r>
              <a:rPr lang="en-US" sz="1400" dirty="0"/>
              <a:t>    </a:t>
            </a:r>
            <a:r>
              <a:rPr lang="en-US" sz="1400" dirty="0" err="1"/>
              <a:t>InetAddress</a:t>
            </a:r>
            <a:r>
              <a:rPr lang="en-US" sz="1400" dirty="0"/>
              <a:t> </a:t>
            </a:r>
            <a:r>
              <a:rPr lang="en-US" sz="1400" dirty="0" err="1"/>
              <a:t>destAddr</a:t>
            </a:r>
            <a:r>
              <a:rPr lang="en-US" sz="1400" dirty="0"/>
              <a:t> = </a:t>
            </a:r>
            <a:r>
              <a:rPr lang="en-US" sz="1400" dirty="0" err="1"/>
              <a:t>InetAddress.getByName</a:t>
            </a:r>
            <a:r>
              <a:rPr lang="en-US" sz="1400" dirty="0"/>
              <a:t>(</a:t>
            </a:r>
            <a:r>
              <a:rPr lang="en-US" sz="1400" dirty="0" err="1"/>
              <a:t>args</a:t>
            </a:r>
            <a:r>
              <a:rPr lang="en-US" sz="1400" dirty="0"/>
              <a:t>[0]);  // Destination address  </a:t>
            </a:r>
          </a:p>
          <a:p>
            <a:pPr marL="0" indent="0">
              <a:spcBef>
                <a:spcPts val="0"/>
              </a:spcBef>
              <a:buNone/>
            </a:pPr>
            <a:r>
              <a:rPr lang="en-US" sz="1400" dirty="0"/>
              <a:t>    </a:t>
            </a:r>
            <a:r>
              <a:rPr lang="en-US" sz="1400" dirty="0" err="1"/>
              <a:t>int</a:t>
            </a:r>
            <a:r>
              <a:rPr lang="en-US" sz="1400" dirty="0"/>
              <a:t> </a:t>
            </a:r>
            <a:r>
              <a:rPr lang="en-US" sz="1400" dirty="0" err="1"/>
              <a:t>destPort</a:t>
            </a:r>
            <a:r>
              <a:rPr lang="en-US" sz="1400" dirty="0"/>
              <a:t> = </a:t>
            </a:r>
            <a:r>
              <a:rPr lang="en-US" sz="1400" dirty="0" err="1"/>
              <a:t>Integer.parseInt</a:t>
            </a:r>
            <a:r>
              <a:rPr lang="en-US" sz="1400" dirty="0"/>
              <a:t>(</a:t>
            </a:r>
            <a:r>
              <a:rPr lang="en-US" sz="1400" dirty="0" err="1"/>
              <a:t>args</a:t>
            </a:r>
            <a:r>
              <a:rPr lang="en-US" sz="1400" dirty="0"/>
              <a:t>[1]);               // Destination port     </a:t>
            </a:r>
          </a:p>
          <a:p>
            <a:pPr marL="0" indent="0">
              <a:spcBef>
                <a:spcPts val="0"/>
              </a:spcBef>
              <a:buNone/>
            </a:pPr>
            <a:endParaRPr lang="en-US" sz="1400" dirty="0"/>
          </a:p>
          <a:p>
            <a:pPr marL="0" indent="0">
              <a:spcBef>
                <a:spcPts val="0"/>
              </a:spcBef>
              <a:buNone/>
            </a:pPr>
            <a:r>
              <a:rPr lang="en-US" sz="1400" dirty="0"/>
              <a:t>    Socket sock = new Socket(</a:t>
            </a:r>
            <a:r>
              <a:rPr lang="en-US" sz="1400" dirty="0" err="1"/>
              <a:t>destAddr</a:t>
            </a:r>
            <a:r>
              <a:rPr lang="en-US" sz="1400" dirty="0"/>
              <a:t>, </a:t>
            </a:r>
            <a:r>
              <a:rPr lang="en-US" sz="1400" dirty="0" err="1"/>
              <a:t>destPort</a:t>
            </a:r>
            <a:r>
              <a:rPr lang="en-US" sz="1400" dirty="0"/>
              <a:t>); // Create a socket</a:t>
            </a:r>
          </a:p>
          <a:p>
            <a:pPr marL="0" indent="0">
              <a:spcBef>
                <a:spcPts val="0"/>
              </a:spcBef>
              <a:buNone/>
            </a:pPr>
            <a:r>
              <a:rPr lang="en-US" sz="1400" dirty="0"/>
              <a:t>    Friend friend = new Friend(1234567890987654L, ”John Smith",</a:t>
            </a:r>
          </a:p>
          <a:p>
            <a:pPr marL="0" indent="0">
              <a:spcBef>
                <a:spcPts val="0"/>
              </a:spcBef>
              <a:buNone/>
            </a:pPr>
            <a:r>
              <a:rPr lang="en-US" sz="1400" dirty="0"/>
              <a:t>                               (short) 2360, 36830, false, true, false);</a:t>
            </a:r>
          </a:p>
          <a:p>
            <a:pPr marL="0" indent="0">
              <a:spcBef>
                <a:spcPts val="0"/>
              </a:spcBef>
              <a:buNone/>
            </a:pPr>
            <a:endParaRPr lang="en-US" sz="1400" dirty="0"/>
          </a:p>
          <a:p>
            <a:pPr marL="0" indent="0">
              <a:spcBef>
                <a:spcPts val="0"/>
              </a:spcBef>
              <a:buNone/>
            </a:pPr>
            <a:r>
              <a:rPr lang="en-US" sz="1400" dirty="0"/>
              <a:t>    </a:t>
            </a:r>
            <a:r>
              <a:rPr lang="en-US" sz="1400" dirty="0" err="1"/>
              <a:t>System.out.println</a:t>
            </a:r>
            <a:r>
              <a:rPr lang="en-US" sz="1400" dirty="0"/>
              <a:t>(”Print friend to check what we send");</a:t>
            </a:r>
          </a:p>
          <a:p>
            <a:pPr marL="0" indent="0">
              <a:spcBef>
                <a:spcPts val="0"/>
              </a:spcBef>
              <a:buNone/>
            </a:pPr>
            <a:r>
              <a:rPr lang="en-US" sz="1400" dirty="0"/>
              <a:t>    </a:t>
            </a:r>
            <a:r>
              <a:rPr lang="en-US" sz="1400" dirty="0" err="1"/>
              <a:t>System.out.println</a:t>
            </a:r>
            <a:r>
              <a:rPr lang="en-US" sz="1400" dirty="0"/>
              <a:t>(friend); // Display friend</a:t>
            </a:r>
            <a:br>
              <a:rPr lang="en-US" sz="1400" dirty="0"/>
            </a:br>
            <a:endParaRPr lang="en-US" sz="1400" dirty="0"/>
          </a:p>
          <a:p>
            <a:pPr marL="0" indent="0">
              <a:spcBef>
                <a:spcPts val="0"/>
              </a:spcBef>
              <a:buNone/>
            </a:pPr>
            <a:r>
              <a:rPr lang="en-US" sz="1400" dirty="0"/>
              <a:t>    </a:t>
            </a:r>
            <a:r>
              <a:rPr lang="en-US" sz="1400" dirty="0" err="1"/>
              <a:t>FriendEncoder</a:t>
            </a:r>
            <a:r>
              <a:rPr lang="en-US" sz="1400" dirty="0"/>
              <a:t> encoder = new </a:t>
            </a:r>
            <a:r>
              <a:rPr lang="en-US" sz="1400" dirty="0" err="1"/>
              <a:t>FriendEncoderBin</a:t>
            </a:r>
            <a:r>
              <a:rPr lang="en-US" sz="1400" dirty="0"/>
              <a:t>();</a:t>
            </a:r>
          </a:p>
          <a:p>
            <a:pPr marL="0" indent="0">
              <a:spcBef>
                <a:spcPts val="0"/>
              </a:spcBef>
              <a:buNone/>
            </a:pPr>
            <a:endParaRPr lang="en-US" sz="1400" dirty="0"/>
          </a:p>
          <a:p>
            <a:pPr marL="0" indent="0">
              <a:spcBef>
                <a:spcPts val="0"/>
              </a:spcBef>
              <a:buNone/>
            </a:pPr>
            <a:r>
              <a:rPr lang="en-US" sz="1400" dirty="0"/>
              <a:t>    </a:t>
            </a:r>
            <a:r>
              <a:rPr lang="en-US" sz="1400" dirty="0" err="1"/>
              <a:t>System.out.println</a:t>
            </a:r>
            <a:r>
              <a:rPr lang="en-US" sz="1400" dirty="0"/>
              <a:t>("Sending Friend (Binary)");</a:t>
            </a:r>
          </a:p>
          <a:p>
            <a:pPr marL="0" indent="0">
              <a:spcBef>
                <a:spcPts val="0"/>
              </a:spcBef>
              <a:buNone/>
            </a:pPr>
            <a:endParaRPr lang="en-US" sz="1400" dirty="0"/>
          </a:p>
          <a:p>
            <a:pPr marL="0" indent="0">
              <a:spcBef>
                <a:spcPts val="0"/>
              </a:spcBef>
              <a:buNone/>
            </a:pPr>
            <a:r>
              <a:rPr lang="en-US" sz="1400" dirty="0"/>
              <a:t>    </a:t>
            </a:r>
            <a:r>
              <a:rPr lang="en-US" sz="1400" dirty="0" err="1"/>
              <a:t>OutputStream</a:t>
            </a:r>
            <a:r>
              <a:rPr lang="en-US" sz="1400" dirty="0"/>
              <a:t> out = </a:t>
            </a:r>
            <a:r>
              <a:rPr lang="en-US" sz="1400" dirty="0" err="1"/>
              <a:t>sock.getOutputStream</a:t>
            </a:r>
            <a:r>
              <a:rPr lang="en-US" sz="1400" dirty="0"/>
              <a:t>(); // Get a handle to the output stream</a:t>
            </a:r>
          </a:p>
          <a:p>
            <a:pPr marL="0" indent="0">
              <a:spcBef>
                <a:spcPts val="0"/>
              </a:spcBef>
              <a:buNone/>
            </a:pPr>
            <a:endParaRPr lang="en-US" sz="1400" dirty="0"/>
          </a:p>
          <a:p>
            <a:pPr marL="0" indent="0">
              <a:spcBef>
                <a:spcPts val="0"/>
              </a:spcBef>
              <a:buNone/>
            </a:pPr>
            <a:r>
              <a:rPr lang="en-US" sz="1400" dirty="0"/>
              <a:t>    </a:t>
            </a:r>
            <a:r>
              <a:rPr lang="en-US" sz="1400" dirty="0" err="1"/>
              <a:t>out.write</a:t>
            </a:r>
            <a:r>
              <a:rPr lang="en-US" sz="1400" dirty="0"/>
              <a:t>(</a:t>
            </a:r>
            <a:r>
              <a:rPr lang="en-US" sz="1400" dirty="0" err="1"/>
              <a:t>encoder.encode</a:t>
            </a:r>
            <a:r>
              <a:rPr lang="en-US" sz="1400" dirty="0"/>
              <a:t>(friend)); // Encode friend and then send the resulting array of bytes</a:t>
            </a:r>
          </a:p>
          <a:p>
            <a:pPr marL="0" indent="0">
              <a:spcBef>
                <a:spcPts val="0"/>
              </a:spcBef>
              <a:buNone/>
            </a:pPr>
            <a:endParaRPr lang="en-US" sz="1400" dirty="0"/>
          </a:p>
          <a:p>
            <a:pPr marL="0" indent="0">
              <a:spcBef>
                <a:spcPts val="0"/>
              </a:spcBef>
              <a:buNone/>
            </a:pPr>
            <a:r>
              <a:rPr lang="en-US" sz="1400" dirty="0"/>
              <a:t>    </a:t>
            </a:r>
            <a:r>
              <a:rPr lang="en-US" sz="1400" dirty="0" err="1"/>
              <a:t>sock.close</a:t>
            </a:r>
            <a:r>
              <a:rPr lang="en-US" sz="1400" dirty="0"/>
              <a:t>();</a:t>
            </a:r>
          </a:p>
          <a:p>
            <a:pPr marL="0" indent="0">
              <a:spcBef>
                <a:spcPts val="0"/>
              </a:spcBef>
              <a:buNone/>
            </a:pPr>
            <a:r>
              <a:rPr lang="en-US" sz="1400" dirty="0"/>
              <a:t>  }</a:t>
            </a:r>
          </a:p>
          <a:p>
            <a:pPr marL="0" indent="0">
              <a:spcBef>
                <a:spcPts val="0"/>
              </a:spcBef>
              <a:buNone/>
            </a:pPr>
            <a:r>
              <a:rPr lang="en-US" sz="1400" dirty="0"/>
              <a:t>}</a:t>
            </a:r>
          </a:p>
          <a:p>
            <a:pPr marL="0" indent="0">
              <a:lnSpc>
                <a:spcPct val="100000"/>
              </a:lnSpc>
              <a:spcBef>
                <a:spcPts val="0"/>
              </a:spcBef>
              <a:buNone/>
            </a:pPr>
            <a:endParaRPr lang="en-US" sz="1400" dirty="0"/>
          </a:p>
          <a:p>
            <a:pPr>
              <a:spcBef>
                <a:spcPts val="0"/>
              </a:spcBef>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35</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22730" y="3118613"/>
            <a:ext cx="7446723" cy="7014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5255770" y="3433052"/>
            <a:ext cx="2462840" cy="369332"/>
          </a:xfrm>
          <a:prstGeom prst="rect">
            <a:avLst/>
          </a:prstGeom>
          <a:noFill/>
        </p:spPr>
        <p:txBody>
          <a:bodyPr wrap="square" rtlCol="0">
            <a:spAutoFit/>
          </a:bodyPr>
          <a:lstStyle/>
          <a:p>
            <a:r>
              <a:rPr lang="en-US" dirty="0">
                <a:solidFill>
                  <a:srgbClr val="FF00FF"/>
                </a:solidFill>
              </a:rPr>
              <a:t>Create a friend to send</a:t>
            </a:r>
          </a:p>
        </p:txBody>
      </p:sp>
      <p:sp>
        <p:nvSpPr>
          <p:cNvPr id="7" name="Rectangle 6">
            <a:extLst>
              <a:ext uri="{FF2B5EF4-FFF2-40B4-BE49-F238E27FC236}">
                <a16:creationId xmlns:a16="http://schemas.microsoft.com/office/drawing/2014/main" id="{0DFE99F7-3D97-8749-9FE7-0E4EDE6FBA12}"/>
              </a:ext>
            </a:extLst>
          </p:cNvPr>
          <p:cNvSpPr/>
          <p:nvPr/>
        </p:nvSpPr>
        <p:spPr>
          <a:xfrm>
            <a:off x="338265" y="3876865"/>
            <a:ext cx="7446723" cy="225499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303058" y="4775619"/>
            <a:ext cx="3481929" cy="369332"/>
          </a:xfrm>
          <a:prstGeom prst="rect">
            <a:avLst/>
          </a:prstGeom>
          <a:noFill/>
        </p:spPr>
        <p:txBody>
          <a:bodyPr wrap="square" rtlCol="0">
            <a:spAutoFit/>
          </a:bodyPr>
          <a:lstStyle/>
          <a:p>
            <a:r>
              <a:rPr lang="en-US" dirty="0">
                <a:solidFill>
                  <a:srgbClr val="FF00FF"/>
                </a:solidFill>
              </a:rPr>
              <a:t>Encode the friend and send bytes</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2038284"/>
            <a:ext cx="7446723" cy="10267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33949" y="2038284"/>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976718" y="6248775"/>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UDP to Send </a:t>
            </a:r>
            <a:r>
              <a:rPr lang="en-US" dirty="0">
                <a:solidFill>
                  <a:schemeClr val="tx1">
                    <a:lumMod val="50000"/>
                    <a:lumOff val="50000"/>
                  </a:schemeClr>
                </a:solidFill>
              </a:rPr>
              <a:t>(</a:t>
            </a:r>
            <a:r>
              <a:rPr lang="en-US" dirty="0" err="1">
                <a:solidFill>
                  <a:srgbClr val="FF0000"/>
                </a:solidFill>
              </a:rPr>
              <a:t>SendUDP.java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spcBef>
                <a:spcPts val="0"/>
              </a:spcBef>
              <a:buNone/>
            </a:pPr>
            <a:r>
              <a:rPr lang="en-US" sz="1400" dirty="0"/>
              <a:t>import </a:t>
            </a:r>
            <a:r>
              <a:rPr lang="en-US" sz="1400" dirty="0" err="1"/>
              <a:t>java.net</a:t>
            </a:r>
            <a:r>
              <a:rPr lang="en-US" sz="1400" dirty="0"/>
              <a:t>.*;  // for </a:t>
            </a:r>
            <a:r>
              <a:rPr lang="en-US" sz="1400" dirty="0" err="1"/>
              <a:t>DatagramSocket</a:t>
            </a:r>
            <a:r>
              <a:rPr lang="en-US" sz="1400" dirty="0"/>
              <a:t>, </a:t>
            </a:r>
            <a:r>
              <a:rPr lang="en-US" sz="1400" dirty="0" err="1"/>
              <a:t>DatagramPacket</a:t>
            </a:r>
            <a:r>
              <a:rPr lang="en-US" sz="1400" dirty="0"/>
              <a:t>, and </a:t>
            </a:r>
            <a:r>
              <a:rPr lang="en-US" sz="1400" dirty="0" err="1"/>
              <a:t>InetAddress</a:t>
            </a:r>
            <a:r>
              <a:rPr lang="en-US" sz="1400" dirty="0"/>
              <a:t>                    </a:t>
            </a:r>
          </a:p>
          <a:p>
            <a:pPr marL="0" indent="0">
              <a:spcBef>
                <a:spcPts val="0"/>
              </a:spcBef>
              <a:buNone/>
            </a:pPr>
            <a:r>
              <a:rPr lang="en-US" sz="1400" dirty="0"/>
              <a:t>import </a:t>
            </a:r>
            <a:r>
              <a:rPr lang="en-US" sz="1400" dirty="0" err="1"/>
              <a:t>java.io</a:t>
            </a:r>
            <a:r>
              <a:rPr lang="en-US" sz="1400" dirty="0"/>
              <a:t>.*;   // for </a:t>
            </a:r>
            <a:r>
              <a:rPr lang="en-US" sz="1400" dirty="0" err="1"/>
              <a:t>IOException</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SendUDP</a:t>
            </a:r>
            <a:r>
              <a:rPr lang="en-US" sz="1400" dirty="0"/>
              <a:t> {</a:t>
            </a:r>
          </a:p>
          <a:p>
            <a:pPr marL="0" indent="0">
              <a:spcBef>
                <a:spcPts val="0"/>
              </a:spcBef>
              <a:buNone/>
            </a:pPr>
            <a:r>
              <a:rPr lang="en-US" sz="1400" dirty="0"/>
              <a:t>  public static void main(String </a:t>
            </a:r>
            <a:r>
              <a:rPr lang="en-US" sz="1400" dirty="0" err="1"/>
              <a:t>args</a:t>
            </a:r>
            <a:r>
              <a:rPr lang="en-US" sz="1400" dirty="0"/>
              <a:t>[]) throws Exception {</a:t>
            </a:r>
          </a:p>
          <a:p>
            <a:pPr marL="0" indent="0">
              <a:spcBef>
                <a:spcPts val="0"/>
              </a:spcBef>
              <a:buNone/>
            </a:pPr>
            <a:endParaRPr lang="en-US" sz="1400" dirty="0"/>
          </a:p>
          <a:p>
            <a:pPr marL="0" indent="0">
              <a:spcBef>
                <a:spcPts val="0"/>
              </a:spcBef>
              <a:buNone/>
            </a:pPr>
            <a:r>
              <a:rPr lang="en-US" sz="1400" dirty="0"/>
              <a:t>      if (</a:t>
            </a:r>
            <a:r>
              <a:rPr lang="en-US" sz="1400" dirty="0" err="1"/>
              <a:t>args.length</a:t>
            </a:r>
            <a:r>
              <a:rPr lang="en-US" sz="1400" dirty="0"/>
              <a:t> != 2 &amp;&amp; </a:t>
            </a:r>
            <a:r>
              <a:rPr lang="en-US" sz="1400" dirty="0" err="1"/>
              <a:t>args.length</a:t>
            </a:r>
            <a:r>
              <a:rPr lang="en-US" sz="1400" dirty="0"/>
              <a:t> != 3)  // Test for correct # of </a:t>
            </a:r>
            <a:r>
              <a:rPr lang="en-US" sz="1400" dirty="0" err="1"/>
              <a:t>args</a:t>
            </a:r>
            <a:r>
              <a:rPr lang="en-US" sz="1400" dirty="0"/>
              <a:t>                </a:t>
            </a:r>
          </a:p>
          <a:p>
            <a:pPr marL="0" indent="0">
              <a:spcBef>
                <a:spcPts val="0"/>
              </a:spcBef>
              <a:buNone/>
            </a:pPr>
            <a:r>
              <a:rPr lang="en-US" sz="1400" dirty="0"/>
              <a:t>          throw new </a:t>
            </a:r>
            <a:r>
              <a:rPr lang="en-US" sz="1400" dirty="0" err="1"/>
              <a:t>IllegalArgumentException</a:t>
            </a:r>
            <a:r>
              <a:rPr lang="en-US" sz="1400" dirty="0"/>
              <a:t>("Parameter(s): &lt;Destination&gt;" +</a:t>
            </a:r>
          </a:p>
          <a:p>
            <a:pPr marL="0" indent="0">
              <a:spcBef>
                <a:spcPts val="0"/>
              </a:spcBef>
              <a:buNone/>
            </a:pPr>
            <a:r>
              <a:rPr lang="en-US" sz="1400" dirty="0"/>
              <a:t>                                      " &lt;Port&gt; [&lt;encoding]");</a:t>
            </a:r>
          </a:p>
          <a:p>
            <a:pPr marL="0" indent="0">
              <a:spcBef>
                <a:spcPts val="0"/>
              </a:spcBef>
              <a:buNone/>
            </a:pPr>
            <a:r>
              <a:rPr lang="en-US" sz="1400" dirty="0"/>
              <a:t>      </a:t>
            </a:r>
            <a:r>
              <a:rPr lang="en-US" sz="1400" dirty="0" err="1"/>
              <a:t>InetAddress</a:t>
            </a:r>
            <a:r>
              <a:rPr lang="en-US" sz="1400" dirty="0"/>
              <a:t> </a:t>
            </a:r>
            <a:r>
              <a:rPr lang="en-US" sz="1400" dirty="0" err="1"/>
              <a:t>destAddr</a:t>
            </a:r>
            <a:r>
              <a:rPr lang="en-US" sz="1400" dirty="0"/>
              <a:t> = </a:t>
            </a:r>
            <a:r>
              <a:rPr lang="en-US" sz="1400" dirty="0" err="1"/>
              <a:t>InetAddress.getByName</a:t>
            </a:r>
            <a:r>
              <a:rPr lang="en-US" sz="1400" dirty="0"/>
              <a:t>(</a:t>
            </a:r>
            <a:r>
              <a:rPr lang="en-US" sz="1400" dirty="0" err="1"/>
              <a:t>args</a:t>
            </a:r>
            <a:r>
              <a:rPr lang="en-US" sz="1400" dirty="0"/>
              <a:t>[0]);  // Destination address          </a:t>
            </a:r>
          </a:p>
          <a:p>
            <a:pPr marL="0" indent="0">
              <a:spcBef>
                <a:spcPts val="0"/>
              </a:spcBef>
              <a:buNone/>
            </a:pPr>
            <a:r>
              <a:rPr lang="en-US" sz="1400" dirty="0"/>
              <a:t>      </a:t>
            </a:r>
            <a:r>
              <a:rPr lang="en-US" sz="1400" dirty="0" err="1"/>
              <a:t>int</a:t>
            </a:r>
            <a:r>
              <a:rPr lang="en-US" sz="1400" dirty="0"/>
              <a:t> </a:t>
            </a:r>
            <a:r>
              <a:rPr lang="en-US" sz="1400" dirty="0" err="1"/>
              <a:t>destPort</a:t>
            </a:r>
            <a:r>
              <a:rPr lang="en-US" sz="1400" dirty="0"/>
              <a:t> = </a:t>
            </a:r>
            <a:r>
              <a:rPr lang="en-US" sz="1400" dirty="0" err="1"/>
              <a:t>Integer.parseInt</a:t>
            </a:r>
            <a:r>
              <a:rPr lang="en-US" sz="1400" dirty="0"/>
              <a:t>(</a:t>
            </a:r>
            <a:r>
              <a:rPr lang="en-US" sz="1400" dirty="0" err="1"/>
              <a:t>args</a:t>
            </a:r>
            <a:r>
              <a:rPr lang="en-US" sz="1400" dirty="0"/>
              <a:t>[1]);               // Destination port             </a:t>
            </a:r>
          </a:p>
          <a:p>
            <a:pPr marL="0" indent="0">
              <a:spcBef>
                <a:spcPts val="0"/>
              </a:spcBef>
              <a:buNone/>
            </a:pPr>
            <a:endParaRPr lang="en-US" sz="1400" dirty="0"/>
          </a:p>
          <a:p>
            <a:pPr marL="0" indent="0">
              <a:spcBef>
                <a:spcPts val="0"/>
              </a:spcBef>
              <a:buNone/>
            </a:pPr>
            <a:r>
              <a:rPr lang="en-US" sz="1400" dirty="0"/>
              <a:t>      Friend friend = new Friend(1234567890987654L, "Alice Adams",</a:t>
            </a:r>
          </a:p>
          <a:p>
            <a:pPr marL="0" indent="0">
              <a:spcBef>
                <a:spcPts val="0"/>
              </a:spcBef>
              <a:buNone/>
            </a:pPr>
            <a:r>
              <a:rPr lang="en-US" sz="1400" dirty="0"/>
              <a:t>                                 (short) 777, 90007, true, true, false);</a:t>
            </a:r>
          </a:p>
          <a:p>
            <a:pPr marL="0" indent="0">
              <a:spcBef>
                <a:spcPts val="0"/>
              </a:spcBef>
              <a:buNone/>
            </a:pPr>
            <a:endParaRPr lang="en-US" sz="1400" dirty="0"/>
          </a:p>
          <a:p>
            <a:pPr marL="0" indent="0">
              <a:spcBef>
                <a:spcPts val="0"/>
              </a:spcBef>
              <a:buNone/>
            </a:pPr>
            <a:r>
              <a:rPr lang="en-US" sz="1400" dirty="0"/>
              <a:t>      </a:t>
            </a:r>
            <a:r>
              <a:rPr lang="en-US" sz="1400" dirty="0" err="1"/>
              <a:t>DatagramSocket</a:t>
            </a:r>
            <a:r>
              <a:rPr lang="en-US" sz="1400" dirty="0"/>
              <a:t> sock = new </a:t>
            </a:r>
            <a:r>
              <a:rPr lang="en-US" sz="1400" dirty="0" err="1"/>
              <a:t>DatagramSocket</a:t>
            </a:r>
            <a:r>
              <a:rPr lang="en-US" sz="1400" dirty="0"/>
              <a:t>(); // UDP socket for sending                   </a:t>
            </a:r>
            <a:br>
              <a:rPr lang="en-US" sz="1400" dirty="0"/>
            </a:br>
            <a:endParaRPr lang="en-US" sz="1400" dirty="0"/>
          </a:p>
          <a:p>
            <a:pPr marL="0" indent="0">
              <a:spcBef>
                <a:spcPts val="0"/>
              </a:spcBef>
              <a:buNone/>
            </a:pPr>
            <a:r>
              <a:rPr lang="en-US" sz="1400" dirty="0"/>
              <a:t>      // Use the encoding scheme given on the command line (</a:t>
            </a:r>
            <a:r>
              <a:rPr lang="en-US" sz="1400" dirty="0" err="1"/>
              <a:t>args</a:t>
            </a:r>
            <a:r>
              <a:rPr lang="en-US" sz="1400" dirty="0"/>
              <a:t>[2])                          </a:t>
            </a:r>
          </a:p>
          <a:p>
            <a:pPr marL="0" indent="0">
              <a:spcBef>
                <a:spcPts val="0"/>
              </a:spcBef>
              <a:buNone/>
            </a:pPr>
            <a:r>
              <a:rPr lang="en-US" sz="1400" dirty="0"/>
              <a:t>      </a:t>
            </a:r>
            <a:r>
              <a:rPr lang="en-US" sz="1400" dirty="0" err="1"/>
              <a:t>FriendEncoder</a:t>
            </a:r>
            <a:r>
              <a:rPr lang="en-US" sz="1400" dirty="0"/>
              <a:t> encoder = (</a:t>
            </a:r>
            <a:r>
              <a:rPr lang="en-US" sz="1400" dirty="0" err="1"/>
              <a:t>args.length</a:t>
            </a:r>
            <a:r>
              <a:rPr lang="en-US" sz="1400" dirty="0"/>
              <a:t> == 3 ?</a:t>
            </a:r>
          </a:p>
          <a:p>
            <a:pPr marL="0" indent="0">
              <a:spcBef>
                <a:spcPts val="0"/>
              </a:spcBef>
              <a:buNone/>
            </a:pPr>
            <a:r>
              <a:rPr lang="en-US" sz="1400" dirty="0"/>
              <a:t>                                  new </a:t>
            </a:r>
            <a:r>
              <a:rPr lang="en-US" sz="1400" dirty="0" err="1"/>
              <a:t>FriendEncoderBin</a:t>
            </a:r>
            <a:r>
              <a:rPr lang="en-US" sz="1400" dirty="0"/>
              <a:t>(</a:t>
            </a:r>
            <a:r>
              <a:rPr lang="en-US" sz="1400" dirty="0" err="1"/>
              <a:t>args</a:t>
            </a:r>
            <a:r>
              <a:rPr lang="en-US" sz="1400" dirty="0"/>
              <a:t>[2]) :</a:t>
            </a:r>
          </a:p>
          <a:p>
            <a:pPr marL="0" indent="0">
              <a:spcBef>
                <a:spcPts val="0"/>
              </a:spcBef>
              <a:buNone/>
            </a:pPr>
            <a:r>
              <a:rPr lang="en-US" sz="1400" dirty="0"/>
              <a:t>                                  new </a:t>
            </a:r>
            <a:r>
              <a:rPr lang="en-US" sz="1400" dirty="0" err="1"/>
              <a:t>FriendEncoderBin</a:t>
            </a:r>
            <a:r>
              <a:rPr lang="en-US" sz="1400" dirty="0"/>
              <a:t>());</a:t>
            </a:r>
          </a:p>
          <a:p>
            <a:pPr marL="0" indent="0">
              <a:spcBef>
                <a:spcPts val="0"/>
              </a:spcBef>
              <a:buNone/>
            </a:pPr>
            <a:endParaRPr lang="en-US" sz="1400" dirty="0"/>
          </a:p>
          <a:p>
            <a:pPr marL="0" indent="0">
              <a:spcBef>
                <a:spcPts val="0"/>
              </a:spcBef>
              <a:buNone/>
            </a:pPr>
            <a:r>
              <a:rPr lang="en-US" sz="1400" dirty="0"/>
              <a:t>      byte[] </a:t>
            </a:r>
            <a:r>
              <a:rPr lang="en-US" sz="1400" dirty="0" err="1"/>
              <a:t>codedFriend</a:t>
            </a:r>
            <a:r>
              <a:rPr lang="en-US" sz="1400" dirty="0"/>
              <a:t> = </a:t>
            </a:r>
            <a:r>
              <a:rPr lang="en-US" sz="1400" dirty="0" err="1"/>
              <a:t>encoder.encode</a:t>
            </a:r>
            <a:r>
              <a:rPr lang="en-US" sz="1400" dirty="0"/>
              <a:t>(friend); // Encode friend                           </a:t>
            </a:r>
          </a:p>
          <a:p>
            <a:pPr marL="0" indent="0">
              <a:spcBef>
                <a:spcPts val="0"/>
              </a:spcBef>
              <a:buNone/>
            </a:pPr>
            <a:r>
              <a:rPr lang="en-US" sz="1400" dirty="0"/>
              <a:t>      </a:t>
            </a:r>
            <a:r>
              <a:rPr lang="en-US" sz="1400" dirty="0" err="1"/>
              <a:t>DatagramPacket</a:t>
            </a:r>
            <a:r>
              <a:rPr lang="en-US" sz="1400" dirty="0"/>
              <a:t> message = new </a:t>
            </a:r>
            <a:r>
              <a:rPr lang="en-US" sz="1400" dirty="0" err="1"/>
              <a:t>DatagramPacket</a:t>
            </a:r>
            <a:r>
              <a:rPr lang="en-US" sz="1400" dirty="0"/>
              <a:t>(</a:t>
            </a:r>
            <a:r>
              <a:rPr lang="en-US" sz="1400" dirty="0" err="1"/>
              <a:t>codedFriend</a:t>
            </a:r>
            <a:r>
              <a:rPr lang="en-US" sz="1400" dirty="0"/>
              <a:t>, </a:t>
            </a:r>
            <a:r>
              <a:rPr lang="en-US" sz="1400" dirty="0" err="1"/>
              <a:t>codedFriend.length</a:t>
            </a:r>
            <a:r>
              <a:rPr lang="en-US" sz="1400" dirty="0"/>
              <a:t>,</a:t>
            </a:r>
          </a:p>
          <a:p>
            <a:pPr marL="0" indent="0">
              <a:spcBef>
                <a:spcPts val="0"/>
              </a:spcBef>
              <a:buNone/>
            </a:pPr>
            <a:r>
              <a:rPr lang="en-US" sz="1400" dirty="0"/>
              <a:t>                                                  </a:t>
            </a:r>
            <a:r>
              <a:rPr lang="en-US" sz="1400" dirty="0" err="1"/>
              <a:t>destAddr</a:t>
            </a:r>
            <a:r>
              <a:rPr lang="en-US" sz="1400" dirty="0"/>
              <a:t>, </a:t>
            </a:r>
            <a:r>
              <a:rPr lang="en-US" sz="1400" dirty="0" err="1"/>
              <a:t>destPort</a:t>
            </a:r>
            <a:r>
              <a:rPr lang="en-US" sz="1400" dirty="0"/>
              <a:t>);</a:t>
            </a:r>
          </a:p>
          <a:p>
            <a:pPr marL="0" indent="0">
              <a:spcBef>
                <a:spcPts val="0"/>
              </a:spcBef>
              <a:buNone/>
            </a:pPr>
            <a:r>
              <a:rPr lang="en-US" sz="1400" dirty="0"/>
              <a:t>      </a:t>
            </a:r>
            <a:r>
              <a:rPr lang="en-US" sz="1400" dirty="0" err="1"/>
              <a:t>sock.send</a:t>
            </a:r>
            <a:r>
              <a:rPr lang="en-US" sz="1400" dirty="0"/>
              <a:t>(message);</a:t>
            </a:r>
            <a:br>
              <a:rPr lang="en-US" sz="1400" dirty="0"/>
            </a:br>
            <a:endParaRPr lang="en-US" sz="1400" dirty="0"/>
          </a:p>
          <a:p>
            <a:pPr marL="0" indent="0">
              <a:spcBef>
                <a:spcPts val="0"/>
              </a:spcBef>
              <a:buNone/>
            </a:pPr>
            <a:r>
              <a:rPr lang="en-US" sz="1400" dirty="0"/>
              <a:t>      </a:t>
            </a:r>
            <a:r>
              <a:rPr lang="en-US" sz="1400" dirty="0" err="1"/>
              <a:t>sock.close</a:t>
            </a:r>
            <a:r>
              <a:rPr lang="en-US" sz="1400" dirty="0"/>
              <a:t>();</a:t>
            </a:r>
          </a:p>
          <a:p>
            <a:pPr marL="0" indent="0">
              <a:spcBef>
                <a:spcPts val="0"/>
              </a:spcBef>
              <a:buNone/>
            </a:pPr>
            <a:r>
              <a:rPr lang="en-US" sz="1400" dirty="0"/>
              <a:t>  }</a:t>
            </a:r>
          </a:p>
          <a:p>
            <a:pPr marL="0" indent="0">
              <a:spcBef>
                <a:spcPts val="0"/>
              </a:spcBef>
              <a:buNone/>
            </a:pPr>
            <a:r>
              <a:rPr lang="en-US" sz="1400" dirty="0"/>
              <a:t>}</a:t>
            </a:r>
          </a:p>
          <a:p>
            <a:pPr marL="0" indent="0">
              <a:lnSpc>
                <a:spcPct val="100000"/>
              </a:lnSpc>
              <a:spcBef>
                <a:spcPts val="0"/>
              </a:spcBef>
              <a:buNone/>
            </a:pPr>
            <a:endParaRPr lang="en-US" sz="1400" dirty="0"/>
          </a:p>
          <a:p>
            <a:pPr marL="0" indent="0">
              <a:spcBef>
                <a:spcPts val="0"/>
              </a:spcBef>
              <a:buNone/>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36</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22730" y="3078272"/>
            <a:ext cx="7446723" cy="7014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5255770" y="3433052"/>
            <a:ext cx="2462840" cy="369332"/>
          </a:xfrm>
          <a:prstGeom prst="rect">
            <a:avLst/>
          </a:prstGeom>
          <a:noFill/>
        </p:spPr>
        <p:txBody>
          <a:bodyPr wrap="square" rtlCol="0">
            <a:spAutoFit/>
          </a:bodyPr>
          <a:lstStyle/>
          <a:p>
            <a:r>
              <a:rPr lang="en-US" dirty="0">
                <a:solidFill>
                  <a:srgbClr val="FF00FF"/>
                </a:solidFill>
              </a:rPr>
              <a:t>Create a friend to send</a:t>
            </a:r>
          </a:p>
        </p:txBody>
      </p:sp>
      <p:sp>
        <p:nvSpPr>
          <p:cNvPr id="7" name="Rectangle 6">
            <a:extLst>
              <a:ext uri="{FF2B5EF4-FFF2-40B4-BE49-F238E27FC236}">
                <a16:creationId xmlns:a16="http://schemas.microsoft.com/office/drawing/2014/main" id="{0DFE99F7-3D97-8749-9FE7-0E4EDE6FBA12}"/>
              </a:ext>
            </a:extLst>
          </p:cNvPr>
          <p:cNvSpPr/>
          <p:nvPr/>
        </p:nvSpPr>
        <p:spPr>
          <a:xfrm>
            <a:off x="338265" y="4121981"/>
            <a:ext cx="7446723" cy="8691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303058" y="4573914"/>
            <a:ext cx="3481929" cy="369332"/>
          </a:xfrm>
          <a:prstGeom prst="rect">
            <a:avLst/>
          </a:prstGeom>
          <a:noFill/>
        </p:spPr>
        <p:txBody>
          <a:bodyPr wrap="square" rtlCol="0">
            <a:spAutoFit/>
          </a:bodyPr>
          <a:lstStyle/>
          <a:p>
            <a:r>
              <a:rPr lang="en-US" dirty="0">
                <a:solidFill>
                  <a:srgbClr val="FF00FF"/>
                </a:solidFill>
              </a:rPr>
              <a:t>Set the requested encoding scheme</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2038284"/>
            <a:ext cx="7446723" cy="10267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47396" y="2374459"/>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976718" y="6248775"/>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B3B0625-6A3A-7143-AB08-691AF3599471}"/>
              </a:ext>
            </a:extLst>
          </p:cNvPr>
          <p:cNvSpPr/>
          <p:nvPr/>
        </p:nvSpPr>
        <p:spPr>
          <a:xfrm>
            <a:off x="342748" y="5108095"/>
            <a:ext cx="7446723" cy="8691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2739EE1-116A-5942-9F63-7142723B4024}"/>
              </a:ext>
            </a:extLst>
          </p:cNvPr>
          <p:cNvSpPr txBox="1"/>
          <p:nvPr/>
        </p:nvSpPr>
        <p:spPr>
          <a:xfrm>
            <a:off x="3393145" y="5654157"/>
            <a:ext cx="4379259" cy="369332"/>
          </a:xfrm>
          <a:prstGeom prst="rect">
            <a:avLst/>
          </a:prstGeom>
          <a:noFill/>
        </p:spPr>
        <p:txBody>
          <a:bodyPr wrap="square" rtlCol="0">
            <a:spAutoFit/>
          </a:bodyPr>
          <a:lstStyle/>
          <a:p>
            <a:r>
              <a:rPr lang="en-US" dirty="0">
                <a:solidFill>
                  <a:srgbClr val="FF00FF"/>
                </a:solidFill>
              </a:rPr>
              <a:t>Encode the friend into bytes  and send bytes</a:t>
            </a:r>
          </a:p>
        </p:txBody>
      </p:sp>
    </p:spTree>
    <p:extLst>
      <p:ext uri="{BB962C8B-B14F-4D97-AF65-F5344CB8AC3E}">
        <p14:creationId xmlns:p14="http://schemas.microsoft.com/office/powerpoint/2010/main" val="3048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animBg="1"/>
      <p:bldP spid="12" grpId="0"/>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solidFill>
                  <a:srgbClr val="FF6600"/>
                </a:solidFill>
              </a:rPr>
              <a:t>Receiving Messages</a:t>
            </a:r>
            <a:br>
              <a:rPr lang="en-US" sz="2000" dirty="0">
                <a:solidFill>
                  <a:srgbClr val="FF6600"/>
                </a:solidFill>
              </a:rPr>
            </a:br>
            <a:r>
              <a:rPr lang="en-US" sz="2000" dirty="0">
                <a:solidFill>
                  <a:srgbClr val="FF6600"/>
                </a:solidFill>
              </a:rPr>
              <a:t>(Decoding)</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37</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6" name="Rectangle 3"/>
          <p:cNvSpPr txBox="1">
            <a:spLocks noChangeArrowheads="1"/>
          </p:cNvSpPr>
          <p:nvPr/>
        </p:nvSpPr>
        <p:spPr>
          <a:xfrm>
            <a:off x="2928456" y="334296"/>
            <a:ext cx="6215544" cy="4736467"/>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solidFill>
                  <a:srgbClr val="7F7F7F"/>
                </a:solidFill>
              </a:rPr>
              <a:t>TCP and UDP sockets receives </a:t>
            </a:r>
            <a:r>
              <a:rPr lang="en-US" b="1" dirty="0">
                <a:solidFill>
                  <a:srgbClr val="0070C0"/>
                </a:solidFill>
              </a:rPr>
              <a:t>BYTES</a:t>
            </a:r>
            <a:r>
              <a:rPr lang="en-US" dirty="0">
                <a:solidFill>
                  <a:srgbClr val="7F7F7F"/>
                </a:solidFill>
              </a:rPr>
              <a:t>:</a:t>
            </a:r>
          </a:p>
          <a:p>
            <a:pPr lvl="1"/>
            <a:r>
              <a:rPr lang="en-US" dirty="0">
                <a:solidFill>
                  <a:srgbClr val="7F7F7F"/>
                </a:solidFill>
              </a:rPr>
              <a:t>A TCP socket reads from a </a:t>
            </a:r>
            <a:r>
              <a:rPr lang="en-US" b="1" dirty="0">
                <a:solidFill>
                  <a:srgbClr val="0070C0"/>
                </a:solidFill>
              </a:rPr>
              <a:t>stream</a:t>
            </a:r>
            <a:r>
              <a:rPr lang="en-US" dirty="0">
                <a:solidFill>
                  <a:srgbClr val="7F7F7F"/>
                </a:solidFill>
              </a:rPr>
              <a:t> of bytes</a:t>
            </a:r>
          </a:p>
          <a:p>
            <a:pPr lvl="1"/>
            <a:r>
              <a:rPr lang="en-US" dirty="0">
                <a:solidFill>
                  <a:srgbClr val="7F7F7F"/>
                </a:solidFill>
              </a:rPr>
              <a:t>A UDP socket receives </a:t>
            </a:r>
            <a:r>
              <a:rPr lang="en-US" b="1" dirty="0">
                <a:solidFill>
                  <a:srgbClr val="0070C0"/>
                </a:solidFill>
              </a:rPr>
              <a:t>datagrams</a:t>
            </a:r>
            <a:r>
              <a:rPr lang="en-US" dirty="0">
                <a:solidFill>
                  <a:srgbClr val="7F7F7F"/>
                </a:solidFill>
              </a:rPr>
              <a:t> containing bytes.</a:t>
            </a:r>
          </a:p>
          <a:p>
            <a:pPr lvl="1"/>
            <a:endParaRPr lang="en-US" dirty="0">
              <a:solidFill>
                <a:srgbClr val="7F7F7F"/>
              </a:solidFill>
            </a:endParaRPr>
          </a:p>
          <a:p>
            <a:r>
              <a:rPr lang="en-US" dirty="0">
                <a:solidFill>
                  <a:srgbClr val="7F7F7F"/>
                </a:solidFill>
              </a:rPr>
              <a:t>An application wants to receive not just text, but  some Object (with fields not necessarily with a unique byte…)</a:t>
            </a:r>
          </a:p>
          <a:p>
            <a:r>
              <a:rPr lang="en-US" dirty="0">
                <a:solidFill>
                  <a:srgbClr val="7F7F7F"/>
                </a:solidFill>
              </a:rPr>
              <a:t>Consequence:</a:t>
            </a:r>
          </a:p>
          <a:p>
            <a:pPr lvl="1"/>
            <a:r>
              <a:rPr lang="en-US" dirty="0">
                <a:solidFill>
                  <a:srgbClr val="7F7F7F"/>
                </a:solidFill>
              </a:rPr>
              <a:t>Every socket program (application) must translate an object into an array of bytes before </a:t>
            </a:r>
            <a:r>
              <a:rPr lang="en-US" dirty="0">
                <a:solidFill>
                  <a:srgbClr val="0070C0"/>
                </a:solidFill>
              </a:rPr>
              <a:t>sending</a:t>
            </a:r>
            <a:r>
              <a:rPr lang="en-US" dirty="0">
                <a:solidFill>
                  <a:srgbClr val="7F7F7F"/>
                </a:solidFill>
              </a:rPr>
              <a:t> it. This is </a:t>
            </a:r>
            <a:r>
              <a:rPr lang="en-US" dirty="0">
                <a:solidFill>
                  <a:srgbClr val="0070C0"/>
                </a:solidFill>
              </a:rPr>
              <a:t>encoding (Object </a:t>
            </a:r>
            <a:r>
              <a:rPr lang="en-US" dirty="0">
                <a:solidFill>
                  <a:srgbClr val="0070C0"/>
                </a:solidFill>
                <a:sym typeface="Wingdings" pitchFamily="2" charset="2"/>
              </a:rPr>
              <a:t> bytes</a:t>
            </a:r>
            <a:r>
              <a:rPr lang="en-US" dirty="0">
                <a:solidFill>
                  <a:srgbClr val="0070C0"/>
                </a:solidFill>
              </a:rPr>
              <a:t>)</a:t>
            </a:r>
          </a:p>
          <a:p>
            <a:pPr lvl="1"/>
            <a:r>
              <a:rPr lang="en-US" dirty="0">
                <a:solidFill>
                  <a:srgbClr val="7F7F7F"/>
                </a:solidFill>
              </a:rPr>
              <a:t>Every socket program (application) must translate an array of bytes into an object to </a:t>
            </a:r>
            <a:r>
              <a:rPr lang="en-US" b="1" dirty="0">
                <a:solidFill>
                  <a:srgbClr val="FF0000"/>
                </a:solidFill>
              </a:rPr>
              <a:t>receive</a:t>
            </a:r>
            <a:r>
              <a:rPr lang="en-US" dirty="0">
                <a:solidFill>
                  <a:srgbClr val="7F7F7F"/>
                </a:solidFill>
              </a:rPr>
              <a:t> it. This is </a:t>
            </a:r>
            <a:r>
              <a:rPr lang="en-US" b="1" dirty="0">
                <a:solidFill>
                  <a:srgbClr val="FF0000"/>
                </a:solidFill>
              </a:rPr>
              <a:t>decoding ( Bytes </a:t>
            </a:r>
            <a:r>
              <a:rPr lang="en-US" b="1" dirty="0">
                <a:solidFill>
                  <a:srgbClr val="FF0000"/>
                </a:solidFill>
                <a:sym typeface="Wingdings" pitchFamily="2" charset="2"/>
              </a:rPr>
              <a:t> Object)</a:t>
            </a:r>
          </a:p>
          <a:p>
            <a:pPr lvl="1"/>
            <a:endParaRPr lang="en-US" dirty="0">
              <a:solidFill>
                <a:srgbClr val="FF0000"/>
              </a:solidFill>
              <a:sym typeface="Wingdings" pitchFamily="2" charset="2"/>
            </a:endParaRPr>
          </a:p>
          <a:p>
            <a:r>
              <a:rPr lang="en-US" b="1" dirty="0">
                <a:solidFill>
                  <a:srgbClr val="0070C0"/>
                </a:solidFill>
              </a:rPr>
              <a:t>Optional : Read Chapter 3 reference book </a:t>
            </a:r>
            <a:r>
              <a:rPr lang="en-US" dirty="0">
                <a:solidFill>
                  <a:srgbClr val="0070C0"/>
                </a:solidFill>
              </a:rPr>
              <a:t>(TCP/</a:t>
            </a:r>
            <a:r>
              <a:rPr lang="en-US" dirty="0" err="1">
                <a:solidFill>
                  <a:srgbClr val="0070C0"/>
                </a:solidFill>
              </a:rPr>
              <a:t>IPSockets</a:t>
            </a:r>
            <a:r>
              <a:rPr lang="en-US" dirty="0">
                <a:solidFill>
                  <a:srgbClr val="0070C0"/>
                </a:solidFill>
              </a:rPr>
              <a:t> in Java – Practical Guide for Programmers” by Calvert K. and </a:t>
            </a:r>
            <a:r>
              <a:rPr lang="en-US" dirty="0" err="1">
                <a:solidFill>
                  <a:srgbClr val="0070C0"/>
                </a:solidFill>
              </a:rPr>
              <a:t>Donahoo</a:t>
            </a:r>
            <a:r>
              <a:rPr lang="en-US" dirty="0">
                <a:solidFill>
                  <a:srgbClr val="0070C0"/>
                </a:solidFill>
              </a:rPr>
              <a:t> M.)</a:t>
            </a:r>
          </a:p>
          <a:p>
            <a:endParaRPr lang="en-US" dirty="0">
              <a:solidFill>
                <a:srgbClr val="7F7F7F"/>
              </a:solidFill>
            </a:endParaRPr>
          </a:p>
          <a:p>
            <a:pPr lvl="1"/>
            <a:endParaRPr lang="en-US" dirty="0">
              <a:solidFill>
                <a:srgbClr val="7F7F7F"/>
              </a:solidFill>
            </a:endParaRPr>
          </a:p>
        </p:txBody>
      </p:sp>
    </p:spTree>
    <p:extLst>
      <p:ext uri="{BB962C8B-B14F-4D97-AF65-F5344CB8AC3E}">
        <p14:creationId xmlns:p14="http://schemas.microsoft.com/office/powerpoint/2010/main" val="247764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F12-A62E-6940-B48D-F3E5E34E3AD3}"/>
              </a:ext>
            </a:extLst>
          </p:cNvPr>
          <p:cNvSpPr>
            <a:spLocks noGrp="1"/>
          </p:cNvSpPr>
          <p:nvPr>
            <p:ph type="title"/>
          </p:nvPr>
        </p:nvSpPr>
        <p:spPr/>
        <p:txBody>
          <a:bodyPr/>
          <a:lstStyle/>
          <a:p>
            <a:r>
              <a:rPr lang="en-US" sz="2800" dirty="0">
                <a:solidFill>
                  <a:schemeClr val="tx1">
                    <a:lumMod val="50000"/>
                    <a:lumOff val="50000"/>
                  </a:schemeClr>
                </a:solidFill>
              </a:rPr>
              <a:t>Decoding a Friend From An Array of Bytes </a:t>
            </a:r>
            <a:r>
              <a:rPr lang="en-US" dirty="0">
                <a:solidFill>
                  <a:schemeClr val="tx1">
                    <a:lumMod val="50000"/>
                    <a:lumOff val="50000"/>
                  </a:schemeClr>
                </a:solidFill>
              </a:rPr>
              <a:t>: Overview</a:t>
            </a:r>
          </a:p>
        </p:txBody>
      </p:sp>
      <p:sp>
        <p:nvSpPr>
          <p:cNvPr id="4" name="Slide Number Placeholder 3">
            <a:extLst>
              <a:ext uri="{FF2B5EF4-FFF2-40B4-BE49-F238E27FC236}">
                <a16:creationId xmlns:a16="http://schemas.microsoft.com/office/drawing/2014/main" id="{70FE8232-7DDA-CF4A-AC18-866E0C8FF101}"/>
              </a:ext>
            </a:extLst>
          </p:cNvPr>
          <p:cNvSpPr>
            <a:spLocks noGrp="1"/>
          </p:cNvSpPr>
          <p:nvPr>
            <p:ph type="sldNum" sz="quarter" idx="12"/>
          </p:nvPr>
        </p:nvSpPr>
        <p:spPr/>
        <p:txBody>
          <a:bodyPr/>
          <a:lstStyle/>
          <a:p>
            <a:pPr algn="r"/>
            <a:fld id="{B57850E7-7C6C-754D-81F8-C814130E13C9}" type="slidenum">
              <a:rPr lang="en-US" smtClean="0"/>
              <a:pPr algn="r"/>
              <a:t>38</a:t>
            </a:fld>
            <a:endParaRPr lang="en-US" dirty="0"/>
          </a:p>
        </p:txBody>
      </p:sp>
      <p:sp>
        <p:nvSpPr>
          <p:cNvPr id="7" name="TextBox 6">
            <a:extLst>
              <a:ext uri="{FF2B5EF4-FFF2-40B4-BE49-F238E27FC236}">
                <a16:creationId xmlns:a16="http://schemas.microsoft.com/office/drawing/2014/main" id="{4775EABB-9197-EA48-856B-3F3B438DA9E4}"/>
              </a:ext>
            </a:extLst>
          </p:cNvPr>
          <p:cNvSpPr txBox="1"/>
          <p:nvPr/>
        </p:nvSpPr>
        <p:spPr>
          <a:xfrm>
            <a:off x="482252" y="2442574"/>
            <a:ext cx="779381" cy="369332"/>
          </a:xfrm>
          <a:prstGeom prst="rect">
            <a:avLst/>
          </a:prstGeom>
          <a:noFill/>
        </p:spPr>
        <p:txBody>
          <a:bodyPr wrap="none" rtlCol="0">
            <a:spAutoFit/>
          </a:bodyPr>
          <a:lstStyle/>
          <a:p>
            <a:r>
              <a:rPr lang="en-US" dirty="0"/>
              <a:t>Friend</a:t>
            </a:r>
          </a:p>
        </p:txBody>
      </p:sp>
      <p:sp>
        <p:nvSpPr>
          <p:cNvPr id="8" name="TextBox 7">
            <a:extLst>
              <a:ext uri="{FF2B5EF4-FFF2-40B4-BE49-F238E27FC236}">
                <a16:creationId xmlns:a16="http://schemas.microsoft.com/office/drawing/2014/main" id="{48D159C7-E074-524F-9428-736FADD1C280}"/>
              </a:ext>
            </a:extLst>
          </p:cNvPr>
          <p:cNvSpPr txBox="1"/>
          <p:nvPr/>
        </p:nvSpPr>
        <p:spPr>
          <a:xfrm>
            <a:off x="457200" y="2818356"/>
            <a:ext cx="756938" cy="338554"/>
          </a:xfrm>
          <a:prstGeom prst="rect">
            <a:avLst/>
          </a:prstGeom>
          <a:noFill/>
          <a:ln w="57150">
            <a:solidFill>
              <a:schemeClr val="tx1"/>
            </a:solidFill>
          </a:ln>
        </p:spPr>
        <p:txBody>
          <a:bodyPr wrap="none" rtlCol="0">
            <a:spAutoFit/>
          </a:bodyPr>
          <a:lstStyle/>
          <a:p>
            <a:r>
              <a:rPr lang="en-US" sz="1600" dirty="0"/>
              <a:t>Object</a:t>
            </a:r>
          </a:p>
        </p:txBody>
      </p:sp>
      <p:cxnSp>
        <p:nvCxnSpPr>
          <p:cNvPr id="10" name="Straight Arrow Connector 9">
            <a:extLst>
              <a:ext uri="{FF2B5EF4-FFF2-40B4-BE49-F238E27FC236}">
                <a16:creationId xmlns:a16="http://schemas.microsoft.com/office/drawing/2014/main" id="{021810A4-1F9D-7641-A3BA-FBE11A67012C}"/>
              </a:ext>
            </a:extLst>
          </p:cNvPr>
          <p:cNvCxnSpPr>
            <a:cxnSpLocks/>
          </p:cNvCxnSpPr>
          <p:nvPr/>
        </p:nvCxnSpPr>
        <p:spPr>
          <a:xfrm>
            <a:off x="1277655" y="3006247"/>
            <a:ext cx="3757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0F4446-F80E-F740-A8AC-9A8EC4245985}"/>
              </a:ext>
            </a:extLst>
          </p:cNvPr>
          <p:cNvSpPr txBox="1"/>
          <p:nvPr/>
        </p:nvSpPr>
        <p:spPr>
          <a:xfrm>
            <a:off x="1643781" y="2818356"/>
            <a:ext cx="1865595" cy="338554"/>
          </a:xfrm>
          <a:prstGeom prst="rect">
            <a:avLst/>
          </a:prstGeom>
          <a:noFill/>
          <a:ln w="57150">
            <a:solidFill>
              <a:schemeClr val="tx1"/>
            </a:solidFill>
          </a:ln>
        </p:spPr>
        <p:txBody>
          <a:bodyPr wrap="square" rtlCol="0">
            <a:spAutoFit/>
          </a:bodyPr>
          <a:lstStyle/>
          <a:p>
            <a:pPr algn="ctr"/>
            <a:r>
              <a:rPr lang="en-US" sz="1600" dirty="0" err="1"/>
              <a:t>Data</a:t>
            </a:r>
            <a:r>
              <a:rPr lang="en-US" sz="1600" b="1" dirty="0" err="1"/>
              <a:t>Ou</a:t>
            </a:r>
            <a:r>
              <a:rPr lang="en-US" sz="1600" dirty="0" err="1"/>
              <a:t>t</a:t>
            </a:r>
            <a:r>
              <a:rPr lang="en-US" sz="1600" b="1" dirty="0" err="1"/>
              <a:t>put</a:t>
            </a:r>
            <a:r>
              <a:rPr lang="en-US" sz="1600" dirty="0" err="1"/>
              <a:t>Stream</a:t>
            </a:r>
            <a:endParaRPr lang="en-US" sz="1600" dirty="0"/>
          </a:p>
        </p:txBody>
      </p:sp>
      <p:cxnSp>
        <p:nvCxnSpPr>
          <p:cNvPr id="14" name="Straight Arrow Connector 13">
            <a:extLst>
              <a:ext uri="{FF2B5EF4-FFF2-40B4-BE49-F238E27FC236}">
                <a16:creationId xmlns:a16="http://schemas.microsoft.com/office/drawing/2014/main" id="{2B943D57-E914-5549-96E6-06EB8CBE70A4}"/>
              </a:ext>
            </a:extLst>
          </p:cNvPr>
          <p:cNvCxnSpPr>
            <a:cxnSpLocks/>
          </p:cNvCxnSpPr>
          <p:nvPr/>
        </p:nvCxnSpPr>
        <p:spPr>
          <a:xfrm>
            <a:off x="3509376" y="2992584"/>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DF1E3-5C57-CC48-97FC-44607CC10B8B}"/>
              </a:ext>
            </a:extLst>
          </p:cNvPr>
          <p:cNvSpPr txBox="1"/>
          <p:nvPr/>
        </p:nvSpPr>
        <p:spPr>
          <a:xfrm>
            <a:off x="3874367" y="2807918"/>
            <a:ext cx="2173417" cy="338554"/>
          </a:xfrm>
          <a:prstGeom prst="rect">
            <a:avLst/>
          </a:prstGeom>
          <a:noFill/>
          <a:ln w="57150">
            <a:solidFill>
              <a:schemeClr val="tx1"/>
            </a:solidFill>
          </a:ln>
        </p:spPr>
        <p:txBody>
          <a:bodyPr wrap="none" rtlCol="0">
            <a:spAutoFit/>
          </a:bodyPr>
          <a:lstStyle/>
          <a:p>
            <a:pPr algn="ctr"/>
            <a:r>
              <a:rPr lang="en-US" sz="1600" dirty="0" err="1"/>
              <a:t>Buffered</a:t>
            </a:r>
            <a:r>
              <a:rPr lang="en-US" sz="1600" b="1" dirty="0" err="1"/>
              <a:t>Output</a:t>
            </a:r>
            <a:r>
              <a:rPr lang="en-US" sz="1600" dirty="0" err="1"/>
              <a:t>Stream</a:t>
            </a:r>
            <a:endParaRPr lang="en-US" sz="1600" dirty="0"/>
          </a:p>
        </p:txBody>
      </p:sp>
      <p:sp>
        <p:nvSpPr>
          <p:cNvPr id="18" name="TextBox 17">
            <a:extLst>
              <a:ext uri="{FF2B5EF4-FFF2-40B4-BE49-F238E27FC236}">
                <a16:creationId xmlns:a16="http://schemas.microsoft.com/office/drawing/2014/main" id="{B9C82E92-CB5E-CA45-91FC-5B55F5C7A630}"/>
              </a:ext>
            </a:extLst>
          </p:cNvPr>
          <p:cNvSpPr txBox="1"/>
          <p:nvPr/>
        </p:nvSpPr>
        <p:spPr>
          <a:xfrm>
            <a:off x="6452581" y="2807918"/>
            <a:ext cx="1477392" cy="338554"/>
          </a:xfrm>
          <a:prstGeom prst="rect">
            <a:avLst/>
          </a:prstGeom>
          <a:noFill/>
          <a:ln w="57150">
            <a:solidFill>
              <a:schemeClr val="tx1"/>
            </a:solidFill>
          </a:ln>
        </p:spPr>
        <p:txBody>
          <a:bodyPr wrap="none" rtlCol="0">
            <a:spAutoFit/>
          </a:bodyPr>
          <a:lstStyle/>
          <a:p>
            <a:pPr algn="ctr"/>
            <a:r>
              <a:rPr lang="en-US" sz="1600" b="1" dirty="0" err="1"/>
              <a:t>Output</a:t>
            </a:r>
            <a:r>
              <a:rPr lang="en-US" sz="1600" dirty="0" err="1"/>
              <a:t>Stream</a:t>
            </a:r>
            <a:endParaRPr lang="en-US" sz="1600" dirty="0"/>
          </a:p>
        </p:txBody>
      </p:sp>
      <p:cxnSp>
        <p:nvCxnSpPr>
          <p:cNvPr id="20" name="Straight Arrow Connector 19">
            <a:extLst>
              <a:ext uri="{FF2B5EF4-FFF2-40B4-BE49-F238E27FC236}">
                <a16:creationId xmlns:a16="http://schemas.microsoft.com/office/drawing/2014/main" id="{2295A8E2-C886-A044-A7D7-3DCD3D54D7A0}"/>
              </a:ext>
            </a:extLst>
          </p:cNvPr>
          <p:cNvCxnSpPr>
            <a:cxnSpLocks/>
          </p:cNvCxnSpPr>
          <p:nvPr/>
        </p:nvCxnSpPr>
        <p:spPr>
          <a:xfrm>
            <a:off x="6077705" y="2982145"/>
            <a:ext cx="398745" cy="13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96E9C1-0D26-5241-ADA6-21D52C67D31C}"/>
              </a:ext>
            </a:extLst>
          </p:cNvPr>
          <p:cNvCxnSpPr>
            <a:cxnSpLocks/>
          </p:cNvCxnSpPr>
          <p:nvPr/>
        </p:nvCxnSpPr>
        <p:spPr>
          <a:xfrm>
            <a:off x="7167267" y="3171875"/>
            <a:ext cx="0" cy="598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CA28AD-F4B0-F14E-BDBC-1B63822E121E}"/>
              </a:ext>
            </a:extLst>
          </p:cNvPr>
          <p:cNvSpPr/>
          <p:nvPr/>
        </p:nvSpPr>
        <p:spPr>
          <a:xfrm>
            <a:off x="6197268" y="3770334"/>
            <a:ext cx="1939997" cy="8267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16" name="TextBox 15">
            <a:extLst>
              <a:ext uri="{FF2B5EF4-FFF2-40B4-BE49-F238E27FC236}">
                <a16:creationId xmlns:a16="http://schemas.microsoft.com/office/drawing/2014/main" id="{83BE8C73-26B5-2E44-A645-25397F6D4925}"/>
              </a:ext>
            </a:extLst>
          </p:cNvPr>
          <p:cNvSpPr txBox="1"/>
          <p:nvPr/>
        </p:nvSpPr>
        <p:spPr>
          <a:xfrm>
            <a:off x="473288" y="4840627"/>
            <a:ext cx="779381" cy="369332"/>
          </a:xfrm>
          <a:prstGeom prst="rect">
            <a:avLst/>
          </a:prstGeom>
          <a:noFill/>
        </p:spPr>
        <p:txBody>
          <a:bodyPr wrap="none" rtlCol="0">
            <a:spAutoFit/>
          </a:bodyPr>
          <a:lstStyle/>
          <a:p>
            <a:r>
              <a:rPr lang="en-US" dirty="0"/>
              <a:t>Friend</a:t>
            </a:r>
          </a:p>
        </p:txBody>
      </p:sp>
      <p:sp>
        <p:nvSpPr>
          <p:cNvPr id="17" name="TextBox 16">
            <a:extLst>
              <a:ext uri="{FF2B5EF4-FFF2-40B4-BE49-F238E27FC236}">
                <a16:creationId xmlns:a16="http://schemas.microsoft.com/office/drawing/2014/main" id="{0E30CF2A-9D56-824B-8C25-488151F14C2D}"/>
              </a:ext>
            </a:extLst>
          </p:cNvPr>
          <p:cNvSpPr txBox="1"/>
          <p:nvPr/>
        </p:nvSpPr>
        <p:spPr>
          <a:xfrm>
            <a:off x="448236" y="5216409"/>
            <a:ext cx="756938" cy="338554"/>
          </a:xfrm>
          <a:prstGeom prst="rect">
            <a:avLst/>
          </a:prstGeom>
          <a:noFill/>
          <a:ln w="57150">
            <a:solidFill>
              <a:schemeClr val="tx1"/>
            </a:solidFill>
          </a:ln>
        </p:spPr>
        <p:txBody>
          <a:bodyPr wrap="none" rtlCol="0">
            <a:spAutoFit/>
          </a:bodyPr>
          <a:lstStyle/>
          <a:p>
            <a:r>
              <a:rPr lang="en-US" sz="1600" dirty="0"/>
              <a:t>Object</a:t>
            </a:r>
          </a:p>
        </p:txBody>
      </p:sp>
      <p:cxnSp>
        <p:nvCxnSpPr>
          <p:cNvPr id="19" name="Straight Arrow Connector 18">
            <a:extLst>
              <a:ext uri="{FF2B5EF4-FFF2-40B4-BE49-F238E27FC236}">
                <a16:creationId xmlns:a16="http://schemas.microsoft.com/office/drawing/2014/main" id="{FAEC5911-C347-E443-AC28-FA9252CC8B80}"/>
              </a:ext>
            </a:extLst>
          </p:cNvPr>
          <p:cNvCxnSpPr>
            <a:cxnSpLocks/>
          </p:cNvCxnSpPr>
          <p:nvPr/>
        </p:nvCxnSpPr>
        <p:spPr>
          <a:xfrm>
            <a:off x="1268691" y="5404300"/>
            <a:ext cx="37578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12509B-BB12-964A-9139-3094812D2DB4}"/>
              </a:ext>
            </a:extLst>
          </p:cNvPr>
          <p:cNvSpPr txBox="1"/>
          <p:nvPr/>
        </p:nvSpPr>
        <p:spPr>
          <a:xfrm>
            <a:off x="1669524" y="5216409"/>
            <a:ext cx="1830888" cy="338554"/>
          </a:xfrm>
          <a:prstGeom prst="rect">
            <a:avLst/>
          </a:prstGeom>
          <a:noFill/>
          <a:ln w="57150">
            <a:solidFill>
              <a:schemeClr val="tx1"/>
            </a:solidFill>
          </a:ln>
        </p:spPr>
        <p:txBody>
          <a:bodyPr wrap="square" rtlCol="0">
            <a:spAutoFit/>
          </a:bodyPr>
          <a:lstStyle/>
          <a:p>
            <a:pPr algn="ctr"/>
            <a:r>
              <a:rPr lang="en-US" sz="1600" dirty="0" err="1"/>
              <a:t>Data</a:t>
            </a:r>
            <a:r>
              <a:rPr lang="en-US" sz="1600" b="1" dirty="0" err="1">
                <a:solidFill>
                  <a:srgbClr val="FF0000"/>
                </a:solidFill>
              </a:rPr>
              <a:t>Input</a:t>
            </a:r>
            <a:r>
              <a:rPr lang="en-US" sz="1600" dirty="0" err="1"/>
              <a:t>Stream</a:t>
            </a:r>
            <a:endParaRPr lang="en-US" sz="1600" dirty="0"/>
          </a:p>
        </p:txBody>
      </p:sp>
      <p:cxnSp>
        <p:nvCxnSpPr>
          <p:cNvPr id="24" name="Straight Arrow Connector 23">
            <a:extLst>
              <a:ext uri="{FF2B5EF4-FFF2-40B4-BE49-F238E27FC236}">
                <a16:creationId xmlns:a16="http://schemas.microsoft.com/office/drawing/2014/main" id="{AE9E647F-654B-9841-991C-CC85E8CF8546}"/>
              </a:ext>
            </a:extLst>
          </p:cNvPr>
          <p:cNvCxnSpPr>
            <a:cxnSpLocks/>
          </p:cNvCxnSpPr>
          <p:nvPr/>
        </p:nvCxnSpPr>
        <p:spPr>
          <a:xfrm>
            <a:off x="3500412" y="5390637"/>
            <a:ext cx="398745" cy="1366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905D58-10D5-9D46-921D-E04B1A286E8F}"/>
              </a:ext>
            </a:extLst>
          </p:cNvPr>
          <p:cNvSpPr txBox="1"/>
          <p:nvPr/>
        </p:nvSpPr>
        <p:spPr>
          <a:xfrm>
            <a:off x="3962385" y="5205971"/>
            <a:ext cx="1979453" cy="338554"/>
          </a:xfrm>
          <a:prstGeom prst="rect">
            <a:avLst/>
          </a:prstGeom>
          <a:noFill/>
          <a:ln w="57150">
            <a:solidFill>
              <a:schemeClr val="tx1"/>
            </a:solidFill>
            <a:prstDash val="sysDot"/>
          </a:ln>
        </p:spPr>
        <p:txBody>
          <a:bodyPr wrap="none" rtlCol="0">
            <a:spAutoFit/>
          </a:bodyPr>
          <a:lstStyle/>
          <a:p>
            <a:pPr algn="ctr"/>
            <a:r>
              <a:rPr lang="en-US" sz="1600" dirty="0" err="1"/>
              <a:t>Buffered</a:t>
            </a:r>
            <a:r>
              <a:rPr lang="en-US" sz="1600" b="1" dirty="0" err="1">
                <a:solidFill>
                  <a:srgbClr val="FF0000"/>
                </a:solidFill>
              </a:rPr>
              <a:t>Input</a:t>
            </a:r>
            <a:r>
              <a:rPr lang="en-US" sz="1600" dirty="0" err="1"/>
              <a:t>Stream</a:t>
            </a:r>
            <a:endParaRPr lang="en-US" sz="1600" dirty="0"/>
          </a:p>
        </p:txBody>
      </p:sp>
      <p:sp>
        <p:nvSpPr>
          <p:cNvPr id="26" name="TextBox 25">
            <a:extLst>
              <a:ext uri="{FF2B5EF4-FFF2-40B4-BE49-F238E27FC236}">
                <a16:creationId xmlns:a16="http://schemas.microsoft.com/office/drawing/2014/main" id="{F656DDAE-39FC-5742-95BA-50418E2DC378}"/>
              </a:ext>
            </a:extLst>
          </p:cNvPr>
          <p:cNvSpPr txBox="1"/>
          <p:nvPr/>
        </p:nvSpPr>
        <p:spPr>
          <a:xfrm>
            <a:off x="6540598" y="5205971"/>
            <a:ext cx="1283429" cy="338554"/>
          </a:xfrm>
          <a:prstGeom prst="rect">
            <a:avLst/>
          </a:prstGeom>
          <a:noFill/>
          <a:ln w="57150">
            <a:solidFill>
              <a:schemeClr val="tx1"/>
            </a:solidFill>
          </a:ln>
        </p:spPr>
        <p:txBody>
          <a:bodyPr wrap="none" rtlCol="0">
            <a:spAutoFit/>
          </a:bodyPr>
          <a:lstStyle/>
          <a:p>
            <a:pPr algn="ctr"/>
            <a:r>
              <a:rPr lang="en-US" sz="1600" b="1" dirty="0" err="1">
                <a:solidFill>
                  <a:srgbClr val="FF0000"/>
                </a:solidFill>
              </a:rPr>
              <a:t>Input</a:t>
            </a:r>
            <a:r>
              <a:rPr lang="en-US" sz="1600" dirty="0" err="1"/>
              <a:t>Stream</a:t>
            </a:r>
            <a:endParaRPr lang="en-US" sz="1600" dirty="0"/>
          </a:p>
        </p:txBody>
      </p:sp>
      <p:cxnSp>
        <p:nvCxnSpPr>
          <p:cNvPr id="27" name="Straight Arrow Connector 26">
            <a:extLst>
              <a:ext uri="{FF2B5EF4-FFF2-40B4-BE49-F238E27FC236}">
                <a16:creationId xmlns:a16="http://schemas.microsoft.com/office/drawing/2014/main" id="{542DD385-5EDF-C44D-8F82-A2AB21D9C3D6}"/>
              </a:ext>
            </a:extLst>
          </p:cNvPr>
          <p:cNvCxnSpPr>
            <a:cxnSpLocks/>
          </p:cNvCxnSpPr>
          <p:nvPr/>
        </p:nvCxnSpPr>
        <p:spPr>
          <a:xfrm>
            <a:off x="6068741" y="5380198"/>
            <a:ext cx="398745" cy="1366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4423368-7D08-EC4C-94B4-3CDB2EB25C49}"/>
              </a:ext>
            </a:extLst>
          </p:cNvPr>
          <p:cNvCxnSpPr>
            <a:cxnSpLocks/>
          </p:cNvCxnSpPr>
          <p:nvPr/>
        </p:nvCxnSpPr>
        <p:spPr>
          <a:xfrm>
            <a:off x="7158303" y="4601744"/>
            <a:ext cx="0" cy="598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6DE0ECF-4B45-4E4B-92B5-242E0DC576CB}"/>
              </a:ext>
            </a:extLst>
          </p:cNvPr>
          <p:cNvSpPr txBox="1"/>
          <p:nvPr/>
        </p:nvSpPr>
        <p:spPr>
          <a:xfrm>
            <a:off x="2510142" y="1549267"/>
            <a:ext cx="2795958" cy="769441"/>
          </a:xfrm>
          <a:prstGeom prst="rect">
            <a:avLst/>
          </a:prstGeom>
          <a:noFill/>
        </p:spPr>
        <p:txBody>
          <a:bodyPr wrap="none" rtlCol="0">
            <a:spAutoFit/>
          </a:bodyPr>
          <a:lstStyle/>
          <a:p>
            <a:r>
              <a:rPr lang="en-US" sz="4400" dirty="0"/>
              <a:t>Sending  </a:t>
            </a:r>
            <a:r>
              <a:rPr lang="en-US" sz="4400" dirty="0">
                <a:sym typeface="Wingdings" pitchFamily="2" charset="2"/>
              </a:rPr>
              <a:t></a:t>
            </a:r>
            <a:endParaRPr lang="en-US" sz="4400" dirty="0"/>
          </a:p>
        </p:txBody>
      </p:sp>
      <p:sp>
        <p:nvSpPr>
          <p:cNvPr id="30" name="TextBox 29">
            <a:extLst>
              <a:ext uri="{FF2B5EF4-FFF2-40B4-BE49-F238E27FC236}">
                <a16:creationId xmlns:a16="http://schemas.microsoft.com/office/drawing/2014/main" id="{49924C5A-70F7-5E40-9877-135819FA1B42}"/>
              </a:ext>
            </a:extLst>
          </p:cNvPr>
          <p:cNvSpPr txBox="1"/>
          <p:nvPr/>
        </p:nvSpPr>
        <p:spPr>
          <a:xfrm>
            <a:off x="2165117" y="5659452"/>
            <a:ext cx="3198311" cy="769441"/>
          </a:xfrm>
          <a:prstGeom prst="rect">
            <a:avLst/>
          </a:prstGeom>
          <a:noFill/>
        </p:spPr>
        <p:txBody>
          <a:bodyPr wrap="none" rtlCol="0">
            <a:spAutoFit/>
          </a:bodyPr>
          <a:lstStyle/>
          <a:p>
            <a:r>
              <a:rPr lang="en-US" sz="4400" dirty="0">
                <a:solidFill>
                  <a:srgbClr val="FF0000"/>
                </a:solidFill>
                <a:sym typeface="Wingdings" pitchFamily="2" charset="2"/>
              </a:rPr>
              <a:t> </a:t>
            </a:r>
            <a:r>
              <a:rPr lang="en-US" sz="4400" dirty="0">
                <a:solidFill>
                  <a:srgbClr val="FF0000"/>
                </a:solidFill>
              </a:rPr>
              <a:t>Receiving </a:t>
            </a:r>
          </a:p>
        </p:txBody>
      </p:sp>
    </p:spTree>
    <p:extLst>
      <p:ext uri="{BB962C8B-B14F-4D97-AF65-F5344CB8AC3E}">
        <p14:creationId xmlns:p14="http://schemas.microsoft.com/office/powerpoint/2010/main" val="6126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2" grpId="0" animBg="1"/>
      <p:bldP spid="25" grpId="0" animBg="1"/>
      <p:bldP spid="26" grpId="0" animBg="1"/>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a:xfrm>
            <a:off x="457199" y="274639"/>
            <a:ext cx="8390965" cy="611191"/>
          </a:xfrm>
        </p:spPr>
        <p:txBody>
          <a:bodyPr/>
          <a:lstStyle/>
          <a:p>
            <a:r>
              <a:rPr lang="en-US" sz="2400" dirty="0">
                <a:solidFill>
                  <a:schemeClr val="tx1">
                    <a:lumMod val="50000"/>
                    <a:lumOff val="50000"/>
                  </a:schemeClr>
                </a:solidFill>
              </a:rPr>
              <a:t>Decoding a Friend into An Array of Bytes </a:t>
            </a:r>
            <a:r>
              <a:rPr lang="en-US" dirty="0">
                <a:solidFill>
                  <a:schemeClr val="tx1">
                    <a:lumMod val="50000"/>
                    <a:lumOff val="50000"/>
                  </a:schemeClr>
                </a:solidFill>
              </a:rPr>
              <a:t>(</a:t>
            </a:r>
            <a:r>
              <a:rPr lang="en-US" dirty="0" err="1">
                <a:solidFill>
                  <a:srgbClr val="FF0000"/>
                </a:solidFill>
              </a:rPr>
              <a:t>FriendDecoderBin.java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85830"/>
            <a:ext cx="8229600" cy="5835646"/>
          </a:xfrm>
        </p:spPr>
        <p:txBody>
          <a:bodyPr/>
          <a:lstStyle/>
          <a:p>
            <a:pPr marL="0" indent="0">
              <a:spcBef>
                <a:spcPts val="0"/>
              </a:spcBef>
              <a:buNone/>
            </a:pPr>
            <a:r>
              <a:rPr lang="en-US" sz="1100" dirty="0"/>
              <a:t>import </a:t>
            </a:r>
            <a:r>
              <a:rPr lang="en-US" sz="1100" dirty="0" err="1"/>
              <a:t>java.io</a:t>
            </a:r>
            <a:r>
              <a:rPr lang="en-US" sz="1100" dirty="0"/>
              <a:t>.*;  // for </a:t>
            </a:r>
            <a:r>
              <a:rPr lang="en-US" sz="1100" dirty="0" err="1"/>
              <a:t>ByteArrayInputStream</a:t>
            </a:r>
            <a:r>
              <a:rPr lang="en-US" sz="1100" dirty="0"/>
              <a:t>                                                </a:t>
            </a:r>
          </a:p>
          <a:p>
            <a:pPr marL="0" indent="0">
              <a:spcBef>
                <a:spcPts val="0"/>
              </a:spcBef>
              <a:buNone/>
            </a:pPr>
            <a:r>
              <a:rPr lang="en-US" sz="1100" dirty="0"/>
              <a:t>import </a:t>
            </a:r>
            <a:r>
              <a:rPr lang="en-US" sz="1100" dirty="0" err="1"/>
              <a:t>java.net</a:t>
            </a:r>
            <a:r>
              <a:rPr lang="en-US" sz="1100" dirty="0"/>
              <a:t>.*; // for </a:t>
            </a:r>
            <a:r>
              <a:rPr lang="en-US" sz="1100" dirty="0" err="1"/>
              <a:t>DatagramPacket</a:t>
            </a:r>
            <a:r>
              <a:rPr lang="en-US" sz="1100" dirty="0"/>
              <a:t>                                                      </a:t>
            </a:r>
          </a:p>
          <a:p>
            <a:pPr marL="0" indent="0">
              <a:spcBef>
                <a:spcPts val="0"/>
              </a:spcBef>
              <a:buNone/>
            </a:pPr>
            <a:r>
              <a:rPr lang="en-US" sz="1100" dirty="0"/>
              <a:t>public class </a:t>
            </a:r>
            <a:r>
              <a:rPr lang="en-US" sz="1100" dirty="0" err="1"/>
              <a:t>FriendDecoderBin</a:t>
            </a:r>
            <a:r>
              <a:rPr lang="en-US" sz="1100" dirty="0"/>
              <a:t> implements </a:t>
            </a:r>
            <a:r>
              <a:rPr lang="en-US" sz="1100" dirty="0" err="1"/>
              <a:t>FriendDecoder</a:t>
            </a:r>
            <a:r>
              <a:rPr lang="en-US" sz="1100" dirty="0"/>
              <a:t>, </a:t>
            </a:r>
            <a:r>
              <a:rPr lang="en-US" sz="1100" dirty="0" err="1"/>
              <a:t>FriendBinConst</a:t>
            </a:r>
            <a:r>
              <a:rPr lang="en-US" sz="1100" dirty="0"/>
              <a:t> {</a:t>
            </a:r>
          </a:p>
          <a:p>
            <a:pPr marL="0" indent="0">
              <a:spcBef>
                <a:spcPts val="0"/>
              </a:spcBef>
              <a:buNone/>
            </a:pPr>
            <a:r>
              <a:rPr lang="en-US" sz="1100" dirty="0"/>
              <a:t>  private String encoding;  // Character encoding                                             </a:t>
            </a:r>
          </a:p>
          <a:p>
            <a:pPr marL="0" indent="0">
              <a:spcBef>
                <a:spcPts val="0"/>
              </a:spcBef>
              <a:buNone/>
            </a:pPr>
            <a:r>
              <a:rPr lang="en-US" sz="1100" dirty="0"/>
              <a:t>  public </a:t>
            </a:r>
            <a:r>
              <a:rPr lang="en-US" sz="1100" dirty="0" err="1"/>
              <a:t>FriendDecoderBin</a:t>
            </a:r>
            <a:r>
              <a:rPr lang="en-US" sz="1100" dirty="0"/>
              <a:t>() {</a:t>
            </a:r>
          </a:p>
          <a:p>
            <a:pPr marL="0" indent="0">
              <a:spcBef>
                <a:spcPts val="0"/>
              </a:spcBef>
              <a:buNone/>
            </a:pPr>
            <a:r>
              <a:rPr lang="en-US" sz="1100" dirty="0"/>
              <a:t>    encoding = DEFAULT_ENCODING;</a:t>
            </a:r>
          </a:p>
          <a:p>
            <a:pPr marL="0" indent="0">
              <a:spcBef>
                <a:spcPts val="0"/>
              </a:spcBef>
              <a:buNone/>
            </a:pPr>
            <a:r>
              <a:rPr lang="en-US" sz="1100" dirty="0"/>
              <a:t>  }</a:t>
            </a:r>
          </a:p>
          <a:p>
            <a:pPr marL="0" indent="0">
              <a:spcBef>
                <a:spcPts val="0"/>
              </a:spcBef>
              <a:buNone/>
            </a:pPr>
            <a:r>
              <a:rPr lang="en-US" sz="1100" dirty="0"/>
              <a:t>  public </a:t>
            </a:r>
            <a:r>
              <a:rPr lang="en-US" sz="1100" dirty="0" err="1"/>
              <a:t>FriendDecoderBin</a:t>
            </a:r>
            <a:r>
              <a:rPr lang="en-US" sz="1100" dirty="0"/>
              <a:t>(String encoding) {</a:t>
            </a:r>
          </a:p>
          <a:p>
            <a:pPr marL="0" indent="0">
              <a:spcBef>
                <a:spcPts val="0"/>
              </a:spcBef>
              <a:buNone/>
            </a:pPr>
            <a:r>
              <a:rPr lang="en-US" sz="1100" dirty="0"/>
              <a:t>    </a:t>
            </a:r>
            <a:r>
              <a:rPr lang="en-US" sz="1100" dirty="0" err="1"/>
              <a:t>this.encoding</a:t>
            </a:r>
            <a:r>
              <a:rPr lang="en-US" sz="1100" dirty="0"/>
              <a:t> = encoding;</a:t>
            </a:r>
          </a:p>
          <a:p>
            <a:pPr marL="0" indent="0">
              <a:spcBef>
                <a:spcPts val="0"/>
              </a:spcBef>
              <a:buNone/>
            </a:pPr>
            <a:r>
              <a:rPr lang="en-US" sz="1100" dirty="0"/>
              <a:t>  }</a:t>
            </a:r>
          </a:p>
          <a:p>
            <a:pPr marL="0" indent="0">
              <a:spcBef>
                <a:spcPts val="0"/>
              </a:spcBef>
              <a:buNone/>
            </a:pPr>
            <a:endParaRPr lang="en-US" sz="1100" dirty="0"/>
          </a:p>
          <a:p>
            <a:pPr marL="0" indent="0">
              <a:spcBef>
                <a:spcPts val="0"/>
              </a:spcBef>
              <a:buNone/>
            </a:pPr>
            <a:r>
              <a:rPr lang="en-US" sz="1100" dirty="0"/>
              <a:t>  public Friend decode(</a:t>
            </a:r>
            <a:r>
              <a:rPr lang="en-US" sz="1100" dirty="0" err="1"/>
              <a:t>InputStream</a:t>
            </a:r>
            <a:r>
              <a:rPr lang="en-US" sz="1100" dirty="0"/>
              <a:t> wire) throws </a:t>
            </a:r>
            <a:r>
              <a:rPr lang="en-US" sz="1100" dirty="0" err="1"/>
              <a:t>IOException</a:t>
            </a:r>
            <a:r>
              <a:rPr lang="en-US" sz="1100" dirty="0"/>
              <a:t> {</a:t>
            </a:r>
          </a:p>
          <a:p>
            <a:pPr marL="0" indent="0">
              <a:spcBef>
                <a:spcPts val="0"/>
              </a:spcBef>
              <a:buNone/>
            </a:pPr>
            <a:r>
              <a:rPr lang="en-US" sz="1100" dirty="0"/>
              <a:t>      </a:t>
            </a:r>
            <a:r>
              <a:rPr lang="en-US" sz="1100" dirty="0" err="1"/>
              <a:t>boolean</a:t>
            </a:r>
            <a:r>
              <a:rPr lang="en-US" sz="1100" dirty="0"/>
              <a:t> single, rich, female;</a:t>
            </a:r>
          </a:p>
          <a:p>
            <a:pPr marL="0" indent="0">
              <a:spcBef>
                <a:spcPts val="0"/>
              </a:spcBef>
              <a:buNone/>
            </a:pPr>
            <a:r>
              <a:rPr lang="en-US" sz="1100" dirty="0"/>
              <a:t>    </a:t>
            </a:r>
            <a:r>
              <a:rPr lang="en-US" sz="1100" dirty="0" err="1"/>
              <a:t>DataInputStream</a:t>
            </a:r>
            <a:r>
              <a:rPr lang="en-US" sz="1100" dirty="0"/>
              <a:t> </a:t>
            </a:r>
            <a:r>
              <a:rPr lang="en-US" sz="1100" dirty="0" err="1"/>
              <a:t>src</a:t>
            </a:r>
            <a:r>
              <a:rPr lang="en-US" sz="1100" dirty="0"/>
              <a:t> = new </a:t>
            </a:r>
            <a:r>
              <a:rPr lang="en-US" sz="1100" dirty="0" err="1"/>
              <a:t>DataInputStream</a:t>
            </a:r>
            <a:r>
              <a:rPr lang="en-US" sz="1100" dirty="0"/>
              <a:t>(wire);</a:t>
            </a:r>
          </a:p>
          <a:p>
            <a:pPr marL="0" indent="0">
              <a:spcBef>
                <a:spcPts val="0"/>
              </a:spcBef>
              <a:buNone/>
            </a:pPr>
            <a:r>
              <a:rPr lang="en-US" sz="1100" dirty="0"/>
              <a:t>    long  ID            = </a:t>
            </a:r>
            <a:r>
              <a:rPr lang="en-US" sz="1100" dirty="0" err="1"/>
              <a:t>src.readLong</a:t>
            </a:r>
            <a:r>
              <a:rPr lang="en-US" sz="1100" dirty="0"/>
              <a:t>();</a:t>
            </a:r>
          </a:p>
          <a:p>
            <a:pPr marL="0" indent="0">
              <a:spcBef>
                <a:spcPts val="0"/>
              </a:spcBef>
              <a:buNone/>
            </a:pPr>
            <a:r>
              <a:rPr lang="en-US" sz="1100" dirty="0"/>
              <a:t>    short </a:t>
            </a:r>
            <a:r>
              <a:rPr lang="en-US" sz="1100" dirty="0" err="1"/>
              <a:t>streetnumber</a:t>
            </a:r>
            <a:r>
              <a:rPr lang="en-US" sz="1100" dirty="0"/>
              <a:t>  = </a:t>
            </a:r>
            <a:r>
              <a:rPr lang="en-US" sz="1100" dirty="0" err="1"/>
              <a:t>src.readShort</a:t>
            </a:r>
            <a:r>
              <a:rPr lang="en-US" sz="1100" dirty="0"/>
              <a:t>();</a:t>
            </a:r>
          </a:p>
          <a:p>
            <a:pPr marL="0" indent="0">
              <a:spcBef>
                <a:spcPts val="0"/>
              </a:spcBef>
              <a:buNone/>
            </a:pPr>
            <a:r>
              <a:rPr lang="en-US" sz="1100" dirty="0"/>
              <a:t>    </a:t>
            </a:r>
            <a:r>
              <a:rPr lang="en-US" sz="1100" dirty="0" err="1"/>
              <a:t>int</a:t>
            </a:r>
            <a:r>
              <a:rPr lang="en-US" sz="1100" dirty="0"/>
              <a:t>   </a:t>
            </a:r>
            <a:r>
              <a:rPr lang="en-US" sz="1100" dirty="0" err="1"/>
              <a:t>zipcode</a:t>
            </a:r>
            <a:r>
              <a:rPr lang="en-US" sz="1100" dirty="0"/>
              <a:t>       = </a:t>
            </a:r>
            <a:r>
              <a:rPr lang="en-US" sz="1100" dirty="0" err="1"/>
              <a:t>src.readInt</a:t>
            </a:r>
            <a:r>
              <a:rPr lang="en-US" sz="1100" dirty="0"/>
              <a:t>();</a:t>
            </a:r>
          </a:p>
          <a:p>
            <a:pPr marL="0" indent="0">
              <a:spcBef>
                <a:spcPts val="0"/>
              </a:spcBef>
              <a:buNone/>
            </a:pPr>
            <a:r>
              <a:rPr lang="en-US" sz="1100" dirty="0"/>
              <a:t>    byte  flags         = </a:t>
            </a:r>
            <a:r>
              <a:rPr lang="en-US" sz="1100" dirty="0" err="1"/>
              <a:t>src.readByte</a:t>
            </a:r>
            <a:r>
              <a:rPr lang="en-US" sz="1100" dirty="0"/>
              <a:t>();</a:t>
            </a:r>
          </a:p>
          <a:p>
            <a:pPr marL="0" indent="0">
              <a:spcBef>
                <a:spcPts val="0"/>
              </a:spcBef>
              <a:buNone/>
            </a:pPr>
            <a:br>
              <a:rPr lang="en-US" sz="1100" dirty="0"/>
            </a:br>
            <a:r>
              <a:rPr lang="en-US" sz="1100" dirty="0"/>
              <a:t>//Deal with the </a:t>
            </a:r>
            <a:r>
              <a:rPr lang="en-US" sz="1100" dirty="0" err="1"/>
              <a:t>lastname</a:t>
            </a:r>
            <a:r>
              <a:rPr lang="en-US" sz="1100" dirty="0"/>
              <a:t>                                                                  </a:t>
            </a:r>
          </a:p>
          <a:p>
            <a:pPr marL="0" indent="0">
              <a:spcBef>
                <a:spcPts val="0"/>
              </a:spcBef>
              <a:buNone/>
            </a:pPr>
            <a:r>
              <a:rPr lang="en-US" sz="1100" dirty="0"/>
              <a:t>    </a:t>
            </a:r>
            <a:r>
              <a:rPr lang="en-US" sz="1100" dirty="0" err="1"/>
              <a:t>int</a:t>
            </a:r>
            <a:r>
              <a:rPr lang="en-US" sz="1100" dirty="0"/>
              <a:t> </a:t>
            </a:r>
            <a:r>
              <a:rPr lang="en-US" sz="1100" dirty="0" err="1"/>
              <a:t>stringLength</a:t>
            </a:r>
            <a:r>
              <a:rPr lang="en-US" sz="1100" dirty="0"/>
              <a:t> = </a:t>
            </a:r>
            <a:r>
              <a:rPr lang="en-US" sz="1100" dirty="0" err="1"/>
              <a:t>src.read</a:t>
            </a:r>
            <a:r>
              <a:rPr lang="en-US" sz="1100" dirty="0"/>
              <a:t>(); // Returns an unsigned byte as an </a:t>
            </a:r>
            <a:r>
              <a:rPr lang="en-US" sz="1100" dirty="0" err="1"/>
              <a:t>int</a:t>
            </a:r>
            <a:r>
              <a:rPr lang="en-US" sz="1100" dirty="0"/>
              <a:t>                      </a:t>
            </a:r>
          </a:p>
          <a:p>
            <a:pPr marL="0" indent="0">
              <a:spcBef>
                <a:spcPts val="0"/>
              </a:spcBef>
              <a:buNone/>
            </a:pPr>
            <a:r>
              <a:rPr lang="en-US" sz="1100" dirty="0"/>
              <a:t>    if (</a:t>
            </a:r>
            <a:r>
              <a:rPr lang="en-US" sz="1100" dirty="0" err="1"/>
              <a:t>stringLength</a:t>
            </a:r>
            <a:r>
              <a:rPr lang="en-US" sz="1100" dirty="0"/>
              <a:t> == -1)</a:t>
            </a:r>
          </a:p>
          <a:p>
            <a:pPr marL="0" indent="0">
              <a:spcBef>
                <a:spcPts val="0"/>
              </a:spcBef>
              <a:buNone/>
            </a:pPr>
            <a:r>
              <a:rPr lang="en-US" sz="1100" dirty="0"/>
              <a:t>      throw new </a:t>
            </a:r>
            <a:r>
              <a:rPr lang="en-US" sz="1100" dirty="0" err="1"/>
              <a:t>EOFException</a:t>
            </a:r>
            <a:r>
              <a:rPr lang="en-US" sz="1100" dirty="0"/>
              <a:t>();</a:t>
            </a:r>
          </a:p>
          <a:p>
            <a:pPr marL="0" indent="0">
              <a:spcBef>
                <a:spcPts val="0"/>
              </a:spcBef>
              <a:buNone/>
            </a:pPr>
            <a:r>
              <a:rPr lang="en-US" sz="1100" dirty="0"/>
              <a:t>    byte[] </a:t>
            </a:r>
            <a:r>
              <a:rPr lang="en-US" sz="1100" dirty="0" err="1"/>
              <a:t>stringBuf</a:t>
            </a:r>
            <a:r>
              <a:rPr lang="en-US" sz="1100" dirty="0"/>
              <a:t> = new byte[</a:t>
            </a:r>
            <a:r>
              <a:rPr lang="en-US" sz="1100" dirty="0" err="1"/>
              <a:t>stringLength</a:t>
            </a:r>
            <a:r>
              <a:rPr lang="en-US" sz="1100" dirty="0"/>
              <a:t>];</a:t>
            </a:r>
          </a:p>
          <a:p>
            <a:pPr marL="0" indent="0">
              <a:spcBef>
                <a:spcPts val="0"/>
              </a:spcBef>
              <a:buNone/>
            </a:pPr>
            <a:r>
              <a:rPr lang="en-US" sz="1100" dirty="0"/>
              <a:t>    </a:t>
            </a:r>
            <a:r>
              <a:rPr lang="en-US" sz="1100" dirty="0" err="1"/>
              <a:t>src.readFully</a:t>
            </a:r>
            <a:r>
              <a:rPr lang="en-US" sz="1100" dirty="0"/>
              <a:t>(</a:t>
            </a:r>
            <a:r>
              <a:rPr lang="en-US" sz="1100" dirty="0" err="1"/>
              <a:t>stringBuf</a:t>
            </a:r>
            <a:r>
              <a:rPr lang="en-US" sz="1100" dirty="0"/>
              <a:t>);</a:t>
            </a:r>
          </a:p>
          <a:p>
            <a:pPr marL="0" indent="0">
              <a:spcBef>
                <a:spcPts val="0"/>
              </a:spcBef>
              <a:buNone/>
            </a:pPr>
            <a:r>
              <a:rPr lang="en-US" sz="1100" dirty="0"/>
              <a:t>    String </a:t>
            </a:r>
            <a:r>
              <a:rPr lang="en-US" sz="1100" dirty="0" err="1"/>
              <a:t>lastname</a:t>
            </a:r>
            <a:r>
              <a:rPr lang="en-US" sz="1100" dirty="0"/>
              <a:t> = new String(</a:t>
            </a:r>
            <a:r>
              <a:rPr lang="en-US" sz="1100" dirty="0" err="1"/>
              <a:t>stringBuf</a:t>
            </a:r>
            <a:r>
              <a:rPr lang="en-US" sz="1100" dirty="0"/>
              <a:t>, encoding);</a:t>
            </a:r>
            <a:br>
              <a:rPr lang="en-US" sz="1100" dirty="0"/>
            </a:br>
            <a:endParaRPr lang="en-US" sz="1100" dirty="0"/>
          </a:p>
          <a:p>
            <a:pPr marL="0" indent="0">
              <a:spcBef>
                <a:spcPts val="0"/>
              </a:spcBef>
              <a:buNone/>
            </a:pPr>
            <a:r>
              <a:rPr lang="en-US" sz="1100" dirty="0"/>
              <a:t>    return new Friend(</a:t>
            </a:r>
            <a:r>
              <a:rPr lang="en-US" sz="1100" dirty="0" err="1"/>
              <a:t>ID,lastname</a:t>
            </a:r>
            <a:r>
              <a:rPr lang="en-US" sz="1100" dirty="0"/>
              <a:t>, </a:t>
            </a:r>
            <a:r>
              <a:rPr lang="en-US" sz="1100" dirty="0" err="1"/>
              <a:t>streetnumber</a:t>
            </a:r>
            <a:r>
              <a:rPr lang="en-US" sz="1100" dirty="0"/>
              <a:t>, </a:t>
            </a:r>
            <a:r>
              <a:rPr lang="en-US" sz="1100" dirty="0" err="1"/>
              <a:t>zipcode</a:t>
            </a:r>
            <a:r>
              <a:rPr lang="en-US" sz="1100" dirty="0"/>
              <a:t>,</a:t>
            </a:r>
          </a:p>
          <a:p>
            <a:pPr marL="0" indent="0">
              <a:spcBef>
                <a:spcPts val="0"/>
              </a:spcBef>
              <a:buNone/>
            </a:pPr>
            <a:r>
              <a:rPr lang="en-US" sz="1100" dirty="0"/>
              <a:t>      ((flags &amp; SINGLE_FLAG) == SINGLE_FLAG),</a:t>
            </a:r>
          </a:p>
          <a:p>
            <a:pPr marL="0" indent="0">
              <a:spcBef>
                <a:spcPts val="0"/>
              </a:spcBef>
              <a:buNone/>
            </a:pPr>
            <a:r>
              <a:rPr lang="en-US" sz="1100" dirty="0"/>
              <a:t>                      ((flags &amp; RICH_FLAG) == RICH_FLAG),</a:t>
            </a:r>
          </a:p>
          <a:p>
            <a:pPr marL="0" indent="0">
              <a:spcBef>
                <a:spcPts val="0"/>
              </a:spcBef>
              <a:buNone/>
            </a:pPr>
            <a:r>
              <a:rPr lang="en-US" sz="1100" dirty="0"/>
              <a:t>                      ((flags &amp; FEMALE_FLAG) == FEMALE_FLAG));</a:t>
            </a:r>
          </a:p>
          <a:p>
            <a:pPr marL="0" indent="0">
              <a:spcBef>
                <a:spcPts val="0"/>
              </a:spcBef>
              <a:buNone/>
            </a:pPr>
            <a:r>
              <a:rPr lang="en-US" sz="1100" dirty="0"/>
              <a:t>  }</a:t>
            </a:r>
          </a:p>
          <a:p>
            <a:pPr marL="0" indent="0">
              <a:spcBef>
                <a:spcPts val="0"/>
              </a:spcBef>
              <a:buNone/>
            </a:pPr>
            <a:r>
              <a:rPr lang="en-US" sz="1100" dirty="0"/>
              <a:t>  public Friend decode(</a:t>
            </a:r>
            <a:r>
              <a:rPr lang="en-US" sz="1100" dirty="0" err="1"/>
              <a:t>DatagramPacket</a:t>
            </a:r>
            <a:r>
              <a:rPr lang="en-US" sz="1100" dirty="0"/>
              <a:t> p) throws </a:t>
            </a:r>
            <a:r>
              <a:rPr lang="en-US" sz="1100" dirty="0" err="1"/>
              <a:t>IOException</a:t>
            </a:r>
            <a:r>
              <a:rPr lang="en-US" sz="1100" dirty="0"/>
              <a:t> {</a:t>
            </a:r>
          </a:p>
          <a:p>
            <a:pPr marL="0" indent="0">
              <a:spcBef>
                <a:spcPts val="0"/>
              </a:spcBef>
              <a:buNone/>
            </a:pPr>
            <a:r>
              <a:rPr lang="en-US" sz="1100" dirty="0"/>
              <a:t>    </a:t>
            </a:r>
            <a:r>
              <a:rPr lang="en-US" sz="1100" dirty="0" err="1"/>
              <a:t>ByteArrayInputStream</a:t>
            </a:r>
            <a:r>
              <a:rPr lang="en-US" sz="1100" dirty="0"/>
              <a:t> payload =</a:t>
            </a:r>
          </a:p>
          <a:p>
            <a:pPr marL="0" indent="0">
              <a:spcBef>
                <a:spcPts val="0"/>
              </a:spcBef>
              <a:buNone/>
            </a:pPr>
            <a:r>
              <a:rPr lang="en-US" sz="1100" dirty="0"/>
              <a:t>      new </a:t>
            </a:r>
            <a:r>
              <a:rPr lang="en-US" sz="1100" dirty="0" err="1"/>
              <a:t>ByteArrayInputStream</a:t>
            </a:r>
            <a:r>
              <a:rPr lang="en-US" sz="1100" dirty="0"/>
              <a:t>(</a:t>
            </a:r>
            <a:r>
              <a:rPr lang="en-US" sz="1100" dirty="0" err="1"/>
              <a:t>p.getData</a:t>
            </a:r>
            <a:r>
              <a:rPr lang="en-US" sz="1100" dirty="0"/>
              <a:t>(), </a:t>
            </a:r>
            <a:r>
              <a:rPr lang="en-US" sz="1100" dirty="0" err="1"/>
              <a:t>p.getOffset</a:t>
            </a:r>
            <a:r>
              <a:rPr lang="en-US" sz="1100" dirty="0"/>
              <a:t>(), </a:t>
            </a:r>
            <a:r>
              <a:rPr lang="en-US" sz="1100" dirty="0" err="1"/>
              <a:t>p.getLength</a:t>
            </a:r>
            <a:r>
              <a:rPr lang="en-US" sz="1100" dirty="0"/>
              <a:t>());</a:t>
            </a:r>
          </a:p>
          <a:p>
            <a:pPr marL="0" indent="0">
              <a:spcBef>
                <a:spcPts val="0"/>
              </a:spcBef>
              <a:buNone/>
            </a:pPr>
            <a:r>
              <a:rPr lang="en-US" sz="1100" dirty="0"/>
              <a:t>    return decode(payload);</a:t>
            </a:r>
          </a:p>
          <a:p>
            <a:pPr marL="0" indent="0">
              <a:spcBef>
                <a:spcPts val="0"/>
              </a:spcBef>
              <a:buNone/>
            </a:pPr>
            <a:r>
              <a:rPr lang="en-US" sz="1100" dirty="0"/>
              <a:t>  }</a:t>
            </a:r>
          </a:p>
          <a:p>
            <a:pPr marL="0" indent="0">
              <a:spcBef>
                <a:spcPts val="0"/>
              </a:spcBef>
              <a:buNone/>
            </a:pPr>
            <a:r>
              <a:rPr lang="en-US" sz="1100" dirty="0"/>
              <a:t>}</a:t>
            </a:r>
          </a:p>
          <a:p>
            <a:pPr marL="0" indent="0">
              <a:lnSpc>
                <a:spcPct val="100000"/>
              </a:lnSpc>
              <a:spcBef>
                <a:spcPts val="0"/>
              </a:spcBef>
              <a:buNone/>
            </a:pPr>
            <a:endParaRPr lang="en-US" sz="1100" dirty="0"/>
          </a:p>
          <a:p>
            <a:pPr marL="0" indent="0">
              <a:spcBef>
                <a:spcPts val="0"/>
              </a:spcBef>
              <a:buNone/>
            </a:pPr>
            <a:endParaRPr lang="en-US" sz="11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39</a:t>
            </a:fld>
            <a:endParaRPr lang="en-US" dirty="0"/>
          </a:p>
        </p:txBody>
      </p:sp>
      <p:sp>
        <p:nvSpPr>
          <p:cNvPr id="5" name="Rectangle 4">
            <a:extLst>
              <a:ext uri="{FF2B5EF4-FFF2-40B4-BE49-F238E27FC236}">
                <a16:creationId xmlns:a16="http://schemas.microsoft.com/office/drawing/2014/main" id="{CEF6F82F-4572-F041-8FDE-02489AEE78B6}"/>
              </a:ext>
            </a:extLst>
          </p:cNvPr>
          <p:cNvSpPr/>
          <p:nvPr/>
        </p:nvSpPr>
        <p:spPr>
          <a:xfrm>
            <a:off x="319414" y="3038851"/>
            <a:ext cx="7584509" cy="6431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378D2F-5978-5F47-903E-5017CF943B36}"/>
              </a:ext>
            </a:extLst>
          </p:cNvPr>
          <p:cNvSpPr txBox="1"/>
          <p:nvPr/>
        </p:nvSpPr>
        <p:spPr>
          <a:xfrm>
            <a:off x="3240741" y="3177559"/>
            <a:ext cx="4663183" cy="369332"/>
          </a:xfrm>
          <a:prstGeom prst="rect">
            <a:avLst/>
          </a:prstGeom>
          <a:noFill/>
        </p:spPr>
        <p:txBody>
          <a:bodyPr wrap="square" rtlCol="0">
            <a:spAutoFit/>
          </a:bodyPr>
          <a:lstStyle/>
          <a:p>
            <a:r>
              <a:rPr lang="en-US" dirty="0">
                <a:solidFill>
                  <a:srgbClr val="FF00FF"/>
                </a:solidFill>
              </a:rPr>
              <a:t>Dealing with long, </a:t>
            </a:r>
            <a:r>
              <a:rPr lang="en-US" dirty="0" err="1">
                <a:solidFill>
                  <a:srgbClr val="FF00FF"/>
                </a:solidFill>
              </a:rPr>
              <a:t>int</a:t>
            </a:r>
            <a:r>
              <a:rPr lang="en-US" dirty="0">
                <a:solidFill>
                  <a:srgbClr val="FF00FF"/>
                </a:solidFill>
              </a:rPr>
              <a:t>, short and flag fields</a:t>
            </a:r>
          </a:p>
        </p:txBody>
      </p:sp>
      <p:sp>
        <p:nvSpPr>
          <p:cNvPr id="7" name="Rectangle 6">
            <a:extLst>
              <a:ext uri="{FF2B5EF4-FFF2-40B4-BE49-F238E27FC236}">
                <a16:creationId xmlns:a16="http://schemas.microsoft.com/office/drawing/2014/main" id="{0DFE99F7-3D97-8749-9FE7-0E4EDE6FBA12}"/>
              </a:ext>
            </a:extLst>
          </p:cNvPr>
          <p:cNvSpPr/>
          <p:nvPr/>
        </p:nvSpPr>
        <p:spPr>
          <a:xfrm>
            <a:off x="319414" y="3755843"/>
            <a:ext cx="7586597" cy="120591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4235886" y="3868577"/>
            <a:ext cx="3670126" cy="369332"/>
          </a:xfrm>
          <a:prstGeom prst="rect">
            <a:avLst/>
          </a:prstGeom>
          <a:noFill/>
        </p:spPr>
        <p:txBody>
          <a:bodyPr wrap="square" rtlCol="0">
            <a:spAutoFit/>
          </a:bodyPr>
          <a:lstStyle/>
          <a:p>
            <a:r>
              <a:rPr lang="en-US" dirty="0">
                <a:solidFill>
                  <a:srgbClr val="FF00FF"/>
                </a:solidFill>
              </a:rPr>
              <a:t>Dealing with the </a:t>
            </a:r>
            <a:r>
              <a:rPr lang="en-US" dirty="0" err="1">
                <a:solidFill>
                  <a:srgbClr val="FF00FF"/>
                </a:solidFill>
              </a:rPr>
              <a:t>lastname</a:t>
            </a:r>
            <a:endParaRPr lang="en-US" dirty="0">
              <a:solidFill>
                <a:srgbClr val="FF00FF"/>
              </a:solidFill>
            </a:endParaRPr>
          </a:p>
        </p:txBody>
      </p:sp>
      <p:sp>
        <p:nvSpPr>
          <p:cNvPr id="9" name="Rectangle 8">
            <a:extLst>
              <a:ext uri="{FF2B5EF4-FFF2-40B4-BE49-F238E27FC236}">
                <a16:creationId xmlns:a16="http://schemas.microsoft.com/office/drawing/2014/main" id="{F351109C-452A-8149-935C-BA086F8325B7}"/>
              </a:ext>
            </a:extLst>
          </p:cNvPr>
          <p:cNvSpPr/>
          <p:nvPr/>
        </p:nvSpPr>
        <p:spPr>
          <a:xfrm>
            <a:off x="319414" y="4995242"/>
            <a:ext cx="7576159" cy="76445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AB23C71-CA52-E24B-99B1-19245F8DC205}"/>
              </a:ext>
            </a:extLst>
          </p:cNvPr>
          <p:cNvSpPr txBox="1"/>
          <p:nvPr/>
        </p:nvSpPr>
        <p:spPr>
          <a:xfrm>
            <a:off x="4078672" y="5350022"/>
            <a:ext cx="3794672" cy="369332"/>
          </a:xfrm>
          <a:prstGeom prst="rect">
            <a:avLst/>
          </a:prstGeom>
          <a:noFill/>
        </p:spPr>
        <p:txBody>
          <a:bodyPr wrap="square" rtlCol="0">
            <a:spAutoFit/>
          </a:bodyPr>
          <a:lstStyle/>
          <a:p>
            <a:r>
              <a:rPr lang="en-US" dirty="0">
                <a:solidFill>
                  <a:srgbClr val="FF00FF"/>
                </a:solidFill>
              </a:rPr>
              <a:t>Builds and returns the friend object</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1391657"/>
            <a:ext cx="7576159" cy="10955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3065928" y="1796238"/>
            <a:ext cx="4531659" cy="369332"/>
          </a:xfrm>
          <a:prstGeom prst="rect">
            <a:avLst/>
          </a:prstGeom>
          <a:noFill/>
        </p:spPr>
        <p:txBody>
          <a:bodyPr wrap="square" rtlCol="0">
            <a:spAutoFit/>
          </a:bodyPr>
          <a:lstStyle/>
          <a:p>
            <a:r>
              <a:rPr lang="en-US" dirty="0">
                <a:solidFill>
                  <a:srgbClr val="FF00FF"/>
                </a:solidFill>
              </a:rPr>
              <a:t>Dealing with the encoding scheme (strings)</a:t>
            </a:r>
          </a:p>
        </p:txBody>
      </p:sp>
      <p:sp>
        <p:nvSpPr>
          <p:cNvPr id="13" name="TextBox 12">
            <a:extLst>
              <a:ext uri="{FF2B5EF4-FFF2-40B4-BE49-F238E27FC236}">
                <a16:creationId xmlns:a16="http://schemas.microsoft.com/office/drawing/2014/main" id="{2C9CE71B-F4FA-F346-8FCA-2DE7EEEA622F}"/>
              </a:ext>
            </a:extLst>
          </p:cNvPr>
          <p:cNvSpPr txBox="1"/>
          <p:nvPr/>
        </p:nvSpPr>
        <p:spPr>
          <a:xfrm>
            <a:off x="5016368" y="5049623"/>
            <a:ext cx="300082" cy="369332"/>
          </a:xfrm>
          <a:prstGeom prst="rect">
            <a:avLst/>
          </a:prstGeom>
          <a:noFill/>
          <a:ln>
            <a:solidFill>
              <a:schemeClr val="tx1"/>
            </a:solidFill>
          </a:ln>
        </p:spPr>
        <p:txBody>
          <a:bodyPr wrap="none" rtlCol="0">
            <a:spAutoFit/>
          </a:bodyPr>
          <a:lstStyle/>
          <a:p>
            <a:r>
              <a:rPr lang="en-US" dirty="0"/>
              <a:t>0</a:t>
            </a:r>
          </a:p>
        </p:txBody>
      </p:sp>
      <p:sp>
        <p:nvSpPr>
          <p:cNvPr id="14" name="TextBox 13">
            <a:extLst>
              <a:ext uri="{FF2B5EF4-FFF2-40B4-BE49-F238E27FC236}">
                <a16:creationId xmlns:a16="http://schemas.microsoft.com/office/drawing/2014/main" id="{E7E693E7-7AB7-5848-95BA-973C415FD94B}"/>
              </a:ext>
            </a:extLst>
          </p:cNvPr>
          <p:cNvSpPr txBox="1"/>
          <p:nvPr/>
        </p:nvSpPr>
        <p:spPr>
          <a:xfrm>
            <a:off x="5310791" y="5049623"/>
            <a:ext cx="300082" cy="369332"/>
          </a:xfrm>
          <a:prstGeom prst="rect">
            <a:avLst/>
          </a:prstGeom>
          <a:noFill/>
          <a:ln>
            <a:solidFill>
              <a:schemeClr val="tx1"/>
            </a:solidFill>
          </a:ln>
        </p:spPr>
        <p:txBody>
          <a:bodyPr wrap="none" rtlCol="0">
            <a:spAutoFit/>
          </a:bodyPr>
          <a:lstStyle/>
          <a:p>
            <a:r>
              <a:rPr lang="en-US" dirty="0"/>
              <a:t>0</a:t>
            </a:r>
          </a:p>
        </p:txBody>
      </p:sp>
      <p:sp>
        <p:nvSpPr>
          <p:cNvPr id="15" name="TextBox 14">
            <a:extLst>
              <a:ext uri="{FF2B5EF4-FFF2-40B4-BE49-F238E27FC236}">
                <a16:creationId xmlns:a16="http://schemas.microsoft.com/office/drawing/2014/main" id="{F80AACE4-7CA1-FC47-A04B-71F04310459C}"/>
              </a:ext>
            </a:extLst>
          </p:cNvPr>
          <p:cNvSpPr txBox="1"/>
          <p:nvPr/>
        </p:nvSpPr>
        <p:spPr>
          <a:xfrm>
            <a:off x="5604293" y="5049623"/>
            <a:ext cx="300082" cy="369332"/>
          </a:xfrm>
          <a:prstGeom prst="rect">
            <a:avLst/>
          </a:prstGeom>
          <a:noFill/>
          <a:ln>
            <a:solidFill>
              <a:schemeClr val="tx1"/>
            </a:solidFill>
          </a:ln>
        </p:spPr>
        <p:txBody>
          <a:bodyPr wrap="none" rtlCol="0">
            <a:spAutoFit/>
          </a:bodyPr>
          <a:lstStyle/>
          <a:p>
            <a:r>
              <a:rPr lang="en-US" dirty="0"/>
              <a:t>0</a:t>
            </a:r>
          </a:p>
        </p:txBody>
      </p:sp>
      <p:sp>
        <p:nvSpPr>
          <p:cNvPr id="16" name="TextBox 15">
            <a:extLst>
              <a:ext uri="{FF2B5EF4-FFF2-40B4-BE49-F238E27FC236}">
                <a16:creationId xmlns:a16="http://schemas.microsoft.com/office/drawing/2014/main" id="{56DD643E-2F42-164D-AC1A-BC2010B68078}"/>
              </a:ext>
            </a:extLst>
          </p:cNvPr>
          <p:cNvSpPr txBox="1"/>
          <p:nvPr/>
        </p:nvSpPr>
        <p:spPr>
          <a:xfrm>
            <a:off x="5902890" y="5049623"/>
            <a:ext cx="300082" cy="369332"/>
          </a:xfrm>
          <a:prstGeom prst="rect">
            <a:avLst/>
          </a:prstGeom>
          <a:noFill/>
          <a:ln>
            <a:solidFill>
              <a:schemeClr val="tx1"/>
            </a:solidFill>
          </a:ln>
        </p:spPr>
        <p:txBody>
          <a:bodyPr wrap="none" rtlCol="0">
            <a:spAutoFit/>
          </a:bodyPr>
          <a:lstStyle/>
          <a:p>
            <a:r>
              <a:rPr lang="en-US" dirty="0"/>
              <a:t>0</a:t>
            </a:r>
          </a:p>
        </p:txBody>
      </p:sp>
      <p:sp>
        <p:nvSpPr>
          <p:cNvPr id="17" name="TextBox 16">
            <a:extLst>
              <a:ext uri="{FF2B5EF4-FFF2-40B4-BE49-F238E27FC236}">
                <a16:creationId xmlns:a16="http://schemas.microsoft.com/office/drawing/2014/main" id="{0A24355B-174E-5246-8638-A56614ADE99E}"/>
              </a:ext>
            </a:extLst>
          </p:cNvPr>
          <p:cNvSpPr txBox="1"/>
          <p:nvPr/>
        </p:nvSpPr>
        <p:spPr>
          <a:xfrm>
            <a:off x="6197313" y="5049623"/>
            <a:ext cx="300082" cy="369332"/>
          </a:xfrm>
          <a:prstGeom prst="rect">
            <a:avLst/>
          </a:prstGeom>
          <a:noFill/>
          <a:ln>
            <a:solidFill>
              <a:schemeClr val="tx1"/>
            </a:solidFill>
          </a:ln>
        </p:spPr>
        <p:txBody>
          <a:bodyPr wrap="none" rtlCol="0">
            <a:spAutoFit/>
          </a:bodyPr>
          <a:lstStyle/>
          <a:p>
            <a:r>
              <a:rPr lang="en-US" dirty="0"/>
              <a:t>0</a:t>
            </a:r>
          </a:p>
        </p:txBody>
      </p:sp>
      <p:sp>
        <p:nvSpPr>
          <p:cNvPr id="18" name="TextBox 17">
            <a:extLst>
              <a:ext uri="{FF2B5EF4-FFF2-40B4-BE49-F238E27FC236}">
                <a16:creationId xmlns:a16="http://schemas.microsoft.com/office/drawing/2014/main" id="{8CC9B3C0-59E2-5946-901B-4C522A39B856}"/>
              </a:ext>
            </a:extLst>
          </p:cNvPr>
          <p:cNvSpPr txBox="1"/>
          <p:nvPr/>
        </p:nvSpPr>
        <p:spPr>
          <a:xfrm>
            <a:off x="6491736" y="5049623"/>
            <a:ext cx="293670" cy="369332"/>
          </a:xfrm>
          <a:prstGeom prst="rect">
            <a:avLst/>
          </a:prstGeom>
          <a:noFill/>
          <a:ln>
            <a:solidFill>
              <a:schemeClr val="tx1"/>
            </a:solidFill>
          </a:ln>
        </p:spPr>
        <p:txBody>
          <a:bodyPr wrap="none" rtlCol="0">
            <a:spAutoFit/>
          </a:bodyPr>
          <a:lstStyle/>
          <a:p>
            <a:r>
              <a:rPr lang="en-US" dirty="0"/>
              <a:t>F</a:t>
            </a:r>
          </a:p>
        </p:txBody>
      </p:sp>
      <p:sp>
        <p:nvSpPr>
          <p:cNvPr id="19" name="TextBox 18">
            <a:extLst>
              <a:ext uri="{FF2B5EF4-FFF2-40B4-BE49-F238E27FC236}">
                <a16:creationId xmlns:a16="http://schemas.microsoft.com/office/drawing/2014/main" id="{124270D4-DA7D-ED48-B829-81183F451F98}"/>
              </a:ext>
            </a:extLst>
          </p:cNvPr>
          <p:cNvSpPr txBox="1"/>
          <p:nvPr/>
        </p:nvSpPr>
        <p:spPr>
          <a:xfrm>
            <a:off x="6785238" y="5049623"/>
            <a:ext cx="324128" cy="369332"/>
          </a:xfrm>
          <a:prstGeom prst="rect">
            <a:avLst/>
          </a:prstGeom>
          <a:noFill/>
          <a:ln>
            <a:solidFill>
              <a:schemeClr val="tx1"/>
            </a:solidFill>
          </a:ln>
        </p:spPr>
        <p:txBody>
          <a:bodyPr wrap="none" rtlCol="0">
            <a:spAutoFit/>
          </a:bodyPr>
          <a:lstStyle/>
          <a:p>
            <a:r>
              <a:rPr lang="en-US" dirty="0"/>
              <a:t>R</a:t>
            </a:r>
          </a:p>
        </p:txBody>
      </p:sp>
      <p:sp>
        <p:nvSpPr>
          <p:cNvPr id="20" name="TextBox 19">
            <a:extLst>
              <a:ext uri="{FF2B5EF4-FFF2-40B4-BE49-F238E27FC236}">
                <a16:creationId xmlns:a16="http://schemas.microsoft.com/office/drawing/2014/main" id="{9D93EAAE-44F5-6747-B389-796DEA9A6F0B}"/>
              </a:ext>
            </a:extLst>
          </p:cNvPr>
          <p:cNvSpPr txBox="1"/>
          <p:nvPr/>
        </p:nvSpPr>
        <p:spPr>
          <a:xfrm>
            <a:off x="7120002" y="5049623"/>
            <a:ext cx="290464" cy="369332"/>
          </a:xfrm>
          <a:prstGeom prst="rect">
            <a:avLst/>
          </a:prstGeom>
          <a:noFill/>
          <a:ln>
            <a:solidFill>
              <a:schemeClr val="tx1"/>
            </a:solidFill>
          </a:ln>
        </p:spPr>
        <p:txBody>
          <a:bodyPr wrap="none" rtlCol="0">
            <a:spAutoFit/>
          </a:bodyPr>
          <a:lstStyle/>
          <a:p>
            <a:r>
              <a:rPr lang="en-US" dirty="0"/>
              <a:t>S</a:t>
            </a:r>
          </a:p>
        </p:txBody>
      </p:sp>
      <p:sp>
        <p:nvSpPr>
          <p:cNvPr id="23" name="Rectangle 22">
            <a:extLst>
              <a:ext uri="{FF2B5EF4-FFF2-40B4-BE49-F238E27FC236}">
                <a16:creationId xmlns:a16="http://schemas.microsoft.com/office/drawing/2014/main" id="{7265B964-7580-5443-9262-AA55C743DC05}"/>
              </a:ext>
            </a:extLst>
          </p:cNvPr>
          <p:cNvSpPr/>
          <p:nvPr/>
        </p:nvSpPr>
        <p:spPr>
          <a:xfrm>
            <a:off x="323897" y="5779651"/>
            <a:ext cx="7576159" cy="7671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C007AA8D-8F6E-7E46-90EE-AEED443465B8}"/>
              </a:ext>
            </a:extLst>
          </p:cNvPr>
          <p:cNvSpPr txBox="1"/>
          <p:nvPr/>
        </p:nvSpPr>
        <p:spPr>
          <a:xfrm>
            <a:off x="4107493" y="6177456"/>
            <a:ext cx="3189960" cy="369332"/>
          </a:xfrm>
          <a:prstGeom prst="rect">
            <a:avLst/>
          </a:prstGeom>
          <a:noFill/>
        </p:spPr>
        <p:txBody>
          <a:bodyPr wrap="square" rtlCol="0">
            <a:spAutoFit/>
          </a:bodyPr>
          <a:lstStyle/>
          <a:p>
            <a:r>
              <a:rPr lang="en-US" dirty="0">
                <a:solidFill>
                  <a:srgbClr val="FF00FF"/>
                </a:solidFill>
              </a:rPr>
              <a:t>Deals with a datagram packet</a:t>
            </a:r>
          </a:p>
        </p:txBody>
      </p:sp>
    </p:spTree>
    <p:extLst>
      <p:ext uri="{BB962C8B-B14F-4D97-AF65-F5344CB8AC3E}">
        <p14:creationId xmlns:p14="http://schemas.microsoft.com/office/powerpoint/2010/main" val="12168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animBg="1"/>
      <p:bldP spid="15" grpId="0" animBg="1"/>
      <p:bldP spid="16" grpId="0" animBg="1"/>
      <p:bldP spid="17" grpId="0" animBg="1"/>
      <p:bldP spid="18" grpId="0" animBg="1"/>
      <p:bldP spid="19" grpId="0" animBg="1"/>
      <p:bldP spid="20" grpId="0" animBg="1"/>
      <p:bldP spid="23"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a:xfrm>
            <a:off x="6553200" y="6248400"/>
            <a:ext cx="1905000" cy="457200"/>
          </a:xfrm>
        </p:spPr>
        <p:txBody>
          <a:bodyPr/>
          <a:lstStyle/>
          <a:p>
            <a:pPr algn="r">
              <a:defRPr/>
            </a:pPr>
            <a:fld id="{9EF84D3A-7FD0-3B40-9763-4B150BF7869C}" type="slidenum">
              <a:rPr lang="en-US"/>
              <a:pPr algn="r">
                <a:defRPr/>
              </a:pPr>
              <a:t>4</a:t>
            </a:fld>
            <a:endParaRPr lang="en-US" dirty="0"/>
          </a:p>
        </p:txBody>
      </p:sp>
      <p:sp>
        <p:nvSpPr>
          <p:cNvPr id="11" name="Rectangle 2"/>
          <p:cNvSpPr>
            <a:spLocks noGrp="1" noChangeArrowheads="1"/>
          </p:cNvSpPr>
          <p:nvPr>
            <p:ph type="title"/>
          </p:nvPr>
        </p:nvSpPr>
        <p:spPr>
          <a:xfrm>
            <a:off x="395895" y="181614"/>
            <a:ext cx="7772400" cy="508665"/>
          </a:xfrm>
        </p:spPr>
        <p:txBody>
          <a:bodyPr/>
          <a:lstStyle/>
          <a:p>
            <a:pPr eaLnBrk="1" hangingPunct="1">
              <a:defRPr/>
            </a:pPr>
            <a:r>
              <a:rPr lang="en-US" dirty="0">
                <a:solidFill>
                  <a:schemeClr val="tx1">
                    <a:lumMod val="50000"/>
                    <a:lumOff val="50000"/>
                  </a:schemeClr>
                </a:solidFill>
              </a:rPr>
              <a:t>TCP/IP Model : Where are the Sockets ?</a:t>
            </a:r>
          </a:p>
        </p:txBody>
      </p:sp>
      <p:sp>
        <p:nvSpPr>
          <p:cNvPr id="12" name="Rectangle 3"/>
          <p:cNvSpPr>
            <a:spLocks noChangeArrowheads="1"/>
          </p:cNvSpPr>
          <p:nvPr/>
        </p:nvSpPr>
        <p:spPr bwMode="auto">
          <a:xfrm>
            <a:off x="304800" y="4648200"/>
            <a:ext cx="2057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Link Layer</a:t>
            </a:r>
          </a:p>
        </p:txBody>
      </p:sp>
      <p:sp>
        <p:nvSpPr>
          <p:cNvPr id="13" name="Rectangle 5"/>
          <p:cNvSpPr>
            <a:spLocks noChangeArrowheads="1"/>
          </p:cNvSpPr>
          <p:nvPr/>
        </p:nvSpPr>
        <p:spPr bwMode="auto">
          <a:xfrm>
            <a:off x="304800" y="4267200"/>
            <a:ext cx="2057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Internet Layer</a:t>
            </a:r>
          </a:p>
        </p:txBody>
      </p:sp>
      <p:sp>
        <p:nvSpPr>
          <p:cNvPr id="14" name="Rectangle 6"/>
          <p:cNvSpPr>
            <a:spLocks noChangeArrowheads="1"/>
          </p:cNvSpPr>
          <p:nvPr/>
        </p:nvSpPr>
        <p:spPr bwMode="auto">
          <a:xfrm>
            <a:off x="304800" y="3886200"/>
            <a:ext cx="2057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Transport Layer</a:t>
            </a:r>
          </a:p>
        </p:txBody>
      </p:sp>
      <p:sp>
        <p:nvSpPr>
          <p:cNvPr id="15" name="Rectangle 8"/>
          <p:cNvSpPr>
            <a:spLocks noChangeArrowheads="1"/>
          </p:cNvSpPr>
          <p:nvPr/>
        </p:nvSpPr>
        <p:spPr bwMode="auto">
          <a:xfrm>
            <a:off x="304800" y="3124200"/>
            <a:ext cx="20574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Application</a:t>
            </a:r>
          </a:p>
        </p:txBody>
      </p:sp>
      <p:sp>
        <p:nvSpPr>
          <p:cNvPr id="18" name="Rectangle 13"/>
          <p:cNvSpPr>
            <a:spLocks noChangeArrowheads="1"/>
          </p:cNvSpPr>
          <p:nvPr/>
        </p:nvSpPr>
        <p:spPr bwMode="auto">
          <a:xfrm>
            <a:off x="2667000" y="3124200"/>
            <a:ext cx="25146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HTTP, FTP, </a:t>
            </a:r>
            <a:r>
              <a:rPr lang="en-US" sz="2000" i="1" dirty="0">
                <a:cs typeface="Times New Roman" charset="0"/>
              </a:rPr>
              <a:t>My Lab Prot</a:t>
            </a:r>
            <a:r>
              <a:rPr lang="en-US" sz="2000" dirty="0">
                <a:cs typeface="Times New Roman" charset="0"/>
              </a:rPr>
              <a:t>.</a:t>
            </a:r>
          </a:p>
        </p:txBody>
      </p:sp>
      <p:grpSp>
        <p:nvGrpSpPr>
          <p:cNvPr id="35840" name="Group 35839"/>
          <p:cNvGrpSpPr/>
          <p:nvPr/>
        </p:nvGrpSpPr>
        <p:grpSpPr>
          <a:xfrm>
            <a:off x="2667000" y="4648200"/>
            <a:ext cx="2514600" cy="381000"/>
            <a:chOff x="2667000" y="4648200"/>
            <a:chExt cx="2514600" cy="381000"/>
          </a:xfrm>
        </p:grpSpPr>
        <p:sp>
          <p:nvSpPr>
            <p:cNvPr id="16" name="Rectangle 10"/>
            <p:cNvSpPr>
              <a:spLocks noChangeArrowheads="1"/>
            </p:cNvSpPr>
            <p:nvPr/>
          </p:nvSpPr>
          <p:spPr bwMode="auto">
            <a:xfrm>
              <a:off x="2667000" y="4648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19" name="Rectangle 14"/>
            <p:cNvSpPr>
              <a:spLocks noChangeArrowheads="1"/>
            </p:cNvSpPr>
            <p:nvPr/>
          </p:nvSpPr>
          <p:spPr bwMode="auto">
            <a:xfrm>
              <a:off x="26670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Ethe.</a:t>
              </a:r>
            </a:p>
          </p:txBody>
        </p:sp>
        <p:sp>
          <p:nvSpPr>
            <p:cNvPr id="20" name="Rectangle 16"/>
            <p:cNvSpPr>
              <a:spLocks noChangeArrowheads="1"/>
            </p:cNvSpPr>
            <p:nvPr/>
          </p:nvSpPr>
          <p:spPr bwMode="auto">
            <a:xfrm>
              <a:off x="35052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Blueto</a:t>
              </a:r>
              <a:r>
                <a:rPr lang="en-US" sz="2000" dirty="0">
                  <a:cs typeface="Times New Roman" charset="0"/>
                </a:rPr>
                <a:t>.</a:t>
              </a:r>
            </a:p>
          </p:txBody>
        </p:sp>
        <p:sp>
          <p:nvSpPr>
            <p:cNvPr id="21" name="Rectangle 18"/>
            <p:cNvSpPr>
              <a:spLocks noChangeArrowheads="1"/>
            </p:cNvSpPr>
            <p:nvPr/>
          </p:nvSpPr>
          <p:spPr bwMode="auto">
            <a:xfrm>
              <a:off x="43434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802.11</a:t>
              </a:r>
            </a:p>
          </p:txBody>
        </p:sp>
      </p:grpSp>
      <p:grpSp>
        <p:nvGrpSpPr>
          <p:cNvPr id="35841" name="Group 35840"/>
          <p:cNvGrpSpPr/>
          <p:nvPr/>
        </p:nvGrpSpPr>
        <p:grpSpPr>
          <a:xfrm>
            <a:off x="2667000" y="4267200"/>
            <a:ext cx="2514600" cy="411163"/>
            <a:chOff x="2667000" y="4267200"/>
            <a:chExt cx="2514600" cy="411163"/>
          </a:xfrm>
        </p:grpSpPr>
        <p:sp>
          <p:nvSpPr>
            <p:cNvPr id="17" name="Rectangle 11"/>
            <p:cNvSpPr>
              <a:spLocks noChangeArrowheads="1"/>
            </p:cNvSpPr>
            <p:nvPr/>
          </p:nvSpPr>
          <p:spPr bwMode="auto">
            <a:xfrm>
              <a:off x="2667000" y="4267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22" name="Text Box 21"/>
            <p:cNvSpPr txBox="1">
              <a:spLocks noChangeArrowheads="1"/>
            </p:cNvSpPr>
            <p:nvPr/>
          </p:nvSpPr>
          <p:spPr bwMode="auto">
            <a:xfrm>
              <a:off x="3276600" y="4281488"/>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IPv4, IPv6</a:t>
              </a:r>
            </a:p>
          </p:txBody>
        </p:sp>
      </p:grpSp>
      <p:sp>
        <p:nvSpPr>
          <p:cNvPr id="26" name="Line 26"/>
          <p:cNvSpPr>
            <a:spLocks noChangeShapeType="1"/>
          </p:cNvSpPr>
          <p:nvPr/>
        </p:nvSpPr>
        <p:spPr bwMode="auto">
          <a:xfrm>
            <a:off x="7637463" y="3886200"/>
            <a:ext cx="12192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7" name="Line 27"/>
          <p:cNvSpPr>
            <a:spLocks noChangeShapeType="1"/>
          </p:cNvSpPr>
          <p:nvPr/>
        </p:nvSpPr>
        <p:spPr bwMode="auto">
          <a:xfrm>
            <a:off x="8247063" y="3429000"/>
            <a:ext cx="0" cy="9144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8" name="Text Box 28"/>
          <p:cNvSpPr txBox="1">
            <a:spLocks noChangeArrowheads="1"/>
          </p:cNvSpPr>
          <p:nvPr/>
        </p:nvSpPr>
        <p:spPr bwMode="auto">
          <a:xfrm>
            <a:off x="7504113" y="2909888"/>
            <a:ext cx="14890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User process</a:t>
            </a:r>
          </a:p>
        </p:txBody>
      </p:sp>
      <p:sp>
        <p:nvSpPr>
          <p:cNvPr id="29" name="Text Box 29"/>
          <p:cNvSpPr txBox="1">
            <a:spLocks noChangeArrowheads="1"/>
          </p:cNvSpPr>
          <p:nvPr/>
        </p:nvSpPr>
        <p:spPr bwMode="auto">
          <a:xfrm>
            <a:off x="7810500" y="4357688"/>
            <a:ext cx="8747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Kernel</a:t>
            </a:r>
          </a:p>
        </p:txBody>
      </p:sp>
      <p:sp>
        <p:nvSpPr>
          <p:cNvPr id="30" name="Line 30"/>
          <p:cNvSpPr>
            <a:spLocks noChangeShapeType="1"/>
          </p:cNvSpPr>
          <p:nvPr/>
        </p:nvSpPr>
        <p:spPr bwMode="auto">
          <a:xfrm flipH="1">
            <a:off x="5334000" y="3886200"/>
            <a:ext cx="838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1" name="Text Box 31"/>
          <p:cNvSpPr txBox="1">
            <a:spLocks noChangeArrowheads="1"/>
          </p:cNvSpPr>
          <p:nvPr/>
        </p:nvSpPr>
        <p:spPr bwMode="auto">
          <a:xfrm>
            <a:off x="6384925" y="3671888"/>
            <a:ext cx="974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Sockets</a:t>
            </a:r>
          </a:p>
        </p:txBody>
      </p:sp>
      <p:sp>
        <p:nvSpPr>
          <p:cNvPr id="23" name="Rectangle 22"/>
          <p:cNvSpPr>
            <a:spLocks noChangeArrowheads="1"/>
          </p:cNvSpPr>
          <p:nvPr/>
        </p:nvSpPr>
        <p:spPr bwMode="auto">
          <a:xfrm>
            <a:off x="2667000" y="3886200"/>
            <a:ext cx="914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TCP</a:t>
            </a:r>
          </a:p>
        </p:txBody>
      </p:sp>
      <p:sp>
        <p:nvSpPr>
          <p:cNvPr id="24" name="Rectangle 24"/>
          <p:cNvSpPr>
            <a:spLocks noChangeArrowheads="1"/>
          </p:cNvSpPr>
          <p:nvPr/>
        </p:nvSpPr>
        <p:spPr bwMode="auto">
          <a:xfrm>
            <a:off x="4267200" y="3886200"/>
            <a:ext cx="914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UDP</a:t>
            </a:r>
          </a:p>
        </p:txBody>
      </p:sp>
      <p:sp>
        <p:nvSpPr>
          <p:cNvPr id="36" name="Line 36"/>
          <p:cNvSpPr>
            <a:spLocks noChangeShapeType="1"/>
          </p:cNvSpPr>
          <p:nvPr/>
        </p:nvSpPr>
        <p:spPr bwMode="auto">
          <a:xfrm>
            <a:off x="3581400" y="3886200"/>
            <a:ext cx="685800" cy="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grpSp>
        <p:nvGrpSpPr>
          <p:cNvPr id="8" name="Group 7"/>
          <p:cNvGrpSpPr/>
          <p:nvPr/>
        </p:nvGrpSpPr>
        <p:grpSpPr>
          <a:xfrm>
            <a:off x="2667000" y="3858588"/>
            <a:ext cx="2514600" cy="381000"/>
            <a:chOff x="2667000" y="3886200"/>
            <a:chExt cx="2514600" cy="381000"/>
          </a:xfrm>
        </p:grpSpPr>
        <p:sp>
          <p:nvSpPr>
            <p:cNvPr id="25" name="Line 25"/>
            <p:cNvSpPr>
              <a:spLocks noChangeShapeType="1"/>
            </p:cNvSpPr>
            <p:nvPr/>
          </p:nvSpPr>
          <p:spPr bwMode="auto">
            <a:xfrm>
              <a:off x="2667000" y="3886200"/>
              <a:ext cx="9144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2" name="Line 32"/>
            <p:cNvSpPr>
              <a:spLocks noChangeShapeType="1"/>
            </p:cNvSpPr>
            <p:nvPr/>
          </p:nvSpPr>
          <p:spPr bwMode="auto">
            <a:xfrm>
              <a:off x="4267200" y="3886200"/>
              <a:ext cx="9144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3" name="Line 33"/>
            <p:cNvSpPr>
              <a:spLocks noChangeShapeType="1"/>
            </p:cNvSpPr>
            <p:nvPr/>
          </p:nvSpPr>
          <p:spPr bwMode="auto">
            <a:xfrm>
              <a:off x="3581400" y="4267200"/>
              <a:ext cx="685800" cy="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4" name="Line 34"/>
            <p:cNvSpPr>
              <a:spLocks noChangeShapeType="1"/>
            </p:cNvSpPr>
            <p:nvPr/>
          </p:nvSpPr>
          <p:spPr bwMode="auto">
            <a:xfrm flipV="1">
              <a:off x="3581400" y="3886200"/>
              <a:ext cx="0" cy="3810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35" name="Line 35"/>
            <p:cNvSpPr>
              <a:spLocks noChangeShapeType="1"/>
            </p:cNvSpPr>
            <p:nvPr/>
          </p:nvSpPr>
          <p:spPr bwMode="auto">
            <a:xfrm flipV="1">
              <a:off x="4267200" y="3886200"/>
              <a:ext cx="0" cy="3810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8" grpId="0" animBg="1"/>
      <p:bldP spid="26" grpId="0" animBg="1"/>
      <p:bldP spid="27" grpId="0" animBg="1"/>
      <p:bldP spid="28" grpId="0"/>
      <p:bldP spid="29" grpId="0"/>
      <p:bldP spid="30" grpId="0" animBg="1"/>
      <p:bldP spid="31" grpId="0"/>
      <p:bldP spid="23" grpId="0" animBg="1"/>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TCP to Receive </a:t>
            </a:r>
            <a:r>
              <a:rPr lang="en-US" dirty="0">
                <a:solidFill>
                  <a:schemeClr val="tx1">
                    <a:lumMod val="50000"/>
                    <a:lumOff val="50000"/>
                  </a:schemeClr>
                </a:solidFill>
              </a:rPr>
              <a:t>(</a:t>
            </a:r>
            <a:r>
              <a:rPr lang="en-US" dirty="0" err="1">
                <a:solidFill>
                  <a:srgbClr val="FF0000"/>
                </a:solidFill>
              </a:rPr>
              <a:t>RecvTCP.java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805148"/>
            <a:ext cx="8229600" cy="5835646"/>
          </a:xfrm>
        </p:spPr>
        <p:txBody>
          <a:bodyPr/>
          <a:lstStyle/>
          <a:p>
            <a:pPr marL="0" indent="0">
              <a:spcBef>
                <a:spcPts val="0"/>
              </a:spcBef>
              <a:buNone/>
            </a:pPr>
            <a:r>
              <a:rPr lang="en-US" dirty="0"/>
              <a:t>import </a:t>
            </a:r>
            <a:r>
              <a:rPr lang="en-US" dirty="0" err="1"/>
              <a:t>java.io</a:t>
            </a:r>
            <a:r>
              <a:rPr lang="en-US" dirty="0"/>
              <a:t>.*;   // for Input/</a:t>
            </a:r>
            <a:r>
              <a:rPr lang="en-US" dirty="0" err="1"/>
              <a:t>OutputStream</a:t>
            </a:r>
            <a:r>
              <a:rPr lang="en-US" dirty="0"/>
              <a:t>                                                 </a:t>
            </a:r>
          </a:p>
          <a:p>
            <a:pPr marL="0" indent="0">
              <a:spcBef>
                <a:spcPts val="0"/>
              </a:spcBef>
              <a:buNone/>
            </a:pPr>
            <a:r>
              <a:rPr lang="en-US" dirty="0"/>
              <a:t>import </a:t>
            </a:r>
            <a:r>
              <a:rPr lang="en-US" dirty="0" err="1"/>
              <a:t>java.net</a:t>
            </a:r>
            <a:r>
              <a:rPr lang="en-US" dirty="0"/>
              <a:t>.*;  // for Socket and </a:t>
            </a:r>
            <a:r>
              <a:rPr lang="en-US" dirty="0" err="1"/>
              <a:t>ServerSocket</a:t>
            </a:r>
            <a:r>
              <a:rPr lang="en-US" dirty="0"/>
              <a:t>                                            </a:t>
            </a:r>
          </a:p>
          <a:p>
            <a:pPr marL="0" indent="0">
              <a:spcBef>
                <a:spcPts val="0"/>
              </a:spcBef>
              <a:buNone/>
            </a:pPr>
            <a:endParaRPr lang="en-US" dirty="0"/>
          </a:p>
          <a:p>
            <a:pPr marL="0" indent="0">
              <a:spcBef>
                <a:spcPts val="0"/>
              </a:spcBef>
              <a:buNone/>
            </a:pPr>
            <a:r>
              <a:rPr lang="en-US" dirty="0"/>
              <a:t>public class </a:t>
            </a:r>
            <a:r>
              <a:rPr lang="en-US" dirty="0" err="1"/>
              <a:t>RecvTCP</a:t>
            </a:r>
            <a:r>
              <a:rPr lang="en-US" dirty="0"/>
              <a:t> {</a:t>
            </a:r>
          </a:p>
          <a:p>
            <a:pPr marL="0" indent="0">
              <a:spcBef>
                <a:spcPts val="0"/>
              </a:spcBef>
              <a:buNone/>
            </a:pPr>
            <a:r>
              <a:rPr lang="en-US" dirty="0"/>
              <a:t>  public static void main(String </a:t>
            </a:r>
            <a:r>
              <a:rPr lang="en-US" dirty="0" err="1"/>
              <a:t>args</a:t>
            </a:r>
            <a:r>
              <a:rPr lang="en-US" dirty="0"/>
              <a:t>[]) throws Exception {</a:t>
            </a:r>
          </a:p>
          <a:p>
            <a:pPr marL="0" indent="0">
              <a:spcBef>
                <a:spcPts val="0"/>
              </a:spcBef>
              <a:buNone/>
            </a:pPr>
            <a:endParaRPr lang="en-US" dirty="0"/>
          </a:p>
          <a:p>
            <a:pPr marL="0" indent="0">
              <a:spcBef>
                <a:spcPts val="0"/>
              </a:spcBef>
              <a:buNone/>
            </a:pPr>
            <a:r>
              <a:rPr lang="en-US" dirty="0"/>
              <a:t>    if (</a:t>
            </a:r>
            <a:r>
              <a:rPr lang="en-US" dirty="0" err="1"/>
              <a:t>args.length</a:t>
            </a:r>
            <a:r>
              <a:rPr lang="en-US" dirty="0"/>
              <a:t> != 1)  // Test for correct # of </a:t>
            </a:r>
            <a:r>
              <a:rPr lang="en-US" dirty="0" err="1"/>
              <a:t>args</a:t>
            </a:r>
            <a:r>
              <a:rPr lang="en-US" dirty="0"/>
              <a:t>                                      </a:t>
            </a:r>
          </a:p>
          <a:p>
            <a:pPr marL="0" indent="0">
              <a:spcBef>
                <a:spcPts val="0"/>
              </a:spcBef>
              <a:buNone/>
            </a:pPr>
            <a:r>
              <a:rPr lang="en-US" dirty="0"/>
              <a:t>      throw new </a:t>
            </a:r>
            <a:r>
              <a:rPr lang="en-US" dirty="0" err="1"/>
              <a:t>IllegalArgumentException</a:t>
            </a:r>
            <a:r>
              <a:rPr lang="en-US" dirty="0"/>
              <a:t>("Parameter(s): &lt;Port&gt;");</a:t>
            </a:r>
          </a:p>
          <a:p>
            <a:pPr marL="0" indent="0">
              <a:spcBef>
                <a:spcPts val="0"/>
              </a:spcBef>
              <a:buNone/>
            </a:pPr>
            <a:r>
              <a:rPr lang="en-US" dirty="0"/>
              <a:t>    </a:t>
            </a:r>
            <a:r>
              <a:rPr lang="en-US" dirty="0" err="1"/>
              <a:t>int</a:t>
            </a:r>
            <a:r>
              <a:rPr lang="en-US" dirty="0"/>
              <a:t> port = </a:t>
            </a:r>
            <a:r>
              <a:rPr lang="en-US" dirty="0" err="1"/>
              <a:t>Integer.parseInt</a:t>
            </a:r>
            <a:r>
              <a:rPr lang="en-US" dirty="0"/>
              <a:t>(</a:t>
            </a:r>
            <a:r>
              <a:rPr lang="en-US" dirty="0" err="1"/>
              <a:t>args</a:t>
            </a:r>
            <a:r>
              <a:rPr lang="en-US" dirty="0"/>
              <a:t>[0]);   // Receiving Port                                 </a:t>
            </a:r>
          </a:p>
          <a:p>
            <a:pPr marL="0" indent="0">
              <a:spcBef>
                <a:spcPts val="0"/>
              </a:spcBef>
              <a:buNone/>
            </a:pPr>
            <a:endParaRPr lang="en-US" dirty="0"/>
          </a:p>
          <a:p>
            <a:pPr marL="0" indent="0">
              <a:spcBef>
                <a:spcPts val="0"/>
              </a:spcBef>
              <a:buNone/>
            </a:pPr>
            <a:r>
              <a:rPr lang="en-US" dirty="0"/>
              <a:t>    </a:t>
            </a:r>
            <a:r>
              <a:rPr lang="en-US" dirty="0" err="1"/>
              <a:t>ServerSocket</a:t>
            </a:r>
            <a:r>
              <a:rPr lang="en-US" dirty="0"/>
              <a:t> </a:t>
            </a:r>
            <a:r>
              <a:rPr lang="en-US" dirty="0" err="1"/>
              <a:t>servSock</a:t>
            </a:r>
            <a:r>
              <a:rPr lang="en-US" dirty="0"/>
              <a:t> = new </a:t>
            </a:r>
            <a:r>
              <a:rPr lang="en-US" dirty="0" err="1"/>
              <a:t>ServerSocket</a:t>
            </a:r>
            <a:r>
              <a:rPr lang="en-US" dirty="0"/>
              <a:t>(port);</a:t>
            </a:r>
          </a:p>
          <a:p>
            <a:pPr marL="0" indent="0">
              <a:spcBef>
                <a:spcPts val="0"/>
              </a:spcBef>
              <a:buNone/>
            </a:pPr>
            <a:r>
              <a:rPr lang="en-US" dirty="0"/>
              <a:t>    Socket </a:t>
            </a:r>
            <a:r>
              <a:rPr lang="en-US" dirty="0" err="1"/>
              <a:t>clntSock</a:t>
            </a:r>
            <a:r>
              <a:rPr lang="en-US" dirty="0"/>
              <a:t> = </a:t>
            </a:r>
            <a:r>
              <a:rPr lang="en-US" dirty="0" err="1"/>
              <a:t>servSock.accept</a:t>
            </a:r>
            <a:r>
              <a:rPr lang="en-US" dirty="0"/>
              <a:t>();</a:t>
            </a:r>
          </a:p>
          <a:p>
            <a:pPr marL="0" indent="0">
              <a:spcBef>
                <a:spcPts val="0"/>
              </a:spcBef>
              <a:buNone/>
            </a:pPr>
            <a:endParaRPr lang="en-US" dirty="0"/>
          </a:p>
          <a:p>
            <a:pPr marL="0" indent="0">
              <a:spcBef>
                <a:spcPts val="0"/>
              </a:spcBef>
              <a:buNone/>
            </a:pPr>
            <a:r>
              <a:rPr lang="en-US" dirty="0"/>
              <a:t>    // Receive binary-encoded friend                                                          </a:t>
            </a:r>
          </a:p>
          <a:p>
            <a:pPr marL="0" indent="0">
              <a:spcBef>
                <a:spcPts val="0"/>
              </a:spcBef>
              <a:buNone/>
            </a:pPr>
            <a:r>
              <a:rPr lang="en-US" dirty="0"/>
              <a:t>    </a:t>
            </a:r>
            <a:r>
              <a:rPr lang="en-US" dirty="0" err="1"/>
              <a:t>FriendDecoder</a:t>
            </a:r>
            <a:r>
              <a:rPr lang="en-US" dirty="0"/>
              <a:t> decoder = new </a:t>
            </a:r>
            <a:r>
              <a:rPr lang="en-US" dirty="0" err="1"/>
              <a:t>FriendDecoderBin</a:t>
            </a:r>
            <a:r>
              <a:rPr lang="en-US" dirty="0"/>
              <a:t>();</a:t>
            </a:r>
          </a:p>
          <a:p>
            <a:pPr marL="0" indent="0">
              <a:spcBef>
                <a:spcPts val="0"/>
              </a:spcBef>
              <a:buNone/>
            </a:pPr>
            <a:r>
              <a:rPr lang="en-US" dirty="0"/>
              <a:t>    Friend </a:t>
            </a:r>
            <a:r>
              <a:rPr lang="en-US" dirty="0" err="1"/>
              <a:t>receivedFriend</a:t>
            </a:r>
            <a:r>
              <a:rPr lang="en-US" dirty="0"/>
              <a:t> = </a:t>
            </a:r>
            <a:r>
              <a:rPr lang="en-US" dirty="0" err="1"/>
              <a:t>decoder.decode</a:t>
            </a:r>
            <a:r>
              <a:rPr lang="en-US" dirty="0"/>
              <a:t>(</a:t>
            </a:r>
            <a:r>
              <a:rPr lang="en-US" dirty="0" err="1"/>
              <a:t>clntSock.getInputStream</a:t>
            </a:r>
            <a:r>
              <a:rPr lang="en-US" dirty="0"/>
              <a:t>());</a:t>
            </a:r>
          </a:p>
          <a:p>
            <a:pPr marL="0" indent="0">
              <a:spcBef>
                <a:spcPts val="0"/>
              </a:spcBef>
              <a:buNone/>
            </a:pPr>
            <a:endParaRPr lang="en-US" dirty="0"/>
          </a:p>
          <a:p>
            <a:pPr marL="0" indent="0">
              <a:spcBef>
                <a:spcPts val="0"/>
              </a:spcBef>
              <a:buNone/>
            </a:pPr>
            <a:r>
              <a:rPr lang="en-US" dirty="0"/>
              <a:t>    </a:t>
            </a:r>
            <a:r>
              <a:rPr lang="en-US" dirty="0" err="1"/>
              <a:t>System.out.println</a:t>
            </a:r>
            <a:r>
              <a:rPr lang="en-US" dirty="0"/>
              <a:t>("Received Binary-Encoded Friend");</a:t>
            </a:r>
          </a:p>
          <a:p>
            <a:pPr marL="0" indent="0">
              <a:spcBef>
                <a:spcPts val="0"/>
              </a:spcBef>
              <a:buNone/>
            </a:pPr>
            <a:r>
              <a:rPr lang="en-US" dirty="0"/>
              <a:t>    </a:t>
            </a:r>
            <a:r>
              <a:rPr lang="en-US" dirty="0" err="1"/>
              <a:t>System.out.println</a:t>
            </a:r>
            <a:r>
              <a:rPr lang="en-US" dirty="0"/>
              <a:t>(</a:t>
            </a:r>
            <a:r>
              <a:rPr lang="en-US" dirty="0" err="1"/>
              <a:t>receivedFriend</a:t>
            </a:r>
            <a:r>
              <a:rPr lang="en-US" dirty="0"/>
              <a:t>);</a:t>
            </a:r>
          </a:p>
          <a:p>
            <a:pPr marL="0" indent="0">
              <a:spcBef>
                <a:spcPts val="0"/>
              </a:spcBef>
              <a:buNone/>
            </a:pPr>
            <a:endParaRPr lang="en-US" dirty="0"/>
          </a:p>
          <a:p>
            <a:pPr marL="0" indent="0">
              <a:spcBef>
                <a:spcPts val="0"/>
              </a:spcBef>
              <a:buNone/>
            </a:pPr>
            <a:r>
              <a:rPr lang="en-US" dirty="0"/>
              <a:t>    </a:t>
            </a:r>
            <a:r>
              <a:rPr lang="en-US" dirty="0" err="1"/>
              <a:t>clntSock.close</a:t>
            </a:r>
            <a:r>
              <a:rPr lang="en-US" dirty="0"/>
              <a:t>();</a:t>
            </a:r>
          </a:p>
          <a:p>
            <a:pPr marL="0" indent="0">
              <a:spcBef>
                <a:spcPts val="0"/>
              </a:spcBef>
              <a:buNone/>
            </a:pPr>
            <a:r>
              <a:rPr lang="en-US" dirty="0"/>
              <a:t>    </a:t>
            </a:r>
            <a:r>
              <a:rPr lang="en-US" dirty="0" err="1"/>
              <a:t>servSock.close</a:t>
            </a:r>
            <a:r>
              <a:rPr lang="en-US" dirty="0"/>
              <a:t>();</a:t>
            </a:r>
          </a:p>
          <a:p>
            <a:pPr marL="0" indent="0">
              <a:spcBef>
                <a:spcPts val="0"/>
              </a:spcBef>
              <a:buNone/>
            </a:pPr>
            <a:r>
              <a:rPr lang="en-US" dirty="0"/>
              <a:t>  }</a:t>
            </a:r>
          </a:p>
          <a:p>
            <a:pPr marL="0" indent="0">
              <a:spcBef>
                <a:spcPts val="0"/>
              </a:spcBef>
              <a:buNone/>
            </a:pPr>
            <a:r>
              <a:rPr lang="en-US" dirty="0"/>
              <a:t>}</a:t>
            </a:r>
          </a:p>
          <a:p>
            <a:pPr marL="0" indent="0">
              <a:lnSpc>
                <a:spcPct val="100000"/>
              </a:lnSpc>
              <a:spcBef>
                <a:spcPts val="0"/>
              </a:spcBef>
              <a:buNone/>
            </a:pPr>
            <a:endParaRPr lang="en-US" sz="1400" dirty="0"/>
          </a:p>
          <a:p>
            <a:pPr marL="0" indent="0">
              <a:spcBef>
                <a:spcPts val="0"/>
              </a:spcBef>
              <a:buNone/>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40</a:t>
            </a:fld>
            <a:endParaRPr lang="en-US" dirty="0"/>
          </a:p>
        </p:txBody>
      </p:sp>
      <p:sp>
        <p:nvSpPr>
          <p:cNvPr id="7" name="Rectangle 6">
            <a:extLst>
              <a:ext uri="{FF2B5EF4-FFF2-40B4-BE49-F238E27FC236}">
                <a16:creationId xmlns:a16="http://schemas.microsoft.com/office/drawing/2014/main" id="{0DFE99F7-3D97-8749-9FE7-0E4EDE6FBA12}"/>
              </a:ext>
            </a:extLst>
          </p:cNvPr>
          <p:cNvSpPr/>
          <p:nvPr/>
        </p:nvSpPr>
        <p:spPr>
          <a:xfrm>
            <a:off x="338265" y="3894334"/>
            <a:ext cx="7446723" cy="102171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3913093" y="4015357"/>
            <a:ext cx="3890746" cy="369332"/>
          </a:xfrm>
          <a:prstGeom prst="rect">
            <a:avLst/>
          </a:prstGeom>
          <a:noFill/>
        </p:spPr>
        <p:txBody>
          <a:bodyPr wrap="square" rtlCol="0">
            <a:spAutoFit/>
          </a:bodyPr>
          <a:lstStyle/>
          <a:p>
            <a:r>
              <a:rPr lang="en-US" dirty="0">
                <a:solidFill>
                  <a:srgbClr val="FF00FF"/>
                </a:solidFill>
              </a:rPr>
              <a:t>Decode from bytes to a Friend object</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1828801"/>
            <a:ext cx="7446723" cy="140457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33949" y="2038284"/>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2339788" y="5926046"/>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0E8A7BC-F16A-CE4F-9A21-50CBE7B638C8}"/>
              </a:ext>
            </a:extLst>
          </p:cNvPr>
          <p:cNvSpPr txBox="1"/>
          <p:nvPr/>
        </p:nvSpPr>
        <p:spPr>
          <a:xfrm>
            <a:off x="3913093" y="5298689"/>
            <a:ext cx="3890746" cy="369332"/>
          </a:xfrm>
          <a:prstGeom prst="rect">
            <a:avLst/>
          </a:prstGeom>
          <a:noFill/>
        </p:spPr>
        <p:txBody>
          <a:bodyPr wrap="square" rtlCol="0">
            <a:spAutoFit/>
          </a:bodyPr>
          <a:lstStyle/>
          <a:p>
            <a:r>
              <a:rPr lang="en-US" dirty="0">
                <a:solidFill>
                  <a:srgbClr val="FF00FF"/>
                </a:solidFill>
              </a:rPr>
              <a:t>Display friend</a:t>
            </a:r>
          </a:p>
        </p:txBody>
      </p:sp>
      <p:sp>
        <p:nvSpPr>
          <p:cNvPr id="14" name="Rectangle 13">
            <a:extLst>
              <a:ext uri="{FF2B5EF4-FFF2-40B4-BE49-F238E27FC236}">
                <a16:creationId xmlns:a16="http://schemas.microsoft.com/office/drawing/2014/main" id="{871B1A6E-6A46-764F-9742-01EE6F196038}"/>
              </a:ext>
            </a:extLst>
          </p:cNvPr>
          <p:cNvSpPr/>
          <p:nvPr/>
        </p:nvSpPr>
        <p:spPr>
          <a:xfrm>
            <a:off x="338264" y="4989488"/>
            <a:ext cx="7446723" cy="6785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F3CFED4-FFF3-8E43-B1A2-1F88E10B3626}"/>
              </a:ext>
            </a:extLst>
          </p:cNvPr>
          <p:cNvCxnSpPr/>
          <p:nvPr/>
        </p:nvCxnSpPr>
        <p:spPr>
          <a:xfrm flipH="1">
            <a:off x="2344271" y="6212916"/>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3" grpId="0"/>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2945-1883-3447-8D45-829E0919EE58}"/>
              </a:ext>
            </a:extLst>
          </p:cNvPr>
          <p:cNvSpPr>
            <a:spLocks noGrp="1"/>
          </p:cNvSpPr>
          <p:nvPr>
            <p:ph type="title"/>
          </p:nvPr>
        </p:nvSpPr>
        <p:spPr/>
        <p:txBody>
          <a:bodyPr/>
          <a:lstStyle/>
          <a:p>
            <a:r>
              <a:rPr lang="en-US" sz="2400" dirty="0">
                <a:solidFill>
                  <a:schemeClr val="tx1">
                    <a:lumMod val="50000"/>
                    <a:lumOff val="50000"/>
                  </a:schemeClr>
                </a:solidFill>
              </a:rPr>
              <a:t>Using UDP to Receive </a:t>
            </a:r>
            <a:r>
              <a:rPr lang="en-US" dirty="0">
                <a:solidFill>
                  <a:schemeClr val="tx1">
                    <a:lumMod val="50000"/>
                    <a:lumOff val="50000"/>
                  </a:schemeClr>
                </a:solidFill>
              </a:rPr>
              <a:t>(</a:t>
            </a:r>
            <a:r>
              <a:rPr lang="en-US" dirty="0" err="1">
                <a:solidFill>
                  <a:srgbClr val="FF0000"/>
                </a:solidFill>
              </a:rPr>
              <a:t>RecvUDP.java</a:t>
            </a:r>
            <a:r>
              <a:rPr lang="en-US" dirty="0">
                <a:solidFill>
                  <a:schemeClr val="tx1">
                    <a:lumMod val="50000"/>
                    <a:lumOff val="50000"/>
                  </a:schemeClr>
                </a:solidFill>
              </a:rPr>
              <a:t>)</a:t>
            </a:r>
          </a:p>
        </p:txBody>
      </p:sp>
      <p:sp>
        <p:nvSpPr>
          <p:cNvPr id="3" name="Content Placeholder 2">
            <a:extLst>
              <a:ext uri="{FF2B5EF4-FFF2-40B4-BE49-F238E27FC236}">
                <a16:creationId xmlns:a16="http://schemas.microsoft.com/office/drawing/2014/main" id="{E9080FA7-8DC2-7D4F-AA53-1555F4D426BB}"/>
              </a:ext>
            </a:extLst>
          </p:cNvPr>
          <p:cNvSpPr>
            <a:spLocks noGrp="1"/>
          </p:cNvSpPr>
          <p:nvPr>
            <p:ph idx="1"/>
          </p:nvPr>
        </p:nvSpPr>
        <p:spPr>
          <a:xfrm>
            <a:off x="319414" y="912724"/>
            <a:ext cx="8229600" cy="5835646"/>
          </a:xfrm>
        </p:spPr>
        <p:txBody>
          <a:bodyPr/>
          <a:lstStyle/>
          <a:p>
            <a:pPr marL="0" indent="0">
              <a:spcBef>
                <a:spcPts val="0"/>
              </a:spcBef>
              <a:buNone/>
            </a:pPr>
            <a:r>
              <a:rPr lang="en-US" sz="1400" dirty="0"/>
              <a:t>import </a:t>
            </a:r>
            <a:r>
              <a:rPr lang="en-US" sz="1400" dirty="0" err="1"/>
              <a:t>java.net</a:t>
            </a:r>
            <a:r>
              <a:rPr lang="en-US" sz="1400" dirty="0"/>
              <a:t>.*;  // for </a:t>
            </a:r>
            <a:r>
              <a:rPr lang="en-US" sz="1400" dirty="0" err="1"/>
              <a:t>DatagramSocket</a:t>
            </a:r>
            <a:r>
              <a:rPr lang="en-US" sz="1400" dirty="0"/>
              <a:t> and </a:t>
            </a:r>
            <a:r>
              <a:rPr lang="en-US" sz="1400" dirty="0" err="1"/>
              <a:t>DatagramPacket</a:t>
            </a:r>
            <a:r>
              <a:rPr lang="en-US" sz="1400" dirty="0"/>
              <a:t>                                  </a:t>
            </a:r>
          </a:p>
          <a:p>
            <a:pPr marL="0" indent="0">
              <a:spcBef>
                <a:spcPts val="0"/>
              </a:spcBef>
              <a:buNone/>
            </a:pPr>
            <a:r>
              <a:rPr lang="en-US" sz="1400" dirty="0"/>
              <a:t>import </a:t>
            </a:r>
            <a:r>
              <a:rPr lang="en-US" sz="1400" dirty="0" err="1"/>
              <a:t>java.io</a:t>
            </a:r>
            <a:r>
              <a:rPr lang="en-US" sz="1400" dirty="0"/>
              <a:t>.*;   // for </a:t>
            </a:r>
            <a:r>
              <a:rPr lang="en-US" sz="1400" dirty="0" err="1"/>
              <a:t>IOException</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RecvUDP</a:t>
            </a:r>
            <a:r>
              <a:rPr lang="en-US" sz="1400" dirty="0"/>
              <a:t> {</a:t>
            </a:r>
          </a:p>
          <a:p>
            <a:pPr marL="0" indent="0">
              <a:spcBef>
                <a:spcPts val="0"/>
              </a:spcBef>
              <a:buNone/>
            </a:pPr>
            <a:r>
              <a:rPr lang="en-US" sz="1400" dirty="0"/>
              <a:t>  public static void main(String[] </a:t>
            </a:r>
            <a:r>
              <a:rPr lang="en-US" sz="1400" dirty="0" err="1"/>
              <a:t>args</a:t>
            </a:r>
            <a:r>
              <a:rPr lang="en-US" sz="1400" dirty="0"/>
              <a:t>) throws Exception {</a:t>
            </a:r>
          </a:p>
          <a:p>
            <a:pPr marL="0" indent="0">
              <a:spcBef>
                <a:spcPts val="0"/>
              </a:spcBef>
              <a:buNone/>
            </a:pPr>
            <a:endParaRPr lang="en-US" sz="1400" dirty="0"/>
          </a:p>
          <a:p>
            <a:pPr marL="0" indent="0">
              <a:spcBef>
                <a:spcPts val="0"/>
              </a:spcBef>
              <a:buNone/>
            </a:pPr>
            <a:r>
              <a:rPr lang="en-US" sz="1400" dirty="0"/>
              <a:t>      if (</a:t>
            </a:r>
            <a:r>
              <a:rPr lang="en-US" sz="1400" dirty="0" err="1"/>
              <a:t>args.length</a:t>
            </a:r>
            <a:r>
              <a:rPr lang="en-US" sz="1400" dirty="0"/>
              <a:t> != 1 &amp;&amp; </a:t>
            </a:r>
            <a:r>
              <a:rPr lang="en-US" sz="1400" dirty="0" err="1"/>
              <a:t>args.length</a:t>
            </a:r>
            <a:r>
              <a:rPr lang="en-US" sz="1400" dirty="0"/>
              <a:t> != 2)  // Test for correct # of </a:t>
            </a:r>
            <a:r>
              <a:rPr lang="en-US" sz="1400" dirty="0" err="1"/>
              <a:t>args</a:t>
            </a:r>
            <a:r>
              <a:rPr lang="en-US" sz="1400" dirty="0"/>
              <a:t>                </a:t>
            </a:r>
          </a:p>
          <a:p>
            <a:pPr marL="0" indent="0">
              <a:spcBef>
                <a:spcPts val="0"/>
              </a:spcBef>
              <a:buNone/>
            </a:pPr>
            <a:r>
              <a:rPr lang="en-US" sz="1400" dirty="0"/>
              <a:t>          throw new </a:t>
            </a:r>
            <a:r>
              <a:rPr lang="en-US" sz="1400" dirty="0" err="1"/>
              <a:t>IllegalArgumentException</a:t>
            </a:r>
            <a:r>
              <a:rPr lang="en-US" sz="1400" dirty="0"/>
              <a:t>("Parameter(s): &lt;Port&gt; [&lt;encoding&gt;]");</a:t>
            </a:r>
          </a:p>
          <a:p>
            <a:pPr marL="0" indent="0">
              <a:spcBef>
                <a:spcPts val="0"/>
              </a:spcBef>
              <a:buNone/>
            </a:pPr>
            <a:r>
              <a:rPr lang="en-US" sz="1400" dirty="0"/>
              <a:t>      </a:t>
            </a:r>
            <a:r>
              <a:rPr lang="en-US" sz="1400" dirty="0" err="1"/>
              <a:t>int</a:t>
            </a:r>
            <a:r>
              <a:rPr lang="en-US" sz="1400" dirty="0"/>
              <a:t> port = </a:t>
            </a:r>
            <a:r>
              <a:rPr lang="en-US" sz="1400" dirty="0" err="1"/>
              <a:t>Integer.parseInt</a:t>
            </a:r>
            <a:r>
              <a:rPr lang="en-US" sz="1400" dirty="0"/>
              <a:t>(</a:t>
            </a:r>
            <a:r>
              <a:rPr lang="en-US" sz="1400" dirty="0" err="1"/>
              <a:t>args</a:t>
            </a:r>
            <a:r>
              <a:rPr lang="en-US" sz="1400" dirty="0"/>
              <a:t>[0]);   // Receiving Port                               </a:t>
            </a:r>
          </a:p>
          <a:p>
            <a:pPr marL="0" indent="0">
              <a:spcBef>
                <a:spcPts val="0"/>
              </a:spcBef>
              <a:buNone/>
            </a:pPr>
            <a:endParaRPr lang="en-US" sz="1400" dirty="0"/>
          </a:p>
          <a:p>
            <a:pPr marL="0" indent="0">
              <a:spcBef>
                <a:spcPts val="0"/>
              </a:spcBef>
              <a:buNone/>
            </a:pPr>
            <a:r>
              <a:rPr lang="en-US" sz="1400" dirty="0"/>
              <a:t>      </a:t>
            </a:r>
            <a:r>
              <a:rPr lang="en-US" sz="1400" dirty="0" err="1"/>
              <a:t>DatagramSocket</a:t>
            </a:r>
            <a:r>
              <a:rPr lang="en-US" sz="1400" dirty="0"/>
              <a:t> sock = new </a:t>
            </a:r>
            <a:r>
              <a:rPr lang="en-US" sz="1400" dirty="0" err="1"/>
              <a:t>DatagramSocket</a:t>
            </a:r>
            <a:r>
              <a:rPr lang="en-US" sz="1400" dirty="0"/>
              <a:t>(port);  // UDP socket for receiving            </a:t>
            </a:r>
          </a:p>
          <a:p>
            <a:pPr marL="0" indent="0">
              <a:spcBef>
                <a:spcPts val="0"/>
              </a:spcBef>
              <a:buNone/>
            </a:pPr>
            <a:r>
              <a:rPr lang="en-US" sz="1400" dirty="0"/>
              <a:t>      </a:t>
            </a:r>
            <a:r>
              <a:rPr lang="en-US" sz="1400" dirty="0" err="1"/>
              <a:t>DatagramPacket</a:t>
            </a:r>
            <a:r>
              <a:rPr lang="en-US" sz="1400" dirty="0"/>
              <a:t> packet = new </a:t>
            </a:r>
            <a:r>
              <a:rPr lang="en-US" sz="1400" dirty="0" err="1"/>
              <a:t>DatagramPacket</a:t>
            </a:r>
            <a:r>
              <a:rPr lang="en-US" sz="1400" dirty="0"/>
              <a:t>(new byte[1024],1024);</a:t>
            </a:r>
          </a:p>
          <a:p>
            <a:pPr marL="0" indent="0">
              <a:spcBef>
                <a:spcPts val="0"/>
              </a:spcBef>
              <a:buNone/>
            </a:pPr>
            <a:r>
              <a:rPr lang="en-US" sz="1400" dirty="0"/>
              <a:t>      </a:t>
            </a:r>
            <a:r>
              <a:rPr lang="en-US" sz="1400" dirty="0" err="1"/>
              <a:t>sock.receive</a:t>
            </a:r>
            <a:r>
              <a:rPr lang="en-US" sz="1400" dirty="0"/>
              <a:t>(packet);</a:t>
            </a:r>
          </a:p>
          <a:p>
            <a:pPr marL="0" indent="0">
              <a:spcBef>
                <a:spcPts val="0"/>
              </a:spcBef>
              <a:buNone/>
            </a:pPr>
            <a:br>
              <a:rPr lang="en-US" sz="1400" dirty="0"/>
            </a:br>
            <a:endParaRPr lang="en-US" sz="1400" dirty="0"/>
          </a:p>
          <a:p>
            <a:pPr marL="0" indent="0">
              <a:spcBef>
                <a:spcPts val="0"/>
              </a:spcBef>
              <a:buNone/>
            </a:pPr>
            <a:r>
              <a:rPr lang="en-US" sz="1400" dirty="0"/>
              <a:t>      // Receive binary-encoded friend                                                        </a:t>
            </a:r>
          </a:p>
          <a:p>
            <a:pPr marL="0" indent="0">
              <a:spcBef>
                <a:spcPts val="0"/>
              </a:spcBef>
              <a:buNone/>
            </a:pPr>
            <a:r>
              <a:rPr lang="en-US" sz="1400" dirty="0"/>
              <a:t>      // </a:t>
            </a:r>
            <a:r>
              <a:rPr lang="en-US" sz="1400" dirty="0" err="1"/>
              <a:t>FriendDecoder</a:t>
            </a:r>
            <a:r>
              <a:rPr lang="en-US" sz="1400" dirty="0"/>
              <a:t> decoder = new </a:t>
            </a:r>
            <a:r>
              <a:rPr lang="en-US" sz="1400" dirty="0" err="1"/>
              <a:t>FriendDecoderBin</a:t>
            </a:r>
            <a:r>
              <a:rPr lang="en-US" sz="1400" dirty="0"/>
              <a:t>();                                      </a:t>
            </a:r>
          </a:p>
          <a:p>
            <a:pPr marL="0" indent="0">
              <a:spcBef>
                <a:spcPts val="0"/>
              </a:spcBef>
              <a:buNone/>
            </a:pPr>
            <a:r>
              <a:rPr lang="en-US" sz="1400" dirty="0"/>
              <a:t>      </a:t>
            </a:r>
            <a:r>
              <a:rPr lang="en-US" sz="1400" dirty="0" err="1"/>
              <a:t>FriendDecoder</a:t>
            </a:r>
            <a:r>
              <a:rPr lang="en-US" sz="1400" dirty="0"/>
              <a:t> decoder = (</a:t>
            </a:r>
            <a:r>
              <a:rPr lang="en-US" sz="1400" dirty="0" err="1"/>
              <a:t>args.length</a:t>
            </a:r>
            <a:r>
              <a:rPr lang="en-US" sz="1400" dirty="0"/>
              <a:t> == 2 ?   // Which encoding                         </a:t>
            </a:r>
          </a:p>
          <a:p>
            <a:pPr marL="0" indent="0">
              <a:spcBef>
                <a:spcPts val="0"/>
              </a:spcBef>
              <a:buNone/>
            </a:pPr>
            <a:r>
              <a:rPr lang="en-US" sz="1400" dirty="0"/>
              <a:t>                                  new </a:t>
            </a:r>
            <a:r>
              <a:rPr lang="en-US" sz="1400" dirty="0" err="1"/>
              <a:t>FriendDecoderBin</a:t>
            </a:r>
            <a:r>
              <a:rPr lang="en-US" sz="1400" dirty="0"/>
              <a:t>(</a:t>
            </a:r>
            <a:r>
              <a:rPr lang="en-US" sz="1400" dirty="0" err="1"/>
              <a:t>args</a:t>
            </a:r>
            <a:r>
              <a:rPr lang="en-US" sz="1400" dirty="0"/>
              <a:t>[1]) :</a:t>
            </a:r>
          </a:p>
          <a:p>
            <a:pPr marL="0" indent="0">
              <a:spcBef>
                <a:spcPts val="0"/>
              </a:spcBef>
              <a:buNone/>
            </a:pPr>
            <a:r>
              <a:rPr lang="en-US" sz="1400" dirty="0"/>
              <a:t>                                  new </a:t>
            </a:r>
            <a:r>
              <a:rPr lang="en-US" sz="1400" dirty="0" err="1"/>
              <a:t>FriendDecoderBin</a:t>
            </a:r>
            <a:r>
              <a:rPr lang="en-US" sz="1400" dirty="0"/>
              <a:t>() );</a:t>
            </a:r>
          </a:p>
          <a:p>
            <a:pPr marL="0" indent="0">
              <a:spcBef>
                <a:spcPts val="0"/>
              </a:spcBef>
              <a:buNone/>
            </a:pPr>
            <a:br>
              <a:rPr lang="en-US" sz="1400" dirty="0"/>
            </a:br>
            <a:endParaRPr lang="en-US" sz="1400" dirty="0"/>
          </a:p>
          <a:p>
            <a:pPr marL="0" indent="0">
              <a:spcBef>
                <a:spcPts val="0"/>
              </a:spcBef>
              <a:buNone/>
            </a:pPr>
            <a:r>
              <a:rPr lang="en-US" sz="1400" dirty="0"/>
              <a:t>      Friend </a:t>
            </a:r>
            <a:r>
              <a:rPr lang="en-US" sz="1400" dirty="0" err="1"/>
              <a:t>receivedFriend</a:t>
            </a:r>
            <a:r>
              <a:rPr lang="en-US" sz="1400" dirty="0"/>
              <a:t> = </a:t>
            </a:r>
            <a:r>
              <a:rPr lang="en-US" sz="1400" dirty="0" err="1"/>
              <a:t>decoder.decode</a:t>
            </a:r>
            <a:r>
              <a:rPr lang="en-US" sz="1400" dirty="0"/>
              <a:t>(packet);</a:t>
            </a:r>
            <a:br>
              <a:rPr lang="en-US" sz="1400" dirty="0"/>
            </a:br>
            <a:endParaRPr lang="en-US" sz="1400" dirty="0"/>
          </a:p>
          <a:p>
            <a:pPr marL="0" indent="0">
              <a:spcBef>
                <a:spcPts val="0"/>
              </a:spcBef>
              <a:buNone/>
            </a:pPr>
            <a:r>
              <a:rPr lang="en-US" sz="1400" dirty="0"/>
              <a:t>      </a:t>
            </a:r>
            <a:r>
              <a:rPr lang="en-US" sz="1400" dirty="0" err="1"/>
              <a:t>System.out.println</a:t>
            </a:r>
            <a:r>
              <a:rPr lang="en-US" sz="1400" dirty="0"/>
              <a:t>("Received Binary-Encoded Friend");</a:t>
            </a:r>
          </a:p>
          <a:p>
            <a:pPr marL="0" indent="0">
              <a:spcBef>
                <a:spcPts val="0"/>
              </a:spcBef>
              <a:buNone/>
            </a:pPr>
            <a:r>
              <a:rPr lang="en-US" sz="1400" dirty="0"/>
              <a:t>      </a:t>
            </a:r>
            <a:r>
              <a:rPr lang="en-US" sz="1400" dirty="0" err="1"/>
              <a:t>System.out.println</a:t>
            </a:r>
            <a:r>
              <a:rPr lang="en-US" sz="1400" dirty="0"/>
              <a:t>(</a:t>
            </a:r>
            <a:r>
              <a:rPr lang="en-US" sz="1400" dirty="0" err="1"/>
              <a:t>receivedFriend</a:t>
            </a:r>
            <a:r>
              <a:rPr lang="en-US" sz="1400" dirty="0"/>
              <a:t>);</a:t>
            </a:r>
          </a:p>
          <a:p>
            <a:pPr marL="0" indent="0">
              <a:spcBef>
                <a:spcPts val="0"/>
              </a:spcBef>
              <a:buNone/>
            </a:pPr>
            <a:endParaRPr lang="en-US" sz="1400" dirty="0"/>
          </a:p>
          <a:p>
            <a:pPr marL="0" indent="0">
              <a:spcBef>
                <a:spcPts val="0"/>
              </a:spcBef>
              <a:buNone/>
            </a:pPr>
            <a:r>
              <a:rPr lang="en-US" sz="1400" dirty="0"/>
              <a:t>      </a:t>
            </a:r>
            <a:r>
              <a:rPr lang="en-US" sz="1400" dirty="0" err="1"/>
              <a:t>sock.close</a:t>
            </a:r>
            <a:r>
              <a:rPr lang="en-US" sz="1400" dirty="0"/>
              <a:t>();</a:t>
            </a:r>
          </a:p>
          <a:p>
            <a:pPr marL="0" indent="0">
              <a:spcBef>
                <a:spcPts val="0"/>
              </a:spcBef>
              <a:buNone/>
            </a:pPr>
            <a:r>
              <a:rPr lang="en-US" sz="1400" dirty="0"/>
              <a:t>  }</a:t>
            </a:r>
          </a:p>
          <a:p>
            <a:pPr marL="0" indent="0">
              <a:spcBef>
                <a:spcPts val="0"/>
              </a:spcBef>
              <a:buNone/>
            </a:pPr>
            <a:r>
              <a:rPr lang="en-US" sz="1400" dirty="0"/>
              <a:t>}</a:t>
            </a:r>
          </a:p>
          <a:p>
            <a:pPr marL="0" indent="0">
              <a:spcBef>
                <a:spcPts val="0"/>
              </a:spcBef>
              <a:buNone/>
            </a:pPr>
            <a:endParaRPr lang="en-US" sz="1400" dirty="0"/>
          </a:p>
        </p:txBody>
      </p:sp>
      <p:sp>
        <p:nvSpPr>
          <p:cNvPr id="4" name="Slide Number Placeholder 3">
            <a:extLst>
              <a:ext uri="{FF2B5EF4-FFF2-40B4-BE49-F238E27FC236}">
                <a16:creationId xmlns:a16="http://schemas.microsoft.com/office/drawing/2014/main" id="{87F5E391-2A3C-CD49-AA7D-11ED5B05B7E6}"/>
              </a:ext>
            </a:extLst>
          </p:cNvPr>
          <p:cNvSpPr>
            <a:spLocks noGrp="1"/>
          </p:cNvSpPr>
          <p:nvPr>
            <p:ph type="sldNum" sz="quarter" idx="12"/>
          </p:nvPr>
        </p:nvSpPr>
        <p:spPr/>
        <p:txBody>
          <a:bodyPr/>
          <a:lstStyle/>
          <a:p>
            <a:pPr algn="r"/>
            <a:fld id="{B57850E7-7C6C-754D-81F8-C814130E13C9}" type="slidenum">
              <a:rPr lang="en-US" smtClean="0"/>
              <a:pPr algn="r"/>
              <a:t>41</a:t>
            </a:fld>
            <a:endParaRPr lang="en-US" dirty="0"/>
          </a:p>
        </p:txBody>
      </p:sp>
      <p:sp>
        <p:nvSpPr>
          <p:cNvPr id="7" name="Rectangle 6">
            <a:extLst>
              <a:ext uri="{FF2B5EF4-FFF2-40B4-BE49-F238E27FC236}">
                <a16:creationId xmlns:a16="http://schemas.microsoft.com/office/drawing/2014/main" id="{0DFE99F7-3D97-8749-9FE7-0E4EDE6FBA12}"/>
              </a:ext>
            </a:extLst>
          </p:cNvPr>
          <p:cNvSpPr/>
          <p:nvPr/>
        </p:nvSpPr>
        <p:spPr>
          <a:xfrm>
            <a:off x="338265" y="3746417"/>
            <a:ext cx="7446723" cy="113549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C5A7D10-23E1-DB44-9473-AFABDD3CFD6A}"/>
              </a:ext>
            </a:extLst>
          </p:cNvPr>
          <p:cNvSpPr txBox="1"/>
          <p:nvPr/>
        </p:nvSpPr>
        <p:spPr>
          <a:xfrm>
            <a:off x="3913093" y="3746417"/>
            <a:ext cx="3890746" cy="369332"/>
          </a:xfrm>
          <a:prstGeom prst="rect">
            <a:avLst/>
          </a:prstGeom>
          <a:noFill/>
        </p:spPr>
        <p:txBody>
          <a:bodyPr wrap="square" rtlCol="0">
            <a:spAutoFit/>
          </a:bodyPr>
          <a:lstStyle/>
          <a:p>
            <a:r>
              <a:rPr lang="en-US" dirty="0">
                <a:solidFill>
                  <a:srgbClr val="FF00FF"/>
                </a:solidFill>
              </a:rPr>
              <a:t>Select the requested encoding scheme</a:t>
            </a:r>
          </a:p>
        </p:txBody>
      </p:sp>
      <p:sp>
        <p:nvSpPr>
          <p:cNvPr id="11" name="Rectangle 10">
            <a:extLst>
              <a:ext uri="{FF2B5EF4-FFF2-40B4-BE49-F238E27FC236}">
                <a16:creationId xmlns:a16="http://schemas.microsoft.com/office/drawing/2014/main" id="{B247AEB4-B652-7A49-A7B1-D96B8FD1890A}"/>
              </a:ext>
            </a:extLst>
          </p:cNvPr>
          <p:cNvSpPr/>
          <p:nvPr/>
        </p:nvSpPr>
        <p:spPr>
          <a:xfrm>
            <a:off x="319414" y="1963271"/>
            <a:ext cx="7446723" cy="8875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F292AF-0191-C340-AE38-B32467CE4963}"/>
              </a:ext>
            </a:extLst>
          </p:cNvPr>
          <p:cNvSpPr txBox="1"/>
          <p:nvPr/>
        </p:nvSpPr>
        <p:spPr>
          <a:xfrm>
            <a:off x="4033949" y="2562717"/>
            <a:ext cx="3670126" cy="369332"/>
          </a:xfrm>
          <a:prstGeom prst="rect">
            <a:avLst/>
          </a:prstGeom>
          <a:noFill/>
        </p:spPr>
        <p:txBody>
          <a:bodyPr wrap="square" rtlCol="0">
            <a:spAutoFit/>
          </a:bodyPr>
          <a:lstStyle/>
          <a:p>
            <a:r>
              <a:rPr lang="en-US" dirty="0">
                <a:solidFill>
                  <a:srgbClr val="FF00FF"/>
                </a:solidFill>
              </a:rPr>
              <a:t>Process command line for arguments</a:t>
            </a:r>
          </a:p>
        </p:txBody>
      </p:sp>
      <p:cxnSp>
        <p:nvCxnSpPr>
          <p:cNvPr id="22" name="Straight Arrow Connector 21">
            <a:extLst>
              <a:ext uri="{FF2B5EF4-FFF2-40B4-BE49-F238E27FC236}">
                <a16:creationId xmlns:a16="http://schemas.microsoft.com/office/drawing/2014/main" id="{D9555FE4-9050-6246-AC87-A820602CC1DD}"/>
              </a:ext>
            </a:extLst>
          </p:cNvPr>
          <p:cNvCxnSpPr/>
          <p:nvPr/>
        </p:nvCxnSpPr>
        <p:spPr>
          <a:xfrm flipH="1">
            <a:off x="1721226" y="6248774"/>
            <a:ext cx="9681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0E8A7BC-F16A-CE4F-9A21-50CBE7B638C8}"/>
              </a:ext>
            </a:extLst>
          </p:cNvPr>
          <p:cNvSpPr txBox="1"/>
          <p:nvPr/>
        </p:nvSpPr>
        <p:spPr>
          <a:xfrm>
            <a:off x="3536576" y="5285242"/>
            <a:ext cx="4267261" cy="369332"/>
          </a:xfrm>
          <a:prstGeom prst="rect">
            <a:avLst/>
          </a:prstGeom>
          <a:noFill/>
        </p:spPr>
        <p:txBody>
          <a:bodyPr wrap="square" rtlCol="0">
            <a:spAutoFit/>
          </a:bodyPr>
          <a:lstStyle/>
          <a:p>
            <a:r>
              <a:rPr lang="en-US" dirty="0">
                <a:solidFill>
                  <a:srgbClr val="FF00FF"/>
                </a:solidFill>
              </a:rPr>
              <a:t>Decode bytes into a friend and displays it</a:t>
            </a:r>
          </a:p>
        </p:txBody>
      </p:sp>
      <p:sp>
        <p:nvSpPr>
          <p:cNvPr id="14" name="Rectangle 13">
            <a:extLst>
              <a:ext uri="{FF2B5EF4-FFF2-40B4-BE49-F238E27FC236}">
                <a16:creationId xmlns:a16="http://schemas.microsoft.com/office/drawing/2014/main" id="{871B1A6E-6A46-764F-9742-01EE6F196038}"/>
              </a:ext>
            </a:extLst>
          </p:cNvPr>
          <p:cNvSpPr/>
          <p:nvPr/>
        </p:nvSpPr>
        <p:spPr>
          <a:xfrm>
            <a:off x="338264" y="5097064"/>
            <a:ext cx="7446723" cy="9365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97E8B5E-E0BD-E34E-A54A-60BC846D7E9A}"/>
              </a:ext>
            </a:extLst>
          </p:cNvPr>
          <p:cNvSpPr/>
          <p:nvPr/>
        </p:nvSpPr>
        <p:spPr>
          <a:xfrm>
            <a:off x="310587" y="2897727"/>
            <a:ext cx="7446723" cy="6413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E0562F1-4F62-FB43-B39E-BED4EAE6E8A3}"/>
              </a:ext>
            </a:extLst>
          </p:cNvPr>
          <p:cNvSpPr txBox="1"/>
          <p:nvPr/>
        </p:nvSpPr>
        <p:spPr>
          <a:xfrm>
            <a:off x="4042775" y="3191526"/>
            <a:ext cx="3670126" cy="369332"/>
          </a:xfrm>
          <a:prstGeom prst="rect">
            <a:avLst/>
          </a:prstGeom>
          <a:noFill/>
        </p:spPr>
        <p:txBody>
          <a:bodyPr wrap="square" rtlCol="0">
            <a:spAutoFit/>
          </a:bodyPr>
          <a:lstStyle/>
          <a:p>
            <a:r>
              <a:rPr lang="en-US" dirty="0">
                <a:solidFill>
                  <a:srgbClr val="FF00FF"/>
                </a:solidFill>
              </a:rPr>
              <a:t>Create socket and receive packet</a:t>
            </a:r>
          </a:p>
        </p:txBody>
      </p:sp>
    </p:spTree>
    <p:extLst>
      <p:ext uri="{BB962C8B-B14F-4D97-AF65-F5344CB8AC3E}">
        <p14:creationId xmlns:p14="http://schemas.microsoft.com/office/powerpoint/2010/main" val="23041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3" grpId="0"/>
      <p:bldP spid="14" grpId="0" animBg="1"/>
      <p:bldP spid="16" grpId="0" animBg="1"/>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Wrap Up</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42</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216597"/>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pPr lvl="1"/>
            <a:r>
              <a:rPr lang="en-US" dirty="0"/>
              <a:t>Learn and understand the </a:t>
            </a:r>
            <a:r>
              <a:rPr lang="en-US" dirty="0">
                <a:solidFill>
                  <a:srgbClr val="FF6600"/>
                </a:solidFill>
              </a:rPr>
              <a:t>general framework</a:t>
            </a:r>
            <a:r>
              <a:rPr lang="en-US" b="1" dirty="0"/>
              <a:t> </a:t>
            </a:r>
            <a:r>
              <a:rPr lang="en-US" dirty="0"/>
              <a:t>of </a:t>
            </a:r>
            <a:r>
              <a:rPr lang="en-US" dirty="0">
                <a:solidFill>
                  <a:srgbClr val="FF6600"/>
                </a:solidFill>
              </a:rPr>
              <a:t>Socket Programming</a:t>
            </a:r>
            <a:endParaRPr lang="en-US" dirty="0"/>
          </a:p>
          <a:p>
            <a:pPr lvl="1"/>
            <a:r>
              <a:rPr lang="en-US" dirty="0"/>
              <a:t>Learn how to implement applications using  </a:t>
            </a:r>
            <a:r>
              <a:rPr lang="en-US" dirty="0">
                <a:solidFill>
                  <a:srgbClr val="FF6600"/>
                </a:solidFill>
              </a:rPr>
              <a:t>TCP</a:t>
            </a:r>
            <a:r>
              <a:rPr lang="en-US" dirty="0"/>
              <a:t> sockets in </a:t>
            </a:r>
            <a:r>
              <a:rPr lang="en-US" dirty="0">
                <a:solidFill>
                  <a:srgbClr val="FF6600"/>
                </a:solidFill>
              </a:rPr>
              <a:t>Java</a:t>
            </a:r>
            <a:r>
              <a:rPr lang="en-US" dirty="0"/>
              <a:t>.</a:t>
            </a:r>
          </a:p>
          <a:p>
            <a:pPr lvl="1"/>
            <a:r>
              <a:rPr lang="en-US" dirty="0"/>
              <a:t>Learn how to implement applications using  </a:t>
            </a:r>
            <a:r>
              <a:rPr lang="en-US" dirty="0">
                <a:solidFill>
                  <a:srgbClr val="FF6600"/>
                </a:solidFill>
              </a:rPr>
              <a:t>UDP</a:t>
            </a:r>
            <a:r>
              <a:rPr lang="en-US" dirty="0"/>
              <a:t> sockets in </a:t>
            </a:r>
            <a:r>
              <a:rPr lang="en-US" dirty="0">
                <a:solidFill>
                  <a:srgbClr val="FF6600"/>
                </a:solidFill>
              </a:rPr>
              <a:t>Java</a:t>
            </a:r>
            <a:r>
              <a:rPr lang="en-US" dirty="0"/>
              <a:t>.</a:t>
            </a:r>
          </a:p>
        </p:txBody>
      </p:sp>
    </p:spTree>
    <p:extLst>
      <p:ext uri="{BB962C8B-B14F-4D97-AF65-F5344CB8AC3E}">
        <p14:creationId xmlns:p14="http://schemas.microsoft.com/office/powerpoint/2010/main" val="39280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Self Study Questions</a:t>
            </a:r>
          </a:p>
        </p:txBody>
      </p:sp>
      <p:sp>
        <p:nvSpPr>
          <p:cNvPr id="3" name="Content Placeholder 2"/>
          <p:cNvSpPr>
            <a:spLocks noGrp="1"/>
          </p:cNvSpPr>
          <p:nvPr>
            <p:ph idx="1"/>
          </p:nvPr>
        </p:nvSpPr>
        <p:spPr/>
        <p:txBody>
          <a:bodyPr/>
          <a:lstStyle/>
          <a:p>
            <a:pPr>
              <a:buFontTx/>
              <a:buAutoNum type="arabicPeriod"/>
              <a:defRPr/>
            </a:pPr>
            <a:r>
              <a:rPr lang="en-US" sz="1400" dirty="0">
                <a:latin typeface="Arial" charset="0"/>
                <a:ea typeface="Osaka" charset="0"/>
                <a:cs typeface="Osaka" charset="0"/>
              </a:rPr>
              <a:t>What is the difference between a point-to-point layer and an end-to-end layer?</a:t>
            </a:r>
          </a:p>
          <a:p>
            <a:pPr>
              <a:buFontTx/>
              <a:buAutoNum type="arabicPeriod"/>
              <a:defRPr/>
            </a:pPr>
            <a:r>
              <a:rPr lang="en-US" sz="1400" dirty="0">
                <a:latin typeface="Arial" charset="0"/>
                <a:ea typeface="Osaka" charset="0"/>
                <a:cs typeface="Osaka" charset="0"/>
              </a:rPr>
              <a:t>In the OSI reference model, which layers are point-to-point?</a:t>
            </a:r>
          </a:p>
          <a:p>
            <a:pPr>
              <a:buFontTx/>
              <a:buAutoNum type="arabicPeriod"/>
              <a:defRPr/>
            </a:pPr>
            <a:r>
              <a:rPr lang="en-US" sz="1400" dirty="0">
                <a:latin typeface="Arial" charset="0"/>
                <a:ea typeface="Osaka" charset="0"/>
                <a:cs typeface="Osaka" charset="0"/>
              </a:rPr>
              <a:t>In the OSI reference model, which layers are end-to-end?</a:t>
            </a:r>
          </a:p>
          <a:p>
            <a:pPr>
              <a:buFontTx/>
              <a:buAutoNum type="arabicPeriod"/>
              <a:defRPr/>
            </a:pPr>
            <a:r>
              <a:rPr lang="en-US" sz="1400" dirty="0">
                <a:latin typeface="Arial" charset="0"/>
                <a:ea typeface="Osaka" charset="0"/>
                <a:cs typeface="Osaka" charset="0"/>
              </a:rPr>
              <a:t>In the TCP/IP reference model, which layers are end-to-end?</a:t>
            </a:r>
          </a:p>
          <a:p>
            <a:pPr>
              <a:buFontTx/>
              <a:buAutoNum type="arabicPeriod"/>
              <a:defRPr/>
            </a:pPr>
            <a:r>
              <a:rPr lang="en-US" sz="1400" dirty="0">
                <a:latin typeface="Arial" charset="0"/>
                <a:ea typeface="Osaka" charset="0"/>
                <a:cs typeface="Osaka" charset="0"/>
              </a:rPr>
              <a:t>Cite two transport layer protocols used on a TCP/IP network stack.</a:t>
            </a:r>
          </a:p>
          <a:p>
            <a:pPr>
              <a:buFontTx/>
              <a:buAutoNum type="arabicPeriod"/>
              <a:defRPr/>
            </a:pPr>
            <a:r>
              <a:rPr lang="en-US" sz="1400" dirty="0">
                <a:latin typeface="Arial" charset="0"/>
                <a:ea typeface="Osaka" charset="0"/>
                <a:cs typeface="Osaka" charset="0"/>
              </a:rPr>
              <a:t>What are the services that TCP offers?</a:t>
            </a:r>
          </a:p>
          <a:p>
            <a:pPr>
              <a:buFontTx/>
              <a:buAutoNum type="arabicPeriod"/>
              <a:defRPr/>
            </a:pPr>
            <a:r>
              <a:rPr lang="en-US" sz="1400" dirty="0">
                <a:latin typeface="Arial" charset="0"/>
                <a:ea typeface="Osaka" charset="0"/>
                <a:cs typeface="Osaka" charset="0"/>
              </a:rPr>
              <a:t>What are the services that UDP offers?</a:t>
            </a:r>
          </a:p>
          <a:p>
            <a:pPr>
              <a:buFontTx/>
              <a:buAutoNum type="arabicPeriod"/>
              <a:defRPr/>
            </a:pPr>
            <a:r>
              <a:rPr lang="en-US" sz="1400" dirty="0">
                <a:latin typeface="Arial" charset="0"/>
                <a:ea typeface="Osaka" charset="0"/>
                <a:cs typeface="Osaka" charset="0"/>
              </a:rPr>
              <a:t>What are the services that IP offers?</a:t>
            </a:r>
          </a:p>
          <a:p>
            <a:pPr>
              <a:buFontTx/>
              <a:buAutoNum type="arabicPeriod"/>
              <a:defRPr/>
            </a:pPr>
            <a:r>
              <a:rPr lang="en-US" sz="1400" dirty="0">
                <a:latin typeface="Arial" charset="0"/>
                <a:ea typeface="Osaka" charset="0"/>
                <a:cs typeface="Osaka" charset="0"/>
              </a:rPr>
              <a:t>What are the key differences between TCP and UDP?</a:t>
            </a:r>
          </a:p>
          <a:p>
            <a:pPr>
              <a:buFontTx/>
              <a:buAutoNum type="arabicPeriod"/>
              <a:defRPr/>
            </a:pPr>
            <a:r>
              <a:rPr lang="en-US" sz="1400" dirty="0">
                <a:latin typeface="Arial" charset="0"/>
                <a:ea typeface="Osaka" charset="0"/>
                <a:cs typeface="Osaka" charset="0"/>
              </a:rPr>
              <a:t>Which  of TCP and UDP is best?</a:t>
            </a:r>
          </a:p>
          <a:p>
            <a:pPr>
              <a:buFontTx/>
              <a:buAutoNum type="arabicPeriod"/>
              <a:defRPr/>
            </a:pPr>
            <a:r>
              <a:rPr lang="en-US" sz="1400" dirty="0">
                <a:latin typeface="Arial" charset="0"/>
                <a:ea typeface="Osaka" charset="0"/>
                <a:cs typeface="Osaka" charset="0"/>
              </a:rPr>
              <a:t>What is the IP of the device on which you are doing this SS quiz?</a:t>
            </a:r>
          </a:p>
          <a:p>
            <a:pPr>
              <a:buFontTx/>
              <a:buAutoNum type="arabicPeriod"/>
              <a:defRPr/>
            </a:pPr>
            <a:r>
              <a:rPr lang="en-US" sz="1400" dirty="0">
                <a:latin typeface="Arial" charset="0"/>
                <a:ea typeface="Osaka" charset="0"/>
                <a:cs typeface="Osaka" charset="0"/>
              </a:rPr>
              <a:t>What is the use of an IP address?</a:t>
            </a:r>
          </a:p>
          <a:p>
            <a:pPr>
              <a:buFontTx/>
              <a:buAutoNum type="arabicPeriod"/>
              <a:defRPr/>
            </a:pPr>
            <a:r>
              <a:rPr lang="en-US" sz="1400" dirty="0">
                <a:latin typeface="Arial" charset="0"/>
                <a:ea typeface="Osaka" charset="0"/>
                <a:cs typeface="Osaka" charset="0"/>
              </a:rPr>
              <a:t>How many bits does an IPv4 address contain? </a:t>
            </a:r>
          </a:p>
          <a:p>
            <a:pPr>
              <a:buFontTx/>
              <a:buAutoNum type="arabicPeriod"/>
              <a:defRPr/>
            </a:pPr>
            <a:r>
              <a:rPr lang="en-US" sz="1400" dirty="0">
                <a:latin typeface="Arial" charset="0"/>
                <a:ea typeface="Osaka" charset="0"/>
                <a:cs typeface="Osaka" charset="0"/>
              </a:rPr>
              <a:t>How many bits does an IPv4 address contain? </a:t>
            </a:r>
          </a:p>
          <a:p>
            <a:pPr>
              <a:buFontTx/>
              <a:buAutoNum type="arabicPeriod"/>
              <a:defRPr/>
            </a:pPr>
            <a:r>
              <a:rPr lang="en-US" sz="1400" dirty="0">
                <a:latin typeface="Arial" charset="0"/>
                <a:ea typeface="Osaka" charset="0"/>
                <a:cs typeface="Osaka" charset="0"/>
              </a:rPr>
              <a:t>What is the use of a port number? How many bits does it have?</a:t>
            </a:r>
          </a:p>
          <a:p>
            <a:pPr>
              <a:buFontTx/>
              <a:buAutoNum type="arabicPeriod"/>
              <a:defRPr/>
            </a:pPr>
            <a:r>
              <a:rPr lang="en-US" sz="1400">
                <a:latin typeface="Arial" charset="0"/>
                <a:ea typeface="Osaka" charset="0"/>
                <a:cs typeface="Osaka" charset="0"/>
              </a:rPr>
              <a:t>How do an IP address and a port number differ?</a:t>
            </a:r>
          </a:p>
          <a:p>
            <a:pPr>
              <a:defRPr/>
            </a:pPr>
            <a:endParaRPr lang="en-US" sz="1400" dirty="0">
              <a:latin typeface="Arial" charset="0"/>
              <a:ea typeface="Osaka" charset="0"/>
              <a:cs typeface="Osaka" charset="0"/>
            </a:endParaRPr>
          </a:p>
          <a:p>
            <a:pPr>
              <a:defRPr/>
            </a:pPr>
            <a:endParaRPr lang="en-US" sz="1400" dirty="0">
              <a:latin typeface="Arial" charset="0"/>
              <a:ea typeface="Osaka" charset="0"/>
              <a:cs typeface="Osaka" charset="0"/>
            </a:endParaRPr>
          </a:p>
          <a:p>
            <a:pPr>
              <a:defRPr/>
            </a:pPr>
            <a:endParaRPr lang="en-US" sz="1400" dirty="0">
              <a:latin typeface="Arial" charset="0"/>
              <a:ea typeface="Osaka" charset="0"/>
              <a:cs typeface="Osaka" charset="0"/>
            </a:endParaRPr>
          </a:p>
        </p:txBody>
      </p:sp>
      <p:sp>
        <p:nvSpPr>
          <p:cNvPr id="6" name="Slide Number Placeholder 5"/>
          <p:cNvSpPr>
            <a:spLocks noGrp="1"/>
          </p:cNvSpPr>
          <p:nvPr>
            <p:ph type="sldNum" sz="quarter" idx="12"/>
          </p:nvPr>
        </p:nvSpPr>
        <p:spPr/>
        <p:txBody>
          <a:bodyPr/>
          <a:lstStyle/>
          <a:p>
            <a:pPr algn="r">
              <a:defRPr/>
            </a:pPr>
            <a:fld id="{C71F3A22-1E95-8A40-AD53-EAF50043463E}" type="slidenum">
              <a:rPr lang="en-US" smtClean="0"/>
              <a:pPr algn="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Self Study Questions</a:t>
            </a:r>
          </a:p>
        </p:txBody>
      </p:sp>
      <p:sp>
        <p:nvSpPr>
          <p:cNvPr id="3" name="Content Placeholder 2"/>
          <p:cNvSpPr>
            <a:spLocks noGrp="1"/>
          </p:cNvSpPr>
          <p:nvPr>
            <p:ph idx="1"/>
          </p:nvPr>
        </p:nvSpPr>
        <p:spPr/>
        <p:txBody>
          <a:bodyPr/>
          <a:lstStyle/>
          <a:p>
            <a:pPr>
              <a:buFontTx/>
              <a:buAutoNum type="arabicPeriod" startAt="17"/>
              <a:defRPr/>
            </a:pPr>
            <a:r>
              <a:rPr lang="en-US" sz="1400">
                <a:latin typeface="Arial" charset="0"/>
                <a:ea typeface="Osaka" charset="0"/>
                <a:cs typeface="Osaka" charset="0"/>
              </a:rPr>
              <a:t>What is a socket (in the context of network programming)?</a:t>
            </a:r>
          </a:p>
          <a:p>
            <a:pPr>
              <a:buFontTx/>
              <a:buAutoNum type="arabicPeriod" startAt="17"/>
              <a:defRPr/>
            </a:pPr>
            <a:r>
              <a:rPr lang="en-US" sz="1400">
                <a:latin typeface="Arial" charset="0"/>
                <a:ea typeface="Osaka" charset="0"/>
                <a:cs typeface="Osaka" charset="0"/>
              </a:rPr>
              <a:t>What are the necessary </a:t>
            </a:r>
            <a:r>
              <a:rPr lang="en-US" sz="1400" i="1">
                <a:latin typeface="Arial" charset="0"/>
                <a:ea typeface="Osaka" charset="0"/>
                <a:cs typeface="Osaka" charset="0"/>
              </a:rPr>
              <a:t>function calls </a:t>
            </a:r>
            <a:r>
              <a:rPr lang="en-US" sz="1400">
                <a:latin typeface="Arial" charset="0"/>
                <a:ea typeface="Osaka" charset="0"/>
                <a:cs typeface="Osaka" charset="0"/>
              </a:rPr>
              <a:t>that a TCP Server will have?</a:t>
            </a:r>
          </a:p>
          <a:p>
            <a:pPr>
              <a:buFontTx/>
              <a:buAutoNum type="arabicPeriod" startAt="17"/>
              <a:defRPr/>
            </a:pPr>
            <a:r>
              <a:rPr lang="en-US" sz="1400">
                <a:latin typeface="Arial" charset="0"/>
                <a:ea typeface="Osaka" charset="0"/>
                <a:cs typeface="Osaka" charset="0"/>
              </a:rPr>
              <a:t>Which </a:t>
            </a:r>
            <a:r>
              <a:rPr lang="en-US" sz="1400" i="1">
                <a:latin typeface="Arial" charset="0"/>
                <a:ea typeface="Osaka" charset="0"/>
                <a:cs typeface="Osaka" charset="0"/>
              </a:rPr>
              <a:t>function call </a:t>
            </a:r>
            <a:r>
              <a:rPr lang="en-US" sz="1400">
                <a:latin typeface="Arial" charset="0"/>
                <a:ea typeface="Osaka" charset="0"/>
                <a:cs typeface="Osaka" charset="0"/>
              </a:rPr>
              <a:t>is always called when using sockets (either TCP or UDP)?</a:t>
            </a:r>
          </a:p>
          <a:p>
            <a:pPr>
              <a:buFontTx/>
              <a:buAutoNum type="arabicPeriod" startAt="17"/>
              <a:defRPr/>
            </a:pPr>
            <a:r>
              <a:rPr lang="en-US" sz="1400">
                <a:latin typeface="Arial" charset="0"/>
                <a:ea typeface="Osaka" charset="0"/>
                <a:cs typeface="Osaka" charset="0"/>
              </a:rPr>
              <a:t>Describe the following socket </a:t>
            </a:r>
            <a:r>
              <a:rPr lang="en-US" sz="1400" i="1">
                <a:latin typeface="Arial" charset="0"/>
                <a:ea typeface="Osaka" charset="0"/>
                <a:cs typeface="Osaka" charset="0"/>
              </a:rPr>
              <a:t>function calls </a:t>
            </a:r>
            <a:r>
              <a:rPr lang="en-US" sz="1400">
                <a:latin typeface="Arial" charset="0"/>
                <a:ea typeface="Osaka" charset="0"/>
                <a:cs typeface="Osaka" charset="0"/>
              </a:rPr>
              <a:t>by describing their parameters, the function they perform, and the returned results: socket(), bind(), listen, accept(), connect(), close().</a:t>
            </a:r>
          </a:p>
          <a:p>
            <a:pPr>
              <a:buFontTx/>
              <a:buAutoNum type="arabicPeriod" startAt="17"/>
              <a:defRPr/>
            </a:pPr>
            <a:r>
              <a:rPr lang="en-US" sz="1400">
                <a:latin typeface="Arial" charset="0"/>
                <a:ea typeface="Osaka" charset="0"/>
                <a:cs typeface="Osaka" charset="0"/>
              </a:rPr>
              <a:t>Look at the function calls used to send/receive with TCP (read, write) and with UDP (sendto(), recvfrom()). Why do these TCP and UDP sockets use different function calls?</a:t>
            </a:r>
          </a:p>
          <a:p>
            <a:pPr>
              <a:buFontTx/>
              <a:buAutoNum type="arabicPeriod" startAt="17"/>
              <a:defRPr/>
            </a:pPr>
            <a:endParaRPr lang="en-US" sz="1400">
              <a:latin typeface="Arial" charset="0"/>
              <a:ea typeface="Osaka" charset="0"/>
              <a:cs typeface="Osaka" charset="0"/>
            </a:endParaRPr>
          </a:p>
          <a:p>
            <a:pPr>
              <a:buFontTx/>
              <a:buNone/>
              <a:defRPr/>
            </a:pPr>
            <a:endParaRPr lang="en-US" sz="1400">
              <a:latin typeface="Arial" charset="0"/>
              <a:ea typeface="Osaka" charset="0"/>
              <a:cs typeface="Osaka" charset="0"/>
            </a:endParaRPr>
          </a:p>
          <a:p>
            <a:pPr>
              <a:buFontTx/>
              <a:buAutoNum type="arabicPeriod" startAt="17"/>
              <a:defRPr/>
            </a:pPr>
            <a:endParaRPr lang="en-US" sz="1400">
              <a:latin typeface="Arial" charset="0"/>
              <a:ea typeface="Osaka" charset="0"/>
              <a:cs typeface="Osaka" charset="0"/>
            </a:endParaRPr>
          </a:p>
          <a:p>
            <a:pPr>
              <a:buFontTx/>
              <a:buAutoNum type="arabicPeriod" startAt="17"/>
              <a:defRPr/>
            </a:pPr>
            <a:endParaRPr lang="en-US" sz="1400">
              <a:latin typeface="Arial" charset="0"/>
              <a:ea typeface="Osaka" charset="0"/>
              <a:cs typeface="Osaka" charset="0"/>
            </a:endParaRPr>
          </a:p>
          <a:p>
            <a:pPr>
              <a:defRPr/>
            </a:pPr>
            <a:endParaRPr lang="en-US" sz="1400">
              <a:latin typeface="Arial" charset="0"/>
              <a:ea typeface="Osaka" charset="0"/>
              <a:cs typeface="Osaka" charset="0"/>
            </a:endParaRPr>
          </a:p>
          <a:p>
            <a:pPr>
              <a:defRPr/>
            </a:pPr>
            <a:endParaRPr lang="en-US" sz="1400">
              <a:latin typeface="Arial" charset="0"/>
              <a:ea typeface="Osaka" charset="0"/>
              <a:cs typeface="Osaka" charset="0"/>
            </a:endParaRPr>
          </a:p>
        </p:txBody>
      </p:sp>
      <p:sp>
        <p:nvSpPr>
          <p:cNvPr id="6" name="Slide Number Placeholder 5"/>
          <p:cNvSpPr>
            <a:spLocks noGrp="1"/>
          </p:cNvSpPr>
          <p:nvPr>
            <p:ph type="sldNum" sz="quarter" idx="12"/>
          </p:nvPr>
        </p:nvSpPr>
        <p:spPr/>
        <p:txBody>
          <a:bodyPr/>
          <a:lstStyle/>
          <a:p>
            <a:pPr algn="r">
              <a:defRPr/>
            </a:pPr>
            <a:fld id="{7F81E87F-4A0E-5049-98DC-88AA80AA14D2}" type="slidenum">
              <a:rPr lang="en-US" smtClean="0"/>
              <a:pPr algn="r">
                <a:defRPr/>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89E8FEFC-CC7C-1B46-A6BD-BEF8743EE349}" type="slidenum">
              <a:rPr lang="en-US"/>
              <a:pPr algn="r">
                <a:defRPr/>
              </a:pPr>
              <a:t>5</a:t>
            </a:fld>
            <a:endParaRPr lang="en-US" dirty="0"/>
          </a:p>
        </p:txBody>
      </p:sp>
      <p:sp>
        <p:nvSpPr>
          <p:cNvPr id="35842"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Internet (Network) Layer Protocol: IP</a:t>
            </a:r>
          </a:p>
        </p:txBody>
      </p:sp>
      <p:sp>
        <p:nvSpPr>
          <p:cNvPr id="35843" name="Rectangle 3"/>
          <p:cNvSpPr>
            <a:spLocks noGrp="1" noChangeArrowheads="1"/>
          </p:cNvSpPr>
          <p:nvPr>
            <p:ph type="body" idx="1"/>
          </p:nvPr>
        </p:nvSpPr>
        <p:spPr/>
        <p:txBody>
          <a:bodyPr/>
          <a:lstStyle/>
          <a:p>
            <a:pPr eaLnBrk="1" hangingPunct="1">
              <a:lnSpc>
                <a:spcPct val="90000"/>
              </a:lnSpc>
              <a:defRPr/>
            </a:pPr>
            <a:r>
              <a:rPr lang="en-US" b="1" dirty="0">
                <a:solidFill>
                  <a:srgbClr val="3366FF"/>
                </a:solidFill>
              </a:rPr>
              <a:t>IP</a:t>
            </a:r>
            <a:r>
              <a:rPr lang="en-US" dirty="0"/>
              <a:t>: </a:t>
            </a:r>
          </a:p>
          <a:p>
            <a:pPr lvl="1">
              <a:defRPr/>
            </a:pPr>
            <a:r>
              <a:rPr lang="en-US" dirty="0"/>
              <a:t>Internet Protocol (RFC ?)</a:t>
            </a:r>
          </a:p>
          <a:p>
            <a:pPr lvl="1">
              <a:defRPr/>
            </a:pPr>
            <a:r>
              <a:rPr lang="en-US" dirty="0"/>
              <a:t>Host to host packet delivery service</a:t>
            </a:r>
          </a:p>
          <a:p>
            <a:pPr lvl="1">
              <a:defRPr/>
            </a:pPr>
            <a:r>
              <a:rPr lang="en-US" dirty="0">
                <a:solidFill>
                  <a:schemeClr val="tx1">
                    <a:lumMod val="50000"/>
                    <a:lumOff val="50000"/>
                  </a:schemeClr>
                </a:solidFill>
              </a:rPr>
              <a:t>Delivers</a:t>
            </a:r>
            <a:r>
              <a:rPr lang="en-US" b="1" dirty="0">
                <a:solidFill>
                  <a:srgbClr val="0070C0"/>
                </a:solidFill>
              </a:rPr>
              <a:t> Best Effort service </a:t>
            </a:r>
            <a:r>
              <a:rPr lang="en-US" dirty="0"/>
              <a:t>as it can experience</a:t>
            </a:r>
          </a:p>
          <a:p>
            <a:pPr lvl="2">
              <a:defRPr/>
            </a:pPr>
            <a:r>
              <a:rPr lang="en-US" dirty="0"/>
              <a:t>packet loss</a:t>
            </a:r>
          </a:p>
          <a:p>
            <a:pPr lvl="2">
              <a:defRPr/>
            </a:pPr>
            <a:r>
              <a:rPr lang="en-US" dirty="0"/>
              <a:t>packet corruption</a:t>
            </a:r>
          </a:p>
          <a:p>
            <a:pPr lvl="2">
              <a:defRPr/>
            </a:pPr>
            <a:r>
              <a:rPr lang="en-US" dirty="0"/>
              <a:t>packet re-ordering</a:t>
            </a:r>
          </a:p>
          <a:p>
            <a:pPr lvl="2">
              <a:defRPr/>
            </a:pPr>
            <a:r>
              <a:rPr lang="en-US" dirty="0"/>
              <a:t>packet duplication</a:t>
            </a:r>
          </a:p>
          <a:p>
            <a:pPr lvl="2">
              <a:defRPr/>
            </a:pPr>
            <a:r>
              <a:rPr lang="en-US" dirty="0"/>
              <a:t>packet delay</a:t>
            </a:r>
          </a:p>
          <a:p>
            <a:pPr lvl="2">
              <a:defRPr/>
            </a:pPr>
            <a:endParaRPr lang="en-US" dirty="0"/>
          </a:p>
        </p:txBody>
      </p:sp>
    </p:spTree>
    <p:extLst>
      <p:ext uri="{BB962C8B-B14F-4D97-AF65-F5344CB8AC3E}">
        <p14:creationId xmlns:p14="http://schemas.microsoft.com/office/powerpoint/2010/main" val="22140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6</a:t>
            </a:fld>
            <a:endParaRPr lang="en-US" dirty="0"/>
          </a:p>
        </p:txBody>
      </p:sp>
      <p:graphicFrame>
        <p:nvGraphicFramePr>
          <p:cNvPr id="4" name="Object 2"/>
          <p:cNvGraphicFramePr>
            <a:graphicFrameLocks noChangeAspect="1"/>
          </p:cNvGraphicFramePr>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38011" name="Slide" r:id="rId3" imgW="4572000" imgH="3429000" progId="PowerPoint.Slide.8">
                  <p:embed/>
                </p:oleObj>
              </mc:Choice>
              <mc:Fallback>
                <p:oleObj name="Slide" r:id="rId3" imgW="4572000" imgH="3429000" progId="PowerPoint.Slide.8">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 name="TextBox 4"/>
          <p:cNvSpPr txBox="1"/>
          <p:nvPr/>
        </p:nvSpPr>
        <p:spPr>
          <a:xfrm>
            <a:off x="4776485" y="2667929"/>
            <a:ext cx="576563" cy="369332"/>
          </a:xfrm>
          <a:prstGeom prst="rect">
            <a:avLst/>
          </a:prstGeom>
          <a:noFill/>
        </p:spPr>
        <p:txBody>
          <a:bodyPr wrap="none" rtlCol="0">
            <a:spAutoFit/>
          </a:bodyPr>
          <a:lstStyle/>
          <a:p>
            <a:r>
              <a:rPr lang="en-US" dirty="0">
                <a:solidFill>
                  <a:srgbClr val="3366FF"/>
                </a:solidFill>
              </a:rPr>
              <a:t>IPv4</a:t>
            </a:r>
          </a:p>
        </p:txBody>
      </p:sp>
      <p:sp>
        <p:nvSpPr>
          <p:cNvPr id="6" name="Rectangle 5"/>
          <p:cNvSpPr/>
          <p:nvPr/>
        </p:nvSpPr>
        <p:spPr>
          <a:xfrm>
            <a:off x="2678145" y="2733536"/>
            <a:ext cx="1960291" cy="28992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78145" y="3037262"/>
            <a:ext cx="3147510" cy="30372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8145" y="3340988"/>
            <a:ext cx="3768729" cy="30372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678146" y="3644713"/>
            <a:ext cx="3875054" cy="30372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940434" y="3948439"/>
            <a:ext cx="3506438" cy="102162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IP Address</a:t>
            </a:r>
          </a:p>
        </p:txBody>
      </p:sp>
      <p:sp>
        <p:nvSpPr>
          <p:cNvPr id="2" name="Rectangle 1">
            <a:extLst>
              <a:ext uri="{FF2B5EF4-FFF2-40B4-BE49-F238E27FC236}">
                <a16:creationId xmlns:a16="http://schemas.microsoft.com/office/drawing/2014/main" id="{E24F2DF2-773A-F14D-A124-70582BE47BD9}"/>
              </a:ext>
            </a:extLst>
          </p:cNvPr>
          <p:cNvSpPr/>
          <p:nvPr/>
        </p:nvSpPr>
        <p:spPr>
          <a:xfrm>
            <a:off x="5715000" y="2312894"/>
            <a:ext cx="2743200"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EDE4FC-36E2-AE40-AF68-7BF40E990350}"/>
              </a:ext>
            </a:extLst>
          </p:cNvPr>
          <p:cNvSpPr/>
          <p:nvPr/>
        </p:nvSpPr>
        <p:spPr>
          <a:xfrm>
            <a:off x="5723966" y="2308413"/>
            <a:ext cx="696012"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AA2AB9-B97D-A041-8C81-D54646A6FCE9}"/>
              </a:ext>
            </a:extLst>
          </p:cNvPr>
          <p:cNvSpPr/>
          <p:nvPr/>
        </p:nvSpPr>
        <p:spPr>
          <a:xfrm>
            <a:off x="6414246" y="2312896"/>
            <a:ext cx="696012"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98A69B-7470-604B-9B02-F6EAC289A6A1}"/>
              </a:ext>
            </a:extLst>
          </p:cNvPr>
          <p:cNvSpPr/>
          <p:nvPr/>
        </p:nvSpPr>
        <p:spPr>
          <a:xfrm>
            <a:off x="7104526" y="2317379"/>
            <a:ext cx="696012"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D4DCEA-C10C-E848-9387-4EB140E5FD56}"/>
              </a:ext>
            </a:extLst>
          </p:cNvPr>
          <p:cNvSpPr/>
          <p:nvPr/>
        </p:nvSpPr>
        <p:spPr>
          <a:xfrm>
            <a:off x="7794806" y="2321862"/>
            <a:ext cx="663394" cy="35503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F2753C-FC2F-8C4B-8E43-CB8A6D83C08C}"/>
              </a:ext>
            </a:extLst>
          </p:cNvPr>
          <p:cNvSpPr txBox="1"/>
          <p:nvPr/>
        </p:nvSpPr>
        <p:spPr>
          <a:xfrm>
            <a:off x="6656294" y="1969993"/>
            <a:ext cx="811441" cy="369332"/>
          </a:xfrm>
          <a:prstGeom prst="rect">
            <a:avLst/>
          </a:prstGeom>
          <a:noFill/>
        </p:spPr>
        <p:txBody>
          <a:bodyPr wrap="none" rtlCol="0">
            <a:spAutoFit/>
          </a:bodyPr>
          <a:lstStyle/>
          <a:p>
            <a:r>
              <a:rPr lang="en-US" dirty="0"/>
              <a:t>32 bits</a:t>
            </a:r>
          </a:p>
        </p:txBody>
      </p:sp>
      <p:sp>
        <p:nvSpPr>
          <p:cNvPr id="21" name="TextBox 20">
            <a:extLst>
              <a:ext uri="{FF2B5EF4-FFF2-40B4-BE49-F238E27FC236}">
                <a16:creationId xmlns:a16="http://schemas.microsoft.com/office/drawing/2014/main" id="{CB9D7DE6-FE4B-C047-B994-F9E471475A94}"/>
              </a:ext>
            </a:extLst>
          </p:cNvPr>
          <p:cNvSpPr txBox="1"/>
          <p:nvPr/>
        </p:nvSpPr>
        <p:spPr>
          <a:xfrm>
            <a:off x="5726073" y="2649503"/>
            <a:ext cx="696024" cy="369332"/>
          </a:xfrm>
          <a:prstGeom prst="rect">
            <a:avLst/>
          </a:prstGeom>
          <a:noFill/>
        </p:spPr>
        <p:txBody>
          <a:bodyPr wrap="none" rtlCol="0">
            <a:spAutoFit/>
          </a:bodyPr>
          <a:lstStyle/>
          <a:p>
            <a:r>
              <a:rPr lang="en-US" dirty="0"/>
              <a:t>8 bits</a:t>
            </a:r>
          </a:p>
        </p:txBody>
      </p:sp>
      <p:sp>
        <p:nvSpPr>
          <p:cNvPr id="22" name="TextBox 21">
            <a:extLst>
              <a:ext uri="{FF2B5EF4-FFF2-40B4-BE49-F238E27FC236}">
                <a16:creationId xmlns:a16="http://schemas.microsoft.com/office/drawing/2014/main" id="{D512F694-344D-5C40-9551-57FE2E37F893}"/>
              </a:ext>
            </a:extLst>
          </p:cNvPr>
          <p:cNvSpPr txBox="1"/>
          <p:nvPr/>
        </p:nvSpPr>
        <p:spPr>
          <a:xfrm>
            <a:off x="6422939" y="2656663"/>
            <a:ext cx="696024" cy="369332"/>
          </a:xfrm>
          <a:prstGeom prst="rect">
            <a:avLst/>
          </a:prstGeom>
          <a:noFill/>
        </p:spPr>
        <p:txBody>
          <a:bodyPr wrap="none" rtlCol="0">
            <a:spAutoFit/>
          </a:bodyPr>
          <a:lstStyle/>
          <a:p>
            <a:r>
              <a:rPr lang="en-US" dirty="0"/>
              <a:t>8 bits</a:t>
            </a:r>
          </a:p>
        </p:txBody>
      </p:sp>
      <p:sp>
        <p:nvSpPr>
          <p:cNvPr id="23" name="TextBox 22">
            <a:extLst>
              <a:ext uri="{FF2B5EF4-FFF2-40B4-BE49-F238E27FC236}">
                <a16:creationId xmlns:a16="http://schemas.microsoft.com/office/drawing/2014/main" id="{5F1C5F21-AC39-6A42-935D-5B536DBF190B}"/>
              </a:ext>
            </a:extLst>
          </p:cNvPr>
          <p:cNvSpPr txBox="1"/>
          <p:nvPr/>
        </p:nvSpPr>
        <p:spPr>
          <a:xfrm>
            <a:off x="7119805" y="2663823"/>
            <a:ext cx="696024" cy="369332"/>
          </a:xfrm>
          <a:prstGeom prst="rect">
            <a:avLst/>
          </a:prstGeom>
          <a:noFill/>
        </p:spPr>
        <p:txBody>
          <a:bodyPr wrap="none" rtlCol="0">
            <a:spAutoFit/>
          </a:bodyPr>
          <a:lstStyle/>
          <a:p>
            <a:r>
              <a:rPr lang="en-US" dirty="0"/>
              <a:t>8 bits</a:t>
            </a:r>
          </a:p>
        </p:txBody>
      </p:sp>
      <p:sp>
        <p:nvSpPr>
          <p:cNvPr id="24" name="TextBox 23">
            <a:extLst>
              <a:ext uri="{FF2B5EF4-FFF2-40B4-BE49-F238E27FC236}">
                <a16:creationId xmlns:a16="http://schemas.microsoft.com/office/drawing/2014/main" id="{5DD93A20-4387-3644-BD34-8BE7A8F44383}"/>
              </a:ext>
            </a:extLst>
          </p:cNvPr>
          <p:cNvSpPr txBox="1"/>
          <p:nvPr/>
        </p:nvSpPr>
        <p:spPr>
          <a:xfrm>
            <a:off x="7816671" y="2670983"/>
            <a:ext cx="696024" cy="369332"/>
          </a:xfrm>
          <a:prstGeom prst="rect">
            <a:avLst/>
          </a:prstGeom>
          <a:noFill/>
        </p:spPr>
        <p:txBody>
          <a:bodyPr wrap="none" rtlCol="0">
            <a:spAutoFit/>
          </a:bodyPr>
          <a:lstStyle/>
          <a:p>
            <a:r>
              <a:rPr lang="en-US" dirty="0"/>
              <a:t>8 bits</a:t>
            </a:r>
          </a:p>
        </p:txBody>
      </p:sp>
    </p:spTree>
    <p:extLst>
      <p:ext uri="{BB962C8B-B14F-4D97-AF65-F5344CB8AC3E}">
        <p14:creationId xmlns:p14="http://schemas.microsoft.com/office/powerpoint/2010/main" val="10353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2" grpId="0" animBg="1"/>
      <p:bldP spid="13" grpId="0" animBg="1"/>
      <p:bldP spid="16" grpId="0" animBg="1"/>
      <p:bldP spid="17" grpId="0" animBg="1"/>
      <p:bldP spid="18" grpId="0" animBg="1"/>
      <p:bldP spid="11"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6553200" y="6248400"/>
            <a:ext cx="1905000" cy="457200"/>
          </a:xfrm>
        </p:spPr>
        <p:txBody>
          <a:bodyPr/>
          <a:lstStyle/>
          <a:p>
            <a:pPr algn="r">
              <a:defRPr/>
            </a:pPr>
            <a:fld id="{8612B5B5-14C8-C342-80DF-11FBAFBFB0F7}" type="slidenum">
              <a:rPr lang="en-US"/>
              <a:pPr algn="r">
                <a:defRPr/>
              </a:pPr>
              <a:t>7</a:t>
            </a:fld>
            <a:endParaRPr lang="en-US" dirty="0"/>
          </a:p>
        </p:txBody>
      </p:sp>
      <p:graphicFrame>
        <p:nvGraphicFramePr>
          <p:cNvPr id="4" name="Object 2"/>
          <p:cNvGraphicFramePr>
            <a:graphicFrameLocks noChangeAspect="1"/>
          </p:cNvGraphicFramePr>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39035" name="Slide" r:id="rId3" imgW="4572000" imgH="3429000" progId="PowerPoint.Slide.8">
                  <p:embed/>
                </p:oleObj>
              </mc:Choice>
              <mc:Fallback>
                <p:oleObj name="Slide" r:id="rId3" imgW="4572000" imgH="3429000" progId="PowerPoint.Slide.8">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 name="TextBox 4"/>
          <p:cNvSpPr txBox="1"/>
          <p:nvPr/>
        </p:nvSpPr>
        <p:spPr>
          <a:xfrm>
            <a:off x="4776485" y="2667929"/>
            <a:ext cx="576563" cy="369332"/>
          </a:xfrm>
          <a:prstGeom prst="rect">
            <a:avLst/>
          </a:prstGeom>
          <a:noFill/>
        </p:spPr>
        <p:txBody>
          <a:bodyPr wrap="none" rtlCol="0">
            <a:spAutoFit/>
          </a:bodyPr>
          <a:lstStyle/>
          <a:p>
            <a:r>
              <a:rPr lang="en-US" dirty="0">
                <a:solidFill>
                  <a:srgbClr val="3366FF"/>
                </a:solidFill>
              </a:rPr>
              <a:t>IPv4</a:t>
            </a:r>
          </a:p>
        </p:txBody>
      </p:sp>
      <p:sp>
        <p:nvSpPr>
          <p:cNvPr id="20"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IP Address</a:t>
            </a:r>
          </a:p>
        </p:txBody>
      </p:sp>
    </p:spTree>
    <p:extLst>
      <p:ext uri="{BB962C8B-B14F-4D97-AF65-F5344CB8AC3E}">
        <p14:creationId xmlns:p14="http://schemas.microsoft.com/office/powerpoint/2010/main" val="246363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r">
              <a:defRPr/>
            </a:pPr>
            <a:fld id="{89E8FEFC-CC7C-1B46-A6BD-BEF8743EE349}" type="slidenum">
              <a:rPr lang="en-US"/>
              <a:pPr algn="r">
                <a:defRPr/>
              </a:pPr>
              <a:t>8</a:t>
            </a:fld>
            <a:endParaRPr lang="en-US" dirty="0"/>
          </a:p>
        </p:txBody>
      </p:sp>
      <p:sp>
        <p:nvSpPr>
          <p:cNvPr id="35842" name="Rectangle 2"/>
          <p:cNvSpPr>
            <a:spLocks noGrp="1" noChangeArrowheads="1"/>
          </p:cNvSpPr>
          <p:nvPr>
            <p:ph type="title"/>
          </p:nvPr>
        </p:nvSpPr>
        <p:spPr>
          <a:xfrm>
            <a:off x="381000" y="250644"/>
            <a:ext cx="8305800" cy="522470"/>
          </a:xfrm>
        </p:spPr>
        <p:txBody>
          <a:bodyPr/>
          <a:lstStyle/>
          <a:p>
            <a:pPr eaLnBrk="1" hangingPunct="1">
              <a:defRPr/>
            </a:pPr>
            <a:r>
              <a:rPr lang="en-US" dirty="0">
                <a:solidFill>
                  <a:srgbClr val="7F7F7F"/>
                </a:solidFill>
              </a:rPr>
              <a:t>Transport Layer Protocols: TCP and UDP</a:t>
            </a:r>
          </a:p>
        </p:txBody>
      </p:sp>
      <p:sp>
        <p:nvSpPr>
          <p:cNvPr id="35843" name="Rectangle 3"/>
          <p:cNvSpPr>
            <a:spLocks noGrp="1" noChangeArrowheads="1"/>
          </p:cNvSpPr>
          <p:nvPr>
            <p:ph type="body" idx="1"/>
          </p:nvPr>
        </p:nvSpPr>
        <p:spPr/>
        <p:txBody>
          <a:bodyPr/>
          <a:lstStyle/>
          <a:p>
            <a:pPr eaLnBrk="1" hangingPunct="1">
              <a:lnSpc>
                <a:spcPct val="90000"/>
              </a:lnSpc>
              <a:defRPr/>
            </a:pPr>
            <a:r>
              <a:rPr lang="en-US" dirty="0">
                <a:solidFill>
                  <a:schemeClr val="tx1">
                    <a:lumMod val="50000"/>
                    <a:lumOff val="50000"/>
                  </a:schemeClr>
                </a:solidFill>
              </a:rPr>
              <a:t>Transport layer will alleviate/mitigate network (IP) defects</a:t>
            </a:r>
          </a:p>
          <a:p>
            <a:pPr eaLnBrk="1" hangingPunct="1">
              <a:lnSpc>
                <a:spcPct val="90000"/>
              </a:lnSpc>
              <a:defRPr/>
            </a:pPr>
            <a:r>
              <a:rPr lang="en-US" b="1" dirty="0">
                <a:solidFill>
                  <a:srgbClr val="3366FF"/>
                </a:solidFill>
              </a:rPr>
              <a:t>TCP</a:t>
            </a:r>
            <a:r>
              <a:rPr lang="en-US" dirty="0"/>
              <a:t>: </a:t>
            </a:r>
          </a:p>
          <a:p>
            <a:pPr lvl="1">
              <a:defRPr/>
            </a:pPr>
            <a:r>
              <a:rPr lang="en-US" dirty="0"/>
              <a:t>Transmission Control Protocol (RFC ?)</a:t>
            </a:r>
          </a:p>
          <a:p>
            <a:pPr lvl="1">
              <a:defRPr/>
            </a:pPr>
            <a:r>
              <a:rPr lang="en-US" dirty="0"/>
              <a:t>provides a </a:t>
            </a:r>
            <a:r>
              <a:rPr lang="en-US" b="1" dirty="0">
                <a:solidFill>
                  <a:srgbClr val="0070C0"/>
                </a:solidFill>
              </a:rPr>
              <a:t>reliable in-order</a:t>
            </a:r>
            <a:r>
              <a:rPr lang="en-US" dirty="0"/>
              <a:t> </a:t>
            </a:r>
            <a:r>
              <a:rPr lang="en-US" b="1" dirty="0">
                <a:solidFill>
                  <a:srgbClr val="FF0000"/>
                </a:solidFill>
              </a:rPr>
              <a:t>byte-stream</a:t>
            </a:r>
          </a:p>
          <a:p>
            <a:pPr lvl="1" eaLnBrk="1" hangingPunct="1">
              <a:lnSpc>
                <a:spcPct val="90000"/>
              </a:lnSpc>
              <a:defRPr/>
            </a:pPr>
            <a:r>
              <a:rPr lang="en-US" dirty="0"/>
              <a:t>Adapts sending rate to network conditions (This is </a:t>
            </a:r>
            <a:r>
              <a:rPr lang="mr-IN" dirty="0"/>
              <a:t>………</a:t>
            </a:r>
            <a:r>
              <a:rPr lang="en-US" dirty="0"/>
              <a:t> control)</a:t>
            </a:r>
          </a:p>
          <a:p>
            <a:pPr lvl="1">
              <a:defRPr/>
            </a:pPr>
            <a:r>
              <a:rPr lang="en-US" dirty="0"/>
              <a:t>Adapts sending rate to receiver (This is </a:t>
            </a:r>
            <a:r>
              <a:rPr lang="mr-IN" dirty="0"/>
              <a:t>………</a:t>
            </a:r>
            <a:r>
              <a:rPr lang="en-US" dirty="0"/>
              <a:t> control)</a:t>
            </a:r>
          </a:p>
          <a:p>
            <a:pPr eaLnBrk="1" hangingPunct="1">
              <a:lnSpc>
                <a:spcPct val="90000"/>
              </a:lnSpc>
              <a:defRPr/>
            </a:pPr>
            <a:endParaRPr lang="en-US" dirty="0"/>
          </a:p>
          <a:p>
            <a:pPr eaLnBrk="1" hangingPunct="1">
              <a:lnSpc>
                <a:spcPct val="90000"/>
              </a:lnSpc>
              <a:defRPr/>
            </a:pPr>
            <a:r>
              <a:rPr lang="en-US" b="1" dirty="0">
                <a:solidFill>
                  <a:srgbClr val="3366FF"/>
                </a:solidFill>
              </a:rPr>
              <a:t>UDP</a:t>
            </a:r>
            <a:r>
              <a:rPr lang="en-US" dirty="0"/>
              <a:t>:</a:t>
            </a:r>
          </a:p>
          <a:p>
            <a:pPr lvl="1">
              <a:defRPr/>
            </a:pPr>
            <a:r>
              <a:rPr lang="en-US" dirty="0"/>
              <a:t>User Datagram Protocol (RFC ?)</a:t>
            </a:r>
          </a:p>
          <a:p>
            <a:pPr lvl="1">
              <a:defRPr/>
            </a:pPr>
            <a:r>
              <a:rPr lang="en-US" b="1" dirty="0">
                <a:solidFill>
                  <a:srgbClr val="0070C0"/>
                </a:solidFill>
              </a:rPr>
              <a:t>Best effort </a:t>
            </a:r>
            <a:r>
              <a:rPr lang="en-US" b="1" dirty="0">
                <a:solidFill>
                  <a:srgbClr val="FF0000"/>
                </a:solidFill>
              </a:rPr>
              <a:t>datagram</a:t>
            </a:r>
            <a:r>
              <a:rPr lang="en-US" dirty="0"/>
              <a:t> service</a:t>
            </a:r>
          </a:p>
          <a:p>
            <a:pPr lvl="1" eaLnBrk="1" hangingPunct="1">
              <a:lnSpc>
                <a:spcPct val="90000"/>
              </a:lnSpc>
              <a:defRPr/>
            </a:pPr>
            <a:r>
              <a:rPr lang="en-US" dirty="0"/>
              <a:t>(Just) adds an extra layer to allow a user process to use a datagram service</a:t>
            </a:r>
          </a:p>
          <a:p>
            <a:pPr lvl="1" eaLnBrk="1" hangingPunct="1">
              <a:lnSpc>
                <a:spcPct val="90000"/>
              </a:lnSpc>
              <a:defRPr/>
            </a:pPr>
            <a:r>
              <a:rPr lang="en-US" dirty="0"/>
              <a:t>Detects corruption (through checksum), does not correct</a:t>
            </a:r>
          </a:p>
        </p:txBody>
      </p:sp>
    </p:spTree>
    <p:extLst>
      <p:ext uri="{BB962C8B-B14F-4D97-AF65-F5344CB8AC3E}">
        <p14:creationId xmlns:p14="http://schemas.microsoft.com/office/powerpoint/2010/main" val="417582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6553200" y="6248400"/>
            <a:ext cx="1905000" cy="457200"/>
          </a:xfrm>
        </p:spPr>
        <p:txBody>
          <a:bodyPr/>
          <a:lstStyle/>
          <a:p>
            <a:pPr algn="r">
              <a:defRPr/>
            </a:pPr>
            <a:fld id="{F307D102-32E5-7849-AA1C-1A890E493AAF}" type="slidenum">
              <a:rPr lang="en-US"/>
              <a:pPr algn="r">
                <a:defRPr/>
              </a:pPr>
              <a:t>9</a:t>
            </a:fld>
            <a:endParaRPr lang="en-US" dirty="0"/>
          </a:p>
        </p:txBody>
      </p:sp>
      <p:sp>
        <p:nvSpPr>
          <p:cNvPr id="5" name="Rectangle 2"/>
          <p:cNvSpPr>
            <a:spLocks noGrp="1" noChangeArrowheads="1"/>
          </p:cNvSpPr>
          <p:nvPr>
            <p:ph type="title"/>
          </p:nvPr>
        </p:nvSpPr>
        <p:spPr>
          <a:xfrm>
            <a:off x="533400" y="334559"/>
            <a:ext cx="7772400" cy="550082"/>
          </a:xfrm>
        </p:spPr>
        <p:txBody>
          <a:bodyPr/>
          <a:lstStyle/>
          <a:p>
            <a:pPr eaLnBrk="1" hangingPunct="1">
              <a:defRPr/>
            </a:pPr>
            <a:r>
              <a:rPr lang="en-US" dirty="0">
                <a:solidFill>
                  <a:srgbClr val="7F7F7F"/>
                </a:solidFill>
              </a:rPr>
              <a:t>TCP Sockets</a:t>
            </a:r>
          </a:p>
        </p:txBody>
      </p:sp>
      <p:sp>
        <p:nvSpPr>
          <p:cNvPr id="6" name="Text Box 40"/>
          <p:cNvSpPr txBox="1">
            <a:spLocks noChangeArrowheads="1"/>
          </p:cNvSpPr>
          <p:nvPr/>
        </p:nvSpPr>
        <p:spPr bwMode="auto">
          <a:xfrm>
            <a:off x="762000" y="1447800"/>
            <a:ext cx="224626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cs typeface="Times New Roman" charset="0"/>
              </a:rPr>
              <a:t>TCP Client/servers</a:t>
            </a:r>
            <a:endParaRPr lang="en-US" dirty="0">
              <a:cs typeface="Times New Roman" charset="0"/>
            </a:endParaRPr>
          </a:p>
        </p:txBody>
      </p:sp>
      <p:sp>
        <p:nvSpPr>
          <p:cNvPr id="7" name="Text Box 41"/>
          <p:cNvSpPr txBox="1">
            <a:spLocks noChangeArrowheads="1"/>
          </p:cNvSpPr>
          <p:nvPr/>
        </p:nvSpPr>
        <p:spPr bwMode="auto">
          <a:xfrm>
            <a:off x="6257210" y="1475946"/>
            <a:ext cx="21980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dirty="0">
                <a:cs typeface="Times New Roman" charset="0"/>
              </a:rPr>
              <a:t>TCP Client/Server</a:t>
            </a:r>
          </a:p>
        </p:txBody>
      </p:sp>
      <p:sp>
        <p:nvSpPr>
          <p:cNvPr id="8" name="Text Box 54"/>
          <p:cNvSpPr txBox="1">
            <a:spLocks noChangeArrowheads="1"/>
          </p:cNvSpPr>
          <p:nvPr/>
        </p:nvSpPr>
        <p:spPr bwMode="auto">
          <a:xfrm>
            <a:off x="3336925" y="2528888"/>
            <a:ext cx="706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Ports</a:t>
            </a:r>
          </a:p>
        </p:txBody>
      </p:sp>
      <p:grpSp>
        <p:nvGrpSpPr>
          <p:cNvPr id="9" name="Group 56"/>
          <p:cNvGrpSpPr>
            <a:grpSpLocks/>
          </p:cNvGrpSpPr>
          <p:nvPr/>
        </p:nvGrpSpPr>
        <p:grpSpPr bwMode="auto">
          <a:xfrm>
            <a:off x="762000" y="2133600"/>
            <a:ext cx="2514600" cy="2895600"/>
            <a:chOff x="480" y="1344"/>
            <a:chExt cx="1584" cy="1824"/>
          </a:xfrm>
        </p:grpSpPr>
        <p:sp>
          <p:nvSpPr>
            <p:cNvPr id="10" name="Rectangle 7"/>
            <p:cNvSpPr>
              <a:spLocks noChangeArrowheads="1"/>
            </p:cNvSpPr>
            <p:nvPr/>
          </p:nvSpPr>
          <p:spPr bwMode="auto">
            <a:xfrm>
              <a:off x="480" y="2928"/>
              <a:ext cx="1584"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11" name="Rectangle 8"/>
            <p:cNvSpPr>
              <a:spLocks noChangeArrowheads="1"/>
            </p:cNvSpPr>
            <p:nvPr/>
          </p:nvSpPr>
          <p:spPr bwMode="auto">
            <a:xfrm>
              <a:off x="480" y="2688"/>
              <a:ext cx="1584"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12" name="Rectangle 9"/>
            <p:cNvSpPr>
              <a:spLocks noChangeArrowheads="1"/>
            </p:cNvSpPr>
            <p:nvPr/>
          </p:nvSpPr>
          <p:spPr bwMode="auto">
            <a:xfrm>
              <a:off x="480" y="1344"/>
              <a:ext cx="576"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A1</a:t>
              </a:r>
            </a:p>
          </p:txBody>
        </p:sp>
        <p:sp>
          <p:nvSpPr>
            <p:cNvPr id="13" name="Rectangle 10"/>
            <p:cNvSpPr>
              <a:spLocks noChangeArrowheads="1"/>
            </p:cNvSpPr>
            <p:nvPr/>
          </p:nvSpPr>
          <p:spPr bwMode="auto">
            <a:xfrm>
              <a:off x="480" y="2928"/>
              <a:ext cx="52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Ethe.</a:t>
              </a:r>
            </a:p>
          </p:txBody>
        </p:sp>
        <p:sp>
          <p:nvSpPr>
            <p:cNvPr id="14" name="Rectangle 11"/>
            <p:cNvSpPr>
              <a:spLocks noChangeArrowheads="1"/>
            </p:cNvSpPr>
            <p:nvPr/>
          </p:nvSpPr>
          <p:spPr bwMode="auto">
            <a:xfrm>
              <a:off x="1008" y="2928"/>
              <a:ext cx="52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Blueto</a:t>
              </a:r>
              <a:r>
                <a:rPr lang="en-US" sz="2000" dirty="0">
                  <a:cs typeface="Times New Roman" charset="0"/>
                </a:rPr>
                <a:t>.</a:t>
              </a:r>
            </a:p>
          </p:txBody>
        </p:sp>
        <p:sp>
          <p:nvSpPr>
            <p:cNvPr id="15" name="Rectangle 12"/>
            <p:cNvSpPr>
              <a:spLocks noChangeArrowheads="1"/>
            </p:cNvSpPr>
            <p:nvPr/>
          </p:nvSpPr>
          <p:spPr bwMode="auto">
            <a:xfrm>
              <a:off x="1536" y="2928"/>
              <a:ext cx="52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802.11</a:t>
              </a:r>
            </a:p>
          </p:txBody>
        </p:sp>
        <p:sp>
          <p:nvSpPr>
            <p:cNvPr id="16" name="Text Box 13"/>
            <p:cNvSpPr txBox="1">
              <a:spLocks noChangeArrowheads="1"/>
            </p:cNvSpPr>
            <p:nvPr/>
          </p:nvSpPr>
          <p:spPr bwMode="auto">
            <a:xfrm>
              <a:off x="864" y="2697"/>
              <a:ext cx="80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IPv4, IPv6</a:t>
              </a:r>
            </a:p>
          </p:txBody>
        </p:sp>
        <p:sp>
          <p:nvSpPr>
            <p:cNvPr id="17" name="Rectangle 14"/>
            <p:cNvSpPr>
              <a:spLocks noChangeArrowheads="1"/>
            </p:cNvSpPr>
            <p:nvPr/>
          </p:nvSpPr>
          <p:spPr bwMode="auto">
            <a:xfrm>
              <a:off x="480" y="1584"/>
              <a:ext cx="1584" cy="110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TCP</a:t>
              </a:r>
            </a:p>
          </p:txBody>
        </p:sp>
        <p:sp>
          <p:nvSpPr>
            <p:cNvPr id="18" name="Oval 28"/>
            <p:cNvSpPr>
              <a:spLocks noChangeArrowheads="1"/>
            </p:cNvSpPr>
            <p:nvPr/>
          </p:nvSpPr>
          <p:spPr bwMode="auto">
            <a:xfrm>
              <a:off x="672" y="1728"/>
              <a:ext cx="288" cy="9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19" name="Rectangle 42"/>
            <p:cNvSpPr>
              <a:spLocks noChangeArrowheads="1"/>
            </p:cNvSpPr>
            <p:nvPr/>
          </p:nvSpPr>
          <p:spPr bwMode="auto">
            <a:xfrm>
              <a:off x="1056" y="1344"/>
              <a:ext cx="432"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A2</a:t>
              </a:r>
            </a:p>
          </p:txBody>
        </p:sp>
        <p:sp>
          <p:nvSpPr>
            <p:cNvPr id="20" name="Rectangle 43"/>
            <p:cNvSpPr>
              <a:spLocks noChangeArrowheads="1"/>
            </p:cNvSpPr>
            <p:nvPr/>
          </p:nvSpPr>
          <p:spPr bwMode="auto">
            <a:xfrm>
              <a:off x="1488" y="1344"/>
              <a:ext cx="576"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A3</a:t>
              </a:r>
            </a:p>
          </p:txBody>
        </p:sp>
        <p:sp>
          <p:nvSpPr>
            <p:cNvPr id="21" name="Oval 44"/>
            <p:cNvSpPr>
              <a:spLocks noChangeArrowheads="1"/>
            </p:cNvSpPr>
            <p:nvPr/>
          </p:nvSpPr>
          <p:spPr bwMode="auto">
            <a:xfrm>
              <a:off x="1152" y="1728"/>
              <a:ext cx="288" cy="9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2" name="Oval 45"/>
            <p:cNvSpPr>
              <a:spLocks noChangeArrowheads="1"/>
            </p:cNvSpPr>
            <p:nvPr/>
          </p:nvSpPr>
          <p:spPr bwMode="auto">
            <a:xfrm>
              <a:off x="1632" y="1728"/>
              <a:ext cx="288" cy="9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23" name="Line 47"/>
            <p:cNvSpPr>
              <a:spLocks noChangeShapeType="1"/>
            </p:cNvSpPr>
            <p:nvPr/>
          </p:nvSpPr>
          <p:spPr bwMode="auto">
            <a:xfrm>
              <a:off x="720" y="1584"/>
              <a:ext cx="9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24" name="Line 48"/>
            <p:cNvSpPr>
              <a:spLocks noChangeShapeType="1"/>
            </p:cNvSpPr>
            <p:nvPr/>
          </p:nvSpPr>
          <p:spPr bwMode="auto">
            <a:xfrm>
              <a:off x="864" y="1824"/>
              <a:ext cx="384"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nvGrpSpPr>
            <p:cNvPr id="25" name="Group 51"/>
            <p:cNvGrpSpPr>
              <a:grpSpLocks/>
            </p:cNvGrpSpPr>
            <p:nvPr/>
          </p:nvGrpSpPr>
          <p:grpSpPr bwMode="auto">
            <a:xfrm flipH="1">
              <a:off x="1344" y="1584"/>
              <a:ext cx="528" cy="480"/>
              <a:chOff x="816" y="1680"/>
              <a:chExt cx="528" cy="480"/>
            </a:xfrm>
          </p:grpSpPr>
          <p:sp>
            <p:nvSpPr>
              <p:cNvPr id="29" name="Line 49"/>
              <p:cNvSpPr>
                <a:spLocks noChangeShapeType="1"/>
              </p:cNvSpPr>
              <p:nvPr/>
            </p:nvSpPr>
            <p:spPr bwMode="auto">
              <a:xfrm>
                <a:off x="816" y="1680"/>
                <a:ext cx="9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30" name="Line 50"/>
              <p:cNvSpPr>
                <a:spLocks noChangeShapeType="1"/>
              </p:cNvSpPr>
              <p:nvPr/>
            </p:nvSpPr>
            <p:spPr bwMode="auto">
              <a:xfrm>
                <a:off x="960" y="1920"/>
                <a:ext cx="384"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sp>
          <p:nvSpPr>
            <p:cNvPr id="26" name="Line 52"/>
            <p:cNvSpPr>
              <a:spLocks noChangeShapeType="1"/>
            </p:cNvSpPr>
            <p:nvPr/>
          </p:nvSpPr>
          <p:spPr bwMode="auto">
            <a:xfrm>
              <a:off x="1296" y="1584"/>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27" name="Line 53"/>
            <p:cNvSpPr>
              <a:spLocks noChangeShapeType="1"/>
            </p:cNvSpPr>
            <p:nvPr/>
          </p:nvSpPr>
          <p:spPr bwMode="auto">
            <a:xfrm>
              <a:off x="1296" y="1824"/>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28" name="Line 55"/>
            <p:cNvSpPr>
              <a:spLocks noChangeShapeType="1"/>
            </p:cNvSpPr>
            <p:nvPr/>
          </p:nvSpPr>
          <p:spPr bwMode="auto">
            <a:xfrm>
              <a:off x="1296" y="2208"/>
              <a:ext cx="0" cy="4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sp>
        <p:nvSpPr>
          <p:cNvPr id="31" name="Rectangle 58"/>
          <p:cNvSpPr>
            <a:spLocks noChangeArrowheads="1"/>
          </p:cNvSpPr>
          <p:nvPr/>
        </p:nvSpPr>
        <p:spPr bwMode="auto">
          <a:xfrm flipH="1">
            <a:off x="6096000" y="4648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32" name="Rectangle 59"/>
          <p:cNvSpPr>
            <a:spLocks noChangeArrowheads="1"/>
          </p:cNvSpPr>
          <p:nvPr/>
        </p:nvSpPr>
        <p:spPr bwMode="auto">
          <a:xfrm flipH="1">
            <a:off x="6096000" y="4267200"/>
            <a:ext cx="25146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000">
              <a:cs typeface="Times New Roman" charset="0"/>
            </a:endParaRPr>
          </a:p>
        </p:txBody>
      </p:sp>
      <p:sp>
        <p:nvSpPr>
          <p:cNvPr id="33" name="Rectangle 60"/>
          <p:cNvSpPr>
            <a:spLocks noChangeArrowheads="1"/>
          </p:cNvSpPr>
          <p:nvPr/>
        </p:nvSpPr>
        <p:spPr bwMode="auto">
          <a:xfrm flipH="1">
            <a:off x="7162800" y="2133600"/>
            <a:ext cx="1447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B1</a:t>
            </a:r>
          </a:p>
        </p:txBody>
      </p:sp>
      <p:sp>
        <p:nvSpPr>
          <p:cNvPr id="34" name="Rectangle 61"/>
          <p:cNvSpPr>
            <a:spLocks noChangeArrowheads="1"/>
          </p:cNvSpPr>
          <p:nvPr/>
        </p:nvSpPr>
        <p:spPr bwMode="auto">
          <a:xfrm flipH="1">
            <a:off x="77724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a:cs typeface="Times New Roman" charset="0"/>
              </a:rPr>
              <a:t>802.11</a:t>
            </a:r>
          </a:p>
        </p:txBody>
      </p:sp>
      <p:sp>
        <p:nvSpPr>
          <p:cNvPr id="35" name="Rectangle 62"/>
          <p:cNvSpPr>
            <a:spLocks noChangeArrowheads="1"/>
          </p:cNvSpPr>
          <p:nvPr/>
        </p:nvSpPr>
        <p:spPr bwMode="auto">
          <a:xfrm flipH="1">
            <a:off x="69342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Blueto</a:t>
            </a:r>
            <a:r>
              <a:rPr lang="en-US" sz="2000" dirty="0">
                <a:cs typeface="Times New Roman" charset="0"/>
              </a:rPr>
              <a:t>.</a:t>
            </a:r>
          </a:p>
        </p:txBody>
      </p:sp>
      <p:sp>
        <p:nvSpPr>
          <p:cNvPr id="36" name="Rectangle 63"/>
          <p:cNvSpPr>
            <a:spLocks noChangeArrowheads="1"/>
          </p:cNvSpPr>
          <p:nvPr/>
        </p:nvSpPr>
        <p:spPr bwMode="auto">
          <a:xfrm flipH="1">
            <a:off x="6096000" y="4648200"/>
            <a:ext cx="838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dirty="0" err="1">
                <a:cs typeface="Times New Roman" charset="0"/>
              </a:rPr>
              <a:t>Ethe</a:t>
            </a:r>
            <a:endParaRPr lang="en-US" sz="2000" dirty="0">
              <a:cs typeface="Times New Roman" charset="0"/>
            </a:endParaRPr>
          </a:p>
        </p:txBody>
      </p:sp>
      <p:sp>
        <p:nvSpPr>
          <p:cNvPr id="37" name="Text Box 64"/>
          <p:cNvSpPr txBox="1">
            <a:spLocks noChangeArrowheads="1"/>
          </p:cNvSpPr>
          <p:nvPr/>
        </p:nvSpPr>
        <p:spPr bwMode="auto">
          <a:xfrm flipH="1">
            <a:off x="6731000" y="4281488"/>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IPv4, IPv6</a:t>
            </a:r>
          </a:p>
        </p:txBody>
      </p:sp>
      <p:sp>
        <p:nvSpPr>
          <p:cNvPr id="38" name="Rectangle 65"/>
          <p:cNvSpPr>
            <a:spLocks noChangeArrowheads="1"/>
          </p:cNvSpPr>
          <p:nvPr/>
        </p:nvSpPr>
        <p:spPr bwMode="auto">
          <a:xfrm flipH="1">
            <a:off x="6096000" y="2514600"/>
            <a:ext cx="2514600" cy="1752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cs typeface="Times New Roman" charset="0"/>
              </a:rPr>
              <a:t>TCP</a:t>
            </a:r>
          </a:p>
        </p:txBody>
      </p:sp>
      <p:sp>
        <p:nvSpPr>
          <p:cNvPr id="39" name="Oval 66"/>
          <p:cNvSpPr>
            <a:spLocks noChangeArrowheads="1"/>
          </p:cNvSpPr>
          <p:nvPr/>
        </p:nvSpPr>
        <p:spPr bwMode="auto">
          <a:xfrm flipH="1">
            <a:off x="7848600" y="2743200"/>
            <a:ext cx="457200" cy="152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40" name="Rectangle 67"/>
          <p:cNvSpPr>
            <a:spLocks noChangeArrowheads="1"/>
          </p:cNvSpPr>
          <p:nvPr/>
        </p:nvSpPr>
        <p:spPr bwMode="auto">
          <a:xfrm flipH="1">
            <a:off x="6096000" y="2133600"/>
            <a:ext cx="1066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400">
                <a:cs typeface="Times New Roman" charset="0"/>
              </a:rPr>
              <a:t>B2</a:t>
            </a:r>
          </a:p>
        </p:txBody>
      </p:sp>
      <p:sp>
        <p:nvSpPr>
          <p:cNvPr id="41" name="Oval 70"/>
          <p:cNvSpPr>
            <a:spLocks noChangeArrowheads="1"/>
          </p:cNvSpPr>
          <p:nvPr/>
        </p:nvSpPr>
        <p:spPr bwMode="auto">
          <a:xfrm flipH="1">
            <a:off x="6324600" y="2743200"/>
            <a:ext cx="457200" cy="152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Times New Roman" charset="0"/>
            </a:endParaRPr>
          </a:p>
        </p:txBody>
      </p:sp>
      <p:sp>
        <p:nvSpPr>
          <p:cNvPr id="42" name="Line 71"/>
          <p:cNvSpPr>
            <a:spLocks noChangeShapeType="1"/>
          </p:cNvSpPr>
          <p:nvPr/>
        </p:nvSpPr>
        <p:spPr bwMode="auto">
          <a:xfrm flipH="1">
            <a:off x="8077200" y="2514600"/>
            <a:ext cx="1524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43" name="Line 72"/>
          <p:cNvSpPr>
            <a:spLocks noChangeShapeType="1"/>
          </p:cNvSpPr>
          <p:nvPr/>
        </p:nvSpPr>
        <p:spPr bwMode="auto">
          <a:xfrm flipH="1">
            <a:off x="7391400" y="2895600"/>
            <a:ext cx="6096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nvGrpSpPr>
          <p:cNvPr id="44" name="Group 73"/>
          <p:cNvGrpSpPr>
            <a:grpSpLocks/>
          </p:cNvGrpSpPr>
          <p:nvPr/>
        </p:nvGrpSpPr>
        <p:grpSpPr bwMode="auto">
          <a:xfrm>
            <a:off x="6400800" y="2514600"/>
            <a:ext cx="838200" cy="762000"/>
            <a:chOff x="816" y="1680"/>
            <a:chExt cx="528" cy="480"/>
          </a:xfrm>
        </p:grpSpPr>
        <p:sp>
          <p:nvSpPr>
            <p:cNvPr id="45" name="Line 74"/>
            <p:cNvSpPr>
              <a:spLocks noChangeShapeType="1"/>
            </p:cNvSpPr>
            <p:nvPr/>
          </p:nvSpPr>
          <p:spPr bwMode="auto">
            <a:xfrm>
              <a:off x="816" y="1680"/>
              <a:ext cx="9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46" name="Line 75"/>
            <p:cNvSpPr>
              <a:spLocks noChangeShapeType="1"/>
            </p:cNvSpPr>
            <p:nvPr/>
          </p:nvSpPr>
          <p:spPr bwMode="auto">
            <a:xfrm>
              <a:off x="960" y="1920"/>
              <a:ext cx="384"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grpSp>
      <p:sp>
        <p:nvSpPr>
          <p:cNvPr id="47" name="Line 78"/>
          <p:cNvSpPr>
            <a:spLocks noChangeShapeType="1"/>
          </p:cNvSpPr>
          <p:nvPr/>
        </p:nvSpPr>
        <p:spPr bwMode="auto">
          <a:xfrm flipH="1">
            <a:off x="7315200" y="35052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Times New Roman" charset="0"/>
            </a:endParaRPr>
          </a:p>
        </p:txBody>
      </p:sp>
      <p:sp>
        <p:nvSpPr>
          <p:cNvPr id="48" name="Text Box 79"/>
          <p:cNvSpPr txBox="1">
            <a:spLocks noChangeArrowheads="1"/>
          </p:cNvSpPr>
          <p:nvPr/>
        </p:nvSpPr>
        <p:spPr bwMode="auto">
          <a:xfrm>
            <a:off x="5314950" y="2514600"/>
            <a:ext cx="706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Times New Roman" charset="0"/>
              </a:rPr>
              <a:t>Ports</a:t>
            </a:r>
          </a:p>
        </p:txBody>
      </p:sp>
    </p:spTree>
    <p:extLst>
      <p:ext uri="{BB962C8B-B14F-4D97-AF65-F5344CB8AC3E}">
        <p14:creationId xmlns:p14="http://schemas.microsoft.com/office/powerpoint/2010/main" val="15918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theme/theme1.xml><?xml version="1.0" encoding="utf-8"?>
<a:theme xmlns:a="http://schemas.openxmlformats.org/drawingml/2006/main" name="WM_SlideTemplateA_Template">
  <a:themeElements>
    <a:clrScheme name="Custom 1">
      <a:dk1>
        <a:srgbClr val="000000"/>
      </a:dk1>
      <a:lt1>
        <a:sysClr val="window" lastClr="FFFFFF"/>
      </a:lt1>
      <a:dk2>
        <a:srgbClr val="5E5E5E"/>
      </a:dk2>
      <a:lt2>
        <a:srgbClr val="DDDDDD"/>
      </a:lt2>
      <a:accent1>
        <a:srgbClr val="004065"/>
      </a:accent1>
      <a:accent2>
        <a:srgbClr val="9593B9"/>
      </a:accent2>
      <a:accent3>
        <a:srgbClr val="DEC258"/>
      </a:accent3>
      <a:accent4>
        <a:srgbClr val="96CBB2"/>
      </a:accent4>
      <a:accent5>
        <a:srgbClr val="88A8C2"/>
      </a:accent5>
      <a:accent6>
        <a:srgbClr val="E2BBA2"/>
      </a:accent6>
      <a:hlink>
        <a:srgbClr val="6A938A"/>
      </a:hlink>
      <a:folHlink>
        <a:srgbClr val="B2B2B2"/>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Auburn_ExampleSlides_OptionA_Demo_ML" id="{4F358B03-E485-B847-841D-66421C1D2BD5}" vid="{44E32B64-2C70-EB4E-B445-56D689BF2F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Auburn_ExampleSlides_OptionA_Template</Template>
  <TotalTime>65184</TotalTime>
  <Words>2750</Words>
  <Application>Microsoft Macintosh PowerPoint</Application>
  <PresentationFormat>On-screen Show (4:3)</PresentationFormat>
  <Paragraphs>856</Paragraphs>
  <Slides>44</Slides>
  <Notes>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60" baseType="lpstr">
      <vt:lpstr>Arial Unicode MS</vt:lpstr>
      <vt:lpstr>HGｺﾞｼｯｸE</vt:lpstr>
      <vt:lpstr>Apple Braille</vt:lpstr>
      <vt:lpstr>Arial</vt:lpstr>
      <vt:lpstr>Calibri</vt:lpstr>
      <vt:lpstr>Century Gothic</vt:lpstr>
      <vt:lpstr>Courier New</vt:lpstr>
      <vt:lpstr>Gill Sans MT</vt:lpstr>
      <vt:lpstr>Mangal</vt:lpstr>
      <vt:lpstr>Osaka</vt:lpstr>
      <vt:lpstr>Questrial</vt:lpstr>
      <vt:lpstr>Times New Roman</vt:lpstr>
      <vt:lpstr>Wingdings</vt:lpstr>
      <vt:lpstr>Wingdings 2</vt:lpstr>
      <vt:lpstr>WM_SlideTemplateA_Template</vt:lpstr>
      <vt:lpstr>Slide</vt:lpstr>
      <vt:lpstr>TCP/IP Sockets...</vt:lpstr>
      <vt:lpstr>PowerPoint Presentation</vt:lpstr>
      <vt:lpstr>General Framework for Socket Programming</vt:lpstr>
      <vt:lpstr>TCP/IP Model : Where are the Sockets ?</vt:lpstr>
      <vt:lpstr>Internet (Network) Layer Protocol: IP</vt:lpstr>
      <vt:lpstr>IP Address</vt:lpstr>
      <vt:lpstr>IP Address</vt:lpstr>
      <vt:lpstr>Transport Layer Protocols: TCP and UDP</vt:lpstr>
      <vt:lpstr>TCP Sockets</vt:lpstr>
      <vt:lpstr>Ports</vt:lpstr>
      <vt:lpstr>Ports</vt:lpstr>
      <vt:lpstr>Life of an Internet Host (Client or Server)</vt:lpstr>
      <vt:lpstr>TCP Socket Programming (Java)</vt:lpstr>
      <vt:lpstr>Client-Server Paradigm</vt:lpstr>
      <vt:lpstr>TCP Sockets :  Language Independent Overview</vt:lpstr>
      <vt:lpstr>TCP Sockets in Java</vt:lpstr>
      <vt:lpstr>Server Socket Primitives Socket()</vt:lpstr>
      <vt:lpstr>Java TCP Server Example</vt:lpstr>
      <vt:lpstr>Client Java Socket Primitives: Socket() </vt:lpstr>
      <vt:lpstr>Java TCP Client Example</vt:lpstr>
      <vt:lpstr>Running TCP Server and Client</vt:lpstr>
      <vt:lpstr>UDP Socket Programming (Java)</vt:lpstr>
      <vt:lpstr>UDP Sockets :  Language Independent Overview</vt:lpstr>
      <vt:lpstr>UDP Sockets In Java</vt:lpstr>
      <vt:lpstr>Java UDP Server</vt:lpstr>
      <vt:lpstr>Java UDP Client</vt:lpstr>
      <vt:lpstr>Java UDP Client</vt:lpstr>
      <vt:lpstr>Running UDP Server and Client</vt:lpstr>
      <vt:lpstr>Sending Messages (Encoding)</vt:lpstr>
      <vt:lpstr>Encoding Text</vt:lpstr>
      <vt:lpstr>Encoding Numbers</vt:lpstr>
      <vt:lpstr>Encoding a Friend …. (Friend.java)</vt:lpstr>
      <vt:lpstr>Encoding a Friend into An Array of Bytes : Overview</vt:lpstr>
      <vt:lpstr>Encoding a Friend into An Array of Bytes (FriendEncoderBin.java)</vt:lpstr>
      <vt:lpstr>Using TCP to Send (SendTCP.java)</vt:lpstr>
      <vt:lpstr>Using UDP to Send (SendUDP.java)</vt:lpstr>
      <vt:lpstr>Receiving Messages (Decoding)</vt:lpstr>
      <vt:lpstr>Decoding a Friend From An Array of Bytes : Overview</vt:lpstr>
      <vt:lpstr>Decoding a Friend into An Array of Bytes (FriendDecoderBin.java)</vt:lpstr>
      <vt:lpstr>Using TCP to Receive (RecvTCP.java)</vt:lpstr>
      <vt:lpstr>Using UDP to Receive (RecvUDP.java)</vt:lpstr>
      <vt:lpstr>Wrap Up</vt:lpstr>
      <vt:lpstr>Self Study Questions</vt:lpstr>
      <vt:lpstr>Self Study Questions</vt:lpstr>
    </vt:vector>
  </TitlesOfParts>
  <Company>Auburn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Basics: Understanding the Computer’s Language 0s and 1s  </dc:title>
  <dc:creator>Saad Biaz</dc:creator>
  <cp:lastModifiedBy>Microsoft Office User</cp:lastModifiedBy>
  <cp:revision>1422</cp:revision>
  <cp:lastPrinted>2018-08-27T14:38:29Z</cp:lastPrinted>
  <dcterms:created xsi:type="dcterms:W3CDTF">2017-11-05T19:40:43Z</dcterms:created>
  <dcterms:modified xsi:type="dcterms:W3CDTF">2019-08-27T15:33:18Z</dcterms:modified>
</cp:coreProperties>
</file>