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4"/>
  </p:notesMasterIdLst>
  <p:sldIdLst>
    <p:sldId id="256" r:id="rId2"/>
    <p:sldId id="266" r:id="rId3"/>
    <p:sldId id="261" r:id="rId4"/>
    <p:sldId id="322" r:id="rId5"/>
    <p:sldId id="344" r:id="rId6"/>
    <p:sldId id="345" r:id="rId7"/>
    <p:sldId id="265" r:id="rId8"/>
    <p:sldId id="323" r:id="rId9"/>
    <p:sldId id="268" r:id="rId10"/>
    <p:sldId id="324" r:id="rId11"/>
    <p:sldId id="264" r:id="rId12"/>
    <p:sldId id="269" r:id="rId13"/>
    <p:sldId id="270" r:id="rId14"/>
    <p:sldId id="271" r:id="rId15"/>
    <p:sldId id="325" r:id="rId16"/>
    <p:sldId id="275" r:id="rId17"/>
    <p:sldId id="319" r:id="rId18"/>
    <p:sldId id="343" r:id="rId19"/>
    <p:sldId id="279" r:id="rId20"/>
    <p:sldId id="273" r:id="rId21"/>
    <p:sldId id="281" r:id="rId22"/>
    <p:sldId id="342" r:id="rId23"/>
    <p:sldId id="313" r:id="rId24"/>
    <p:sldId id="312" r:id="rId25"/>
    <p:sldId id="287" r:id="rId26"/>
    <p:sldId id="288" r:id="rId27"/>
    <p:sldId id="315" r:id="rId28"/>
    <p:sldId id="291" r:id="rId29"/>
    <p:sldId id="314" r:id="rId30"/>
    <p:sldId id="295" r:id="rId31"/>
    <p:sldId id="289" r:id="rId32"/>
    <p:sldId id="292" r:id="rId33"/>
    <p:sldId id="326" r:id="rId34"/>
    <p:sldId id="316" r:id="rId35"/>
    <p:sldId id="327" r:id="rId36"/>
    <p:sldId id="328" r:id="rId37"/>
    <p:sldId id="329" r:id="rId38"/>
    <p:sldId id="330" r:id="rId39"/>
    <p:sldId id="331" r:id="rId40"/>
    <p:sldId id="317" r:id="rId41"/>
    <p:sldId id="332" r:id="rId42"/>
    <p:sldId id="333" r:id="rId43"/>
    <p:sldId id="334" r:id="rId44"/>
    <p:sldId id="335" r:id="rId45"/>
    <p:sldId id="336" r:id="rId46"/>
    <p:sldId id="338" r:id="rId47"/>
    <p:sldId id="311" r:id="rId48"/>
    <p:sldId id="339" r:id="rId49"/>
    <p:sldId id="340" r:id="rId50"/>
    <p:sldId id="341" r:id="rId51"/>
    <p:sldId id="310" r:id="rId52"/>
    <p:sldId id="337" r:id="rId5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84871" autoAdjust="0"/>
  </p:normalViewPr>
  <p:slideViewPr>
    <p:cSldViewPr>
      <p:cViewPr varScale="1">
        <p:scale>
          <a:sx n="100" d="100"/>
          <a:sy n="100" d="100"/>
        </p:scale>
        <p:origin x="73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54E3A8AA-D5AF-4F6D-97AD-B735121FE825}" type="datetimeFigureOut">
              <a:rPr lang="en-US" smtClean="0"/>
              <a:t>1/19/2016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34D18838-FCC7-4FB5-827F-A208D4952F96}" type="slidenum">
              <a:rPr lang="en-US" smtClean="0"/>
              <a:t>‹#›</a:t>
            </a:fld>
            <a:endParaRPr lang="en-US"/>
          </a:p>
        </p:txBody>
      </p:sp>
    </p:spTree>
    <p:extLst>
      <p:ext uri="{BB962C8B-B14F-4D97-AF65-F5344CB8AC3E}">
        <p14:creationId xmlns:p14="http://schemas.microsoft.com/office/powerpoint/2010/main" val="3281965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Tux</a:t>
            </a:r>
            <a:r>
              <a:rPr lang="en-US" baseline="0" dirty="0" smtClean="0"/>
              <a:t> source: http://upload.wikimedia.org/wikipedia/commons/thumb/a/af/Tux.png/220px-Tux.png</a:t>
            </a:r>
          </a:p>
        </p:txBody>
      </p:sp>
      <p:sp>
        <p:nvSpPr>
          <p:cNvPr id="4" name="Slide Number Placeholder 3"/>
          <p:cNvSpPr>
            <a:spLocks noGrp="1"/>
          </p:cNvSpPr>
          <p:nvPr>
            <p:ph type="sldNum" sz="quarter" idx="10"/>
          </p:nvPr>
        </p:nvSpPr>
        <p:spPr/>
        <p:txBody>
          <a:bodyPr/>
          <a:lstStyle/>
          <a:p>
            <a:fld id="{34D18838-FCC7-4FB5-827F-A208D4952F96}" type="slidenum">
              <a:rPr lang="en-US" smtClean="0"/>
              <a:t>1</a:t>
            </a:fld>
            <a:endParaRPr lang="en-US"/>
          </a:p>
        </p:txBody>
      </p:sp>
    </p:spTree>
    <p:extLst>
      <p:ext uri="{BB962C8B-B14F-4D97-AF65-F5344CB8AC3E}">
        <p14:creationId xmlns:p14="http://schemas.microsoft.com/office/powerpoint/2010/main" val="386415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http://www.tuxmachines.org/images/linux_file_structure.jpg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26</a:t>
            </a:fld>
            <a:endParaRPr lang="en-US"/>
          </a:p>
        </p:txBody>
      </p:sp>
    </p:spTree>
    <p:extLst>
      <p:ext uri="{BB962C8B-B14F-4D97-AF65-F5344CB8AC3E}">
        <p14:creationId xmlns:p14="http://schemas.microsoft.com/office/powerpoint/2010/main" val="33482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30</a:t>
            </a:fld>
            <a:endParaRPr lang="en-US"/>
          </a:p>
        </p:txBody>
      </p:sp>
    </p:spTree>
    <p:extLst>
      <p:ext uri="{BB962C8B-B14F-4D97-AF65-F5344CB8AC3E}">
        <p14:creationId xmlns:p14="http://schemas.microsoft.com/office/powerpoint/2010/main" val="953872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34</a:t>
            </a:fld>
            <a:endParaRPr lang="en-US"/>
          </a:p>
        </p:txBody>
      </p:sp>
    </p:spTree>
    <p:extLst>
      <p:ext uri="{BB962C8B-B14F-4D97-AF65-F5344CB8AC3E}">
        <p14:creationId xmlns:p14="http://schemas.microsoft.com/office/powerpoint/2010/main" val="1576274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51</a:t>
            </a:fld>
            <a:endParaRPr lang="en-US"/>
          </a:p>
        </p:txBody>
      </p:sp>
    </p:spTree>
    <p:extLst>
      <p:ext uri="{BB962C8B-B14F-4D97-AF65-F5344CB8AC3E}">
        <p14:creationId xmlns:p14="http://schemas.microsoft.com/office/powerpoint/2010/main" val="2769007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52</a:t>
            </a:fld>
            <a:endParaRPr lang="en-US"/>
          </a:p>
        </p:txBody>
      </p:sp>
    </p:spTree>
    <p:extLst>
      <p:ext uri="{BB962C8B-B14F-4D97-AF65-F5344CB8AC3E}">
        <p14:creationId xmlns:p14="http://schemas.microsoft.com/office/powerpoint/2010/main" val="203214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Einstein</a:t>
            </a:r>
            <a:r>
              <a:rPr lang="en-US" baseline="0" dirty="0" smtClean="0"/>
              <a:t> at computer source: http://www.freakingnews.com/Pictures/1/IBM-PC-turns-25.jpg</a:t>
            </a:r>
          </a:p>
          <a:p>
            <a:r>
              <a:rPr lang="en-US" dirty="0" smtClean="0"/>
              <a:t>BU Rhett logo</a:t>
            </a:r>
            <a:r>
              <a:rPr lang="en-US" baseline="0" dirty="0" smtClean="0"/>
              <a:t> source: http://content.sportslogos.net/logos/30/619/full/71v3tk2fyob03vry9halsekcg.gif</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3</a:t>
            </a:fld>
            <a:endParaRPr lang="en-US"/>
          </a:p>
        </p:txBody>
      </p:sp>
    </p:spTree>
    <p:extLst>
      <p:ext uri="{BB962C8B-B14F-4D97-AF65-F5344CB8AC3E}">
        <p14:creationId xmlns:p14="http://schemas.microsoft.com/office/powerpoint/2010/main" val="9393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Linux? source: http://www.kernel.org/pub/linux/kernel/README and http://en.wikipedia.org/wiki/Linux and http://en.wikipedia.org/wiki/Unix</a:t>
            </a:r>
          </a:p>
          <a:p>
            <a:endParaRPr lang="en-US" dirty="0" smtClean="0"/>
          </a:p>
          <a:p>
            <a:r>
              <a:rPr lang="en-US" dirty="0" smtClean="0"/>
              <a:t>POSIX an acronym for "Portable Operating System Interface", is a family of standards specified by the IEEE for maintaining compatibility between operating systems. POSIX defines the application programming interface (API), along with command line shells and utility interfaces, for software compatibility with variants of Unix and other operating systems (source: http://en.wikipedia.org/wiki/POSIX).</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6</a:t>
            </a:fld>
            <a:endParaRPr lang="en-US"/>
          </a:p>
        </p:txBody>
      </p:sp>
    </p:spTree>
    <p:extLst>
      <p:ext uri="{BB962C8B-B14F-4D97-AF65-F5344CB8AC3E}">
        <p14:creationId xmlns:p14="http://schemas.microsoft.com/office/powerpoint/2010/main" val="4056392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Richard Stallman source: http://www.stuffyouwillhate.com/wp-content/uploads/richard-stallman.jpg</a:t>
            </a:r>
          </a:p>
          <a:p>
            <a:r>
              <a:rPr lang="en-US" baseline="0" dirty="0" smtClean="0"/>
              <a:t>Linux Torvalds source: https://netfiles.uiuc.edu/rhasan/linux/Linus_Torvalds.jpg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7</a:t>
            </a:fld>
            <a:endParaRPr lang="en-US"/>
          </a:p>
        </p:txBody>
      </p:sp>
    </p:spTree>
    <p:extLst>
      <p:ext uri="{BB962C8B-B14F-4D97-AF65-F5344CB8AC3E}">
        <p14:creationId xmlns:p14="http://schemas.microsoft.com/office/powerpoint/2010/main" val="1181632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9</a:t>
            </a:fld>
            <a:endParaRPr lang="en-US"/>
          </a:p>
        </p:txBody>
      </p:sp>
    </p:spTree>
    <p:extLst>
      <p:ext uri="{BB962C8B-B14F-4D97-AF65-F5344CB8AC3E}">
        <p14:creationId xmlns:p14="http://schemas.microsoft.com/office/powerpoint/2010/main" val="361848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a:t>
            </a:r>
            <a:r>
              <a:rPr lang="en-US" baseline="0" dirty="0" smtClean="0"/>
              <a:t> logo source: </a:t>
            </a:r>
            <a:r>
              <a:rPr lang="en-US" dirty="0" smtClean="0"/>
              <a:t>http://www.whatthetech.com/blog/wp-content/uploads/2012/03/windows-logo.jpg</a:t>
            </a:r>
          </a:p>
          <a:p>
            <a:r>
              <a:rPr lang="en-US" dirty="0" smtClean="0"/>
              <a:t>X-Win32</a:t>
            </a:r>
            <a:r>
              <a:rPr lang="en-US" baseline="0" dirty="0" smtClean="0"/>
              <a:t> logo source: http://m.ts.vcu.edu/kb/images/software-images/X-Win32-12-Splash.JPG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11</a:t>
            </a:fld>
            <a:endParaRPr lang="en-US"/>
          </a:p>
        </p:txBody>
      </p:sp>
    </p:spTree>
    <p:extLst>
      <p:ext uri="{BB962C8B-B14F-4D97-AF65-F5344CB8AC3E}">
        <p14:creationId xmlns:p14="http://schemas.microsoft.com/office/powerpoint/2010/main" val="2168674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Steve Jobs image source: http://blogs.computerworld.com/sites/computerworld.com/files/u23/steve-jobs.jpg</a:t>
            </a:r>
          </a:p>
          <a:p>
            <a:r>
              <a:rPr lang="en-US" baseline="0" dirty="0" smtClean="0"/>
              <a:t>Apple logo source: http://coreldrawtips.com/images/applebig.jpg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12</a:t>
            </a:fld>
            <a:endParaRPr lang="en-US"/>
          </a:p>
        </p:txBody>
      </p:sp>
    </p:spTree>
    <p:extLst>
      <p:ext uri="{BB962C8B-B14F-4D97-AF65-F5344CB8AC3E}">
        <p14:creationId xmlns:p14="http://schemas.microsoft.com/office/powerpoint/2010/main" val="2625463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20</a:t>
            </a:fld>
            <a:endParaRPr lang="en-US"/>
          </a:p>
        </p:txBody>
      </p:sp>
    </p:spTree>
    <p:extLst>
      <p:ext uri="{BB962C8B-B14F-4D97-AF65-F5344CB8AC3E}">
        <p14:creationId xmlns:p14="http://schemas.microsoft.com/office/powerpoint/2010/main" val="244995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Life</a:t>
            </a:r>
            <a:r>
              <a:rPr lang="en-US" baseline="0" dirty="0" smtClean="0"/>
              <a:t> preserver image source: http://ubesicecreamshop.com/wp-content/uploads/2012/04/life-preserver.jpg</a:t>
            </a:r>
            <a:endParaRPr lang="en-US" dirty="0"/>
          </a:p>
        </p:txBody>
      </p:sp>
      <p:sp>
        <p:nvSpPr>
          <p:cNvPr id="4" name="Slide Number Placeholder 3"/>
          <p:cNvSpPr>
            <a:spLocks noGrp="1"/>
          </p:cNvSpPr>
          <p:nvPr>
            <p:ph type="sldNum" sz="quarter" idx="10"/>
          </p:nvPr>
        </p:nvSpPr>
        <p:spPr/>
        <p:txBody>
          <a:bodyPr/>
          <a:lstStyle/>
          <a:p>
            <a:fld id="{34D18838-FCC7-4FB5-827F-A208D4952F96}" type="slidenum">
              <a:rPr lang="en-US" smtClean="0"/>
              <a:t>21</a:t>
            </a:fld>
            <a:endParaRPr lang="en-US"/>
          </a:p>
        </p:txBody>
      </p:sp>
    </p:spTree>
    <p:extLst>
      <p:ext uri="{BB962C8B-B14F-4D97-AF65-F5344CB8AC3E}">
        <p14:creationId xmlns:p14="http://schemas.microsoft.com/office/powerpoint/2010/main" val="2449957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2F1554-35A0-4B07-A4E5-B02BBEDF9AB5}" type="datetimeFigureOut">
              <a:rPr lang="en-US" smtClean="0"/>
              <a:t>1/19/2016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8E66F6-A6E6-463A-B25C-341BF1DF1A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8E66F6-A6E6-463A-B25C-341BF1DF1A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8E66F6-A6E6-463A-B25C-341BF1DF1A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8E66F6-A6E6-463A-B25C-341BF1DF1AA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58E66F6-A6E6-463A-B25C-341BF1DF1A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8E66F6-A6E6-463A-B25C-341BF1DF1AA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58E66F6-A6E6-463A-B25C-341BF1DF1AA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2F1554-35A0-4B07-A4E5-B02BBEDF9AB5}" type="datetimeFigureOut">
              <a:rPr lang="en-US" smtClean="0"/>
              <a:t>1/19/2016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58E66F6-A6E6-463A-B25C-341BF1DF1A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2F1554-35A0-4B07-A4E5-B02BBEDF9AB5}" type="datetimeFigureOut">
              <a:rPr lang="en-US" smtClean="0"/>
              <a:t>1/19/2016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58E66F6-A6E6-463A-B25C-341BF1DF1A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2F1554-35A0-4B07-A4E5-B02BBEDF9AB5}" type="datetimeFigureOut">
              <a:rPr lang="en-US" smtClean="0"/>
              <a:t>1/19/2016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8E66F6-A6E6-463A-B25C-341BF1DF1A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2F1554-35A0-4B07-A4E5-B02BBEDF9AB5}" type="datetimeFigureOut">
              <a:rPr lang="en-US" smtClean="0"/>
              <a:t>1/19/2016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8E66F6-A6E6-463A-B25C-341BF1DF1A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obaxterm.mobatek.n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bu.edu/tech/support/research/training-consulting/live-tutorial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cse.sc.edu/~okeefe/tutorials/unixtut/" TargetMode="External"/><Relationship Id="rId4" Type="http://schemas.openxmlformats.org/officeDocument/2006/relationships/hyperlink" Target="http://www.tutorialspoint.com/unix/"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1"/>
            <a:ext cx="7772400" cy="990600"/>
          </a:xfrm>
        </p:spPr>
        <p:txBody>
          <a:bodyPr/>
          <a:lstStyle/>
          <a:p>
            <a:pPr algn="ctr"/>
            <a:r>
              <a:rPr lang="en-US" dirty="0" smtClean="0"/>
              <a:t>Introduction to Linux</a:t>
            </a:r>
            <a:endParaRPr lang="en-US" dirty="0"/>
          </a:p>
        </p:txBody>
      </p:sp>
      <p:sp>
        <p:nvSpPr>
          <p:cNvPr id="3" name="Subtitle 2"/>
          <p:cNvSpPr>
            <a:spLocks noGrp="1"/>
          </p:cNvSpPr>
          <p:nvPr>
            <p:ph type="subTitle" idx="1"/>
          </p:nvPr>
        </p:nvSpPr>
        <p:spPr>
          <a:xfrm>
            <a:off x="1524000" y="2209800"/>
            <a:ext cx="6400800" cy="838200"/>
          </a:xfrm>
        </p:spPr>
        <p:txBody>
          <a:bodyPr>
            <a:noAutofit/>
          </a:bodyPr>
          <a:lstStyle/>
          <a:p>
            <a:pPr algn="ctr"/>
            <a:r>
              <a:rPr lang="en-US" sz="2400" dirty="0" smtClean="0"/>
              <a:t>Robert Putnam</a:t>
            </a:r>
          </a:p>
          <a:p>
            <a:pPr algn="ctr"/>
            <a:r>
              <a:rPr lang="en-US" sz="2400" dirty="0" smtClean="0"/>
              <a:t>Research Computing, IS&amp;T</a:t>
            </a:r>
          </a:p>
          <a:p>
            <a:pPr algn="ctr"/>
            <a:r>
              <a:rPr lang="en-US" sz="2400" dirty="0"/>
              <a:t>p</a:t>
            </a:r>
            <a:r>
              <a:rPr lang="en-US" sz="2400" dirty="0" smtClean="0"/>
              <a:t>utnam@bu.edu</a:t>
            </a:r>
            <a:endParaRPr lang="en-US" sz="2400" dirty="0"/>
          </a:p>
        </p:txBody>
      </p:sp>
    </p:spTree>
    <p:extLst>
      <p:ext uri="{BB962C8B-B14F-4D97-AF65-F5344CB8AC3E}">
        <p14:creationId xmlns:p14="http://schemas.microsoft.com/office/powerpoint/2010/main" val="3353754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70000" lnSpcReduction="20000"/>
          </a:bodyPr>
          <a:lstStyle/>
          <a:p>
            <a:r>
              <a:rPr lang="en-US" dirty="0" err="1"/>
              <a:t>awk</a:t>
            </a:r>
            <a:r>
              <a:rPr lang="en-US" dirty="0"/>
              <a:t>		Pattern scanning and processing </a:t>
            </a:r>
            <a:r>
              <a:rPr lang="en-US" dirty="0" smtClean="0"/>
              <a:t>language</a:t>
            </a:r>
          </a:p>
          <a:p>
            <a:r>
              <a:rPr lang="en-US" dirty="0"/>
              <a:t>c</a:t>
            </a:r>
            <a:r>
              <a:rPr lang="en-US" dirty="0" smtClean="0"/>
              <a:t>at		Display file(s)</a:t>
            </a:r>
            <a:endParaRPr lang="en-US" dirty="0"/>
          </a:p>
          <a:p>
            <a:r>
              <a:rPr lang="en-US" dirty="0"/>
              <a:t>cut		</a:t>
            </a:r>
            <a:r>
              <a:rPr lang="en-US" dirty="0" smtClean="0"/>
              <a:t>Extract</a:t>
            </a:r>
            <a:r>
              <a:rPr lang="en-US" dirty="0" smtClean="0"/>
              <a:t> </a:t>
            </a:r>
            <a:r>
              <a:rPr lang="en-US" dirty="0"/>
              <a:t>selected fields of each line of a file</a:t>
            </a:r>
          </a:p>
          <a:p>
            <a:r>
              <a:rPr lang="en-US" dirty="0"/>
              <a:t>diff		Compare two </a:t>
            </a:r>
            <a:r>
              <a:rPr lang="en-US" dirty="0" smtClean="0"/>
              <a:t>files</a:t>
            </a:r>
          </a:p>
          <a:p>
            <a:r>
              <a:rPr lang="en-US" dirty="0" err="1" smtClean="0"/>
              <a:t>grep</a:t>
            </a:r>
            <a:r>
              <a:rPr lang="en-US" dirty="0"/>
              <a:t>		Search text for a pattern</a:t>
            </a:r>
          </a:p>
          <a:p>
            <a:r>
              <a:rPr lang="en-US" dirty="0"/>
              <a:t>head	</a:t>
            </a:r>
            <a:r>
              <a:rPr lang="en-US" dirty="0" smtClean="0"/>
              <a:t>Display </a:t>
            </a:r>
            <a:r>
              <a:rPr lang="en-US" dirty="0"/>
              <a:t>the first part of files</a:t>
            </a:r>
          </a:p>
          <a:p>
            <a:r>
              <a:rPr lang="en-US" dirty="0"/>
              <a:t>less		Display files on a page-by-page basis</a:t>
            </a:r>
          </a:p>
          <a:p>
            <a:r>
              <a:rPr lang="en-US" dirty="0"/>
              <a:t>od		Dump files in various formats</a:t>
            </a:r>
          </a:p>
          <a:p>
            <a:r>
              <a:rPr lang="en-US" dirty="0" err="1"/>
              <a:t>sed</a:t>
            </a:r>
            <a:r>
              <a:rPr lang="en-US" dirty="0"/>
              <a:t>		Stream </a:t>
            </a:r>
            <a:r>
              <a:rPr lang="en-US" dirty="0" smtClean="0"/>
              <a:t>editor (esp. search and replace)</a:t>
            </a:r>
            <a:endParaRPr lang="en-US" dirty="0"/>
          </a:p>
          <a:p>
            <a:r>
              <a:rPr lang="en-US" dirty="0"/>
              <a:t>sort		</a:t>
            </a:r>
            <a:r>
              <a:rPr lang="en-US" dirty="0" smtClean="0"/>
              <a:t>Sort text </a:t>
            </a:r>
            <a:r>
              <a:rPr lang="en-US" dirty="0"/>
              <a:t>files</a:t>
            </a:r>
          </a:p>
          <a:p>
            <a:r>
              <a:rPr lang="en-US" dirty="0"/>
              <a:t>split		Split </a:t>
            </a:r>
            <a:r>
              <a:rPr lang="en-US" dirty="0" smtClean="0"/>
              <a:t>files</a:t>
            </a:r>
            <a:endParaRPr lang="en-US" dirty="0"/>
          </a:p>
          <a:p>
            <a:r>
              <a:rPr lang="en-US" dirty="0"/>
              <a:t>tail		</a:t>
            </a:r>
            <a:r>
              <a:rPr lang="en-US" dirty="0" smtClean="0"/>
              <a:t>Display </a:t>
            </a:r>
            <a:r>
              <a:rPr lang="en-US" dirty="0"/>
              <a:t>the last part of a file</a:t>
            </a:r>
          </a:p>
          <a:p>
            <a:r>
              <a:rPr lang="en-US" dirty="0" err="1"/>
              <a:t>tr</a:t>
            </a:r>
            <a:r>
              <a:rPr lang="en-US" dirty="0"/>
              <a:t>		</a:t>
            </a:r>
            <a:r>
              <a:rPr lang="en-US" dirty="0" smtClean="0"/>
              <a:t>Translate/delete </a:t>
            </a:r>
            <a:r>
              <a:rPr lang="en-US" dirty="0"/>
              <a:t>characters</a:t>
            </a:r>
          </a:p>
          <a:p>
            <a:r>
              <a:rPr lang="en-US" dirty="0" err="1"/>
              <a:t>uniq</a:t>
            </a:r>
            <a:r>
              <a:rPr lang="en-US" dirty="0"/>
              <a:t>		F</a:t>
            </a:r>
            <a:r>
              <a:rPr lang="en-US" dirty="0" smtClean="0"/>
              <a:t>ilter </a:t>
            </a:r>
            <a:r>
              <a:rPr lang="en-US" dirty="0"/>
              <a:t>out repeated lines in a file</a:t>
            </a:r>
          </a:p>
          <a:p>
            <a:r>
              <a:rPr lang="en-US" dirty="0" err="1"/>
              <a:t>wc</a:t>
            </a:r>
            <a:r>
              <a:rPr lang="en-US" dirty="0"/>
              <a:t>		Line, word and </a:t>
            </a:r>
            <a:r>
              <a:rPr lang="en-US" dirty="0" smtClean="0"/>
              <a:t>character count</a:t>
            </a:r>
          </a:p>
          <a:p>
            <a:r>
              <a:rPr lang="en-US" dirty="0" smtClean="0"/>
              <a:t>tar               File archive (similar to zip)</a:t>
            </a:r>
          </a:p>
          <a:p>
            <a:pPr marL="109728" indent="0">
              <a:buNone/>
            </a:pPr>
            <a:endParaRPr lang="en-US" dirty="0"/>
          </a:p>
          <a:p>
            <a:endParaRPr lang="en-US" dirty="0"/>
          </a:p>
        </p:txBody>
      </p:sp>
      <p:sp>
        <p:nvSpPr>
          <p:cNvPr id="3" name="Title 2"/>
          <p:cNvSpPr>
            <a:spLocks noGrp="1"/>
          </p:cNvSpPr>
          <p:nvPr>
            <p:ph type="title"/>
          </p:nvPr>
        </p:nvSpPr>
        <p:spPr/>
        <p:txBody>
          <a:bodyPr>
            <a:normAutofit fontScale="90000"/>
          </a:bodyPr>
          <a:lstStyle/>
          <a:p>
            <a:r>
              <a:rPr lang="en-US" dirty="0" smtClean="0"/>
              <a:t>What is Linux: Selected text processing utilities</a:t>
            </a:r>
            <a:endParaRPr lang="en-US" dirty="0"/>
          </a:p>
        </p:txBody>
      </p:sp>
    </p:spTree>
    <p:extLst>
      <p:ext uri="{BB962C8B-B14F-4D97-AF65-F5344CB8AC3E}">
        <p14:creationId xmlns:p14="http://schemas.microsoft.com/office/powerpoint/2010/main" val="3899201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600200"/>
            <a:ext cx="6705600" cy="4525963"/>
          </a:xfrm>
        </p:spPr>
        <p:txBody>
          <a:bodyPr>
            <a:normAutofit/>
          </a:bodyPr>
          <a:lstStyle/>
          <a:p>
            <a:r>
              <a:rPr lang="en-US" dirty="0" smtClean="0"/>
              <a:t>You need a “</a:t>
            </a:r>
            <a:r>
              <a:rPr lang="en-US" dirty="0" err="1" smtClean="0"/>
              <a:t>xterm</a:t>
            </a:r>
            <a:r>
              <a:rPr lang="en-US" dirty="0" smtClean="0"/>
              <a:t>” emulation – software that emulates an “X” terminal and that connects using the “SSH” Secure Shell protocol.</a:t>
            </a:r>
          </a:p>
          <a:p>
            <a:pPr lvl="1"/>
            <a:r>
              <a:rPr lang="en-US" dirty="0" smtClean="0"/>
              <a:t>Windows</a:t>
            </a:r>
          </a:p>
          <a:p>
            <a:pPr lvl="2"/>
            <a:r>
              <a:rPr lang="en-US" dirty="0" smtClean="0"/>
              <a:t>Recommended: </a:t>
            </a:r>
            <a:r>
              <a:rPr lang="en-US" dirty="0" err="1" smtClean="0"/>
              <a:t>MobaXterm</a:t>
            </a:r>
            <a:r>
              <a:rPr lang="en-US" dirty="0" smtClean="0"/>
              <a:t> (</a:t>
            </a:r>
            <a:r>
              <a:rPr lang="en-US" dirty="0" smtClean="0">
                <a:hlinkClick r:id="rId3"/>
              </a:rPr>
              <a:t>http</a:t>
            </a:r>
            <a:r>
              <a:rPr lang="en-US" dirty="0">
                <a:hlinkClick r:id="rId3"/>
              </a:rPr>
              <a:t>://mobaxterm.mobatek.net</a:t>
            </a:r>
            <a:r>
              <a:rPr lang="en-US" dirty="0" smtClean="0">
                <a:hlinkClick r:id="rId3"/>
              </a:rPr>
              <a:t>/</a:t>
            </a:r>
            <a:r>
              <a:rPr lang="en-US" dirty="0" smtClean="0"/>
              <a:t>)</a:t>
            </a:r>
          </a:p>
          <a:p>
            <a:pPr lvl="2"/>
            <a:r>
              <a:rPr lang="en-US" dirty="0" smtClean="0"/>
              <a:t>Also available at BU, Xwin32</a:t>
            </a:r>
          </a:p>
          <a:p>
            <a:pPr marL="630936" lvl="2" indent="0">
              <a:buNone/>
            </a:pPr>
            <a:r>
              <a:rPr lang="en-US" dirty="0"/>
              <a:t>(http://www.bu.edu/tech/services/support/desktop/distribution/xwindows/xwin32</a:t>
            </a:r>
            <a:r>
              <a:rPr lang="en-US" dirty="0" smtClean="0"/>
              <a:t>/)</a:t>
            </a:r>
          </a:p>
        </p:txBody>
      </p:sp>
      <p:sp>
        <p:nvSpPr>
          <p:cNvPr id="2" name="Title 1"/>
          <p:cNvSpPr>
            <a:spLocks noGrp="1"/>
          </p:cNvSpPr>
          <p:nvPr>
            <p:ph type="title" idx="4294967295"/>
          </p:nvPr>
        </p:nvSpPr>
        <p:spPr>
          <a:xfrm>
            <a:off x="228600" y="228600"/>
            <a:ext cx="8229600" cy="868362"/>
          </a:xfrm>
        </p:spPr>
        <p:txBody>
          <a:bodyPr>
            <a:normAutofit fontScale="90000"/>
          </a:bodyPr>
          <a:lstStyle/>
          <a:p>
            <a:r>
              <a:rPr lang="en-US" dirty="0" smtClean="0"/>
              <a:t>Connecting to a Linux Host – Windows Client Software</a:t>
            </a:r>
            <a:endParaRPr lang="en-US" dirty="0"/>
          </a:p>
        </p:txBody>
      </p:sp>
      <p:pic>
        <p:nvPicPr>
          <p:cNvPr id="7170"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934200" y="1219200"/>
            <a:ext cx="1377537" cy="121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9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1701478"/>
            <a:ext cx="7924800" cy="2362200"/>
          </a:xfrm>
        </p:spPr>
        <p:txBody>
          <a:bodyPr/>
          <a:lstStyle/>
          <a:p>
            <a:pPr marL="109728" indent="0">
              <a:buNone/>
            </a:pPr>
            <a:endParaRPr lang="en-US" dirty="0" smtClean="0"/>
          </a:p>
          <a:p>
            <a:pPr lvl="1"/>
            <a:r>
              <a:rPr lang="en-US" dirty="0" smtClean="0"/>
              <a:t>Mac OS X</a:t>
            </a:r>
          </a:p>
          <a:p>
            <a:pPr lvl="2"/>
            <a:r>
              <a:rPr lang="en-US" dirty="0" smtClean="0"/>
              <a:t>“Terminal” is already installed</a:t>
            </a:r>
          </a:p>
          <a:p>
            <a:pPr lvl="2"/>
            <a:r>
              <a:rPr lang="en-US" dirty="0" smtClean="0"/>
              <a:t>Why</a:t>
            </a:r>
            <a:r>
              <a:rPr lang="en-US" dirty="0"/>
              <a:t>? Darwin, the system on which Apple's Mac OS X is built, is a derivative of 4.4BSD-Lite2 and </a:t>
            </a:r>
            <a:r>
              <a:rPr lang="en-US" dirty="0" smtClean="0"/>
              <a:t>FreeBSD. In other words, the Mac is a Unix system!</a:t>
            </a:r>
          </a:p>
        </p:txBody>
      </p:sp>
      <p:sp>
        <p:nvSpPr>
          <p:cNvPr id="2" name="Title 1"/>
          <p:cNvSpPr>
            <a:spLocks noGrp="1"/>
          </p:cNvSpPr>
          <p:nvPr>
            <p:ph type="title" idx="4294967295"/>
          </p:nvPr>
        </p:nvSpPr>
        <p:spPr>
          <a:xfrm>
            <a:off x="381000" y="304800"/>
            <a:ext cx="8229600" cy="1143000"/>
          </a:xfrm>
        </p:spPr>
        <p:txBody>
          <a:bodyPr>
            <a:normAutofit fontScale="90000"/>
          </a:bodyPr>
          <a:lstStyle/>
          <a:p>
            <a:r>
              <a:rPr lang="en-US" dirty="0" smtClean="0"/>
              <a:t>Connecting to a Linux Host – Mac OS X Client Software</a:t>
            </a:r>
            <a:endParaRPr lang="en-US" dirty="0"/>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69154" y="990600"/>
            <a:ext cx="145874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4191000"/>
            <a:ext cx="3096768" cy="2322576"/>
          </a:xfrm>
          <a:prstGeom prst="rect">
            <a:avLst/>
          </a:prstGeom>
        </p:spPr>
      </p:pic>
      <p:sp>
        <p:nvSpPr>
          <p:cNvPr id="6" name="Content Placeholder 2"/>
          <p:cNvSpPr txBox="1">
            <a:spLocks/>
          </p:cNvSpPr>
          <p:nvPr/>
        </p:nvSpPr>
        <p:spPr>
          <a:xfrm>
            <a:off x="0" y="3631556"/>
            <a:ext cx="5943600" cy="1371600"/>
          </a:xfrm>
          <a:prstGeom prst="rect">
            <a:avLst/>
          </a:prstGeom>
        </p:spPr>
        <p:txBody>
          <a:bodyPr vert="horz">
            <a:normAutofit fontScale="925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93192" lvl="1" indent="0">
              <a:buNone/>
            </a:pPr>
            <a:endParaRPr lang="en-US" dirty="0" smtClean="0"/>
          </a:p>
          <a:p>
            <a:pPr lvl="2"/>
            <a:r>
              <a:rPr lang="en-US" dirty="0" smtClean="0"/>
              <a:t>For X11 (graphics), see </a:t>
            </a:r>
            <a:r>
              <a:rPr lang="en-US" dirty="0" err="1" smtClean="0"/>
              <a:t>XQuartz</a:t>
            </a:r>
            <a:r>
              <a:rPr lang="en-US" dirty="0" smtClean="0"/>
              <a:t> </a:t>
            </a:r>
          </a:p>
          <a:p>
            <a:pPr marL="630936" lvl="2" indent="0">
              <a:buNone/>
            </a:pPr>
            <a:r>
              <a:rPr lang="en-US" dirty="0" smtClean="0"/>
              <a:t>(http://xquartz.macosforge.org/landing/)</a:t>
            </a:r>
          </a:p>
        </p:txBody>
      </p:sp>
    </p:spTree>
    <p:extLst>
      <p:ext uri="{BB962C8B-B14F-4D97-AF65-F5344CB8AC3E}">
        <p14:creationId xmlns:p14="http://schemas.microsoft.com/office/powerpoint/2010/main" val="3341856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err="1" smtClean="0"/>
              <a:t>MobaXterm</a:t>
            </a:r>
            <a:endParaRPr lang="en-US" dirty="0" smtClean="0"/>
          </a:p>
          <a:p>
            <a:pPr lvl="1"/>
            <a:r>
              <a:rPr lang="en-US" dirty="0" smtClean="0"/>
              <a:t>From Windows Desktop</a:t>
            </a:r>
          </a:p>
          <a:p>
            <a:pPr lvl="2"/>
            <a:r>
              <a:rPr lang="en-US" dirty="0" smtClean="0"/>
              <a:t>Double-click </a:t>
            </a:r>
            <a:r>
              <a:rPr lang="en-US" dirty="0" smtClean="0">
                <a:solidFill>
                  <a:srgbClr val="00B050"/>
                </a:solidFill>
              </a:rPr>
              <a:t>MobaXterm_Personal_6.5.exe</a:t>
            </a:r>
          </a:p>
          <a:p>
            <a:pPr lvl="2"/>
            <a:r>
              <a:rPr lang="en-US" dirty="0" smtClean="0"/>
              <a:t>Double-click saved session </a:t>
            </a:r>
            <a:r>
              <a:rPr lang="en-US" dirty="0" smtClean="0">
                <a:solidFill>
                  <a:srgbClr val="00B050"/>
                </a:solidFill>
              </a:rPr>
              <a:t>scc1.bu.edu [SSH]</a:t>
            </a:r>
          </a:p>
          <a:p>
            <a:pPr lvl="2"/>
            <a:r>
              <a:rPr lang="en-US" dirty="0" smtClean="0"/>
              <a:t>Login: &lt;</a:t>
            </a:r>
            <a:r>
              <a:rPr lang="en-US" dirty="0" err="1" smtClean="0"/>
              <a:t>userID</a:t>
            </a:r>
            <a:r>
              <a:rPr lang="en-US" dirty="0" smtClean="0"/>
              <a:t>&gt;</a:t>
            </a:r>
          </a:p>
          <a:p>
            <a:pPr lvl="2"/>
            <a:r>
              <a:rPr lang="en-US" dirty="0" smtClean="0"/>
              <a:t>Password: &lt;password&gt;</a:t>
            </a:r>
          </a:p>
          <a:p>
            <a:pPr marL="393192" lvl="1" indent="0">
              <a:buNone/>
            </a:pPr>
            <a:endParaRPr lang="en-US" dirty="0" smtClean="0"/>
          </a:p>
          <a:p>
            <a:pPr lvl="1"/>
            <a:endParaRPr lang="en-US" dirty="0"/>
          </a:p>
        </p:txBody>
      </p:sp>
      <p:sp>
        <p:nvSpPr>
          <p:cNvPr id="3" name="Title 2"/>
          <p:cNvSpPr>
            <a:spLocks noGrp="1"/>
          </p:cNvSpPr>
          <p:nvPr>
            <p:ph type="title"/>
          </p:nvPr>
        </p:nvSpPr>
        <p:spPr>
          <a:xfrm>
            <a:off x="457200" y="274638"/>
            <a:ext cx="6858000" cy="1143000"/>
          </a:xfrm>
        </p:spPr>
        <p:txBody>
          <a:bodyPr>
            <a:normAutofit fontScale="90000"/>
          </a:bodyPr>
          <a:lstStyle/>
          <a:p>
            <a:r>
              <a:rPr lang="en-US" dirty="0" smtClean="0"/>
              <a:t>Connecting to a Linux Host -</a:t>
            </a:r>
            <a:br>
              <a:rPr lang="en-US" dirty="0" smtClean="0"/>
            </a:br>
            <a:r>
              <a:rPr lang="en-US" dirty="0" smtClean="0"/>
              <a:t>Windows Client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762000"/>
            <a:ext cx="1751611" cy="1550276"/>
          </a:xfrm>
          <a:prstGeom prst="rect">
            <a:avLst/>
          </a:prstGeom>
        </p:spPr>
      </p:pic>
    </p:spTree>
    <p:extLst>
      <p:ext uri="{BB962C8B-B14F-4D97-AF65-F5344CB8AC3E}">
        <p14:creationId xmlns:p14="http://schemas.microsoft.com/office/powerpoint/2010/main" val="2979003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534400" cy="1338072"/>
          </a:xfrm>
        </p:spPr>
        <p:txBody>
          <a:bodyPr>
            <a:normAutofit lnSpcReduction="10000"/>
          </a:bodyPr>
          <a:lstStyle/>
          <a:p>
            <a:r>
              <a:rPr lang="en-US" dirty="0" smtClean="0"/>
              <a:t>Terminal</a:t>
            </a:r>
          </a:p>
          <a:p>
            <a:pPr lvl="1"/>
            <a:r>
              <a:rPr lang="en-US" dirty="0" smtClean="0"/>
              <a:t>Type </a:t>
            </a:r>
            <a:r>
              <a:rPr lang="en-US" b="1" dirty="0" err="1" smtClean="0"/>
              <a:t>ssh</a:t>
            </a:r>
            <a:r>
              <a:rPr lang="en-US" b="1" dirty="0" smtClean="0"/>
              <a:t> –X scc1.bu.edu </a:t>
            </a:r>
            <a:r>
              <a:rPr lang="en-US" dirty="0" smtClean="0"/>
              <a:t>or </a:t>
            </a:r>
            <a:r>
              <a:rPr lang="en-US" b="1" dirty="0" err="1" smtClean="0"/>
              <a:t>ssh</a:t>
            </a:r>
            <a:r>
              <a:rPr lang="en-US" b="1" dirty="0" smtClean="0"/>
              <a:t> –Y </a:t>
            </a:r>
            <a:r>
              <a:rPr lang="en-US" dirty="0" smtClean="0"/>
              <a:t>scc1.bu.edu</a:t>
            </a:r>
          </a:p>
          <a:p>
            <a:pPr marL="109728" indent="0">
              <a:buNone/>
            </a:pPr>
            <a:r>
              <a:rPr lang="en-US" dirty="0" smtClean="0"/>
              <a:t> </a:t>
            </a:r>
          </a:p>
          <a:p>
            <a:pPr marL="109728" indent="0">
              <a:buNone/>
            </a:pPr>
            <a:endParaRPr lang="en-US" dirty="0" smtClean="0"/>
          </a:p>
          <a:p>
            <a:pPr marL="393192"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normAutofit fontScale="90000"/>
          </a:bodyPr>
          <a:lstStyle/>
          <a:p>
            <a:r>
              <a:rPr lang="en-US" dirty="0" smtClean="0"/>
              <a:t>Connecting to a Linux Host -</a:t>
            </a:r>
            <a:br>
              <a:rPr lang="en-US" dirty="0" smtClean="0"/>
            </a:br>
            <a:r>
              <a:rPr lang="en-US" dirty="0" smtClean="0"/>
              <a:t>Mac OS X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67000"/>
            <a:ext cx="5631985" cy="353078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3124200"/>
            <a:ext cx="1863953" cy="1752600"/>
          </a:xfrm>
          <a:prstGeom prst="rect">
            <a:avLst/>
          </a:prstGeom>
        </p:spPr>
      </p:pic>
    </p:spTree>
    <p:extLst>
      <p:ext uri="{BB962C8B-B14F-4D97-AF65-F5344CB8AC3E}">
        <p14:creationId xmlns:p14="http://schemas.microsoft.com/office/powerpoint/2010/main" val="790158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At the command prompt, type the following:</a:t>
            </a:r>
          </a:p>
          <a:p>
            <a:pPr lvl="1"/>
            <a:r>
              <a:rPr lang="en-US" dirty="0"/>
              <a:t>c</a:t>
            </a:r>
            <a:r>
              <a:rPr lang="en-US" dirty="0" smtClean="0"/>
              <a:t>d</a:t>
            </a:r>
          </a:p>
          <a:p>
            <a:pPr lvl="1"/>
            <a:r>
              <a:rPr lang="en-US" dirty="0"/>
              <a:t>t</a:t>
            </a:r>
            <a:r>
              <a:rPr lang="en-US" dirty="0" smtClean="0"/>
              <a:t>ar </a:t>
            </a:r>
            <a:r>
              <a:rPr lang="en-US" dirty="0" err="1" smtClean="0"/>
              <a:t>xf</a:t>
            </a:r>
            <a:r>
              <a:rPr lang="en-US" dirty="0" smtClean="0"/>
              <a:t> /</a:t>
            </a:r>
            <a:r>
              <a:rPr lang="en-US" dirty="0" err="1" smtClean="0"/>
              <a:t>tmp</a:t>
            </a:r>
            <a:r>
              <a:rPr lang="en-US" dirty="0" smtClean="0"/>
              <a:t>/linux-materials.tar</a:t>
            </a:r>
            <a:endParaRPr lang="en-US" dirty="0"/>
          </a:p>
        </p:txBody>
      </p:sp>
      <p:sp>
        <p:nvSpPr>
          <p:cNvPr id="3" name="Title 2"/>
          <p:cNvSpPr>
            <a:spLocks noGrp="1"/>
          </p:cNvSpPr>
          <p:nvPr>
            <p:ph type="title"/>
          </p:nvPr>
        </p:nvSpPr>
        <p:spPr/>
        <p:txBody>
          <a:bodyPr/>
          <a:lstStyle/>
          <a:p>
            <a:r>
              <a:rPr lang="en-US" dirty="0" smtClean="0"/>
              <a:t>Get supplementary files	</a:t>
            </a:r>
            <a:endParaRPr lang="en-US" dirty="0"/>
          </a:p>
        </p:txBody>
      </p:sp>
    </p:spTree>
    <p:extLst>
      <p:ext uri="{BB962C8B-B14F-4D97-AF65-F5344CB8AC3E}">
        <p14:creationId xmlns:p14="http://schemas.microsoft.com/office/powerpoint/2010/main" val="29994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562600"/>
          </a:xfrm>
        </p:spPr>
        <p:txBody>
          <a:bodyPr>
            <a:normAutofit/>
          </a:bodyPr>
          <a:lstStyle/>
          <a:p>
            <a:r>
              <a:rPr lang="en-US" sz="2000" dirty="0" smtClean="0"/>
              <a:t>A shell is a computer program that interprets the commands you type and sends them to the operating system. On Linux systems (and others, like DOS/Windows), it also provides a set of built-in commands and programming control structures, environment variables, etc.</a:t>
            </a:r>
          </a:p>
          <a:p>
            <a:r>
              <a:rPr lang="en-US" sz="2000" dirty="0" smtClean="0"/>
              <a:t>Most Linux systems, including BU’s Shared Computing Cluster, support at least two shells: TCSH and BASH. The default shell for your account is BASH. (Which is best?  Caution: flame war potential here!)</a:t>
            </a:r>
          </a:p>
          <a:p>
            <a:r>
              <a:rPr lang="en-US" sz="2000" dirty="0" smtClean="0"/>
              <a:t>“BASH” = “Bourne-again Shell</a:t>
            </a:r>
            <a:r>
              <a:rPr lang="en-US" sz="1600" dirty="0" smtClean="0"/>
              <a:t>” (GNU version of ~1977 shell written by Stephen Bourne)</a:t>
            </a:r>
          </a:p>
          <a:p>
            <a:pPr lvl="1"/>
            <a:endParaRPr lang="en-US" sz="1800" dirty="0" smtClean="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The Shell</a:t>
            </a:r>
            <a:endParaRPr lang="en-US" dirty="0"/>
          </a:p>
        </p:txBody>
      </p:sp>
    </p:spTree>
    <p:extLst>
      <p:ext uri="{BB962C8B-B14F-4D97-AF65-F5344CB8AC3E}">
        <p14:creationId xmlns:p14="http://schemas.microsoft.com/office/powerpoint/2010/main" val="1422821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V</a:t>
            </a:r>
            <a:r>
              <a:rPr lang="en-US" sz="2400" dirty="0" smtClean="0"/>
              <a:t>ariables are named storage locations.  So-called “environment variables” are conventionally used by the shell to store information such as where it should look for commands (i.e., the PATH).  Environment variables are shared with programs that the shell runs.</a:t>
            </a:r>
          </a:p>
          <a:p>
            <a:r>
              <a:rPr lang="en-US" sz="2400" dirty="0" smtClean="0"/>
              <a:t>To see the current value of PATH, do:</a:t>
            </a:r>
          </a:p>
          <a:p>
            <a:pPr lvl="1"/>
            <a:r>
              <a:rPr lang="en-US" sz="2400" dirty="0"/>
              <a:t>e</a:t>
            </a:r>
            <a:r>
              <a:rPr lang="en-US" sz="2400" dirty="0" smtClean="0"/>
              <a:t>cho $PATH</a:t>
            </a:r>
          </a:p>
          <a:p>
            <a:r>
              <a:rPr lang="en-US" sz="2400" dirty="0" smtClean="0"/>
              <a:t>To see all currently defined environment variables do:</a:t>
            </a:r>
          </a:p>
          <a:p>
            <a:pPr lvl="1"/>
            <a:r>
              <a:rPr lang="en-US" sz="2400" dirty="0" err="1" smtClean="0"/>
              <a:t>printenv</a:t>
            </a:r>
            <a:endParaRPr lang="en-US" sz="2400" dirty="0" smtClean="0"/>
          </a:p>
          <a:p>
            <a:endParaRPr lang="en-US" sz="2800" dirty="0" smtClean="0"/>
          </a:p>
        </p:txBody>
      </p:sp>
      <p:sp>
        <p:nvSpPr>
          <p:cNvPr id="3" name="Title 2"/>
          <p:cNvSpPr>
            <a:spLocks noGrp="1"/>
          </p:cNvSpPr>
          <p:nvPr>
            <p:ph type="title"/>
          </p:nvPr>
        </p:nvSpPr>
        <p:spPr/>
        <p:txBody>
          <a:bodyPr/>
          <a:lstStyle/>
          <a:p>
            <a:r>
              <a:rPr lang="en-US" dirty="0" smtClean="0"/>
              <a:t>Bash environment variables</a:t>
            </a:r>
            <a:endParaRPr lang="en-US" dirty="0"/>
          </a:p>
        </p:txBody>
      </p:sp>
    </p:spTree>
    <p:extLst>
      <p:ext uri="{BB962C8B-B14F-4D97-AF65-F5344CB8AC3E}">
        <p14:creationId xmlns:p14="http://schemas.microsoft.com/office/powerpoint/2010/main" val="41807418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create a new variable, use the assignment operator ‘=‘:</a:t>
            </a:r>
          </a:p>
          <a:p>
            <a:pPr lvl="1"/>
            <a:r>
              <a:rPr lang="en-US" dirty="0"/>
              <a:t>f</a:t>
            </a:r>
            <a:r>
              <a:rPr lang="en-US" dirty="0" smtClean="0"/>
              <a:t>oo=“this is foo’s value”</a:t>
            </a:r>
          </a:p>
          <a:p>
            <a:r>
              <a:rPr lang="en-US" dirty="0" smtClean="0"/>
              <a:t>The foo variable will now be shown if you run the ‘set’ command.  To make foo visible to programs run by the shell (i.e., make it an “environment variable”), use export:</a:t>
            </a:r>
          </a:p>
          <a:p>
            <a:pPr lvl="1"/>
            <a:r>
              <a:rPr lang="en-US" dirty="0"/>
              <a:t>e</a:t>
            </a:r>
            <a:r>
              <a:rPr lang="en-US" dirty="0" smtClean="0"/>
              <a:t>xport foo</a:t>
            </a:r>
          </a:p>
          <a:p>
            <a:r>
              <a:rPr lang="en-US" dirty="0" smtClean="0"/>
              <a:t>Variables are used extensively in shell scripts (about which, more later)</a:t>
            </a:r>
            <a:endParaRPr lang="en-US" dirty="0"/>
          </a:p>
        </p:txBody>
      </p:sp>
      <p:sp>
        <p:nvSpPr>
          <p:cNvPr id="3" name="Title 2"/>
          <p:cNvSpPr>
            <a:spLocks noGrp="1"/>
          </p:cNvSpPr>
          <p:nvPr>
            <p:ph type="title"/>
          </p:nvPr>
        </p:nvSpPr>
        <p:spPr/>
        <p:txBody>
          <a:bodyPr/>
          <a:lstStyle/>
          <a:p>
            <a:r>
              <a:rPr lang="en-US" dirty="0" smtClean="0"/>
              <a:t>Bash variables</a:t>
            </a:r>
            <a:endParaRPr lang="en-US" dirty="0"/>
          </a:p>
        </p:txBody>
      </p:sp>
    </p:spTree>
    <p:extLst>
      <p:ext uri="{BB962C8B-B14F-4D97-AF65-F5344CB8AC3E}">
        <p14:creationId xmlns:p14="http://schemas.microsoft.com/office/powerpoint/2010/main" val="351219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19200"/>
            <a:ext cx="8534400" cy="4267200"/>
          </a:xfrm>
        </p:spPr>
        <p:txBody>
          <a:bodyPr>
            <a:normAutofit fontScale="77500" lnSpcReduction="20000"/>
          </a:bodyPr>
          <a:lstStyle/>
          <a:p>
            <a:r>
              <a:rPr lang="en-US" dirty="0"/>
              <a:t>After you connect, </a:t>
            </a:r>
            <a:r>
              <a:rPr lang="en-US" dirty="0" smtClean="0"/>
              <a:t>type</a:t>
            </a:r>
          </a:p>
          <a:p>
            <a:pPr lvl="1"/>
            <a:r>
              <a:rPr lang="en-US" b="1" dirty="0" err="1"/>
              <a:t>s</a:t>
            </a:r>
            <a:r>
              <a:rPr lang="en-US" b="1" dirty="0" err="1" smtClean="0"/>
              <a:t>hazam</a:t>
            </a:r>
            <a:r>
              <a:rPr lang="en-US" b="1" dirty="0" smtClean="0"/>
              <a:t>                                     # bad command</a:t>
            </a:r>
          </a:p>
          <a:p>
            <a:pPr lvl="1"/>
            <a:r>
              <a:rPr lang="en-US" b="1" dirty="0" err="1"/>
              <a:t>w</a:t>
            </a:r>
            <a:r>
              <a:rPr lang="en-US" b="1" dirty="0" err="1" smtClean="0"/>
              <a:t>hoami</a:t>
            </a:r>
            <a:r>
              <a:rPr lang="en-US" b="1" dirty="0" smtClean="0"/>
              <a:t>                                     # my login </a:t>
            </a:r>
          </a:p>
          <a:p>
            <a:pPr lvl="1"/>
            <a:r>
              <a:rPr lang="en-US" b="1" dirty="0"/>
              <a:t>h</a:t>
            </a:r>
            <a:r>
              <a:rPr lang="en-US" b="1" dirty="0" smtClean="0"/>
              <a:t>ostname                                  # name of this computer</a:t>
            </a:r>
          </a:p>
          <a:p>
            <a:pPr lvl="1"/>
            <a:r>
              <a:rPr lang="en-US" b="1" dirty="0"/>
              <a:t>e</a:t>
            </a:r>
            <a:r>
              <a:rPr lang="en-US" b="1" dirty="0" smtClean="0"/>
              <a:t>cho “Hello, world”                    # print characters to screen</a:t>
            </a:r>
          </a:p>
          <a:p>
            <a:pPr lvl="1"/>
            <a:r>
              <a:rPr lang="en-US" b="1" dirty="0"/>
              <a:t>e</a:t>
            </a:r>
            <a:r>
              <a:rPr lang="en-US" b="1" dirty="0" smtClean="0"/>
              <a:t>cho $HOME                              # print environment variable</a:t>
            </a:r>
          </a:p>
          <a:p>
            <a:pPr lvl="1"/>
            <a:r>
              <a:rPr lang="en-US" b="1" dirty="0"/>
              <a:t>e</a:t>
            </a:r>
            <a:r>
              <a:rPr lang="en-US" b="1" dirty="0" smtClean="0"/>
              <a:t>cho my login is $(</a:t>
            </a:r>
            <a:r>
              <a:rPr lang="en-US" b="1" dirty="0" err="1" smtClean="0"/>
              <a:t>whoami</a:t>
            </a:r>
            <a:r>
              <a:rPr lang="en-US" b="1" dirty="0" smtClean="0"/>
              <a:t> )      # replace $(xx) with program output</a:t>
            </a:r>
          </a:p>
          <a:p>
            <a:pPr lvl="1"/>
            <a:r>
              <a:rPr lang="en-US" b="1" dirty="0"/>
              <a:t>d</a:t>
            </a:r>
            <a:r>
              <a:rPr lang="en-US" b="1" dirty="0" smtClean="0"/>
              <a:t>ate                                          # print current time/date</a:t>
            </a:r>
          </a:p>
          <a:p>
            <a:pPr lvl="1"/>
            <a:r>
              <a:rPr lang="en-US" b="1" dirty="0" err="1"/>
              <a:t>c</a:t>
            </a:r>
            <a:r>
              <a:rPr lang="en-US" b="1" dirty="0" err="1" smtClean="0"/>
              <a:t>al</a:t>
            </a:r>
            <a:r>
              <a:rPr lang="en-US" b="1" dirty="0" smtClean="0"/>
              <a:t>                                            # print this month’s calendar</a:t>
            </a:r>
          </a:p>
          <a:p>
            <a:r>
              <a:rPr lang="en-US" dirty="0" smtClean="0"/>
              <a:t>Commands have three parts; </a:t>
            </a:r>
            <a:r>
              <a:rPr lang="en-US" i="1" dirty="0" smtClean="0"/>
              <a:t>command</a:t>
            </a:r>
            <a:r>
              <a:rPr lang="en-US" dirty="0" smtClean="0"/>
              <a:t>, </a:t>
            </a:r>
            <a:r>
              <a:rPr lang="en-US" i="1" dirty="0" smtClean="0"/>
              <a:t>options</a:t>
            </a:r>
            <a:r>
              <a:rPr lang="en-US" dirty="0" smtClean="0"/>
              <a:t> and </a:t>
            </a:r>
            <a:r>
              <a:rPr lang="en-US" i="1" dirty="0" smtClean="0"/>
              <a:t>parameters</a:t>
            </a:r>
            <a:r>
              <a:rPr lang="en-US" dirty="0" smtClean="0"/>
              <a:t>. Example: </a:t>
            </a:r>
            <a:r>
              <a:rPr lang="en-US" b="1" dirty="0" err="1" smtClean="0"/>
              <a:t>cal</a:t>
            </a:r>
            <a:r>
              <a:rPr lang="en-US" b="1" dirty="0" smtClean="0"/>
              <a:t> –j 3 1999</a:t>
            </a:r>
            <a:r>
              <a:rPr lang="en-US" dirty="0" smtClean="0"/>
              <a:t>. “</a:t>
            </a:r>
            <a:r>
              <a:rPr lang="en-US" dirty="0" err="1" smtClean="0"/>
              <a:t>cal</a:t>
            </a:r>
            <a:r>
              <a:rPr lang="en-US" dirty="0" smtClean="0"/>
              <a:t>” is the command, “-j” is an option (or switch), “3” and “1999” are parameters.</a:t>
            </a:r>
          </a:p>
          <a:p>
            <a:r>
              <a:rPr lang="en-US" dirty="0" smtClean="0"/>
              <a:t>Options have long and short forms. Example:</a:t>
            </a:r>
          </a:p>
          <a:p>
            <a:pPr lvl="1"/>
            <a:r>
              <a:rPr lang="en-US" b="1" dirty="0" smtClean="0"/>
              <a:t>date –u</a:t>
            </a:r>
          </a:p>
          <a:p>
            <a:pPr lvl="1"/>
            <a:r>
              <a:rPr lang="en-US" b="1" dirty="0" smtClean="0"/>
              <a:t>date --universal</a:t>
            </a:r>
          </a:p>
          <a:p>
            <a:endParaRPr lang="en-US" b="1" dirty="0" smtClean="0"/>
          </a:p>
          <a:p>
            <a:pPr lvl="1"/>
            <a:endParaRPr lang="en-US" dirty="0" smtClean="0"/>
          </a:p>
          <a:p>
            <a:pPr lvl="1"/>
            <a:endParaRPr lang="en-US" dirty="0"/>
          </a:p>
        </p:txBody>
      </p:sp>
      <p:sp>
        <p:nvSpPr>
          <p:cNvPr id="5" name="Title 4"/>
          <p:cNvSpPr>
            <a:spLocks noGrp="1"/>
          </p:cNvSpPr>
          <p:nvPr>
            <p:ph type="title"/>
          </p:nvPr>
        </p:nvSpPr>
        <p:spPr/>
        <p:txBody>
          <a:bodyPr/>
          <a:lstStyle/>
          <a:p>
            <a:r>
              <a:rPr lang="en-US" dirty="0" smtClean="0"/>
              <a:t>Using the Shell</a:t>
            </a:r>
            <a:endParaRPr lang="en-US" dirty="0"/>
          </a:p>
        </p:txBody>
      </p:sp>
      <p:sp>
        <p:nvSpPr>
          <p:cNvPr id="7" name="Content Placeholder 1"/>
          <p:cNvSpPr txBox="1">
            <a:spLocks/>
          </p:cNvSpPr>
          <p:nvPr/>
        </p:nvSpPr>
        <p:spPr>
          <a:xfrm>
            <a:off x="381000" y="5348922"/>
            <a:ext cx="8534400" cy="1066800"/>
          </a:xfrm>
          <a:prstGeom prst="rect">
            <a:avLst/>
          </a:prstGeom>
        </p:spPr>
        <p:txBody>
          <a:bodyPr vert="horz">
            <a:normAutofit fontScale="850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dirty="0" smtClean="0"/>
              <a:t>What is the nature of the prompt?</a:t>
            </a:r>
          </a:p>
          <a:p>
            <a:pPr marL="109728" indent="0">
              <a:buFont typeface="Wingdings 3"/>
              <a:buNone/>
            </a:pPr>
            <a:r>
              <a:rPr lang="en-US" dirty="0" smtClean="0"/>
              <a:t>What was the system’s response to the command?</a:t>
            </a:r>
          </a:p>
          <a:p>
            <a:pPr marL="109728" indent="0">
              <a:buFont typeface="Wingdings 3"/>
              <a:buNone/>
            </a:pPr>
            <a:r>
              <a:rPr lang="en-US" dirty="0" smtClean="0"/>
              <a:t> </a:t>
            </a:r>
          </a:p>
          <a:p>
            <a:pPr marL="109728" indent="0">
              <a:buFont typeface="Wingdings 3"/>
              <a:buNone/>
            </a:pPr>
            <a:endParaRPr lang="en-US" dirty="0" smtClean="0"/>
          </a:p>
          <a:p>
            <a:pPr marL="393192" lvl="1" indent="0">
              <a:buFont typeface="Verdana"/>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28693802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a:bodyPr>
          <a:lstStyle/>
          <a:p>
            <a:r>
              <a:rPr lang="en-US" dirty="0" smtClean="0"/>
              <a:t>What is Linux?</a:t>
            </a:r>
          </a:p>
          <a:p>
            <a:r>
              <a:rPr lang="en-US" dirty="0" smtClean="0"/>
              <a:t>The Bash shell</a:t>
            </a:r>
          </a:p>
          <a:p>
            <a:r>
              <a:rPr lang="en-US" dirty="0" smtClean="0"/>
              <a:t>I/O redirection (pipes, etc.)</a:t>
            </a:r>
          </a:p>
          <a:p>
            <a:r>
              <a:rPr lang="en-US" dirty="0" smtClean="0"/>
              <a:t>Navigating the file system</a:t>
            </a:r>
          </a:p>
          <a:p>
            <a:r>
              <a:rPr lang="en-US" dirty="0" smtClean="0"/>
              <a:t>Processes and job control</a:t>
            </a:r>
          </a:p>
          <a:p>
            <a:r>
              <a:rPr lang="en-US" dirty="0" smtClean="0"/>
              <a:t>Editors</a:t>
            </a:r>
          </a:p>
          <a:p>
            <a:r>
              <a:rPr lang="en-US" dirty="0" err="1" smtClean="0"/>
              <a:t>Hello,world</a:t>
            </a:r>
            <a:r>
              <a:rPr lang="en-US" dirty="0" smtClean="0"/>
              <a:t> in C</a:t>
            </a:r>
          </a:p>
          <a:p>
            <a:endParaRPr lang="en-US" dirty="0" smtClean="0"/>
          </a:p>
        </p:txBody>
      </p:sp>
      <p:sp>
        <p:nvSpPr>
          <p:cNvPr id="3" name="Title 2"/>
          <p:cNvSpPr>
            <a:spLocks noGrp="1"/>
          </p:cNvSpPr>
          <p:nvPr>
            <p:ph type="title"/>
          </p:nvPr>
        </p:nvSpPr>
        <p:spPr/>
        <p:txBody>
          <a:bodyPr/>
          <a:lstStyle/>
          <a:p>
            <a:r>
              <a:rPr lang="en-US" dirty="0" smtClean="0"/>
              <a:t>Introduction to Linux - agenda</a:t>
            </a:r>
            <a:endParaRPr lang="en-US" dirty="0"/>
          </a:p>
        </p:txBody>
      </p:sp>
    </p:spTree>
    <p:extLst>
      <p:ext uri="{BB962C8B-B14F-4D97-AF65-F5344CB8AC3E}">
        <p14:creationId xmlns:p14="http://schemas.microsoft.com/office/powerpoint/2010/main" val="4150093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309871"/>
          </a:xfrm>
        </p:spPr>
        <p:txBody>
          <a:bodyPr>
            <a:normAutofit fontScale="92500" lnSpcReduction="10000"/>
          </a:bodyPr>
          <a:lstStyle/>
          <a:p>
            <a:r>
              <a:rPr lang="en-US" dirty="0" smtClean="0"/>
              <a:t>Try the </a:t>
            </a:r>
            <a:r>
              <a:rPr lang="en-US" b="1" dirty="0" smtClean="0"/>
              <a:t>history</a:t>
            </a:r>
            <a:r>
              <a:rPr lang="en-US" dirty="0" smtClean="0"/>
              <a:t> command</a:t>
            </a:r>
            <a:endParaRPr lang="en-US" b="1" dirty="0"/>
          </a:p>
          <a:p>
            <a:r>
              <a:rPr lang="en-US" dirty="0" smtClean="0"/>
              <a:t>Choose </a:t>
            </a:r>
            <a:r>
              <a:rPr lang="en-US" dirty="0"/>
              <a:t>from the command history by using the up </a:t>
            </a:r>
            <a:r>
              <a:rPr lang="en-US" b="1" dirty="0"/>
              <a:t>↑</a:t>
            </a:r>
            <a:r>
              <a:rPr lang="en-US" dirty="0"/>
              <a:t> and down </a:t>
            </a:r>
            <a:r>
              <a:rPr lang="en-US" b="1" dirty="0"/>
              <a:t>↓</a:t>
            </a:r>
            <a:r>
              <a:rPr lang="en-US" dirty="0"/>
              <a:t> </a:t>
            </a:r>
            <a:r>
              <a:rPr lang="en-US" dirty="0" smtClean="0"/>
              <a:t>arrows</a:t>
            </a:r>
            <a:endParaRPr lang="en-US" b="1" dirty="0" smtClean="0"/>
          </a:p>
          <a:p>
            <a:r>
              <a:rPr lang="en-US" dirty="0" smtClean="0"/>
              <a:t>To redo your last command, try </a:t>
            </a:r>
            <a:r>
              <a:rPr lang="en-US" b="1" dirty="0" smtClean="0"/>
              <a:t>!!</a:t>
            </a:r>
          </a:p>
          <a:p>
            <a:r>
              <a:rPr lang="en-US" dirty="0" smtClean="0"/>
              <a:t>To go further back in the command history try</a:t>
            </a:r>
            <a:r>
              <a:rPr lang="en-US" b="1" dirty="0" smtClean="0"/>
              <a:t> !, </a:t>
            </a:r>
            <a:r>
              <a:rPr lang="en-US" dirty="0" smtClean="0"/>
              <a:t>then the number as shown by history (e.g., !132).  Or, !ls, for example, to match the most recent ‘ls’ command.</a:t>
            </a:r>
          </a:p>
          <a:p>
            <a:r>
              <a:rPr lang="en-US" dirty="0" smtClean="0"/>
              <a:t>What do the left </a:t>
            </a:r>
            <a:r>
              <a:rPr lang="en-US" b="1" dirty="0" smtClean="0"/>
              <a:t>←</a:t>
            </a:r>
            <a:r>
              <a:rPr lang="en-US" dirty="0" smtClean="0"/>
              <a:t> and right </a:t>
            </a:r>
            <a:r>
              <a:rPr lang="en-US" b="1" dirty="0" smtClean="0"/>
              <a:t>→</a:t>
            </a:r>
            <a:r>
              <a:rPr lang="en-US" dirty="0" smtClean="0"/>
              <a:t> arrow do on the command line?</a:t>
            </a:r>
          </a:p>
          <a:p>
            <a:r>
              <a:rPr lang="en-US" dirty="0" smtClean="0"/>
              <a:t>Try the &lt;</a:t>
            </a:r>
            <a:r>
              <a:rPr lang="en-US" b="1" dirty="0" smtClean="0"/>
              <a:t>Del&gt;</a:t>
            </a:r>
            <a:r>
              <a:rPr lang="en-US" dirty="0" smtClean="0"/>
              <a:t> and &lt;</a:t>
            </a:r>
            <a:r>
              <a:rPr lang="en-US" b="1" dirty="0" smtClean="0"/>
              <a:t>Backspace&gt;</a:t>
            </a:r>
            <a:r>
              <a:rPr lang="en-US" dirty="0" smtClean="0"/>
              <a:t> keys</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smtClean="0"/>
              <a:t>Command History and Simple Command Line Editing</a:t>
            </a:r>
            <a:endParaRPr lang="en-US" dirty="0"/>
          </a:p>
        </p:txBody>
      </p:sp>
    </p:spTree>
    <p:extLst>
      <p:ext uri="{BB962C8B-B14F-4D97-AF65-F5344CB8AC3E}">
        <p14:creationId xmlns:p14="http://schemas.microsoft.com/office/powerpoint/2010/main" val="586274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Type</a:t>
            </a:r>
          </a:p>
          <a:p>
            <a:pPr lvl="1"/>
            <a:r>
              <a:rPr lang="en-US" b="1" dirty="0" smtClean="0"/>
              <a:t>date –-help</a:t>
            </a:r>
          </a:p>
          <a:p>
            <a:pPr lvl="1"/>
            <a:r>
              <a:rPr lang="en-US" b="1" dirty="0" smtClean="0"/>
              <a:t>man date</a:t>
            </a:r>
          </a:p>
          <a:p>
            <a:pPr lvl="1"/>
            <a:r>
              <a:rPr lang="en-US" b="1" dirty="0" smtClean="0"/>
              <a:t>info date </a:t>
            </a:r>
          </a:p>
          <a:p>
            <a:r>
              <a:rPr lang="en-US" dirty="0" smtClean="0"/>
              <a:t>[And yes, you can always Google it]</a:t>
            </a:r>
          </a:p>
          <a:p>
            <a:r>
              <a:rPr lang="en-US" dirty="0" smtClean="0"/>
              <a:t>For a list of BASH built-in commands, just type the command ‘help’</a:t>
            </a:r>
          </a:p>
          <a:p>
            <a:pPr marL="109728" indent="0">
              <a:buNone/>
            </a:pPr>
            <a:r>
              <a:rPr lang="en-US" dirty="0" smtClean="0"/>
              <a:t>  (and see also ‘man bash’)</a:t>
            </a:r>
            <a:endParaRPr lang="en-US" dirty="0"/>
          </a:p>
        </p:txBody>
      </p:sp>
      <p:sp>
        <p:nvSpPr>
          <p:cNvPr id="3" name="Title 2"/>
          <p:cNvSpPr>
            <a:spLocks noGrp="1"/>
          </p:cNvSpPr>
          <p:nvPr>
            <p:ph type="title"/>
          </p:nvPr>
        </p:nvSpPr>
        <p:spPr/>
        <p:txBody>
          <a:bodyPr>
            <a:normAutofit/>
          </a:bodyPr>
          <a:lstStyle/>
          <a:p>
            <a:r>
              <a:rPr lang="en-US" dirty="0" smtClean="0"/>
              <a:t>Help with Commands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620" y="4114800"/>
            <a:ext cx="3429000" cy="2571750"/>
          </a:xfrm>
          <a:prstGeom prst="rect">
            <a:avLst/>
          </a:prstGeom>
        </p:spPr>
      </p:pic>
    </p:spTree>
    <p:extLst>
      <p:ext uri="{BB962C8B-B14F-4D97-AF65-F5344CB8AC3E}">
        <p14:creationId xmlns:p14="http://schemas.microsoft.com/office/powerpoint/2010/main" val="3979765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458200" cy="4525963"/>
          </a:xfrm>
        </p:spPr>
        <p:txBody>
          <a:bodyPr/>
          <a:lstStyle/>
          <a:p>
            <a:r>
              <a:rPr lang="en-US" dirty="0" smtClean="0"/>
              <a:t>The ‘man’ command generally pipes its output through a pager called ‘less’, which supports many ways of scrolling through text:</a:t>
            </a:r>
          </a:p>
          <a:p>
            <a:pPr lvl="1"/>
            <a:r>
              <a:rPr lang="en-US" dirty="0" smtClean="0"/>
              <a:t>Space, f                   # page forward</a:t>
            </a:r>
          </a:p>
          <a:p>
            <a:pPr lvl="1"/>
            <a:r>
              <a:rPr lang="en-US" dirty="0"/>
              <a:t>b</a:t>
            </a:r>
            <a:r>
              <a:rPr lang="en-US" dirty="0" smtClean="0"/>
              <a:t>                             # page backward</a:t>
            </a:r>
          </a:p>
          <a:p>
            <a:pPr lvl="1"/>
            <a:r>
              <a:rPr lang="en-US" dirty="0" smtClean="0"/>
              <a:t>&lt;                             # go to first line of file</a:t>
            </a:r>
          </a:p>
          <a:p>
            <a:pPr lvl="1"/>
            <a:r>
              <a:rPr lang="en-US" dirty="0" smtClean="0"/>
              <a:t>&gt;                             # go to last line of file</a:t>
            </a:r>
          </a:p>
          <a:p>
            <a:pPr lvl="1"/>
            <a:r>
              <a:rPr lang="en-US" dirty="0" smtClean="0"/>
              <a:t>/                              # search forward (n to repeat)</a:t>
            </a:r>
          </a:p>
          <a:p>
            <a:pPr lvl="1"/>
            <a:r>
              <a:rPr lang="en-US" dirty="0" smtClean="0"/>
              <a:t>?                              # search backward (N to repeat)</a:t>
            </a:r>
          </a:p>
          <a:p>
            <a:pPr lvl="1"/>
            <a:r>
              <a:rPr lang="en-US" dirty="0" smtClean="0"/>
              <a:t>h                             # display help</a:t>
            </a:r>
          </a:p>
          <a:p>
            <a:pPr lvl="1"/>
            <a:r>
              <a:rPr lang="en-US" dirty="0" smtClean="0"/>
              <a:t>q                             # quit help</a:t>
            </a:r>
            <a:endParaRPr lang="en-US" dirty="0"/>
          </a:p>
        </p:txBody>
      </p:sp>
      <p:sp>
        <p:nvSpPr>
          <p:cNvPr id="3" name="Title 2"/>
          <p:cNvSpPr>
            <a:spLocks noGrp="1"/>
          </p:cNvSpPr>
          <p:nvPr>
            <p:ph type="title"/>
          </p:nvPr>
        </p:nvSpPr>
        <p:spPr/>
        <p:txBody>
          <a:bodyPr/>
          <a:lstStyle/>
          <a:p>
            <a:r>
              <a:rPr lang="en-US" dirty="0" smtClean="0"/>
              <a:t>On using ‘man’ with ‘less’</a:t>
            </a:r>
            <a:endParaRPr lang="en-US" dirty="0"/>
          </a:p>
        </p:txBody>
      </p:sp>
      <p:sp>
        <p:nvSpPr>
          <p:cNvPr id="4" name="TextBox 3"/>
          <p:cNvSpPr txBox="1"/>
          <p:nvPr/>
        </p:nvSpPr>
        <p:spPr>
          <a:xfrm>
            <a:off x="5257800" y="6096000"/>
            <a:ext cx="3657600" cy="646331"/>
          </a:xfrm>
          <a:prstGeom prst="rect">
            <a:avLst/>
          </a:prstGeom>
          <a:noFill/>
        </p:spPr>
        <p:txBody>
          <a:bodyPr wrap="square" rtlCol="0">
            <a:spAutoFit/>
          </a:bodyPr>
          <a:lstStyle/>
          <a:p>
            <a:r>
              <a:rPr lang="en-US" dirty="0" smtClean="0"/>
              <a:t>Plug: </a:t>
            </a:r>
            <a:r>
              <a:rPr lang="en-US" dirty="0" err="1" smtClean="0"/>
              <a:t>emacs</a:t>
            </a:r>
            <a:r>
              <a:rPr lang="en-US" dirty="0" smtClean="0"/>
              <a:t> has a man page mode that is convenient.</a:t>
            </a:r>
            <a:endParaRPr lang="en-US" dirty="0"/>
          </a:p>
        </p:txBody>
      </p:sp>
    </p:spTree>
    <p:extLst>
      <p:ext uri="{BB962C8B-B14F-4D97-AF65-F5344CB8AC3E}">
        <p14:creationId xmlns:p14="http://schemas.microsoft.com/office/powerpoint/2010/main" val="4071981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0500" y="1295400"/>
            <a:ext cx="8801100" cy="5071872"/>
          </a:xfrm>
        </p:spPr>
        <p:txBody>
          <a:bodyPr>
            <a:normAutofit/>
          </a:bodyPr>
          <a:lstStyle/>
          <a:p>
            <a:r>
              <a:rPr lang="en-US" sz="2800" dirty="0" smtClean="0"/>
              <a:t>Many Linux commands print to “standard output”, which defaults to the terminal screen.  The ‘|’ (pipe) character can be used to divert or “redirect” output to another program or filter</a:t>
            </a:r>
            <a:r>
              <a:rPr lang="en-US" sz="2400" b="1" dirty="0" smtClean="0"/>
              <a:t>.</a:t>
            </a:r>
          </a:p>
          <a:p>
            <a:pPr lvl="1"/>
            <a:r>
              <a:rPr lang="en-US" sz="2400" b="1" dirty="0"/>
              <a:t>w</a:t>
            </a:r>
            <a:r>
              <a:rPr lang="en-US" sz="2000" b="1" dirty="0" smtClean="0"/>
              <a:t>                         </a:t>
            </a:r>
            <a:r>
              <a:rPr lang="en-US" sz="2400" dirty="0" smtClean="0"/>
              <a:t># show who’s logged on</a:t>
            </a:r>
          </a:p>
          <a:p>
            <a:pPr lvl="1"/>
            <a:r>
              <a:rPr lang="en-US" sz="2400" b="1" dirty="0"/>
              <a:t>w</a:t>
            </a:r>
            <a:r>
              <a:rPr lang="en-US" sz="2400" b="1" dirty="0" smtClean="0"/>
              <a:t> | less            </a:t>
            </a:r>
            <a:r>
              <a:rPr lang="en-US" sz="2400" dirty="0" smtClean="0"/>
              <a:t># pipe into </a:t>
            </a:r>
            <a:r>
              <a:rPr lang="en-US" sz="2400" dirty="0"/>
              <a:t>the ‘less’ </a:t>
            </a:r>
            <a:r>
              <a:rPr lang="en-US" sz="2400" dirty="0" smtClean="0"/>
              <a:t>pager</a:t>
            </a:r>
            <a:endParaRPr lang="en-US" sz="2200" dirty="0" smtClean="0"/>
          </a:p>
          <a:p>
            <a:pPr lvl="1"/>
            <a:r>
              <a:rPr lang="en-US" sz="2400" b="1" dirty="0" smtClean="0"/>
              <a:t>w | </a:t>
            </a:r>
            <a:r>
              <a:rPr lang="en-US" sz="2400" b="1" dirty="0" err="1" smtClean="0"/>
              <a:t>grep</a:t>
            </a:r>
            <a:r>
              <a:rPr lang="en-US" sz="2400" b="1" dirty="0"/>
              <a:t> </a:t>
            </a:r>
            <a:r>
              <a:rPr lang="en-US" sz="2400" b="1" dirty="0" smtClean="0"/>
              <a:t>‘</a:t>
            </a:r>
            <a:r>
              <a:rPr lang="en-US" sz="2400" b="1" dirty="0" err="1" smtClean="0"/>
              <a:t>tuta</a:t>
            </a:r>
            <a:r>
              <a:rPr lang="en-US" sz="2400" b="1" dirty="0" smtClean="0"/>
              <a:t>’  </a:t>
            </a:r>
            <a:r>
              <a:rPr lang="en-US" sz="2400" dirty="0" smtClean="0"/>
              <a:t>#</a:t>
            </a:r>
            <a:r>
              <a:rPr lang="en-US" sz="2400" dirty="0"/>
              <a:t> pipe </a:t>
            </a:r>
            <a:r>
              <a:rPr lang="en-US" sz="2400" dirty="0" smtClean="0"/>
              <a:t>into </a:t>
            </a:r>
            <a:r>
              <a:rPr lang="en-US" sz="2400" dirty="0" err="1"/>
              <a:t>grep</a:t>
            </a:r>
            <a:r>
              <a:rPr lang="en-US" sz="2400" dirty="0"/>
              <a:t>, which will print only </a:t>
            </a:r>
            <a:r>
              <a:rPr lang="en-US" sz="2400" dirty="0" smtClean="0"/>
              <a:t>            lines </a:t>
            </a:r>
            <a:r>
              <a:rPr lang="en-US" sz="2400" dirty="0"/>
              <a:t>containing ‘</a:t>
            </a:r>
            <a:r>
              <a:rPr lang="en-US" sz="2400" dirty="0" err="1" smtClean="0"/>
              <a:t>tuta</a:t>
            </a:r>
            <a:r>
              <a:rPr lang="en-US" sz="2400" dirty="0" smtClean="0"/>
              <a:t>’</a:t>
            </a:r>
          </a:p>
          <a:p>
            <a:pPr lvl="1"/>
            <a:r>
              <a:rPr lang="en-US" sz="2400" b="1" dirty="0"/>
              <a:t>w | </a:t>
            </a:r>
            <a:r>
              <a:rPr lang="en-US" sz="2400" b="1" dirty="0" err="1"/>
              <a:t>grep</a:t>
            </a:r>
            <a:r>
              <a:rPr lang="en-US" sz="2400" b="1" dirty="0"/>
              <a:t> </a:t>
            </a:r>
            <a:r>
              <a:rPr lang="en-US" sz="2400" b="1" dirty="0" smtClean="0"/>
              <a:t>–v ‘</a:t>
            </a:r>
            <a:r>
              <a:rPr lang="en-US" sz="2400" b="1" dirty="0" err="1" smtClean="0"/>
              <a:t>tuta</a:t>
            </a:r>
            <a:r>
              <a:rPr lang="en-US" sz="2400" b="1" dirty="0"/>
              <a:t>’  #</a:t>
            </a:r>
            <a:r>
              <a:rPr lang="en-US" sz="2400" dirty="0"/>
              <a:t> </a:t>
            </a:r>
            <a:r>
              <a:rPr lang="en-US" sz="2400" dirty="0" smtClean="0"/>
              <a:t>print only lines </a:t>
            </a:r>
            <a:r>
              <a:rPr lang="en-US" sz="2400" b="1" i="1" dirty="0" smtClean="0"/>
              <a:t>not</a:t>
            </a:r>
            <a:r>
              <a:rPr lang="en-US" sz="2400" dirty="0" smtClean="0"/>
              <a:t>  containing </a:t>
            </a:r>
            <a:r>
              <a:rPr lang="en-US" sz="2400" dirty="0"/>
              <a:t>‘</a:t>
            </a:r>
            <a:r>
              <a:rPr lang="en-US" sz="2400" dirty="0" err="1"/>
              <a:t>tuta</a:t>
            </a:r>
            <a:r>
              <a:rPr lang="en-US" sz="2400" dirty="0" smtClean="0"/>
              <a:t>’</a:t>
            </a:r>
          </a:p>
          <a:p>
            <a:pPr lvl="1"/>
            <a:r>
              <a:rPr lang="en-US" sz="2400" b="1" dirty="0" smtClean="0"/>
              <a:t>w | </a:t>
            </a:r>
            <a:r>
              <a:rPr lang="en-US" sz="2400" b="1" dirty="0" err="1" smtClean="0"/>
              <a:t>grep</a:t>
            </a:r>
            <a:r>
              <a:rPr lang="en-US" sz="2400" b="1" dirty="0" smtClean="0"/>
              <a:t> ‘</a:t>
            </a:r>
            <a:r>
              <a:rPr lang="en-US" sz="2400" b="1" dirty="0" err="1" smtClean="0"/>
              <a:t>tuta</a:t>
            </a:r>
            <a:r>
              <a:rPr lang="en-US" sz="2400" b="1" dirty="0" smtClean="0"/>
              <a:t>’ | </a:t>
            </a:r>
            <a:r>
              <a:rPr lang="en-US" sz="2400" b="1" dirty="0" err="1" smtClean="0"/>
              <a:t>sed</a:t>
            </a:r>
            <a:r>
              <a:rPr lang="en-US" sz="2400" b="1" dirty="0" smtClean="0"/>
              <a:t> s/</a:t>
            </a:r>
            <a:r>
              <a:rPr lang="en-US" sz="2400" b="1" dirty="0" err="1" smtClean="0"/>
              <a:t>tuta</a:t>
            </a:r>
            <a:r>
              <a:rPr lang="en-US" sz="2400" b="1" dirty="0" smtClean="0"/>
              <a:t>/scholar/g</a:t>
            </a:r>
            <a:r>
              <a:rPr lang="en-US" sz="2400" dirty="0" smtClean="0"/>
              <a:t>   # replace all ‘</a:t>
            </a:r>
            <a:r>
              <a:rPr lang="en-US" sz="2400" dirty="0" err="1" smtClean="0"/>
              <a:t>tuta</a:t>
            </a:r>
            <a:r>
              <a:rPr lang="en-US" sz="2400" dirty="0" smtClean="0"/>
              <a:t>’ with ‘scholar’</a:t>
            </a:r>
            <a:endParaRPr lang="en-US" sz="2400" dirty="0"/>
          </a:p>
        </p:txBody>
      </p:sp>
      <p:sp>
        <p:nvSpPr>
          <p:cNvPr id="3" name="Title 2"/>
          <p:cNvSpPr>
            <a:spLocks noGrp="1"/>
          </p:cNvSpPr>
          <p:nvPr>
            <p:ph type="title"/>
          </p:nvPr>
        </p:nvSpPr>
        <p:spPr>
          <a:xfrm>
            <a:off x="304800" y="304800"/>
            <a:ext cx="8458200" cy="1143000"/>
          </a:xfrm>
        </p:spPr>
        <p:txBody>
          <a:bodyPr>
            <a:normAutofit/>
          </a:bodyPr>
          <a:lstStyle/>
          <a:p>
            <a:r>
              <a:rPr lang="en-US" sz="3200" dirty="0" smtClean="0"/>
              <a:t>I/O redirection with pipes</a:t>
            </a:r>
            <a:endParaRPr lang="en-US" sz="3200" dirty="0"/>
          </a:p>
        </p:txBody>
      </p:sp>
    </p:spTree>
    <p:extLst>
      <p:ext uri="{BB962C8B-B14F-4D97-AF65-F5344CB8AC3E}">
        <p14:creationId xmlns:p14="http://schemas.microsoft.com/office/powerpoint/2010/main" val="3418767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100" y="1066800"/>
            <a:ext cx="8229600" cy="5071872"/>
          </a:xfrm>
        </p:spPr>
        <p:txBody>
          <a:bodyPr>
            <a:normAutofit/>
          </a:bodyPr>
          <a:lstStyle/>
          <a:p>
            <a:r>
              <a:rPr lang="en-US" sz="2400" dirty="0" smtClean="0"/>
              <a:t>Try the following (use up arrow to avoid retyping each line):</a:t>
            </a:r>
            <a:endParaRPr lang="en-US" sz="2800" dirty="0" smtClean="0"/>
          </a:p>
          <a:p>
            <a:pPr lvl="1"/>
            <a:r>
              <a:rPr lang="en-US" sz="1800" b="1" dirty="0" smtClean="0"/>
              <a:t>w | </a:t>
            </a:r>
            <a:r>
              <a:rPr lang="en-US" sz="1800" b="1" dirty="0" err="1" smtClean="0"/>
              <a:t>wc</a:t>
            </a:r>
            <a:r>
              <a:rPr lang="en-US" sz="1800" dirty="0"/>
              <a:t> </a:t>
            </a:r>
            <a:r>
              <a:rPr lang="en-US" sz="1800" dirty="0" smtClean="0"/>
              <a:t>                             # count lines, words, and characters</a:t>
            </a:r>
          </a:p>
          <a:p>
            <a:pPr lvl="1"/>
            <a:r>
              <a:rPr lang="en-US" sz="1800" b="1" dirty="0" smtClean="0"/>
              <a:t>w | cut –d’ ‘ –f1 | less</a:t>
            </a:r>
            <a:r>
              <a:rPr lang="en-US" sz="1800" dirty="0" smtClean="0"/>
              <a:t>       # extract first column, page with ‘less’</a:t>
            </a:r>
          </a:p>
          <a:p>
            <a:pPr lvl="1"/>
            <a:r>
              <a:rPr lang="en-US" sz="1800" b="1" dirty="0" smtClean="0"/>
              <a:t>w | cut –d’ ‘ –f1 | sort</a:t>
            </a:r>
            <a:r>
              <a:rPr lang="en-US" sz="1800" dirty="0" smtClean="0"/>
              <a:t>       # sort users (with duplicates)</a:t>
            </a:r>
          </a:p>
          <a:p>
            <a:pPr lvl="1"/>
            <a:r>
              <a:rPr lang="en-US" sz="1800" b="1" dirty="0" smtClean="0"/>
              <a:t>w | cut –d’ ‘ –f1 | sort | </a:t>
            </a:r>
            <a:r>
              <a:rPr lang="en-US" sz="1800" b="1" dirty="0" err="1" smtClean="0"/>
              <a:t>uniq</a:t>
            </a:r>
            <a:r>
              <a:rPr lang="en-US" sz="1800" dirty="0" smtClean="0"/>
              <a:t>   # eliminate duplicates</a:t>
            </a:r>
          </a:p>
          <a:p>
            <a:r>
              <a:rPr lang="en-US" sz="2200" dirty="0" smtClean="0"/>
              <a:t>We can also redirect output into a file:</a:t>
            </a:r>
          </a:p>
          <a:p>
            <a:pPr lvl="1"/>
            <a:r>
              <a:rPr lang="en-US" sz="1800" b="1" dirty="0"/>
              <a:t>w | cut –d’ ‘ –f1 | sort | </a:t>
            </a:r>
            <a:r>
              <a:rPr lang="en-US" sz="1800" b="1" dirty="0" err="1"/>
              <a:t>uniq</a:t>
            </a:r>
            <a:r>
              <a:rPr lang="en-US" sz="1800" b="1" dirty="0"/>
              <a:t> &gt; </a:t>
            </a:r>
            <a:r>
              <a:rPr lang="en-US" sz="1800" b="1" dirty="0" smtClean="0"/>
              <a:t>users</a:t>
            </a:r>
          </a:p>
          <a:p>
            <a:r>
              <a:rPr lang="en-US" sz="2200" dirty="0" smtClean="0"/>
              <a:t>Note that ‘</a:t>
            </a:r>
            <a:r>
              <a:rPr lang="en-US" sz="2200" dirty="0" err="1" smtClean="0"/>
              <a:t>awk</a:t>
            </a:r>
            <a:r>
              <a:rPr lang="en-US" sz="2200" dirty="0" smtClean="0"/>
              <a:t>’ can be used instead of ‘cut’:</a:t>
            </a:r>
          </a:p>
          <a:p>
            <a:pPr lvl="1"/>
            <a:r>
              <a:rPr lang="en-US" sz="1800" b="1" dirty="0" smtClean="0"/>
              <a:t>w | </a:t>
            </a:r>
            <a:r>
              <a:rPr lang="en-US" sz="1800" b="1" dirty="0" err="1" smtClean="0"/>
              <a:t>awk</a:t>
            </a:r>
            <a:r>
              <a:rPr lang="en-US" sz="1800" b="1" dirty="0" smtClean="0"/>
              <a:t> ‘{print $</a:t>
            </a:r>
            <a:r>
              <a:rPr lang="en-US" sz="1800" b="1" dirty="0" smtClean="0"/>
              <a:t>1;}’ </a:t>
            </a:r>
            <a:r>
              <a:rPr lang="en-US" sz="1800" b="1" dirty="0" smtClean="0"/>
              <a:t>| sort | </a:t>
            </a:r>
            <a:r>
              <a:rPr lang="en-US" sz="1800" b="1" dirty="0" err="1" smtClean="0"/>
              <a:t>uniq</a:t>
            </a:r>
            <a:r>
              <a:rPr lang="en-US" sz="1800" b="1" dirty="0" smtClean="0"/>
              <a:t> &gt; users</a:t>
            </a:r>
          </a:p>
          <a:p>
            <a:r>
              <a:rPr lang="en-US" sz="2200" dirty="0" smtClean="0"/>
              <a:t>Quiz:</a:t>
            </a:r>
          </a:p>
          <a:p>
            <a:pPr lvl="1"/>
            <a:r>
              <a:rPr lang="en-US" sz="1800" dirty="0" smtClean="0"/>
              <a:t>How might we count the number of distinct users currently logged in?  For extra credit, how can we avoid over-counting by 2? (Hint: use ‘tail’.)</a:t>
            </a:r>
          </a:p>
          <a:p>
            <a:pPr lvl="1"/>
            <a:endParaRPr lang="en-US" sz="1600" dirty="0" smtClean="0"/>
          </a:p>
        </p:txBody>
      </p:sp>
      <p:sp>
        <p:nvSpPr>
          <p:cNvPr id="3" name="Title 2"/>
          <p:cNvSpPr>
            <a:spLocks noGrp="1"/>
          </p:cNvSpPr>
          <p:nvPr>
            <p:ph type="title"/>
          </p:nvPr>
        </p:nvSpPr>
        <p:spPr>
          <a:xfrm>
            <a:off x="304800" y="304800"/>
            <a:ext cx="8458200" cy="762000"/>
          </a:xfrm>
        </p:spPr>
        <p:txBody>
          <a:bodyPr>
            <a:normAutofit/>
          </a:bodyPr>
          <a:lstStyle/>
          <a:p>
            <a:r>
              <a:rPr lang="en-US" sz="3200" dirty="0" smtClean="0"/>
              <a:t>More examples of I/O redirection</a:t>
            </a:r>
            <a:endParaRPr lang="en-US" sz="3200" dirty="0"/>
          </a:p>
        </p:txBody>
      </p:sp>
    </p:spTree>
    <p:extLst>
      <p:ext uri="{BB962C8B-B14F-4D97-AF65-F5344CB8AC3E}">
        <p14:creationId xmlns:p14="http://schemas.microsoft.com/office/powerpoint/2010/main" val="4121069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1"/>
          </a:xfrm>
        </p:spPr>
        <p:txBody>
          <a:bodyPr>
            <a:normAutofit/>
          </a:bodyPr>
          <a:lstStyle/>
          <a:p>
            <a:r>
              <a:rPr lang="en-US" dirty="0" smtClean="0"/>
              <a:t>The structure resembles an upside-down tree</a:t>
            </a:r>
          </a:p>
          <a:p>
            <a:r>
              <a:rPr lang="en-US" dirty="0" smtClean="0"/>
              <a:t>Directories (a.k.a. “folders” in Windows) are collections of files and other directories. </a:t>
            </a:r>
          </a:p>
          <a:p>
            <a:r>
              <a:rPr lang="en-US" dirty="0" smtClean="0"/>
              <a:t>Every directory has a parent except for the root directory.</a:t>
            </a:r>
          </a:p>
          <a:p>
            <a:r>
              <a:rPr lang="en-US" dirty="0" smtClean="0"/>
              <a:t>Many directories have subdirectories.</a:t>
            </a:r>
          </a:p>
          <a:p>
            <a:r>
              <a:rPr lang="en-US" dirty="0" smtClean="0"/>
              <a:t>Unlike Windows, with multiple drives and multiple file systems, a Unix/Linux system only has ONE file system.</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The Linux File System</a:t>
            </a:r>
            <a:endParaRPr lang="en-US" dirty="0"/>
          </a:p>
        </p:txBody>
      </p:sp>
    </p:spTree>
    <p:extLst>
      <p:ext uri="{BB962C8B-B14F-4D97-AF65-F5344CB8AC3E}">
        <p14:creationId xmlns:p14="http://schemas.microsoft.com/office/powerpoint/2010/main" val="184012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p:txBody>
          <a:bodyPr/>
          <a:lstStyle/>
          <a:p>
            <a:r>
              <a:rPr lang="en-US" dirty="0" smtClean="0"/>
              <a:t>A Typical Linux File System</a:t>
            </a:r>
            <a:endParaRPr lang="en-US" dirty="0"/>
          </a:p>
        </p:txBody>
      </p:sp>
      <p:pic>
        <p:nvPicPr>
          <p:cNvPr id="7" name="Picture Placeholder 6"/>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1066800" y="152400"/>
            <a:ext cx="7239000" cy="4683633"/>
          </a:xfrm>
        </p:spPr>
      </p:pic>
      <p:sp>
        <p:nvSpPr>
          <p:cNvPr id="4" name="Title 3"/>
          <p:cNvSpPr>
            <a:spLocks noGrp="1"/>
          </p:cNvSpPr>
          <p:nvPr>
            <p:ph type="title"/>
          </p:nvPr>
        </p:nvSpPr>
        <p:spPr/>
        <p:txBody>
          <a:bodyPr/>
          <a:lstStyle/>
          <a:p>
            <a:r>
              <a:rPr lang="en-US" dirty="0" smtClean="0"/>
              <a:t>The Linux File System</a:t>
            </a:r>
            <a:endParaRPr lang="en-US" dirty="0"/>
          </a:p>
        </p:txBody>
      </p:sp>
    </p:spTree>
    <p:extLst>
      <p:ext uri="{BB962C8B-B14F-4D97-AF65-F5344CB8AC3E}">
        <p14:creationId xmlns:p14="http://schemas.microsoft.com/office/powerpoint/2010/main" val="154165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417638"/>
            <a:ext cx="8763000" cy="4525963"/>
          </a:xfrm>
        </p:spPr>
        <p:txBody>
          <a:bodyPr>
            <a:normAutofit/>
          </a:bodyPr>
          <a:lstStyle/>
          <a:p>
            <a:r>
              <a:rPr lang="en-US" b="1" dirty="0" smtClean="0"/>
              <a:t>Essential navigation commands:</a:t>
            </a:r>
          </a:p>
          <a:p>
            <a:pPr lvl="1"/>
            <a:r>
              <a:rPr lang="en-US" b="1" dirty="0" err="1" smtClean="0"/>
              <a:t>pwd</a:t>
            </a:r>
            <a:r>
              <a:rPr lang="en-US" b="1" dirty="0" smtClean="0"/>
              <a:t>                      </a:t>
            </a:r>
            <a:r>
              <a:rPr lang="en-US" dirty="0" smtClean="0"/>
              <a:t>print </a:t>
            </a:r>
            <a:r>
              <a:rPr lang="en-US" dirty="0"/>
              <a:t>current directory</a:t>
            </a:r>
          </a:p>
          <a:p>
            <a:pPr lvl="1"/>
            <a:r>
              <a:rPr lang="en-US" b="1" dirty="0" err="1"/>
              <a:t>ls</a:t>
            </a:r>
            <a:r>
              <a:rPr lang="en-US" b="1" dirty="0"/>
              <a:t>   </a:t>
            </a:r>
            <a:r>
              <a:rPr lang="en-US" b="1" dirty="0" smtClean="0"/>
              <a:t>                       </a:t>
            </a:r>
            <a:r>
              <a:rPr lang="en-US" dirty="0"/>
              <a:t>list files</a:t>
            </a:r>
          </a:p>
          <a:p>
            <a:pPr lvl="1"/>
            <a:r>
              <a:rPr lang="en-US" b="1" dirty="0"/>
              <a:t>cd                      </a:t>
            </a:r>
            <a:r>
              <a:rPr lang="en-US" b="1" dirty="0" smtClean="0"/>
              <a:t>   </a:t>
            </a:r>
            <a:r>
              <a:rPr lang="en-US" dirty="0"/>
              <a:t>change </a:t>
            </a:r>
            <a:r>
              <a:rPr lang="en-US" dirty="0" smtClean="0"/>
              <a:t>directory</a:t>
            </a:r>
            <a:endParaRPr lang="en-US" dirty="0"/>
          </a:p>
        </p:txBody>
      </p:sp>
      <p:sp>
        <p:nvSpPr>
          <p:cNvPr id="5" name="Title 4"/>
          <p:cNvSpPr>
            <a:spLocks noGrp="1"/>
          </p:cNvSpPr>
          <p:nvPr>
            <p:ph type="title"/>
          </p:nvPr>
        </p:nvSpPr>
        <p:spPr/>
        <p:txBody>
          <a:bodyPr>
            <a:normAutofit/>
          </a:bodyPr>
          <a:lstStyle/>
          <a:p>
            <a:r>
              <a:rPr lang="en-US" dirty="0" smtClean="0"/>
              <a:t>Navigating the File System</a:t>
            </a:r>
            <a:endParaRPr lang="en-US" dirty="0"/>
          </a:p>
        </p:txBody>
      </p:sp>
    </p:spTree>
    <p:extLst>
      <p:ext uri="{BB962C8B-B14F-4D97-AF65-F5344CB8AC3E}">
        <p14:creationId xmlns:p14="http://schemas.microsoft.com/office/powerpoint/2010/main" val="2732761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8"/>
            <a:ext cx="8382000" cy="4525963"/>
          </a:xfrm>
        </p:spPr>
        <p:txBody>
          <a:bodyPr>
            <a:normAutofit/>
          </a:bodyPr>
          <a:lstStyle/>
          <a:p>
            <a:r>
              <a:rPr lang="en-US" sz="2000" dirty="0" smtClean="0"/>
              <a:t>We use “pathnames” to refer to files and directories in the Linux file system. There are two types of pathnames:</a:t>
            </a:r>
          </a:p>
          <a:p>
            <a:pPr lvl="1"/>
            <a:r>
              <a:rPr lang="en-US" sz="2000" dirty="0" smtClean="0"/>
              <a:t>Absolute – the full path to a directory or file; begins with /</a:t>
            </a:r>
            <a:endParaRPr lang="en-US" sz="2000" b="1" dirty="0" smtClean="0"/>
          </a:p>
          <a:p>
            <a:pPr lvl="1"/>
            <a:r>
              <a:rPr lang="en-US" sz="2000" dirty="0" smtClean="0"/>
              <a:t>Relative – a partial path that is relative to the current working directory; does not begin with /</a:t>
            </a:r>
          </a:p>
          <a:p>
            <a:r>
              <a:rPr lang="en-US" sz="2000" dirty="0" smtClean="0"/>
              <a:t>Special characters interpreted by the shell for filename expansion:</a:t>
            </a:r>
          </a:p>
          <a:p>
            <a:pPr lvl="1"/>
            <a:r>
              <a:rPr lang="en-US" sz="2000" dirty="0" smtClean="0"/>
              <a:t>~                  your home directory (e.g., /usr1/tutorial/tuta1)</a:t>
            </a:r>
          </a:p>
          <a:p>
            <a:pPr lvl="1"/>
            <a:r>
              <a:rPr lang="en-US" sz="2000" dirty="0" smtClean="0"/>
              <a:t>.                   </a:t>
            </a:r>
            <a:r>
              <a:rPr lang="en-US" sz="2000" dirty="0"/>
              <a:t>c</a:t>
            </a:r>
            <a:r>
              <a:rPr lang="en-US" sz="2000" dirty="0" smtClean="0"/>
              <a:t>urrent directory</a:t>
            </a:r>
          </a:p>
          <a:p>
            <a:pPr lvl="1"/>
            <a:r>
              <a:rPr lang="en-US" sz="2000" dirty="0" smtClean="0"/>
              <a:t>..                  </a:t>
            </a:r>
            <a:r>
              <a:rPr lang="en-US" sz="2000" dirty="0"/>
              <a:t>p</a:t>
            </a:r>
            <a:r>
              <a:rPr lang="en-US" sz="2000" dirty="0" smtClean="0"/>
              <a:t>arent directory</a:t>
            </a:r>
          </a:p>
          <a:p>
            <a:pPr lvl="1"/>
            <a:r>
              <a:rPr lang="en-US" sz="2000" dirty="0" smtClean="0"/>
              <a:t>*                   wildcard matching any filename</a:t>
            </a:r>
          </a:p>
          <a:p>
            <a:pPr lvl="1"/>
            <a:r>
              <a:rPr lang="en-US" sz="2000" dirty="0" smtClean="0"/>
              <a:t>?                   wildcard matching any character</a:t>
            </a:r>
          </a:p>
          <a:p>
            <a:pPr lvl="1"/>
            <a:r>
              <a:rPr lang="en-US" sz="2000" dirty="0" smtClean="0"/>
              <a:t>TAB              try to complete (partially typed) filename</a:t>
            </a:r>
          </a:p>
          <a:p>
            <a:pPr lvl="1"/>
            <a:endParaRPr lang="en-US" dirty="0"/>
          </a:p>
          <a:p>
            <a:pPr lvl="1"/>
            <a:endParaRPr lang="en-US" dirty="0" smtClean="0"/>
          </a:p>
        </p:txBody>
      </p:sp>
      <p:sp>
        <p:nvSpPr>
          <p:cNvPr id="5" name="Title 4"/>
          <p:cNvSpPr>
            <a:spLocks noGrp="1"/>
          </p:cNvSpPr>
          <p:nvPr>
            <p:ph type="title"/>
          </p:nvPr>
        </p:nvSpPr>
        <p:spPr/>
        <p:txBody>
          <a:bodyPr/>
          <a:lstStyle/>
          <a:p>
            <a:r>
              <a:rPr lang="en-US" dirty="0" smtClean="0"/>
              <a:t>Navigating the File System</a:t>
            </a:r>
            <a:endParaRPr lang="en-US" dirty="0"/>
          </a:p>
        </p:txBody>
      </p:sp>
    </p:spTree>
    <p:extLst>
      <p:ext uri="{BB962C8B-B14F-4D97-AF65-F5344CB8AC3E}">
        <p14:creationId xmlns:p14="http://schemas.microsoft.com/office/powerpoint/2010/main" val="350790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8"/>
            <a:ext cx="8534400" cy="4525963"/>
          </a:xfrm>
        </p:spPr>
        <p:txBody>
          <a:bodyPr>
            <a:normAutofit/>
          </a:bodyPr>
          <a:lstStyle/>
          <a:p>
            <a:r>
              <a:rPr lang="en-US" dirty="0" smtClean="0"/>
              <a:t>Examples:</a:t>
            </a:r>
          </a:p>
          <a:p>
            <a:pPr lvl="1"/>
            <a:r>
              <a:rPr lang="en-US" b="1" dirty="0" smtClean="0"/>
              <a:t>cd /</a:t>
            </a:r>
            <a:r>
              <a:rPr lang="en-US" b="1" dirty="0" err="1" smtClean="0"/>
              <a:t>usr</a:t>
            </a:r>
            <a:r>
              <a:rPr lang="en-US" b="1" dirty="0" smtClean="0"/>
              <a:t>/local/lib   # </a:t>
            </a:r>
            <a:r>
              <a:rPr lang="en-US" dirty="0" smtClean="0"/>
              <a:t>change directory to /</a:t>
            </a:r>
            <a:r>
              <a:rPr lang="en-US" dirty="0" err="1" smtClean="0"/>
              <a:t>usr</a:t>
            </a:r>
            <a:r>
              <a:rPr lang="en-US" dirty="0" smtClean="0"/>
              <a:t>/local/lib</a:t>
            </a:r>
          </a:p>
          <a:p>
            <a:pPr lvl="1"/>
            <a:r>
              <a:rPr lang="en-US" b="1" dirty="0" smtClean="0"/>
              <a:t>cd ~             # </a:t>
            </a:r>
            <a:r>
              <a:rPr lang="en-US" dirty="0" smtClean="0"/>
              <a:t>change to home directory (could also just type ‘cd’)</a:t>
            </a:r>
          </a:p>
          <a:p>
            <a:pPr lvl="1"/>
            <a:r>
              <a:rPr lang="en-US" b="1" dirty="0" err="1"/>
              <a:t>p</a:t>
            </a:r>
            <a:r>
              <a:rPr lang="en-US" b="1" dirty="0" err="1" smtClean="0"/>
              <a:t>wd</a:t>
            </a:r>
            <a:r>
              <a:rPr lang="en-US" b="1" dirty="0" smtClean="0"/>
              <a:t>             # </a:t>
            </a:r>
            <a:r>
              <a:rPr lang="en-US" dirty="0" smtClean="0"/>
              <a:t>print working (current) directory</a:t>
            </a:r>
          </a:p>
          <a:p>
            <a:pPr lvl="1"/>
            <a:r>
              <a:rPr lang="en-US" b="1" dirty="0" smtClean="0"/>
              <a:t>cd ..</a:t>
            </a:r>
          </a:p>
          <a:p>
            <a:pPr lvl="1"/>
            <a:r>
              <a:rPr lang="en-US" b="1" dirty="0" smtClean="0"/>
              <a:t>cd / </a:t>
            </a:r>
            <a:r>
              <a:rPr lang="en-US" dirty="0" smtClean="0"/>
              <a:t>(root directory)</a:t>
            </a:r>
          </a:p>
          <a:p>
            <a:pPr lvl="1"/>
            <a:r>
              <a:rPr lang="en-US" b="1" dirty="0" smtClean="0"/>
              <a:t>ls –d pro*   # </a:t>
            </a:r>
            <a:r>
              <a:rPr lang="en-US" dirty="0" smtClean="0"/>
              <a:t>(a listing of only the directories starting with “pro”)</a:t>
            </a:r>
            <a:endParaRPr lang="en-US" b="1" dirty="0" smtClean="0"/>
          </a:p>
        </p:txBody>
      </p:sp>
      <p:sp>
        <p:nvSpPr>
          <p:cNvPr id="5" name="Title 4"/>
          <p:cNvSpPr>
            <a:spLocks noGrp="1"/>
          </p:cNvSpPr>
          <p:nvPr>
            <p:ph type="title"/>
          </p:nvPr>
        </p:nvSpPr>
        <p:spPr/>
        <p:txBody>
          <a:bodyPr/>
          <a:lstStyle/>
          <a:p>
            <a:r>
              <a:rPr lang="en-US" dirty="0" smtClean="0"/>
              <a:t>Navigating the File System</a:t>
            </a:r>
            <a:endParaRPr lang="en-US" dirty="0"/>
          </a:p>
        </p:txBody>
      </p:sp>
    </p:spTree>
    <p:extLst>
      <p:ext uri="{BB962C8B-B14F-4D97-AF65-F5344CB8AC3E}">
        <p14:creationId xmlns:p14="http://schemas.microsoft.com/office/powerpoint/2010/main" val="2689030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0812" y="304800"/>
            <a:ext cx="3124200" cy="1219199"/>
          </a:xfrm>
        </p:spPr>
        <p:txBody>
          <a:bodyPr>
            <a:normAutofit fontScale="90000"/>
          </a:bodyPr>
          <a:lstStyle/>
          <a:p>
            <a:pPr algn="ctr"/>
            <a:r>
              <a:rPr lang="en-US" dirty="0"/>
              <a:t>What is Linux?</a:t>
            </a:r>
          </a:p>
        </p:txBody>
      </p:sp>
      <p:sp>
        <p:nvSpPr>
          <p:cNvPr id="7" name="Subtitle 6"/>
          <p:cNvSpPr>
            <a:spLocks noGrp="1"/>
          </p:cNvSpPr>
          <p:nvPr>
            <p:ph type="subTitle" idx="1"/>
          </p:nvPr>
        </p:nvSpPr>
        <p:spPr>
          <a:xfrm>
            <a:off x="163711" y="4038600"/>
            <a:ext cx="3124200" cy="2590800"/>
          </a:xfrm>
        </p:spPr>
        <p:txBody>
          <a:bodyPr>
            <a:normAutofit fontScale="92500" lnSpcReduction="10000"/>
          </a:bodyPr>
          <a:lstStyle/>
          <a:p>
            <a:r>
              <a:rPr lang="en-US" sz="2800" dirty="0"/>
              <a:t>T</a:t>
            </a:r>
            <a:r>
              <a:rPr lang="en-US" sz="2800" dirty="0" smtClean="0"/>
              <a:t>he Most Common O/S Used By BU Researchers When Working on a Server </a:t>
            </a:r>
            <a:r>
              <a:rPr lang="en-US" sz="2800" dirty="0"/>
              <a:t>or </a:t>
            </a:r>
            <a:r>
              <a:rPr lang="en-US" sz="2800" dirty="0" smtClean="0"/>
              <a:t>Computer Cluster</a:t>
            </a:r>
            <a:endParaRPr lang="en-US" sz="2800" dirty="0"/>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533400"/>
            <a:ext cx="5568286" cy="5486400"/>
          </a:xfrm>
          <a:prstGeom prst="rect">
            <a:avLst/>
          </a:prstGeom>
        </p:spPr>
      </p:pic>
      <p:pic>
        <p:nvPicPr>
          <p:cNvPr id="3074" name="Picture 2" descr="http://content.sportslogos.net/logos/30/619/full/71v3tk2fyob03vry9halsekcg.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1981200"/>
            <a:ext cx="1892101" cy="1717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78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lnSpcReduction="10000"/>
          </a:bodyPr>
          <a:lstStyle/>
          <a:p>
            <a:r>
              <a:rPr lang="en-US" dirty="0" smtClean="0"/>
              <a:t>Useful options for the “</a:t>
            </a:r>
            <a:r>
              <a:rPr lang="en-US" b="1" dirty="0" err="1" smtClean="0"/>
              <a:t>ls</a:t>
            </a:r>
            <a:r>
              <a:rPr lang="en-US" dirty="0" smtClean="0"/>
              <a:t>” command:</a:t>
            </a:r>
          </a:p>
          <a:p>
            <a:pPr lvl="1"/>
            <a:r>
              <a:rPr lang="en-US" b="1" dirty="0" err="1" smtClean="0"/>
              <a:t>ls</a:t>
            </a:r>
            <a:r>
              <a:rPr lang="en-US" b="1" dirty="0" smtClean="0"/>
              <a:t> -a</a:t>
            </a:r>
            <a:r>
              <a:rPr lang="en-US" dirty="0" smtClean="0"/>
              <a:t>     List all files, including hidden files beginning with a period “</a:t>
            </a:r>
            <a:r>
              <a:rPr lang="en-US" b="1" dirty="0" smtClean="0"/>
              <a:t>.</a:t>
            </a:r>
            <a:r>
              <a:rPr lang="en-US" dirty="0" smtClean="0"/>
              <a:t>”</a:t>
            </a:r>
          </a:p>
          <a:p>
            <a:pPr lvl="1"/>
            <a:r>
              <a:rPr lang="en-US" b="1" dirty="0" err="1" smtClean="0"/>
              <a:t>ls</a:t>
            </a:r>
            <a:r>
              <a:rPr lang="en-US" b="1" dirty="0" smtClean="0"/>
              <a:t> -</a:t>
            </a:r>
            <a:r>
              <a:rPr lang="en-US" b="1" dirty="0" err="1" smtClean="0"/>
              <a:t>ld</a:t>
            </a:r>
            <a:r>
              <a:rPr lang="en-US" b="1" dirty="0" smtClean="0"/>
              <a:t> * </a:t>
            </a:r>
            <a:r>
              <a:rPr lang="en-US" dirty="0" smtClean="0"/>
              <a:t>List details about a directory and not its contents</a:t>
            </a:r>
          </a:p>
          <a:p>
            <a:pPr lvl="1"/>
            <a:r>
              <a:rPr lang="en-US" b="1" dirty="0" err="1" smtClean="0"/>
              <a:t>ls</a:t>
            </a:r>
            <a:r>
              <a:rPr lang="en-US" b="1" dirty="0" smtClean="0"/>
              <a:t> -F     </a:t>
            </a:r>
            <a:r>
              <a:rPr lang="en-US" dirty="0" smtClean="0"/>
              <a:t>Put an indicator character at the end of each name</a:t>
            </a:r>
          </a:p>
          <a:p>
            <a:pPr lvl="1"/>
            <a:r>
              <a:rPr lang="en-US" b="1" dirty="0" err="1"/>
              <a:t>ls</a:t>
            </a:r>
            <a:r>
              <a:rPr lang="en-US" b="1" dirty="0"/>
              <a:t> –l </a:t>
            </a:r>
            <a:r>
              <a:rPr lang="en-US" b="1" dirty="0" smtClean="0"/>
              <a:t>     </a:t>
            </a:r>
            <a:r>
              <a:rPr lang="en-US" dirty="0" smtClean="0"/>
              <a:t>Simple </a:t>
            </a:r>
            <a:r>
              <a:rPr lang="en-US" dirty="0"/>
              <a:t>long </a:t>
            </a:r>
            <a:r>
              <a:rPr lang="en-US" dirty="0" smtClean="0"/>
              <a:t>listing</a:t>
            </a:r>
          </a:p>
          <a:p>
            <a:pPr lvl="1"/>
            <a:r>
              <a:rPr lang="en-US" b="1" dirty="0" err="1" smtClean="0"/>
              <a:t>ls</a:t>
            </a:r>
            <a:r>
              <a:rPr lang="en-US" b="1" dirty="0" smtClean="0"/>
              <a:t> –</a:t>
            </a:r>
            <a:r>
              <a:rPr lang="en-US" b="1" dirty="0" err="1" smtClean="0"/>
              <a:t>lR</a:t>
            </a:r>
            <a:r>
              <a:rPr lang="en-US" b="1" dirty="0" smtClean="0"/>
              <a:t>    </a:t>
            </a:r>
            <a:r>
              <a:rPr lang="en-US" dirty="0" smtClean="0"/>
              <a:t>Recursive long listing</a:t>
            </a:r>
          </a:p>
          <a:p>
            <a:pPr lvl="1"/>
            <a:r>
              <a:rPr lang="en-US" b="1" dirty="0" err="1" smtClean="0"/>
              <a:t>ls</a:t>
            </a:r>
            <a:r>
              <a:rPr lang="en-US" b="1" dirty="0" smtClean="0"/>
              <a:t> –</a:t>
            </a:r>
            <a:r>
              <a:rPr lang="en-US" b="1" dirty="0" err="1" smtClean="0"/>
              <a:t>lh</a:t>
            </a:r>
            <a:r>
              <a:rPr lang="en-US" b="1" dirty="0" smtClean="0"/>
              <a:t>    </a:t>
            </a:r>
            <a:r>
              <a:rPr lang="en-US" dirty="0" smtClean="0"/>
              <a:t>Give human readable file sizes</a:t>
            </a:r>
          </a:p>
          <a:p>
            <a:pPr lvl="1"/>
            <a:r>
              <a:rPr lang="en-US" b="1" dirty="0" err="1" smtClean="0"/>
              <a:t>ls</a:t>
            </a:r>
            <a:r>
              <a:rPr lang="en-US" b="1" dirty="0" smtClean="0"/>
              <a:t> –</a:t>
            </a:r>
            <a:r>
              <a:rPr lang="en-US" b="1" dirty="0" err="1" smtClean="0"/>
              <a:t>lS</a:t>
            </a:r>
            <a:r>
              <a:rPr lang="en-US" b="1" dirty="0" smtClean="0"/>
              <a:t>    </a:t>
            </a:r>
            <a:r>
              <a:rPr lang="en-US" dirty="0" smtClean="0"/>
              <a:t>Sort files by file size</a:t>
            </a:r>
          </a:p>
          <a:p>
            <a:pPr lvl="1"/>
            <a:r>
              <a:rPr lang="en-US" b="1" dirty="0" err="1" smtClean="0"/>
              <a:t>ls</a:t>
            </a:r>
            <a:r>
              <a:rPr lang="en-US" b="1" dirty="0" smtClean="0"/>
              <a:t> –</a:t>
            </a:r>
            <a:r>
              <a:rPr lang="en-US" b="1" dirty="0" err="1" smtClean="0"/>
              <a:t>lt</a:t>
            </a:r>
            <a:r>
              <a:rPr lang="en-US" b="1" dirty="0" smtClean="0"/>
              <a:t>    </a:t>
            </a:r>
            <a:r>
              <a:rPr lang="en-US" dirty="0" smtClean="0"/>
              <a:t>Sort files by modification time (very useful!)</a:t>
            </a:r>
            <a:endParaRPr lang="en-US" b="1" dirty="0"/>
          </a:p>
        </p:txBody>
      </p:sp>
      <p:sp>
        <p:nvSpPr>
          <p:cNvPr id="5" name="Title 4"/>
          <p:cNvSpPr>
            <a:spLocks noGrp="1"/>
          </p:cNvSpPr>
          <p:nvPr>
            <p:ph type="title"/>
          </p:nvPr>
        </p:nvSpPr>
        <p:spPr/>
        <p:txBody>
          <a:bodyPr/>
          <a:lstStyle/>
          <a:p>
            <a:r>
              <a:rPr lang="en-US" dirty="0" smtClean="0"/>
              <a:t>The </a:t>
            </a:r>
            <a:r>
              <a:rPr lang="en-US" dirty="0" err="1" smtClean="0"/>
              <a:t>ls</a:t>
            </a:r>
            <a:r>
              <a:rPr lang="en-US" dirty="0" smtClean="0"/>
              <a:t> Command</a:t>
            </a:r>
            <a:endParaRPr lang="en-US" dirty="0"/>
          </a:p>
        </p:txBody>
      </p:sp>
    </p:spTree>
    <p:extLst>
      <p:ext uri="{BB962C8B-B14F-4D97-AF65-F5344CB8AC3E}">
        <p14:creationId xmlns:p14="http://schemas.microsoft.com/office/powerpoint/2010/main" val="6649923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81000" y="1295400"/>
            <a:ext cx="8686800" cy="4906962"/>
          </a:xfrm>
        </p:spPr>
        <p:txBody>
          <a:bodyPr>
            <a:normAutofit fontScale="85000" lnSpcReduction="20000"/>
          </a:bodyPr>
          <a:lstStyle/>
          <a:p>
            <a:r>
              <a:rPr lang="en-US" b="1" dirty="0" err="1" smtClean="0"/>
              <a:t>cp</a:t>
            </a:r>
            <a:r>
              <a:rPr lang="en-US" b="1" dirty="0" smtClean="0"/>
              <a:t> </a:t>
            </a:r>
            <a:r>
              <a:rPr lang="en-US" dirty="0"/>
              <a:t>[file1] [</a:t>
            </a:r>
            <a:r>
              <a:rPr lang="en-US" dirty="0" smtClean="0"/>
              <a:t>file2]     copy </a:t>
            </a:r>
            <a:r>
              <a:rPr lang="en-US" dirty="0"/>
              <a:t>file</a:t>
            </a:r>
          </a:p>
          <a:p>
            <a:r>
              <a:rPr lang="en-US" b="1" dirty="0" err="1"/>
              <a:t>mkdir</a:t>
            </a:r>
            <a:r>
              <a:rPr lang="en-US" b="1" dirty="0"/>
              <a:t> </a:t>
            </a:r>
            <a:r>
              <a:rPr lang="en-US" dirty="0" smtClean="0"/>
              <a:t>[name]        make directory</a:t>
            </a:r>
          </a:p>
          <a:p>
            <a:r>
              <a:rPr lang="en-US" b="1" dirty="0" err="1"/>
              <a:t>r</a:t>
            </a:r>
            <a:r>
              <a:rPr lang="en-US" b="1" dirty="0" err="1" smtClean="0"/>
              <a:t>mdir</a:t>
            </a:r>
            <a:r>
              <a:rPr lang="en-US" b="1" dirty="0" smtClean="0"/>
              <a:t>  </a:t>
            </a:r>
            <a:r>
              <a:rPr lang="en-US" dirty="0" smtClean="0"/>
              <a:t>[name]       remove (empty) directory</a:t>
            </a:r>
            <a:endParaRPr lang="en-US" dirty="0"/>
          </a:p>
          <a:p>
            <a:r>
              <a:rPr lang="en-US" b="1" dirty="0"/>
              <a:t>mv </a:t>
            </a:r>
            <a:r>
              <a:rPr lang="en-US" dirty="0"/>
              <a:t>[file] [destination]  move/rename file</a:t>
            </a:r>
          </a:p>
          <a:p>
            <a:r>
              <a:rPr lang="en-US" b="1" dirty="0" err="1"/>
              <a:t>rm</a:t>
            </a:r>
            <a:r>
              <a:rPr lang="en-US" b="1" dirty="0"/>
              <a:t> </a:t>
            </a:r>
            <a:r>
              <a:rPr lang="en-US" dirty="0"/>
              <a:t>[file]                remove (-r for recursive)</a:t>
            </a:r>
          </a:p>
          <a:p>
            <a:r>
              <a:rPr lang="en-US" b="1" dirty="0"/>
              <a:t>file </a:t>
            </a:r>
            <a:r>
              <a:rPr lang="en-US" dirty="0"/>
              <a:t>[file]              </a:t>
            </a:r>
            <a:r>
              <a:rPr lang="en-US" dirty="0" smtClean="0"/>
              <a:t> identify file type</a:t>
            </a:r>
            <a:endParaRPr lang="en-US" dirty="0"/>
          </a:p>
          <a:p>
            <a:r>
              <a:rPr lang="en-US" b="1" dirty="0"/>
              <a:t>less </a:t>
            </a:r>
            <a:r>
              <a:rPr lang="en-US" dirty="0"/>
              <a:t>[file]              page through file</a:t>
            </a:r>
          </a:p>
          <a:p>
            <a:r>
              <a:rPr lang="en-US" b="1" dirty="0"/>
              <a:t>head -n </a:t>
            </a:r>
            <a:r>
              <a:rPr lang="en-US" dirty="0" smtClean="0"/>
              <a:t>[file</a:t>
            </a:r>
            <a:r>
              <a:rPr lang="en-US" dirty="0"/>
              <a:t>]      </a:t>
            </a:r>
            <a:r>
              <a:rPr lang="en-US" dirty="0" smtClean="0"/>
              <a:t>  display </a:t>
            </a:r>
            <a:r>
              <a:rPr lang="en-US" dirty="0"/>
              <a:t>first n lines</a:t>
            </a:r>
          </a:p>
          <a:p>
            <a:r>
              <a:rPr lang="en-US" b="1" dirty="0"/>
              <a:t>tail -n </a:t>
            </a:r>
            <a:r>
              <a:rPr lang="en-US" dirty="0"/>
              <a:t>[file]       </a:t>
            </a:r>
            <a:r>
              <a:rPr lang="en-US" dirty="0" smtClean="0"/>
              <a:t>   display </a:t>
            </a:r>
            <a:r>
              <a:rPr lang="en-US" dirty="0"/>
              <a:t>last n lines</a:t>
            </a:r>
          </a:p>
          <a:p>
            <a:r>
              <a:rPr lang="en-US" b="1" dirty="0"/>
              <a:t>l</a:t>
            </a:r>
            <a:r>
              <a:rPr lang="en-US" b="1" dirty="0" smtClean="0"/>
              <a:t>n </a:t>
            </a:r>
            <a:r>
              <a:rPr lang="en-US" dirty="0" smtClean="0"/>
              <a:t>–s [file] [new]   create symbolic link</a:t>
            </a:r>
          </a:p>
          <a:p>
            <a:r>
              <a:rPr lang="en-US" b="1" dirty="0" smtClean="0"/>
              <a:t>cat</a:t>
            </a:r>
            <a:r>
              <a:rPr lang="en-US" dirty="0" smtClean="0"/>
              <a:t> [file]</a:t>
            </a:r>
            <a:r>
              <a:rPr lang="en-US" dirty="0"/>
              <a:t> </a:t>
            </a:r>
            <a:r>
              <a:rPr lang="en-US" dirty="0" smtClean="0"/>
              <a:t>[file2…]  display file(s)                              </a:t>
            </a:r>
          </a:p>
          <a:p>
            <a:r>
              <a:rPr lang="en-US" b="1" dirty="0" err="1"/>
              <a:t>t</a:t>
            </a:r>
            <a:r>
              <a:rPr lang="en-US" b="1" dirty="0" err="1" smtClean="0"/>
              <a:t>ac</a:t>
            </a:r>
            <a:r>
              <a:rPr lang="en-US" b="1" dirty="0" smtClean="0"/>
              <a:t> </a:t>
            </a:r>
            <a:r>
              <a:rPr lang="en-US" dirty="0" smtClean="0"/>
              <a:t>[file] [file2…]  display file in reverse order</a:t>
            </a:r>
          </a:p>
          <a:p>
            <a:r>
              <a:rPr lang="en-US" b="1" dirty="0"/>
              <a:t>t</a:t>
            </a:r>
            <a:r>
              <a:rPr lang="en-US" b="1" dirty="0" smtClean="0"/>
              <a:t>ouch </a:t>
            </a:r>
            <a:r>
              <a:rPr lang="en-US" dirty="0" smtClean="0"/>
              <a:t>[file]           update modification time</a:t>
            </a:r>
          </a:p>
          <a:p>
            <a:r>
              <a:rPr lang="en-US" b="1" dirty="0"/>
              <a:t>o</a:t>
            </a:r>
            <a:r>
              <a:rPr lang="en-US" b="1" dirty="0" smtClean="0"/>
              <a:t>d</a:t>
            </a:r>
            <a:r>
              <a:rPr lang="en-US" dirty="0" smtClean="0"/>
              <a:t> [file]                display file contents, esp. binary</a:t>
            </a:r>
            <a:endParaRPr lang="en-US" dirty="0"/>
          </a:p>
          <a:p>
            <a:pPr marL="109728" indent="0">
              <a:buNone/>
            </a:pPr>
            <a:endParaRPr lang="en-US" b="1" dirty="0" smtClean="0"/>
          </a:p>
        </p:txBody>
      </p:sp>
      <p:sp>
        <p:nvSpPr>
          <p:cNvPr id="5" name="Title 4"/>
          <p:cNvSpPr>
            <a:spLocks noGrp="1"/>
          </p:cNvSpPr>
          <p:nvPr>
            <p:ph type="title"/>
          </p:nvPr>
        </p:nvSpPr>
        <p:spPr/>
        <p:txBody>
          <a:bodyPr/>
          <a:lstStyle/>
          <a:p>
            <a:r>
              <a:rPr lang="en-US" dirty="0" smtClean="0"/>
              <a:t>Some Useful File Commands</a:t>
            </a:r>
            <a:endParaRPr lang="en-US" dirty="0"/>
          </a:p>
        </p:txBody>
      </p:sp>
    </p:spTree>
    <p:extLst>
      <p:ext uri="{BB962C8B-B14F-4D97-AF65-F5344CB8AC3E}">
        <p14:creationId xmlns:p14="http://schemas.microsoft.com/office/powerpoint/2010/main" val="888859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Examples:</a:t>
            </a:r>
          </a:p>
          <a:p>
            <a:pPr lvl="1"/>
            <a:r>
              <a:rPr lang="en-US" b="1" dirty="0" smtClean="0"/>
              <a:t>cd</a:t>
            </a:r>
            <a:r>
              <a:rPr lang="en-US" dirty="0" smtClean="0"/>
              <a:t> (also takes you to your home directory like cd ~)</a:t>
            </a:r>
          </a:p>
          <a:p>
            <a:pPr lvl="1"/>
            <a:r>
              <a:rPr lang="en-US" b="1" dirty="0" err="1" smtClean="0"/>
              <a:t>mkdir</a:t>
            </a:r>
            <a:r>
              <a:rPr lang="en-US" b="1" dirty="0" smtClean="0"/>
              <a:t> test</a:t>
            </a:r>
          </a:p>
          <a:p>
            <a:pPr lvl="1"/>
            <a:r>
              <a:rPr lang="en-US" b="1" dirty="0"/>
              <a:t>c</a:t>
            </a:r>
            <a:r>
              <a:rPr lang="en-US" b="1" dirty="0" smtClean="0"/>
              <a:t>d test</a:t>
            </a:r>
          </a:p>
          <a:p>
            <a:pPr lvl="1"/>
            <a:r>
              <a:rPr lang="en-US" b="1" dirty="0" smtClean="0"/>
              <a:t>echo ‘Hello everyone’ &gt; myfile.txt</a:t>
            </a:r>
          </a:p>
          <a:p>
            <a:pPr lvl="1"/>
            <a:r>
              <a:rPr lang="en-US" b="1" dirty="0" smtClean="0"/>
              <a:t>echo ‘Goodbye all’ &gt;&gt; myfile.txt</a:t>
            </a:r>
          </a:p>
          <a:p>
            <a:pPr lvl="1"/>
            <a:r>
              <a:rPr lang="en-US" b="1" dirty="0" smtClean="0"/>
              <a:t>less myfile.txt</a:t>
            </a:r>
          </a:p>
          <a:p>
            <a:pPr lvl="1"/>
            <a:r>
              <a:rPr lang="en-US" b="1" dirty="0" err="1" smtClean="0"/>
              <a:t>mkdir</a:t>
            </a:r>
            <a:r>
              <a:rPr lang="en-US" b="1" dirty="0" smtClean="0"/>
              <a:t> subdir1/subdir2 </a:t>
            </a:r>
            <a:r>
              <a:rPr lang="en-US" dirty="0" smtClean="0"/>
              <a:t>(FAILS)</a:t>
            </a:r>
          </a:p>
          <a:p>
            <a:pPr lvl="1"/>
            <a:r>
              <a:rPr lang="en-US" b="1" dirty="0" err="1" smtClean="0"/>
              <a:t>mkdir</a:t>
            </a:r>
            <a:r>
              <a:rPr lang="en-US" b="1" dirty="0" smtClean="0"/>
              <a:t> -p subdir1/subdir2 </a:t>
            </a:r>
            <a:r>
              <a:rPr lang="en-US" dirty="0" smtClean="0"/>
              <a:t>(Succeeds)</a:t>
            </a:r>
          </a:p>
          <a:p>
            <a:pPr lvl="1"/>
            <a:r>
              <a:rPr lang="en-US" b="1" dirty="0" smtClean="0"/>
              <a:t>mv myfile.txt subdir1/subdir2</a:t>
            </a:r>
          </a:p>
          <a:p>
            <a:pPr lvl="1"/>
            <a:r>
              <a:rPr lang="en-US" b="1" dirty="0"/>
              <a:t>c</a:t>
            </a:r>
            <a:r>
              <a:rPr lang="en-US" b="1" dirty="0" smtClean="0"/>
              <a:t>d ..</a:t>
            </a:r>
          </a:p>
          <a:p>
            <a:pPr lvl="1"/>
            <a:r>
              <a:rPr lang="en-US" b="1" dirty="0" err="1"/>
              <a:t>rmdir</a:t>
            </a:r>
            <a:r>
              <a:rPr lang="en-US" b="1" dirty="0"/>
              <a:t> </a:t>
            </a:r>
            <a:r>
              <a:rPr lang="en-US" b="1" dirty="0" smtClean="0"/>
              <a:t>test</a:t>
            </a:r>
            <a:r>
              <a:rPr lang="en-US" dirty="0" smtClean="0"/>
              <a:t> (FAILS)</a:t>
            </a:r>
          </a:p>
          <a:p>
            <a:pPr lvl="1"/>
            <a:r>
              <a:rPr lang="en-US" b="1" dirty="0" err="1" smtClean="0"/>
              <a:t>rm</a:t>
            </a:r>
            <a:r>
              <a:rPr lang="en-US" b="1" dirty="0" smtClean="0"/>
              <a:t> –</a:t>
            </a:r>
            <a:r>
              <a:rPr lang="en-US" b="1" dirty="0" err="1" smtClean="0"/>
              <a:t>rf</a:t>
            </a:r>
            <a:r>
              <a:rPr lang="en-US" b="1" dirty="0" smtClean="0"/>
              <a:t> </a:t>
            </a:r>
            <a:r>
              <a:rPr lang="en-US" b="1" dirty="0" smtClean="0"/>
              <a:t>test</a:t>
            </a:r>
            <a:r>
              <a:rPr lang="en-US" dirty="0" smtClean="0"/>
              <a:t> (Succeeds)</a:t>
            </a:r>
            <a:endParaRPr lang="en-US" b="1" dirty="0"/>
          </a:p>
          <a:p>
            <a:pPr lvl="1"/>
            <a:endParaRPr lang="en-US" dirty="0" smtClean="0"/>
          </a:p>
          <a:p>
            <a:pPr lvl="1"/>
            <a:endParaRPr lang="en-US" dirty="0"/>
          </a:p>
        </p:txBody>
      </p:sp>
      <p:sp>
        <p:nvSpPr>
          <p:cNvPr id="3" name="Title 2"/>
          <p:cNvSpPr>
            <a:spLocks noGrp="1"/>
          </p:cNvSpPr>
          <p:nvPr>
            <p:ph type="title"/>
          </p:nvPr>
        </p:nvSpPr>
        <p:spPr/>
        <p:txBody>
          <a:bodyPr>
            <a:normAutofit fontScale="90000"/>
          </a:bodyPr>
          <a:lstStyle/>
          <a:p>
            <a:r>
              <a:rPr lang="en-US" dirty="0" smtClean="0"/>
              <a:t>Manipulating files and directories</a:t>
            </a:r>
            <a:endParaRPr lang="en-US" dirty="0"/>
          </a:p>
        </p:txBody>
      </p:sp>
    </p:spTree>
    <p:extLst>
      <p:ext uri="{BB962C8B-B14F-4D97-AF65-F5344CB8AC3E}">
        <p14:creationId xmlns:p14="http://schemas.microsoft.com/office/powerpoint/2010/main" val="1157215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Sometimes it is helpful to be able to access a file from multiple locations within the hierarchy.  On a Windows system, we might create a “shortcut.”  On a Linux system, we can create a symbolic link:</a:t>
            </a:r>
          </a:p>
          <a:p>
            <a:pPr lvl="1"/>
            <a:r>
              <a:rPr lang="en-US" dirty="0" err="1"/>
              <a:t>m</a:t>
            </a:r>
            <a:r>
              <a:rPr lang="en-US" dirty="0" err="1" smtClean="0"/>
              <a:t>kdir</a:t>
            </a:r>
            <a:r>
              <a:rPr lang="en-US" dirty="0" smtClean="0"/>
              <a:t> foo                  # make foo directory</a:t>
            </a:r>
          </a:p>
          <a:p>
            <a:pPr lvl="1"/>
            <a:r>
              <a:rPr lang="en-US" dirty="0"/>
              <a:t>t</a:t>
            </a:r>
            <a:r>
              <a:rPr lang="en-US" dirty="0" smtClean="0"/>
              <a:t>ouch foo/bar            # create empty file</a:t>
            </a:r>
          </a:p>
          <a:p>
            <a:pPr lvl="1"/>
            <a:r>
              <a:rPr lang="en-US" dirty="0" smtClean="0"/>
              <a:t>ln –s foo/bar .            # create link in current dir.</a:t>
            </a:r>
            <a:endParaRPr lang="en-US" dirty="0"/>
          </a:p>
        </p:txBody>
      </p:sp>
      <p:sp>
        <p:nvSpPr>
          <p:cNvPr id="3" name="Title 2"/>
          <p:cNvSpPr>
            <a:spLocks noGrp="1"/>
          </p:cNvSpPr>
          <p:nvPr>
            <p:ph type="title"/>
          </p:nvPr>
        </p:nvSpPr>
        <p:spPr/>
        <p:txBody>
          <a:bodyPr/>
          <a:lstStyle/>
          <a:p>
            <a:r>
              <a:rPr lang="en-US" dirty="0" smtClean="0"/>
              <a:t>Symbolic links</a:t>
            </a:r>
            <a:endParaRPr lang="en-US" dirty="0"/>
          </a:p>
        </p:txBody>
      </p:sp>
    </p:spTree>
    <p:extLst>
      <p:ext uri="{BB962C8B-B14F-4D97-AF65-F5344CB8AC3E}">
        <p14:creationId xmlns:p14="http://schemas.microsoft.com/office/powerpoint/2010/main" val="3879227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481328"/>
            <a:ext cx="8534400" cy="4525963"/>
          </a:xfrm>
        </p:spPr>
        <p:txBody>
          <a:bodyPr>
            <a:normAutofit/>
          </a:bodyPr>
          <a:lstStyle/>
          <a:p>
            <a:r>
              <a:rPr lang="en-US" sz="2000" dirty="0" smtClean="0"/>
              <a:t>The ‘find’ command has a rather unfriendly syntax, but can be exceedingly helpful for locating files in heavily nested directories.</a:t>
            </a:r>
          </a:p>
          <a:p>
            <a:r>
              <a:rPr lang="en-US" sz="2000" dirty="0" smtClean="0"/>
              <a:t>Examples:</a:t>
            </a:r>
          </a:p>
          <a:p>
            <a:pPr lvl="1"/>
            <a:r>
              <a:rPr lang="en-US" sz="2000" b="1" dirty="0"/>
              <a:t>f</a:t>
            </a:r>
            <a:r>
              <a:rPr lang="en-US" sz="2000" b="1" dirty="0" smtClean="0"/>
              <a:t>ind . –name my-file.txt      </a:t>
            </a:r>
            <a:r>
              <a:rPr lang="en-US" sz="2000" dirty="0" smtClean="0"/>
              <a:t># search for my-file.txt in .</a:t>
            </a:r>
          </a:p>
          <a:p>
            <a:pPr lvl="1"/>
            <a:r>
              <a:rPr lang="en-US" sz="2000" b="1" dirty="0" smtClean="0"/>
              <a:t>find ~ -name </a:t>
            </a:r>
            <a:r>
              <a:rPr lang="en-US" sz="2000" b="1" dirty="0" err="1" smtClean="0"/>
              <a:t>bu</a:t>
            </a:r>
            <a:r>
              <a:rPr lang="en-US" sz="2000" b="1" dirty="0" smtClean="0"/>
              <a:t> –type d     </a:t>
            </a:r>
            <a:r>
              <a:rPr lang="en-US" sz="2000" dirty="0" smtClean="0"/>
              <a:t># search for “</a:t>
            </a:r>
            <a:r>
              <a:rPr lang="en-US" sz="2000" dirty="0" err="1" smtClean="0"/>
              <a:t>bu</a:t>
            </a:r>
            <a:r>
              <a:rPr lang="en-US" sz="2000" dirty="0" smtClean="0"/>
              <a:t>” directories in ~</a:t>
            </a:r>
          </a:p>
          <a:p>
            <a:pPr lvl="1"/>
            <a:r>
              <a:rPr lang="en-US" sz="2000" b="1" dirty="0"/>
              <a:t>f</a:t>
            </a:r>
            <a:r>
              <a:rPr lang="en-US" sz="2000" b="1" dirty="0" smtClean="0"/>
              <a:t>ind ~ -name ‘*.txt’</a:t>
            </a:r>
            <a:r>
              <a:rPr lang="en-US" sz="2000" dirty="0" smtClean="0"/>
              <a:t>            # search for “*.txt in ~</a:t>
            </a:r>
          </a:p>
          <a:p>
            <a:r>
              <a:rPr lang="en-US" sz="2400" dirty="0" smtClean="0"/>
              <a:t>Quiz:</a:t>
            </a:r>
          </a:p>
          <a:p>
            <a:pPr lvl="1"/>
            <a:r>
              <a:rPr lang="en-US" sz="2000" dirty="0" smtClean="0"/>
              <a:t>Can you use </a:t>
            </a:r>
            <a:r>
              <a:rPr lang="en-US" sz="2000" b="1" dirty="0" smtClean="0"/>
              <a:t>find</a:t>
            </a:r>
            <a:r>
              <a:rPr lang="en-US" sz="2000" dirty="0" smtClean="0"/>
              <a:t> to locate a file called “needle” in your haystack directory?</a:t>
            </a:r>
          </a:p>
          <a:p>
            <a:pPr lvl="1"/>
            <a:r>
              <a:rPr lang="en-US" sz="2000" dirty="0" smtClean="0"/>
              <a:t>Extra credit: what are the contents of the “needle” file?</a:t>
            </a:r>
            <a:endParaRPr lang="en-US" sz="2000" dirty="0"/>
          </a:p>
        </p:txBody>
      </p:sp>
      <p:sp>
        <p:nvSpPr>
          <p:cNvPr id="5" name="Title 4"/>
          <p:cNvSpPr>
            <a:spLocks noGrp="1"/>
          </p:cNvSpPr>
          <p:nvPr>
            <p:ph type="title"/>
          </p:nvPr>
        </p:nvSpPr>
        <p:spPr/>
        <p:txBody>
          <a:bodyPr/>
          <a:lstStyle/>
          <a:p>
            <a:r>
              <a:rPr lang="en-US" dirty="0" smtClean="0"/>
              <a:t>Finding a needle in a haystack</a:t>
            </a:r>
            <a:endParaRPr lang="en-US" dirty="0"/>
          </a:p>
        </p:txBody>
      </p:sp>
    </p:spTree>
    <p:extLst>
      <p:ext uri="{BB962C8B-B14F-4D97-AF65-F5344CB8AC3E}">
        <p14:creationId xmlns:p14="http://schemas.microsoft.com/office/powerpoint/2010/main" val="17711792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smtClean="0"/>
              <a:t>Linux files have a set of associated </a:t>
            </a:r>
            <a:r>
              <a:rPr lang="en-US" dirty="0" smtClean="0">
                <a:solidFill>
                  <a:srgbClr val="00B050"/>
                </a:solidFill>
              </a:rPr>
              <a:t>permissions</a:t>
            </a:r>
            <a:r>
              <a:rPr lang="en-US" dirty="0" smtClean="0"/>
              <a:t> governing </a:t>
            </a:r>
            <a:r>
              <a:rPr lang="en-US" dirty="0" smtClean="0">
                <a:solidFill>
                  <a:schemeClr val="accent1"/>
                </a:solidFill>
              </a:rPr>
              <a:t>read</a:t>
            </a:r>
            <a:r>
              <a:rPr lang="en-US" dirty="0" smtClean="0"/>
              <a:t>, </a:t>
            </a:r>
            <a:r>
              <a:rPr lang="en-US" dirty="0" smtClean="0">
                <a:solidFill>
                  <a:schemeClr val="accent1"/>
                </a:solidFill>
              </a:rPr>
              <a:t>write</a:t>
            </a:r>
            <a:r>
              <a:rPr lang="en-US" dirty="0" smtClean="0"/>
              <a:t>, and </a:t>
            </a:r>
            <a:r>
              <a:rPr lang="en-US" dirty="0" smtClean="0">
                <a:solidFill>
                  <a:schemeClr val="accent1"/>
                </a:solidFill>
              </a:rPr>
              <a:t>execute</a:t>
            </a:r>
            <a:r>
              <a:rPr lang="en-US" dirty="0" smtClean="0"/>
              <a:t> status for the owner, members of the owner’s group, and everyone else. To see a file’s permissions, use the –l flag to </a:t>
            </a:r>
            <a:r>
              <a:rPr lang="en-US" dirty="0" err="1" smtClean="0"/>
              <a:t>ls</a:t>
            </a:r>
            <a:r>
              <a:rPr lang="en-US" dirty="0" smtClean="0"/>
              <a:t>:</a:t>
            </a:r>
          </a:p>
        </p:txBody>
      </p:sp>
      <p:sp>
        <p:nvSpPr>
          <p:cNvPr id="3" name="Title 2"/>
          <p:cNvSpPr>
            <a:spLocks noGrp="1"/>
          </p:cNvSpPr>
          <p:nvPr>
            <p:ph type="title"/>
          </p:nvPr>
        </p:nvSpPr>
        <p:spPr/>
        <p:txBody>
          <a:bodyPr/>
          <a:lstStyle/>
          <a:p>
            <a:r>
              <a:rPr lang="en-US" dirty="0" smtClean="0"/>
              <a:t>File access permissions</a:t>
            </a:r>
            <a:endParaRPr lang="en-US" dirty="0"/>
          </a:p>
        </p:txBody>
      </p:sp>
      <p:sp>
        <p:nvSpPr>
          <p:cNvPr id="4" name="TextBox 3"/>
          <p:cNvSpPr txBox="1"/>
          <p:nvPr/>
        </p:nvSpPr>
        <p:spPr>
          <a:xfrm>
            <a:off x="990600" y="3657600"/>
            <a:ext cx="6858000" cy="1200329"/>
          </a:xfrm>
          <a:prstGeom prst="rect">
            <a:avLst/>
          </a:prstGeom>
          <a:noFill/>
        </p:spPr>
        <p:txBody>
          <a:bodyPr wrap="square" rtlCol="0">
            <a:spAutoFit/>
          </a:bodyPr>
          <a:lstStyle/>
          <a:p>
            <a:r>
              <a:rPr lang="pt-BR" dirty="0"/>
              <a:t>[</a:t>
            </a:r>
            <a:r>
              <a:rPr lang="pt-BR" dirty="0" smtClean="0"/>
              <a:t>tuta0@scc1 </a:t>
            </a:r>
            <a:r>
              <a:rPr lang="pt-BR" dirty="0"/>
              <a:t>~]$ touch foo</a:t>
            </a:r>
          </a:p>
          <a:p>
            <a:r>
              <a:rPr lang="pt-BR" dirty="0"/>
              <a:t>[</a:t>
            </a:r>
            <a:r>
              <a:rPr lang="pt-BR" dirty="0" smtClean="0"/>
              <a:t>tuta0@scc1 </a:t>
            </a:r>
            <a:r>
              <a:rPr lang="pt-BR" dirty="0"/>
              <a:t>~]$ ls -l foo</a:t>
            </a:r>
          </a:p>
          <a:p>
            <a:r>
              <a:rPr lang="pt-BR" dirty="0"/>
              <a:t>-rw-r--r-- 1 </a:t>
            </a:r>
            <a:r>
              <a:rPr lang="pt-BR" dirty="0" smtClean="0"/>
              <a:t>tuta0 </a:t>
            </a:r>
            <a:r>
              <a:rPr lang="pt-BR" dirty="0"/>
              <a:t>tutorial 0 Sep  </a:t>
            </a:r>
            <a:r>
              <a:rPr lang="pt-BR" dirty="0" smtClean="0"/>
              <a:t>4 </a:t>
            </a:r>
            <a:r>
              <a:rPr lang="pt-BR" dirty="0"/>
              <a:t>10:25 foo</a:t>
            </a:r>
          </a:p>
          <a:p>
            <a:endParaRPr lang="en-US" dirty="0"/>
          </a:p>
        </p:txBody>
      </p:sp>
      <p:cxnSp>
        <p:nvCxnSpPr>
          <p:cNvPr id="6" name="Straight Arrow Connector 5"/>
          <p:cNvCxnSpPr/>
          <p:nvPr/>
        </p:nvCxnSpPr>
        <p:spPr>
          <a:xfrm flipV="1">
            <a:off x="838200" y="4572000"/>
            <a:ext cx="457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1823720" y="4538790"/>
            <a:ext cx="5080" cy="31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286000" y="4538790"/>
            <a:ext cx="533400" cy="49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60680" y="5029200"/>
            <a:ext cx="914400" cy="369332"/>
          </a:xfrm>
          <a:prstGeom prst="rect">
            <a:avLst/>
          </a:prstGeom>
          <a:noFill/>
        </p:spPr>
        <p:txBody>
          <a:bodyPr wrap="square" rtlCol="0">
            <a:spAutoFit/>
          </a:bodyPr>
          <a:lstStyle/>
          <a:p>
            <a:r>
              <a:rPr lang="en-US" dirty="0" smtClean="0"/>
              <a:t>owner</a:t>
            </a:r>
            <a:endParaRPr lang="en-US" dirty="0"/>
          </a:p>
        </p:txBody>
      </p:sp>
      <p:sp>
        <p:nvSpPr>
          <p:cNvPr id="19" name="TextBox 18"/>
          <p:cNvSpPr txBox="1"/>
          <p:nvPr/>
        </p:nvSpPr>
        <p:spPr>
          <a:xfrm>
            <a:off x="1417320" y="4866640"/>
            <a:ext cx="914400" cy="369332"/>
          </a:xfrm>
          <a:prstGeom prst="rect">
            <a:avLst/>
          </a:prstGeom>
          <a:noFill/>
        </p:spPr>
        <p:txBody>
          <a:bodyPr wrap="square" rtlCol="0">
            <a:spAutoFit/>
          </a:bodyPr>
          <a:lstStyle/>
          <a:p>
            <a:r>
              <a:rPr lang="en-US" dirty="0" smtClean="0"/>
              <a:t>group</a:t>
            </a:r>
            <a:endParaRPr lang="en-US" dirty="0"/>
          </a:p>
        </p:txBody>
      </p:sp>
      <p:sp>
        <p:nvSpPr>
          <p:cNvPr id="20" name="TextBox 19"/>
          <p:cNvSpPr txBox="1"/>
          <p:nvPr/>
        </p:nvSpPr>
        <p:spPr>
          <a:xfrm>
            <a:off x="2527300" y="5094676"/>
            <a:ext cx="914400" cy="369332"/>
          </a:xfrm>
          <a:prstGeom prst="rect">
            <a:avLst/>
          </a:prstGeom>
          <a:noFill/>
        </p:spPr>
        <p:txBody>
          <a:bodyPr wrap="square" rtlCol="0">
            <a:spAutoFit/>
          </a:bodyPr>
          <a:lstStyle/>
          <a:p>
            <a:r>
              <a:rPr lang="en-US" dirty="0" smtClean="0"/>
              <a:t>other</a:t>
            </a:r>
            <a:endParaRPr lang="en-US" dirty="0"/>
          </a:p>
        </p:txBody>
      </p:sp>
    </p:spTree>
    <p:extLst>
      <p:ext uri="{BB962C8B-B14F-4D97-AF65-F5344CB8AC3E}">
        <p14:creationId xmlns:p14="http://schemas.microsoft.com/office/powerpoint/2010/main" val="9881973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lstStyle/>
          <a:p>
            <a:r>
              <a:rPr lang="en-US" dirty="0" smtClean="0"/>
              <a:t>We can change a file’s access permissions with the </a:t>
            </a:r>
            <a:r>
              <a:rPr lang="en-US" dirty="0" err="1" smtClean="0">
                <a:solidFill>
                  <a:srgbClr val="00B050"/>
                </a:solidFill>
              </a:rPr>
              <a:t>chmod</a:t>
            </a:r>
            <a:r>
              <a:rPr lang="en-US" dirty="0" smtClean="0"/>
              <a:t> command. </a:t>
            </a:r>
            <a:r>
              <a:rPr lang="en-US" dirty="0"/>
              <a:t> </a:t>
            </a:r>
            <a:r>
              <a:rPr lang="en-US" dirty="0" smtClean="0"/>
              <a:t>There are a couple of distinct ways to use </a:t>
            </a:r>
            <a:r>
              <a:rPr lang="en-US" dirty="0" err="1" smtClean="0"/>
              <a:t>chmod</a:t>
            </a:r>
            <a:r>
              <a:rPr lang="en-US" dirty="0" smtClean="0"/>
              <a:t>.  With letters,       u=owner, g=group, o=other, a = all</a:t>
            </a:r>
          </a:p>
          <a:p>
            <a:pPr marL="109728" indent="0">
              <a:buNone/>
            </a:pPr>
            <a:r>
              <a:rPr lang="en-US" dirty="0"/>
              <a:t> </a:t>
            </a:r>
            <a:r>
              <a:rPr lang="en-US" dirty="0" smtClean="0"/>
              <a:t>  r=read,    w=write,  x=execute:</a:t>
            </a:r>
          </a:p>
        </p:txBody>
      </p:sp>
      <p:sp>
        <p:nvSpPr>
          <p:cNvPr id="3" name="Title 2"/>
          <p:cNvSpPr>
            <a:spLocks noGrp="1"/>
          </p:cNvSpPr>
          <p:nvPr>
            <p:ph type="title"/>
          </p:nvPr>
        </p:nvSpPr>
        <p:spPr/>
        <p:txBody>
          <a:bodyPr>
            <a:normAutofit fontScale="90000"/>
          </a:bodyPr>
          <a:lstStyle/>
          <a:p>
            <a:r>
              <a:rPr lang="en-US" dirty="0" smtClean="0"/>
              <a:t>Changing file access permissions with </a:t>
            </a:r>
            <a:r>
              <a:rPr lang="en-US" dirty="0" err="1" smtClean="0"/>
              <a:t>chmod</a:t>
            </a:r>
            <a:endParaRPr lang="en-US" dirty="0"/>
          </a:p>
        </p:txBody>
      </p:sp>
      <p:sp>
        <p:nvSpPr>
          <p:cNvPr id="4" name="TextBox 3"/>
          <p:cNvSpPr txBox="1"/>
          <p:nvPr/>
        </p:nvSpPr>
        <p:spPr>
          <a:xfrm>
            <a:off x="1219200" y="3810000"/>
            <a:ext cx="6705600" cy="1754326"/>
          </a:xfrm>
          <a:prstGeom prst="rect">
            <a:avLst/>
          </a:prstGeom>
          <a:noFill/>
        </p:spPr>
        <p:txBody>
          <a:bodyPr wrap="square" rtlCol="0">
            <a:spAutoFit/>
          </a:bodyPr>
          <a:lstStyle/>
          <a:p>
            <a:r>
              <a:rPr lang="en-US" dirty="0"/>
              <a:t>[tuta0@scc1 ~]$ </a:t>
            </a:r>
            <a:r>
              <a:rPr lang="en-US" dirty="0" err="1"/>
              <a:t>chmod</a:t>
            </a:r>
            <a:r>
              <a:rPr lang="en-US" dirty="0"/>
              <a:t> </a:t>
            </a:r>
            <a:r>
              <a:rPr lang="en-US" dirty="0" err="1">
                <a:solidFill>
                  <a:srgbClr val="00B050"/>
                </a:solidFill>
              </a:rPr>
              <a:t>ug+x</a:t>
            </a:r>
            <a:r>
              <a:rPr lang="en-US" dirty="0"/>
              <a:t> foo</a:t>
            </a:r>
          </a:p>
          <a:p>
            <a:r>
              <a:rPr lang="en-US" dirty="0"/>
              <a:t>[tuta0@scc1 ~]$ </a:t>
            </a:r>
            <a:r>
              <a:rPr lang="en-US" dirty="0" err="1"/>
              <a:t>ls</a:t>
            </a:r>
            <a:r>
              <a:rPr lang="en-US" dirty="0"/>
              <a:t> -l foo</a:t>
            </a:r>
          </a:p>
          <a:p>
            <a:r>
              <a:rPr lang="en-US" dirty="0"/>
              <a:t>-</a:t>
            </a:r>
            <a:r>
              <a:rPr lang="en-US" dirty="0" err="1"/>
              <a:t>rwxr</a:t>
            </a:r>
            <a:r>
              <a:rPr lang="en-US" dirty="0"/>
              <a:t>-</a:t>
            </a:r>
            <a:r>
              <a:rPr lang="en-US" dirty="0" err="1"/>
              <a:t>xr</a:t>
            </a:r>
            <a:r>
              <a:rPr lang="en-US" dirty="0"/>
              <a:t>-- 1 tuta0 tutorial 0 Sep  4 10:03 foo</a:t>
            </a:r>
          </a:p>
          <a:p>
            <a:r>
              <a:rPr lang="en-US" dirty="0"/>
              <a:t>[tuta0@scc1 ~]$ </a:t>
            </a:r>
            <a:r>
              <a:rPr lang="en-US" dirty="0" err="1"/>
              <a:t>chmod</a:t>
            </a:r>
            <a:r>
              <a:rPr lang="en-US" dirty="0"/>
              <a:t> </a:t>
            </a:r>
            <a:r>
              <a:rPr lang="en-US" dirty="0">
                <a:solidFill>
                  <a:srgbClr val="00B050"/>
                </a:solidFill>
              </a:rPr>
              <a:t>a-x</a:t>
            </a:r>
            <a:r>
              <a:rPr lang="en-US" dirty="0"/>
              <a:t> foo</a:t>
            </a:r>
          </a:p>
          <a:p>
            <a:r>
              <a:rPr lang="en-US" dirty="0"/>
              <a:t>[tuta0@scc1 ~]$ </a:t>
            </a:r>
            <a:r>
              <a:rPr lang="en-US" dirty="0" err="1"/>
              <a:t>ls</a:t>
            </a:r>
            <a:r>
              <a:rPr lang="en-US" dirty="0"/>
              <a:t> -l foo</a:t>
            </a:r>
          </a:p>
          <a:p>
            <a:r>
              <a:rPr lang="en-US" dirty="0"/>
              <a:t>-</a:t>
            </a:r>
            <a:r>
              <a:rPr lang="en-US" dirty="0" err="1"/>
              <a:t>rw</a:t>
            </a:r>
            <a:r>
              <a:rPr lang="en-US" dirty="0"/>
              <a:t>-r--r-- 1 tuta0 tutorial 0 Sep  4 10:03 </a:t>
            </a:r>
            <a:r>
              <a:rPr lang="en-US" dirty="0" smtClean="0"/>
              <a:t>foo</a:t>
            </a:r>
            <a:endParaRPr lang="en-US" dirty="0"/>
          </a:p>
        </p:txBody>
      </p:sp>
    </p:spTree>
    <p:extLst>
      <p:ext uri="{BB962C8B-B14F-4D97-AF65-F5344CB8AC3E}">
        <p14:creationId xmlns:p14="http://schemas.microsoft.com/office/powerpoint/2010/main" val="533057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686800" cy="4525963"/>
          </a:xfrm>
        </p:spPr>
        <p:txBody>
          <a:bodyPr>
            <a:normAutofit lnSpcReduction="10000"/>
          </a:bodyPr>
          <a:lstStyle/>
          <a:p>
            <a:r>
              <a:rPr lang="en-US" dirty="0" smtClean="0"/>
              <a:t>The </a:t>
            </a:r>
            <a:r>
              <a:rPr lang="en-US" dirty="0" err="1" smtClean="0"/>
              <a:t>chmod</a:t>
            </a:r>
            <a:r>
              <a:rPr lang="en-US" dirty="0" smtClean="0"/>
              <a:t> command also works with the following mappings, read=4, write=2, execute=1, which are combined like so:</a:t>
            </a:r>
          </a:p>
          <a:p>
            <a:endParaRPr lang="en-US" dirty="0"/>
          </a:p>
          <a:p>
            <a:endParaRPr lang="en-US" dirty="0" smtClean="0"/>
          </a:p>
          <a:p>
            <a:endParaRPr lang="en-US" dirty="0"/>
          </a:p>
          <a:p>
            <a:endParaRPr lang="en-US" dirty="0" smtClean="0"/>
          </a:p>
          <a:p>
            <a:endParaRPr lang="en-US" dirty="0"/>
          </a:p>
          <a:p>
            <a:r>
              <a:rPr lang="en-US" dirty="0" smtClean="0"/>
              <a:t>Quiz: What number would denote readable and executable by owner and group, but just readable by other?</a:t>
            </a:r>
          </a:p>
        </p:txBody>
      </p:sp>
      <p:sp>
        <p:nvSpPr>
          <p:cNvPr id="3" name="Title 2"/>
          <p:cNvSpPr>
            <a:spLocks noGrp="1"/>
          </p:cNvSpPr>
          <p:nvPr>
            <p:ph type="title"/>
          </p:nvPr>
        </p:nvSpPr>
        <p:spPr/>
        <p:txBody>
          <a:bodyPr>
            <a:normAutofit fontScale="90000"/>
          </a:bodyPr>
          <a:lstStyle/>
          <a:p>
            <a:r>
              <a:rPr lang="en-US" dirty="0" smtClean="0"/>
              <a:t>Changing file access permissions with </a:t>
            </a:r>
            <a:r>
              <a:rPr lang="en-US" dirty="0" err="1" smtClean="0"/>
              <a:t>chmod</a:t>
            </a:r>
            <a:r>
              <a:rPr lang="en-US" dirty="0" smtClean="0"/>
              <a:t> (cont.)</a:t>
            </a:r>
            <a:endParaRPr lang="en-US" dirty="0"/>
          </a:p>
        </p:txBody>
      </p:sp>
      <p:sp>
        <p:nvSpPr>
          <p:cNvPr id="4" name="TextBox 3"/>
          <p:cNvSpPr txBox="1"/>
          <p:nvPr/>
        </p:nvSpPr>
        <p:spPr>
          <a:xfrm>
            <a:off x="952500" y="2867146"/>
            <a:ext cx="7239000" cy="1477328"/>
          </a:xfrm>
          <a:prstGeom prst="rect">
            <a:avLst/>
          </a:prstGeom>
          <a:noFill/>
        </p:spPr>
        <p:txBody>
          <a:bodyPr wrap="square" rtlCol="0">
            <a:spAutoFit/>
          </a:bodyPr>
          <a:lstStyle/>
          <a:p>
            <a:pPr marL="109728" indent="0">
              <a:buNone/>
            </a:pPr>
            <a:r>
              <a:rPr lang="en-US" dirty="0" smtClean="0"/>
              <a:t>[tuta0@scc1 </a:t>
            </a:r>
            <a:r>
              <a:rPr lang="en-US" dirty="0"/>
              <a:t>~]$ </a:t>
            </a:r>
            <a:r>
              <a:rPr lang="en-US" dirty="0" err="1"/>
              <a:t>ls</a:t>
            </a:r>
            <a:r>
              <a:rPr lang="en-US" dirty="0"/>
              <a:t> -l foo</a:t>
            </a:r>
          </a:p>
          <a:p>
            <a:pPr marL="109728" indent="0">
              <a:buNone/>
            </a:pPr>
            <a:r>
              <a:rPr lang="en-US" dirty="0" smtClean="0"/>
              <a:t>-</a:t>
            </a:r>
            <a:r>
              <a:rPr lang="en-US" dirty="0" err="1"/>
              <a:t>rw</a:t>
            </a:r>
            <a:r>
              <a:rPr lang="en-US" dirty="0"/>
              <a:t>-r--r-- 1 </a:t>
            </a:r>
            <a:r>
              <a:rPr lang="en-US" dirty="0" smtClean="0"/>
              <a:t>tuta0 </a:t>
            </a:r>
            <a:r>
              <a:rPr lang="en-US" dirty="0"/>
              <a:t>tutorial 0 Sep  </a:t>
            </a:r>
            <a:r>
              <a:rPr lang="en-US" dirty="0" smtClean="0"/>
              <a:t>4 </a:t>
            </a:r>
            <a:r>
              <a:rPr lang="en-US" dirty="0"/>
              <a:t>10:20 foo</a:t>
            </a:r>
          </a:p>
          <a:p>
            <a:pPr marL="109728" indent="0">
              <a:buNone/>
            </a:pPr>
            <a:r>
              <a:rPr lang="en-US" dirty="0" smtClean="0"/>
              <a:t>[tuta0@scc1 </a:t>
            </a:r>
            <a:r>
              <a:rPr lang="en-US" dirty="0"/>
              <a:t>~]$ </a:t>
            </a:r>
            <a:r>
              <a:rPr lang="en-US" dirty="0" err="1"/>
              <a:t>chmod</a:t>
            </a:r>
            <a:r>
              <a:rPr lang="en-US" dirty="0"/>
              <a:t> </a:t>
            </a:r>
            <a:r>
              <a:rPr lang="en-US" dirty="0">
                <a:solidFill>
                  <a:srgbClr val="00B050"/>
                </a:solidFill>
              </a:rPr>
              <a:t>660</a:t>
            </a:r>
            <a:r>
              <a:rPr lang="en-US" dirty="0"/>
              <a:t> foo</a:t>
            </a:r>
          </a:p>
          <a:p>
            <a:pPr marL="109728" indent="0">
              <a:buNone/>
            </a:pPr>
            <a:r>
              <a:rPr lang="en-US" dirty="0" smtClean="0"/>
              <a:t>[tuta0@scc1 </a:t>
            </a:r>
            <a:r>
              <a:rPr lang="en-US" dirty="0"/>
              <a:t>~]$ </a:t>
            </a:r>
            <a:r>
              <a:rPr lang="en-US" dirty="0" err="1"/>
              <a:t>ls</a:t>
            </a:r>
            <a:r>
              <a:rPr lang="en-US" dirty="0"/>
              <a:t> -l foo</a:t>
            </a:r>
          </a:p>
          <a:p>
            <a:pPr marL="109728" indent="0">
              <a:buNone/>
            </a:pPr>
            <a:r>
              <a:rPr lang="en-US" dirty="0" smtClean="0"/>
              <a:t>-</a:t>
            </a:r>
            <a:r>
              <a:rPr lang="en-US" dirty="0" err="1"/>
              <a:t>rw</a:t>
            </a:r>
            <a:r>
              <a:rPr lang="en-US" dirty="0"/>
              <a:t>-</a:t>
            </a:r>
            <a:r>
              <a:rPr lang="en-US" dirty="0" err="1"/>
              <a:t>rw</a:t>
            </a:r>
            <a:r>
              <a:rPr lang="en-US" dirty="0"/>
              <a:t>---- 1 </a:t>
            </a:r>
            <a:r>
              <a:rPr lang="en-US" dirty="0" smtClean="0"/>
              <a:t>tuta0 </a:t>
            </a:r>
            <a:r>
              <a:rPr lang="en-US" dirty="0"/>
              <a:t>tutorial 0 Sep  </a:t>
            </a:r>
            <a:r>
              <a:rPr lang="en-US" dirty="0" smtClean="0"/>
              <a:t>4 </a:t>
            </a:r>
            <a:r>
              <a:rPr lang="en-US" dirty="0"/>
              <a:t>10:20 foo</a:t>
            </a:r>
          </a:p>
        </p:txBody>
      </p:sp>
      <p:sp>
        <p:nvSpPr>
          <p:cNvPr id="11" name="TextBox 10"/>
          <p:cNvSpPr txBox="1"/>
          <p:nvPr/>
        </p:nvSpPr>
        <p:spPr>
          <a:xfrm>
            <a:off x="1295400" y="4408164"/>
            <a:ext cx="2819400" cy="338554"/>
          </a:xfrm>
          <a:prstGeom prst="rect">
            <a:avLst/>
          </a:prstGeom>
          <a:noFill/>
        </p:spPr>
        <p:txBody>
          <a:bodyPr wrap="square" rtlCol="0">
            <a:spAutoFit/>
          </a:bodyPr>
          <a:lstStyle/>
          <a:p>
            <a:r>
              <a:rPr lang="en-US" sz="1600" dirty="0" smtClean="0"/>
              <a:t>(4+2=6)</a:t>
            </a:r>
            <a:endParaRPr lang="en-US" sz="1600" dirty="0"/>
          </a:p>
        </p:txBody>
      </p:sp>
      <p:cxnSp>
        <p:nvCxnSpPr>
          <p:cNvPr id="13" name="Straight Arrow Connector 12"/>
          <p:cNvCxnSpPr/>
          <p:nvPr/>
        </p:nvCxnSpPr>
        <p:spPr>
          <a:xfrm flipH="1" flipV="1">
            <a:off x="1447800" y="4191000"/>
            <a:ext cx="152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640840" y="4191000"/>
            <a:ext cx="152400" cy="32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622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When bash is started when you log in, a number of startup files are read.  Some are system files (and are protected), but others are in your home directory and can be edited if you wish to customize your environment.  These files generally start with ‘.’, and are hidden from view unless you use the –a switch to </a:t>
            </a:r>
            <a:r>
              <a:rPr lang="en-US" dirty="0" err="1" smtClean="0"/>
              <a:t>ls</a:t>
            </a:r>
            <a:r>
              <a:rPr lang="en-US" dirty="0" smtClean="0"/>
              <a:t>.  Try typing ‘</a:t>
            </a:r>
            <a:r>
              <a:rPr lang="en-US" dirty="0" err="1" smtClean="0"/>
              <a:t>ls</a:t>
            </a:r>
            <a:r>
              <a:rPr lang="en-US" dirty="0" smtClean="0"/>
              <a:t> –al’ now.</a:t>
            </a:r>
            <a:endParaRPr lang="en-US" dirty="0"/>
          </a:p>
        </p:txBody>
      </p:sp>
      <p:sp>
        <p:nvSpPr>
          <p:cNvPr id="3" name="Title 2"/>
          <p:cNvSpPr>
            <a:spLocks noGrp="1"/>
          </p:cNvSpPr>
          <p:nvPr>
            <p:ph type="title"/>
          </p:nvPr>
        </p:nvSpPr>
        <p:spPr/>
        <p:txBody>
          <a:bodyPr/>
          <a:lstStyle/>
          <a:p>
            <a:r>
              <a:rPr lang="en-US" dirty="0" smtClean="0"/>
              <a:t>Bash startup files – dot files</a:t>
            </a:r>
            <a:endParaRPr lang="en-US" dirty="0"/>
          </a:p>
        </p:txBody>
      </p:sp>
    </p:spTree>
    <p:extLst>
      <p:ext uri="{BB962C8B-B14F-4D97-AF65-F5344CB8AC3E}">
        <p14:creationId xmlns:p14="http://schemas.microsoft.com/office/powerpoint/2010/main" val="14433342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View .</a:t>
            </a:r>
            <a:r>
              <a:rPr lang="en-US" dirty="0" err="1" smtClean="0"/>
              <a:t>bash_profile</a:t>
            </a:r>
            <a:r>
              <a:rPr lang="en-US" dirty="0" smtClean="0"/>
              <a:t> (with less, or cat).</a:t>
            </a:r>
          </a:p>
          <a:p>
            <a:pPr lvl="1"/>
            <a:r>
              <a:rPr lang="en-US" dirty="0" smtClean="0"/>
              <a:t>This file is executed when you log in.</a:t>
            </a:r>
          </a:p>
          <a:p>
            <a:pPr lvl="1"/>
            <a:r>
              <a:rPr lang="en-US" dirty="0" smtClean="0"/>
              <a:t>Note that PATH is set here.</a:t>
            </a:r>
          </a:p>
          <a:p>
            <a:r>
              <a:rPr lang="en-US" dirty="0" smtClean="0"/>
              <a:t>View .</a:t>
            </a:r>
            <a:r>
              <a:rPr lang="en-US" dirty="0" err="1" smtClean="0"/>
              <a:t>bashrc</a:t>
            </a:r>
            <a:endParaRPr lang="en-US" dirty="0" smtClean="0"/>
          </a:p>
          <a:p>
            <a:pPr lvl="1"/>
            <a:r>
              <a:rPr lang="en-US" dirty="0" smtClean="0"/>
              <a:t>This file is executed when a new shell is created.</a:t>
            </a:r>
          </a:p>
          <a:p>
            <a:pPr lvl="1"/>
            <a:r>
              <a:rPr lang="en-US" dirty="0" smtClean="0"/>
              <a:t>Note this line: </a:t>
            </a:r>
            <a:r>
              <a:rPr lang="en-US" dirty="0" smtClean="0">
                <a:solidFill>
                  <a:srgbClr val="00B050"/>
                </a:solidFill>
              </a:rPr>
              <a:t>alias </a:t>
            </a:r>
            <a:r>
              <a:rPr lang="en-US" dirty="0" err="1">
                <a:solidFill>
                  <a:srgbClr val="00B050"/>
                </a:solidFill>
              </a:rPr>
              <a:t>rm</a:t>
            </a:r>
            <a:r>
              <a:rPr lang="en-US" dirty="0">
                <a:solidFill>
                  <a:srgbClr val="00B050"/>
                </a:solidFill>
              </a:rPr>
              <a:t>='</a:t>
            </a:r>
            <a:r>
              <a:rPr lang="en-US" dirty="0" err="1">
                <a:solidFill>
                  <a:srgbClr val="00B050"/>
                </a:solidFill>
              </a:rPr>
              <a:t>rm</a:t>
            </a:r>
            <a:r>
              <a:rPr lang="en-US" dirty="0">
                <a:solidFill>
                  <a:srgbClr val="00B050"/>
                </a:solidFill>
              </a:rPr>
              <a:t> </a:t>
            </a:r>
            <a:r>
              <a:rPr lang="en-US" dirty="0" smtClean="0">
                <a:solidFill>
                  <a:srgbClr val="00B050"/>
                </a:solidFill>
              </a:rPr>
              <a:t>–</a:t>
            </a:r>
            <a:r>
              <a:rPr lang="en-US" dirty="0" err="1" smtClean="0">
                <a:solidFill>
                  <a:srgbClr val="00B050"/>
                </a:solidFill>
              </a:rPr>
              <a:t>i</a:t>
            </a:r>
            <a:r>
              <a:rPr lang="en-US" dirty="0" smtClean="0">
                <a:solidFill>
                  <a:srgbClr val="00B050"/>
                </a:solidFill>
              </a:rPr>
              <a:t>’ </a:t>
            </a:r>
            <a:r>
              <a:rPr lang="en-US" dirty="0" smtClean="0"/>
              <a:t>(ask for confirmation when deleting files)</a:t>
            </a:r>
          </a:p>
          <a:p>
            <a:r>
              <a:rPr lang="en-US" dirty="0" smtClean="0"/>
              <a:t>To </a:t>
            </a:r>
            <a:r>
              <a:rPr lang="en-US" dirty="0" smtClean="0"/>
              <a:t>remove the alias, edit .</a:t>
            </a:r>
            <a:r>
              <a:rPr lang="en-US" dirty="0" err="1" smtClean="0"/>
              <a:t>bashrc</a:t>
            </a:r>
            <a:r>
              <a:rPr lang="en-US" dirty="0" smtClean="0"/>
              <a:t> (e.g., with </a:t>
            </a:r>
            <a:r>
              <a:rPr lang="en-US" dirty="0" err="1" smtClean="0"/>
              <a:t>gedit</a:t>
            </a:r>
            <a:r>
              <a:rPr lang="en-US" dirty="0"/>
              <a:t> </a:t>
            </a:r>
            <a:r>
              <a:rPr lang="en-US" dirty="0" smtClean="0"/>
              <a:t>or </a:t>
            </a:r>
            <a:r>
              <a:rPr lang="en-US" dirty="0" err="1" smtClean="0"/>
              <a:t>emacs</a:t>
            </a:r>
            <a:r>
              <a:rPr lang="en-US" dirty="0" smtClean="0"/>
              <a:t> or vim) </a:t>
            </a:r>
            <a:r>
              <a:rPr lang="en-US" dirty="0" smtClean="0"/>
              <a:t>and</a:t>
            </a:r>
            <a:r>
              <a:rPr lang="en-US" dirty="0" smtClean="0"/>
              <a:t> </a:t>
            </a:r>
            <a:r>
              <a:rPr lang="en-US" dirty="0" smtClean="0"/>
              <a:t>comment out the </a:t>
            </a:r>
            <a:r>
              <a:rPr lang="en-US" dirty="0" smtClean="0"/>
              <a:t>alias </a:t>
            </a:r>
            <a:r>
              <a:rPr lang="en-US" dirty="0" smtClean="0"/>
              <a:t>by placing ‘#’ at the beginning of the line.  This will take effect the next time a bash shell is created.  (For an immediate effect, type ‘</a:t>
            </a:r>
            <a:r>
              <a:rPr lang="en-US" dirty="0" err="1" smtClean="0"/>
              <a:t>unalias</a:t>
            </a:r>
            <a:r>
              <a:rPr lang="en-US" dirty="0" smtClean="0"/>
              <a:t> </a:t>
            </a:r>
            <a:r>
              <a:rPr lang="en-US" dirty="0" err="1" smtClean="0"/>
              <a:t>rm</a:t>
            </a:r>
            <a:r>
              <a:rPr lang="en-US" dirty="0" smtClean="0"/>
              <a:t>’.)  Type ‘which </a:t>
            </a:r>
            <a:r>
              <a:rPr lang="en-US" dirty="0" err="1" smtClean="0"/>
              <a:t>rm</a:t>
            </a:r>
            <a:r>
              <a:rPr lang="en-US" dirty="0" smtClean="0"/>
              <a:t>’ or ‘type </a:t>
            </a:r>
            <a:r>
              <a:rPr lang="en-US" dirty="0" err="1" smtClean="0"/>
              <a:t>rm</a:t>
            </a:r>
            <a:r>
              <a:rPr lang="en-US" dirty="0" smtClean="0"/>
              <a:t>’ to see whether the alias is </a:t>
            </a:r>
            <a:r>
              <a:rPr lang="en-US" dirty="0" smtClean="0"/>
              <a:t>currently </a:t>
            </a:r>
            <a:r>
              <a:rPr lang="en-US" dirty="0" smtClean="0"/>
              <a:t>in effect. To see all current aliases, type ‘alias’.</a:t>
            </a:r>
            <a:endParaRPr lang="en-US" dirty="0"/>
          </a:p>
        </p:txBody>
      </p:sp>
      <p:sp>
        <p:nvSpPr>
          <p:cNvPr id="3" name="Title 2"/>
          <p:cNvSpPr>
            <a:spLocks noGrp="1"/>
          </p:cNvSpPr>
          <p:nvPr>
            <p:ph type="title"/>
          </p:nvPr>
        </p:nvSpPr>
        <p:spPr/>
        <p:txBody>
          <a:bodyPr>
            <a:normAutofit/>
          </a:bodyPr>
          <a:lstStyle/>
          <a:p>
            <a:r>
              <a:rPr lang="en-US" dirty="0" smtClean="0"/>
              <a:t>.</a:t>
            </a:r>
            <a:r>
              <a:rPr lang="en-US" dirty="0" err="1" smtClean="0"/>
              <a:t>bash_profile</a:t>
            </a:r>
            <a:r>
              <a:rPr lang="en-US" dirty="0" smtClean="0"/>
              <a:t>, .</a:t>
            </a:r>
            <a:r>
              <a:rPr lang="en-US" dirty="0" err="1" smtClean="0"/>
              <a:t>bashrc</a:t>
            </a:r>
            <a:r>
              <a:rPr lang="en-US" dirty="0" smtClean="0"/>
              <a:t>, alias</a:t>
            </a:r>
            <a:endParaRPr lang="en-US" dirty="0"/>
          </a:p>
        </p:txBody>
      </p:sp>
    </p:spTree>
    <p:extLst>
      <p:ext uri="{BB962C8B-B14F-4D97-AF65-F5344CB8AC3E}">
        <p14:creationId xmlns:p14="http://schemas.microsoft.com/office/powerpoint/2010/main" val="2695733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239" y="1031399"/>
            <a:ext cx="8747522" cy="5831681"/>
          </a:xfrm>
        </p:spPr>
      </p:pic>
      <p:sp>
        <p:nvSpPr>
          <p:cNvPr id="3" name="Title 2"/>
          <p:cNvSpPr>
            <a:spLocks noGrp="1"/>
          </p:cNvSpPr>
          <p:nvPr>
            <p:ph type="title"/>
          </p:nvPr>
        </p:nvSpPr>
        <p:spPr/>
        <p:txBody>
          <a:bodyPr/>
          <a:lstStyle/>
          <a:p>
            <a:r>
              <a:rPr lang="en-US" dirty="0" smtClean="0"/>
              <a:t>Where is Linux?</a:t>
            </a:r>
            <a:endParaRPr lang="en-US" dirty="0"/>
          </a:p>
        </p:txBody>
      </p:sp>
    </p:spTree>
    <p:extLst>
      <p:ext uri="{BB962C8B-B14F-4D97-AF65-F5344CB8AC3E}">
        <p14:creationId xmlns:p14="http://schemas.microsoft.com/office/powerpoint/2010/main" val="4227890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As we interact with Linux, we create numbered instances of running programs called “processes.” You can use the ‘</a:t>
            </a:r>
            <a:r>
              <a:rPr lang="en-US" dirty="0" err="1" smtClean="0"/>
              <a:t>ps</a:t>
            </a:r>
            <a:r>
              <a:rPr lang="en-US" dirty="0" smtClean="0"/>
              <a:t>’ command to see a listing of your processes (and others!).  To see a long listing, for example, of all processes on the system try:</a:t>
            </a:r>
          </a:p>
          <a:p>
            <a:pPr lvl="1"/>
            <a:r>
              <a:rPr lang="en-US" dirty="0" err="1"/>
              <a:t>p</a:t>
            </a:r>
            <a:r>
              <a:rPr lang="en-US" dirty="0" err="1" smtClean="0"/>
              <a:t>s</a:t>
            </a:r>
            <a:r>
              <a:rPr lang="en-US" dirty="0" smtClean="0"/>
              <a:t> -</a:t>
            </a:r>
            <a:r>
              <a:rPr lang="en-US" dirty="0" err="1" smtClean="0"/>
              <a:t>ef</a:t>
            </a:r>
            <a:r>
              <a:rPr lang="en-US" dirty="0" smtClean="0"/>
              <a:t> </a:t>
            </a:r>
          </a:p>
          <a:p>
            <a:r>
              <a:rPr lang="en-US" dirty="0" smtClean="0"/>
              <a:t>To see all the processes owned by you and other members of the class, try:</a:t>
            </a:r>
          </a:p>
          <a:p>
            <a:pPr lvl="1"/>
            <a:r>
              <a:rPr lang="en-US" dirty="0" err="1"/>
              <a:t>p</a:t>
            </a:r>
            <a:r>
              <a:rPr lang="en-US" dirty="0" err="1" smtClean="0"/>
              <a:t>s</a:t>
            </a:r>
            <a:r>
              <a:rPr lang="en-US" dirty="0" smtClean="0"/>
              <a:t> –</a:t>
            </a:r>
            <a:r>
              <a:rPr lang="en-US" dirty="0" err="1" smtClean="0"/>
              <a:t>ef</a:t>
            </a:r>
            <a:r>
              <a:rPr lang="en-US" dirty="0" smtClean="0"/>
              <a:t> | </a:t>
            </a:r>
            <a:r>
              <a:rPr lang="en-US" dirty="0" err="1" smtClean="0"/>
              <a:t>grep</a:t>
            </a:r>
            <a:r>
              <a:rPr lang="en-US" dirty="0" smtClean="0"/>
              <a:t> </a:t>
            </a:r>
            <a:r>
              <a:rPr lang="en-US" dirty="0" err="1" smtClean="0"/>
              <a:t>tuta</a:t>
            </a:r>
            <a:endParaRPr lang="en-US" dirty="0" smtClean="0"/>
          </a:p>
          <a:p>
            <a:r>
              <a:rPr lang="en-US" dirty="0" smtClean="0"/>
              <a:t>To see the biggest consumers of CPU, use the top command (which refreshes every few seconds):</a:t>
            </a:r>
          </a:p>
          <a:p>
            <a:pPr lvl="1"/>
            <a:r>
              <a:rPr lang="en-US" dirty="0" smtClean="0"/>
              <a:t>top</a:t>
            </a:r>
          </a:p>
        </p:txBody>
      </p:sp>
      <p:sp>
        <p:nvSpPr>
          <p:cNvPr id="3" name="Title 2"/>
          <p:cNvSpPr>
            <a:spLocks noGrp="1"/>
          </p:cNvSpPr>
          <p:nvPr>
            <p:ph type="title"/>
          </p:nvPr>
        </p:nvSpPr>
        <p:spPr/>
        <p:txBody>
          <a:bodyPr/>
          <a:lstStyle/>
          <a:p>
            <a:r>
              <a:rPr lang="en-US" dirty="0" smtClean="0"/>
              <a:t>Processes and job control</a:t>
            </a:r>
            <a:endParaRPr lang="en-US" dirty="0"/>
          </a:p>
        </p:txBody>
      </p:sp>
    </p:spTree>
    <p:extLst>
      <p:ext uri="{BB962C8B-B14F-4D97-AF65-F5344CB8AC3E}">
        <p14:creationId xmlns:p14="http://schemas.microsoft.com/office/powerpoint/2010/main" val="3627000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Thus far, we have run commands at the prompt and waited for them to complete.  We call this running in the “foreground.”  It is also possible, using the “&amp;” operator, to run programs in the “background”, with the result that the shell prompts immediately without waiting for the command to complete:</a:t>
            </a:r>
          </a:p>
          <a:p>
            <a:pPr lvl="1"/>
            <a:r>
              <a:rPr lang="en-US" dirty="0" smtClean="0"/>
              <a:t>$ </a:t>
            </a:r>
            <a:r>
              <a:rPr lang="en-US" dirty="0" err="1" smtClean="0"/>
              <a:t>mycommand</a:t>
            </a:r>
            <a:r>
              <a:rPr lang="en-US" dirty="0" smtClean="0"/>
              <a:t> &amp;</a:t>
            </a:r>
          </a:p>
          <a:p>
            <a:pPr lvl="1"/>
            <a:r>
              <a:rPr lang="en-US" dirty="0"/>
              <a:t>[1] </a:t>
            </a:r>
            <a:r>
              <a:rPr lang="en-US" dirty="0" smtClean="0"/>
              <a:t>54356    </a:t>
            </a:r>
            <a:r>
              <a:rPr lang="en-US" dirty="0" smtClean="0">
                <a:sym typeface="Wingdings" panose="05000000000000000000" pitchFamily="2" charset="2"/>
              </a:rPr>
              <a:t>-------- process id</a:t>
            </a:r>
            <a:endParaRPr lang="en-US" dirty="0" smtClean="0"/>
          </a:p>
          <a:p>
            <a:pPr lvl="1"/>
            <a:r>
              <a:rPr lang="en-US" dirty="0"/>
              <a:t>$</a:t>
            </a:r>
          </a:p>
        </p:txBody>
      </p:sp>
      <p:sp>
        <p:nvSpPr>
          <p:cNvPr id="3" name="Title 2"/>
          <p:cNvSpPr>
            <a:spLocks noGrp="1"/>
          </p:cNvSpPr>
          <p:nvPr>
            <p:ph type="title"/>
          </p:nvPr>
        </p:nvSpPr>
        <p:spPr/>
        <p:txBody>
          <a:bodyPr>
            <a:normAutofit/>
          </a:bodyPr>
          <a:lstStyle/>
          <a:p>
            <a:r>
              <a:rPr lang="en-US" dirty="0" smtClean="0"/>
              <a:t>Foreground/background</a:t>
            </a:r>
            <a:endParaRPr lang="en-US" dirty="0"/>
          </a:p>
        </p:txBody>
      </p:sp>
    </p:spTree>
    <p:extLst>
      <p:ext uri="{BB962C8B-B14F-4D97-AF65-F5344CB8AC3E}">
        <p14:creationId xmlns:p14="http://schemas.microsoft.com/office/powerpoint/2010/main" val="1241679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get experience with process control, let’s look at the “countdown” script, in your scripts folder:</a:t>
            </a:r>
          </a:p>
          <a:p>
            <a:pPr lvl="1"/>
            <a:r>
              <a:rPr lang="en-US" dirty="0" smtClean="0"/>
              <a:t>cd ~/</a:t>
            </a:r>
            <a:r>
              <a:rPr lang="en-US" dirty="0" err="1" smtClean="0"/>
              <a:t>linux</a:t>
            </a:r>
            <a:r>
              <a:rPr lang="en-US" dirty="0" smtClean="0"/>
              <a:t>-materials/scripts</a:t>
            </a:r>
          </a:p>
          <a:p>
            <a:pPr lvl="1"/>
            <a:r>
              <a:rPr lang="en-US" dirty="0"/>
              <a:t>c</a:t>
            </a:r>
            <a:r>
              <a:rPr lang="en-US" dirty="0" smtClean="0"/>
              <a:t>at countdown</a:t>
            </a:r>
          </a:p>
          <a:p>
            <a:r>
              <a:rPr lang="en-US" dirty="0" smtClean="0"/>
              <a:t>Make the script executable with </a:t>
            </a:r>
            <a:r>
              <a:rPr lang="en-US" dirty="0" err="1" smtClean="0"/>
              <a:t>chmod</a:t>
            </a:r>
            <a:r>
              <a:rPr lang="en-US" dirty="0" smtClean="0"/>
              <a:t>:</a:t>
            </a:r>
          </a:p>
          <a:p>
            <a:pPr lvl="1"/>
            <a:r>
              <a:rPr lang="en-US" dirty="0" err="1"/>
              <a:t>c</a:t>
            </a:r>
            <a:r>
              <a:rPr lang="en-US" dirty="0" err="1" smtClean="0"/>
              <a:t>hmod</a:t>
            </a:r>
            <a:r>
              <a:rPr lang="en-US" dirty="0" smtClean="0"/>
              <a:t> +x countdown</a:t>
            </a:r>
          </a:p>
          <a:p>
            <a:r>
              <a:rPr lang="en-US" dirty="0" smtClean="0"/>
              <a:t>First, run it for a few seconds, then kill with Control-C.</a:t>
            </a:r>
          </a:p>
        </p:txBody>
      </p:sp>
      <p:sp>
        <p:nvSpPr>
          <p:cNvPr id="3" name="Title 2"/>
          <p:cNvSpPr>
            <a:spLocks noGrp="1"/>
          </p:cNvSpPr>
          <p:nvPr>
            <p:ph type="title"/>
          </p:nvPr>
        </p:nvSpPr>
        <p:spPr/>
        <p:txBody>
          <a:bodyPr>
            <a:normAutofit/>
          </a:bodyPr>
          <a:lstStyle/>
          <a:p>
            <a:r>
              <a:rPr lang="en-US" dirty="0" smtClean="0"/>
              <a:t>Process control</a:t>
            </a:r>
            <a:endParaRPr lang="en-US" dirty="0"/>
          </a:p>
        </p:txBody>
      </p:sp>
    </p:spTree>
    <p:extLst>
      <p:ext uri="{BB962C8B-B14F-4D97-AF65-F5344CB8AC3E}">
        <p14:creationId xmlns:p14="http://schemas.microsoft.com/office/powerpoint/2010/main" val="13647293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let’s try running it in the background with &amp;:</a:t>
            </a:r>
          </a:p>
          <a:p>
            <a:pPr lvl="1"/>
            <a:r>
              <a:rPr lang="en-US" dirty="0"/>
              <a:t>c</a:t>
            </a:r>
            <a:r>
              <a:rPr lang="en-US" dirty="0" smtClean="0"/>
              <a:t>ountdown 20 &amp;</a:t>
            </a:r>
          </a:p>
          <a:p>
            <a:r>
              <a:rPr lang="en-US" dirty="0" smtClean="0"/>
              <a:t>The program’s output is distracting, so redirect it to a file:</a:t>
            </a:r>
          </a:p>
          <a:p>
            <a:pPr lvl="1"/>
            <a:r>
              <a:rPr lang="en-US" dirty="0"/>
              <a:t>c</a:t>
            </a:r>
            <a:r>
              <a:rPr lang="en-US" dirty="0" smtClean="0"/>
              <a:t>ountdown 20 &gt; c.txt &amp;</a:t>
            </a:r>
          </a:p>
          <a:p>
            <a:r>
              <a:rPr lang="en-US" dirty="0" smtClean="0"/>
              <a:t>Type ‘</a:t>
            </a:r>
            <a:r>
              <a:rPr lang="en-US" dirty="0" err="1" smtClean="0"/>
              <a:t>ps</a:t>
            </a:r>
            <a:r>
              <a:rPr lang="en-US" dirty="0" smtClean="0"/>
              <a:t>’ to see your countdown process.</a:t>
            </a:r>
          </a:p>
          <a:p>
            <a:r>
              <a:rPr lang="en-US" dirty="0" smtClean="0"/>
              <a:t>Also, try running ‘jobs’ to see any jobs running in the background from this bash shell.</a:t>
            </a:r>
          </a:p>
        </p:txBody>
      </p:sp>
      <p:sp>
        <p:nvSpPr>
          <p:cNvPr id="3" name="Title 2"/>
          <p:cNvSpPr>
            <a:spLocks noGrp="1"/>
          </p:cNvSpPr>
          <p:nvPr>
            <p:ph type="title"/>
          </p:nvPr>
        </p:nvSpPr>
        <p:spPr/>
        <p:txBody>
          <a:bodyPr>
            <a:normAutofit/>
          </a:bodyPr>
          <a:lstStyle/>
          <a:p>
            <a:r>
              <a:rPr lang="en-US" dirty="0" smtClean="0"/>
              <a:t>Process control</a:t>
            </a:r>
            <a:endParaRPr lang="en-US" dirty="0"/>
          </a:p>
        </p:txBody>
      </p:sp>
    </p:spTree>
    <p:extLst>
      <p:ext uri="{BB962C8B-B14F-4D97-AF65-F5344CB8AC3E}">
        <p14:creationId xmlns:p14="http://schemas.microsoft.com/office/powerpoint/2010/main" val="18281840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kill the job, use the ‘kill’ command, either with the five-digit process id:</a:t>
            </a:r>
          </a:p>
          <a:p>
            <a:pPr lvl="1"/>
            <a:r>
              <a:rPr lang="en-US" dirty="0"/>
              <a:t>k</a:t>
            </a:r>
            <a:r>
              <a:rPr lang="en-US" dirty="0" smtClean="0"/>
              <a:t>ill 56894  #for </a:t>
            </a:r>
            <a:r>
              <a:rPr lang="en-US" dirty="0" smtClean="0"/>
              <a:t>example</a:t>
            </a:r>
            <a:endParaRPr lang="en-US" dirty="0" smtClean="0"/>
          </a:p>
          <a:p>
            <a:r>
              <a:rPr lang="en-US" dirty="0" smtClean="0"/>
              <a:t>Or, you can use the job number, with ‘%’:</a:t>
            </a:r>
          </a:p>
          <a:p>
            <a:pPr lvl="1"/>
            <a:r>
              <a:rPr lang="en-US" dirty="0"/>
              <a:t>k</a:t>
            </a:r>
            <a:r>
              <a:rPr lang="en-US" dirty="0" smtClean="0"/>
              <a:t>ill %1  #for example</a:t>
            </a:r>
          </a:p>
        </p:txBody>
      </p:sp>
      <p:sp>
        <p:nvSpPr>
          <p:cNvPr id="3" name="Title 2"/>
          <p:cNvSpPr>
            <a:spLocks noGrp="1"/>
          </p:cNvSpPr>
          <p:nvPr>
            <p:ph type="title"/>
          </p:nvPr>
        </p:nvSpPr>
        <p:spPr/>
        <p:txBody>
          <a:bodyPr>
            <a:normAutofit/>
          </a:bodyPr>
          <a:lstStyle/>
          <a:p>
            <a:r>
              <a:rPr lang="en-US" dirty="0" smtClean="0"/>
              <a:t>Process control</a:t>
            </a:r>
            <a:endParaRPr lang="en-US" dirty="0"/>
          </a:p>
        </p:txBody>
      </p:sp>
    </p:spTree>
    <p:extLst>
      <p:ext uri="{BB962C8B-B14F-4D97-AF65-F5344CB8AC3E}">
        <p14:creationId xmlns:p14="http://schemas.microsoft.com/office/powerpoint/2010/main" val="823391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Sometimes you start a program, then decide you want to run it in the background.  </a:t>
            </a:r>
            <a:r>
              <a:rPr lang="en-US" dirty="0" smtClean="0"/>
              <a:t>Here’s how:</a:t>
            </a:r>
          </a:p>
          <a:p>
            <a:pPr lvl="1"/>
            <a:r>
              <a:rPr lang="en-US" dirty="0"/>
              <a:t>c</a:t>
            </a:r>
            <a:r>
              <a:rPr lang="en-US" dirty="0" smtClean="0"/>
              <a:t>ountdown 200 &gt; </a:t>
            </a:r>
            <a:r>
              <a:rPr lang="en-US" dirty="0" err="1" smtClean="0"/>
              <a:t>c.out</a:t>
            </a:r>
            <a:endParaRPr lang="en-US" dirty="0" smtClean="0"/>
          </a:p>
          <a:p>
            <a:pPr lvl="1"/>
            <a:r>
              <a:rPr lang="en-US" dirty="0" smtClean="0"/>
              <a:t>Press C-z to suspend the job.</a:t>
            </a:r>
          </a:p>
          <a:p>
            <a:pPr lvl="1"/>
            <a:r>
              <a:rPr lang="en-US" dirty="0" smtClean="0"/>
              <a:t>Type ‘</a:t>
            </a:r>
            <a:r>
              <a:rPr lang="en-US" dirty="0" err="1" smtClean="0"/>
              <a:t>bg</a:t>
            </a:r>
            <a:r>
              <a:rPr lang="en-US" dirty="0" smtClean="0"/>
              <a:t>’ at the command prompt.</a:t>
            </a:r>
          </a:p>
          <a:p>
            <a:pPr lvl="1"/>
            <a:r>
              <a:rPr lang="en-US" dirty="0" smtClean="0"/>
              <a:t>The job is now running in the background.  To bring it back to the foreground, type ‘</a:t>
            </a:r>
            <a:r>
              <a:rPr lang="en-US" dirty="0" err="1" smtClean="0"/>
              <a:t>fg</a:t>
            </a:r>
            <a:r>
              <a:rPr lang="en-US" dirty="0" smtClean="0"/>
              <a:t>’ at the command prompt.</a:t>
            </a:r>
            <a:endParaRPr lang="en-US" dirty="0"/>
          </a:p>
          <a:p>
            <a:endParaRPr lang="en-US" dirty="0"/>
          </a:p>
        </p:txBody>
      </p:sp>
      <p:sp>
        <p:nvSpPr>
          <p:cNvPr id="3" name="Title 2"/>
          <p:cNvSpPr>
            <a:spLocks noGrp="1"/>
          </p:cNvSpPr>
          <p:nvPr>
            <p:ph type="title"/>
          </p:nvPr>
        </p:nvSpPr>
        <p:spPr/>
        <p:txBody>
          <a:bodyPr>
            <a:normAutofit fontScale="90000"/>
          </a:bodyPr>
          <a:lstStyle/>
          <a:p>
            <a:r>
              <a:rPr lang="en-US" dirty="0" err="1" smtClean="0"/>
              <a:t>Backgrounding</a:t>
            </a:r>
            <a:r>
              <a:rPr lang="en-US" dirty="0" smtClean="0"/>
              <a:t> a running job with C-z and ‘</a:t>
            </a:r>
            <a:r>
              <a:rPr lang="en-US" dirty="0" err="1" smtClean="0"/>
              <a:t>bg</a:t>
            </a:r>
            <a:r>
              <a:rPr lang="en-US" dirty="0" smtClean="0"/>
              <a:t>’</a:t>
            </a:r>
            <a:endParaRPr lang="en-US" dirty="0"/>
          </a:p>
        </p:txBody>
      </p:sp>
    </p:spTree>
    <p:extLst>
      <p:ext uri="{BB962C8B-B14F-4D97-AF65-F5344CB8AC3E}">
        <p14:creationId xmlns:p14="http://schemas.microsoft.com/office/powerpoint/2010/main" val="16495496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Many Linux tools, such as </a:t>
            </a:r>
            <a:r>
              <a:rPr lang="en-US" dirty="0" err="1" smtClean="0"/>
              <a:t>grep</a:t>
            </a:r>
            <a:r>
              <a:rPr lang="en-US" dirty="0" smtClean="0"/>
              <a:t> and </a:t>
            </a:r>
            <a:r>
              <a:rPr lang="en-US" dirty="0" err="1" smtClean="0"/>
              <a:t>sed</a:t>
            </a:r>
            <a:r>
              <a:rPr lang="en-US" dirty="0" smtClean="0"/>
              <a:t>, use strings that describe sequences of characters.  These strings are called regular expressions.  (In fact, </a:t>
            </a:r>
            <a:r>
              <a:rPr lang="en-US" dirty="0" err="1" smtClean="0"/>
              <a:t>grep</a:t>
            </a:r>
            <a:r>
              <a:rPr lang="en-US" dirty="0"/>
              <a:t> </a:t>
            </a:r>
            <a:r>
              <a:rPr lang="en-US" dirty="0" smtClean="0"/>
              <a:t>is an acronym for “general regular expression parser”.)  Here are some examples:</a:t>
            </a:r>
          </a:p>
          <a:p>
            <a:pPr lvl="1"/>
            <a:r>
              <a:rPr lang="en-US" dirty="0" smtClean="0"/>
              <a:t>^foo                      # line begins with “foo”</a:t>
            </a:r>
          </a:p>
          <a:p>
            <a:pPr lvl="1"/>
            <a:r>
              <a:rPr lang="en-US" dirty="0"/>
              <a:t>b</a:t>
            </a:r>
            <a:r>
              <a:rPr lang="en-US" dirty="0" smtClean="0"/>
              <a:t>ar$                      # line ends with “bar”</a:t>
            </a:r>
          </a:p>
          <a:p>
            <a:pPr lvl="1"/>
            <a:r>
              <a:rPr lang="en-US" dirty="0" smtClean="0"/>
              <a:t>[0-9]\{3\}             # 3-digit number </a:t>
            </a:r>
          </a:p>
          <a:p>
            <a:pPr lvl="1"/>
            <a:r>
              <a:rPr lang="en-US" dirty="0"/>
              <a:t>.*a.*e.*i.*o.*u</a:t>
            </a:r>
            <a:r>
              <a:rPr lang="en-US" dirty="0" smtClean="0"/>
              <a:t>.*     # words with vowels in order</a:t>
            </a:r>
            <a:r>
              <a:rPr lang="en-US" dirty="0" smtClean="0">
                <a:solidFill>
                  <a:schemeClr val="bg2">
                    <a:lumMod val="50000"/>
                  </a:schemeClr>
                </a:solidFill>
              </a:rPr>
              <a:t>*</a:t>
            </a:r>
            <a:endParaRPr lang="en-US" dirty="0">
              <a:solidFill>
                <a:schemeClr val="bg2">
                  <a:lumMod val="50000"/>
                </a:schemeClr>
              </a:solidFill>
            </a:endParaRPr>
          </a:p>
        </p:txBody>
      </p:sp>
      <p:sp>
        <p:nvSpPr>
          <p:cNvPr id="3" name="Title 2"/>
          <p:cNvSpPr>
            <a:spLocks noGrp="1"/>
          </p:cNvSpPr>
          <p:nvPr>
            <p:ph type="title"/>
          </p:nvPr>
        </p:nvSpPr>
        <p:spPr/>
        <p:txBody>
          <a:bodyPr>
            <a:normAutofit/>
          </a:bodyPr>
          <a:lstStyle/>
          <a:p>
            <a:r>
              <a:rPr lang="en-US" dirty="0" smtClean="0"/>
              <a:t>Regular expressions</a:t>
            </a:r>
            <a:endParaRPr lang="en-US" dirty="0"/>
          </a:p>
        </p:txBody>
      </p:sp>
      <p:sp>
        <p:nvSpPr>
          <p:cNvPr id="4" name="TextBox 3"/>
          <p:cNvSpPr txBox="1"/>
          <p:nvPr/>
        </p:nvSpPr>
        <p:spPr>
          <a:xfrm>
            <a:off x="4343400" y="6007291"/>
            <a:ext cx="4495141" cy="646331"/>
          </a:xfrm>
          <a:prstGeom prst="rect">
            <a:avLst/>
          </a:prstGeom>
          <a:noFill/>
        </p:spPr>
        <p:txBody>
          <a:bodyPr wrap="none" rtlCol="0">
            <a:spAutoFit/>
          </a:bodyPr>
          <a:lstStyle/>
          <a:p>
            <a:r>
              <a:rPr lang="en-US" dirty="0" smtClean="0">
                <a:solidFill>
                  <a:schemeClr val="bg2">
                    <a:lumMod val="50000"/>
                  </a:schemeClr>
                </a:solidFill>
              </a:rPr>
              <a:t>*</a:t>
            </a:r>
            <a:r>
              <a:rPr lang="en-US" dirty="0" smtClean="0"/>
              <a:t>to apply this against a dictionary, run</a:t>
            </a:r>
          </a:p>
          <a:p>
            <a:r>
              <a:rPr lang="en-US" b="1" dirty="0" smtClean="0">
                <a:solidFill>
                  <a:srgbClr val="00B050"/>
                </a:solidFill>
              </a:rPr>
              <a:t>~/linux-materials/scripts/vowels.sh</a:t>
            </a:r>
            <a:endParaRPr lang="en-US" b="1" dirty="0">
              <a:solidFill>
                <a:srgbClr val="00B050"/>
              </a:solidFill>
            </a:endParaRPr>
          </a:p>
        </p:txBody>
      </p:sp>
    </p:spTree>
    <p:extLst>
      <p:ext uri="{BB962C8B-B14F-4D97-AF65-F5344CB8AC3E}">
        <p14:creationId xmlns:p14="http://schemas.microsoft.com/office/powerpoint/2010/main" val="2404859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20000"/>
          </a:bodyPr>
          <a:lstStyle/>
          <a:p>
            <a:r>
              <a:rPr lang="en-US" dirty="0" err="1"/>
              <a:t>e</a:t>
            </a:r>
            <a:r>
              <a:rPr lang="en-US" dirty="0" err="1" smtClean="0"/>
              <a:t>macs</a:t>
            </a:r>
            <a:endParaRPr lang="en-US" dirty="0" smtClean="0"/>
          </a:p>
          <a:p>
            <a:pPr lvl="1"/>
            <a:r>
              <a:rPr lang="en-US" dirty="0" smtClean="0"/>
              <a:t>Swiss-army knife, has modes for all major languages, and can be customized ad infinitum (with </a:t>
            </a:r>
            <a:r>
              <a:rPr lang="en-US" dirty="0" err="1" smtClean="0"/>
              <a:t>Emacs</a:t>
            </a:r>
            <a:r>
              <a:rPr lang="en-US" dirty="0" smtClean="0"/>
              <a:t> lisp). Formerly steep learning curve has been reduced with introduction of menu and tool bars. Can be used under </a:t>
            </a:r>
            <a:r>
              <a:rPr lang="en-US" dirty="0" err="1" smtClean="0"/>
              <a:t>Xwindows</a:t>
            </a:r>
            <a:r>
              <a:rPr lang="en-US" dirty="0" smtClean="0"/>
              <a:t> or not.</a:t>
            </a:r>
          </a:p>
          <a:p>
            <a:r>
              <a:rPr lang="en-US" dirty="0"/>
              <a:t>v</a:t>
            </a:r>
            <a:r>
              <a:rPr lang="en-US" dirty="0" smtClean="0"/>
              <a:t>im</a:t>
            </a:r>
          </a:p>
          <a:p>
            <a:pPr lvl="1"/>
            <a:r>
              <a:rPr lang="en-US" dirty="0" smtClean="0"/>
              <a:t>A better version of ‘vi’ (an early full-screen editor).  In the right hands, is efficient, fast. </a:t>
            </a:r>
            <a:r>
              <a:rPr lang="en-US" dirty="0"/>
              <a:t> </a:t>
            </a:r>
            <a:r>
              <a:rPr lang="en-US" dirty="0" smtClean="0"/>
              <a:t> Still popular among systems programmers. Non-</a:t>
            </a:r>
            <a:r>
              <a:rPr lang="en-US" dirty="0" err="1" smtClean="0"/>
              <a:t>Xwindows</a:t>
            </a:r>
            <a:r>
              <a:rPr lang="en-US" dirty="0" smtClean="0"/>
              <a:t>.</a:t>
            </a:r>
          </a:p>
          <a:p>
            <a:r>
              <a:rPr lang="en-US" dirty="0" err="1"/>
              <a:t>g</a:t>
            </a:r>
            <a:r>
              <a:rPr lang="en-US" dirty="0" err="1" smtClean="0"/>
              <a:t>edit</a:t>
            </a:r>
            <a:endParaRPr lang="en-US" dirty="0" smtClean="0"/>
          </a:p>
          <a:p>
            <a:pPr lvl="1"/>
            <a:r>
              <a:rPr lang="en-US" dirty="0" smtClean="0"/>
              <a:t>Notepad-like editor with some programming features (e.g., keyword highlighting).  Requires </a:t>
            </a:r>
            <a:r>
              <a:rPr lang="en-US" dirty="0" err="1" smtClean="0"/>
              <a:t>Xwindows</a:t>
            </a:r>
            <a:r>
              <a:rPr lang="en-US" dirty="0" smtClean="0"/>
              <a:t>.</a:t>
            </a:r>
          </a:p>
          <a:p>
            <a:r>
              <a:rPr lang="en-US" dirty="0" err="1" smtClean="0"/>
              <a:t>Nano</a:t>
            </a:r>
            <a:endParaRPr lang="en-US" dirty="0" smtClean="0"/>
          </a:p>
          <a:p>
            <a:pPr lvl="1"/>
            <a:r>
              <a:rPr lang="en-US" dirty="0" smtClean="0"/>
              <a:t>Lightweight editor.  Non-</a:t>
            </a:r>
            <a:r>
              <a:rPr lang="en-US" dirty="0" err="1" smtClean="0"/>
              <a:t>Xwindows</a:t>
            </a:r>
            <a:r>
              <a:rPr lang="en-US" dirty="0" smtClean="0"/>
              <a:t>.</a:t>
            </a:r>
          </a:p>
          <a:p>
            <a:endParaRPr lang="en-US" dirty="0" smtClean="0"/>
          </a:p>
        </p:txBody>
      </p:sp>
      <p:sp>
        <p:nvSpPr>
          <p:cNvPr id="5" name="Title 4"/>
          <p:cNvSpPr>
            <a:spLocks noGrp="1"/>
          </p:cNvSpPr>
          <p:nvPr>
            <p:ph type="title"/>
          </p:nvPr>
        </p:nvSpPr>
        <p:spPr/>
        <p:txBody>
          <a:bodyPr/>
          <a:lstStyle/>
          <a:p>
            <a:r>
              <a:rPr lang="en-US" dirty="0" smtClean="0"/>
              <a:t>File Editors</a:t>
            </a:r>
            <a:endParaRPr lang="en-US" dirty="0"/>
          </a:p>
        </p:txBody>
      </p:sp>
    </p:spTree>
    <p:extLst>
      <p:ext uri="{BB962C8B-B14F-4D97-AF65-F5344CB8AC3E}">
        <p14:creationId xmlns:p14="http://schemas.microsoft.com/office/powerpoint/2010/main" val="41224204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Normal – navigation, text manipulation</a:t>
            </a:r>
          </a:p>
          <a:p>
            <a:pPr lvl="1"/>
            <a:r>
              <a:rPr lang="en-US" dirty="0" smtClean="0"/>
              <a:t>Arrow keys, </a:t>
            </a:r>
            <a:r>
              <a:rPr lang="en-US" dirty="0" err="1" smtClean="0"/>
              <a:t>j,k,l,m</a:t>
            </a:r>
            <a:r>
              <a:rPr lang="en-US" dirty="0" smtClean="0"/>
              <a:t>…</a:t>
            </a:r>
          </a:p>
          <a:p>
            <a:pPr lvl="1"/>
            <a:r>
              <a:rPr lang="en-US" dirty="0"/>
              <a:t>p</a:t>
            </a:r>
            <a:r>
              <a:rPr lang="en-US" dirty="0" smtClean="0"/>
              <a:t> to put yanked text</a:t>
            </a:r>
          </a:p>
          <a:p>
            <a:pPr lvl="1"/>
            <a:r>
              <a:rPr lang="en-US" dirty="0" smtClean="0"/>
              <a:t>x to delete character under cursor</a:t>
            </a:r>
          </a:p>
          <a:p>
            <a:pPr lvl="1"/>
            <a:r>
              <a:rPr lang="en-US" dirty="0" err="1"/>
              <a:t>d</a:t>
            </a:r>
            <a:r>
              <a:rPr lang="en-US" dirty="0" err="1" smtClean="0"/>
              <a:t>d</a:t>
            </a:r>
            <a:r>
              <a:rPr lang="en-US" dirty="0" smtClean="0"/>
              <a:t> to delete current line </a:t>
            </a:r>
          </a:p>
          <a:p>
            <a:pPr lvl="1"/>
            <a:r>
              <a:rPr lang="en-US" dirty="0" smtClean="0"/>
              <a:t>: to enter command mode</a:t>
            </a:r>
          </a:p>
          <a:p>
            <a:r>
              <a:rPr lang="en-US" dirty="0" smtClean="0"/>
              <a:t>Insert – for adding new text</a:t>
            </a:r>
          </a:p>
          <a:p>
            <a:pPr lvl="1"/>
            <a:r>
              <a:rPr lang="en-US" dirty="0" smtClean="0"/>
              <a:t>Enter by typing </a:t>
            </a:r>
            <a:r>
              <a:rPr lang="en-US" dirty="0" err="1" smtClean="0"/>
              <a:t>i</a:t>
            </a:r>
            <a:r>
              <a:rPr lang="en-US" dirty="0" smtClean="0"/>
              <a:t> when in normal mode</a:t>
            </a:r>
          </a:p>
          <a:p>
            <a:pPr lvl="1"/>
            <a:r>
              <a:rPr lang="en-US" dirty="0" smtClean="0"/>
              <a:t>Exit by hitting ESC</a:t>
            </a:r>
          </a:p>
          <a:p>
            <a:r>
              <a:rPr lang="en-US" dirty="0" smtClean="0"/>
              <a:t>Visual – for selecting text</a:t>
            </a:r>
          </a:p>
          <a:p>
            <a:pPr lvl="1"/>
            <a:r>
              <a:rPr lang="en-US" dirty="0" smtClean="0"/>
              <a:t>Enter by typing v when in normal mode</a:t>
            </a:r>
          </a:p>
          <a:p>
            <a:pPr lvl="1"/>
            <a:r>
              <a:rPr lang="en-US" dirty="0" smtClean="0"/>
              <a:t>Copy (yank) text by typing y</a:t>
            </a:r>
          </a:p>
          <a:p>
            <a:pPr lvl="2"/>
            <a:endParaRPr lang="en-US" dirty="0" smtClean="0"/>
          </a:p>
        </p:txBody>
      </p:sp>
      <p:sp>
        <p:nvSpPr>
          <p:cNvPr id="3" name="Title 2"/>
          <p:cNvSpPr>
            <a:spLocks noGrp="1"/>
          </p:cNvSpPr>
          <p:nvPr>
            <p:ph type="title"/>
          </p:nvPr>
        </p:nvSpPr>
        <p:spPr/>
        <p:txBody>
          <a:bodyPr/>
          <a:lstStyle/>
          <a:p>
            <a:r>
              <a:rPr lang="en-US" dirty="0" smtClean="0"/>
              <a:t>Vim modes</a:t>
            </a:r>
            <a:endParaRPr lang="en-US" dirty="0"/>
          </a:p>
        </p:txBody>
      </p:sp>
    </p:spTree>
    <p:extLst>
      <p:ext uri="{BB962C8B-B14F-4D97-AF65-F5344CB8AC3E}">
        <p14:creationId xmlns:p14="http://schemas.microsoft.com/office/powerpoint/2010/main" val="241837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Command (entered via “:” from normal mode)</a:t>
            </a:r>
          </a:p>
          <a:p>
            <a:pPr lvl="1"/>
            <a:r>
              <a:rPr lang="en-US" dirty="0" smtClean="0"/>
              <a:t>q                 Quit</a:t>
            </a:r>
          </a:p>
          <a:p>
            <a:pPr lvl="1"/>
            <a:r>
              <a:rPr lang="en-US" dirty="0" smtClean="0"/>
              <a:t>q!                Quit without saving</a:t>
            </a:r>
          </a:p>
          <a:p>
            <a:pPr lvl="1"/>
            <a:r>
              <a:rPr lang="en-US" dirty="0" smtClean="0"/>
              <a:t>w filename   Write filename</a:t>
            </a:r>
          </a:p>
          <a:p>
            <a:pPr lvl="1"/>
            <a:r>
              <a:rPr lang="en-US" dirty="0"/>
              <a:t>h</a:t>
            </a:r>
            <a:r>
              <a:rPr lang="en-US" dirty="0" smtClean="0"/>
              <a:t>elp             Get help (extensive)</a:t>
            </a:r>
          </a:p>
        </p:txBody>
      </p:sp>
      <p:sp>
        <p:nvSpPr>
          <p:cNvPr id="3" name="Title 2"/>
          <p:cNvSpPr>
            <a:spLocks noGrp="1"/>
          </p:cNvSpPr>
          <p:nvPr>
            <p:ph type="title"/>
          </p:nvPr>
        </p:nvSpPr>
        <p:spPr/>
        <p:txBody>
          <a:bodyPr/>
          <a:lstStyle/>
          <a:p>
            <a:r>
              <a:rPr lang="en-US" dirty="0" smtClean="0"/>
              <a:t>Vim modes (cont.)</a:t>
            </a:r>
            <a:endParaRPr lang="en-US" dirty="0"/>
          </a:p>
        </p:txBody>
      </p:sp>
    </p:spTree>
    <p:extLst>
      <p:ext uri="{BB962C8B-B14F-4D97-AF65-F5344CB8AC3E}">
        <p14:creationId xmlns:p14="http://schemas.microsoft.com/office/powerpoint/2010/main" val="111005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Linux?</a:t>
            </a:r>
            <a:endParaRPr lang="en-US" dirty="0"/>
          </a:p>
        </p:txBody>
      </p:sp>
      <p:pic>
        <p:nvPicPr>
          <p:cNvPr id="1026" name="Picture 2" descr="http://upload.wikimedia.org/wikipedia/commons/thumb/c/cd/Unix_timeline.en.svg/850px-Unix_timeline.e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90600"/>
            <a:ext cx="8096250" cy="58102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32333" y="6613116"/>
            <a:ext cx="3339376" cy="215444"/>
          </a:xfrm>
          <a:prstGeom prst="rect">
            <a:avLst/>
          </a:prstGeom>
          <a:noFill/>
        </p:spPr>
        <p:txBody>
          <a:bodyPr wrap="none" rtlCol="0">
            <a:spAutoFit/>
          </a:bodyPr>
          <a:lstStyle/>
          <a:p>
            <a:r>
              <a:rPr lang="en-US" sz="800" dirty="0"/>
              <a:t>http://en.wikipedia.org/wiki/Darwin_%28operating_system%29</a:t>
            </a:r>
          </a:p>
        </p:txBody>
      </p:sp>
    </p:spTree>
    <p:extLst>
      <p:ext uri="{BB962C8B-B14F-4D97-AF65-F5344CB8AC3E}">
        <p14:creationId xmlns:p14="http://schemas.microsoft.com/office/powerpoint/2010/main" val="1869465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c</a:t>
            </a:r>
            <a:r>
              <a:rPr lang="en-US" dirty="0" smtClean="0"/>
              <a:t>d to “~/</a:t>
            </a:r>
            <a:r>
              <a:rPr lang="en-US" dirty="0" err="1" smtClean="0"/>
              <a:t>linux</a:t>
            </a:r>
            <a:r>
              <a:rPr lang="en-US" dirty="0" smtClean="0"/>
              <a:t>-materials/c”, and read </a:t>
            </a:r>
            <a:r>
              <a:rPr lang="en-US" dirty="0" err="1" smtClean="0"/>
              <a:t>hello.c</a:t>
            </a:r>
            <a:r>
              <a:rPr lang="en-US" dirty="0" smtClean="0"/>
              <a:t> into your editor of choice.</a:t>
            </a:r>
          </a:p>
          <a:p>
            <a:r>
              <a:rPr lang="en-US" dirty="0" smtClean="0"/>
              <a:t>Modify the text on the </a:t>
            </a:r>
            <a:r>
              <a:rPr lang="en-US" dirty="0" err="1" smtClean="0"/>
              <a:t>printf</a:t>
            </a:r>
            <a:r>
              <a:rPr lang="en-US" dirty="0" smtClean="0"/>
              <a:t> line between “[“ and “]” and save the file.</a:t>
            </a:r>
          </a:p>
          <a:p>
            <a:r>
              <a:rPr lang="en-US" dirty="0" smtClean="0"/>
              <a:t>Produce an executable file called “hello” by compiling the program with </a:t>
            </a:r>
            <a:r>
              <a:rPr lang="en-US" dirty="0" err="1" smtClean="0"/>
              <a:t>gcc</a:t>
            </a:r>
            <a:r>
              <a:rPr lang="en-US" dirty="0" smtClean="0"/>
              <a:t>:</a:t>
            </a:r>
          </a:p>
          <a:p>
            <a:pPr lvl="1"/>
            <a:r>
              <a:rPr lang="en-US" dirty="0" err="1"/>
              <a:t>g</a:t>
            </a:r>
            <a:r>
              <a:rPr lang="en-US" dirty="0" err="1" smtClean="0"/>
              <a:t>cc</a:t>
            </a:r>
            <a:r>
              <a:rPr lang="en-US" dirty="0" smtClean="0"/>
              <a:t> –o hello </a:t>
            </a:r>
            <a:r>
              <a:rPr lang="en-US" dirty="0" err="1" smtClean="0"/>
              <a:t>hello.c</a:t>
            </a:r>
            <a:endParaRPr lang="en-US" dirty="0" smtClean="0"/>
          </a:p>
          <a:p>
            <a:r>
              <a:rPr lang="en-US" dirty="0" smtClean="0"/>
              <a:t>Run the program at the command line:</a:t>
            </a:r>
          </a:p>
          <a:p>
            <a:pPr lvl="1"/>
            <a:r>
              <a:rPr lang="en-US" dirty="0"/>
              <a:t>h</a:t>
            </a:r>
            <a:r>
              <a:rPr lang="en-US" dirty="0" smtClean="0"/>
              <a:t>ello</a:t>
            </a:r>
          </a:p>
          <a:p>
            <a:r>
              <a:rPr lang="en-US" dirty="0" smtClean="0"/>
              <a:t>Optional: modify countdown script to run hello program</a:t>
            </a:r>
          </a:p>
        </p:txBody>
      </p:sp>
      <p:sp>
        <p:nvSpPr>
          <p:cNvPr id="3" name="Title 2"/>
          <p:cNvSpPr>
            <a:spLocks noGrp="1"/>
          </p:cNvSpPr>
          <p:nvPr>
            <p:ph type="title"/>
          </p:nvPr>
        </p:nvSpPr>
        <p:spPr/>
        <p:txBody>
          <a:bodyPr/>
          <a:lstStyle/>
          <a:p>
            <a:r>
              <a:rPr lang="en-US" dirty="0" smtClean="0"/>
              <a:t>“Hello, world” in C</a:t>
            </a:r>
            <a:endParaRPr lang="en-US" dirty="0"/>
          </a:p>
        </p:txBody>
      </p:sp>
    </p:spTree>
    <p:extLst>
      <p:ext uri="{BB962C8B-B14F-4D97-AF65-F5344CB8AC3E}">
        <p14:creationId xmlns:p14="http://schemas.microsoft.com/office/powerpoint/2010/main" val="41177910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4525963"/>
          </a:xfrm>
        </p:spPr>
        <p:txBody>
          <a:bodyPr/>
          <a:lstStyle/>
          <a:p>
            <a:endParaRPr lang="en-US" sz="2400" dirty="0" smtClean="0"/>
          </a:p>
          <a:p>
            <a:r>
              <a:rPr lang="en-US" sz="2400" dirty="0" smtClean="0"/>
              <a:t>In browser, search for “SCV tutorials</a:t>
            </a:r>
            <a:r>
              <a:rPr lang="en-US" sz="2400" dirty="0"/>
              <a:t>” (or go to </a:t>
            </a:r>
            <a:r>
              <a:rPr lang="en-US" sz="2400" dirty="0">
                <a:hlinkClick r:id="rId3"/>
              </a:rPr>
              <a:t>http://www.bu.edu/tech/support/research/training-consulting/live-tutorials</a:t>
            </a:r>
            <a:r>
              <a:rPr lang="en-US" sz="2400" dirty="0" smtClean="0">
                <a:hlinkClick r:id="rId3"/>
              </a:rPr>
              <a:t>/</a:t>
            </a:r>
            <a:r>
              <a:rPr lang="en-US" sz="2400" dirty="0" smtClean="0"/>
              <a:t>), scroll to Introduction to Linux and select “Cheat Sheets”. </a:t>
            </a:r>
          </a:p>
          <a:p>
            <a:r>
              <a:rPr lang="en-US" dirty="0" smtClean="0"/>
              <a:t>See also other Linux tutorials:</a:t>
            </a:r>
          </a:p>
          <a:p>
            <a:pPr lvl="1"/>
            <a:r>
              <a:rPr lang="en-US" dirty="0">
                <a:hlinkClick r:id="rId4"/>
              </a:rPr>
              <a:t>http://www.tutorialspoint.com/unix</a:t>
            </a:r>
            <a:r>
              <a:rPr lang="en-US" dirty="0" smtClean="0">
                <a:hlinkClick r:id="rId4"/>
              </a:rPr>
              <a:t>/</a:t>
            </a:r>
            <a:endParaRPr lang="en-US" dirty="0" smtClean="0"/>
          </a:p>
          <a:p>
            <a:pPr lvl="1"/>
            <a:r>
              <a:rPr lang="en-US" dirty="0" err="1" smtClean="0"/>
              <a:t>Edx</a:t>
            </a:r>
            <a:r>
              <a:rPr lang="en-US" dirty="0" smtClean="0"/>
              <a:t> Linux intro [Google “</a:t>
            </a:r>
            <a:r>
              <a:rPr lang="en-US" dirty="0" err="1" smtClean="0"/>
              <a:t>edx</a:t>
            </a:r>
            <a:r>
              <a:rPr lang="en-US" dirty="0" smtClean="0"/>
              <a:t> </a:t>
            </a:r>
            <a:r>
              <a:rPr lang="en-US" dirty="0" err="1" smtClean="0"/>
              <a:t>linux</a:t>
            </a:r>
            <a:r>
              <a:rPr lang="en-US" dirty="0" smtClean="0"/>
              <a:t>”]</a:t>
            </a:r>
          </a:p>
          <a:p>
            <a:pPr lvl="1"/>
            <a:r>
              <a:rPr lang="en-US" dirty="0">
                <a:hlinkClick r:id="rId5"/>
              </a:rPr>
              <a:t>http://www.cse.sc.edu/~okeefe/tutorials/unixtut</a:t>
            </a:r>
            <a:r>
              <a:rPr lang="en-US" dirty="0" smtClean="0">
                <a:hlinkClick r:id="rId5"/>
              </a:rPr>
              <a:t>/</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Obtaining the Supplementary Course Material</a:t>
            </a:r>
            <a:endParaRPr lang="en-US" dirty="0"/>
          </a:p>
        </p:txBody>
      </p:sp>
    </p:spTree>
    <p:extLst>
      <p:ext uri="{BB962C8B-B14F-4D97-AF65-F5344CB8AC3E}">
        <p14:creationId xmlns:p14="http://schemas.microsoft.com/office/powerpoint/2010/main" val="18551515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05800" cy="4525963"/>
          </a:xfrm>
        </p:spPr>
        <p:txBody>
          <a:bodyPr/>
          <a:lstStyle/>
          <a:p>
            <a:endParaRPr lang="en-US" sz="2400" dirty="0" smtClean="0"/>
          </a:p>
          <a:p>
            <a:endParaRPr lang="en-US" dirty="0"/>
          </a:p>
        </p:txBody>
      </p:sp>
      <p:sp>
        <p:nvSpPr>
          <p:cNvPr id="3" name="Title 2"/>
          <p:cNvSpPr>
            <a:spLocks noGrp="1"/>
          </p:cNvSpPr>
          <p:nvPr>
            <p:ph type="title"/>
          </p:nvPr>
        </p:nvSpPr>
        <p:spPr/>
        <p:txBody>
          <a:bodyPr>
            <a:normAutofit/>
          </a:bodyPr>
          <a:lstStyle/>
          <a:p>
            <a:r>
              <a:rPr lang="en-US" dirty="0" smtClean="0"/>
              <a:t>Questions?</a:t>
            </a:r>
            <a:endParaRPr lang="en-US" dirty="0"/>
          </a:p>
        </p:txBody>
      </p:sp>
    </p:spTree>
    <p:extLst>
      <p:ext uri="{BB962C8B-B14F-4D97-AF65-F5344CB8AC3E}">
        <p14:creationId xmlns:p14="http://schemas.microsoft.com/office/powerpoint/2010/main" val="2616932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Linux </a:t>
            </a:r>
            <a:r>
              <a:rPr lang="en-US" dirty="0"/>
              <a:t>is a </a:t>
            </a:r>
            <a:r>
              <a:rPr lang="en-US" dirty="0" smtClean="0"/>
              <a:t>Unix* clone begun in 1991 and </a:t>
            </a:r>
            <a:r>
              <a:rPr lang="en-US" dirty="0"/>
              <a:t>written from scratch by Linus Torvalds with assistance from a loosely-knit team of hackers across the Net</a:t>
            </a:r>
            <a:r>
              <a:rPr lang="en-US" dirty="0" smtClean="0"/>
              <a:t>.</a:t>
            </a:r>
          </a:p>
          <a:p>
            <a:r>
              <a:rPr lang="en-US" dirty="0" smtClean="0"/>
              <a:t>64% of the world’s servers run some variant of Unix or Linux. The Android phone and the Amazon Kindle run Linux.</a:t>
            </a:r>
          </a:p>
        </p:txBody>
      </p:sp>
      <p:sp>
        <p:nvSpPr>
          <p:cNvPr id="2" name="Title 1"/>
          <p:cNvSpPr>
            <a:spLocks noGrp="1"/>
          </p:cNvSpPr>
          <p:nvPr>
            <p:ph type="title"/>
          </p:nvPr>
        </p:nvSpPr>
        <p:spPr/>
        <p:txBody>
          <a:bodyPr/>
          <a:lstStyle/>
          <a:p>
            <a:r>
              <a:rPr lang="en-US" dirty="0" smtClean="0"/>
              <a:t>What is Linux?</a:t>
            </a:r>
            <a:endParaRPr lang="en-US" dirty="0"/>
          </a:p>
        </p:txBody>
      </p:sp>
      <p:sp>
        <p:nvSpPr>
          <p:cNvPr id="4" name="TextBox 3"/>
          <p:cNvSpPr txBox="1"/>
          <p:nvPr/>
        </p:nvSpPr>
        <p:spPr>
          <a:xfrm>
            <a:off x="7239000" y="5822625"/>
            <a:ext cx="990977" cy="369332"/>
          </a:xfrm>
          <a:prstGeom prst="rect">
            <a:avLst/>
          </a:prstGeom>
          <a:noFill/>
        </p:spPr>
        <p:txBody>
          <a:bodyPr wrap="none" rtlCol="0">
            <a:spAutoFit/>
          </a:bodyPr>
          <a:lstStyle/>
          <a:p>
            <a:r>
              <a:rPr lang="en-US" dirty="0" smtClean="0"/>
              <a:t>*kernel</a:t>
            </a:r>
            <a:endParaRPr lang="en-US" dirty="0"/>
          </a:p>
        </p:txBody>
      </p:sp>
    </p:spTree>
    <p:extLst>
      <p:ext uri="{BB962C8B-B14F-4D97-AF65-F5344CB8AC3E}">
        <p14:creationId xmlns:p14="http://schemas.microsoft.com/office/powerpoint/2010/main" val="15520135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595312" y="4572000"/>
            <a:ext cx="4038600" cy="1600200"/>
          </a:xfrm>
        </p:spPr>
        <p:txBody>
          <a:bodyPr>
            <a:normAutofit fontScale="85000" lnSpcReduction="20000"/>
          </a:bodyPr>
          <a:lstStyle/>
          <a:p>
            <a:r>
              <a:rPr lang="en-US" dirty="0" smtClean="0"/>
              <a:t>Linux is an O/S core written by Linus Torvalds and others AND</a:t>
            </a:r>
          </a:p>
          <a:p>
            <a:pPr marL="109728" indent="0">
              <a:buNone/>
            </a:pPr>
            <a:endParaRPr lang="en-US" dirty="0" smtClean="0"/>
          </a:p>
        </p:txBody>
      </p:sp>
      <p:sp>
        <p:nvSpPr>
          <p:cNvPr id="6" name="Content Placeholder 5"/>
          <p:cNvSpPr>
            <a:spLocks noGrp="1"/>
          </p:cNvSpPr>
          <p:nvPr>
            <p:ph sz="half" idx="2"/>
          </p:nvPr>
        </p:nvSpPr>
        <p:spPr>
          <a:xfrm>
            <a:off x="4795971" y="4314463"/>
            <a:ext cx="4038600" cy="2314937"/>
          </a:xfrm>
        </p:spPr>
        <p:txBody>
          <a:bodyPr>
            <a:normAutofit fontScale="85000" lnSpcReduction="20000"/>
          </a:bodyPr>
          <a:lstStyle/>
          <a:p>
            <a:r>
              <a:rPr lang="en-US" dirty="0"/>
              <a:t>a set of </a:t>
            </a:r>
            <a:r>
              <a:rPr lang="en-US" dirty="0" smtClean="0"/>
              <a:t>programs </a:t>
            </a:r>
            <a:r>
              <a:rPr lang="en-US" dirty="0"/>
              <a:t>written by Richard Stallman and others</a:t>
            </a:r>
            <a:r>
              <a:rPr lang="en-US" dirty="0" smtClean="0"/>
              <a:t>. They are the GNU utilities.</a:t>
            </a:r>
          </a:p>
          <a:p>
            <a:pPr marL="109728" indent="0">
              <a:buNone/>
            </a:pPr>
            <a:r>
              <a:rPr lang="en-US" u="sng" dirty="0"/>
              <a:t>http://www.gnu.org/</a:t>
            </a:r>
          </a:p>
          <a:p>
            <a:pPr marL="109728" indent="0">
              <a:buNone/>
            </a:pPr>
            <a:r>
              <a:rPr lang="en-US" dirty="0"/>
              <a:t> </a:t>
            </a:r>
          </a:p>
          <a:p>
            <a:endParaRPr lang="en-US" dirty="0"/>
          </a:p>
        </p:txBody>
      </p:sp>
      <p:sp>
        <p:nvSpPr>
          <p:cNvPr id="3" name="Title 2"/>
          <p:cNvSpPr>
            <a:spLocks noGrp="1"/>
          </p:cNvSpPr>
          <p:nvPr>
            <p:ph type="title"/>
          </p:nvPr>
        </p:nvSpPr>
        <p:spPr>
          <a:xfrm>
            <a:off x="533400" y="228600"/>
            <a:ext cx="8458200" cy="990600"/>
          </a:xfrm>
        </p:spPr>
        <p:txBody>
          <a:bodyPr>
            <a:normAutofit fontScale="90000"/>
          </a:bodyPr>
          <a:lstStyle/>
          <a:p>
            <a:r>
              <a:rPr lang="en-US" dirty="0" smtClean="0"/>
              <a:t>What is Linux?</a:t>
            </a:r>
            <a:br>
              <a:rPr lang="en-US" dirty="0" smtClean="0"/>
            </a:br>
            <a:r>
              <a:rPr lang="en-US" sz="4400" dirty="0"/>
              <a:t>Linux + GNU Utilities = Free Unix</a:t>
            </a:r>
            <a:endParaRPr lang="en-US" dirty="0"/>
          </a:p>
        </p:txBody>
      </p:sp>
      <p:pic>
        <p:nvPicPr>
          <p:cNvPr id="4" name="Picture 2" descr="https://encrypted-tbn0.google.com/images?q=tbn:ANd9GcQdpM3JZ5ZuVCLdjhlb_cX6FWRwWJtaeZf1JFJiXrpT7Airpf4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447800"/>
            <a:ext cx="2679781" cy="26797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encrypted-tbn1.google.com/images?q=tbn:ANd9GcQVfZiLVlrSAKi-hGnJpZ_eRWjQL4quEjNXi5WS8w1jbe3EgkQ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784" y="1444906"/>
            <a:ext cx="1959015" cy="300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556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lstStyle/>
          <a:p>
            <a:r>
              <a:rPr lang="en-US" dirty="0" smtClean="0"/>
              <a:t>Bird’s eye view:</a:t>
            </a:r>
            <a:endParaRPr lang="en-US" dirty="0"/>
          </a:p>
        </p:txBody>
      </p:sp>
      <p:sp>
        <p:nvSpPr>
          <p:cNvPr id="3" name="Title 2"/>
          <p:cNvSpPr>
            <a:spLocks noGrp="1"/>
          </p:cNvSpPr>
          <p:nvPr>
            <p:ph type="title"/>
          </p:nvPr>
        </p:nvSpPr>
        <p:spPr>
          <a:xfrm>
            <a:off x="269240" y="10319"/>
            <a:ext cx="8229600" cy="1143000"/>
          </a:xfrm>
        </p:spPr>
        <p:txBody>
          <a:bodyPr/>
          <a:lstStyle/>
          <a:p>
            <a:r>
              <a:rPr lang="en-US" dirty="0" smtClean="0"/>
              <a:t>What is Linux?</a:t>
            </a:r>
            <a:endParaRPr lang="en-US" dirty="0"/>
          </a:p>
        </p:txBody>
      </p:sp>
      <p:sp>
        <p:nvSpPr>
          <p:cNvPr id="6" name="Oval 5"/>
          <p:cNvSpPr/>
          <p:nvPr/>
        </p:nvSpPr>
        <p:spPr>
          <a:xfrm>
            <a:off x="5219700" y="2753519"/>
            <a:ext cx="1219200"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648200" y="2182019"/>
            <a:ext cx="2362200" cy="2362200"/>
          </a:xfrm>
          <a:prstGeom prst="ellipse">
            <a:avLst/>
          </a:pr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114800" y="1600200"/>
            <a:ext cx="3505200" cy="3505200"/>
          </a:xfrm>
          <a:prstGeom prst="ellipse">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241040" y="724059"/>
            <a:ext cx="5257800" cy="5278120"/>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10200" y="4077613"/>
            <a:ext cx="914400" cy="369332"/>
          </a:xfrm>
          <a:prstGeom prst="rect">
            <a:avLst/>
          </a:prstGeom>
          <a:noFill/>
        </p:spPr>
        <p:txBody>
          <a:bodyPr wrap="square" rtlCol="0">
            <a:spAutoFit/>
          </a:bodyPr>
          <a:lstStyle/>
          <a:p>
            <a:r>
              <a:rPr lang="en-US" dirty="0"/>
              <a:t>K</a:t>
            </a:r>
            <a:r>
              <a:rPr lang="en-US" dirty="0" smtClean="0"/>
              <a:t>ernel</a:t>
            </a:r>
            <a:endParaRPr lang="en-US" dirty="0"/>
          </a:p>
        </p:txBody>
      </p:sp>
      <p:sp>
        <p:nvSpPr>
          <p:cNvPr id="12" name="TextBox 11"/>
          <p:cNvSpPr txBox="1"/>
          <p:nvPr/>
        </p:nvSpPr>
        <p:spPr>
          <a:xfrm>
            <a:off x="5219700" y="3177104"/>
            <a:ext cx="1333500" cy="369332"/>
          </a:xfrm>
          <a:prstGeom prst="rect">
            <a:avLst/>
          </a:prstGeom>
          <a:noFill/>
        </p:spPr>
        <p:txBody>
          <a:bodyPr wrap="square" rtlCol="0">
            <a:spAutoFit/>
          </a:bodyPr>
          <a:lstStyle/>
          <a:p>
            <a:r>
              <a:rPr lang="en-US" dirty="0"/>
              <a:t>H</a:t>
            </a:r>
            <a:r>
              <a:rPr lang="en-US" dirty="0" smtClean="0"/>
              <a:t>ardware</a:t>
            </a:r>
            <a:endParaRPr lang="en-US" dirty="0"/>
          </a:p>
        </p:txBody>
      </p:sp>
      <p:sp>
        <p:nvSpPr>
          <p:cNvPr id="13" name="TextBox 12"/>
          <p:cNvSpPr txBox="1"/>
          <p:nvPr/>
        </p:nvSpPr>
        <p:spPr>
          <a:xfrm>
            <a:off x="5410200" y="4673778"/>
            <a:ext cx="1143000" cy="369332"/>
          </a:xfrm>
          <a:prstGeom prst="rect">
            <a:avLst/>
          </a:prstGeom>
          <a:noFill/>
        </p:spPr>
        <p:txBody>
          <a:bodyPr wrap="square" rtlCol="0">
            <a:spAutoFit/>
          </a:bodyPr>
          <a:lstStyle/>
          <a:p>
            <a:r>
              <a:rPr lang="en-US" dirty="0" smtClean="0"/>
              <a:t> Shell</a:t>
            </a:r>
            <a:endParaRPr lang="en-US" dirty="0"/>
          </a:p>
        </p:txBody>
      </p:sp>
      <p:sp>
        <p:nvSpPr>
          <p:cNvPr id="14" name="TextBox 13"/>
          <p:cNvSpPr txBox="1"/>
          <p:nvPr/>
        </p:nvSpPr>
        <p:spPr>
          <a:xfrm>
            <a:off x="5334000" y="5307568"/>
            <a:ext cx="1981200" cy="369332"/>
          </a:xfrm>
          <a:prstGeom prst="rect">
            <a:avLst/>
          </a:prstGeom>
          <a:noFill/>
        </p:spPr>
        <p:txBody>
          <a:bodyPr wrap="square" rtlCol="0">
            <a:spAutoFit/>
          </a:bodyPr>
          <a:lstStyle/>
          <a:p>
            <a:r>
              <a:rPr lang="en-US" dirty="0" smtClean="0"/>
              <a:t>Utilities</a:t>
            </a:r>
            <a:endParaRPr lang="en-US" dirty="0"/>
          </a:p>
        </p:txBody>
      </p:sp>
      <p:sp>
        <p:nvSpPr>
          <p:cNvPr id="16" name="TextBox 15"/>
          <p:cNvSpPr txBox="1"/>
          <p:nvPr/>
        </p:nvSpPr>
        <p:spPr>
          <a:xfrm>
            <a:off x="5237480" y="2448203"/>
            <a:ext cx="1638300" cy="307777"/>
          </a:xfrm>
          <a:prstGeom prst="rect">
            <a:avLst/>
          </a:prstGeom>
          <a:noFill/>
        </p:spPr>
        <p:txBody>
          <a:bodyPr wrap="square" rtlCol="0">
            <a:spAutoFit/>
          </a:bodyPr>
          <a:lstStyle/>
          <a:p>
            <a:r>
              <a:rPr lang="en-US" sz="1400" dirty="0" smtClean="0">
                <a:solidFill>
                  <a:schemeClr val="bg1">
                    <a:lumMod val="75000"/>
                  </a:schemeClr>
                </a:solidFill>
              </a:rPr>
              <a:t>multitasking</a:t>
            </a:r>
            <a:endParaRPr lang="en-US" sz="1400" dirty="0">
              <a:solidFill>
                <a:schemeClr val="bg1">
                  <a:lumMod val="75000"/>
                </a:schemeClr>
              </a:solidFill>
            </a:endParaRPr>
          </a:p>
        </p:txBody>
      </p:sp>
      <p:sp>
        <p:nvSpPr>
          <p:cNvPr id="17" name="TextBox 16"/>
          <p:cNvSpPr txBox="1"/>
          <p:nvPr/>
        </p:nvSpPr>
        <p:spPr>
          <a:xfrm>
            <a:off x="5410200" y="1057274"/>
            <a:ext cx="1638300" cy="307777"/>
          </a:xfrm>
          <a:prstGeom prst="rect">
            <a:avLst/>
          </a:prstGeom>
          <a:noFill/>
        </p:spPr>
        <p:txBody>
          <a:bodyPr wrap="square" rtlCol="0">
            <a:spAutoFit/>
          </a:bodyPr>
          <a:lstStyle/>
          <a:p>
            <a:r>
              <a:rPr lang="en-US" sz="1400" dirty="0" err="1" smtClean="0"/>
              <a:t>gcc</a:t>
            </a:r>
            <a:endParaRPr lang="en-US" sz="1400" dirty="0"/>
          </a:p>
        </p:txBody>
      </p:sp>
      <p:sp>
        <p:nvSpPr>
          <p:cNvPr id="18" name="TextBox 17"/>
          <p:cNvSpPr txBox="1"/>
          <p:nvPr/>
        </p:nvSpPr>
        <p:spPr>
          <a:xfrm>
            <a:off x="7105650" y="1745437"/>
            <a:ext cx="1638300" cy="307777"/>
          </a:xfrm>
          <a:prstGeom prst="rect">
            <a:avLst/>
          </a:prstGeom>
          <a:noFill/>
        </p:spPr>
        <p:txBody>
          <a:bodyPr wrap="square" rtlCol="0">
            <a:spAutoFit/>
          </a:bodyPr>
          <a:lstStyle/>
          <a:p>
            <a:r>
              <a:rPr lang="en-US" sz="1400" dirty="0" err="1" smtClean="0"/>
              <a:t>emacs</a:t>
            </a:r>
            <a:endParaRPr lang="en-US" sz="1400" dirty="0"/>
          </a:p>
        </p:txBody>
      </p:sp>
      <p:sp>
        <p:nvSpPr>
          <p:cNvPr id="19" name="TextBox 18"/>
          <p:cNvSpPr txBox="1"/>
          <p:nvPr/>
        </p:nvSpPr>
        <p:spPr>
          <a:xfrm>
            <a:off x="7631430" y="3098066"/>
            <a:ext cx="1638300" cy="307777"/>
          </a:xfrm>
          <a:prstGeom prst="rect">
            <a:avLst/>
          </a:prstGeom>
          <a:noFill/>
        </p:spPr>
        <p:txBody>
          <a:bodyPr wrap="square" rtlCol="0">
            <a:spAutoFit/>
          </a:bodyPr>
          <a:lstStyle/>
          <a:p>
            <a:r>
              <a:rPr lang="en-US" sz="1400" dirty="0" err="1" smtClean="0"/>
              <a:t>grep</a:t>
            </a:r>
            <a:endParaRPr lang="en-US" sz="1400" dirty="0"/>
          </a:p>
        </p:txBody>
      </p:sp>
      <p:sp>
        <p:nvSpPr>
          <p:cNvPr id="21" name="TextBox 20"/>
          <p:cNvSpPr txBox="1"/>
          <p:nvPr/>
        </p:nvSpPr>
        <p:spPr>
          <a:xfrm>
            <a:off x="3198495" y="3174404"/>
            <a:ext cx="1638300" cy="307777"/>
          </a:xfrm>
          <a:prstGeom prst="rect">
            <a:avLst/>
          </a:prstGeom>
          <a:noFill/>
        </p:spPr>
        <p:txBody>
          <a:bodyPr wrap="square" rtlCol="0">
            <a:spAutoFit/>
          </a:bodyPr>
          <a:lstStyle/>
          <a:p>
            <a:r>
              <a:rPr lang="en-US" sz="1400" dirty="0" smtClean="0"/>
              <a:t>cat</a:t>
            </a:r>
            <a:endParaRPr lang="en-US" sz="1400" dirty="0"/>
          </a:p>
        </p:txBody>
      </p:sp>
      <p:sp>
        <p:nvSpPr>
          <p:cNvPr id="22" name="TextBox 21"/>
          <p:cNvSpPr txBox="1"/>
          <p:nvPr/>
        </p:nvSpPr>
        <p:spPr>
          <a:xfrm>
            <a:off x="3523615" y="4314270"/>
            <a:ext cx="1638300" cy="307777"/>
          </a:xfrm>
          <a:prstGeom prst="rect">
            <a:avLst/>
          </a:prstGeom>
          <a:noFill/>
        </p:spPr>
        <p:txBody>
          <a:bodyPr wrap="square" rtlCol="0">
            <a:spAutoFit/>
          </a:bodyPr>
          <a:lstStyle/>
          <a:p>
            <a:r>
              <a:rPr lang="en-US" sz="1400" dirty="0" smtClean="0"/>
              <a:t>sort</a:t>
            </a:r>
            <a:endParaRPr lang="en-US" sz="1400" dirty="0"/>
          </a:p>
        </p:txBody>
      </p:sp>
      <p:sp>
        <p:nvSpPr>
          <p:cNvPr id="23" name="TextBox 22"/>
          <p:cNvSpPr txBox="1"/>
          <p:nvPr/>
        </p:nvSpPr>
        <p:spPr>
          <a:xfrm>
            <a:off x="7574915" y="4215726"/>
            <a:ext cx="1638300" cy="307777"/>
          </a:xfrm>
          <a:prstGeom prst="rect">
            <a:avLst/>
          </a:prstGeom>
          <a:noFill/>
        </p:spPr>
        <p:txBody>
          <a:bodyPr wrap="square" rtlCol="0">
            <a:spAutoFit/>
          </a:bodyPr>
          <a:lstStyle/>
          <a:p>
            <a:r>
              <a:rPr lang="en-US" sz="1400" dirty="0" err="1" smtClean="0"/>
              <a:t>awk</a:t>
            </a:r>
            <a:endParaRPr lang="en-US" sz="1400" dirty="0"/>
          </a:p>
        </p:txBody>
      </p:sp>
      <p:sp>
        <p:nvSpPr>
          <p:cNvPr id="24" name="TextBox 23"/>
          <p:cNvSpPr txBox="1"/>
          <p:nvPr/>
        </p:nvSpPr>
        <p:spPr>
          <a:xfrm>
            <a:off x="6369050" y="3190726"/>
            <a:ext cx="1638300" cy="461665"/>
          </a:xfrm>
          <a:prstGeom prst="rect">
            <a:avLst/>
          </a:prstGeom>
          <a:noFill/>
        </p:spPr>
        <p:txBody>
          <a:bodyPr wrap="square" rtlCol="0">
            <a:spAutoFit/>
          </a:bodyPr>
          <a:lstStyle/>
          <a:p>
            <a:r>
              <a:rPr lang="en-US" sz="1200" dirty="0">
                <a:solidFill>
                  <a:schemeClr val="bg1">
                    <a:lumMod val="75000"/>
                  </a:schemeClr>
                </a:solidFill>
              </a:rPr>
              <a:t>f</a:t>
            </a:r>
            <a:r>
              <a:rPr lang="en-US" sz="1200" dirty="0" smtClean="0">
                <a:solidFill>
                  <a:schemeClr val="bg1">
                    <a:lumMod val="75000"/>
                  </a:schemeClr>
                </a:solidFill>
              </a:rPr>
              <a:t>ile</a:t>
            </a:r>
          </a:p>
          <a:p>
            <a:r>
              <a:rPr lang="en-US" sz="1200" dirty="0" smtClean="0">
                <a:solidFill>
                  <a:schemeClr val="bg1">
                    <a:lumMod val="75000"/>
                  </a:schemeClr>
                </a:solidFill>
              </a:rPr>
              <a:t>system</a:t>
            </a:r>
            <a:endParaRPr lang="en-US" sz="1200" dirty="0">
              <a:solidFill>
                <a:schemeClr val="bg1">
                  <a:lumMod val="75000"/>
                </a:schemeClr>
              </a:solidFill>
            </a:endParaRPr>
          </a:p>
        </p:txBody>
      </p:sp>
      <p:sp>
        <p:nvSpPr>
          <p:cNvPr id="26" name="TextBox 25"/>
          <p:cNvSpPr txBox="1"/>
          <p:nvPr/>
        </p:nvSpPr>
        <p:spPr>
          <a:xfrm>
            <a:off x="5353050" y="1778249"/>
            <a:ext cx="1638300" cy="307777"/>
          </a:xfrm>
          <a:prstGeom prst="rect">
            <a:avLst/>
          </a:prstGeom>
          <a:noFill/>
        </p:spPr>
        <p:txBody>
          <a:bodyPr wrap="square" rtlCol="0">
            <a:spAutoFit/>
          </a:bodyPr>
          <a:lstStyle/>
          <a:p>
            <a:r>
              <a:rPr lang="en-US" sz="1400" dirty="0" smtClean="0"/>
              <a:t>bash</a:t>
            </a:r>
            <a:endParaRPr lang="en-US" sz="1400" dirty="0"/>
          </a:p>
        </p:txBody>
      </p:sp>
      <p:sp>
        <p:nvSpPr>
          <p:cNvPr id="27" name="TextBox 26"/>
          <p:cNvSpPr txBox="1"/>
          <p:nvPr/>
        </p:nvSpPr>
        <p:spPr>
          <a:xfrm>
            <a:off x="4175125" y="3708807"/>
            <a:ext cx="1638300" cy="307777"/>
          </a:xfrm>
          <a:prstGeom prst="rect">
            <a:avLst/>
          </a:prstGeom>
          <a:noFill/>
        </p:spPr>
        <p:txBody>
          <a:bodyPr wrap="square" rtlCol="0">
            <a:spAutoFit/>
          </a:bodyPr>
          <a:lstStyle/>
          <a:p>
            <a:r>
              <a:rPr lang="en-US" sz="1400" dirty="0" err="1" smtClean="0"/>
              <a:t>sh</a:t>
            </a:r>
            <a:endParaRPr lang="en-US" sz="1400" dirty="0"/>
          </a:p>
        </p:txBody>
      </p:sp>
      <p:sp>
        <p:nvSpPr>
          <p:cNvPr id="28" name="TextBox 27"/>
          <p:cNvSpPr txBox="1"/>
          <p:nvPr/>
        </p:nvSpPr>
        <p:spPr>
          <a:xfrm>
            <a:off x="6939280" y="2886646"/>
            <a:ext cx="1638300" cy="307777"/>
          </a:xfrm>
          <a:prstGeom prst="rect">
            <a:avLst/>
          </a:prstGeom>
          <a:noFill/>
        </p:spPr>
        <p:txBody>
          <a:bodyPr wrap="square" rtlCol="0">
            <a:spAutoFit/>
          </a:bodyPr>
          <a:lstStyle/>
          <a:p>
            <a:r>
              <a:rPr lang="en-US" sz="1400" dirty="0" err="1" smtClean="0"/>
              <a:t>tcsh</a:t>
            </a:r>
            <a:endParaRPr lang="en-US" sz="1400" dirty="0"/>
          </a:p>
        </p:txBody>
      </p:sp>
      <p:sp>
        <p:nvSpPr>
          <p:cNvPr id="29" name="TextBox 28"/>
          <p:cNvSpPr txBox="1"/>
          <p:nvPr/>
        </p:nvSpPr>
        <p:spPr>
          <a:xfrm>
            <a:off x="4583430" y="3112850"/>
            <a:ext cx="1043940" cy="523220"/>
          </a:xfrm>
          <a:prstGeom prst="rect">
            <a:avLst/>
          </a:prstGeom>
          <a:noFill/>
        </p:spPr>
        <p:txBody>
          <a:bodyPr wrap="square" rtlCol="0">
            <a:spAutoFit/>
          </a:bodyPr>
          <a:lstStyle/>
          <a:p>
            <a:r>
              <a:rPr lang="en-US" sz="1400" dirty="0">
                <a:solidFill>
                  <a:schemeClr val="bg1">
                    <a:lumMod val="75000"/>
                  </a:schemeClr>
                </a:solidFill>
              </a:rPr>
              <a:t>d</a:t>
            </a:r>
            <a:r>
              <a:rPr lang="en-US" sz="1400" dirty="0" smtClean="0">
                <a:solidFill>
                  <a:schemeClr val="bg1">
                    <a:lumMod val="75000"/>
                  </a:schemeClr>
                </a:solidFill>
              </a:rPr>
              <a:t>evice access</a:t>
            </a:r>
            <a:endParaRPr lang="en-US" sz="1400" dirty="0">
              <a:solidFill>
                <a:schemeClr val="bg1">
                  <a:lumMod val="75000"/>
                </a:schemeClr>
              </a:solidFill>
            </a:endParaRPr>
          </a:p>
        </p:txBody>
      </p:sp>
      <p:sp>
        <p:nvSpPr>
          <p:cNvPr id="30" name="TextBox 29"/>
          <p:cNvSpPr txBox="1"/>
          <p:nvPr/>
        </p:nvSpPr>
        <p:spPr>
          <a:xfrm>
            <a:off x="3776980" y="1742381"/>
            <a:ext cx="1638300" cy="307777"/>
          </a:xfrm>
          <a:prstGeom prst="rect">
            <a:avLst/>
          </a:prstGeom>
          <a:noFill/>
        </p:spPr>
        <p:txBody>
          <a:bodyPr wrap="square" rtlCol="0">
            <a:spAutoFit/>
          </a:bodyPr>
          <a:lstStyle/>
          <a:p>
            <a:r>
              <a:rPr lang="en-US" sz="1400" dirty="0" err="1" smtClean="0"/>
              <a:t>wc</a:t>
            </a:r>
            <a:endParaRPr lang="en-US" sz="1400" dirty="0"/>
          </a:p>
        </p:txBody>
      </p:sp>
    </p:spTree>
    <p:extLst>
      <p:ext uri="{BB962C8B-B14F-4D97-AF65-F5344CB8AC3E}">
        <p14:creationId xmlns:p14="http://schemas.microsoft.com/office/powerpoint/2010/main" val="2369275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05000"/>
            <a:ext cx="8229600" cy="4648200"/>
          </a:xfrm>
        </p:spPr>
        <p:txBody>
          <a:bodyPr>
            <a:normAutofit/>
          </a:bodyPr>
          <a:lstStyle/>
          <a:p>
            <a:r>
              <a:rPr lang="en-US" dirty="0" smtClean="0"/>
              <a:t>From </a:t>
            </a:r>
            <a:r>
              <a:rPr lang="en-US" u="sng" dirty="0" smtClean="0"/>
              <a:t>The Unix Programming Environment</a:t>
            </a:r>
            <a:r>
              <a:rPr lang="en-US" dirty="0" smtClean="0"/>
              <a:t>,</a:t>
            </a:r>
            <a:r>
              <a:rPr lang="en-US" u="sng" dirty="0" smtClean="0"/>
              <a:t> </a:t>
            </a:r>
            <a:r>
              <a:rPr lang="en-US" dirty="0" smtClean="0"/>
              <a:t>Kernighan and Pike:</a:t>
            </a:r>
          </a:p>
          <a:p>
            <a:endParaRPr lang="en-US" dirty="0"/>
          </a:p>
        </p:txBody>
      </p:sp>
      <p:sp>
        <p:nvSpPr>
          <p:cNvPr id="3" name="Title 2"/>
          <p:cNvSpPr>
            <a:spLocks noGrp="1"/>
          </p:cNvSpPr>
          <p:nvPr>
            <p:ph type="title"/>
          </p:nvPr>
        </p:nvSpPr>
        <p:spPr>
          <a:xfrm>
            <a:off x="457200" y="762000"/>
            <a:ext cx="8229600" cy="944562"/>
          </a:xfrm>
        </p:spPr>
        <p:txBody>
          <a:bodyPr>
            <a:normAutofit fontScale="90000"/>
          </a:bodyPr>
          <a:lstStyle/>
          <a:p>
            <a:r>
              <a:rPr lang="en-US" dirty="0" smtClean="0"/>
              <a:t>What is Linux?</a:t>
            </a:r>
            <a:br>
              <a:rPr lang="en-US" dirty="0" smtClean="0"/>
            </a:br>
            <a:r>
              <a:rPr lang="en-US" sz="2700" dirty="0" smtClean="0"/>
              <a:t>“Small programs that do </a:t>
            </a:r>
            <a:r>
              <a:rPr lang="en-US" sz="2700" dirty="0"/>
              <a:t>one thing </a:t>
            </a:r>
            <a:r>
              <a:rPr lang="en-US" sz="2700" dirty="0" smtClean="0"/>
              <a:t>well”</a:t>
            </a:r>
            <a:br>
              <a:rPr lang="en-US" sz="2700" dirty="0" smtClean="0"/>
            </a:br>
            <a:r>
              <a:rPr lang="en-US" sz="2700" dirty="0" smtClean="0"/>
              <a:t/>
            </a:r>
            <a:br>
              <a:rPr lang="en-US" sz="2700" dirty="0" smtClean="0"/>
            </a:br>
            <a:endParaRPr lang="en-US" sz="2700" dirty="0"/>
          </a:p>
        </p:txBody>
      </p:sp>
      <p:sp>
        <p:nvSpPr>
          <p:cNvPr id="5" name="TextBox 4"/>
          <p:cNvSpPr txBox="1"/>
          <p:nvPr/>
        </p:nvSpPr>
        <p:spPr>
          <a:xfrm>
            <a:off x="990600" y="3048000"/>
            <a:ext cx="7086600" cy="1477328"/>
          </a:xfrm>
          <a:prstGeom prst="rect">
            <a:avLst/>
          </a:prstGeom>
          <a:noFill/>
        </p:spPr>
        <p:txBody>
          <a:bodyPr wrap="square" rtlCol="0">
            <a:spAutoFit/>
          </a:bodyPr>
          <a:lstStyle/>
          <a:p>
            <a:r>
              <a:rPr lang="en-US" dirty="0" smtClean="0"/>
              <a:t>… at </a:t>
            </a:r>
            <a:r>
              <a:rPr lang="en-US" dirty="0"/>
              <a:t>its heart is the idea that the power of a system comes more from the </a:t>
            </a:r>
            <a:r>
              <a:rPr lang="en-US" dirty="0">
                <a:solidFill>
                  <a:srgbClr val="00B050"/>
                </a:solidFill>
              </a:rPr>
              <a:t>relationships</a:t>
            </a:r>
            <a:r>
              <a:rPr lang="en-US" dirty="0"/>
              <a:t> among programs than from the programs themselves. Many UNIX programs do quite trivial things in isolation, but, combined with other programs, become general and useful tools.</a:t>
            </a:r>
          </a:p>
        </p:txBody>
      </p:sp>
    </p:spTree>
    <p:extLst>
      <p:ext uri="{BB962C8B-B14F-4D97-AF65-F5344CB8AC3E}">
        <p14:creationId xmlns:p14="http://schemas.microsoft.com/office/powerpoint/2010/main" val="3434803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32212</TotalTime>
  <Words>3644</Words>
  <Application>Microsoft Office PowerPoint</Application>
  <PresentationFormat>On-screen Show (4:3)</PresentationFormat>
  <Paragraphs>421</Paragraphs>
  <Slides>52</Slides>
  <Notes>14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Calibri</vt:lpstr>
      <vt:lpstr>Lucida Sans Unicode</vt:lpstr>
      <vt:lpstr>Verdana</vt:lpstr>
      <vt:lpstr>Wingdings</vt:lpstr>
      <vt:lpstr>Wingdings 2</vt:lpstr>
      <vt:lpstr>Wingdings 3</vt:lpstr>
      <vt:lpstr>Concourse</vt:lpstr>
      <vt:lpstr>Introduction to Linux</vt:lpstr>
      <vt:lpstr>Introduction to Linux - agenda</vt:lpstr>
      <vt:lpstr>What is Linux?</vt:lpstr>
      <vt:lpstr>Where is Linux?</vt:lpstr>
      <vt:lpstr>What is Linux?</vt:lpstr>
      <vt:lpstr>What is Linux?</vt:lpstr>
      <vt:lpstr>What is Linux? Linux + GNU Utilities = Free Unix</vt:lpstr>
      <vt:lpstr>What is Linux?</vt:lpstr>
      <vt:lpstr>What is Linux? “Small programs that do one thing well”  </vt:lpstr>
      <vt:lpstr>What is Linux: Selected text processing utilities</vt:lpstr>
      <vt:lpstr>Connecting to a Linux Host – Windows Client Software</vt:lpstr>
      <vt:lpstr>Connecting to a Linux Host – Mac OS X Client Software</vt:lpstr>
      <vt:lpstr>Connecting to a Linux Host - Windows Client</vt:lpstr>
      <vt:lpstr>Connecting to a Linux Host - Mac OS X Client</vt:lpstr>
      <vt:lpstr>Get supplementary files </vt:lpstr>
      <vt:lpstr>The Shell</vt:lpstr>
      <vt:lpstr>Bash environment variables</vt:lpstr>
      <vt:lpstr>Bash variables</vt:lpstr>
      <vt:lpstr>Using the Shell</vt:lpstr>
      <vt:lpstr>Command History and Simple Command Line Editing</vt:lpstr>
      <vt:lpstr>Help with Commands</vt:lpstr>
      <vt:lpstr>On using ‘man’ with ‘less’</vt:lpstr>
      <vt:lpstr>I/O redirection with pipes</vt:lpstr>
      <vt:lpstr>More examples of I/O redirection</vt:lpstr>
      <vt:lpstr>The Linux File System</vt:lpstr>
      <vt:lpstr>The Linux File System</vt:lpstr>
      <vt:lpstr>Navigating the File System</vt:lpstr>
      <vt:lpstr>Navigating the File System</vt:lpstr>
      <vt:lpstr>Navigating the File System</vt:lpstr>
      <vt:lpstr>The ls Command</vt:lpstr>
      <vt:lpstr>Some Useful File Commands</vt:lpstr>
      <vt:lpstr>Manipulating files and directories</vt:lpstr>
      <vt:lpstr>Symbolic links</vt:lpstr>
      <vt:lpstr>Finding a needle in a haystack</vt:lpstr>
      <vt:lpstr>File access permissions</vt:lpstr>
      <vt:lpstr>Changing file access permissions with chmod</vt:lpstr>
      <vt:lpstr>Changing file access permissions with chmod (cont.)</vt:lpstr>
      <vt:lpstr>Bash startup files – dot files</vt:lpstr>
      <vt:lpstr>.bash_profile, .bashrc, alias</vt:lpstr>
      <vt:lpstr>Processes and job control</vt:lpstr>
      <vt:lpstr>Foreground/background</vt:lpstr>
      <vt:lpstr>Process control</vt:lpstr>
      <vt:lpstr>Process control</vt:lpstr>
      <vt:lpstr>Process control</vt:lpstr>
      <vt:lpstr>Backgrounding a running job with C-z and ‘bg’</vt:lpstr>
      <vt:lpstr>Regular expressions</vt:lpstr>
      <vt:lpstr>File Editors</vt:lpstr>
      <vt:lpstr>Vim modes</vt:lpstr>
      <vt:lpstr>Vim modes (cont.)</vt:lpstr>
      <vt:lpstr>“Hello, world” in C</vt:lpstr>
      <vt:lpstr>Obtaining the Supplementary Course Material</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Linux</dc:title>
  <dc:creator>Don Johnson;Putnam, Robert</dc:creator>
  <cp:lastModifiedBy>Putnam, Robert</cp:lastModifiedBy>
  <cp:revision>453</cp:revision>
  <cp:lastPrinted>2012-09-09T21:57:38Z</cp:lastPrinted>
  <dcterms:created xsi:type="dcterms:W3CDTF">2012-08-28T23:29:57Z</dcterms:created>
  <dcterms:modified xsi:type="dcterms:W3CDTF">2016-01-19T18:51:20Z</dcterms:modified>
</cp:coreProperties>
</file>