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299" r:id="rId3"/>
    <p:sldId id="300" r:id="rId4"/>
    <p:sldId id="301" r:id="rId5"/>
    <p:sldId id="304" r:id="rId6"/>
    <p:sldId id="306" r:id="rId7"/>
    <p:sldId id="305" r:id="rId8"/>
    <p:sldId id="308" r:id="rId9"/>
    <p:sldId id="307" r:id="rId10"/>
    <p:sldId id="302" r:id="rId11"/>
    <p:sldId id="310" r:id="rId12"/>
    <p:sldId id="309" r:id="rId13"/>
    <p:sldId id="303" r:id="rId14"/>
    <p:sldId id="311" r:id="rId15"/>
    <p:sldId id="312" r:id="rId16"/>
    <p:sldId id="313" r:id="rId17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0FF"/>
    <a:srgbClr val="FFFF00"/>
    <a:srgbClr val="FF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8120" autoAdjust="0"/>
  </p:normalViewPr>
  <p:slideViewPr>
    <p:cSldViewPr>
      <p:cViewPr varScale="1">
        <p:scale>
          <a:sx n="114" d="100"/>
          <a:sy n="114" d="100"/>
        </p:scale>
        <p:origin x="-17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FigureOut">
              <a:rPr lang="ko-KR" altLang="en-US"/>
              <a:pPr>
                <a:defRPr/>
              </a:pPr>
              <a:t>2018-04-06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FigureOut">
              <a:rPr lang="ko-KR" altLang="en-US"/>
              <a:pPr>
                <a:defRPr/>
              </a:pPr>
              <a:t>2018-04-06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3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3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82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53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04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4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7679" r="51712"/>
          <a:stretch/>
        </p:blipFill>
        <p:spPr>
          <a:xfrm>
            <a:off x="0" y="16462"/>
            <a:ext cx="9144000" cy="6841538"/>
          </a:xfrm>
          <a:prstGeom prst="rect">
            <a:avLst/>
          </a:prstGeom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3929066"/>
            <a:ext cx="8858312" cy="22860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" name="Picture 162" descr="Untitled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8"/>
            <a:ext cx="29448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/>
          <p:nvPr userDrawn="1"/>
        </p:nvSpPr>
        <p:spPr>
          <a:xfrm>
            <a:off x="214282" y="785775"/>
            <a:ext cx="250033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73"/>
          <p:cNvSpPr>
            <a:spLocks noChangeShapeType="1"/>
          </p:cNvSpPr>
          <p:nvPr userDrawn="1"/>
        </p:nvSpPr>
        <p:spPr bwMode="auto">
          <a:xfrm>
            <a:off x="3238500" y="2500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Line 174"/>
          <p:cNvSpPr>
            <a:spLocks noChangeShapeType="1"/>
          </p:cNvSpPr>
          <p:nvPr userDrawn="1"/>
        </p:nvSpPr>
        <p:spPr bwMode="auto">
          <a:xfrm>
            <a:off x="3238500" y="19288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4" name="Line 175"/>
          <p:cNvSpPr>
            <a:spLocks noChangeShapeType="1"/>
          </p:cNvSpPr>
          <p:nvPr userDrawn="1"/>
        </p:nvSpPr>
        <p:spPr bwMode="auto">
          <a:xfrm>
            <a:off x="3238500" y="1357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Line 173"/>
          <p:cNvSpPr>
            <a:spLocks noChangeShapeType="1"/>
          </p:cNvSpPr>
          <p:nvPr userDrawn="1"/>
        </p:nvSpPr>
        <p:spPr bwMode="auto">
          <a:xfrm>
            <a:off x="3244850" y="3000375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Line 173"/>
          <p:cNvSpPr>
            <a:spLocks noChangeShapeType="1"/>
          </p:cNvSpPr>
          <p:nvPr userDrawn="1"/>
        </p:nvSpPr>
        <p:spPr bwMode="auto">
          <a:xfrm>
            <a:off x="3214688" y="35718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7" name="Line 173"/>
          <p:cNvSpPr>
            <a:spLocks noChangeShapeType="1"/>
          </p:cNvSpPr>
          <p:nvPr userDrawn="1"/>
        </p:nvSpPr>
        <p:spPr bwMode="auto">
          <a:xfrm>
            <a:off x="3214688" y="41433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73"/>
          <p:cNvSpPr>
            <a:spLocks noChangeShapeType="1"/>
          </p:cNvSpPr>
          <p:nvPr userDrawn="1"/>
        </p:nvSpPr>
        <p:spPr bwMode="auto">
          <a:xfrm>
            <a:off x="3214688" y="4643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9" name="Line 173"/>
          <p:cNvSpPr>
            <a:spLocks noChangeShapeType="1"/>
          </p:cNvSpPr>
          <p:nvPr userDrawn="1"/>
        </p:nvSpPr>
        <p:spPr bwMode="auto">
          <a:xfrm>
            <a:off x="3214688" y="52149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73"/>
          <p:cNvSpPr>
            <a:spLocks noChangeShapeType="1"/>
          </p:cNvSpPr>
          <p:nvPr userDrawn="1"/>
        </p:nvSpPr>
        <p:spPr bwMode="auto">
          <a:xfrm>
            <a:off x="3214688" y="5786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2723823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/>
          </p:nvPr>
        </p:nvSpPr>
        <p:spPr>
          <a:xfrm>
            <a:off x="214282" y="785795"/>
            <a:ext cx="2500330" cy="1214446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6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643602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0BDF5A50-FEA7-4531-911E-E701FBDB2E7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4786346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142906" y="642918"/>
            <a:ext cx="8858250" cy="785818"/>
          </a:xfrm>
          <a:noFill/>
        </p:spPr>
        <p:txBody>
          <a:bodyPr rtlCol="0" anchor="ctr">
            <a:noAutofit/>
          </a:bodyPr>
          <a:lstStyle>
            <a:lvl1pPr marL="0" algn="l" defTabSz="914400" rtl="0" eaLnBrk="1" latinLnBrk="0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1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C5DA1DBC-530B-4A1B-90B7-596FC5C9C29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242093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운영 정책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46228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1" name="Rectangle 45"/>
          <p:cNvSpPr>
            <a:spLocks noChangeArrowheads="1"/>
          </p:cNvSpPr>
          <p:nvPr userDrawn="1"/>
        </p:nvSpPr>
        <p:spPr bwMode="auto">
          <a:xfrm>
            <a:off x="7215188" y="35560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참고 </a:t>
            </a:r>
            <a:r>
              <a:rPr kumimoji="0" lang="en-US" altLang="ko-KR" sz="1000" b="1">
                <a:latin typeface="+mn-lt"/>
                <a:ea typeface="+mn-ea"/>
              </a:rPr>
              <a:t>URL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727147"/>
            <a:ext cx="1872000" cy="7651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0" name="표 개체 틀 19"/>
          <p:cNvSpPr>
            <a:spLocks noGrp="1"/>
          </p:cNvSpPr>
          <p:nvPr>
            <p:ph type="tbl" sz="quarter" idx="13"/>
          </p:nvPr>
        </p:nvSpPr>
        <p:spPr>
          <a:xfrm>
            <a:off x="7215206" y="4934040"/>
            <a:ext cx="1872000" cy="178110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1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215332" y="3862474"/>
            <a:ext cx="1872000" cy="68875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168888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60515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지막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 descr="20%"/>
          <p:cNvSpPr>
            <a:spLocks noChangeArrowheads="1"/>
          </p:cNvSpPr>
          <p:nvPr userDrawn="1"/>
        </p:nvSpPr>
        <p:spPr bwMode="auto">
          <a:xfrm>
            <a:off x="142875" y="2928938"/>
            <a:ext cx="8858250" cy="1000125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pic>
        <p:nvPicPr>
          <p:cNvPr id="5" name="Picture 84" descr="logo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29250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 userDrawn="1"/>
        </p:nvSpPr>
        <p:spPr bwMode="auto">
          <a:xfrm>
            <a:off x="6286500" y="276225"/>
            <a:ext cx="24749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8" name="Picture 86" descr="Untitled-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8713" y="142875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3200" b="1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5857892"/>
            <a:ext cx="8858312" cy="85725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/>
              <a:pPr>
                <a:defRPr/>
              </a:pPr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77" r:id="rId8"/>
    <p:sldLayoutId id="2147483664" r:id="rId9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XXX@XXX.X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132856"/>
            <a:ext cx="8858312" cy="179621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altLang="ko-KR" sz="2800" dirty="0"/>
              <a:t>REST IN PEACE</a:t>
            </a:r>
            <a:br>
              <a:rPr lang="en-US" altLang="ko-KR" sz="2800" dirty="0"/>
            </a:br>
            <a:r>
              <a:rPr lang="ko-KR" altLang="en-US" sz="2800" dirty="0"/>
              <a:t>화면 설계서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err="1">
                <a:solidFill>
                  <a:schemeClr val="tx1"/>
                </a:solidFill>
              </a:rPr>
              <a:t>Re_member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2018. 03. 26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로그인하지 않으면 해당 페이지로 접근 불가</a:t>
            </a:r>
            <a:endParaRPr lang="en-US" altLang="ko-KR" dirty="0"/>
          </a:p>
          <a:p>
            <a:pPr indent="0">
              <a:buNone/>
            </a:pP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900" dirty="0">
                <a:latin typeface="+mn-ea"/>
              </a:rPr>
              <a:t>망자등록을 위한 과정</a:t>
            </a:r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망자 </a:t>
            </a:r>
            <a:r>
              <a:rPr lang="ko-KR" altLang="en-US" sz="900" dirty="0" err="1">
                <a:latin typeface="+mn-ea"/>
              </a:rPr>
              <a:t>블로그의</a:t>
            </a:r>
            <a:r>
              <a:rPr lang="ko-KR" altLang="en-US" sz="900" dirty="0">
                <a:latin typeface="+mn-ea"/>
              </a:rPr>
              <a:t> 생성 타입 선택</a:t>
            </a:r>
            <a:endParaRPr lang="en-US" altLang="ko-KR" sz="900" dirty="0">
              <a:latin typeface="+mn-ea"/>
            </a:endParaRPr>
          </a:p>
          <a:p>
            <a:pPr indent="0">
              <a:buNone/>
            </a:pPr>
            <a:r>
              <a:rPr lang="en-US" altLang="ko-KR" sz="900" dirty="0">
                <a:latin typeface="+mn-ea"/>
              </a:rPr>
              <a:t>    (</a:t>
            </a:r>
            <a:r>
              <a:rPr lang="ko-KR" altLang="en-US" sz="900" dirty="0">
                <a:latin typeface="+mn-ea"/>
              </a:rPr>
              <a:t>본인</a:t>
            </a:r>
            <a:r>
              <a:rPr lang="en-US" altLang="ko-KR" sz="900" dirty="0">
                <a:latin typeface="+mn-ea"/>
              </a:rPr>
              <a:t>/ </a:t>
            </a:r>
            <a:r>
              <a:rPr lang="ko-KR" altLang="en-US" sz="900" dirty="0">
                <a:latin typeface="+mn-ea"/>
              </a:rPr>
              <a:t>타인</a:t>
            </a:r>
            <a:r>
              <a:rPr lang="en-US" altLang="ko-KR" sz="900" dirty="0">
                <a:latin typeface="+mn-ea"/>
              </a:rPr>
              <a:t>)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665019421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본인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블로그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생성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(U_005a)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타인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블로그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생성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(U_005b)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맑은 고딕"/>
              </a:rPr>
              <a:t>Rest In peace 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가상묘지 생성 타입선택</a:t>
            </a:r>
            <a:endParaRPr kumimoji="0" lang="en-US" dirty="0"/>
          </a:p>
        </p:txBody>
      </p:sp>
      <p:pic>
        <p:nvPicPr>
          <p:cNvPr id="3079" name="_x194227184" descr="EMB00001a881c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484784"/>
            <a:ext cx="575473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915816" y="466850"/>
            <a:ext cx="4074486" cy="6644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2"/>
                </a:solidFill>
              </a:rPr>
              <a:t>메모리얼</a:t>
            </a:r>
            <a:r>
              <a:rPr lang="ko-KR" altLang="en-US" sz="1100" dirty="0">
                <a:solidFill>
                  <a:schemeClr val="tx2"/>
                </a:solidFill>
              </a:rPr>
              <a:t> 페이지 개설</a:t>
            </a:r>
            <a:r>
              <a:rPr lang="en-US" altLang="ko-KR" sz="1100" dirty="0">
                <a:solidFill>
                  <a:schemeClr val="tx2"/>
                </a:solidFill>
              </a:rPr>
              <a:t>(create)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망자 </a:t>
            </a:r>
            <a:r>
              <a:rPr lang="ko-KR" altLang="en-US" sz="1100" dirty="0" err="1">
                <a:solidFill>
                  <a:schemeClr val="tx2"/>
                </a:solidFill>
                <a:sym typeface="Wingdings" pitchFamily="2" charset="2"/>
              </a:rPr>
              <a:t>블로그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 생성 타입선택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150567" y="4725144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1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148064" y="4725144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2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59" y="980728"/>
            <a:ext cx="1728192" cy="75564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accent2"/>
                </a:solidFill>
              </a:rPr>
              <a:t>세션에 저장된 </a:t>
            </a:r>
            <a:r>
              <a:rPr lang="en-US" altLang="ko-KR" sz="1000" dirty="0">
                <a:solidFill>
                  <a:schemeClr val="accent2"/>
                </a:solidFill>
              </a:rPr>
              <a:t>ID</a:t>
            </a:r>
            <a:r>
              <a:rPr lang="ko-KR" altLang="en-US" sz="1000" dirty="0">
                <a:solidFill>
                  <a:schemeClr val="accent2"/>
                </a:solidFill>
              </a:rPr>
              <a:t>값이 있어야 해당 페이지 접근 가능</a:t>
            </a:r>
          </a:p>
        </p:txBody>
      </p:sp>
    </p:spTree>
    <p:extLst>
      <p:ext uri="{BB962C8B-B14F-4D97-AF65-F5344CB8AC3E}">
        <p14:creationId xmlns:p14="http://schemas.microsoft.com/office/powerpoint/2010/main" val="282434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U_005a/b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Update </a:t>
            </a:r>
            <a:r>
              <a:rPr lang="en-US" altLang="ko-KR" dirty="0" err="1"/>
              <a:t>PassWord</a:t>
            </a:r>
            <a:r>
              <a:rPr lang="en-US" altLang="ko-KR" dirty="0"/>
              <a:t> : </a:t>
            </a:r>
            <a:r>
              <a:rPr lang="ko-KR" altLang="en-US" dirty="0"/>
              <a:t>추후 </a:t>
            </a:r>
            <a:r>
              <a:rPr lang="ko-KR" altLang="en-US" dirty="0" err="1"/>
              <a:t>블로그</a:t>
            </a:r>
            <a:r>
              <a:rPr lang="ko-KR" altLang="en-US" dirty="0"/>
              <a:t> 정보 수정 시 필요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등록완료 클릭 시 </a:t>
            </a:r>
            <a:r>
              <a:rPr lang="en-US" altLang="ko-KR" dirty="0"/>
              <a:t>U_006 </a:t>
            </a:r>
            <a:r>
              <a:rPr lang="ko-KR" altLang="en-US" dirty="0"/>
              <a:t>이동</a:t>
            </a:r>
            <a:endParaRPr lang="en-US" altLang="ko-KR" dirty="0"/>
          </a:p>
          <a:p>
            <a:pPr indent="0">
              <a:buNone/>
            </a:pP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900" dirty="0">
                <a:latin typeface="+mn-ea"/>
              </a:rPr>
              <a:t>망자 </a:t>
            </a:r>
            <a:r>
              <a:rPr lang="ko-KR" altLang="en-US" sz="900" dirty="0" err="1">
                <a:latin typeface="+mn-ea"/>
              </a:rPr>
              <a:t>블로그</a:t>
            </a:r>
            <a:r>
              <a:rPr lang="ko-KR" altLang="en-US" sz="900" dirty="0">
                <a:latin typeface="+mn-ea"/>
              </a:rPr>
              <a:t> 생성을 위한 기본 정보 입력 페이지</a:t>
            </a:r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본인이 생성하는 경우와 타인이 생성해주는 경우 입력 정보 필요 정보수가 다름</a:t>
            </a:r>
            <a:endParaRPr lang="en-US" altLang="ko-KR" sz="900" dirty="0">
              <a:latin typeface="+mn-ea"/>
            </a:endParaRPr>
          </a:p>
          <a:p>
            <a:pPr indent="0">
              <a:buNone/>
            </a:pPr>
            <a:endParaRPr lang="en-US" altLang="ko-KR" sz="9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615256348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가상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안치관</a:t>
                      </a:r>
                      <a:r>
                        <a:rPr lang="ko-KR" altLang="en-US" sz="900" baseline="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프로필 사진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히스토리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기록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정보 등록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맑은 고딕"/>
              </a:rPr>
              <a:t>Rest In peace </a:t>
            </a:r>
            <a:r>
              <a:rPr lang="en-US">
                <a:latin typeface="맑은 고딕"/>
                <a:ea typeface="맑은 고딕"/>
                <a:cs typeface="맑은 고딕"/>
              </a:rPr>
              <a:t>​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47632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기본정보 입력</a:t>
            </a:r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15816" y="466850"/>
            <a:ext cx="4074486" cy="6644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가상묘지 생성 타입선택 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-&gt;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기본 정보 입력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148064" y="4725144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2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pic>
        <p:nvPicPr>
          <p:cNvPr id="10241" name="_x194225984" descr="EMB00001a881c3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8" y="1988840"/>
            <a:ext cx="308829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_x194225984" descr="EMB00001a881c3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39" y="2013656"/>
            <a:ext cx="308829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48971" y="5271011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U_005a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55030" y="5300300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U_005b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16005" y="2230023"/>
            <a:ext cx="936104" cy="139296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979712" y="1844824"/>
            <a:ext cx="0" cy="360040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직사각형 13"/>
          <p:cNvSpPr/>
          <p:nvPr/>
        </p:nvSpPr>
        <p:spPr>
          <a:xfrm>
            <a:off x="898204" y="836712"/>
            <a:ext cx="1571705" cy="100811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2"/>
                </a:solidFill>
              </a:rPr>
              <a:t>회원가입 시 입력한 기본 정보 자동 입력상태 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2"/>
                </a:solidFill>
              </a:rPr>
              <a:t>사망일과 장지 주소는 사망 후 대리인을 통해 입력할 수 있도록 비활성화</a:t>
            </a:r>
          </a:p>
        </p:txBody>
      </p:sp>
      <p:sp>
        <p:nvSpPr>
          <p:cNvPr id="27" name="타원 26"/>
          <p:cNvSpPr/>
          <p:nvPr/>
        </p:nvSpPr>
        <p:spPr>
          <a:xfrm>
            <a:off x="2035135" y="3650723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1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07804" y="2237967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2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4506" y="4351956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3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266176" y="3650723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1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084168" y="2276872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2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774326" y="4351956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3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07804" y="4725144"/>
            <a:ext cx="1829648" cy="18749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050" dirty="0">
                <a:solidFill>
                  <a:schemeClr val="accent2"/>
                </a:solidFill>
              </a:rPr>
              <a:t>입력한 정보</a:t>
            </a:r>
            <a:r>
              <a:rPr lang="en-US" altLang="ko-KR" sz="1050" dirty="0">
                <a:solidFill>
                  <a:schemeClr val="accent2"/>
                </a:solidFill>
              </a:rPr>
              <a:t>DB</a:t>
            </a:r>
            <a:r>
              <a:rPr lang="ko-KR" altLang="en-US" sz="1050" dirty="0">
                <a:solidFill>
                  <a:schemeClr val="accent2"/>
                </a:solidFill>
              </a:rPr>
              <a:t>에 저장</a:t>
            </a:r>
            <a:endParaRPr lang="en-US" altLang="ko-KR" sz="1050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arenR"/>
            </a:pPr>
            <a:endParaRPr lang="en-US" altLang="ko-KR" sz="1050" dirty="0">
              <a:solidFill>
                <a:schemeClr val="accent2"/>
              </a:solidFill>
            </a:endParaRPr>
          </a:p>
          <a:p>
            <a:r>
              <a:rPr lang="en-US" altLang="ko-KR" sz="1050" dirty="0">
                <a:solidFill>
                  <a:schemeClr val="accent2"/>
                </a:solidFill>
              </a:rPr>
              <a:t>2) </a:t>
            </a:r>
            <a:r>
              <a:rPr lang="ko-KR" altLang="en-US" sz="1050" dirty="0">
                <a:solidFill>
                  <a:schemeClr val="accent2"/>
                </a:solidFill>
              </a:rPr>
              <a:t>프로필 이미지 저장</a:t>
            </a:r>
            <a:r>
              <a:rPr lang="en-US" altLang="ko-KR" sz="1050" dirty="0">
                <a:solidFill>
                  <a:schemeClr val="accent2"/>
                </a:solidFill>
              </a:rPr>
              <a:t>profile/{</a:t>
            </a:r>
            <a:r>
              <a:rPr lang="ko-KR" altLang="en-US" sz="1050" dirty="0">
                <a:solidFill>
                  <a:schemeClr val="accent2"/>
                </a:solidFill>
              </a:rPr>
              <a:t>파일명자동생성</a:t>
            </a:r>
            <a:r>
              <a:rPr lang="en-US" altLang="ko-KR" sz="1050" dirty="0">
                <a:solidFill>
                  <a:schemeClr val="accent2"/>
                </a:solidFill>
              </a:rPr>
              <a:t>}</a:t>
            </a:r>
          </a:p>
          <a:p>
            <a:r>
              <a:rPr lang="en-US" altLang="ko-KR" sz="1050" dirty="0">
                <a:solidFill>
                  <a:schemeClr val="accent2"/>
                </a:solidFill>
              </a:rPr>
              <a:t>-DB</a:t>
            </a:r>
            <a:r>
              <a:rPr lang="ko-KR" altLang="en-US" sz="1050" dirty="0">
                <a:solidFill>
                  <a:schemeClr val="accent2"/>
                </a:solidFill>
              </a:rPr>
              <a:t>에 </a:t>
            </a:r>
            <a:r>
              <a:rPr lang="en-US" altLang="ko-KR" sz="1050" dirty="0" err="1">
                <a:solidFill>
                  <a:schemeClr val="accent2"/>
                </a:solidFill>
              </a:rPr>
              <a:t>src</a:t>
            </a:r>
            <a:r>
              <a:rPr lang="ko-KR" altLang="en-US" sz="1050" dirty="0">
                <a:solidFill>
                  <a:schemeClr val="accent2"/>
                </a:solidFill>
              </a:rPr>
              <a:t>주소 저장</a:t>
            </a:r>
            <a:endParaRPr lang="en-US" altLang="ko-KR" sz="1050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arenR"/>
            </a:pPr>
            <a:endParaRPr lang="en-US" altLang="ko-KR" sz="1050" dirty="0">
              <a:solidFill>
                <a:schemeClr val="accent2"/>
              </a:solidFill>
            </a:endParaRPr>
          </a:p>
          <a:p>
            <a:r>
              <a:rPr lang="en-US" altLang="ko-KR" sz="1050" dirty="0">
                <a:solidFill>
                  <a:schemeClr val="accent2"/>
                </a:solidFill>
              </a:rPr>
              <a:t>3) </a:t>
            </a:r>
            <a:r>
              <a:rPr lang="ko-KR" altLang="en-US" sz="1050" dirty="0">
                <a:solidFill>
                  <a:schemeClr val="accent2"/>
                </a:solidFill>
              </a:rPr>
              <a:t>망자식별 아이디 입력    </a:t>
            </a:r>
            <a:r>
              <a:rPr lang="en-US" altLang="ko-KR" sz="1050" dirty="0">
                <a:solidFill>
                  <a:schemeClr val="accent2"/>
                </a:solidFill>
              </a:rPr>
              <a:t>(</a:t>
            </a:r>
            <a:r>
              <a:rPr lang="ko-KR" altLang="en-US" sz="1050" dirty="0" err="1">
                <a:solidFill>
                  <a:schemeClr val="accent2"/>
                </a:solidFill>
              </a:rPr>
              <a:t>블로그</a:t>
            </a:r>
            <a:r>
              <a:rPr lang="ko-KR" altLang="en-US" sz="1050" dirty="0">
                <a:solidFill>
                  <a:schemeClr val="accent2"/>
                </a:solidFill>
              </a:rPr>
              <a:t> 주소에 사용</a:t>
            </a:r>
            <a:r>
              <a:rPr lang="en-US" altLang="ko-KR" sz="1050" dirty="0">
                <a:solidFill>
                  <a:schemeClr val="accent2"/>
                </a:solidFill>
              </a:rPr>
              <a:t>)</a:t>
            </a:r>
          </a:p>
          <a:p>
            <a:endParaRPr lang="en-US" altLang="ko-KR" sz="1050" dirty="0">
              <a:solidFill>
                <a:schemeClr val="accent2"/>
              </a:solidFill>
            </a:endParaRPr>
          </a:p>
          <a:p>
            <a:r>
              <a:rPr lang="en-US" altLang="ko-KR" sz="1050" dirty="0">
                <a:solidFill>
                  <a:schemeClr val="accent2"/>
                </a:solidFill>
              </a:rPr>
              <a:t>4) QR</a:t>
            </a:r>
            <a:r>
              <a:rPr lang="ko-KR" altLang="en-US" sz="1050" dirty="0">
                <a:solidFill>
                  <a:schemeClr val="accent2"/>
                </a:solidFill>
              </a:rPr>
              <a:t>코드 자동 생성 저장</a:t>
            </a:r>
            <a:endParaRPr lang="en-US" altLang="ko-KR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42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U_006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endParaRPr lang="ko-KR" altLang="en-US" dirty="0">
              <a:ea typeface="맑은 고딕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143510"/>
            <a:r>
              <a:rPr lang="ko-KR" altLang="en-US" sz="800">
                <a:latin typeface="맑은 고딕"/>
                <a:ea typeface="맑은 고딕"/>
              </a:rPr>
              <a:t>커스텀 비석을 만드는 페이지</a:t>
            </a:r>
          </a:p>
          <a:p>
            <a:pPr indent="-143510"/>
            <a:r>
              <a:rPr lang="ko-KR" altLang="en-US" sz="800">
                <a:latin typeface="맑은 고딕"/>
                <a:ea typeface="맑은 고딕"/>
              </a:rPr>
              <a:t>원하는 비석 UI를 클릭하여 개인의 취향에 따른 비석을 만들어 냄.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927771220"/>
              </p:ext>
            </p:extLst>
          </p:nvPr>
        </p:nvGraphicFramePr>
        <p:xfrm>
          <a:off x="7215188" y="4143375"/>
          <a:ext cx="1893316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커스텀 가능한 UI 배치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1번에서 선택한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/>
                        </a:rPr>
                        <a:t>UI가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 합성되는 작업 창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생성된 비석 이미지 U_008 배치  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맑은 고딕"/>
              </a:rPr>
              <a:t>Rest In peace </a:t>
            </a:r>
            <a:r>
              <a:rPr lang="en-US">
                <a:latin typeface="맑은 고딕"/>
                <a:ea typeface="맑은 고딕"/>
                <a:cs typeface="맑은 고딕"/>
              </a:rPr>
              <a:t>​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커스텀 비석생성</a:t>
            </a:r>
            <a:endParaRPr kumimoji="0"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37222072" descr="EMB00001a881c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600538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/>
          <p:cNvSpPr/>
          <p:nvPr/>
        </p:nvSpPr>
        <p:spPr>
          <a:xfrm>
            <a:off x="5329088" y="1988840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1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475656" y="2377744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2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156176" y="1628800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3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3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U_007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-143510"/>
            <a:r>
              <a:rPr lang="ko-KR" altLang="en-US" dirty="0">
                <a:ea typeface="맑은 고딕"/>
              </a:rPr>
              <a:t>방명록은 로그인이 되어있을 시만 사용가능</a:t>
            </a:r>
          </a:p>
          <a:p>
            <a:pPr indent="-143510"/>
            <a:r>
              <a:rPr lang="ko-KR" altLang="en-US">
                <a:ea typeface="맑은 고딕"/>
              </a:rPr>
              <a:t>QR코드 생성 버튼 클릭 시 </a:t>
            </a:r>
            <a:r>
              <a:rPr lang="ko-KR" altLang="en-US" err="1">
                <a:ea typeface="맑은 고딕"/>
              </a:rPr>
              <a:t>팝업창</a:t>
            </a:r>
            <a:r>
              <a:rPr lang="ko-KR" altLang="en-US">
                <a:ea typeface="맑은 고딕"/>
              </a:rPr>
              <a:t> (U_007a)</a:t>
            </a:r>
          </a:p>
          <a:p>
            <a:pPr indent="-143510"/>
            <a:r>
              <a:rPr lang="ko-KR" altLang="en-US">
                <a:ea typeface="맑은 고딕"/>
              </a:rPr>
              <a:t>사진등록 및 수정클릭 시 수정권한 확인 팝업(U_007b)</a:t>
            </a:r>
          </a:p>
          <a:p>
            <a:pPr indent="-143510"/>
            <a:endParaRPr lang="ko-KR" altLang="en-US">
              <a:ea typeface="맑은 고딕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/>
            <a:r>
              <a:rPr lang="ko-KR" altLang="en-US" sz="900" dirty="0">
                <a:latin typeface="맑은 고딕"/>
                <a:ea typeface="맑은 고딕"/>
              </a:rPr>
              <a:t>망자 추모 블로그</a:t>
            </a:r>
          </a:p>
          <a:p>
            <a:pPr marL="171450" indent="-171450"/>
            <a:r>
              <a:rPr lang="ko-KR" altLang="en-US" sz="900" dirty="0">
                <a:latin typeface="맑은 고딕"/>
                <a:ea typeface="맑은 고딕"/>
              </a:rPr>
              <a:t>망자의 살아 생전 기록과 망자를 기르는 </a:t>
            </a:r>
            <a:r>
              <a:rPr lang="ko-KR" altLang="en-US" sz="900" dirty="0" err="1">
                <a:latin typeface="맑은 고딕"/>
                <a:ea typeface="맑은 고딕"/>
              </a:rPr>
              <a:t>추모글을</a:t>
            </a:r>
            <a:r>
              <a:rPr lang="ko-KR" altLang="en-US" sz="900" dirty="0">
                <a:latin typeface="맑은 고딕"/>
                <a:ea typeface="맑은 고딕"/>
              </a:rPr>
              <a:t> 남길 수 있다.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94226142"/>
              </p:ext>
            </p:extLst>
          </p:nvPr>
        </p:nvGraphicFramePr>
        <p:xfrm>
          <a:off x="7215188" y="4143375"/>
          <a:ext cx="189331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나눔고딕" pitchFamily="34" charset="-127"/>
                          <a:ea typeface="나눔고딕"/>
                        </a:rPr>
                        <a:t>즐겨찾기</a:t>
                      </a:r>
                      <a:endParaRPr lang="ko-KR" altLang="en-US" sz="900" dirty="0" err="1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QR 코드생성 (U_007a)</a:t>
                      </a:r>
                      <a:endParaRPr lang="ko-KR" altLang="en-US" sz="900" dirty="0" err="1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갤러리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방명록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실제 망자의 묘지 위치가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/>
                        </a:rPr>
                        <a:t>Map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/>
                        </a:rPr>
                        <a:t>api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 에 표시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맑은 고딕"/>
              </a:rPr>
              <a:t>Rest In peace </a:t>
            </a:r>
            <a:r>
              <a:rPr lang="en-US">
                <a:latin typeface="맑은 고딕"/>
                <a:ea typeface="맑은 고딕"/>
                <a:cs typeface="맑은 고딕"/>
              </a:rPr>
              <a:t>​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추모블로그</a:t>
            </a:r>
            <a:endParaRPr lang="ko-KR" altLang="en-US" err="1">
              <a:ea typeface="맑은 고딕"/>
            </a:endParaRPr>
          </a:p>
        </p:txBody>
      </p:sp>
      <p:pic>
        <p:nvPicPr>
          <p:cNvPr id="2049" name="_x197835264" descr="EMB00001a881b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92" y="734570"/>
            <a:ext cx="4486395" cy="522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8ED2167-2BAE-42E6-9F37-27F0AAA4ADB1}"/>
              </a:ext>
            </a:extLst>
          </p:cNvPr>
          <p:cNvSpPr/>
          <p:nvPr/>
        </p:nvSpPr>
        <p:spPr>
          <a:xfrm>
            <a:off x="1231540" y="982425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1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2ACB64-AAF2-4891-A690-B4D8A9CC89C2}"/>
              </a:ext>
            </a:extLst>
          </p:cNvPr>
          <p:cNvSpPr/>
          <p:nvPr/>
        </p:nvSpPr>
        <p:spPr>
          <a:xfrm>
            <a:off x="5400973" y="1586273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  <a:ea typeface="맑은 고딕"/>
              </a:rPr>
              <a:t>2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9255F6-BBFF-430A-A2A1-EBABBAAF5CD5}"/>
              </a:ext>
            </a:extLst>
          </p:cNvPr>
          <p:cNvSpPr/>
          <p:nvPr/>
        </p:nvSpPr>
        <p:spPr>
          <a:xfrm>
            <a:off x="1404068" y="2333897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3</a:t>
            </a:r>
            <a:endParaRPr lang="en-US" altLang="ko-KR" sz="1100" dirty="0">
              <a:solidFill>
                <a:schemeClr val="tx2"/>
              </a:solidFill>
              <a:ea typeface="맑은 고딕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D66EEE1-F26E-4265-B693-B6B01632B487}"/>
              </a:ext>
            </a:extLst>
          </p:cNvPr>
          <p:cNvSpPr/>
          <p:nvPr/>
        </p:nvSpPr>
        <p:spPr>
          <a:xfrm>
            <a:off x="2698030" y="3426575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4</a:t>
            </a:r>
            <a:endParaRPr lang="en-US" altLang="ko-KR" sz="1100" dirty="0">
              <a:solidFill>
                <a:schemeClr val="tx2"/>
              </a:solidFill>
              <a:ea typeface="맑은 고딕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C8EFD2-DE31-4BCE-B3BD-B907152DFF67}"/>
              </a:ext>
            </a:extLst>
          </p:cNvPr>
          <p:cNvSpPr/>
          <p:nvPr/>
        </p:nvSpPr>
        <p:spPr>
          <a:xfrm>
            <a:off x="1648483" y="4792425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  <a:ea typeface="맑은 고딕"/>
              </a:rPr>
              <a:t>5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967DC-F63F-46B1-A725-D384D27EE8BA}"/>
              </a:ext>
            </a:extLst>
          </p:cNvPr>
          <p:cNvSpPr/>
          <p:nvPr/>
        </p:nvSpPr>
        <p:spPr>
          <a:xfrm>
            <a:off x="5257800" y="5270789"/>
            <a:ext cx="914400" cy="9144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914BF-ADBE-4D37-9870-325597771BDA}"/>
              </a:ext>
            </a:extLst>
          </p:cNvPr>
          <p:cNvSpPr txBox="1"/>
          <p:nvPr/>
        </p:nvSpPr>
        <p:spPr>
          <a:xfrm>
            <a:off x="5291570" y="5382492"/>
            <a:ext cx="83387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2"/>
                </a:solidFill>
              </a:rPr>
              <a:t>다음 </a:t>
            </a:r>
            <a:endParaRPr lang="ko-KR"/>
          </a:p>
          <a:p>
            <a:pPr algn="ctr"/>
            <a:r>
              <a:rPr lang="ko-KR" altLang="en-US" sz="1000" dirty="0" err="1">
                <a:solidFill>
                  <a:schemeClr val="tx2"/>
                </a:solidFill>
              </a:rPr>
              <a:t>Map</a:t>
            </a:r>
            <a:r>
              <a:rPr lang="ko-KR" altLang="en-US" sz="1000" dirty="0">
                <a:solidFill>
                  <a:schemeClr val="tx2"/>
                </a:solidFill>
              </a:rPr>
              <a:t> </a:t>
            </a:r>
            <a:r>
              <a:rPr lang="ko-KR" altLang="en-US" sz="1000" dirty="0" err="1">
                <a:solidFill>
                  <a:schemeClr val="tx2"/>
                </a:solidFill>
              </a:rPr>
              <a:t>api</a:t>
            </a:r>
            <a:r>
              <a:rPr lang="ko-KR" altLang="en-US" sz="1000" dirty="0">
                <a:solidFill>
                  <a:schemeClr val="tx2"/>
                </a:solidFill>
              </a:rPr>
              <a:t> </a:t>
            </a:r>
            <a:endParaRPr lang="ko-KR">
              <a:solidFill>
                <a:srgbClr val="000000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2"/>
                </a:solidFill>
              </a:rPr>
              <a:t>사용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18180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U_</a:t>
            </a:r>
            <a:r>
              <a:rPr lang="ko-KR" altLang="en-US">
                <a:ea typeface="맑은 고딕"/>
              </a:rPr>
              <a:t>007a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-143510"/>
            <a:r>
              <a:rPr lang="ko-KR" altLang="en-US">
                <a:ea typeface="맑은 고딕"/>
              </a:rPr>
              <a:t>이용약관 확인</a:t>
            </a:r>
          </a:p>
          <a:p>
            <a:pPr indent="-143510"/>
            <a:r>
              <a:rPr lang="ko-KR" altLang="en-US">
                <a:ea typeface="맑은 고딕"/>
              </a:rPr>
              <a:t>서비스 플랜 선택 후 해당 금액 결제 진행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/>
            <a:r>
              <a:rPr lang="ko-KR" altLang="en-US" sz="900">
                <a:latin typeface="맑은 고딕"/>
                <a:ea typeface="맑은 고딕"/>
              </a:rPr>
              <a:t>QR코드 발급 시 결제 팝업 창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20435686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발급예정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/>
                        </a:rPr>
                        <a:t>QR코드</a:t>
                      </a:r>
                      <a:endParaRPr lang="ko-KR" altLang="en-US" sz="900" dirty="0" err="1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결제버튼</a:t>
                      </a:r>
                      <a:endParaRPr lang="ko-KR" altLang="en-US" sz="900" dirty="0" err="1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맑은 고딕"/>
              </a:rPr>
              <a:t>Rest In peace </a:t>
            </a:r>
            <a:endParaRPr kumimoji="0" lang="en-US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맑은 고딕"/>
              </a:rPr>
              <a:t>QR</a:t>
            </a:r>
            <a:r>
              <a:rPr lang="en-US" altLang="en-US">
                <a:ea typeface="맑은 고딕"/>
              </a:rPr>
              <a:t>서비스 </a:t>
            </a:r>
            <a:r>
              <a:rPr lang="ko-KR" altLang="en-US">
                <a:ea typeface="맑은 고딕"/>
              </a:rPr>
              <a:t>결제창</a:t>
            </a:r>
            <a:endParaRPr kumimoji="0" lang="en-US" dirty="0"/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102AAA2-5B65-40D4-A862-1EC7A7D4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92" y="1460131"/>
            <a:ext cx="5029200" cy="3615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37C587F-428E-4575-A99F-D48EF7F34B54}"/>
              </a:ext>
            </a:extLst>
          </p:cNvPr>
          <p:cNvSpPr/>
          <p:nvPr/>
        </p:nvSpPr>
        <p:spPr>
          <a:xfrm>
            <a:off x="1346117" y="2101036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1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9395C7-2215-48D1-95BE-E8C6B2BA21D2}"/>
              </a:ext>
            </a:extLst>
          </p:cNvPr>
          <p:cNvSpPr/>
          <p:nvPr/>
        </p:nvSpPr>
        <p:spPr>
          <a:xfrm>
            <a:off x="5216891" y="4274839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2"/>
                </a:solidFill>
                <a:ea typeface="맑은 고딕"/>
              </a:rPr>
              <a:t>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315F69-8764-4C17-80ED-2C8D26D22BE0}"/>
              </a:ext>
            </a:extLst>
          </p:cNvPr>
          <p:cNvSpPr/>
          <p:nvPr/>
        </p:nvSpPr>
        <p:spPr>
          <a:xfrm>
            <a:off x="467544" y="764704"/>
            <a:ext cx="2930758" cy="5453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2"/>
                </a:solidFill>
                <a:sym typeface="Wingdings" pitchFamily="2" charset="2"/>
              </a:rPr>
              <a:t>추가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1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U_007b</a:t>
            </a:r>
            <a:endParaRPr lang="ko-KR" altLang="en-US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1450" indent="-171450"/>
            <a:r>
              <a:rPr lang="ko-KR" altLang="en-US">
                <a:ea typeface="맑은 고딕"/>
              </a:rPr>
              <a:t>수정권한 비밀번호가 없으면 수정할 수 없음</a:t>
            </a:r>
            <a:endParaRPr lang="ko-KR">
              <a:ea typeface="맑은 고딕"/>
            </a:endParaRPr>
          </a:p>
          <a:p>
            <a:pPr indent="0">
              <a:buNone/>
            </a:pPr>
            <a:endParaRPr lang="ko-KR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/>
            <a:r>
              <a:rPr lang="ko-KR" altLang="en-US" sz="900">
                <a:latin typeface="맑은 고딕"/>
                <a:ea typeface="맑은 고딕"/>
              </a:rPr>
              <a:t>망자 블로그 정보 수정과 사진 추가 과정</a:t>
            </a:r>
          </a:p>
          <a:p>
            <a:pPr marL="171450" indent="-171450"/>
            <a:r>
              <a:rPr lang="ko-KR" altLang="en-US" sz="900">
                <a:latin typeface="맑은 고딕"/>
                <a:ea typeface="맑은 고딕"/>
              </a:rPr>
              <a:t>수정권한 확인을 위한 비밀번호 입력</a:t>
            </a:r>
          </a:p>
          <a:p>
            <a:pPr marL="171450" indent="-171450"/>
            <a:r>
              <a:rPr lang="ko-KR" altLang="en-US" sz="900">
                <a:ea typeface="맑은 고딕"/>
              </a:rPr>
              <a:t>비밀번호 일치 시 수정 창 활성</a:t>
            </a:r>
            <a:endParaRPr lang="ko-KR" sz="900">
              <a:ea typeface="맑은 고딕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18198970"/>
              </p:ext>
            </p:extLst>
          </p:nvPr>
        </p:nvGraphicFramePr>
        <p:xfrm>
          <a:off x="7215188" y="4143375"/>
          <a:ext cx="189331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블로그 생성시 설정한 수정 비밀번호</a:t>
                      </a:r>
                      <a:endParaRPr lang="ko-KR" altLang="en-US" sz="900" dirty="0" err="1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갤러리 사진 등록</a:t>
                      </a:r>
                      <a:endParaRPr lang="ko-KR" altLang="en-US" sz="900" dirty="0" err="1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나눔고딕" pitchFamily="34" charset="-127"/>
                          <a:ea typeface="나눔고딕"/>
                        </a:rPr>
                        <a:t>메모리얼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 내용 수정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맑은 고딕"/>
              </a:rPr>
              <a:t>Rest In peace </a:t>
            </a:r>
            <a:endParaRPr kumimoji="0" lang="en-US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망자 블로그 수정과정정</a:t>
            </a:r>
          </a:p>
        </p:txBody>
      </p:sp>
      <p:pic>
        <p:nvPicPr>
          <p:cNvPr id="8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9F4670F-FD70-44E7-8323-BA045F548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07" y="1940502"/>
            <a:ext cx="2502477" cy="30159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CEEBC9-23FA-4490-AB75-820B9B914BF9}"/>
              </a:ext>
            </a:extLst>
          </p:cNvPr>
          <p:cNvSpPr/>
          <p:nvPr/>
        </p:nvSpPr>
        <p:spPr>
          <a:xfrm>
            <a:off x="467544" y="764704"/>
            <a:ext cx="2930758" cy="5453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2"/>
                </a:solidFill>
                <a:sym typeface="Wingdings" pitchFamily="2" charset="2"/>
              </a:rPr>
              <a:t>추가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7C587F-428E-4575-A99F-D48EF7F34B54}"/>
              </a:ext>
            </a:extLst>
          </p:cNvPr>
          <p:cNvSpPr/>
          <p:nvPr/>
        </p:nvSpPr>
        <p:spPr>
          <a:xfrm>
            <a:off x="2476129" y="2880354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1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pic>
        <p:nvPicPr>
          <p:cNvPr id="12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0159C0E-D968-4D80-B07B-65DAD0EC1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975" y="1936173"/>
            <a:ext cx="2781300" cy="302462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791D1CDB-F1C2-4836-9EF9-37BE92A62F68}"/>
              </a:ext>
            </a:extLst>
          </p:cNvPr>
          <p:cNvSpPr/>
          <p:nvPr/>
        </p:nvSpPr>
        <p:spPr>
          <a:xfrm>
            <a:off x="4749139" y="2568625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2</a:t>
            </a:r>
            <a:endParaRPr lang="en-US" altLang="ko-KR" sz="1100" dirty="0">
              <a:solidFill>
                <a:schemeClr val="tx2"/>
              </a:solidFill>
              <a:ea typeface="맑은 고딕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0E77EF1-09AC-445C-9282-8C067FAC5890}"/>
              </a:ext>
            </a:extLst>
          </p:cNvPr>
          <p:cNvSpPr/>
          <p:nvPr/>
        </p:nvSpPr>
        <p:spPr>
          <a:xfrm>
            <a:off x="5762251" y="2568625"/>
            <a:ext cx="216024" cy="23650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  <a:ea typeface="맑은 고딕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CA4059-4697-4130-BBAE-B34AF407F4D4}"/>
              </a:ext>
            </a:extLst>
          </p:cNvPr>
          <p:cNvSpPr txBox="1"/>
          <p:nvPr/>
        </p:nvSpPr>
        <p:spPr>
          <a:xfrm>
            <a:off x="1547220" y="5070764"/>
            <a:ext cx="77617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2"/>
                </a:solidFill>
              </a:rPr>
              <a:t>U_007b_1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D61799-8740-4D30-99CD-4BE4AB1868DE}"/>
              </a:ext>
            </a:extLst>
          </p:cNvPr>
          <p:cNvSpPr txBox="1"/>
          <p:nvPr/>
        </p:nvSpPr>
        <p:spPr>
          <a:xfrm>
            <a:off x="4651504" y="5070764"/>
            <a:ext cx="77617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2"/>
                </a:solidFill>
              </a:rPr>
              <a:t>U_007b_2</a:t>
            </a:r>
          </a:p>
        </p:txBody>
      </p:sp>
    </p:spTree>
    <p:extLst>
      <p:ext uri="{BB962C8B-B14F-4D97-AF65-F5344CB8AC3E}">
        <p14:creationId xmlns:p14="http://schemas.microsoft.com/office/powerpoint/2010/main" val="369433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U_</a:t>
            </a:r>
            <a:r>
              <a:rPr lang="ko-KR" altLang="en-US">
                <a:ea typeface="맑은 고딕"/>
              </a:rPr>
              <a:t>008</a:t>
            </a:r>
            <a:endParaRPr lang="ko-KR" altLang="en-US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1450" indent="-171450"/>
            <a:endParaRPr lang="ko-KR" dirty="0">
              <a:ea typeface="맑은 고딕"/>
            </a:endParaRPr>
          </a:p>
          <a:p>
            <a:pPr indent="0">
              <a:buNone/>
            </a:pPr>
            <a:endParaRPr lang="ko-KR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/>
            <a:r>
              <a:rPr lang="ko-KR" altLang="en-US" sz="900">
                <a:ea typeface="맑은 고딕"/>
              </a:rPr>
              <a:t>망자 블로그에 링크된 커스텀 비석들이 배치된 망자의 가상 묘지공간</a:t>
            </a:r>
            <a:endParaRPr lang="ko-KR" sz="900" dirty="0">
              <a:ea typeface="맑은 고딕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99571063"/>
              </p:ext>
            </p:extLst>
          </p:nvPr>
        </p:nvGraphicFramePr>
        <p:xfrm>
          <a:off x="7215188" y="4143375"/>
          <a:ext cx="189331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/>
                        </a:rPr>
                        <a:t>커스텀 비석이 자동 비치된 공간</a:t>
                      </a:r>
                      <a:endParaRPr lang="ko-KR" altLang="en-US" sz="900" dirty="0" err="1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 err="1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맑은 고딕"/>
              </a:rPr>
              <a:t>Rest In peace </a:t>
            </a:r>
            <a:endParaRPr kumimoji="0" lang="en-US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가상 안치관관</a:t>
            </a:r>
          </a:p>
        </p:txBody>
      </p:sp>
      <p:pic>
        <p:nvPicPr>
          <p:cNvPr id="4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7460C077-2E41-48E2-B975-BEEA12EF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91" y="1251534"/>
            <a:ext cx="5574722" cy="45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1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흐름도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791513" y="897576"/>
            <a:ext cx="7955430" cy="5476377"/>
            <a:chOff x="978969" y="1070182"/>
            <a:chExt cx="7955430" cy="5476377"/>
          </a:xfrm>
        </p:grpSpPr>
        <p:cxnSp>
          <p:nvCxnSpPr>
            <p:cNvPr id="51" name="직선 화살표 연결선 50"/>
            <p:cNvCxnSpPr>
              <a:stCxn id="3" idx="3"/>
              <a:endCxn id="66" idx="1"/>
            </p:cNvCxnSpPr>
            <p:nvPr/>
          </p:nvCxnSpPr>
          <p:spPr>
            <a:xfrm>
              <a:off x="2645536" y="3797563"/>
              <a:ext cx="3849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9" idx="0"/>
            </p:cNvCxnSpPr>
            <p:nvPr/>
          </p:nvCxnSpPr>
          <p:spPr>
            <a:xfrm flipV="1">
              <a:off x="3715823" y="1469936"/>
              <a:ext cx="0" cy="5189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40" idx="6"/>
              <a:endCxn id="19" idx="1"/>
            </p:cNvCxnSpPr>
            <p:nvPr/>
          </p:nvCxnSpPr>
          <p:spPr>
            <a:xfrm flipV="1">
              <a:off x="2158084" y="2168840"/>
              <a:ext cx="884299" cy="3099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9" idx="2"/>
              <a:endCxn id="27" idx="0"/>
            </p:cNvCxnSpPr>
            <p:nvPr/>
          </p:nvCxnSpPr>
          <p:spPr>
            <a:xfrm>
              <a:off x="1812254" y="1430182"/>
              <a:ext cx="0" cy="47563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모서리가 둥근 직사각형 8"/>
            <p:cNvSpPr/>
            <p:nvPr/>
          </p:nvSpPr>
          <p:spPr>
            <a:xfrm>
              <a:off x="1138814" y="1070182"/>
              <a:ext cx="1346879" cy="36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1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REST IN PEACE </a:t>
              </a:r>
              <a:r>
                <a:rPr kumimoji="0" lang="ko-KR" altLang="en-US" sz="11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홈페이지 접속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138813" y="1525173"/>
              <a:ext cx="1346879" cy="36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로그인</a:t>
              </a:r>
            </a:p>
          </p:txBody>
        </p:sp>
        <p:sp>
          <p:nvSpPr>
            <p:cNvPr id="3" name="순서도: 판단 2"/>
            <p:cNvSpPr/>
            <p:nvPr/>
          </p:nvSpPr>
          <p:spPr>
            <a:xfrm>
              <a:off x="978969" y="3450767"/>
              <a:ext cx="1666567" cy="693592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1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가상 묘지생성  </a:t>
              </a:r>
              <a:endParaRPr kumimoji="0" lang="en-US" altLang="ko-KR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1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타입 선택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135227" y="4516366"/>
              <a:ext cx="1346879" cy="36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1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개인 인생 스토리 입력 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138810" y="5028896"/>
              <a:ext cx="1346879" cy="36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100" dirty="0" err="1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커스텀</a:t>
              </a:r>
              <a:r>
                <a:rPr kumimoji="0" lang="ko-KR" altLang="en-US" sz="11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 비석 생성</a:t>
              </a: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042383" y="1988840"/>
              <a:ext cx="1346879" cy="36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1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가상묘지</a:t>
              </a:r>
              <a:r>
                <a:rPr kumimoji="0" lang="en-US" altLang="ko-KR" sz="11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 </a:t>
              </a:r>
              <a:r>
                <a:rPr kumimoji="0" lang="ko-KR" altLang="en-US" sz="11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검색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508104" y="3687655"/>
              <a:ext cx="1346879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가상 묘지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030526" y="1103410"/>
              <a:ext cx="1346879" cy="36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가상 묘지 링크제공</a:t>
              </a: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138814" y="6186559"/>
              <a:ext cx="1346879" cy="360000"/>
            </a:xfrm>
            <a:prstGeom prst="round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완료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20200" y="415564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본인</a:t>
              </a:r>
            </a:p>
          </p:txBody>
        </p:sp>
        <p:cxnSp>
          <p:nvCxnSpPr>
            <p:cNvPr id="42" name="꺾인 연결선 41"/>
            <p:cNvCxnSpPr>
              <a:stCxn id="66" idx="2"/>
              <a:endCxn id="16" idx="3"/>
            </p:cNvCxnSpPr>
            <p:nvPr/>
          </p:nvCxnSpPr>
          <p:spPr>
            <a:xfrm rot="5400000">
              <a:off x="2479162" y="3984091"/>
              <a:ext cx="1231333" cy="121827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471920" y="350765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타인</a:t>
              </a:r>
            </a:p>
          </p:txBody>
        </p:sp>
        <p:sp>
          <p:nvSpPr>
            <p:cNvPr id="40" name="타원 39"/>
            <p:cNvSpPr/>
            <p:nvPr/>
          </p:nvSpPr>
          <p:spPr>
            <a:xfrm>
              <a:off x="1466422" y="2104134"/>
              <a:ext cx="691662" cy="749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dirty="0">
                  <a:solidFill>
                    <a:prstClr val="white"/>
                  </a:solidFill>
                  <a:latin typeface="가는둥근제목체" pitchFamily="18" charset="-127"/>
                  <a:ea typeface="가는둥근제목체" pitchFamily="18" charset="-127"/>
                </a:rPr>
                <a:t>메뉴선택</a:t>
              </a:r>
            </a:p>
          </p:txBody>
        </p:sp>
        <p:cxnSp>
          <p:nvCxnSpPr>
            <p:cNvPr id="61" name="꺾인 연결선 60"/>
            <p:cNvCxnSpPr>
              <a:stCxn id="20" idx="2"/>
              <a:endCxn id="27" idx="3"/>
            </p:cNvCxnSpPr>
            <p:nvPr/>
          </p:nvCxnSpPr>
          <p:spPr>
            <a:xfrm rot="5400000">
              <a:off x="3174167" y="3359182"/>
              <a:ext cx="2318904" cy="3695851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모서리가 둥근 직사각형 65"/>
            <p:cNvSpPr/>
            <p:nvPr/>
          </p:nvSpPr>
          <p:spPr>
            <a:xfrm>
              <a:off x="3030526" y="3617563"/>
              <a:ext cx="1346879" cy="36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1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기본정보 입력</a:t>
              </a: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508103" y="5538194"/>
              <a:ext cx="1346879" cy="36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9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가상 묘지 정보 수정</a:t>
              </a:r>
            </a:p>
          </p:txBody>
        </p:sp>
        <p:sp>
          <p:nvSpPr>
            <p:cNvPr id="78" name="순서도: 판단 77"/>
            <p:cNvSpPr/>
            <p:nvPr/>
          </p:nvSpPr>
          <p:spPr>
            <a:xfrm>
              <a:off x="5428182" y="4583570"/>
              <a:ext cx="1506722" cy="544916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가상묘지  수정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181543" y="5189682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2"/>
                  </a:solidFill>
                </a:rPr>
                <a:t>정보 수정</a:t>
              </a:r>
            </a:p>
          </p:txBody>
        </p:sp>
        <p:cxnSp>
          <p:nvCxnSpPr>
            <p:cNvPr id="85" name="꺾인 연결선 84"/>
            <p:cNvCxnSpPr>
              <a:stCxn id="78" idx="1"/>
              <a:endCxn id="27" idx="3"/>
            </p:cNvCxnSpPr>
            <p:nvPr/>
          </p:nvCxnSpPr>
          <p:spPr>
            <a:xfrm rot="10800000" flipV="1">
              <a:off x="2485694" y="4856027"/>
              <a:ext cx="2942489" cy="151053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모서리가 둥근 직사각형 81"/>
            <p:cNvSpPr/>
            <p:nvPr/>
          </p:nvSpPr>
          <p:spPr>
            <a:xfrm>
              <a:off x="3298321" y="5388896"/>
              <a:ext cx="1346879" cy="36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갤러리 사진 등록</a:t>
              </a:r>
              <a:r>
                <a:rPr kumimoji="0" lang="en-US" altLang="ko-KR" sz="8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/</a:t>
              </a:r>
              <a:r>
                <a:rPr kumimoji="0" lang="ko-KR" altLang="en-US" sz="8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수정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45200" y="465640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2"/>
                  </a:solidFill>
                </a:rPr>
                <a:t>사진수정</a:t>
              </a: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7452320" y="2874005"/>
              <a:ext cx="1482079" cy="2049176"/>
              <a:chOff x="6084166" y="2946444"/>
              <a:chExt cx="1482079" cy="2049176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6203102" y="2946444"/>
                <a:ext cx="134687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200" dirty="0">
                    <a:solidFill>
                      <a:prstClr val="black"/>
                    </a:solidFill>
                    <a:latin typeface="가는둥근제목체" pitchFamily="18" charset="-127"/>
                    <a:ea typeface="가는둥근제목체" pitchFamily="18" charset="-127"/>
                  </a:rPr>
                  <a:t>QR</a:t>
                </a:r>
                <a:r>
                  <a:rPr kumimoji="0" lang="ko-KR" altLang="en-US" sz="1200" dirty="0">
                    <a:solidFill>
                      <a:prstClr val="black"/>
                    </a:solidFill>
                    <a:latin typeface="가는둥근제목체" pitchFamily="18" charset="-127"/>
                    <a:ea typeface="가는둥근제목체" pitchFamily="18" charset="-127"/>
                  </a:rPr>
                  <a:t>코드</a:t>
                </a: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6203100" y="3580094"/>
                <a:ext cx="1346879" cy="36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1100">
                    <a:solidFill>
                      <a:prstClr val="black"/>
                    </a:solidFill>
                    <a:latin typeface="가는둥근제목체" pitchFamily="18" charset="-127"/>
                    <a:ea typeface="가는둥근제목체" pitchFamily="18" charset="-127"/>
                  </a:rPr>
                  <a:t>방명록</a:t>
                </a:r>
                <a:endParaRPr kumimoji="0" lang="ko-KR" altLang="en-US" sz="11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6203102" y="4133861"/>
                <a:ext cx="1346879" cy="36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1100">
                    <a:solidFill>
                      <a:prstClr val="black"/>
                    </a:solidFill>
                    <a:latin typeface="가는둥근제목체" pitchFamily="18" charset="-127"/>
                    <a:ea typeface="가는둥근제목체" pitchFamily="18" charset="-127"/>
                  </a:rPr>
                  <a:t>갤러리</a:t>
                </a:r>
                <a:endParaRPr kumimoji="0" lang="ko-KR" altLang="en-US" sz="11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endParaRPr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6219366" y="4635620"/>
                <a:ext cx="1346879" cy="36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100" dirty="0">
                    <a:solidFill>
                      <a:prstClr val="black"/>
                    </a:solidFill>
                    <a:latin typeface="가는둥근제목체" pitchFamily="18" charset="-127"/>
                    <a:ea typeface="가는둥근제목체" pitchFamily="18" charset="-127"/>
                  </a:rPr>
                  <a:t>map</a:t>
                </a:r>
                <a:endParaRPr kumimoji="0" lang="ko-KR" altLang="en-US" sz="11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endParaRPr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6084168" y="3126444"/>
                <a:ext cx="4292" cy="1696127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직선 연결선 99"/>
              <p:cNvCxnSpPr>
                <a:endCxn id="22" idx="1"/>
              </p:cNvCxnSpPr>
              <p:nvPr/>
            </p:nvCxnSpPr>
            <p:spPr>
              <a:xfrm>
                <a:off x="6084168" y="3126444"/>
                <a:ext cx="118934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직선 연결선 101"/>
              <p:cNvCxnSpPr>
                <a:endCxn id="94" idx="1"/>
              </p:cNvCxnSpPr>
              <p:nvPr/>
            </p:nvCxnSpPr>
            <p:spPr>
              <a:xfrm>
                <a:off x="6084166" y="3760094"/>
                <a:ext cx="118934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6084168" y="4329462"/>
                <a:ext cx="118934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6088460" y="4822571"/>
                <a:ext cx="118934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6" name="직선 연결선 115"/>
            <p:cNvCxnSpPr>
              <a:stCxn id="20" idx="3"/>
            </p:cNvCxnSpPr>
            <p:nvPr/>
          </p:nvCxnSpPr>
          <p:spPr>
            <a:xfrm>
              <a:off x="6854983" y="3867655"/>
              <a:ext cx="597337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꺾인 연결선 120"/>
            <p:cNvCxnSpPr>
              <a:stCxn id="23" idx="3"/>
              <a:endCxn id="20" idx="0"/>
            </p:cNvCxnSpPr>
            <p:nvPr/>
          </p:nvCxnSpPr>
          <p:spPr>
            <a:xfrm>
              <a:off x="4377405" y="1283410"/>
              <a:ext cx="1804139" cy="2404245"/>
            </a:xfrm>
            <a:prstGeom prst="bentConnector2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5" name="모서리가 둥근 직사각형 124"/>
            <p:cNvSpPr/>
            <p:nvPr/>
          </p:nvSpPr>
          <p:spPr>
            <a:xfrm>
              <a:off x="1138815" y="5581582"/>
              <a:ext cx="1346879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1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가상 묘지 공간</a:t>
              </a:r>
              <a:endParaRPr kumimoji="0" lang="en-US" altLang="ko-KR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1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생성</a:t>
              </a: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3019172" y="2673434"/>
              <a:ext cx="937766" cy="36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1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평면도</a:t>
              </a:r>
            </a:p>
          </p:txBody>
        </p:sp>
        <p:cxnSp>
          <p:nvCxnSpPr>
            <p:cNvPr id="140" name="직선 화살표 연결선 139"/>
            <p:cNvCxnSpPr>
              <a:stCxn id="138" idx="3"/>
              <a:endCxn id="141" idx="1"/>
            </p:cNvCxnSpPr>
            <p:nvPr/>
          </p:nvCxnSpPr>
          <p:spPr>
            <a:xfrm>
              <a:off x="3956938" y="2853434"/>
              <a:ext cx="533730" cy="0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1" name="모서리가 둥근 직사각형 140"/>
            <p:cNvSpPr/>
            <p:nvPr/>
          </p:nvSpPr>
          <p:spPr>
            <a:xfrm>
              <a:off x="4490668" y="2604585"/>
              <a:ext cx="1080120" cy="497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가상 </a:t>
              </a:r>
              <a:r>
                <a:rPr kumimoji="0" lang="ko-KR" altLang="en-US" sz="1050" dirty="0" err="1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안치관</a:t>
              </a:r>
              <a:r>
                <a:rPr kumimoji="0" lang="ko-KR" altLang="en-US" sz="105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 이동</a:t>
              </a:r>
            </a:p>
          </p:txBody>
        </p:sp>
        <p:cxnSp>
          <p:nvCxnSpPr>
            <p:cNvPr id="144" name="꺾인 연결선 143"/>
            <p:cNvCxnSpPr>
              <a:stCxn id="141" idx="2"/>
              <a:endCxn id="20" idx="1"/>
            </p:cNvCxnSpPr>
            <p:nvPr/>
          </p:nvCxnSpPr>
          <p:spPr>
            <a:xfrm rot="16200000" flipH="1">
              <a:off x="4886730" y="3246281"/>
              <a:ext cx="765372" cy="477376"/>
            </a:xfrm>
            <a:prstGeom prst="bentConnector2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직선 연결선 160"/>
            <p:cNvCxnSpPr>
              <a:endCxn id="138" idx="1"/>
            </p:cNvCxnSpPr>
            <p:nvPr/>
          </p:nvCxnSpPr>
          <p:spPr>
            <a:xfrm>
              <a:off x="2146227" y="2503812"/>
              <a:ext cx="872945" cy="3496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0" name="직선 화살표 연결선 169"/>
          <p:cNvCxnSpPr>
            <a:stCxn id="22" idx="0"/>
          </p:cNvCxnSpPr>
          <p:nvPr/>
        </p:nvCxnSpPr>
        <p:spPr>
          <a:xfrm flipH="1" flipV="1">
            <a:off x="8057239" y="1712567"/>
            <a:ext cx="1" cy="988832"/>
          </a:xfrm>
          <a:prstGeom prst="straightConnector1">
            <a:avLst/>
          </a:prstGeom>
          <a:solidFill>
            <a:schemeClr val="bg1"/>
          </a:solidFill>
          <a:ln w="9525"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모서리가 둥근 직사각형 167"/>
          <p:cNvSpPr/>
          <p:nvPr/>
        </p:nvSpPr>
        <p:spPr>
          <a:xfrm>
            <a:off x="7383230" y="1991469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온라인 결제 </a:t>
            </a: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7383229" y="1339764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QR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코드 발급</a:t>
            </a:r>
          </a:p>
        </p:txBody>
      </p: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143243" y="4488244"/>
            <a:ext cx="483393" cy="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76107" y="1157269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REST IN PEACE</a:t>
            </a:r>
            <a:endParaRPr kumimoji="0" lang="ko-KR" altLang="en-US" sz="14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6366" y="1752581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97821" y="2502813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6366" y="4279107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메모리얼</a:t>
            </a: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페이지 개설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97821" y="5095185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홈페이지 사용설명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97819" y="5740881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문의사항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26636" y="253689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텍스트 입력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26638" y="4308241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본인 </a:t>
            </a:r>
            <a:r>
              <a:rPr kumimoji="0" lang="ko-KR" altLang="en-US" sz="11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추모관</a:t>
            </a: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생성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26638" y="4752741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타인 </a:t>
            </a:r>
            <a:r>
              <a:rPr kumimoji="0" lang="ko-KR" altLang="en-US" sz="11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추모관</a:t>
            </a: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생성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10285" y="4480987"/>
            <a:ext cx="1346879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커스텀</a:t>
            </a: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비석 생성</a:t>
            </a:r>
          </a:p>
        </p:txBody>
      </p:sp>
      <p:cxnSp>
        <p:nvCxnSpPr>
          <p:cNvPr id="9" name="꺾인 연결선 8"/>
          <p:cNvCxnSpPr>
            <a:stCxn id="3" idx="2"/>
            <a:endCxn id="14" idx="1"/>
          </p:cNvCxnSpPr>
          <p:nvPr/>
        </p:nvCxnSpPr>
        <p:spPr>
          <a:xfrm rot="16200000" flipH="1">
            <a:off x="-661080" y="3496065"/>
            <a:ext cx="4369527" cy="54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>
            <a:off x="3144700" y="2716899"/>
            <a:ext cx="481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1253889" y="1966666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249546" y="2716897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253888" y="4480491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255343" y="5306658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829084" y="3393846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평면도</a:t>
            </a:r>
          </a:p>
        </p:txBody>
      </p:sp>
      <p:cxnSp>
        <p:nvCxnSpPr>
          <p:cNvPr id="39" name="직선 연결선 38"/>
          <p:cNvCxnSpPr>
            <a:endCxn id="38" idx="1"/>
          </p:cNvCxnSpPr>
          <p:nvPr/>
        </p:nvCxnSpPr>
        <p:spPr>
          <a:xfrm>
            <a:off x="1255343" y="3607932"/>
            <a:ext cx="5737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598145" y="3427931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가상 </a:t>
            </a:r>
            <a:r>
              <a:rPr kumimoji="0" lang="ko-KR" altLang="en-US" sz="11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안치관</a:t>
            </a: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선택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10285" y="342793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개인 묘지 공간</a:t>
            </a:r>
          </a:p>
        </p:txBody>
      </p:sp>
      <p:cxnSp>
        <p:nvCxnSpPr>
          <p:cNvPr id="65" name="직선 연결선 64"/>
          <p:cNvCxnSpPr>
            <a:stCxn id="54" idx="3"/>
            <a:endCxn id="62" idx="1"/>
          </p:cNvCxnSpPr>
          <p:nvPr/>
        </p:nvCxnSpPr>
        <p:spPr>
          <a:xfrm>
            <a:off x="4945024" y="3607931"/>
            <a:ext cx="2652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cxnSp>
        <p:nvCxnSpPr>
          <p:cNvPr id="36" name="직선 연결선 35"/>
          <p:cNvCxnSpPr>
            <a:stCxn id="38" idx="3"/>
            <a:endCxn id="54" idx="1"/>
          </p:cNvCxnSpPr>
          <p:nvPr/>
        </p:nvCxnSpPr>
        <p:spPr>
          <a:xfrm flipV="1">
            <a:off x="3175963" y="3607931"/>
            <a:ext cx="422182" cy="1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97835344" descr="EMB00001a881b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677" y="450363"/>
            <a:ext cx="4283904" cy="623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195367360" descr="EMB00001a881c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87" y="3531535"/>
            <a:ext cx="3805325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900" dirty="0"/>
              <a:t>메인 갤러리 최근 등록 회원 프로필 노출 클릭 시</a:t>
            </a:r>
            <a:r>
              <a:rPr lang="en-US" altLang="ko-KR" sz="900" dirty="0"/>
              <a:t>U_</a:t>
            </a:r>
            <a:r>
              <a:rPr lang="ko-KR" altLang="en-US" sz="900" dirty="0"/>
              <a:t>이동</a:t>
            </a:r>
            <a:endParaRPr lang="en-US" altLang="ko-KR" sz="900" dirty="0"/>
          </a:p>
          <a:p>
            <a:r>
              <a:rPr lang="ko-KR" altLang="en-US" sz="900" dirty="0" err="1"/>
              <a:t>추모관</a:t>
            </a:r>
            <a:r>
              <a:rPr lang="ko-KR" altLang="en-US" sz="900" dirty="0"/>
              <a:t> 검색 </a:t>
            </a:r>
            <a:r>
              <a:rPr lang="en-US" altLang="ko-KR" sz="900" dirty="0"/>
              <a:t>(</a:t>
            </a:r>
            <a:r>
              <a:rPr lang="ko-KR" altLang="en-US" sz="900" dirty="0"/>
              <a:t>문자검색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U_</a:t>
            </a:r>
            <a:r>
              <a:rPr lang="ko-KR" altLang="en-US" sz="900" dirty="0"/>
              <a:t>팝업</a:t>
            </a:r>
            <a:endParaRPr lang="en-US" altLang="ko-KR" sz="900" dirty="0"/>
          </a:p>
          <a:p>
            <a:r>
              <a:rPr lang="ko-KR" altLang="en-US" sz="900" dirty="0"/>
              <a:t>평면도 클릭 시 </a:t>
            </a:r>
            <a:r>
              <a:rPr lang="en-US" altLang="ko-KR" sz="900" dirty="0"/>
              <a:t>U_003 </a:t>
            </a:r>
            <a:r>
              <a:rPr lang="ko-KR" altLang="en-US" sz="900" dirty="0"/>
              <a:t>이동</a:t>
            </a:r>
            <a:endParaRPr lang="en-US" altLang="ko-KR" sz="900" dirty="0"/>
          </a:p>
          <a:p>
            <a:r>
              <a:rPr lang="en-US" altLang="ko-KR" sz="900" dirty="0"/>
              <a:t>Create</a:t>
            </a:r>
            <a:r>
              <a:rPr lang="ko-KR" altLang="en-US" sz="900" dirty="0"/>
              <a:t>버튼</a:t>
            </a:r>
            <a:r>
              <a:rPr lang="en-US" altLang="ko-KR" sz="900" dirty="0"/>
              <a:t>, </a:t>
            </a:r>
            <a:r>
              <a:rPr lang="ko-KR" altLang="en-US" sz="900" dirty="0" err="1"/>
              <a:t>메모리얼</a:t>
            </a:r>
            <a:r>
              <a:rPr lang="ko-KR" altLang="en-US" sz="900" dirty="0"/>
              <a:t> 개설 메뉴 클릭 시 </a:t>
            </a:r>
            <a:r>
              <a:rPr lang="en-US" altLang="ko-KR" sz="900" dirty="0"/>
              <a:t>(</a:t>
            </a:r>
            <a:r>
              <a:rPr lang="ko-KR" altLang="en-US" sz="900" dirty="0"/>
              <a:t>로그인 안됐을 경우 로그인 요청 팝업 </a:t>
            </a:r>
            <a:r>
              <a:rPr lang="en-US" altLang="ko-KR" sz="900" dirty="0"/>
              <a:t>) U_002_1</a:t>
            </a:r>
            <a:r>
              <a:rPr lang="ko-KR" altLang="en-US" sz="900" dirty="0"/>
              <a:t>이동</a:t>
            </a:r>
            <a:endParaRPr lang="en-US" altLang="ko-KR" sz="900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700" dirty="0" err="1">
                <a:latin typeface="+mn-ea"/>
              </a:rPr>
              <a:t>메인화면</a:t>
            </a:r>
            <a:endParaRPr lang="en-US" altLang="ko-KR" sz="700" dirty="0">
              <a:latin typeface="+mn-ea"/>
            </a:endParaRPr>
          </a:p>
          <a:p>
            <a:pPr marL="351450" lvl="1" indent="-171450"/>
            <a:r>
              <a:rPr lang="ko-KR" altLang="en-US" sz="700" dirty="0">
                <a:latin typeface="+mn-ea"/>
              </a:rPr>
              <a:t>홈페이지 접속 시 보이는 </a:t>
            </a:r>
            <a:r>
              <a:rPr lang="ko-KR" altLang="en-US" sz="700" dirty="0" err="1">
                <a:latin typeface="+mn-ea"/>
              </a:rPr>
              <a:t>메인화면</a:t>
            </a:r>
            <a:endParaRPr lang="en-US" altLang="ko-KR" sz="700" dirty="0">
              <a:latin typeface="+mn-ea"/>
            </a:endParaRPr>
          </a:p>
          <a:p>
            <a:pPr marL="351450" lvl="1" indent="-171450"/>
            <a:r>
              <a:rPr lang="ko-KR" altLang="en-US" sz="700" dirty="0">
                <a:latin typeface="+mn-ea"/>
              </a:rPr>
              <a:t>메인 이미지 어두운 이미지에서 시작 후  밝은 메인 이미지로 전환</a:t>
            </a:r>
            <a:endParaRPr lang="en-US" altLang="ko-KR" sz="700" dirty="0">
              <a:latin typeface="+mn-ea"/>
            </a:endParaRPr>
          </a:p>
          <a:p>
            <a:pPr marL="351450" lvl="1" indent="-171450"/>
            <a:r>
              <a:rPr lang="ko-KR" altLang="en-US" sz="700" dirty="0">
                <a:latin typeface="+mn-ea"/>
              </a:rPr>
              <a:t>시작버튼 클릭 시</a:t>
            </a:r>
            <a:r>
              <a:rPr lang="en-US" altLang="ko-KR" sz="700" dirty="0">
                <a:latin typeface="+mn-ea"/>
              </a:rPr>
              <a:t> </a:t>
            </a:r>
            <a:r>
              <a:rPr lang="ko-KR" altLang="en-US" sz="700" dirty="0">
                <a:latin typeface="+mn-ea"/>
              </a:rPr>
              <a:t>페이지 하단으로 이동</a:t>
            </a:r>
            <a:endParaRPr lang="en-US" altLang="ko-KR" sz="700" dirty="0">
              <a:latin typeface="+mn-ea"/>
            </a:endParaRPr>
          </a:p>
          <a:p>
            <a:endParaRPr lang="ko-KR" altLang="en-US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256730222"/>
              </p:ext>
            </p:extLst>
          </p:nvPr>
        </p:nvGraphicFramePr>
        <p:xfrm>
          <a:off x="7215188" y="4143375"/>
          <a:ext cx="1893316" cy="257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itchFamily="34" charset="-127"/>
                          <a:ea typeface="나눔고딕" pitchFamily="34" charset="-127"/>
                        </a:rPr>
                        <a:t>최근 등록 망자 </a:t>
                      </a:r>
                      <a:r>
                        <a:rPr lang="ko-KR" altLang="en-US" sz="800" dirty="0" err="1">
                          <a:latin typeface="나눔고딕" pitchFamily="34" charset="-127"/>
                          <a:ea typeface="나눔고딕" pitchFamily="34" charset="-127"/>
                        </a:rPr>
                        <a:t>추모관</a:t>
                      </a:r>
                      <a:r>
                        <a:rPr lang="ko-KR" altLang="en-US" sz="800" dirty="0">
                          <a:latin typeface="나눔고딕" pitchFamily="34" charset="-127"/>
                          <a:ea typeface="나눔고딕" pitchFamily="34" charset="-127"/>
                        </a:rPr>
                        <a:t> 갤러리</a:t>
                      </a:r>
                      <a:r>
                        <a:rPr lang="en-US" altLang="ko-KR" sz="800" dirty="0">
                          <a:latin typeface="나눔고딕" pitchFamily="34" charset="-127"/>
                          <a:ea typeface="나눔고딕" pitchFamily="34" charset="-127"/>
                        </a:rPr>
                        <a:t>(U_)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추모관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검색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문자검색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가상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안치관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공간 이동을 위한 평면도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추모관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생성 버튼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(U_004)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사이드바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로그인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/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회원가입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맑은 고딕"/>
              </a:rPr>
              <a:t>Rest In peace </a:t>
            </a:r>
          </a:p>
          <a:p>
            <a:endParaRPr lang="en-US" dirty="0">
              <a:ea typeface="맑은 고딕"/>
            </a:endParaRP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ea typeface="맑은 고딕"/>
              </a:rPr>
              <a:t>메인화면면</a:t>
            </a:r>
            <a:endParaRPr kumimoji="0" lang="en-US" dirty="0" err="1"/>
          </a:p>
        </p:txBody>
      </p:sp>
      <p:sp>
        <p:nvSpPr>
          <p:cNvPr id="5" name="타원 4"/>
          <p:cNvSpPr/>
          <p:nvPr/>
        </p:nvSpPr>
        <p:spPr>
          <a:xfrm>
            <a:off x="1460904" y="2636912"/>
            <a:ext cx="131545" cy="14401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1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754516" y="3550509"/>
            <a:ext cx="131545" cy="14401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2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45498" y="3546887"/>
            <a:ext cx="131545" cy="14401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3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995936" y="5733256"/>
            <a:ext cx="131545" cy="14401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4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pic>
        <p:nvPicPr>
          <p:cNvPr id="1027" name="_x195367360" descr="EMB00001a881c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933" y="496982"/>
            <a:ext cx="3587115" cy="20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/>
          <p:cNvSpPr/>
          <p:nvPr/>
        </p:nvSpPr>
        <p:spPr>
          <a:xfrm>
            <a:off x="2813953" y="447720"/>
            <a:ext cx="131545" cy="14401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4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51857"/>
            <a:ext cx="624060" cy="24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5810581" y="450363"/>
            <a:ext cx="393591" cy="69365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436096" y="568990"/>
            <a:ext cx="144016" cy="231433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436096" y="450363"/>
            <a:ext cx="144016" cy="69365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직사각형 26"/>
          <p:cNvSpPr/>
          <p:nvPr/>
        </p:nvSpPr>
        <p:spPr>
          <a:xfrm>
            <a:off x="5580112" y="519728"/>
            <a:ext cx="624060" cy="28069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530588" y="496982"/>
            <a:ext cx="131545" cy="14401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2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240655" y="649382"/>
            <a:ext cx="131545" cy="14401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5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5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U_002a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900" dirty="0"/>
              <a:t>기존에 등록된 동일 한 </a:t>
            </a:r>
            <a:r>
              <a:rPr lang="en-US" altLang="ko-KR" sz="900" dirty="0"/>
              <a:t>Email </a:t>
            </a:r>
            <a:r>
              <a:rPr lang="ko-KR" altLang="en-US" sz="900" dirty="0"/>
              <a:t>이 있는지 확인</a:t>
            </a:r>
            <a:endParaRPr lang="en-US" altLang="ko-KR" sz="900" dirty="0"/>
          </a:p>
          <a:p>
            <a:r>
              <a:rPr lang="ko-KR" altLang="en-US" sz="900" dirty="0"/>
              <a:t>기존에 등록된 동일 한 전화번호가 있는지 확인</a:t>
            </a:r>
            <a:endParaRPr lang="en-US" altLang="ko-KR" sz="900" dirty="0"/>
          </a:p>
          <a:p>
            <a:r>
              <a:rPr lang="en-US" altLang="ko-KR" sz="900" dirty="0"/>
              <a:t>Email</a:t>
            </a:r>
            <a:r>
              <a:rPr lang="ko-KR" altLang="en-US" sz="900" dirty="0"/>
              <a:t>주소와 전화번호 중 한 가지 이상만 입력해도 확인 가능</a:t>
            </a:r>
            <a:endParaRPr lang="en-US" altLang="ko-KR" sz="900" dirty="0"/>
          </a:p>
          <a:p>
            <a:r>
              <a:rPr lang="ko-KR" altLang="en-US" sz="900" dirty="0"/>
              <a:t>기존 등록정보와 일치하는 정보 없을 때만 회원가입 상세 페이지 이동</a:t>
            </a:r>
            <a:r>
              <a:rPr lang="en-US" altLang="ko-KR" sz="900" dirty="0"/>
              <a:t>(U_002b)</a:t>
            </a:r>
            <a:r>
              <a:rPr lang="ko-KR" altLang="en-US" sz="900" dirty="0"/>
              <a:t>  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ko-KR" altLang="en-US" sz="900" dirty="0">
                <a:latin typeface="+mn-ea"/>
              </a:rPr>
              <a:t>회원가입 전 기존 가입여부를 확인 하는 절차 </a:t>
            </a:r>
            <a:endParaRPr lang="en-US" altLang="ko-KR" sz="900" dirty="0">
              <a:latin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900" dirty="0">
                <a:latin typeface="+mn-ea"/>
              </a:rPr>
              <a:t>Email</a:t>
            </a:r>
            <a:r>
              <a:rPr lang="ko-KR" altLang="en-US" sz="900" dirty="0">
                <a:latin typeface="+mn-ea"/>
              </a:rPr>
              <a:t>로 확인</a:t>
            </a:r>
            <a:endParaRPr lang="en-US" altLang="ko-KR" sz="900" dirty="0">
              <a:latin typeface="+mn-ea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900" dirty="0">
                <a:latin typeface="+mn-ea"/>
              </a:rPr>
              <a:t>전화번호로 확인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884358544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Email</a:t>
                      </a:r>
                      <a:r>
                        <a:rPr lang="ko-KR" altLang="en-US" sz="900" baseline="0" dirty="0">
                          <a:latin typeface="나눔고딕" pitchFamily="34" charset="-127"/>
                          <a:ea typeface="나눔고딕" pitchFamily="34" charset="-127"/>
                        </a:rPr>
                        <a:t>입력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전화번호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맑은 고딕"/>
              </a:rPr>
              <a:t>Rest In peace </a:t>
            </a:r>
            <a:r>
              <a:rPr lang="en-US">
                <a:latin typeface="맑은 고딕"/>
                <a:ea typeface="맑은 고딕"/>
                <a:cs typeface="맑은 고딕"/>
              </a:rPr>
              <a:t>​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회원가입 여부 확인</a:t>
            </a:r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419872" y="466850"/>
            <a:ext cx="3570430" cy="6644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로그인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JOIN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클릭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pic>
        <p:nvPicPr>
          <p:cNvPr id="31" name="_x195367440" descr="EMB00001a881c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44824"/>
            <a:ext cx="302433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타원 31"/>
          <p:cNvSpPr/>
          <p:nvPr/>
        </p:nvSpPr>
        <p:spPr>
          <a:xfrm>
            <a:off x="3012766" y="4005064"/>
            <a:ext cx="131545" cy="14401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1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000598" y="4437112"/>
            <a:ext cx="131545" cy="14401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2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99592" y="3861048"/>
            <a:ext cx="1681999" cy="1477328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입력 에러 처리 </a:t>
            </a: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pPr marL="228600" indent="-228600">
              <a:buAutoNum type="arabicParenR"/>
            </a:pPr>
            <a:r>
              <a:rPr lang="ko-KR" altLang="en-US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이메일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(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  <a:hlinkClick r:id="rId4"/>
              </a:rPr>
              <a:t>XXX@XXX.XX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) 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형식으로 입력하지 않을 경우 </a:t>
            </a:r>
            <a:r>
              <a:rPr lang="ko-KR" altLang="en-US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알림창</a:t>
            </a: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pPr marL="228600" indent="-228600">
              <a:buAutoNum type="arabicParenR"/>
            </a:pP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전화번호 형식에 맞게 입력하지 않을 경우 </a:t>
            </a:r>
            <a:r>
              <a:rPr lang="ko-KR" altLang="en-US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알림창</a:t>
            </a: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586622" y="4106990"/>
            <a:ext cx="409704" cy="0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직사각형 11"/>
          <p:cNvSpPr/>
          <p:nvPr/>
        </p:nvSpPr>
        <p:spPr>
          <a:xfrm>
            <a:off x="4576896" y="4941168"/>
            <a:ext cx="1512168" cy="1296144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입력한 정보와 일치하는 기존 등록된 정보가 있을 경우 자동으로 아이디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비밀번호 찾기 페이지 이동</a:t>
            </a:r>
            <a:r>
              <a:rPr lang="en-US" altLang="ko-KR" sz="1000" dirty="0">
                <a:solidFill>
                  <a:schemeClr val="tx1"/>
                </a:solidFill>
              </a:rPr>
              <a:t>(U_003)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8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U_002b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최대 </a:t>
            </a:r>
            <a:r>
              <a:rPr lang="en-US" altLang="ko-KR" dirty="0"/>
              <a:t>8</a:t>
            </a:r>
            <a:r>
              <a:rPr lang="ko-KR" altLang="en-US" dirty="0"/>
              <a:t>자 이상 </a:t>
            </a:r>
            <a:r>
              <a:rPr lang="en-US" altLang="ko-KR" dirty="0"/>
              <a:t>20</a:t>
            </a:r>
            <a:r>
              <a:rPr lang="ko-KR" altLang="en-US" dirty="0"/>
              <a:t>자 이하 입력필수</a:t>
            </a:r>
            <a:endParaRPr lang="en-US" altLang="ko-KR" dirty="0"/>
          </a:p>
          <a:p>
            <a:r>
              <a:rPr lang="ko-KR" altLang="en-US" dirty="0"/>
              <a:t>아이디 중복 시 </a:t>
            </a:r>
            <a:r>
              <a:rPr lang="ko-KR" altLang="en-US" dirty="0" err="1"/>
              <a:t>입력창</a:t>
            </a:r>
            <a:r>
              <a:rPr lang="ko-KR" altLang="en-US" dirty="0"/>
              <a:t> 비활성화</a:t>
            </a:r>
            <a:endParaRPr lang="en-US" altLang="ko-KR" dirty="0"/>
          </a:p>
          <a:p>
            <a:r>
              <a:rPr lang="ko-KR" altLang="en-US" dirty="0"/>
              <a:t>가입완료 버튼 클릭</a:t>
            </a:r>
            <a:r>
              <a:rPr lang="en-US" altLang="ko-KR" dirty="0"/>
              <a:t>:</a:t>
            </a:r>
            <a:r>
              <a:rPr lang="ko-KR" altLang="en-US" dirty="0"/>
              <a:t> 회원가입 성공 시 </a:t>
            </a:r>
            <a:r>
              <a:rPr lang="en-US" altLang="ko-KR" dirty="0"/>
              <a:t>U_001</a:t>
            </a:r>
            <a:r>
              <a:rPr lang="ko-KR" altLang="en-US" dirty="0"/>
              <a:t> 화면이동</a:t>
            </a:r>
            <a:endParaRPr lang="en-US" altLang="ko-KR" dirty="0"/>
          </a:p>
          <a:p>
            <a:r>
              <a:rPr lang="ko-KR" altLang="en-US" dirty="0"/>
              <a:t>실패 시 </a:t>
            </a:r>
            <a:r>
              <a:rPr lang="en-US" altLang="ko-KR" dirty="0"/>
              <a:t>U_002b </a:t>
            </a:r>
            <a:r>
              <a:rPr lang="ko-KR" altLang="en-US" dirty="0"/>
              <a:t>화면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ü"/>
            </a:pPr>
            <a:r>
              <a:rPr lang="ko-KR" altLang="en-US" sz="900" dirty="0">
                <a:latin typeface="+mn-ea"/>
              </a:rPr>
              <a:t>회원가입을 위한 상세 정보 입력 페이지</a:t>
            </a:r>
            <a:endParaRPr lang="en-US" altLang="ko-KR" sz="900" dirty="0">
              <a:latin typeface="+mn-ea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sz="900" dirty="0">
                <a:latin typeface="+mn-ea"/>
              </a:rPr>
              <a:t>각 항목별 입력 형식 오류 시 </a:t>
            </a:r>
            <a:r>
              <a:rPr lang="ko-KR" altLang="en-US" sz="900" dirty="0" err="1">
                <a:latin typeface="+mn-ea"/>
              </a:rPr>
              <a:t>알림창</a:t>
            </a:r>
            <a:r>
              <a:rPr lang="ko-KR" altLang="en-US" sz="900" dirty="0">
                <a:latin typeface="+mn-ea"/>
              </a:rPr>
              <a:t> 표시</a:t>
            </a:r>
            <a:endParaRPr lang="en-US" altLang="ko-KR" sz="900" dirty="0">
              <a:latin typeface="+mn-ea"/>
            </a:endParaRPr>
          </a:p>
          <a:p>
            <a:endParaRPr lang="ko-KR" altLang="en-US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382144553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가입요청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(U_001)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맑은 고딕"/>
              </a:rPr>
              <a:t>Rest In peace </a:t>
            </a:r>
          </a:p>
          <a:p>
            <a:endParaRPr lang="en-US" dirty="0">
              <a:ea typeface="맑은 고딕"/>
            </a:endParaRP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회원가입</a:t>
            </a:r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419872" y="466850"/>
            <a:ext cx="3570430" cy="6644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가입여부 확인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-&gt;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회원가입 상세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pic>
        <p:nvPicPr>
          <p:cNvPr id="4105" name="_x195367680" descr="EMB00001a881c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572" y="1842700"/>
            <a:ext cx="2904601" cy="364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922533" y="1760843"/>
            <a:ext cx="1681999" cy="2708434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입력 에러 처리 </a:t>
            </a: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아이디 중복체크 하지 않을 경우 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“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중복체크확인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” </a:t>
            </a:r>
            <a:r>
              <a:rPr lang="ko-KR" altLang="en-US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알림창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 표시</a:t>
            </a: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아이디가 중복일 경우 하단의 상세 </a:t>
            </a:r>
            <a:r>
              <a:rPr lang="ko-KR" altLang="en-US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입력창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 비활성화 및 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“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중복된 아이디입니다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.”</a:t>
            </a:r>
            <a:r>
              <a:rPr lang="ko-KR" altLang="en-US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알림창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 표시</a:t>
            </a: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pPr marL="228600" indent="-228600">
              <a:buFontTx/>
              <a:buAutoNum type="arabicParenR"/>
            </a:pPr>
            <a:r>
              <a:rPr lang="ko-KR" altLang="en-US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이메일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/ 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전화번호 필수 입력</a:t>
            </a: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pPr marL="228600" indent="-228600">
              <a:buAutoNum type="arabicParenR"/>
            </a:pP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pPr marL="228600" indent="-228600">
              <a:buAutoNum type="arabicParenR"/>
            </a:pP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2604532" y="2159235"/>
            <a:ext cx="409704" cy="0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타원 21"/>
          <p:cNvSpPr/>
          <p:nvPr/>
        </p:nvSpPr>
        <p:spPr>
          <a:xfrm>
            <a:off x="4440455" y="5233462"/>
            <a:ext cx="131545" cy="14401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1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807768" y="5322089"/>
            <a:ext cx="484311" cy="0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직사각형 23"/>
          <p:cNvSpPr/>
          <p:nvPr/>
        </p:nvSpPr>
        <p:spPr>
          <a:xfrm>
            <a:off x="5292081" y="4292641"/>
            <a:ext cx="1698222" cy="1785104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입력 에러 처리 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비밀번호 최소 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8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자 이상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  <a:latin typeface="나눔고딕" pitchFamily="34" charset="-127"/>
              <a:ea typeface="나눔고딕" pitchFamily="34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1)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 비밀번호와 비밀번호 재확인 입력 값이 일치하지 않으면 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비밀번호를 확인해주세요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.”</a:t>
            </a:r>
            <a:r>
              <a:rPr lang="ko-KR" altLang="en-US" sz="1000" dirty="0" err="1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알림창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 표시</a:t>
            </a:r>
            <a:endParaRPr lang="en-US" altLang="ko-KR" sz="1000" dirty="0">
              <a:solidFill>
                <a:schemeClr val="tx1"/>
              </a:solidFill>
              <a:latin typeface="나눔고딕" pitchFamily="34" charset="-127"/>
              <a:ea typeface="나눔고딕" pitchFamily="34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2) 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비밀번호 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8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자 미만일 경우 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비밀번호는 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8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자 이상 입력해주세요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” </a:t>
            </a:r>
            <a:r>
              <a:rPr lang="ko-KR" altLang="en-US" sz="1000" dirty="0" err="1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알림창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 표시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72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U_003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찾기 클릭 시 비밀번호 힌트 입력 팝업 </a:t>
            </a:r>
            <a:r>
              <a:rPr lang="en-US" altLang="ko-KR" dirty="0">
                <a:solidFill>
                  <a:schemeClr val="tx2"/>
                </a:solidFill>
              </a:rPr>
              <a:t>U_003b_1</a:t>
            </a:r>
            <a:endParaRPr lang="en-US" altLang="ko-KR" dirty="0"/>
          </a:p>
          <a:p>
            <a:r>
              <a:rPr lang="ko-KR" altLang="en-US" dirty="0"/>
              <a:t>힌트 정답 맞을 경우 비밀 번호 변경 </a:t>
            </a:r>
            <a:r>
              <a:rPr lang="ko-KR" altLang="en-US" dirty="0" err="1"/>
              <a:t>팝업창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2"/>
                </a:solidFill>
              </a:rPr>
              <a:t>U_003b_2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ko-KR" altLang="en-US" sz="800" dirty="0">
                <a:latin typeface="+mn-ea"/>
              </a:rPr>
              <a:t>아이디와 비밀번호 찾기를 위한 페이지</a:t>
            </a:r>
            <a:endParaRPr lang="en-US" altLang="ko-KR" sz="800" dirty="0">
              <a:latin typeface="+mn-ea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800" dirty="0" err="1">
                <a:latin typeface="+mn-ea"/>
              </a:rPr>
              <a:t>회원가입시</a:t>
            </a:r>
            <a:r>
              <a:rPr lang="ko-KR" altLang="en-US" sz="800" dirty="0">
                <a:latin typeface="+mn-ea"/>
              </a:rPr>
              <a:t> 등록 </a:t>
            </a:r>
            <a:r>
              <a:rPr lang="en-US" altLang="ko-KR" sz="800" dirty="0">
                <a:latin typeface="+mn-ea"/>
              </a:rPr>
              <a:t>Email</a:t>
            </a:r>
            <a:r>
              <a:rPr lang="ko-KR" altLang="en-US" sz="800" dirty="0">
                <a:latin typeface="+mn-ea"/>
              </a:rPr>
              <a:t>과 전화번호 입력 후 아이디 찾기</a:t>
            </a:r>
            <a:endParaRPr lang="en-US" altLang="ko-KR" sz="800" dirty="0">
              <a:latin typeface="+mn-ea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800" dirty="0">
                <a:latin typeface="+mn-ea"/>
              </a:rPr>
              <a:t>등록 아이디로 비밀번호 변경 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133035947"/>
              </p:ext>
            </p:extLst>
          </p:nvPr>
        </p:nvGraphicFramePr>
        <p:xfrm>
          <a:off x="7215188" y="4143375"/>
          <a:ext cx="189331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아이디 찾기 요청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(U_003a)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비밀번호 변경 요청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(U_003b_1)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맑은 고딕"/>
              </a:rPr>
              <a:t>Rest In peace </a:t>
            </a:r>
          </a:p>
          <a:p>
            <a:endParaRPr lang="en-US" dirty="0">
              <a:ea typeface="맑은 고딕"/>
            </a:endParaRP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아이디</a:t>
            </a:r>
            <a:r>
              <a:rPr kumimoji="0" lang="en-US" altLang="ko-KR" dirty="0"/>
              <a:t>/</a:t>
            </a:r>
            <a:r>
              <a:rPr kumimoji="0" lang="ko-KR" altLang="en-US" dirty="0"/>
              <a:t>비밀번호 찾기</a:t>
            </a:r>
            <a:endParaRPr kumimoji="0" lang="en-US" dirty="0"/>
          </a:p>
        </p:txBody>
      </p:sp>
      <p:pic>
        <p:nvPicPr>
          <p:cNvPr id="5121" name="_x195367600" descr="EMB00001a881c3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31"/>
          <a:stretch/>
        </p:blipFill>
        <p:spPr bwMode="auto">
          <a:xfrm>
            <a:off x="970227" y="1412776"/>
            <a:ext cx="5378866" cy="39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타원 20"/>
          <p:cNvSpPr/>
          <p:nvPr/>
        </p:nvSpPr>
        <p:spPr>
          <a:xfrm>
            <a:off x="2555776" y="4437112"/>
            <a:ext cx="131545" cy="14401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1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436096" y="4464411"/>
            <a:ext cx="131545" cy="14401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2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9099" y="4221222"/>
            <a:ext cx="1350837" cy="172805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tx2"/>
                </a:solidFill>
              </a:rPr>
              <a:t>입력오류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2"/>
                </a:solidFill>
              </a:rPr>
              <a:t>입력 형식 맞지 않으면 </a:t>
            </a:r>
            <a:r>
              <a:rPr lang="ko-KR" altLang="en-US" sz="1000" dirty="0" err="1">
                <a:solidFill>
                  <a:schemeClr val="tx2"/>
                </a:solidFill>
              </a:rPr>
              <a:t>알림창</a:t>
            </a:r>
            <a:r>
              <a:rPr lang="ko-KR" altLang="en-US" sz="1000" dirty="0">
                <a:solidFill>
                  <a:schemeClr val="tx2"/>
                </a:solidFill>
              </a:rPr>
              <a:t> 표시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algn="ctr"/>
            <a:endParaRPr lang="en-US" altLang="ko-KR" sz="1000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tx2"/>
                </a:solidFill>
              </a:rPr>
              <a:t>찾는 아이디 없으면</a:t>
            </a:r>
            <a:r>
              <a:rPr lang="en-US" altLang="ko-KR" sz="1000" dirty="0">
                <a:solidFill>
                  <a:schemeClr val="tx2"/>
                </a:solidFill>
              </a:rPr>
              <a:t> </a:t>
            </a:r>
            <a:r>
              <a:rPr lang="ko-KR" altLang="en-US" sz="1000" dirty="0">
                <a:solidFill>
                  <a:schemeClr val="tx2"/>
                </a:solidFill>
              </a:rPr>
              <a:t>회원가입 페이지 이동</a:t>
            </a:r>
            <a:r>
              <a:rPr lang="en-US" altLang="ko-KR" sz="1000" dirty="0">
                <a:solidFill>
                  <a:schemeClr val="tx2"/>
                </a:solidFill>
              </a:rPr>
              <a:t>(U_002a)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en-US" altLang="ko-KR" sz="1000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tx2"/>
                </a:solidFill>
              </a:rPr>
              <a:t>아이디 존재할 경우 </a:t>
            </a:r>
            <a:r>
              <a:rPr lang="en-US" altLang="ko-KR" sz="1000" dirty="0">
                <a:solidFill>
                  <a:schemeClr val="tx2"/>
                </a:solidFill>
              </a:rPr>
              <a:t>U_003a</a:t>
            </a:r>
            <a:r>
              <a:rPr lang="ko-KR" altLang="en-US" sz="1000" dirty="0" err="1">
                <a:solidFill>
                  <a:schemeClr val="tx2"/>
                </a:solidFill>
              </a:rPr>
              <a:t>팝업창</a:t>
            </a:r>
            <a:r>
              <a:rPr lang="ko-KR" altLang="en-US" sz="1000" dirty="0">
                <a:solidFill>
                  <a:schemeClr val="tx2"/>
                </a:solidFill>
              </a:rPr>
              <a:t>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582295" y="4437112"/>
            <a:ext cx="253401" cy="0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222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05"/>
          <a:stretch/>
        </p:blipFill>
        <p:spPr bwMode="auto">
          <a:xfrm>
            <a:off x="2829298" y="2250324"/>
            <a:ext cx="2390775" cy="199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U_003a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700" dirty="0">
                <a:latin typeface="+mn-ea"/>
              </a:rPr>
              <a:t>아이디와 비밀번호 찾기를 위한 페이지</a:t>
            </a:r>
            <a:endParaRPr lang="en-US" altLang="ko-KR" sz="700" dirty="0">
              <a:latin typeface="+mn-ea"/>
            </a:endParaRPr>
          </a:p>
          <a:p>
            <a:r>
              <a:rPr lang="ko-KR" altLang="en-US" sz="700" dirty="0" err="1">
                <a:latin typeface="+mn-ea"/>
              </a:rPr>
              <a:t>회원가입시</a:t>
            </a:r>
            <a:r>
              <a:rPr lang="ko-KR" altLang="en-US" sz="700" dirty="0">
                <a:latin typeface="+mn-ea"/>
              </a:rPr>
              <a:t> 등록 </a:t>
            </a:r>
            <a:r>
              <a:rPr lang="en-US" altLang="ko-KR" sz="700" dirty="0">
                <a:latin typeface="+mn-ea"/>
              </a:rPr>
              <a:t>Email</a:t>
            </a:r>
            <a:r>
              <a:rPr lang="ko-KR" altLang="en-US" sz="700" dirty="0">
                <a:latin typeface="+mn-ea"/>
              </a:rPr>
              <a:t>과 전화번호 입력 후 아이디 찾기</a:t>
            </a:r>
            <a:endParaRPr lang="en-US" altLang="ko-KR" sz="700" dirty="0">
              <a:latin typeface="+mn-ea"/>
            </a:endParaRPr>
          </a:p>
          <a:p>
            <a:r>
              <a:rPr lang="ko-KR" altLang="en-US" sz="700" dirty="0">
                <a:latin typeface="+mn-ea"/>
              </a:rPr>
              <a:t>등록 아이디로 비밀번호 변경 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31710468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고객 아이디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맑은 고딕"/>
              </a:rPr>
              <a:t>Rest In peace </a:t>
            </a:r>
          </a:p>
          <a:p>
            <a:endParaRPr lang="en-US" dirty="0">
              <a:ea typeface="맑은 고딕"/>
            </a:endParaRP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아이디</a:t>
            </a:r>
            <a:r>
              <a:rPr kumimoji="0" lang="en-US" altLang="ko-KR" dirty="0"/>
              <a:t>/</a:t>
            </a:r>
            <a:r>
              <a:rPr kumimoji="0" lang="ko-KR" altLang="en-US" dirty="0"/>
              <a:t>비밀번호 찾기</a:t>
            </a:r>
            <a:endParaRPr kumimoji="0"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56533" y="2060848"/>
            <a:ext cx="2855377" cy="23042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7639" y="4609850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U_003a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7544" y="764704"/>
            <a:ext cx="2930758" cy="5453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2"/>
                </a:solidFill>
                <a:sym typeface="Wingdings" pitchFamily="2" charset="2"/>
              </a:rPr>
              <a:t>추가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316277" y="3277631"/>
            <a:ext cx="131545" cy="14401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1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9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U_003b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찾기 클릭 시 비밀번호 힌트 입력 팝업 </a:t>
            </a:r>
            <a:endParaRPr lang="en-US" altLang="ko-KR" dirty="0"/>
          </a:p>
          <a:p>
            <a:r>
              <a:rPr lang="ko-KR" altLang="en-US" dirty="0"/>
              <a:t>힌트 정답 맞을 경우 비밀 번호 변경 </a:t>
            </a:r>
            <a:r>
              <a:rPr lang="ko-KR" altLang="en-US" dirty="0" err="1"/>
              <a:t>팝업창</a:t>
            </a:r>
            <a:r>
              <a:rPr lang="ko-KR" altLang="en-US" dirty="0"/>
              <a:t> </a:t>
            </a:r>
            <a:endParaRPr lang="en-US" altLang="ko-KR" dirty="0"/>
          </a:p>
          <a:p>
            <a:pPr indent="0">
              <a:buNone/>
            </a:pP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700" dirty="0">
                <a:latin typeface="+mn-ea"/>
              </a:rPr>
              <a:t>아이디와 비밀번호 찾기를 위한 페이지</a:t>
            </a:r>
            <a:endParaRPr lang="en-US" altLang="ko-KR" sz="700" dirty="0">
              <a:latin typeface="+mn-ea"/>
            </a:endParaRPr>
          </a:p>
          <a:p>
            <a:r>
              <a:rPr lang="ko-KR" altLang="en-US" sz="700" dirty="0" err="1">
                <a:latin typeface="+mn-ea"/>
              </a:rPr>
              <a:t>회원가입시</a:t>
            </a:r>
            <a:r>
              <a:rPr lang="ko-KR" altLang="en-US" sz="700" dirty="0">
                <a:latin typeface="+mn-ea"/>
              </a:rPr>
              <a:t> 등록 </a:t>
            </a:r>
            <a:r>
              <a:rPr lang="en-US" altLang="ko-KR" sz="700" dirty="0">
                <a:latin typeface="+mn-ea"/>
              </a:rPr>
              <a:t>Email</a:t>
            </a:r>
            <a:r>
              <a:rPr lang="ko-KR" altLang="en-US" sz="700" dirty="0">
                <a:latin typeface="+mn-ea"/>
              </a:rPr>
              <a:t>과 전화번호 입력 후 아이디 찾기</a:t>
            </a:r>
            <a:endParaRPr lang="en-US" altLang="ko-KR" sz="700" dirty="0">
              <a:latin typeface="+mn-ea"/>
            </a:endParaRPr>
          </a:p>
          <a:p>
            <a:r>
              <a:rPr lang="ko-KR" altLang="en-US" sz="700" dirty="0">
                <a:latin typeface="+mn-ea"/>
              </a:rPr>
              <a:t>등록 아이디로 비밀번호 변경 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57880100"/>
              </p:ext>
            </p:extLst>
          </p:nvPr>
        </p:nvGraphicFramePr>
        <p:xfrm>
          <a:off x="7215188" y="4143375"/>
          <a:ext cx="189331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해당 고객의 회원가입 시 선택  질문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맑은 고딕"/>
              </a:rPr>
              <a:t>Rest In peace </a:t>
            </a:r>
            <a:r>
              <a:rPr lang="en-US">
                <a:latin typeface="맑은 고딕"/>
                <a:ea typeface="맑은 고딕"/>
                <a:cs typeface="맑은 고딕"/>
              </a:rPr>
              <a:t>​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아이디</a:t>
            </a:r>
            <a:r>
              <a:rPr kumimoji="0" lang="en-US" altLang="ko-KR" dirty="0"/>
              <a:t>/</a:t>
            </a:r>
            <a:r>
              <a:rPr kumimoji="0" lang="ko-KR" altLang="en-US" dirty="0"/>
              <a:t>비밀번호 찾기</a:t>
            </a:r>
            <a:endParaRPr kumimoji="0"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/>
          <a:stretch/>
        </p:blipFill>
        <p:spPr bwMode="auto">
          <a:xfrm>
            <a:off x="768046" y="2420888"/>
            <a:ext cx="2736305" cy="232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08511" y="2060848"/>
            <a:ext cx="2855377" cy="23042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16288" y="2060848"/>
            <a:ext cx="2855377" cy="23042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61" y="2132856"/>
            <a:ext cx="266014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41699" y="4609850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U_003b_1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8731" y="4625709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U_003b_2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7544" y="764704"/>
            <a:ext cx="2930758" cy="5453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2"/>
                </a:solidFill>
                <a:sym typeface="Wingdings" pitchFamily="2" charset="2"/>
              </a:rPr>
              <a:t>추가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867150" y="3265893"/>
            <a:ext cx="131545" cy="14401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1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292080" y="4005064"/>
            <a:ext cx="131545" cy="14401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2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04120"/>
      </p:ext>
    </p:extLst>
  </p:cSld>
  <p:clrMapOvr>
    <a:masterClrMapping/>
  </p:clrMapOvr>
</p:sld>
</file>

<file path=ppt/theme/theme1.xml><?xml version="1.0" encoding="utf-8"?>
<a:theme xmlns:a="http://schemas.openxmlformats.org/drawingml/2006/main" name="컨설팅본부_프리젠테이션_기본 v200906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sz="11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9525"/>
        <a:effectLst/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컨설팅본부_프리젠테이션_기본 v20090629</Template>
  <TotalTime>52580</TotalTime>
  <Words>821</Words>
  <Application>Microsoft Office PowerPoint</Application>
  <PresentationFormat>화면 슬라이드 쇼(4:3)</PresentationFormat>
  <Paragraphs>242</Paragraphs>
  <Slides>16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컨설팅본부_프리젠테이션_기본 v20090629</vt:lpstr>
      <vt:lpstr>REST IN PEACE 화면 설계서 </vt:lpstr>
      <vt:lpstr>서비스 흐름도</vt:lpstr>
      <vt:lpstr>메뉴구성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pc-23</cp:lastModifiedBy>
  <cp:revision>1372</cp:revision>
  <cp:lastPrinted>2012-12-06T06:18:09Z</cp:lastPrinted>
  <dcterms:created xsi:type="dcterms:W3CDTF">2009-06-30T03:37:15Z</dcterms:created>
  <dcterms:modified xsi:type="dcterms:W3CDTF">2018-04-06T06:00:42Z</dcterms:modified>
</cp:coreProperties>
</file>