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4b28f8907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4b28f8907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4b28f8907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4b28f8907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4b28f8907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4b28f8907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4b28f8907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4b28f8907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4b28f8907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4b28f8907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4b28f8907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4b28f8907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4b28f8907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4b28f8907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ru" sz="2300">
                <a:solidFill>
                  <a:srgbClr val="000000"/>
                </a:solidFill>
                <a:highlight>
                  <a:srgbClr val="FFFFFF"/>
                </a:highlight>
                <a:latin typeface="Times New Roman"/>
                <a:ea typeface="Times New Roman"/>
                <a:cs typeface="Times New Roman"/>
                <a:sym typeface="Times New Roman"/>
              </a:rPr>
              <a:t>Мобильный ультразвуковой дальномер</a:t>
            </a:r>
            <a:r>
              <a:rPr lang="ru" sz="1400">
                <a:solidFill>
                  <a:srgbClr val="000000"/>
                </a:solidFill>
                <a:highlight>
                  <a:srgbClr val="FFFFFF"/>
                </a:highlight>
                <a:latin typeface="Times New Roman"/>
                <a:ea typeface="Times New Roman"/>
                <a:cs typeface="Times New Roman"/>
                <a:sym typeface="Times New Roman"/>
              </a:rPr>
              <a:t> </a:t>
            </a:r>
            <a:endParaRPr/>
          </a:p>
        </p:txBody>
      </p:sp>
      <p:sp>
        <p:nvSpPr>
          <p:cNvPr id="129" name="Google Shape;129;p13"/>
          <p:cNvSpPr txBox="1"/>
          <p:nvPr>
            <p:ph idx="1" type="subTitle"/>
          </p:nvPr>
        </p:nvSpPr>
        <p:spPr>
          <a:xfrm>
            <a:off x="5859975" y="4479825"/>
            <a:ext cx="3072000" cy="3609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ru">
                <a:solidFill>
                  <a:schemeClr val="dk2"/>
                </a:solidFill>
              </a:rPr>
              <a:t>Марченко Кирилл    гр. МС-32</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279050"/>
            <a:ext cx="7505700" cy="7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200">
                <a:solidFill>
                  <a:schemeClr val="dk2"/>
                </a:solidFill>
              </a:rPr>
              <a:t>Цели и задачи Курсового проекта</a:t>
            </a:r>
            <a:endParaRPr sz="2200">
              <a:solidFill>
                <a:schemeClr val="dk2"/>
              </a:solidFill>
            </a:endParaRPr>
          </a:p>
        </p:txBody>
      </p:sp>
      <p:sp>
        <p:nvSpPr>
          <p:cNvPr id="135" name="Google Shape;135;p14"/>
          <p:cNvSpPr txBox="1"/>
          <p:nvPr>
            <p:ph idx="1" type="body"/>
          </p:nvPr>
        </p:nvSpPr>
        <p:spPr>
          <a:xfrm>
            <a:off x="819150" y="814525"/>
            <a:ext cx="7505700" cy="3624300"/>
          </a:xfrm>
          <a:prstGeom prst="rect">
            <a:avLst/>
          </a:prstGeom>
        </p:spPr>
        <p:txBody>
          <a:bodyPr anchorCtr="0" anchor="t" bIns="91425" lIns="91425" spcFirstLastPara="1" rIns="91425" wrap="square" tIns="91425">
            <a:normAutofit/>
          </a:bodyPr>
          <a:lstStyle/>
          <a:p>
            <a:pPr indent="444500" lvl="0" marL="0" rtl="0" algn="just">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Цель: разработать электронное мобильное устройство, которое позволит измерять длину до объекта с помощью ультразвука. </a:t>
            </a:r>
            <a:endParaRPr sz="1400">
              <a:solidFill>
                <a:srgbClr val="000000"/>
              </a:solidFill>
              <a:highlight>
                <a:srgbClr val="FFFFFF"/>
              </a:highlight>
              <a:latin typeface="Times New Roman"/>
              <a:ea typeface="Times New Roman"/>
              <a:cs typeface="Times New Roman"/>
              <a:sym typeface="Times New Roman"/>
            </a:endParaRPr>
          </a:p>
          <a:p>
            <a:pPr indent="444500" lvl="0" marL="0" rtl="0" algn="just">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Задачи: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ru" sz="1400">
                <a:solidFill>
                  <a:srgbClr val="000000"/>
                </a:solidFill>
                <a:highlight>
                  <a:srgbClr val="FFFFFF"/>
                </a:highlight>
                <a:latin typeface="Times New Roman"/>
                <a:ea typeface="Times New Roman"/>
                <a:cs typeface="Times New Roman"/>
                <a:sym typeface="Times New Roman"/>
              </a:rPr>
              <a:t>Произвести анализ предметной области. Рассмотреть особенности и структуру интерфейса ультразвукового дальномера;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ru" sz="1400">
                <a:solidFill>
                  <a:srgbClr val="000000"/>
                </a:solidFill>
                <a:highlight>
                  <a:srgbClr val="FFFFFF"/>
                </a:highlight>
                <a:latin typeface="Times New Roman"/>
                <a:ea typeface="Times New Roman"/>
                <a:cs typeface="Times New Roman"/>
                <a:sym typeface="Times New Roman"/>
              </a:rPr>
              <a:t>Рассмотреть перечень отладочных плат и микроконтроллеров, которые могут быть использованы для реализации мобильного ультразвукового дальномера;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ru" sz="1400">
                <a:solidFill>
                  <a:srgbClr val="000000"/>
                </a:solidFill>
                <a:highlight>
                  <a:srgbClr val="FFFFFF"/>
                </a:highlight>
                <a:latin typeface="Times New Roman"/>
                <a:ea typeface="Times New Roman"/>
                <a:cs typeface="Times New Roman"/>
                <a:sym typeface="Times New Roman"/>
              </a:rPr>
              <a:t>Произвести описание архитектуры и устройства выбранной отладочной платы или микроконтроллера, рассмотреть ее особенности.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ru" sz="1400">
                <a:solidFill>
                  <a:srgbClr val="000000"/>
                </a:solidFill>
                <a:highlight>
                  <a:srgbClr val="FFFFFF"/>
                </a:highlight>
                <a:latin typeface="Times New Roman"/>
                <a:ea typeface="Times New Roman"/>
                <a:cs typeface="Times New Roman"/>
                <a:sym typeface="Times New Roman"/>
              </a:rPr>
              <a:t>Разработать структурную схему мобильного ультразвукового дальномера;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ru" sz="1400">
                <a:solidFill>
                  <a:srgbClr val="000000"/>
                </a:solidFill>
                <a:highlight>
                  <a:srgbClr val="FFFFFF"/>
                </a:highlight>
                <a:latin typeface="Times New Roman"/>
                <a:ea typeface="Times New Roman"/>
                <a:cs typeface="Times New Roman"/>
                <a:sym typeface="Times New Roman"/>
              </a:rPr>
              <a:t>Разработать принципиальную электрическую схему л мобильного ультразвукового дальномера;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ru" sz="1400">
                <a:solidFill>
                  <a:srgbClr val="000000"/>
                </a:solidFill>
                <a:highlight>
                  <a:srgbClr val="FFFFFF"/>
                </a:highlight>
                <a:latin typeface="Times New Roman"/>
                <a:ea typeface="Times New Roman"/>
                <a:cs typeface="Times New Roman"/>
                <a:sym typeface="Times New Roman"/>
              </a:rPr>
              <a:t>Разработать модель и алгоритм функционирования мобильного ультразвукового дальномера.</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248875"/>
            <a:ext cx="7505700" cy="32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sz="2400">
                <a:solidFill>
                  <a:srgbClr val="000000"/>
                </a:solidFill>
                <a:highlight>
                  <a:srgbClr val="FFFFFF"/>
                </a:highlight>
                <a:latin typeface="Times New Roman"/>
                <a:ea typeface="Times New Roman"/>
                <a:cs typeface="Times New Roman"/>
                <a:sym typeface="Times New Roman"/>
              </a:rPr>
              <a:t>Ультразвуковой дальномер</a:t>
            </a:r>
            <a:r>
              <a:rPr lang="ru" sz="1844">
                <a:solidFill>
                  <a:srgbClr val="000000"/>
                </a:solidFill>
                <a:highlight>
                  <a:srgbClr val="FFFFFF"/>
                </a:highlight>
                <a:latin typeface="Times New Roman"/>
                <a:ea typeface="Times New Roman"/>
                <a:cs typeface="Times New Roman"/>
                <a:sym typeface="Times New Roman"/>
              </a:rPr>
              <a:t> </a:t>
            </a:r>
            <a:endParaRPr sz="3444"/>
          </a:p>
        </p:txBody>
      </p:sp>
      <p:sp>
        <p:nvSpPr>
          <p:cNvPr id="141" name="Google Shape;141;p15"/>
          <p:cNvSpPr txBox="1"/>
          <p:nvPr>
            <p:ph idx="1" type="body"/>
          </p:nvPr>
        </p:nvSpPr>
        <p:spPr>
          <a:xfrm>
            <a:off x="819150" y="641050"/>
            <a:ext cx="7505700" cy="379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400">
                <a:solidFill>
                  <a:srgbClr val="000000"/>
                </a:solidFill>
                <a:latin typeface="Times New Roman"/>
                <a:ea typeface="Times New Roman"/>
                <a:cs typeface="Times New Roman"/>
                <a:sym typeface="Times New Roman"/>
              </a:rPr>
              <a:t>Данный дальномер работает по активному принципу. Это оборудование имеет схожий метод с тем, что используют для ориентирования дельфины или летучие мыши. Прибор создает звуковую волну, направленную вперед на объект, к которому нужно померить расстояние. При достижении импульсом преграды создается эхо, которое отбивается и попадает на чувствительную часть ультразвукового устройства. Такие приборы используют звук с высокой частотой около 40 кГц. Он неуловимый уху человека, поэтому применение подобного дальномера не вызывает никакого дискомфорта. Это сравнительно недорогие устройства, но, чтобы ими воспользоваться, необходимо правильно направить импульс, на что уходит время. Конечно, рулеткой мерить намного дольше, но лазерные инструменты более совершенные, чем ультразвуковые.Рисунок ультразвукового дальномера HC-SR04.</a:t>
            </a:r>
            <a:endParaRPr/>
          </a:p>
        </p:txBody>
      </p:sp>
      <p:pic>
        <p:nvPicPr>
          <p:cNvPr id="142" name="Google Shape;142;p15"/>
          <p:cNvPicPr preferRelativeResize="0"/>
          <p:nvPr/>
        </p:nvPicPr>
        <p:blipFill>
          <a:blip r:embed="rId3">
            <a:alphaModFix/>
          </a:blip>
          <a:stretch>
            <a:fillRect/>
          </a:stretch>
        </p:blipFill>
        <p:spPr>
          <a:xfrm>
            <a:off x="2015563" y="3137375"/>
            <a:ext cx="5112875" cy="1833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38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200">
                <a:solidFill>
                  <a:srgbClr val="000000"/>
                </a:solidFill>
                <a:highlight>
                  <a:srgbClr val="FFFFFF"/>
                </a:highlight>
                <a:latin typeface="Times New Roman"/>
                <a:ea typeface="Times New Roman"/>
                <a:cs typeface="Times New Roman"/>
                <a:sym typeface="Times New Roman"/>
              </a:rPr>
              <a:t>Отладочная плата Arduino Uno</a:t>
            </a:r>
            <a:endParaRPr sz="2300"/>
          </a:p>
        </p:txBody>
      </p:sp>
      <p:sp>
        <p:nvSpPr>
          <p:cNvPr id="148" name="Google Shape;148;p16"/>
          <p:cNvSpPr txBox="1"/>
          <p:nvPr>
            <p:ph idx="1" type="body"/>
          </p:nvPr>
        </p:nvSpPr>
        <p:spPr>
          <a:xfrm>
            <a:off x="819150" y="1900525"/>
            <a:ext cx="7505700" cy="3031800"/>
          </a:xfrm>
          <a:prstGeom prst="rect">
            <a:avLst/>
          </a:prstGeom>
        </p:spPr>
        <p:txBody>
          <a:bodyPr anchorCtr="0" anchor="t" bIns="91425" lIns="91425" spcFirstLastPara="1" rIns="91425" wrap="square" tIns="91425">
            <a:normAutofit lnSpcReduction="10000"/>
          </a:bodyPr>
          <a:lstStyle/>
          <a:p>
            <a:pPr indent="0" lvl="0" marL="444500" rtl="0" algn="just">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Отладочная плата Arduino на базе Atmega328 имеет следующие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основные характеристики: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ru" sz="1400">
                <a:solidFill>
                  <a:srgbClr val="000000"/>
                </a:solidFill>
                <a:highlight>
                  <a:srgbClr val="FFFFFF"/>
                </a:highlight>
                <a:latin typeface="Times New Roman"/>
                <a:ea typeface="Times New Roman"/>
                <a:cs typeface="Times New Roman"/>
                <a:sym typeface="Times New Roman"/>
              </a:rPr>
              <a:t>Микроконтроллер Atmega328.</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ru" sz="1400">
                <a:solidFill>
                  <a:srgbClr val="000000"/>
                </a:solidFill>
                <a:highlight>
                  <a:srgbClr val="FFFFFF"/>
                </a:highlight>
                <a:latin typeface="Times New Roman"/>
                <a:ea typeface="Times New Roman"/>
                <a:cs typeface="Times New Roman"/>
                <a:sym typeface="Times New Roman"/>
              </a:rPr>
              <a:t>Входы/выходы: плата имеет ряд цифровых и аналоговых входов/выходов, которые могут использоваться для подключения различных устройств и датчиков.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ru" sz="1400">
                <a:solidFill>
                  <a:srgbClr val="000000"/>
                </a:solidFill>
                <a:highlight>
                  <a:srgbClr val="FFFFFF"/>
                </a:highlight>
                <a:latin typeface="Times New Roman"/>
                <a:ea typeface="Times New Roman"/>
                <a:cs typeface="Times New Roman"/>
                <a:sym typeface="Times New Roman"/>
              </a:rPr>
              <a:t>Интерфейсы: плата оснащена различными интерфейсами, такими как UART (Serial), I2C и SPI, что позволяет подключать различные устройства.</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ru" sz="1400">
                <a:solidFill>
                  <a:srgbClr val="000000"/>
                </a:solidFill>
                <a:highlight>
                  <a:srgbClr val="FFFFFF"/>
                </a:highlight>
                <a:latin typeface="Times New Roman"/>
                <a:ea typeface="Times New Roman"/>
                <a:cs typeface="Times New Roman"/>
                <a:sym typeface="Times New Roman"/>
              </a:rPr>
              <a:t>Питание: отладочная плата питается от внешнего источника питания напряжением 5 В, которое может быть подано через разъем питания или подано напрямую на контакт Vcc.</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AutoNum type="arabicPeriod"/>
            </a:pPr>
            <a:r>
              <a:rPr lang="ru" sz="1400">
                <a:solidFill>
                  <a:srgbClr val="000000"/>
                </a:solidFill>
                <a:highlight>
                  <a:srgbClr val="FFFFFF"/>
                </a:highlight>
                <a:latin typeface="Times New Roman"/>
                <a:ea typeface="Times New Roman"/>
                <a:cs typeface="Times New Roman"/>
                <a:sym typeface="Times New Roman"/>
              </a:rPr>
              <a:t>Программирование: плата может быть запрограммирована с использованием Arduino IDE.</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descr="Что такое Arduino?||Arduino-diy.com" id="149" name="Google Shape;149;p16"/>
          <p:cNvPicPr preferRelativeResize="0"/>
          <p:nvPr/>
        </p:nvPicPr>
        <p:blipFill>
          <a:blip r:embed="rId3">
            <a:alphaModFix/>
          </a:blip>
          <a:stretch>
            <a:fillRect/>
          </a:stretch>
        </p:blipFill>
        <p:spPr>
          <a:xfrm>
            <a:off x="4668350" y="273075"/>
            <a:ext cx="3861050" cy="171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773900" y="219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200">
                <a:solidFill>
                  <a:schemeClr val="dk2"/>
                </a:solidFill>
              </a:rPr>
              <a:t>Выбранный нами </a:t>
            </a:r>
            <a:r>
              <a:rPr lang="ru" sz="2200">
                <a:solidFill>
                  <a:schemeClr val="dk2"/>
                </a:solidFill>
              </a:rPr>
              <a:t>САПР </a:t>
            </a:r>
            <a:endParaRPr sz="2200">
              <a:solidFill>
                <a:schemeClr val="dk2"/>
              </a:solidFill>
            </a:endParaRPr>
          </a:p>
        </p:txBody>
      </p:sp>
      <p:sp>
        <p:nvSpPr>
          <p:cNvPr id="155" name="Google Shape;155;p17"/>
          <p:cNvSpPr txBox="1"/>
          <p:nvPr>
            <p:ph idx="1" type="body"/>
          </p:nvPr>
        </p:nvSpPr>
        <p:spPr>
          <a:xfrm>
            <a:off x="819150" y="814525"/>
            <a:ext cx="7505700" cy="362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KiCad (от англ. "Ki" - ключ, "CAD" - компьютерное проектирование) - это бесплатная и открытая система автоматизированного проектирования электронных схем и печатных плат. Она предоставляет пользователям полный набор инструментов для создания схем, размещения компонентов, маршрутизации проводников и создания производственных файлов для изготовления печатных плат. KiCad поставляется с библиотеками компонентов, моделями компонентов и футпринтами для более чем 750 000 электронных компонентов.</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lang="ru" sz="1400">
                <a:solidFill>
                  <a:srgbClr val="000000"/>
                </a:solidFill>
                <a:highlight>
                  <a:srgbClr val="FFFFFF"/>
                </a:highlight>
                <a:latin typeface="Times New Roman"/>
                <a:ea typeface="Times New Roman"/>
                <a:cs typeface="Times New Roman"/>
                <a:sym typeface="Times New Roman"/>
              </a:rPr>
              <a:t>KiCad предоставляет несколько основных компонентов для проектирования электронных схем и создания печатных плат. Эти компоненты включают в себя: </a:t>
            </a:r>
            <a:endParaRPr sz="1400">
              <a:solidFill>
                <a:srgbClr val="000000"/>
              </a:solidFill>
              <a:highlight>
                <a:srgbClr val="FFFFFF"/>
              </a:highlight>
              <a:latin typeface="Times New Roman"/>
              <a:ea typeface="Times New Roman"/>
              <a:cs typeface="Times New Roman"/>
              <a:sym typeface="Times New Roman"/>
            </a:endParaRPr>
          </a:p>
          <a:p>
            <a:pPr indent="-317500" lvl="0" marL="736600" rtl="0" algn="l">
              <a:spcBef>
                <a:spcPts val="0"/>
              </a:spcBef>
              <a:spcAft>
                <a:spcPts val="0"/>
              </a:spcAft>
              <a:buClr>
                <a:srgbClr val="000000"/>
              </a:buClr>
              <a:buSzPts val="1400"/>
              <a:buFont typeface="Times New Roman"/>
              <a:buChar char="●"/>
            </a:pPr>
            <a:r>
              <a:rPr lang="ru" sz="1400">
                <a:solidFill>
                  <a:srgbClr val="000000"/>
                </a:solidFill>
                <a:highlight>
                  <a:srgbClr val="FFFFFF"/>
                </a:highlight>
                <a:latin typeface="Times New Roman"/>
                <a:ea typeface="Times New Roman"/>
                <a:cs typeface="Times New Roman"/>
                <a:sym typeface="Times New Roman"/>
              </a:rPr>
              <a:t>Eeschema - для создания схематических диаграмм; </a:t>
            </a:r>
            <a:endParaRPr sz="1400">
              <a:solidFill>
                <a:srgbClr val="000000"/>
              </a:solidFill>
              <a:highlight>
                <a:srgbClr val="FFFFFF"/>
              </a:highlight>
              <a:latin typeface="Times New Roman"/>
              <a:ea typeface="Times New Roman"/>
              <a:cs typeface="Times New Roman"/>
              <a:sym typeface="Times New Roman"/>
            </a:endParaRPr>
          </a:p>
          <a:p>
            <a:pPr indent="-317500" lvl="0" marL="736600" rtl="0" algn="l">
              <a:spcBef>
                <a:spcPts val="0"/>
              </a:spcBef>
              <a:spcAft>
                <a:spcPts val="0"/>
              </a:spcAft>
              <a:buClr>
                <a:srgbClr val="000000"/>
              </a:buClr>
              <a:buSzPts val="1400"/>
              <a:buFont typeface="Times New Roman"/>
              <a:buChar char="●"/>
            </a:pPr>
            <a:r>
              <a:rPr lang="ru" sz="1400">
                <a:solidFill>
                  <a:srgbClr val="000000"/>
                </a:solidFill>
                <a:highlight>
                  <a:srgbClr val="FFFFFF"/>
                </a:highlight>
                <a:latin typeface="Times New Roman"/>
                <a:ea typeface="Times New Roman"/>
                <a:cs typeface="Times New Roman"/>
                <a:sym typeface="Times New Roman"/>
              </a:rPr>
              <a:t>CvPcb - для размещения компонентов на плате; </a:t>
            </a:r>
            <a:endParaRPr sz="1400">
              <a:solidFill>
                <a:srgbClr val="000000"/>
              </a:solidFill>
              <a:highlight>
                <a:srgbClr val="FFFFFF"/>
              </a:highlight>
              <a:latin typeface="Times New Roman"/>
              <a:ea typeface="Times New Roman"/>
              <a:cs typeface="Times New Roman"/>
              <a:sym typeface="Times New Roman"/>
            </a:endParaRPr>
          </a:p>
          <a:p>
            <a:pPr indent="-317500" lvl="0" marL="736600" rtl="0" algn="l">
              <a:spcBef>
                <a:spcPts val="0"/>
              </a:spcBef>
              <a:spcAft>
                <a:spcPts val="0"/>
              </a:spcAft>
              <a:buClr>
                <a:srgbClr val="000000"/>
              </a:buClr>
              <a:buSzPts val="1400"/>
              <a:buFont typeface="Times New Roman"/>
              <a:buChar char="●"/>
            </a:pPr>
            <a:r>
              <a:rPr lang="ru" sz="1400">
                <a:solidFill>
                  <a:srgbClr val="000000"/>
                </a:solidFill>
                <a:highlight>
                  <a:srgbClr val="FFFFFF"/>
                </a:highlight>
                <a:latin typeface="Times New Roman"/>
                <a:ea typeface="Times New Roman"/>
                <a:cs typeface="Times New Roman"/>
                <a:sym typeface="Times New Roman"/>
              </a:rPr>
              <a:t>Pcbnew - для проектирования печатной платы и проведения трассировки; </a:t>
            </a:r>
            <a:endParaRPr sz="1400">
              <a:solidFill>
                <a:srgbClr val="000000"/>
              </a:solidFill>
              <a:highlight>
                <a:srgbClr val="FFFFFF"/>
              </a:highlight>
              <a:latin typeface="Times New Roman"/>
              <a:ea typeface="Times New Roman"/>
              <a:cs typeface="Times New Roman"/>
              <a:sym typeface="Times New Roman"/>
            </a:endParaRPr>
          </a:p>
          <a:p>
            <a:pPr indent="-317500" lvl="0" marL="736600" rtl="0" algn="l">
              <a:spcBef>
                <a:spcPts val="0"/>
              </a:spcBef>
              <a:spcAft>
                <a:spcPts val="0"/>
              </a:spcAft>
              <a:buClr>
                <a:srgbClr val="000000"/>
              </a:buClr>
              <a:buSzPts val="1400"/>
              <a:buFont typeface="Times New Roman"/>
              <a:buChar char="●"/>
            </a:pPr>
            <a:r>
              <a:rPr lang="ru" sz="1400">
                <a:solidFill>
                  <a:srgbClr val="000000"/>
                </a:solidFill>
                <a:highlight>
                  <a:srgbClr val="FFFFFF"/>
                </a:highlight>
                <a:latin typeface="Times New Roman"/>
                <a:ea typeface="Times New Roman"/>
                <a:cs typeface="Times New Roman"/>
                <a:sym typeface="Times New Roman"/>
              </a:rPr>
              <a:t>Gerbview - для просмотра файлов герберов и документации. </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rgbClr val="000000"/>
              </a:solidFill>
              <a:highlight>
                <a:srgbClr val="FFFFFF"/>
              </a:highlight>
              <a:latin typeface="Times New Roman"/>
              <a:ea typeface="Times New Roman"/>
              <a:cs typeface="Times New Roman"/>
              <a:sym typeface="Times New Roman"/>
            </a:endParaRPr>
          </a:p>
        </p:txBody>
      </p:sp>
      <p:pic>
        <p:nvPicPr>
          <p:cNvPr id="156" name="Google Shape;156;p17"/>
          <p:cNvPicPr preferRelativeResize="0"/>
          <p:nvPr/>
        </p:nvPicPr>
        <p:blipFill>
          <a:blip r:embed="rId3">
            <a:alphaModFix/>
          </a:blip>
          <a:stretch>
            <a:fillRect/>
          </a:stretch>
        </p:blipFill>
        <p:spPr>
          <a:xfrm>
            <a:off x="6802700" y="219625"/>
            <a:ext cx="1689374" cy="678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452500"/>
            <a:ext cx="7505700" cy="7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200">
                <a:solidFill>
                  <a:schemeClr val="dk2"/>
                </a:solidFill>
              </a:rPr>
              <a:t>Arduino IDE</a:t>
            </a:r>
            <a:endParaRPr sz="2200">
              <a:solidFill>
                <a:schemeClr val="dk2"/>
              </a:solidFill>
            </a:endParaRPr>
          </a:p>
        </p:txBody>
      </p:sp>
      <p:sp>
        <p:nvSpPr>
          <p:cNvPr id="162" name="Google Shape;162;p18"/>
          <p:cNvSpPr txBox="1"/>
          <p:nvPr>
            <p:ph idx="1" type="body"/>
          </p:nvPr>
        </p:nvSpPr>
        <p:spPr>
          <a:xfrm>
            <a:off x="819150" y="1342450"/>
            <a:ext cx="7505700" cy="309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Arduino IDE - наиболее распространенная среда разработки для Arduino Uno. Эта IDE поддерживает языки программирования C и C++.</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ru" sz="1400">
                <a:solidFill>
                  <a:srgbClr val="000000"/>
                </a:solidFill>
                <a:highlight>
                  <a:srgbClr val="FFFFFF"/>
                </a:highlight>
                <a:latin typeface="Times New Roman"/>
                <a:ea typeface="Times New Roman"/>
                <a:cs typeface="Times New Roman"/>
                <a:sym typeface="Times New Roman"/>
              </a:rPr>
              <a:t>Большой плюс этой IDE это фреймворк </a:t>
            </a:r>
            <a:r>
              <a:rPr lang="ru" sz="1400">
                <a:solidFill>
                  <a:srgbClr val="000000"/>
                </a:solidFill>
                <a:latin typeface="Times New Roman"/>
                <a:ea typeface="Times New Roman"/>
                <a:cs typeface="Times New Roman"/>
                <a:sym typeface="Times New Roman"/>
              </a:rPr>
              <a:t>Wiring.</a:t>
            </a:r>
            <a:endParaRPr sz="1400">
              <a:solidFill>
                <a:srgbClr val="000000"/>
              </a:solidFill>
              <a:latin typeface="Times New Roman"/>
              <a:ea typeface="Times New Roman"/>
              <a:cs typeface="Times New Roman"/>
              <a:sym typeface="Times New Roman"/>
            </a:endParaRPr>
          </a:p>
          <a:p>
            <a:pPr indent="533400" lvl="0" marL="0" rtl="0" algn="just">
              <a:spcBef>
                <a:spcPts val="1200"/>
              </a:spcBef>
              <a:spcAft>
                <a:spcPts val="0"/>
              </a:spcAft>
              <a:buNone/>
            </a:pPr>
            <a:r>
              <a:rPr lang="ru" sz="1400">
                <a:solidFill>
                  <a:srgbClr val="000000"/>
                </a:solidFill>
                <a:highlight>
                  <a:srgbClr val="FFFFFF"/>
                </a:highlight>
                <a:latin typeface="Times New Roman"/>
                <a:ea typeface="Times New Roman"/>
                <a:cs typeface="Times New Roman"/>
                <a:sym typeface="Times New Roman"/>
              </a:rPr>
              <a:t>Wiring - это фреймворк для программирования микроконтроллеров, который был создан для упрощения разработки электронных проектов. Он был разработан в рамках проекта Arduino и стал одним из основных элементов его экосистемы. </a:t>
            </a:r>
            <a:endParaRPr sz="1400">
              <a:solidFill>
                <a:srgbClr val="000000"/>
              </a:solidFill>
              <a:highlight>
                <a:srgbClr val="FFFFFF"/>
              </a:highlight>
              <a:latin typeface="Times New Roman"/>
              <a:ea typeface="Times New Roman"/>
              <a:cs typeface="Times New Roman"/>
              <a:sym typeface="Times New Roman"/>
            </a:endParaRPr>
          </a:p>
          <a:p>
            <a:pPr indent="533400" lvl="0" marL="0" rtl="0" algn="just">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Основными целями Wiring были упрощение программирования микроконтроллеров и создание более доступных инструментов для электронной разработки.</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163" name="Google Shape;163;p18"/>
          <p:cNvPicPr preferRelativeResize="0"/>
          <p:nvPr/>
        </p:nvPicPr>
        <p:blipFill>
          <a:blip r:embed="rId3">
            <a:alphaModFix/>
          </a:blip>
          <a:stretch>
            <a:fillRect/>
          </a:stretch>
        </p:blipFill>
        <p:spPr>
          <a:xfrm>
            <a:off x="7255924" y="259125"/>
            <a:ext cx="1318194" cy="1146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520375" y="212100"/>
            <a:ext cx="83262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sz="2200">
                <a:solidFill>
                  <a:srgbClr val="000000"/>
                </a:solidFill>
                <a:highlight>
                  <a:srgbClr val="FFFFFF"/>
                </a:highlight>
                <a:latin typeface="Times New Roman"/>
                <a:ea typeface="Times New Roman"/>
                <a:cs typeface="Times New Roman"/>
                <a:sym typeface="Times New Roman"/>
              </a:rPr>
              <a:t>Алгоритм функционирования ультразвукового дальномера.</a:t>
            </a:r>
            <a:endParaRPr sz="2200">
              <a:solidFill>
                <a:schemeClr val="dk2"/>
              </a:solidFill>
            </a:endParaRPr>
          </a:p>
        </p:txBody>
      </p:sp>
      <p:sp>
        <p:nvSpPr>
          <p:cNvPr id="169" name="Google Shape;169;p19"/>
          <p:cNvSpPr txBox="1"/>
          <p:nvPr>
            <p:ph idx="1" type="body"/>
          </p:nvPr>
        </p:nvSpPr>
        <p:spPr>
          <a:xfrm>
            <a:off x="819150" y="761725"/>
            <a:ext cx="4173600" cy="3677100"/>
          </a:xfrm>
          <a:prstGeom prst="rect">
            <a:avLst/>
          </a:prstGeom>
        </p:spPr>
        <p:txBody>
          <a:bodyPr anchorCtr="0" anchor="t" bIns="91425" lIns="91425" spcFirstLastPara="1" rIns="91425" wrap="square" tIns="91425">
            <a:normAutofit fontScale="92500" lnSpcReduction="10000"/>
          </a:bodyPr>
          <a:lstStyle/>
          <a:p>
            <a:pPr indent="444500" lvl="0" marL="0" rtl="0" algn="l">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Алгоритм работы с датчиком следующий:  </a:t>
            </a:r>
            <a:endParaRPr sz="1400">
              <a:solidFill>
                <a:srgbClr val="000000"/>
              </a:solidFill>
              <a:highlight>
                <a:srgbClr val="FFFFFF"/>
              </a:highlight>
              <a:latin typeface="Times New Roman"/>
              <a:ea typeface="Times New Roman"/>
              <a:cs typeface="Times New Roman"/>
              <a:sym typeface="Times New Roman"/>
            </a:endParaRPr>
          </a:p>
          <a:p>
            <a:pPr indent="444500" lvl="0" marL="0" rtl="0" algn="l">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 для старта измерения на вход Trig подается запускающий импульс длительностью 10 микросекунд;  </a:t>
            </a:r>
            <a:endParaRPr sz="1400">
              <a:solidFill>
                <a:srgbClr val="000000"/>
              </a:solidFill>
              <a:highlight>
                <a:srgbClr val="FFFFFF"/>
              </a:highlight>
              <a:latin typeface="Times New Roman"/>
              <a:ea typeface="Times New Roman"/>
              <a:cs typeface="Times New Roman"/>
              <a:sym typeface="Times New Roman"/>
            </a:endParaRPr>
          </a:p>
          <a:p>
            <a:pPr indent="444500" lvl="0" marL="0" rtl="0" algn="l">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 после обнаружения запускающего импульса датчик излучает 8 импульсов с частотой 40 кГц;  </a:t>
            </a:r>
            <a:endParaRPr sz="1400">
              <a:solidFill>
                <a:srgbClr val="000000"/>
              </a:solidFill>
              <a:highlight>
                <a:srgbClr val="FFFFFF"/>
              </a:highlight>
              <a:latin typeface="Times New Roman"/>
              <a:ea typeface="Times New Roman"/>
              <a:cs typeface="Times New Roman"/>
              <a:sym typeface="Times New Roman"/>
            </a:endParaRPr>
          </a:p>
          <a:p>
            <a:pPr indent="444500" lvl="0" marL="0" rtl="0" algn="l">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 обнаружив отраженный сигнал, датчик устанавливает высокий уровень на выходе Echo. Длительность данного состояния в микросекундах будет пропорциональна измеренному расстоянию в метрах;  </a:t>
            </a:r>
            <a:endParaRPr sz="1400">
              <a:solidFill>
                <a:srgbClr val="000000"/>
              </a:solidFill>
              <a:highlight>
                <a:srgbClr val="FFFFFF"/>
              </a:highlight>
              <a:latin typeface="Times New Roman"/>
              <a:ea typeface="Times New Roman"/>
              <a:cs typeface="Times New Roman"/>
              <a:sym typeface="Times New Roman"/>
            </a:endParaRPr>
          </a:p>
          <a:p>
            <a:pPr indent="444500" lvl="0" marL="0" rtl="0" algn="l">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 запускающие импульсы рекомендуется формировать 1 раз в 50 мс. </a:t>
            </a:r>
            <a:endParaRPr sz="1400">
              <a:solidFill>
                <a:srgbClr val="000000"/>
              </a:solidFill>
              <a:highlight>
                <a:srgbClr val="FFFFFF"/>
              </a:highlight>
              <a:latin typeface="Times New Roman"/>
              <a:ea typeface="Times New Roman"/>
              <a:cs typeface="Times New Roman"/>
              <a:sym typeface="Times New Roman"/>
            </a:endParaRPr>
          </a:p>
          <a:p>
            <a:pPr indent="444500" lvl="0" marL="0" rtl="0" algn="l">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 Всё, что требуется от управляющего микроконтроллера, – сформировать запускающий импульс и измерить значение эхо-сигнала. Принцип работы, показан на рисунке.</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70" name="Google Shape;170;p19"/>
          <p:cNvPicPr preferRelativeResize="0"/>
          <p:nvPr/>
        </p:nvPicPr>
        <p:blipFill>
          <a:blip r:embed="rId3">
            <a:alphaModFix/>
          </a:blip>
          <a:stretch>
            <a:fillRect/>
          </a:stretch>
        </p:blipFill>
        <p:spPr>
          <a:xfrm>
            <a:off x="4992750" y="1166700"/>
            <a:ext cx="3846450" cy="247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233800"/>
            <a:ext cx="7505700" cy="42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sz="2200">
                <a:solidFill>
                  <a:srgbClr val="000000"/>
                </a:solidFill>
                <a:highlight>
                  <a:srgbClr val="FFFFFF"/>
                </a:highlight>
                <a:latin typeface="Times New Roman"/>
                <a:ea typeface="Times New Roman"/>
                <a:cs typeface="Times New Roman"/>
                <a:sym typeface="Times New Roman"/>
              </a:rPr>
              <a:t>Заключение</a:t>
            </a:r>
            <a:r>
              <a:rPr b="1" lang="ru" sz="1600">
                <a:solidFill>
                  <a:srgbClr val="000000"/>
                </a:solidFill>
                <a:highlight>
                  <a:srgbClr val="FFFFFF"/>
                </a:highlight>
                <a:latin typeface="Times New Roman"/>
                <a:ea typeface="Times New Roman"/>
                <a:cs typeface="Times New Roman"/>
                <a:sym typeface="Times New Roman"/>
              </a:rPr>
              <a:t> </a:t>
            </a:r>
            <a:endParaRPr/>
          </a:p>
        </p:txBody>
      </p:sp>
      <p:sp>
        <p:nvSpPr>
          <p:cNvPr id="176" name="Google Shape;176;p20"/>
          <p:cNvSpPr txBox="1"/>
          <p:nvPr>
            <p:ph idx="1" type="body"/>
          </p:nvPr>
        </p:nvSpPr>
        <p:spPr>
          <a:xfrm>
            <a:off x="819150" y="527925"/>
            <a:ext cx="7505700" cy="43365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В ходе разработки курсового проекта было проанализирована предметная область. Изучены особенности Arduino Uno, . Рассмотрены основные характеристики ультразвукового дальномера, его область применения. Рассмотрены и описаны различные отладочные платы, которые могли бы использоваться в данном проекте.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Была изучена САПР KiCad для проектирования принципиальных электрических схем. Разработаны структурная, принципиальная электрические схемы ультразвукового дальномера. Рассмотрены основные электронные компоненты, позволяющие собрать собственный ультразвукового дальномера.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Была составлена блок-схема алгоритма работы программы ультразвукового дальномера. На основе блок-схемы был разработан алгоритм, который в дальнейшем был загружен в отладочную плату Arduino Uno. На основание структурной и принципиальной электронных схем было собрано устройство, которое успешно функционировало.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Была изучена среда проектирования Inventor 2020. Благодаря данной программе для проектирования был разработан корпус ультразвукового дальномера. </a:t>
            </a:r>
            <a:endParaRPr sz="1400">
              <a:solidFill>
                <a:srgbClr val="000000"/>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ru" sz="1400">
                <a:solidFill>
                  <a:srgbClr val="000000"/>
                </a:solidFill>
                <a:highlight>
                  <a:srgbClr val="FFFFFF"/>
                </a:highlight>
                <a:latin typeface="Times New Roman"/>
                <a:ea typeface="Times New Roman"/>
                <a:cs typeface="Times New Roman"/>
                <a:sym typeface="Times New Roman"/>
              </a:rPr>
              <a:t>Таким образом, в результате выполнения курсового проекта был разработан ультразвуковой дальномер, позволяющий пользователям вычислять расстояние от измерителя до какого-либо объекта. </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