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5"/>
  </p:notesMasterIdLst>
  <p:sldIdLst>
    <p:sldId id="256" r:id="rId2"/>
    <p:sldId id="257" r:id="rId3"/>
    <p:sldId id="269" r:id="rId4"/>
    <p:sldId id="258" r:id="rId5"/>
    <p:sldId id="259"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38CF0-D597-45DD-8472-E9DACB807E4A}" type="datetimeFigureOut">
              <a:rPr lang="ru-RU" smtClean="0"/>
              <a:t>01.06.2024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C2C7A-246B-4906-AB24-4BAE7C273503}" type="slidenum">
              <a:rPr lang="ru-RU" smtClean="0"/>
              <a:t>‹#›</a:t>
            </a:fld>
            <a:endParaRPr lang="ru-RU"/>
          </a:p>
        </p:txBody>
      </p:sp>
    </p:spTree>
    <p:extLst>
      <p:ext uri="{BB962C8B-B14F-4D97-AF65-F5344CB8AC3E}">
        <p14:creationId xmlns:p14="http://schemas.microsoft.com/office/powerpoint/2010/main" val="63271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1EC2C7A-246B-4906-AB24-4BAE7C273503}" type="slidenum">
              <a:rPr lang="ru-RU" smtClean="0"/>
              <a:t>8</a:t>
            </a:fld>
            <a:endParaRPr lang="ru-RU"/>
          </a:p>
        </p:txBody>
      </p:sp>
    </p:spTree>
    <p:extLst>
      <p:ext uri="{BB962C8B-B14F-4D97-AF65-F5344CB8AC3E}">
        <p14:creationId xmlns:p14="http://schemas.microsoft.com/office/powerpoint/2010/main" val="261938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DBC71D2-100D-493E-B247-30E958335B1E}" type="datetime1">
              <a:rPr lang="ru-RU" smtClean="0"/>
              <a:t>01.06.2024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406478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348A67C-CEDD-48A9-83CB-9563CC32A7BA}" type="datetime1">
              <a:rPr lang="ru-RU" smtClean="0"/>
              <a:t>01.06.2024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50671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40BAA11C-2794-440B-A42B-267C27A16A27}" type="datetime1">
              <a:rPr lang="ru-RU" smtClean="0"/>
              <a:t>01.06.2024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502105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996F0635-7A5B-4C80-846D-D197623765B7}" type="datetime1">
              <a:rPr lang="ru-RU" smtClean="0"/>
              <a:t>01.06.2024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76870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60102B1-21C7-487D-8B90-660E7CE0D11D}" type="datetime1">
              <a:rPr lang="ru-RU" smtClean="0"/>
              <a:t>01.06.2024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34554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6E035AA-6866-466E-9EA9-B97F9003ADDD}" type="datetime1">
              <a:rPr lang="ru-RU" smtClean="0"/>
              <a:t>01.06.2024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99297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AB92288-1E59-4B74-8C7E-35A13D359698}" type="datetime1">
              <a:rPr lang="ru-RU" smtClean="0"/>
              <a:t>01.06.2024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84381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879063C-6108-416A-AE38-F77BDBE713E7}" type="datetime1">
              <a:rPr lang="ru-RU" smtClean="0"/>
              <a:t>01.06.2024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26583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06D8BA7-23DC-437A-B7A5-986E57DD51E0}" type="datetime1">
              <a:rPr lang="ru-RU" smtClean="0"/>
              <a:t>01.06.2024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65963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A2E11F0-D41A-4B0A-9721-6F8517069D40}" type="datetime1">
              <a:rPr lang="ru-RU" smtClean="0"/>
              <a:t>01.06.2024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70238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4273B11-8E91-4D1D-A377-255C6659DDD9}" type="datetime1">
              <a:rPr lang="ru-RU" smtClean="0"/>
              <a:t>01.06.2024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16267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1284D-DC31-4556-BEAC-5A8A1A7A9EC2}" type="datetime1">
              <a:rPr lang="ru-RU" smtClean="0"/>
              <a:t>01.06.2024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61598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243A173-6414-4BEF-B49E-778DA7BE2B59}" type="datetime1">
              <a:rPr lang="ru-RU" smtClean="0"/>
              <a:t>01.06.2024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53053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B936D781-AB53-4A6D-A2A7-CAAFD6384058}" type="datetime1">
              <a:rPr lang="ru-RU" smtClean="0"/>
              <a:t>01.06.2024</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072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0A5BD22-AAC5-476B-AFA1-575937278958}" type="datetime1">
              <a:rPr lang="ru-RU" smtClean="0"/>
              <a:t>01.06.2024</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E276063-744B-49AE-85F4-CD3EC9E66288}" type="slidenum">
              <a:rPr lang="ru-RU" smtClean="0"/>
              <a:t>‹#›</a:t>
            </a:fld>
            <a:endParaRPr lang="ru-RU"/>
          </a:p>
        </p:txBody>
      </p:sp>
    </p:spTree>
    <p:extLst>
      <p:ext uri="{BB962C8B-B14F-4D97-AF65-F5344CB8AC3E}">
        <p14:creationId xmlns:p14="http://schemas.microsoft.com/office/powerpoint/2010/main" val="1282448868"/>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Lst>
  <p:hf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2789" y="0"/>
            <a:ext cx="10572000" cy="2971051"/>
          </a:xfrm>
        </p:spPr>
        <p:txBody>
          <a:bodyPr/>
          <a:lstStyle/>
          <a:p>
            <a:r>
              <a:rPr lang="en-US" dirty="0"/>
              <a:t>A Method for Malware Analysis by Virtual Machine Introspection Technique</a:t>
            </a:r>
            <a:endParaRPr lang="ru-RU" dirty="0"/>
          </a:p>
        </p:txBody>
      </p:sp>
      <p:sp>
        <p:nvSpPr>
          <p:cNvPr id="3" name="Подзаголовок 2"/>
          <p:cNvSpPr>
            <a:spLocks noGrp="1"/>
          </p:cNvSpPr>
          <p:nvPr>
            <p:ph type="subTitle" idx="1"/>
          </p:nvPr>
        </p:nvSpPr>
        <p:spPr>
          <a:xfrm>
            <a:off x="4542020" y="5091216"/>
            <a:ext cx="6970426" cy="1315271"/>
          </a:xfrm>
        </p:spPr>
        <p:txBody>
          <a:bodyPr>
            <a:normAutofit/>
          </a:bodyPr>
          <a:lstStyle/>
          <a:p>
            <a:r>
              <a:rPr lang="en-US" sz="2000" dirty="0"/>
              <a:t>The presentation was made by students of group </a:t>
            </a:r>
            <a:r>
              <a:rPr lang="en-US" sz="2000" dirty="0" smtClean="0"/>
              <a:t>6111</a:t>
            </a:r>
            <a:endParaRPr lang="ru-RU" sz="2000" dirty="0" smtClean="0"/>
          </a:p>
          <a:p>
            <a:r>
              <a:rPr lang="en-US" sz="2000" dirty="0" err="1" smtClean="0"/>
              <a:t>Shtengauer</a:t>
            </a:r>
            <a:r>
              <a:rPr lang="en-US" sz="2000" dirty="0" smtClean="0"/>
              <a:t> Kirill and </a:t>
            </a:r>
            <a:r>
              <a:rPr lang="en-US" sz="2000" dirty="0" err="1" smtClean="0"/>
              <a:t>Shelashnikov</a:t>
            </a:r>
            <a:r>
              <a:rPr lang="en-US" sz="2000" dirty="0" smtClean="0"/>
              <a:t> Timo</a:t>
            </a:r>
            <a:r>
              <a:rPr lang="en-US" sz="2000" dirty="0" smtClean="0"/>
              <a:t>fey</a:t>
            </a:r>
            <a:endParaRPr lang="ru-RU" sz="2000" dirty="0"/>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1</a:t>
            </a:fld>
            <a:endParaRPr lang="ru-RU"/>
          </a:p>
        </p:txBody>
      </p:sp>
    </p:spTree>
    <p:extLst>
      <p:ext uri="{BB962C8B-B14F-4D97-AF65-F5344CB8AC3E}">
        <p14:creationId xmlns:p14="http://schemas.microsoft.com/office/powerpoint/2010/main" val="175722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a:t>
            </a:r>
            <a:r>
              <a:rPr lang="en-US" dirty="0"/>
              <a:t>principle of the experiment</a:t>
            </a:r>
            <a:endParaRPr lang="ru-RU" dirty="0"/>
          </a:p>
        </p:txBody>
      </p:sp>
      <p:sp>
        <p:nvSpPr>
          <p:cNvPr id="3" name="Объект 2"/>
          <p:cNvSpPr>
            <a:spLocks noGrp="1"/>
          </p:cNvSpPr>
          <p:nvPr>
            <p:ph idx="1"/>
          </p:nvPr>
        </p:nvSpPr>
        <p:spPr>
          <a:xfrm>
            <a:off x="190062" y="1193587"/>
            <a:ext cx="10554574" cy="3636511"/>
          </a:xfrm>
        </p:spPr>
        <p:txBody>
          <a:bodyPr/>
          <a:lstStyle/>
          <a:p>
            <a:r>
              <a:rPr lang="en-US" dirty="0"/>
              <a:t>In order to test the operation and functioning of the approach, three experiments were performed, each of them consisted in the execution of a different sample of </a:t>
            </a:r>
            <a:r>
              <a:rPr lang="en-US" dirty="0" smtClean="0"/>
              <a:t>malware inside </a:t>
            </a:r>
            <a:r>
              <a:rPr lang="en-US" dirty="0"/>
              <a:t>the monitored Virtual </a:t>
            </a:r>
            <a:r>
              <a:rPr lang="en-US" dirty="0" smtClean="0"/>
              <a:t>Machine</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992797727"/>
              </p:ext>
            </p:extLst>
          </p:nvPr>
        </p:nvGraphicFramePr>
        <p:xfrm>
          <a:off x="304579" y="3953798"/>
          <a:ext cx="11582839" cy="1752600"/>
        </p:xfrm>
        <a:graphic>
          <a:graphicData uri="http://schemas.openxmlformats.org/drawingml/2006/table">
            <a:tbl>
              <a:tblPr firstRow="1" bandRow="1">
                <a:tableStyleId>{5C22544A-7EE6-4342-B048-85BDC9FD1C3A}</a:tableStyleId>
              </a:tblPr>
              <a:tblGrid>
                <a:gridCol w="1595875"/>
                <a:gridCol w="1600200"/>
                <a:gridCol w="4814888"/>
                <a:gridCol w="3571876"/>
              </a:tblGrid>
              <a:tr h="333269">
                <a:tc>
                  <a:txBody>
                    <a:bodyPr/>
                    <a:lstStyle/>
                    <a:p>
                      <a:pPr algn="ctr"/>
                      <a:r>
                        <a:rPr lang="en-US" dirty="0" smtClean="0"/>
                        <a:t>Experiment</a:t>
                      </a:r>
                      <a:endParaRPr lang="ru-RU" dirty="0"/>
                    </a:p>
                  </a:txBody>
                  <a:tcPr/>
                </a:tc>
                <a:tc>
                  <a:txBody>
                    <a:bodyPr/>
                    <a:lstStyle/>
                    <a:p>
                      <a:pPr algn="ctr"/>
                      <a:r>
                        <a:rPr lang="en-US" dirty="0" smtClean="0"/>
                        <a:t>Malware</a:t>
                      </a:r>
                      <a:endParaRPr lang="ru-RU" dirty="0"/>
                    </a:p>
                  </a:txBody>
                  <a:tcPr/>
                </a:tc>
                <a:tc>
                  <a:txBody>
                    <a:bodyPr/>
                    <a:lstStyle/>
                    <a:p>
                      <a:pPr algn="ctr"/>
                      <a:r>
                        <a:rPr lang="en-US" dirty="0" smtClean="0"/>
                        <a:t>MD5</a:t>
                      </a:r>
                      <a:endParaRPr lang="ru-RU" dirty="0"/>
                    </a:p>
                  </a:txBody>
                  <a:tcPr/>
                </a:tc>
                <a:tc>
                  <a:txBody>
                    <a:bodyPr/>
                    <a:lstStyle/>
                    <a:p>
                      <a:pPr algn="ctr"/>
                      <a:r>
                        <a:rPr lang="en-US" dirty="0" smtClean="0"/>
                        <a:t>Antivirus detection from </a:t>
                      </a:r>
                      <a:r>
                        <a:rPr lang="en-US" dirty="0" err="1" smtClean="0"/>
                        <a:t>VirusTotal</a:t>
                      </a:r>
                      <a:endParaRPr lang="ru-RU" dirty="0"/>
                    </a:p>
                  </a:txBody>
                  <a:tcPr/>
                </a:tc>
              </a:tr>
              <a:tr h="370840">
                <a:tc>
                  <a:txBody>
                    <a:bodyPr/>
                    <a:lstStyle/>
                    <a:p>
                      <a:pPr algn="ctr"/>
                      <a:r>
                        <a:rPr lang="en-US" dirty="0" smtClean="0"/>
                        <a:t>1</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7583a73f73638d23298ddb4900def643</a:t>
                      </a:r>
                      <a:endParaRPr lang="ru-RU" dirty="0"/>
                    </a:p>
                  </a:txBody>
                  <a:tcPr/>
                </a:tc>
                <a:tc>
                  <a:txBody>
                    <a:bodyPr/>
                    <a:lstStyle/>
                    <a:p>
                      <a:pPr algn="ctr"/>
                      <a:r>
                        <a:rPr lang="ru-RU" dirty="0" smtClean="0"/>
                        <a:t>56/64</a:t>
                      </a:r>
                      <a:endParaRPr lang="ru-RU" dirty="0"/>
                    </a:p>
                  </a:txBody>
                  <a:tcPr/>
                </a:tc>
              </a:tr>
              <a:tr h="370840">
                <a:tc>
                  <a:txBody>
                    <a:bodyPr/>
                    <a:lstStyle/>
                    <a:p>
                      <a:pPr algn="ctr"/>
                      <a:r>
                        <a:rPr lang="en-US" dirty="0" smtClean="0"/>
                        <a:t>2</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8915452ee0b8e754ee7b047a849a01a2</a:t>
                      </a:r>
                      <a:endParaRPr lang="ru-RU" dirty="0"/>
                    </a:p>
                  </a:txBody>
                  <a:tcPr/>
                </a:tc>
                <a:tc>
                  <a:txBody>
                    <a:bodyPr/>
                    <a:lstStyle/>
                    <a:p>
                      <a:pPr algn="ctr"/>
                      <a:r>
                        <a:rPr lang="ru-RU" dirty="0" smtClean="0"/>
                        <a:t>58/68</a:t>
                      </a:r>
                      <a:endParaRPr lang="ru-RU" dirty="0"/>
                    </a:p>
                  </a:txBody>
                  <a:tcPr/>
                </a:tc>
              </a:tr>
              <a:tr h="370840">
                <a:tc>
                  <a:txBody>
                    <a:bodyPr/>
                    <a:lstStyle/>
                    <a:p>
                      <a:pPr algn="ctr"/>
                      <a:r>
                        <a:rPr lang="en-US" dirty="0" smtClean="0"/>
                        <a:t>3</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c334b788e3da78c413364ef1e163b8ff</a:t>
                      </a:r>
                      <a:endParaRPr lang="ru-RU" dirty="0"/>
                    </a:p>
                  </a:txBody>
                  <a:tcPr/>
                </a:tc>
                <a:tc>
                  <a:txBody>
                    <a:bodyPr/>
                    <a:lstStyle/>
                    <a:p>
                      <a:pPr algn="ctr"/>
                      <a:r>
                        <a:rPr lang="ru-RU" dirty="0" smtClean="0"/>
                        <a:t>43/68</a:t>
                      </a:r>
                      <a:endParaRPr lang="ru-RU" dirty="0"/>
                    </a:p>
                  </a:txBody>
                  <a:tcPr/>
                </a:tc>
              </a:tr>
            </a:tbl>
          </a:graphicData>
        </a:graphic>
      </p:graphicFrame>
      <p:sp>
        <p:nvSpPr>
          <p:cNvPr id="5" name="TextBox 4"/>
          <p:cNvSpPr txBox="1"/>
          <p:nvPr/>
        </p:nvSpPr>
        <p:spPr>
          <a:xfrm>
            <a:off x="1845466" y="5843588"/>
            <a:ext cx="8501063" cy="369332"/>
          </a:xfrm>
          <a:prstGeom prst="rect">
            <a:avLst/>
          </a:prstGeom>
          <a:noFill/>
        </p:spPr>
        <p:txBody>
          <a:bodyPr wrap="square" rtlCol="0">
            <a:spAutoFit/>
          </a:bodyPr>
          <a:lstStyle/>
          <a:p>
            <a:pPr algn="ctr"/>
            <a:r>
              <a:rPr lang="en-US" dirty="0" smtClean="0"/>
              <a:t>Main characteristics of malware samples.</a:t>
            </a:r>
            <a:endParaRPr lang="ru-RU" dirty="0"/>
          </a:p>
        </p:txBody>
      </p:sp>
      <p:sp>
        <p:nvSpPr>
          <p:cNvPr id="6" name="Нижний колонтитул 5"/>
          <p:cNvSpPr>
            <a:spLocks noGrp="1"/>
          </p:cNvSpPr>
          <p:nvPr>
            <p:ph type="ftr" sz="quarter" idx="11"/>
          </p:nvPr>
        </p:nvSpPr>
        <p:spPr>
          <a:xfrm>
            <a:off x="422939" y="6161187"/>
            <a:ext cx="8644320" cy="365125"/>
          </a:xfrm>
        </p:spPr>
        <p:txBody>
          <a:bodyPr/>
          <a:lstStyle/>
          <a:p>
            <a:r>
              <a:rPr lang="en-US" dirty="0"/>
              <a:t>A Method for Malware Analysis by Virtual Machine Introspection </a:t>
            </a:r>
            <a:r>
              <a:rPr lang="en-US" dirty="0" smtClean="0"/>
              <a:t>Technique</a:t>
            </a:r>
            <a:endParaRPr lang="ru-RU" dirty="0"/>
          </a:p>
        </p:txBody>
      </p:sp>
      <p:sp>
        <p:nvSpPr>
          <p:cNvPr id="7" name="Номер слайда 6"/>
          <p:cNvSpPr>
            <a:spLocks noGrp="1"/>
          </p:cNvSpPr>
          <p:nvPr>
            <p:ph type="sldNum" sz="quarter" idx="12"/>
          </p:nvPr>
        </p:nvSpPr>
        <p:spPr/>
        <p:txBody>
          <a:bodyPr/>
          <a:lstStyle/>
          <a:p>
            <a:fld id="{EE276063-744B-49AE-85F4-CD3EC9E66288}" type="slidenum">
              <a:rPr lang="ru-RU" smtClean="0"/>
              <a:t>10</a:t>
            </a:fld>
            <a:endParaRPr lang="ru-RU"/>
          </a:p>
        </p:txBody>
      </p:sp>
    </p:spTree>
    <p:extLst>
      <p:ext uri="{BB962C8B-B14F-4D97-AF65-F5344CB8AC3E}">
        <p14:creationId xmlns:p14="http://schemas.microsoft.com/office/powerpoint/2010/main" val="2396833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00039" y="803494"/>
            <a:ext cx="10555288" cy="1628774"/>
          </a:xfrm>
        </p:spPr>
        <p:txBody>
          <a:bodyPr>
            <a:normAutofit fontScale="92500" lnSpcReduction="10000"/>
          </a:bodyPr>
          <a:lstStyle/>
          <a:p>
            <a:r>
              <a:rPr lang="en-US" dirty="0" smtClean="0"/>
              <a:t>In </a:t>
            </a:r>
            <a:r>
              <a:rPr lang="en-US" dirty="0"/>
              <a:t>the first experiment the introduced malware executed 7 threads, 4 network connections and 24 open </a:t>
            </a:r>
            <a:r>
              <a:rPr lang="en-US" dirty="0" smtClean="0"/>
              <a:t>files</a:t>
            </a:r>
            <a:endParaRPr lang="en-US" dirty="0" smtClean="0"/>
          </a:p>
          <a:p>
            <a:r>
              <a:rPr lang="en-US" dirty="0"/>
              <a:t>In the second experiment 5 threads, 1 network connection and 21 open files were </a:t>
            </a:r>
            <a:r>
              <a:rPr lang="en-US" dirty="0" smtClean="0"/>
              <a:t>registered</a:t>
            </a:r>
          </a:p>
          <a:p>
            <a:r>
              <a:rPr lang="en-US" dirty="0"/>
              <a:t>The last experiment consisted in the execution of the third sample of malware, which was associated with the creation of 1 thread, 1 network connection and 12 open files</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1416100719"/>
              </p:ext>
            </p:extLst>
          </p:nvPr>
        </p:nvGraphicFramePr>
        <p:xfrm>
          <a:off x="185739" y="2432268"/>
          <a:ext cx="11687181" cy="3700283"/>
        </p:xfrm>
        <a:graphic>
          <a:graphicData uri="http://schemas.openxmlformats.org/drawingml/2006/table">
            <a:tbl>
              <a:tblPr firstRow="1" bandRow="1">
                <a:tableStyleId>{5C22544A-7EE6-4342-B048-85BDC9FD1C3A}</a:tableStyleId>
              </a:tblPr>
              <a:tblGrid>
                <a:gridCol w="1514474"/>
                <a:gridCol w="1214439"/>
                <a:gridCol w="1214436"/>
                <a:gridCol w="1471612"/>
                <a:gridCol w="1971675"/>
                <a:gridCol w="1343025"/>
                <a:gridCol w="2957520"/>
              </a:tblGrid>
              <a:tr h="346000">
                <a:tc rowSpan="2">
                  <a:txBody>
                    <a:bodyPr/>
                    <a:lstStyle/>
                    <a:p>
                      <a:pPr algn="ctr"/>
                      <a:r>
                        <a:rPr lang="en-US" dirty="0" smtClean="0"/>
                        <a:t>Experiment</a:t>
                      </a:r>
                      <a:endParaRPr lang="ru-RU" dirty="0"/>
                    </a:p>
                  </a:txBody>
                  <a:tcPr/>
                </a:tc>
                <a:tc rowSpan="2">
                  <a:txBody>
                    <a:bodyPr/>
                    <a:lstStyle/>
                    <a:p>
                      <a:pPr algn="ctr"/>
                      <a:r>
                        <a:rPr lang="en-US" dirty="0" smtClean="0"/>
                        <a:t>Malware</a:t>
                      </a:r>
                      <a:endParaRPr lang="ru-RU" dirty="0"/>
                    </a:p>
                  </a:txBody>
                  <a:tcPr/>
                </a:tc>
                <a:tc rowSpan="2">
                  <a:txBody>
                    <a:bodyPr/>
                    <a:lstStyle/>
                    <a:p>
                      <a:pPr algn="ctr"/>
                      <a:r>
                        <a:rPr lang="en-US" dirty="0" smtClean="0"/>
                        <a:t>#Threads</a:t>
                      </a:r>
                      <a:endParaRPr lang="ru-RU" dirty="0"/>
                    </a:p>
                  </a:txBody>
                  <a:tcPr/>
                </a:tc>
                <a:tc gridSpan="2">
                  <a:txBody>
                    <a:bodyPr/>
                    <a:lstStyle/>
                    <a:p>
                      <a:pPr algn="ctr"/>
                      <a:r>
                        <a:rPr lang="en-US" dirty="0" smtClean="0"/>
                        <a:t>Network connections</a:t>
                      </a:r>
                      <a:endParaRPr lang="ru-RU" dirty="0"/>
                    </a:p>
                  </a:txBody>
                  <a:tcPr/>
                </a:tc>
                <a:tc hMerge="1">
                  <a:txBody>
                    <a:bodyPr/>
                    <a:lstStyle/>
                    <a:p>
                      <a:endParaRPr lang="ru-RU" dirty="0"/>
                    </a:p>
                  </a:txBody>
                  <a:tcPr/>
                </a:tc>
                <a:tc rowSpan="2">
                  <a:txBody>
                    <a:bodyPr/>
                    <a:lstStyle/>
                    <a:p>
                      <a:pPr algn="ctr"/>
                      <a:r>
                        <a:rPr lang="en-US" dirty="0" smtClean="0"/>
                        <a:t># Open files</a:t>
                      </a:r>
                      <a:endParaRPr lang="ru-RU" dirty="0"/>
                    </a:p>
                  </a:txBody>
                  <a:tcPr/>
                </a:tc>
                <a:tc rowSpan="2">
                  <a:txBody>
                    <a:bodyPr/>
                    <a:lstStyle/>
                    <a:p>
                      <a:pPr algn="ctr"/>
                      <a:r>
                        <a:rPr lang="en-US" dirty="0" smtClean="0"/>
                        <a:t>Suspicious files</a:t>
                      </a:r>
                      <a:endParaRPr lang="ru-RU" dirty="0"/>
                    </a:p>
                  </a:txBody>
                  <a:tcPr/>
                </a:tc>
              </a:tr>
              <a:tr h="346000">
                <a:tc vMerge="1">
                  <a:txBody>
                    <a:bodyPr/>
                    <a:lstStyle/>
                    <a:p>
                      <a:endParaRPr lang="ru-RU" dirty="0"/>
                    </a:p>
                  </a:txBody>
                  <a:tcPr/>
                </a:tc>
                <a:tc vMerge="1">
                  <a:txBody>
                    <a:bodyPr/>
                    <a:lstStyle/>
                    <a:p>
                      <a:endParaRPr lang="ru-RU" dirty="0"/>
                    </a:p>
                  </a:txBody>
                  <a:tcPr/>
                </a:tc>
                <a:tc vMerge="1">
                  <a:txBody>
                    <a:bodyPr/>
                    <a:lstStyle/>
                    <a:p>
                      <a:endParaRPr lang="ru-RU" dirty="0"/>
                    </a:p>
                  </a:txBody>
                  <a:tcPr/>
                </a:tc>
                <a:tc>
                  <a:txBody>
                    <a:bodyPr/>
                    <a:lstStyle/>
                    <a:p>
                      <a:pPr algn="ctr"/>
                      <a:r>
                        <a:rPr lang="en-US" dirty="0" smtClean="0"/>
                        <a:t>Port</a:t>
                      </a:r>
                      <a:endParaRPr lang="ru-RU" b="1" dirty="0"/>
                    </a:p>
                  </a:txBody>
                  <a:tcPr/>
                </a:tc>
                <a:tc>
                  <a:txBody>
                    <a:bodyPr/>
                    <a:lstStyle/>
                    <a:p>
                      <a:pPr algn="ctr"/>
                      <a:r>
                        <a:rPr lang="en-US" dirty="0" smtClean="0"/>
                        <a:t>Address</a:t>
                      </a:r>
                      <a:endParaRPr lang="ru-RU" dirty="0"/>
                    </a:p>
                  </a:txBody>
                  <a:tcPr/>
                </a:tc>
                <a:tc vMerge="1">
                  <a:txBody>
                    <a:bodyPr/>
                    <a:lstStyle/>
                    <a:p>
                      <a:endParaRPr lang="ru-RU" dirty="0"/>
                    </a:p>
                  </a:txBody>
                  <a:tcPr/>
                </a:tc>
                <a:tc vMerge="1">
                  <a:txBody>
                    <a:bodyPr/>
                    <a:lstStyle/>
                    <a:p>
                      <a:endParaRPr lang="ru-RU" dirty="0"/>
                    </a:p>
                  </a:txBody>
                  <a:tcPr/>
                </a:tc>
              </a:tr>
              <a:tr h="346000">
                <a:tc rowSpan="7">
                  <a:txBody>
                    <a:bodyPr/>
                    <a:lstStyle/>
                    <a:p>
                      <a:pPr algn="ctr"/>
                      <a:r>
                        <a:rPr lang="en-US" dirty="0" smtClean="0"/>
                        <a:t>1</a:t>
                      </a:r>
                      <a:endParaRPr lang="ru-RU" dirty="0"/>
                    </a:p>
                  </a:txBody>
                  <a:tcPr/>
                </a:tc>
                <a:tc rowSpan="7">
                  <a:txBody>
                    <a:bodyPr/>
                    <a:lstStyle/>
                    <a:p>
                      <a:pPr algn="ctr"/>
                      <a:r>
                        <a:rPr lang="en-US" dirty="0" smtClean="0"/>
                        <a:t>Trojan</a:t>
                      </a:r>
                      <a:endParaRPr lang="ru-RU" dirty="0"/>
                    </a:p>
                  </a:txBody>
                  <a:tcPr/>
                </a:tc>
                <a:tc rowSpan="7">
                  <a:txBody>
                    <a:bodyPr/>
                    <a:lstStyle/>
                    <a:p>
                      <a:pPr algn="ctr"/>
                      <a:r>
                        <a:rPr lang="en-US" dirty="0" smtClean="0"/>
                        <a:t>7</a:t>
                      </a:r>
                      <a:endParaRPr lang="ru-RU" dirty="0"/>
                    </a:p>
                  </a:txBody>
                  <a:tcPr/>
                </a:tc>
                <a:tc rowSpan="2">
                  <a:txBody>
                    <a:bodyPr/>
                    <a:lstStyle/>
                    <a:p>
                      <a:pPr algn="ctr"/>
                      <a:r>
                        <a:rPr lang="ru-RU" dirty="0" smtClean="0"/>
                        <a:t>8143</a:t>
                      </a:r>
                      <a:endParaRPr lang="en-US" dirty="0" smtClean="0"/>
                    </a:p>
                  </a:txBody>
                  <a:tcPr/>
                </a:tc>
                <a:tc>
                  <a:txBody>
                    <a:bodyPr/>
                    <a:lstStyle/>
                    <a:p>
                      <a:pPr algn="ctr"/>
                      <a:r>
                        <a:rPr lang="ru-RU" dirty="0" smtClean="0"/>
                        <a:t>199.7.136.88</a:t>
                      </a:r>
                      <a:endParaRPr lang="ru-RU" dirty="0"/>
                    </a:p>
                  </a:txBody>
                  <a:tcPr/>
                </a:tc>
                <a:tc rowSpan="7">
                  <a:txBody>
                    <a:bodyPr/>
                    <a:lstStyle/>
                    <a:p>
                      <a:pPr algn="ctr"/>
                      <a:r>
                        <a:rPr lang="en-US" dirty="0" smtClean="0"/>
                        <a:t>24</a:t>
                      </a:r>
                      <a:endParaRPr lang="ru-RU" dirty="0"/>
                    </a:p>
                  </a:txBody>
                  <a:tcPr/>
                </a:tc>
                <a:tc rowSpan="7">
                  <a:txBody>
                    <a:bodyPr/>
                    <a:lstStyle/>
                    <a:p>
                      <a:pPr algn="ctr"/>
                      <a:r>
                        <a:rPr lang="en-US" dirty="0" smtClean="0"/>
                        <a:t>ws2_32.dll, ws2help.dll, mswsock.dll, dnsapi.dll, 996E.exe.</a:t>
                      </a:r>
                      <a:endParaRPr lang="ru-RU" dirty="0"/>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151.80.142.33</a:t>
                      </a:r>
                      <a:endParaRPr lang="ru-RU" dirty="0"/>
                    </a:p>
                  </a:txBody>
                  <a:tcPr/>
                </a:tc>
                <a:tc vMerge="1">
                  <a:txBody>
                    <a:bodyPr/>
                    <a:lstStyle/>
                    <a:p>
                      <a:endParaRPr lang="ru-RU"/>
                    </a:p>
                  </a:txBody>
                  <a:tcPr/>
                </a:tc>
                <a:tc vMerge="1">
                  <a:txBody>
                    <a:bodyPr/>
                    <a:lstStyle/>
                    <a:p>
                      <a:endParaRPr lang="ru-RU"/>
                    </a:p>
                  </a:txBody>
                  <a:tcPr/>
                </a:tc>
              </a:tr>
              <a:tr h="278722">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1743</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202.69.40.173</a:t>
                      </a:r>
                      <a:endParaRPr lang="ru-RU" dirty="0"/>
                    </a:p>
                  </a:txBody>
                  <a:tcPr/>
                </a:tc>
                <a:tc vMerge="1">
                  <a:txBody>
                    <a:bodyPr/>
                    <a:lstStyle/>
                    <a:p>
                      <a:endParaRPr lang="ru-RU"/>
                    </a:p>
                  </a:txBody>
                  <a:tcPr/>
                </a:tc>
                <a:tc vMerge="1">
                  <a:txBody>
                    <a:bodyPr/>
                    <a:lstStyle/>
                    <a:p>
                      <a:endParaRPr lang="ru-RU"/>
                    </a:p>
                  </a:txBody>
                  <a:tcPr/>
                </a:tc>
              </a:tr>
              <a:tr h="278722">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en-US" dirty="0" smtClean="0"/>
                        <a:t>243</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78.47.66.169</a:t>
                      </a:r>
                      <a:endParaRPr lang="ru-RU" dirty="0"/>
                    </a:p>
                  </a:txBody>
                  <a:tcPr/>
                </a:tc>
                <a:tc vMerge="1">
                  <a:txBody>
                    <a:bodyPr/>
                    <a:lstStyle/>
                    <a:p>
                      <a:endParaRPr lang="ru-RU"/>
                    </a:p>
                  </a:txBody>
                  <a:tcPr/>
                </a:tc>
                <a:tc vMerge="1">
                  <a:txBody>
                    <a:bodyPr/>
                    <a:lstStyle/>
                    <a:p>
                      <a:endParaRPr lang="ru-RU"/>
                    </a:p>
                  </a:txBody>
                  <a:tcPr/>
                </a:tc>
              </a:tr>
              <a:tr h="346000">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ctr"/>
                      <a:r>
                        <a:rPr lang="ru-RU" dirty="0" smtClean="0"/>
                        <a:t>7447</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605500">
                <a:tc>
                  <a:txBody>
                    <a:bodyPr/>
                    <a:lstStyle/>
                    <a:p>
                      <a:pPr algn="ctr"/>
                      <a:r>
                        <a:rPr lang="en-US" dirty="0" smtClean="0"/>
                        <a:t>2</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5</a:t>
                      </a:r>
                      <a:endParaRPr lang="ru-RU" dirty="0"/>
                    </a:p>
                  </a:txBody>
                  <a:tcPr/>
                </a:tc>
                <a:tc>
                  <a:txBody>
                    <a:bodyPr/>
                    <a:lstStyle/>
                    <a:p>
                      <a:pPr algn="ctr"/>
                      <a:r>
                        <a:rPr lang="ru-RU" dirty="0" smtClean="0"/>
                        <a:t>1029</a:t>
                      </a:r>
                      <a:endParaRPr lang="ru-RU" dirty="0"/>
                    </a:p>
                  </a:txBody>
                  <a:tcPr/>
                </a:tc>
                <a:tc>
                  <a:txBody>
                    <a:bodyPr/>
                    <a:lstStyle/>
                    <a:p>
                      <a:pPr algn="ctr"/>
                      <a:r>
                        <a:rPr lang="ru-RU" dirty="0" smtClean="0"/>
                        <a:t>0.0.0.0</a:t>
                      </a:r>
                      <a:endParaRPr lang="ru-RU" dirty="0"/>
                    </a:p>
                  </a:txBody>
                  <a:tcPr/>
                </a:tc>
                <a:tc>
                  <a:txBody>
                    <a:bodyPr/>
                    <a:lstStyle/>
                    <a:p>
                      <a:pPr algn="ctr"/>
                      <a:r>
                        <a:rPr lang="en-US" dirty="0" smtClean="0"/>
                        <a:t>21</a:t>
                      </a:r>
                      <a:endParaRPr lang="ru-RU" dirty="0"/>
                    </a:p>
                  </a:txBody>
                  <a:tcPr/>
                </a:tc>
                <a:tc>
                  <a:txBody>
                    <a:bodyPr/>
                    <a:lstStyle/>
                    <a:p>
                      <a:pPr algn="ctr"/>
                      <a:r>
                        <a:rPr lang="en-US" dirty="0" smtClean="0"/>
                        <a:t>wsock32.dll, ws2_32.dll, crypt32.dll</a:t>
                      </a:r>
                      <a:endParaRPr lang="ru-RU" dirty="0"/>
                    </a:p>
                  </a:txBody>
                  <a:tcPr/>
                </a:tc>
              </a:tr>
              <a:tr h="794523">
                <a:tc>
                  <a:txBody>
                    <a:bodyPr/>
                    <a:lstStyle/>
                    <a:p>
                      <a:pPr algn="ctr"/>
                      <a:r>
                        <a:rPr lang="en-US" dirty="0" smtClean="0"/>
                        <a:t>3</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1</a:t>
                      </a:r>
                      <a:endParaRPr lang="ru-RU" dirty="0"/>
                    </a:p>
                  </a:txBody>
                  <a:tcPr/>
                </a:tc>
                <a:tc>
                  <a:txBody>
                    <a:bodyPr/>
                    <a:lstStyle/>
                    <a:p>
                      <a:pPr algn="ctr"/>
                      <a:r>
                        <a:rPr lang="ru-RU" dirty="0" smtClean="0"/>
                        <a:t>80</a:t>
                      </a:r>
                      <a:endParaRPr lang="ru-RU" dirty="0"/>
                    </a:p>
                  </a:txBody>
                  <a:tcPr/>
                </a:tc>
                <a:tc>
                  <a:txBody>
                    <a:bodyPr/>
                    <a:lstStyle/>
                    <a:p>
                      <a:pPr algn="ctr"/>
                      <a:r>
                        <a:rPr lang="ru-RU" dirty="0" smtClean="0"/>
                        <a:t>211.104.175.45</a:t>
                      </a:r>
                      <a:endParaRPr lang="ru-RU" dirty="0"/>
                    </a:p>
                  </a:txBody>
                  <a:tcPr/>
                </a:tc>
                <a:tc>
                  <a:txBody>
                    <a:bodyPr/>
                    <a:lstStyle/>
                    <a:p>
                      <a:pPr algn="ctr"/>
                      <a:r>
                        <a:rPr lang="en-US" dirty="0" smtClean="0"/>
                        <a:t>12</a:t>
                      </a:r>
                      <a:endParaRPr lang="ru-RU" dirty="0"/>
                    </a:p>
                  </a:txBody>
                  <a:tcPr/>
                </a:tc>
                <a:tc>
                  <a:txBody>
                    <a:bodyPr/>
                    <a:lstStyle/>
                    <a:p>
                      <a:pPr algn="ctr"/>
                      <a:r>
                        <a:rPr lang="en-US" dirty="0" smtClean="0"/>
                        <a:t>ws2_32.dll, mswsock.dll, wshtcpip.dll, rpcrt4.dll,</a:t>
                      </a:r>
                      <a:endParaRPr lang="ru-RU" dirty="0"/>
                    </a:p>
                  </a:txBody>
                  <a:tcPr/>
                </a:tc>
              </a:tr>
            </a:tbl>
          </a:graphicData>
        </a:graphic>
      </p:graphicFrame>
      <p:sp>
        <p:nvSpPr>
          <p:cNvPr id="6" name="TextBox 5"/>
          <p:cNvSpPr txBox="1"/>
          <p:nvPr/>
        </p:nvSpPr>
        <p:spPr>
          <a:xfrm>
            <a:off x="300039" y="157163"/>
            <a:ext cx="9872663" cy="707886"/>
          </a:xfrm>
          <a:prstGeom prst="rect">
            <a:avLst/>
          </a:prstGeom>
          <a:noFill/>
        </p:spPr>
        <p:txBody>
          <a:bodyPr wrap="square" rtlCol="0">
            <a:spAutoFit/>
          </a:bodyPr>
          <a:lstStyle/>
          <a:p>
            <a:r>
              <a:rPr lang="en-US" sz="4000" b="1" dirty="0"/>
              <a:t>Experimental Results</a:t>
            </a:r>
            <a:endParaRPr lang="ru-RU" sz="4000" b="1" dirty="0"/>
          </a:p>
        </p:txBody>
      </p:sp>
      <p:sp>
        <p:nvSpPr>
          <p:cNvPr id="2" name="TextBox 1"/>
          <p:cNvSpPr txBox="1"/>
          <p:nvPr/>
        </p:nvSpPr>
        <p:spPr>
          <a:xfrm>
            <a:off x="2636048" y="6132551"/>
            <a:ext cx="6786562" cy="369332"/>
          </a:xfrm>
          <a:prstGeom prst="rect">
            <a:avLst/>
          </a:prstGeom>
          <a:noFill/>
        </p:spPr>
        <p:txBody>
          <a:bodyPr wrap="square" rtlCol="0">
            <a:spAutoFit/>
          </a:bodyPr>
          <a:lstStyle/>
          <a:p>
            <a:pPr algn="ctr"/>
            <a:r>
              <a:rPr lang="en-US" dirty="0"/>
              <a:t>Results reported by the reporting module</a:t>
            </a:r>
            <a:endParaRPr lang="ru-RU" dirty="0"/>
          </a:p>
        </p:txBody>
      </p:sp>
      <p:sp>
        <p:nvSpPr>
          <p:cNvPr id="5" name="Нижний колонтитул 4"/>
          <p:cNvSpPr>
            <a:spLocks noGrp="1"/>
          </p:cNvSpPr>
          <p:nvPr>
            <p:ph type="ftr" sz="quarter" idx="11"/>
          </p:nvPr>
        </p:nvSpPr>
        <p:spPr>
          <a:xfrm>
            <a:off x="300039" y="6406155"/>
            <a:ext cx="8644320" cy="365125"/>
          </a:xfrm>
        </p:spPr>
        <p:txBody>
          <a:bodyPr/>
          <a:lstStyle/>
          <a:p>
            <a:r>
              <a:rPr lang="en-US" dirty="0"/>
              <a:t>A Method for Malware Analysis by Virtual Machine Introspection </a:t>
            </a:r>
            <a:r>
              <a:rPr lang="en-US" dirty="0" smtClean="0"/>
              <a:t>Technique</a:t>
            </a:r>
            <a:endParaRPr lang="ru-RU" dirty="0"/>
          </a:p>
        </p:txBody>
      </p:sp>
      <p:sp>
        <p:nvSpPr>
          <p:cNvPr id="7" name="Номер слайда 6"/>
          <p:cNvSpPr>
            <a:spLocks noGrp="1"/>
          </p:cNvSpPr>
          <p:nvPr>
            <p:ph type="sldNum" sz="quarter" idx="12"/>
          </p:nvPr>
        </p:nvSpPr>
        <p:spPr/>
        <p:txBody>
          <a:bodyPr/>
          <a:lstStyle/>
          <a:p>
            <a:fld id="{EE276063-744B-49AE-85F4-CD3EC9E66288}" type="slidenum">
              <a:rPr lang="ru-RU" smtClean="0"/>
              <a:t>11</a:t>
            </a:fld>
            <a:endParaRPr lang="ru-RU"/>
          </a:p>
        </p:txBody>
      </p:sp>
    </p:spTree>
    <p:extLst>
      <p:ext uri="{BB962C8B-B14F-4D97-AF65-F5344CB8AC3E}">
        <p14:creationId xmlns:p14="http://schemas.microsoft.com/office/powerpoint/2010/main" val="337049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Conclusions</a:t>
            </a:r>
            <a:endParaRPr lang="ru-RU" dirty="0"/>
          </a:p>
        </p:txBody>
      </p:sp>
      <p:sp>
        <p:nvSpPr>
          <p:cNvPr id="3" name="Объект 2"/>
          <p:cNvSpPr>
            <a:spLocks noGrp="1"/>
          </p:cNvSpPr>
          <p:nvPr>
            <p:ph idx="1"/>
          </p:nvPr>
        </p:nvSpPr>
        <p:spPr/>
        <p:txBody>
          <a:bodyPr/>
          <a:lstStyle/>
          <a:p>
            <a:r>
              <a:rPr lang="en-US" dirty="0"/>
              <a:t>By analyzing the virtual machine memory image, the behavior of three malware samples in the virtual machine was obtained, such as their IDs, the IDs of their parent processes, the number of threads, as well as their network connections and open </a:t>
            </a:r>
            <a:r>
              <a:rPr lang="en-US" dirty="0" smtClean="0"/>
              <a:t>files</a:t>
            </a:r>
            <a:endParaRPr lang="en-US" dirty="0" smtClean="0"/>
          </a:p>
          <a:p>
            <a:r>
              <a:rPr lang="en-US" dirty="0"/>
              <a:t>Thus, the experimental results confirm the hypothesis that malware can be identified using the virtual machine introspection </a:t>
            </a:r>
            <a:r>
              <a:rPr lang="en-US" dirty="0" smtClean="0"/>
              <a:t>method</a:t>
            </a:r>
            <a:endParaRPr lang="ru-RU" dirty="0"/>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12</a:t>
            </a:fld>
            <a:endParaRPr lang="ru-RU"/>
          </a:p>
        </p:txBody>
      </p:sp>
    </p:spTree>
    <p:extLst>
      <p:ext uri="{BB962C8B-B14F-4D97-AF65-F5344CB8AC3E}">
        <p14:creationId xmlns:p14="http://schemas.microsoft.com/office/powerpoint/2010/main" val="2196502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Thank you for your attention </a:t>
            </a:r>
            <a:endParaRPr lang="ru-RU" dirty="0"/>
          </a:p>
        </p:txBody>
      </p:sp>
      <p:sp>
        <p:nvSpPr>
          <p:cNvPr id="3" name="Подзаголовок 2"/>
          <p:cNvSpPr>
            <a:spLocks noGrp="1"/>
          </p:cNvSpPr>
          <p:nvPr>
            <p:ph type="subTitle" idx="1"/>
          </p:nvPr>
        </p:nvSpPr>
        <p:spPr/>
        <p:txBody>
          <a:bodyPr/>
          <a:lstStyle/>
          <a:p>
            <a:endParaRPr lang="ru-RU"/>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13</a:t>
            </a:fld>
            <a:endParaRPr lang="ru-RU"/>
          </a:p>
        </p:txBody>
      </p:sp>
    </p:spTree>
    <p:extLst>
      <p:ext uri="{BB962C8B-B14F-4D97-AF65-F5344CB8AC3E}">
        <p14:creationId xmlns:p14="http://schemas.microsoft.com/office/powerpoint/2010/main" val="926806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Table of Contents</a:t>
            </a:r>
            <a:endParaRPr lang="ru-RU" dirty="0"/>
          </a:p>
        </p:txBody>
      </p:sp>
      <p:sp>
        <p:nvSpPr>
          <p:cNvPr id="3" name="Объект 2"/>
          <p:cNvSpPr>
            <a:spLocks noGrp="1"/>
          </p:cNvSpPr>
          <p:nvPr>
            <p:ph idx="1"/>
          </p:nvPr>
        </p:nvSpPr>
        <p:spPr>
          <a:xfrm>
            <a:off x="673130" y="2843213"/>
            <a:ext cx="10708868" cy="3686175"/>
          </a:xfrm>
        </p:spPr>
        <p:txBody>
          <a:bodyPr>
            <a:normAutofit fontScale="85000" lnSpcReduction="20000"/>
          </a:bodyPr>
          <a:lstStyle/>
          <a:p>
            <a:pPr marL="0" indent="0">
              <a:buNone/>
            </a:pPr>
            <a:r>
              <a:rPr lang="en-US" sz="1700" dirty="0" smtClean="0"/>
              <a:t>1. Introduction</a:t>
            </a:r>
            <a:endParaRPr lang="ru-RU" sz="1700" dirty="0" smtClean="0"/>
          </a:p>
          <a:p>
            <a:pPr marL="0" indent="0">
              <a:buNone/>
            </a:pPr>
            <a:r>
              <a:rPr lang="en-US" sz="1700" dirty="0" smtClean="0"/>
              <a:t>2. Problem Definition</a:t>
            </a:r>
            <a:endParaRPr lang="ru-RU" sz="1700" dirty="0"/>
          </a:p>
          <a:p>
            <a:pPr marL="0" indent="0">
              <a:buNone/>
            </a:pPr>
            <a:r>
              <a:rPr lang="en-US" sz="1700" dirty="0" smtClean="0"/>
              <a:t>3. Description </a:t>
            </a:r>
            <a:r>
              <a:rPr lang="en-US" sz="1700" dirty="0"/>
              <a:t>of the method and introduction of </a:t>
            </a:r>
            <a:r>
              <a:rPr lang="en-US" sz="1700" dirty="0" smtClean="0"/>
              <a:t>concepts</a:t>
            </a:r>
          </a:p>
          <a:p>
            <a:pPr marL="0" indent="0">
              <a:buNone/>
            </a:pPr>
            <a:r>
              <a:rPr lang="en-US" sz="1700" dirty="0"/>
              <a:t>	</a:t>
            </a:r>
            <a:r>
              <a:rPr lang="en-US" sz="1700" dirty="0" smtClean="0"/>
              <a:t>3.1. </a:t>
            </a:r>
            <a:r>
              <a:rPr lang="en-US" sz="1700" dirty="0"/>
              <a:t>Virtual Machine Monitor</a:t>
            </a:r>
          </a:p>
          <a:p>
            <a:pPr marL="0" indent="0">
              <a:buNone/>
            </a:pPr>
            <a:r>
              <a:rPr lang="en-US" sz="1700" dirty="0" smtClean="0"/>
              <a:t>	3.2. </a:t>
            </a:r>
            <a:r>
              <a:rPr lang="en-US" sz="1700" dirty="0"/>
              <a:t>Types of Virtual Machine Monitor</a:t>
            </a:r>
          </a:p>
          <a:p>
            <a:pPr marL="0" indent="0">
              <a:buNone/>
            </a:pPr>
            <a:r>
              <a:rPr lang="en-US" sz="1700" dirty="0" smtClean="0"/>
              <a:t>	3.3. </a:t>
            </a:r>
            <a:r>
              <a:rPr lang="en-US" sz="1700" dirty="0" err="1"/>
              <a:t>VirtualBox</a:t>
            </a:r>
            <a:r>
              <a:rPr lang="en-US" sz="1700" dirty="0"/>
              <a:t> Hypervisor</a:t>
            </a:r>
          </a:p>
          <a:p>
            <a:pPr marL="0" indent="0">
              <a:buNone/>
            </a:pPr>
            <a:r>
              <a:rPr lang="en-US" sz="1700" dirty="0" smtClean="0"/>
              <a:t>	3.4. </a:t>
            </a:r>
            <a:r>
              <a:rPr lang="en-US" sz="1700" dirty="0"/>
              <a:t>Virtual Machine </a:t>
            </a:r>
            <a:r>
              <a:rPr lang="en-US" sz="1700" dirty="0" smtClean="0"/>
              <a:t>Introspection</a:t>
            </a:r>
          </a:p>
          <a:p>
            <a:pPr marL="0" indent="0">
              <a:buNone/>
            </a:pPr>
            <a:r>
              <a:rPr lang="en-US" sz="1700" dirty="0"/>
              <a:t>	</a:t>
            </a:r>
            <a:r>
              <a:rPr lang="en-US" sz="1700" dirty="0" smtClean="0"/>
              <a:t>3.5. </a:t>
            </a:r>
            <a:r>
              <a:rPr lang="en-US" sz="1700" dirty="0"/>
              <a:t>Design of the </a:t>
            </a:r>
            <a:r>
              <a:rPr lang="en-US" sz="1700" dirty="0" smtClean="0"/>
              <a:t>Method</a:t>
            </a:r>
          </a:p>
          <a:p>
            <a:pPr marL="0" indent="0">
              <a:buNone/>
            </a:pPr>
            <a:r>
              <a:rPr lang="en-US" sz="1700" dirty="0" smtClean="0"/>
              <a:t>4. Experiment</a:t>
            </a:r>
          </a:p>
          <a:p>
            <a:pPr marL="0" indent="0">
              <a:buNone/>
            </a:pPr>
            <a:r>
              <a:rPr lang="en-US" sz="1700" dirty="0" smtClean="0"/>
              <a:t>	</a:t>
            </a:r>
            <a:r>
              <a:rPr lang="en-US" sz="1600" dirty="0" smtClean="0"/>
              <a:t>4.1 </a:t>
            </a:r>
            <a:r>
              <a:rPr lang="en-US" sz="1600" dirty="0"/>
              <a:t>The principle of the </a:t>
            </a:r>
            <a:r>
              <a:rPr lang="en-US" sz="1600" dirty="0" smtClean="0"/>
              <a:t>experiment</a:t>
            </a:r>
          </a:p>
          <a:p>
            <a:pPr marL="0" indent="0">
              <a:buNone/>
            </a:pPr>
            <a:r>
              <a:rPr lang="en-US" sz="1700" dirty="0" smtClean="0"/>
              <a:t>	4.2  </a:t>
            </a:r>
            <a:r>
              <a:rPr lang="en-US" sz="1700" dirty="0"/>
              <a:t>Experimental </a:t>
            </a:r>
            <a:r>
              <a:rPr lang="en-US" sz="1700" dirty="0" smtClean="0"/>
              <a:t>Results</a:t>
            </a:r>
          </a:p>
          <a:p>
            <a:pPr marL="0" indent="0">
              <a:buNone/>
            </a:pPr>
            <a:r>
              <a:rPr lang="en-US" sz="1700" dirty="0" smtClean="0"/>
              <a:t>5. Conclusion</a:t>
            </a:r>
            <a:endParaRPr lang="ru-RU" sz="1700" dirty="0"/>
          </a:p>
          <a:p>
            <a:pPr>
              <a:buFont typeface="+mj-lt"/>
              <a:buAutoNum type="arabicPeriod"/>
            </a:pPr>
            <a:endParaRPr lang="en-US" sz="1700" dirty="0" smtClean="0"/>
          </a:p>
          <a:p>
            <a:endParaRPr lang="en-US" sz="1700" dirty="0" smtClean="0"/>
          </a:p>
          <a:p>
            <a:endParaRPr lang="ru-RU" sz="1700" dirty="0"/>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2</a:t>
            </a:fld>
            <a:endParaRPr lang="ru-RU"/>
          </a:p>
        </p:txBody>
      </p:sp>
    </p:spTree>
    <p:extLst>
      <p:ext uri="{BB962C8B-B14F-4D97-AF65-F5344CB8AC3E}">
        <p14:creationId xmlns:p14="http://schemas.microsoft.com/office/powerpoint/2010/main" val="3679336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Объект 2"/>
          <p:cNvSpPr>
            <a:spLocks noGrp="1"/>
          </p:cNvSpPr>
          <p:nvPr>
            <p:ph idx="1"/>
          </p:nvPr>
        </p:nvSpPr>
        <p:spPr/>
        <p:txBody>
          <a:bodyPr/>
          <a:lstStyle/>
          <a:p>
            <a:r>
              <a:rPr lang="en-US" dirty="0"/>
              <a:t>Malicious code has become one of the biggest threats in the field of computer security, the number of malware has grown in recent </a:t>
            </a:r>
            <a:r>
              <a:rPr lang="en-US" dirty="0" smtClean="0"/>
              <a:t>years</a:t>
            </a:r>
            <a:endParaRPr lang="en-US" dirty="0" smtClean="0"/>
          </a:p>
          <a:p>
            <a:r>
              <a:rPr lang="en-US" dirty="0"/>
              <a:t>Traditional malware monitoring tools are installed in the physical host, however, they are vulnerable to being infected by malware and delivering erroneous results about </a:t>
            </a:r>
            <a:r>
              <a:rPr lang="en-US" dirty="0" smtClean="0"/>
              <a:t>monitoring</a:t>
            </a:r>
            <a:endParaRPr lang="en-US" dirty="0"/>
          </a:p>
          <a:p>
            <a:endParaRPr lang="en-US" dirty="0" smtClean="0"/>
          </a:p>
          <a:p>
            <a:endParaRPr lang="ru-RU" dirty="0"/>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3</a:t>
            </a:fld>
            <a:endParaRPr lang="ru-RU"/>
          </a:p>
        </p:txBody>
      </p:sp>
    </p:spTree>
    <p:extLst>
      <p:ext uri="{BB962C8B-B14F-4D97-AF65-F5344CB8AC3E}">
        <p14:creationId xmlns:p14="http://schemas.microsoft.com/office/powerpoint/2010/main" val="2969307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Definition</a:t>
            </a:r>
            <a:endParaRPr lang="ru-RU" dirty="0"/>
          </a:p>
        </p:txBody>
      </p:sp>
      <p:sp>
        <p:nvSpPr>
          <p:cNvPr id="3" name="Объект 2"/>
          <p:cNvSpPr>
            <a:spLocks noGrp="1"/>
          </p:cNvSpPr>
          <p:nvPr>
            <p:ph idx="1"/>
          </p:nvPr>
        </p:nvSpPr>
        <p:spPr/>
        <p:txBody>
          <a:bodyPr/>
          <a:lstStyle/>
          <a:p>
            <a:r>
              <a:rPr lang="en-US" dirty="0"/>
              <a:t>Traditional monitoring tools have become too vulnerable and unprotected for malware </a:t>
            </a:r>
            <a:r>
              <a:rPr lang="en-US" dirty="0" smtClean="0"/>
              <a:t>attacks</a:t>
            </a:r>
            <a:endParaRPr lang="ru-RU" dirty="0" smtClean="0"/>
          </a:p>
          <a:p>
            <a:r>
              <a:rPr lang="en-US" dirty="0"/>
              <a:t>Our goal is to propose and experimentally test a malware monitoring method based on the virtual machine introspection method, which allows you to obtain a virtual machine memory image from the </a:t>
            </a:r>
            <a:r>
              <a:rPr lang="en-US" dirty="0" smtClean="0"/>
              <a:t>outside</a:t>
            </a:r>
            <a:endParaRPr lang="en-US" dirty="0" smtClean="0"/>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4</a:t>
            </a:fld>
            <a:endParaRPr lang="ru-RU"/>
          </a:p>
        </p:txBody>
      </p:sp>
    </p:spTree>
    <p:extLst>
      <p:ext uri="{BB962C8B-B14F-4D97-AF65-F5344CB8AC3E}">
        <p14:creationId xmlns:p14="http://schemas.microsoft.com/office/powerpoint/2010/main" val="3187746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a:r>
            <a:br>
              <a:rPr lang="en-US" dirty="0"/>
            </a:br>
            <a:r>
              <a:rPr lang="en-US" dirty="0"/>
              <a:t>Virtual Machine </a:t>
            </a:r>
            <a:r>
              <a:rPr lang="en-US" dirty="0" smtClean="0"/>
              <a:t>Monitor</a:t>
            </a:r>
            <a:endParaRPr lang="ru-RU" dirty="0"/>
          </a:p>
        </p:txBody>
      </p:sp>
      <p:sp>
        <p:nvSpPr>
          <p:cNvPr id="3" name="Объект 2"/>
          <p:cNvSpPr>
            <a:spLocks noGrp="1"/>
          </p:cNvSpPr>
          <p:nvPr>
            <p:ph idx="1"/>
          </p:nvPr>
        </p:nvSpPr>
        <p:spPr>
          <a:xfrm>
            <a:off x="404374" y="2250863"/>
            <a:ext cx="10554574" cy="3636511"/>
          </a:xfrm>
        </p:spPr>
        <p:txBody>
          <a:bodyPr/>
          <a:lstStyle/>
          <a:p>
            <a:r>
              <a:rPr lang="en-US" dirty="0"/>
              <a:t>Virtual Machine Monitor (VMM) or hypervisor is a software that enables communication between Virtual Machines and real </a:t>
            </a:r>
            <a:r>
              <a:rPr lang="en-US" dirty="0" smtClean="0"/>
              <a:t>host</a:t>
            </a:r>
            <a:endParaRPr lang="en-US" dirty="0" smtClean="0"/>
          </a:p>
          <a:p>
            <a:r>
              <a:rPr lang="en-US" dirty="0" smtClean="0"/>
              <a:t>It </a:t>
            </a:r>
            <a:r>
              <a:rPr lang="en-US" dirty="0"/>
              <a:t>provides the virtual environment by means of a Virtual Machine where other programs can be executed just as they do in a real environment </a:t>
            </a:r>
            <a:endParaRPr lang="ru-RU" dirty="0"/>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5</a:t>
            </a:fld>
            <a:endParaRPr lang="ru-RU"/>
          </a:p>
        </p:txBody>
      </p:sp>
    </p:spTree>
    <p:extLst>
      <p:ext uri="{BB962C8B-B14F-4D97-AF65-F5344CB8AC3E}">
        <p14:creationId xmlns:p14="http://schemas.microsoft.com/office/powerpoint/2010/main" val="1374103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0986" y="1238502"/>
            <a:ext cx="5893840" cy="2645912"/>
          </a:xfrm>
        </p:spPr>
        <p:txBody>
          <a:bodyPr/>
          <a:lstStyle/>
          <a:p>
            <a:r>
              <a:rPr lang="en-US" dirty="0" smtClean="0"/>
              <a:t/>
            </a:r>
            <a:br>
              <a:rPr lang="en-US" dirty="0" smtClean="0"/>
            </a:br>
            <a:r>
              <a:rPr lang="en-US" dirty="0" smtClean="0"/>
              <a:t>Types of Virtual </a:t>
            </a:r>
            <a:r>
              <a:rPr lang="en-US" dirty="0"/>
              <a:t>Machine </a:t>
            </a:r>
            <a:r>
              <a:rPr lang="en-US" dirty="0" smtClean="0"/>
              <a:t>Monitor</a:t>
            </a:r>
            <a:endParaRPr lang="ru-RU" dirty="0"/>
          </a:p>
        </p:txBody>
      </p:sp>
      <p:sp>
        <p:nvSpPr>
          <p:cNvPr id="3" name="Текст 2"/>
          <p:cNvSpPr>
            <a:spLocks noGrp="1"/>
          </p:cNvSpPr>
          <p:nvPr>
            <p:ph type="body" idx="1"/>
          </p:nvPr>
        </p:nvSpPr>
        <p:spPr>
          <a:xfrm>
            <a:off x="853190" y="4643438"/>
            <a:ext cx="5891636" cy="2039658"/>
          </a:xfrm>
        </p:spPr>
        <p:txBody>
          <a:bodyPr/>
          <a:lstStyle/>
          <a:p>
            <a:pPr marL="342900" indent="-342900">
              <a:buFont typeface="+mj-lt"/>
              <a:buAutoNum type="arabicPeriod"/>
            </a:pPr>
            <a:r>
              <a:rPr lang="en-US" dirty="0"/>
              <a:t>Type I </a:t>
            </a:r>
            <a:r>
              <a:rPr lang="en-US" dirty="0" smtClean="0"/>
              <a:t>VMM is </a:t>
            </a:r>
            <a:r>
              <a:rPr lang="en-US" dirty="0"/>
              <a:t>one that runs directly on the </a:t>
            </a:r>
            <a:r>
              <a:rPr lang="en-US" dirty="0" smtClean="0"/>
              <a:t>hardware, </a:t>
            </a:r>
            <a:r>
              <a:rPr lang="en-US" dirty="0"/>
              <a:t>they are used in data centers and in </a:t>
            </a:r>
            <a:r>
              <a:rPr lang="en-US" dirty="0" smtClean="0"/>
              <a:t>server </a:t>
            </a:r>
            <a:r>
              <a:rPr lang="en-US" dirty="0" smtClean="0"/>
              <a:t>environment</a:t>
            </a:r>
            <a:endParaRPr lang="en-US" dirty="0" smtClean="0"/>
          </a:p>
          <a:p>
            <a:pPr marL="342900" indent="-342900">
              <a:buFont typeface="+mj-lt"/>
              <a:buAutoNum type="arabicPeriod"/>
            </a:pPr>
            <a:r>
              <a:rPr lang="en-US" dirty="0" smtClean="0"/>
              <a:t>The </a:t>
            </a:r>
            <a:r>
              <a:rPr lang="en-US" dirty="0"/>
              <a:t>type II </a:t>
            </a:r>
            <a:r>
              <a:rPr lang="en-US" dirty="0" smtClean="0"/>
              <a:t>VMM is </a:t>
            </a:r>
            <a:r>
              <a:rPr lang="en-US" dirty="0"/>
              <a:t>installed on the operating system of the real host as another user program</a:t>
            </a:r>
            <a:endParaRPr lang="ru-RU" dirty="0"/>
          </a:p>
        </p:txBody>
      </p:sp>
      <p:pic>
        <p:nvPicPr>
          <p:cNvPr id="5" name="Рисунок 4"/>
          <p:cNvPicPr>
            <a:picLocks noChangeAspect="1"/>
          </p:cNvPicPr>
          <p:nvPr/>
        </p:nvPicPr>
        <p:blipFill>
          <a:blip r:embed="rId2"/>
          <a:stretch>
            <a:fillRect/>
          </a:stretch>
        </p:blipFill>
        <p:spPr>
          <a:xfrm>
            <a:off x="7467418" y="282248"/>
            <a:ext cx="3791132" cy="2694065"/>
          </a:xfrm>
          <a:prstGeom prst="rect">
            <a:avLst/>
          </a:prstGeom>
        </p:spPr>
      </p:pic>
      <p:pic>
        <p:nvPicPr>
          <p:cNvPr id="6" name="Рисунок 5"/>
          <p:cNvPicPr>
            <a:picLocks noChangeAspect="1"/>
          </p:cNvPicPr>
          <p:nvPr/>
        </p:nvPicPr>
        <p:blipFill>
          <a:blip r:embed="rId3"/>
          <a:stretch>
            <a:fillRect/>
          </a:stretch>
        </p:blipFill>
        <p:spPr>
          <a:xfrm>
            <a:off x="7672208" y="3383876"/>
            <a:ext cx="3381552" cy="2832847"/>
          </a:xfrm>
          <a:prstGeom prst="rect">
            <a:avLst/>
          </a:prstGeom>
        </p:spPr>
      </p:pic>
      <p:sp>
        <p:nvSpPr>
          <p:cNvPr id="7" name="TextBox 6"/>
          <p:cNvSpPr txBox="1"/>
          <p:nvPr/>
        </p:nvSpPr>
        <p:spPr>
          <a:xfrm>
            <a:off x="7208517" y="2976313"/>
            <a:ext cx="4308934" cy="369332"/>
          </a:xfrm>
          <a:prstGeom prst="rect">
            <a:avLst/>
          </a:prstGeom>
          <a:noFill/>
        </p:spPr>
        <p:txBody>
          <a:bodyPr wrap="square" rtlCol="0">
            <a:spAutoFit/>
          </a:bodyPr>
          <a:lstStyle/>
          <a:p>
            <a:pPr algn="ctr"/>
            <a:r>
              <a:rPr lang="en-US" dirty="0" smtClean="0"/>
              <a:t> Type I Virtual Machine Monitor</a:t>
            </a:r>
            <a:endParaRPr lang="ru-RU" dirty="0"/>
          </a:p>
        </p:txBody>
      </p:sp>
      <p:sp>
        <p:nvSpPr>
          <p:cNvPr id="8" name="TextBox 7"/>
          <p:cNvSpPr txBox="1"/>
          <p:nvPr/>
        </p:nvSpPr>
        <p:spPr>
          <a:xfrm>
            <a:off x="7087936" y="6313764"/>
            <a:ext cx="4550096" cy="369332"/>
          </a:xfrm>
          <a:prstGeom prst="rect">
            <a:avLst/>
          </a:prstGeom>
          <a:noFill/>
        </p:spPr>
        <p:txBody>
          <a:bodyPr wrap="square" rtlCol="0">
            <a:spAutoFit/>
          </a:bodyPr>
          <a:lstStyle/>
          <a:p>
            <a:pPr algn="ctr"/>
            <a:r>
              <a:rPr lang="en-US" dirty="0" smtClean="0"/>
              <a:t>Type II Virtual Machine Monitor</a:t>
            </a:r>
            <a:endParaRPr lang="ru-RU" dirty="0"/>
          </a:p>
        </p:txBody>
      </p:sp>
      <p:sp>
        <p:nvSpPr>
          <p:cNvPr id="4" name="Нижний колонтитул 3"/>
          <p:cNvSpPr>
            <a:spLocks noGrp="1"/>
          </p:cNvSpPr>
          <p:nvPr>
            <p:ph type="ftr" sz="quarter" idx="11"/>
          </p:nvPr>
        </p:nvSpPr>
        <p:spPr>
          <a:xfrm>
            <a:off x="365789" y="6254954"/>
            <a:ext cx="8644320" cy="365125"/>
          </a:xfrm>
        </p:spPr>
        <p:txBody>
          <a:bodyPr/>
          <a:lstStyle/>
          <a:p>
            <a:r>
              <a:rPr lang="en-US" dirty="0"/>
              <a:t>A Method for Malware Analysis by Virtual Machine Introspection Technique</a:t>
            </a:r>
            <a:endParaRPr lang="ru-RU" dirty="0"/>
          </a:p>
          <a:p>
            <a:endParaRPr lang="ru-RU" dirty="0"/>
          </a:p>
        </p:txBody>
      </p:sp>
      <p:sp>
        <p:nvSpPr>
          <p:cNvPr id="9" name="Номер слайда 8"/>
          <p:cNvSpPr>
            <a:spLocks noGrp="1"/>
          </p:cNvSpPr>
          <p:nvPr>
            <p:ph type="sldNum" sz="quarter" idx="12"/>
          </p:nvPr>
        </p:nvSpPr>
        <p:spPr/>
        <p:txBody>
          <a:bodyPr/>
          <a:lstStyle/>
          <a:p>
            <a:fld id="{EE276063-744B-49AE-85F4-CD3EC9E66288}" type="slidenum">
              <a:rPr lang="ru-RU" smtClean="0"/>
              <a:t>6</a:t>
            </a:fld>
            <a:endParaRPr lang="ru-RU"/>
          </a:p>
        </p:txBody>
      </p:sp>
    </p:spTree>
    <p:extLst>
      <p:ext uri="{BB962C8B-B14F-4D97-AF65-F5344CB8AC3E}">
        <p14:creationId xmlns:p14="http://schemas.microsoft.com/office/powerpoint/2010/main" val="2556408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VirtualBox</a:t>
            </a:r>
            <a:r>
              <a:rPr lang="en-US" dirty="0"/>
              <a:t> Hypervisor</a:t>
            </a:r>
            <a:endParaRPr lang="ru-RU" dirty="0"/>
          </a:p>
        </p:txBody>
      </p:sp>
      <p:sp>
        <p:nvSpPr>
          <p:cNvPr id="3" name="Объект 2"/>
          <p:cNvSpPr>
            <a:spLocks noGrp="1"/>
          </p:cNvSpPr>
          <p:nvPr>
            <p:ph idx="1"/>
          </p:nvPr>
        </p:nvSpPr>
        <p:spPr>
          <a:xfrm>
            <a:off x="204349" y="1619171"/>
            <a:ext cx="6296464" cy="4443412"/>
          </a:xfrm>
        </p:spPr>
        <p:txBody>
          <a:bodyPr/>
          <a:lstStyle/>
          <a:p>
            <a:r>
              <a:rPr lang="en-US" dirty="0"/>
              <a:t>The approach proposed is based in one of the type II VMM that is called </a:t>
            </a:r>
            <a:r>
              <a:rPr lang="en-US" dirty="0" err="1" smtClean="0"/>
              <a:t>VirtualBox</a:t>
            </a:r>
            <a:r>
              <a:rPr lang="en-US" dirty="0" smtClean="0"/>
              <a:t>. </a:t>
            </a:r>
            <a:r>
              <a:rPr lang="en-US" dirty="0"/>
              <a:t>It provides a main API that is implemented using the Component Object </a:t>
            </a:r>
            <a:r>
              <a:rPr lang="en-US" dirty="0" smtClean="0"/>
              <a:t>Model, </a:t>
            </a:r>
            <a:r>
              <a:rPr lang="en-US" dirty="0"/>
              <a:t>an </a:t>
            </a:r>
            <a:r>
              <a:rPr lang="en-US" dirty="0" err="1"/>
              <a:t>interprocess</a:t>
            </a:r>
            <a:r>
              <a:rPr lang="en-US" dirty="0"/>
              <a:t> mechanism for software </a:t>
            </a:r>
            <a:r>
              <a:rPr lang="en-US" dirty="0" smtClean="0"/>
              <a:t>components</a:t>
            </a:r>
            <a:endParaRPr lang="ru-RU" dirty="0"/>
          </a:p>
        </p:txBody>
      </p:sp>
      <p:pic>
        <p:nvPicPr>
          <p:cNvPr id="4" name="Рисунок 3"/>
          <p:cNvPicPr>
            <a:picLocks noChangeAspect="1"/>
          </p:cNvPicPr>
          <p:nvPr/>
        </p:nvPicPr>
        <p:blipFill>
          <a:blip r:embed="rId2"/>
          <a:stretch>
            <a:fillRect/>
          </a:stretch>
        </p:blipFill>
        <p:spPr>
          <a:xfrm>
            <a:off x="7048297" y="2300288"/>
            <a:ext cx="4481715" cy="3081179"/>
          </a:xfrm>
          <a:prstGeom prst="rect">
            <a:avLst/>
          </a:prstGeom>
        </p:spPr>
      </p:pic>
      <p:sp>
        <p:nvSpPr>
          <p:cNvPr id="5" name="TextBox 4"/>
          <p:cNvSpPr txBox="1"/>
          <p:nvPr/>
        </p:nvSpPr>
        <p:spPr>
          <a:xfrm>
            <a:off x="7086600" y="5472113"/>
            <a:ext cx="4400550" cy="369332"/>
          </a:xfrm>
          <a:prstGeom prst="rect">
            <a:avLst/>
          </a:prstGeom>
          <a:noFill/>
        </p:spPr>
        <p:txBody>
          <a:bodyPr wrap="square" rtlCol="0">
            <a:spAutoFit/>
          </a:bodyPr>
          <a:lstStyle/>
          <a:p>
            <a:pPr algn="ctr"/>
            <a:r>
              <a:rPr lang="en-US" dirty="0" smtClean="0"/>
              <a:t>Architecture of </a:t>
            </a:r>
            <a:r>
              <a:rPr lang="en-US" dirty="0" err="1" smtClean="0"/>
              <a:t>VirtualBox</a:t>
            </a:r>
            <a:endParaRPr lang="ru-RU" dirty="0"/>
          </a:p>
        </p:txBody>
      </p:sp>
      <p:sp>
        <p:nvSpPr>
          <p:cNvPr id="6" name="Нижний колонтитул 5"/>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7" name="Номер слайда 6"/>
          <p:cNvSpPr>
            <a:spLocks noGrp="1"/>
          </p:cNvSpPr>
          <p:nvPr>
            <p:ph type="sldNum" sz="quarter" idx="12"/>
          </p:nvPr>
        </p:nvSpPr>
        <p:spPr/>
        <p:txBody>
          <a:bodyPr/>
          <a:lstStyle/>
          <a:p>
            <a:fld id="{EE276063-744B-49AE-85F4-CD3EC9E66288}" type="slidenum">
              <a:rPr lang="ru-RU" smtClean="0"/>
              <a:t>7</a:t>
            </a:fld>
            <a:endParaRPr lang="ru-RU"/>
          </a:p>
        </p:txBody>
      </p:sp>
    </p:spTree>
    <p:extLst>
      <p:ext uri="{BB962C8B-B14F-4D97-AF65-F5344CB8AC3E}">
        <p14:creationId xmlns:p14="http://schemas.microsoft.com/office/powerpoint/2010/main" val="38673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Virtual Machine Introspection</a:t>
            </a:r>
            <a:endParaRPr lang="ru-RU" dirty="0"/>
          </a:p>
        </p:txBody>
      </p:sp>
      <p:sp>
        <p:nvSpPr>
          <p:cNvPr id="3" name="Объект 2"/>
          <p:cNvSpPr>
            <a:spLocks noGrp="1"/>
          </p:cNvSpPr>
          <p:nvPr>
            <p:ph idx="1"/>
          </p:nvPr>
        </p:nvSpPr>
        <p:spPr/>
        <p:txBody>
          <a:bodyPr/>
          <a:lstStyle/>
          <a:p>
            <a:r>
              <a:rPr lang="en-US" dirty="0"/>
              <a:t>Virtual Machine Introspection is a technique to analyze the memory of a given VM to detect its internal activities from outside over the Virtual Machine Monitor </a:t>
            </a:r>
            <a:r>
              <a:rPr lang="en-US" dirty="0" smtClean="0"/>
              <a:t>layer</a:t>
            </a:r>
            <a:endParaRPr lang="en-US" dirty="0" smtClean="0"/>
          </a:p>
          <a:p>
            <a:r>
              <a:rPr lang="en-US" dirty="0"/>
              <a:t>This technique has been used for intrusion detection, malware analysis and memory </a:t>
            </a:r>
            <a:r>
              <a:rPr lang="en-US" dirty="0" smtClean="0"/>
              <a:t>forensics</a:t>
            </a:r>
            <a:endParaRPr lang="ru-RU" dirty="0"/>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8</a:t>
            </a:fld>
            <a:endParaRPr lang="ru-RU"/>
          </a:p>
        </p:txBody>
      </p:sp>
    </p:spTree>
    <p:extLst>
      <p:ext uri="{BB962C8B-B14F-4D97-AF65-F5344CB8AC3E}">
        <p14:creationId xmlns:p14="http://schemas.microsoft.com/office/powerpoint/2010/main" val="1299818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Design of the Method</a:t>
            </a:r>
            <a:endParaRPr lang="ru-RU" dirty="0"/>
          </a:p>
        </p:txBody>
      </p:sp>
      <p:sp>
        <p:nvSpPr>
          <p:cNvPr id="3" name="Объект 2"/>
          <p:cNvSpPr>
            <a:spLocks noGrp="1"/>
          </p:cNvSpPr>
          <p:nvPr>
            <p:ph idx="1"/>
          </p:nvPr>
        </p:nvSpPr>
        <p:spPr>
          <a:xfrm>
            <a:off x="647262" y="2814638"/>
            <a:ext cx="10554574" cy="3101310"/>
          </a:xfrm>
        </p:spPr>
        <p:txBody>
          <a:bodyPr/>
          <a:lstStyle/>
          <a:p>
            <a:pPr>
              <a:buFont typeface="+mj-lt"/>
              <a:buAutoNum type="arabicPeriod"/>
            </a:pPr>
            <a:r>
              <a:rPr lang="en-US" dirty="0" smtClean="0"/>
              <a:t>Access </a:t>
            </a:r>
            <a:r>
              <a:rPr lang="en-US" dirty="0"/>
              <a:t>to the asset: This is achieved using an </a:t>
            </a:r>
            <a:r>
              <a:rPr lang="en-US" dirty="0" err="1"/>
              <a:t>interprocess</a:t>
            </a:r>
            <a:r>
              <a:rPr lang="en-US" dirty="0"/>
              <a:t> mechanism called COM/XPCOM</a:t>
            </a:r>
            <a:endParaRPr lang="ru-RU" dirty="0" smtClean="0"/>
          </a:p>
          <a:p>
            <a:pPr>
              <a:buFont typeface="+mj-lt"/>
              <a:buAutoNum type="arabicPeriod"/>
            </a:pPr>
            <a:r>
              <a:rPr lang="en-US" dirty="0" smtClean="0"/>
              <a:t>Collection</a:t>
            </a:r>
            <a:r>
              <a:rPr lang="en-US" dirty="0"/>
              <a:t>: It generates a memory dump of the Virtual Machine volatile </a:t>
            </a:r>
            <a:r>
              <a:rPr lang="en-US" dirty="0" smtClean="0"/>
              <a:t>memory</a:t>
            </a:r>
            <a:endParaRPr lang="ru-RU" dirty="0" smtClean="0"/>
          </a:p>
          <a:p>
            <a:pPr>
              <a:buFont typeface="+mj-lt"/>
              <a:buAutoNum type="arabicPeriod"/>
            </a:pPr>
            <a:r>
              <a:rPr lang="en-US" dirty="0"/>
              <a:t>Analysis: The program converts low-level bytes into high-level information and extracts objects from the operating </a:t>
            </a:r>
            <a:r>
              <a:rPr lang="en-US" dirty="0" smtClean="0"/>
              <a:t>system</a:t>
            </a:r>
          </a:p>
          <a:p>
            <a:pPr>
              <a:buFont typeface="+mj-lt"/>
              <a:buAutoNum type="arabicPeriod"/>
            </a:pPr>
            <a:r>
              <a:rPr lang="en-US" dirty="0" smtClean="0"/>
              <a:t>Logging</a:t>
            </a:r>
            <a:r>
              <a:rPr lang="en-US" dirty="0"/>
              <a:t>: It generates the log of the malware </a:t>
            </a:r>
            <a:r>
              <a:rPr lang="en-US" dirty="0" smtClean="0"/>
              <a:t>analysis</a:t>
            </a:r>
            <a:endParaRPr lang="ru-RU" dirty="0" smtClean="0"/>
          </a:p>
          <a:p>
            <a:pPr>
              <a:buFont typeface="+mj-lt"/>
              <a:buAutoNum type="arabicPeriod"/>
            </a:pPr>
            <a:r>
              <a:rPr lang="en-US" dirty="0" smtClean="0"/>
              <a:t>Containment</a:t>
            </a:r>
            <a:r>
              <a:rPr lang="en-US" dirty="0"/>
              <a:t>: The COM/XPCOM </a:t>
            </a:r>
            <a:r>
              <a:rPr lang="en-US" dirty="0" err="1"/>
              <a:t>interprocess</a:t>
            </a:r>
            <a:r>
              <a:rPr lang="en-US" dirty="0"/>
              <a:t> mechanism sends a killing command to finish the malware execution from outside the Virtual </a:t>
            </a:r>
            <a:r>
              <a:rPr lang="en-US" dirty="0" smtClean="0"/>
              <a:t>Machine</a:t>
            </a:r>
            <a:endParaRPr lang="ru-RU" dirty="0"/>
          </a:p>
        </p:txBody>
      </p:sp>
      <p:sp>
        <p:nvSpPr>
          <p:cNvPr id="4" name="Нижний колонтитул 3"/>
          <p:cNvSpPr>
            <a:spLocks noGrp="1"/>
          </p:cNvSpPr>
          <p:nvPr>
            <p:ph type="ftr" sz="quarter" idx="11"/>
          </p:nvPr>
        </p:nvSpPr>
        <p:spPr/>
        <p:txBody>
          <a:bodyPr/>
          <a:lstStyle/>
          <a:p>
            <a:r>
              <a:rPr lang="en-US" dirty="0"/>
              <a:t>A Method for Malware Analysis by Virtual Machine Introspection </a:t>
            </a:r>
            <a:r>
              <a:rPr lang="en-US" dirty="0" smtClean="0"/>
              <a:t>Technique</a:t>
            </a:r>
            <a:endParaRPr lang="ru-RU" dirty="0"/>
          </a:p>
        </p:txBody>
      </p:sp>
      <p:sp>
        <p:nvSpPr>
          <p:cNvPr id="5" name="Номер слайда 4"/>
          <p:cNvSpPr>
            <a:spLocks noGrp="1"/>
          </p:cNvSpPr>
          <p:nvPr>
            <p:ph type="sldNum" sz="quarter" idx="12"/>
          </p:nvPr>
        </p:nvSpPr>
        <p:spPr/>
        <p:txBody>
          <a:bodyPr/>
          <a:lstStyle/>
          <a:p>
            <a:fld id="{EE276063-744B-49AE-85F4-CD3EC9E66288}" type="slidenum">
              <a:rPr lang="ru-RU" smtClean="0"/>
              <a:t>9</a:t>
            </a:fld>
            <a:endParaRPr lang="ru-RU"/>
          </a:p>
        </p:txBody>
      </p:sp>
      <p:sp>
        <p:nvSpPr>
          <p:cNvPr id="6" name="TextBox 5"/>
          <p:cNvSpPr txBox="1"/>
          <p:nvPr/>
        </p:nvSpPr>
        <p:spPr>
          <a:xfrm>
            <a:off x="647262" y="2445306"/>
            <a:ext cx="9519863" cy="369332"/>
          </a:xfrm>
          <a:prstGeom prst="rect">
            <a:avLst/>
          </a:prstGeom>
          <a:noFill/>
        </p:spPr>
        <p:txBody>
          <a:bodyPr wrap="square" rtlCol="0">
            <a:spAutoFit/>
          </a:bodyPr>
          <a:lstStyle/>
          <a:p>
            <a:r>
              <a:rPr lang="en-US" dirty="0"/>
              <a:t>The virtual machine introspection method consists of the following five steps:</a:t>
            </a:r>
            <a:endParaRPr lang="ru-RU" dirty="0"/>
          </a:p>
        </p:txBody>
      </p:sp>
    </p:spTree>
    <p:extLst>
      <p:ext uri="{BB962C8B-B14F-4D97-AF65-F5344CB8AC3E}">
        <p14:creationId xmlns:p14="http://schemas.microsoft.com/office/powerpoint/2010/main" val="897343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TM03457503[[fn=Цитаты]]</Template>
  <TotalTime>183</TotalTime>
  <Words>830</Words>
  <Application>Microsoft Office PowerPoint</Application>
  <PresentationFormat>Широкоэкранный</PresentationFormat>
  <Paragraphs>134</Paragraphs>
  <Slides>13</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Calibri</vt:lpstr>
      <vt:lpstr>Century Gothic</vt:lpstr>
      <vt:lpstr>Wingdings 2</vt:lpstr>
      <vt:lpstr>Цитаты</vt:lpstr>
      <vt:lpstr>A Method for Malware Analysis by Virtual Machine Introspection Technique</vt:lpstr>
      <vt:lpstr>Table of Contents</vt:lpstr>
      <vt:lpstr>Introduction</vt:lpstr>
      <vt:lpstr>Problem Definition</vt:lpstr>
      <vt:lpstr> Virtual Machine Monitor</vt:lpstr>
      <vt:lpstr> Types of Virtual Machine Monitor</vt:lpstr>
      <vt:lpstr>VirtualBox Hypervisor</vt:lpstr>
      <vt:lpstr>Virtual Machine Introspection</vt:lpstr>
      <vt:lpstr>Design of the Method</vt:lpstr>
      <vt:lpstr>The principle of the experiment</vt:lpstr>
      <vt:lpstr>Презентация PowerPoint</vt:lpstr>
      <vt:lpstr>Conclusions</vt:lpstr>
      <vt:lpstr>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 for Malware Analysis by Virtual Machine Introspection Technique</dc:title>
  <dc:creator>shtengauer05@outlook.com</dc:creator>
  <cp:lastModifiedBy>shtengauer05@outlook.com</cp:lastModifiedBy>
  <cp:revision>18</cp:revision>
  <dcterms:created xsi:type="dcterms:W3CDTF">2024-05-24T14:00:47Z</dcterms:created>
  <dcterms:modified xsi:type="dcterms:W3CDTF">2024-06-01T12:20:17Z</dcterms:modified>
</cp:coreProperties>
</file>