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8" r:id="rId3"/>
    <p:sldId id="259" r:id="rId4"/>
    <p:sldId id="260" r:id="rId5"/>
    <p:sldId id="261" r:id="rId6"/>
    <p:sldId id="262" r:id="rId7"/>
    <p:sldId id="264" r:id="rId8"/>
    <p:sldId id="265" r:id="rId9"/>
    <p:sldId id="266" r:id="rId10"/>
    <p:sldId id="267"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80F08CB-B583-401A-B9B6-436C567E24DA}"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406478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smtClean="0"/>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smtClean="0"/>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80F08CB-B583-401A-B9B6-436C567E24DA}" type="datetimeFigureOut">
              <a:rPr lang="ru-RU" smtClean="0"/>
              <a:t>24.05.2024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50671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smtClean="0"/>
              <a:t>Образец текста</a:t>
            </a:r>
          </a:p>
        </p:txBody>
      </p:sp>
      <p:sp>
        <p:nvSpPr>
          <p:cNvPr id="4" name="Date Placeholder 3"/>
          <p:cNvSpPr>
            <a:spLocks noGrp="1"/>
          </p:cNvSpPr>
          <p:nvPr>
            <p:ph type="dt" sz="half" idx="10"/>
          </p:nvPr>
        </p:nvSpPr>
        <p:spPr/>
        <p:txBody>
          <a:bodyPr/>
          <a:lstStyle/>
          <a:p>
            <a:fld id="{B80F08CB-B583-401A-B9B6-436C567E24DA}"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502105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smtClean="0"/>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smtClean="0"/>
              <a:t>Образец текста</a:t>
            </a:r>
          </a:p>
        </p:txBody>
      </p:sp>
      <p:sp>
        <p:nvSpPr>
          <p:cNvPr id="2" name="Date Placeholder 1"/>
          <p:cNvSpPr>
            <a:spLocks noGrp="1"/>
          </p:cNvSpPr>
          <p:nvPr>
            <p:ph type="dt" sz="half" idx="10"/>
          </p:nvPr>
        </p:nvSpPr>
        <p:spPr/>
        <p:txBody>
          <a:bodyPr/>
          <a:lstStyle/>
          <a:p>
            <a:fld id="{B80F08CB-B583-401A-B9B6-436C567E24DA}" type="datetimeFigureOut">
              <a:rPr lang="ru-RU" smtClean="0"/>
              <a:t>24.05.2024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768707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80F08CB-B583-401A-B9B6-436C567E24DA}"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345544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80F08CB-B583-401A-B9B6-436C567E24DA}"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992972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80F08CB-B583-401A-B9B6-436C567E24DA}"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84381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80F08CB-B583-401A-B9B6-436C567E24DA}"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26583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80F08CB-B583-401A-B9B6-436C567E24DA}" type="datetimeFigureOut">
              <a:rPr lang="ru-RU" smtClean="0"/>
              <a:t>24.05.2024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65963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80F08CB-B583-401A-B9B6-436C567E24DA}" type="datetimeFigureOut">
              <a:rPr lang="ru-RU" smtClean="0"/>
              <a:t>24.05.2024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70238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80F08CB-B583-401A-B9B6-436C567E24DA}" type="datetimeFigureOut">
              <a:rPr lang="ru-RU" smtClean="0"/>
              <a:t>24.05.2024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162671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F08CB-B583-401A-B9B6-436C567E24DA}" type="datetimeFigureOut">
              <a:rPr lang="ru-RU" smtClean="0"/>
              <a:t>24.05.2024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615981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80F08CB-B583-401A-B9B6-436C567E24DA}" type="datetimeFigureOut">
              <a:rPr lang="ru-RU" smtClean="0"/>
              <a:t>24.05.2024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53053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smtClean="0"/>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smtClean="0"/>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B80F08CB-B583-401A-B9B6-436C567E24DA}" type="datetimeFigureOut">
              <a:rPr lang="ru-RU" smtClean="0"/>
              <a:t>24.05.2024</a:t>
            </a:fld>
            <a:endParaRPr lang="ru-RU"/>
          </a:p>
        </p:txBody>
      </p:sp>
      <p:sp>
        <p:nvSpPr>
          <p:cNvPr id="6" name="Footer Placeholder 5"/>
          <p:cNvSpPr>
            <a:spLocks noGrp="1"/>
          </p:cNvSpPr>
          <p:nvPr>
            <p:ph type="ftr" sz="quarter" idx="11"/>
          </p:nvPr>
        </p:nvSpPr>
        <p:spPr>
          <a:xfrm>
            <a:off x="590396" y="6041362"/>
            <a:ext cx="3295413" cy="365125"/>
          </a:xfrm>
        </p:spPr>
        <p:txBody>
          <a:bodyPr/>
          <a:lstStyle/>
          <a:p>
            <a:endParaRPr lang="ru-RU"/>
          </a:p>
        </p:txBody>
      </p:sp>
      <p:sp>
        <p:nvSpPr>
          <p:cNvPr id="7" name="Slide Number Placeholder 6"/>
          <p:cNvSpPr>
            <a:spLocks noGrp="1"/>
          </p:cNvSpPr>
          <p:nvPr>
            <p:ph type="sldNum" sz="quarter" idx="12"/>
          </p:nvPr>
        </p:nvSpPr>
        <p:spPr>
          <a:xfrm>
            <a:off x="4862689" y="5915888"/>
            <a:ext cx="1062155" cy="490599"/>
          </a:xfrm>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07225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ru-RU"/>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80F08CB-B583-401A-B9B6-436C567E24DA}" type="datetimeFigureOut">
              <a:rPr lang="ru-RU" smtClean="0"/>
              <a:t>24.05.2024</a:t>
            </a:fld>
            <a:endParaRPr lang="ru-RU"/>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E276063-744B-49AE-85F4-CD3EC9E66288}" type="slidenum">
              <a:rPr lang="ru-RU" smtClean="0"/>
              <a:t>‹#›</a:t>
            </a:fld>
            <a:endParaRPr lang="ru-RU"/>
          </a:p>
        </p:txBody>
      </p:sp>
    </p:spTree>
    <p:extLst>
      <p:ext uri="{BB962C8B-B14F-4D97-AF65-F5344CB8AC3E}">
        <p14:creationId xmlns:p14="http://schemas.microsoft.com/office/powerpoint/2010/main" val="1282448868"/>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52789" y="0"/>
            <a:ext cx="10572000" cy="2971051"/>
          </a:xfrm>
        </p:spPr>
        <p:txBody>
          <a:bodyPr/>
          <a:lstStyle/>
          <a:p>
            <a:r>
              <a:rPr lang="en-US" dirty="0"/>
              <a:t>A Method for Malware Analysis by Virtual Machine Introspection Technique</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1757228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Conclusions</a:t>
            </a:r>
            <a:endParaRPr lang="ru-RU" dirty="0"/>
          </a:p>
        </p:txBody>
      </p:sp>
      <p:sp>
        <p:nvSpPr>
          <p:cNvPr id="3" name="Объект 2"/>
          <p:cNvSpPr>
            <a:spLocks noGrp="1"/>
          </p:cNvSpPr>
          <p:nvPr>
            <p:ph idx="1"/>
          </p:nvPr>
        </p:nvSpPr>
        <p:spPr/>
        <p:txBody>
          <a:bodyPr/>
          <a:lstStyle/>
          <a:p>
            <a:r>
              <a:rPr lang="en-US" dirty="0"/>
              <a:t>By analyzing the virtual machine memory image, the behavior of three malware samples in the virtual machine was obtained, such as their IDs, the IDs of their parent processes, the number of threads, as well as their network connections and open files</a:t>
            </a:r>
            <a:r>
              <a:rPr lang="en-US" dirty="0" smtClean="0"/>
              <a:t>.</a:t>
            </a:r>
          </a:p>
          <a:p>
            <a:r>
              <a:rPr lang="en-US" dirty="0"/>
              <a:t>Thus, the experimental results confirm the hypothesis that malware can be identified using the virtual machine introspection method.</a:t>
            </a:r>
            <a:endParaRPr lang="ru-RU" dirty="0"/>
          </a:p>
        </p:txBody>
      </p:sp>
    </p:spTree>
    <p:extLst>
      <p:ext uri="{BB962C8B-B14F-4D97-AF65-F5344CB8AC3E}">
        <p14:creationId xmlns:p14="http://schemas.microsoft.com/office/powerpoint/2010/main" val="2196502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Introduction</a:t>
            </a:r>
            <a:endParaRPr lang="ru-RU" dirty="0"/>
          </a:p>
        </p:txBody>
      </p:sp>
      <p:sp>
        <p:nvSpPr>
          <p:cNvPr id="3" name="Объект 2"/>
          <p:cNvSpPr>
            <a:spLocks noGrp="1"/>
          </p:cNvSpPr>
          <p:nvPr>
            <p:ph idx="1"/>
          </p:nvPr>
        </p:nvSpPr>
        <p:spPr/>
        <p:txBody>
          <a:bodyPr/>
          <a:lstStyle/>
          <a:p>
            <a:r>
              <a:rPr lang="en-US" dirty="0"/>
              <a:t>Traditional malware monitoring tools are installed in the physical host, they trust in the integrity of the host, however, they are vulnerable to being infected by malware and delivering erroneous results about </a:t>
            </a:r>
            <a:r>
              <a:rPr lang="en-US" dirty="0" smtClean="0"/>
              <a:t>monitoring. </a:t>
            </a:r>
            <a:r>
              <a:rPr lang="en-US" dirty="0"/>
              <a:t>The approach proposed in this paper is based on Virtual Machine Introspection (VMI</a:t>
            </a:r>
            <a:r>
              <a:rPr lang="en-US" dirty="0" smtClean="0"/>
              <a:t>) </a:t>
            </a:r>
            <a:r>
              <a:rPr lang="en-US" dirty="0"/>
              <a:t>technique to obtain the memory image of a Virtual Machine (VM), from outside, in this case, with the help of the </a:t>
            </a:r>
            <a:r>
              <a:rPr lang="en-US" dirty="0" err="1"/>
              <a:t>VirtualBox</a:t>
            </a:r>
            <a:r>
              <a:rPr lang="en-US" dirty="0"/>
              <a:t> </a:t>
            </a:r>
            <a:r>
              <a:rPr lang="en-US" dirty="0" smtClean="0"/>
              <a:t>API, </a:t>
            </a:r>
            <a:r>
              <a:rPr lang="en-US" dirty="0"/>
              <a:t>analyze its running processes, threads, network connections, and open files with the use of the Volatility </a:t>
            </a:r>
            <a:r>
              <a:rPr lang="en-US" dirty="0" smtClean="0"/>
              <a:t>Framework </a:t>
            </a:r>
            <a:r>
              <a:rPr lang="en-US" dirty="0"/>
              <a:t>and finally, report this information in a monitoring register.</a:t>
            </a:r>
            <a:endParaRPr lang="en-US" dirty="0" smtClean="0"/>
          </a:p>
        </p:txBody>
      </p:sp>
    </p:spTree>
    <p:extLst>
      <p:ext uri="{BB962C8B-B14F-4D97-AF65-F5344CB8AC3E}">
        <p14:creationId xmlns:p14="http://schemas.microsoft.com/office/powerpoint/2010/main" val="3187746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
            </a:r>
            <a:br>
              <a:rPr lang="en-US" dirty="0"/>
            </a:br>
            <a:r>
              <a:rPr lang="en-US" dirty="0"/>
              <a:t>Virtual Machine </a:t>
            </a:r>
            <a:r>
              <a:rPr lang="en-US" dirty="0" smtClean="0"/>
              <a:t>Monitor</a:t>
            </a:r>
            <a:endParaRPr lang="ru-RU" dirty="0"/>
          </a:p>
        </p:txBody>
      </p:sp>
      <p:sp>
        <p:nvSpPr>
          <p:cNvPr id="3" name="Объект 2"/>
          <p:cNvSpPr>
            <a:spLocks noGrp="1"/>
          </p:cNvSpPr>
          <p:nvPr>
            <p:ph idx="1"/>
          </p:nvPr>
        </p:nvSpPr>
        <p:spPr>
          <a:xfrm>
            <a:off x="404374" y="2250863"/>
            <a:ext cx="10554574" cy="3636511"/>
          </a:xfrm>
        </p:spPr>
        <p:txBody>
          <a:bodyPr/>
          <a:lstStyle/>
          <a:p>
            <a:r>
              <a:rPr lang="en-US" dirty="0"/>
              <a:t>Virtual Machine Monitor (VMM) or hypervisor is a software that enables communication between Virtual Machines and real </a:t>
            </a:r>
            <a:r>
              <a:rPr lang="en-US" dirty="0" smtClean="0"/>
              <a:t>host. </a:t>
            </a:r>
          </a:p>
          <a:p>
            <a:r>
              <a:rPr lang="en-US" dirty="0" smtClean="0"/>
              <a:t>It </a:t>
            </a:r>
            <a:r>
              <a:rPr lang="en-US" dirty="0"/>
              <a:t>provides the virtual environment by means of a Virtual Machine where other programs can be executed just as they do in a real environment </a:t>
            </a:r>
            <a:endParaRPr lang="ru-RU" dirty="0"/>
          </a:p>
        </p:txBody>
      </p:sp>
    </p:spTree>
    <p:extLst>
      <p:ext uri="{BB962C8B-B14F-4D97-AF65-F5344CB8AC3E}">
        <p14:creationId xmlns:p14="http://schemas.microsoft.com/office/powerpoint/2010/main" val="1374103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0986" y="1238502"/>
            <a:ext cx="5893840" cy="2645912"/>
          </a:xfrm>
        </p:spPr>
        <p:txBody>
          <a:bodyPr/>
          <a:lstStyle/>
          <a:p>
            <a:r>
              <a:rPr lang="en-US" dirty="0" smtClean="0"/>
              <a:t/>
            </a:r>
            <a:br>
              <a:rPr lang="en-US" dirty="0" smtClean="0"/>
            </a:br>
            <a:r>
              <a:rPr lang="en-US" dirty="0" smtClean="0"/>
              <a:t>Types of Virtual </a:t>
            </a:r>
            <a:r>
              <a:rPr lang="en-US" dirty="0"/>
              <a:t>Machine </a:t>
            </a:r>
            <a:r>
              <a:rPr lang="en-US" dirty="0" smtClean="0"/>
              <a:t>Monitor</a:t>
            </a:r>
            <a:endParaRPr lang="ru-RU" dirty="0"/>
          </a:p>
        </p:txBody>
      </p:sp>
      <p:sp>
        <p:nvSpPr>
          <p:cNvPr id="3" name="Текст 2"/>
          <p:cNvSpPr>
            <a:spLocks noGrp="1"/>
          </p:cNvSpPr>
          <p:nvPr>
            <p:ph type="body" idx="1"/>
          </p:nvPr>
        </p:nvSpPr>
        <p:spPr>
          <a:xfrm>
            <a:off x="853190" y="4643438"/>
            <a:ext cx="5891636" cy="2039658"/>
          </a:xfrm>
        </p:spPr>
        <p:txBody>
          <a:bodyPr/>
          <a:lstStyle/>
          <a:p>
            <a:pPr marL="342900" indent="-342900">
              <a:buFont typeface="+mj-lt"/>
              <a:buAutoNum type="arabicPeriod"/>
            </a:pPr>
            <a:r>
              <a:rPr lang="en-US" dirty="0"/>
              <a:t>Type I </a:t>
            </a:r>
            <a:r>
              <a:rPr lang="en-US" dirty="0" smtClean="0"/>
              <a:t>VMM is </a:t>
            </a:r>
            <a:r>
              <a:rPr lang="en-US" dirty="0"/>
              <a:t>one that runs directly on the </a:t>
            </a:r>
            <a:r>
              <a:rPr lang="en-US" dirty="0" smtClean="0"/>
              <a:t>hardware, </a:t>
            </a:r>
            <a:r>
              <a:rPr lang="en-US" dirty="0"/>
              <a:t>they are used in data centers and in </a:t>
            </a:r>
            <a:r>
              <a:rPr lang="en-US" dirty="0" smtClean="0"/>
              <a:t>server environment.</a:t>
            </a:r>
          </a:p>
          <a:p>
            <a:pPr marL="342900" indent="-342900">
              <a:buFont typeface="+mj-lt"/>
              <a:buAutoNum type="arabicPeriod"/>
            </a:pPr>
            <a:r>
              <a:rPr lang="en-US" dirty="0" smtClean="0"/>
              <a:t>The </a:t>
            </a:r>
            <a:r>
              <a:rPr lang="en-US" dirty="0"/>
              <a:t>type II </a:t>
            </a:r>
            <a:r>
              <a:rPr lang="en-US" dirty="0" smtClean="0"/>
              <a:t>VMM is </a:t>
            </a:r>
            <a:r>
              <a:rPr lang="en-US" dirty="0"/>
              <a:t>installed on the operating system of the real host as another user program</a:t>
            </a:r>
            <a:endParaRPr lang="ru-RU" dirty="0"/>
          </a:p>
        </p:txBody>
      </p:sp>
      <p:pic>
        <p:nvPicPr>
          <p:cNvPr id="5" name="Рисунок 4"/>
          <p:cNvPicPr>
            <a:picLocks noChangeAspect="1"/>
          </p:cNvPicPr>
          <p:nvPr/>
        </p:nvPicPr>
        <p:blipFill>
          <a:blip r:embed="rId2"/>
          <a:stretch>
            <a:fillRect/>
          </a:stretch>
        </p:blipFill>
        <p:spPr>
          <a:xfrm>
            <a:off x="7467418" y="282248"/>
            <a:ext cx="3791132" cy="2694065"/>
          </a:xfrm>
          <a:prstGeom prst="rect">
            <a:avLst/>
          </a:prstGeom>
        </p:spPr>
      </p:pic>
      <p:pic>
        <p:nvPicPr>
          <p:cNvPr id="6" name="Рисунок 5"/>
          <p:cNvPicPr>
            <a:picLocks noChangeAspect="1"/>
          </p:cNvPicPr>
          <p:nvPr/>
        </p:nvPicPr>
        <p:blipFill>
          <a:blip r:embed="rId3"/>
          <a:stretch>
            <a:fillRect/>
          </a:stretch>
        </p:blipFill>
        <p:spPr>
          <a:xfrm>
            <a:off x="7672208" y="3383876"/>
            <a:ext cx="3381552" cy="2832847"/>
          </a:xfrm>
          <a:prstGeom prst="rect">
            <a:avLst/>
          </a:prstGeom>
        </p:spPr>
      </p:pic>
      <p:sp>
        <p:nvSpPr>
          <p:cNvPr id="7" name="TextBox 6"/>
          <p:cNvSpPr txBox="1"/>
          <p:nvPr/>
        </p:nvSpPr>
        <p:spPr>
          <a:xfrm>
            <a:off x="7208517" y="2976313"/>
            <a:ext cx="4308934" cy="369332"/>
          </a:xfrm>
          <a:prstGeom prst="rect">
            <a:avLst/>
          </a:prstGeom>
          <a:noFill/>
        </p:spPr>
        <p:txBody>
          <a:bodyPr wrap="square" rtlCol="0">
            <a:spAutoFit/>
          </a:bodyPr>
          <a:lstStyle/>
          <a:p>
            <a:pPr algn="ctr"/>
            <a:r>
              <a:rPr lang="en-US" dirty="0" smtClean="0"/>
              <a:t> Type I Virtual Machine Monitor</a:t>
            </a:r>
            <a:endParaRPr lang="ru-RU" dirty="0"/>
          </a:p>
        </p:txBody>
      </p:sp>
      <p:sp>
        <p:nvSpPr>
          <p:cNvPr id="8" name="TextBox 7"/>
          <p:cNvSpPr txBox="1"/>
          <p:nvPr/>
        </p:nvSpPr>
        <p:spPr>
          <a:xfrm>
            <a:off x="7087936" y="6313764"/>
            <a:ext cx="4550096" cy="369332"/>
          </a:xfrm>
          <a:prstGeom prst="rect">
            <a:avLst/>
          </a:prstGeom>
          <a:noFill/>
        </p:spPr>
        <p:txBody>
          <a:bodyPr wrap="square" rtlCol="0">
            <a:spAutoFit/>
          </a:bodyPr>
          <a:lstStyle/>
          <a:p>
            <a:pPr algn="ctr"/>
            <a:r>
              <a:rPr lang="en-US" dirty="0" smtClean="0"/>
              <a:t>Type II Virtual Machine Monitor</a:t>
            </a:r>
            <a:endParaRPr lang="ru-RU" dirty="0"/>
          </a:p>
        </p:txBody>
      </p:sp>
    </p:spTree>
    <p:extLst>
      <p:ext uri="{BB962C8B-B14F-4D97-AF65-F5344CB8AC3E}">
        <p14:creationId xmlns:p14="http://schemas.microsoft.com/office/powerpoint/2010/main" val="2556408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VirtualBox</a:t>
            </a:r>
            <a:r>
              <a:rPr lang="en-US" dirty="0"/>
              <a:t> Hypervisor</a:t>
            </a:r>
            <a:endParaRPr lang="ru-RU" dirty="0"/>
          </a:p>
        </p:txBody>
      </p:sp>
      <p:sp>
        <p:nvSpPr>
          <p:cNvPr id="3" name="Объект 2"/>
          <p:cNvSpPr>
            <a:spLocks noGrp="1"/>
          </p:cNvSpPr>
          <p:nvPr>
            <p:ph idx="1"/>
          </p:nvPr>
        </p:nvSpPr>
        <p:spPr>
          <a:xfrm>
            <a:off x="204349" y="1619171"/>
            <a:ext cx="6296464" cy="4443412"/>
          </a:xfrm>
        </p:spPr>
        <p:txBody>
          <a:bodyPr/>
          <a:lstStyle/>
          <a:p>
            <a:r>
              <a:rPr lang="en-US" dirty="0"/>
              <a:t>The approach proposed is based in one of the type II VMM that is called </a:t>
            </a:r>
            <a:r>
              <a:rPr lang="en-US" dirty="0" err="1" smtClean="0"/>
              <a:t>VirtualBox</a:t>
            </a:r>
            <a:r>
              <a:rPr lang="en-US" dirty="0" smtClean="0"/>
              <a:t>. </a:t>
            </a:r>
            <a:r>
              <a:rPr lang="en-US" dirty="0"/>
              <a:t>It provides a main API that is implemented using the Component Object </a:t>
            </a:r>
            <a:r>
              <a:rPr lang="en-US" dirty="0" smtClean="0"/>
              <a:t>Model, </a:t>
            </a:r>
            <a:r>
              <a:rPr lang="en-US" dirty="0"/>
              <a:t>an </a:t>
            </a:r>
            <a:r>
              <a:rPr lang="en-US" dirty="0" err="1"/>
              <a:t>interprocess</a:t>
            </a:r>
            <a:r>
              <a:rPr lang="en-US" dirty="0"/>
              <a:t> mechanism for software </a:t>
            </a:r>
            <a:r>
              <a:rPr lang="en-US" dirty="0" smtClean="0"/>
              <a:t>components.</a:t>
            </a:r>
            <a:endParaRPr lang="ru-RU" dirty="0"/>
          </a:p>
        </p:txBody>
      </p:sp>
      <p:pic>
        <p:nvPicPr>
          <p:cNvPr id="4" name="Рисунок 3"/>
          <p:cNvPicPr>
            <a:picLocks noChangeAspect="1"/>
          </p:cNvPicPr>
          <p:nvPr/>
        </p:nvPicPr>
        <p:blipFill>
          <a:blip r:embed="rId2"/>
          <a:stretch>
            <a:fillRect/>
          </a:stretch>
        </p:blipFill>
        <p:spPr>
          <a:xfrm>
            <a:off x="7048297" y="2300288"/>
            <a:ext cx="4481715" cy="3081179"/>
          </a:xfrm>
          <a:prstGeom prst="rect">
            <a:avLst/>
          </a:prstGeom>
        </p:spPr>
      </p:pic>
      <p:sp>
        <p:nvSpPr>
          <p:cNvPr id="5" name="TextBox 4"/>
          <p:cNvSpPr txBox="1"/>
          <p:nvPr/>
        </p:nvSpPr>
        <p:spPr>
          <a:xfrm>
            <a:off x="7086600" y="5472113"/>
            <a:ext cx="4400550" cy="369332"/>
          </a:xfrm>
          <a:prstGeom prst="rect">
            <a:avLst/>
          </a:prstGeom>
          <a:noFill/>
        </p:spPr>
        <p:txBody>
          <a:bodyPr wrap="square" rtlCol="0">
            <a:spAutoFit/>
          </a:bodyPr>
          <a:lstStyle/>
          <a:p>
            <a:pPr algn="ctr"/>
            <a:r>
              <a:rPr lang="en-US" dirty="0" smtClean="0"/>
              <a:t>Architecture of </a:t>
            </a:r>
            <a:r>
              <a:rPr lang="en-US" dirty="0" err="1" smtClean="0"/>
              <a:t>VirtualBox</a:t>
            </a:r>
            <a:endParaRPr lang="ru-RU" dirty="0"/>
          </a:p>
        </p:txBody>
      </p:sp>
    </p:spTree>
    <p:extLst>
      <p:ext uri="{BB962C8B-B14F-4D97-AF65-F5344CB8AC3E}">
        <p14:creationId xmlns:p14="http://schemas.microsoft.com/office/powerpoint/2010/main" val="386736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Virtual Machine Introspection</a:t>
            </a:r>
            <a:endParaRPr lang="ru-RU" dirty="0"/>
          </a:p>
        </p:txBody>
      </p:sp>
      <p:sp>
        <p:nvSpPr>
          <p:cNvPr id="3" name="Объект 2"/>
          <p:cNvSpPr>
            <a:spLocks noGrp="1"/>
          </p:cNvSpPr>
          <p:nvPr>
            <p:ph idx="1"/>
          </p:nvPr>
        </p:nvSpPr>
        <p:spPr/>
        <p:txBody>
          <a:bodyPr/>
          <a:lstStyle/>
          <a:p>
            <a:r>
              <a:rPr lang="en-US" dirty="0"/>
              <a:t>Virtual Machine Introspection is a technique to analyze the memory of a given VM to detect its internal activities from outside over the Virtual Machine Monitor </a:t>
            </a:r>
            <a:r>
              <a:rPr lang="en-US" dirty="0" smtClean="0"/>
              <a:t>layer.</a:t>
            </a:r>
          </a:p>
          <a:p>
            <a:r>
              <a:rPr lang="en-US" dirty="0"/>
              <a:t>This technique has been used for intrusion detection, malware analysis and memory </a:t>
            </a:r>
            <a:r>
              <a:rPr lang="en-US" dirty="0" smtClean="0"/>
              <a:t>forensics.</a:t>
            </a:r>
            <a:endParaRPr lang="ru-RU" dirty="0"/>
          </a:p>
        </p:txBody>
      </p:sp>
    </p:spTree>
    <p:extLst>
      <p:ext uri="{BB962C8B-B14F-4D97-AF65-F5344CB8AC3E}">
        <p14:creationId xmlns:p14="http://schemas.microsoft.com/office/powerpoint/2010/main" val="1299818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Design of the Method</a:t>
            </a:r>
            <a:endParaRPr lang="ru-RU" dirty="0"/>
          </a:p>
        </p:txBody>
      </p:sp>
      <p:sp>
        <p:nvSpPr>
          <p:cNvPr id="3" name="Объект 2"/>
          <p:cNvSpPr>
            <a:spLocks noGrp="1"/>
          </p:cNvSpPr>
          <p:nvPr>
            <p:ph idx="1"/>
          </p:nvPr>
        </p:nvSpPr>
        <p:spPr>
          <a:xfrm>
            <a:off x="647262" y="2279437"/>
            <a:ext cx="10554574" cy="3636511"/>
          </a:xfrm>
        </p:spPr>
        <p:txBody>
          <a:bodyPr/>
          <a:lstStyle/>
          <a:p>
            <a:pPr>
              <a:buFont typeface="+mj-lt"/>
              <a:buAutoNum type="arabicPeriod"/>
            </a:pPr>
            <a:r>
              <a:rPr lang="en-US" dirty="0" smtClean="0"/>
              <a:t>Access </a:t>
            </a:r>
            <a:r>
              <a:rPr lang="en-US" dirty="0"/>
              <a:t>to the asset: This is achieved using an </a:t>
            </a:r>
            <a:r>
              <a:rPr lang="en-US" dirty="0" err="1"/>
              <a:t>interprocess</a:t>
            </a:r>
            <a:r>
              <a:rPr lang="en-US" dirty="0"/>
              <a:t> mechanism called COM/XPCOM</a:t>
            </a:r>
            <a:endParaRPr lang="ru-RU" dirty="0" smtClean="0"/>
          </a:p>
          <a:p>
            <a:pPr>
              <a:buFont typeface="+mj-lt"/>
              <a:buAutoNum type="arabicPeriod"/>
            </a:pPr>
            <a:r>
              <a:rPr lang="en-US" dirty="0" smtClean="0"/>
              <a:t>Collection</a:t>
            </a:r>
            <a:r>
              <a:rPr lang="en-US" dirty="0"/>
              <a:t>: It generates a memory dump of the Virtual Machine volatile </a:t>
            </a:r>
            <a:r>
              <a:rPr lang="en-US" dirty="0" smtClean="0"/>
              <a:t>memory.</a:t>
            </a:r>
            <a:endParaRPr lang="ru-RU" dirty="0" smtClean="0"/>
          </a:p>
          <a:p>
            <a:pPr>
              <a:buFont typeface="+mj-lt"/>
              <a:buAutoNum type="arabicPeriod"/>
            </a:pPr>
            <a:r>
              <a:rPr lang="en-US" dirty="0"/>
              <a:t>Analysis: The program converts low-level bytes into high-level information and extracts objects from the operating </a:t>
            </a:r>
            <a:r>
              <a:rPr lang="en-US" dirty="0" smtClean="0"/>
              <a:t>system</a:t>
            </a:r>
          </a:p>
          <a:p>
            <a:pPr>
              <a:buFont typeface="+mj-lt"/>
              <a:buAutoNum type="arabicPeriod"/>
            </a:pPr>
            <a:r>
              <a:rPr lang="en-US" dirty="0" smtClean="0"/>
              <a:t>Logging</a:t>
            </a:r>
            <a:r>
              <a:rPr lang="en-US" dirty="0"/>
              <a:t>: It generates the log of the malware </a:t>
            </a:r>
            <a:r>
              <a:rPr lang="en-US" dirty="0" smtClean="0"/>
              <a:t>analysis.</a:t>
            </a:r>
            <a:endParaRPr lang="ru-RU" dirty="0" smtClean="0"/>
          </a:p>
          <a:p>
            <a:pPr>
              <a:buFont typeface="+mj-lt"/>
              <a:buAutoNum type="arabicPeriod"/>
            </a:pPr>
            <a:r>
              <a:rPr lang="en-US" dirty="0" smtClean="0"/>
              <a:t>Containment</a:t>
            </a:r>
            <a:r>
              <a:rPr lang="en-US" dirty="0"/>
              <a:t>: The COM/XPCOM </a:t>
            </a:r>
            <a:r>
              <a:rPr lang="en-US" dirty="0" err="1"/>
              <a:t>interprocess</a:t>
            </a:r>
            <a:r>
              <a:rPr lang="en-US" dirty="0"/>
              <a:t> mechanism sends a killing command to finish the malware execution from outside the Virtual Machine.</a:t>
            </a:r>
            <a:endParaRPr lang="ru-RU" dirty="0"/>
          </a:p>
        </p:txBody>
      </p:sp>
    </p:spTree>
    <p:extLst>
      <p:ext uri="{BB962C8B-B14F-4D97-AF65-F5344CB8AC3E}">
        <p14:creationId xmlns:p14="http://schemas.microsoft.com/office/powerpoint/2010/main" val="897343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Experimental Results</a:t>
            </a:r>
            <a:endParaRPr lang="ru-RU" dirty="0"/>
          </a:p>
        </p:txBody>
      </p:sp>
      <p:sp>
        <p:nvSpPr>
          <p:cNvPr id="3" name="Объект 2"/>
          <p:cNvSpPr>
            <a:spLocks noGrp="1"/>
          </p:cNvSpPr>
          <p:nvPr>
            <p:ph idx="1"/>
          </p:nvPr>
        </p:nvSpPr>
        <p:spPr>
          <a:xfrm>
            <a:off x="190062" y="1193587"/>
            <a:ext cx="10554574" cy="3636511"/>
          </a:xfrm>
        </p:spPr>
        <p:txBody>
          <a:bodyPr/>
          <a:lstStyle/>
          <a:p>
            <a:r>
              <a:rPr lang="en-US" dirty="0"/>
              <a:t>In order to test the operation and functioning of the approach, three experiments were performed, each of them consisted in the execution of a different sample of </a:t>
            </a:r>
            <a:r>
              <a:rPr lang="en-US" dirty="0" smtClean="0"/>
              <a:t>malware inside </a:t>
            </a:r>
            <a:r>
              <a:rPr lang="en-US" dirty="0"/>
              <a:t>the monitored Virtual Machine.</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992797727"/>
              </p:ext>
            </p:extLst>
          </p:nvPr>
        </p:nvGraphicFramePr>
        <p:xfrm>
          <a:off x="304579" y="3953798"/>
          <a:ext cx="11582839" cy="1752600"/>
        </p:xfrm>
        <a:graphic>
          <a:graphicData uri="http://schemas.openxmlformats.org/drawingml/2006/table">
            <a:tbl>
              <a:tblPr firstRow="1" bandRow="1">
                <a:tableStyleId>{5C22544A-7EE6-4342-B048-85BDC9FD1C3A}</a:tableStyleId>
              </a:tblPr>
              <a:tblGrid>
                <a:gridCol w="1595875"/>
                <a:gridCol w="1600200"/>
                <a:gridCol w="4814888"/>
                <a:gridCol w="3571876"/>
              </a:tblGrid>
              <a:tr h="333269">
                <a:tc>
                  <a:txBody>
                    <a:bodyPr/>
                    <a:lstStyle/>
                    <a:p>
                      <a:pPr algn="ctr"/>
                      <a:r>
                        <a:rPr lang="en-US" dirty="0" smtClean="0"/>
                        <a:t>Experiment</a:t>
                      </a:r>
                      <a:endParaRPr lang="ru-RU" dirty="0"/>
                    </a:p>
                  </a:txBody>
                  <a:tcPr/>
                </a:tc>
                <a:tc>
                  <a:txBody>
                    <a:bodyPr/>
                    <a:lstStyle/>
                    <a:p>
                      <a:pPr algn="ctr"/>
                      <a:r>
                        <a:rPr lang="en-US" dirty="0" smtClean="0"/>
                        <a:t>Malware</a:t>
                      </a:r>
                      <a:endParaRPr lang="ru-RU" dirty="0"/>
                    </a:p>
                  </a:txBody>
                  <a:tcPr/>
                </a:tc>
                <a:tc>
                  <a:txBody>
                    <a:bodyPr/>
                    <a:lstStyle/>
                    <a:p>
                      <a:pPr algn="ctr"/>
                      <a:r>
                        <a:rPr lang="en-US" dirty="0" smtClean="0"/>
                        <a:t>MD5</a:t>
                      </a:r>
                      <a:endParaRPr lang="ru-RU" dirty="0"/>
                    </a:p>
                  </a:txBody>
                  <a:tcPr/>
                </a:tc>
                <a:tc>
                  <a:txBody>
                    <a:bodyPr/>
                    <a:lstStyle/>
                    <a:p>
                      <a:pPr algn="ctr"/>
                      <a:r>
                        <a:rPr lang="en-US" dirty="0" smtClean="0"/>
                        <a:t>Antivirus detection from </a:t>
                      </a:r>
                      <a:r>
                        <a:rPr lang="en-US" dirty="0" err="1" smtClean="0"/>
                        <a:t>VirusTotal</a:t>
                      </a:r>
                      <a:endParaRPr lang="ru-RU" dirty="0"/>
                    </a:p>
                  </a:txBody>
                  <a:tcPr/>
                </a:tc>
              </a:tr>
              <a:tr h="370840">
                <a:tc>
                  <a:txBody>
                    <a:bodyPr/>
                    <a:lstStyle/>
                    <a:p>
                      <a:pPr algn="ctr"/>
                      <a:r>
                        <a:rPr lang="en-US" dirty="0" smtClean="0"/>
                        <a:t>1</a:t>
                      </a:r>
                      <a:endParaRPr lang="ru-RU" dirty="0"/>
                    </a:p>
                  </a:txBody>
                  <a:tcPr/>
                </a:tc>
                <a:tc>
                  <a:txBody>
                    <a:bodyPr/>
                    <a:lstStyle/>
                    <a:p>
                      <a:pPr algn="ctr"/>
                      <a:r>
                        <a:rPr lang="en-US" dirty="0" smtClean="0"/>
                        <a:t>Trojan</a:t>
                      </a:r>
                      <a:endParaRPr lang="ru-RU" dirty="0"/>
                    </a:p>
                  </a:txBody>
                  <a:tcPr/>
                </a:tc>
                <a:tc>
                  <a:txBody>
                    <a:bodyPr/>
                    <a:lstStyle/>
                    <a:p>
                      <a:pPr algn="ctr"/>
                      <a:r>
                        <a:rPr lang="en-US" dirty="0" smtClean="0"/>
                        <a:t>7583a73f73638d23298ddb4900def643</a:t>
                      </a:r>
                      <a:endParaRPr lang="ru-RU" dirty="0"/>
                    </a:p>
                  </a:txBody>
                  <a:tcPr/>
                </a:tc>
                <a:tc>
                  <a:txBody>
                    <a:bodyPr/>
                    <a:lstStyle/>
                    <a:p>
                      <a:pPr algn="ctr"/>
                      <a:r>
                        <a:rPr lang="ru-RU" dirty="0" smtClean="0"/>
                        <a:t>56/64</a:t>
                      </a:r>
                      <a:endParaRPr lang="ru-RU" dirty="0"/>
                    </a:p>
                  </a:txBody>
                  <a:tcPr/>
                </a:tc>
              </a:tr>
              <a:tr h="370840">
                <a:tc>
                  <a:txBody>
                    <a:bodyPr/>
                    <a:lstStyle/>
                    <a:p>
                      <a:pPr algn="ctr"/>
                      <a:r>
                        <a:rPr lang="en-US" dirty="0" smtClean="0"/>
                        <a:t>2</a:t>
                      </a:r>
                      <a:endParaRPr lang="ru-RU" dirty="0"/>
                    </a:p>
                  </a:txBody>
                  <a:tcPr/>
                </a:tc>
                <a:tc>
                  <a:txBody>
                    <a:bodyPr/>
                    <a:lstStyle/>
                    <a:p>
                      <a:pPr algn="ctr"/>
                      <a:r>
                        <a:rPr lang="en-US" dirty="0" smtClean="0"/>
                        <a:t>Trojan</a:t>
                      </a:r>
                      <a:endParaRPr lang="ru-RU" dirty="0"/>
                    </a:p>
                  </a:txBody>
                  <a:tcPr/>
                </a:tc>
                <a:tc>
                  <a:txBody>
                    <a:bodyPr/>
                    <a:lstStyle/>
                    <a:p>
                      <a:pPr algn="ctr"/>
                      <a:r>
                        <a:rPr lang="en-US" dirty="0" smtClean="0"/>
                        <a:t>8915452ee0b8e754ee7b047a849a01a2</a:t>
                      </a:r>
                      <a:endParaRPr lang="ru-RU" dirty="0"/>
                    </a:p>
                  </a:txBody>
                  <a:tcPr/>
                </a:tc>
                <a:tc>
                  <a:txBody>
                    <a:bodyPr/>
                    <a:lstStyle/>
                    <a:p>
                      <a:pPr algn="ctr"/>
                      <a:r>
                        <a:rPr lang="ru-RU" dirty="0" smtClean="0"/>
                        <a:t>58/68</a:t>
                      </a:r>
                      <a:endParaRPr lang="ru-RU" dirty="0"/>
                    </a:p>
                  </a:txBody>
                  <a:tcPr/>
                </a:tc>
              </a:tr>
              <a:tr h="370840">
                <a:tc>
                  <a:txBody>
                    <a:bodyPr/>
                    <a:lstStyle/>
                    <a:p>
                      <a:pPr algn="ctr"/>
                      <a:r>
                        <a:rPr lang="en-US" dirty="0" smtClean="0"/>
                        <a:t>3</a:t>
                      </a:r>
                      <a:endParaRPr lang="ru-RU" dirty="0"/>
                    </a:p>
                  </a:txBody>
                  <a:tcPr/>
                </a:tc>
                <a:tc>
                  <a:txBody>
                    <a:bodyPr/>
                    <a:lstStyle/>
                    <a:p>
                      <a:pPr algn="ctr"/>
                      <a:r>
                        <a:rPr lang="en-US" dirty="0" smtClean="0"/>
                        <a:t>Trojan</a:t>
                      </a:r>
                      <a:endParaRPr lang="ru-RU" dirty="0"/>
                    </a:p>
                  </a:txBody>
                  <a:tcPr/>
                </a:tc>
                <a:tc>
                  <a:txBody>
                    <a:bodyPr/>
                    <a:lstStyle/>
                    <a:p>
                      <a:pPr algn="ctr"/>
                      <a:r>
                        <a:rPr lang="en-US" dirty="0" smtClean="0"/>
                        <a:t>c334b788e3da78c413364ef1e163b8ff</a:t>
                      </a:r>
                      <a:endParaRPr lang="ru-RU" dirty="0"/>
                    </a:p>
                  </a:txBody>
                  <a:tcPr/>
                </a:tc>
                <a:tc>
                  <a:txBody>
                    <a:bodyPr/>
                    <a:lstStyle/>
                    <a:p>
                      <a:pPr algn="ctr"/>
                      <a:r>
                        <a:rPr lang="ru-RU" dirty="0" smtClean="0"/>
                        <a:t>43/68</a:t>
                      </a:r>
                      <a:endParaRPr lang="ru-RU" dirty="0"/>
                    </a:p>
                  </a:txBody>
                  <a:tcPr/>
                </a:tc>
              </a:tr>
            </a:tbl>
          </a:graphicData>
        </a:graphic>
      </p:graphicFrame>
      <p:sp>
        <p:nvSpPr>
          <p:cNvPr id="5" name="TextBox 4"/>
          <p:cNvSpPr txBox="1"/>
          <p:nvPr/>
        </p:nvSpPr>
        <p:spPr>
          <a:xfrm>
            <a:off x="1845466" y="5843588"/>
            <a:ext cx="8501063" cy="369332"/>
          </a:xfrm>
          <a:prstGeom prst="rect">
            <a:avLst/>
          </a:prstGeom>
          <a:noFill/>
        </p:spPr>
        <p:txBody>
          <a:bodyPr wrap="square" rtlCol="0">
            <a:spAutoFit/>
          </a:bodyPr>
          <a:lstStyle/>
          <a:p>
            <a:pPr algn="ctr"/>
            <a:r>
              <a:rPr lang="en-US" dirty="0" smtClean="0"/>
              <a:t>Main characteristics of malware samples.</a:t>
            </a:r>
            <a:endParaRPr lang="ru-RU" dirty="0"/>
          </a:p>
        </p:txBody>
      </p:sp>
    </p:spTree>
    <p:extLst>
      <p:ext uri="{BB962C8B-B14F-4D97-AF65-F5344CB8AC3E}">
        <p14:creationId xmlns:p14="http://schemas.microsoft.com/office/powerpoint/2010/main" val="2396833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en-US" dirty="0" smtClean="0"/>
              <a:t>In </a:t>
            </a:r>
            <a:r>
              <a:rPr lang="en-US" dirty="0"/>
              <a:t>the first experiment the introduced malware executed 7 threads, 4 network connections and 24 open files</a:t>
            </a:r>
            <a:r>
              <a:rPr lang="en-US" dirty="0" smtClean="0"/>
              <a:t>.</a:t>
            </a:r>
          </a:p>
          <a:p>
            <a:r>
              <a:rPr lang="en-US" dirty="0"/>
              <a:t>In the second experiment 5 threads, 1 network connection and 21 open files were </a:t>
            </a:r>
            <a:r>
              <a:rPr lang="en-US" dirty="0" smtClean="0"/>
              <a:t>registered</a:t>
            </a:r>
          </a:p>
          <a:p>
            <a:r>
              <a:rPr lang="en-US" dirty="0"/>
              <a:t>The last experiment consisted in the execution of the third sample of malware, which was associated with the creation of 1 thread, 1 network connection and 12 open files</a:t>
            </a:r>
            <a:endParaRPr lang="ru-RU" dirty="0"/>
          </a:p>
        </p:txBody>
      </p:sp>
      <p:sp>
        <p:nvSpPr>
          <p:cNvPr id="6" name="TextBox 5"/>
          <p:cNvSpPr txBox="1"/>
          <p:nvPr/>
        </p:nvSpPr>
        <p:spPr>
          <a:xfrm>
            <a:off x="428625" y="800100"/>
            <a:ext cx="9872663" cy="646331"/>
          </a:xfrm>
          <a:prstGeom prst="rect">
            <a:avLst/>
          </a:prstGeom>
          <a:noFill/>
        </p:spPr>
        <p:txBody>
          <a:bodyPr wrap="square" rtlCol="0">
            <a:spAutoFit/>
          </a:bodyPr>
          <a:lstStyle/>
          <a:p>
            <a:r>
              <a:rPr lang="en-US" sz="3600" dirty="0" smtClean="0"/>
              <a:t>Results reported by the reporting module</a:t>
            </a:r>
            <a:endParaRPr lang="ru-RU" sz="3600" dirty="0"/>
          </a:p>
        </p:txBody>
      </p:sp>
    </p:spTree>
    <p:extLst>
      <p:ext uri="{BB962C8B-B14F-4D97-AF65-F5344CB8AC3E}">
        <p14:creationId xmlns:p14="http://schemas.microsoft.com/office/powerpoint/2010/main" val="33704910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Цитаты">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аты">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TM03457503[[fn=Цитаты]]</Template>
  <TotalTime>148</TotalTime>
  <Words>594</Words>
  <Application>Microsoft Office PowerPoint</Application>
  <PresentationFormat>Широкоэкранный</PresentationFormat>
  <Paragraphs>49</Paragraphs>
  <Slides>10</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10</vt:i4>
      </vt:variant>
    </vt:vector>
  </HeadingPairs>
  <TitlesOfParts>
    <vt:vector size="13" baseType="lpstr">
      <vt:lpstr>Century Gothic</vt:lpstr>
      <vt:lpstr>Wingdings 2</vt:lpstr>
      <vt:lpstr>Цитаты</vt:lpstr>
      <vt:lpstr>A Method for Malware Analysis by Virtual Machine Introspection Technique</vt:lpstr>
      <vt:lpstr>Introduction</vt:lpstr>
      <vt:lpstr> Virtual Machine Monitor</vt:lpstr>
      <vt:lpstr> Types of Virtual Machine Monitor</vt:lpstr>
      <vt:lpstr>VirtualBox Hypervisor</vt:lpstr>
      <vt:lpstr>Virtual Machine Introspection</vt:lpstr>
      <vt:lpstr>Design of the Method</vt:lpstr>
      <vt:lpstr>Experimental Results</vt:lpstr>
      <vt:lpstr>Презентация PowerPoint</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Method for Malware Analysis by Virtual Machine Introspection Technique</dc:title>
  <dc:creator>shtengauer05@outlook.com</dc:creator>
  <cp:lastModifiedBy>shtengauer05@outlook.com</cp:lastModifiedBy>
  <cp:revision>14</cp:revision>
  <dcterms:created xsi:type="dcterms:W3CDTF">2024-05-24T14:00:47Z</dcterms:created>
  <dcterms:modified xsi:type="dcterms:W3CDTF">2024-05-24T17:00:15Z</dcterms:modified>
</cp:coreProperties>
</file>