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6" r:id="rId4"/>
    <p:sldId id="258" r:id="rId5"/>
    <p:sldId id="265" r:id="rId6"/>
    <p:sldId id="259" r:id="rId7"/>
    <p:sldId id="268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/>
    <p:restoredTop sz="94675"/>
  </p:normalViewPr>
  <p:slideViewPr>
    <p:cSldViewPr snapToGrid="0">
      <p:cViewPr varScale="1">
        <p:scale>
          <a:sx n="154" d="100"/>
          <a:sy n="154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CDF0-851A-B998-0B65-1DD42C54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C5325-0144-EBF5-51AC-36FA75EA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6CBAE-2CE6-B724-239D-8A9C868B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B8804-1394-E24C-0D6A-1E66BD0D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78701-0872-A0C2-0F8A-A779BDD9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3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E6FF-EA5D-C2A9-FE7A-1CA3E445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686AF-DD6F-5F9E-F6FC-396C57D6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AD2E1-6E0B-CFF5-3EB1-133A0EB2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82559-5AF1-70E9-C652-56964300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AE850-680D-79D6-81F3-FA0E69AB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2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62885C-FEC9-C302-45EB-59B3A7B33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D0581-9249-EFAF-8DB2-BF7D772C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C6B59-945D-D039-30CF-398FF9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3D92C-E941-6349-B5F2-C932370E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9338D-8C4C-4FC6-CF51-05765885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676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DEB1-1640-B825-72F7-34100B07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9BBA5-DE3F-6A70-FECC-91327A1A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CFB20-FEFB-9DD5-EF82-B17B7587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1412C-F2BA-36AF-906C-74BCF8FF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16B4C-5071-6F42-A409-B9698F3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222F-8828-990D-F45E-D4FBAB19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0DC9A-043D-CBC8-6DC8-384F8145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486CC-54CA-2885-053B-75A36AE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120C0-D29D-EF3E-80AC-AB98E62A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5B0B-67C4-C43A-402C-8A32D3DD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45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66FCD-9CC0-7BA8-4205-8E02B95C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BFD4E-A509-E2A5-BD29-3F518FB89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DC17B-B6AE-1644-B635-082F2DA4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0F24E-9750-0564-C178-2CB217B8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51EAE-32DB-2817-AFD4-6DFFC4C7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C6B03-DA2C-20ED-D2ED-D32FEC5A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5952-9876-91CF-5AC0-1EA8205C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64CCB-2139-8A2F-75A5-952E9991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D2964-561F-2739-0C2C-3C2B8142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3EBBF-B697-3814-2337-41CA61E90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D7EEBE-ADD6-3FE4-421E-42168730C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8BDB0-73F1-AC3A-FD1B-A217CD6F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43802-5E68-7DFE-B49A-83E1653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BB087-25D7-460C-A34E-A240E27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94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632B-86BE-28EE-C7E6-591C1C1D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5EE6B-91B2-6343-7E53-78B37DF1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17A19-A55A-EC8C-CC68-3A9722C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752FF-6031-FC1B-8A59-777D259B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41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44B9-4E4D-C886-0DFA-0D67D182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EF8F4-B204-82C6-F70C-4D0DC76E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5671B-5982-2A6B-DA91-B7F2DDA9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803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A26E3-C636-0F78-2F9B-2749E9F3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9592F-1CFC-C563-9E60-BB744A78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86F00B-3920-00DE-25C0-5980D647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078D5-7ADD-622D-E715-3F75CFC6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8A926-2646-3727-E238-6FA15CF9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DA4BA-F752-E620-2BEC-018A0F3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8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B2EC-4E37-9AE4-1FC2-2F1FEF1E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D9A4C-36BE-3392-90A2-5CA13B7CD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4EC41-89BA-74E3-0060-48DF741E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2D2A1-50A3-EDD2-5F52-D6904CCF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2C509-E23C-5BA7-4370-0FB28997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C8636-A258-8F3C-9BF8-7549EB8A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19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0696C-A113-18C2-D36F-3454C313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6712D-43FE-1B3B-C677-FE88E70C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B5BF5-B5F1-70DD-0DBE-9FDD8099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5751-AF5E-CD44-83D8-BE64B0794FB4}" type="datetimeFigureOut">
              <a:rPr kumimoji="1" lang="ko-Kore-KR" altLang="en-US" smtClean="0"/>
              <a:t>2022. 10. 10.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84079-5B5A-9E2B-2E5A-792C74974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51317-2A7F-9AE1-7EDB-83B3CEF9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39B4-3D62-1644-89B1-028764851E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7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4B01C-1FB7-37FA-7F56-5D20E7B6BBF0}"/>
              </a:ext>
            </a:extLst>
          </p:cNvPr>
          <p:cNvSpPr txBox="1"/>
          <p:nvPr/>
        </p:nvSpPr>
        <p:spPr>
          <a:xfrm>
            <a:off x="509214" y="897775"/>
            <a:ext cx="5586786" cy="1647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3600" b="1">
                <a:latin typeface="+mn-ea"/>
              </a:rPr>
              <a:t>포인트</a:t>
            </a:r>
            <a:r>
              <a:rPr kumimoji="1" lang="ko-KR" altLang="en-US" sz="3600" b="1" dirty="0">
                <a:latin typeface="+mn-ea"/>
              </a:rPr>
              <a:t> 클라우드를 이용한</a:t>
            </a:r>
            <a:endParaRPr kumimoji="1" lang="en-US" altLang="ko-KR" sz="3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3600" b="1" dirty="0">
                <a:latin typeface="+mn-ea"/>
              </a:rPr>
              <a:t>3D </a:t>
            </a:r>
            <a:r>
              <a:rPr kumimoji="1" lang="ko-KR" altLang="en-US" sz="3600" b="1" dirty="0">
                <a:latin typeface="+mn-ea"/>
              </a:rPr>
              <a:t>공간 생성</a:t>
            </a:r>
            <a:r>
              <a:rPr kumimoji="1" lang="en-US" altLang="ko-KR" sz="3600" b="1" dirty="0">
                <a:latin typeface="+mn-ea"/>
              </a:rPr>
              <a:t>/</a:t>
            </a:r>
            <a:r>
              <a:rPr kumimoji="1" lang="ko-KR" altLang="en-US" sz="3600" b="1" dirty="0">
                <a:latin typeface="+mn-ea"/>
              </a:rPr>
              <a:t>복원</a:t>
            </a:r>
            <a:endParaRPr kumimoji="1" lang="en-US" altLang="ko-KR" sz="36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F8199-79F8-68D2-A4A3-FE4A63B9567F}"/>
              </a:ext>
            </a:extLst>
          </p:cNvPr>
          <p:cNvSpPr txBox="1"/>
          <p:nvPr/>
        </p:nvSpPr>
        <p:spPr>
          <a:xfrm>
            <a:off x="157942" y="6500552"/>
            <a:ext cx="2571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/>
              <a:t>2</a:t>
            </a:r>
            <a:r>
              <a:rPr kumimoji="1" lang="en-US" altLang="ko-KR" sz="1050" dirty="0"/>
              <a:t>022</a:t>
            </a:r>
            <a:r>
              <a:rPr kumimoji="1" lang="ko-KR" altLang="en-US" sz="1050" dirty="0"/>
              <a:t> 정보컴퓨터공학부 졸업과제 발표회</a:t>
            </a:r>
            <a:endParaRPr kumimoji="1" lang="ko-Kore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D2C39-7C09-97C0-5D8E-5ED500511FF6}"/>
              </a:ext>
            </a:extLst>
          </p:cNvPr>
          <p:cNvSpPr txBox="1"/>
          <p:nvPr/>
        </p:nvSpPr>
        <p:spPr>
          <a:xfrm>
            <a:off x="10205951" y="6080629"/>
            <a:ext cx="1764376" cy="546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1050" b="1" dirty="0" err="1">
                <a:latin typeface="+mn-ea"/>
              </a:rPr>
              <a:t>기태욱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ko-KR" altLang="en-US" sz="1050" b="1" dirty="0" err="1">
                <a:latin typeface="+mn-ea"/>
              </a:rPr>
              <a:t>서준오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</a:t>
            </a:r>
            <a:r>
              <a:rPr kumimoji="1" lang="ko-KR" altLang="en-US" sz="1050" b="1" dirty="0" err="1">
                <a:latin typeface="+mn-ea"/>
              </a:rPr>
              <a:t>이해성</a:t>
            </a:r>
            <a:endParaRPr kumimoji="1" lang="en-US" altLang="ko-KR" sz="1050" b="1" dirty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1050" b="1" dirty="0">
                <a:latin typeface="+mn-ea"/>
              </a:rPr>
              <a:t>지도교수 </a:t>
            </a:r>
            <a:r>
              <a:rPr kumimoji="1" lang="en-US" altLang="ko-KR" sz="1050" b="1" dirty="0">
                <a:latin typeface="+mn-ea"/>
              </a:rPr>
              <a:t>:</a:t>
            </a:r>
            <a:r>
              <a:rPr kumimoji="1" lang="ko-KR" altLang="en-US" sz="1050" b="1" dirty="0">
                <a:latin typeface="+mn-ea"/>
              </a:rPr>
              <a:t> 이명호</a:t>
            </a:r>
            <a:endParaRPr kumimoji="1" lang="ko-Kore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44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235C8-E633-B8DF-799C-972C5984C87C}"/>
              </a:ext>
            </a:extLst>
          </p:cNvPr>
          <p:cNvSpPr txBox="1"/>
          <p:nvPr/>
        </p:nvSpPr>
        <p:spPr>
          <a:xfrm>
            <a:off x="692093" y="482136"/>
            <a:ext cx="162095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기대효과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6F8BF-2A61-FACB-98C9-1EBC10916CAF}"/>
              </a:ext>
            </a:extLst>
          </p:cNvPr>
          <p:cNvSpPr/>
          <p:nvPr/>
        </p:nvSpPr>
        <p:spPr>
          <a:xfrm>
            <a:off x="0" y="1137508"/>
            <a:ext cx="2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B7972-BC10-091F-F8FE-50941DB555DD}"/>
              </a:ext>
            </a:extLst>
          </p:cNvPr>
          <p:cNvSpPr txBox="1"/>
          <p:nvPr/>
        </p:nvSpPr>
        <p:spPr>
          <a:xfrm>
            <a:off x="767542" y="2279624"/>
            <a:ext cx="1065691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기존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360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도 파노라마사진과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+mn-ea"/>
              </a:rPr>
              <a:t>PointCloudData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기반으로 공간을 재구성하여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+mn-ea"/>
              </a:rPr>
              <a:t>mesh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로 가공하게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가구가 비워진 영역이 복원됨으로 방의 원시상태를 알 수 있음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실제 공간과 일치하는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+mn-ea"/>
              </a:rPr>
              <a:t>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공간이 생성됨으로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사람이 실제 공간을 방문하지 않더라도 높은 정확도 구현된 가상공간으로 체험할 수 있음</a:t>
            </a:r>
            <a:br>
              <a:rPr lang="ko-KR" altLang="en-US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새로 생성된 공간에 대해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+mn-ea"/>
              </a:rPr>
              <a:t>Unity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 자유롭게 텍스처 린이 가능함으로 공간 텍스처의 커스터마이징을 할 수 있음</a:t>
            </a:r>
            <a:endParaRPr lang="ko-KR" altLang="en-US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96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C53D798-3CC3-48A8-1C30-ACFC00FA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64524"/>
            <a:ext cx="6037349" cy="3393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336F5-8A3C-2509-6CC7-6C177725B790}"/>
              </a:ext>
            </a:extLst>
          </p:cNvPr>
          <p:cNvSpPr txBox="1"/>
          <p:nvPr/>
        </p:nvSpPr>
        <p:spPr>
          <a:xfrm>
            <a:off x="692093" y="1910211"/>
            <a:ext cx="6656358" cy="72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ko-KR" sz="1700" dirty="0">
                <a:effectLst/>
                <a:latin typeface="Helvetica" pitchFamily="2" charset="0"/>
              </a:rPr>
              <a:t>-</a:t>
            </a:r>
            <a:r>
              <a:rPr lang="ko-KR" altLang="en-US" sz="1700" dirty="0">
                <a:effectLst/>
                <a:latin typeface="Helvetica" pitchFamily="2" charset="0"/>
              </a:rPr>
              <a:t> </a:t>
            </a:r>
            <a:r>
              <a:rPr lang="en" altLang="ko-Kore-KR" sz="1700" dirty="0">
                <a:effectLst/>
                <a:latin typeface="Helvetica" pitchFamily="2" charset="0"/>
              </a:rPr>
              <a:t>Point Cloud</a:t>
            </a:r>
            <a:r>
              <a:rPr lang="ko-KR" altLang="en-US" sz="1700" dirty="0">
                <a:effectLst/>
                <a:latin typeface="Helvetica" pitchFamily="2" charset="0"/>
              </a:rPr>
              <a:t>란 </a:t>
            </a:r>
            <a:r>
              <a:rPr lang="en" altLang="ko-Kore-KR" sz="1700" dirty="0">
                <a:effectLst/>
                <a:latin typeface="Helvetica" pitchFamily="2" charset="0"/>
              </a:rPr>
              <a:t>Lidar </a:t>
            </a:r>
            <a:r>
              <a:rPr lang="ko-KR" altLang="en-US" sz="1700" dirty="0">
                <a:effectLst/>
                <a:latin typeface="Helvetica" pitchFamily="2" charset="0"/>
              </a:rPr>
              <a:t>센서</a:t>
            </a:r>
            <a:r>
              <a:rPr lang="en-US" altLang="ko-KR" sz="1700" dirty="0">
                <a:effectLst/>
                <a:latin typeface="Helvetica" pitchFamily="2" charset="0"/>
              </a:rPr>
              <a:t>, </a:t>
            </a:r>
            <a:r>
              <a:rPr lang="en" altLang="ko-Kore-KR" sz="1700" dirty="0">
                <a:effectLst/>
                <a:latin typeface="Helvetica" pitchFamily="2" charset="0"/>
              </a:rPr>
              <a:t>RGB</a:t>
            </a:r>
            <a:r>
              <a:rPr lang="en-US" altLang="ko-KR" sz="1700" dirty="0">
                <a:effectLst/>
                <a:latin typeface="Helvetica" pitchFamily="2" charset="0"/>
              </a:rPr>
              <a:t>-</a:t>
            </a:r>
            <a:r>
              <a:rPr lang="en" altLang="ko-Kore-KR" sz="1700" dirty="0">
                <a:effectLst/>
                <a:latin typeface="Helvetica" pitchFamily="2" charset="0"/>
              </a:rPr>
              <a:t>D</a:t>
            </a:r>
            <a:r>
              <a:rPr lang="ko-KR" altLang="en-US" sz="1700" dirty="0">
                <a:effectLst/>
                <a:latin typeface="Helvetica" pitchFamily="2" charset="0"/>
              </a:rPr>
              <a:t> 센서 등 </a:t>
            </a:r>
            <a:r>
              <a:rPr lang="ko-KR" altLang="en-US" sz="1700" dirty="0" err="1">
                <a:effectLst/>
                <a:latin typeface="Helvetica" pitchFamily="2" charset="0"/>
              </a:rPr>
              <a:t>으로</a:t>
            </a:r>
            <a:r>
              <a:rPr lang="ko-KR" altLang="en-US" sz="1700" dirty="0">
                <a:effectLst/>
                <a:latin typeface="Helvetica" pitchFamily="2" charset="0"/>
              </a:rPr>
              <a:t> 수집되는 </a:t>
            </a:r>
            <a:r>
              <a:rPr lang="en-US" altLang="ko-KR" sz="1700" dirty="0">
                <a:effectLst/>
                <a:latin typeface="Helvetica" pitchFamily="2" charset="0"/>
              </a:rPr>
              <a:t>3</a:t>
            </a:r>
            <a:r>
              <a:rPr lang="ko-KR" altLang="en-US" sz="1700" dirty="0">
                <a:effectLst/>
                <a:latin typeface="Helvetica" pitchFamily="2" charset="0"/>
              </a:rPr>
              <a:t>차원 공간상에 </a:t>
            </a:r>
            <a:r>
              <a:rPr lang="ko-KR" altLang="en-US" sz="1700" dirty="0" err="1">
                <a:effectLst/>
                <a:latin typeface="Helvetica" pitchFamily="2" charset="0"/>
              </a:rPr>
              <a:t>퍼져있는</a:t>
            </a:r>
            <a:r>
              <a:rPr lang="ko-KR" altLang="en-US" sz="1700" dirty="0">
                <a:effectLst/>
                <a:latin typeface="Helvetica" pitchFamily="2" charset="0"/>
              </a:rPr>
              <a:t> 여러 포인트</a:t>
            </a:r>
            <a:r>
              <a:rPr lang="en-US" altLang="ko-KR" sz="1700" dirty="0">
                <a:effectLst/>
                <a:latin typeface="Helvetica" pitchFamily="2" charset="0"/>
              </a:rPr>
              <a:t>(</a:t>
            </a:r>
            <a:r>
              <a:rPr lang="en" altLang="ko-Kore-KR" sz="1700" dirty="0">
                <a:effectLst/>
                <a:latin typeface="Helvetica" pitchFamily="2" charset="0"/>
              </a:rPr>
              <a:t>Point)</a:t>
            </a:r>
            <a:r>
              <a:rPr lang="ko-KR" altLang="en-US" sz="1700" dirty="0">
                <a:effectLst/>
                <a:latin typeface="Helvetica" pitchFamily="2" charset="0"/>
              </a:rPr>
              <a:t>들의 집합</a:t>
            </a:r>
            <a:r>
              <a:rPr lang="en-US" altLang="ko-KR" sz="1700" dirty="0">
                <a:effectLst/>
                <a:latin typeface="Helvetica" pitchFamily="2" charset="0"/>
              </a:rPr>
              <a:t>(</a:t>
            </a:r>
            <a:r>
              <a:rPr lang="en" altLang="ko-Kore-KR" sz="1700" dirty="0">
                <a:effectLst/>
                <a:latin typeface="Helvetica" pitchFamily="2" charset="0"/>
              </a:rPr>
              <a:t>set cloud)</a:t>
            </a:r>
            <a:endParaRPr lang="en-US" altLang="ko-KR" sz="1700" dirty="0"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57508-FF90-00AF-FC40-F31E724D6DF9}"/>
              </a:ext>
            </a:extLst>
          </p:cNvPr>
          <p:cNvSpPr txBox="1"/>
          <p:nvPr/>
        </p:nvSpPr>
        <p:spPr>
          <a:xfrm>
            <a:off x="692093" y="3157570"/>
            <a:ext cx="6656358" cy="72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ko-KR" sz="1700" dirty="0">
                <a:effectLst/>
                <a:latin typeface="Helvetica" pitchFamily="2" charset="0"/>
              </a:rPr>
              <a:t>-</a:t>
            </a:r>
            <a:r>
              <a:rPr lang="ko-KR" altLang="en-US" sz="1700" dirty="0">
                <a:effectLst/>
                <a:latin typeface="Helvetica" pitchFamily="2" charset="0"/>
              </a:rPr>
              <a:t> 센서들은 물체에 빛</a:t>
            </a:r>
            <a:r>
              <a:rPr lang="en-US" altLang="ko-KR" sz="1700" dirty="0">
                <a:effectLst/>
                <a:latin typeface="Helvetica" pitchFamily="2" charset="0"/>
              </a:rPr>
              <a:t>/</a:t>
            </a:r>
            <a:r>
              <a:rPr lang="ko-KR" altLang="en-US" sz="1700" dirty="0">
                <a:effectLst/>
                <a:latin typeface="Helvetica" pitchFamily="2" charset="0"/>
              </a:rPr>
              <a:t>신호를 보내서 돌아오는 시간을 기록하여 각 빛</a:t>
            </a:r>
            <a:r>
              <a:rPr lang="en-US" altLang="ko-KR" sz="1700" dirty="0">
                <a:effectLst/>
                <a:latin typeface="Helvetica" pitchFamily="2" charset="0"/>
              </a:rPr>
              <a:t>/</a:t>
            </a:r>
            <a:r>
              <a:rPr lang="ko-KR" altLang="en-US" sz="1700" dirty="0">
                <a:effectLst/>
                <a:latin typeface="Helvetica" pitchFamily="2" charset="0"/>
              </a:rPr>
              <a:t>신호 당 거리정보를 계산하고</a:t>
            </a:r>
            <a:r>
              <a:rPr lang="en-US" altLang="ko-KR" sz="1700" dirty="0">
                <a:effectLst/>
                <a:latin typeface="Helvetica" pitchFamily="2" charset="0"/>
              </a:rPr>
              <a:t>, </a:t>
            </a:r>
            <a:r>
              <a:rPr lang="ko-KR" altLang="en-US" sz="1700" dirty="0">
                <a:effectLst/>
                <a:latin typeface="Helvetica" pitchFamily="2" charset="0"/>
              </a:rPr>
              <a:t>하나의 포인트를 생성</a:t>
            </a:r>
            <a:endParaRPr lang="en-US" altLang="ko-KR" sz="1700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C134C-AD2A-2C49-6A26-06A73CE07DBF}"/>
              </a:ext>
            </a:extLst>
          </p:cNvPr>
          <p:cNvSpPr txBox="1"/>
          <p:nvPr/>
        </p:nvSpPr>
        <p:spPr>
          <a:xfrm>
            <a:off x="692093" y="482136"/>
            <a:ext cx="218931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Point</a:t>
            </a:r>
            <a:r>
              <a:rPr kumimoji="1" lang="ko-KR" altLang="en-US" sz="2800" b="1" dirty="0">
                <a:latin typeface="+mn-ea"/>
              </a:rPr>
              <a:t> </a:t>
            </a:r>
            <a:r>
              <a:rPr kumimoji="1" lang="en-US" altLang="ko-KR" sz="2800" b="1" dirty="0">
                <a:latin typeface="+mn-ea"/>
              </a:rPr>
              <a:t>Cloud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1F9F37-E870-4DB5-A095-15136B1C99C8}"/>
              </a:ext>
            </a:extLst>
          </p:cNvPr>
          <p:cNvSpPr/>
          <p:nvPr/>
        </p:nvSpPr>
        <p:spPr>
          <a:xfrm>
            <a:off x="0" y="1137508"/>
            <a:ext cx="28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3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1A4DB-E3E5-B385-22E5-ED54A783831C}"/>
              </a:ext>
            </a:extLst>
          </p:cNvPr>
          <p:cNvSpPr txBox="1"/>
          <p:nvPr/>
        </p:nvSpPr>
        <p:spPr>
          <a:xfrm>
            <a:off x="692093" y="482136"/>
            <a:ext cx="174759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과제 배경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66045-BAA1-7975-F463-C9AFB08B652C}"/>
              </a:ext>
            </a:extLst>
          </p:cNvPr>
          <p:cNvSpPr txBox="1"/>
          <p:nvPr/>
        </p:nvSpPr>
        <p:spPr>
          <a:xfrm>
            <a:off x="692092" y="1626620"/>
            <a:ext cx="11145231" cy="202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- Point Cloud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LiDAR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센서를 사용하는 자율주행과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건축물의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차원 가상 건설환경 데이터인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BIM(Building Information Modeling)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에서 활용됨</a:t>
            </a:r>
            <a:br>
              <a:rPr lang="ko-KR" altLang="en-US" sz="1700" dirty="0">
                <a:latin typeface="+mn-ea"/>
              </a:rPr>
            </a:br>
            <a:br>
              <a:rPr lang="ko-KR" altLang="en-US" sz="1700" dirty="0">
                <a:latin typeface="+mn-ea"/>
              </a:rPr>
            </a:br>
            <a:r>
              <a:rPr lang="en-US" altLang="ko-KR" sz="1700" dirty="0">
                <a:latin typeface="+mn-ea"/>
              </a:rPr>
              <a:t>-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해당 과제에서는 집 내부에서 수집된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Point Clou</a:t>
            </a:r>
            <a:r>
              <a:rPr lang="en-US" altLang="ko-Kore-KR" sz="1700" dirty="0">
                <a:solidFill>
                  <a:srgbClr val="000000"/>
                </a:solidFill>
                <a:latin typeface="+mn-ea"/>
              </a:rPr>
              <a:t>d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이용하여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D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모델을 생성 및 복원하는 작업을 진행</a:t>
            </a:r>
            <a:br>
              <a:rPr lang="ko-KR" altLang="en-US" sz="1700" dirty="0">
                <a:latin typeface="+mn-ea"/>
              </a:rPr>
            </a:br>
            <a:br>
              <a:rPr lang="ko-KR" altLang="en-US" sz="1700" dirty="0">
                <a:latin typeface="+mn-ea"/>
              </a:rPr>
            </a:br>
            <a:r>
              <a:rPr lang="en-US" altLang="ko-KR" sz="1700" dirty="0">
                <a:latin typeface="+mn-ea"/>
              </a:rPr>
              <a:t>-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기존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360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도 파노라마 이미지를 이용한 건축물의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d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모델링은 원본 사진의 왜곡에 대한 한계를 극복하기 힘들다</a:t>
            </a:r>
            <a:endParaRPr lang="en-US" altLang="ko-KR" sz="1700" dirty="0"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0644D-AEE1-6177-D2FD-25AAD76D1FF3}"/>
              </a:ext>
            </a:extLst>
          </p:cNvPr>
          <p:cNvSpPr/>
          <p:nvPr/>
        </p:nvSpPr>
        <p:spPr>
          <a:xfrm>
            <a:off x="0" y="1137508"/>
            <a:ext cx="2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image26.png" descr="텍스트, 대양저이(가) 표시된 사진&#10;&#10;자동 생성된 설명">
            <a:extLst>
              <a:ext uri="{FF2B5EF4-FFF2-40B4-BE49-F238E27FC236}">
                <a16:creationId xmlns:a16="http://schemas.microsoft.com/office/drawing/2014/main" id="{E8E5B9D9-1AC4-DF66-0003-2B8F69F7A1E5}"/>
              </a:ext>
            </a:extLst>
          </p:cNvPr>
          <p:cNvPicPr/>
          <p:nvPr/>
        </p:nvPicPr>
        <p:blipFill rotWithShape="1">
          <a:blip r:embed="rId2"/>
          <a:srcRect l="6191"/>
          <a:stretch/>
        </p:blipFill>
        <p:spPr>
          <a:xfrm>
            <a:off x="6714937" y="4267199"/>
            <a:ext cx="4456357" cy="1984375"/>
          </a:xfrm>
          <a:prstGeom prst="rect">
            <a:avLst/>
          </a:prstGeom>
          <a:ln/>
        </p:spPr>
      </p:pic>
      <p:pic>
        <p:nvPicPr>
          <p:cNvPr id="14" name="그림 13" descr="실외, 길, 장면, 도로이(가) 표시된 사진&#10;&#10;자동 생성된 설명">
            <a:extLst>
              <a:ext uri="{FF2B5EF4-FFF2-40B4-BE49-F238E27FC236}">
                <a16:creationId xmlns:a16="http://schemas.microsoft.com/office/drawing/2014/main" id="{F0254AC1-0E18-D360-DAEE-3B7A3B4F0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42"/>
          <a:stretch/>
        </p:blipFill>
        <p:spPr>
          <a:xfrm>
            <a:off x="945890" y="4267199"/>
            <a:ext cx="4456357" cy="1984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F60F-C3C6-9643-5998-EB81C8F456AA}"/>
              </a:ext>
            </a:extLst>
          </p:cNvPr>
          <p:cNvSpPr txBox="1"/>
          <p:nvPr/>
        </p:nvSpPr>
        <p:spPr>
          <a:xfrm>
            <a:off x="6996899" y="6274054"/>
            <a:ext cx="3892433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&lt;</a:t>
            </a:r>
            <a:r>
              <a:rPr lang="ko-Kore-KR" altLang="ko-Kore-KR" sz="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그림</a:t>
            </a:r>
            <a:r>
              <a:rPr lang="en-US" altLang="ko-Kore-KR" sz="8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2&gt; - Point cloud to BIM(Building Information Modeling)</a:t>
            </a:r>
            <a:endParaRPr lang="ko-Kore-KR" altLang="ko-Kore-KR" sz="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7E44F-F9FA-9823-B960-4C0CBA3FB275}"/>
              </a:ext>
            </a:extLst>
          </p:cNvPr>
          <p:cNvSpPr txBox="1"/>
          <p:nvPr/>
        </p:nvSpPr>
        <p:spPr>
          <a:xfrm>
            <a:off x="1227852" y="6263282"/>
            <a:ext cx="3892433" cy="21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ore-KR" sz="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&lt;</a:t>
            </a:r>
            <a:r>
              <a:rPr lang="ko-Kore-KR" altLang="ko-Kore-KR" sz="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그림</a:t>
            </a:r>
            <a:r>
              <a:rPr lang="en-US" altLang="ko-Kore-KR" sz="8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en-US" altLang="ko-Kore-KR" sz="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&gt; - Point cloud </a:t>
            </a:r>
            <a:r>
              <a:rPr lang="en-US" altLang="ko-Kore-KR" sz="8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to</a:t>
            </a:r>
            <a:r>
              <a:rPr lang="en-US" altLang="ko-Kore-KR" sz="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" altLang="ko-Kore-KR" sz="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Autonomous Driving</a:t>
            </a:r>
            <a:endParaRPr lang="ko-Kore-KR" altLang="ko-Kore-KR" sz="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42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47293-567B-5984-CB83-FB78EBBDC335}"/>
              </a:ext>
            </a:extLst>
          </p:cNvPr>
          <p:cNvSpPr txBox="1"/>
          <p:nvPr/>
        </p:nvSpPr>
        <p:spPr>
          <a:xfrm>
            <a:off x="692093" y="482136"/>
            <a:ext cx="174759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과제 목표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1C6E7-F82E-B709-822F-0EAA6A8B8D2E}"/>
              </a:ext>
            </a:extLst>
          </p:cNvPr>
          <p:cNvSpPr/>
          <p:nvPr/>
        </p:nvSpPr>
        <p:spPr>
          <a:xfrm>
            <a:off x="0" y="1137508"/>
            <a:ext cx="2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06D58-A92D-9B3C-19DE-C9646190622D}"/>
              </a:ext>
            </a:extLst>
          </p:cNvPr>
          <p:cNvSpPr txBox="1"/>
          <p:nvPr/>
        </p:nvSpPr>
        <p:spPr>
          <a:xfrm>
            <a:off x="692093" y="2369960"/>
            <a:ext cx="9357994" cy="2118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</a:rPr>
              <a:t>-</a:t>
            </a:r>
            <a:r>
              <a:rPr lang="ko-KR" altLang="en-US" dirty="0">
                <a:effectLst/>
                <a:latin typeface="+mn-ea"/>
              </a:rPr>
              <a:t> 포인트 클라우드 데이터로 표현되는 방공간에서 천장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벽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바닥을 추출</a:t>
            </a:r>
            <a:endParaRPr lang="en-US" altLang="ko-KR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effectLst/>
                <a:latin typeface="+mn-ea"/>
              </a:rPr>
              <a:t>방 공간 내부의 작은 물체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가구들을 분류하여 천장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벽</a:t>
            </a:r>
            <a:r>
              <a:rPr lang="en-US" altLang="ko-KR" dirty="0">
                <a:effectLst/>
                <a:latin typeface="+mn-ea"/>
              </a:rPr>
              <a:t>,</a:t>
            </a:r>
            <a:r>
              <a:rPr lang="ko-KR" altLang="en-US" dirty="0">
                <a:effectLst/>
                <a:latin typeface="+mn-ea"/>
              </a:rPr>
              <a:t> 바닥과 가구를 분리한다</a:t>
            </a:r>
            <a:endParaRPr lang="en-US" altLang="ko-KR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ffectLst/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effectLst/>
                <a:latin typeface="+mn-ea"/>
              </a:rPr>
              <a:t>가구에 가려져 제거된 방의 영역을 복원하고 생성한 </a:t>
            </a:r>
            <a:r>
              <a:rPr lang="en-US" altLang="ko-KR" dirty="0">
                <a:effectLst/>
                <a:latin typeface="+mn-ea"/>
              </a:rPr>
              <a:t>3</a:t>
            </a:r>
            <a:r>
              <a:rPr lang="en" altLang="ko-Kore-KR" dirty="0">
                <a:effectLst/>
                <a:latin typeface="+mn-ea"/>
              </a:rPr>
              <a:t>D</a:t>
            </a:r>
            <a:r>
              <a:rPr lang="ko-KR" altLang="en-US" dirty="0">
                <a:effectLst/>
                <a:latin typeface="+mn-ea"/>
              </a:rPr>
              <a:t>공간에 텍스처링</a:t>
            </a:r>
            <a:endParaRPr lang="en-US" altLang="ko-KR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2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D7A31-338A-4DFC-AAD9-B47593771630}"/>
              </a:ext>
            </a:extLst>
          </p:cNvPr>
          <p:cNvSpPr txBox="1"/>
          <p:nvPr/>
        </p:nvSpPr>
        <p:spPr>
          <a:xfrm>
            <a:off x="692093" y="482136"/>
            <a:ext cx="210666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시스템 개요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214683-0591-187D-9E07-D20A50827C92}"/>
              </a:ext>
            </a:extLst>
          </p:cNvPr>
          <p:cNvSpPr/>
          <p:nvPr/>
        </p:nvSpPr>
        <p:spPr>
          <a:xfrm>
            <a:off x="0" y="1137508"/>
            <a:ext cx="28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B768D-01F6-4A72-2BE1-E03275E5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3" y="2164061"/>
            <a:ext cx="6507531" cy="3862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549C5-74E0-7E62-0FBD-8BC784E8C6B0}"/>
              </a:ext>
            </a:extLst>
          </p:cNvPr>
          <p:cNvSpPr txBox="1"/>
          <p:nvPr/>
        </p:nvSpPr>
        <p:spPr>
          <a:xfrm>
            <a:off x="692093" y="1590668"/>
            <a:ext cx="140455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n-ea"/>
              </a:rPr>
              <a:t>&lt;</a:t>
            </a:r>
            <a:r>
              <a:rPr kumimoji="1" lang="ko-KR" altLang="en-US" sz="1400" b="1" dirty="0">
                <a:latin typeface="+mn-ea"/>
              </a:rPr>
              <a:t>파이프 라인</a:t>
            </a:r>
            <a:r>
              <a:rPr kumimoji="1" lang="en-US" altLang="ko-KR" sz="1400" b="1" dirty="0">
                <a:latin typeface="+mn-ea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75FCA-E325-F232-A1AA-D41045E327F4}"/>
              </a:ext>
            </a:extLst>
          </p:cNvPr>
          <p:cNvSpPr txBox="1"/>
          <p:nvPr/>
        </p:nvSpPr>
        <p:spPr>
          <a:xfrm>
            <a:off x="7789827" y="1590668"/>
            <a:ext cx="122501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n-ea"/>
              </a:rPr>
              <a:t>&lt;</a:t>
            </a:r>
            <a:r>
              <a:rPr kumimoji="1" lang="ko-KR" altLang="en-US" sz="1400" b="1" dirty="0">
                <a:latin typeface="+mn-ea"/>
              </a:rPr>
              <a:t>개발 환경</a:t>
            </a:r>
            <a:r>
              <a:rPr kumimoji="1" lang="en-US" altLang="ko-KR" sz="1400" b="1" dirty="0">
                <a:latin typeface="+mn-ea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106B1-96B7-1446-B38E-2B0B20C343A7}"/>
              </a:ext>
            </a:extLst>
          </p:cNvPr>
          <p:cNvSpPr txBox="1"/>
          <p:nvPr/>
        </p:nvSpPr>
        <p:spPr>
          <a:xfrm>
            <a:off x="7789827" y="2132503"/>
            <a:ext cx="4031672" cy="187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+mn-ea"/>
              </a:rPr>
              <a:t>Open3D </a:t>
            </a:r>
            <a:r>
              <a:rPr lang="ko-KR" altLang="en-US" sz="1700" dirty="0">
                <a:solidFill>
                  <a:srgbClr val="000000"/>
                </a:solidFill>
                <a:latin typeface="+mn-ea"/>
              </a:rPr>
              <a:t>라이브러리</a:t>
            </a:r>
            <a:endParaRPr lang="en-US" altLang="ko-KR" sz="17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+mn-ea"/>
              </a:rPr>
              <a:t>차원 데이터에 대한 편집 및 가공을 수행</a:t>
            </a:r>
            <a:endParaRPr lang="en-US" altLang="ko-KR" sz="140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+mn-ea"/>
              </a:rPr>
              <a:t>Unity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텍스쳐링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및 실내 공간 모델 시각화</a:t>
            </a:r>
            <a:endParaRPr lang="en-US" altLang="ko-KR" sz="140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545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D7A31-338A-4DFC-AAD9-B47593771630}"/>
              </a:ext>
            </a:extLst>
          </p:cNvPr>
          <p:cNvSpPr txBox="1"/>
          <p:nvPr/>
        </p:nvSpPr>
        <p:spPr>
          <a:xfrm>
            <a:off x="692093" y="482136"/>
            <a:ext cx="210666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시스템 개요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214683-0591-187D-9E07-D20A50827C92}"/>
              </a:ext>
            </a:extLst>
          </p:cNvPr>
          <p:cNvSpPr/>
          <p:nvPr/>
        </p:nvSpPr>
        <p:spPr>
          <a:xfrm>
            <a:off x="0" y="1137508"/>
            <a:ext cx="28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B768D-01F6-4A72-2BE1-E03275E56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93" y="2164061"/>
            <a:ext cx="6507531" cy="3862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2CB2F-7080-7C80-CA89-2DB0B6E20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84" t="4018" r="52002" b="24962"/>
          <a:stretch/>
        </p:blipFill>
        <p:spPr>
          <a:xfrm>
            <a:off x="2096645" y="2319251"/>
            <a:ext cx="171889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F9549-3924-3F81-5715-2AC10F471704}"/>
              </a:ext>
            </a:extLst>
          </p:cNvPr>
          <p:cNvSpPr txBox="1"/>
          <p:nvPr/>
        </p:nvSpPr>
        <p:spPr>
          <a:xfrm>
            <a:off x="7589520" y="2897212"/>
            <a:ext cx="4031672" cy="239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Z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축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threshold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값으로 천장과 바닥면을 탐색해 추출한 후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Alpha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Shape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Algorithm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+mn-ea"/>
              </a:rPr>
              <a:t>으로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Boundary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Points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 구함</a:t>
            </a:r>
            <a:endParaRPr lang="en-US" altLang="ko-KR" sz="1700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공간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천장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벽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바닥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과 사물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가구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분리 동시에 굴곡이 존재하는 벽 평탄화</a:t>
            </a:r>
            <a:endParaRPr lang="ko-KR" altLang="en-US" sz="17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13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D7A31-338A-4DFC-AAD9-B47593771630}"/>
              </a:ext>
            </a:extLst>
          </p:cNvPr>
          <p:cNvSpPr txBox="1"/>
          <p:nvPr/>
        </p:nvSpPr>
        <p:spPr>
          <a:xfrm>
            <a:off x="692093" y="482136"/>
            <a:ext cx="210666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시스템 개요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214683-0591-187D-9E07-D20A50827C92}"/>
              </a:ext>
            </a:extLst>
          </p:cNvPr>
          <p:cNvSpPr/>
          <p:nvPr/>
        </p:nvSpPr>
        <p:spPr>
          <a:xfrm>
            <a:off x="0" y="1137508"/>
            <a:ext cx="28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B768D-01F6-4A72-2BE1-E03275E56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93" y="2164061"/>
            <a:ext cx="6507531" cy="3862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2CB2F-7080-7C80-CA89-2DB0B6E20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84" t="74178" r="52002"/>
          <a:stretch/>
        </p:blipFill>
        <p:spPr>
          <a:xfrm>
            <a:off x="2096645" y="5029199"/>
            <a:ext cx="1718897" cy="997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974C70-7D58-FC12-0668-20B0BD6DCEE4}"/>
              </a:ext>
            </a:extLst>
          </p:cNvPr>
          <p:cNvSpPr txBox="1"/>
          <p:nvPr/>
        </p:nvSpPr>
        <p:spPr>
          <a:xfrm>
            <a:off x="7589519" y="2921738"/>
            <a:ext cx="4031673" cy="2347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단순화된 벽과 천장면과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바닥면을 통합해 새로운 포인트 클라우드 공간을 생성</a:t>
            </a:r>
            <a:endParaRPr lang="en-US" altLang="ko-KR" sz="1700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ko-Kore-KR" sz="17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Poisson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surface</a:t>
            </a:r>
            <a:r>
              <a:rPr lang="en-US" altLang="ko-KR" sz="1700" dirty="0">
                <a:solidFill>
                  <a:srgbClr val="000000"/>
                </a:solidFill>
                <a:latin typeface="+mn-ea"/>
              </a:rPr>
              <a:t>-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Reconstruction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을 이용해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mesh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로 </a:t>
            </a:r>
            <a:r>
              <a:rPr lang="en" altLang="ko-Kore-KR" sz="1700" b="0" i="0" dirty="0">
                <a:solidFill>
                  <a:srgbClr val="000000"/>
                </a:solidFill>
                <a:effectLst/>
                <a:latin typeface="+mn-ea"/>
              </a:rPr>
              <a:t>Reconstruction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+mn-ea"/>
              </a:rPr>
              <a:t>하여 출력</a:t>
            </a:r>
            <a:endParaRPr lang="ko-KR" altLang="en-US" sz="17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74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D7A31-338A-4DFC-AAD9-B47593771630}"/>
              </a:ext>
            </a:extLst>
          </p:cNvPr>
          <p:cNvSpPr txBox="1"/>
          <p:nvPr/>
        </p:nvSpPr>
        <p:spPr>
          <a:xfrm>
            <a:off x="692093" y="482136"/>
            <a:ext cx="210666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시스템 개요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214683-0591-187D-9E07-D20A50827C92}"/>
              </a:ext>
            </a:extLst>
          </p:cNvPr>
          <p:cNvSpPr/>
          <p:nvPr/>
        </p:nvSpPr>
        <p:spPr>
          <a:xfrm>
            <a:off x="0" y="1137508"/>
            <a:ext cx="28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B768D-01F6-4A72-2BE1-E03275E56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93" y="2164061"/>
            <a:ext cx="6507531" cy="3862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2CB2F-7080-7C80-CA89-2DB0B6E20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96" t="25970" r="19812"/>
          <a:stretch/>
        </p:blipFill>
        <p:spPr>
          <a:xfrm>
            <a:off x="4114799" y="3167149"/>
            <a:ext cx="1795549" cy="2859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45AA2-E57B-9EEA-CB94-E7E44BF2A046}"/>
              </a:ext>
            </a:extLst>
          </p:cNvPr>
          <p:cNvSpPr txBox="1"/>
          <p:nvPr/>
        </p:nvSpPr>
        <p:spPr>
          <a:xfrm>
            <a:off x="7581207" y="3660433"/>
            <a:ext cx="422286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effectLst/>
                <a:latin typeface="+mn-ea"/>
              </a:rPr>
              <a:t>360</a:t>
            </a:r>
            <a:r>
              <a:rPr lang="ko-KR" altLang="en-US" dirty="0">
                <a:effectLst/>
                <a:latin typeface="+mn-ea"/>
              </a:rPr>
              <a:t> 이미지를 가공하여 </a:t>
            </a:r>
            <a:r>
              <a:rPr lang="en" altLang="ko-Kore-KR" dirty="0">
                <a:effectLst/>
                <a:latin typeface="+mn-ea"/>
              </a:rPr>
              <a:t>Unity</a:t>
            </a:r>
            <a:r>
              <a:rPr lang="ko-KR" altLang="en-US" dirty="0">
                <a:effectLst/>
                <a:latin typeface="+mn-ea"/>
              </a:rPr>
              <a:t>에서 텍스처링 후 실내 공간 모델 완성</a:t>
            </a:r>
          </a:p>
        </p:txBody>
      </p:sp>
    </p:spTree>
    <p:extLst>
      <p:ext uri="{BB962C8B-B14F-4D97-AF65-F5344CB8AC3E}">
        <p14:creationId xmlns:p14="http://schemas.microsoft.com/office/powerpoint/2010/main" val="25564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8036F-04B5-F7FF-A0C3-B8A905A9C1C2}"/>
              </a:ext>
            </a:extLst>
          </p:cNvPr>
          <p:cNvSpPr txBox="1"/>
          <p:nvPr/>
        </p:nvSpPr>
        <p:spPr>
          <a:xfrm>
            <a:off x="692093" y="482136"/>
            <a:ext cx="174759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최종 결과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E5F4D8-4366-CCB1-0AE8-158558B72407}"/>
              </a:ext>
            </a:extLst>
          </p:cNvPr>
          <p:cNvSpPr/>
          <p:nvPr/>
        </p:nvSpPr>
        <p:spPr>
          <a:xfrm>
            <a:off x="0" y="1137508"/>
            <a:ext cx="25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57F40E-96FD-311E-F115-FF6DDC3E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0" y="1768221"/>
            <a:ext cx="5187991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62E037-CAE1-2A4B-F6A2-54485062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53" y="1479368"/>
            <a:ext cx="5066938" cy="4177707"/>
          </a:xfrm>
          <a:prstGeom prst="rect">
            <a:avLst/>
          </a:prstGeom>
        </p:spPr>
      </p:pic>
      <p:sp>
        <p:nvSpPr>
          <p:cNvPr id="7" name="갈매기형 수장[C] 6">
            <a:extLst>
              <a:ext uri="{FF2B5EF4-FFF2-40B4-BE49-F238E27FC236}">
                <a16:creationId xmlns:a16="http://schemas.microsoft.com/office/drawing/2014/main" id="{9DEE84FB-2EE5-4576-FC47-98AEA0F3DB62}"/>
              </a:ext>
            </a:extLst>
          </p:cNvPr>
          <p:cNvSpPr/>
          <p:nvPr/>
        </p:nvSpPr>
        <p:spPr>
          <a:xfrm>
            <a:off x="5768130" y="3308449"/>
            <a:ext cx="174567" cy="51954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48038-3B1C-8F38-99C0-90AA38B2731C}"/>
              </a:ext>
            </a:extLst>
          </p:cNvPr>
          <p:cNvSpPr txBox="1"/>
          <p:nvPr/>
        </p:nvSpPr>
        <p:spPr>
          <a:xfrm>
            <a:off x="920634" y="5748518"/>
            <a:ext cx="3293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latin typeface="+mn-ea"/>
              </a:rPr>
              <a:t>-</a:t>
            </a:r>
            <a:r>
              <a:rPr lang="ko-KR" altLang="en-US" sz="1400" dirty="0">
                <a:effectLst/>
                <a:latin typeface="+mn-ea"/>
              </a:rPr>
              <a:t> 원본 </a:t>
            </a:r>
            <a:r>
              <a:rPr lang="en" altLang="ko-Kore-KR" sz="1400" dirty="0">
                <a:effectLst/>
                <a:latin typeface="+mn-ea"/>
              </a:rPr>
              <a:t>Point</a:t>
            </a:r>
            <a:r>
              <a:rPr lang="ko-KR" altLang="en-US" sz="1400" dirty="0">
                <a:effectLst/>
                <a:latin typeface="+mn-ea"/>
              </a:rPr>
              <a:t> </a:t>
            </a:r>
            <a:r>
              <a:rPr lang="en" altLang="ko-Kore-KR" sz="1400" dirty="0">
                <a:effectLst/>
                <a:latin typeface="+mn-ea"/>
              </a:rPr>
              <a:t>Cloud</a:t>
            </a:r>
            <a:r>
              <a:rPr lang="ko-KR" altLang="en-US" sz="1400" dirty="0">
                <a:effectLst/>
                <a:latin typeface="+mn-ea"/>
              </a:rPr>
              <a:t> </a:t>
            </a:r>
            <a:r>
              <a:rPr lang="en" altLang="ko-Kore-KR" sz="1400" dirty="0">
                <a:effectLst/>
                <a:latin typeface="+mn-ea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835B9-88C0-9A8D-BD47-EDB5A209C1A1}"/>
              </a:ext>
            </a:extLst>
          </p:cNvPr>
          <p:cNvSpPr txBox="1"/>
          <p:nvPr/>
        </p:nvSpPr>
        <p:spPr>
          <a:xfrm>
            <a:off x="6635686" y="5748518"/>
            <a:ext cx="3223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  <a:latin typeface="+mn-ea"/>
              </a:rPr>
              <a:t> </a:t>
            </a:r>
            <a:r>
              <a:rPr lang="en-US" altLang="ko-KR" sz="1400" dirty="0">
                <a:effectLst/>
                <a:latin typeface="+mn-ea"/>
              </a:rPr>
              <a:t>-</a:t>
            </a:r>
            <a:r>
              <a:rPr lang="ko-KR" altLang="en-US" sz="1400" dirty="0">
                <a:effectLst/>
                <a:latin typeface="+mn-ea"/>
              </a:rPr>
              <a:t> 완성된 실내 공간 모델</a:t>
            </a:r>
          </a:p>
        </p:txBody>
      </p:sp>
    </p:spTree>
    <p:extLst>
      <p:ext uri="{BB962C8B-B14F-4D97-AF65-F5344CB8AC3E}">
        <p14:creationId xmlns:p14="http://schemas.microsoft.com/office/powerpoint/2010/main" val="14498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388</Words>
  <Application>Microsoft Macintosh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 SD Gothic Neo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기태욱</dc:creator>
  <cp:lastModifiedBy>기태욱</cp:lastModifiedBy>
  <cp:revision>46</cp:revision>
  <dcterms:created xsi:type="dcterms:W3CDTF">2022-10-10T05:30:20Z</dcterms:created>
  <dcterms:modified xsi:type="dcterms:W3CDTF">2022-10-10T06:34:01Z</dcterms:modified>
</cp:coreProperties>
</file>