
<file path=[Content_Types].xml><?xml version="1.0" encoding="utf-8"?>
<Types xmlns="http://schemas.openxmlformats.org/package/2006/content-types">
  <Default Extension="vml" ContentType="application/vnd.openxmlformats-officedocument.vmlDrawing"/>
  <Default Extension="bin" ContentType="application/vnd.openxmlformats-officedocument.oleObject"/>
  <Default Extension="png" ContentType="image/png"/>
  <Default Extension="wmf" ContentType="image/x-wmf"/>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sldIdLst>
    <p:sldId id="492" r:id="rId3"/>
    <p:sldId id="493" r:id="rId5"/>
    <p:sldId id="494" r:id="rId6"/>
    <p:sldId id="495" r:id="rId7"/>
    <p:sldId id="288" r:id="rId8"/>
    <p:sldId id="291" r:id="rId9"/>
    <p:sldId id="292" r:id="rId10"/>
    <p:sldId id="299" r:id="rId11"/>
    <p:sldId id="300" r:id="rId12"/>
    <p:sldId id="301" r:id="rId13"/>
    <p:sldId id="302" r:id="rId14"/>
    <p:sldId id="304" r:id="rId15"/>
    <p:sldId id="311" r:id="rId16"/>
    <p:sldId id="324" r:id="rId17"/>
    <p:sldId id="315" r:id="rId18"/>
    <p:sldId id="318" r:id="rId19"/>
    <p:sldId id="484" r:id="rId20"/>
    <p:sldId id="319" r:id="rId21"/>
    <p:sldId id="321" r:id="rId22"/>
    <p:sldId id="323" r:id="rId23"/>
    <p:sldId id="336" r:id="rId24"/>
    <p:sldId id="339" r:id="rId25"/>
    <p:sldId id="340" r:id="rId26"/>
    <p:sldId id="343" r:id="rId27"/>
    <p:sldId id="345" r:id="rId28"/>
    <p:sldId id="347" r:id="rId29"/>
    <p:sldId id="348" r:id="rId30"/>
    <p:sldId id="353" r:id="rId31"/>
    <p:sldId id="355" r:id="rId32"/>
    <p:sldId id="357" r:id="rId33"/>
    <p:sldId id="358" r:id="rId34"/>
    <p:sldId id="359" r:id="rId35"/>
    <p:sldId id="370" r:id="rId36"/>
    <p:sldId id="371" r:id="rId37"/>
    <p:sldId id="372" r:id="rId38"/>
    <p:sldId id="374" r:id="rId39"/>
    <p:sldId id="375" r:id="rId40"/>
    <p:sldId id="376" r:id="rId41"/>
    <p:sldId id="488" r:id="rId42"/>
    <p:sldId id="377" r:id="rId43"/>
    <p:sldId id="485" r:id="rId44"/>
    <p:sldId id="486" r:id="rId45"/>
    <p:sldId id="487" r:id="rId46"/>
    <p:sldId id="378" r:id="rId47"/>
    <p:sldId id="379" r:id="rId48"/>
    <p:sldId id="380" r:id="rId49"/>
    <p:sldId id="382" r:id="rId50"/>
    <p:sldId id="381" r:id="rId51"/>
    <p:sldId id="383" r:id="rId52"/>
    <p:sldId id="385" r:id="rId53"/>
    <p:sldId id="386" r:id="rId54"/>
    <p:sldId id="387" r:id="rId55"/>
    <p:sldId id="388" r:id="rId56"/>
    <p:sldId id="389" r:id="rId57"/>
    <p:sldId id="489" r:id="rId58"/>
    <p:sldId id="395" r:id="rId59"/>
    <p:sldId id="396" r:id="rId60"/>
    <p:sldId id="397" r:id="rId61"/>
    <p:sldId id="400" r:id="rId62"/>
    <p:sldId id="399" r:id="rId63"/>
    <p:sldId id="398" r:id="rId64"/>
    <p:sldId id="401" r:id="rId65"/>
    <p:sldId id="402" r:id="rId66"/>
    <p:sldId id="403" r:id="rId67"/>
    <p:sldId id="404" r:id="rId68"/>
    <p:sldId id="405" r:id="rId69"/>
    <p:sldId id="406" r:id="rId70"/>
    <p:sldId id="409" r:id="rId71"/>
    <p:sldId id="410" r:id="rId72"/>
    <p:sldId id="411" r:id="rId73"/>
    <p:sldId id="412" r:id="rId74"/>
    <p:sldId id="417" r:id="rId75"/>
    <p:sldId id="418" r:id="rId76"/>
    <p:sldId id="420" r:id="rId77"/>
    <p:sldId id="421" r:id="rId78"/>
    <p:sldId id="422" r:id="rId79"/>
    <p:sldId id="423" r:id="rId80"/>
    <p:sldId id="424" r:id="rId81"/>
    <p:sldId id="428" r:id="rId82"/>
    <p:sldId id="429" r:id="rId83"/>
    <p:sldId id="490" r:id="rId84"/>
    <p:sldId id="491" r:id="rId85"/>
    <p:sldId id="426" r:id="rId86"/>
    <p:sldId id="427" r:id="rId87"/>
    <p:sldId id="432" r:id="rId88"/>
    <p:sldId id="433" r:id="rId89"/>
    <p:sldId id="434" r:id="rId90"/>
    <p:sldId id="435" r:id="rId91"/>
    <p:sldId id="436" r:id="rId92"/>
    <p:sldId id="437" r:id="rId93"/>
    <p:sldId id="439" r:id="rId94"/>
    <p:sldId id="440" r:id="rId95"/>
    <p:sldId id="441" r:id="rId96"/>
    <p:sldId id="442" r:id="rId97"/>
    <p:sldId id="443" r:id="rId98"/>
    <p:sldId id="444" r:id="rId99"/>
    <p:sldId id="445" r:id="rId100"/>
    <p:sldId id="446" r:id="rId101"/>
    <p:sldId id="447" r:id="rId102"/>
    <p:sldId id="448" r:id="rId103"/>
    <p:sldId id="449" r:id="rId104"/>
    <p:sldId id="450" r:id="rId105"/>
    <p:sldId id="451" r:id="rId106"/>
    <p:sldId id="452" r:id="rId107"/>
    <p:sldId id="454" r:id="rId108"/>
    <p:sldId id="455" r:id="rId109"/>
    <p:sldId id="456" r:id="rId110"/>
    <p:sldId id="460" r:id="rId111"/>
    <p:sldId id="466" r:id="rId112"/>
    <p:sldId id="461" r:id="rId113"/>
    <p:sldId id="462" r:id="rId114"/>
    <p:sldId id="464" r:id="rId115"/>
    <p:sldId id="467" r:id="rId116"/>
    <p:sldId id="468" r:id="rId117"/>
    <p:sldId id="469" r:id="rId118"/>
    <p:sldId id="471" r:id="rId119"/>
    <p:sldId id="472" r:id="rId120"/>
    <p:sldId id="473" r:id="rId121"/>
    <p:sldId id="474" r:id="rId122"/>
    <p:sldId id="475" r:id="rId123"/>
    <p:sldId id="476" r:id="rId124"/>
    <p:sldId id="479" r:id="rId125"/>
    <p:sldId id="480" r:id="rId126"/>
    <p:sldId id="481" r:id="rId127"/>
    <p:sldId id="482" r:id="rId128"/>
    <p:sldId id="477" r:id="rId129"/>
    <p:sldId id="483" r:id="rId130"/>
    <p:sldId id="478" r:id="rId131"/>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75757"/>
    <a:srgbClr val="90BBE3"/>
    <a:srgbClr val="686E7E"/>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817" autoAdjust="0"/>
    <p:restoredTop sz="65636" autoAdjust="0"/>
  </p:normalViewPr>
  <p:slideViewPr>
    <p:cSldViewPr snapToGrid="0" showGuides="1">
      <p:cViewPr varScale="1">
        <p:scale>
          <a:sx n="48" d="100"/>
          <a:sy n="48" d="100"/>
        </p:scale>
        <p:origin x="1464" y="66"/>
      </p:cViewPr>
      <p:guideLst>
        <p:guide orient="horz" pos="349"/>
        <p:guide pos="325"/>
        <p:guide pos="7333"/>
        <p:guide orient="horz" pos="799"/>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9" Type="http://schemas.openxmlformats.org/officeDocument/2006/relationships/slide" Target="slides/slide96.xml"/><Relationship Id="rId98" Type="http://schemas.openxmlformats.org/officeDocument/2006/relationships/slide" Target="slides/slide95.xml"/><Relationship Id="rId97" Type="http://schemas.openxmlformats.org/officeDocument/2006/relationships/slide" Target="slides/slide94.xml"/><Relationship Id="rId96" Type="http://schemas.openxmlformats.org/officeDocument/2006/relationships/slide" Target="slides/slide93.xml"/><Relationship Id="rId95" Type="http://schemas.openxmlformats.org/officeDocument/2006/relationships/slide" Target="slides/slide92.xml"/><Relationship Id="rId94" Type="http://schemas.openxmlformats.org/officeDocument/2006/relationships/slide" Target="slides/slide91.xml"/><Relationship Id="rId93" Type="http://schemas.openxmlformats.org/officeDocument/2006/relationships/slide" Target="slides/slide90.xml"/><Relationship Id="rId92" Type="http://schemas.openxmlformats.org/officeDocument/2006/relationships/slide" Target="slides/slide89.xml"/><Relationship Id="rId91" Type="http://schemas.openxmlformats.org/officeDocument/2006/relationships/slide" Target="slides/slide88.xml"/><Relationship Id="rId90" Type="http://schemas.openxmlformats.org/officeDocument/2006/relationships/slide" Target="slides/slide87.xml"/><Relationship Id="rId9" Type="http://schemas.openxmlformats.org/officeDocument/2006/relationships/slide" Target="slides/slide6.xml"/><Relationship Id="rId89" Type="http://schemas.openxmlformats.org/officeDocument/2006/relationships/slide" Target="slides/slide86.xml"/><Relationship Id="rId88" Type="http://schemas.openxmlformats.org/officeDocument/2006/relationships/slide" Target="slides/slide85.xml"/><Relationship Id="rId87" Type="http://schemas.openxmlformats.org/officeDocument/2006/relationships/slide" Target="slides/slide84.xml"/><Relationship Id="rId86" Type="http://schemas.openxmlformats.org/officeDocument/2006/relationships/slide" Target="slides/slide83.xml"/><Relationship Id="rId85" Type="http://schemas.openxmlformats.org/officeDocument/2006/relationships/slide" Target="slides/slide82.xml"/><Relationship Id="rId84" Type="http://schemas.openxmlformats.org/officeDocument/2006/relationships/slide" Target="slides/slide81.xml"/><Relationship Id="rId83" Type="http://schemas.openxmlformats.org/officeDocument/2006/relationships/slide" Target="slides/slide80.xml"/><Relationship Id="rId82" Type="http://schemas.openxmlformats.org/officeDocument/2006/relationships/slide" Target="slides/slide79.xml"/><Relationship Id="rId81" Type="http://schemas.openxmlformats.org/officeDocument/2006/relationships/slide" Target="slides/slide78.xml"/><Relationship Id="rId80" Type="http://schemas.openxmlformats.org/officeDocument/2006/relationships/slide" Target="slides/slide77.xml"/><Relationship Id="rId8" Type="http://schemas.openxmlformats.org/officeDocument/2006/relationships/slide" Target="slides/slide5.xml"/><Relationship Id="rId79" Type="http://schemas.openxmlformats.org/officeDocument/2006/relationships/slide" Target="slides/slide76.xml"/><Relationship Id="rId78" Type="http://schemas.openxmlformats.org/officeDocument/2006/relationships/slide" Target="slides/slide75.xml"/><Relationship Id="rId77" Type="http://schemas.openxmlformats.org/officeDocument/2006/relationships/slide" Target="slides/slide74.xml"/><Relationship Id="rId76" Type="http://schemas.openxmlformats.org/officeDocument/2006/relationships/slide" Target="slides/slide73.xml"/><Relationship Id="rId75" Type="http://schemas.openxmlformats.org/officeDocument/2006/relationships/slide" Target="slides/slide72.xml"/><Relationship Id="rId74" Type="http://schemas.openxmlformats.org/officeDocument/2006/relationships/slide" Target="slides/slide71.xml"/><Relationship Id="rId73" Type="http://schemas.openxmlformats.org/officeDocument/2006/relationships/slide" Target="slides/slide70.xml"/><Relationship Id="rId72" Type="http://schemas.openxmlformats.org/officeDocument/2006/relationships/slide" Target="slides/slide69.xml"/><Relationship Id="rId71" Type="http://schemas.openxmlformats.org/officeDocument/2006/relationships/slide" Target="slides/slide68.xml"/><Relationship Id="rId70" Type="http://schemas.openxmlformats.org/officeDocument/2006/relationships/slide" Target="slides/slide67.xml"/><Relationship Id="rId7" Type="http://schemas.openxmlformats.org/officeDocument/2006/relationships/slide" Target="slides/slide4.xml"/><Relationship Id="rId69" Type="http://schemas.openxmlformats.org/officeDocument/2006/relationships/slide" Target="slides/slide66.xml"/><Relationship Id="rId68" Type="http://schemas.openxmlformats.org/officeDocument/2006/relationships/slide" Target="slides/slide65.xml"/><Relationship Id="rId67" Type="http://schemas.openxmlformats.org/officeDocument/2006/relationships/slide" Target="slides/slide64.xml"/><Relationship Id="rId66" Type="http://schemas.openxmlformats.org/officeDocument/2006/relationships/slide" Target="slides/slide63.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4" Type="http://schemas.openxmlformats.org/officeDocument/2006/relationships/tableStyles" Target="tableStyles.xml"/><Relationship Id="rId133" Type="http://schemas.openxmlformats.org/officeDocument/2006/relationships/viewProps" Target="viewProps.xml"/><Relationship Id="rId132" Type="http://schemas.openxmlformats.org/officeDocument/2006/relationships/presProps" Target="presProps.xml"/><Relationship Id="rId131" Type="http://schemas.openxmlformats.org/officeDocument/2006/relationships/slide" Target="slides/slide128.xml"/><Relationship Id="rId130" Type="http://schemas.openxmlformats.org/officeDocument/2006/relationships/slide" Target="slides/slide127.xml"/><Relationship Id="rId13" Type="http://schemas.openxmlformats.org/officeDocument/2006/relationships/slide" Target="slides/slide10.xml"/><Relationship Id="rId129" Type="http://schemas.openxmlformats.org/officeDocument/2006/relationships/slide" Target="slides/slide126.xml"/><Relationship Id="rId128" Type="http://schemas.openxmlformats.org/officeDocument/2006/relationships/slide" Target="slides/slide125.xml"/><Relationship Id="rId127" Type="http://schemas.openxmlformats.org/officeDocument/2006/relationships/slide" Target="slides/slide124.xml"/><Relationship Id="rId126" Type="http://schemas.openxmlformats.org/officeDocument/2006/relationships/slide" Target="slides/slide123.xml"/><Relationship Id="rId125" Type="http://schemas.openxmlformats.org/officeDocument/2006/relationships/slide" Target="slides/slide122.xml"/><Relationship Id="rId124" Type="http://schemas.openxmlformats.org/officeDocument/2006/relationships/slide" Target="slides/slide121.xml"/><Relationship Id="rId123" Type="http://schemas.openxmlformats.org/officeDocument/2006/relationships/slide" Target="slides/slide120.xml"/><Relationship Id="rId122" Type="http://schemas.openxmlformats.org/officeDocument/2006/relationships/slide" Target="slides/slide119.xml"/><Relationship Id="rId121" Type="http://schemas.openxmlformats.org/officeDocument/2006/relationships/slide" Target="slides/slide118.xml"/><Relationship Id="rId120" Type="http://schemas.openxmlformats.org/officeDocument/2006/relationships/slide" Target="slides/slide117.xml"/><Relationship Id="rId12" Type="http://schemas.openxmlformats.org/officeDocument/2006/relationships/slide" Target="slides/slide9.xml"/><Relationship Id="rId119" Type="http://schemas.openxmlformats.org/officeDocument/2006/relationships/slide" Target="slides/slide116.xml"/><Relationship Id="rId118" Type="http://schemas.openxmlformats.org/officeDocument/2006/relationships/slide" Target="slides/slide115.xml"/><Relationship Id="rId117" Type="http://schemas.openxmlformats.org/officeDocument/2006/relationships/slide" Target="slides/slide114.xml"/><Relationship Id="rId116" Type="http://schemas.openxmlformats.org/officeDocument/2006/relationships/slide" Target="slides/slide113.xml"/><Relationship Id="rId115" Type="http://schemas.openxmlformats.org/officeDocument/2006/relationships/slide" Target="slides/slide112.xml"/><Relationship Id="rId114" Type="http://schemas.openxmlformats.org/officeDocument/2006/relationships/slide" Target="slides/slide111.xml"/><Relationship Id="rId113" Type="http://schemas.openxmlformats.org/officeDocument/2006/relationships/slide" Target="slides/slide110.xml"/><Relationship Id="rId112" Type="http://schemas.openxmlformats.org/officeDocument/2006/relationships/slide" Target="slides/slide109.xml"/><Relationship Id="rId111" Type="http://schemas.openxmlformats.org/officeDocument/2006/relationships/slide" Target="slides/slide108.xml"/><Relationship Id="rId110" Type="http://schemas.openxmlformats.org/officeDocument/2006/relationships/slide" Target="slides/slide107.xml"/><Relationship Id="rId11" Type="http://schemas.openxmlformats.org/officeDocument/2006/relationships/slide" Target="slides/slide8.xml"/><Relationship Id="rId109" Type="http://schemas.openxmlformats.org/officeDocument/2006/relationships/slide" Target="slides/slide106.xml"/><Relationship Id="rId108" Type="http://schemas.openxmlformats.org/officeDocument/2006/relationships/slide" Target="slides/slide105.xml"/><Relationship Id="rId107" Type="http://schemas.openxmlformats.org/officeDocument/2006/relationships/slide" Target="slides/slide104.xml"/><Relationship Id="rId106" Type="http://schemas.openxmlformats.org/officeDocument/2006/relationships/slide" Target="slides/slide103.xml"/><Relationship Id="rId105" Type="http://schemas.openxmlformats.org/officeDocument/2006/relationships/slide" Target="slides/slide102.xml"/><Relationship Id="rId104" Type="http://schemas.openxmlformats.org/officeDocument/2006/relationships/slide" Target="slides/slide101.xml"/><Relationship Id="rId103" Type="http://schemas.openxmlformats.org/officeDocument/2006/relationships/slide" Target="slides/slide100.xml"/><Relationship Id="rId102" Type="http://schemas.openxmlformats.org/officeDocument/2006/relationships/slide" Target="slides/slide99.xml"/><Relationship Id="rId101" Type="http://schemas.openxmlformats.org/officeDocument/2006/relationships/slide" Target="slides/slide98.xml"/><Relationship Id="rId100" Type="http://schemas.openxmlformats.org/officeDocument/2006/relationships/slide" Target="slides/slide97.xml"/><Relationship Id="rId10" Type="http://schemas.openxmlformats.org/officeDocument/2006/relationships/slide" Target="slides/slide7.xml"/><Relationship Id="rId1" Type="http://schemas.openxmlformats.org/officeDocument/2006/relationships/slideMaster" Target="slideMasters/slideMaster1.xml"/></Relationships>
</file>

<file path=ppt/drawings/_rels/vmlDrawing1.vml.rels><?xml version="1.0" encoding="UTF-8" standalone="yes"?>
<Relationships xmlns="http://schemas.openxmlformats.org/package/2006/relationships"><Relationship Id="rId2" Type="http://schemas.openxmlformats.org/officeDocument/2006/relationships/image" Target="../media/image3.wmf"/><Relationship Id="rId1" Type="http://schemas.openxmlformats.org/officeDocument/2006/relationships/image" Target="../media/image2.wmf"/></Relationships>
</file>

<file path=ppt/drawings/_rels/vmlDrawing10.vml.rels><?xml version="1.0" encoding="UTF-8" standalone="yes"?>
<Relationships xmlns="http://schemas.openxmlformats.org/package/2006/relationships"><Relationship Id="rId1" Type="http://schemas.openxmlformats.org/officeDocument/2006/relationships/image" Target="../media/image52.e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9.wmf"/><Relationship Id="rId5" Type="http://schemas.openxmlformats.org/officeDocument/2006/relationships/image" Target="../media/image8.wmf"/><Relationship Id="rId4" Type="http://schemas.openxmlformats.org/officeDocument/2006/relationships/image" Target="../media/image7.wmf"/><Relationship Id="rId3" Type="http://schemas.openxmlformats.org/officeDocument/2006/relationships/image" Target="../media/image6.wmf"/><Relationship Id="rId2" Type="http://schemas.openxmlformats.org/officeDocument/2006/relationships/image" Target="../media/image5.wmf"/><Relationship Id="rId1" Type="http://schemas.openxmlformats.org/officeDocument/2006/relationships/image" Target="../media/image4.wmf"/></Relationships>
</file>

<file path=ppt/drawings/_rels/vmlDrawing3.vml.rels><?xml version="1.0" encoding="UTF-8" standalone="yes"?>
<Relationships xmlns="http://schemas.openxmlformats.org/package/2006/relationships"><Relationship Id="rId2" Type="http://schemas.openxmlformats.org/officeDocument/2006/relationships/image" Target="../media/image11.wmf"/><Relationship Id="rId1" Type="http://schemas.openxmlformats.org/officeDocument/2006/relationships/image" Target="../media/image10.wmf"/></Relationships>
</file>

<file path=ppt/drawings/_rels/vmlDrawing4.vml.rels><?xml version="1.0" encoding="UTF-8" standalone="yes"?>
<Relationships xmlns="http://schemas.openxmlformats.org/package/2006/relationships"><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6" Type="http://schemas.openxmlformats.org/officeDocument/2006/relationships/image" Target="../media/image23.wmf"/><Relationship Id="rId5" Type="http://schemas.openxmlformats.org/officeDocument/2006/relationships/image" Target="../media/image22.wmf"/><Relationship Id="rId4" Type="http://schemas.openxmlformats.org/officeDocument/2006/relationships/image" Target="../media/image21.wmf"/><Relationship Id="rId3" Type="http://schemas.openxmlformats.org/officeDocument/2006/relationships/image" Target="../media/image20.wmf"/><Relationship Id="rId2" Type="http://schemas.openxmlformats.org/officeDocument/2006/relationships/image" Target="../media/image19.wmf"/><Relationship Id="rId1" Type="http://schemas.openxmlformats.org/officeDocument/2006/relationships/image" Target="../media/image18.wmf"/></Relationships>
</file>

<file path=ppt/drawings/_rels/vmlDrawing6.vml.rels><?xml version="1.0" encoding="UTF-8" standalone="yes"?>
<Relationships xmlns="http://schemas.openxmlformats.org/package/2006/relationships"><Relationship Id="rId7" Type="http://schemas.openxmlformats.org/officeDocument/2006/relationships/image" Target="../media/image37.wmf"/><Relationship Id="rId6" Type="http://schemas.openxmlformats.org/officeDocument/2006/relationships/image" Target="../media/image36.wmf"/><Relationship Id="rId5" Type="http://schemas.openxmlformats.org/officeDocument/2006/relationships/image" Target="../media/image35.wmf"/><Relationship Id="rId4" Type="http://schemas.openxmlformats.org/officeDocument/2006/relationships/image" Target="../media/image34.wmf"/><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7.vml.rels><?xml version="1.0" encoding="UTF-8" standalone="yes"?>
<Relationships xmlns="http://schemas.openxmlformats.org/package/2006/relationships"><Relationship Id="rId1" Type="http://schemas.openxmlformats.org/officeDocument/2006/relationships/image" Target="../media/image3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44.wmf"/><Relationship Id="rId2" Type="http://schemas.openxmlformats.org/officeDocument/2006/relationships/image" Target="../media/image43.wmf"/><Relationship Id="rId1" Type="http://schemas.openxmlformats.org/officeDocument/2006/relationships/image" Target="../media/image42.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51.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3422649-D3E1-4C79-A5B4-47AB8A4644AF}"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2392B43-BC91-4D58-8B0E-9730474BC27B}"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0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8.xml"/></Relationships>
</file>

<file path=ppt/notesSlides/_rels/notesSlide10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9.xml"/></Relationships>
</file>

<file path=ppt/notesSlides/_rels/notesSlide10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0.xml"/></Relationships>
</file>

<file path=ppt/notesSlides/_rels/notesSlide10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1.xml"/></Relationships>
</file>

<file path=ppt/notesSlides/_rels/notesSlide10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2.xml"/></Relationships>
</file>

<file path=ppt/notesSlides/_rels/notesSlide10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3.xml"/></Relationships>
</file>

<file path=ppt/notesSlides/_rels/notesSlide10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4.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2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9.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3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0.xml"/></Relationships>
</file>

<file path=ppt/notesSlides/_rels/notesSlide3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1.xml"/></Relationships>
</file>

<file path=ppt/notesSlides/_rels/notesSlide3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2.xml"/></Relationships>
</file>

<file path=ppt/notesSlides/_rels/notesSlide3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3.xml"/></Relationships>
</file>

<file path=ppt/notesSlides/_rels/notesSlide3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4.xml"/></Relationships>
</file>

<file path=ppt/notesSlides/_rels/notesSlide3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_rels/notesSlide3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6.xml"/></Relationships>
</file>

<file path=ppt/notesSlides/_rels/notesSlide3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7.xml"/></Relationships>
</file>

<file path=ppt/notesSlides/_rels/notesSlide3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8.xml"/></Relationships>
</file>

<file path=ppt/notesSlides/_rels/notesSlide3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9.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4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0.xml"/></Relationships>
</file>

<file path=ppt/notesSlides/_rels/notesSlide4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1.xml"/></Relationships>
</file>

<file path=ppt/notesSlides/_rels/notesSlide4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2.xml"/></Relationships>
</file>

<file path=ppt/notesSlides/_rels/notesSlide4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3.xml"/></Relationships>
</file>

<file path=ppt/notesSlides/_rels/notesSlide4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4.xml"/></Relationships>
</file>

<file path=ppt/notesSlides/_rels/notesSlide4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5.xml"/></Relationships>
</file>

<file path=ppt/notesSlides/_rels/notesSlide4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6.xml"/></Relationships>
</file>

<file path=ppt/notesSlides/_rels/notesSlide4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7.xml"/></Relationships>
</file>

<file path=ppt/notesSlides/_rels/notesSlide4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8.xml"/></Relationships>
</file>

<file path=ppt/notesSlides/_rels/notesSlide4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9.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5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0.xml"/></Relationships>
</file>

<file path=ppt/notesSlides/_rels/notesSlide5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1.xml"/></Relationships>
</file>

<file path=ppt/notesSlides/_rels/notesSlide5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2.xml"/></Relationships>
</file>

<file path=ppt/notesSlides/_rels/notesSlide5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3.xml"/></Relationships>
</file>

<file path=ppt/notesSlides/_rels/notesSlide5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4.xml"/></Relationships>
</file>

<file path=ppt/notesSlides/_rels/notesSlide5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5.xml"/></Relationships>
</file>

<file path=ppt/notesSlides/_rels/notesSlide5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6.xml"/></Relationships>
</file>

<file path=ppt/notesSlides/_rels/notesSlide5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7.xml"/></Relationships>
</file>

<file path=ppt/notesSlides/_rels/notesSlide5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8.xml"/></Relationships>
</file>

<file path=ppt/notesSlides/_rels/notesSlide5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9.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6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3.xml"/></Relationships>
</file>

<file path=ppt/notesSlides/_rels/notesSlide6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4.xml"/></Relationships>
</file>

<file path=ppt/notesSlides/_rels/notesSlide6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5.xml"/></Relationships>
</file>

<file path=ppt/notesSlides/_rels/notesSlide6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6.xml"/></Relationships>
</file>

<file path=ppt/notesSlides/_rels/notesSlide6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7.xml"/></Relationships>
</file>

<file path=ppt/notesSlides/_rels/notesSlide6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1.xml"/></Relationships>
</file>

<file path=ppt/notesSlides/_rels/notesSlide6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2.xml"/></Relationships>
</file>

<file path=ppt/notesSlides/_rels/notesSlide6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3.xml"/></Relationships>
</file>

<file path=ppt/notesSlides/_rels/notesSlide6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4.xml"/></Relationships>
</file>

<file path=ppt/notesSlides/_rels/notesSlide6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5.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7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6.xml"/></Relationships>
</file>

<file path=ppt/notesSlides/_rels/notesSlide7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7.xml"/></Relationships>
</file>

<file path=ppt/notesSlides/_rels/notesSlide7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8.xml"/></Relationships>
</file>

<file path=ppt/notesSlides/_rels/notesSlide7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9.xml"/></Relationships>
</file>

<file path=ppt/notesSlides/_rels/notesSlide7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0.xml"/></Relationships>
</file>

<file path=ppt/notesSlides/_rels/notesSlide7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1.xml"/></Relationships>
</file>

<file path=ppt/notesSlides/_rels/notesSlide7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2.xml"/></Relationships>
</file>

<file path=ppt/notesSlides/_rels/notesSlide7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3.xml"/></Relationships>
</file>

<file path=ppt/notesSlides/_rels/notesSlide7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4.xml"/></Relationships>
</file>

<file path=ppt/notesSlides/_rels/notesSlide7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5.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8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6.xml"/></Relationships>
</file>

<file path=ppt/notesSlides/_rels/notesSlide8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7.xml"/></Relationships>
</file>

<file path=ppt/notesSlides/_rels/notesSlide8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8.xml"/></Relationships>
</file>

<file path=ppt/notesSlides/_rels/notesSlide8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9.xml"/></Relationships>
</file>

<file path=ppt/notesSlides/_rels/notesSlide8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0.xml"/></Relationships>
</file>

<file path=ppt/notesSlides/_rels/notesSlide8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1.xml"/></Relationships>
</file>

<file path=ppt/notesSlides/_rels/notesSlide8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2.xml"/></Relationships>
</file>

<file path=ppt/notesSlides/_rels/notesSlide8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3.xml"/></Relationships>
</file>

<file path=ppt/notesSlides/_rels/notesSlide8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6.xml"/></Relationships>
</file>

<file path=ppt/notesSlides/_rels/notesSlide8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7.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_rels/notesSlide9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8.xml"/></Relationships>
</file>

<file path=ppt/notesSlides/_rels/notesSlide9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9.xml"/></Relationships>
</file>

<file path=ppt/notesSlides/_rels/notesSlide9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0.xml"/></Relationships>
</file>

<file path=ppt/notesSlides/_rels/notesSlide9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1.xml"/></Relationships>
</file>

<file path=ppt/notesSlides/_rels/notesSlide9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2.xml"/></Relationships>
</file>

<file path=ppt/notesSlides/_rels/notesSlide9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3.xml"/></Relationships>
</file>

<file path=ppt/notesSlides/_rels/notesSlide9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4.xml"/></Relationships>
</file>

<file path=ppt/notesSlides/_rels/notesSlide9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5.xml"/></Relationships>
</file>

<file path=ppt/notesSlides/_rels/notesSlide9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6.xml"/></Relationships>
</file>

<file path=ppt/notesSlides/_rels/notesSlide9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7.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幻灯片图像占位符 1"/>
          <p:cNvSpPr>
            <a:spLocks noGrp="1" noRot="1" noChangeAspect="1" noTextEdit="1"/>
          </p:cNvSpPr>
          <p:nvPr>
            <p:ph type="sldImg"/>
          </p:nvPr>
        </p:nvSpPr>
        <p:spPr/>
      </p:sp>
      <p:sp>
        <p:nvSpPr>
          <p:cNvPr id="18435"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b="1" dirty="0" smtClean="0"/>
              <a:t>协议的基本要素： 语法 、 语义 和 同步</a:t>
            </a:r>
            <a:endParaRPr lang="en-US" altLang="zh-CN" b="1" dirty="0" smtClean="0"/>
          </a:p>
          <a:p>
            <a:endParaRPr lang="en-US" altLang="zh-CN" b="1" dirty="0" smtClean="0"/>
          </a:p>
          <a:p>
            <a:endParaRPr lang="en-US" altLang="zh-CN" b="1" dirty="0" smtClean="0"/>
          </a:p>
        </p:txBody>
      </p:sp>
      <p:sp>
        <p:nvSpPr>
          <p:cNvPr id="18436"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5DF92073-2C49-4E2C-BC0F-7C0A573DB423}" type="slidenum">
              <a:rPr lang="zh-CN" altLang="en-US" sz="1200" smtClean="0"/>
            </a:fld>
            <a:endParaRPr lang="en-US" altLang="zh-CN" sz="1200" smtClean="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最后，需要说明的是以太网向网络层提供的是不可靠的无连接服务。</a:t>
            </a:r>
            <a:endParaRPr lang="en-US" altLang="zh-CN" dirty="0"/>
          </a:p>
          <a:p>
            <a:pPr eaLnBrk="1">
              <a:lnSpc>
                <a:spcPct val="125000"/>
              </a:lnSpc>
              <a:spcBef>
                <a:spcPct val="15000"/>
              </a:spcBef>
            </a:pPr>
            <a:r>
              <a:rPr lang="zh-CN" altLang="en-US" sz="2400" i="1" dirty="0">
                <a:solidFill>
                  <a:schemeClr val="hlink"/>
                </a:solidFill>
                <a:latin typeface="+mn-ea"/>
              </a:rPr>
              <a:t>这里的无连接服务是指</a:t>
            </a:r>
            <a:r>
              <a:rPr lang="zh-CN" altLang="en-US" sz="2400" dirty="0">
                <a:latin typeface="+mn-ea"/>
              </a:rPr>
              <a:t>通信时，</a:t>
            </a:r>
            <a:r>
              <a:rPr lang="zh-CN" altLang="en-US" sz="2400" dirty="0">
                <a:solidFill>
                  <a:srgbClr val="FF0000"/>
                </a:solidFill>
                <a:latin typeface="+mn-ea"/>
              </a:rPr>
              <a:t>发送方适配器不需要先和接收方适配器“握手”</a:t>
            </a:r>
            <a:r>
              <a:rPr lang="zh-CN" altLang="en-US" sz="2400" dirty="0">
                <a:latin typeface="+mn-ea"/>
              </a:rPr>
              <a:t>。</a:t>
            </a:r>
            <a:endParaRPr lang="zh-CN" altLang="en-US" sz="2400" dirty="0">
              <a:latin typeface="+mn-ea"/>
            </a:endParaRPr>
          </a:p>
          <a:p>
            <a:pPr eaLnBrk="1">
              <a:lnSpc>
                <a:spcPct val="125000"/>
              </a:lnSpc>
              <a:spcBef>
                <a:spcPct val="15000"/>
              </a:spcBef>
            </a:pPr>
            <a:r>
              <a:rPr lang="zh-CN" altLang="en-US" sz="2400" i="1" dirty="0">
                <a:solidFill>
                  <a:schemeClr val="hlink"/>
                </a:solidFill>
                <a:latin typeface="+mn-ea"/>
              </a:rPr>
              <a:t>这里的不可靠的服务是指</a:t>
            </a:r>
            <a:r>
              <a:rPr lang="zh-CN" altLang="en-US" sz="2400" dirty="0">
                <a:latin typeface="+mn-ea"/>
              </a:rPr>
              <a:t>接收到的数据</a:t>
            </a:r>
            <a:r>
              <a:rPr lang="zh-CN" altLang="en-US" sz="2400" dirty="0">
                <a:solidFill>
                  <a:srgbClr val="FF0000"/>
                </a:solidFill>
                <a:latin typeface="+mn-ea"/>
              </a:rPr>
              <a:t>帧可能包含比特差错</a:t>
            </a:r>
            <a:r>
              <a:rPr lang="zh-CN" altLang="en-US" sz="2400" dirty="0">
                <a:latin typeface="+mn-ea"/>
              </a:rPr>
              <a:t>。</a:t>
            </a:r>
            <a:endParaRPr lang="en-US" altLang="zh-CN" sz="2400" dirty="0">
              <a:latin typeface="+mn-ea"/>
            </a:endParaRPr>
          </a:p>
          <a:p>
            <a:pPr eaLnBrk="1">
              <a:lnSpc>
                <a:spcPct val="125000"/>
              </a:lnSpc>
              <a:spcBef>
                <a:spcPct val="15000"/>
              </a:spcBef>
            </a:pPr>
            <a:r>
              <a:rPr lang="zh-CN" altLang="en-US" sz="2400" dirty="0">
                <a:latin typeface="+mn-ea"/>
              </a:rPr>
              <a:t>在以太网中，</a:t>
            </a:r>
            <a:r>
              <a:rPr lang="zh-CN" altLang="en-US" dirty="0">
                <a:latin typeface="+mn-ea"/>
              </a:rPr>
              <a:t>收到正确帧，</a:t>
            </a:r>
            <a:r>
              <a:rPr lang="zh-CN" altLang="en-US" dirty="0">
                <a:solidFill>
                  <a:srgbClr val="FF0000"/>
                </a:solidFill>
                <a:latin typeface="+mn-ea"/>
              </a:rPr>
              <a:t>不发确认帧通知</a:t>
            </a:r>
            <a:r>
              <a:rPr lang="zh-CN" altLang="en-US" dirty="0">
                <a:latin typeface="+mn-ea"/>
              </a:rPr>
              <a:t>；收到出错帧，直接丢弃该帧，</a:t>
            </a:r>
            <a:r>
              <a:rPr lang="zh-CN" altLang="en-US" dirty="0">
                <a:solidFill>
                  <a:srgbClr val="FF0000"/>
                </a:solidFill>
                <a:latin typeface="+mn-ea"/>
              </a:rPr>
              <a:t>不发否定帧通知</a:t>
            </a:r>
            <a:r>
              <a:rPr lang="zh-CN" altLang="en-US" dirty="0">
                <a:latin typeface="+mn-ea"/>
              </a:rPr>
              <a:t>。</a:t>
            </a:r>
            <a:endParaRPr lang="en-US" altLang="zh-CN" dirty="0">
              <a:latin typeface="+mn-ea"/>
            </a:endParaRPr>
          </a:p>
          <a:p>
            <a:pPr eaLnBrk="1">
              <a:lnSpc>
                <a:spcPct val="125000"/>
              </a:lnSpc>
              <a:spcBef>
                <a:spcPct val="15000"/>
              </a:spcBef>
            </a:pPr>
            <a:r>
              <a:rPr lang="zh-CN" altLang="en-US" dirty="0">
                <a:latin typeface="+mn-ea"/>
              </a:rPr>
              <a:t>发送适配器不会重发出错帧。</a:t>
            </a:r>
            <a:r>
              <a:rPr lang="zh-CN" altLang="en-US" dirty="0"/>
              <a:t>丢弃数据的恢复是通过终端传输层的可靠数据传输机制来实现的</a:t>
            </a:r>
            <a:endParaRPr lang="en-US" altLang="zh-CN" dirty="0"/>
          </a:p>
          <a:p>
            <a:pPr>
              <a:lnSpc>
                <a:spcPct val="125000"/>
              </a:lnSpc>
              <a:spcBef>
                <a:spcPct val="15000"/>
              </a:spcBef>
              <a:buFontTx/>
              <a:buNone/>
            </a:pPr>
            <a:r>
              <a:rPr lang="zh-CN" altLang="en-US" sz="2400" dirty="0"/>
              <a:t>最后，以太网的</a:t>
            </a:r>
            <a:r>
              <a:rPr lang="en-US" altLang="zh-CN" sz="2400" dirty="0"/>
              <a:t>MAC</a:t>
            </a:r>
            <a:r>
              <a:rPr lang="zh-CN" altLang="en-US" sz="2400" dirty="0"/>
              <a:t>协议采用的是带二进制指数回退的</a:t>
            </a:r>
            <a:r>
              <a:rPr lang="en-US" altLang="zh-CN" sz="2400" dirty="0"/>
              <a:t>CSMA/CD</a:t>
            </a:r>
            <a:r>
              <a:rPr lang="zh-CN" altLang="en-US" sz="2400" dirty="0"/>
              <a:t>协议</a:t>
            </a:r>
            <a:endParaRPr lang="en-US" altLang="zh-CN" sz="2400" dirty="0">
              <a:latin typeface="+mn-ea"/>
            </a:endParaRPr>
          </a:p>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本次课将详细讲解链路层交换机的工作原理。</a:t>
            </a:r>
            <a:endParaRPr lang="en-US" altLang="zh-CN" dirty="0"/>
          </a:p>
          <a:p>
            <a:r>
              <a:rPr lang="zh-CN" altLang="en-US" dirty="0"/>
              <a:t>首先交换机是属于链路层的设备，其主要作用是存储转发数据帧。</a:t>
            </a:r>
            <a:endParaRPr lang="en-US" altLang="zh-CN" dirty="0"/>
          </a:p>
          <a:p>
            <a:r>
              <a:rPr lang="zh-CN" altLang="en-US" dirty="0"/>
              <a:t>对于到达交换机的数据帧，交换机首先检查其目的</a:t>
            </a:r>
            <a:r>
              <a:rPr lang="en-US" altLang="zh-CN" dirty="0"/>
              <a:t>MAC</a:t>
            </a:r>
            <a:r>
              <a:rPr lang="zh-CN" altLang="en-US" dirty="0"/>
              <a:t>地址，然后根据</a:t>
            </a:r>
            <a:r>
              <a:rPr lang="en-US" altLang="zh-CN" dirty="0"/>
              <a:t>MAC</a:t>
            </a:r>
            <a:r>
              <a:rPr lang="zh-CN" altLang="en-US" dirty="0"/>
              <a:t>地址，有选择的将数据帧转发到一个或多个输出链路；</a:t>
            </a:r>
            <a:endParaRPr lang="en-US" altLang="zh-CN" dirty="0"/>
          </a:p>
          <a:p>
            <a:r>
              <a:rPr lang="zh-CN" altLang="en-US" dirty="0"/>
              <a:t>如果输出链路是一个共享网段，将使用</a:t>
            </a:r>
            <a:r>
              <a:rPr lang="en-US" altLang="zh-CN" dirty="0"/>
              <a:t>CSMA/CD</a:t>
            </a:r>
            <a:r>
              <a:rPr lang="zh-CN" altLang="en-US" dirty="0"/>
              <a:t>来访问共享链路。我们这里给出了一幅图来帮助大家理解后面这句话。</a:t>
            </a:r>
            <a:endParaRPr lang="en-US" altLang="zh-CN" dirty="0"/>
          </a:p>
          <a:p>
            <a:r>
              <a:rPr lang="zh-CN" altLang="en-US" dirty="0"/>
              <a:t>在这幅图中</a:t>
            </a:r>
            <a:r>
              <a:rPr lang="en-US" altLang="zh-CN" dirty="0"/>
              <a:t>A</a:t>
            </a:r>
            <a:r>
              <a:rPr lang="zh-CN" altLang="en-US" dirty="0"/>
              <a:t>、</a:t>
            </a:r>
            <a:r>
              <a:rPr lang="en-US" altLang="zh-CN" dirty="0"/>
              <a:t>B</a:t>
            </a:r>
            <a:r>
              <a:rPr lang="zh-CN" altLang="en-US" dirty="0"/>
              <a:t>、</a:t>
            </a:r>
            <a:r>
              <a:rPr lang="en-US" altLang="zh-CN" dirty="0"/>
              <a:t>C</a:t>
            </a:r>
            <a:r>
              <a:rPr lang="zh-CN" altLang="en-US" dirty="0"/>
              <a:t>主机和交换机的端口</a:t>
            </a:r>
            <a:r>
              <a:rPr lang="en-US" altLang="zh-CN" dirty="0"/>
              <a:t>1</a:t>
            </a:r>
            <a:r>
              <a:rPr lang="zh-CN" altLang="en-US" dirty="0"/>
              <a:t>由集线器设备互连，因此这里，</a:t>
            </a:r>
            <a:r>
              <a:rPr lang="en-US" altLang="zh-CN" dirty="0"/>
              <a:t>A</a:t>
            </a:r>
            <a:r>
              <a:rPr lang="zh-CN" altLang="en-US" dirty="0"/>
              <a:t>、</a:t>
            </a:r>
            <a:r>
              <a:rPr lang="en-US" altLang="zh-CN" dirty="0"/>
              <a:t>B</a:t>
            </a:r>
            <a:r>
              <a:rPr lang="zh-CN" altLang="en-US" dirty="0"/>
              <a:t>、</a:t>
            </a:r>
            <a:r>
              <a:rPr lang="en-US" altLang="zh-CN" dirty="0"/>
              <a:t>C</a:t>
            </a:r>
            <a:r>
              <a:rPr lang="zh-CN" altLang="en-US" dirty="0"/>
              <a:t>主机和交换机的端口</a:t>
            </a:r>
            <a:r>
              <a:rPr lang="en-US" altLang="zh-CN" dirty="0"/>
              <a:t>1</a:t>
            </a:r>
            <a:r>
              <a:rPr lang="zh-CN" altLang="en-US" dirty="0"/>
              <a:t>构成了一个共享网段，在共享链路发送数据帧，需要用到我们前面学习到的以太网链路访问协议</a:t>
            </a:r>
            <a:r>
              <a:rPr lang="en-US" altLang="zh-CN" dirty="0"/>
              <a:t>CSMA/CD</a:t>
            </a:r>
            <a:r>
              <a:rPr lang="zh-CN" altLang="en-US" dirty="0"/>
              <a:t>。</a:t>
            </a:r>
            <a:endParaRPr lang="en-US" altLang="zh-CN" dirty="0"/>
          </a:p>
          <a:p>
            <a:r>
              <a:rPr lang="zh-CN" altLang="en-US" dirty="0"/>
              <a:t>链路层交换机的第二个特点是透明，这里的透明是指的当一个主机向另一个主机发送数据帧时，它并不会知道某个交换机会收到这个数据帧，并将其转发到另一个节点。</a:t>
            </a:r>
            <a:endParaRPr lang="en-US" altLang="zh-CN" dirty="0"/>
          </a:p>
          <a:p>
            <a:r>
              <a:rPr lang="zh-CN" altLang="en-US" dirty="0"/>
              <a:t>交换机的第三个特点是即插即用和自学习，也就是说交换机是不需要手工配置的，插上就可以用。</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i="1">
                <a:solidFill>
                  <a:schemeClr val="tx1"/>
                </a:solidFill>
                <a:latin typeface="Comic Sans MS" panose="030F0902030302020204" pitchFamily="66" charset="0"/>
                <a:ea typeface="MS PGothic" panose="020B0600070205080204" pitchFamily="34" charset="-128"/>
              </a:defRPr>
            </a:lvl1pPr>
            <a:lvl2pPr marL="702945" indent="-270510" defTabSz="914400">
              <a:defRPr i="1">
                <a:solidFill>
                  <a:schemeClr val="tx1"/>
                </a:solidFill>
                <a:latin typeface="Comic Sans MS" panose="030F0902030302020204" pitchFamily="66" charset="0"/>
                <a:ea typeface="MS PGothic" panose="020B0600070205080204" pitchFamily="34" charset="-128"/>
              </a:defRPr>
            </a:lvl2pPr>
            <a:lvl3pPr marL="1081405" indent="-216535" defTabSz="914400">
              <a:defRPr i="1">
                <a:solidFill>
                  <a:schemeClr val="tx1"/>
                </a:solidFill>
                <a:latin typeface="Comic Sans MS" panose="030F0902030302020204" pitchFamily="66" charset="0"/>
                <a:ea typeface="MS PGothic" panose="020B0600070205080204" pitchFamily="34" charset="-128"/>
              </a:defRPr>
            </a:lvl3pPr>
            <a:lvl4pPr marL="1513840" indent="-216535" defTabSz="914400">
              <a:defRPr i="1">
                <a:solidFill>
                  <a:schemeClr val="tx1"/>
                </a:solidFill>
                <a:latin typeface="Comic Sans MS" panose="030F0902030302020204" pitchFamily="66" charset="0"/>
                <a:ea typeface="MS PGothic" panose="020B0600070205080204" pitchFamily="34" charset="-128"/>
              </a:defRPr>
            </a:lvl4pPr>
            <a:lvl5pPr marL="1946275" indent="-216535" defTabSz="914400">
              <a:defRPr i="1">
                <a:solidFill>
                  <a:schemeClr val="tx1"/>
                </a:solidFill>
                <a:latin typeface="Comic Sans MS" panose="030F0902030302020204" pitchFamily="66" charset="0"/>
                <a:ea typeface="MS PGothic" panose="020B0600070205080204" pitchFamily="34" charset="-128"/>
              </a:defRPr>
            </a:lvl5pPr>
            <a:lvl6pPr marL="2378710" indent="-216535" defTabSz="914400"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6pPr>
            <a:lvl7pPr marL="2811145" indent="-216535" defTabSz="914400"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7pPr>
            <a:lvl8pPr marL="3243580" indent="-216535" defTabSz="914400"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8pPr>
            <a:lvl9pPr marL="3676015" indent="-216535" defTabSz="914400"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9pPr>
          </a:lstStyle>
          <a:p>
            <a:fld id="{FE0B6A24-3054-4298-891F-43E0041451BF}" type="slidenum">
              <a:rPr lang="en-US" altLang="zh-CN" i="0">
                <a:solidFill>
                  <a:prstClr val="black"/>
                </a:solidFill>
                <a:latin typeface="Times New Roman" panose="02020503050405090304" pitchFamily="18" charset="0"/>
              </a:rPr>
            </a:fld>
            <a:endParaRPr lang="en-US" altLang="zh-CN" i="0">
              <a:solidFill>
                <a:prstClr val="black"/>
              </a:solidFill>
              <a:latin typeface="Times New Roman" panose="02020503050405090304" pitchFamily="18" charset="0"/>
            </a:endParaRPr>
          </a:p>
        </p:txBody>
      </p:sp>
      <p:sp>
        <p:nvSpPr>
          <p:cNvPr id="156675" name="Rectangle 2"/>
          <p:cNvSpPr>
            <a:spLocks noGrp="1" noRot="1" noChangeAspect="1" noChangeArrowheads="1" noTextEdit="1"/>
          </p:cNvSpPr>
          <p:nvPr>
            <p:ph type="sldImg"/>
          </p:nvPr>
        </p:nvSpPr>
        <p:spPr>
          <a:xfrm>
            <a:off x="685800" y="1143000"/>
            <a:ext cx="5486400" cy="3086100"/>
          </a:xfrm>
        </p:spPr>
      </p:sp>
      <p:sp>
        <p:nvSpPr>
          <p:cNvPr id="156676"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r>
              <a:rPr lang="zh-CN" altLang="en-US" dirty="0">
                <a:latin typeface="Times New Roman" panose="02020503050405090304" pitchFamily="18" charset="0"/>
              </a:rPr>
              <a:t>在组网时加入交换机后，可以支持多个节点同时传输数据帧。</a:t>
            </a:r>
            <a:endParaRPr lang="en-US" altLang="zh-CN" dirty="0">
              <a:latin typeface="Times New Roman" panose="02020503050405090304" pitchFamily="18" charset="0"/>
            </a:endParaRPr>
          </a:p>
          <a:p>
            <a:r>
              <a:rPr lang="zh-CN" altLang="en-US" dirty="0">
                <a:latin typeface="Times New Roman" panose="02020503050405090304" pitchFamily="18" charset="0"/>
              </a:rPr>
              <a:t>可以看右边这幅图，每个主机由单独的链路与交换机端口相连，因此交换机每个端口对应的链路和主机是一个独立的碰撞域。</a:t>
            </a:r>
            <a:endParaRPr lang="en-US" altLang="zh-CN" dirty="0">
              <a:latin typeface="Times New Roman" panose="02020503050405090304" pitchFamily="18" charset="0"/>
            </a:endParaRPr>
          </a:p>
          <a:p>
            <a:r>
              <a:rPr lang="zh-CN" altLang="en-US" dirty="0">
                <a:latin typeface="Times New Roman" panose="02020503050405090304" pitchFamily="18" charset="0"/>
              </a:rPr>
              <a:t>又因为交换机对于收到的数据帧可进行缓存，因此在右边这幅图中，</a:t>
            </a:r>
            <a:r>
              <a:rPr lang="en-US" altLang="zh-CN" dirty="0">
                <a:latin typeface="Times New Roman" panose="02020503050405090304" pitchFamily="18" charset="0"/>
              </a:rPr>
              <a:t>A</a:t>
            </a:r>
            <a:r>
              <a:rPr lang="zh-CN" altLang="en-US" dirty="0">
                <a:latin typeface="Times New Roman" panose="02020503050405090304" pitchFamily="18" charset="0"/>
              </a:rPr>
              <a:t>主机和</a:t>
            </a:r>
            <a:r>
              <a:rPr lang="en-US" altLang="zh-CN" dirty="0">
                <a:latin typeface="Times New Roman" panose="02020503050405090304" pitchFamily="18" charset="0"/>
              </a:rPr>
              <a:t>B</a:t>
            </a:r>
            <a:r>
              <a:rPr lang="zh-CN" altLang="en-US" dirty="0">
                <a:latin typeface="Times New Roman" panose="02020503050405090304" pitchFamily="18" charset="0"/>
              </a:rPr>
              <a:t>主机同时发送数据帧，将不会发生冲突。</a:t>
            </a:r>
            <a:endParaRPr lang="en-US" altLang="zh-CN" dirty="0">
              <a:latin typeface="Times New Roman" panose="02020503050405090304" pitchFamily="18" charset="0"/>
            </a:endParaRPr>
          </a:p>
          <a:p>
            <a:r>
              <a:rPr lang="zh-CN" altLang="en-US" dirty="0">
                <a:latin typeface="Times New Roman" panose="02020503050405090304" pitchFamily="18" charset="0"/>
              </a:rPr>
              <a:t>因此交换机具有较高的转发率。</a:t>
            </a:r>
            <a:endParaRPr lang="en-US" altLang="zh-CN" dirty="0">
              <a:latin typeface="Times New Roman" panose="02020503050405090304" pitchFamily="18" charset="0"/>
            </a:endParaRPr>
          </a:p>
          <a:p>
            <a:endParaRPr lang="zh-CN" altLang="zh-CN" dirty="0">
              <a:latin typeface="Times New Roman" panose="02020503050405090304" pitchFamily="18" charset="0"/>
            </a:endParaRPr>
          </a:p>
        </p:txBody>
      </p:sp>
    </p:spTree>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974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2495">
              <a:defRPr i="1">
                <a:solidFill>
                  <a:schemeClr val="tx1"/>
                </a:solidFill>
                <a:latin typeface="Comic Sans MS" panose="030F0902030302020204" pitchFamily="66" charset="0"/>
                <a:ea typeface="MS PGothic" panose="020B0600070205080204" pitchFamily="34" charset="-128"/>
              </a:defRPr>
            </a:lvl1pPr>
            <a:lvl2pPr marL="702945" indent="-270510" defTabSz="912495">
              <a:defRPr i="1">
                <a:solidFill>
                  <a:schemeClr val="tx1"/>
                </a:solidFill>
                <a:latin typeface="Comic Sans MS" panose="030F0902030302020204" pitchFamily="66" charset="0"/>
                <a:ea typeface="MS PGothic" panose="020B0600070205080204" pitchFamily="34" charset="-128"/>
              </a:defRPr>
            </a:lvl2pPr>
            <a:lvl3pPr marL="1081405" indent="-216535" defTabSz="912495">
              <a:defRPr i="1">
                <a:solidFill>
                  <a:schemeClr val="tx1"/>
                </a:solidFill>
                <a:latin typeface="Comic Sans MS" panose="030F0902030302020204" pitchFamily="66" charset="0"/>
                <a:ea typeface="MS PGothic" panose="020B0600070205080204" pitchFamily="34" charset="-128"/>
              </a:defRPr>
            </a:lvl3pPr>
            <a:lvl4pPr marL="1513840" indent="-216535" defTabSz="912495">
              <a:defRPr i="1">
                <a:solidFill>
                  <a:schemeClr val="tx1"/>
                </a:solidFill>
                <a:latin typeface="Comic Sans MS" panose="030F0902030302020204" pitchFamily="66" charset="0"/>
                <a:ea typeface="MS PGothic" panose="020B0600070205080204" pitchFamily="34" charset="-128"/>
              </a:defRPr>
            </a:lvl4pPr>
            <a:lvl5pPr marL="1946275" indent="-216535" defTabSz="912495">
              <a:defRPr i="1">
                <a:solidFill>
                  <a:schemeClr val="tx1"/>
                </a:solidFill>
                <a:latin typeface="Comic Sans MS" panose="030F0902030302020204" pitchFamily="66" charset="0"/>
                <a:ea typeface="MS PGothic" panose="020B0600070205080204" pitchFamily="34" charset="-128"/>
              </a:defRPr>
            </a:lvl5pPr>
            <a:lvl6pPr marL="2378710" indent="-216535" defTabSz="912495"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6pPr>
            <a:lvl7pPr marL="2811145" indent="-216535" defTabSz="912495"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7pPr>
            <a:lvl8pPr marL="3243580" indent="-216535" defTabSz="912495"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8pPr>
            <a:lvl9pPr marL="3676015" indent="-216535" defTabSz="912495" eaLnBrk="0" fontAlgn="base" hangingPunct="0">
              <a:spcBef>
                <a:spcPct val="0"/>
              </a:spcBef>
              <a:spcAft>
                <a:spcPct val="0"/>
              </a:spcAft>
              <a:defRPr i="1">
                <a:solidFill>
                  <a:schemeClr val="tx1"/>
                </a:solidFill>
                <a:latin typeface="Comic Sans MS" panose="030F0902030302020204" pitchFamily="66" charset="0"/>
                <a:ea typeface="MS PGothic" panose="020B0600070205080204" pitchFamily="34" charset="-128"/>
              </a:defRPr>
            </a:lvl9pPr>
          </a:lstStyle>
          <a:p>
            <a:fld id="{C1F6FC0A-3BE1-45AB-83B1-4C7D807F8844}" type="slidenum">
              <a:rPr lang="en-US" altLang="zh-CN" i="0">
                <a:solidFill>
                  <a:srgbClr val="000000"/>
                </a:solidFill>
                <a:latin typeface="Times New Roman" panose="02020503050405090304" pitchFamily="18" charset="0"/>
              </a:rPr>
            </a:fld>
            <a:endParaRPr lang="en-US" altLang="zh-CN" i="0">
              <a:solidFill>
                <a:srgbClr val="000000"/>
              </a:solidFill>
              <a:latin typeface="Times New Roman" panose="02020503050405090304" pitchFamily="18" charset="0"/>
            </a:endParaRPr>
          </a:p>
        </p:txBody>
      </p:sp>
      <p:sp>
        <p:nvSpPr>
          <p:cNvPr id="159747" name="Rectangle 2"/>
          <p:cNvSpPr>
            <a:spLocks noGrp="1" noRot="1" noChangeAspect="1" noChangeArrowheads="1" noTextEdit="1"/>
          </p:cNvSpPr>
          <p:nvPr>
            <p:ph type="sldImg"/>
          </p:nvPr>
        </p:nvSpPr>
        <p:spPr>
          <a:xfrm>
            <a:off x="685800" y="1143000"/>
            <a:ext cx="5486400" cy="3086100"/>
          </a:xfrm>
        </p:spPr>
      </p:sp>
      <p:sp>
        <p:nvSpPr>
          <p:cNvPr id="15974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endParaRPr lang="zh-CN" altLang="zh-CN" dirty="0">
              <a:latin typeface="Times New Roman" panose="02020503050405090304" pitchFamily="18" charset="0"/>
            </a:endParaRPr>
          </a:p>
        </p:txBody>
      </p:sp>
    </p:spTree>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0162" name="Rectangle 7"/>
          <p:cNvSpPr>
            <a:spLocks noGrp="1" noChangeArrowheads="1"/>
          </p:cNvSpPr>
          <p:nvPr>
            <p:ph type="sldNum" sz="quarter" idx="5"/>
          </p:nvPr>
        </p:nvSpPr>
        <p:spPr>
          <a:noFill/>
        </p:spPr>
        <p:txBody>
          <a:bodyPr/>
          <a:lstStyle>
            <a:lvl1pPr defTabSz="966470">
              <a:defRPr>
                <a:solidFill>
                  <a:schemeClr val="tx1"/>
                </a:solidFill>
                <a:latin typeface="Comic Sans MS" panose="030F0902030302020204" pitchFamily="66" charset="0"/>
                <a:ea typeface="宋体" charset="-122"/>
              </a:defRPr>
            </a:lvl1pPr>
            <a:lvl2pPr marL="742950" indent="-285750" defTabSz="966470">
              <a:defRPr>
                <a:solidFill>
                  <a:schemeClr val="tx1"/>
                </a:solidFill>
                <a:latin typeface="Comic Sans MS" panose="030F0902030302020204" pitchFamily="66" charset="0"/>
                <a:ea typeface="宋体" charset="-122"/>
              </a:defRPr>
            </a:lvl2pPr>
            <a:lvl3pPr marL="1143000" indent="-228600" defTabSz="966470">
              <a:defRPr>
                <a:solidFill>
                  <a:schemeClr val="tx1"/>
                </a:solidFill>
                <a:latin typeface="Comic Sans MS" panose="030F0902030302020204" pitchFamily="66" charset="0"/>
                <a:ea typeface="宋体" charset="-122"/>
              </a:defRPr>
            </a:lvl3pPr>
            <a:lvl4pPr marL="1600200" indent="-228600" defTabSz="966470">
              <a:defRPr>
                <a:solidFill>
                  <a:schemeClr val="tx1"/>
                </a:solidFill>
                <a:latin typeface="Comic Sans MS" panose="030F0902030302020204" pitchFamily="66" charset="0"/>
                <a:ea typeface="宋体" charset="-122"/>
              </a:defRPr>
            </a:lvl4pPr>
            <a:lvl5pPr marL="2057400" indent="-228600" defTabSz="966470">
              <a:defRPr>
                <a:solidFill>
                  <a:schemeClr val="tx1"/>
                </a:solidFill>
                <a:latin typeface="Comic Sans MS" panose="030F0902030302020204" pitchFamily="66" charset="0"/>
                <a:ea typeface="宋体" charset="-122"/>
              </a:defRPr>
            </a:lvl5pPr>
            <a:lvl6pPr marL="2514600" indent="-228600" defTabSz="96647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971800" indent="-228600" defTabSz="96647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429000" indent="-228600" defTabSz="96647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886200" indent="-228600" defTabSz="96647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93972B3B-B03E-42E1-BD64-9184C465DC4F}" type="slidenum">
              <a:rPr lang="en-US" altLang="zh-CN" smtClean="0">
                <a:latin typeface="Times New Roman" panose="02020503050405090304" pitchFamily="18" charset="0"/>
              </a:rPr>
            </a:fld>
            <a:endParaRPr lang="en-US" altLang="zh-CN">
              <a:latin typeface="Times New Roman" panose="02020503050405090304" pitchFamily="18" charset="0"/>
            </a:endParaRPr>
          </a:p>
        </p:txBody>
      </p:sp>
      <p:sp>
        <p:nvSpPr>
          <p:cNvPr id="220163" name="Rectangle 2"/>
          <p:cNvSpPr>
            <a:spLocks noGrp="1" noRot="1" noChangeAspect="1" noChangeArrowheads="1" noTextEdit="1"/>
          </p:cNvSpPr>
          <p:nvPr>
            <p:ph type="sldImg"/>
          </p:nvPr>
        </p:nvSpPr>
        <p:spPr>
          <a:ln cap="flat"/>
        </p:spPr>
      </p:sp>
      <p:sp>
        <p:nvSpPr>
          <p:cNvPr id="220164" name="Rectangle 3"/>
          <p:cNvSpPr>
            <a:spLocks noGrp="1" noChangeArrowheads="1"/>
          </p:cNvSpPr>
          <p:nvPr>
            <p:ph type="body" idx="1"/>
          </p:nvPr>
        </p:nvSpPr>
        <p:spPr>
          <a:noFill/>
        </p:spPr>
        <p:txBody>
          <a:bodyPr/>
          <a:lstStyle/>
          <a:p>
            <a:r>
              <a:rPr lang="zh-CN" altLang="en-US"/>
              <a:t>集线器互联各物理网段的特点</a:t>
            </a:r>
            <a:r>
              <a:rPr lang="en-US" altLang="zh-CN">
                <a:latin typeface="Arial" panose="020B0604020202090204" pitchFamily="34" charset="0"/>
              </a:rPr>
              <a:t>—</a:t>
            </a:r>
            <a:r>
              <a:rPr lang="zh-CN" altLang="en-US"/>
              <a:t>汇集冲突域。</a:t>
            </a:r>
            <a:endParaRPr lang="zh-CN" altLang="en-US"/>
          </a:p>
        </p:txBody>
      </p:sp>
    </p:spTree>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3CDEA402-8867-C747-9DF3-4A235FDFED0A}" type="slidenum">
              <a:rPr kumimoji="1" lang="zh-CN" altLang="en-US" smtClean="0"/>
            </a:fld>
            <a:endParaRPr kumimoji="1"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14.A</a:t>
            </a:r>
            <a:r>
              <a:rPr lang="zh-CN" altLang="en-US" dirty="0" smtClean="0"/>
              <a:t>、</a:t>
            </a:r>
            <a:r>
              <a:rPr lang="en-US" altLang="zh-CN" dirty="0" smtClean="0"/>
              <a:t>B</a:t>
            </a:r>
            <a:r>
              <a:rPr lang="zh-CN" altLang="en-US" dirty="0" smtClean="0"/>
              <a:t>、</a:t>
            </a:r>
            <a:r>
              <a:rPr lang="en-US" altLang="zh-CN" dirty="0" smtClean="0"/>
              <a:t>D</a:t>
            </a:r>
            <a:endParaRPr lang="zh-CN" altLang="en-US" dirty="0"/>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dirty="0" smtClean="0"/>
              <a:t>1.C</a:t>
            </a:r>
            <a:r>
              <a:rPr lang="zh-CN" altLang="en-US" dirty="0" smtClean="0"/>
              <a:t>；</a:t>
            </a:r>
            <a:r>
              <a:rPr lang="en-US" altLang="zh-CN" dirty="0" smtClean="0"/>
              <a:t>  2.</a:t>
            </a:r>
            <a:r>
              <a:rPr lang="zh-CN" altLang="en-US" dirty="0" smtClean="0"/>
              <a:t>（</a:t>
            </a:r>
            <a:r>
              <a:rPr lang="en-US" altLang="zh-CN" dirty="0" smtClean="0"/>
              <a:t>1</a:t>
            </a:r>
            <a:r>
              <a:rPr lang="zh-CN" altLang="en-US" dirty="0" smtClean="0"/>
              <a:t>）</a:t>
            </a:r>
            <a:r>
              <a:rPr lang="en-US" altLang="zh-CN" dirty="0" smtClean="0"/>
              <a:t>16</a:t>
            </a:r>
            <a:r>
              <a:rPr lang="en-US" altLang="zh-CN" baseline="0" dirty="0" smtClean="0"/>
              <a:t> </a:t>
            </a:r>
            <a:r>
              <a:rPr lang="zh-CN" altLang="en-US" baseline="0" dirty="0" smtClean="0"/>
              <a:t>（</a:t>
            </a:r>
            <a:r>
              <a:rPr lang="en-US" altLang="zh-CN" baseline="0" dirty="0" smtClean="0"/>
              <a:t>2</a:t>
            </a:r>
            <a:r>
              <a:rPr lang="zh-CN" altLang="en-US" baseline="0" dirty="0" smtClean="0"/>
              <a:t>）</a:t>
            </a:r>
            <a:r>
              <a:rPr lang="en-US" altLang="zh-CN" baseline="0" dirty="0" smtClean="0"/>
              <a:t>1,9 </a:t>
            </a:r>
            <a:r>
              <a:rPr lang="zh-CN" altLang="en-US" baseline="0" dirty="0" smtClean="0"/>
              <a:t>（</a:t>
            </a:r>
            <a:r>
              <a:rPr lang="en-US" altLang="zh-CN" baseline="0" dirty="0" smtClean="0"/>
              <a:t>3</a:t>
            </a:r>
            <a:r>
              <a:rPr lang="zh-CN" altLang="en-US" baseline="0" dirty="0" smtClean="0"/>
              <a:t>）</a:t>
            </a:r>
            <a:r>
              <a:rPr lang="en-US" altLang="zh-CN" baseline="0" dirty="0" smtClean="0"/>
              <a:t>3</a:t>
            </a:r>
            <a:r>
              <a:rPr lang="zh-CN" altLang="en-US" baseline="0" dirty="0" smtClean="0"/>
              <a:t>；</a:t>
            </a:r>
            <a:r>
              <a:rPr lang="en-US" altLang="zh-CN" baseline="0" dirty="0" smtClean="0"/>
              <a:t>    3.C</a:t>
            </a:r>
            <a:endParaRPr lang="zh-CN" altLang="en-US" dirty="0"/>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78DB9BEB-D718-4461-B995-72FC85D8B91E}"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根据</a:t>
            </a:r>
            <a:r>
              <a:rPr lang="en-US" altLang="zh-CN" dirty="0"/>
              <a:t>HTTP</a:t>
            </a:r>
            <a:r>
              <a:rPr lang="zh-CN" altLang="en-US" dirty="0"/>
              <a:t>的功能需求，确定报文格式存在两种，举例说明</a:t>
            </a:r>
            <a:r>
              <a:rPr lang="en-US" altLang="zh-CN" dirty="0"/>
              <a:t>HTTP</a:t>
            </a:r>
            <a:r>
              <a:rPr lang="zh-CN" altLang="en-US" dirty="0"/>
              <a:t>请求报文格式，并对例子中的内容进行归纳，从而得到</a:t>
            </a:r>
            <a:r>
              <a:rPr lang="en-US" altLang="zh-CN" dirty="0"/>
              <a:t>HTTP</a:t>
            </a:r>
            <a:r>
              <a:rPr lang="zh-CN" altLang="en-US" dirty="0"/>
              <a:t>请求报文的通用格式。</a:t>
            </a:r>
            <a:endParaRPr lang="zh-CN" altLang="en-US" dirty="0"/>
          </a:p>
          <a:p>
            <a:pPr eaLnBrk="1" hangingPunct="1"/>
            <a:endParaRPr lang="zh-CN" altLang="en-US" dirty="0"/>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78DB9BEB-D718-4461-B995-72FC85D8B91E}"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6867" name="Rectangle 2"/>
          <p:cNvSpPr>
            <a:spLocks noGrp="1" noRot="1" noChangeAspect="1" noChangeArrowheads="1" noTextEdit="1"/>
          </p:cNvSpPr>
          <p:nvPr>
            <p:ph type="sldImg"/>
          </p:nvPr>
        </p:nvSpPr>
        <p:spPr>
          <a:ln cap="flat"/>
        </p:spPr>
      </p:sp>
      <p:sp>
        <p:nvSpPr>
          <p:cNvPr id="36868"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举例说明</a:t>
            </a:r>
            <a:r>
              <a:rPr lang="en-US" altLang="zh-CN" dirty="0"/>
              <a:t>HTTP</a:t>
            </a:r>
            <a:r>
              <a:rPr lang="zh-CN" altLang="en-US" dirty="0"/>
              <a:t>响应报文格式，并对例子中的内容进行归纳，从而得到</a:t>
            </a:r>
            <a:r>
              <a:rPr lang="en-US" altLang="zh-CN" dirty="0"/>
              <a:t>HTTP</a:t>
            </a:r>
            <a:r>
              <a:rPr lang="zh-CN" altLang="en-US" dirty="0"/>
              <a:t>响应报文的通用格式，并板书给出。</a:t>
            </a:r>
            <a:endParaRPr lang="zh-CN" altLang="en-US" dirty="0"/>
          </a:p>
          <a:p>
            <a:pPr eaLnBrk="1" hangingPunct="1"/>
            <a:endParaRPr lang="en-US" altLang="zh-CN" dirty="0"/>
          </a:p>
          <a:p>
            <a:pPr eaLnBrk="1" hangingPunct="1"/>
            <a:endParaRPr lang="zh-CN" altLang="en-US" dirty="0"/>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说明</a:t>
            </a:r>
            <a:r>
              <a:rPr lang="en-US" altLang="zh-CN" dirty="0"/>
              <a:t>HTTP</a:t>
            </a:r>
            <a:r>
              <a:rPr lang="zh-CN" altLang="en-US" dirty="0"/>
              <a:t>响应状态码的不同含义</a:t>
            </a:r>
            <a:endParaRPr lang="zh-CN" altLang="en-US" dirty="0"/>
          </a:p>
          <a:p>
            <a:endParaRPr lang="en-US" dirty="0"/>
          </a:p>
        </p:txBody>
      </p:sp>
      <p:sp>
        <p:nvSpPr>
          <p:cNvPr id="4" name="Slide Number Placeholder 3"/>
          <p:cNvSpPr>
            <a:spLocks noGrp="1"/>
          </p:cNvSpPr>
          <p:nvPr>
            <p:ph type="sldNum" sz="quarter" idx="10"/>
          </p:nvPr>
        </p:nvSpPr>
        <p:spPr/>
        <p:txBody>
          <a:bodyPr/>
          <a:lstStyle/>
          <a:p>
            <a:fld id="{62392B43-BC91-4D58-8B0E-9730474BC27B}"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047ACC8-8B74-3746-B3EC-EECE0F583FBC}"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00354" name="Rectangle 2"/>
          <p:cNvSpPr>
            <a:spLocks noGrp="1" noRot="1" noChangeAspect="1" noChangeArrowheads="1" noTextEdit="1"/>
          </p:cNvSpPr>
          <p:nvPr>
            <p:ph type="sldImg"/>
          </p:nvPr>
        </p:nvSpPr>
        <p:spPr>
          <a:ln cap="flat"/>
        </p:spPr>
      </p:sp>
      <p:sp>
        <p:nvSpPr>
          <p:cNvPr id="10035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lvl="0" indent="0" algn="l" defTabSz="914400" rtl="0" eaLnBrk="1" fontAlgn="auto" latinLnBrk="0" hangingPunct="1">
              <a:lnSpc>
                <a:spcPct val="100000"/>
              </a:lnSpc>
              <a:spcBef>
                <a:spcPts val="0"/>
              </a:spcBef>
              <a:spcAft>
                <a:spcPts val="0"/>
              </a:spcAft>
              <a:buClrTx/>
              <a:buSzTx/>
              <a:buFontTx/>
              <a:buNone/>
              <a:defRPr/>
            </a:pPr>
            <a:r>
              <a:rPr lang="zh-CN" altLang="en-US" dirty="0"/>
              <a:t>基于</a:t>
            </a:r>
            <a:r>
              <a:rPr lang="en-US" altLang="zh-CN" dirty="0"/>
              <a:t>HTTP</a:t>
            </a:r>
            <a:r>
              <a:rPr lang="zh-CN" altLang="en-US" dirty="0"/>
              <a:t>协议具体实现描述</a:t>
            </a:r>
            <a:r>
              <a:rPr lang="en-US" altLang="zh-CN" dirty="0"/>
              <a:t>Cookie</a:t>
            </a:r>
            <a:r>
              <a:rPr lang="zh-CN" altLang="en-US" dirty="0"/>
              <a:t>实现过程。</a:t>
            </a:r>
            <a:endParaRPr lang="zh-CN" altLang="en-US" dirty="0"/>
          </a:p>
          <a:p>
            <a:pPr eaLnBrk="1" hangingPunct="1"/>
            <a:endParaRPr lang="zh-CN" altLang="en-US" dirty="0"/>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00D25A56-62DC-4E40-B90C-743740CD4BF7}"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08546" name="Rectangle 2"/>
          <p:cNvSpPr>
            <a:spLocks noGrp="1" noRot="1" noChangeAspect="1" noChangeArrowheads="1" noTextEdit="1"/>
          </p:cNvSpPr>
          <p:nvPr>
            <p:ph type="sldImg"/>
          </p:nvPr>
        </p:nvSpPr>
        <p:spPr>
          <a:ln cap="flat"/>
        </p:spPr>
      </p:sp>
      <p:sp>
        <p:nvSpPr>
          <p:cNvPr id="10854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介绍</a:t>
            </a:r>
            <a:r>
              <a:rPr lang="en-US" altLang="zh-CN" dirty="0"/>
              <a:t>Web</a:t>
            </a:r>
            <a:r>
              <a:rPr lang="zh-CN" altLang="en-US" dirty="0"/>
              <a:t>缓存功能，描述其实现过程。结合实际举例分析。</a:t>
            </a:r>
            <a:endParaRPr lang="zh-CN" altLang="en-US" dirty="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p:sp>
      <p:sp>
        <p:nvSpPr>
          <p:cNvPr id="20483"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基本都在上课让大家练习过</a:t>
            </a:r>
            <a:endParaRPr lang="zh-CN" altLang="en-US" smtClean="0"/>
          </a:p>
        </p:txBody>
      </p:sp>
      <p:sp>
        <p:nvSpPr>
          <p:cNvPr id="20484"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26DE9AA3-D1E7-48BD-87CE-13F9630813E8}" type="slidenum">
              <a:rPr lang="zh-CN" altLang="en-US" sz="1200" smtClean="0"/>
            </a:fld>
            <a:endParaRPr lang="en-US" altLang="zh-CN" sz="1200" smtClean="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B464693C-4C43-4A49-938C-BAA8C9000042}"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18786" name="Rectangle 2"/>
          <p:cNvSpPr>
            <a:spLocks noGrp="1" noRot="1" noChangeAspect="1" noChangeArrowheads="1" noTextEdit="1"/>
          </p:cNvSpPr>
          <p:nvPr>
            <p:ph type="sldImg"/>
          </p:nvPr>
        </p:nvSpPr>
        <p:spPr>
          <a:ln cap="flat"/>
        </p:spPr>
      </p:sp>
      <p:sp>
        <p:nvSpPr>
          <p:cNvPr id="11878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给出网页文件更新的解决办法。</a:t>
            </a:r>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0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3C40C3BB-B099-A442-A2A5-988CB2551D21}"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45410" name="Rectangle 2"/>
          <p:cNvSpPr>
            <a:spLocks noGrp="1" noRot="1" noChangeAspect="1" noChangeArrowheads="1" noTextEdit="1"/>
          </p:cNvSpPr>
          <p:nvPr>
            <p:ph type="sldImg"/>
          </p:nvPr>
        </p:nvSpPr>
        <p:spPr>
          <a:ln cap="flat"/>
        </p:spPr>
      </p:sp>
      <p:sp>
        <p:nvSpPr>
          <p:cNvPr id="14541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dirty="0"/>
              <a:t>描述电子邮件系统的体系结构，并对用户代理进行简单介绍。</a:t>
            </a:r>
            <a:endParaRPr lang="zh-CN" altLang="en-US" dirty="0"/>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934ACC9E-05F7-9844-801E-D247F74064D9}"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61794" name="Rectangle 2"/>
          <p:cNvSpPr>
            <a:spLocks noGrp="1" noRot="1" noChangeAspect="1" noChangeArrowheads="1" noTextEdit="1"/>
          </p:cNvSpPr>
          <p:nvPr>
            <p:ph type="sldImg"/>
          </p:nvPr>
        </p:nvSpPr>
        <p:spPr>
          <a:ln cap="flat"/>
        </p:spPr>
      </p:sp>
      <p:sp>
        <p:nvSpPr>
          <p:cNvPr id="16179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介绍邮件消息的格式</a:t>
            </a:r>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1"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4E707936-C3AA-B340-B511-A4585205FB8D}"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63842" name="Rectangle 2"/>
          <p:cNvSpPr>
            <a:spLocks noGrp="1" noRot="1" noChangeAspect="1" noChangeArrowheads="1" noTextEdit="1"/>
          </p:cNvSpPr>
          <p:nvPr>
            <p:ph type="sldImg"/>
          </p:nvPr>
        </p:nvSpPr>
        <p:spPr>
          <a:ln cap="flat"/>
        </p:spPr>
      </p:sp>
      <p:sp>
        <p:nvSpPr>
          <p:cNvPr id="163843"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介绍多媒体扩展邮件消息格式</a:t>
            </a:r>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3"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F3C4FA55-5DE1-CC48-A70D-55A33923AAE7}"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82274" name="Rectangle 2"/>
          <p:cNvSpPr>
            <a:spLocks noGrp="1" noRot="1" noChangeAspect="1" noChangeArrowheads="1" noTextEdit="1"/>
          </p:cNvSpPr>
          <p:nvPr>
            <p:ph type="sldImg"/>
          </p:nvPr>
        </p:nvSpPr>
        <p:spPr>
          <a:ln cap="flat"/>
        </p:spPr>
      </p:sp>
      <p:sp>
        <p:nvSpPr>
          <p:cNvPr id="182275"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根据网页访问的实际过程引入网址和</a:t>
            </a:r>
            <a:r>
              <a:rPr lang="en-US" altLang="zh-CN"/>
              <a:t>IP</a:t>
            </a:r>
            <a:r>
              <a:rPr lang="zh-CN" altLang="en-US"/>
              <a:t>地址两个不同的地址表示方式，引入</a:t>
            </a:r>
            <a:r>
              <a:rPr lang="en-US" altLang="zh-CN"/>
              <a:t>DNS</a:t>
            </a:r>
            <a:r>
              <a:rPr lang="zh-CN" altLang="en-US"/>
              <a:t>的功能说明，探讨如何保存二者之间的对应关系。</a:t>
            </a:r>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69"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6963B0D-8E38-B548-BE8B-BDE45B48F4E7}"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86370" name="Rectangle 2"/>
          <p:cNvSpPr>
            <a:spLocks noGrp="1" noRot="1" noChangeAspect="1" noChangeArrowheads="1" noTextEdit="1"/>
          </p:cNvSpPr>
          <p:nvPr>
            <p:ph type="sldImg"/>
          </p:nvPr>
        </p:nvSpPr>
        <p:spPr>
          <a:ln cap="flat"/>
        </p:spPr>
      </p:sp>
      <p:sp>
        <p:nvSpPr>
          <p:cNvPr id="186371"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介绍分布式的组织方式，引入主机名的命名规则与数据库之间的对应关系。简单描述计算机查询目的计算机的域名对应的</a:t>
            </a:r>
            <a:r>
              <a:rPr lang="en-US" altLang="zh-CN"/>
              <a:t>IP</a:t>
            </a:r>
            <a:r>
              <a:rPr lang="zh-CN" altLang="en-US"/>
              <a:t>地址的过程。</a:t>
            </a:r>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7"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E724DD8A-4EA1-0D44-ADDB-B56D159BAEB3}"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8658" name="Rectangle 2"/>
          <p:cNvSpPr>
            <a:spLocks noGrp="1" noRot="1" noChangeAspect="1" noChangeArrowheads="1" noTextEdit="1"/>
          </p:cNvSpPr>
          <p:nvPr>
            <p:ph type="sldImg"/>
          </p:nvPr>
        </p:nvSpPr>
        <p:spPr>
          <a:ln cap="flat"/>
        </p:spPr>
      </p:sp>
      <p:sp>
        <p:nvSpPr>
          <p:cNvPr id="198659"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介绍两种查询方法，并进行比较分析，给出实际应用的案例描述。</a:t>
            </a:r>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5"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4F57E447-1AC3-5541-BA41-4C07A2D48FEB}"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200706" name="Rectangle 2"/>
          <p:cNvSpPr>
            <a:spLocks noGrp="1" noRot="1" noChangeAspect="1" noChangeArrowheads="1" noTextEdit="1"/>
          </p:cNvSpPr>
          <p:nvPr>
            <p:ph type="sldImg"/>
          </p:nvPr>
        </p:nvSpPr>
        <p:spPr>
          <a:ln cap="flat"/>
        </p:spPr>
      </p:sp>
      <p:sp>
        <p:nvSpPr>
          <p:cNvPr id="200707"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a:t>探讨如何查询域名所对应的</a:t>
            </a:r>
            <a:r>
              <a:rPr lang="en-US" altLang="zh-CN"/>
              <a:t>IP</a:t>
            </a:r>
            <a:r>
              <a:rPr lang="zh-CN" altLang="en-US"/>
              <a:t>地址，引入</a:t>
            </a:r>
            <a:r>
              <a:rPr lang="en-US" altLang="zh-CN"/>
              <a:t>DNS</a:t>
            </a:r>
            <a:r>
              <a:rPr lang="zh-CN" altLang="en-US"/>
              <a:t>查询的方法。</a:t>
            </a:r>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幻灯片图像占位符 1"/>
          <p:cNvSpPr>
            <a:spLocks noGrp="1" noRot="1" noChangeAspect="1" noTextEdit="1"/>
          </p:cNvSpPr>
          <p:nvPr>
            <p:ph type="sldImg"/>
          </p:nvPr>
        </p:nvSpPr>
        <p:spPr/>
      </p:sp>
      <p:sp>
        <p:nvSpPr>
          <p:cNvPr id="22531" name="备注占位符 2"/>
          <p:cNvSpPr>
            <a:spLocks noGrp="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smtClean="0"/>
              <a:t>基本都在上课让大家练习过</a:t>
            </a:r>
            <a:endParaRPr lang="zh-CN" altLang="en-US" smtClean="0"/>
          </a:p>
        </p:txBody>
      </p:sp>
      <p:sp>
        <p:nvSpPr>
          <p:cNvPr id="22532"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B6FEE87C-DE0E-422D-B85F-37353036A610}" type="slidenum">
              <a:rPr lang="zh-CN" altLang="en-US" sz="1200" smtClean="0"/>
            </a:fld>
            <a:endParaRPr lang="en-US" altLang="zh-CN" sz="1200" smtClean="0"/>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endParaRPr lang="zh-CN" altLang="en-US" b="0" u="none" dirty="0"/>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幻灯片图像占位符 1"/>
          <p:cNvSpPr>
            <a:spLocks noGrp="1" noRot="1" noChangeAspect="1" noTextEdit="1"/>
          </p:cNvSpPr>
          <p:nvPr>
            <p:ph type="sldImg"/>
          </p:nvPr>
        </p:nvSpPr>
        <p:spPr/>
      </p:sp>
      <p:sp>
        <p:nvSpPr>
          <p:cNvPr id="20483" name="备注占位符 2"/>
          <p:cNvSpPr>
            <a:spLocks noGrp="1"/>
          </p:cNvSpPr>
          <p:nvPr>
            <p:ph type="body" idx="1"/>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a:defRPr/>
            </a:pPr>
            <a:r>
              <a:rPr lang="zh-CN" altLang="en-US" dirty="0" smtClean="0"/>
              <a:t>去年有</a:t>
            </a:r>
            <a:r>
              <a:rPr lang="en-US" altLang="zh-CN" dirty="0" smtClean="0"/>
              <a:t>6</a:t>
            </a:r>
            <a:r>
              <a:rPr lang="zh-CN" altLang="en-US" dirty="0" smtClean="0"/>
              <a:t>道简单题，</a:t>
            </a:r>
            <a:endParaRPr lang="en-US" altLang="zh-CN" dirty="0" smtClean="0"/>
          </a:p>
          <a:p>
            <a:pPr>
              <a:defRPr/>
            </a:pPr>
            <a:endParaRPr lang="en-US" altLang="zh-CN" dirty="0" smtClean="0"/>
          </a:p>
          <a:p>
            <a:pPr>
              <a:defRPr/>
            </a:pPr>
            <a:r>
              <a:rPr lang="en-US" altLang="zh-CN" b="1" dirty="0" smtClean="0">
                <a:solidFill>
                  <a:schemeClr val="accent1"/>
                </a:solidFill>
                <a:cs typeface="+mn-ea"/>
                <a:sym typeface="+mn-lt"/>
              </a:rPr>
              <a:t>AIMD</a:t>
            </a:r>
            <a:r>
              <a:rPr lang="zh-CN" altLang="en-US" dirty="0" smtClean="0"/>
              <a:t>加性增，乘性减</a:t>
            </a:r>
            <a:endParaRPr lang="zh-CN" altLang="en-US" dirty="0" smtClean="0"/>
          </a:p>
        </p:txBody>
      </p:sp>
      <p:sp>
        <p:nvSpPr>
          <p:cNvPr id="24580" name="灯片编号占位符 3"/>
          <p:cNvSpPr>
            <a:spLocks noGrp="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503050405090304" pitchFamily="18" charset="0"/>
              </a:defRPr>
            </a:lvl1pPr>
            <a:lvl2pPr marL="742950" indent="-285750">
              <a:defRPr sz="2400">
                <a:solidFill>
                  <a:schemeClr val="tx1"/>
                </a:solidFill>
                <a:latin typeface="Times New Roman" panose="02020503050405090304" pitchFamily="18" charset="0"/>
              </a:defRPr>
            </a:lvl2pPr>
            <a:lvl3pPr marL="1143000" indent="-228600">
              <a:defRPr sz="2400">
                <a:solidFill>
                  <a:schemeClr val="tx1"/>
                </a:solidFill>
                <a:latin typeface="Times New Roman" panose="02020503050405090304" pitchFamily="18" charset="0"/>
              </a:defRPr>
            </a:lvl3pPr>
            <a:lvl4pPr marL="1600200" indent="-228600">
              <a:defRPr sz="2400">
                <a:solidFill>
                  <a:schemeClr val="tx1"/>
                </a:solidFill>
                <a:latin typeface="Times New Roman" panose="02020503050405090304" pitchFamily="18" charset="0"/>
              </a:defRPr>
            </a:lvl4pPr>
            <a:lvl5pPr marL="2057400" indent="-228600">
              <a:defRPr sz="2400">
                <a:solidFill>
                  <a:schemeClr val="tx1"/>
                </a:solidFill>
                <a:latin typeface="Times New Roman" panose="02020503050405090304" pitchFamily="18" charset="0"/>
              </a:defRPr>
            </a:lvl5pPr>
            <a:lvl6pPr marL="2514600" indent="-228600" eaLnBrk="0" fontAlgn="base" hangingPunct="0">
              <a:spcBef>
                <a:spcPct val="0"/>
              </a:spcBef>
              <a:spcAft>
                <a:spcPct val="0"/>
              </a:spcAft>
              <a:defRPr sz="2400">
                <a:solidFill>
                  <a:schemeClr val="tx1"/>
                </a:solidFill>
                <a:latin typeface="Times New Roman" panose="02020503050405090304" pitchFamily="18" charset="0"/>
              </a:defRPr>
            </a:lvl6pPr>
            <a:lvl7pPr marL="2971800" indent="-228600" eaLnBrk="0" fontAlgn="base" hangingPunct="0">
              <a:spcBef>
                <a:spcPct val="0"/>
              </a:spcBef>
              <a:spcAft>
                <a:spcPct val="0"/>
              </a:spcAft>
              <a:defRPr sz="2400">
                <a:solidFill>
                  <a:schemeClr val="tx1"/>
                </a:solidFill>
                <a:latin typeface="Times New Roman" panose="02020503050405090304" pitchFamily="18" charset="0"/>
              </a:defRPr>
            </a:lvl7pPr>
            <a:lvl8pPr marL="3429000" indent="-228600" eaLnBrk="0" fontAlgn="base" hangingPunct="0">
              <a:spcBef>
                <a:spcPct val="0"/>
              </a:spcBef>
              <a:spcAft>
                <a:spcPct val="0"/>
              </a:spcAft>
              <a:defRPr sz="2400">
                <a:solidFill>
                  <a:schemeClr val="tx1"/>
                </a:solidFill>
                <a:latin typeface="Times New Roman" panose="02020503050405090304" pitchFamily="18" charset="0"/>
              </a:defRPr>
            </a:lvl8pPr>
            <a:lvl9pPr marL="3886200" indent="-228600" eaLnBrk="0" fontAlgn="base" hangingPunct="0">
              <a:spcBef>
                <a:spcPct val="0"/>
              </a:spcBef>
              <a:spcAft>
                <a:spcPct val="0"/>
              </a:spcAft>
              <a:defRPr sz="2400">
                <a:solidFill>
                  <a:schemeClr val="tx1"/>
                </a:solidFill>
                <a:latin typeface="Times New Roman" panose="02020503050405090304" pitchFamily="18" charset="0"/>
              </a:defRPr>
            </a:lvl9pPr>
          </a:lstStyle>
          <a:p>
            <a:fld id="{22E6F36C-3080-42DD-AAF9-298E725646C7}" type="slidenum">
              <a:rPr lang="zh-CN" altLang="en-US" sz="1200" smtClean="0"/>
            </a:fld>
            <a:endParaRPr lang="en-US" altLang="zh-CN" sz="1200" smtClean="0"/>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zh-CN" altLang="en-US" sz="2800" dirty="0"/>
              <a:t>红军蓝军问题。</a:t>
            </a:r>
            <a:endParaRPr lang="en-US" altLang="zh-CN" sz="2800" dirty="0"/>
          </a:p>
          <a:p>
            <a:pPr eaLnBrk="1" hangingPunct="1"/>
            <a:r>
              <a:rPr lang="zh-CN" altLang="en-US" sz="2800" dirty="0"/>
              <a:t>三次握手：可以理解为，双方都要对信道的可靠性，做至少一次确认：</a:t>
            </a:r>
            <a:r>
              <a:rPr lang="en-US" altLang="zh-CN" sz="2800" dirty="0"/>
              <a:t>step2</a:t>
            </a:r>
            <a:r>
              <a:rPr lang="zh-CN" altLang="en-US" sz="2800" dirty="0"/>
              <a:t>是接收方给发送方一个关于信道</a:t>
            </a:r>
            <a:r>
              <a:rPr lang="en-US" altLang="zh-CN" sz="2800" dirty="0"/>
              <a:t>OK</a:t>
            </a:r>
            <a:r>
              <a:rPr lang="zh-CN" altLang="en-US" sz="2800" dirty="0"/>
              <a:t>的确认，</a:t>
            </a:r>
            <a:r>
              <a:rPr lang="en-US" altLang="zh-CN" sz="2800" dirty="0"/>
              <a:t>step3</a:t>
            </a:r>
            <a:r>
              <a:rPr lang="zh-CN" altLang="en-US" sz="2800" dirty="0"/>
              <a:t>则是发送方给接收方一个关于信道</a:t>
            </a:r>
            <a:r>
              <a:rPr lang="en-US" altLang="zh-CN" sz="2800" dirty="0"/>
              <a:t>OK</a:t>
            </a:r>
            <a:r>
              <a:rPr lang="zh-CN" altLang="en-US" sz="2800" dirty="0"/>
              <a:t>的确认。“我说的话要有回应！”</a:t>
            </a:r>
            <a:endParaRPr lang="en-US" altLang="zh-CN" sz="2800" dirty="0"/>
          </a:p>
          <a:p>
            <a:pPr eaLnBrk="1" hangingPunct="1"/>
            <a:r>
              <a:rPr lang="zh-CN" altLang="en-US" sz="2800" dirty="0"/>
              <a:t>起始序号的随机性。</a:t>
            </a:r>
            <a:r>
              <a:rPr lang="en-US" altLang="zh-CN" sz="2800" dirty="0"/>
              <a:t>——</a:t>
            </a:r>
            <a:r>
              <a:rPr lang="zh-CN" altLang="en-US" sz="2800" dirty="0"/>
              <a:t>三次握手，主要目的是确认双方选择的序号！</a:t>
            </a:r>
            <a:endParaRPr lang="en-US" altLang="zh-CN" sz="28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i="0" kern="1200" dirty="0">
                <a:solidFill>
                  <a:schemeClr val="tx1"/>
                </a:solidFill>
                <a:effectLst/>
                <a:latin typeface="+mn-lt"/>
                <a:ea typeface="+mn-ea"/>
                <a:cs typeface="+mn-cs"/>
              </a:rPr>
              <a:t>TCP </a:t>
            </a:r>
            <a:r>
              <a:rPr lang="zh-CN" altLang="en-US" sz="1200" b="1" i="0" kern="1200" dirty="0">
                <a:solidFill>
                  <a:schemeClr val="tx1"/>
                </a:solidFill>
                <a:effectLst/>
                <a:latin typeface="+mn-lt"/>
                <a:ea typeface="+mn-ea"/>
                <a:cs typeface="+mn-cs"/>
              </a:rPr>
              <a:t>为什么三次握手而不是两次握手</a:t>
            </a:r>
            <a:endParaRPr lang="zh-CN" altLang="en-US" sz="1200" b="1" i="0" kern="1200" dirty="0">
              <a:solidFill>
                <a:schemeClr val="tx1"/>
              </a:solidFill>
              <a:effectLst/>
              <a:latin typeface="+mn-lt"/>
              <a:ea typeface="+mn-ea"/>
              <a:cs typeface="+mn-cs"/>
            </a:endParaRPr>
          </a:p>
          <a:p>
            <a:pPr eaLnBrk="1" hangingPunct="1"/>
            <a:r>
              <a:rPr lang="en-US" altLang="zh-CN" sz="2800" dirty="0"/>
              <a:t>https://blog.csdn.net/lengxiao1993/article/details/82771768</a:t>
            </a:r>
            <a:endParaRPr lang="en-US" altLang="zh-CN" sz="28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i="0" kern="1200" dirty="0">
                <a:solidFill>
                  <a:schemeClr val="tx1"/>
                </a:solidFill>
                <a:effectLst/>
                <a:latin typeface="+mn-lt"/>
                <a:ea typeface="+mn-ea"/>
                <a:cs typeface="+mn-cs"/>
              </a:rPr>
              <a:t>TCP </a:t>
            </a:r>
            <a:r>
              <a:rPr lang="zh-CN" altLang="en-US" sz="1200" b="1" i="0" kern="1200" dirty="0">
                <a:solidFill>
                  <a:schemeClr val="tx1"/>
                </a:solidFill>
                <a:effectLst/>
                <a:latin typeface="+mn-lt"/>
                <a:ea typeface="+mn-ea"/>
                <a:cs typeface="+mn-cs"/>
              </a:rPr>
              <a:t>为什么是三次握手，而不是两次或四次？</a:t>
            </a:r>
            <a:endParaRPr lang="zh-CN" altLang="en-US" sz="1200" b="1" i="0" kern="1200" dirty="0">
              <a:solidFill>
                <a:schemeClr val="tx1"/>
              </a:solidFill>
              <a:effectLst/>
              <a:latin typeface="+mn-lt"/>
              <a:ea typeface="+mn-ea"/>
              <a:cs typeface="+mn-cs"/>
            </a:endParaRPr>
          </a:p>
          <a:p>
            <a:pPr eaLnBrk="1" hangingPunct="1"/>
            <a:r>
              <a:rPr lang="en-US" altLang="zh-CN" sz="2800" dirty="0"/>
              <a:t>https://www.zhihu.com/question/24853633</a:t>
            </a:r>
            <a:endParaRPr lang="en-US" altLang="zh-CN" sz="2800" dirty="0"/>
          </a:p>
          <a:p>
            <a:pPr marL="0" marR="0" indent="0" algn="l" defTabSz="914400" rtl="0" eaLnBrk="1" fontAlgn="auto" latinLnBrk="0" hangingPunct="1">
              <a:lnSpc>
                <a:spcPct val="100000"/>
              </a:lnSpc>
              <a:spcBef>
                <a:spcPts val="0"/>
              </a:spcBef>
              <a:spcAft>
                <a:spcPts val="0"/>
              </a:spcAft>
              <a:buClrTx/>
              <a:buSzTx/>
              <a:buFontTx/>
              <a:buNone/>
              <a:defRPr/>
            </a:pP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计算机网络</a:t>
            </a:r>
            <a:r>
              <a:rPr lang="en-US" altLang="zh-CN" sz="1200" b="1" i="0" kern="1200" dirty="0">
                <a:solidFill>
                  <a:schemeClr val="tx1"/>
                </a:solidFill>
                <a:effectLst/>
                <a:latin typeface="+mn-lt"/>
                <a:ea typeface="+mn-ea"/>
                <a:cs typeface="+mn-cs"/>
              </a:rPr>
              <a:t>》</a:t>
            </a:r>
            <a:r>
              <a:rPr lang="zh-CN" altLang="en-US" sz="1200" b="1" i="0" kern="1200" dirty="0">
                <a:solidFill>
                  <a:schemeClr val="tx1"/>
                </a:solidFill>
                <a:effectLst/>
                <a:latin typeface="+mn-lt"/>
                <a:ea typeface="+mn-ea"/>
                <a:cs typeface="+mn-cs"/>
              </a:rPr>
              <a:t>这门课为何如此之难？</a:t>
            </a:r>
            <a:endParaRPr lang="zh-CN" altLang="en-US" sz="1200" b="1" i="0" kern="1200" dirty="0">
              <a:solidFill>
                <a:schemeClr val="tx1"/>
              </a:solidFill>
              <a:effectLst/>
              <a:latin typeface="+mn-lt"/>
              <a:ea typeface="+mn-ea"/>
              <a:cs typeface="+mn-cs"/>
            </a:endParaRPr>
          </a:p>
          <a:p>
            <a:pPr eaLnBrk="1" hangingPunct="1"/>
            <a:r>
              <a:rPr lang="en-US" altLang="zh-CN" sz="2800" dirty="0"/>
              <a:t>https://www.zhihu.com/question/19718686/answer/575028538</a:t>
            </a:r>
            <a:endParaRPr lang="zh-CN" altLang="en-US" sz="2800" dirty="0"/>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更详细的参见： </a:t>
            </a:r>
            <a:r>
              <a:rPr lang="en-US" altLang="zh-CN" sz="2800" dirty="0"/>
              <a:t>https://www.cnblogs.com/winner-0715/p/5032702.html</a:t>
            </a:r>
            <a:endParaRPr lang="zh-CN" altLang="en-US" sz="2800" dirty="0"/>
          </a:p>
          <a:p>
            <a:pPr eaLnBrk="1" hangingPunct="1"/>
            <a:endParaRPr lang="zh-CN" altLang="en-US" sz="2800" dirty="0"/>
          </a:p>
        </p:txBody>
      </p:sp>
    </p:spTree>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marL="0" marR="0" indent="0" algn="l" defTabSz="914400" rtl="0" eaLnBrk="1" fontAlgn="auto" latinLnBrk="0" hangingPunct="1">
              <a:lnSpc>
                <a:spcPct val="100000"/>
              </a:lnSpc>
              <a:spcBef>
                <a:spcPts val="0"/>
              </a:spcBef>
              <a:spcAft>
                <a:spcPts val="0"/>
              </a:spcAft>
              <a:buClrTx/>
              <a:buSzTx/>
              <a:buFontTx/>
              <a:buNone/>
              <a:defRPr/>
            </a:pPr>
            <a:r>
              <a:rPr lang="zh-CN" altLang="en-US" sz="2800" dirty="0"/>
              <a:t>更详细的参见： </a:t>
            </a:r>
            <a:r>
              <a:rPr lang="en-US" altLang="zh-CN" sz="2800" dirty="0"/>
              <a:t>https://www.cnblogs.com/winner-0715/p/5032702.html</a:t>
            </a:r>
            <a:endParaRPr lang="zh-CN" altLang="en-US" sz="2800" dirty="0"/>
          </a:p>
          <a:p>
            <a:pPr eaLnBrk="1" hangingPunct="1"/>
            <a:endParaRPr lang="zh-CN" altLang="en-US" sz="2800" dirty="0"/>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sz="2800" dirty="0"/>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5E40073B-DE38-4F5F-8C65-19600E6C9985}"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38915" name="Rectangle 2"/>
          <p:cNvSpPr>
            <a:spLocks noGrp="1" noRot="1" noChangeAspect="1" noChangeArrowheads="1" noTextEdit="1"/>
          </p:cNvSpPr>
          <p:nvPr>
            <p:ph type="sldImg"/>
          </p:nvPr>
        </p:nvSpPr>
        <p:spPr>
          <a:ln cap="flat"/>
        </p:spPr>
      </p:sp>
      <p:sp>
        <p:nvSpPr>
          <p:cNvPr id="38916"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r>
              <a:rPr lang="en-US" altLang="zh-CN" sz="2800" dirty="0"/>
              <a:t>Reno</a:t>
            </a:r>
            <a:r>
              <a:rPr lang="zh-CN" altLang="en-US" sz="2800" dirty="0"/>
              <a:t>版本基本照这个来的</a:t>
            </a:r>
            <a:r>
              <a:rPr lang="en-US" altLang="zh-CN" sz="2800" dirty="0"/>
              <a:t>.</a:t>
            </a:r>
            <a:endParaRPr lang="en-US" altLang="zh-CN" sz="2800" dirty="0"/>
          </a:p>
          <a:p>
            <a:pPr eaLnBrk="1" hangingPunct="1"/>
            <a:r>
              <a:rPr lang="en-US" altLang="zh-CN" sz="2800" dirty="0"/>
              <a:t>Ref:</a:t>
            </a:r>
            <a:endParaRPr lang="en-US" altLang="zh-CN" sz="2800" dirty="0"/>
          </a:p>
          <a:p>
            <a:pPr eaLnBrk="1" hangingPunct="1"/>
            <a:r>
              <a:rPr lang="en-US" altLang="zh-CN" sz="2800" dirty="0"/>
              <a:t>https://blog.csdn.net/ydyang1126/article/details/72842274?utm_medium=distribute.pc_relevant.none-task-blog-BlogCommendFromMachineLearnPai2-2.control&amp;dist_request_id=a6a5c48e-1229-45b0-8946-0a7b6348ffab&amp;depth_1-utm_source=distribute.pc_relevant.none-task-blog-BlogCommendFromMachineLearnPai2-2.control</a:t>
            </a:r>
            <a:endParaRPr lang="zh-CN" altLang="en-US" sz="2800" dirty="0"/>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fld>
            <a:endParaRPr lang="zh-CN" altLang="en-US"/>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fld>
            <a:endParaRPr lang="zh-CN" altLang="en-US"/>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18" name="Rectangle 7"/>
          <p:cNvSpPr>
            <a:spLocks noGrp="1" noChangeArrowheads="1"/>
          </p:cNvSpPr>
          <p:nvPr>
            <p:ph type="sldNum" sz="quarter" idx="5"/>
          </p:nvPr>
        </p:nvSpPr>
        <p:spPr>
          <a:noFill/>
        </p:spPr>
        <p:txBody>
          <a:bodyPr/>
          <a:lstStyle>
            <a:lvl1pPr eaLnBrk="0" hangingPunct="0">
              <a:spcBef>
                <a:spcPct val="30000"/>
              </a:spcBef>
              <a:defRPr sz="1200">
                <a:solidFill>
                  <a:schemeClr val="tx1"/>
                </a:solidFill>
                <a:latin typeface="Times New Roman" panose="02020503050405090304" pitchFamily="18" charset="0"/>
              </a:defRPr>
            </a:lvl1pPr>
            <a:lvl2pPr marL="742950" indent="-285750" eaLnBrk="0" hangingPunct="0">
              <a:spcBef>
                <a:spcPct val="30000"/>
              </a:spcBef>
              <a:defRPr sz="1200">
                <a:solidFill>
                  <a:schemeClr val="tx1"/>
                </a:solidFill>
                <a:latin typeface="Times New Roman" panose="02020503050405090304" pitchFamily="18" charset="0"/>
              </a:defRPr>
            </a:lvl2pPr>
            <a:lvl3pPr marL="1143000" indent="-228600" eaLnBrk="0" hangingPunct="0">
              <a:spcBef>
                <a:spcPct val="30000"/>
              </a:spcBef>
              <a:defRPr sz="1200">
                <a:solidFill>
                  <a:schemeClr val="tx1"/>
                </a:solidFill>
                <a:latin typeface="Times New Roman" panose="02020503050405090304" pitchFamily="18" charset="0"/>
              </a:defRPr>
            </a:lvl3pPr>
            <a:lvl4pPr marL="1600200" indent="-228600" eaLnBrk="0" hangingPunct="0">
              <a:spcBef>
                <a:spcPct val="30000"/>
              </a:spcBef>
              <a:defRPr sz="1200">
                <a:solidFill>
                  <a:schemeClr val="tx1"/>
                </a:solidFill>
                <a:latin typeface="Times New Roman" panose="02020503050405090304" pitchFamily="18" charset="0"/>
              </a:defRPr>
            </a:lvl4pPr>
            <a:lvl5pPr marL="2057400" indent="-228600" eaLnBrk="0" hangingPunct="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BC56B986-3056-4016-A3AB-2469EBA3C5FC}" type="slidenum">
              <a:rPr lang="zh-CN" altLang="en-US" smtClean="0">
                <a:solidFill>
                  <a:srgbClr val="000000"/>
                </a:solidFill>
                <a:ea typeface="宋体"/>
              </a:rPr>
            </a:fld>
            <a:endParaRPr lang="en-US" altLang="zh-CN">
              <a:solidFill>
                <a:srgbClr val="000000"/>
              </a:solidFill>
              <a:ea typeface="宋体"/>
            </a:endParaRPr>
          </a:p>
        </p:txBody>
      </p:sp>
      <p:sp>
        <p:nvSpPr>
          <p:cNvPr id="111619" name="Rectangle 2"/>
          <p:cNvSpPr>
            <a:spLocks noGrp="1" noRot="1" noChangeAspect="1" noChangeArrowheads="1" noTextEdit="1"/>
          </p:cNvSpPr>
          <p:nvPr>
            <p:ph type="sldImg"/>
          </p:nvPr>
        </p:nvSpPr>
        <p:spPr/>
      </p:sp>
      <p:sp>
        <p:nvSpPr>
          <p:cNvPr id="111620" name="Rectangle 3"/>
          <p:cNvSpPr>
            <a:spLocks noGrp="1" noChangeArrowheads="1"/>
          </p:cNvSpPr>
          <p:nvPr>
            <p:ph type="body" idx="1"/>
          </p:nvPr>
        </p:nvSpPr>
        <p:spPr>
          <a:noFill/>
        </p:spPr>
        <p:txBody>
          <a:bodyPr/>
          <a:lstStyle/>
          <a:p>
            <a:r>
              <a:rPr lang="zh-CN" altLang="en-US" dirty="0"/>
              <a:t>参考：</a:t>
            </a:r>
            <a:r>
              <a:rPr lang="en-US" altLang="zh-CN" dirty="0"/>
              <a:t>https://blog.csdn.net/wangzhen209/article/details/74453548</a:t>
            </a:r>
            <a:endParaRPr lang="zh-CN" altLang="en-US" dirty="0"/>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42" name="幻灯片图像占位符 1"/>
          <p:cNvSpPr>
            <a:spLocks noGrp="1" noRot="1" noChangeAspect="1" noTextEdit="1"/>
          </p:cNvSpPr>
          <p:nvPr>
            <p:ph type="sldImg"/>
          </p:nvPr>
        </p:nvSpPr>
        <p:spPr/>
      </p:sp>
      <p:sp>
        <p:nvSpPr>
          <p:cNvPr id="112643" name="备注占位符 2"/>
          <p:cNvSpPr>
            <a:spLocks noGrp="1"/>
          </p:cNvSpPr>
          <p:nvPr>
            <p:ph type="body" idx="1"/>
          </p:nvPr>
        </p:nvSpPr>
        <p:spPr>
          <a:noFill/>
        </p:spPr>
        <p:txBody>
          <a:bodyPr/>
          <a:lstStyle/>
          <a:p>
            <a:endParaRPr lang="zh-CN" altLang="en-US" dirty="0"/>
          </a:p>
        </p:txBody>
      </p:sp>
      <p:sp>
        <p:nvSpPr>
          <p:cNvPr id="112644"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Times New Roman" panose="02020503050405090304" pitchFamily="18" charset="0"/>
              </a:defRPr>
            </a:lvl1pPr>
            <a:lvl2pPr marL="742950" indent="-285750" eaLnBrk="0" hangingPunct="0">
              <a:spcBef>
                <a:spcPct val="30000"/>
              </a:spcBef>
              <a:defRPr sz="1200">
                <a:solidFill>
                  <a:schemeClr val="tx1"/>
                </a:solidFill>
                <a:latin typeface="Times New Roman" panose="02020503050405090304" pitchFamily="18" charset="0"/>
              </a:defRPr>
            </a:lvl2pPr>
            <a:lvl3pPr marL="1143000" indent="-228600" eaLnBrk="0" hangingPunct="0">
              <a:spcBef>
                <a:spcPct val="30000"/>
              </a:spcBef>
              <a:defRPr sz="1200">
                <a:solidFill>
                  <a:schemeClr val="tx1"/>
                </a:solidFill>
                <a:latin typeface="Times New Roman" panose="02020503050405090304" pitchFamily="18" charset="0"/>
              </a:defRPr>
            </a:lvl3pPr>
            <a:lvl4pPr marL="1600200" indent="-228600" eaLnBrk="0" hangingPunct="0">
              <a:spcBef>
                <a:spcPct val="30000"/>
              </a:spcBef>
              <a:defRPr sz="1200">
                <a:solidFill>
                  <a:schemeClr val="tx1"/>
                </a:solidFill>
                <a:latin typeface="Times New Roman" panose="02020503050405090304" pitchFamily="18" charset="0"/>
              </a:defRPr>
            </a:lvl4pPr>
            <a:lvl5pPr marL="2057400" indent="-228600" eaLnBrk="0" hangingPunct="0">
              <a:spcBef>
                <a:spcPct val="30000"/>
              </a:spcBef>
              <a:defRPr sz="1200">
                <a:solidFill>
                  <a:schemeClr val="tx1"/>
                </a:solidFill>
                <a:latin typeface="Times New Roman" panose="02020503050405090304" pitchFamily="18" charset="0"/>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DF337C7B-1F3B-46E9-BCB8-0438731D871C}" type="slidenum">
              <a:rPr lang="zh-CN" altLang="en-US" smtClean="0">
                <a:solidFill>
                  <a:srgbClr val="000000"/>
                </a:solidFill>
                <a:ea typeface="宋体"/>
              </a:rPr>
            </a:fld>
            <a:endParaRPr lang="en-US" altLang="zh-CN">
              <a:solidFill>
                <a:srgbClr val="000000"/>
              </a:solidFill>
              <a:ea typeface="宋体"/>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a:solidFill>
                  <a:schemeClr val="tx1"/>
                </a:solidFill>
                <a:latin typeface="Comic Sans MS" panose="030F0902030302020204" pitchFamily="66" charset="0"/>
                <a:ea typeface="宋体" charset="-122"/>
              </a:defRPr>
            </a:lvl1pPr>
            <a:lvl2pPr marL="701675" indent="-269875">
              <a:defRPr>
                <a:solidFill>
                  <a:schemeClr val="tx1"/>
                </a:solidFill>
                <a:latin typeface="Comic Sans MS" panose="030F0902030302020204" pitchFamily="66" charset="0"/>
                <a:ea typeface="宋体" charset="-122"/>
              </a:defRPr>
            </a:lvl2pPr>
            <a:lvl3pPr marL="1081405" indent="-215900">
              <a:defRPr>
                <a:solidFill>
                  <a:schemeClr val="tx1"/>
                </a:solidFill>
                <a:latin typeface="Comic Sans MS" panose="030F0902030302020204" pitchFamily="66" charset="0"/>
                <a:ea typeface="宋体" charset="-122"/>
              </a:defRPr>
            </a:lvl3pPr>
            <a:lvl4pPr marL="1513205" indent="-215900">
              <a:defRPr>
                <a:solidFill>
                  <a:schemeClr val="tx1"/>
                </a:solidFill>
                <a:latin typeface="Comic Sans MS" panose="030F0902030302020204" pitchFamily="66" charset="0"/>
                <a:ea typeface="宋体" charset="-122"/>
              </a:defRPr>
            </a:lvl4pPr>
            <a:lvl5pPr marL="1945005" indent="-215900">
              <a:defRPr>
                <a:solidFill>
                  <a:schemeClr val="tx1"/>
                </a:solidFill>
                <a:latin typeface="Comic Sans MS" panose="030F0902030302020204" pitchFamily="66" charset="0"/>
                <a:ea typeface="宋体" charset="-122"/>
              </a:defRPr>
            </a:lvl5pPr>
            <a:lvl6pPr marL="2402205" indent="-215900" algn="ctr"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59405" indent="-215900" algn="ctr"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316605" indent="-215900" algn="ctr"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773805" indent="-215900" algn="ctr"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pPr>
              <a:defRPr/>
            </a:pPr>
            <a:fld id="{3ED18190-A548-49AE-9A7E-E3082B563440}" type="slidenum">
              <a:rPr lang="en-US" altLang="zh-CN">
                <a:solidFill>
                  <a:prstClr val="black"/>
                </a:solidFill>
                <a:latin typeface="Times New Roman" panose="02020503050405090304" pitchFamily="18" charset="0"/>
                <a:ea typeface="MS PGothic" panose="020B0600070205080204" pitchFamily="34" charset="-128"/>
              </a:rPr>
            </a:fld>
            <a:endParaRPr lang="en-US" altLang="zh-CN">
              <a:solidFill>
                <a:prstClr val="black"/>
              </a:solidFill>
              <a:latin typeface="Times New Roman" panose="02020503050405090304" pitchFamily="18" charset="0"/>
              <a:ea typeface="MS PGothic" panose="020B0600070205080204" pitchFamily="34" charset="-128"/>
            </a:endParaRPr>
          </a:p>
        </p:txBody>
      </p:sp>
      <p:sp>
        <p:nvSpPr>
          <p:cNvPr id="114691" name="Rectangle 2"/>
          <p:cNvSpPr>
            <a:spLocks noGrp="1" noRot="1" noChangeAspect="1" noChangeArrowheads="1" noTextEdit="1"/>
          </p:cNvSpPr>
          <p:nvPr>
            <p:ph type="sldImg"/>
          </p:nvPr>
        </p:nvSpPr>
        <p:spPr>
          <a:xfrm>
            <a:off x="381000" y="685800"/>
            <a:ext cx="6096000" cy="3429000"/>
          </a:xfrm>
        </p:spPr>
      </p:sp>
      <p:sp>
        <p:nvSpPr>
          <p:cNvPr id="1525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zh-CN" dirty="0"/>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1">
              <a:lnSpc>
                <a:spcPct val="125000"/>
              </a:lnSpc>
              <a:spcBef>
                <a:spcPts val="600"/>
              </a:spcBef>
              <a:buFont typeface="Wingdings" panose="05000000000000000000" pitchFamily="2" charset="2"/>
              <a:buNone/>
            </a:pPr>
            <a:endParaRPr lang="en-US" altLang="zh-CN"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474" name="Rectangle 7"/>
          <p:cNvSpPr>
            <a:spLocks noGrp="1" noChangeArrowheads="1"/>
          </p:cNvSpPr>
          <p:nvPr>
            <p:ph type="sldNum" sz="quarter" idx="5"/>
          </p:nvPr>
        </p:nvSpPr>
        <p:spPr>
          <a:noFill/>
        </p:spPr>
        <p:txBody>
          <a:bodyPr/>
          <a:lstStyle>
            <a:lvl1pPr>
              <a:defRPr>
                <a:solidFill>
                  <a:schemeClr val="tx1"/>
                </a:solidFill>
                <a:latin typeface="Comic Sans MS" panose="030F0902030302020204" pitchFamily="66" charset="0"/>
                <a:ea typeface="宋体" charset="-122"/>
              </a:defRPr>
            </a:lvl1pPr>
            <a:lvl2pPr marL="742950" indent="-285750">
              <a:defRPr>
                <a:solidFill>
                  <a:schemeClr val="tx1"/>
                </a:solidFill>
                <a:latin typeface="Comic Sans MS" panose="030F0902030302020204" pitchFamily="66" charset="0"/>
                <a:ea typeface="宋体" charset="-122"/>
              </a:defRPr>
            </a:lvl2pPr>
            <a:lvl3pPr marL="1143000" indent="-228600">
              <a:defRPr>
                <a:solidFill>
                  <a:schemeClr val="tx1"/>
                </a:solidFill>
                <a:latin typeface="Comic Sans MS" panose="030F0902030302020204" pitchFamily="66" charset="0"/>
                <a:ea typeface="宋体" charset="-122"/>
              </a:defRPr>
            </a:lvl3pPr>
            <a:lvl4pPr marL="1600200" indent="-228600">
              <a:defRPr>
                <a:solidFill>
                  <a:schemeClr val="tx1"/>
                </a:solidFill>
                <a:latin typeface="Comic Sans MS" panose="030F0902030302020204" pitchFamily="66" charset="0"/>
                <a:ea typeface="宋体" charset="-122"/>
              </a:defRPr>
            </a:lvl4pPr>
            <a:lvl5pPr marL="2057400" indent="-228600">
              <a:defRPr>
                <a:solidFill>
                  <a:schemeClr val="tx1"/>
                </a:solidFill>
                <a:latin typeface="Comic Sans MS" panose="030F0902030302020204" pitchFamily="66" charset="0"/>
                <a:ea typeface="宋体" charset="-122"/>
              </a:defRPr>
            </a:lvl5pPr>
            <a:lvl6pPr marL="25146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9718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4290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8862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515605F9-1413-40BA-AEC7-D9E0F3037A76}" type="slidenum">
              <a:rPr lang="en-US" altLang="zh-CN" smtClean="0">
                <a:solidFill>
                  <a:prstClr val="black"/>
                </a:solidFill>
                <a:latin typeface="Times New Roman" panose="02020503050405090304" pitchFamily="18" charset="0"/>
              </a:rPr>
            </a:fld>
            <a:endParaRPr lang="en-US" altLang="zh-CN">
              <a:solidFill>
                <a:prstClr val="black"/>
              </a:solidFill>
              <a:latin typeface="Times New Roman" panose="02020503050405090304" pitchFamily="18" charset="0"/>
            </a:endParaRPr>
          </a:p>
        </p:txBody>
      </p:sp>
      <p:sp>
        <p:nvSpPr>
          <p:cNvPr id="105475" name="Rectangle 2"/>
          <p:cNvSpPr>
            <a:spLocks noGrp="1" noRot="1" noChangeAspect="1" noChangeArrowheads="1" noTextEdit="1"/>
          </p:cNvSpPr>
          <p:nvPr>
            <p:ph type="sldImg"/>
          </p:nvPr>
        </p:nvSpPr>
        <p:spPr>
          <a:ln cap="flat"/>
        </p:spPr>
      </p:sp>
      <p:sp>
        <p:nvSpPr>
          <p:cNvPr id="105476" name="Rectangle 3"/>
          <p:cNvSpPr>
            <a:spLocks noGrp="1" noChangeArrowheads="1"/>
          </p:cNvSpPr>
          <p:nvPr>
            <p:ph type="body" idx="1"/>
          </p:nvPr>
        </p:nvSpPr>
        <p:spPr>
          <a:noFill/>
        </p:spPr>
        <p:txBody>
          <a:bodyPr/>
          <a:lstStyle/>
          <a:p>
            <a:endParaRPr lang="zh-CN" altLang="zh-CN" dirty="0"/>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522" name="Rectangle 7"/>
          <p:cNvSpPr>
            <a:spLocks noGrp="1" noChangeArrowheads="1"/>
          </p:cNvSpPr>
          <p:nvPr>
            <p:ph type="sldNum" sz="quarter" idx="5"/>
          </p:nvPr>
        </p:nvSpPr>
        <p:spPr>
          <a:noFill/>
        </p:spPr>
        <p:txBody>
          <a:bodyPr/>
          <a:lstStyle>
            <a:lvl1pPr>
              <a:defRPr>
                <a:solidFill>
                  <a:schemeClr val="tx1"/>
                </a:solidFill>
                <a:latin typeface="Comic Sans MS" panose="030F0902030302020204" pitchFamily="66" charset="0"/>
                <a:ea typeface="宋体" charset="-122"/>
              </a:defRPr>
            </a:lvl1pPr>
            <a:lvl2pPr marL="742950" indent="-285750">
              <a:defRPr>
                <a:solidFill>
                  <a:schemeClr val="tx1"/>
                </a:solidFill>
                <a:latin typeface="Comic Sans MS" panose="030F0902030302020204" pitchFamily="66" charset="0"/>
                <a:ea typeface="宋体" charset="-122"/>
              </a:defRPr>
            </a:lvl2pPr>
            <a:lvl3pPr marL="1143000" indent="-228600">
              <a:defRPr>
                <a:solidFill>
                  <a:schemeClr val="tx1"/>
                </a:solidFill>
                <a:latin typeface="Comic Sans MS" panose="030F0902030302020204" pitchFamily="66" charset="0"/>
                <a:ea typeface="宋体" charset="-122"/>
              </a:defRPr>
            </a:lvl3pPr>
            <a:lvl4pPr marL="1600200" indent="-228600">
              <a:defRPr>
                <a:solidFill>
                  <a:schemeClr val="tx1"/>
                </a:solidFill>
                <a:latin typeface="Comic Sans MS" panose="030F0902030302020204" pitchFamily="66" charset="0"/>
                <a:ea typeface="宋体" charset="-122"/>
              </a:defRPr>
            </a:lvl4pPr>
            <a:lvl5pPr marL="2057400" indent="-228600">
              <a:defRPr>
                <a:solidFill>
                  <a:schemeClr val="tx1"/>
                </a:solidFill>
                <a:latin typeface="Comic Sans MS" panose="030F0902030302020204" pitchFamily="66" charset="0"/>
                <a:ea typeface="宋体" charset="-122"/>
              </a:defRPr>
            </a:lvl5pPr>
            <a:lvl6pPr marL="25146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9718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4290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886200" indent="-228600" algn="ctr"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B2F9FC0C-8686-48DD-A15D-8881C74FD6C6}" type="slidenum">
              <a:rPr lang="en-US" altLang="zh-CN" smtClean="0">
                <a:solidFill>
                  <a:prstClr val="black"/>
                </a:solidFill>
                <a:latin typeface="Times New Roman" panose="02020503050405090304" pitchFamily="18" charset="0"/>
              </a:rPr>
            </a:fld>
            <a:endParaRPr lang="en-US" altLang="zh-CN">
              <a:solidFill>
                <a:prstClr val="black"/>
              </a:solidFill>
              <a:latin typeface="Times New Roman" panose="02020503050405090304" pitchFamily="18" charset="0"/>
            </a:endParaRPr>
          </a:p>
        </p:txBody>
      </p:sp>
      <p:sp>
        <p:nvSpPr>
          <p:cNvPr id="107523" name="Rectangle 2"/>
          <p:cNvSpPr>
            <a:spLocks noGrp="1" noRot="1" noChangeAspect="1" noChangeArrowheads="1" noTextEdit="1"/>
          </p:cNvSpPr>
          <p:nvPr>
            <p:ph type="sldImg"/>
          </p:nvPr>
        </p:nvSpPr>
        <p:spPr>
          <a:ln cap="flat"/>
        </p:spPr>
      </p:sp>
      <p:sp>
        <p:nvSpPr>
          <p:cNvPr id="107524" name="Rectangle 3"/>
          <p:cNvSpPr>
            <a:spLocks noGrp="1" noChangeArrowheads="1"/>
          </p:cNvSpPr>
          <p:nvPr>
            <p:ph type="body" idx="1"/>
          </p:nvPr>
        </p:nvSpPr>
        <p:spPr>
          <a:noFill/>
        </p:spPr>
        <p:txBody>
          <a:bodyPr/>
          <a:lstStyle/>
          <a:p>
            <a:endParaRPr lang="zh-CN" altLang="zh-CN" dirty="0"/>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281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8062764B-C7F0-42FF-A334-9B34DC6EB141}" type="slidenum">
              <a:rPr lang="en-US" altLang="zh-CN" smtClean="0"/>
            </a:fld>
            <a:endParaRPr lang="en-US" altLang="zh-CN"/>
          </a:p>
        </p:txBody>
      </p:sp>
      <p:sp>
        <p:nvSpPr>
          <p:cNvPr id="162819" name="Rectangle 2"/>
          <p:cNvSpPr>
            <a:spLocks noGrp="1" noRot="1" noChangeAspect="1" noChangeArrowheads="1" noTextEdit="1"/>
          </p:cNvSpPr>
          <p:nvPr>
            <p:ph type="sldImg"/>
          </p:nvPr>
        </p:nvSpPr>
        <p:spPr>
          <a:ln cap="flat"/>
        </p:spPr>
      </p:sp>
      <p:sp>
        <p:nvSpPr>
          <p:cNvPr id="16282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Ping</a:t>
            </a:r>
            <a:r>
              <a:rPr lang="zh-CN" altLang="en-US"/>
              <a:t>就是利用</a:t>
            </a:r>
            <a:endParaRPr lang="zh-CN" altLang="en-US"/>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43847048-AE17-4E50-9CDC-060BFF65EA35}" type="slidenum">
              <a:rPr lang="en-US" altLang="zh-CN" smtClean="0"/>
            </a:fld>
            <a:endParaRPr lang="en-US" altLang="zh-CN"/>
          </a:p>
        </p:txBody>
      </p:sp>
      <p:sp>
        <p:nvSpPr>
          <p:cNvPr id="165891" name="Rectangle 2"/>
          <p:cNvSpPr>
            <a:spLocks noGrp="1" noRot="1" noChangeAspect="1" noChangeArrowheads="1" noTextEdit="1"/>
          </p:cNvSpPr>
          <p:nvPr>
            <p:ph type="sldImg"/>
          </p:nvPr>
        </p:nvSpPr>
        <p:spPr>
          <a:ln cap="flat"/>
        </p:spPr>
      </p:sp>
      <p:sp>
        <p:nvSpPr>
          <p:cNvPr id="16589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Ping</a:t>
            </a:r>
            <a:r>
              <a:rPr lang="zh-CN" altLang="en-US"/>
              <a:t>就是利用</a:t>
            </a:r>
            <a:endParaRPr lang="zh-CN" altLang="en-US"/>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E8F57935-ECC6-40E8-AE5E-F02732297255}" type="slidenum">
              <a:rPr lang="en-US" altLang="zh-CN" smtClean="0"/>
            </a:fld>
            <a:endParaRPr lang="en-US" altLang="zh-CN"/>
          </a:p>
        </p:txBody>
      </p:sp>
      <p:sp>
        <p:nvSpPr>
          <p:cNvPr id="172035" name="Rectangle 2"/>
          <p:cNvSpPr>
            <a:spLocks noGrp="1" noRot="1" noChangeAspect="1" noChangeArrowheads="1" noTextEdit="1"/>
          </p:cNvSpPr>
          <p:nvPr>
            <p:ph type="sldImg"/>
          </p:nvPr>
        </p:nvSpPr>
        <p:spPr>
          <a:ln cap="flat"/>
        </p:spPr>
      </p:sp>
      <p:sp>
        <p:nvSpPr>
          <p:cNvPr id="172036"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IPv6</a:t>
            </a:r>
            <a:r>
              <a:rPr lang="zh-CN" altLang="en-US"/>
              <a:t>现在还是存在争议的，受到一部分学者的推崇，也有部分学者持相反意见</a:t>
            </a:r>
            <a:endParaRPr lang="zh-CN" altLang="en-US"/>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altLang="zh-CN"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642"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15665D64-0931-4FE1-B736-34A2C061A76B}" type="slidenum">
              <a:rPr lang="en-US" altLang="zh-CN" smtClean="0"/>
            </a:fld>
            <a:endParaRPr lang="en-US" altLang="zh-CN"/>
          </a:p>
        </p:txBody>
      </p:sp>
      <p:sp>
        <p:nvSpPr>
          <p:cNvPr id="240643" name="Rectangle 2"/>
          <p:cNvSpPr>
            <a:spLocks noGrp="1" noRot="1" noChangeAspect="1" noChangeArrowheads="1" noTextEdit="1"/>
          </p:cNvSpPr>
          <p:nvPr>
            <p:ph type="sldImg"/>
          </p:nvPr>
        </p:nvSpPr>
        <p:spPr>
          <a:ln cap="flat"/>
        </p:spPr>
      </p:sp>
      <p:sp>
        <p:nvSpPr>
          <p:cNvPr id="240644"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AS</a:t>
            </a:r>
            <a:r>
              <a:rPr lang="zh-CN" altLang="en-US"/>
              <a:t>：</a:t>
            </a:r>
            <a:r>
              <a:rPr lang="en-US" altLang="zh-CN"/>
              <a:t>autonomous system </a:t>
            </a:r>
            <a:endParaRPr lang="en-US" altLang="zh-CN"/>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098"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25351D69-C6B0-49E6-864A-57467D8105D1}" type="slidenum">
              <a:rPr lang="en-US" altLang="zh-CN" smtClean="0"/>
            </a:fld>
            <a:endParaRPr lang="en-US" altLang="zh-CN"/>
          </a:p>
        </p:txBody>
      </p:sp>
      <p:sp>
        <p:nvSpPr>
          <p:cNvPr id="260099" name="Rectangle 2"/>
          <p:cNvSpPr>
            <a:spLocks noGrp="1" noRot="1" noChangeAspect="1" noChangeArrowheads="1" noTextEdit="1"/>
          </p:cNvSpPr>
          <p:nvPr>
            <p:ph type="sldImg"/>
          </p:nvPr>
        </p:nvSpPr>
        <p:spPr>
          <a:ln cap="flat"/>
        </p:spPr>
      </p:sp>
      <p:sp>
        <p:nvSpPr>
          <p:cNvPr id="260100"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dirty="0"/>
              <a:t>三种方法：</a:t>
            </a:r>
            <a:r>
              <a:rPr lang="en-US" altLang="zh-CN" dirty="0"/>
              <a:t>OSPF</a:t>
            </a:r>
            <a:r>
              <a:rPr lang="zh-CN" altLang="en-US" dirty="0"/>
              <a:t>一般路由器都支持，</a:t>
            </a:r>
            <a:r>
              <a:rPr lang="en-US" altLang="zh-CN" dirty="0"/>
              <a:t>IGRP</a:t>
            </a:r>
            <a:r>
              <a:rPr lang="zh-CN" altLang="en-US" dirty="0"/>
              <a:t>只有</a:t>
            </a:r>
            <a:r>
              <a:rPr lang="en-US" altLang="zh-CN" dirty="0"/>
              <a:t>Cisco</a:t>
            </a:r>
            <a:r>
              <a:rPr lang="zh-CN" altLang="en-US" dirty="0"/>
              <a:t>路由器才有</a:t>
            </a:r>
            <a:endParaRPr lang="zh-CN" altLang="en-US" dirty="0"/>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3021EE7D-E660-4409-81DC-A448693046F4}" type="slidenum">
              <a:rPr lang="en-US" altLang="zh-CN" smtClean="0"/>
            </a:fld>
            <a:endParaRPr lang="en-US" altLang="zh-CN"/>
          </a:p>
        </p:txBody>
      </p:sp>
      <p:sp>
        <p:nvSpPr>
          <p:cNvPr id="278531" name="Rectangle 2"/>
          <p:cNvSpPr>
            <a:spLocks noGrp="1" noRot="1" noChangeAspect="1" noChangeArrowheads="1" noTextEdit="1"/>
          </p:cNvSpPr>
          <p:nvPr>
            <p:ph type="sldImg"/>
          </p:nvPr>
        </p:nvSpPr>
        <p:spPr>
          <a:ln cap="flat"/>
        </p:spPr>
      </p:sp>
      <p:sp>
        <p:nvSpPr>
          <p:cNvPr id="278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zh-CN" altLang="en-US"/>
              <a:t>结合</a:t>
            </a:r>
            <a:r>
              <a:rPr lang="en-US" altLang="zh-CN"/>
              <a:t>Dijkstra</a:t>
            </a:r>
            <a:r>
              <a:rPr lang="zh-CN" altLang="en-US"/>
              <a:t>算法讲解</a:t>
            </a:r>
            <a:endParaRPr lang="zh-CN" altLang="en-US"/>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53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3021EE7D-E660-4409-81DC-A448693046F4}" type="slidenum">
              <a:rPr lang="en-US" altLang="zh-CN" smtClean="0"/>
            </a:fld>
            <a:endParaRPr lang="en-US" altLang="zh-CN"/>
          </a:p>
        </p:txBody>
      </p:sp>
      <p:sp>
        <p:nvSpPr>
          <p:cNvPr id="278531" name="Rectangle 2"/>
          <p:cNvSpPr>
            <a:spLocks noGrp="1" noRot="1" noChangeAspect="1" noChangeArrowheads="1" noTextEdit="1"/>
          </p:cNvSpPr>
          <p:nvPr>
            <p:ph type="sldImg"/>
          </p:nvPr>
        </p:nvSpPr>
        <p:spPr>
          <a:ln cap="flat"/>
        </p:spPr>
      </p:sp>
      <p:sp>
        <p:nvSpPr>
          <p:cNvPr id="27853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OSPF</a:t>
            </a:r>
            <a:r>
              <a:rPr lang="zh-CN" altLang="en-US" dirty="0"/>
              <a:t>（</a:t>
            </a:r>
            <a:r>
              <a:rPr lang="en-US" altLang="zh-CN" dirty="0"/>
              <a:t>Open Shortest Path First</a:t>
            </a:r>
            <a:r>
              <a:rPr lang="zh-CN" altLang="en-US" dirty="0"/>
              <a:t>）路由协议是由</a:t>
            </a:r>
            <a:r>
              <a:rPr lang="en-US" altLang="zh-CN" dirty="0"/>
              <a:t>IETF</a:t>
            </a:r>
            <a:r>
              <a:rPr lang="zh-CN" altLang="en-US" dirty="0"/>
              <a:t>（</a:t>
            </a:r>
            <a:r>
              <a:rPr lang="en-US" altLang="zh-CN" dirty="0"/>
              <a:t>Internet Engineering Task Force</a:t>
            </a:r>
            <a:r>
              <a:rPr lang="zh-CN" altLang="en-US" dirty="0"/>
              <a:t>）</a:t>
            </a:r>
            <a:r>
              <a:rPr lang="en-US" altLang="zh-CN" dirty="0"/>
              <a:t>IGP</a:t>
            </a:r>
            <a:r>
              <a:rPr lang="zh-CN" altLang="en-US" dirty="0"/>
              <a:t>工作小组提出的，是一种基于</a:t>
            </a:r>
            <a:r>
              <a:rPr lang="en-US" altLang="zh-CN" dirty="0"/>
              <a:t>SPF</a:t>
            </a:r>
            <a:r>
              <a:rPr lang="zh-CN" altLang="en-US" dirty="0"/>
              <a:t>算法的路由协议，目前使用的</a:t>
            </a:r>
            <a:r>
              <a:rPr lang="en-US" altLang="zh-CN" dirty="0"/>
              <a:t>OSPF</a:t>
            </a:r>
            <a:r>
              <a:rPr lang="zh-CN" altLang="en-US" dirty="0"/>
              <a:t>协议是其第二版，定义于</a:t>
            </a:r>
            <a:r>
              <a:rPr lang="en-US" altLang="zh-CN" dirty="0"/>
              <a:t>RFC1247</a:t>
            </a:r>
            <a:r>
              <a:rPr lang="zh-CN" altLang="en-US" dirty="0"/>
              <a:t>和</a:t>
            </a:r>
            <a:r>
              <a:rPr lang="en-US" altLang="zh-CN" dirty="0"/>
              <a:t>RFC1583</a:t>
            </a:r>
            <a:r>
              <a:rPr lang="zh-CN" altLang="en-US" dirty="0"/>
              <a:t>。</a:t>
            </a:r>
            <a:endParaRPr lang="zh-CN" altLang="en-US" dirty="0"/>
          </a:p>
        </p:txBody>
      </p:sp>
    </p:spTree>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2CC08A5F-3BF0-4FA0-AA35-04511FC4A6C0}" type="slidenum">
              <a:rPr lang="en-US" altLang="zh-CN" smtClean="0"/>
            </a:fld>
            <a:endParaRPr lang="en-US" altLang="zh-CN"/>
          </a:p>
        </p:txBody>
      </p:sp>
      <p:sp>
        <p:nvSpPr>
          <p:cNvPr id="288771" name="Rectangle 2"/>
          <p:cNvSpPr>
            <a:spLocks noGrp="1" noRot="1" noChangeAspect="1" noChangeArrowheads="1" noTextEdit="1"/>
          </p:cNvSpPr>
          <p:nvPr>
            <p:ph type="sldImg"/>
          </p:nvPr>
        </p:nvSpPr>
        <p:spPr>
          <a:ln cap="flat"/>
        </p:spPr>
      </p:sp>
      <p:sp>
        <p:nvSpPr>
          <p:cNvPr id="288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BGP</a:t>
            </a:r>
            <a:r>
              <a:rPr lang="zh-CN" altLang="en-US"/>
              <a:t>协议的特点</a:t>
            </a:r>
            <a:r>
              <a:rPr lang="en-US" altLang="zh-CN"/>
              <a:t>BGP</a:t>
            </a:r>
            <a:r>
              <a:rPr lang="zh-CN" altLang="en-US"/>
              <a:t>是一种</a:t>
            </a:r>
            <a:r>
              <a:rPr lang="en-US" altLang="zh-CN"/>
              <a:t>AS(</a:t>
            </a:r>
            <a:r>
              <a:rPr lang="zh-CN" altLang="en-US"/>
              <a:t>自治区域</a:t>
            </a:r>
            <a:r>
              <a:rPr lang="en-US" altLang="zh-CN"/>
              <a:t>)</a:t>
            </a:r>
            <a:r>
              <a:rPr lang="zh-CN" altLang="en-US"/>
              <a:t>外部路由协议，主要负责本自治区域和外部的自治区域间的路由可达信息的交换。因此，它所关心的拓扑结构是</a:t>
            </a:r>
            <a:r>
              <a:rPr lang="en-US" altLang="zh-CN"/>
              <a:t>AS(</a:t>
            </a:r>
            <a:r>
              <a:rPr lang="zh-CN" altLang="en-US"/>
              <a:t>自治区域</a:t>
            </a:r>
            <a:r>
              <a:rPr lang="en-US" altLang="zh-CN"/>
              <a:t>)</a:t>
            </a:r>
            <a:r>
              <a:rPr lang="zh-CN" altLang="en-US"/>
              <a:t>的拓扑结构。</a:t>
            </a:r>
            <a:endParaRPr lang="zh-CN" altLang="en-US"/>
          </a:p>
        </p:txBody>
      </p:sp>
    </p:spTree>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2CC08A5F-3BF0-4FA0-AA35-04511FC4A6C0}" type="slidenum">
              <a:rPr lang="en-US" altLang="zh-CN" smtClean="0"/>
            </a:fld>
            <a:endParaRPr lang="en-US" altLang="zh-CN"/>
          </a:p>
        </p:txBody>
      </p:sp>
      <p:sp>
        <p:nvSpPr>
          <p:cNvPr id="288771" name="Rectangle 2"/>
          <p:cNvSpPr>
            <a:spLocks noGrp="1" noRot="1" noChangeAspect="1" noChangeArrowheads="1" noTextEdit="1"/>
          </p:cNvSpPr>
          <p:nvPr>
            <p:ph type="sldImg"/>
          </p:nvPr>
        </p:nvSpPr>
        <p:spPr>
          <a:ln cap="flat"/>
        </p:spPr>
      </p:sp>
      <p:sp>
        <p:nvSpPr>
          <p:cNvPr id="288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BGP</a:t>
            </a:r>
            <a:r>
              <a:rPr lang="zh-CN" altLang="en-US"/>
              <a:t>协议的特点</a:t>
            </a:r>
            <a:r>
              <a:rPr lang="en-US" altLang="zh-CN"/>
              <a:t>BGP</a:t>
            </a:r>
            <a:r>
              <a:rPr lang="zh-CN" altLang="en-US"/>
              <a:t>是一种</a:t>
            </a:r>
            <a:r>
              <a:rPr lang="en-US" altLang="zh-CN"/>
              <a:t>AS(</a:t>
            </a:r>
            <a:r>
              <a:rPr lang="zh-CN" altLang="en-US"/>
              <a:t>自治区域</a:t>
            </a:r>
            <a:r>
              <a:rPr lang="en-US" altLang="zh-CN"/>
              <a:t>)</a:t>
            </a:r>
            <a:r>
              <a:rPr lang="zh-CN" altLang="en-US"/>
              <a:t>外部路由协议，主要负责本自治区域和外部的自治区域间的路由可达信息的交换。因此，它所关心的拓扑结构是</a:t>
            </a:r>
            <a:r>
              <a:rPr lang="en-US" altLang="zh-CN"/>
              <a:t>AS(</a:t>
            </a:r>
            <a:r>
              <a:rPr lang="zh-CN" altLang="en-US"/>
              <a:t>自治区域</a:t>
            </a:r>
            <a:r>
              <a:rPr lang="en-US" altLang="zh-CN"/>
              <a:t>)</a:t>
            </a:r>
            <a:r>
              <a:rPr lang="zh-CN" altLang="en-US"/>
              <a:t>的拓扑结构。</a:t>
            </a:r>
            <a:endParaRPr lang="zh-CN" altLang="en-US"/>
          </a:p>
        </p:txBody>
      </p:sp>
    </p:spTree>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2CC08A5F-3BF0-4FA0-AA35-04511FC4A6C0}" type="slidenum">
              <a:rPr lang="en-US" altLang="zh-CN" smtClean="0"/>
            </a:fld>
            <a:endParaRPr lang="en-US" altLang="zh-CN"/>
          </a:p>
        </p:txBody>
      </p:sp>
      <p:sp>
        <p:nvSpPr>
          <p:cNvPr id="288771" name="Rectangle 2"/>
          <p:cNvSpPr>
            <a:spLocks noGrp="1" noRot="1" noChangeAspect="1" noChangeArrowheads="1" noTextEdit="1"/>
          </p:cNvSpPr>
          <p:nvPr>
            <p:ph type="sldImg"/>
          </p:nvPr>
        </p:nvSpPr>
        <p:spPr>
          <a:ln cap="flat"/>
        </p:spPr>
      </p:sp>
      <p:sp>
        <p:nvSpPr>
          <p:cNvPr id="288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dirty="0"/>
              <a:t>AS-Path</a:t>
            </a:r>
            <a:r>
              <a:rPr lang="zh-CN" altLang="en-US" dirty="0"/>
              <a:t>本身采用一种防止产生路由循环的机制，路由器不会导入任何已经在</a:t>
            </a:r>
            <a:r>
              <a:rPr lang="en-US" altLang="zh-CN" dirty="0"/>
              <a:t>AS-Path</a:t>
            </a:r>
            <a:r>
              <a:rPr lang="zh-CN" altLang="en-US" dirty="0"/>
              <a:t>属性中所包含的路由。 </a:t>
            </a:r>
            <a:endParaRPr lang="zh-CN" altLang="en-US" dirty="0"/>
          </a:p>
        </p:txBody>
      </p:sp>
    </p:spTree>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8770" name="Rectangle 7"/>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Times New Roman" panose="02020503050405090304" pitchFamily="18" charset="0"/>
                <a:ea typeface="宋体" charset="-122"/>
              </a:defRPr>
            </a:lvl1pPr>
            <a:lvl2pPr marL="742950" indent="-285750">
              <a:spcBef>
                <a:spcPct val="30000"/>
              </a:spcBef>
              <a:defRPr sz="1200">
                <a:solidFill>
                  <a:schemeClr val="tx1"/>
                </a:solidFill>
                <a:latin typeface="Times New Roman" panose="02020503050405090304" pitchFamily="18" charset="0"/>
                <a:ea typeface="宋体" charset="-122"/>
              </a:defRPr>
            </a:lvl2pPr>
            <a:lvl3pPr marL="1143000" indent="-228600">
              <a:spcBef>
                <a:spcPct val="30000"/>
              </a:spcBef>
              <a:defRPr sz="1200">
                <a:solidFill>
                  <a:schemeClr val="tx1"/>
                </a:solidFill>
                <a:latin typeface="Times New Roman" panose="02020503050405090304" pitchFamily="18" charset="0"/>
                <a:ea typeface="宋体" charset="-122"/>
              </a:defRPr>
            </a:lvl3pPr>
            <a:lvl4pPr marL="1600200" indent="-228600">
              <a:spcBef>
                <a:spcPct val="30000"/>
              </a:spcBef>
              <a:defRPr sz="1200">
                <a:solidFill>
                  <a:schemeClr val="tx1"/>
                </a:solidFill>
                <a:latin typeface="Times New Roman" panose="02020503050405090304" pitchFamily="18" charset="0"/>
                <a:ea typeface="宋体" charset="-122"/>
              </a:defRPr>
            </a:lvl4pPr>
            <a:lvl5pPr marL="2057400" indent="-228600">
              <a:spcBef>
                <a:spcPct val="30000"/>
              </a:spcBef>
              <a:defRPr sz="1200">
                <a:solidFill>
                  <a:schemeClr val="tx1"/>
                </a:solidFill>
                <a:latin typeface="Times New Roman" panose="02020503050405090304" pitchFamily="18" charset="0"/>
                <a:ea typeface="宋体" charset="-122"/>
              </a:defRPr>
            </a:lvl5pPr>
            <a:lvl6pPr marL="25146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6pPr>
            <a:lvl7pPr marL="29718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7pPr>
            <a:lvl8pPr marL="34290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8pPr>
            <a:lvl9pPr marL="3886200" indent="-228600" eaLnBrk="0" fontAlgn="base" hangingPunct="0">
              <a:spcBef>
                <a:spcPct val="30000"/>
              </a:spcBef>
              <a:spcAft>
                <a:spcPct val="0"/>
              </a:spcAft>
              <a:defRPr sz="1200">
                <a:solidFill>
                  <a:schemeClr val="tx1"/>
                </a:solidFill>
                <a:latin typeface="Times New Roman" panose="02020503050405090304" pitchFamily="18" charset="0"/>
                <a:ea typeface="宋体" charset="-122"/>
              </a:defRPr>
            </a:lvl9pPr>
          </a:lstStyle>
          <a:p>
            <a:pPr>
              <a:spcBef>
                <a:spcPct val="0"/>
              </a:spcBef>
            </a:pPr>
            <a:fld id="{2CC08A5F-3BF0-4FA0-AA35-04511FC4A6C0}" type="slidenum">
              <a:rPr lang="en-US" altLang="zh-CN" smtClean="0"/>
            </a:fld>
            <a:endParaRPr lang="en-US" altLang="zh-CN"/>
          </a:p>
        </p:txBody>
      </p:sp>
      <p:sp>
        <p:nvSpPr>
          <p:cNvPr id="288771" name="Rectangle 2"/>
          <p:cNvSpPr>
            <a:spLocks noGrp="1" noRot="1" noChangeAspect="1" noChangeArrowheads="1" noTextEdit="1"/>
          </p:cNvSpPr>
          <p:nvPr>
            <p:ph type="sldImg"/>
          </p:nvPr>
        </p:nvSpPr>
        <p:spPr>
          <a:ln cap="flat"/>
        </p:spPr>
      </p:sp>
      <p:sp>
        <p:nvSpPr>
          <p:cNvPr id="288772"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r>
              <a:rPr lang="en-US" altLang="zh-CN"/>
              <a:t>BGP</a:t>
            </a:r>
            <a:r>
              <a:rPr lang="zh-CN" altLang="en-US"/>
              <a:t>协议的特点</a:t>
            </a:r>
            <a:r>
              <a:rPr lang="en-US" altLang="zh-CN"/>
              <a:t>BGP</a:t>
            </a:r>
            <a:r>
              <a:rPr lang="zh-CN" altLang="en-US"/>
              <a:t>是一种</a:t>
            </a:r>
            <a:r>
              <a:rPr lang="en-US" altLang="zh-CN"/>
              <a:t>AS(</a:t>
            </a:r>
            <a:r>
              <a:rPr lang="zh-CN" altLang="en-US"/>
              <a:t>自治区域</a:t>
            </a:r>
            <a:r>
              <a:rPr lang="en-US" altLang="zh-CN"/>
              <a:t>)</a:t>
            </a:r>
            <a:r>
              <a:rPr lang="zh-CN" altLang="en-US"/>
              <a:t>外部路由协议，主要负责本自治区域和外部的自治区域间的路由可达信息的交换。因此，它所关心的拓扑结构是</a:t>
            </a:r>
            <a:r>
              <a:rPr lang="en-US" altLang="zh-CN"/>
              <a:t>AS(</a:t>
            </a:r>
            <a:r>
              <a:rPr lang="zh-CN" altLang="en-US"/>
              <a:t>自治区域</a:t>
            </a:r>
            <a:r>
              <a:rPr lang="en-US" altLang="zh-CN"/>
              <a:t>)</a:t>
            </a:r>
            <a:r>
              <a:rPr lang="zh-CN" altLang="en-US"/>
              <a:t>的拓扑结构。</a:t>
            </a:r>
            <a:endParaRPr lang="zh-CN" altLang="en-US"/>
          </a:p>
        </p:txBody>
      </p:sp>
    </p:spTree>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F34E5D3F-269E-4E85-826C-9736E1F95AC8}" type="slidenum">
              <a:rPr lang="en-US" altLang="zh-CN" smtClean="0">
                <a:latin typeface="Times New Roman" panose="02020503050405090304" pitchFamily="18" charset="0"/>
                <a:ea typeface="MS PGothic" panose="020B0600070205080204" pitchFamily="34" charset="-128"/>
              </a:rPr>
            </a:fld>
            <a:endParaRPr lang="en-US" altLang="zh-CN">
              <a:latin typeface="Times New Roman" panose="02020503050405090304" pitchFamily="18" charset="0"/>
              <a:ea typeface="MS PGothic" panose="020B0600070205080204" pitchFamily="34" charset="-128"/>
            </a:endParaRPr>
          </a:p>
        </p:txBody>
      </p:sp>
      <p:sp>
        <p:nvSpPr>
          <p:cNvPr id="154627" name="Rectangle 2"/>
          <p:cNvSpPr>
            <a:spLocks noGrp="1" noRot="1" noChangeAspect="1" noChangeArrowheads="1" noTextEdit="1"/>
          </p:cNvSpPr>
          <p:nvPr>
            <p:ph type="sldImg"/>
          </p:nvPr>
        </p:nvSpPr>
        <p:spPr>
          <a:xfrm>
            <a:off x="685800" y="1143000"/>
            <a:ext cx="5486400" cy="3086100"/>
          </a:xfrm>
        </p:spPr>
      </p:sp>
      <p:sp>
        <p:nvSpPr>
          <p:cNvPr id="10138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ltLang="zh-CN" dirty="0"/>
          </a:p>
        </p:txBody>
      </p:sp>
    </p:spTree>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7FDBE4F0-6102-460A-9B54-3A5251E7A717}" type="slidenum">
              <a:rPr lang="en-US" altLang="zh-CN" smtClean="0">
                <a:latin typeface="Times New Roman" panose="02020503050405090304" pitchFamily="18" charset="0"/>
                <a:ea typeface="MS PGothic" panose="020B0600070205080204" pitchFamily="34" charset="-128"/>
              </a:rPr>
            </a:fld>
            <a:endParaRPr lang="en-US" altLang="zh-CN">
              <a:latin typeface="Times New Roman" panose="02020503050405090304" pitchFamily="18" charset="0"/>
              <a:ea typeface="MS PGothic" panose="020B0600070205080204" pitchFamily="34" charset="-128"/>
            </a:endParaRPr>
          </a:p>
        </p:txBody>
      </p:sp>
      <p:sp>
        <p:nvSpPr>
          <p:cNvPr id="155651" name="Rectangle 2"/>
          <p:cNvSpPr>
            <a:spLocks noGrp="1" noRot="1" noChangeAspect="1" noChangeArrowheads="1" noTextEdit="1"/>
          </p:cNvSpPr>
          <p:nvPr>
            <p:ph type="sldImg"/>
          </p:nvPr>
        </p:nvSpPr>
        <p:spPr>
          <a:xfrm>
            <a:off x="685800" y="1143000"/>
            <a:ext cx="5486400" cy="3086100"/>
          </a:xfrm>
        </p:spPr>
      </p:sp>
      <p:sp>
        <p:nvSpPr>
          <p:cNvPr id="1024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dirty="0"/>
              <a:t>链路层可以提供的第三个服务是：流量控制机制，用于控制发送节点向接收节点发送数据帧的频率。避免过快发送，使接收节点的缓冲区溢出。</a:t>
            </a:r>
            <a:endParaRPr lang="en-US" altLang="zh-CN" dirty="0"/>
          </a:p>
          <a:p>
            <a:pPr>
              <a:defRPr/>
            </a:pPr>
            <a:r>
              <a:rPr lang="zh-CN" altLang="en-US" dirty="0"/>
              <a:t>链路层可以提供的第四个服务是：错误检测机制，接收方需要检测收到的数据帧是否发生比特错误，如果检测到错误，则可以通知发送方重传数据帧或直接丢弃该数据帧。</a:t>
            </a:r>
            <a:endParaRPr lang="en-US" altLang="zh-CN" dirty="0"/>
          </a:p>
          <a:p>
            <a:pPr>
              <a:defRPr/>
            </a:pPr>
            <a:r>
              <a:rPr lang="zh-CN" altLang="en-US" dirty="0"/>
              <a:t>链路层可以提供的第五个服务是：错误纠正机制，接收方可以对比特错误进行标识和纠正，不需要请求重传数据帧。</a:t>
            </a:r>
            <a:endParaRPr lang="en-US" altLang="zh-CN" dirty="0"/>
          </a:p>
          <a:p>
            <a:pPr>
              <a:defRPr/>
            </a:pPr>
            <a:r>
              <a:rPr lang="zh-CN" altLang="en-US" dirty="0"/>
              <a:t>链路层可以提供的第六个服务是：半双工或全双工的数据传输，在半双工模式下，链路的两个节点都可以发送数据帧，但不能同时发送。</a:t>
            </a:r>
            <a:endParaRPr lang="zh-CN" altLang="zh-CN" dirty="0"/>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600">
              <a:spcBef>
                <a:spcPct val="30000"/>
              </a:spcBef>
              <a:defRPr sz="1200">
                <a:solidFill>
                  <a:schemeClr val="tx1"/>
                </a:solidFill>
                <a:latin typeface="Times New Roman" panose="02020503050405090304" pitchFamily="18" charset="0"/>
              </a:defRPr>
            </a:lvl1pPr>
            <a:lvl2pPr marL="742950" indent="-285750" defTabSz="990600">
              <a:spcBef>
                <a:spcPct val="30000"/>
              </a:spcBef>
              <a:defRPr sz="1200">
                <a:solidFill>
                  <a:schemeClr val="tx1"/>
                </a:solidFill>
                <a:latin typeface="Times New Roman" panose="02020503050405090304" pitchFamily="18" charset="0"/>
              </a:defRPr>
            </a:lvl2pPr>
            <a:lvl3pPr marL="1143000" indent="-228600" defTabSz="990600">
              <a:spcBef>
                <a:spcPct val="30000"/>
              </a:spcBef>
              <a:defRPr sz="1200">
                <a:solidFill>
                  <a:schemeClr val="tx1"/>
                </a:solidFill>
                <a:latin typeface="Times New Roman" panose="02020503050405090304" pitchFamily="18" charset="0"/>
              </a:defRPr>
            </a:lvl3pPr>
            <a:lvl4pPr marL="1600200" indent="-228600" defTabSz="990600">
              <a:spcBef>
                <a:spcPct val="30000"/>
              </a:spcBef>
              <a:defRPr sz="1200">
                <a:solidFill>
                  <a:schemeClr val="tx1"/>
                </a:solidFill>
                <a:latin typeface="Times New Roman" panose="02020503050405090304" pitchFamily="18" charset="0"/>
              </a:defRPr>
            </a:lvl4pPr>
            <a:lvl5pPr marL="2057400" indent="-228600" defTabSz="990600">
              <a:spcBef>
                <a:spcPct val="30000"/>
              </a:spcBef>
              <a:defRPr sz="1200">
                <a:solidFill>
                  <a:schemeClr val="tx1"/>
                </a:solidFill>
                <a:latin typeface="Times New Roman" panose="02020503050405090304" pitchFamily="18" charset="0"/>
              </a:defRPr>
            </a:lvl5pPr>
            <a:lvl6pPr marL="2514600" indent="-228600" defTabSz="990600" eaLnBrk="0" fontAlgn="base" hangingPunct="0">
              <a:spcBef>
                <a:spcPct val="30000"/>
              </a:spcBef>
              <a:spcAft>
                <a:spcPct val="0"/>
              </a:spcAft>
              <a:defRPr sz="1200">
                <a:solidFill>
                  <a:schemeClr val="tx1"/>
                </a:solidFill>
                <a:latin typeface="Times New Roman" panose="02020503050405090304" pitchFamily="18" charset="0"/>
              </a:defRPr>
            </a:lvl6pPr>
            <a:lvl7pPr marL="2971800" indent="-228600" defTabSz="990600" eaLnBrk="0" fontAlgn="base" hangingPunct="0">
              <a:spcBef>
                <a:spcPct val="30000"/>
              </a:spcBef>
              <a:spcAft>
                <a:spcPct val="0"/>
              </a:spcAft>
              <a:defRPr sz="1200">
                <a:solidFill>
                  <a:schemeClr val="tx1"/>
                </a:solidFill>
                <a:latin typeface="Times New Roman" panose="02020503050405090304" pitchFamily="18" charset="0"/>
              </a:defRPr>
            </a:lvl7pPr>
            <a:lvl8pPr marL="3429000" indent="-228600" defTabSz="990600" eaLnBrk="0" fontAlgn="base" hangingPunct="0">
              <a:spcBef>
                <a:spcPct val="30000"/>
              </a:spcBef>
              <a:spcAft>
                <a:spcPct val="0"/>
              </a:spcAft>
              <a:defRPr sz="1200">
                <a:solidFill>
                  <a:schemeClr val="tx1"/>
                </a:solidFill>
                <a:latin typeface="Times New Roman" panose="02020503050405090304" pitchFamily="18" charset="0"/>
              </a:defRPr>
            </a:lvl8pPr>
            <a:lvl9pPr marL="3886200" indent="-228600" defTabSz="990600" eaLnBrk="0" fontAlgn="base" hangingPunct="0">
              <a:spcBef>
                <a:spcPct val="30000"/>
              </a:spcBef>
              <a:spcAft>
                <a:spcPct val="0"/>
              </a:spcAft>
              <a:defRPr sz="1200">
                <a:solidFill>
                  <a:schemeClr val="tx1"/>
                </a:solidFill>
                <a:latin typeface="Times New Roman" panose="02020503050405090304" pitchFamily="18" charset="0"/>
              </a:defRPr>
            </a:lvl9pPr>
          </a:lstStyle>
          <a:p>
            <a:pPr>
              <a:spcBef>
                <a:spcPct val="0"/>
              </a:spcBef>
            </a:pPr>
            <a:fld id="{65F87D40-72F0-4384-B962-2DB024AE6596}" type="slidenum">
              <a:rPr lang="en-US" altLang="zh-CN" sz="1300" smtClean="0">
                <a:latin typeface="Arial" panose="020B0604020202090204" pitchFamily="34" charset="0"/>
              </a:rPr>
            </a:fld>
            <a:endParaRPr lang="en-US" altLang="zh-CN" sz="1300">
              <a:latin typeface="Arial" panose="020B0604020202090204" pitchFamily="34" charset="0"/>
            </a:endParaRPr>
          </a:p>
        </p:txBody>
      </p:sp>
      <p:sp>
        <p:nvSpPr>
          <p:cNvPr id="19459" name="Rectangle 2"/>
          <p:cNvSpPr>
            <a:spLocks noGrp="1" noRot="1" noChangeAspect="1" noChangeArrowheads="1" noTextEdit="1"/>
          </p:cNvSpPr>
          <p:nvPr>
            <p:ph type="sldImg"/>
          </p:nvPr>
        </p:nvSpPr>
        <p:spPr>
          <a:ln cap="flat"/>
        </p:spPr>
      </p:sp>
      <p:sp>
        <p:nvSpPr>
          <p:cNvPr id="19460" name="Rectangle 3"/>
          <p:cNvSpPr>
            <a:spLocks noGrp="1" noChangeArrowheads="1"/>
          </p:cNvSpPr>
          <p:nvPr>
            <p:ph type="body" idx="1"/>
          </p:nvPr>
        </p:nvSpPr>
        <p:spPr>
          <a:noFill/>
          <a:ln w="9525"/>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a:lstStyle/>
          <a:p>
            <a:pPr eaLnBrk="1" hangingPunct="1"/>
            <a:endParaRPr lang="zh-CN" altLang="en-US" dirty="0"/>
          </a:p>
        </p:txBody>
      </p:sp>
    </p:spTree>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7FDBE4F0-6102-460A-9B54-3A5251E7A717}" type="slidenum">
              <a:rPr lang="en-US" altLang="zh-CN" smtClean="0">
                <a:latin typeface="Times New Roman" panose="02020503050405090304" pitchFamily="18" charset="0"/>
                <a:ea typeface="MS PGothic" panose="020B0600070205080204" pitchFamily="34" charset="-128"/>
              </a:rPr>
            </a:fld>
            <a:endParaRPr lang="en-US" altLang="zh-CN">
              <a:latin typeface="Times New Roman" panose="02020503050405090304" pitchFamily="18" charset="0"/>
              <a:ea typeface="MS PGothic" panose="020B0600070205080204" pitchFamily="34" charset="-128"/>
            </a:endParaRPr>
          </a:p>
        </p:txBody>
      </p:sp>
      <p:sp>
        <p:nvSpPr>
          <p:cNvPr id="155651" name="Rectangle 2"/>
          <p:cNvSpPr>
            <a:spLocks noGrp="1" noRot="1" noChangeAspect="1" noChangeArrowheads="1" noTextEdit="1"/>
          </p:cNvSpPr>
          <p:nvPr>
            <p:ph type="sldImg"/>
          </p:nvPr>
        </p:nvSpPr>
        <p:spPr>
          <a:xfrm>
            <a:off x="685800" y="1143000"/>
            <a:ext cx="5486400" cy="3086100"/>
          </a:xfrm>
        </p:spPr>
      </p:sp>
      <p:sp>
        <p:nvSpPr>
          <p:cNvPr id="10240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zh-CN" dirty="0"/>
          </a:p>
        </p:txBody>
      </p:sp>
    </p:spTree>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kern="0" dirty="0">
              <a:latin typeface="+mn-ea"/>
            </a:endParaRPr>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7218"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EF17253F-E39F-49CC-BFD0-4CC7C9D56FBD}" type="slidenum">
              <a:rPr lang="en-US" altLang="zh-CN" smtClean="0">
                <a:solidFill>
                  <a:prstClr val="black"/>
                </a:solidFill>
                <a:latin typeface="Times New Roman" panose="02020503050405090304" pitchFamily="18" charset="0"/>
                <a:ea typeface="MS PGothic" panose="020B0600070205080204" pitchFamily="34" charset="-128"/>
              </a:rPr>
            </a:fld>
            <a:endParaRPr lang="en-US" altLang="zh-CN">
              <a:solidFill>
                <a:prstClr val="black"/>
              </a:solidFill>
              <a:latin typeface="Times New Roman" panose="02020503050405090304" pitchFamily="18" charset="0"/>
              <a:ea typeface="MS PGothic" panose="020B0600070205080204" pitchFamily="34" charset="-128"/>
            </a:endParaRPr>
          </a:p>
        </p:txBody>
      </p:sp>
      <p:sp>
        <p:nvSpPr>
          <p:cNvPr id="166915" name="Rectangle 2"/>
          <p:cNvSpPr>
            <a:spLocks noGrp="1" noRot="1" noChangeAspect="1" noChangeArrowheads="1" noTextEdit="1"/>
          </p:cNvSpPr>
          <p:nvPr>
            <p:ph type="sldImg"/>
          </p:nvPr>
        </p:nvSpPr>
        <p:spPr>
          <a:xfrm>
            <a:off x="685800" y="1143000"/>
            <a:ext cx="5486400" cy="3086100"/>
          </a:xfrm>
        </p:spPr>
      </p:sp>
      <p:sp>
        <p:nvSpPr>
          <p:cNvPr id="137220"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dirty="0"/>
              <a:t>下面我们来看一下</a:t>
            </a:r>
            <a:r>
              <a:rPr lang="en-US" altLang="zh-CN" dirty="0"/>
              <a:t>ARP</a:t>
            </a:r>
            <a:r>
              <a:rPr lang="zh-CN" altLang="en-US" dirty="0"/>
              <a:t>协议是如何帮助进行</a:t>
            </a:r>
            <a:r>
              <a:rPr lang="en-US" altLang="zh-CN" dirty="0"/>
              <a:t>IP</a:t>
            </a:r>
            <a:r>
              <a:rPr lang="zh-CN" altLang="en-US" dirty="0"/>
              <a:t>地址解析的。</a:t>
            </a:r>
            <a:endParaRPr lang="en-US" altLang="zh-CN" dirty="0"/>
          </a:p>
          <a:p>
            <a:pPr>
              <a:defRPr/>
            </a:pPr>
            <a:r>
              <a:rPr lang="zh-CN" altLang="en-US" dirty="0"/>
              <a:t>我们说局域网上的每个节点都会维护一个</a:t>
            </a:r>
            <a:r>
              <a:rPr lang="en-US" altLang="zh-CN" dirty="0"/>
              <a:t>ARP</a:t>
            </a:r>
            <a:r>
              <a:rPr lang="zh-CN" altLang="en-US" dirty="0"/>
              <a:t>表，这个表中会记录节点当前所知的</a:t>
            </a:r>
            <a:r>
              <a:rPr lang="en-US" altLang="zh-CN" dirty="0"/>
              <a:t>IP</a:t>
            </a:r>
            <a:r>
              <a:rPr lang="zh-CN" altLang="en-US" dirty="0"/>
              <a:t>地址到</a:t>
            </a:r>
            <a:r>
              <a:rPr lang="en-US" altLang="zh-CN" dirty="0"/>
              <a:t>MAC</a:t>
            </a:r>
            <a:r>
              <a:rPr lang="zh-CN" altLang="en-US" dirty="0"/>
              <a:t>地址的映射信息。</a:t>
            </a:r>
            <a:endParaRPr lang="en-US" altLang="zh-CN" dirty="0"/>
          </a:p>
          <a:p>
            <a:pPr>
              <a:defRPr/>
            </a:pPr>
            <a:r>
              <a:rPr lang="en-US" altLang="zh-CN" sz="1200" b="1" dirty="0">
                <a:latin typeface="+mn-ea"/>
              </a:rPr>
              <a:t> &lt; IP address; MAC address; TTL&gt;</a:t>
            </a:r>
            <a:endParaRPr lang="en-US" altLang="zh-CN" sz="1200" b="1" dirty="0">
              <a:latin typeface="+mn-ea"/>
            </a:endParaRPr>
          </a:p>
          <a:p>
            <a:pPr>
              <a:defRPr/>
            </a:pPr>
            <a:r>
              <a:rPr lang="zh-CN" altLang="en-US" sz="1200" b="1" dirty="0">
                <a:latin typeface="+mn-ea"/>
              </a:rPr>
              <a:t>这里的</a:t>
            </a:r>
            <a:r>
              <a:rPr lang="en-US" altLang="zh-CN" sz="1200" b="1" dirty="0">
                <a:latin typeface="+mn-ea"/>
              </a:rPr>
              <a:t>TTL</a:t>
            </a:r>
            <a:r>
              <a:rPr lang="zh-CN" altLang="en-US" sz="1200" b="1" dirty="0">
                <a:latin typeface="+mn-ea"/>
              </a:rPr>
              <a:t>是指的这个表项的存活时间，通常</a:t>
            </a:r>
            <a:r>
              <a:rPr lang="en-US" altLang="zh-CN" sz="1200" b="1" dirty="0">
                <a:latin typeface="+mn-ea"/>
              </a:rPr>
              <a:t>20</a:t>
            </a:r>
            <a:r>
              <a:rPr lang="zh-CN" altLang="en-US" sz="1200" b="1" dirty="0">
                <a:latin typeface="+mn-ea"/>
              </a:rPr>
              <a:t>分钟以后，这个表项就会被删除。</a:t>
            </a:r>
            <a:endParaRPr lang="en-US" altLang="zh-CN" sz="1200" b="1" dirty="0">
              <a:latin typeface="+mn-ea"/>
            </a:endParaRPr>
          </a:p>
          <a:p>
            <a:pPr>
              <a:defRPr/>
            </a:pPr>
            <a:endParaRPr lang="en-US" altLang="zh-CN" dirty="0"/>
          </a:p>
          <a:p>
            <a:pPr>
              <a:defRPr/>
            </a:pPr>
            <a:endParaRPr lang="zh-CN" altLang="zh-CN" dirty="0"/>
          </a:p>
        </p:txBody>
      </p:sp>
    </p:spTree>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8242"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E736D00F-9BB6-4840-91AB-060F34911AC7}" type="slidenum">
              <a:rPr lang="en-US" altLang="zh-CN" smtClean="0">
                <a:solidFill>
                  <a:prstClr val="black"/>
                </a:solidFill>
                <a:latin typeface="Times New Roman" panose="02020503050405090304" pitchFamily="18" charset="0"/>
                <a:ea typeface="MS PGothic" panose="020B0600070205080204" pitchFamily="34" charset="-128"/>
              </a:rPr>
            </a:fld>
            <a:endParaRPr lang="en-US" altLang="zh-CN">
              <a:solidFill>
                <a:prstClr val="black"/>
              </a:solidFill>
              <a:latin typeface="Times New Roman" panose="02020503050405090304" pitchFamily="18" charset="0"/>
              <a:ea typeface="MS PGothic" panose="020B0600070205080204" pitchFamily="34" charset="-128"/>
            </a:endParaRPr>
          </a:p>
        </p:txBody>
      </p:sp>
      <p:sp>
        <p:nvSpPr>
          <p:cNvPr id="167939" name="Rectangle 2"/>
          <p:cNvSpPr>
            <a:spLocks noGrp="1" noRot="1" noChangeAspect="1" noChangeArrowheads="1" noTextEdit="1"/>
          </p:cNvSpPr>
          <p:nvPr>
            <p:ph type="sldImg"/>
          </p:nvPr>
        </p:nvSpPr>
        <p:spPr>
          <a:xfrm>
            <a:off x="685800" y="1143000"/>
            <a:ext cx="5486400" cy="3086100"/>
          </a:xfrm>
        </p:spPr>
      </p:sp>
      <p:sp>
        <p:nvSpPr>
          <p:cNvPr id="138244"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r>
              <a:rPr lang="zh-CN" altLang="en-US" dirty="0"/>
              <a:t>假设同一个局域网中主机</a:t>
            </a:r>
            <a:r>
              <a:rPr lang="en-US" altLang="zh-CN" dirty="0"/>
              <a:t>A</a:t>
            </a:r>
            <a:r>
              <a:rPr lang="zh-CN" altLang="en-US" sz="2400" dirty="0"/>
              <a:t>希望发送数据报给主机</a:t>
            </a:r>
            <a:r>
              <a:rPr lang="en-US" altLang="zh-CN" sz="2400" dirty="0"/>
              <a:t>B</a:t>
            </a:r>
            <a:r>
              <a:rPr lang="zh-CN" altLang="en-US" sz="2400" dirty="0"/>
              <a:t>，</a:t>
            </a:r>
            <a:endParaRPr lang="en-US" altLang="zh-CN" sz="2400" dirty="0"/>
          </a:p>
          <a:p>
            <a:pPr>
              <a:defRPr/>
            </a:pPr>
            <a:r>
              <a:rPr lang="zh-CN" altLang="en-US" sz="2400" dirty="0"/>
              <a:t>主机</a:t>
            </a:r>
            <a:r>
              <a:rPr lang="en-US" altLang="zh-CN" sz="2400" dirty="0"/>
              <a:t>A</a:t>
            </a:r>
            <a:r>
              <a:rPr lang="zh-CN" altLang="en-US" sz="2400" dirty="0"/>
              <a:t>首先查找自己维护的</a:t>
            </a:r>
            <a:r>
              <a:rPr lang="en-US" altLang="zh-CN" sz="2400" dirty="0"/>
              <a:t>ARP</a:t>
            </a:r>
            <a:r>
              <a:rPr lang="zh-CN" altLang="en-US" sz="2400" dirty="0"/>
              <a:t>表，看是否存在</a:t>
            </a:r>
            <a:r>
              <a:rPr lang="en-US" altLang="zh-CN" sz="2400" dirty="0"/>
              <a:t>B</a:t>
            </a:r>
            <a:r>
              <a:rPr lang="zh-CN" altLang="en-US" sz="2400" dirty="0"/>
              <a:t>的</a:t>
            </a:r>
            <a:r>
              <a:rPr lang="en-US" altLang="zh-CN" sz="2400" dirty="0"/>
              <a:t>MAC</a:t>
            </a:r>
            <a:r>
              <a:rPr lang="zh-CN" altLang="en-US" sz="2400" dirty="0"/>
              <a:t>地址，假设</a:t>
            </a:r>
            <a:r>
              <a:rPr lang="en-US" altLang="zh-CN" dirty="0"/>
              <a:t>B</a:t>
            </a:r>
            <a:r>
              <a:rPr lang="zh-CN" altLang="en-US" dirty="0"/>
              <a:t>的</a:t>
            </a:r>
            <a:r>
              <a:rPr lang="en-US" altLang="zh-CN" dirty="0"/>
              <a:t>MAC</a:t>
            </a:r>
            <a:r>
              <a:rPr lang="zh-CN" altLang="en-US" dirty="0"/>
              <a:t>地址不在</a:t>
            </a:r>
            <a:r>
              <a:rPr lang="en-US" altLang="zh-CN" dirty="0"/>
              <a:t>A</a:t>
            </a:r>
            <a:r>
              <a:rPr lang="zh-CN" altLang="en-US" dirty="0"/>
              <a:t>的</a:t>
            </a:r>
            <a:r>
              <a:rPr lang="en-US" altLang="zh-CN" dirty="0"/>
              <a:t>ARP</a:t>
            </a:r>
            <a:r>
              <a:rPr lang="zh-CN" altLang="en-US" dirty="0"/>
              <a:t>映射表中。</a:t>
            </a:r>
            <a:endParaRPr lang="en-US" altLang="zh-CN" dirty="0"/>
          </a:p>
          <a:p>
            <a:pPr>
              <a:lnSpc>
                <a:spcPct val="110000"/>
              </a:lnSpc>
            </a:pPr>
            <a:r>
              <a:rPr lang="zh-CN" altLang="en-US" sz="2400" dirty="0"/>
              <a:t>则主机</a:t>
            </a:r>
            <a:r>
              <a:rPr lang="en-US" altLang="zh-CN" sz="2400" dirty="0"/>
              <a:t>A</a:t>
            </a:r>
            <a:r>
              <a:rPr lang="zh-CN" altLang="en-US" sz="2400" dirty="0"/>
              <a:t>首先广播</a:t>
            </a:r>
            <a:r>
              <a:rPr lang="en-US" altLang="zh-CN" sz="2400" dirty="0"/>
              <a:t>ARP</a:t>
            </a:r>
            <a:r>
              <a:rPr lang="zh-CN" altLang="en-US" sz="2400" dirty="0"/>
              <a:t>查询分组</a:t>
            </a:r>
            <a:r>
              <a:rPr lang="en-US" altLang="zh-CN" sz="2400" dirty="0"/>
              <a:t>,</a:t>
            </a:r>
            <a:r>
              <a:rPr lang="zh-CN" altLang="en-US" sz="2400" dirty="0"/>
              <a:t>其中包含</a:t>
            </a:r>
            <a:r>
              <a:rPr lang="en-US" altLang="zh-CN" sz="2400" dirty="0"/>
              <a:t>B</a:t>
            </a:r>
            <a:r>
              <a:rPr lang="zh-CN" altLang="en-US" sz="2400" dirty="0"/>
              <a:t>的</a:t>
            </a:r>
            <a:r>
              <a:rPr lang="en-US" altLang="zh-CN" sz="2400" dirty="0"/>
              <a:t>IP</a:t>
            </a:r>
            <a:r>
              <a:rPr lang="zh-CN" altLang="en-US" sz="2400" dirty="0"/>
              <a:t>地址，查询分组是个广播帧，即</a:t>
            </a:r>
            <a:r>
              <a:rPr lang="zh-CN" altLang="en-US" dirty="0"/>
              <a:t>目的</a:t>
            </a:r>
            <a:r>
              <a:rPr lang="en-US" altLang="zh-CN" dirty="0"/>
              <a:t>MAC</a:t>
            </a:r>
            <a:r>
              <a:rPr lang="zh-CN" altLang="en-US" dirty="0"/>
              <a:t>地址是</a:t>
            </a:r>
            <a:r>
              <a:rPr lang="en-US" altLang="zh-CN" dirty="0"/>
              <a:t>FF-FF-FF-FF-FF-FF</a:t>
            </a:r>
            <a:r>
              <a:rPr lang="zh-CN" altLang="en-US" dirty="0"/>
              <a:t>。</a:t>
            </a:r>
            <a:endParaRPr lang="en-US" altLang="zh-CN" dirty="0"/>
          </a:p>
          <a:p>
            <a:pPr>
              <a:lnSpc>
                <a:spcPct val="110000"/>
              </a:lnSpc>
            </a:pPr>
            <a:r>
              <a:rPr lang="zh-CN" altLang="en-US" dirty="0"/>
              <a:t>因此局域网中所有节点收到</a:t>
            </a:r>
            <a:r>
              <a:rPr lang="en-US" altLang="zh-CN" dirty="0"/>
              <a:t>ARP</a:t>
            </a:r>
            <a:r>
              <a:rPr lang="zh-CN" altLang="en-US" dirty="0"/>
              <a:t>查询分组，其余主机发现查询的不是本机的</a:t>
            </a:r>
            <a:r>
              <a:rPr lang="en-US" altLang="zh-CN" dirty="0"/>
              <a:t>MAC</a:t>
            </a:r>
            <a:r>
              <a:rPr lang="zh-CN" altLang="en-US" dirty="0"/>
              <a:t>地址，因此不进行回应。</a:t>
            </a:r>
            <a:endParaRPr lang="en-US" altLang="zh-CN" dirty="0"/>
          </a:p>
          <a:p>
            <a:pPr>
              <a:lnSpc>
                <a:spcPct val="110000"/>
              </a:lnSpc>
            </a:pPr>
            <a:r>
              <a:rPr lang="zh-CN" altLang="en-US" dirty="0"/>
              <a:t>只有</a:t>
            </a:r>
            <a:r>
              <a:rPr lang="zh-CN" altLang="en-US" sz="2400" dirty="0"/>
              <a:t>主机</a:t>
            </a:r>
            <a:r>
              <a:rPr lang="en-US" altLang="zh-CN" sz="2400" dirty="0"/>
              <a:t>B</a:t>
            </a:r>
            <a:r>
              <a:rPr lang="zh-CN" altLang="en-US" sz="2400" dirty="0"/>
              <a:t>收到</a:t>
            </a:r>
            <a:r>
              <a:rPr lang="en-US" altLang="zh-CN" sz="2400" dirty="0"/>
              <a:t>ARP</a:t>
            </a:r>
            <a:r>
              <a:rPr lang="zh-CN" altLang="en-US" sz="2400" dirty="0"/>
              <a:t>查询分组后，返回</a:t>
            </a:r>
            <a:r>
              <a:rPr lang="en-US" altLang="zh-CN" sz="2400" dirty="0"/>
              <a:t>B</a:t>
            </a:r>
            <a:r>
              <a:rPr lang="zh-CN" altLang="en-US" sz="2400" dirty="0"/>
              <a:t>的</a:t>
            </a:r>
            <a:r>
              <a:rPr lang="en-US" altLang="zh-CN" sz="2400" dirty="0"/>
              <a:t>MAC</a:t>
            </a:r>
            <a:r>
              <a:rPr lang="zh-CN" altLang="en-US" sz="2400" dirty="0"/>
              <a:t>地址给主机</a:t>
            </a:r>
            <a:r>
              <a:rPr lang="en-US" altLang="zh-CN" sz="2400" dirty="0"/>
              <a:t>A</a:t>
            </a:r>
            <a:r>
              <a:rPr lang="zh-CN" altLang="en-US" sz="2400" dirty="0"/>
              <a:t>，</a:t>
            </a:r>
            <a:r>
              <a:rPr lang="zh-CN" altLang="en-US" dirty="0"/>
              <a:t>包含有</a:t>
            </a:r>
            <a:r>
              <a:rPr lang="en-US" altLang="zh-CN" dirty="0"/>
              <a:t>B</a:t>
            </a:r>
            <a:r>
              <a:rPr lang="zh-CN" altLang="en-US" dirty="0"/>
              <a:t>的</a:t>
            </a:r>
            <a:r>
              <a:rPr lang="en-US" altLang="zh-CN" dirty="0"/>
              <a:t>MAC</a:t>
            </a:r>
            <a:r>
              <a:rPr lang="zh-CN" altLang="en-US" dirty="0"/>
              <a:t>地址的帧发送给主机</a:t>
            </a:r>
            <a:r>
              <a:rPr lang="en-US" altLang="zh-CN" dirty="0"/>
              <a:t>A</a:t>
            </a:r>
            <a:r>
              <a:rPr lang="en-US" altLang="ja-JP" dirty="0"/>
              <a:t>(</a:t>
            </a:r>
            <a:r>
              <a:rPr lang="zh-CN" altLang="en-US" dirty="0"/>
              <a:t>单播</a:t>
            </a:r>
            <a:r>
              <a:rPr lang="en-US" altLang="ja-JP" dirty="0"/>
              <a:t>)</a:t>
            </a:r>
            <a:r>
              <a:rPr lang="zh-CN" altLang="en-US" dirty="0"/>
              <a:t>。</a:t>
            </a:r>
            <a:endParaRPr lang="en-US" altLang="zh-CN" dirty="0"/>
          </a:p>
          <a:p>
            <a:pPr>
              <a:lnSpc>
                <a:spcPct val="110000"/>
              </a:lnSpc>
            </a:pPr>
            <a:r>
              <a:rPr lang="zh-CN" altLang="en-US" dirty="0"/>
              <a:t>于是，主机</a:t>
            </a:r>
            <a:r>
              <a:rPr lang="en-US" altLang="zh-CN" dirty="0"/>
              <a:t>A</a:t>
            </a:r>
            <a:r>
              <a:rPr lang="zh-CN" altLang="en-US" dirty="0"/>
              <a:t>在自己的</a:t>
            </a:r>
            <a:r>
              <a:rPr lang="en-US" altLang="zh-CN" dirty="0"/>
              <a:t>ARP</a:t>
            </a:r>
            <a:r>
              <a:rPr lang="zh-CN" altLang="en-US" dirty="0"/>
              <a:t>表中缓存</a:t>
            </a:r>
            <a:r>
              <a:rPr lang="en-US" altLang="zh-CN" dirty="0"/>
              <a:t>B</a:t>
            </a:r>
            <a:r>
              <a:rPr lang="zh-CN" altLang="en-US" dirty="0"/>
              <a:t>主机的</a:t>
            </a:r>
            <a:r>
              <a:rPr lang="en-US" altLang="zh-CN" dirty="0"/>
              <a:t>IP</a:t>
            </a:r>
            <a:r>
              <a:rPr lang="zh-CN" altLang="en-US" dirty="0"/>
              <a:t>地址和</a:t>
            </a:r>
            <a:r>
              <a:rPr lang="en-US" altLang="zh-CN" dirty="0"/>
              <a:t>MAC</a:t>
            </a:r>
            <a:r>
              <a:rPr lang="zh-CN" altLang="en-US" dirty="0"/>
              <a:t>地址。</a:t>
            </a:r>
            <a:endParaRPr lang="en-US" altLang="zh-CN" dirty="0"/>
          </a:p>
          <a:p>
            <a:pPr>
              <a:lnSpc>
                <a:spcPct val="110000"/>
              </a:lnSpc>
            </a:pPr>
            <a:r>
              <a:rPr lang="zh-CN" altLang="en-US" dirty="0"/>
              <a:t>这里需要说明的是，</a:t>
            </a:r>
            <a:r>
              <a:rPr lang="en-US" altLang="zh-CN" dirty="0"/>
              <a:t>ARP</a:t>
            </a:r>
            <a:r>
              <a:rPr lang="zh-CN" altLang="en-US" dirty="0"/>
              <a:t>是即插即用的，即局域网中动态的增加或减少主机，不需要管理员进行额外的手工干预。</a:t>
            </a:r>
            <a:endParaRPr lang="en-US" altLang="ja-JP" dirty="0"/>
          </a:p>
          <a:p>
            <a:pPr>
              <a:defRPr/>
            </a:pPr>
            <a:endParaRPr lang="zh-CN" altLang="zh-CN" dirty="0"/>
          </a:p>
        </p:txBody>
      </p:sp>
    </p:spTree>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9266"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C23CBCE0-50E1-4A3C-8C8D-DD26C8B7C115}" type="slidenum">
              <a:rPr lang="en-US" altLang="zh-CN" smtClean="0">
                <a:solidFill>
                  <a:prstClr val="black"/>
                </a:solidFill>
                <a:latin typeface="Times New Roman" panose="02020503050405090304" pitchFamily="18" charset="0"/>
                <a:ea typeface="MS PGothic" panose="020B0600070205080204" pitchFamily="34" charset="-128"/>
              </a:rPr>
            </a:fld>
            <a:endParaRPr lang="en-US" altLang="zh-CN">
              <a:solidFill>
                <a:prstClr val="black"/>
              </a:solidFill>
              <a:latin typeface="Times New Roman" panose="02020503050405090304" pitchFamily="18" charset="0"/>
              <a:ea typeface="MS PGothic" panose="020B0600070205080204" pitchFamily="34" charset="-128"/>
            </a:endParaRPr>
          </a:p>
        </p:txBody>
      </p:sp>
      <p:sp>
        <p:nvSpPr>
          <p:cNvPr id="168963" name="Rectangle 2"/>
          <p:cNvSpPr>
            <a:spLocks noGrp="1" noRot="1" noChangeAspect="1" noChangeArrowheads="1" noTextEdit="1"/>
          </p:cNvSpPr>
          <p:nvPr>
            <p:ph type="sldImg"/>
          </p:nvPr>
        </p:nvSpPr>
        <p:spPr>
          <a:xfrm>
            <a:off x="685800" y="1143000"/>
            <a:ext cx="5486400" cy="3086100"/>
          </a:xfrm>
        </p:spPr>
      </p:sp>
      <p:sp>
        <p:nvSpPr>
          <p:cNvPr id="139268"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zh-CN" dirty="0"/>
          </a:p>
        </p:txBody>
      </p:sp>
    </p:spTree>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Rectangle 7"/>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defTabSz="914400">
              <a:defRPr>
                <a:solidFill>
                  <a:schemeClr val="tx1"/>
                </a:solidFill>
                <a:latin typeface="Comic Sans MS" panose="030F0902030302020204" pitchFamily="66" charset="0"/>
                <a:ea typeface="宋体" charset="-122"/>
              </a:defRPr>
            </a:lvl1pPr>
            <a:lvl2pPr marL="702945" indent="-270510" defTabSz="914400">
              <a:defRPr>
                <a:solidFill>
                  <a:schemeClr val="tx1"/>
                </a:solidFill>
                <a:latin typeface="Comic Sans MS" panose="030F0902030302020204" pitchFamily="66" charset="0"/>
                <a:ea typeface="宋体" charset="-122"/>
              </a:defRPr>
            </a:lvl2pPr>
            <a:lvl3pPr marL="1081405" indent="-216535" defTabSz="914400">
              <a:defRPr>
                <a:solidFill>
                  <a:schemeClr val="tx1"/>
                </a:solidFill>
                <a:latin typeface="Comic Sans MS" panose="030F0902030302020204" pitchFamily="66" charset="0"/>
                <a:ea typeface="宋体" charset="-122"/>
              </a:defRPr>
            </a:lvl3pPr>
            <a:lvl4pPr marL="1513840" indent="-216535" defTabSz="914400">
              <a:defRPr>
                <a:solidFill>
                  <a:schemeClr val="tx1"/>
                </a:solidFill>
                <a:latin typeface="Comic Sans MS" panose="030F0902030302020204" pitchFamily="66" charset="0"/>
                <a:ea typeface="宋体" charset="-122"/>
              </a:defRPr>
            </a:lvl4pPr>
            <a:lvl5pPr marL="1946275" indent="-216535" defTabSz="914400">
              <a:defRPr>
                <a:solidFill>
                  <a:schemeClr val="tx1"/>
                </a:solidFill>
                <a:latin typeface="Comic Sans MS" panose="030F0902030302020204" pitchFamily="66" charset="0"/>
                <a:ea typeface="宋体" charset="-122"/>
              </a:defRPr>
            </a:lvl5pPr>
            <a:lvl6pPr marL="237871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6pPr>
            <a:lvl7pPr marL="281114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7pPr>
            <a:lvl8pPr marL="3243580"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8pPr>
            <a:lvl9pPr marL="3676015" indent="-216535" defTabSz="914400" eaLnBrk="0" fontAlgn="base" hangingPunct="0">
              <a:spcBef>
                <a:spcPct val="0"/>
              </a:spcBef>
              <a:spcAft>
                <a:spcPct val="0"/>
              </a:spcAft>
              <a:defRPr>
                <a:solidFill>
                  <a:schemeClr val="tx1"/>
                </a:solidFill>
                <a:latin typeface="Comic Sans MS" panose="030F0902030302020204" pitchFamily="66" charset="0"/>
                <a:ea typeface="宋体" charset="-122"/>
              </a:defRPr>
            </a:lvl9pPr>
          </a:lstStyle>
          <a:p>
            <a:fld id="{F6BD353B-9DCC-4289-92BB-8FF87061D564}" type="slidenum">
              <a:rPr lang="en-US" altLang="zh-CN" smtClean="0">
                <a:solidFill>
                  <a:prstClr val="black"/>
                </a:solidFill>
                <a:latin typeface="Times New Roman" panose="02020503050405090304" pitchFamily="18" charset="0"/>
                <a:ea typeface="MS PGothic" panose="020B0600070205080204" pitchFamily="34" charset="-128"/>
              </a:rPr>
            </a:fld>
            <a:endParaRPr lang="en-US" altLang="zh-CN">
              <a:solidFill>
                <a:prstClr val="black"/>
              </a:solidFill>
              <a:latin typeface="Times New Roman" panose="02020503050405090304" pitchFamily="18" charset="0"/>
              <a:ea typeface="MS PGothic" panose="020B0600070205080204" pitchFamily="34" charset="-128"/>
            </a:endParaRPr>
          </a:p>
        </p:txBody>
      </p:sp>
      <p:sp>
        <p:nvSpPr>
          <p:cNvPr id="169987" name="Rectangle 2"/>
          <p:cNvSpPr>
            <a:spLocks noGrp="1" noRot="1" noChangeAspect="1" noChangeArrowheads="1" noTextEdit="1"/>
          </p:cNvSpPr>
          <p:nvPr>
            <p:ph type="sldImg"/>
          </p:nvPr>
        </p:nvSpPr>
        <p:spPr>
          <a:xfrm>
            <a:off x="685800" y="1143000"/>
            <a:ext cx="5486400" cy="3086100"/>
          </a:xfrm>
        </p:spPr>
      </p:sp>
      <p:sp>
        <p:nvSpPr>
          <p:cNvPr id="140292" name="Rectangle 3"/>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zh-CN" altLang="zh-CN" dirty="0"/>
          </a:p>
        </p:txBody>
      </p:sp>
    </p:spTree>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接着我们介绍以太网常见的两种物理拓扑结构，</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t>总线型：一直</a:t>
            </a:r>
            <a:r>
              <a:rPr lang="zh-CN" altLang="en-US" dirty="0">
                <a:solidFill>
                  <a:srgbClr val="CC0000"/>
                </a:solidFill>
                <a:latin typeface="+mn-ea"/>
              </a:rPr>
              <a:t>流行到</a:t>
            </a:r>
            <a:r>
              <a:rPr lang="en-US" altLang="zh-CN" dirty="0">
                <a:solidFill>
                  <a:srgbClr val="CC0000"/>
                </a:solidFill>
                <a:latin typeface="+mn-ea"/>
              </a:rPr>
              <a:t>90</a:t>
            </a:r>
            <a:r>
              <a:rPr lang="zh-CN" altLang="en-US" dirty="0">
                <a:solidFill>
                  <a:srgbClr val="CC0000"/>
                </a:solidFill>
                <a:latin typeface="+mn-ea"/>
              </a:rPr>
              <a:t>年代中期，</a:t>
            </a:r>
            <a:r>
              <a:rPr lang="zh-CN" altLang="en-US" dirty="0"/>
              <a:t>所有节点都属于相同的冲突域</a:t>
            </a:r>
            <a:endParaRPr lang="en-US" altLang="zh-CN" dirty="0"/>
          </a:p>
          <a:p>
            <a:pPr marL="0" marR="0" lvl="1" indent="0" algn="l" defTabSz="914400" rtl="0" eaLnBrk="1" fontAlgn="auto" latinLnBrk="0" hangingPunct="1">
              <a:lnSpc>
                <a:spcPct val="100000"/>
              </a:lnSpc>
              <a:spcBef>
                <a:spcPts val="0"/>
              </a:spcBef>
              <a:spcAft>
                <a:spcPts val="0"/>
              </a:spcAft>
              <a:buClrTx/>
              <a:buSzTx/>
              <a:buFontTx/>
              <a:buNone/>
              <a:defRPr/>
            </a:pPr>
            <a:r>
              <a:rPr lang="zh-CN" altLang="en-US" dirty="0">
                <a:solidFill>
                  <a:srgbClr val="CC0000"/>
                </a:solidFill>
              </a:rPr>
              <a:t>星形：目前仍然非常流行，星形结构的中心是交换机，每个端口</a:t>
            </a:r>
            <a:r>
              <a:rPr lang="zh-CN" altLang="en-US" dirty="0"/>
              <a:t>运行一个独立的以太网协议，节点相互之间发送数据帧不发生碰撞，每个端口对应的网段是一个独立的碰撞域。</a:t>
            </a:r>
            <a:endParaRPr lang="en-US" altLang="zh-CN" dirty="0"/>
          </a:p>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接着，我们再介绍以太网的帧结构，如图所示，包括了前同步码、目的</a:t>
            </a:r>
            <a:r>
              <a:rPr lang="en-US" altLang="zh-CN" dirty="0"/>
              <a:t>MAC</a:t>
            </a:r>
            <a:r>
              <a:rPr lang="zh-CN" altLang="en-US" dirty="0"/>
              <a:t>地址、源</a:t>
            </a:r>
            <a:r>
              <a:rPr lang="en-US" altLang="zh-CN" dirty="0"/>
              <a:t>MAC</a:t>
            </a:r>
            <a:r>
              <a:rPr lang="zh-CN" altLang="en-US" dirty="0"/>
              <a:t>地址、类型、数据和</a:t>
            </a:r>
            <a:r>
              <a:rPr lang="en-US" altLang="zh-CN" dirty="0"/>
              <a:t>CRC</a:t>
            </a:r>
            <a:r>
              <a:rPr lang="zh-CN" altLang="en-US" dirty="0"/>
              <a:t>校验码。</a:t>
            </a:r>
            <a:endParaRPr lang="en-US" altLang="zh-CN" dirty="0"/>
          </a:p>
          <a:p>
            <a:r>
              <a:rPr lang="zh-CN" altLang="en-US" dirty="0"/>
              <a:t>注意这里</a:t>
            </a:r>
            <a:r>
              <a:rPr lang="en-US" altLang="zh-CN" dirty="0"/>
              <a:t>CRC</a:t>
            </a:r>
            <a:r>
              <a:rPr lang="zh-CN" altLang="en-US" dirty="0"/>
              <a:t>检验的数据只包含目的</a:t>
            </a:r>
            <a:r>
              <a:rPr lang="en-US" altLang="zh-CN" dirty="0"/>
              <a:t>MAC</a:t>
            </a:r>
            <a:r>
              <a:rPr lang="zh-CN" altLang="en-US" dirty="0"/>
              <a:t>地址、源</a:t>
            </a:r>
            <a:r>
              <a:rPr lang="en-US" altLang="zh-CN" dirty="0"/>
              <a:t>MAC</a:t>
            </a:r>
            <a:r>
              <a:rPr lang="zh-CN" altLang="en-US" dirty="0"/>
              <a:t>地址、类型、数据四部分。</a:t>
            </a:r>
            <a:endParaRPr lang="en-US" altLang="zh-CN" dirty="0"/>
          </a:p>
          <a:p>
            <a:r>
              <a:rPr lang="zh-CN" altLang="en-US" dirty="0"/>
              <a:t>首先发送方的</a:t>
            </a:r>
            <a:r>
              <a:rPr lang="zh-CN" altLang="en-US" sz="1200" dirty="0">
                <a:latin typeface="+mn-ea"/>
                <a:ea typeface="+mn-ea"/>
              </a:rPr>
              <a:t>发送适配器将</a:t>
            </a:r>
            <a:r>
              <a:rPr lang="en-US" altLang="zh-CN" sz="1200" dirty="0">
                <a:solidFill>
                  <a:srgbClr val="FF0000"/>
                </a:solidFill>
                <a:latin typeface="+mn-ea"/>
                <a:ea typeface="+mn-ea"/>
              </a:rPr>
              <a:t>IP</a:t>
            </a:r>
            <a:r>
              <a:rPr lang="zh-CN" altLang="en-US" sz="1200" dirty="0">
                <a:solidFill>
                  <a:srgbClr val="FF0000"/>
                </a:solidFill>
                <a:latin typeface="+mn-ea"/>
                <a:ea typeface="+mn-ea"/>
              </a:rPr>
              <a:t>数据报封装</a:t>
            </a:r>
            <a:r>
              <a:rPr lang="zh-CN" altLang="en-US" sz="1200" dirty="0">
                <a:latin typeface="+mn-ea"/>
                <a:ea typeface="+mn-ea"/>
              </a:rPr>
              <a:t>成以太网帧，并传递到物理层。</a:t>
            </a:r>
            <a:endParaRPr lang="zh-CN" altLang="en-US" sz="1200" i="1" dirty="0">
              <a:latin typeface="+mn-ea"/>
              <a:ea typeface="+mn-ea"/>
            </a:endParaRPr>
          </a:p>
          <a:p>
            <a:pPr>
              <a:lnSpc>
                <a:spcPct val="125000"/>
              </a:lnSpc>
              <a:spcBef>
                <a:spcPct val="5000"/>
              </a:spcBef>
              <a:buFont typeface="Wingdings" panose="05000000000000000000" pitchFamily="2" charset="2"/>
              <a:buNone/>
            </a:pPr>
            <a:r>
              <a:rPr lang="zh-CN" altLang="en-US" sz="1200" i="1" dirty="0">
                <a:solidFill>
                  <a:schemeClr val="hlink"/>
                </a:solidFill>
                <a:latin typeface="+mn-ea"/>
                <a:ea typeface="+mn-ea"/>
              </a:rPr>
              <a:t>接收方的</a:t>
            </a:r>
            <a:r>
              <a:rPr lang="zh-CN" altLang="en-US" sz="1200" dirty="0">
                <a:latin typeface="+mn-ea"/>
                <a:ea typeface="+mn-ea"/>
              </a:rPr>
              <a:t>接收适配器从物理层收到该数据帧，抽</a:t>
            </a:r>
            <a:r>
              <a:rPr lang="zh-CN" altLang="en-US" sz="1200" dirty="0">
                <a:solidFill>
                  <a:srgbClr val="FF0000"/>
                </a:solidFill>
                <a:latin typeface="+mn-ea"/>
                <a:ea typeface="+mn-ea"/>
              </a:rPr>
              <a:t>取出</a:t>
            </a:r>
            <a:r>
              <a:rPr lang="en-US" altLang="zh-CN" sz="1200" dirty="0">
                <a:solidFill>
                  <a:srgbClr val="FF0000"/>
                </a:solidFill>
                <a:latin typeface="+mn-ea"/>
                <a:ea typeface="+mn-ea"/>
              </a:rPr>
              <a:t>IP</a:t>
            </a:r>
            <a:r>
              <a:rPr lang="zh-CN" altLang="en-US" sz="1200" dirty="0">
                <a:solidFill>
                  <a:srgbClr val="FF0000"/>
                </a:solidFill>
                <a:latin typeface="+mn-ea"/>
                <a:ea typeface="+mn-ea"/>
              </a:rPr>
              <a:t>数据报</a:t>
            </a:r>
            <a:r>
              <a:rPr lang="zh-CN" altLang="en-US" sz="1200" dirty="0">
                <a:latin typeface="+mn-ea"/>
                <a:ea typeface="+mn-ea"/>
              </a:rPr>
              <a:t>，并传递给网络层。</a:t>
            </a:r>
            <a:endParaRPr lang="zh-CN" altLang="en-US" sz="1200" dirty="0">
              <a:latin typeface="+mn-ea"/>
              <a:ea typeface="+mn-ea"/>
            </a:endParaRPr>
          </a:p>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62392B43-BC91-4D58-8B0E-9730474BC27B}" type="slidenum">
              <a:rPr lang="zh-CN" altLang="en-US" smtClean="0">
                <a:solidFill>
                  <a:prstClr val="black"/>
                </a:solidFill>
                <a:latin typeface="Calibri"/>
                <a:ea typeface="宋体"/>
              </a:rPr>
            </a:fld>
            <a:endParaRPr lang="zh-CN" altLang="en-US">
              <a:solidFill>
                <a:prstClr val="black"/>
              </a:solidFill>
              <a:latin typeface="Calibri"/>
              <a:ea typeface="宋体"/>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sp>
        <p:nvSpPr>
          <p:cNvPr id="13" name="圆角矩形 12"/>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4" name="圆角矩形 13"/>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6479725" y="3800546"/>
            <a:ext cx="3877986" cy="584775"/>
          </a:xfrm>
          <a:prstGeom prst="rect">
            <a:avLst/>
          </a:prstGeom>
          <a:noFill/>
        </p:spPr>
        <p:txBody>
          <a:bodyPr wrap="none" rtlCol="0">
            <a:spAutoFit/>
          </a:bodyPr>
          <a:lstStyle/>
          <a:p>
            <a:pPr algn="r"/>
            <a:r>
              <a:rPr lang="en-US" altLang="zh-CN" sz="3200" b="1" dirty="0">
                <a:solidFill>
                  <a:srgbClr val="575757"/>
                </a:solidFill>
              </a:rPr>
              <a:t>《</a:t>
            </a:r>
            <a:r>
              <a:rPr lang="zh-CN" altLang="en-US" sz="3200" b="1" dirty="0">
                <a:solidFill>
                  <a:srgbClr val="575757"/>
                </a:solidFill>
              </a:rPr>
              <a:t>计算机网络系统</a:t>
            </a:r>
            <a:r>
              <a:rPr lang="en-US" altLang="zh-CN" sz="3200" b="1" dirty="0">
                <a:solidFill>
                  <a:srgbClr val="575757"/>
                </a:solidFill>
              </a:rPr>
              <a:t>》</a:t>
            </a:r>
            <a:endParaRPr lang="zh-CN" altLang="en-US" sz="3200" b="1" dirty="0">
              <a:solidFill>
                <a:srgbClr val="575757"/>
              </a:solidFill>
            </a:endParaRPr>
          </a:p>
        </p:txBody>
      </p:sp>
      <p:cxnSp>
        <p:nvCxnSpPr>
          <p:cNvPr id="20" name="直接连接符 19"/>
          <p:cNvCxnSpPr/>
          <p:nvPr userDrawn="1"/>
        </p:nvCxnSpPr>
        <p:spPr>
          <a:xfrm>
            <a:off x="6701246" y="4400168"/>
            <a:ext cx="3401213"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2" name="圆角矩形 11"/>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圆角矩形 10"/>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2"/>
                                        </p:tgtEl>
                                        <p:attrNameLst>
                                          <p:attrName>style.visibility</p:attrName>
                                        </p:attrNameLst>
                                      </p:cBhvr>
                                      <p:to>
                                        <p:strVal val="visible"/>
                                      </p:to>
                                    </p:set>
                                    <p:anim calcmode="lin" valueType="num">
                                      <p:cBhvr additive="base">
                                        <p:cTn id="12" dur="500" fill="hold"/>
                                        <p:tgtEl>
                                          <p:spTgt spid="12"/>
                                        </p:tgtEl>
                                        <p:attrNameLst>
                                          <p:attrName>ppt_x</p:attrName>
                                        </p:attrNameLst>
                                      </p:cBhvr>
                                      <p:tavLst>
                                        <p:tav tm="0">
                                          <p:val>
                                            <p:strVal val="#ppt_x"/>
                                          </p:val>
                                        </p:tav>
                                        <p:tav tm="100000">
                                          <p:val>
                                            <p:strVal val="#ppt_x"/>
                                          </p:val>
                                        </p:tav>
                                      </p:tavLst>
                                    </p:anim>
                                    <p:anim calcmode="lin" valueType="num">
                                      <p:cBhvr additive="base">
                                        <p:cTn id="13" dur="500" fill="hold"/>
                                        <p:tgtEl>
                                          <p:spTgt spid="12"/>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14"/>
                                        </p:tgtEl>
                                        <p:attrNameLst>
                                          <p:attrName>style.visibility</p:attrName>
                                        </p:attrNameLst>
                                      </p:cBhvr>
                                      <p:to>
                                        <p:strVal val="visible"/>
                                      </p:to>
                                    </p:set>
                                    <p:anim calcmode="lin" valueType="num">
                                      <p:cBhvr additive="base">
                                        <p:cTn id="17" dur="500" fill="hold"/>
                                        <p:tgtEl>
                                          <p:spTgt spid="14"/>
                                        </p:tgtEl>
                                        <p:attrNameLst>
                                          <p:attrName>ppt_x</p:attrName>
                                        </p:attrNameLst>
                                      </p:cBhvr>
                                      <p:tavLst>
                                        <p:tav tm="0">
                                          <p:val>
                                            <p:strVal val="#ppt_x"/>
                                          </p:val>
                                        </p:tav>
                                        <p:tav tm="100000">
                                          <p:val>
                                            <p:strVal val="#ppt_x"/>
                                          </p:val>
                                        </p:tav>
                                      </p:tavLst>
                                    </p:anim>
                                    <p:anim calcmode="lin" valueType="num">
                                      <p:cBhvr additive="base">
                                        <p:cTn id="18" dur="500" fill="hold"/>
                                        <p:tgtEl>
                                          <p:spTgt spid="1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13"/>
                                        </p:tgtEl>
                                        <p:attrNameLst>
                                          <p:attrName>style.visibility</p:attrName>
                                        </p:attrNameLst>
                                      </p:cBhvr>
                                      <p:to>
                                        <p:strVal val="visible"/>
                                      </p:to>
                                    </p:set>
                                    <p:anim calcmode="lin" valueType="num">
                                      <p:cBhvr additive="base">
                                        <p:cTn id="22" dur="500" fill="hold"/>
                                        <p:tgtEl>
                                          <p:spTgt spid="13"/>
                                        </p:tgtEl>
                                        <p:attrNameLst>
                                          <p:attrName>ppt_x</p:attrName>
                                        </p:attrNameLst>
                                      </p:cBhvr>
                                      <p:tavLst>
                                        <p:tav tm="0">
                                          <p:val>
                                            <p:strVal val="#ppt_x"/>
                                          </p:val>
                                        </p:tav>
                                        <p:tav tm="100000">
                                          <p:val>
                                            <p:strVal val="#ppt_x"/>
                                          </p:val>
                                        </p:tav>
                                      </p:tavLst>
                                    </p:anim>
                                    <p:anim calcmode="lin" valueType="num">
                                      <p:cBhvr additive="base">
                                        <p:cTn id="23" dur="500" fill="hold"/>
                                        <p:tgtEl>
                                          <p:spTgt spid="1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8" fill="hold" grpId="0" nodeType="afterEffect">
                                  <p:stCondLst>
                                    <p:cond delay="0"/>
                                  </p:stCondLst>
                                  <p:childTnLst>
                                    <p:set>
                                      <p:cBhvr>
                                        <p:cTn id="26" dur="1" fill="hold">
                                          <p:stCondLst>
                                            <p:cond delay="0"/>
                                          </p:stCondLst>
                                        </p:cTn>
                                        <p:tgtEl>
                                          <p:spTgt spid="16"/>
                                        </p:tgtEl>
                                        <p:attrNameLst>
                                          <p:attrName>style.visibility</p:attrName>
                                        </p:attrNameLst>
                                      </p:cBhvr>
                                      <p:to>
                                        <p:strVal val="visible"/>
                                      </p:to>
                                    </p:set>
                                    <p:anim calcmode="lin" valueType="num">
                                      <p:cBhvr additive="base">
                                        <p:cTn id="27" dur="500" fill="hold"/>
                                        <p:tgtEl>
                                          <p:spTgt spid="16"/>
                                        </p:tgtEl>
                                        <p:attrNameLst>
                                          <p:attrName>ppt_x</p:attrName>
                                        </p:attrNameLst>
                                      </p:cBhvr>
                                      <p:tavLst>
                                        <p:tav tm="0">
                                          <p:val>
                                            <p:strVal val="0-#ppt_w/2"/>
                                          </p:val>
                                        </p:tav>
                                        <p:tav tm="100000">
                                          <p:val>
                                            <p:strVal val="#ppt_x"/>
                                          </p:val>
                                        </p:tav>
                                      </p:tavLst>
                                    </p:anim>
                                    <p:anim calcmode="lin" valueType="num">
                                      <p:cBhvr additive="base">
                                        <p:cTn id="28" dur="500" fill="hold"/>
                                        <p:tgtEl>
                                          <p:spTgt spid="16"/>
                                        </p:tgtEl>
                                        <p:attrNameLst>
                                          <p:attrName>ppt_y</p:attrName>
                                        </p:attrNameLst>
                                      </p:cBhvr>
                                      <p:tavLst>
                                        <p:tav tm="0">
                                          <p:val>
                                            <p:strVal val="#ppt_y"/>
                                          </p:val>
                                        </p:tav>
                                        <p:tav tm="100000">
                                          <p:val>
                                            <p:strVal val="#ppt_y"/>
                                          </p:val>
                                        </p:tav>
                                      </p:tavLst>
                                    </p:anim>
                                  </p:childTnLst>
                                </p:cTn>
                              </p:par>
                            </p:childTnLst>
                          </p:cTn>
                        </p:par>
                        <p:par>
                          <p:cTn id="29" fill="hold">
                            <p:stCondLst>
                              <p:cond delay="2500"/>
                            </p:stCondLst>
                            <p:childTnLst>
                              <p:par>
                                <p:cTn id="30" presetID="2" presetClass="entr" presetSubtype="8" fill="hold" nodeType="afterEffect">
                                  <p:stCondLst>
                                    <p:cond delay="0"/>
                                  </p:stCondLst>
                                  <p:childTnLst>
                                    <p:set>
                                      <p:cBhvr>
                                        <p:cTn id="31" dur="1" fill="hold">
                                          <p:stCondLst>
                                            <p:cond delay="0"/>
                                          </p:stCondLst>
                                        </p:cTn>
                                        <p:tgtEl>
                                          <p:spTgt spid="20"/>
                                        </p:tgtEl>
                                        <p:attrNameLst>
                                          <p:attrName>style.visibility</p:attrName>
                                        </p:attrNameLst>
                                      </p:cBhvr>
                                      <p:to>
                                        <p:strVal val="visible"/>
                                      </p:to>
                                    </p:set>
                                    <p:anim calcmode="lin" valueType="num">
                                      <p:cBhvr additive="base">
                                        <p:cTn id="32" dur="500" fill="hold"/>
                                        <p:tgtEl>
                                          <p:spTgt spid="20"/>
                                        </p:tgtEl>
                                        <p:attrNameLst>
                                          <p:attrName>ppt_x</p:attrName>
                                        </p:attrNameLst>
                                      </p:cBhvr>
                                      <p:tavLst>
                                        <p:tav tm="0">
                                          <p:val>
                                            <p:strVal val="0-#ppt_w/2"/>
                                          </p:val>
                                        </p:tav>
                                        <p:tav tm="100000">
                                          <p:val>
                                            <p:strVal val="#ppt_x"/>
                                          </p:val>
                                        </p:tav>
                                      </p:tavLst>
                                    </p:anim>
                                    <p:anim calcmode="lin" valueType="num">
                                      <p:cBhvr additive="base">
                                        <p:cTn id="33" dur="500" fill="hold"/>
                                        <p:tgtEl>
                                          <p:spTgt spid="20"/>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animBg="1"/>
      <p:bldP spid="16" grpId="0"/>
      <p:bldP spid="12" grpId="0" animBg="1"/>
      <p:bldP spid="11" grpId="0" animBg="1"/>
    </p:bld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目录">
    <p:spTree>
      <p:nvGrpSpPr>
        <p:cNvPr id="1" name=""/>
        <p:cNvGrpSpPr/>
        <p:nvPr/>
      </p:nvGrpSpPr>
      <p:grpSpPr>
        <a:xfrm>
          <a:off x="0" y="0"/>
          <a:ext cx="0" cy="0"/>
          <a:chOff x="0" y="0"/>
          <a:chExt cx="0" cy="0"/>
        </a:xfrm>
      </p:grpSpPr>
      <p:sp>
        <p:nvSpPr>
          <p:cNvPr id="15" name="任意多边形 14"/>
          <p:cNvSpPr/>
          <p:nvPr userDrawn="1"/>
        </p:nvSpPr>
        <p:spPr>
          <a:xfrm rot="5400000">
            <a:off x="9944567" y="-470491"/>
            <a:ext cx="589616" cy="3905250"/>
          </a:xfrm>
          <a:custGeom>
            <a:avLst/>
            <a:gdLst>
              <a:gd name="connsiteX0" fmla="*/ 0 w 589616"/>
              <a:gd name="connsiteY0" fmla="*/ 4329742 h 4624550"/>
              <a:gd name="connsiteX1" fmla="*/ 0 w 589616"/>
              <a:gd name="connsiteY1" fmla="*/ 0 h 4624550"/>
              <a:gd name="connsiteX2" fmla="*/ 589616 w 589616"/>
              <a:gd name="connsiteY2" fmla="*/ 0 h 4624550"/>
              <a:gd name="connsiteX3" fmla="*/ 589616 w 589616"/>
              <a:gd name="connsiteY3" fmla="*/ 4329742 h 4624550"/>
              <a:gd name="connsiteX4" fmla="*/ 294808 w 589616"/>
              <a:gd name="connsiteY4" fmla="*/ 4624550 h 4624550"/>
              <a:gd name="connsiteX5" fmla="*/ 0 w 589616"/>
              <a:gd name="connsiteY5" fmla="*/ 4329742 h 46245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589616" h="4624550">
                <a:moveTo>
                  <a:pt x="0" y="4329742"/>
                </a:moveTo>
                <a:lnTo>
                  <a:pt x="0" y="0"/>
                </a:lnTo>
                <a:lnTo>
                  <a:pt x="589616" y="0"/>
                </a:lnTo>
                <a:lnTo>
                  <a:pt x="589616" y="4329742"/>
                </a:lnTo>
                <a:cubicBezTo>
                  <a:pt x="589616" y="4492560"/>
                  <a:pt x="457626" y="4624550"/>
                  <a:pt x="294808" y="4624550"/>
                </a:cubicBezTo>
                <a:cubicBezTo>
                  <a:pt x="131990" y="4624550"/>
                  <a:pt x="0" y="4492560"/>
                  <a:pt x="0" y="4329742"/>
                </a:cubicBezTo>
                <a:close/>
              </a:path>
            </a:pathLst>
          </a:cu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任意多边形 12"/>
          <p:cNvSpPr/>
          <p:nvPr userDrawn="1"/>
        </p:nvSpPr>
        <p:spPr>
          <a:xfrm rot="5400000">
            <a:off x="1482702" y="-398344"/>
            <a:ext cx="795552" cy="3760956"/>
          </a:xfrm>
          <a:custGeom>
            <a:avLst/>
            <a:gdLst>
              <a:gd name="connsiteX0" fmla="*/ 0 w 795552"/>
              <a:gd name="connsiteY0" fmla="*/ 3760956 h 3760956"/>
              <a:gd name="connsiteX1" fmla="*/ 0 w 795552"/>
              <a:gd name="connsiteY1" fmla="*/ 397776 h 3760956"/>
              <a:gd name="connsiteX2" fmla="*/ 397776 w 795552"/>
              <a:gd name="connsiteY2" fmla="*/ 0 h 3760956"/>
              <a:gd name="connsiteX3" fmla="*/ 795552 w 795552"/>
              <a:gd name="connsiteY3" fmla="*/ 397776 h 3760956"/>
              <a:gd name="connsiteX4" fmla="*/ 795552 w 795552"/>
              <a:gd name="connsiteY4" fmla="*/ 3760956 h 37609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795552" h="3760956">
                <a:moveTo>
                  <a:pt x="0" y="3760956"/>
                </a:moveTo>
                <a:lnTo>
                  <a:pt x="0" y="397776"/>
                </a:lnTo>
                <a:cubicBezTo>
                  <a:pt x="0" y="178090"/>
                  <a:pt x="178090" y="0"/>
                  <a:pt x="397776" y="0"/>
                </a:cubicBezTo>
                <a:cubicBezTo>
                  <a:pt x="617462" y="0"/>
                  <a:pt x="795552" y="178090"/>
                  <a:pt x="795552" y="397776"/>
                </a:cubicBezTo>
                <a:lnTo>
                  <a:pt x="795552" y="3760956"/>
                </a:lnTo>
                <a:close/>
              </a:path>
            </a:pathLst>
          </a:cu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文本框 15"/>
          <p:cNvSpPr txBox="1"/>
          <p:nvPr userDrawn="1"/>
        </p:nvSpPr>
        <p:spPr>
          <a:xfrm>
            <a:off x="3832287" y="1020469"/>
            <a:ext cx="1569660" cy="923330"/>
          </a:xfrm>
          <a:prstGeom prst="rect">
            <a:avLst/>
          </a:prstGeom>
          <a:noFill/>
        </p:spPr>
        <p:txBody>
          <a:bodyPr wrap="none" rtlCol="0">
            <a:spAutoFit/>
          </a:bodyPr>
          <a:lstStyle/>
          <a:p>
            <a:r>
              <a:rPr lang="zh-CN" altLang="en-US" sz="5400" b="1" dirty="0">
                <a:solidFill>
                  <a:srgbClr val="575757"/>
                </a:solidFill>
              </a:rPr>
              <a:t>目录</a:t>
            </a:r>
            <a:endParaRPr lang="zh-CN" altLang="en-US" sz="5400" b="1" dirty="0">
              <a:solidFill>
                <a:srgbClr val="575757"/>
              </a:solidFill>
            </a:endParaRPr>
          </a:p>
        </p:txBody>
      </p:sp>
      <p:sp>
        <p:nvSpPr>
          <p:cNvPr id="17" name="文本框 16"/>
          <p:cNvSpPr txBox="1"/>
          <p:nvPr userDrawn="1"/>
        </p:nvSpPr>
        <p:spPr>
          <a:xfrm>
            <a:off x="5361818" y="1097414"/>
            <a:ext cx="2028119" cy="769441"/>
          </a:xfrm>
          <a:prstGeom prst="rect">
            <a:avLst/>
          </a:prstGeom>
          <a:noFill/>
        </p:spPr>
        <p:txBody>
          <a:bodyPr wrap="none" rtlCol="0">
            <a:spAutoFit/>
          </a:bodyPr>
          <a:lstStyle/>
          <a:p>
            <a:r>
              <a:rPr lang="en-US" altLang="zh-CN" sz="4400" b="1" dirty="0">
                <a:solidFill>
                  <a:srgbClr val="575757"/>
                </a:solidFill>
              </a:rPr>
              <a:t>CONTENT</a:t>
            </a:r>
            <a:endParaRPr lang="zh-CN" altLang="en-US" sz="4400" b="1" dirty="0">
              <a:solidFill>
                <a:srgbClr val="5757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0-#ppt_w/2"/>
                                          </p:val>
                                        </p:tav>
                                        <p:tav tm="100000">
                                          <p:val>
                                            <p:strVal val="#ppt_x"/>
                                          </p:val>
                                        </p:tav>
                                      </p:tavLst>
                                    </p:anim>
                                    <p:anim calcmode="lin" valueType="num">
                                      <p:cBhvr additive="base">
                                        <p:cTn id="8" dur="500" fill="hold"/>
                                        <p:tgtEl>
                                          <p:spTgt spid="13"/>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2" presetClass="entr" presetSubtype="8" fill="hold" grpId="0" nodeType="afterEffect">
                                  <p:stCondLst>
                                    <p:cond delay="0"/>
                                  </p:stCondLst>
                                  <p:childTnLst>
                                    <p:set>
                                      <p:cBhvr>
                                        <p:cTn id="11" dur="1" fill="hold">
                                          <p:stCondLst>
                                            <p:cond delay="0"/>
                                          </p:stCondLst>
                                        </p:cTn>
                                        <p:tgtEl>
                                          <p:spTgt spid="16"/>
                                        </p:tgtEl>
                                        <p:attrNameLst>
                                          <p:attrName>style.visibility</p:attrName>
                                        </p:attrNameLst>
                                      </p:cBhvr>
                                      <p:to>
                                        <p:strVal val="visible"/>
                                      </p:to>
                                    </p:set>
                                    <p:anim calcmode="lin" valueType="num">
                                      <p:cBhvr additive="base">
                                        <p:cTn id="12" dur="500" fill="hold"/>
                                        <p:tgtEl>
                                          <p:spTgt spid="16"/>
                                        </p:tgtEl>
                                        <p:attrNameLst>
                                          <p:attrName>ppt_x</p:attrName>
                                        </p:attrNameLst>
                                      </p:cBhvr>
                                      <p:tavLst>
                                        <p:tav tm="0">
                                          <p:val>
                                            <p:strVal val="0-#ppt_w/2"/>
                                          </p:val>
                                        </p:tav>
                                        <p:tav tm="100000">
                                          <p:val>
                                            <p:strVal val="#ppt_x"/>
                                          </p:val>
                                        </p:tav>
                                      </p:tavLst>
                                    </p:anim>
                                    <p:anim calcmode="lin" valueType="num">
                                      <p:cBhvr additive="base">
                                        <p:cTn id="13" dur="500" fill="hold"/>
                                        <p:tgtEl>
                                          <p:spTgt spid="16"/>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ID="2" presetClass="entr" presetSubtype="8" fill="hold" grpId="0" nodeType="after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0-#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childTnLst>
                          </p:cTn>
                        </p:par>
                        <p:par>
                          <p:cTn id="19" fill="hold">
                            <p:stCondLst>
                              <p:cond delay="1500"/>
                            </p:stCondLst>
                            <p:childTnLst>
                              <p:par>
                                <p:cTn id="20" presetID="2" presetClass="entr" presetSubtype="8" fill="hold" grpId="0" nodeType="afterEffect">
                                  <p:stCondLst>
                                    <p:cond delay="0"/>
                                  </p:stCondLst>
                                  <p:childTnLst>
                                    <p:set>
                                      <p:cBhvr>
                                        <p:cTn id="21" dur="1" fill="hold">
                                          <p:stCondLst>
                                            <p:cond delay="0"/>
                                          </p:stCondLst>
                                        </p:cTn>
                                        <p:tgtEl>
                                          <p:spTgt spid="15"/>
                                        </p:tgtEl>
                                        <p:attrNameLst>
                                          <p:attrName>style.visibility</p:attrName>
                                        </p:attrNameLst>
                                      </p:cBhvr>
                                      <p:to>
                                        <p:strVal val="visible"/>
                                      </p:to>
                                    </p:set>
                                    <p:anim calcmode="lin" valueType="num">
                                      <p:cBhvr additive="base">
                                        <p:cTn id="22" dur="500" fill="hold"/>
                                        <p:tgtEl>
                                          <p:spTgt spid="15"/>
                                        </p:tgtEl>
                                        <p:attrNameLst>
                                          <p:attrName>ppt_x</p:attrName>
                                        </p:attrNameLst>
                                      </p:cBhvr>
                                      <p:tavLst>
                                        <p:tav tm="0">
                                          <p:val>
                                            <p:strVal val="0-#ppt_w/2"/>
                                          </p:val>
                                        </p:tav>
                                        <p:tav tm="100000">
                                          <p:val>
                                            <p:strVal val="#ppt_x"/>
                                          </p:val>
                                        </p:tav>
                                      </p:tavLst>
                                    </p:anim>
                                    <p:anim calcmode="lin" valueType="num">
                                      <p:cBhvr additive="base">
                                        <p:cTn id="23" dur="500" fill="hold"/>
                                        <p:tgtEl>
                                          <p:spTgt spid="1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3" grpId="0" animBg="1"/>
      <p:bldP spid="16" grpId="0"/>
      <p:bldP spid="17" grpId="0"/>
    </p:bld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过渡页">
    <p:spTree>
      <p:nvGrpSpPr>
        <p:cNvPr id="1" name=""/>
        <p:cNvGrpSpPr/>
        <p:nvPr/>
      </p:nvGrpSpPr>
      <p:grpSpPr>
        <a:xfrm>
          <a:off x="0" y="0"/>
          <a:ext cx="0" cy="0"/>
          <a:chOff x="0" y="0"/>
          <a:chExt cx="0" cy="0"/>
        </a:xfrm>
      </p:grpSpPr>
      <p:sp>
        <p:nvSpPr>
          <p:cNvPr id="3" name="圆角矩形 2"/>
          <p:cNvSpPr/>
          <p:nvPr userDrawn="1"/>
        </p:nvSpPr>
        <p:spPr>
          <a:xfrm rot="3451016">
            <a:off x="9900969" y="-608721"/>
            <a:ext cx="770864" cy="527697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圆角矩形 3"/>
          <p:cNvSpPr/>
          <p:nvPr userDrawn="1"/>
        </p:nvSpPr>
        <p:spPr>
          <a:xfrm rot="3451016">
            <a:off x="10541378" y="-820257"/>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additive="base">
                                        <p:cTn id="12" dur="500" fill="hold"/>
                                        <p:tgtEl>
                                          <p:spTgt spid="3"/>
                                        </p:tgtEl>
                                        <p:attrNameLst>
                                          <p:attrName>ppt_x</p:attrName>
                                        </p:attrNameLst>
                                      </p:cBhvr>
                                      <p:tavLst>
                                        <p:tav tm="0">
                                          <p:val>
                                            <p:strVal val="#ppt_x"/>
                                          </p:val>
                                        </p:tav>
                                        <p:tav tm="100000">
                                          <p:val>
                                            <p:strVal val="#ppt_x"/>
                                          </p:val>
                                        </p:tav>
                                      </p:tavLst>
                                    </p:anim>
                                    <p:anim calcmode="lin" valueType="num">
                                      <p:cBhvr additive="base">
                                        <p:cTn id="13" dur="500" fill="hold"/>
                                        <p:tgtEl>
                                          <p:spTgt spid="3"/>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P spid="4" grpId="0" animBg="1"/>
    </p:bld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内容页">
    <p:spTree>
      <p:nvGrpSpPr>
        <p:cNvPr id="1" name=""/>
        <p:cNvGrpSpPr/>
        <p:nvPr/>
      </p:nvGrpSpPr>
      <p:grpSpPr>
        <a:xfrm>
          <a:off x="0" y="0"/>
          <a:ext cx="0" cy="0"/>
          <a:chOff x="0" y="0"/>
          <a:chExt cx="0" cy="0"/>
        </a:xfrm>
      </p:grpSpPr>
      <p:sp>
        <p:nvSpPr>
          <p:cNvPr id="5" name="任意多边形 4"/>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尾页">
    <p:spTree>
      <p:nvGrpSpPr>
        <p:cNvPr id="1" name=""/>
        <p:cNvGrpSpPr/>
        <p:nvPr/>
      </p:nvGrpSpPr>
      <p:grpSpPr>
        <a:xfrm>
          <a:off x="0" y="0"/>
          <a:ext cx="0" cy="0"/>
          <a:chOff x="0" y="0"/>
          <a:chExt cx="0" cy="0"/>
        </a:xfrm>
      </p:grpSpPr>
      <p:sp>
        <p:nvSpPr>
          <p:cNvPr id="5" name="圆角矩形 4"/>
          <p:cNvSpPr/>
          <p:nvPr userDrawn="1"/>
        </p:nvSpPr>
        <p:spPr>
          <a:xfrm rot="3249195">
            <a:off x="10070942" y="3140413"/>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圆角矩形 5"/>
          <p:cNvSpPr/>
          <p:nvPr userDrawn="1"/>
        </p:nvSpPr>
        <p:spPr>
          <a:xfrm rot="3249195">
            <a:off x="9048551" y="4065046"/>
            <a:ext cx="578925" cy="3556031"/>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cxnSp>
        <p:nvCxnSpPr>
          <p:cNvPr id="9" name="直接连接符 8"/>
          <p:cNvCxnSpPr/>
          <p:nvPr userDrawn="1"/>
        </p:nvCxnSpPr>
        <p:spPr>
          <a:xfrm>
            <a:off x="5234094" y="4400168"/>
            <a:ext cx="4959859" cy="0"/>
          </a:xfrm>
          <a:prstGeom prst="line">
            <a:avLst/>
          </a:prstGeom>
          <a:ln w="25400">
            <a:solidFill>
              <a:srgbClr val="575757"/>
            </a:solidFill>
          </a:ln>
        </p:spPr>
        <p:style>
          <a:lnRef idx="1">
            <a:schemeClr val="accent1"/>
          </a:lnRef>
          <a:fillRef idx="0">
            <a:schemeClr val="accent1"/>
          </a:fillRef>
          <a:effectRef idx="0">
            <a:schemeClr val="accent1"/>
          </a:effectRef>
          <a:fontRef idx="minor">
            <a:schemeClr val="tx1"/>
          </a:fontRef>
        </p:style>
      </p:cxnSp>
      <p:sp>
        <p:nvSpPr>
          <p:cNvPr id="11" name="圆角矩形 10"/>
          <p:cNvSpPr/>
          <p:nvPr userDrawn="1"/>
        </p:nvSpPr>
        <p:spPr>
          <a:xfrm rot="3368301">
            <a:off x="6295868" y="-519379"/>
            <a:ext cx="589616" cy="4927506"/>
          </a:xfrm>
          <a:prstGeom prst="roundRect">
            <a:avLst>
              <a:gd name="adj" fmla="val 50000"/>
            </a:avLst>
          </a:prstGeom>
          <a:solidFill>
            <a:srgbClr val="686E7E">
              <a:alpha val="92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圆角矩形 11"/>
          <p:cNvSpPr/>
          <p:nvPr userDrawn="1"/>
        </p:nvSpPr>
        <p:spPr>
          <a:xfrm rot="3437467">
            <a:off x="5333871" y="-305445"/>
            <a:ext cx="589616" cy="4927506"/>
          </a:xfrm>
          <a:prstGeom prst="roundRect">
            <a:avLst>
              <a:gd name="adj" fmla="val 50000"/>
            </a:avLst>
          </a:prstGeom>
          <a:solidFill>
            <a:schemeClr val="accent1">
              <a:alpha val="6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3" name="文本框 12"/>
          <p:cNvSpPr txBox="1"/>
          <p:nvPr userDrawn="1"/>
        </p:nvSpPr>
        <p:spPr>
          <a:xfrm>
            <a:off x="5772103" y="3630727"/>
            <a:ext cx="4698722" cy="769441"/>
          </a:xfrm>
          <a:prstGeom prst="rect">
            <a:avLst/>
          </a:prstGeom>
          <a:noFill/>
        </p:spPr>
        <p:txBody>
          <a:bodyPr wrap="none" rtlCol="0">
            <a:spAutoFit/>
          </a:bodyPr>
          <a:lstStyle/>
          <a:p>
            <a:r>
              <a:rPr lang="zh-CN" altLang="en-US" sz="4400" b="1" dirty="0">
                <a:solidFill>
                  <a:srgbClr val="575757"/>
                </a:solidFill>
              </a:rPr>
              <a:t>感谢大家</a:t>
            </a:r>
            <a:r>
              <a:rPr lang="zh-CN" altLang="en-US" sz="4400" b="1">
                <a:solidFill>
                  <a:srgbClr val="575757"/>
                </a:solidFill>
              </a:rPr>
              <a:t>的观看！</a:t>
            </a:r>
            <a:endParaRPr lang="zh-CN" altLang="en-US" sz="4400" b="1" dirty="0">
              <a:solidFill>
                <a:srgbClr val="575757"/>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0-#ppt_h/2"/>
                                          </p:val>
                                        </p:tav>
                                        <p:tav tm="100000">
                                          <p:val>
                                            <p:strVal val="#ppt_y"/>
                                          </p:val>
                                        </p:tav>
                                      </p:tavLst>
                                    </p:anim>
                                  </p:childTnLst>
                                </p:cTn>
                              </p:par>
                            </p:childTnLst>
                          </p:cTn>
                        </p:par>
                        <p:par>
                          <p:cTn id="9" fill="hold">
                            <p:stCondLst>
                              <p:cond delay="500"/>
                            </p:stCondLst>
                            <p:childTnLst>
                              <p:par>
                                <p:cTn id="10" presetID="2" presetClass="entr" presetSubtype="1" fill="hold" grpId="0" nodeType="afterEffect">
                                  <p:stCondLst>
                                    <p:cond delay="0"/>
                                  </p:stCondLst>
                                  <p:childTnLst>
                                    <p:set>
                                      <p:cBhvr>
                                        <p:cTn id="11" dur="1" fill="hold">
                                          <p:stCondLst>
                                            <p:cond delay="0"/>
                                          </p:stCondLst>
                                        </p:cTn>
                                        <p:tgtEl>
                                          <p:spTgt spid="11"/>
                                        </p:tgtEl>
                                        <p:attrNameLst>
                                          <p:attrName>style.visibility</p:attrName>
                                        </p:attrNameLst>
                                      </p:cBhvr>
                                      <p:to>
                                        <p:strVal val="visible"/>
                                      </p:to>
                                    </p:set>
                                    <p:anim calcmode="lin" valueType="num">
                                      <p:cBhvr additive="base">
                                        <p:cTn id="12" dur="500" fill="hold"/>
                                        <p:tgtEl>
                                          <p:spTgt spid="11"/>
                                        </p:tgtEl>
                                        <p:attrNameLst>
                                          <p:attrName>ppt_x</p:attrName>
                                        </p:attrNameLst>
                                      </p:cBhvr>
                                      <p:tavLst>
                                        <p:tav tm="0">
                                          <p:val>
                                            <p:strVal val="#ppt_x"/>
                                          </p:val>
                                        </p:tav>
                                        <p:tav tm="100000">
                                          <p:val>
                                            <p:strVal val="#ppt_x"/>
                                          </p:val>
                                        </p:tav>
                                      </p:tavLst>
                                    </p:anim>
                                    <p:anim calcmode="lin" valueType="num">
                                      <p:cBhvr additive="base">
                                        <p:cTn id="13" dur="500" fill="hold"/>
                                        <p:tgtEl>
                                          <p:spTgt spid="11"/>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fill="hold" grpId="0" nodeType="afterEffect">
                                  <p:stCondLst>
                                    <p:cond delay="0"/>
                                  </p:stCondLst>
                                  <p:childTnLst>
                                    <p:set>
                                      <p:cBhvr>
                                        <p:cTn id="16" dur="1" fill="hold">
                                          <p:stCondLst>
                                            <p:cond delay="0"/>
                                          </p:stCondLst>
                                        </p:cTn>
                                        <p:tgtEl>
                                          <p:spTgt spid="6"/>
                                        </p:tgtEl>
                                        <p:attrNameLst>
                                          <p:attrName>style.visibility</p:attrName>
                                        </p:attrNameLst>
                                      </p:cBhvr>
                                      <p:to>
                                        <p:strVal val="visible"/>
                                      </p:to>
                                    </p:set>
                                    <p:anim calcmode="lin" valueType="num">
                                      <p:cBhvr additive="base">
                                        <p:cTn id="17" dur="500" fill="hold"/>
                                        <p:tgtEl>
                                          <p:spTgt spid="6"/>
                                        </p:tgtEl>
                                        <p:attrNameLst>
                                          <p:attrName>ppt_x</p:attrName>
                                        </p:attrNameLst>
                                      </p:cBhvr>
                                      <p:tavLst>
                                        <p:tav tm="0">
                                          <p:val>
                                            <p:strVal val="#ppt_x"/>
                                          </p:val>
                                        </p:tav>
                                        <p:tav tm="100000">
                                          <p:val>
                                            <p:strVal val="#ppt_x"/>
                                          </p:val>
                                        </p:tav>
                                      </p:tavLst>
                                    </p:anim>
                                    <p:anim calcmode="lin" valueType="num">
                                      <p:cBhvr additive="base">
                                        <p:cTn id="18" dur="500" fill="hold"/>
                                        <p:tgtEl>
                                          <p:spTgt spid="6"/>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500" fill="hold"/>
                                        <p:tgtEl>
                                          <p:spTgt spid="5"/>
                                        </p:tgtEl>
                                        <p:attrNameLst>
                                          <p:attrName>ppt_x</p:attrName>
                                        </p:attrNameLst>
                                      </p:cBhvr>
                                      <p:tavLst>
                                        <p:tav tm="0">
                                          <p:val>
                                            <p:strVal val="#ppt_x"/>
                                          </p:val>
                                        </p:tav>
                                        <p:tav tm="100000">
                                          <p:val>
                                            <p:strVal val="#ppt_x"/>
                                          </p:val>
                                        </p:tav>
                                      </p:tavLst>
                                    </p:anim>
                                    <p:anim calcmode="lin" valueType="num">
                                      <p:cBhvr additive="base">
                                        <p:cTn id="23"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1" grpId="0" animBg="1"/>
      <p:bldP spid="12" grpId="0" animBg="1"/>
    </p:bld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endParaRPr lang="en-US" dirty="0"/>
          </a:p>
        </p:txBody>
      </p:sp>
      <p:sp>
        <p:nvSpPr>
          <p:cNvPr id="3" name="Content Placeholder 2"/>
          <p:cNvSpPr>
            <a:spLocks noGrp="1"/>
          </p:cNvSpPr>
          <p:nvPr>
            <p:ph sz="half" idx="1"/>
          </p:nvPr>
        </p:nvSpPr>
        <p:spPr>
          <a:xfrm>
            <a:off x="914400" y="1524000"/>
            <a:ext cx="5080000" cy="4800600"/>
          </a:xfrm>
        </p:spPr>
        <p:txBody>
          <a:bodyPr/>
          <a:lstStyle>
            <a:lvl1pPr>
              <a:defRPr sz="3600"/>
            </a:lvl1pPr>
            <a:lvl2pPr>
              <a:defRPr sz="3600"/>
            </a:lvl2pPr>
            <a:lvl3pPr>
              <a:defRPr sz="3600"/>
            </a:lvl3pPr>
            <a:lvl4pPr>
              <a:defRPr sz="3600"/>
            </a:lvl4pPr>
            <a:lvl5pPr>
              <a:defRPr sz="3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4" name="Content Placeholder 3"/>
          <p:cNvSpPr>
            <a:spLocks noGrp="1"/>
          </p:cNvSpPr>
          <p:nvPr>
            <p:ph sz="half" idx="2"/>
          </p:nvPr>
        </p:nvSpPr>
        <p:spPr>
          <a:xfrm>
            <a:off x="6197600" y="1524000"/>
            <a:ext cx="5080000" cy="4800600"/>
          </a:xfrm>
        </p:spPr>
        <p:txBody>
          <a:bodyPr/>
          <a:lstStyle>
            <a:lvl1pPr>
              <a:defRPr sz="3600"/>
            </a:lvl1pPr>
            <a:lvl2pPr>
              <a:defRPr sz="3600"/>
            </a:lvl2pPr>
            <a:lvl3pPr>
              <a:defRPr sz="3600"/>
            </a:lvl3pPr>
            <a:lvl4pPr>
              <a:defRPr sz="3600"/>
            </a:lvl4pPr>
            <a:lvl5pPr>
              <a:defRPr sz="3600"/>
            </a:lvl5pPr>
            <a:lvl6pPr>
              <a:defRPr sz="1800"/>
            </a:lvl6pPr>
            <a:lvl7pPr>
              <a:defRPr sz="1800"/>
            </a:lvl7pPr>
            <a:lvl8pPr>
              <a:defRPr sz="1800"/>
            </a:lvl8pPr>
            <a:lvl9pPr>
              <a:defRPr sz="1800"/>
            </a:lvl9pPr>
          </a:lstStyle>
          <a:p>
            <a:pPr lvl="0"/>
            <a:r>
              <a:rPr lang="en-US" dirty="0"/>
              <a:t>Click to edit Master text styles</a:t>
            </a:r>
            <a:endParaRPr lang="en-US" dirty="0"/>
          </a:p>
          <a:p>
            <a:pPr lvl="1"/>
            <a:r>
              <a:rPr lang="en-US" dirty="0"/>
              <a:t>Second level</a:t>
            </a:r>
            <a:endParaRPr lang="en-US" dirty="0"/>
          </a:p>
          <a:p>
            <a:pPr lvl="2"/>
            <a:r>
              <a:rPr lang="en-US" dirty="0"/>
              <a:t>Third level</a:t>
            </a:r>
            <a:endParaRPr lang="en-US" dirty="0"/>
          </a:p>
          <a:p>
            <a:pPr lvl="3"/>
            <a:r>
              <a:rPr lang="en-US" dirty="0"/>
              <a:t>Fourth level</a:t>
            </a:r>
            <a:endParaRPr lang="en-US" dirty="0"/>
          </a:p>
          <a:p>
            <a:pPr lvl="4"/>
            <a:r>
              <a:rPr lang="en-US" dirty="0"/>
              <a:t>Fifth level</a:t>
            </a:r>
            <a:endParaRPr lang="en-US" dirty="0"/>
          </a:p>
        </p:txBody>
      </p:sp>
      <p:sp>
        <p:nvSpPr>
          <p:cNvPr id="5" name="Footer Placeholder 4"/>
          <p:cNvSpPr>
            <a:spLocks noGrp="1"/>
          </p:cNvSpPr>
          <p:nvPr>
            <p:ph type="ftr" sz="quarter" idx="10"/>
          </p:nvPr>
        </p:nvSpPr>
        <p:spPr>
          <a:xfrm>
            <a:off x="7112000" y="6362700"/>
            <a:ext cx="4165600" cy="457200"/>
          </a:xfrm>
          <a:prstGeom prst="rect">
            <a:avLst/>
          </a:prstGeom>
        </p:spPr>
        <p:txBody>
          <a:bodyPr vert="horz" wrap="square" lIns="91440" tIns="45720" rIns="91440" bIns="45720" numCol="1" anchor="t" anchorCtr="0" compatLnSpc="1"/>
          <a:lstStyle>
            <a:lvl1pPr>
              <a:defRPr>
                <a:ea typeface="宋体" charset="-122"/>
              </a:defRPr>
            </a:lvl1pPr>
          </a:lstStyle>
          <a:p>
            <a:pPr>
              <a:defRPr/>
            </a:pPr>
            <a:r>
              <a:rPr lang="en-US" altLang="zh-CN"/>
              <a:t>Copyright © 2008 W. W. Norton &amp; Company.</a:t>
            </a:r>
            <a:endParaRPr lang="en-US" altLang="zh-CN"/>
          </a:p>
          <a:p>
            <a:pPr>
              <a:defRPr/>
            </a:pPr>
            <a:r>
              <a:rPr lang="en-US" altLang="zh-CN"/>
              <a:t>All rights reserved.</a:t>
            </a:r>
            <a:endParaRPr lang="en-US" altLang="zh-CN" sz="140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cSld name="Blank">
    <p:spTree>
      <p:nvGrpSpPr>
        <p:cNvPr id="1" name=""/>
        <p:cNvGrpSpPr/>
        <p:nvPr/>
      </p:nvGrpSpPr>
      <p:grpSpPr>
        <a:xfrm>
          <a:off x="0" y="0"/>
          <a:ext cx="0" cy="0"/>
          <a:chOff x="0" y="0"/>
          <a:chExt cx="0" cy="0"/>
        </a:xfrm>
      </p:grpSpPr>
      <p:sp>
        <p:nvSpPr>
          <p:cNvPr id="2" name="Footer Placeholder 1"/>
          <p:cNvSpPr>
            <a:spLocks noGrp="1"/>
          </p:cNvSpPr>
          <p:nvPr>
            <p:ph type="ftr" sz="quarter" idx="10"/>
          </p:nvPr>
        </p:nvSpPr>
        <p:spPr>
          <a:xfrm>
            <a:off x="7112000" y="6362700"/>
            <a:ext cx="4165600" cy="457200"/>
          </a:xfrm>
          <a:prstGeom prst="rect">
            <a:avLst/>
          </a:prstGeom>
        </p:spPr>
        <p:txBody>
          <a:bodyPr vert="horz" wrap="square" lIns="91440" tIns="45720" rIns="91440" bIns="45720" numCol="1" anchor="t" anchorCtr="0" compatLnSpc="1"/>
          <a:lstStyle>
            <a:lvl1pPr>
              <a:defRPr>
                <a:ea typeface="宋体" charset="-122"/>
              </a:defRPr>
            </a:lvl1pPr>
          </a:lstStyle>
          <a:p>
            <a:pPr>
              <a:defRPr/>
            </a:pPr>
            <a:r>
              <a:rPr lang="en-US" altLang="zh-CN"/>
              <a:t>Copyright © 2008 W. W. Norton &amp; Company.</a:t>
            </a:r>
            <a:endParaRPr lang="en-US" altLang="zh-CN"/>
          </a:p>
          <a:p>
            <a:pPr>
              <a:defRPr/>
            </a:pPr>
            <a:r>
              <a:rPr lang="en-US" altLang="zh-CN"/>
              <a:t>All rights reserved.</a:t>
            </a:r>
            <a:endParaRPr lang="en-US" altLang="zh-CN" sz="140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_内容页">
    <p:spTree>
      <p:nvGrpSpPr>
        <p:cNvPr id="1" name=""/>
        <p:cNvGrpSpPr/>
        <p:nvPr/>
      </p:nvGrpSpPr>
      <p:grpSpPr>
        <a:xfrm>
          <a:off x="0" y="0"/>
          <a:ext cx="0" cy="0"/>
          <a:chOff x="0" y="0"/>
          <a:chExt cx="0" cy="0"/>
        </a:xfrm>
      </p:grpSpPr>
      <p:sp>
        <p:nvSpPr>
          <p:cNvPr id="5" name="任意多边形 4"/>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6" name="图片 5"/>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
        <p:nvSpPr>
          <p:cNvPr id="4" name="标题 1"/>
          <p:cNvSpPr>
            <a:spLocks noGrp="1"/>
          </p:cNvSpPr>
          <p:nvPr>
            <p:ph type="title"/>
          </p:nvPr>
        </p:nvSpPr>
        <p:spPr>
          <a:xfrm>
            <a:off x="838200" y="267494"/>
            <a:ext cx="9438416" cy="788738"/>
          </a:xfrm>
          <a:prstGeom prst="rect">
            <a:avLst/>
          </a:prstGeom>
        </p:spPr>
        <p:txBody>
          <a:bodyPr/>
          <a:lstStyle>
            <a:lvl1pPr>
              <a:defRPr lang="zh-CN" altLang="en-US" sz="4000" dirty="0" smtClean="0">
                <a:solidFill>
                  <a:srgbClr val="000099"/>
                </a:solidFill>
                <a:latin typeface="+mn-ea"/>
                <a:ea typeface="+mn-ea"/>
                <a:cs typeface="+mj-cs"/>
              </a:defRPr>
            </a:lvl1pPr>
          </a:lstStyle>
          <a:p>
            <a:r>
              <a:rPr kumimoji="1" lang="zh-CN" altLang="en-US" dirty="0"/>
              <a:t>单击此处编辑母版标题样式</a:t>
            </a:r>
            <a:endParaRPr kumimoji="1" lang="zh-CN" altLang="en-US" dirty="0"/>
          </a:p>
        </p:txBody>
      </p:sp>
      <p:sp>
        <p:nvSpPr>
          <p:cNvPr id="7" name="内容占位符 2"/>
          <p:cNvSpPr>
            <a:spLocks noGrp="1"/>
          </p:cNvSpPr>
          <p:nvPr>
            <p:ph idx="1" hasCustomPrompt="1"/>
          </p:nvPr>
        </p:nvSpPr>
        <p:spPr>
          <a:xfrm>
            <a:off x="838200" y="1287887"/>
            <a:ext cx="10515600" cy="5396248"/>
          </a:xfrm>
          <a:prstGeom prst="rect">
            <a:avLst/>
          </a:prstGeom>
        </p:spPr>
        <p:txBody>
          <a:bodyPr/>
          <a:lstStyle>
            <a:lvl1pPr algn="just">
              <a:lnSpc>
                <a:spcPct val="120000"/>
              </a:lnSpc>
              <a:defRPr/>
            </a:lvl1pPr>
            <a:lvl2pPr algn="just">
              <a:lnSpc>
                <a:spcPct val="120000"/>
              </a:lnSpc>
              <a:defRPr/>
            </a:lvl2pPr>
            <a:lvl3pPr algn="just">
              <a:lnSpc>
                <a:spcPct val="120000"/>
              </a:lnSpc>
              <a:defRPr/>
            </a:lvl3pPr>
            <a:lvl4pPr algn="just">
              <a:lnSpc>
                <a:spcPct val="120000"/>
              </a:lnSpc>
              <a:defRPr/>
            </a:lvl4pPr>
            <a:lvl5pPr algn="just">
              <a:lnSpc>
                <a:spcPct val="120000"/>
              </a:lnSpc>
              <a:defRPr/>
            </a:lvl5pPr>
          </a:lstStyle>
          <a:p>
            <a:r>
              <a:rPr kumimoji="1" lang="zh-CN" altLang="en-US" dirty="0"/>
              <a:t>编辑母版文本样式</a:t>
            </a:r>
            <a:endParaRPr kumimoji="1" lang="en-US" altLang="zh-CN" dirty="0"/>
          </a:p>
          <a:p>
            <a:pPr lvl="1"/>
            <a:r>
              <a:rPr kumimoji="1" lang="zh-CN" altLang="en-US" dirty="0"/>
              <a:t>第二级</a:t>
            </a:r>
            <a:endParaRPr kumimoji="1" lang="en-US" altLang="zh-CN" dirty="0"/>
          </a:p>
          <a:p>
            <a:pPr lvl="2"/>
            <a:r>
              <a:rPr kumimoji="1" lang="zh-CN" altLang="en-US" dirty="0"/>
              <a:t>第三级</a:t>
            </a:r>
            <a:endParaRPr kumimoji="1" lang="en-US" altLang="zh-CN" dirty="0"/>
          </a:p>
          <a:p>
            <a:pPr lvl="3"/>
            <a:r>
              <a:rPr kumimoji="1" lang="zh-CN" altLang="en-US" dirty="0"/>
              <a:t>第四级</a:t>
            </a:r>
            <a:endParaRPr kumimoji="1" lang="en-US" altLang="zh-CN" dirty="0"/>
          </a:p>
          <a:p>
            <a:pPr lvl="4"/>
            <a:r>
              <a:rPr kumimoji="1" lang="zh-CN" altLang="en-US" dirty="0"/>
              <a:t>第五级</a:t>
            </a:r>
            <a:endParaRPr kumimoji="1" lang="zh-CN" altLang="en-US"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1000"/>
                                        <p:tgtEl>
                                          <p:spTgt spid="6"/>
                                        </p:tgtEl>
                                      </p:cBhvr>
                                    </p:animEffect>
                                    <p:anim calcmode="lin" valueType="num">
                                      <p:cBhvr>
                                        <p:cTn id="8" dur="1000" fill="hold"/>
                                        <p:tgtEl>
                                          <p:spTgt spid="6"/>
                                        </p:tgtEl>
                                        <p:attrNameLst>
                                          <p:attrName>ppt_x</p:attrName>
                                        </p:attrNameLst>
                                      </p:cBhvr>
                                      <p:tavLst>
                                        <p:tav tm="0">
                                          <p:val>
                                            <p:strVal val="#ppt_x"/>
                                          </p:val>
                                        </p:tav>
                                        <p:tav tm="100000">
                                          <p:val>
                                            <p:strVal val="#ppt_x"/>
                                          </p:val>
                                        </p:tav>
                                      </p:tavLst>
                                    </p:anim>
                                    <p:anim calcmode="lin" valueType="num">
                                      <p:cBhvr>
                                        <p:cTn id="9" dur="1000" fill="hold"/>
                                        <p:tgtEl>
                                          <p:spTgt spid="6"/>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 presetClass="entr" presetSubtype="8" fill="hold" grpId="0" nodeType="after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日期占位符 3"/>
          <p:cNvSpPr>
            <a:spLocks noGrp="1"/>
          </p:cNvSpPr>
          <p:nvPr>
            <p:ph type="dt" sz="half" idx="10"/>
          </p:nvPr>
        </p:nvSpPr>
        <p:spPr/>
        <p:txBody>
          <a:bodyPr/>
          <a:lstStyle>
            <a:lvl1pPr>
              <a:defRPr/>
            </a:lvl1pPr>
          </a:lstStyle>
          <a:p>
            <a:pPr>
              <a:defRPr/>
            </a:pPr>
            <a:endParaRPr lang="en-US" altLang="zh-CN"/>
          </a:p>
        </p:txBody>
      </p:sp>
      <p:sp>
        <p:nvSpPr>
          <p:cNvPr id="5" name="页脚占位符 4"/>
          <p:cNvSpPr>
            <a:spLocks noGrp="1"/>
          </p:cNvSpPr>
          <p:nvPr>
            <p:ph type="ftr" sz="quarter" idx="11"/>
          </p:nvPr>
        </p:nvSpPr>
        <p:spPr/>
        <p:txBody>
          <a:bodyPr/>
          <a:lstStyle>
            <a:lvl1pPr>
              <a:defRPr/>
            </a:lvl1pPr>
          </a:lstStyle>
          <a:p>
            <a:pPr>
              <a:defRPr/>
            </a:pPr>
            <a:r>
              <a:rPr lang="en-US" altLang="zh-CN"/>
              <a:t> </a:t>
            </a:r>
            <a:r>
              <a:rPr lang="zh-CN" altLang="en-US"/>
              <a:t>总复习</a:t>
            </a:r>
            <a:endParaRPr lang="zh-CN" altLang="en-US">
              <a:latin typeface="Times New Roman" panose="02020503050405090304" pitchFamily="18"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1" Type="http://schemas.openxmlformats.org/officeDocument/2006/relationships/theme" Target="../theme/theme1.xml"/><Relationship Id="rId10" Type="http://schemas.openxmlformats.org/officeDocument/2006/relationships/image" Target="../media/image1.png"/><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任意多边形 4"/>
          <p:cNvSpPr/>
          <p:nvPr userDrawn="1"/>
        </p:nvSpPr>
        <p:spPr>
          <a:xfrm>
            <a:off x="0" y="267494"/>
            <a:ext cx="539552" cy="205898"/>
          </a:xfrm>
          <a:custGeom>
            <a:avLst/>
            <a:gdLst>
              <a:gd name="connsiteX0" fmla="*/ 0 w 539552"/>
              <a:gd name="connsiteY0" fmla="*/ 0 h 205898"/>
              <a:gd name="connsiteX1" fmla="*/ 436603 w 539552"/>
              <a:gd name="connsiteY1" fmla="*/ 0 h 205898"/>
              <a:gd name="connsiteX2" fmla="*/ 539552 w 539552"/>
              <a:gd name="connsiteY2" fmla="*/ 102949 h 205898"/>
              <a:gd name="connsiteX3" fmla="*/ 436603 w 539552"/>
              <a:gd name="connsiteY3" fmla="*/ 205898 h 205898"/>
              <a:gd name="connsiteX4" fmla="*/ 0 w 539552"/>
              <a:gd name="connsiteY4" fmla="*/ 205898 h 20589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9552" h="205898">
                <a:moveTo>
                  <a:pt x="0" y="0"/>
                </a:moveTo>
                <a:lnTo>
                  <a:pt x="436603" y="0"/>
                </a:lnTo>
                <a:cubicBezTo>
                  <a:pt x="493460" y="0"/>
                  <a:pt x="539552" y="46092"/>
                  <a:pt x="539552" y="102949"/>
                </a:cubicBezTo>
                <a:cubicBezTo>
                  <a:pt x="539552" y="159806"/>
                  <a:pt x="493460" y="205898"/>
                  <a:pt x="436603" y="205898"/>
                </a:cubicBezTo>
                <a:lnTo>
                  <a:pt x="0" y="205898"/>
                </a:lnTo>
                <a:close/>
              </a:path>
            </a:pathLst>
          </a:custGeom>
          <a:solidFill>
            <a:srgbClr val="575757"/>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a:p>
        </p:txBody>
      </p:sp>
      <p:pic>
        <p:nvPicPr>
          <p:cNvPr id="5" name="图片 5"/>
          <p:cNvPicPr>
            <a:picLocks noChangeAspect="1"/>
          </p:cNvPicPr>
          <p:nvPr userDrawn="1"/>
        </p:nvPicPr>
        <p:blipFill>
          <a:blip r:embed="rId10">
            <a:extLst>
              <a:ext uri="{28A0092B-C50C-407E-A947-70E740481C1C}">
                <a14:useLocalDpi xmlns:a14="http://schemas.microsoft.com/office/drawing/2010/main" val="0"/>
              </a:ext>
            </a:extLst>
          </a:blip>
          <a:stretch>
            <a:fillRect/>
          </a:stretch>
        </p:blipFill>
        <p:spPr>
          <a:xfrm>
            <a:off x="10276616" y="66900"/>
            <a:ext cx="1784754" cy="406492"/>
          </a:xfrm>
          <a:prstGeom prst="rect">
            <a:avLst/>
          </a:prstGeom>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0-#ppt_w/2"/>
                                          </p:val>
                                        </p:tav>
                                        <p:tav tm="100000">
                                          <p:val>
                                            <p:strVal val="#ppt_x"/>
                                          </p:val>
                                        </p:tav>
                                      </p:tavLst>
                                    </p:anim>
                                    <p:anim calcmode="lin" valueType="num">
                                      <p:cBhvr additive="base">
                                        <p:cTn id="8" dur="500" fill="hold"/>
                                        <p:tgtEl>
                                          <p:spTgt spid="4"/>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ID="42" presetClass="entr" presetSubtype="0" fill="hold" nodeType="after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1000"/>
                                        <p:tgtEl>
                                          <p:spTgt spid="5"/>
                                        </p:tgtEl>
                                      </p:cBhvr>
                                    </p:animEffect>
                                    <p:anim calcmode="lin" valueType="num">
                                      <p:cBhvr>
                                        <p:cTn id="13" dur="1000" fill="hold"/>
                                        <p:tgtEl>
                                          <p:spTgt spid="5"/>
                                        </p:tgtEl>
                                        <p:attrNameLst>
                                          <p:attrName>ppt_x</p:attrName>
                                        </p:attrNameLst>
                                      </p:cBhvr>
                                      <p:tavLst>
                                        <p:tav tm="0">
                                          <p:val>
                                            <p:strVal val="#ppt_x"/>
                                          </p:val>
                                        </p:tav>
                                        <p:tav tm="100000">
                                          <p:val>
                                            <p:strVal val="#ppt_x"/>
                                          </p:val>
                                        </p:tav>
                                      </p:tavLst>
                                    </p:anim>
                                    <p:anim calcmode="lin" valueType="num">
                                      <p:cBhvr>
                                        <p:cTn id="14"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00.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4.xml"/></Relationships>
</file>

<file path=ppt/slides/_rels/slide101.xml.rels><?xml version="1.0" encoding="UTF-8" standalone="yes"?>
<Relationships xmlns="http://schemas.openxmlformats.org/package/2006/relationships"><Relationship Id="rId6" Type="http://schemas.openxmlformats.org/officeDocument/2006/relationships/notesSlide" Target="../notesSlides/notesSlide93.xml"/><Relationship Id="rId5" Type="http://schemas.openxmlformats.org/officeDocument/2006/relationships/slideLayout" Target="../slideLayouts/slideLayout4.xml"/><Relationship Id="rId4" Type="http://schemas.openxmlformats.org/officeDocument/2006/relationships/image" Target="../media/image49.png"/><Relationship Id="rId3" Type="http://schemas.openxmlformats.org/officeDocument/2006/relationships/image" Target="../media/image48.png"/><Relationship Id="rId2" Type="http://schemas.openxmlformats.org/officeDocument/2006/relationships/image" Target="../media/image15.png"/><Relationship Id="rId1" Type="http://schemas.openxmlformats.org/officeDocument/2006/relationships/image" Target="../media/image47.png"/></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4.xml"/></Relationships>
</file>

<file path=ppt/slides/_rels/slide103.xml.rels><?xml version="1.0" encoding="UTF-8" standalone="yes"?>
<Relationships xmlns="http://schemas.openxmlformats.org/package/2006/relationships"><Relationship Id="rId4" Type="http://schemas.openxmlformats.org/officeDocument/2006/relationships/notesSlide" Target="../notesSlides/notesSlide95.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47.png"/></Relationships>
</file>

<file path=ppt/slides/_rels/slide104.xml.rels><?xml version="1.0" encoding="UTF-8" standalone="yes"?>
<Relationships xmlns="http://schemas.openxmlformats.org/package/2006/relationships"><Relationship Id="rId4" Type="http://schemas.openxmlformats.org/officeDocument/2006/relationships/notesSlide" Target="../notesSlides/notesSlide96.xml"/><Relationship Id="rId3" Type="http://schemas.openxmlformats.org/officeDocument/2006/relationships/slideLayout" Target="../slideLayouts/slideLayout4.xml"/><Relationship Id="rId2" Type="http://schemas.openxmlformats.org/officeDocument/2006/relationships/image" Target="../media/image15.png"/><Relationship Id="rId1" Type="http://schemas.openxmlformats.org/officeDocument/2006/relationships/image" Target="../media/image47.png"/></Relationships>
</file>

<file path=ppt/slides/_rels/slide105.xml.rels><?xml version="1.0" encoding="UTF-8" standalone="yes"?>
<Relationships xmlns="http://schemas.openxmlformats.org/package/2006/relationships"><Relationship Id="rId5" Type="http://schemas.openxmlformats.org/officeDocument/2006/relationships/notesSlide" Target="../notesSlides/notesSlide97.xml"/><Relationship Id="rId4" Type="http://schemas.openxmlformats.org/officeDocument/2006/relationships/slideLayout" Target="../slideLayouts/slideLayout4.xml"/><Relationship Id="rId3" Type="http://schemas.openxmlformats.org/officeDocument/2006/relationships/image" Target="../media/image50.png"/><Relationship Id="rId2" Type="http://schemas.openxmlformats.org/officeDocument/2006/relationships/image" Target="../media/image15.png"/><Relationship Id="rId1" Type="http://schemas.openxmlformats.org/officeDocument/2006/relationships/image" Target="../media/image47.png"/></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4.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4.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0.xml"/><Relationship Id="rId1" Type="http://schemas.openxmlformats.org/officeDocument/2006/relationships/slideLayout" Target="../slideLayouts/slideLayout4.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10.xml.rels><?xml version="1.0" encoding="UTF-8" standalone="yes"?>
<Relationships xmlns="http://schemas.openxmlformats.org/package/2006/relationships"><Relationship Id="rId9" Type="http://schemas.openxmlformats.org/officeDocument/2006/relationships/oleObject" Target="../embeddings/oleObject37.bin"/><Relationship Id="rId8" Type="http://schemas.openxmlformats.org/officeDocument/2006/relationships/oleObject" Target="../embeddings/oleObject36.bin"/><Relationship Id="rId7" Type="http://schemas.openxmlformats.org/officeDocument/2006/relationships/oleObject" Target="../embeddings/oleObject35.bin"/><Relationship Id="rId6" Type="http://schemas.openxmlformats.org/officeDocument/2006/relationships/oleObject" Target="../embeddings/oleObject34.bin"/><Relationship Id="rId5" Type="http://schemas.openxmlformats.org/officeDocument/2006/relationships/oleObject" Target="../embeddings/oleObject33.bin"/><Relationship Id="rId4" Type="http://schemas.openxmlformats.org/officeDocument/2006/relationships/oleObject" Target="../embeddings/oleObject32.bin"/><Relationship Id="rId3" Type="http://schemas.openxmlformats.org/officeDocument/2006/relationships/oleObject" Target="../embeddings/oleObject31.bin"/><Relationship Id="rId2" Type="http://schemas.openxmlformats.org/officeDocument/2006/relationships/image" Target="../media/image51.wmf"/><Relationship Id="rId13" Type="http://schemas.openxmlformats.org/officeDocument/2006/relationships/notesSlide" Target="../notesSlides/notesSlide102.xml"/><Relationship Id="rId12" Type="http://schemas.openxmlformats.org/officeDocument/2006/relationships/vmlDrawing" Target="../drawings/vmlDrawing9.vml"/><Relationship Id="rId11" Type="http://schemas.openxmlformats.org/officeDocument/2006/relationships/slideLayout" Target="../slideLayouts/slideLayout4.xml"/><Relationship Id="rId10" Type="http://schemas.openxmlformats.org/officeDocument/2006/relationships/oleObject" Target="../embeddings/oleObject38.bin"/><Relationship Id="rId1" Type="http://schemas.openxmlformats.org/officeDocument/2006/relationships/oleObject" Target="../embeddings/oleObject30.bin"/></Relationships>
</file>

<file path=ppt/slides/_rels/slide111.xml.rels><?xml version="1.0" encoding="UTF-8" standalone="yes"?>
<Relationships xmlns="http://schemas.openxmlformats.org/package/2006/relationships"><Relationship Id="rId5" Type="http://schemas.openxmlformats.org/officeDocument/2006/relationships/notesSlide" Target="../notesSlides/notesSlide103.xml"/><Relationship Id="rId4" Type="http://schemas.openxmlformats.org/officeDocument/2006/relationships/slideLayout" Target="../slideLayouts/slideLayout4.xml"/><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image" Target="../media/image15.png"/></Relationships>
</file>

<file path=ppt/slides/_rels/slide112.xml.rels><?xml version="1.0" encoding="UTF-8" standalone="yes"?>
<Relationships xmlns="http://schemas.openxmlformats.org/package/2006/relationships"><Relationship Id="rId5" Type="http://schemas.openxmlformats.org/officeDocument/2006/relationships/notesSlide" Target="../notesSlides/notesSlide104.xml"/><Relationship Id="rId4" Type="http://schemas.openxmlformats.org/officeDocument/2006/relationships/slideLayout" Target="../slideLayouts/slideLayout4.xml"/><Relationship Id="rId3" Type="http://schemas.openxmlformats.org/officeDocument/2006/relationships/image" Target="../media/image50.png"/><Relationship Id="rId2" Type="http://schemas.openxmlformats.org/officeDocument/2006/relationships/image" Target="../media/image47.png"/><Relationship Id="rId1" Type="http://schemas.openxmlformats.org/officeDocument/2006/relationships/image" Target="../media/image15.png"/></Relationships>
</file>

<file path=ppt/slides/_rels/slide113.xml.rels><?xml version="1.0" encoding="UTF-8" standalone="yes"?>
<Relationships xmlns="http://schemas.openxmlformats.org/package/2006/relationships"><Relationship Id="rId5" Type="http://schemas.openxmlformats.org/officeDocument/2006/relationships/notesSlide" Target="../notesSlides/notesSlide105.xml"/><Relationship Id="rId4" Type="http://schemas.openxmlformats.org/officeDocument/2006/relationships/vmlDrawing" Target="../drawings/vmlDrawing10.vml"/><Relationship Id="rId3" Type="http://schemas.openxmlformats.org/officeDocument/2006/relationships/slideLayout" Target="../slideLayouts/slideLayout4.xml"/><Relationship Id="rId2" Type="http://schemas.openxmlformats.org/officeDocument/2006/relationships/image" Target="../media/image52.emf"/><Relationship Id="rId1" Type="http://schemas.openxmlformats.org/officeDocument/2006/relationships/oleObject" Target="../embeddings/oleObject39.bin"/></Relationships>
</file>

<file path=ppt/slides/_rels/slide114.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115.xml.rels><?xml version="1.0" encoding="UTF-8" standalone="yes"?>
<Relationships xmlns="http://schemas.openxmlformats.org/package/2006/relationships"><Relationship Id="rId2" Type="http://schemas.openxmlformats.org/officeDocument/2006/relationships/slideLayout" Target="../slideLayouts/slideLayout4.xml"/><Relationship Id="rId1" Type="http://schemas.openxmlformats.org/officeDocument/2006/relationships/image" Target="../media/image47.png"/></Relationships>
</file>

<file path=ppt/slides/_rels/slide116.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4.emf"/><Relationship Id="rId1" Type="http://schemas.openxmlformats.org/officeDocument/2006/relationships/image" Target="../media/image53.emf"/></Relationships>
</file>

<file path=ppt/slides/_rels/slide117.xml.rels><?xml version="1.0" encoding="UTF-8" standalone="yes"?>
<Relationships xmlns="http://schemas.openxmlformats.org/package/2006/relationships"><Relationship Id="rId3" Type="http://schemas.openxmlformats.org/officeDocument/2006/relationships/slideLayout" Target="../slideLayouts/slideLayout8.xml"/><Relationship Id="rId2" Type="http://schemas.openxmlformats.org/officeDocument/2006/relationships/image" Target="../media/image54.emf"/><Relationship Id="rId1" Type="http://schemas.openxmlformats.org/officeDocument/2006/relationships/image" Target="../media/image53.emf"/></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4.xml.rels><?xml version="1.0" encoding="UTF-8" standalone="yes"?>
<Relationships xmlns="http://schemas.openxmlformats.org/package/2006/relationships"><Relationship Id="rId3" Type="http://schemas.openxmlformats.org/officeDocument/2006/relationships/notesSlide" Target="../notesSlides/notesSlide106.xml"/><Relationship Id="rId2" Type="http://schemas.openxmlformats.org/officeDocument/2006/relationships/slideLayout" Target="../slideLayouts/slideLayout8.xml"/><Relationship Id="rId1" Type="http://schemas.openxmlformats.org/officeDocument/2006/relationships/image" Target="../media/image55.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6.xml.rels><?xml version="1.0" encoding="UTF-8" standalone="yes"?>
<Relationships xmlns="http://schemas.openxmlformats.org/package/2006/relationships"><Relationship Id="rId2" Type="http://schemas.openxmlformats.org/officeDocument/2006/relationships/slideLayout" Target="../slideLayouts/slideLayout8.xml"/><Relationship Id="rId1" Type="http://schemas.openxmlformats.org/officeDocument/2006/relationships/image" Target="../media/image56.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7" Type="http://schemas.openxmlformats.org/officeDocument/2006/relationships/notesSlide" Target="../notesSlides/notesSlide19.xml"/><Relationship Id="rId6" Type="http://schemas.openxmlformats.org/officeDocument/2006/relationships/vmlDrawing" Target="../drawings/vmlDrawing1.vml"/><Relationship Id="rId5" Type="http://schemas.openxmlformats.org/officeDocument/2006/relationships/slideLayout" Target="../slideLayouts/slideLayout7.xml"/><Relationship Id="rId4" Type="http://schemas.openxmlformats.org/officeDocument/2006/relationships/image" Target="../media/image3.wmf"/><Relationship Id="rId3" Type="http://schemas.openxmlformats.org/officeDocument/2006/relationships/oleObject" Target="../embeddings/oleObject2.bin"/><Relationship Id="rId2" Type="http://schemas.openxmlformats.org/officeDocument/2006/relationships/image" Target="../media/image2.wmf"/><Relationship Id="rId1" Type="http://schemas.openxmlformats.org/officeDocument/2006/relationships/oleObject" Target="../embeddings/oleObject1.bin"/></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9" Type="http://schemas.openxmlformats.org/officeDocument/2006/relationships/oleObject" Target="../embeddings/oleObject7.bin"/><Relationship Id="rId8" Type="http://schemas.openxmlformats.org/officeDocument/2006/relationships/image" Target="../media/image7.wmf"/><Relationship Id="rId7" Type="http://schemas.openxmlformats.org/officeDocument/2006/relationships/oleObject" Target="../embeddings/oleObject6.bin"/><Relationship Id="rId6" Type="http://schemas.openxmlformats.org/officeDocument/2006/relationships/image" Target="../media/image6.wmf"/><Relationship Id="rId5" Type="http://schemas.openxmlformats.org/officeDocument/2006/relationships/oleObject" Target="../embeddings/oleObject5.bin"/><Relationship Id="rId4" Type="http://schemas.openxmlformats.org/officeDocument/2006/relationships/image" Target="../media/image5.wmf"/><Relationship Id="rId3" Type="http://schemas.openxmlformats.org/officeDocument/2006/relationships/oleObject" Target="../embeddings/oleObject4.bin"/><Relationship Id="rId2" Type="http://schemas.openxmlformats.org/officeDocument/2006/relationships/image" Target="../media/image4.wmf"/><Relationship Id="rId15" Type="http://schemas.openxmlformats.org/officeDocument/2006/relationships/notesSlide" Target="../notesSlides/notesSlide21.xml"/><Relationship Id="rId14" Type="http://schemas.openxmlformats.org/officeDocument/2006/relationships/vmlDrawing" Target="../drawings/vmlDrawing2.vml"/><Relationship Id="rId13" Type="http://schemas.openxmlformats.org/officeDocument/2006/relationships/slideLayout" Target="../slideLayouts/slideLayout6.xml"/><Relationship Id="rId12" Type="http://schemas.openxmlformats.org/officeDocument/2006/relationships/image" Target="../media/image9.wmf"/><Relationship Id="rId11" Type="http://schemas.openxmlformats.org/officeDocument/2006/relationships/oleObject" Target="../embeddings/oleObject8.bin"/><Relationship Id="rId10" Type="http://schemas.openxmlformats.org/officeDocument/2006/relationships/image" Target="../media/image8.wmf"/><Relationship Id="rId1" Type="http://schemas.openxmlformats.org/officeDocument/2006/relationships/oleObject" Target="../embeddings/oleObject3.bin"/></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7" Type="http://schemas.openxmlformats.org/officeDocument/2006/relationships/notesSlide" Target="../notesSlides/notesSlide26.xml"/><Relationship Id="rId6" Type="http://schemas.openxmlformats.org/officeDocument/2006/relationships/vmlDrawing" Target="../drawings/vmlDrawing3.vml"/><Relationship Id="rId5" Type="http://schemas.openxmlformats.org/officeDocument/2006/relationships/slideLayout" Target="../slideLayouts/slideLayout7.xml"/><Relationship Id="rId4" Type="http://schemas.openxmlformats.org/officeDocument/2006/relationships/image" Target="../media/image11.wmf"/><Relationship Id="rId3" Type="http://schemas.openxmlformats.org/officeDocument/2006/relationships/oleObject" Target="../embeddings/oleObject10.bin"/><Relationship Id="rId2" Type="http://schemas.openxmlformats.org/officeDocument/2006/relationships/image" Target="../media/image10.wmf"/><Relationship Id="rId1" Type="http://schemas.openxmlformats.org/officeDocument/2006/relationships/oleObject" Target="../embeddings/oleObject9.bin"/></Relationships>
</file>

<file path=ppt/slides/_rels/slide27.xml.rels><?xml version="1.0" encoding="UTF-8" standalone="yes"?>
<Relationships xmlns="http://schemas.openxmlformats.org/package/2006/relationships"><Relationship Id="rId7" Type="http://schemas.openxmlformats.org/officeDocument/2006/relationships/notesSlide" Target="../notesSlides/notesSlide27.xml"/><Relationship Id="rId6" Type="http://schemas.openxmlformats.org/officeDocument/2006/relationships/vmlDrawing" Target="../drawings/vmlDrawing4.vml"/><Relationship Id="rId5" Type="http://schemas.openxmlformats.org/officeDocument/2006/relationships/slideLayout" Target="../slideLayouts/slideLayout7.xml"/><Relationship Id="rId4" Type="http://schemas.openxmlformats.org/officeDocument/2006/relationships/image" Target="../media/image13.wmf"/><Relationship Id="rId3" Type="http://schemas.openxmlformats.org/officeDocument/2006/relationships/oleObject" Target="../embeddings/oleObject12.bin"/><Relationship Id="rId2" Type="http://schemas.openxmlformats.org/officeDocument/2006/relationships/image" Target="../media/image12.wmf"/><Relationship Id="rId1" Type="http://schemas.openxmlformats.org/officeDocument/2006/relationships/oleObject" Target="../embeddings/oleObject11.bin"/></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image" Target="../media/image14.png"/></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3" Type="http://schemas.openxmlformats.org/officeDocument/2006/relationships/notesSlide" Target="../notesSlides/notesSlide31.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4.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3" Type="http://schemas.openxmlformats.org/officeDocument/2006/relationships/notesSlide" Target="../notesSlides/notesSlide34.xml"/><Relationship Id="rId2" Type="http://schemas.openxmlformats.org/officeDocument/2006/relationships/slideLayout" Target="../slideLayouts/slideLayout4.xml"/><Relationship Id="rId1" Type="http://schemas.openxmlformats.org/officeDocument/2006/relationships/image" Target="../media/image16.png"/></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5.xml"/><Relationship Id="rId2" Type="http://schemas.openxmlformats.org/officeDocument/2006/relationships/slideLayout" Target="../slideLayouts/slideLayout4.xml"/><Relationship Id="rId1" Type="http://schemas.openxmlformats.org/officeDocument/2006/relationships/image" Target="../media/image17.wmf"/></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21.wmf"/><Relationship Id="rId7" Type="http://schemas.openxmlformats.org/officeDocument/2006/relationships/oleObject" Target="../embeddings/oleObject16.bin"/><Relationship Id="rId6" Type="http://schemas.openxmlformats.org/officeDocument/2006/relationships/image" Target="../media/image20.wmf"/><Relationship Id="rId5" Type="http://schemas.openxmlformats.org/officeDocument/2006/relationships/oleObject" Target="../embeddings/oleObject15.bin"/><Relationship Id="rId4" Type="http://schemas.openxmlformats.org/officeDocument/2006/relationships/image" Target="../media/image19.wmf"/><Relationship Id="rId3" Type="http://schemas.openxmlformats.org/officeDocument/2006/relationships/oleObject" Target="../embeddings/oleObject14.bin"/><Relationship Id="rId2" Type="http://schemas.openxmlformats.org/officeDocument/2006/relationships/image" Target="../media/image18.wmf"/><Relationship Id="rId15" Type="http://schemas.openxmlformats.org/officeDocument/2006/relationships/notesSlide" Target="../notesSlides/notesSlide39.xml"/><Relationship Id="rId14" Type="http://schemas.openxmlformats.org/officeDocument/2006/relationships/vmlDrawing" Target="../drawings/vmlDrawing5.vml"/><Relationship Id="rId13" Type="http://schemas.openxmlformats.org/officeDocument/2006/relationships/slideLayout" Target="../slideLayouts/slideLayout4.xml"/><Relationship Id="rId12" Type="http://schemas.openxmlformats.org/officeDocument/2006/relationships/image" Target="../media/image23.wmf"/><Relationship Id="rId11" Type="http://schemas.openxmlformats.org/officeDocument/2006/relationships/oleObject" Target="../embeddings/oleObject18.bin"/><Relationship Id="rId10" Type="http://schemas.openxmlformats.org/officeDocument/2006/relationships/image" Target="../media/image22.wmf"/><Relationship Id="rId1" Type="http://schemas.openxmlformats.org/officeDocument/2006/relationships/oleObject" Target="../embeddings/oleObject13.bin"/></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9.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4.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4.xml"/></Relationships>
</file>

<file path=ppt/slides/_rels/slide42.xml.rels><?xml version="1.0" encoding="UTF-8" standalone="yes"?>
<Relationships xmlns="http://schemas.openxmlformats.org/package/2006/relationships"><Relationship Id="rId3" Type="http://schemas.openxmlformats.org/officeDocument/2006/relationships/notesSlide" Target="../notesSlides/notesSlide42.xml"/><Relationship Id="rId2" Type="http://schemas.openxmlformats.org/officeDocument/2006/relationships/slideLayout" Target="../slideLayouts/slideLayout4.xml"/><Relationship Id="rId1" Type="http://schemas.openxmlformats.org/officeDocument/2006/relationships/image" Target="../media/image24.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4.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4" Type="http://schemas.openxmlformats.org/officeDocument/2006/relationships/notesSlide" Target="../notesSlides/notesSlide45.xml"/><Relationship Id="rId3" Type="http://schemas.openxmlformats.org/officeDocument/2006/relationships/slideLayout" Target="../slideLayouts/slideLayout4.xml"/><Relationship Id="rId2" Type="http://schemas.openxmlformats.org/officeDocument/2006/relationships/image" Target="../media/image26.png"/><Relationship Id="rId1" Type="http://schemas.openxmlformats.org/officeDocument/2006/relationships/image" Target="../media/image25.png"/></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4.xml"/></Relationships>
</file>

<file path=ppt/slides/_rels/slide47.xml.rels><?xml version="1.0" encoding="UTF-8" standalone="yes"?>
<Relationships xmlns="http://schemas.openxmlformats.org/package/2006/relationships"><Relationship Id="rId3" Type="http://schemas.openxmlformats.org/officeDocument/2006/relationships/notesSlide" Target="../notesSlides/notesSlide47.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4.xml"/></Relationships>
</file>

<file path=ppt/slides/_rels/slide49.xml.rels><?xml version="1.0" encoding="UTF-8" standalone="yes"?>
<Relationships xmlns="http://schemas.openxmlformats.org/package/2006/relationships"><Relationship Id="rId3" Type="http://schemas.openxmlformats.org/officeDocument/2006/relationships/notesSlide" Target="../notesSlides/notesSlide49.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4.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4.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4.xml"/></Relationships>
</file>

<file path=ppt/slides/_rels/slide53.xml.rels><?xml version="1.0" encoding="UTF-8" standalone="yes"?>
<Relationships xmlns="http://schemas.openxmlformats.org/package/2006/relationships"><Relationship Id="rId3" Type="http://schemas.openxmlformats.org/officeDocument/2006/relationships/notesSlide" Target="../notesSlides/notesSlide53.xml"/><Relationship Id="rId2" Type="http://schemas.openxmlformats.org/officeDocument/2006/relationships/slideLayout" Target="../slideLayouts/slideLayout4.xml"/><Relationship Id="rId1" Type="http://schemas.openxmlformats.org/officeDocument/2006/relationships/image" Target="../media/image27.png"/></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4.xml"/></Relationships>
</file>

<file path=ppt/slides/_rels/slide55.xml.rels><?xml version="1.0" encoding="UTF-8" standalone="yes"?>
<Relationships xmlns="http://schemas.openxmlformats.org/package/2006/relationships"><Relationship Id="rId4" Type="http://schemas.openxmlformats.org/officeDocument/2006/relationships/notesSlide" Target="../notesSlides/notesSlide55.xml"/><Relationship Id="rId3" Type="http://schemas.openxmlformats.org/officeDocument/2006/relationships/slideLayout" Target="../slideLayouts/slideLayout4.xml"/><Relationship Id="rId2" Type="http://schemas.openxmlformats.org/officeDocument/2006/relationships/image" Target="../media/image29.png"/><Relationship Id="rId1" Type="http://schemas.openxmlformats.org/officeDocument/2006/relationships/image" Target="../media/image28.png"/></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4.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4.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4.xml"/></Relationships>
</file>

<file path=ppt/slides/_rels/slide59.xml.rels><?xml version="1.0" encoding="UTF-8" standalone="yes"?>
<Relationships xmlns="http://schemas.openxmlformats.org/package/2006/relationships"><Relationship Id="rId3" Type="http://schemas.openxmlformats.org/officeDocument/2006/relationships/notesSlide" Target="../notesSlides/notesSlide59.xml"/><Relationship Id="rId2" Type="http://schemas.openxmlformats.org/officeDocument/2006/relationships/slideLayout" Target="../slideLayouts/slideLayout4.xml"/><Relationship Id="rId1" Type="http://schemas.openxmlformats.org/officeDocument/2006/relationships/image" Target="../media/image30.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4.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4.xml"/></Relationships>
</file>

<file path=ppt/slides/_rels/slide65.xml.rels><?xml version="1.0" encoding="UTF-8" standalone="yes"?>
<Relationships xmlns="http://schemas.openxmlformats.org/package/2006/relationships"><Relationship Id="rId3" Type="http://schemas.openxmlformats.org/officeDocument/2006/relationships/notesSlide" Target="../notesSlides/notesSlide62.xml"/><Relationship Id="rId2" Type="http://schemas.openxmlformats.org/officeDocument/2006/relationships/slideLayout" Target="../slideLayouts/slideLayout4.xml"/><Relationship Id="rId1" Type="http://schemas.openxmlformats.org/officeDocument/2006/relationships/image" Target="../media/image15.png"/></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4.xml"/></Relationships>
</file>

<file path=ppt/slides/_rels/slide67.xml.rels><?xml version="1.0" encoding="UTF-8" standalone="yes"?>
<Relationships xmlns="http://schemas.openxmlformats.org/package/2006/relationships"><Relationship Id="rId9" Type="http://schemas.openxmlformats.org/officeDocument/2006/relationships/oleObject" Target="../embeddings/oleObject23.bin"/><Relationship Id="rId8" Type="http://schemas.openxmlformats.org/officeDocument/2006/relationships/image" Target="../media/image34.wmf"/><Relationship Id="rId7" Type="http://schemas.openxmlformats.org/officeDocument/2006/relationships/oleObject" Target="../embeddings/oleObject22.bin"/><Relationship Id="rId6" Type="http://schemas.openxmlformats.org/officeDocument/2006/relationships/image" Target="../media/image33.wmf"/><Relationship Id="rId5" Type="http://schemas.openxmlformats.org/officeDocument/2006/relationships/oleObject" Target="../embeddings/oleObject21.bin"/><Relationship Id="rId4" Type="http://schemas.openxmlformats.org/officeDocument/2006/relationships/image" Target="../media/image32.wmf"/><Relationship Id="rId3" Type="http://schemas.openxmlformats.org/officeDocument/2006/relationships/oleObject" Target="../embeddings/oleObject20.bin"/><Relationship Id="rId2" Type="http://schemas.openxmlformats.org/officeDocument/2006/relationships/image" Target="../media/image31.wmf"/><Relationship Id="rId17" Type="http://schemas.openxmlformats.org/officeDocument/2006/relationships/notesSlide" Target="../notesSlides/notesSlide64.xml"/><Relationship Id="rId16" Type="http://schemas.openxmlformats.org/officeDocument/2006/relationships/vmlDrawing" Target="../drawings/vmlDrawing6.vml"/><Relationship Id="rId15" Type="http://schemas.openxmlformats.org/officeDocument/2006/relationships/slideLayout" Target="../slideLayouts/slideLayout4.xml"/><Relationship Id="rId14" Type="http://schemas.openxmlformats.org/officeDocument/2006/relationships/image" Target="../media/image37.wmf"/><Relationship Id="rId13" Type="http://schemas.openxmlformats.org/officeDocument/2006/relationships/oleObject" Target="../embeddings/oleObject25.bin"/><Relationship Id="rId12" Type="http://schemas.openxmlformats.org/officeDocument/2006/relationships/image" Target="../media/image36.wmf"/><Relationship Id="rId11" Type="http://schemas.openxmlformats.org/officeDocument/2006/relationships/oleObject" Target="../embeddings/oleObject24.bin"/><Relationship Id="rId10" Type="http://schemas.openxmlformats.org/officeDocument/2006/relationships/image" Target="../media/image35.wmf"/><Relationship Id="rId1" Type="http://schemas.openxmlformats.org/officeDocument/2006/relationships/oleObject" Target="../embeddings/oleObject19.bin"/></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70.xml.rels><?xml version="1.0" encoding="UTF-8" standalone="yes"?>
<Relationships xmlns="http://schemas.openxmlformats.org/package/2006/relationships"><Relationship Id="rId4" Type="http://schemas.openxmlformats.org/officeDocument/2006/relationships/vmlDrawing" Target="../drawings/vmlDrawing7.vml"/><Relationship Id="rId3" Type="http://schemas.openxmlformats.org/officeDocument/2006/relationships/slideLayout" Target="../slideLayouts/slideLayout4.xml"/><Relationship Id="rId2" Type="http://schemas.openxmlformats.org/officeDocument/2006/relationships/image" Target="../media/image38.wmf"/><Relationship Id="rId1" Type="http://schemas.openxmlformats.org/officeDocument/2006/relationships/oleObject" Target="../embeddings/oleObject26.bin"/></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4.xml"/></Relationships>
</file>

<file path=ppt/slides/_rels/slide72.xml.rels><?xml version="1.0" encoding="UTF-8" standalone="yes"?>
<Relationships xmlns="http://schemas.openxmlformats.org/package/2006/relationships"><Relationship Id="rId4" Type="http://schemas.openxmlformats.org/officeDocument/2006/relationships/notesSlide" Target="../notesSlides/notesSlide66.xml"/><Relationship Id="rId3" Type="http://schemas.openxmlformats.org/officeDocument/2006/relationships/slideLayout" Target="../slideLayouts/slideLayout4.xml"/><Relationship Id="rId2" Type="http://schemas.openxmlformats.org/officeDocument/2006/relationships/image" Target="../media/image40.png"/><Relationship Id="rId1" Type="http://schemas.openxmlformats.org/officeDocument/2006/relationships/image" Target="../media/image39.png"/></Relationships>
</file>

<file path=ppt/slides/_rels/slide73.xml.rels><?xml version="1.0" encoding="UTF-8" standalone="yes"?>
<Relationships xmlns="http://schemas.openxmlformats.org/package/2006/relationships"><Relationship Id="rId3" Type="http://schemas.openxmlformats.org/officeDocument/2006/relationships/notesSlide" Target="../notesSlides/notesSlide67.xml"/><Relationship Id="rId2" Type="http://schemas.openxmlformats.org/officeDocument/2006/relationships/slideLayout" Target="../slideLayouts/slideLayout4.xml"/><Relationship Id="rId1" Type="http://schemas.openxmlformats.org/officeDocument/2006/relationships/image" Target="../media/image41.png"/></Relationships>
</file>

<file path=ppt/slides/_rels/slide74.xml.rels><?xml version="1.0" encoding="UTF-8" standalone="yes"?>
<Relationships xmlns="http://schemas.openxmlformats.org/package/2006/relationships"><Relationship Id="rId9" Type="http://schemas.openxmlformats.org/officeDocument/2006/relationships/notesSlide" Target="../notesSlides/notesSlide68.xml"/><Relationship Id="rId8" Type="http://schemas.openxmlformats.org/officeDocument/2006/relationships/vmlDrawing" Target="../drawings/vmlDrawing8.vml"/><Relationship Id="rId7" Type="http://schemas.openxmlformats.org/officeDocument/2006/relationships/slideLayout" Target="../slideLayouts/slideLayout4.xml"/><Relationship Id="rId6" Type="http://schemas.openxmlformats.org/officeDocument/2006/relationships/image" Target="../media/image44.wmf"/><Relationship Id="rId5" Type="http://schemas.openxmlformats.org/officeDocument/2006/relationships/oleObject" Target="../embeddings/oleObject29.bin"/><Relationship Id="rId4" Type="http://schemas.openxmlformats.org/officeDocument/2006/relationships/image" Target="../media/image43.wmf"/><Relationship Id="rId3" Type="http://schemas.openxmlformats.org/officeDocument/2006/relationships/oleObject" Target="../embeddings/oleObject28.bin"/><Relationship Id="rId2" Type="http://schemas.openxmlformats.org/officeDocument/2006/relationships/image" Target="../media/image42.wmf"/><Relationship Id="rId1" Type="http://schemas.openxmlformats.org/officeDocument/2006/relationships/oleObject" Target="../embeddings/oleObject27.bin"/></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4.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4.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4.xml"/></Relationships>
</file>

<file path=ppt/slides/_rels/slide78.xml.rels><?xml version="1.0" encoding="UTF-8" standalone="yes"?>
<Relationships xmlns="http://schemas.openxmlformats.org/package/2006/relationships"><Relationship Id="rId3" Type="http://schemas.openxmlformats.org/officeDocument/2006/relationships/notesSlide" Target="../notesSlides/notesSlide72.xml"/><Relationship Id="rId2" Type="http://schemas.openxmlformats.org/officeDocument/2006/relationships/slideLayout" Target="../slideLayouts/slideLayout4.xml"/><Relationship Id="rId1" Type="http://schemas.openxmlformats.org/officeDocument/2006/relationships/image" Target="../media/image45.png"/></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4.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4.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4.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4.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4.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4.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4.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4.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4.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4.xml"/></Relationships>
</file>

<file path=ppt/slides/_rels/slide92.xml.rels><?xml version="1.0" encoding="UTF-8" standalone="yes"?>
<Relationships xmlns="http://schemas.openxmlformats.org/package/2006/relationships"><Relationship Id="rId3" Type="http://schemas.openxmlformats.org/officeDocument/2006/relationships/notesSlide" Target="../notesSlides/notesSlide86.xml"/><Relationship Id="rId2" Type="http://schemas.openxmlformats.org/officeDocument/2006/relationships/slideLayout" Target="../slideLayouts/slideLayout4.xml"/><Relationship Id="rId1" Type="http://schemas.openxmlformats.org/officeDocument/2006/relationships/image" Target="../media/image46.png"/></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4.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4.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4.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4.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页脚占位符 5"/>
          <p:cNvSpPr>
            <a:spLocks noGrp="1"/>
          </p:cNvSpPr>
          <p:nvPr>
            <p:ph type="ftr" sz="quarter" idx="4294967295"/>
          </p:nvPr>
        </p:nvSpPr>
        <p:spPr/>
        <p:txBody>
          <a:bodyPr/>
          <a:lstStyle/>
          <a:p>
            <a:pPr>
              <a:defRPr/>
            </a:pPr>
            <a:r>
              <a:rPr lang="en-US" altLang="zh-CN"/>
              <a:t> </a:t>
            </a:r>
            <a:r>
              <a:rPr lang="zh-CN" altLang="en-US"/>
              <a:t>总复习</a:t>
            </a:r>
            <a:endParaRPr lang="zh-CN" altLang="en-US">
              <a:latin typeface="Times New Roman" panose="02020503050405090304" pitchFamily="18" charset="0"/>
            </a:endParaRPr>
          </a:p>
        </p:txBody>
      </p:sp>
      <p:sp>
        <p:nvSpPr>
          <p:cNvPr id="17411" name="Rectangle 3"/>
          <p:cNvSpPr>
            <a:spLocks noGrp="1" noChangeArrowheads="1"/>
          </p:cNvSpPr>
          <p:nvPr>
            <p:ph type="body" sz="half" idx="1"/>
          </p:nvPr>
        </p:nvSpPr>
        <p:spPr>
          <a:xfrm>
            <a:off x="2187576" y="1641476"/>
            <a:ext cx="8101013" cy="3669827"/>
          </a:xfrm>
        </p:spPr>
        <p:txBody>
          <a:bodyPr/>
          <a:lstStyle/>
          <a:p>
            <a:pPr>
              <a:lnSpc>
                <a:spcPct val="150000"/>
              </a:lnSpc>
            </a:pPr>
            <a:r>
              <a:rPr lang="zh-CN" altLang="en-US" b="1" dirty="0" smtClean="0">
                <a:latin typeface="楷体_GB2312" pitchFamily="49" charset="-122"/>
                <a:ea typeface="楷体_GB2312" pitchFamily="49" charset="-122"/>
              </a:rPr>
              <a:t>考试范围：</a:t>
            </a:r>
            <a:endParaRPr lang="zh-CN" altLang="en-US" b="1" dirty="0" smtClean="0">
              <a:latin typeface="楷体_GB2312" pitchFamily="49" charset="-122"/>
              <a:ea typeface="楷体_GB2312" pitchFamily="49" charset="-122"/>
            </a:endParaRPr>
          </a:p>
          <a:p>
            <a:pPr lvl="1">
              <a:lnSpc>
                <a:spcPct val="150000"/>
              </a:lnSpc>
            </a:pPr>
            <a:r>
              <a:rPr lang="zh-CN" altLang="en-US" sz="2800" b="1" dirty="0">
                <a:latin typeface="楷体_GB2312" pitchFamily="49" charset="-122"/>
                <a:ea typeface="楷体_GB2312" pitchFamily="49" charset="-122"/>
              </a:rPr>
              <a:t>教材：第</a:t>
            </a:r>
            <a:r>
              <a:rPr lang="en-US" altLang="zh-CN" sz="2800" b="1" dirty="0">
                <a:latin typeface="楷体_GB2312" pitchFamily="49" charset="-122"/>
                <a:ea typeface="楷体_GB2312" pitchFamily="49" charset="-122"/>
              </a:rPr>
              <a:t>1-6</a:t>
            </a:r>
            <a:r>
              <a:rPr lang="zh-CN" altLang="en-US" sz="2800" b="1" dirty="0">
                <a:latin typeface="楷体_GB2312" pitchFamily="49" charset="-122"/>
                <a:ea typeface="楷体_GB2312" pitchFamily="49" charset="-122"/>
              </a:rPr>
              <a:t>章</a:t>
            </a:r>
            <a:endParaRPr lang="en-US" altLang="zh-CN" sz="2800" b="1" dirty="0">
              <a:latin typeface="楷体_GB2312" pitchFamily="49" charset="-122"/>
              <a:ea typeface="楷体_GB2312" pitchFamily="49" charset="-122"/>
            </a:endParaRPr>
          </a:p>
          <a:p>
            <a:pPr lvl="1">
              <a:lnSpc>
                <a:spcPct val="150000"/>
              </a:lnSpc>
            </a:pPr>
            <a:r>
              <a:rPr lang="zh-CN" altLang="en-US" sz="2800" b="1" dirty="0">
                <a:latin typeface="楷体_GB2312" pitchFamily="49" charset="-122"/>
                <a:ea typeface="楷体_GB2312" pitchFamily="49" charset="-122"/>
              </a:rPr>
              <a:t>套接字</a:t>
            </a:r>
            <a:r>
              <a:rPr lang="zh-CN" altLang="en-US" sz="2800" b="1" dirty="0" smtClean="0">
                <a:latin typeface="楷体_GB2312" pitchFamily="49" charset="-122"/>
                <a:ea typeface="楷体_GB2312" pitchFamily="49" charset="-122"/>
              </a:rPr>
              <a:t>编程</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4" name="矩形 3"/>
          <p:cNvSpPr/>
          <p:nvPr/>
        </p:nvSpPr>
        <p:spPr>
          <a:xfrm>
            <a:off x="626489" y="679809"/>
            <a:ext cx="11293962" cy="6063198"/>
          </a:xfrm>
          <a:prstGeom prst="rect">
            <a:avLst/>
          </a:prstGeom>
        </p:spPr>
        <p:txBody>
          <a:bodyPr wrap="square">
            <a:spAutoFit/>
          </a:bodyPr>
          <a:lstStyle/>
          <a:p>
            <a:r>
              <a:rPr lang="en-US" altLang="zh-CN" sz="2400" b="1" dirty="0" smtClean="0">
                <a:latin typeface="+mn-ea"/>
              </a:rPr>
              <a:t>17</a:t>
            </a:r>
            <a:r>
              <a:rPr lang="zh-CN" altLang="en-US" sz="2400" b="1" dirty="0" smtClean="0">
                <a:latin typeface="+mn-ea"/>
              </a:rPr>
              <a:t>、协议分层</a:t>
            </a:r>
            <a:endParaRPr lang="en-US" altLang="zh-CN" sz="2400" b="1"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）计算机网络体系结构</a:t>
            </a:r>
            <a:r>
              <a:rPr lang="zh-CN" altLang="zh-CN" sz="2000" dirty="0" smtClean="0"/>
              <a:t>分为</a:t>
            </a:r>
            <a:r>
              <a:rPr lang="zh-CN" altLang="zh-CN" sz="2000" dirty="0"/>
              <a:t>很多层，每层完成一个特定功能，层和层之间相互协作，底层为上一层提供服务，上层使用底层提供的</a:t>
            </a:r>
            <a:r>
              <a:rPr lang="zh-CN" altLang="zh-CN" sz="2000" dirty="0" smtClean="0"/>
              <a:t>服务</a:t>
            </a:r>
            <a:r>
              <a:rPr lang="zh-CN" altLang="en-US" sz="2000" dirty="0" smtClean="0"/>
              <a:t>（</a:t>
            </a:r>
            <a:r>
              <a:rPr lang="zh-CN" altLang="en-US" sz="2000" dirty="0"/>
              <a:t>服务模型</a:t>
            </a:r>
            <a:r>
              <a:rPr lang="zh-CN" altLang="en-US" sz="2000" dirty="0" smtClean="0"/>
              <a:t>）</a:t>
            </a:r>
            <a:r>
              <a:rPr lang="zh-CN" altLang="zh-CN" sz="2000" dirty="0" smtClean="0"/>
              <a:t>，</a:t>
            </a:r>
            <a:r>
              <a:rPr lang="zh-CN" altLang="zh-CN" sz="2000" dirty="0"/>
              <a:t>实现本层的功能，再为上一层提供服务。 </a:t>
            </a:r>
            <a:endParaRPr lang="en-US" altLang="zh-CN" sz="2000" dirty="0" smtClean="0">
              <a:latin typeface="+mn-ea"/>
            </a:endParaRPr>
          </a:p>
          <a:p>
            <a:r>
              <a:rPr lang="zh-CN" altLang="en-US" sz="2000" dirty="0"/>
              <a:t>（</a:t>
            </a:r>
            <a:r>
              <a:rPr lang="en-US" altLang="zh-CN" sz="2000" dirty="0"/>
              <a:t>2</a:t>
            </a:r>
            <a:r>
              <a:rPr lang="zh-CN" altLang="en-US" sz="2000" dirty="0" smtClean="0"/>
              <a:t>）网络设计者以分层的方式组织协议，以及实现这些协议的网络软硬件。</a:t>
            </a:r>
            <a:endParaRPr lang="en-US" altLang="zh-CN" sz="2000" dirty="0" smtClean="0"/>
          </a:p>
          <a:p>
            <a:r>
              <a:rPr lang="zh-CN" altLang="en-US" sz="2000" dirty="0">
                <a:latin typeface="+mn-ea"/>
              </a:rPr>
              <a:t>（</a:t>
            </a:r>
            <a:r>
              <a:rPr lang="en-US" altLang="zh-CN" sz="2000" dirty="0">
                <a:latin typeface="+mn-ea"/>
              </a:rPr>
              <a:t>3</a:t>
            </a:r>
            <a:r>
              <a:rPr lang="zh-CN" altLang="en-US" sz="2000" dirty="0">
                <a:latin typeface="+mn-ea"/>
              </a:rPr>
              <a:t>）一个协议层能够用软件、硬件或者两者结合实现</a:t>
            </a:r>
            <a:endParaRPr lang="en-US" altLang="zh-CN" sz="2000" dirty="0">
              <a:latin typeface="+mn-ea"/>
            </a:endParaRPr>
          </a:p>
          <a:p>
            <a:r>
              <a:rPr lang="zh-CN" altLang="en-US" sz="2000" dirty="0" smtClean="0">
                <a:latin typeface="+mn-ea"/>
              </a:rPr>
              <a:t>（</a:t>
            </a:r>
            <a:r>
              <a:rPr lang="en-US" altLang="zh-CN" sz="2000" dirty="0" smtClean="0">
                <a:latin typeface="+mn-ea"/>
              </a:rPr>
              <a:t>4</a:t>
            </a:r>
            <a:r>
              <a:rPr lang="zh-CN" altLang="en-US" sz="2000" dirty="0" smtClean="0">
                <a:latin typeface="+mn-ea"/>
              </a:rPr>
              <a:t>）各层的所有协议称为协议栈，如因特网</a:t>
            </a:r>
            <a:r>
              <a:rPr lang="en-US" altLang="zh-CN" sz="2000" dirty="0" smtClean="0">
                <a:latin typeface="+mn-ea"/>
              </a:rPr>
              <a:t>TCP/IP</a:t>
            </a:r>
            <a:r>
              <a:rPr lang="zh-CN" altLang="en-US" sz="2000" dirty="0" smtClean="0">
                <a:latin typeface="+mn-ea"/>
              </a:rPr>
              <a:t>协议栈</a:t>
            </a:r>
            <a:endParaRPr lang="en-US" altLang="zh-CN" sz="2000" dirty="0" smtClean="0">
              <a:latin typeface="+mn-ea"/>
            </a:endParaRPr>
          </a:p>
          <a:p>
            <a:endParaRPr lang="en-US" altLang="zh-CN" sz="2000" dirty="0" smtClean="0">
              <a:latin typeface="+mn-ea"/>
            </a:endParaRPr>
          </a:p>
          <a:p>
            <a:r>
              <a:rPr lang="en-US" altLang="zh-CN" sz="2400" b="1" dirty="0" smtClean="0">
                <a:latin typeface="+mn-ea"/>
              </a:rPr>
              <a:t>18.ISO</a:t>
            </a:r>
            <a:r>
              <a:rPr lang="zh-CN" altLang="en-US" sz="2400" b="1" dirty="0">
                <a:latin typeface="+mn-ea"/>
              </a:rPr>
              <a:t>模型（</a:t>
            </a:r>
            <a:r>
              <a:rPr lang="en-US" altLang="zh-CN" sz="2400" b="1" dirty="0">
                <a:latin typeface="+mn-ea"/>
              </a:rPr>
              <a:t>7</a:t>
            </a:r>
            <a:r>
              <a:rPr lang="zh-CN" altLang="en-US" sz="2400" b="1" dirty="0">
                <a:latin typeface="+mn-ea"/>
              </a:rPr>
              <a:t>层）</a:t>
            </a:r>
            <a:endParaRPr lang="en-US" altLang="zh-CN" sz="2400" b="1" dirty="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）应用层：网络应用程序和应用层协议（</a:t>
            </a:r>
            <a:r>
              <a:rPr lang="en-US" altLang="zh-CN" sz="2000" dirty="0" smtClean="0">
                <a:latin typeface="+mn-ea"/>
              </a:rPr>
              <a:t>Web</a:t>
            </a:r>
            <a:r>
              <a:rPr lang="zh-CN" altLang="en-US" sz="2000" dirty="0" smtClean="0">
                <a:latin typeface="+mn-ea"/>
              </a:rPr>
              <a:t>应用</a:t>
            </a:r>
            <a:r>
              <a:rPr lang="en-US" altLang="zh-CN" sz="2000" dirty="0" smtClean="0">
                <a:latin typeface="+mn-ea"/>
              </a:rPr>
              <a:t>【HTTP】</a:t>
            </a:r>
            <a:r>
              <a:rPr lang="zh-CN" altLang="en-US" sz="2000" dirty="0" smtClean="0">
                <a:latin typeface="+mn-ea"/>
              </a:rPr>
              <a:t>、电子邮件</a:t>
            </a:r>
            <a:r>
              <a:rPr lang="en-US" altLang="zh-CN" sz="2000" dirty="0" smtClean="0">
                <a:latin typeface="+mn-ea"/>
              </a:rPr>
              <a:t>【SMTP】</a:t>
            </a:r>
            <a:r>
              <a:rPr lang="zh-CN" altLang="en-US" sz="2000" dirty="0" smtClean="0">
                <a:latin typeface="+mn-ea"/>
              </a:rPr>
              <a:t>、文件传输</a:t>
            </a:r>
            <a:r>
              <a:rPr lang="en-US" altLang="zh-CN" sz="2000" dirty="0" smtClean="0">
                <a:latin typeface="+mn-ea"/>
              </a:rPr>
              <a:t>【FTP】</a:t>
            </a:r>
            <a:r>
              <a:rPr lang="zh-CN" altLang="en-US" sz="2000" dirty="0" smtClean="0">
                <a:latin typeface="+mn-ea"/>
              </a:rPr>
              <a:t>）；交换的分组（报文）；</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）表示层：应用程序能解释交换数据的含义。服务包括数据压缩、数据加密、数据描述。</a:t>
            </a:r>
            <a:endParaRPr lang="en-US" altLang="zh-CN" sz="2000" dirty="0" smtClean="0">
              <a:latin typeface="+mn-ea"/>
            </a:endParaRPr>
          </a:p>
          <a:p>
            <a:r>
              <a:rPr lang="zh-CN" altLang="en-US" sz="2000" dirty="0" smtClean="0">
                <a:latin typeface="+mn-ea"/>
              </a:rPr>
              <a:t>（</a:t>
            </a:r>
            <a:r>
              <a:rPr lang="en-US" altLang="zh-CN" sz="2000" dirty="0" smtClean="0">
                <a:latin typeface="+mn-ea"/>
              </a:rPr>
              <a:t>3</a:t>
            </a:r>
            <a:r>
              <a:rPr lang="zh-CN" altLang="en-US" sz="2000" dirty="0" smtClean="0">
                <a:latin typeface="+mn-ea"/>
              </a:rPr>
              <a:t>）会话层：提供数据交换的定界和同步功能，包括建立检查点和同步方法。</a:t>
            </a:r>
            <a:endParaRPr lang="en-US" altLang="zh-CN" sz="2000" dirty="0" smtClean="0">
              <a:latin typeface="+mn-ea"/>
            </a:endParaRPr>
          </a:p>
          <a:p>
            <a:r>
              <a:rPr lang="zh-CN" altLang="en-US" sz="2000" dirty="0" smtClean="0">
                <a:latin typeface="+mn-ea"/>
              </a:rPr>
              <a:t>（</a:t>
            </a:r>
            <a:r>
              <a:rPr lang="en-US" altLang="zh-CN" sz="2000" dirty="0">
                <a:latin typeface="+mn-ea"/>
              </a:rPr>
              <a:t>4</a:t>
            </a:r>
            <a:r>
              <a:rPr lang="zh-CN" altLang="en-US" sz="2000" dirty="0" smtClean="0">
                <a:latin typeface="+mn-ea"/>
              </a:rPr>
              <a:t>）运输层：应用程序端点之间传输应用层报文（</a:t>
            </a:r>
            <a:r>
              <a:rPr lang="en-US" altLang="zh-CN" sz="2000" dirty="0" smtClean="0">
                <a:latin typeface="+mn-ea"/>
              </a:rPr>
              <a:t>TCP【</a:t>
            </a:r>
            <a:r>
              <a:rPr lang="zh-CN" altLang="en-US" sz="2000" dirty="0" smtClean="0">
                <a:latin typeface="+mn-ea"/>
              </a:rPr>
              <a:t>面向连接、可靠传输、流量控制、拥塞控制</a:t>
            </a:r>
            <a:r>
              <a:rPr lang="en-US" altLang="zh-CN" sz="2000" dirty="0" smtClean="0">
                <a:latin typeface="+mn-ea"/>
              </a:rPr>
              <a:t>】</a:t>
            </a:r>
            <a:r>
              <a:rPr lang="zh-CN" altLang="en-US" sz="2000" dirty="0" smtClean="0">
                <a:latin typeface="+mn-ea"/>
              </a:rPr>
              <a:t>、</a:t>
            </a:r>
            <a:r>
              <a:rPr lang="en-US" altLang="zh-CN" sz="2000" dirty="0" smtClean="0">
                <a:latin typeface="+mn-ea"/>
              </a:rPr>
              <a:t>UDP</a:t>
            </a:r>
            <a:r>
              <a:rPr lang="zh-CN" altLang="en-US" sz="2000" dirty="0" smtClean="0">
                <a:latin typeface="+mn-ea"/>
              </a:rPr>
              <a:t>）；不提供时间保证；运输层的分组（报文段）。</a:t>
            </a:r>
            <a:endParaRPr lang="en-US" altLang="zh-CN" sz="2000" dirty="0" smtClean="0">
              <a:latin typeface="+mn-ea"/>
            </a:endParaRPr>
          </a:p>
          <a:p>
            <a:r>
              <a:rPr lang="zh-CN" altLang="en-US" sz="2000" dirty="0" smtClean="0">
                <a:latin typeface="+mn-ea"/>
              </a:rPr>
              <a:t>（</a:t>
            </a:r>
            <a:r>
              <a:rPr lang="en-US" altLang="zh-CN" sz="2000" dirty="0" smtClean="0">
                <a:latin typeface="+mn-ea"/>
              </a:rPr>
              <a:t>5</a:t>
            </a:r>
            <a:r>
              <a:rPr lang="zh-CN" altLang="en-US" sz="2000" dirty="0" smtClean="0">
                <a:latin typeface="+mn-ea"/>
              </a:rPr>
              <a:t>）网络层：将网络层分组（数据报）从一台主机传输到另一台主机（网际协议</a:t>
            </a:r>
            <a:r>
              <a:rPr lang="en-US" altLang="zh-CN" sz="2000" dirty="0" smtClean="0">
                <a:latin typeface="+mn-ea"/>
              </a:rPr>
              <a:t>IP</a:t>
            </a:r>
            <a:r>
              <a:rPr lang="zh-CN" altLang="en-US" sz="2000" dirty="0" smtClean="0">
                <a:latin typeface="+mn-ea"/>
              </a:rPr>
              <a:t>、路由选择协议）。</a:t>
            </a:r>
            <a:endParaRPr lang="en-US" altLang="zh-CN" sz="2000" dirty="0" smtClean="0">
              <a:latin typeface="+mn-ea"/>
            </a:endParaRPr>
          </a:p>
          <a:p>
            <a:r>
              <a:rPr lang="zh-CN" altLang="en-US" sz="2000" dirty="0" smtClean="0">
                <a:latin typeface="+mn-ea"/>
              </a:rPr>
              <a:t>（</a:t>
            </a:r>
            <a:r>
              <a:rPr lang="en-US" altLang="zh-CN" sz="2000" dirty="0" smtClean="0">
                <a:latin typeface="+mn-ea"/>
              </a:rPr>
              <a:t>6</a:t>
            </a:r>
            <a:r>
              <a:rPr lang="zh-CN" altLang="en-US" sz="2000" dirty="0" smtClean="0">
                <a:latin typeface="+mn-ea"/>
              </a:rPr>
              <a:t>）链路层：将分组（帧）从一个节点（主机或路由器）传输到另一个节点（</a:t>
            </a:r>
            <a:r>
              <a:rPr lang="zh-CN" altLang="en-US" sz="2000" dirty="0" smtClean="0">
                <a:solidFill>
                  <a:srgbClr val="FF0000"/>
                </a:solidFill>
                <a:latin typeface="+mn-ea"/>
              </a:rPr>
              <a:t>可靠交付</a:t>
            </a:r>
            <a:r>
              <a:rPr lang="zh-CN" altLang="en-US" sz="2000" dirty="0" smtClean="0">
                <a:latin typeface="+mn-ea"/>
              </a:rPr>
              <a:t>、不同链路</a:t>
            </a:r>
            <a:r>
              <a:rPr lang="en-US" altLang="zh-CN" sz="2000" dirty="0" smtClean="0">
                <a:latin typeface="+mn-ea"/>
              </a:rPr>
              <a:t>【</a:t>
            </a:r>
            <a:r>
              <a:rPr lang="zh-CN" altLang="en-US" sz="2000" dirty="0">
                <a:latin typeface="+mn-ea"/>
              </a:rPr>
              <a:t>以太网、</a:t>
            </a:r>
            <a:r>
              <a:rPr lang="en-US" altLang="zh-CN" sz="2000" dirty="0" err="1">
                <a:latin typeface="+mn-ea"/>
              </a:rPr>
              <a:t>Wifi</a:t>
            </a:r>
            <a:r>
              <a:rPr lang="zh-CN" altLang="en-US" sz="2000" dirty="0">
                <a:latin typeface="+mn-ea"/>
              </a:rPr>
              <a:t>、电缆</a:t>
            </a:r>
            <a:r>
              <a:rPr lang="en-US" altLang="zh-CN" sz="2000" dirty="0" smtClean="0">
                <a:latin typeface="+mn-ea"/>
              </a:rPr>
              <a:t>】</a:t>
            </a:r>
            <a:r>
              <a:rPr lang="zh-CN" altLang="en-US" sz="2000" dirty="0" smtClean="0">
                <a:latin typeface="+mn-ea"/>
              </a:rPr>
              <a:t>有不同协议，广播链路和点对点链路）。</a:t>
            </a:r>
            <a:endParaRPr lang="en-US" altLang="zh-CN" sz="2000" dirty="0" smtClean="0">
              <a:latin typeface="+mn-ea"/>
            </a:endParaRPr>
          </a:p>
          <a:p>
            <a:r>
              <a:rPr lang="zh-CN" altLang="en-US" sz="2000" dirty="0" smtClean="0">
                <a:latin typeface="+mn-ea"/>
              </a:rPr>
              <a:t>（</a:t>
            </a:r>
            <a:r>
              <a:rPr lang="en-US" altLang="zh-CN" sz="2000" dirty="0" smtClean="0">
                <a:latin typeface="+mn-ea"/>
              </a:rPr>
              <a:t>7</a:t>
            </a:r>
            <a:r>
              <a:rPr lang="zh-CN" altLang="en-US" sz="2000" dirty="0" smtClean="0">
                <a:latin typeface="+mn-ea"/>
              </a:rPr>
              <a:t>）物理层：将数据帧一个</a:t>
            </a:r>
            <a:r>
              <a:rPr lang="en-US" altLang="zh-CN" sz="2000" dirty="0" smtClean="0">
                <a:latin typeface="+mn-ea"/>
              </a:rPr>
              <a:t>bit</a:t>
            </a:r>
            <a:r>
              <a:rPr lang="zh-CN" altLang="en-US" sz="2000" dirty="0" smtClean="0">
                <a:latin typeface="+mn-ea"/>
              </a:rPr>
              <a:t>一个</a:t>
            </a:r>
            <a:r>
              <a:rPr lang="en-US" altLang="zh-CN" sz="2000" dirty="0" smtClean="0">
                <a:latin typeface="+mn-ea"/>
              </a:rPr>
              <a:t>bit</a:t>
            </a:r>
            <a:r>
              <a:rPr lang="zh-CN" altLang="en-US" sz="2000" dirty="0" smtClean="0">
                <a:latin typeface="+mn-ea"/>
              </a:rPr>
              <a:t>从一个节点移动到另一个节点（协议与传输媒体有关）。</a:t>
            </a:r>
            <a:endParaRPr lang="zh-CN" altLang="en-US" sz="24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60E8A6B0-7542-4AB1-B34B-CCF78CF6B6E7}"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71683" name="Rectangle 2"/>
          <p:cNvSpPr>
            <a:spLocks noGrp="1" noChangeArrowheads="1"/>
          </p:cNvSpPr>
          <p:nvPr>
            <p:ph type="title" idx="4294967295"/>
          </p:nvPr>
        </p:nvSpPr>
        <p:spPr>
          <a:xfrm>
            <a:off x="0" y="312525"/>
            <a:ext cx="12083970" cy="1143000"/>
          </a:xfrm>
          <a:prstGeom prst="rect">
            <a:avLst/>
          </a:prstGeom>
        </p:spPr>
        <p:txBody>
          <a:bodyPr/>
          <a:lstStyle/>
          <a:p>
            <a:pPr algn="ctr"/>
            <a:r>
              <a:rPr lang="en-US" altLang="zh-CN" dirty="0">
                <a:latin typeface="+mj-ea"/>
              </a:rPr>
              <a:t>MAC</a:t>
            </a:r>
            <a:r>
              <a:rPr lang="zh-CN" altLang="en-US" dirty="0">
                <a:latin typeface="+mj-ea"/>
              </a:rPr>
              <a:t>地址识别</a:t>
            </a:r>
            <a:endParaRPr lang="zh-CN" altLang="en-US" dirty="0">
              <a:latin typeface="+mj-ea"/>
            </a:endParaRPr>
          </a:p>
        </p:txBody>
      </p:sp>
      <p:sp>
        <p:nvSpPr>
          <p:cNvPr id="857091" name="Rectangle 3"/>
          <p:cNvSpPr>
            <a:spLocks noGrp="1" noChangeArrowheads="1"/>
          </p:cNvSpPr>
          <p:nvPr>
            <p:ph type="body" idx="4294967295"/>
          </p:nvPr>
        </p:nvSpPr>
        <p:spPr>
          <a:xfrm>
            <a:off x="937550" y="1145572"/>
            <a:ext cx="10363200" cy="4815390"/>
          </a:xfrm>
          <a:prstGeom prst="rect">
            <a:avLst/>
          </a:prstGeom>
        </p:spPr>
        <p:txBody>
          <a:bodyPr/>
          <a:lstStyle/>
          <a:p>
            <a:pPr>
              <a:lnSpc>
                <a:spcPct val="120000"/>
              </a:lnSpc>
              <a:spcBef>
                <a:spcPct val="15000"/>
              </a:spcBef>
            </a:pPr>
            <a:r>
              <a:rPr lang="zh-CN" altLang="en-US" sz="2400" dirty="0">
                <a:latin typeface="+mn-ea"/>
              </a:rPr>
              <a:t>广播信道的局域网中，一个节点发送的帧，在信道上广播传输，其他节点都可能收到该帧。</a:t>
            </a:r>
            <a:endParaRPr lang="en-US" altLang="zh-CN" sz="2400" dirty="0">
              <a:latin typeface="+mn-ea"/>
            </a:endParaRPr>
          </a:p>
          <a:p>
            <a:pPr>
              <a:lnSpc>
                <a:spcPct val="120000"/>
              </a:lnSpc>
              <a:spcBef>
                <a:spcPct val="15000"/>
              </a:spcBef>
            </a:pPr>
            <a:r>
              <a:rPr lang="zh-CN" altLang="en-US" sz="2400" dirty="0">
                <a:latin typeface="+mn-ea"/>
              </a:rPr>
              <a:t>大多数情况，一个节点只向某个特定的节点发送。</a:t>
            </a:r>
            <a:endParaRPr lang="en-US" altLang="zh-CN" sz="2400" dirty="0">
              <a:latin typeface="+mn-ea"/>
            </a:endParaRPr>
          </a:p>
          <a:p>
            <a:pPr>
              <a:lnSpc>
                <a:spcPct val="120000"/>
              </a:lnSpc>
              <a:spcBef>
                <a:spcPct val="15000"/>
              </a:spcBef>
            </a:pPr>
            <a:r>
              <a:rPr lang="zh-CN" altLang="en-US" sz="2400" dirty="0">
                <a:latin typeface="+mn-ea"/>
              </a:rPr>
              <a:t>由“网卡”负责</a:t>
            </a:r>
            <a:r>
              <a:rPr lang="en-US" altLang="zh-CN" sz="2400" dirty="0">
                <a:latin typeface="+mn-ea"/>
              </a:rPr>
              <a:t>MAC</a:t>
            </a:r>
            <a:r>
              <a:rPr lang="zh-CN" altLang="en-US" sz="2400" dirty="0">
                <a:latin typeface="+mn-ea"/>
              </a:rPr>
              <a:t>地址的封装和识别。</a:t>
            </a:r>
            <a:endParaRPr lang="en-US" altLang="zh-CN" sz="2400" i="1" dirty="0">
              <a:latin typeface="+mn-ea"/>
            </a:endParaRPr>
          </a:p>
          <a:p>
            <a:pPr>
              <a:lnSpc>
                <a:spcPct val="120000"/>
              </a:lnSpc>
              <a:spcBef>
                <a:spcPct val="15000"/>
              </a:spcBef>
            </a:pPr>
            <a:r>
              <a:rPr lang="zh-CN" altLang="en-US" sz="2400" b="1" dirty="0">
                <a:solidFill>
                  <a:srgbClr val="FF0000"/>
                </a:solidFill>
                <a:latin typeface="+mn-ea"/>
              </a:rPr>
              <a:t>发送适配器</a:t>
            </a:r>
            <a:r>
              <a:rPr lang="zh-CN" altLang="en-US" sz="2400" dirty="0">
                <a:solidFill>
                  <a:schemeClr val="hlink"/>
                </a:solidFill>
                <a:latin typeface="+mn-ea"/>
              </a:rPr>
              <a:t>：</a:t>
            </a:r>
            <a:r>
              <a:rPr lang="zh-CN" altLang="en-US" sz="2400" dirty="0">
                <a:latin typeface="+mn-ea"/>
              </a:rPr>
              <a:t>将目的</a:t>
            </a:r>
            <a:r>
              <a:rPr lang="en-US" altLang="zh-CN" sz="2400" dirty="0">
                <a:latin typeface="+mn-ea"/>
              </a:rPr>
              <a:t>MAC</a:t>
            </a:r>
            <a:r>
              <a:rPr lang="zh-CN" altLang="en-US" sz="2400" dirty="0">
                <a:latin typeface="+mn-ea"/>
              </a:rPr>
              <a:t>地址封装到帧中，并发送。所有其他适配器都会收到这个帧。</a:t>
            </a:r>
            <a:endParaRPr lang="en-US" altLang="zh-CN" sz="2400" dirty="0">
              <a:latin typeface="+mn-ea"/>
            </a:endParaRPr>
          </a:p>
          <a:p>
            <a:pPr>
              <a:lnSpc>
                <a:spcPct val="120000"/>
              </a:lnSpc>
              <a:spcBef>
                <a:spcPct val="15000"/>
              </a:spcBef>
            </a:pPr>
            <a:r>
              <a:rPr lang="zh-CN" altLang="en-US" sz="2400" b="1" dirty="0">
                <a:solidFill>
                  <a:srgbClr val="FF0000"/>
                </a:solidFill>
                <a:latin typeface="+mn-ea"/>
              </a:rPr>
              <a:t>接收适配器</a:t>
            </a:r>
            <a:r>
              <a:rPr lang="zh-CN" altLang="en-US" sz="2400" dirty="0">
                <a:solidFill>
                  <a:schemeClr val="hlink"/>
                </a:solidFill>
                <a:latin typeface="+mn-ea"/>
              </a:rPr>
              <a:t>：</a:t>
            </a:r>
            <a:r>
              <a:rPr lang="zh-CN" altLang="en-US" sz="2400" dirty="0">
                <a:latin typeface="+mn-ea"/>
              </a:rPr>
              <a:t>检查帧的目的</a:t>
            </a:r>
            <a:r>
              <a:rPr lang="en-US" altLang="zh-CN" sz="2400" dirty="0">
                <a:latin typeface="+mn-ea"/>
              </a:rPr>
              <a:t>MAC</a:t>
            </a:r>
            <a:r>
              <a:rPr lang="zh-CN" altLang="en-US" sz="2400" dirty="0">
                <a:latin typeface="+mn-ea"/>
              </a:rPr>
              <a:t>地址是否与自己</a:t>
            </a:r>
            <a:r>
              <a:rPr lang="en-US" altLang="zh-CN" sz="2400" dirty="0">
                <a:latin typeface="+mn-ea"/>
              </a:rPr>
              <a:t>MAC</a:t>
            </a:r>
            <a:r>
              <a:rPr lang="zh-CN" altLang="en-US" sz="2400" dirty="0">
                <a:latin typeface="+mn-ea"/>
              </a:rPr>
              <a:t>地址相匹配：</a:t>
            </a:r>
            <a:endParaRPr lang="zh-CN" altLang="en-US" sz="2400" dirty="0">
              <a:latin typeface="+mn-ea"/>
            </a:endParaRPr>
          </a:p>
          <a:p>
            <a:pPr lvl="1">
              <a:lnSpc>
                <a:spcPct val="120000"/>
              </a:lnSpc>
              <a:spcBef>
                <a:spcPct val="15000"/>
              </a:spcBef>
            </a:pPr>
            <a:r>
              <a:rPr lang="zh-CN" altLang="en-US" dirty="0">
                <a:solidFill>
                  <a:srgbClr val="FF0000"/>
                </a:solidFill>
                <a:latin typeface="+mn-ea"/>
              </a:rPr>
              <a:t>匹配：</a:t>
            </a:r>
            <a:r>
              <a:rPr lang="zh-CN" altLang="en-US" dirty="0">
                <a:latin typeface="+mn-ea"/>
              </a:rPr>
              <a:t>接收该帧，取出数据报，并传递给上层。</a:t>
            </a:r>
            <a:endParaRPr lang="en-US" altLang="zh-CN" dirty="0">
              <a:latin typeface="+mn-ea"/>
            </a:endParaRPr>
          </a:p>
          <a:p>
            <a:pPr lvl="1">
              <a:lnSpc>
                <a:spcPct val="120000"/>
              </a:lnSpc>
              <a:spcBef>
                <a:spcPct val="15000"/>
              </a:spcBef>
            </a:pPr>
            <a:r>
              <a:rPr lang="zh-CN" altLang="en-US" dirty="0">
                <a:solidFill>
                  <a:srgbClr val="FF0000"/>
                </a:solidFill>
                <a:latin typeface="+mn-ea"/>
              </a:rPr>
              <a:t>不匹配：</a:t>
            </a:r>
            <a:r>
              <a:rPr lang="zh-CN" altLang="en-US" dirty="0">
                <a:latin typeface="+mn-ea"/>
              </a:rPr>
              <a:t>丢弃该帧。</a:t>
            </a:r>
            <a:endParaRPr lang="en-US" altLang="zh-CN" dirty="0">
              <a:latin typeface="+mn-ea"/>
            </a:endParaRPr>
          </a:p>
          <a:p>
            <a:pPr>
              <a:lnSpc>
                <a:spcPct val="120000"/>
              </a:lnSpc>
              <a:spcBef>
                <a:spcPct val="15000"/>
              </a:spcBef>
            </a:pPr>
            <a:r>
              <a:rPr lang="zh-CN" altLang="en-US" sz="2400" dirty="0">
                <a:latin typeface="+mn-ea"/>
              </a:rPr>
              <a:t>广播帧：发送给所有节点的帧          全</a:t>
            </a:r>
            <a:r>
              <a:rPr lang="en-US" altLang="zh-CN" sz="2400" dirty="0">
                <a:latin typeface="+mn-ea"/>
              </a:rPr>
              <a:t>1</a:t>
            </a:r>
            <a:r>
              <a:rPr lang="zh-CN" altLang="en-US" sz="2400" dirty="0">
                <a:latin typeface="+mn-ea"/>
              </a:rPr>
              <a:t>地址：</a:t>
            </a:r>
            <a:r>
              <a:rPr lang="en-US" altLang="zh-CN" sz="2400" dirty="0">
                <a:latin typeface="+mn-ea"/>
              </a:rPr>
              <a:t>FF-FF-FF-FF-FF-FF</a:t>
            </a:r>
            <a:endParaRPr lang="zh-CN" altLang="en-US" sz="2400" dirty="0">
              <a:latin typeface="+mn-ea"/>
            </a:endParaRPr>
          </a:p>
          <a:p>
            <a:pPr>
              <a:lnSpc>
                <a:spcPct val="120000"/>
              </a:lnSpc>
              <a:spcBef>
                <a:spcPct val="15000"/>
              </a:spcBef>
            </a:pPr>
            <a:endParaRPr lang="en-US" altLang="zh-CN"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afterEffect">
                                  <p:stCondLst>
                                    <p:cond delay="0"/>
                                  </p:stCondLst>
                                  <p:childTnLst>
                                    <p:set>
                                      <p:cBhvr>
                                        <p:cTn id="6" dur="1" fill="hold">
                                          <p:stCondLst>
                                            <p:cond delay="0"/>
                                          </p:stCondLst>
                                        </p:cTn>
                                        <p:tgtEl>
                                          <p:spTgt spid="857091">
                                            <p:txEl>
                                              <p:pRg st="5" end="5"/>
                                            </p:txEl>
                                          </p:spTgt>
                                        </p:tgtEl>
                                        <p:attrNameLst>
                                          <p:attrName>style.visibility</p:attrName>
                                        </p:attrNameLst>
                                      </p:cBhvr>
                                      <p:to>
                                        <p:strVal val="visible"/>
                                      </p:to>
                                    </p:set>
                                    <p:animEffect transition="in" filter="blinds(horizontal)">
                                      <p:cBhvr>
                                        <p:cTn id="7" dur="500"/>
                                        <p:tgtEl>
                                          <p:spTgt spid="857091">
                                            <p:txEl>
                                              <p:pRg st="5" end="5"/>
                                            </p:txEl>
                                          </p:spTgt>
                                        </p:tgtEl>
                                      </p:cBhvr>
                                    </p:animEffect>
                                  </p:childTnLst>
                                </p:cTn>
                              </p:par>
                            </p:childTnLst>
                          </p:cTn>
                        </p:par>
                        <p:par>
                          <p:cTn id="8" fill="hold">
                            <p:stCondLst>
                              <p:cond delay="500"/>
                            </p:stCondLst>
                            <p:childTnLst>
                              <p:par>
                                <p:cTn id="9" presetID="3" presetClass="entr" presetSubtype="10" fill="hold" nodeType="afterEffect">
                                  <p:stCondLst>
                                    <p:cond delay="0"/>
                                  </p:stCondLst>
                                  <p:childTnLst>
                                    <p:set>
                                      <p:cBhvr>
                                        <p:cTn id="10" dur="1" fill="hold">
                                          <p:stCondLst>
                                            <p:cond delay="0"/>
                                          </p:stCondLst>
                                        </p:cTn>
                                        <p:tgtEl>
                                          <p:spTgt spid="857091">
                                            <p:txEl>
                                              <p:pRg st="6" end="6"/>
                                            </p:txEl>
                                          </p:spTgt>
                                        </p:tgtEl>
                                        <p:attrNameLst>
                                          <p:attrName>style.visibility</p:attrName>
                                        </p:attrNameLst>
                                      </p:cBhvr>
                                      <p:to>
                                        <p:strVal val="visible"/>
                                      </p:to>
                                    </p:set>
                                    <p:animEffect transition="in" filter="blinds(horizontal)">
                                      <p:cBhvr>
                                        <p:cTn id="11" dur="500"/>
                                        <p:tgtEl>
                                          <p:spTgt spid="857091">
                                            <p:txEl>
                                              <p:pRg st="6" end="6"/>
                                            </p:txEl>
                                          </p:spTgt>
                                        </p:tgtEl>
                                      </p:cBhvr>
                                    </p:animEffect>
                                  </p:childTnLst>
                                </p:cTn>
                              </p:par>
                            </p:childTnLst>
                          </p:cTn>
                        </p:par>
                        <p:par>
                          <p:cTn id="12" fill="hold">
                            <p:stCondLst>
                              <p:cond delay="1000"/>
                            </p:stCondLst>
                            <p:childTnLst>
                              <p:par>
                                <p:cTn id="13" presetID="3" presetClass="entr" presetSubtype="10" fill="hold" nodeType="afterEffect">
                                  <p:stCondLst>
                                    <p:cond delay="0"/>
                                  </p:stCondLst>
                                  <p:childTnLst>
                                    <p:set>
                                      <p:cBhvr>
                                        <p:cTn id="14" dur="1" fill="hold">
                                          <p:stCondLst>
                                            <p:cond delay="0"/>
                                          </p:stCondLst>
                                        </p:cTn>
                                        <p:tgtEl>
                                          <p:spTgt spid="857091">
                                            <p:txEl>
                                              <p:pRg st="7" end="7"/>
                                            </p:txEl>
                                          </p:spTgt>
                                        </p:tgtEl>
                                        <p:attrNameLst>
                                          <p:attrName>style.visibility</p:attrName>
                                        </p:attrNameLst>
                                      </p:cBhvr>
                                      <p:to>
                                        <p:strVal val="visible"/>
                                      </p:to>
                                    </p:set>
                                    <p:animEffect transition="in" filter="blinds(horizontal)">
                                      <p:cBhvr>
                                        <p:cTn id="15" dur="500"/>
                                        <p:tgtEl>
                                          <p:spTgt spid="857091">
                                            <p:txEl>
                                              <p:pRg st="7" end="7"/>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Footer Placeholder 4"/>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solidFill>
                  <a:prstClr val="black"/>
                </a:solidFill>
                <a:latin typeface="Arial" panose="020B0604020202090204" pitchFamily="34" charset="0"/>
              </a:rPr>
              <a:t>Link Layer</a:t>
            </a:r>
            <a:endParaRPr lang="en-US" i="0" dirty="0">
              <a:solidFill>
                <a:prstClr val="black"/>
              </a:solidFill>
              <a:latin typeface="Arial" panose="020B0604020202090204" pitchFamily="34" charset="0"/>
            </a:endParaRPr>
          </a:p>
        </p:txBody>
      </p:sp>
      <p:sp>
        <p:nvSpPr>
          <p:cNvPr id="43011" name="Slide Number Placeholder 5"/>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200">
                <a:solidFill>
                  <a:prstClr val="black"/>
                </a:solidFill>
                <a:latin typeface="Arial" panose="020B0604020202090204" pitchFamily="34" charset="0"/>
                <a:ea typeface="MS PGothic" panose="020B0600070205080204" pitchFamily="34" charset="-128"/>
              </a:rPr>
              <a:t>5-</a:t>
            </a:r>
            <a:fld id="{2B379E6E-38B4-4BDE-8A28-EB6D3A424824}" type="slidenum">
              <a:rPr lang="en-US" altLang="zh-CN" sz="1200" smtClean="0">
                <a:solidFill>
                  <a:prstClr val="black"/>
                </a:solidFill>
                <a:latin typeface="Arial" panose="020B0604020202090204" pitchFamily="34" charset="0"/>
                <a:ea typeface="MS PGothic" panose="020B0600070205080204" pitchFamily="34" charset="-128"/>
              </a:rPr>
            </a:fld>
            <a:endParaRPr lang="en-US" altLang="zh-CN" sz="1200">
              <a:solidFill>
                <a:prstClr val="black"/>
              </a:solidFill>
              <a:latin typeface="Arial" panose="020B0604020202090204" pitchFamily="34" charset="0"/>
              <a:ea typeface="MS PGothic" panose="020B0600070205080204" pitchFamily="34" charset="-128"/>
            </a:endParaRPr>
          </a:p>
        </p:txBody>
      </p:sp>
      <p:sp>
        <p:nvSpPr>
          <p:cNvPr id="43013" name="Rectangle 3"/>
          <p:cNvSpPr>
            <a:spLocks noGrp="1" noChangeArrowheads="1"/>
          </p:cNvSpPr>
          <p:nvPr>
            <p:ph type="title" idx="4294967295"/>
          </p:nvPr>
        </p:nvSpPr>
        <p:spPr>
          <a:xfrm>
            <a:off x="0" y="263602"/>
            <a:ext cx="12192000" cy="901700"/>
          </a:xfrm>
          <a:prstGeom prst="rect">
            <a:avLst/>
          </a:prstGeom>
        </p:spPr>
        <p:txBody>
          <a:bodyPr/>
          <a:lstStyle/>
          <a:p>
            <a:pPr algn="ctr">
              <a:defRPr/>
            </a:pPr>
            <a:r>
              <a:rPr lang="en-US" dirty="0">
                <a:latin typeface="+mn-ea"/>
                <a:ea typeface="+mn-ea"/>
              </a:rPr>
              <a:t>ARP: </a:t>
            </a:r>
            <a:r>
              <a:rPr lang="zh-CN" altLang="en-US" dirty="0">
                <a:latin typeface="+mn-ea"/>
                <a:ea typeface="+mn-ea"/>
              </a:rPr>
              <a:t>地址解析协议</a:t>
            </a:r>
            <a:endParaRPr lang="en-US" dirty="0">
              <a:latin typeface="+mn-ea"/>
              <a:ea typeface="+mn-ea"/>
            </a:endParaRPr>
          </a:p>
        </p:txBody>
      </p:sp>
      <p:sp>
        <p:nvSpPr>
          <p:cNvPr id="399364" name="Rectangle 4"/>
          <p:cNvSpPr>
            <a:spLocks noGrp="1" noChangeArrowheads="1"/>
          </p:cNvSpPr>
          <p:nvPr>
            <p:ph type="body" idx="4294967295"/>
          </p:nvPr>
        </p:nvSpPr>
        <p:spPr>
          <a:xfrm>
            <a:off x="6260457" y="1260041"/>
            <a:ext cx="5676900" cy="3881437"/>
          </a:xfrm>
          <a:prstGeom prst="rect">
            <a:avLst/>
          </a:prstGeom>
        </p:spPr>
        <p:txBody>
          <a:bodyPr/>
          <a:lstStyle/>
          <a:p>
            <a:pPr marL="0" indent="0">
              <a:lnSpc>
                <a:spcPct val="130000"/>
              </a:lnSpc>
              <a:buFont typeface="Wingdings" panose="05000000000000000000" charset="0"/>
              <a:buNone/>
              <a:defRPr/>
            </a:pPr>
            <a:r>
              <a:rPr lang="en-US" sz="2400" i="1" dirty="0">
                <a:solidFill>
                  <a:srgbClr val="CC0000"/>
                </a:solidFill>
                <a:latin typeface="黑体" panose="02010609060101010101" pitchFamily="49" charset="-122"/>
                <a:ea typeface="黑体" panose="02010609060101010101" pitchFamily="49" charset="-122"/>
              </a:rPr>
              <a:t>ARP</a:t>
            </a:r>
            <a:r>
              <a:rPr lang="zh-CN" altLang="en-US" sz="2400" i="1" dirty="0">
                <a:solidFill>
                  <a:srgbClr val="CC0000"/>
                </a:solidFill>
                <a:latin typeface="黑体" panose="02010609060101010101" pitchFamily="49" charset="-122"/>
                <a:ea typeface="黑体" panose="02010609060101010101" pitchFamily="49" charset="-122"/>
              </a:rPr>
              <a:t>表</a:t>
            </a:r>
            <a:r>
              <a:rPr lang="en-US" sz="2400" i="1" dirty="0">
                <a:solidFill>
                  <a:srgbClr val="CC0000"/>
                </a:solidFill>
                <a:latin typeface="黑体" panose="02010609060101010101" pitchFamily="49" charset="-122"/>
                <a:ea typeface="黑体" panose="02010609060101010101" pitchFamily="49" charset="-122"/>
              </a:rPr>
              <a:t>: </a:t>
            </a:r>
            <a:r>
              <a:rPr lang="zh-CN" altLang="en-US" sz="2400" dirty="0">
                <a:latin typeface="黑体" panose="02010609060101010101" pitchFamily="49" charset="-122"/>
                <a:ea typeface="黑体" panose="02010609060101010101" pitchFamily="49" charset="-122"/>
              </a:rPr>
              <a:t>局域网上的每个节点</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主机、路由器</a:t>
            </a:r>
            <a:r>
              <a:rPr lang="en-US" altLang="zh-CN" sz="2400" dirty="0">
                <a:latin typeface="黑体" panose="02010609060101010101" pitchFamily="49" charset="-122"/>
                <a:ea typeface="黑体" panose="02010609060101010101" pitchFamily="49" charset="-122"/>
              </a:rPr>
              <a:t>)</a:t>
            </a:r>
            <a:r>
              <a:rPr lang="zh-CN" altLang="en-US" sz="2400" dirty="0">
                <a:latin typeface="黑体" panose="02010609060101010101" pitchFamily="49" charset="-122"/>
                <a:ea typeface="黑体" panose="02010609060101010101" pitchFamily="49" charset="-122"/>
              </a:rPr>
              <a:t>都有这个表</a:t>
            </a:r>
            <a:endParaRPr lang="en-US" altLang="zh-CN" sz="2400" dirty="0">
              <a:latin typeface="黑体" panose="02010609060101010101" pitchFamily="49" charset="-122"/>
              <a:ea typeface="黑体" panose="02010609060101010101" pitchFamily="49" charset="-122"/>
            </a:endParaRPr>
          </a:p>
          <a:p>
            <a:pPr lvl="1">
              <a:lnSpc>
                <a:spcPct val="130000"/>
              </a:lnSpc>
              <a:defRPr/>
            </a:pPr>
            <a:r>
              <a:rPr lang="zh-CN" altLang="en-US" dirty="0">
                <a:latin typeface="+mn-ea"/>
              </a:rPr>
              <a:t>为某些局域网节点进行</a:t>
            </a:r>
            <a:r>
              <a:rPr lang="en-US" dirty="0">
                <a:latin typeface="+mn-ea"/>
              </a:rPr>
              <a:t>IP/MAC</a:t>
            </a:r>
            <a:r>
              <a:rPr lang="zh-CN" altLang="en-US" dirty="0">
                <a:latin typeface="+mn-ea"/>
              </a:rPr>
              <a:t>地址映射：</a:t>
            </a:r>
            <a:endParaRPr lang="en-US" altLang="zh-CN" dirty="0">
              <a:latin typeface="+mn-ea"/>
            </a:endParaRPr>
          </a:p>
          <a:p>
            <a:pPr marL="457200" lvl="1" indent="0">
              <a:lnSpc>
                <a:spcPct val="130000"/>
              </a:lnSpc>
              <a:buNone/>
              <a:defRPr/>
            </a:pPr>
            <a:r>
              <a:rPr lang="en-US" sz="2000" b="1" dirty="0">
                <a:latin typeface="+mn-ea"/>
              </a:rPr>
              <a:t>      &lt; IP address; MAC address; TTL&gt;</a:t>
            </a:r>
            <a:endParaRPr lang="en-US" sz="2000" b="1" dirty="0">
              <a:latin typeface="+mn-ea"/>
            </a:endParaRPr>
          </a:p>
          <a:p>
            <a:pPr lvl="1">
              <a:lnSpc>
                <a:spcPct val="130000"/>
              </a:lnSpc>
              <a:defRPr/>
            </a:pPr>
            <a:r>
              <a:rPr lang="en-US" dirty="0">
                <a:latin typeface="+mn-ea"/>
              </a:rPr>
              <a:t>TTL (</a:t>
            </a:r>
            <a:r>
              <a:rPr lang="zh-CN" altLang="en-US" dirty="0">
                <a:latin typeface="+mn-ea"/>
              </a:rPr>
              <a:t>存活时间</a:t>
            </a:r>
            <a:r>
              <a:rPr lang="en-US" dirty="0">
                <a:latin typeface="+mn-ea"/>
              </a:rPr>
              <a:t>): </a:t>
            </a:r>
            <a:r>
              <a:rPr lang="zh-CN" altLang="en-US" dirty="0">
                <a:latin typeface="+mn-ea"/>
              </a:rPr>
              <a:t>地址映射将被删除的时间（通常为</a:t>
            </a:r>
            <a:r>
              <a:rPr lang="en-US" altLang="zh-CN" dirty="0">
                <a:latin typeface="+mn-ea"/>
              </a:rPr>
              <a:t>20</a:t>
            </a:r>
            <a:r>
              <a:rPr lang="zh-CN" altLang="en-US" dirty="0">
                <a:latin typeface="+mn-ea"/>
              </a:rPr>
              <a:t>分钟）</a:t>
            </a:r>
            <a:endParaRPr lang="en-US" dirty="0">
              <a:latin typeface="+mn-ea"/>
            </a:endParaRPr>
          </a:p>
        </p:txBody>
      </p:sp>
      <p:grpSp>
        <p:nvGrpSpPr>
          <p:cNvPr id="75783" name="Group 41"/>
          <p:cNvGrpSpPr/>
          <p:nvPr/>
        </p:nvGrpSpPr>
        <p:grpSpPr bwMode="auto">
          <a:xfrm>
            <a:off x="541867" y="1298575"/>
            <a:ext cx="5541433" cy="1277938"/>
            <a:chOff x="145" y="937"/>
            <a:chExt cx="2618" cy="805"/>
          </a:xfrm>
        </p:grpSpPr>
        <p:sp>
          <p:nvSpPr>
            <p:cNvPr id="43056" name="Text Box 6"/>
            <p:cNvSpPr txBox="1">
              <a:spLocks noChangeArrowheads="1"/>
            </p:cNvSpPr>
            <p:nvPr/>
          </p:nvSpPr>
          <p:spPr bwMode="auto">
            <a:xfrm>
              <a:off x="238" y="949"/>
              <a:ext cx="2525" cy="7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nSpc>
                  <a:spcPct val="150000"/>
                </a:lnSpc>
                <a:spcBef>
                  <a:spcPct val="0"/>
                </a:spcBef>
                <a:buClrTx/>
                <a:buSzTx/>
                <a:buFontTx/>
                <a:buNone/>
              </a:pPr>
              <a:r>
                <a:rPr lang="zh-CN" altLang="en-US" sz="2400" b="1" i="1" dirty="0">
                  <a:solidFill>
                    <a:srgbClr val="CC0000"/>
                  </a:solidFill>
                  <a:latin typeface="黑体" panose="02010609060101010101" pitchFamily="49" charset="-122"/>
                  <a:ea typeface="黑体" panose="02010609060101010101" pitchFamily="49" charset="-122"/>
                </a:rPr>
                <a:t>问题</a:t>
              </a:r>
              <a:r>
                <a:rPr lang="en-US" altLang="zh-CN" sz="2400" i="1" dirty="0">
                  <a:solidFill>
                    <a:srgbClr val="CC0000"/>
                  </a:solidFill>
                  <a:latin typeface="黑体" panose="02010609060101010101" pitchFamily="49" charset="-122"/>
                  <a:ea typeface="黑体" panose="02010609060101010101" pitchFamily="49" charset="-122"/>
                </a:rPr>
                <a:t>: </a:t>
              </a:r>
              <a:r>
                <a:rPr lang="zh-CN" altLang="en-US" sz="2400" i="1" dirty="0">
                  <a:solidFill>
                    <a:srgbClr val="CC0000"/>
                  </a:solidFill>
                  <a:latin typeface="黑体" panose="02010609060101010101" pitchFamily="49" charset="-122"/>
                  <a:ea typeface="黑体" panose="02010609060101010101" pitchFamily="49" charset="-122"/>
                </a:rPr>
                <a:t>如何根据一个主机的</a:t>
              </a:r>
              <a:r>
                <a:rPr lang="en-US" altLang="zh-CN" sz="2400" i="1" dirty="0">
                  <a:solidFill>
                    <a:srgbClr val="CC0000"/>
                  </a:solidFill>
                  <a:latin typeface="黑体" panose="02010609060101010101" pitchFamily="49" charset="-122"/>
                  <a:ea typeface="黑体" panose="02010609060101010101" pitchFamily="49" charset="-122"/>
                </a:rPr>
                <a:t>IP</a:t>
              </a:r>
              <a:r>
                <a:rPr lang="zh-CN" altLang="en-US" sz="2400" i="1" dirty="0">
                  <a:solidFill>
                    <a:srgbClr val="CC0000"/>
                  </a:solidFill>
                  <a:latin typeface="黑体" panose="02010609060101010101" pitchFamily="49" charset="-122"/>
                  <a:ea typeface="黑体" panose="02010609060101010101" pitchFamily="49" charset="-122"/>
                </a:rPr>
                <a:t>地址，查找其</a:t>
              </a:r>
              <a:r>
                <a:rPr lang="en-US" altLang="zh-CN" sz="2400" i="1" dirty="0">
                  <a:solidFill>
                    <a:srgbClr val="CC0000"/>
                  </a:solidFill>
                  <a:latin typeface="黑体" panose="02010609060101010101" pitchFamily="49" charset="-122"/>
                  <a:ea typeface="黑体" panose="02010609060101010101" pitchFamily="49" charset="-122"/>
                </a:rPr>
                <a:t>MAC</a:t>
              </a:r>
              <a:r>
                <a:rPr lang="zh-CN" altLang="en-US" sz="2400" i="1" dirty="0">
                  <a:solidFill>
                    <a:srgbClr val="CC0000"/>
                  </a:solidFill>
                  <a:latin typeface="黑体" panose="02010609060101010101" pitchFamily="49" charset="-122"/>
                  <a:ea typeface="黑体" panose="02010609060101010101" pitchFamily="49" charset="-122"/>
                </a:rPr>
                <a:t>地址</a:t>
              </a:r>
              <a:endParaRPr lang="en-US" altLang="zh-CN" sz="2400" i="1" dirty="0">
                <a:solidFill>
                  <a:prstClr val="black"/>
                </a:solidFill>
                <a:latin typeface="黑体" panose="02010609060101010101" pitchFamily="49" charset="-122"/>
                <a:ea typeface="黑体" panose="02010609060101010101" pitchFamily="49" charset="-122"/>
              </a:endParaRPr>
            </a:p>
          </p:txBody>
        </p:sp>
        <p:sp>
          <p:nvSpPr>
            <p:cNvPr id="43057" name="Rectangle 7"/>
            <p:cNvSpPr>
              <a:spLocks noChangeArrowheads="1"/>
            </p:cNvSpPr>
            <p:nvPr/>
          </p:nvSpPr>
          <p:spPr bwMode="auto">
            <a:xfrm>
              <a:off x="145" y="937"/>
              <a:ext cx="2609" cy="805"/>
            </a:xfrm>
            <a:prstGeom prst="rect">
              <a:avLst/>
            </a:prstGeom>
            <a:noFill/>
            <a:ln w="28575">
              <a:solidFill>
                <a:srgbClr val="CC0000"/>
              </a:solidFill>
              <a:miter lim="800000"/>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sp>
        <p:nvSpPr>
          <p:cNvPr id="75784" name="Freeform 10"/>
          <p:cNvSpPr/>
          <p:nvPr/>
        </p:nvSpPr>
        <p:spPr bwMode="auto">
          <a:xfrm>
            <a:off x="2400301" y="3944939"/>
            <a:ext cx="1858433" cy="152558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00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3017" name="Line 18"/>
          <p:cNvSpPr>
            <a:spLocks noChangeShapeType="1"/>
          </p:cNvSpPr>
          <p:nvPr/>
        </p:nvSpPr>
        <p:spPr bwMode="auto">
          <a:xfrm>
            <a:off x="1809751" y="4449763"/>
            <a:ext cx="6350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18" name="Line 19"/>
          <p:cNvSpPr>
            <a:spLocks noChangeShapeType="1"/>
          </p:cNvSpPr>
          <p:nvPr/>
        </p:nvSpPr>
        <p:spPr bwMode="auto">
          <a:xfrm>
            <a:off x="3450167" y="3606800"/>
            <a:ext cx="0" cy="4889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19" name="Line 20"/>
          <p:cNvSpPr>
            <a:spLocks noChangeShapeType="1"/>
          </p:cNvSpPr>
          <p:nvPr/>
        </p:nvSpPr>
        <p:spPr bwMode="auto">
          <a:xfrm flipH="1">
            <a:off x="4235451" y="4575175"/>
            <a:ext cx="5969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0" name="Line 21"/>
          <p:cNvSpPr>
            <a:spLocks noChangeShapeType="1"/>
          </p:cNvSpPr>
          <p:nvPr/>
        </p:nvSpPr>
        <p:spPr bwMode="auto">
          <a:xfrm flipV="1">
            <a:off x="3416300" y="5322889"/>
            <a:ext cx="0" cy="327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1" name="Text Box 22"/>
          <p:cNvSpPr txBox="1">
            <a:spLocks noChangeArrowheads="1"/>
          </p:cNvSpPr>
          <p:nvPr/>
        </p:nvSpPr>
        <p:spPr bwMode="auto">
          <a:xfrm>
            <a:off x="3742267" y="3386138"/>
            <a:ext cx="179728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1A-2F-BB-76-09-AD</a:t>
            </a:r>
            <a:endParaRPr lang="en-US" sz="1400" i="0">
              <a:solidFill>
                <a:prstClr val="black"/>
              </a:solidFill>
              <a:latin typeface="Arial" panose="020B0604020202090204" pitchFamily="34" charset="0"/>
            </a:endParaRPr>
          </a:p>
        </p:txBody>
      </p:sp>
      <p:sp>
        <p:nvSpPr>
          <p:cNvPr id="43022" name="Line 23"/>
          <p:cNvSpPr>
            <a:spLocks noChangeShapeType="1"/>
          </p:cNvSpPr>
          <p:nvPr/>
        </p:nvSpPr>
        <p:spPr bwMode="auto">
          <a:xfrm flipH="1" flipV="1">
            <a:off x="3570818" y="3538538"/>
            <a:ext cx="27304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3" name="Line 24"/>
          <p:cNvSpPr>
            <a:spLocks noChangeShapeType="1"/>
          </p:cNvSpPr>
          <p:nvPr/>
        </p:nvSpPr>
        <p:spPr bwMode="auto">
          <a:xfrm flipV="1">
            <a:off x="4845051" y="4651376"/>
            <a:ext cx="0" cy="373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4" name="Text Box 25"/>
          <p:cNvSpPr txBox="1">
            <a:spLocks noChangeArrowheads="1"/>
          </p:cNvSpPr>
          <p:nvPr/>
        </p:nvSpPr>
        <p:spPr bwMode="auto">
          <a:xfrm>
            <a:off x="4250267" y="4953000"/>
            <a:ext cx="1745734"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58-23-D7-FA-20-B0</a:t>
            </a:r>
            <a:endParaRPr lang="en-US" sz="1400" i="0">
              <a:solidFill>
                <a:prstClr val="black"/>
              </a:solidFill>
              <a:latin typeface="Arial" panose="020B0604020202090204" pitchFamily="34" charset="0"/>
            </a:endParaRPr>
          </a:p>
        </p:txBody>
      </p:sp>
      <p:sp>
        <p:nvSpPr>
          <p:cNvPr id="43025" name="Line 26"/>
          <p:cNvSpPr>
            <a:spLocks noChangeShapeType="1"/>
          </p:cNvSpPr>
          <p:nvPr/>
        </p:nvSpPr>
        <p:spPr bwMode="auto">
          <a:xfrm flipH="1">
            <a:off x="3509434" y="5735638"/>
            <a:ext cx="328084"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6" name="Text Box 27"/>
          <p:cNvSpPr txBox="1">
            <a:spLocks noChangeArrowheads="1"/>
          </p:cNvSpPr>
          <p:nvPr/>
        </p:nvSpPr>
        <p:spPr bwMode="auto">
          <a:xfrm>
            <a:off x="3754967" y="5578475"/>
            <a:ext cx="1751890"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0C-C4-11-6F-E3-98</a:t>
            </a:r>
            <a:endParaRPr lang="en-US" sz="1400" i="0">
              <a:solidFill>
                <a:prstClr val="black"/>
              </a:solidFill>
              <a:latin typeface="Arial" panose="020B0604020202090204" pitchFamily="34" charset="0"/>
            </a:endParaRPr>
          </a:p>
        </p:txBody>
      </p:sp>
      <p:sp>
        <p:nvSpPr>
          <p:cNvPr id="43027" name="Line 28"/>
          <p:cNvSpPr>
            <a:spLocks noChangeShapeType="1"/>
          </p:cNvSpPr>
          <p:nvPr/>
        </p:nvSpPr>
        <p:spPr bwMode="auto">
          <a:xfrm flipV="1">
            <a:off x="1761067" y="4552950"/>
            <a:ext cx="0" cy="33178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28" name="Text Box 29"/>
          <p:cNvSpPr txBox="1">
            <a:spLocks noChangeArrowheads="1"/>
          </p:cNvSpPr>
          <p:nvPr/>
        </p:nvSpPr>
        <p:spPr bwMode="auto">
          <a:xfrm>
            <a:off x="222251" y="4811713"/>
            <a:ext cx="1704313"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71-65-F7-2B-08-53</a:t>
            </a:r>
            <a:endParaRPr lang="en-US" sz="1400" i="0">
              <a:solidFill>
                <a:prstClr val="black"/>
              </a:solidFill>
              <a:latin typeface="Arial" panose="020B0604020202090204" pitchFamily="34" charset="0"/>
            </a:endParaRPr>
          </a:p>
        </p:txBody>
      </p:sp>
      <p:sp>
        <p:nvSpPr>
          <p:cNvPr id="43029" name="Text Box 30"/>
          <p:cNvSpPr txBox="1">
            <a:spLocks noChangeArrowheads="1"/>
          </p:cNvSpPr>
          <p:nvPr/>
        </p:nvSpPr>
        <p:spPr bwMode="auto">
          <a:xfrm>
            <a:off x="2683933" y="4430713"/>
            <a:ext cx="825867"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prstClr val="black"/>
                </a:solidFill>
                <a:latin typeface="Arial" panose="020B0604020202090204" pitchFamily="34" charset="0"/>
              </a:rPr>
              <a:t>   LAN</a:t>
            </a:r>
            <a:endParaRPr lang="en-US" i="0">
              <a:solidFill>
                <a:prstClr val="black"/>
              </a:solidFill>
              <a:latin typeface="Arial" panose="020B0604020202090204" pitchFamily="34" charset="0"/>
            </a:endParaRPr>
          </a:p>
        </p:txBody>
      </p:sp>
      <p:sp>
        <p:nvSpPr>
          <p:cNvPr id="43030" name="Text Box 31"/>
          <p:cNvSpPr txBox="1">
            <a:spLocks noChangeArrowheads="1"/>
          </p:cNvSpPr>
          <p:nvPr/>
        </p:nvSpPr>
        <p:spPr bwMode="auto">
          <a:xfrm>
            <a:off x="484717" y="3665538"/>
            <a:ext cx="12282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137.196.7.23</a:t>
            </a:r>
            <a:endParaRPr lang="en-US" sz="1400" i="0">
              <a:solidFill>
                <a:prstClr val="black"/>
              </a:solidFill>
              <a:latin typeface="Arial" panose="020B0604020202090204" pitchFamily="34" charset="0"/>
            </a:endParaRPr>
          </a:p>
        </p:txBody>
      </p:sp>
      <p:sp>
        <p:nvSpPr>
          <p:cNvPr id="43031" name="Line 32"/>
          <p:cNvSpPr>
            <a:spLocks noChangeShapeType="1"/>
          </p:cNvSpPr>
          <p:nvPr/>
        </p:nvSpPr>
        <p:spPr bwMode="auto">
          <a:xfrm>
            <a:off x="1346200" y="3921126"/>
            <a:ext cx="0" cy="246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32" name="Text Box 33"/>
          <p:cNvSpPr txBox="1">
            <a:spLocks noChangeArrowheads="1"/>
          </p:cNvSpPr>
          <p:nvPr/>
        </p:nvSpPr>
        <p:spPr bwMode="auto">
          <a:xfrm>
            <a:off x="3926417" y="2987675"/>
            <a:ext cx="12282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137.196.7.78</a:t>
            </a:r>
            <a:endParaRPr lang="en-US" sz="1400" i="0">
              <a:solidFill>
                <a:prstClr val="black"/>
              </a:solidFill>
              <a:latin typeface="Arial" panose="020B0604020202090204" pitchFamily="34" charset="0"/>
            </a:endParaRPr>
          </a:p>
        </p:txBody>
      </p:sp>
      <p:sp>
        <p:nvSpPr>
          <p:cNvPr id="43033" name="Line 34"/>
          <p:cNvSpPr>
            <a:spLocks noChangeShapeType="1"/>
          </p:cNvSpPr>
          <p:nvPr/>
        </p:nvSpPr>
        <p:spPr bwMode="auto">
          <a:xfrm flipH="1" flipV="1">
            <a:off x="3699933" y="3125788"/>
            <a:ext cx="31326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34" name="Line 35"/>
          <p:cNvSpPr>
            <a:spLocks noChangeShapeType="1"/>
          </p:cNvSpPr>
          <p:nvPr/>
        </p:nvSpPr>
        <p:spPr bwMode="auto">
          <a:xfrm>
            <a:off x="5272617" y="4121151"/>
            <a:ext cx="0" cy="2460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35" name="Text Box 36"/>
          <p:cNvSpPr txBox="1">
            <a:spLocks noChangeArrowheads="1"/>
          </p:cNvSpPr>
          <p:nvPr/>
        </p:nvSpPr>
        <p:spPr bwMode="auto">
          <a:xfrm>
            <a:off x="4459817" y="3887788"/>
            <a:ext cx="12282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137.196.7.14</a:t>
            </a:r>
            <a:endParaRPr lang="en-US" sz="1400" i="0">
              <a:solidFill>
                <a:prstClr val="black"/>
              </a:solidFill>
              <a:latin typeface="Arial" panose="020B0604020202090204" pitchFamily="34" charset="0"/>
            </a:endParaRPr>
          </a:p>
        </p:txBody>
      </p:sp>
      <p:sp>
        <p:nvSpPr>
          <p:cNvPr id="43036" name="Line 38"/>
          <p:cNvSpPr>
            <a:spLocks noChangeShapeType="1"/>
          </p:cNvSpPr>
          <p:nvPr/>
        </p:nvSpPr>
        <p:spPr bwMode="auto">
          <a:xfrm>
            <a:off x="2849034" y="6002338"/>
            <a:ext cx="30903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3037" name="Text Box 39"/>
          <p:cNvSpPr txBox="1">
            <a:spLocks noChangeArrowheads="1"/>
          </p:cNvSpPr>
          <p:nvPr/>
        </p:nvSpPr>
        <p:spPr bwMode="auto">
          <a:xfrm>
            <a:off x="1274234" y="5848350"/>
            <a:ext cx="1228221"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400" i="0">
                <a:solidFill>
                  <a:prstClr val="black"/>
                </a:solidFill>
                <a:latin typeface="Arial" panose="020B0604020202090204" pitchFamily="34" charset="0"/>
              </a:rPr>
              <a:t>137.196.7.88</a:t>
            </a:r>
            <a:endParaRPr lang="en-US" sz="1400" i="0">
              <a:solidFill>
                <a:prstClr val="black"/>
              </a:solidFill>
              <a:latin typeface="Arial" panose="020B0604020202090204" pitchFamily="34" charset="0"/>
            </a:endParaRPr>
          </a:p>
        </p:txBody>
      </p:sp>
      <p:sp>
        <p:nvSpPr>
          <p:cNvPr id="399403" name="Rectangle 43"/>
          <p:cNvSpPr>
            <a:spLocks noChangeArrowheads="1"/>
          </p:cNvSpPr>
          <p:nvPr/>
        </p:nvSpPr>
        <p:spPr bwMode="auto">
          <a:xfrm rot="-5400000">
            <a:off x="4901143" y="4449763"/>
            <a:ext cx="127000" cy="26035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5807" name="Group 44"/>
          <p:cNvGrpSpPr/>
          <p:nvPr/>
        </p:nvGrpSpPr>
        <p:grpSpPr bwMode="auto">
          <a:xfrm>
            <a:off x="4749800" y="4357688"/>
            <a:ext cx="797984" cy="520700"/>
            <a:chOff x="-44" y="1473"/>
            <a:chExt cx="981" cy="1105"/>
          </a:xfrm>
        </p:grpSpPr>
        <p:pic>
          <p:nvPicPr>
            <p:cNvPr id="75822"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3" name="Freeform 4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nvGrpSpPr>
          <p:cNvPr id="75808" name="Group 47"/>
          <p:cNvGrpSpPr/>
          <p:nvPr/>
        </p:nvGrpSpPr>
        <p:grpSpPr bwMode="auto">
          <a:xfrm>
            <a:off x="876301" y="4160838"/>
            <a:ext cx="946151" cy="520700"/>
            <a:chOff x="267" y="2244"/>
            <a:chExt cx="581" cy="415"/>
          </a:xfrm>
        </p:grpSpPr>
        <p:sp>
          <p:nvSpPr>
            <p:cNvPr id="399408" name="Rectangle 48"/>
            <p:cNvSpPr>
              <a:spLocks noChangeArrowheads="1"/>
            </p:cNvSpPr>
            <p:nvPr/>
          </p:nvSpPr>
          <p:spPr bwMode="auto">
            <a:xfrm rot="-5400000">
              <a:off x="717" y="2400"/>
              <a:ext cx="101"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5819" name="Group 49"/>
            <p:cNvGrpSpPr/>
            <p:nvPr/>
          </p:nvGrpSpPr>
          <p:grpSpPr bwMode="auto">
            <a:xfrm>
              <a:off x="267" y="2244"/>
              <a:ext cx="512" cy="415"/>
              <a:chOff x="-44" y="1473"/>
              <a:chExt cx="981" cy="1105"/>
            </a:xfrm>
          </p:grpSpPr>
          <p:pic>
            <p:nvPicPr>
              <p:cNvPr id="75820"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21" name="Freeform 5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75809" name="Group 52"/>
          <p:cNvGrpSpPr/>
          <p:nvPr/>
        </p:nvGrpSpPr>
        <p:grpSpPr bwMode="auto">
          <a:xfrm>
            <a:off x="2876551" y="3048000"/>
            <a:ext cx="842433" cy="554038"/>
            <a:chOff x="1745" y="1276"/>
            <a:chExt cx="512" cy="489"/>
          </a:xfrm>
        </p:grpSpPr>
        <p:sp>
          <p:nvSpPr>
            <p:cNvPr id="399413" name="Rectangle 53"/>
            <p:cNvSpPr>
              <a:spLocks noChangeArrowheads="1"/>
            </p:cNvSpPr>
            <p:nvPr/>
          </p:nvSpPr>
          <p:spPr bwMode="auto">
            <a:xfrm>
              <a:off x="2040" y="1604"/>
              <a:ext cx="100" cy="16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5815" name="Group 54"/>
            <p:cNvGrpSpPr/>
            <p:nvPr/>
          </p:nvGrpSpPr>
          <p:grpSpPr bwMode="auto">
            <a:xfrm>
              <a:off x="1745" y="1276"/>
              <a:ext cx="512" cy="415"/>
              <a:chOff x="-44" y="1473"/>
              <a:chExt cx="981" cy="1105"/>
            </a:xfrm>
          </p:grpSpPr>
          <p:pic>
            <p:nvPicPr>
              <p:cNvPr id="75816" name="Picture 5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7" name="Freeform 5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sp>
        <p:nvSpPr>
          <p:cNvPr id="399418" name="Rectangle 58"/>
          <p:cNvSpPr>
            <a:spLocks noChangeArrowheads="1"/>
          </p:cNvSpPr>
          <p:nvPr/>
        </p:nvSpPr>
        <p:spPr bwMode="auto">
          <a:xfrm>
            <a:off x="3335867" y="5645151"/>
            <a:ext cx="165100" cy="1825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5811" name="Group 59"/>
          <p:cNvGrpSpPr/>
          <p:nvPr/>
        </p:nvGrpSpPr>
        <p:grpSpPr bwMode="auto">
          <a:xfrm>
            <a:off x="2889251" y="5784850"/>
            <a:ext cx="778933" cy="469900"/>
            <a:chOff x="-44" y="1473"/>
            <a:chExt cx="981" cy="1105"/>
          </a:xfrm>
        </p:grpSpPr>
        <p:pic>
          <p:nvPicPr>
            <p:cNvPr id="75812" name="Picture 60" descr="desktop_computer_stylized_medium"/>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5813" name="Freeform 6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pic>
        <p:nvPicPr>
          <p:cNvPr id="49" name="图片 48"/>
          <p:cNvPicPr>
            <a:picLocks noChangeAspect="1"/>
          </p:cNvPicPr>
          <p:nvPr/>
        </p:nvPicPr>
        <p:blipFill>
          <a:blip r:embed="rId4"/>
          <a:stretch>
            <a:fillRect/>
          </a:stretch>
        </p:blipFill>
        <p:spPr>
          <a:xfrm>
            <a:off x="6726755" y="5000780"/>
            <a:ext cx="5014395" cy="731583"/>
          </a:xfrm>
          <a:prstGeom prst="rect">
            <a:avLst/>
          </a:prstGeom>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9936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4" fill="hold" nodeType="clickEffect">
                                  <p:stCondLst>
                                    <p:cond delay="0"/>
                                  </p:stCondLst>
                                  <p:childTnLst>
                                    <p:set>
                                      <p:cBhvr>
                                        <p:cTn id="10" dur="1" fill="hold">
                                          <p:stCondLst>
                                            <p:cond delay="0"/>
                                          </p:stCondLst>
                                        </p:cTn>
                                        <p:tgtEl>
                                          <p:spTgt spid="49"/>
                                        </p:tgtEl>
                                        <p:attrNameLst>
                                          <p:attrName>style.visibility</p:attrName>
                                        </p:attrNameLst>
                                      </p:cBhvr>
                                      <p:to>
                                        <p:strVal val="visible"/>
                                      </p:to>
                                    </p:set>
                                    <p:animEffect transition="in" filter="wipe(down)">
                                      <p:cBhvr>
                                        <p:cTn id="11"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9364"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Footer Placeholder 5"/>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solidFill>
                  <a:prstClr val="black"/>
                </a:solidFill>
                <a:latin typeface="Arial" panose="020B0604020202090204" pitchFamily="34" charset="0"/>
              </a:rPr>
              <a:t>Link Layer</a:t>
            </a:r>
            <a:endParaRPr lang="en-US" i="0" dirty="0">
              <a:solidFill>
                <a:prstClr val="black"/>
              </a:solidFill>
              <a:latin typeface="Arial" panose="020B0604020202090204" pitchFamily="34" charset="0"/>
            </a:endParaRPr>
          </a:p>
        </p:txBody>
      </p:sp>
      <p:sp>
        <p:nvSpPr>
          <p:cNvPr id="44035" name="Slide Number Placeholder 6"/>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200">
                <a:solidFill>
                  <a:prstClr val="black"/>
                </a:solidFill>
                <a:latin typeface="Arial" panose="020B0604020202090204" pitchFamily="34" charset="0"/>
                <a:ea typeface="MS PGothic" panose="020B0600070205080204" pitchFamily="34" charset="-128"/>
              </a:rPr>
              <a:t>5-</a:t>
            </a:r>
            <a:fld id="{FF740C7A-B37E-4FF1-9989-DA4CC2C540F0}" type="slidenum">
              <a:rPr lang="en-US" altLang="zh-CN" sz="1200" smtClean="0">
                <a:solidFill>
                  <a:prstClr val="black"/>
                </a:solidFill>
                <a:latin typeface="Arial" panose="020B0604020202090204" pitchFamily="34" charset="0"/>
                <a:ea typeface="MS PGothic" panose="020B0600070205080204" pitchFamily="34" charset="-128"/>
              </a:rPr>
            </a:fld>
            <a:endParaRPr lang="en-US" altLang="zh-CN" sz="1200">
              <a:solidFill>
                <a:prstClr val="black"/>
              </a:solidFill>
              <a:latin typeface="Arial" panose="020B0604020202090204" pitchFamily="34" charset="0"/>
              <a:ea typeface="MS PGothic" panose="020B0600070205080204" pitchFamily="34" charset="-128"/>
            </a:endParaRPr>
          </a:p>
        </p:txBody>
      </p:sp>
      <p:sp>
        <p:nvSpPr>
          <p:cNvPr id="44036" name="Rectangle 2"/>
          <p:cNvSpPr>
            <a:spLocks noGrp="1" noChangeArrowheads="1"/>
          </p:cNvSpPr>
          <p:nvPr>
            <p:ph type="title" idx="4294967295"/>
          </p:nvPr>
        </p:nvSpPr>
        <p:spPr>
          <a:xfrm>
            <a:off x="0" y="194463"/>
            <a:ext cx="12192000" cy="1143000"/>
          </a:xfrm>
          <a:prstGeom prst="rect">
            <a:avLst/>
          </a:prstGeom>
        </p:spPr>
        <p:txBody>
          <a:bodyPr/>
          <a:lstStyle/>
          <a:p>
            <a:pPr algn="ctr">
              <a:defRPr/>
            </a:pPr>
            <a:r>
              <a:rPr lang="en-US" dirty="0">
                <a:latin typeface="+mn-ea"/>
                <a:ea typeface="+mn-ea"/>
              </a:rPr>
              <a:t>ARP: </a:t>
            </a:r>
            <a:r>
              <a:rPr lang="zh-CN" altLang="en-US" dirty="0">
                <a:latin typeface="+mn-ea"/>
                <a:ea typeface="+mn-ea"/>
              </a:rPr>
              <a:t>两个主机位于同一个局域网</a:t>
            </a:r>
            <a:endParaRPr lang="en-US" dirty="0">
              <a:latin typeface="+mn-ea"/>
              <a:ea typeface="+mn-ea"/>
            </a:endParaRPr>
          </a:p>
        </p:txBody>
      </p:sp>
      <p:sp>
        <p:nvSpPr>
          <p:cNvPr id="76805" name="Rectangle 3"/>
          <p:cNvSpPr>
            <a:spLocks noGrp="1" noChangeArrowheads="1"/>
          </p:cNvSpPr>
          <p:nvPr>
            <p:ph type="body" sz="half" idx="4294967295"/>
          </p:nvPr>
        </p:nvSpPr>
        <p:spPr>
          <a:xfrm>
            <a:off x="428261" y="1208208"/>
            <a:ext cx="5891515" cy="4648200"/>
          </a:xfrm>
          <a:prstGeom prst="rect">
            <a:avLst/>
          </a:prstGeom>
        </p:spPr>
        <p:txBody>
          <a:bodyPr/>
          <a:lstStyle/>
          <a:p>
            <a:pPr>
              <a:lnSpc>
                <a:spcPct val="110000"/>
              </a:lnSpc>
              <a:buFont typeface="Wingdings" panose="05000000000000000000" pitchFamily="2" charset="2"/>
              <a:buChar char="l"/>
            </a:pPr>
            <a:r>
              <a:rPr lang="zh-CN" altLang="en-US" sz="2400" dirty="0"/>
              <a:t>主机</a:t>
            </a:r>
            <a:r>
              <a:rPr lang="en-US" altLang="zh-CN" sz="2400" dirty="0"/>
              <a:t>A</a:t>
            </a:r>
            <a:r>
              <a:rPr lang="zh-CN" altLang="en-US" sz="2400" dirty="0"/>
              <a:t>希望发送数据报给主机</a:t>
            </a:r>
            <a:r>
              <a:rPr lang="en-US" altLang="zh-CN" sz="2400" dirty="0"/>
              <a:t>B</a:t>
            </a:r>
            <a:endParaRPr lang="en-US" altLang="zh-CN" sz="2400" dirty="0"/>
          </a:p>
          <a:p>
            <a:pPr lvl="1">
              <a:lnSpc>
                <a:spcPct val="110000"/>
              </a:lnSpc>
            </a:pPr>
            <a:r>
              <a:rPr lang="en-US" altLang="zh-CN" dirty="0"/>
              <a:t>B</a:t>
            </a:r>
            <a:r>
              <a:rPr lang="zh-CN" altLang="en-US" dirty="0"/>
              <a:t>的</a:t>
            </a:r>
            <a:r>
              <a:rPr lang="en-US" altLang="zh-CN" dirty="0"/>
              <a:t>MAC</a:t>
            </a:r>
            <a:r>
              <a:rPr lang="zh-CN" altLang="en-US" dirty="0"/>
              <a:t>地址不在</a:t>
            </a:r>
            <a:r>
              <a:rPr lang="en-US" altLang="zh-CN" dirty="0"/>
              <a:t>A</a:t>
            </a:r>
            <a:r>
              <a:rPr lang="zh-CN" altLang="en-US" dirty="0"/>
              <a:t>的</a:t>
            </a:r>
            <a:r>
              <a:rPr lang="en-US" altLang="zh-CN" dirty="0"/>
              <a:t>ARP</a:t>
            </a:r>
            <a:r>
              <a:rPr lang="zh-CN" altLang="en-US" dirty="0"/>
              <a:t>映射表中</a:t>
            </a:r>
            <a:endParaRPr lang="en-US" altLang="zh-CN" dirty="0"/>
          </a:p>
          <a:p>
            <a:pPr>
              <a:lnSpc>
                <a:spcPct val="110000"/>
              </a:lnSpc>
              <a:buFont typeface="Wingdings" panose="05000000000000000000" pitchFamily="2" charset="2"/>
              <a:buChar char="l"/>
            </a:pPr>
            <a:r>
              <a:rPr lang="zh-CN" altLang="en-US" sz="2400" dirty="0"/>
              <a:t>主机</a:t>
            </a:r>
            <a:r>
              <a:rPr lang="en-US" altLang="zh-CN" sz="2400" dirty="0"/>
              <a:t>A </a:t>
            </a:r>
            <a:r>
              <a:rPr lang="zh-CN" altLang="en-US" sz="2400" dirty="0"/>
              <a:t>广播</a:t>
            </a:r>
            <a:r>
              <a:rPr lang="en-US" altLang="zh-CN" sz="2400" dirty="0"/>
              <a:t> ARP</a:t>
            </a:r>
            <a:r>
              <a:rPr lang="zh-CN" altLang="en-US" sz="2400" dirty="0"/>
              <a:t>查询分组</a:t>
            </a:r>
            <a:r>
              <a:rPr lang="en-US" altLang="zh-CN" sz="2400" dirty="0"/>
              <a:t>, </a:t>
            </a:r>
            <a:r>
              <a:rPr lang="zh-CN" altLang="en-US" sz="2400" dirty="0"/>
              <a:t>其中包含</a:t>
            </a:r>
            <a:r>
              <a:rPr lang="en-US" altLang="zh-CN" sz="2400" dirty="0"/>
              <a:t>B</a:t>
            </a:r>
            <a:r>
              <a:rPr lang="zh-CN" altLang="en-US" sz="2400" dirty="0"/>
              <a:t>的</a:t>
            </a:r>
            <a:r>
              <a:rPr lang="en-US" altLang="zh-CN" sz="2400" dirty="0"/>
              <a:t>IP</a:t>
            </a:r>
            <a:r>
              <a:rPr lang="zh-CN" altLang="en-US" sz="2400" dirty="0"/>
              <a:t>地址</a:t>
            </a:r>
            <a:r>
              <a:rPr lang="en-US" altLang="zh-CN" sz="2400" dirty="0"/>
              <a:t> </a:t>
            </a:r>
            <a:endParaRPr lang="en-US" altLang="zh-CN" sz="2400" dirty="0"/>
          </a:p>
          <a:p>
            <a:pPr lvl="1">
              <a:lnSpc>
                <a:spcPct val="110000"/>
              </a:lnSpc>
            </a:pPr>
            <a:r>
              <a:rPr lang="zh-CN" altLang="en-US" dirty="0"/>
              <a:t>目的</a:t>
            </a:r>
            <a:r>
              <a:rPr lang="en-US" altLang="zh-CN" dirty="0"/>
              <a:t>MAC</a:t>
            </a:r>
            <a:r>
              <a:rPr lang="zh-CN" altLang="en-US" dirty="0"/>
              <a:t>地址 </a:t>
            </a:r>
            <a:r>
              <a:rPr lang="en-US" altLang="zh-CN" dirty="0"/>
              <a:t>= FF-FF-FF-FF-FF-FF</a:t>
            </a:r>
            <a:endParaRPr lang="en-US" altLang="zh-CN" dirty="0"/>
          </a:p>
          <a:p>
            <a:pPr lvl="1">
              <a:lnSpc>
                <a:spcPct val="110000"/>
              </a:lnSpc>
            </a:pPr>
            <a:r>
              <a:rPr lang="zh-CN" altLang="en-US" dirty="0"/>
              <a:t>局域网中所有节点收到</a:t>
            </a:r>
            <a:r>
              <a:rPr lang="en-US" altLang="zh-CN" dirty="0"/>
              <a:t>ARP</a:t>
            </a:r>
            <a:r>
              <a:rPr lang="zh-CN" altLang="en-US" dirty="0"/>
              <a:t>查询分组</a:t>
            </a:r>
            <a:endParaRPr lang="en-US" altLang="zh-CN" dirty="0"/>
          </a:p>
          <a:p>
            <a:pPr>
              <a:lnSpc>
                <a:spcPct val="110000"/>
              </a:lnSpc>
              <a:buFont typeface="Wingdings" panose="05000000000000000000" pitchFamily="2" charset="2"/>
              <a:buChar char="l"/>
            </a:pPr>
            <a:r>
              <a:rPr lang="zh-CN" altLang="en-US" sz="2400" dirty="0"/>
              <a:t>主机</a:t>
            </a:r>
            <a:r>
              <a:rPr lang="en-US" altLang="zh-CN" sz="2400" dirty="0"/>
              <a:t>B</a:t>
            </a:r>
            <a:r>
              <a:rPr lang="zh-CN" altLang="en-US" sz="2400" dirty="0"/>
              <a:t>收到</a:t>
            </a:r>
            <a:r>
              <a:rPr lang="en-US" altLang="zh-CN" sz="2400" dirty="0"/>
              <a:t>ARP</a:t>
            </a:r>
            <a:r>
              <a:rPr lang="zh-CN" altLang="en-US" sz="2400" dirty="0"/>
              <a:t>查询分组，返回</a:t>
            </a:r>
            <a:r>
              <a:rPr lang="en-US" altLang="zh-CN" sz="2400" dirty="0"/>
              <a:t>B</a:t>
            </a:r>
            <a:r>
              <a:rPr lang="zh-CN" altLang="en-US" sz="2400" dirty="0"/>
              <a:t>的</a:t>
            </a:r>
            <a:r>
              <a:rPr lang="en-US" altLang="zh-CN" sz="2400" dirty="0"/>
              <a:t>MAC</a:t>
            </a:r>
            <a:r>
              <a:rPr lang="zh-CN" altLang="en-US" sz="2400" dirty="0"/>
              <a:t>地址给主机</a:t>
            </a:r>
            <a:r>
              <a:rPr lang="en-US" altLang="zh-CN" sz="2400" dirty="0" smtClean="0"/>
              <a:t>A</a:t>
            </a:r>
            <a:endParaRPr lang="en-US" altLang="zh-CN" sz="2400" dirty="0" smtClean="0"/>
          </a:p>
          <a:p>
            <a:pPr lvl="1">
              <a:lnSpc>
                <a:spcPct val="110000"/>
              </a:lnSpc>
            </a:pPr>
            <a:r>
              <a:rPr lang="zh-CN" altLang="en-US" dirty="0" smtClean="0"/>
              <a:t>利用</a:t>
            </a:r>
            <a:r>
              <a:rPr lang="zh-CN" altLang="en-US" dirty="0"/>
              <a:t>单播帧向</a:t>
            </a:r>
            <a:r>
              <a:rPr lang="en-US" altLang="zh-CN" dirty="0"/>
              <a:t>A</a:t>
            </a:r>
            <a:r>
              <a:rPr lang="zh-CN" altLang="en-US" dirty="0"/>
              <a:t>发送应答 </a:t>
            </a:r>
            <a:endParaRPr lang="zh-CN" altLang="en-US" dirty="0"/>
          </a:p>
          <a:p>
            <a:pPr>
              <a:lnSpc>
                <a:spcPct val="110000"/>
              </a:lnSpc>
            </a:pPr>
            <a:endParaRPr lang="en-US" altLang="zh-CN" sz="2400" dirty="0"/>
          </a:p>
        </p:txBody>
      </p:sp>
      <p:sp>
        <p:nvSpPr>
          <p:cNvPr id="400388" name="Rectangle 4"/>
          <p:cNvSpPr>
            <a:spLocks noGrp="1" noChangeArrowheads="1"/>
          </p:cNvSpPr>
          <p:nvPr>
            <p:ph type="body" sz="half" idx="4294967295"/>
          </p:nvPr>
        </p:nvSpPr>
        <p:spPr>
          <a:xfrm>
            <a:off x="6718461" y="1276893"/>
            <a:ext cx="5080000" cy="3295107"/>
          </a:xfrm>
          <a:prstGeom prst="rect">
            <a:avLst/>
          </a:prstGeom>
        </p:spPr>
        <p:txBody>
          <a:bodyPr/>
          <a:lstStyle/>
          <a:p>
            <a:pPr>
              <a:lnSpc>
                <a:spcPct val="110000"/>
              </a:lnSpc>
              <a:buFont typeface="Wingdings" panose="05000000000000000000" pitchFamily="2" charset="2"/>
              <a:buChar char="l"/>
            </a:pPr>
            <a:r>
              <a:rPr lang="zh-CN" altLang="en-US" sz="2400" dirty="0"/>
              <a:t>主机</a:t>
            </a:r>
            <a:r>
              <a:rPr lang="en-US" altLang="zh-CN" sz="2400" dirty="0"/>
              <a:t>A</a:t>
            </a:r>
            <a:r>
              <a:rPr lang="zh-CN" altLang="en-US" sz="2400" dirty="0"/>
              <a:t>在它的</a:t>
            </a:r>
            <a:r>
              <a:rPr lang="en-US" altLang="zh-CN" sz="2400" dirty="0"/>
              <a:t>ARP</a:t>
            </a:r>
            <a:r>
              <a:rPr lang="zh-CN" altLang="en-US" sz="2400" dirty="0"/>
              <a:t>表中缓存</a:t>
            </a:r>
            <a:r>
              <a:rPr lang="en-US" altLang="zh-CN" sz="2400" dirty="0"/>
              <a:t> </a:t>
            </a:r>
            <a:r>
              <a:rPr lang="en-US" altLang="zh-CN" sz="2400" b="1" dirty="0">
                <a:solidFill>
                  <a:srgbClr val="FF0000"/>
                </a:solidFill>
              </a:rPr>
              <a:t>IP-to-MAC </a:t>
            </a:r>
            <a:r>
              <a:rPr lang="zh-CN" altLang="en-US" sz="2400" b="1" dirty="0">
                <a:solidFill>
                  <a:srgbClr val="FF0000"/>
                </a:solidFill>
              </a:rPr>
              <a:t>地址对，</a:t>
            </a:r>
            <a:r>
              <a:rPr lang="zh-CN" altLang="en-US" sz="2400" dirty="0"/>
              <a:t>直到信息</a:t>
            </a:r>
            <a:endParaRPr lang="en-US" altLang="zh-CN" sz="2000" dirty="0"/>
          </a:p>
          <a:p>
            <a:pPr lvl="1">
              <a:lnSpc>
                <a:spcPct val="110000"/>
              </a:lnSpc>
            </a:pPr>
            <a:r>
              <a:rPr lang="zh-CN" altLang="en-US" dirty="0"/>
              <a:t>软状态：信息超时会被删除，除非有新的更新消息</a:t>
            </a:r>
            <a:endParaRPr lang="en-US" altLang="zh-CN" dirty="0"/>
          </a:p>
          <a:p>
            <a:pPr>
              <a:lnSpc>
                <a:spcPct val="110000"/>
              </a:lnSpc>
              <a:buFont typeface="Wingdings" panose="05000000000000000000" pitchFamily="2" charset="2"/>
              <a:buChar char="l"/>
            </a:pPr>
            <a:r>
              <a:rPr lang="en-US" altLang="zh-CN" sz="2400" dirty="0"/>
              <a:t>ARP</a:t>
            </a:r>
            <a:r>
              <a:rPr lang="zh-CN" altLang="en-US" sz="2400" dirty="0"/>
              <a:t>是即插即用的</a:t>
            </a:r>
            <a:r>
              <a:rPr lang="en-US" altLang="ja-JP" sz="2400" dirty="0"/>
              <a:t>:</a:t>
            </a:r>
            <a:endParaRPr lang="en-US" altLang="ja-JP" sz="2400" dirty="0"/>
          </a:p>
          <a:p>
            <a:pPr lvl="1">
              <a:lnSpc>
                <a:spcPct val="110000"/>
              </a:lnSpc>
            </a:pPr>
            <a:r>
              <a:rPr lang="zh-CN" altLang="en-US" dirty="0"/>
              <a:t>节点创建</a:t>
            </a:r>
            <a:r>
              <a:rPr lang="en-US" altLang="zh-CN" dirty="0"/>
              <a:t>ARP</a:t>
            </a:r>
            <a:r>
              <a:rPr lang="zh-CN" altLang="en-US" dirty="0"/>
              <a:t>表不需要网络管理员的干预</a:t>
            </a:r>
            <a:endParaRPr lang="en-US" altLang="zh-CN" i="1"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0038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0388" grpId="0"/>
    </p:bld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Footer Placeholder 4"/>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solidFill>
                  <a:prstClr val="black"/>
                </a:solidFill>
                <a:latin typeface="Arial" panose="020B0604020202090204" pitchFamily="34" charset="0"/>
              </a:rPr>
              <a:t>Link Layer</a:t>
            </a:r>
            <a:endParaRPr lang="en-US" i="0" dirty="0">
              <a:solidFill>
                <a:prstClr val="black"/>
              </a:solidFill>
              <a:latin typeface="Arial" panose="020B0604020202090204" pitchFamily="34" charset="0"/>
            </a:endParaRPr>
          </a:p>
        </p:txBody>
      </p:sp>
      <p:sp>
        <p:nvSpPr>
          <p:cNvPr id="45059" name="Slide Number Placeholder 5"/>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200">
                <a:solidFill>
                  <a:prstClr val="black"/>
                </a:solidFill>
                <a:latin typeface="Arial" panose="020B0604020202090204" pitchFamily="34" charset="0"/>
                <a:ea typeface="MS PGothic" panose="020B0600070205080204" pitchFamily="34" charset="-128"/>
              </a:rPr>
              <a:t>5-</a:t>
            </a:r>
            <a:fld id="{A09302EC-B3C6-499C-BC36-6E433B5AF60B}" type="slidenum">
              <a:rPr lang="en-US" altLang="zh-CN" sz="1200" smtClean="0">
                <a:solidFill>
                  <a:prstClr val="black"/>
                </a:solidFill>
                <a:latin typeface="Arial" panose="020B0604020202090204" pitchFamily="34" charset="0"/>
                <a:ea typeface="MS PGothic" panose="020B0600070205080204" pitchFamily="34" charset="-128"/>
              </a:rPr>
            </a:fld>
            <a:endParaRPr lang="en-US" altLang="zh-CN" sz="1200">
              <a:solidFill>
                <a:prstClr val="black"/>
              </a:solidFill>
              <a:latin typeface="Arial" panose="020B0604020202090204" pitchFamily="34" charset="0"/>
              <a:ea typeface="MS PGothic" panose="020B0600070205080204" pitchFamily="34" charset="-128"/>
            </a:endParaRPr>
          </a:p>
        </p:txBody>
      </p:sp>
      <p:sp>
        <p:nvSpPr>
          <p:cNvPr id="77828" name="Rectangle 2"/>
          <p:cNvSpPr>
            <a:spLocks noGrp="1" noChangeArrowheads="1"/>
          </p:cNvSpPr>
          <p:nvPr>
            <p:ph type="body" idx="4294967295"/>
          </p:nvPr>
        </p:nvSpPr>
        <p:spPr>
          <a:xfrm>
            <a:off x="623888" y="1230895"/>
            <a:ext cx="11568112" cy="2253084"/>
          </a:xfrm>
          <a:prstGeom prst="rect">
            <a:avLst/>
          </a:prstGeom>
        </p:spPr>
        <p:txBody>
          <a:bodyPr/>
          <a:lstStyle/>
          <a:p>
            <a:pPr marL="111125" indent="-111125">
              <a:lnSpc>
                <a:spcPct val="110000"/>
              </a:lnSpc>
              <a:buFont typeface="Wingdings" panose="05000000000000000000" pitchFamily="2" charset="2"/>
              <a:buNone/>
            </a:pPr>
            <a:r>
              <a:rPr lang="zh-CN" altLang="en-US" sz="2400" dirty="0"/>
              <a:t>示例</a:t>
            </a:r>
            <a:r>
              <a:rPr lang="en-US" altLang="zh-CN" sz="2400" dirty="0"/>
              <a:t>: </a:t>
            </a:r>
            <a:r>
              <a:rPr lang="zh-CN" altLang="en-US" sz="2400" dirty="0"/>
              <a:t>主机</a:t>
            </a:r>
            <a:r>
              <a:rPr lang="en-US" altLang="zh-CN" sz="2400" dirty="0"/>
              <a:t>A</a:t>
            </a:r>
            <a:r>
              <a:rPr lang="zh-CN" altLang="en-US" sz="2400" dirty="0"/>
              <a:t>经路由器</a:t>
            </a:r>
            <a:r>
              <a:rPr lang="en-US" altLang="zh-CN" sz="2400" dirty="0"/>
              <a:t>R</a:t>
            </a:r>
            <a:r>
              <a:rPr lang="zh-CN" altLang="en-US" sz="2400" dirty="0"/>
              <a:t>发送数据报给主机</a:t>
            </a:r>
            <a:r>
              <a:rPr lang="en-US" altLang="zh-CN" sz="2400" dirty="0"/>
              <a:t>B</a:t>
            </a:r>
            <a:endParaRPr lang="en-US" altLang="zh-CN" sz="2400" dirty="0">
              <a:solidFill>
                <a:srgbClr val="CC0000"/>
              </a:solidFill>
            </a:endParaRPr>
          </a:p>
          <a:p>
            <a:pPr marL="396875" lvl="1" indent="-163830">
              <a:lnSpc>
                <a:spcPct val="110000"/>
              </a:lnSpc>
            </a:pPr>
            <a:r>
              <a:rPr lang="zh-CN" altLang="en-US" dirty="0"/>
              <a:t>集中在寻址上</a:t>
            </a:r>
            <a:r>
              <a:rPr lang="en-US" altLang="zh-CN" dirty="0"/>
              <a:t>——IP</a:t>
            </a:r>
            <a:r>
              <a:rPr lang="zh-CN" altLang="en-US" dirty="0"/>
              <a:t>层</a:t>
            </a:r>
            <a:r>
              <a:rPr lang="en-US" altLang="zh-CN" dirty="0"/>
              <a:t>(</a:t>
            </a:r>
            <a:r>
              <a:rPr lang="zh-CN" altLang="en-US" dirty="0"/>
              <a:t>数据报</a:t>
            </a:r>
            <a:r>
              <a:rPr lang="en-US" altLang="zh-CN" dirty="0"/>
              <a:t>)</a:t>
            </a:r>
            <a:r>
              <a:rPr lang="zh-CN" altLang="en-US" dirty="0"/>
              <a:t>和</a:t>
            </a:r>
            <a:r>
              <a:rPr lang="en-US" altLang="zh-CN" dirty="0"/>
              <a:t>MAC</a:t>
            </a:r>
            <a:r>
              <a:rPr lang="zh-CN" altLang="en-US" dirty="0"/>
              <a:t>层</a:t>
            </a:r>
            <a:r>
              <a:rPr lang="en-US" altLang="zh-CN" dirty="0"/>
              <a:t>(</a:t>
            </a:r>
            <a:r>
              <a:rPr lang="zh-CN" altLang="en-US" dirty="0"/>
              <a:t>数据帧</a:t>
            </a:r>
            <a:r>
              <a:rPr lang="en-US" altLang="zh-CN" dirty="0"/>
              <a:t>)</a:t>
            </a:r>
            <a:endParaRPr lang="en-US" altLang="zh-CN" dirty="0"/>
          </a:p>
          <a:p>
            <a:pPr marL="396875" lvl="1" indent="-163830">
              <a:lnSpc>
                <a:spcPct val="110000"/>
              </a:lnSpc>
            </a:pPr>
            <a:r>
              <a:rPr lang="zh-CN" altLang="en-US" dirty="0"/>
              <a:t>假设主机</a:t>
            </a:r>
            <a:r>
              <a:rPr lang="en-US" altLang="zh-CN" dirty="0"/>
              <a:t>A</a:t>
            </a:r>
            <a:r>
              <a:rPr lang="zh-CN" altLang="en-US" dirty="0"/>
              <a:t>知道主机</a:t>
            </a:r>
            <a:r>
              <a:rPr lang="en-US" altLang="zh-CN" dirty="0"/>
              <a:t>B</a:t>
            </a:r>
            <a:r>
              <a:rPr lang="zh-CN" altLang="en-US" dirty="0"/>
              <a:t>的</a:t>
            </a:r>
            <a:r>
              <a:rPr lang="en-US" altLang="zh-CN" dirty="0"/>
              <a:t>IP</a:t>
            </a:r>
            <a:r>
              <a:rPr lang="zh-CN" altLang="en-US" dirty="0"/>
              <a:t>地址</a:t>
            </a:r>
            <a:endParaRPr lang="en-US" altLang="ja-JP" dirty="0"/>
          </a:p>
          <a:p>
            <a:pPr marL="396875" lvl="1" indent="-163830">
              <a:lnSpc>
                <a:spcPct val="110000"/>
              </a:lnSpc>
            </a:pPr>
            <a:r>
              <a:rPr lang="zh-CN" altLang="en-US" dirty="0"/>
              <a:t>假设主机</a:t>
            </a:r>
            <a:r>
              <a:rPr lang="en-US" altLang="zh-CN" dirty="0"/>
              <a:t>A</a:t>
            </a:r>
            <a:r>
              <a:rPr lang="zh-CN" altLang="en-US" dirty="0"/>
              <a:t>知道第一跳路由器</a:t>
            </a:r>
            <a:r>
              <a:rPr lang="en-US" altLang="zh-CN" dirty="0"/>
              <a:t>R</a:t>
            </a:r>
            <a:r>
              <a:rPr lang="zh-CN" altLang="en-US" dirty="0"/>
              <a:t>的</a:t>
            </a:r>
            <a:r>
              <a:rPr lang="en-US" altLang="zh-CN" dirty="0"/>
              <a:t>IP</a:t>
            </a:r>
            <a:r>
              <a:rPr lang="zh-CN" altLang="en-US" dirty="0"/>
              <a:t>地址</a:t>
            </a:r>
            <a:r>
              <a:rPr lang="en-US" altLang="zh-CN" dirty="0"/>
              <a:t>(</a:t>
            </a:r>
            <a:r>
              <a:rPr lang="zh-CN" altLang="en-US" dirty="0"/>
              <a:t>通过</a:t>
            </a:r>
            <a:r>
              <a:rPr lang="en-US" altLang="zh-CN" dirty="0"/>
              <a:t>DHCP</a:t>
            </a:r>
            <a:r>
              <a:rPr lang="zh-CN" altLang="en-US" dirty="0"/>
              <a:t>协议</a:t>
            </a:r>
            <a:r>
              <a:rPr lang="en-US" altLang="zh-CN" dirty="0"/>
              <a:t>)</a:t>
            </a:r>
            <a:endParaRPr lang="en-US" altLang="zh-CN" dirty="0"/>
          </a:p>
          <a:p>
            <a:pPr marL="396875" lvl="1" indent="-163830">
              <a:lnSpc>
                <a:spcPct val="110000"/>
              </a:lnSpc>
            </a:pPr>
            <a:r>
              <a:rPr lang="zh-CN" altLang="en-US" dirty="0"/>
              <a:t>假设主机</a:t>
            </a:r>
            <a:r>
              <a:rPr lang="en-US" altLang="zh-CN" dirty="0"/>
              <a:t>A</a:t>
            </a:r>
            <a:r>
              <a:rPr lang="zh-CN" altLang="en-US" dirty="0"/>
              <a:t>知道路由器</a:t>
            </a:r>
            <a:r>
              <a:rPr lang="en-US" altLang="zh-CN" dirty="0"/>
              <a:t>R</a:t>
            </a:r>
            <a:r>
              <a:rPr lang="zh-CN" altLang="en-US" dirty="0"/>
              <a:t>的</a:t>
            </a:r>
            <a:r>
              <a:rPr lang="en-US" altLang="zh-CN" dirty="0"/>
              <a:t>MAC</a:t>
            </a:r>
            <a:r>
              <a:rPr lang="zh-CN" altLang="en-US" dirty="0"/>
              <a:t>地址</a:t>
            </a:r>
            <a:r>
              <a:rPr lang="en-US" altLang="zh-CN" dirty="0"/>
              <a:t>(</a:t>
            </a:r>
            <a:r>
              <a:rPr lang="zh-CN" altLang="en-US" dirty="0"/>
              <a:t>通过</a:t>
            </a:r>
            <a:r>
              <a:rPr lang="en-US" altLang="zh-CN" dirty="0"/>
              <a:t>ARP</a:t>
            </a:r>
            <a:r>
              <a:rPr lang="zh-CN" altLang="en-US" dirty="0"/>
              <a:t>协议</a:t>
            </a:r>
            <a:r>
              <a:rPr lang="en-US" altLang="zh-CN" dirty="0"/>
              <a:t>)</a:t>
            </a:r>
            <a:endParaRPr lang="en-US" altLang="zh-CN" dirty="0"/>
          </a:p>
        </p:txBody>
      </p:sp>
      <p:sp>
        <p:nvSpPr>
          <p:cNvPr id="13317" name="Rectangle 3"/>
          <p:cNvSpPr>
            <a:spLocks noGrp="1" noChangeArrowheads="1"/>
          </p:cNvSpPr>
          <p:nvPr>
            <p:ph type="title" idx="4294967295"/>
          </p:nvPr>
        </p:nvSpPr>
        <p:spPr>
          <a:xfrm>
            <a:off x="0" y="312525"/>
            <a:ext cx="12124713" cy="1143000"/>
          </a:xfrm>
          <a:prstGeom prst="rect">
            <a:avLst/>
          </a:prstGeom>
        </p:spPr>
        <p:txBody>
          <a:bodyPr/>
          <a:lstStyle/>
          <a:p>
            <a:pPr algn="ctr">
              <a:defRPr/>
            </a:pPr>
            <a:r>
              <a:rPr lang="zh-CN" altLang="en-US" dirty="0">
                <a:latin typeface="+mn-ea"/>
                <a:ea typeface="+mn-ea"/>
              </a:rPr>
              <a:t>发送数据报到子网以外</a:t>
            </a:r>
            <a:endParaRPr lang="en-US" altLang="zh-CN" dirty="0">
              <a:latin typeface="+mn-ea"/>
              <a:ea typeface="+mn-ea"/>
            </a:endParaRPr>
          </a:p>
        </p:txBody>
      </p:sp>
      <p:grpSp>
        <p:nvGrpSpPr>
          <p:cNvPr id="77830" name="Group 4"/>
          <p:cNvGrpSpPr/>
          <p:nvPr/>
        </p:nvGrpSpPr>
        <p:grpSpPr bwMode="auto">
          <a:xfrm>
            <a:off x="946151" y="3962400"/>
            <a:ext cx="10520217" cy="2351862"/>
            <a:chOff x="709613" y="3962400"/>
            <a:chExt cx="7890163" cy="2351862"/>
          </a:xfrm>
        </p:grpSpPr>
        <p:grpSp>
          <p:nvGrpSpPr>
            <p:cNvPr id="77832" name="Group 99"/>
            <p:cNvGrpSpPr/>
            <p:nvPr/>
          </p:nvGrpSpPr>
          <p:grpSpPr bwMode="auto">
            <a:xfrm>
              <a:off x="6979920" y="5354320"/>
              <a:ext cx="711200" cy="601028"/>
              <a:chOff x="7179310" y="4033520"/>
              <a:chExt cx="1009650" cy="855028"/>
            </a:xfrm>
          </p:grpSpPr>
          <p:grpSp>
            <p:nvGrpSpPr>
              <p:cNvPr id="77891" name="Group 44"/>
              <p:cNvGrpSpPr/>
              <p:nvPr/>
            </p:nvGrpSpPr>
            <p:grpSpPr bwMode="auto">
              <a:xfrm>
                <a:off x="7179310" y="4033520"/>
                <a:ext cx="1009650" cy="855028"/>
                <a:chOff x="-44" y="1473"/>
                <a:chExt cx="981" cy="1105"/>
              </a:xfrm>
            </p:grpSpPr>
            <p:pic>
              <p:nvPicPr>
                <p:cNvPr id="77893"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94" name="Freeform 4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02" name="Rectangle 43"/>
              <p:cNvSpPr>
                <a:spLocks noChangeArrowheads="1"/>
              </p:cNvSpPr>
              <p:nvPr/>
            </p:nvSpPr>
            <p:spPr bwMode="auto">
              <a:xfrm rot="-54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7833" name="Group 2"/>
            <p:cNvGrpSpPr/>
            <p:nvPr/>
          </p:nvGrpSpPr>
          <p:grpSpPr bwMode="auto">
            <a:xfrm>
              <a:off x="1046480" y="3962400"/>
              <a:ext cx="1026163" cy="761428"/>
              <a:chOff x="1046480" y="3962400"/>
              <a:chExt cx="1026163" cy="761428"/>
            </a:xfrm>
          </p:grpSpPr>
          <p:sp>
            <p:nvSpPr>
              <p:cNvPr id="64" name="Rectangle 48"/>
              <p:cNvSpPr>
                <a:spLocks noChangeArrowheads="1"/>
              </p:cNvSpPr>
              <p:nvPr/>
            </p:nvSpPr>
            <p:spPr bwMode="auto">
              <a:xfrm rot="-54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7888" name="Group 49"/>
              <p:cNvGrpSpPr/>
              <p:nvPr/>
            </p:nvGrpSpPr>
            <p:grpSpPr bwMode="auto">
              <a:xfrm>
                <a:off x="1046480" y="3962400"/>
                <a:ext cx="936071" cy="761428"/>
                <a:chOff x="-44" y="1473"/>
                <a:chExt cx="981" cy="1105"/>
              </a:xfrm>
            </p:grpSpPr>
            <p:pic>
              <p:nvPicPr>
                <p:cNvPr id="77889"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90" name="Freeform 5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sp>
          <p:nvSpPr>
            <p:cNvPr id="77834" name="Text Box 4"/>
            <p:cNvSpPr txBox="1">
              <a:spLocks noChangeArrowheads="1"/>
            </p:cNvSpPr>
            <p:nvPr/>
          </p:nvSpPr>
          <p:spPr bwMode="auto">
            <a:xfrm>
              <a:off x="4224338" y="4381500"/>
              <a:ext cx="2779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50000"/>
                </a:spcBef>
                <a:buClrTx/>
                <a:buSzTx/>
                <a:buFontTx/>
                <a:buNone/>
              </a:pPr>
              <a:r>
                <a:rPr lang="en-US" altLang="zh-CN" sz="2400">
                  <a:solidFill>
                    <a:srgbClr val="FF0000"/>
                  </a:solidFill>
                  <a:latin typeface="Gill Sans MT" charset="0"/>
                  <a:ea typeface="MS PGothic" panose="020B0600070205080204" pitchFamily="34" charset="-128"/>
                </a:rPr>
                <a:t>R</a:t>
              </a:r>
              <a:endParaRPr lang="en-US" altLang="zh-CN" sz="1800">
                <a:solidFill>
                  <a:prstClr val="black"/>
                </a:solidFill>
                <a:latin typeface="Gill Sans MT" charset="0"/>
                <a:ea typeface="MS PGothic" panose="020B0600070205080204" pitchFamily="34" charset="-128"/>
              </a:endParaRPr>
            </a:p>
          </p:txBody>
        </p:sp>
        <p:sp>
          <p:nvSpPr>
            <p:cNvPr id="45067" name="Text Box 21"/>
            <p:cNvSpPr txBox="1">
              <a:spLocks noChangeArrowheads="1"/>
            </p:cNvSpPr>
            <p:nvPr/>
          </p:nvSpPr>
          <p:spPr bwMode="auto">
            <a:xfrm>
              <a:off x="3868738" y="5378450"/>
              <a:ext cx="1167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1A-23-F9-CD-06-9B</a:t>
              </a:r>
              <a:endParaRPr lang="en-US" sz="1200" i="0">
                <a:solidFill>
                  <a:prstClr val="black"/>
                </a:solidFill>
                <a:latin typeface="Arial" panose="020B0604020202090204" pitchFamily="34" charset="0"/>
              </a:endParaRPr>
            </a:p>
          </p:txBody>
        </p:sp>
        <p:sp>
          <p:nvSpPr>
            <p:cNvPr id="45068" name="Text Box 22"/>
            <p:cNvSpPr txBox="1">
              <a:spLocks noChangeArrowheads="1"/>
            </p:cNvSpPr>
            <p:nvPr/>
          </p:nvSpPr>
          <p:spPr bwMode="auto">
            <a:xfrm>
              <a:off x="4016375" y="5205413"/>
              <a:ext cx="10005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222.222.222.220</a:t>
              </a:r>
              <a:endParaRPr lang="en-US" sz="1200" i="0">
                <a:solidFill>
                  <a:prstClr val="black"/>
                </a:solidFill>
                <a:latin typeface="Arial" panose="020B0604020202090204" pitchFamily="34" charset="0"/>
              </a:endParaRPr>
            </a:p>
          </p:txBody>
        </p:sp>
        <p:grpSp>
          <p:nvGrpSpPr>
            <p:cNvPr id="77837" name="Group 23"/>
            <p:cNvGrpSpPr/>
            <p:nvPr/>
          </p:nvGrpSpPr>
          <p:grpSpPr bwMode="auto">
            <a:xfrm>
              <a:off x="3044824" y="5794379"/>
              <a:ext cx="1168400" cy="450851"/>
              <a:chOff x="1934" y="2405"/>
              <a:chExt cx="736" cy="284"/>
            </a:xfrm>
          </p:grpSpPr>
          <p:sp>
            <p:nvSpPr>
              <p:cNvPr id="45117" name="Text Box 24"/>
              <p:cNvSpPr txBox="1">
                <a:spLocks noChangeArrowheads="1"/>
              </p:cNvSpPr>
              <p:nvPr/>
            </p:nvSpPr>
            <p:spPr bwMode="auto">
              <a:xfrm>
                <a:off x="1934" y="2405"/>
                <a:ext cx="59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111.111.111.110</a:t>
                </a:r>
                <a:endParaRPr lang="en-US" sz="1200" i="0">
                  <a:solidFill>
                    <a:prstClr val="black"/>
                  </a:solidFill>
                  <a:latin typeface="Arial" panose="020B0604020202090204" pitchFamily="34" charset="0"/>
                </a:endParaRPr>
              </a:p>
            </p:txBody>
          </p:sp>
          <p:sp>
            <p:nvSpPr>
              <p:cNvPr id="45118" name="Text Box 25"/>
              <p:cNvSpPr txBox="1">
                <a:spLocks noChangeArrowheads="1"/>
              </p:cNvSpPr>
              <p:nvPr/>
            </p:nvSpPr>
            <p:spPr bwMode="auto">
              <a:xfrm>
                <a:off x="1938" y="2515"/>
                <a:ext cx="73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E6-E9-00-17-BB-4B</a:t>
                </a:r>
                <a:endParaRPr lang="en-US" sz="1200" i="0">
                  <a:solidFill>
                    <a:prstClr val="black"/>
                  </a:solidFill>
                  <a:latin typeface="Arial" panose="020B0604020202090204" pitchFamily="34" charset="0"/>
                </a:endParaRPr>
              </a:p>
            </p:txBody>
          </p:sp>
        </p:grpSp>
        <p:sp>
          <p:nvSpPr>
            <p:cNvPr id="45070" name="Text Box 26"/>
            <p:cNvSpPr txBox="1">
              <a:spLocks noChangeArrowheads="1"/>
            </p:cNvSpPr>
            <p:nvPr/>
          </p:nvSpPr>
          <p:spPr bwMode="auto">
            <a:xfrm>
              <a:off x="952500" y="6037263"/>
              <a:ext cx="1231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CC-49-DE-D0-AB-7D</a:t>
              </a:r>
              <a:endParaRPr lang="en-US" sz="1200" i="0">
                <a:solidFill>
                  <a:prstClr val="black"/>
                </a:solidFill>
                <a:latin typeface="Arial" panose="020B0604020202090204" pitchFamily="34" charset="0"/>
              </a:endParaRPr>
            </a:p>
          </p:txBody>
        </p:sp>
        <p:sp>
          <p:nvSpPr>
            <p:cNvPr id="45071" name="Text Box 27"/>
            <p:cNvSpPr txBox="1">
              <a:spLocks noChangeArrowheads="1"/>
            </p:cNvSpPr>
            <p:nvPr/>
          </p:nvSpPr>
          <p:spPr bwMode="auto">
            <a:xfrm>
              <a:off x="942975" y="5854700"/>
              <a:ext cx="9405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111.111.111.112</a:t>
              </a:r>
              <a:endParaRPr lang="en-US" sz="1200" i="0">
                <a:solidFill>
                  <a:prstClr val="black"/>
                </a:solidFill>
                <a:latin typeface="Arial" panose="020B0604020202090204" pitchFamily="34" charset="0"/>
              </a:endParaRPr>
            </a:p>
          </p:txBody>
        </p:sp>
        <p:sp>
          <p:nvSpPr>
            <p:cNvPr id="45072" name="Text Box 30"/>
            <p:cNvSpPr txBox="1">
              <a:spLocks noChangeArrowheads="1"/>
            </p:cNvSpPr>
            <p:nvPr/>
          </p:nvSpPr>
          <p:spPr bwMode="auto">
            <a:xfrm>
              <a:off x="709613" y="4741863"/>
              <a:ext cx="9320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111.111.111.111</a:t>
              </a:r>
              <a:endParaRPr lang="en-US" sz="1200" i="0">
                <a:solidFill>
                  <a:prstClr val="black"/>
                </a:solidFill>
                <a:latin typeface="Arial" panose="020B0604020202090204" pitchFamily="34" charset="0"/>
              </a:endParaRPr>
            </a:p>
          </p:txBody>
        </p:sp>
        <p:sp>
          <p:nvSpPr>
            <p:cNvPr id="45073" name="Text Box 33"/>
            <p:cNvSpPr txBox="1">
              <a:spLocks noChangeArrowheads="1"/>
            </p:cNvSpPr>
            <p:nvPr/>
          </p:nvSpPr>
          <p:spPr bwMode="auto">
            <a:xfrm>
              <a:off x="730250" y="4927600"/>
              <a:ext cx="1142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74-29-9C-E8-FF-55</a:t>
              </a:r>
              <a:endParaRPr lang="en-US" sz="1200" i="0">
                <a:solidFill>
                  <a:prstClr val="black"/>
                </a:solidFill>
                <a:latin typeface="Arial" panose="020B0604020202090204" pitchFamily="34" charset="0"/>
              </a:endParaRPr>
            </a:p>
          </p:txBody>
        </p:sp>
        <p:sp>
          <p:nvSpPr>
            <p:cNvPr id="77842" name="Freeform 39"/>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5075" name="Line 40"/>
            <p:cNvSpPr>
              <a:spLocks noChangeShapeType="1"/>
            </p:cNvSpPr>
            <p:nvPr/>
          </p:nvSpPr>
          <p:spPr bwMode="auto">
            <a:xfrm>
              <a:off x="2062163" y="4416425"/>
              <a:ext cx="438150" cy="230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76" name="Line 41"/>
            <p:cNvSpPr>
              <a:spLocks noChangeShapeType="1"/>
            </p:cNvSpPr>
            <p:nvPr/>
          </p:nvSpPr>
          <p:spPr bwMode="auto">
            <a:xfrm flipV="1">
              <a:off x="2185988" y="5360988"/>
              <a:ext cx="231775" cy="255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77" name="Line 42"/>
            <p:cNvSpPr>
              <a:spLocks noChangeShapeType="1"/>
            </p:cNvSpPr>
            <p:nvPr/>
          </p:nvSpPr>
          <p:spPr bwMode="auto">
            <a:xfrm>
              <a:off x="3184525" y="4954588"/>
              <a:ext cx="584200" cy="95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78" name="Line 44"/>
            <p:cNvSpPr>
              <a:spLocks noChangeShapeType="1"/>
            </p:cNvSpPr>
            <p:nvPr/>
          </p:nvSpPr>
          <p:spPr bwMode="auto">
            <a:xfrm flipV="1">
              <a:off x="2101850" y="5711825"/>
              <a:ext cx="0" cy="1635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79" name="Line 45"/>
            <p:cNvSpPr>
              <a:spLocks noChangeShapeType="1"/>
            </p:cNvSpPr>
            <p:nvPr/>
          </p:nvSpPr>
          <p:spPr bwMode="auto">
            <a:xfrm flipH="1" flipV="1">
              <a:off x="1976438" y="4489450"/>
              <a:ext cx="0" cy="398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80" name="Line 46"/>
            <p:cNvSpPr>
              <a:spLocks noChangeShapeType="1"/>
            </p:cNvSpPr>
            <p:nvPr/>
          </p:nvSpPr>
          <p:spPr bwMode="auto">
            <a:xfrm>
              <a:off x="3854450" y="5021263"/>
              <a:ext cx="0" cy="750887"/>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81" name="Line 47"/>
            <p:cNvSpPr>
              <a:spLocks noChangeShapeType="1"/>
            </p:cNvSpPr>
            <p:nvPr/>
          </p:nvSpPr>
          <p:spPr bwMode="auto">
            <a:xfrm flipH="1" flipV="1">
              <a:off x="4935538" y="5011738"/>
              <a:ext cx="4762" cy="2206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710714" name="Text Box 58"/>
            <p:cNvSpPr txBox="1">
              <a:spLocks noChangeArrowheads="1"/>
            </p:cNvSpPr>
            <p:nvPr/>
          </p:nvSpPr>
          <p:spPr bwMode="auto">
            <a:xfrm>
              <a:off x="719138" y="4156075"/>
              <a:ext cx="292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dirty="0">
                  <a:solidFill>
                    <a:srgbClr val="FF0000"/>
                  </a:solidFill>
                </a:rPr>
                <a:t>A</a:t>
              </a:r>
              <a:endParaRPr lang="en-US" sz="2400" dirty="0">
                <a:solidFill>
                  <a:srgbClr val="FF0000"/>
                </a:solidFill>
              </a:endParaRPr>
            </a:p>
          </p:txBody>
        </p:sp>
        <p:sp>
          <p:nvSpPr>
            <p:cNvPr id="45083" name="Line 60"/>
            <p:cNvSpPr>
              <a:spLocks noChangeShapeType="1"/>
            </p:cNvSpPr>
            <p:nvPr/>
          </p:nvSpPr>
          <p:spPr bwMode="auto">
            <a:xfrm>
              <a:off x="5045075" y="4921250"/>
              <a:ext cx="11985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nvGrpSpPr>
            <p:cNvPr id="77852" name="Group 63"/>
            <p:cNvGrpSpPr/>
            <p:nvPr/>
          </p:nvGrpSpPr>
          <p:grpSpPr bwMode="auto">
            <a:xfrm>
              <a:off x="7372353" y="4845050"/>
              <a:ext cx="1179513" cy="463550"/>
              <a:chOff x="4351" y="2786"/>
              <a:chExt cx="743" cy="292"/>
            </a:xfrm>
          </p:grpSpPr>
          <p:sp>
            <p:nvSpPr>
              <p:cNvPr id="45115" name="Text Box 64"/>
              <p:cNvSpPr txBox="1">
                <a:spLocks noChangeArrowheads="1"/>
              </p:cNvSpPr>
              <p:nvPr/>
            </p:nvSpPr>
            <p:spPr bwMode="auto">
              <a:xfrm>
                <a:off x="4352" y="2786"/>
                <a:ext cx="63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222.222.222.222</a:t>
                </a:r>
                <a:endParaRPr lang="en-US" sz="1200" i="0">
                  <a:solidFill>
                    <a:prstClr val="black"/>
                  </a:solidFill>
                  <a:latin typeface="Arial" panose="020B0604020202090204" pitchFamily="34" charset="0"/>
                </a:endParaRPr>
              </a:p>
            </p:txBody>
          </p:sp>
          <p:sp>
            <p:nvSpPr>
              <p:cNvPr id="45116" name="Text Box 65"/>
              <p:cNvSpPr txBox="1">
                <a:spLocks noChangeArrowheads="1"/>
              </p:cNvSpPr>
              <p:nvPr/>
            </p:nvSpPr>
            <p:spPr bwMode="auto">
              <a:xfrm>
                <a:off x="4351" y="2904"/>
                <a:ext cx="7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49-BD-D2-C7-56-2A</a:t>
                </a:r>
                <a:endParaRPr lang="en-US" sz="1200" i="0">
                  <a:solidFill>
                    <a:prstClr val="black"/>
                  </a:solidFill>
                  <a:latin typeface="Arial" panose="020B0604020202090204" pitchFamily="34" charset="0"/>
                </a:endParaRPr>
              </a:p>
            </p:txBody>
          </p:sp>
        </p:grpSp>
        <p:sp>
          <p:nvSpPr>
            <p:cNvPr id="45085" name="Line 67"/>
            <p:cNvSpPr>
              <a:spLocks noChangeShapeType="1"/>
            </p:cNvSpPr>
            <p:nvPr/>
          </p:nvSpPr>
          <p:spPr bwMode="auto">
            <a:xfrm flipV="1">
              <a:off x="6943725" y="4416425"/>
              <a:ext cx="450850" cy="317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86" name="Line 68"/>
            <p:cNvSpPr>
              <a:spLocks noChangeShapeType="1"/>
            </p:cNvSpPr>
            <p:nvPr/>
          </p:nvSpPr>
          <p:spPr bwMode="auto">
            <a:xfrm flipH="1" flipV="1">
              <a:off x="7469188" y="4492625"/>
              <a:ext cx="11112" cy="3889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87" name="Text Box 71"/>
            <p:cNvSpPr txBox="1">
              <a:spLocks noChangeArrowheads="1"/>
            </p:cNvSpPr>
            <p:nvPr/>
          </p:nvSpPr>
          <p:spPr bwMode="auto">
            <a:xfrm>
              <a:off x="7073900" y="5811838"/>
              <a:ext cx="10005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222.222.222.221</a:t>
              </a:r>
              <a:endParaRPr lang="en-US" sz="1200" i="0">
                <a:solidFill>
                  <a:prstClr val="black"/>
                </a:solidFill>
                <a:latin typeface="Arial" panose="020B0604020202090204" pitchFamily="34" charset="0"/>
              </a:endParaRPr>
            </a:p>
          </p:txBody>
        </p:sp>
        <p:sp>
          <p:nvSpPr>
            <p:cNvPr id="45088" name="Text Box 72"/>
            <p:cNvSpPr txBox="1">
              <a:spLocks noChangeArrowheads="1"/>
            </p:cNvSpPr>
            <p:nvPr/>
          </p:nvSpPr>
          <p:spPr bwMode="auto">
            <a:xfrm>
              <a:off x="7077075" y="5986463"/>
              <a:ext cx="11363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88-B2-2F-54-1A-0F</a:t>
              </a:r>
              <a:endParaRPr lang="en-US" sz="1200" i="0">
                <a:solidFill>
                  <a:prstClr val="black"/>
                </a:solidFill>
                <a:latin typeface="Arial" panose="020B0604020202090204" pitchFamily="34" charset="0"/>
              </a:endParaRPr>
            </a:p>
          </p:txBody>
        </p:sp>
        <p:sp>
          <p:nvSpPr>
            <p:cNvPr id="45089" name="Line 73"/>
            <p:cNvSpPr>
              <a:spLocks noChangeShapeType="1"/>
            </p:cNvSpPr>
            <p:nvPr/>
          </p:nvSpPr>
          <p:spPr bwMode="auto">
            <a:xfrm flipH="1" flipV="1">
              <a:off x="6873875" y="5313363"/>
              <a:ext cx="254000" cy="250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5090"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77859" name="Freeform 75"/>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710732" name="Text Box 76"/>
            <p:cNvSpPr txBox="1">
              <a:spLocks noChangeArrowheads="1"/>
            </p:cNvSpPr>
            <p:nvPr/>
          </p:nvSpPr>
          <p:spPr bwMode="auto">
            <a:xfrm>
              <a:off x="8307388" y="4073525"/>
              <a:ext cx="292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dirty="0">
                  <a:solidFill>
                    <a:srgbClr val="FF0000"/>
                  </a:solidFill>
                </a:rPr>
                <a:t>B</a:t>
              </a:r>
              <a:endParaRPr lang="en-US" sz="2400" dirty="0">
                <a:solidFill>
                  <a:srgbClr val="FF0000"/>
                </a:solidFill>
              </a:endParaRPr>
            </a:p>
          </p:txBody>
        </p:sp>
        <p:grpSp>
          <p:nvGrpSpPr>
            <p:cNvPr id="77861" name="Group 3"/>
            <p:cNvGrpSpPr/>
            <p:nvPr/>
          </p:nvGrpSpPr>
          <p:grpSpPr bwMode="auto">
            <a:xfrm>
              <a:off x="7179310" y="4033520"/>
              <a:ext cx="1009650" cy="855028"/>
              <a:chOff x="7179310" y="4033520"/>
              <a:chExt cx="1009650" cy="855028"/>
            </a:xfrm>
          </p:grpSpPr>
          <p:grpSp>
            <p:nvGrpSpPr>
              <p:cNvPr id="77879" name="Group 44"/>
              <p:cNvGrpSpPr/>
              <p:nvPr/>
            </p:nvGrpSpPr>
            <p:grpSpPr bwMode="auto">
              <a:xfrm>
                <a:off x="7179310" y="4033520"/>
                <a:ext cx="1009650" cy="855028"/>
                <a:chOff x="-44" y="1473"/>
                <a:chExt cx="981" cy="1105"/>
              </a:xfrm>
            </p:grpSpPr>
            <p:pic>
              <p:nvPicPr>
                <p:cNvPr id="7788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82" name="Freeform 4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90" name="Rectangle 43"/>
              <p:cNvSpPr>
                <a:spLocks noChangeArrowheads="1"/>
              </p:cNvSpPr>
              <p:nvPr/>
            </p:nvSpPr>
            <p:spPr bwMode="auto">
              <a:xfrm rot="-54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7862" name="Group 1"/>
            <p:cNvGrpSpPr/>
            <p:nvPr/>
          </p:nvGrpSpPr>
          <p:grpSpPr bwMode="auto">
            <a:xfrm>
              <a:off x="3757931" y="4714240"/>
              <a:ext cx="1291589" cy="426719"/>
              <a:chOff x="4011931" y="3379152"/>
              <a:chExt cx="1262062" cy="390207"/>
            </a:xfrm>
          </p:grpSpPr>
          <p:sp>
            <p:nvSpPr>
              <p:cNvPr id="77" name="Rectangle 43"/>
              <p:cNvSpPr>
                <a:spLocks noChangeArrowheads="1"/>
              </p:cNvSpPr>
              <p:nvPr/>
            </p:nvSpPr>
            <p:spPr bwMode="auto">
              <a:xfrm rot="-54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7869" name="Group 1185"/>
              <p:cNvGrpSpPr/>
              <p:nvPr/>
            </p:nvGrpSpPr>
            <p:grpSpPr bwMode="auto">
              <a:xfrm>
                <a:off x="4197985" y="3379152"/>
                <a:ext cx="892175" cy="390207"/>
                <a:chOff x="4650" y="1129"/>
                <a:chExt cx="246" cy="95"/>
              </a:xfrm>
            </p:grpSpPr>
            <p:sp>
              <p:nvSpPr>
                <p:cNvPr id="77871"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sp>
              <p:nvSpPr>
                <p:cNvPr id="77872"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sp>
              <p:nvSpPr>
                <p:cNvPr id="77873"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grpSp>
              <p:nvGrpSpPr>
                <p:cNvPr id="77874" name="Group 1189"/>
                <p:cNvGrpSpPr/>
                <p:nvPr/>
              </p:nvGrpSpPr>
              <p:grpSpPr bwMode="auto">
                <a:xfrm>
                  <a:off x="4699" y="1145"/>
                  <a:ext cx="138" cy="29"/>
                  <a:chOff x="2468" y="1332"/>
                  <a:chExt cx="310" cy="60"/>
                </a:xfrm>
              </p:grpSpPr>
              <p:sp>
                <p:nvSpPr>
                  <p:cNvPr id="77877"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7878"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45107" name="Line 1192"/>
                <p:cNvSpPr>
                  <a:spLocks noChangeShapeType="1"/>
                </p:cNvSpPr>
                <p:nvPr/>
              </p:nvSpPr>
              <p:spPr bwMode="auto">
                <a:xfrm>
                  <a:off x="4651" y="1158"/>
                  <a:ext cx="0" cy="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45108" name="Line 1193"/>
                <p:cNvSpPr>
                  <a:spLocks noChangeShapeType="1"/>
                </p:cNvSpPr>
                <p:nvPr/>
              </p:nvSpPr>
              <p:spPr bwMode="auto">
                <a:xfrm>
                  <a:off x="4894" y="1160"/>
                  <a:ext cx="0" cy="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grpSp>
          <p:sp>
            <p:nvSpPr>
              <p:cNvPr id="91" name="Rectangle 43"/>
              <p:cNvSpPr>
                <a:spLocks noChangeArrowheads="1"/>
              </p:cNvSpPr>
              <p:nvPr/>
            </p:nvSpPr>
            <p:spPr bwMode="auto">
              <a:xfrm rot="-54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7863" name="Group 93"/>
            <p:cNvGrpSpPr/>
            <p:nvPr/>
          </p:nvGrpSpPr>
          <p:grpSpPr bwMode="auto">
            <a:xfrm>
              <a:off x="1483360" y="5313680"/>
              <a:ext cx="701043" cy="517588"/>
              <a:chOff x="1046480" y="3962400"/>
              <a:chExt cx="1026163" cy="761428"/>
            </a:xfrm>
          </p:grpSpPr>
          <p:sp>
            <p:nvSpPr>
              <p:cNvPr id="95" name="Rectangle 48"/>
              <p:cNvSpPr>
                <a:spLocks noChangeArrowheads="1"/>
              </p:cNvSpPr>
              <p:nvPr/>
            </p:nvSpPr>
            <p:spPr bwMode="auto">
              <a:xfrm rot="-54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7865" name="Group 49"/>
              <p:cNvGrpSpPr/>
              <p:nvPr/>
            </p:nvGrpSpPr>
            <p:grpSpPr bwMode="auto">
              <a:xfrm>
                <a:off x="1046480" y="3962400"/>
                <a:ext cx="936071" cy="761428"/>
                <a:chOff x="-44" y="1473"/>
                <a:chExt cx="981" cy="1105"/>
              </a:xfrm>
            </p:grpSpPr>
            <p:pic>
              <p:nvPicPr>
                <p:cNvPr id="77866"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7867" name="Freeform 5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8850" name="Group 94"/>
          <p:cNvGrpSpPr/>
          <p:nvPr/>
        </p:nvGrpSpPr>
        <p:grpSpPr bwMode="auto">
          <a:xfrm>
            <a:off x="946151" y="3962400"/>
            <a:ext cx="10520217" cy="2351862"/>
            <a:chOff x="709613" y="3962400"/>
            <a:chExt cx="7890163" cy="2351862"/>
          </a:xfrm>
        </p:grpSpPr>
        <p:grpSp>
          <p:nvGrpSpPr>
            <p:cNvPr id="78888" name="Group 95"/>
            <p:cNvGrpSpPr/>
            <p:nvPr/>
          </p:nvGrpSpPr>
          <p:grpSpPr bwMode="auto">
            <a:xfrm>
              <a:off x="6979920" y="5354320"/>
              <a:ext cx="711200" cy="601028"/>
              <a:chOff x="7179310" y="4033520"/>
              <a:chExt cx="1009650" cy="855028"/>
            </a:xfrm>
          </p:grpSpPr>
          <p:grpSp>
            <p:nvGrpSpPr>
              <p:cNvPr id="78947" name="Group 44"/>
              <p:cNvGrpSpPr/>
              <p:nvPr/>
            </p:nvGrpSpPr>
            <p:grpSpPr bwMode="auto">
              <a:xfrm>
                <a:off x="7179310" y="4033520"/>
                <a:ext cx="1009650" cy="855028"/>
                <a:chOff x="-44" y="1473"/>
                <a:chExt cx="981" cy="1105"/>
              </a:xfrm>
            </p:grpSpPr>
            <p:pic>
              <p:nvPicPr>
                <p:cNvPr id="7894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50" name="Freeform 4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56" name="Rectangle 43"/>
              <p:cNvSpPr>
                <a:spLocks noChangeArrowheads="1"/>
              </p:cNvSpPr>
              <p:nvPr/>
            </p:nvSpPr>
            <p:spPr bwMode="auto">
              <a:xfrm rot="-5400000">
                <a:off x="7439930" y="4308572"/>
                <a:ext cx="126470" cy="19607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8889" name="Group 96"/>
            <p:cNvGrpSpPr/>
            <p:nvPr/>
          </p:nvGrpSpPr>
          <p:grpSpPr bwMode="auto">
            <a:xfrm>
              <a:off x="1046480" y="3962400"/>
              <a:ext cx="1026163" cy="761428"/>
              <a:chOff x="1046480" y="3962400"/>
              <a:chExt cx="1026163" cy="761428"/>
            </a:xfrm>
          </p:grpSpPr>
          <p:sp>
            <p:nvSpPr>
              <p:cNvPr id="151" name="Rectangle 48"/>
              <p:cNvSpPr>
                <a:spLocks noChangeArrowheads="1"/>
              </p:cNvSpPr>
              <p:nvPr/>
            </p:nvSpPr>
            <p:spPr bwMode="auto">
              <a:xfrm rot="-5400000">
                <a:off x="1893887" y="4300538"/>
                <a:ext cx="111125" cy="2476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8944" name="Group 49"/>
              <p:cNvGrpSpPr/>
              <p:nvPr/>
            </p:nvGrpSpPr>
            <p:grpSpPr bwMode="auto">
              <a:xfrm>
                <a:off x="1046480" y="3962400"/>
                <a:ext cx="936071" cy="761428"/>
                <a:chOff x="-44" y="1473"/>
                <a:chExt cx="981" cy="1105"/>
              </a:xfrm>
            </p:grpSpPr>
            <p:pic>
              <p:nvPicPr>
                <p:cNvPr id="78945"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46" name="Freeform 5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sp>
          <p:nvSpPr>
            <p:cNvPr id="78890" name="Text Box 4"/>
            <p:cNvSpPr txBox="1">
              <a:spLocks noChangeArrowheads="1"/>
            </p:cNvSpPr>
            <p:nvPr/>
          </p:nvSpPr>
          <p:spPr bwMode="auto">
            <a:xfrm>
              <a:off x="4224338" y="4381500"/>
              <a:ext cx="277961" cy="46166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50000"/>
                </a:spcBef>
                <a:buClrTx/>
                <a:buSzTx/>
                <a:buFontTx/>
                <a:buNone/>
              </a:pPr>
              <a:r>
                <a:rPr lang="en-US" altLang="zh-CN" sz="2400">
                  <a:solidFill>
                    <a:srgbClr val="FF0000"/>
                  </a:solidFill>
                  <a:latin typeface="Gill Sans MT" charset="0"/>
                  <a:ea typeface="MS PGothic" panose="020B0600070205080204" pitchFamily="34" charset="-128"/>
                </a:rPr>
                <a:t>R</a:t>
              </a:r>
              <a:endParaRPr lang="en-US" altLang="zh-CN" sz="1800">
                <a:solidFill>
                  <a:prstClr val="black"/>
                </a:solidFill>
                <a:latin typeface="Gill Sans MT" charset="0"/>
                <a:ea typeface="MS PGothic" panose="020B0600070205080204" pitchFamily="34" charset="-128"/>
              </a:endParaRPr>
            </a:p>
          </p:txBody>
        </p:sp>
        <p:sp>
          <p:nvSpPr>
            <p:cNvPr id="46123" name="Text Box 21"/>
            <p:cNvSpPr txBox="1">
              <a:spLocks noChangeArrowheads="1"/>
            </p:cNvSpPr>
            <p:nvPr/>
          </p:nvSpPr>
          <p:spPr bwMode="auto">
            <a:xfrm>
              <a:off x="3868738" y="5378450"/>
              <a:ext cx="116762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1A-23-F9-CD-06-9B</a:t>
              </a:r>
              <a:endParaRPr lang="en-US" sz="1200" i="0">
                <a:solidFill>
                  <a:prstClr val="black"/>
                </a:solidFill>
                <a:latin typeface="Arial" panose="020B0604020202090204" pitchFamily="34" charset="0"/>
              </a:endParaRPr>
            </a:p>
          </p:txBody>
        </p:sp>
        <p:sp>
          <p:nvSpPr>
            <p:cNvPr id="46124" name="Text Box 22"/>
            <p:cNvSpPr txBox="1">
              <a:spLocks noChangeArrowheads="1"/>
            </p:cNvSpPr>
            <p:nvPr/>
          </p:nvSpPr>
          <p:spPr bwMode="auto">
            <a:xfrm>
              <a:off x="4016375" y="5205413"/>
              <a:ext cx="10005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222.222.222.220</a:t>
              </a:r>
              <a:endParaRPr lang="en-US" sz="1200" i="0">
                <a:solidFill>
                  <a:prstClr val="black"/>
                </a:solidFill>
                <a:latin typeface="Arial" panose="020B0604020202090204" pitchFamily="34" charset="0"/>
              </a:endParaRPr>
            </a:p>
          </p:txBody>
        </p:sp>
        <p:grpSp>
          <p:nvGrpSpPr>
            <p:cNvPr id="78893" name="Group 23"/>
            <p:cNvGrpSpPr/>
            <p:nvPr/>
          </p:nvGrpSpPr>
          <p:grpSpPr bwMode="auto">
            <a:xfrm>
              <a:off x="3044824" y="5794379"/>
              <a:ext cx="1168400" cy="450851"/>
              <a:chOff x="1934" y="2405"/>
              <a:chExt cx="736" cy="284"/>
            </a:xfrm>
          </p:grpSpPr>
          <p:sp>
            <p:nvSpPr>
              <p:cNvPr id="46173" name="Text Box 24"/>
              <p:cNvSpPr txBox="1">
                <a:spLocks noChangeArrowheads="1"/>
              </p:cNvSpPr>
              <p:nvPr/>
            </p:nvSpPr>
            <p:spPr bwMode="auto">
              <a:xfrm>
                <a:off x="1934" y="2405"/>
                <a:ext cx="59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111.111.111.110</a:t>
                </a:r>
                <a:endParaRPr lang="en-US" sz="1200" i="0">
                  <a:solidFill>
                    <a:prstClr val="black"/>
                  </a:solidFill>
                  <a:latin typeface="Arial" panose="020B0604020202090204" pitchFamily="34" charset="0"/>
                </a:endParaRPr>
              </a:p>
            </p:txBody>
          </p:sp>
          <p:sp>
            <p:nvSpPr>
              <p:cNvPr id="46174" name="Text Box 25"/>
              <p:cNvSpPr txBox="1">
                <a:spLocks noChangeArrowheads="1"/>
              </p:cNvSpPr>
              <p:nvPr/>
            </p:nvSpPr>
            <p:spPr bwMode="auto">
              <a:xfrm>
                <a:off x="1938" y="2515"/>
                <a:ext cx="732"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dirty="0">
                    <a:solidFill>
                      <a:prstClr val="black"/>
                    </a:solidFill>
                    <a:latin typeface="Arial" panose="020B0604020202090204" pitchFamily="34" charset="0"/>
                  </a:rPr>
                  <a:t>E6-E9-00-17-BB-4B</a:t>
                </a:r>
                <a:endParaRPr lang="en-US" sz="1200" i="0" dirty="0">
                  <a:solidFill>
                    <a:prstClr val="black"/>
                  </a:solidFill>
                  <a:latin typeface="Arial" panose="020B0604020202090204" pitchFamily="34" charset="0"/>
                </a:endParaRPr>
              </a:p>
            </p:txBody>
          </p:sp>
        </p:grpSp>
        <p:sp>
          <p:nvSpPr>
            <p:cNvPr id="46126" name="Text Box 26"/>
            <p:cNvSpPr txBox="1">
              <a:spLocks noChangeArrowheads="1"/>
            </p:cNvSpPr>
            <p:nvPr/>
          </p:nvSpPr>
          <p:spPr bwMode="auto">
            <a:xfrm>
              <a:off x="952500" y="6037263"/>
              <a:ext cx="1231347"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CC-49-DE-D0-AB-7D</a:t>
              </a:r>
              <a:endParaRPr lang="en-US" sz="1200" i="0">
                <a:solidFill>
                  <a:prstClr val="black"/>
                </a:solidFill>
                <a:latin typeface="Arial" panose="020B0604020202090204" pitchFamily="34" charset="0"/>
              </a:endParaRPr>
            </a:p>
          </p:txBody>
        </p:sp>
        <p:sp>
          <p:nvSpPr>
            <p:cNvPr id="46127" name="Text Box 27"/>
            <p:cNvSpPr txBox="1">
              <a:spLocks noChangeArrowheads="1"/>
            </p:cNvSpPr>
            <p:nvPr/>
          </p:nvSpPr>
          <p:spPr bwMode="auto">
            <a:xfrm>
              <a:off x="942975" y="5854700"/>
              <a:ext cx="94059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111.111.111.112</a:t>
              </a:r>
              <a:endParaRPr lang="en-US" sz="1200" i="0">
                <a:solidFill>
                  <a:prstClr val="black"/>
                </a:solidFill>
                <a:latin typeface="Arial" panose="020B0604020202090204" pitchFamily="34" charset="0"/>
              </a:endParaRPr>
            </a:p>
          </p:txBody>
        </p:sp>
        <p:sp>
          <p:nvSpPr>
            <p:cNvPr id="46128" name="Text Box 30"/>
            <p:cNvSpPr txBox="1">
              <a:spLocks noChangeArrowheads="1"/>
            </p:cNvSpPr>
            <p:nvPr/>
          </p:nvSpPr>
          <p:spPr bwMode="auto">
            <a:xfrm>
              <a:off x="709613" y="4741863"/>
              <a:ext cx="932034"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dirty="0">
                  <a:solidFill>
                    <a:prstClr val="black"/>
                  </a:solidFill>
                  <a:latin typeface="Arial" panose="020B0604020202090204" pitchFamily="34" charset="0"/>
                </a:rPr>
                <a:t>111.111.111.111</a:t>
              </a:r>
              <a:endParaRPr lang="en-US" sz="1200" i="0" dirty="0">
                <a:solidFill>
                  <a:prstClr val="black"/>
                </a:solidFill>
                <a:latin typeface="Arial" panose="020B0604020202090204" pitchFamily="34" charset="0"/>
              </a:endParaRPr>
            </a:p>
          </p:txBody>
        </p:sp>
        <p:sp>
          <p:nvSpPr>
            <p:cNvPr id="46129" name="Text Box 33"/>
            <p:cNvSpPr txBox="1">
              <a:spLocks noChangeArrowheads="1"/>
            </p:cNvSpPr>
            <p:nvPr/>
          </p:nvSpPr>
          <p:spPr bwMode="auto">
            <a:xfrm>
              <a:off x="730250" y="4927600"/>
              <a:ext cx="1142381"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dirty="0">
                  <a:solidFill>
                    <a:prstClr val="black"/>
                  </a:solidFill>
                  <a:latin typeface="Arial" panose="020B0604020202090204" pitchFamily="34" charset="0"/>
                </a:rPr>
                <a:t>74-29-9C-E8-FF-55</a:t>
              </a:r>
              <a:endParaRPr lang="en-US" sz="1200" i="0" dirty="0">
                <a:solidFill>
                  <a:prstClr val="black"/>
                </a:solidFill>
                <a:latin typeface="Arial" panose="020B0604020202090204" pitchFamily="34" charset="0"/>
              </a:endParaRPr>
            </a:p>
          </p:txBody>
        </p:sp>
        <p:sp>
          <p:nvSpPr>
            <p:cNvPr id="78898" name="Freeform 39"/>
            <p:cNvSpPr/>
            <p:nvPr/>
          </p:nvSpPr>
          <p:spPr bwMode="auto">
            <a:xfrm>
              <a:off x="2365375" y="4437063"/>
              <a:ext cx="839788" cy="1069975"/>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6131" name="Line 40"/>
            <p:cNvSpPr>
              <a:spLocks noChangeShapeType="1"/>
            </p:cNvSpPr>
            <p:nvPr/>
          </p:nvSpPr>
          <p:spPr bwMode="auto">
            <a:xfrm>
              <a:off x="2062163" y="4416425"/>
              <a:ext cx="438150" cy="2301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2" name="Line 41"/>
            <p:cNvSpPr>
              <a:spLocks noChangeShapeType="1"/>
            </p:cNvSpPr>
            <p:nvPr/>
          </p:nvSpPr>
          <p:spPr bwMode="auto">
            <a:xfrm flipV="1">
              <a:off x="2185988" y="5360988"/>
              <a:ext cx="231775" cy="255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3" name="Line 42"/>
            <p:cNvSpPr>
              <a:spLocks noChangeShapeType="1"/>
            </p:cNvSpPr>
            <p:nvPr/>
          </p:nvSpPr>
          <p:spPr bwMode="auto">
            <a:xfrm>
              <a:off x="3184525" y="4954588"/>
              <a:ext cx="584200" cy="95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4" name="Line 44"/>
            <p:cNvSpPr>
              <a:spLocks noChangeShapeType="1"/>
            </p:cNvSpPr>
            <p:nvPr/>
          </p:nvSpPr>
          <p:spPr bwMode="auto">
            <a:xfrm flipV="1">
              <a:off x="2101850" y="5711825"/>
              <a:ext cx="0" cy="16351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5" name="Line 45"/>
            <p:cNvSpPr>
              <a:spLocks noChangeShapeType="1"/>
            </p:cNvSpPr>
            <p:nvPr/>
          </p:nvSpPr>
          <p:spPr bwMode="auto">
            <a:xfrm flipH="1" flipV="1">
              <a:off x="1976438" y="4489450"/>
              <a:ext cx="0" cy="3984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6" name="Line 46"/>
            <p:cNvSpPr>
              <a:spLocks noChangeShapeType="1"/>
            </p:cNvSpPr>
            <p:nvPr/>
          </p:nvSpPr>
          <p:spPr bwMode="auto">
            <a:xfrm>
              <a:off x="3854450" y="5021263"/>
              <a:ext cx="0" cy="750887"/>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37" name="Line 47"/>
            <p:cNvSpPr>
              <a:spLocks noChangeShapeType="1"/>
            </p:cNvSpPr>
            <p:nvPr/>
          </p:nvSpPr>
          <p:spPr bwMode="auto">
            <a:xfrm flipH="1" flipV="1">
              <a:off x="4935538" y="5011738"/>
              <a:ext cx="4762" cy="22066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14" name="Text Box 58"/>
            <p:cNvSpPr txBox="1">
              <a:spLocks noChangeArrowheads="1"/>
            </p:cNvSpPr>
            <p:nvPr/>
          </p:nvSpPr>
          <p:spPr bwMode="auto">
            <a:xfrm>
              <a:off x="719138" y="4156075"/>
              <a:ext cx="292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dirty="0">
                  <a:solidFill>
                    <a:srgbClr val="FF0000"/>
                  </a:solidFill>
                </a:rPr>
                <a:t>A</a:t>
              </a:r>
              <a:endParaRPr lang="en-US" sz="2400" dirty="0">
                <a:solidFill>
                  <a:srgbClr val="FF0000"/>
                </a:solidFill>
              </a:endParaRPr>
            </a:p>
          </p:txBody>
        </p:sp>
        <p:sp>
          <p:nvSpPr>
            <p:cNvPr id="46139" name="Line 60"/>
            <p:cNvSpPr>
              <a:spLocks noChangeShapeType="1"/>
            </p:cNvSpPr>
            <p:nvPr/>
          </p:nvSpPr>
          <p:spPr bwMode="auto">
            <a:xfrm>
              <a:off x="5045075" y="4921250"/>
              <a:ext cx="1198563"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nvGrpSpPr>
            <p:cNvPr id="78908" name="Group 63"/>
            <p:cNvGrpSpPr/>
            <p:nvPr/>
          </p:nvGrpSpPr>
          <p:grpSpPr bwMode="auto">
            <a:xfrm>
              <a:off x="7372353" y="4845050"/>
              <a:ext cx="1179513" cy="463550"/>
              <a:chOff x="4351" y="2786"/>
              <a:chExt cx="743" cy="292"/>
            </a:xfrm>
          </p:grpSpPr>
          <p:sp>
            <p:nvSpPr>
              <p:cNvPr id="46171" name="Text Box 64"/>
              <p:cNvSpPr txBox="1">
                <a:spLocks noChangeArrowheads="1"/>
              </p:cNvSpPr>
              <p:nvPr/>
            </p:nvSpPr>
            <p:spPr bwMode="auto">
              <a:xfrm>
                <a:off x="4352" y="2786"/>
                <a:ext cx="630"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dirty="0">
                    <a:solidFill>
                      <a:prstClr val="black"/>
                    </a:solidFill>
                    <a:latin typeface="Arial" panose="020B0604020202090204" pitchFamily="34" charset="0"/>
                  </a:rPr>
                  <a:t>222.222.222.222</a:t>
                </a:r>
                <a:endParaRPr lang="en-US" sz="1200" i="0" dirty="0">
                  <a:solidFill>
                    <a:prstClr val="black"/>
                  </a:solidFill>
                  <a:latin typeface="Arial" panose="020B0604020202090204" pitchFamily="34" charset="0"/>
                </a:endParaRPr>
              </a:p>
            </p:txBody>
          </p:sp>
          <p:sp>
            <p:nvSpPr>
              <p:cNvPr id="46172" name="Text Box 65"/>
              <p:cNvSpPr txBox="1">
                <a:spLocks noChangeArrowheads="1"/>
              </p:cNvSpPr>
              <p:nvPr/>
            </p:nvSpPr>
            <p:spPr bwMode="auto">
              <a:xfrm>
                <a:off x="4351" y="2904"/>
                <a:ext cx="743"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49-BD-D2-C7-56-2A</a:t>
                </a:r>
                <a:endParaRPr lang="en-US" sz="1200" i="0">
                  <a:solidFill>
                    <a:prstClr val="black"/>
                  </a:solidFill>
                  <a:latin typeface="Arial" panose="020B0604020202090204" pitchFamily="34" charset="0"/>
                </a:endParaRPr>
              </a:p>
            </p:txBody>
          </p:sp>
        </p:grpSp>
        <p:sp>
          <p:nvSpPr>
            <p:cNvPr id="46141" name="Line 67"/>
            <p:cNvSpPr>
              <a:spLocks noChangeShapeType="1"/>
            </p:cNvSpPr>
            <p:nvPr/>
          </p:nvSpPr>
          <p:spPr bwMode="auto">
            <a:xfrm flipV="1">
              <a:off x="6943725" y="4416425"/>
              <a:ext cx="450850" cy="3175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42" name="Line 68"/>
            <p:cNvSpPr>
              <a:spLocks noChangeShapeType="1"/>
            </p:cNvSpPr>
            <p:nvPr/>
          </p:nvSpPr>
          <p:spPr bwMode="auto">
            <a:xfrm flipH="1" flipV="1">
              <a:off x="7469188" y="4492625"/>
              <a:ext cx="11112" cy="38893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43" name="Text Box 71"/>
            <p:cNvSpPr txBox="1">
              <a:spLocks noChangeArrowheads="1"/>
            </p:cNvSpPr>
            <p:nvPr/>
          </p:nvSpPr>
          <p:spPr bwMode="auto">
            <a:xfrm>
              <a:off x="7073900" y="5811838"/>
              <a:ext cx="1000515"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222.222.222.221</a:t>
              </a:r>
              <a:endParaRPr lang="en-US" sz="1200" i="0">
                <a:solidFill>
                  <a:prstClr val="black"/>
                </a:solidFill>
                <a:latin typeface="Arial" panose="020B0604020202090204" pitchFamily="34" charset="0"/>
              </a:endParaRPr>
            </a:p>
          </p:txBody>
        </p:sp>
        <p:sp>
          <p:nvSpPr>
            <p:cNvPr id="46144" name="Text Box 72"/>
            <p:cNvSpPr txBox="1">
              <a:spLocks noChangeArrowheads="1"/>
            </p:cNvSpPr>
            <p:nvPr/>
          </p:nvSpPr>
          <p:spPr bwMode="auto">
            <a:xfrm>
              <a:off x="7077075" y="5986463"/>
              <a:ext cx="1136369" cy="27699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88-B2-2F-54-1A-0F</a:t>
              </a:r>
              <a:endParaRPr lang="en-US" sz="1200" i="0">
                <a:solidFill>
                  <a:prstClr val="black"/>
                </a:solidFill>
                <a:latin typeface="Arial" panose="020B0604020202090204" pitchFamily="34" charset="0"/>
              </a:endParaRPr>
            </a:p>
          </p:txBody>
        </p:sp>
        <p:sp>
          <p:nvSpPr>
            <p:cNvPr id="46145" name="Line 73"/>
            <p:cNvSpPr>
              <a:spLocks noChangeShapeType="1"/>
            </p:cNvSpPr>
            <p:nvPr/>
          </p:nvSpPr>
          <p:spPr bwMode="auto">
            <a:xfrm flipH="1" flipV="1">
              <a:off x="6873875" y="5313363"/>
              <a:ext cx="254000" cy="250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46" name="Line 74"/>
            <p:cNvSpPr>
              <a:spLocks noChangeShapeType="1"/>
            </p:cNvSpPr>
            <p:nvPr/>
          </p:nvSpPr>
          <p:spPr bwMode="auto">
            <a:xfrm flipH="1">
              <a:off x="7208838" y="5654675"/>
              <a:ext cx="4762" cy="201613"/>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78915" name="Freeform 75"/>
            <p:cNvSpPr/>
            <p:nvPr/>
          </p:nvSpPr>
          <p:spPr bwMode="auto">
            <a:xfrm>
              <a:off x="6203950" y="4440238"/>
              <a:ext cx="765175" cy="1081088"/>
            </a:xfrm>
            <a:custGeom>
              <a:avLst/>
              <a:gdLst>
                <a:gd name="T0" fmla="*/ 2147483647 w 1005"/>
                <a:gd name="T1" fmla="*/ 2147483647 h 996"/>
                <a:gd name="T2" fmla="*/ 2147483647 w 1005"/>
                <a:gd name="T3" fmla="*/ 2147483647 h 996"/>
                <a:gd name="T4" fmla="*/ 2147483647 w 1005"/>
                <a:gd name="T5" fmla="*/ 2147483647 h 996"/>
                <a:gd name="T6" fmla="*/ 2147483647 w 1005"/>
                <a:gd name="T7" fmla="*/ 2147483647 h 996"/>
                <a:gd name="T8" fmla="*/ 2147483647 w 1005"/>
                <a:gd name="T9" fmla="*/ 2147483647 h 996"/>
                <a:gd name="T10" fmla="*/ 2147483647 w 1005"/>
                <a:gd name="T11" fmla="*/ 2147483647 h 996"/>
                <a:gd name="T12" fmla="*/ 2147483647 w 1005"/>
                <a:gd name="T13" fmla="*/ 2147483647 h 996"/>
                <a:gd name="T14" fmla="*/ 2147483647 w 1005"/>
                <a:gd name="T15" fmla="*/ 2147483647 h 996"/>
                <a:gd name="T16" fmla="*/ 2147483647 w 1005"/>
                <a:gd name="T17" fmla="*/ 2147483647 h 996"/>
                <a:gd name="T18" fmla="*/ 2147483647 w 1005"/>
                <a:gd name="T19" fmla="*/ 2147483647 h 996"/>
                <a:gd name="T20" fmla="*/ 2147483647 w 1005"/>
                <a:gd name="T21" fmla="*/ 2147483647 h 996"/>
                <a:gd name="T22" fmla="*/ 2147483647 w 1005"/>
                <a:gd name="T23" fmla="*/ 2147483647 h 996"/>
                <a:gd name="T24" fmla="*/ 2147483647 w 1005"/>
                <a:gd name="T25" fmla="*/ 2147483647 h 99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005" h="996">
                  <a:moveTo>
                    <a:pt x="307" y="83"/>
                  </a:moveTo>
                  <a:cubicBezTo>
                    <a:pt x="218" y="117"/>
                    <a:pt x="182" y="156"/>
                    <a:pt x="134" y="227"/>
                  </a:cubicBezTo>
                  <a:cubicBezTo>
                    <a:pt x="86" y="298"/>
                    <a:pt x="38" y="426"/>
                    <a:pt x="19" y="507"/>
                  </a:cubicBezTo>
                  <a:cubicBezTo>
                    <a:pt x="0" y="588"/>
                    <a:pt x="8" y="648"/>
                    <a:pt x="19" y="716"/>
                  </a:cubicBezTo>
                  <a:cubicBezTo>
                    <a:pt x="30" y="784"/>
                    <a:pt x="54" y="873"/>
                    <a:pt x="84" y="918"/>
                  </a:cubicBezTo>
                  <a:cubicBezTo>
                    <a:pt x="114" y="963"/>
                    <a:pt x="148" y="984"/>
                    <a:pt x="199" y="990"/>
                  </a:cubicBezTo>
                  <a:cubicBezTo>
                    <a:pt x="250" y="996"/>
                    <a:pt x="310" y="961"/>
                    <a:pt x="393" y="954"/>
                  </a:cubicBezTo>
                  <a:cubicBezTo>
                    <a:pt x="476" y="947"/>
                    <a:pt x="614" y="967"/>
                    <a:pt x="696" y="947"/>
                  </a:cubicBezTo>
                  <a:cubicBezTo>
                    <a:pt x="778" y="927"/>
                    <a:pt x="833" y="898"/>
                    <a:pt x="883" y="831"/>
                  </a:cubicBezTo>
                  <a:cubicBezTo>
                    <a:pt x="933" y="764"/>
                    <a:pt x="991" y="644"/>
                    <a:pt x="998" y="543"/>
                  </a:cubicBezTo>
                  <a:cubicBezTo>
                    <a:pt x="1005" y="442"/>
                    <a:pt x="981" y="313"/>
                    <a:pt x="926" y="227"/>
                  </a:cubicBezTo>
                  <a:cubicBezTo>
                    <a:pt x="871" y="141"/>
                    <a:pt x="768" y="50"/>
                    <a:pt x="667" y="25"/>
                  </a:cubicBezTo>
                  <a:cubicBezTo>
                    <a:pt x="566" y="0"/>
                    <a:pt x="396" y="49"/>
                    <a:pt x="307" y="83"/>
                  </a:cubicBezTo>
                  <a:close/>
                </a:path>
              </a:pathLst>
            </a:custGeom>
            <a:solidFill>
              <a:srgbClr val="00CCFF"/>
            </a:solidFill>
            <a:ln w="9525" cap="flat" cmpd="sng">
              <a:solidFill>
                <a:schemeClr val="tx1"/>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124" name="Text Box 76"/>
            <p:cNvSpPr txBox="1">
              <a:spLocks noChangeArrowheads="1"/>
            </p:cNvSpPr>
            <p:nvPr/>
          </p:nvSpPr>
          <p:spPr bwMode="auto">
            <a:xfrm>
              <a:off x="8307388" y="4073525"/>
              <a:ext cx="292388"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sz="2400" dirty="0">
                  <a:solidFill>
                    <a:srgbClr val="FF0000"/>
                  </a:solidFill>
                </a:rPr>
                <a:t>B</a:t>
              </a:r>
              <a:endParaRPr lang="en-US" sz="2400" dirty="0">
                <a:solidFill>
                  <a:srgbClr val="FF0000"/>
                </a:solidFill>
              </a:endParaRPr>
            </a:p>
          </p:txBody>
        </p:sp>
        <p:grpSp>
          <p:nvGrpSpPr>
            <p:cNvPr id="78917" name="Group 124"/>
            <p:cNvGrpSpPr/>
            <p:nvPr/>
          </p:nvGrpSpPr>
          <p:grpSpPr bwMode="auto">
            <a:xfrm>
              <a:off x="7179310" y="4033520"/>
              <a:ext cx="1009650" cy="855028"/>
              <a:chOff x="7179310" y="4033520"/>
              <a:chExt cx="1009650" cy="855028"/>
            </a:xfrm>
          </p:grpSpPr>
          <p:grpSp>
            <p:nvGrpSpPr>
              <p:cNvPr id="78935" name="Group 44"/>
              <p:cNvGrpSpPr/>
              <p:nvPr/>
            </p:nvGrpSpPr>
            <p:grpSpPr bwMode="auto">
              <a:xfrm>
                <a:off x="7179310" y="4033520"/>
                <a:ext cx="1009650" cy="855028"/>
                <a:chOff x="-44" y="1473"/>
                <a:chExt cx="981" cy="1105"/>
              </a:xfrm>
            </p:grpSpPr>
            <p:pic>
              <p:nvPicPr>
                <p:cNvPr id="7893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38" name="Freeform 46"/>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44" name="Rectangle 43"/>
              <p:cNvSpPr>
                <a:spLocks noChangeArrowheads="1"/>
              </p:cNvSpPr>
              <p:nvPr/>
            </p:nvSpPr>
            <p:spPr bwMode="auto">
              <a:xfrm rot="-5400000">
                <a:off x="7438232" y="4309268"/>
                <a:ext cx="127000" cy="19526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8918" name="Group 125"/>
            <p:cNvGrpSpPr/>
            <p:nvPr/>
          </p:nvGrpSpPr>
          <p:grpSpPr bwMode="auto">
            <a:xfrm>
              <a:off x="3757931" y="4714240"/>
              <a:ext cx="1291589" cy="426719"/>
              <a:chOff x="4011931" y="3379152"/>
              <a:chExt cx="1262062" cy="390207"/>
            </a:xfrm>
          </p:grpSpPr>
          <p:sp>
            <p:nvSpPr>
              <p:cNvPr id="132" name="Rectangle 43"/>
              <p:cNvSpPr>
                <a:spLocks noChangeArrowheads="1"/>
              </p:cNvSpPr>
              <p:nvPr/>
            </p:nvSpPr>
            <p:spPr bwMode="auto">
              <a:xfrm rot="-5400000">
                <a:off x="5112705" y="3476529"/>
                <a:ext cx="127747"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8925" name="Group 1185"/>
              <p:cNvGrpSpPr/>
              <p:nvPr/>
            </p:nvGrpSpPr>
            <p:grpSpPr bwMode="auto">
              <a:xfrm>
                <a:off x="4197985" y="3379152"/>
                <a:ext cx="892175" cy="390207"/>
                <a:chOff x="4650" y="1129"/>
                <a:chExt cx="246" cy="95"/>
              </a:xfrm>
            </p:grpSpPr>
            <p:sp>
              <p:nvSpPr>
                <p:cNvPr id="78927" name="Oval 407"/>
                <p:cNvSpPr>
                  <a:spLocks noChangeArrowheads="1"/>
                </p:cNvSpPr>
                <p:nvPr/>
              </p:nvSpPr>
              <p:spPr bwMode="auto">
                <a:xfrm>
                  <a:off x="4651" y="1171"/>
                  <a:ext cx="244" cy="53"/>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sp>
              <p:nvSpPr>
                <p:cNvPr id="78928" name="Rectangle 410"/>
                <p:cNvSpPr>
                  <a:spLocks noChangeArrowheads="1"/>
                </p:cNvSpPr>
                <p:nvPr/>
              </p:nvSpPr>
              <p:spPr bwMode="auto">
                <a:xfrm>
                  <a:off x="4651" y="1165"/>
                  <a:ext cx="245" cy="33"/>
                </a:xfrm>
                <a:prstGeom prst="rect">
                  <a:avLst/>
                </a:prstGeom>
                <a:gradFill rotWithShape="1">
                  <a:gsLst>
                    <a:gs pos="0">
                      <a:schemeClr val="hlink"/>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sp>
              <p:nvSpPr>
                <p:cNvPr id="78929" name="Oval 411"/>
                <p:cNvSpPr>
                  <a:spLocks noChangeArrowheads="1"/>
                </p:cNvSpPr>
                <p:nvPr/>
              </p:nvSpPr>
              <p:spPr bwMode="auto">
                <a:xfrm>
                  <a:off x="4650" y="1129"/>
                  <a:ext cx="244" cy="62"/>
                </a:xfrm>
                <a:prstGeom prst="ellipse">
                  <a:avLst/>
                </a:prstGeom>
                <a:gradFill rotWithShape="1">
                  <a:gsLst>
                    <a:gs pos="0">
                      <a:schemeClr val="hlink"/>
                    </a:gs>
                    <a:gs pos="100000">
                      <a:srgbClr val="FFFFFF"/>
                    </a:gs>
                  </a:gsLst>
                  <a:lin ang="0" scaled="1"/>
                </a:gradFill>
                <a:ln w="9525">
                  <a:solidFill>
                    <a:schemeClr val="tx1"/>
                  </a:solidFill>
                  <a:round/>
                </a:ln>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2400">
                    <a:solidFill>
                      <a:prstClr val="black"/>
                    </a:solidFill>
                    <a:ea typeface="MS PGothic" panose="020B0600070205080204" pitchFamily="34" charset="-128"/>
                    <a:cs typeface="Arial" panose="020B0604020202090204" pitchFamily="34" charset="0"/>
                  </a:endParaRPr>
                </a:p>
              </p:txBody>
            </p:sp>
            <p:grpSp>
              <p:nvGrpSpPr>
                <p:cNvPr id="78930" name="Group 1189"/>
                <p:cNvGrpSpPr/>
                <p:nvPr/>
              </p:nvGrpSpPr>
              <p:grpSpPr bwMode="auto">
                <a:xfrm>
                  <a:off x="4699" y="1145"/>
                  <a:ext cx="138" cy="29"/>
                  <a:chOff x="2468" y="1332"/>
                  <a:chExt cx="310" cy="60"/>
                </a:xfrm>
              </p:grpSpPr>
              <p:sp>
                <p:nvSpPr>
                  <p:cNvPr id="78933" name="Freeform 1190"/>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8934" name="Freeform 1191"/>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2700" cmpd="sng">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46163" name="Line 1192"/>
                <p:cNvSpPr>
                  <a:spLocks noChangeShapeType="1"/>
                </p:cNvSpPr>
                <p:nvPr/>
              </p:nvSpPr>
              <p:spPr bwMode="auto">
                <a:xfrm>
                  <a:off x="4651" y="1158"/>
                  <a:ext cx="0" cy="4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46164" name="Line 1193"/>
                <p:cNvSpPr>
                  <a:spLocks noChangeShapeType="1"/>
                </p:cNvSpPr>
                <p:nvPr/>
              </p:nvSpPr>
              <p:spPr bwMode="auto">
                <a:xfrm>
                  <a:off x="4894" y="1160"/>
                  <a:ext cx="0" cy="4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grpSp>
          <p:sp>
            <p:nvSpPr>
              <p:cNvPr id="134" name="Rectangle 43"/>
              <p:cNvSpPr>
                <a:spLocks noChangeArrowheads="1"/>
              </p:cNvSpPr>
              <p:nvPr/>
            </p:nvSpPr>
            <p:spPr bwMode="auto">
              <a:xfrm rot="-5400000">
                <a:off x="4046200" y="3485965"/>
                <a:ext cx="126295" cy="19545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grpSp>
          <p:nvGrpSpPr>
            <p:cNvPr id="78919" name="Group 126"/>
            <p:cNvGrpSpPr/>
            <p:nvPr/>
          </p:nvGrpSpPr>
          <p:grpSpPr bwMode="auto">
            <a:xfrm>
              <a:off x="1483360" y="5313680"/>
              <a:ext cx="701043" cy="517588"/>
              <a:chOff x="1046480" y="3962400"/>
              <a:chExt cx="1026163" cy="761428"/>
            </a:xfrm>
          </p:grpSpPr>
          <p:sp>
            <p:nvSpPr>
              <p:cNvPr id="128" name="Rectangle 48"/>
              <p:cNvSpPr>
                <a:spLocks noChangeArrowheads="1"/>
              </p:cNvSpPr>
              <p:nvPr/>
            </p:nvSpPr>
            <p:spPr bwMode="auto">
              <a:xfrm rot="-5400000">
                <a:off x="1893438" y="4298853"/>
                <a:ext cx="109762" cy="24863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8921" name="Group 49"/>
              <p:cNvGrpSpPr/>
              <p:nvPr/>
            </p:nvGrpSpPr>
            <p:grpSpPr bwMode="auto">
              <a:xfrm>
                <a:off x="1046480" y="3962400"/>
                <a:ext cx="936071" cy="761428"/>
                <a:chOff x="-44" y="1473"/>
                <a:chExt cx="981" cy="1105"/>
              </a:xfrm>
            </p:grpSpPr>
            <p:pic>
              <p:nvPicPr>
                <p:cNvPr id="78922"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8923" name="Freeform 51"/>
                <p:cNvSpPr/>
                <p:nvPr/>
              </p:nvSpPr>
              <p:spPr bwMode="auto">
                <a:xfrm flipH="1">
                  <a:off x="374" y="1579"/>
                  <a:ext cx="477" cy="506"/>
                </a:xfrm>
                <a:custGeom>
                  <a:avLst/>
                  <a:gdLst>
                    <a:gd name="T0" fmla="*/ 0 w 356"/>
                    <a:gd name="T1" fmla="*/ 0 h 368"/>
                    <a:gd name="T2" fmla="*/ 32377 w 356"/>
                    <a:gd name="T3" fmla="*/ 2307 h 368"/>
                    <a:gd name="T4" fmla="*/ 38409 w 356"/>
                    <a:gd name="T5" fmla="*/ 48069 h 368"/>
                    <a:gd name="T6" fmla="*/ 8465 w 356"/>
                    <a:gd name="T7" fmla="*/ 60116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sp>
        <p:nvSpPr>
          <p:cNvPr id="46083" name="Footer Placeholder 4"/>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solidFill>
                  <a:prstClr val="black"/>
                </a:solidFill>
                <a:latin typeface="Arial" panose="020B0604020202090204" pitchFamily="34" charset="0"/>
              </a:rPr>
              <a:t>Link Layer</a:t>
            </a:r>
            <a:endParaRPr lang="en-US" i="0" dirty="0">
              <a:solidFill>
                <a:prstClr val="black"/>
              </a:solidFill>
              <a:latin typeface="Arial" panose="020B0604020202090204" pitchFamily="34" charset="0"/>
            </a:endParaRPr>
          </a:p>
        </p:txBody>
      </p:sp>
      <p:sp>
        <p:nvSpPr>
          <p:cNvPr id="46084" name="Slide Number Placeholder 5"/>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200">
                <a:solidFill>
                  <a:prstClr val="black"/>
                </a:solidFill>
                <a:latin typeface="Arial" panose="020B0604020202090204" pitchFamily="34" charset="0"/>
                <a:ea typeface="MS PGothic" panose="020B0600070205080204" pitchFamily="34" charset="-128"/>
              </a:rPr>
              <a:t>5-</a:t>
            </a:r>
            <a:fld id="{2DA95681-9D51-43D7-9371-36DF8271CBFE}" type="slidenum">
              <a:rPr lang="en-US" altLang="zh-CN" sz="1200" smtClean="0">
                <a:solidFill>
                  <a:prstClr val="black"/>
                </a:solidFill>
                <a:latin typeface="Arial" panose="020B0604020202090204" pitchFamily="34" charset="0"/>
                <a:ea typeface="MS PGothic" panose="020B0600070205080204" pitchFamily="34" charset="-128"/>
              </a:rPr>
            </a:fld>
            <a:endParaRPr lang="en-US" altLang="zh-CN" sz="1200">
              <a:solidFill>
                <a:prstClr val="black"/>
              </a:solidFill>
              <a:latin typeface="Arial" panose="020B0604020202090204" pitchFamily="34" charset="0"/>
              <a:ea typeface="MS PGothic" panose="020B0600070205080204" pitchFamily="34" charset="-128"/>
            </a:endParaRPr>
          </a:p>
        </p:txBody>
      </p:sp>
      <p:sp>
        <p:nvSpPr>
          <p:cNvPr id="14342" name="Rectangle 3"/>
          <p:cNvSpPr>
            <a:spLocks noGrp="1" noChangeArrowheads="1"/>
          </p:cNvSpPr>
          <p:nvPr>
            <p:ph type="title" idx="4294967295"/>
          </p:nvPr>
        </p:nvSpPr>
        <p:spPr>
          <a:xfrm>
            <a:off x="0" y="217488"/>
            <a:ext cx="12087225" cy="1143000"/>
          </a:xfrm>
          <a:prstGeom prst="rect">
            <a:avLst/>
          </a:prstGeom>
        </p:spPr>
        <p:txBody>
          <a:bodyPr/>
          <a:lstStyle/>
          <a:p>
            <a:pPr algn="ctr"/>
            <a:r>
              <a:rPr lang="zh-CN" altLang="en-US" dirty="0">
                <a:latin typeface="宋体" charset="-122"/>
              </a:rPr>
              <a:t>发送数据报到子网以外</a:t>
            </a:r>
            <a:endParaRPr lang="en-US" altLang="zh-CN" dirty="0">
              <a:ea typeface="MS PGothic" panose="020B0600070205080204" pitchFamily="34" charset="-128"/>
            </a:endParaRPr>
          </a:p>
        </p:txBody>
      </p:sp>
      <p:sp>
        <p:nvSpPr>
          <p:cNvPr id="712857" name="AutoShape 153"/>
          <p:cNvSpPr>
            <a:spLocks noChangeArrowheads="1"/>
          </p:cNvSpPr>
          <p:nvPr/>
        </p:nvSpPr>
        <p:spPr bwMode="auto">
          <a:xfrm>
            <a:off x="3183467" y="3086101"/>
            <a:ext cx="419100" cy="792163"/>
          </a:xfrm>
          <a:prstGeom prst="downArrow">
            <a:avLst>
              <a:gd name="adj1" fmla="val 50000"/>
              <a:gd name="adj2" fmla="val 63005"/>
            </a:avLst>
          </a:prstGeom>
          <a:gradFill rotWithShape="1">
            <a:gsLst>
              <a:gs pos="0">
                <a:schemeClr val="bg1"/>
              </a:gs>
              <a:gs pos="100000">
                <a:srgbClr val="FF0000"/>
              </a:gs>
            </a:gsLst>
            <a:lin ang="5400000" scaled="1"/>
          </a:gradFill>
          <a:ln w="9525">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grpSp>
        <p:nvGrpSpPr>
          <p:cNvPr id="712834" name="Group 130"/>
          <p:cNvGrpSpPr/>
          <p:nvPr/>
        </p:nvGrpSpPr>
        <p:grpSpPr bwMode="auto">
          <a:xfrm>
            <a:off x="713318" y="2686050"/>
            <a:ext cx="1301749" cy="1460500"/>
            <a:chOff x="337" y="1692"/>
            <a:chExt cx="615" cy="920"/>
          </a:xfrm>
        </p:grpSpPr>
        <p:sp>
          <p:nvSpPr>
            <p:cNvPr id="78881" name="Freeform 65"/>
            <p:cNvSpPr/>
            <p:nvPr/>
          </p:nvSpPr>
          <p:spPr bwMode="auto">
            <a:xfrm>
              <a:off x="348" y="1709"/>
              <a:ext cx="604" cy="903"/>
            </a:xfrm>
            <a:custGeom>
              <a:avLst/>
              <a:gdLst>
                <a:gd name="T0" fmla="*/ 496 w 604"/>
                <a:gd name="T1" fmla="*/ 0 h 903"/>
                <a:gd name="T2" fmla="*/ 604 w 604"/>
                <a:gd name="T3" fmla="*/ 903 h 903"/>
                <a:gd name="T4" fmla="*/ 0 w 604"/>
                <a:gd name="T5" fmla="*/ 788 h 903"/>
                <a:gd name="T6" fmla="*/ 456 w 604"/>
                <a:gd name="T7" fmla="*/ 750 h 903"/>
                <a:gd name="T8" fmla="*/ 496 w 604"/>
                <a:gd name="T9" fmla="*/ 0 h 9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4" h="903">
                  <a:moveTo>
                    <a:pt x="496" y="0"/>
                  </a:moveTo>
                  <a:lnTo>
                    <a:pt x="604" y="903"/>
                  </a:lnTo>
                  <a:lnTo>
                    <a:pt x="0" y="788"/>
                  </a:lnTo>
                  <a:lnTo>
                    <a:pt x="456" y="750"/>
                  </a:lnTo>
                  <a:lnTo>
                    <a:pt x="496" y="0"/>
                  </a:lnTo>
                  <a:close/>
                </a:path>
              </a:pathLst>
            </a:custGeom>
            <a:gradFill rotWithShape="1">
              <a:gsLst>
                <a:gs pos="0">
                  <a:schemeClr val="bg1"/>
                </a:gs>
                <a:gs pos="100000">
                  <a:srgbClr val="FF0000"/>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6114" name="Rectangle 67"/>
            <p:cNvSpPr>
              <a:spLocks noChangeArrowheads="1"/>
            </p:cNvSpPr>
            <p:nvPr/>
          </p:nvSpPr>
          <p:spPr bwMode="auto">
            <a:xfrm>
              <a:off x="344" y="1711"/>
              <a:ext cx="493" cy="790"/>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sp>
          <p:nvSpPr>
            <p:cNvPr id="46115" name="Text Box 68"/>
            <p:cNvSpPr txBox="1">
              <a:spLocks noChangeArrowheads="1"/>
            </p:cNvSpPr>
            <p:nvPr/>
          </p:nvSpPr>
          <p:spPr bwMode="auto">
            <a:xfrm>
              <a:off x="454" y="1692"/>
              <a:ext cx="254" cy="83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en-US" altLang="zh-CN" sz="1600">
                <a:solidFill>
                  <a:prstClr val="black"/>
                </a:solidFill>
                <a:latin typeface="Arial" panose="020B0604020202090204" pitchFamily="34" charset="0"/>
                <a:ea typeface="MS PGothic" panose="020B0600070205080204" pitchFamily="34" charset="-128"/>
              </a:endParaRPr>
            </a:p>
            <a:p>
              <a:pPr algn="ctr">
                <a:spcBef>
                  <a:spcPct val="0"/>
                </a:spcBef>
                <a:buClrTx/>
                <a:buSzTx/>
                <a:buFontTx/>
                <a:buNone/>
              </a:pPr>
              <a:endParaRPr lang="en-US" altLang="zh-CN" sz="1600">
                <a:solidFill>
                  <a:prstClr val="black"/>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600">
                  <a:solidFill>
                    <a:prstClr val="black"/>
                  </a:solidFill>
                  <a:latin typeface="Arial" panose="020B0604020202090204" pitchFamily="34" charset="0"/>
                  <a:ea typeface="MS PGothic" panose="020B0600070205080204" pitchFamily="34" charset="-128"/>
                </a:rPr>
                <a:t>IP</a:t>
              </a:r>
              <a:endParaRPr lang="en-US" altLang="zh-CN" sz="1600">
                <a:solidFill>
                  <a:prstClr val="black"/>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600">
                  <a:solidFill>
                    <a:prstClr val="black"/>
                  </a:solidFill>
                  <a:latin typeface="Arial" panose="020B0604020202090204" pitchFamily="34" charset="0"/>
                  <a:ea typeface="MS PGothic" panose="020B0600070205080204" pitchFamily="34" charset="-128"/>
                </a:rPr>
                <a:t>Eth</a:t>
              </a:r>
              <a:endParaRPr lang="en-US" altLang="zh-CN" sz="1600">
                <a:solidFill>
                  <a:prstClr val="black"/>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600">
                  <a:solidFill>
                    <a:prstClr val="black"/>
                  </a:solidFill>
                  <a:latin typeface="Arial" panose="020B0604020202090204" pitchFamily="34" charset="0"/>
                  <a:ea typeface="MS PGothic" panose="020B0600070205080204" pitchFamily="34" charset="-128"/>
                </a:rPr>
                <a:t>Phy</a:t>
              </a:r>
              <a:endParaRPr lang="en-US" altLang="zh-CN" sz="1600">
                <a:solidFill>
                  <a:prstClr val="black"/>
                </a:solidFill>
                <a:latin typeface="Arial" panose="020B0604020202090204" pitchFamily="34" charset="0"/>
                <a:ea typeface="MS PGothic" panose="020B0600070205080204" pitchFamily="34" charset="-128"/>
              </a:endParaRPr>
            </a:p>
          </p:txBody>
        </p:sp>
        <p:sp>
          <p:nvSpPr>
            <p:cNvPr id="46116" name="Line 69"/>
            <p:cNvSpPr>
              <a:spLocks noChangeShapeType="1"/>
            </p:cNvSpPr>
            <p:nvPr/>
          </p:nvSpPr>
          <p:spPr bwMode="auto">
            <a:xfrm>
              <a:off x="346" y="1868"/>
              <a:ext cx="4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17" name="Line 70"/>
            <p:cNvSpPr>
              <a:spLocks noChangeShapeType="1"/>
            </p:cNvSpPr>
            <p:nvPr/>
          </p:nvSpPr>
          <p:spPr bwMode="auto">
            <a:xfrm>
              <a:off x="343" y="2027"/>
              <a:ext cx="4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18" name="Line 71"/>
            <p:cNvSpPr>
              <a:spLocks noChangeShapeType="1"/>
            </p:cNvSpPr>
            <p:nvPr/>
          </p:nvSpPr>
          <p:spPr bwMode="auto">
            <a:xfrm>
              <a:off x="340" y="2186"/>
              <a:ext cx="4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19" name="Line 72"/>
            <p:cNvSpPr>
              <a:spLocks noChangeShapeType="1"/>
            </p:cNvSpPr>
            <p:nvPr/>
          </p:nvSpPr>
          <p:spPr bwMode="auto">
            <a:xfrm>
              <a:off x="337" y="2345"/>
              <a:ext cx="48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grpSp>
        <p:nvGrpSpPr>
          <p:cNvPr id="712855" name="Group 151"/>
          <p:cNvGrpSpPr/>
          <p:nvPr/>
        </p:nvGrpSpPr>
        <p:grpSpPr bwMode="auto">
          <a:xfrm>
            <a:off x="2525184" y="2643188"/>
            <a:ext cx="2027766" cy="760412"/>
            <a:chOff x="1197" y="1665"/>
            <a:chExt cx="958" cy="479"/>
          </a:xfrm>
        </p:grpSpPr>
        <p:grpSp>
          <p:nvGrpSpPr>
            <p:cNvPr id="78876" name="Group 150"/>
            <p:cNvGrpSpPr/>
            <p:nvPr/>
          </p:nvGrpSpPr>
          <p:grpSpPr bwMode="auto">
            <a:xfrm>
              <a:off x="1231" y="1990"/>
              <a:ext cx="691" cy="154"/>
              <a:chOff x="1231" y="1990"/>
              <a:chExt cx="691" cy="154"/>
            </a:xfrm>
          </p:grpSpPr>
          <p:sp>
            <p:nvSpPr>
              <p:cNvPr id="46110" name="Rectangle 123"/>
              <p:cNvSpPr>
                <a:spLocks noChangeArrowheads="1"/>
              </p:cNvSpPr>
              <p:nvPr/>
            </p:nvSpPr>
            <p:spPr bwMode="auto">
              <a:xfrm>
                <a:off x="1231" y="1991"/>
                <a:ext cx="691" cy="15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sp>
            <p:nvSpPr>
              <p:cNvPr id="46111" name="Line 124"/>
              <p:cNvSpPr>
                <a:spLocks noChangeShapeType="1"/>
              </p:cNvSpPr>
              <p:nvPr/>
            </p:nvSpPr>
            <p:spPr bwMode="auto">
              <a:xfrm>
                <a:off x="1337" y="1990"/>
                <a:ext cx="0" cy="152"/>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12" name="Line 125"/>
              <p:cNvSpPr>
                <a:spLocks noChangeShapeType="1"/>
              </p:cNvSpPr>
              <p:nvPr/>
            </p:nvSpPr>
            <p:spPr bwMode="auto">
              <a:xfrm>
                <a:off x="1427" y="1992"/>
                <a:ext cx="0" cy="152"/>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sp>
          <p:nvSpPr>
            <p:cNvPr id="46109" name="Text Box 126"/>
            <p:cNvSpPr txBox="1">
              <a:spLocks noChangeArrowheads="1"/>
            </p:cNvSpPr>
            <p:nvPr/>
          </p:nvSpPr>
          <p:spPr bwMode="auto">
            <a:xfrm>
              <a:off x="1197" y="1665"/>
              <a:ext cx="958"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IP src: 111.111.111.111</a:t>
              </a:r>
              <a:endParaRPr lang="en-US" sz="1200" i="0">
                <a:solidFill>
                  <a:prstClr val="black"/>
                </a:solidFill>
                <a:latin typeface="Arial" panose="020B0604020202090204" pitchFamily="34" charset="0"/>
              </a:endParaRPr>
            </a:p>
            <a:p>
              <a:pPr>
                <a:defRPr/>
              </a:pPr>
              <a:r>
                <a:rPr lang="en-US" sz="1200" i="0">
                  <a:solidFill>
                    <a:prstClr val="black"/>
                  </a:solidFill>
                  <a:latin typeface="Arial" panose="020B0604020202090204" pitchFamily="34" charset="0"/>
                </a:rPr>
                <a:t>   IP dest: 222.222.222.222</a:t>
              </a:r>
              <a:endParaRPr lang="en-US" sz="1200" i="0">
                <a:solidFill>
                  <a:prstClr val="black"/>
                </a:solidFill>
                <a:latin typeface="Arial" panose="020B0604020202090204" pitchFamily="34" charset="0"/>
              </a:endParaRPr>
            </a:p>
          </p:txBody>
        </p:sp>
      </p:grpSp>
      <p:grpSp>
        <p:nvGrpSpPr>
          <p:cNvPr id="712845" name="Group 141"/>
          <p:cNvGrpSpPr/>
          <p:nvPr/>
        </p:nvGrpSpPr>
        <p:grpSpPr bwMode="auto">
          <a:xfrm>
            <a:off x="2702984" y="2903538"/>
            <a:ext cx="194733" cy="385762"/>
            <a:chOff x="1272" y="1762"/>
            <a:chExt cx="92" cy="243"/>
          </a:xfrm>
        </p:grpSpPr>
        <p:sp>
          <p:nvSpPr>
            <p:cNvPr id="46106" name="Line 127"/>
            <p:cNvSpPr>
              <a:spLocks noChangeShapeType="1"/>
            </p:cNvSpPr>
            <p:nvPr/>
          </p:nvSpPr>
          <p:spPr bwMode="auto">
            <a:xfrm>
              <a:off x="1272" y="1762"/>
              <a:ext cx="0" cy="24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07" name="Line 128"/>
            <p:cNvSpPr>
              <a:spLocks noChangeShapeType="1"/>
            </p:cNvSpPr>
            <p:nvPr/>
          </p:nvSpPr>
          <p:spPr bwMode="auto">
            <a:xfrm>
              <a:off x="1364" y="1878"/>
              <a:ext cx="0" cy="12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sp>
        <p:nvSpPr>
          <p:cNvPr id="712847" name="Rectangle 143"/>
          <p:cNvSpPr>
            <a:spLocks noChangeArrowheads="1"/>
          </p:cNvSpPr>
          <p:nvPr/>
        </p:nvSpPr>
        <p:spPr bwMode="auto">
          <a:xfrm>
            <a:off x="1099476" y="1069644"/>
            <a:ext cx="10363200" cy="9876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spcBef>
                <a:spcPct val="20000"/>
              </a:spcBef>
              <a:buClr>
                <a:srgbClr val="000099"/>
              </a:buClr>
              <a:buSzPct val="65000"/>
              <a:buFont typeface="Wingdings" panose="05000000000000000000" pitchFamily="2" charset="2"/>
              <a:buChar char="l"/>
              <a:defRPr/>
            </a:pPr>
            <a:r>
              <a:rPr lang="zh-CN" altLang="en-US" sz="2400" dirty="0">
                <a:solidFill>
                  <a:prstClr val="black"/>
                </a:solidFill>
                <a:latin typeface="Microsoft YaHei"/>
              </a:rPr>
              <a:t>主机</a:t>
            </a:r>
            <a:r>
              <a:rPr lang="en-US" altLang="zh-CN" sz="2400" dirty="0">
                <a:solidFill>
                  <a:prstClr val="black"/>
                </a:solidFill>
                <a:latin typeface="Microsoft YaHei"/>
              </a:rPr>
              <a:t>A</a:t>
            </a:r>
            <a:r>
              <a:rPr lang="zh-CN" altLang="en-US" sz="2400" dirty="0">
                <a:solidFill>
                  <a:prstClr val="black"/>
                </a:solidFill>
                <a:latin typeface="Microsoft YaHei"/>
              </a:rPr>
              <a:t>构建</a:t>
            </a:r>
            <a:r>
              <a:rPr lang="en-US" altLang="zh-CN" sz="2400" dirty="0">
                <a:solidFill>
                  <a:prstClr val="black"/>
                </a:solidFill>
                <a:latin typeface="Microsoft YaHei"/>
              </a:rPr>
              <a:t>IP</a:t>
            </a:r>
            <a:r>
              <a:rPr lang="zh-CN" altLang="en-US" sz="2400" dirty="0">
                <a:solidFill>
                  <a:prstClr val="black"/>
                </a:solidFill>
                <a:latin typeface="Microsoft YaHei"/>
              </a:rPr>
              <a:t>数据报，源地址是</a:t>
            </a:r>
            <a:r>
              <a:rPr lang="en-US" altLang="zh-CN" sz="2400" dirty="0">
                <a:solidFill>
                  <a:prstClr val="black"/>
                </a:solidFill>
                <a:latin typeface="Microsoft YaHei"/>
              </a:rPr>
              <a:t>A</a:t>
            </a:r>
            <a:r>
              <a:rPr lang="zh-CN" altLang="en-US" sz="2400" dirty="0">
                <a:solidFill>
                  <a:prstClr val="black"/>
                </a:solidFill>
                <a:latin typeface="Microsoft YaHei"/>
              </a:rPr>
              <a:t>的</a:t>
            </a:r>
            <a:r>
              <a:rPr lang="en-US" altLang="zh-CN" sz="2400" dirty="0">
                <a:solidFill>
                  <a:prstClr val="black"/>
                </a:solidFill>
                <a:latin typeface="Microsoft YaHei"/>
              </a:rPr>
              <a:t>IP</a:t>
            </a:r>
            <a:r>
              <a:rPr lang="zh-CN" altLang="en-US" sz="2400" dirty="0">
                <a:solidFill>
                  <a:prstClr val="black"/>
                </a:solidFill>
                <a:latin typeface="Microsoft YaHei"/>
              </a:rPr>
              <a:t>地址，目的地址是</a:t>
            </a:r>
            <a:r>
              <a:rPr lang="en-US" altLang="zh-CN" sz="2400" dirty="0">
                <a:solidFill>
                  <a:prstClr val="black"/>
                </a:solidFill>
                <a:latin typeface="Microsoft YaHei"/>
              </a:rPr>
              <a:t>B</a:t>
            </a:r>
            <a:r>
              <a:rPr lang="zh-CN" altLang="en-US" sz="2400" dirty="0">
                <a:solidFill>
                  <a:prstClr val="black"/>
                </a:solidFill>
                <a:latin typeface="Microsoft YaHei"/>
              </a:rPr>
              <a:t>的</a:t>
            </a:r>
            <a:r>
              <a:rPr lang="en-US" altLang="zh-CN" sz="2400" dirty="0">
                <a:solidFill>
                  <a:prstClr val="black"/>
                </a:solidFill>
                <a:latin typeface="Microsoft YaHei"/>
              </a:rPr>
              <a:t>IP</a:t>
            </a:r>
            <a:r>
              <a:rPr lang="zh-CN" altLang="en-US" sz="2400" dirty="0">
                <a:solidFill>
                  <a:prstClr val="black"/>
                </a:solidFill>
                <a:latin typeface="Microsoft YaHei"/>
              </a:rPr>
              <a:t>地址</a:t>
            </a:r>
            <a:endParaRPr lang="en-US" altLang="zh-CN" sz="2400" dirty="0">
              <a:solidFill>
                <a:prstClr val="black"/>
              </a:solidFill>
              <a:latin typeface="Microsoft YaHei"/>
            </a:endParaRPr>
          </a:p>
          <a:p>
            <a:pPr marL="342900" indent="-342900">
              <a:buFont typeface="Wingdings" panose="05000000000000000000" pitchFamily="2" charset="2"/>
              <a:buChar char="l"/>
            </a:pPr>
            <a:r>
              <a:rPr lang="zh-CN" altLang="en-US" sz="2400" dirty="0">
                <a:solidFill>
                  <a:prstClr val="black"/>
                </a:solidFill>
                <a:latin typeface="Microsoft YaHei"/>
              </a:rPr>
              <a:t>主机</a:t>
            </a:r>
            <a:r>
              <a:rPr lang="en-US" altLang="zh-CN" sz="2400" dirty="0">
                <a:solidFill>
                  <a:prstClr val="black"/>
                </a:solidFill>
                <a:latin typeface="Microsoft YaHei"/>
              </a:rPr>
              <a:t>A</a:t>
            </a:r>
            <a:r>
              <a:rPr lang="zh-CN" altLang="en-US" sz="2400" dirty="0">
                <a:solidFill>
                  <a:prstClr val="black"/>
                </a:solidFill>
                <a:latin typeface="Microsoft YaHei"/>
              </a:rPr>
              <a:t>构建链路层数据帧</a:t>
            </a:r>
            <a:r>
              <a:rPr lang="zh-CN" altLang="en-US" sz="2400" dirty="0" smtClean="0">
                <a:solidFill>
                  <a:prstClr val="black"/>
                </a:solidFill>
                <a:latin typeface="Microsoft YaHei"/>
              </a:rPr>
              <a:t>，</a:t>
            </a:r>
            <a:r>
              <a:rPr lang="zh-CN" altLang="en-US" sz="2400" dirty="0" smtClean="0"/>
              <a:t>其中</a:t>
            </a:r>
            <a:r>
              <a:rPr lang="zh-CN" altLang="en-US" sz="2400" dirty="0"/>
              <a:t>源</a:t>
            </a:r>
            <a:r>
              <a:rPr lang="en-US" altLang="zh-CN" sz="2400" b="1" dirty="0"/>
              <a:t>MAC</a:t>
            </a:r>
            <a:r>
              <a:rPr lang="zh-CN" altLang="en-US" sz="2400" dirty="0"/>
              <a:t>地址是</a:t>
            </a:r>
            <a:r>
              <a:rPr lang="en-US" altLang="zh-CN" sz="2400" b="1" dirty="0"/>
              <a:t>A</a:t>
            </a:r>
            <a:r>
              <a:rPr lang="zh-CN" altLang="en-US" sz="2400" dirty="0"/>
              <a:t>的</a:t>
            </a:r>
            <a:r>
              <a:rPr lang="en-US" altLang="zh-CN" sz="2400" b="1" dirty="0"/>
              <a:t>MAC</a:t>
            </a:r>
            <a:r>
              <a:rPr lang="zh-CN" altLang="en-US" sz="2400" dirty="0"/>
              <a:t>地址，目的</a:t>
            </a:r>
            <a:r>
              <a:rPr lang="en-US" altLang="zh-CN" sz="2400" b="1" dirty="0"/>
              <a:t>MAC</a:t>
            </a:r>
            <a:r>
              <a:rPr lang="zh-CN" altLang="en-US" sz="2400" dirty="0"/>
              <a:t>地址是</a:t>
            </a:r>
            <a:r>
              <a:rPr lang="en-US" altLang="zh-CN" sz="2400" b="1" dirty="0">
                <a:solidFill>
                  <a:srgbClr val="FF0000"/>
                </a:solidFill>
              </a:rPr>
              <a:t>R(</a:t>
            </a:r>
            <a:r>
              <a:rPr lang="zh-CN" altLang="en-US" sz="2400" dirty="0">
                <a:solidFill>
                  <a:srgbClr val="FF0000"/>
                </a:solidFill>
              </a:rPr>
              <a:t>左</a:t>
            </a:r>
            <a:r>
              <a:rPr lang="en-US" altLang="zh-CN" sz="2400" b="1" dirty="0">
                <a:solidFill>
                  <a:srgbClr val="FF0000"/>
                </a:solidFill>
              </a:rPr>
              <a:t>)</a:t>
            </a:r>
            <a:r>
              <a:rPr lang="zh-CN" altLang="en-US" sz="2400" dirty="0">
                <a:solidFill>
                  <a:srgbClr val="FF0000"/>
                </a:solidFill>
              </a:rPr>
              <a:t>接口的</a:t>
            </a:r>
            <a:r>
              <a:rPr lang="en-US" altLang="zh-CN" sz="2400" b="1" dirty="0">
                <a:solidFill>
                  <a:srgbClr val="FF0000"/>
                </a:solidFill>
              </a:rPr>
              <a:t>MAC</a:t>
            </a:r>
            <a:r>
              <a:rPr lang="zh-CN" altLang="en-US" sz="2400" dirty="0">
                <a:solidFill>
                  <a:srgbClr val="FF0000"/>
                </a:solidFill>
              </a:rPr>
              <a:t>地址</a:t>
            </a:r>
            <a:r>
              <a:rPr lang="zh-CN" altLang="en-US" sz="2400" dirty="0"/>
              <a:t>，封装</a:t>
            </a:r>
            <a:r>
              <a:rPr lang="en-US" altLang="zh-CN" sz="2400" b="1" dirty="0"/>
              <a:t>A</a:t>
            </a:r>
            <a:r>
              <a:rPr lang="zh-CN" altLang="en-US" sz="2400" dirty="0"/>
              <a:t>到</a:t>
            </a:r>
            <a:r>
              <a:rPr lang="en-US" altLang="zh-CN" sz="2400" b="1" dirty="0"/>
              <a:t>B</a:t>
            </a:r>
            <a:r>
              <a:rPr lang="zh-CN" altLang="en-US" sz="2400" dirty="0"/>
              <a:t>的</a:t>
            </a:r>
            <a:r>
              <a:rPr lang="en-US" altLang="zh-CN" sz="2400" b="1" dirty="0"/>
              <a:t>IP</a:t>
            </a:r>
            <a:r>
              <a:rPr lang="zh-CN" altLang="en-US" sz="2400" dirty="0"/>
              <a:t>数据报。 </a:t>
            </a:r>
            <a:endParaRPr lang="zh-CN" altLang="en-US" sz="2400" dirty="0"/>
          </a:p>
        </p:txBody>
      </p:sp>
      <p:grpSp>
        <p:nvGrpSpPr>
          <p:cNvPr id="712856" name="Group 152"/>
          <p:cNvGrpSpPr/>
          <p:nvPr/>
        </p:nvGrpSpPr>
        <p:grpSpPr bwMode="auto">
          <a:xfrm>
            <a:off x="1970617" y="2244725"/>
            <a:ext cx="2440516" cy="1519238"/>
            <a:chOff x="931" y="1414"/>
            <a:chExt cx="1153" cy="957"/>
          </a:xfrm>
        </p:grpSpPr>
        <p:sp>
          <p:nvSpPr>
            <p:cNvPr id="46094" name="Text Box 135"/>
            <p:cNvSpPr txBox="1">
              <a:spLocks noChangeArrowheads="1"/>
            </p:cNvSpPr>
            <p:nvPr/>
          </p:nvSpPr>
          <p:spPr bwMode="auto">
            <a:xfrm>
              <a:off x="931" y="1414"/>
              <a:ext cx="1153" cy="2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200" i="0">
                  <a:solidFill>
                    <a:prstClr val="black"/>
                  </a:solidFill>
                  <a:latin typeface="Arial" panose="020B0604020202090204" pitchFamily="34" charset="0"/>
                </a:rPr>
                <a:t>MAC src: 74-29-9C-E8-FF-55</a:t>
              </a:r>
              <a:endParaRPr lang="en-US" sz="1200" i="0">
                <a:solidFill>
                  <a:prstClr val="black"/>
                </a:solidFill>
                <a:latin typeface="Arial" panose="020B0604020202090204" pitchFamily="34" charset="0"/>
              </a:endParaRPr>
            </a:p>
            <a:p>
              <a:pPr>
                <a:defRPr/>
              </a:pPr>
              <a:r>
                <a:rPr lang="en-US" sz="1200" i="0">
                  <a:solidFill>
                    <a:prstClr val="black"/>
                  </a:solidFill>
                  <a:latin typeface="Arial" panose="020B0604020202090204" pitchFamily="34" charset="0"/>
                </a:rPr>
                <a:t>   MAC dest: </a:t>
              </a:r>
              <a:r>
                <a:rPr lang="en-US" sz="1200" i="0">
                  <a:solidFill>
                    <a:srgbClr val="FF0000"/>
                  </a:solidFill>
                  <a:latin typeface="Arial" panose="020B0604020202090204" pitchFamily="34" charset="0"/>
                </a:rPr>
                <a:t>E6-E9-00-17-BB-4B</a:t>
              </a:r>
              <a:endParaRPr lang="en-US" sz="1200" i="0">
                <a:solidFill>
                  <a:srgbClr val="FF0000"/>
                </a:solidFill>
                <a:latin typeface="Arial" panose="020B0604020202090204" pitchFamily="34" charset="0"/>
              </a:endParaRPr>
            </a:p>
          </p:txBody>
        </p:sp>
        <p:grpSp>
          <p:nvGrpSpPr>
            <p:cNvPr id="78863" name="Group 145"/>
            <p:cNvGrpSpPr/>
            <p:nvPr/>
          </p:nvGrpSpPr>
          <p:grpSpPr bwMode="auto">
            <a:xfrm>
              <a:off x="981" y="2182"/>
              <a:ext cx="1049" cy="189"/>
              <a:chOff x="2829" y="2040"/>
              <a:chExt cx="1049" cy="189"/>
            </a:xfrm>
          </p:grpSpPr>
          <p:sp>
            <p:nvSpPr>
              <p:cNvPr id="46100" name="Rectangle 138"/>
              <p:cNvSpPr>
                <a:spLocks noChangeArrowheads="1"/>
              </p:cNvSpPr>
              <p:nvPr/>
            </p:nvSpPr>
            <p:spPr bwMode="auto">
              <a:xfrm>
                <a:off x="2829" y="2042"/>
                <a:ext cx="1049" cy="185"/>
              </a:xfrm>
              <a:prstGeom prst="rect">
                <a:avLst/>
              </a:prstGeom>
              <a:solidFill>
                <a:srgbClr val="000099"/>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sp>
            <p:nvSpPr>
              <p:cNvPr id="46101" name="Rectangle 132"/>
              <p:cNvSpPr>
                <a:spLocks noChangeArrowheads="1"/>
              </p:cNvSpPr>
              <p:nvPr/>
            </p:nvSpPr>
            <p:spPr bwMode="auto">
              <a:xfrm>
                <a:off x="3078" y="2060"/>
                <a:ext cx="691" cy="153"/>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zh-CN" sz="1800" i="1">
                  <a:solidFill>
                    <a:prstClr val="black"/>
                  </a:solidFill>
                  <a:latin typeface="Comic Sans MS" panose="030F0902030302020204" pitchFamily="66" charset="0"/>
                  <a:ea typeface="MS PGothic" panose="020B0600070205080204" pitchFamily="34" charset="-128"/>
                </a:endParaRPr>
              </a:p>
            </p:txBody>
          </p:sp>
          <p:sp>
            <p:nvSpPr>
              <p:cNvPr id="46102" name="Line 133"/>
              <p:cNvSpPr>
                <a:spLocks noChangeShapeType="1"/>
              </p:cNvSpPr>
              <p:nvPr/>
            </p:nvSpPr>
            <p:spPr bwMode="auto">
              <a:xfrm>
                <a:off x="3180" y="2063"/>
                <a:ext cx="0" cy="152"/>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03" name="Line 134"/>
              <p:cNvSpPr>
                <a:spLocks noChangeShapeType="1"/>
              </p:cNvSpPr>
              <p:nvPr/>
            </p:nvSpPr>
            <p:spPr bwMode="auto">
              <a:xfrm>
                <a:off x="3276" y="2063"/>
                <a:ext cx="0" cy="152"/>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04" name="Line 139"/>
              <p:cNvSpPr>
                <a:spLocks noChangeShapeType="1"/>
              </p:cNvSpPr>
              <p:nvPr/>
            </p:nvSpPr>
            <p:spPr bwMode="auto">
              <a:xfrm>
                <a:off x="2910" y="2040"/>
                <a:ext cx="0" cy="189"/>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105" name="Line 140"/>
              <p:cNvSpPr>
                <a:spLocks noChangeShapeType="1"/>
              </p:cNvSpPr>
              <p:nvPr/>
            </p:nvSpPr>
            <p:spPr bwMode="auto">
              <a:xfrm>
                <a:off x="3006" y="2040"/>
                <a:ext cx="0" cy="189"/>
              </a:xfrm>
              <a:prstGeom prst="line">
                <a:avLst/>
              </a:prstGeom>
              <a:noFill/>
              <a:ln w="1905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sp>
          <p:nvSpPr>
            <p:cNvPr id="46096" name="Line 146"/>
            <p:cNvSpPr>
              <a:spLocks noChangeShapeType="1"/>
            </p:cNvSpPr>
            <p:nvPr/>
          </p:nvSpPr>
          <p:spPr bwMode="auto">
            <a:xfrm flipV="1">
              <a:off x="1018" y="1576"/>
              <a:ext cx="2" cy="702"/>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097" name="Line 147"/>
            <p:cNvSpPr>
              <a:spLocks noChangeShapeType="1"/>
            </p:cNvSpPr>
            <p:nvPr/>
          </p:nvSpPr>
          <p:spPr bwMode="auto">
            <a:xfrm flipV="1">
              <a:off x="1106" y="1680"/>
              <a:ext cx="0" cy="598"/>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098" name="Line 148"/>
            <p:cNvSpPr>
              <a:spLocks noChangeShapeType="1"/>
            </p:cNvSpPr>
            <p:nvPr/>
          </p:nvSpPr>
          <p:spPr bwMode="auto">
            <a:xfrm flipH="1" flipV="1">
              <a:off x="1276" y="1812"/>
              <a:ext cx="2" cy="47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46099" name="Line 149"/>
            <p:cNvSpPr>
              <a:spLocks noChangeShapeType="1"/>
            </p:cNvSpPr>
            <p:nvPr/>
          </p:nvSpPr>
          <p:spPr bwMode="auto">
            <a:xfrm>
              <a:off x="1368" y="1924"/>
              <a:ext cx="2" cy="358"/>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712834"/>
                                        </p:tgtEl>
                                        <p:attrNameLst>
                                          <p:attrName>style.visibility</p:attrName>
                                        </p:attrNameLst>
                                      </p:cBhvr>
                                      <p:to>
                                        <p:strVal val="visible"/>
                                      </p:to>
                                    </p:set>
                                    <p:animEffect transition="in" filter="wipe(down)">
                                      <p:cBhvr>
                                        <p:cTn id="7" dur="500"/>
                                        <p:tgtEl>
                                          <p:spTgt spid="712834"/>
                                        </p:tgtEl>
                                      </p:cBhvr>
                                    </p:animEffect>
                                  </p:childTnLst>
                                </p:cTn>
                              </p:par>
                            </p:childTnLst>
                          </p:cTn>
                        </p:par>
                        <p:par>
                          <p:cTn id="8" fill="hold">
                            <p:stCondLst>
                              <p:cond delay="500"/>
                            </p:stCondLst>
                            <p:childTnLst>
                              <p:par>
                                <p:cTn id="9" presetID="9" presetClass="entr" presetSubtype="0" fill="hold" nodeType="afterEffect">
                                  <p:stCondLst>
                                    <p:cond delay="0"/>
                                  </p:stCondLst>
                                  <p:childTnLst>
                                    <p:set>
                                      <p:cBhvr>
                                        <p:cTn id="10" dur="1" fill="hold">
                                          <p:stCondLst>
                                            <p:cond delay="0"/>
                                          </p:stCondLst>
                                        </p:cTn>
                                        <p:tgtEl>
                                          <p:spTgt spid="712845"/>
                                        </p:tgtEl>
                                        <p:attrNameLst>
                                          <p:attrName>style.visibility</p:attrName>
                                        </p:attrNameLst>
                                      </p:cBhvr>
                                      <p:to>
                                        <p:strVal val="visible"/>
                                      </p:to>
                                    </p:set>
                                    <p:animEffect transition="in" filter="dissolve">
                                      <p:cBhvr>
                                        <p:cTn id="11" dur="500"/>
                                        <p:tgtEl>
                                          <p:spTgt spid="712845"/>
                                        </p:tgtEl>
                                      </p:cBhvr>
                                    </p:animEffect>
                                  </p:childTnLst>
                                </p:cTn>
                              </p:par>
                              <p:par>
                                <p:cTn id="12" presetID="1" presetClass="entr" presetSubtype="0" fill="hold" grpId="0" nodeType="withEffect">
                                  <p:stCondLst>
                                    <p:cond delay="0"/>
                                  </p:stCondLst>
                                  <p:childTnLst>
                                    <p:set>
                                      <p:cBhvr>
                                        <p:cTn id="13" dur="1" fill="hold">
                                          <p:stCondLst>
                                            <p:cond delay="0"/>
                                          </p:stCondLst>
                                        </p:cTn>
                                        <p:tgtEl>
                                          <p:spTgt spid="712847"/>
                                        </p:tgtEl>
                                        <p:attrNameLst>
                                          <p:attrName>style.visibility</p:attrName>
                                        </p:attrNameLst>
                                      </p:cBhvr>
                                      <p:to>
                                        <p:strVal val="visible"/>
                                      </p:to>
                                    </p:set>
                                  </p:childTnLst>
                                </p:cTn>
                              </p:par>
                              <p:par>
                                <p:cTn id="14" presetID="9" presetClass="entr" presetSubtype="0" fill="hold" nodeType="withEffect">
                                  <p:stCondLst>
                                    <p:cond delay="0"/>
                                  </p:stCondLst>
                                  <p:childTnLst>
                                    <p:set>
                                      <p:cBhvr>
                                        <p:cTn id="15" dur="1" fill="hold">
                                          <p:stCondLst>
                                            <p:cond delay="0"/>
                                          </p:stCondLst>
                                        </p:cTn>
                                        <p:tgtEl>
                                          <p:spTgt spid="712855"/>
                                        </p:tgtEl>
                                        <p:attrNameLst>
                                          <p:attrName>style.visibility</p:attrName>
                                        </p:attrNameLst>
                                      </p:cBhvr>
                                      <p:to>
                                        <p:strVal val="visible"/>
                                      </p:to>
                                    </p:set>
                                    <p:animEffect transition="in" filter="dissolve">
                                      <p:cBhvr>
                                        <p:cTn id="16" dur="500"/>
                                        <p:tgtEl>
                                          <p:spTgt spid="712855"/>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1" fill="hold" grpId="0" nodeType="clickEffect">
                                  <p:stCondLst>
                                    <p:cond delay="0"/>
                                  </p:stCondLst>
                                  <p:childTnLst>
                                    <p:set>
                                      <p:cBhvr>
                                        <p:cTn id="20" dur="1" fill="hold">
                                          <p:stCondLst>
                                            <p:cond delay="0"/>
                                          </p:stCondLst>
                                        </p:cTn>
                                        <p:tgtEl>
                                          <p:spTgt spid="712857"/>
                                        </p:tgtEl>
                                        <p:attrNameLst>
                                          <p:attrName>style.visibility</p:attrName>
                                        </p:attrNameLst>
                                      </p:cBhvr>
                                      <p:to>
                                        <p:strVal val="visible"/>
                                      </p:to>
                                    </p:set>
                                    <p:animEffect transition="in" filter="wipe(up)">
                                      <p:cBhvr>
                                        <p:cTn id="21" dur="1000"/>
                                        <p:tgtEl>
                                          <p:spTgt spid="712857"/>
                                        </p:tgtEl>
                                      </p:cBhvr>
                                    </p:animEffect>
                                  </p:childTnLst>
                                </p:cTn>
                              </p:par>
                              <p:par>
                                <p:cTn id="22" presetID="9" presetClass="exit" presetSubtype="0" fill="hold" nodeType="withEffect">
                                  <p:stCondLst>
                                    <p:cond delay="0"/>
                                  </p:stCondLst>
                                  <p:childTnLst>
                                    <p:animEffect transition="out" filter="dissolve">
                                      <p:cBhvr>
                                        <p:cTn id="23" dur="500"/>
                                        <p:tgtEl>
                                          <p:spTgt spid="712845"/>
                                        </p:tgtEl>
                                      </p:cBhvr>
                                    </p:animEffect>
                                    <p:set>
                                      <p:cBhvr>
                                        <p:cTn id="24" dur="1" fill="hold">
                                          <p:stCondLst>
                                            <p:cond delay="499"/>
                                          </p:stCondLst>
                                        </p:cTn>
                                        <p:tgtEl>
                                          <p:spTgt spid="712845"/>
                                        </p:tgtEl>
                                        <p:attrNameLst>
                                          <p:attrName>style.visibility</p:attrName>
                                        </p:attrNameLst>
                                      </p:cBhvr>
                                      <p:to>
                                        <p:strVal val="hidden"/>
                                      </p:to>
                                    </p:set>
                                  </p:childTnLst>
                                </p:cTn>
                              </p:par>
                              <p:par>
                                <p:cTn id="25" presetID="9" presetClass="entr" presetSubtype="0" fill="hold" nodeType="withEffect">
                                  <p:stCondLst>
                                    <p:cond delay="0"/>
                                  </p:stCondLst>
                                  <p:childTnLst>
                                    <p:set>
                                      <p:cBhvr>
                                        <p:cTn id="26" dur="1" fill="hold">
                                          <p:stCondLst>
                                            <p:cond delay="0"/>
                                          </p:stCondLst>
                                        </p:cTn>
                                        <p:tgtEl>
                                          <p:spTgt spid="712856"/>
                                        </p:tgtEl>
                                        <p:attrNameLst>
                                          <p:attrName>style.visibility</p:attrName>
                                        </p:attrNameLst>
                                      </p:cBhvr>
                                      <p:to>
                                        <p:strVal val="visible"/>
                                      </p:to>
                                    </p:set>
                                    <p:animEffect transition="in" filter="dissolve">
                                      <p:cBhvr>
                                        <p:cTn id="27" dur="500"/>
                                        <p:tgtEl>
                                          <p:spTgt spid="71285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2857" grpId="0" animBg="1"/>
      <p:bldP spid="712847" grpId="0"/>
    </p:bld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2E3C344F-F307-4AA6-9E23-9833C30FDE31}"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86019" name="Rectangle 2"/>
          <p:cNvSpPr>
            <a:spLocks noGrp="1" noChangeArrowheads="1"/>
          </p:cNvSpPr>
          <p:nvPr>
            <p:ph type="title" idx="4294967295"/>
          </p:nvPr>
        </p:nvSpPr>
        <p:spPr>
          <a:xfrm>
            <a:off x="0" y="228600"/>
            <a:ext cx="12049246" cy="1143000"/>
          </a:xfrm>
          <a:prstGeom prst="rect">
            <a:avLst/>
          </a:prstGeom>
        </p:spPr>
        <p:txBody>
          <a:bodyPr/>
          <a:lstStyle/>
          <a:p>
            <a:pPr algn="ctr"/>
            <a:r>
              <a:rPr lang="zh-CN" altLang="en-US" dirty="0"/>
              <a:t>以太网的物理拓扑结构</a:t>
            </a:r>
            <a:endParaRPr lang="zh-CN" altLang="en-US" dirty="0"/>
          </a:p>
        </p:txBody>
      </p:sp>
      <p:sp>
        <p:nvSpPr>
          <p:cNvPr id="8" name="Rectangle 6"/>
          <p:cNvSpPr txBox="1">
            <a:spLocks noChangeArrowheads="1"/>
          </p:cNvSpPr>
          <p:nvPr/>
        </p:nvSpPr>
        <p:spPr>
          <a:xfrm>
            <a:off x="508000" y="1103313"/>
            <a:ext cx="11541246" cy="244951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buFont typeface="Wingdings" panose="05000000000000000000" pitchFamily="2" charset="2"/>
              <a:buChar char="l"/>
            </a:pPr>
            <a:r>
              <a:rPr lang="zh-CN" altLang="en-US" dirty="0">
                <a:solidFill>
                  <a:srgbClr val="CC0000"/>
                </a:solidFill>
                <a:latin typeface="Microsoft YaHei"/>
              </a:rPr>
              <a:t>总线</a:t>
            </a:r>
            <a:r>
              <a:rPr lang="en-US" altLang="zh-CN" dirty="0">
                <a:solidFill>
                  <a:srgbClr val="CC0000"/>
                </a:solidFill>
                <a:latin typeface="Microsoft YaHei"/>
              </a:rPr>
              <a:t>(bus): </a:t>
            </a:r>
            <a:r>
              <a:rPr lang="zh-CN" altLang="en-US" dirty="0">
                <a:latin typeface="Microsoft YaHei"/>
              </a:rPr>
              <a:t>一直流行到</a:t>
            </a:r>
            <a:r>
              <a:rPr lang="en-US" altLang="zh-CN" dirty="0">
                <a:latin typeface="Microsoft YaHei"/>
              </a:rPr>
              <a:t>90</a:t>
            </a:r>
            <a:r>
              <a:rPr lang="zh-CN" altLang="en-US" dirty="0">
                <a:latin typeface="Microsoft YaHei"/>
              </a:rPr>
              <a:t>年代</a:t>
            </a:r>
            <a:r>
              <a:rPr lang="zh-CN" altLang="en-US" dirty="0" smtClean="0">
                <a:latin typeface="Microsoft YaHei"/>
              </a:rPr>
              <a:t>中期</a:t>
            </a:r>
            <a:endParaRPr lang="en-US" altLang="zh-CN" dirty="0" smtClean="0">
              <a:latin typeface="Microsoft YaHei"/>
            </a:endParaRPr>
          </a:p>
          <a:p>
            <a:pPr lvl="1">
              <a:lnSpc>
                <a:spcPct val="110000"/>
              </a:lnSpc>
            </a:pPr>
            <a:r>
              <a:rPr lang="zh-CN" altLang="en-US" dirty="0" smtClean="0"/>
              <a:t>所有</a:t>
            </a:r>
            <a:r>
              <a:rPr lang="zh-CN" altLang="en-US" dirty="0"/>
              <a:t>结点在同一冲突域</a:t>
            </a:r>
            <a:r>
              <a:rPr lang="en-US" altLang="zh-CN" dirty="0"/>
              <a:t>(collision domain) (</a:t>
            </a:r>
            <a:r>
              <a:rPr lang="zh-CN" altLang="en-US" dirty="0"/>
              <a:t>可能彼此冲突</a:t>
            </a:r>
            <a:r>
              <a:rPr lang="en-US" altLang="zh-CN" dirty="0"/>
              <a:t>) </a:t>
            </a:r>
            <a:endParaRPr lang="en-US" altLang="zh-CN" dirty="0"/>
          </a:p>
          <a:p>
            <a:pPr>
              <a:lnSpc>
                <a:spcPct val="110000"/>
              </a:lnSpc>
            </a:pPr>
            <a:r>
              <a:rPr lang="zh-CN" altLang="en-US" dirty="0" smtClean="0">
                <a:solidFill>
                  <a:srgbClr val="CC0000"/>
                </a:solidFill>
              </a:rPr>
              <a:t>星形</a:t>
            </a:r>
            <a:r>
              <a:rPr lang="en-US" altLang="zh-CN" dirty="0">
                <a:solidFill>
                  <a:srgbClr val="CC0000"/>
                </a:solidFill>
              </a:rPr>
              <a:t>(star):</a:t>
            </a:r>
            <a:r>
              <a:rPr lang="zh-CN" altLang="en-US" dirty="0"/>
              <a:t>目前</a:t>
            </a:r>
            <a:r>
              <a:rPr lang="zh-CN" altLang="en-US" dirty="0" smtClean="0"/>
              <a:t>流行，早期集线器</a:t>
            </a:r>
            <a:r>
              <a:rPr lang="en-US" altLang="zh-CN" dirty="0" smtClean="0"/>
              <a:t>hub</a:t>
            </a:r>
            <a:r>
              <a:rPr lang="zh-CN" altLang="en-US" dirty="0" smtClean="0"/>
              <a:t>（</a:t>
            </a:r>
            <a:r>
              <a:rPr lang="zh-CN" altLang="en-US" sz="2400" dirty="0" smtClean="0"/>
              <a:t>物理层设备，将</a:t>
            </a:r>
            <a:r>
              <a:rPr lang="en-US" altLang="zh-CN" sz="2400" dirty="0" smtClean="0"/>
              <a:t>bit</a:t>
            </a:r>
            <a:r>
              <a:rPr lang="zh-CN" altLang="en-US" sz="2400" dirty="0" smtClean="0"/>
              <a:t>能量放大，冲突</a:t>
            </a:r>
            <a:r>
              <a:rPr lang="zh-CN" altLang="en-US" dirty="0" smtClean="0"/>
              <a:t>）</a:t>
            </a:r>
            <a:endParaRPr lang="en-US" altLang="zh-CN" dirty="0"/>
          </a:p>
          <a:p>
            <a:pPr lvl="1">
              <a:lnSpc>
                <a:spcPct val="110000"/>
              </a:lnSpc>
            </a:pPr>
            <a:r>
              <a:rPr lang="zh-CN" altLang="en-US" dirty="0">
                <a:solidFill>
                  <a:prstClr val="black"/>
                </a:solidFill>
              </a:rPr>
              <a:t>中心是</a:t>
            </a:r>
            <a:r>
              <a:rPr lang="zh-CN" altLang="en-US" dirty="0" smtClean="0">
                <a:solidFill>
                  <a:srgbClr val="FF0000"/>
                </a:solidFill>
              </a:rPr>
              <a:t>交换机（双工）</a:t>
            </a:r>
            <a:endParaRPr lang="en-US" altLang="zh-CN" dirty="0">
              <a:solidFill>
                <a:srgbClr val="FF0000"/>
              </a:solidFill>
            </a:endParaRPr>
          </a:p>
          <a:p>
            <a:pPr lvl="1">
              <a:lnSpc>
                <a:spcPct val="110000"/>
              </a:lnSpc>
            </a:pPr>
            <a:r>
              <a:rPr lang="zh-CN" altLang="en-US" dirty="0">
                <a:solidFill>
                  <a:prstClr val="black"/>
                </a:solidFill>
              </a:rPr>
              <a:t>每个端口运行一个独立的以太网协议</a:t>
            </a:r>
            <a:r>
              <a:rPr lang="en-US" altLang="zh-CN" dirty="0">
                <a:solidFill>
                  <a:prstClr val="black"/>
                </a:solidFill>
              </a:rPr>
              <a:t>(</a:t>
            </a:r>
            <a:r>
              <a:rPr lang="zh-CN" altLang="en-US" dirty="0">
                <a:solidFill>
                  <a:prstClr val="black"/>
                </a:solidFill>
              </a:rPr>
              <a:t>节点相互之间不发生碰撞</a:t>
            </a:r>
            <a:r>
              <a:rPr lang="en-US" altLang="zh-CN" dirty="0">
                <a:solidFill>
                  <a:prstClr val="black"/>
                </a:solidFill>
              </a:rPr>
              <a:t>)</a:t>
            </a:r>
            <a:endParaRPr lang="en-US" altLang="zh-CN" dirty="0">
              <a:solidFill>
                <a:prstClr val="black"/>
              </a:solidFill>
            </a:endParaRPr>
          </a:p>
        </p:txBody>
      </p:sp>
      <p:sp>
        <p:nvSpPr>
          <p:cNvPr id="9" name="Line 17"/>
          <p:cNvSpPr>
            <a:spLocks noChangeShapeType="1"/>
          </p:cNvSpPr>
          <p:nvPr/>
        </p:nvSpPr>
        <p:spPr bwMode="auto">
          <a:xfrm>
            <a:off x="5316538" y="5110163"/>
            <a:ext cx="974725"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0" name="Line 18"/>
          <p:cNvSpPr>
            <a:spLocks noChangeShapeType="1"/>
          </p:cNvSpPr>
          <p:nvPr/>
        </p:nvSpPr>
        <p:spPr bwMode="auto">
          <a:xfrm>
            <a:off x="6556375" y="4518025"/>
            <a:ext cx="0" cy="5048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1" name="Line 19"/>
          <p:cNvSpPr>
            <a:spLocks noChangeShapeType="1"/>
          </p:cNvSpPr>
          <p:nvPr/>
        </p:nvSpPr>
        <p:spPr bwMode="auto">
          <a:xfrm flipH="1">
            <a:off x="6746875" y="5126038"/>
            <a:ext cx="10033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2" name="Line 20"/>
          <p:cNvSpPr>
            <a:spLocks noChangeShapeType="1"/>
          </p:cNvSpPr>
          <p:nvPr/>
        </p:nvSpPr>
        <p:spPr bwMode="auto">
          <a:xfrm flipV="1">
            <a:off x="6556375" y="5251450"/>
            <a:ext cx="12700" cy="7096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3" name="Text Box 23"/>
          <p:cNvSpPr txBox="1">
            <a:spLocks noChangeArrowheads="1"/>
          </p:cNvSpPr>
          <p:nvPr/>
        </p:nvSpPr>
        <p:spPr bwMode="auto">
          <a:xfrm>
            <a:off x="5464175" y="5486400"/>
            <a:ext cx="754063"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600" i="0" dirty="0">
                <a:solidFill>
                  <a:prstClr val="black"/>
                </a:solidFill>
                <a:latin typeface="Arial" panose="020B0604020202090204" pitchFamily="34" charset="0"/>
                <a:cs typeface="Arial" panose="020B0604020202090204" pitchFamily="34" charset="0"/>
              </a:rPr>
              <a:t>switch</a:t>
            </a:r>
            <a:endParaRPr lang="en-US" sz="1600" i="0" dirty="0">
              <a:solidFill>
                <a:prstClr val="black"/>
              </a:solidFill>
              <a:latin typeface="Arial" panose="020B0604020202090204" pitchFamily="34" charset="0"/>
              <a:cs typeface="Arial" panose="020B0604020202090204" pitchFamily="34" charset="0"/>
            </a:endParaRPr>
          </a:p>
        </p:txBody>
      </p:sp>
      <p:sp>
        <p:nvSpPr>
          <p:cNvPr id="14" name="Line 24"/>
          <p:cNvSpPr>
            <a:spLocks noChangeShapeType="1"/>
          </p:cNvSpPr>
          <p:nvPr/>
        </p:nvSpPr>
        <p:spPr bwMode="auto">
          <a:xfrm flipV="1">
            <a:off x="5834063" y="5275263"/>
            <a:ext cx="417512" cy="2397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5" name="Line 32"/>
          <p:cNvSpPr>
            <a:spLocks noChangeShapeType="1"/>
          </p:cNvSpPr>
          <p:nvPr/>
        </p:nvSpPr>
        <p:spPr bwMode="auto">
          <a:xfrm flipH="1">
            <a:off x="2160588" y="4102100"/>
            <a:ext cx="752475" cy="14684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16" name="Line 33"/>
          <p:cNvSpPr>
            <a:spLocks noChangeShapeType="1"/>
          </p:cNvSpPr>
          <p:nvPr/>
        </p:nvSpPr>
        <p:spPr bwMode="auto">
          <a:xfrm>
            <a:off x="2132013" y="4879975"/>
            <a:ext cx="392112" cy="15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17" name="Line 34"/>
          <p:cNvSpPr>
            <a:spLocks noChangeShapeType="1"/>
          </p:cNvSpPr>
          <p:nvPr/>
        </p:nvSpPr>
        <p:spPr bwMode="auto">
          <a:xfrm>
            <a:off x="1914525" y="5434013"/>
            <a:ext cx="307975" cy="3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18" name="Line 35"/>
          <p:cNvSpPr>
            <a:spLocks noChangeShapeType="1"/>
          </p:cNvSpPr>
          <p:nvPr/>
        </p:nvSpPr>
        <p:spPr bwMode="auto">
          <a:xfrm flipV="1">
            <a:off x="2632075" y="4648200"/>
            <a:ext cx="287338" cy="1428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19" name="Line 37"/>
          <p:cNvSpPr>
            <a:spLocks noChangeShapeType="1"/>
          </p:cNvSpPr>
          <p:nvPr/>
        </p:nvSpPr>
        <p:spPr bwMode="auto">
          <a:xfrm>
            <a:off x="2424113" y="4275138"/>
            <a:ext cx="392112"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20" name="Line 38"/>
          <p:cNvSpPr>
            <a:spLocks noChangeShapeType="1"/>
          </p:cNvSpPr>
          <p:nvPr/>
        </p:nvSpPr>
        <p:spPr bwMode="auto">
          <a:xfrm>
            <a:off x="2424113" y="4275138"/>
            <a:ext cx="392112" cy="158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21" name="Line 39"/>
          <p:cNvSpPr>
            <a:spLocks noChangeShapeType="1"/>
          </p:cNvSpPr>
          <p:nvPr/>
        </p:nvSpPr>
        <p:spPr bwMode="auto">
          <a:xfrm>
            <a:off x="2314575" y="5324475"/>
            <a:ext cx="307975" cy="317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solidFill>
                <a:prstClr val="black"/>
              </a:solidFill>
              <a:latin typeface="Comic Sans MS" panose="030F0902030302020204" pitchFamily="66" charset="0"/>
              <a:ea typeface="MS PGothic" charset="0"/>
            </a:endParaRPr>
          </a:p>
        </p:txBody>
      </p:sp>
      <p:sp>
        <p:nvSpPr>
          <p:cNvPr id="22" name="Text Box 41"/>
          <p:cNvSpPr txBox="1">
            <a:spLocks noChangeArrowheads="1"/>
          </p:cNvSpPr>
          <p:nvPr/>
        </p:nvSpPr>
        <p:spPr bwMode="auto">
          <a:xfrm>
            <a:off x="1430338" y="5908675"/>
            <a:ext cx="2185987" cy="461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2400" dirty="0">
                <a:solidFill>
                  <a:srgbClr val="CC0000"/>
                </a:solidFill>
                <a:latin typeface="Arial" panose="020B0604020202090204" pitchFamily="34" charset="0"/>
                <a:cs typeface="Arial" panose="020B0604020202090204" pitchFamily="34" charset="0"/>
              </a:rPr>
              <a:t>bus: </a:t>
            </a:r>
            <a:r>
              <a:rPr lang="en-US" i="0" dirty="0">
                <a:solidFill>
                  <a:prstClr val="black"/>
                </a:solidFill>
                <a:latin typeface="Arial" panose="020B0604020202090204" pitchFamily="34" charset="0"/>
                <a:cs typeface="Arial" panose="020B0604020202090204" pitchFamily="34" charset="0"/>
              </a:rPr>
              <a:t>coaxial cable</a:t>
            </a:r>
            <a:endParaRPr lang="en-US" i="0" dirty="0">
              <a:solidFill>
                <a:prstClr val="black"/>
              </a:solidFill>
              <a:latin typeface="Arial" panose="020B0604020202090204" pitchFamily="34" charset="0"/>
              <a:cs typeface="Arial" panose="020B0604020202090204" pitchFamily="34" charset="0"/>
            </a:endParaRPr>
          </a:p>
        </p:txBody>
      </p:sp>
      <p:sp>
        <p:nvSpPr>
          <p:cNvPr id="23" name="Text Box 42"/>
          <p:cNvSpPr txBox="1">
            <a:spLocks noChangeArrowheads="1"/>
          </p:cNvSpPr>
          <p:nvPr/>
        </p:nvSpPr>
        <p:spPr bwMode="auto">
          <a:xfrm>
            <a:off x="4989513" y="5691188"/>
            <a:ext cx="774700" cy="4619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2400" dirty="0">
                <a:solidFill>
                  <a:srgbClr val="CC0000"/>
                </a:solidFill>
                <a:latin typeface="Arial" panose="020B0604020202090204" pitchFamily="34" charset="0"/>
                <a:cs typeface="Arial" panose="020B0604020202090204" pitchFamily="34" charset="0"/>
              </a:rPr>
              <a:t>star</a:t>
            </a:r>
            <a:endParaRPr lang="en-US" sz="2400" dirty="0">
              <a:solidFill>
                <a:srgbClr val="CC0000"/>
              </a:solidFill>
              <a:latin typeface="Arial" panose="020B0604020202090204" pitchFamily="34" charset="0"/>
              <a:cs typeface="Arial" panose="020B0604020202090204" pitchFamily="34" charset="0"/>
            </a:endParaRPr>
          </a:p>
        </p:txBody>
      </p:sp>
      <p:grpSp>
        <p:nvGrpSpPr>
          <p:cNvPr id="24" name="Group 37"/>
          <p:cNvGrpSpPr/>
          <p:nvPr/>
        </p:nvGrpSpPr>
        <p:grpSpPr bwMode="auto">
          <a:xfrm>
            <a:off x="2733675" y="4398963"/>
            <a:ext cx="711200" cy="601662"/>
            <a:chOff x="7179310" y="4033520"/>
            <a:chExt cx="1009650" cy="855028"/>
          </a:xfrm>
        </p:grpSpPr>
        <p:grpSp>
          <p:nvGrpSpPr>
            <p:cNvPr id="25" name="Group 44"/>
            <p:cNvGrpSpPr/>
            <p:nvPr/>
          </p:nvGrpSpPr>
          <p:grpSpPr bwMode="auto">
            <a:xfrm>
              <a:off x="7179310" y="4033520"/>
              <a:ext cx="1009650" cy="855028"/>
              <a:chOff x="-44" y="1473"/>
              <a:chExt cx="981" cy="1105"/>
            </a:xfrm>
          </p:grpSpPr>
          <p:pic>
            <p:nvPicPr>
              <p:cNvPr id="2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26" name="Rectangle 43"/>
            <p:cNvSpPr>
              <a:spLocks noChangeArrowheads="1"/>
            </p:cNvSpPr>
            <p:nvPr/>
          </p:nvSpPr>
          <p:spPr bwMode="auto">
            <a:xfrm rot="-5400000">
              <a:off x="7438418" y="4308853"/>
              <a:ext cx="128593"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grpSp>
        <p:nvGrpSpPr>
          <p:cNvPr id="29" name="Group 42"/>
          <p:cNvGrpSpPr/>
          <p:nvPr/>
        </p:nvGrpSpPr>
        <p:grpSpPr bwMode="auto">
          <a:xfrm>
            <a:off x="1757363" y="3962400"/>
            <a:ext cx="701675" cy="517525"/>
            <a:chOff x="1046480" y="3962400"/>
            <a:chExt cx="1026163" cy="761428"/>
          </a:xfrm>
        </p:grpSpPr>
        <p:sp>
          <p:nvSpPr>
            <p:cNvPr id="30" name="Rectangle 48"/>
            <p:cNvSpPr>
              <a:spLocks noChangeArrowheads="1"/>
            </p:cNvSpPr>
            <p:nvPr/>
          </p:nvSpPr>
          <p:spPr bwMode="auto">
            <a:xfrm rot="-5400000">
              <a:off x="1893547" y="4299487"/>
              <a:ext cx="109777" cy="24841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31" name="Group 49"/>
            <p:cNvGrpSpPr/>
            <p:nvPr/>
          </p:nvGrpSpPr>
          <p:grpSpPr bwMode="auto">
            <a:xfrm>
              <a:off x="1046480" y="3962400"/>
              <a:ext cx="936071" cy="761428"/>
              <a:chOff x="-44" y="1473"/>
              <a:chExt cx="981" cy="1105"/>
            </a:xfrm>
          </p:grpSpPr>
          <p:pic>
            <p:nvPicPr>
              <p:cNvPr id="32"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34" name="Group 47"/>
          <p:cNvGrpSpPr/>
          <p:nvPr/>
        </p:nvGrpSpPr>
        <p:grpSpPr bwMode="auto">
          <a:xfrm>
            <a:off x="1473200" y="4551363"/>
            <a:ext cx="701675" cy="517525"/>
            <a:chOff x="1046480" y="3962400"/>
            <a:chExt cx="1026163" cy="761428"/>
          </a:xfrm>
        </p:grpSpPr>
        <p:sp>
          <p:nvSpPr>
            <p:cNvPr id="35" name="Rectangle 48"/>
            <p:cNvSpPr>
              <a:spLocks noChangeArrowheads="1"/>
            </p:cNvSpPr>
            <p:nvPr/>
          </p:nvSpPr>
          <p:spPr bwMode="auto">
            <a:xfrm rot="-54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36" name="Group 49"/>
            <p:cNvGrpSpPr/>
            <p:nvPr/>
          </p:nvGrpSpPr>
          <p:grpSpPr bwMode="auto">
            <a:xfrm>
              <a:off x="1046480" y="3962400"/>
              <a:ext cx="936071" cy="761428"/>
              <a:chOff x="-44" y="1473"/>
              <a:chExt cx="981" cy="1105"/>
            </a:xfrm>
          </p:grpSpPr>
          <p:pic>
            <p:nvPicPr>
              <p:cNvPr id="37"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8"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39" name="Group 52"/>
          <p:cNvGrpSpPr/>
          <p:nvPr/>
        </p:nvGrpSpPr>
        <p:grpSpPr bwMode="auto">
          <a:xfrm>
            <a:off x="1279525" y="5110163"/>
            <a:ext cx="701675" cy="517525"/>
            <a:chOff x="1046480" y="3962400"/>
            <a:chExt cx="1026163" cy="761428"/>
          </a:xfrm>
        </p:grpSpPr>
        <p:sp>
          <p:nvSpPr>
            <p:cNvPr id="40" name="Rectangle 53"/>
            <p:cNvSpPr>
              <a:spLocks noChangeArrowheads="1"/>
            </p:cNvSpPr>
            <p:nvPr/>
          </p:nvSpPr>
          <p:spPr bwMode="auto">
            <a:xfrm rot="-5400000">
              <a:off x="1893548" y="4299487"/>
              <a:ext cx="109776" cy="248414"/>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41" name="Group 54"/>
            <p:cNvGrpSpPr/>
            <p:nvPr/>
          </p:nvGrpSpPr>
          <p:grpSpPr bwMode="auto">
            <a:xfrm>
              <a:off x="1046480" y="3962400"/>
              <a:ext cx="936071" cy="761428"/>
              <a:chOff x="-44" y="1473"/>
              <a:chExt cx="981" cy="1105"/>
            </a:xfrm>
          </p:grpSpPr>
          <p:pic>
            <p:nvPicPr>
              <p:cNvPr id="42" name="Picture 5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3" name="Freeform 5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44" name="Group 57"/>
          <p:cNvGrpSpPr/>
          <p:nvPr/>
        </p:nvGrpSpPr>
        <p:grpSpPr bwMode="auto">
          <a:xfrm>
            <a:off x="2447925" y="5070475"/>
            <a:ext cx="711200" cy="600075"/>
            <a:chOff x="7179310" y="4033520"/>
            <a:chExt cx="1009650" cy="855028"/>
          </a:xfrm>
        </p:grpSpPr>
        <p:grpSp>
          <p:nvGrpSpPr>
            <p:cNvPr id="45" name="Group 44"/>
            <p:cNvGrpSpPr/>
            <p:nvPr/>
          </p:nvGrpSpPr>
          <p:grpSpPr bwMode="auto">
            <a:xfrm>
              <a:off x="7179310" y="4033520"/>
              <a:ext cx="1009650" cy="855028"/>
              <a:chOff x="-44" y="1473"/>
              <a:chExt cx="981" cy="1105"/>
            </a:xfrm>
          </p:grpSpPr>
          <p:pic>
            <p:nvPicPr>
              <p:cNvPr id="4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46" name="Rectangle 43"/>
            <p:cNvSpPr>
              <a:spLocks noChangeArrowheads="1"/>
            </p:cNvSpPr>
            <p:nvPr/>
          </p:nvSpPr>
          <p:spPr bwMode="auto">
            <a:xfrm rot="-5400000">
              <a:off x="7439379" y="4308711"/>
              <a:ext cx="126671" cy="196071"/>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grpSp>
        <p:nvGrpSpPr>
          <p:cNvPr id="49" name="Group 62"/>
          <p:cNvGrpSpPr/>
          <p:nvPr/>
        </p:nvGrpSpPr>
        <p:grpSpPr bwMode="auto">
          <a:xfrm>
            <a:off x="4419600" y="4687888"/>
            <a:ext cx="914400" cy="690562"/>
            <a:chOff x="1046480" y="3962400"/>
            <a:chExt cx="1026163" cy="761428"/>
          </a:xfrm>
        </p:grpSpPr>
        <p:sp>
          <p:nvSpPr>
            <p:cNvPr id="50" name="Rectangle 48"/>
            <p:cNvSpPr>
              <a:spLocks noChangeArrowheads="1"/>
            </p:cNvSpPr>
            <p:nvPr/>
          </p:nvSpPr>
          <p:spPr bwMode="auto">
            <a:xfrm rot="-5400000">
              <a:off x="1893689" y="4299817"/>
              <a:ext cx="110275" cy="247633"/>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51" name="Group 49"/>
            <p:cNvGrpSpPr/>
            <p:nvPr/>
          </p:nvGrpSpPr>
          <p:grpSpPr bwMode="auto">
            <a:xfrm>
              <a:off x="1046480" y="3962400"/>
              <a:ext cx="936071" cy="761428"/>
              <a:chOff x="-44" y="1473"/>
              <a:chExt cx="981" cy="1105"/>
            </a:xfrm>
          </p:grpSpPr>
          <p:pic>
            <p:nvPicPr>
              <p:cNvPr id="52" name="Picture 50"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3"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54" name="Group 67"/>
          <p:cNvGrpSpPr/>
          <p:nvPr/>
        </p:nvGrpSpPr>
        <p:grpSpPr bwMode="auto">
          <a:xfrm>
            <a:off x="7548563" y="4779963"/>
            <a:ext cx="854075" cy="741362"/>
            <a:chOff x="7179310" y="4033520"/>
            <a:chExt cx="1009650" cy="855028"/>
          </a:xfrm>
        </p:grpSpPr>
        <p:grpSp>
          <p:nvGrpSpPr>
            <p:cNvPr id="55" name="Group 44"/>
            <p:cNvGrpSpPr/>
            <p:nvPr/>
          </p:nvGrpSpPr>
          <p:grpSpPr bwMode="auto">
            <a:xfrm>
              <a:off x="7179310" y="4033520"/>
              <a:ext cx="1009650" cy="855028"/>
              <a:chOff x="-44" y="1473"/>
              <a:chExt cx="981" cy="1105"/>
            </a:xfrm>
          </p:grpSpPr>
          <p:pic>
            <p:nvPicPr>
              <p:cNvPr id="5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56" name="Rectangle 43"/>
            <p:cNvSpPr>
              <a:spLocks noChangeArrowheads="1"/>
            </p:cNvSpPr>
            <p:nvPr/>
          </p:nvSpPr>
          <p:spPr bwMode="auto">
            <a:xfrm rot="-5400000">
              <a:off x="7438954" y="4308497"/>
              <a:ext cx="128163" cy="19705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sp>
        <p:nvSpPr>
          <p:cNvPr id="59" name="Rectangle 43"/>
          <p:cNvSpPr>
            <a:spLocks noChangeArrowheads="1"/>
          </p:cNvSpPr>
          <p:nvPr/>
        </p:nvSpPr>
        <p:spPr bwMode="auto">
          <a:xfrm>
            <a:off x="6497638" y="4351338"/>
            <a:ext cx="109537" cy="16510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60" name="Group 44"/>
          <p:cNvGrpSpPr/>
          <p:nvPr/>
        </p:nvGrpSpPr>
        <p:grpSpPr bwMode="auto">
          <a:xfrm>
            <a:off x="6116638" y="3784600"/>
            <a:ext cx="852487" cy="741363"/>
            <a:chOff x="-44" y="1473"/>
            <a:chExt cx="981" cy="1105"/>
          </a:xfrm>
        </p:grpSpPr>
        <p:pic>
          <p:nvPicPr>
            <p:cNvPr id="6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nvGrpSpPr>
          <p:cNvPr id="63" name="Group 1"/>
          <p:cNvGrpSpPr/>
          <p:nvPr/>
        </p:nvGrpSpPr>
        <p:grpSpPr bwMode="auto">
          <a:xfrm>
            <a:off x="5943600" y="5926138"/>
            <a:ext cx="854075" cy="835025"/>
            <a:chOff x="8077200" y="3320111"/>
            <a:chExt cx="853440" cy="835329"/>
          </a:xfrm>
        </p:grpSpPr>
        <p:sp>
          <p:nvSpPr>
            <p:cNvPr id="64" name="Rectangle 43"/>
            <p:cNvSpPr>
              <a:spLocks noChangeArrowheads="1"/>
            </p:cNvSpPr>
            <p:nvPr/>
          </p:nvSpPr>
          <p:spPr bwMode="auto">
            <a:xfrm>
              <a:off x="8630826" y="3320111"/>
              <a:ext cx="111042" cy="165160"/>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Comic Sans MS" panose="030F0902030302020204" pitchFamily="66" charset="0"/>
              </a:endParaRPr>
            </a:p>
          </p:txBody>
        </p:sp>
        <p:grpSp>
          <p:nvGrpSpPr>
            <p:cNvPr id="65" name="Group 44"/>
            <p:cNvGrpSpPr/>
            <p:nvPr/>
          </p:nvGrpSpPr>
          <p:grpSpPr bwMode="auto">
            <a:xfrm>
              <a:off x="8077200" y="3413760"/>
              <a:ext cx="853440" cy="741680"/>
              <a:chOff x="-44" y="1473"/>
              <a:chExt cx="981" cy="1105"/>
            </a:xfrm>
          </p:grpSpPr>
          <p:pic>
            <p:nvPicPr>
              <p:cNvPr id="66"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7"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pic>
        <p:nvPicPr>
          <p:cNvPr id="68" name="Picture 3"/>
          <p:cNvPicPr>
            <a:picLocks noChangeAspect="1" noChangeArrowheads="1"/>
          </p:cNvPicPr>
          <p:nvPr/>
        </p:nvPicPr>
        <p:blipFill>
          <a:blip r:embed="rId3"/>
          <a:srcRect/>
          <a:stretch>
            <a:fillRect/>
          </a:stretch>
        </p:blipFill>
        <p:spPr bwMode="auto">
          <a:xfrm>
            <a:off x="6256338" y="4962525"/>
            <a:ext cx="603250" cy="3413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CF9F2684-7203-4479-B437-B459D912F523}"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88067" name="Rectangle 2"/>
          <p:cNvSpPr>
            <a:spLocks noGrp="1" noChangeArrowheads="1"/>
          </p:cNvSpPr>
          <p:nvPr>
            <p:ph type="title" idx="4294967295"/>
          </p:nvPr>
        </p:nvSpPr>
        <p:spPr>
          <a:xfrm>
            <a:off x="-1" y="228600"/>
            <a:ext cx="12107119" cy="1143000"/>
          </a:xfrm>
          <a:prstGeom prst="rect">
            <a:avLst/>
          </a:prstGeom>
        </p:spPr>
        <p:txBody>
          <a:bodyPr/>
          <a:lstStyle/>
          <a:p>
            <a:pPr algn="ctr"/>
            <a:r>
              <a:rPr lang="zh-CN" altLang="en-US" dirty="0"/>
              <a:t>以太网的帧结构</a:t>
            </a:r>
            <a:endParaRPr lang="zh-CN" altLang="en-US" dirty="0"/>
          </a:p>
        </p:txBody>
      </p:sp>
      <p:sp>
        <p:nvSpPr>
          <p:cNvPr id="865323" name="Text Box 43"/>
          <p:cNvSpPr txBox="1">
            <a:spLocks noChangeArrowheads="1"/>
          </p:cNvSpPr>
          <p:nvPr/>
        </p:nvSpPr>
        <p:spPr bwMode="auto">
          <a:xfrm>
            <a:off x="649536" y="5304968"/>
            <a:ext cx="11091614" cy="11126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180975" indent="-180975">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nSpc>
                <a:spcPct val="125000"/>
              </a:lnSpc>
              <a:spcBef>
                <a:spcPct val="5000"/>
              </a:spcBef>
              <a:buClr>
                <a:srgbClr val="ED7D31"/>
              </a:buClr>
              <a:buFont typeface="Arial" panose="020B0604020202090204" pitchFamily="34" charset="0"/>
              <a:buChar char="•"/>
            </a:pPr>
            <a:r>
              <a:rPr lang="zh-CN" altLang="en-US" sz="2600" dirty="0">
                <a:solidFill>
                  <a:srgbClr val="0563C1"/>
                </a:solidFill>
                <a:latin typeface="Microsoft YaHei"/>
                <a:ea typeface="Microsoft YaHei"/>
              </a:rPr>
              <a:t>发送方：</a:t>
            </a:r>
            <a:r>
              <a:rPr lang="zh-CN" altLang="en-US" sz="2600" dirty="0">
                <a:solidFill>
                  <a:prstClr val="black"/>
                </a:solidFill>
                <a:latin typeface="Microsoft YaHei"/>
                <a:ea typeface="Microsoft YaHei"/>
              </a:rPr>
              <a:t>发送适配器将</a:t>
            </a:r>
            <a:r>
              <a:rPr lang="en-US" altLang="zh-CN" sz="2600" dirty="0">
                <a:solidFill>
                  <a:srgbClr val="FF0000"/>
                </a:solidFill>
                <a:latin typeface="Microsoft YaHei"/>
                <a:ea typeface="Microsoft YaHei"/>
              </a:rPr>
              <a:t>IP</a:t>
            </a:r>
            <a:r>
              <a:rPr lang="zh-CN" altLang="en-US" sz="2600" dirty="0">
                <a:solidFill>
                  <a:srgbClr val="FF0000"/>
                </a:solidFill>
                <a:latin typeface="Microsoft YaHei"/>
                <a:ea typeface="Microsoft YaHei"/>
              </a:rPr>
              <a:t>数据报封装</a:t>
            </a:r>
            <a:r>
              <a:rPr lang="zh-CN" altLang="en-US" sz="2600" dirty="0">
                <a:solidFill>
                  <a:prstClr val="black"/>
                </a:solidFill>
                <a:latin typeface="Microsoft YaHei"/>
                <a:ea typeface="Microsoft YaHei"/>
              </a:rPr>
              <a:t>成以太网帧，并传递到物理层。</a:t>
            </a:r>
            <a:endParaRPr lang="zh-CN" altLang="en-US" sz="2600" dirty="0">
              <a:solidFill>
                <a:prstClr val="black"/>
              </a:solidFill>
              <a:latin typeface="Microsoft YaHei"/>
              <a:ea typeface="Microsoft YaHei"/>
            </a:endParaRPr>
          </a:p>
          <a:p>
            <a:pPr>
              <a:lnSpc>
                <a:spcPct val="125000"/>
              </a:lnSpc>
              <a:spcBef>
                <a:spcPct val="5000"/>
              </a:spcBef>
              <a:buClr>
                <a:srgbClr val="ED7D31"/>
              </a:buClr>
              <a:buFont typeface="Arial" panose="020B0604020202090204" pitchFamily="34" charset="0"/>
              <a:buChar char="•"/>
            </a:pPr>
            <a:r>
              <a:rPr lang="zh-CN" altLang="en-US" sz="2600" dirty="0">
                <a:solidFill>
                  <a:srgbClr val="0563C1"/>
                </a:solidFill>
                <a:latin typeface="Microsoft YaHei"/>
                <a:ea typeface="Microsoft YaHei"/>
              </a:rPr>
              <a:t>接收方：</a:t>
            </a:r>
            <a:r>
              <a:rPr lang="zh-CN" altLang="en-US" sz="2600" dirty="0">
                <a:solidFill>
                  <a:prstClr val="black"/>
                </a:solidFill>
                <a:latin typeface="Microsoft YaHei"/>
                <a:ea typeface="Microsoft YaHei"/>
              </a:rPr>
              <a:t>接收适配器从物理层收到该帧，</a:t>
            </a:r>
            <a:r>
              <a:rPr lang="zh-CN" altLang="en-US" sz="2600" dirty="0">
                <a:solidFill>
                  <a:srgbClr val="FF0000"/>
                </a:solidFill>
                <a:latin typeface="Microsoft YaHei"/>
                <a:ea typeface="Microsoft YaHei"/>
              </a:rPr>
              <a:t>取出</a:t>
            </a:r>
            <a:r>
              <a:rPr lang="en-US" altLang="zh-CN" sz="2600" dirty="0">
                <a:solidFill>
                  <a:srgbClr val="FF0000"/>
                </a:solidFill>
                <a:latin typeface="Microsoft YaHei"/>
                <a:ea typeface="Microsoft YaHei"/>
              </a:rPr>
              <a:t>IP</a:t>
            </a:r>
            <a:r>
              <a:rPr lang="zh-CN" altLang="en-US" sz="2600" dirty="0">
                <a:solidFill>
                  <a:srgbClr val="FF0000"/>
                </a:solidFill>
                <a:latin typeface="Microsoft YaHei"/>
                <a:ea typeface="Microsoft YaHei"/>
              </a:rPr>
              <a:t>数据报</a:t>
            </a:r>
            <a:r>
              <a:rPr lang="zh-CN" altLang="en-US" sz="2600" dirty="0">
                <a:solidFill>
                  <a:prstClr val="black"/>
                </a:solidFill>
                <a:latin typeface="Microsoft YaHei"/>
                <a:ea typeface="Microsoft YaHei"/>
              </a:rPr>
              <a:t>，并传递给网络层。</a:t>
            </a:r>
            <a:endParaRPr lang="zh-CN" altLang="en-US" sz="2600" dirty="0">
              <a:solidFill>
                <a:prstClr val="black"/>
              </a:solidFill>
              <a:latin typeface="Microsoft YaHei"/>
              <a:ea typeface="Microsoft YaHei"/>
            </a:endParaRPr>
          </a:p>
        </p:txBody>
      </p:sp>
      <p:graphicFrame>
        <p:nvGraphicFramePr>
          <p:cNvPr id="4" name="表格 3"/>
          <p:cNvGraphicFramePr>
            <a:graphicFrameLocks noGrp="1"/>
          </p:cNvGraphicFramePr>
          <p:nvPr/>
        </p:nvGraphicFramePr>
        <p:xfrm>
          <a:off x="505068" y="3928056"/>
          <a:ext cx="9927280" cy="406645"/>
        </p:xfrm>
        <a:graphic>
          <a:graphicData uri="http://schemas.openxmlformats.org/drawingml/2006/table">
            <a:tbl>
              <a:tblPr firstRow="1" bandRow="1">
                <a:tableStyleId>{5C22544A-7EE6-4342-B048-85BDC9FD1C3A}</a:tableStyleId>
              </a:tblPr>
              <a:tblGrid>
                <a:gridCol w="1240910"/>
                <a:gridCol w="1240910"/>
                <a:gridCol w="1240910"/>
                <a:gridCol w="1240910"/>
                <a:gridCol w="1240910"/>
                <a:gridCol w="1240910"/>
                <a:gridCol w="1240910"/>
                <a:gridCol w="1240910"/>
              </a:tblGrid>
              <a:tr h="406645">
                <a:tc>
                  <a:txBody>
                    <a:bodyPr/>
                    <a:lstStyle/>
                    <a:p>
                      <a:r>
                        <a:rPr lang="en-US" altLang="zh-CN" dirty="0"/>
                        <a:t>10101010</a:t>
                      </a:r>
                      <a:endParaRPr lang="zh-CN" altLang="en-US" dirty="0"/>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defRPr/>
                      </a:pPr>
                      <a:r>
                        <a:rPr lang="en-US" altLang="zh-CN" dirty="0"/>
                        <a:t>10101010</a:t>
                      </a:r>
                      <a:endParaRPr lang="zh-CN" altLang="en-US" dirty="0"/>
                    </a:p>
                  </a:txBody>
                  <a:tcPr/>
                </a:tc>
                <a:tc>
                  <a:txBody>
                    <a:bodyPr/>
                    <a:lstStyle/>
                    <a:p>
                      <a:r>
                        <a:rPr lang="en-US" altLang="zh-CN" dirty="0"/>
                        <a:t>10101010</a:t>
                      </a:r>
                      <a:endParaRPr lang="zh-CN" altLang="en-US" dirty="0"/>
                    </a:p>
                  </a:txBody>
                  <a:tcPr/>
                </a:tc>
                <a:tc>
                  <a:txBody>
                    <a:bodyPr/>
                    <a:lstStyle/>
                    <a:p>
                      <a:r>
                        <a:rPr lang="en-US" altLang="zh-CN" dirty="0"/>
                        <a:t>10101010</a:t>
                      </a:r>
                      <a:endParaRPr lang="zh-CN" altLang="en-US" dirty="0"/>
                    </a:p>
                  </a:txBody>
                  <a:tcPr/>
                </a:tc>
                <a:tc>
                  <a:txBody>
                    <a:bodyPr/>
                    <a:lstStyle/>
                    <a:p>
                      <a:r>
                        <a:rPr lang="en-US" altLang="zh-CN" dirty="0"/>
                        <a:t>10101010</a:t>
                      </a:r>
                      <a:endParaRPr lang="zh-CN" altLang="en-US" dirty="0"/>
                    </a:p>
                  </a:txBody>
                  <a:tcPr/>
                </a:tc>
                <a:tc>
                  <a:txBody>
                    <a:bodyPr/>
                    <a:lstStyle/>
                    <a:p>
                      <a:r>
                        <a:rPr lang="en-US" altLang="zh-CN" dirty="0"/>
                        <a:t>10101010</a:t>
                      </a:r>
                      <a:endParaRPr lang="zh-CN" altLang="en-US" dirty="0"/>
                    </a:p>
                  </a:txBody>
                  <a:tcPr/>
                </a:tc>
                <a:tc>
                  <a:txBody>
                    <a:bodyPr/>
                    <a:lstStyle/>
                    <a:p>
                      <a:r>
                        <a:rPr lang="en-US" altLang="zh-CN" dirty="0"/>
                        <a:t>10101010</a:t>
                      </a:r>
                      <a:endParaRPr lang="zh-CN" altLang="en-US" dirty="0"/>
                    </a:p>
                  </a:txBody>
                  <a:tcPr/>
                </a:tc>
                <a:tc>
                  <a:txBody>
                    <a:bodyPr/>
                    <a:lstStyle/>
                    <a:p>
                      <a:r>
                        <a:rPr lang="en-US" altLang="zh-CN" dirty="0">
                          <a:solidFill>
                            <a:schemeClr val="accent4">
                              <a:lumMod val="60000"/>
                              <a:lumOff val="40000"/>
                            </a:schemeClr>
                          </a:solidFill>
                        </a:rPr>
                        <a:t>10101011</a:t>
                      </a:r>
                      <a:endParaRPr lang="zh-CN" altLang="en-US" dirty="0">
                        <a:solidFill>
                          <a:schemeClr val="accent4">
                            <a:lumMod val="60000"/>
                            <a:lumOff val="40000"/>
                          </a:schemeClr>
                        </a:solidFill>
                      </a:endParaRPr>
                    </a:p>
                  </a:txBody>
                  <a:tcPr/>
                </a:tc>
              </a:tr>
            </a:tbl>
          </a:graphicData>
        </a:graphic>
      </p:graphicFrame>
      <p:sp>
        <p:nvSpPr>
          <p:cNvPr id="13" name="任意多边形 12"/>
          <p:cNvSpPr/>
          <p:nvPr/>
        </p:nvSpPr>
        <p:spPr>
          <a:xfrm>
            <a:off x="541867" y="2878665"/>
            <a:ext cx="9855200" cy="1011059"/>
          </a:xfrm>
          <a:custGeom>
            <a:avLst/>
            <a:gdLst>
              <a:gd name="connsiteX0" fmla="*/ 2280355 w 9855200"/>
              <a:gd name="connsiteY0" fmla="*/ 11289 h 1433689"/>
              <a:gd name="connsiteX1" fmla="*/ 0 w 9855200"/>
              <a:gd name="connsiteY1" fmla="*/ 1433689 h 1433689"/>
              <a:gd name="connsiteX2" fmla="*/ 9855200 w 9855200"/>
              <a:gd name="connsiteY2" fmla="*/ 1433689 h 1433689"/>
              <a:gd name="connsiteX3" fmla="*/ 3781777 w 9855200"/>
              <a:gd name="connsiteY3" fmla="*/ 0 h 1433689"/>
              <a:gd name="connsiteX4" fmla="*/ 2336800 w 9855200"/>
              <a:gd name="connsiteY4" fmla="*/ 0 h 1433689"/>
              <a:gd name="connsiteX5" fmla="*/ 2280355 w 9855200"/>
              <a:gd name="connsiteY5" fmla="*/ 11289 h 1433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9855200" h="1433689">
                <a:moveTo>
                  <a:pt x="2280355" y="11289"/>
                </a:moveTo>
                <a:lnTo>
                  <a:pt x="0" y="1433689"/>
                </a:lnTo>
                <a:lnTo>
                  <a:pt x="9855200" y="1433689"/>
                </a:lnTo>
                <a:lnTo>
                  <a:pt x="3781777" y="0"/>
                </a:lnTo>
                <a:lnTo>
                  <a:pt x="2336800" y="0"/>
                </a:lnTo>
                <a:lnTo>
                  <a:pt x="2280355" y="11289"/>
                </a:lnTo>
                <a:close/>
              </a:path>
            </a:pathLst>
          </a:custGeom>
          <a:solidFill>
            <a:schemeClr val="accent6">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17" name="组合 16"/>
          <p:cNvGrpSpPr/>
          <p:nvPr/>
        </p:nvGrpSpPr>
        <p:grpSpPr>
          <a:xfrm>
            <a:off x="1804702" y="971151"/>
            <a:ext cx="9485598" cy="1859792"/>
            <a:chOff x="1804702" y="1230798"/>
            <a:chExt cx="9485598" cy="1859792"/>
          </a:xfrm>
        </p:grpSpPr>
        <p:sp>
          <p:nvSpPr>
            <p:cNvPr id="9" name="Text Box 5"/>
            <p:cNvSpPr txBox="1">
              <a:spLocks noChangeArrowheads="1"/>
            </p:cNvSpPr>
            <p:nvPr/>
          </p:nvSpPr>
          <p:spPr bwMode="auto">
            <a:xfrm>
              <a:off x="6000284" y="1230798"/>
              <a:ext cx="2154004" cy="365125"/>
            </a:xfrm>
            <a:prstGeom prst="rect">
              <a:avLst/>
            </a:prstGeom>
            <a:no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2400" dirty="0">
                  <a:solidFill>
                    <a:srgbClr val="FF0000"/>
                  </a:solidFill>
                  <a:latin typeface="+mn-ea"/>
                  <a:ea typeface="+mn-ea"/>
                </a:rPr>
                <a:t>CRC</a:t>
              </a:r>
              <a:r>
                <a:rPr lang="zh-CN" altLang="en-US" sz="2400" dirty="0">
                  <a:solidFill>
                    <a:srgbClr val="FF0000"/>
                  </a:solidFill>
                  <a:latin typeface="+mn-ea"/>
                  <a:ea typeface="+mn-ea"/>
                </a:rPr>
                <a:t>检测范围</a:t>
              </a:r>
              <a:endParaRPr lang="zh-CN" altLang="en-US" sz="2400" dirty="0">
                <a:solidFill>
                  <a:prstClr val="black"/>
                </a:solidFill>
                <a:latin typeface="+mn-ea"/>
                <a:ea typeface="+mn-ea"/>
              </a:endParaRPr>
            </a:p>
          </p:txBody>
        </p:sp>
        <p:sp>
          <p:nvSpPr>
            <p:cNvPr id="10" name="Text Box 6"/>
            <p:cNvSpPr txBox="1">
              <a:spLocks noChangeArrowheads="1"/>
            </p:cNvSpPr>
            <p:nvPr/>
          </p:nvSpPr>
          <p:spPr bwMode="auto">
            <a:xfrm>
              <a:off x="1804702" y="2088446"/>
              <a:ext cx="9192085" cy="377825"/>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zh-CN" altLang="en-US" sz="2000" b="1" dirty="0">
                  <a:solidFill>
                    <a:prstClr val="black"/>
                  </a:solidFill>
                  <a:latin typeface="+mn-ea"/>
                  <a:ea typeface="+mn-ea"/>
                </a:rPr>
                <a:t>字节：</a:t>
              </a:r>
              <a:r>
                <a:rPr lang="zh-CN" altLang="en-US" sz="2000" b="1" dirty="0">
                  <a:solidFill>
                    <a:prstClr val="black"/>
                  </a:solidFill>
                </a:rPr>
                <a:t>                  </a:t>
              </a:r>
              <a:r>
                <a:rPr lang="en-US" altLang="zh-CN" sz="2000" b="1" dirty="0">
                  <a:solidFill>
                    <a:prstClr val="black"/>
                  </a:solidFill>
                </a:rPr>
                <a:t>8                   6                   6                    2               46</a:t>
              </a:r>
              <a:r>
                <a:rPr lang="zh-CN" altLang="en-US" sz="2000" b="1" dirty="0">
                  <a:solidFill>
                    <a:prstClr val="black"/>
                  </a:solidFill>
                </a:rPr>
                <a:t>～</a:t>
              </a:r>
              <a:r>
                <a:rPr lang="en-US" altLang="zh-CN" sz="2000" b="1" dirty="0">
                  <a:solidFill>
                    <a:prstClr val="black"/>
                  </a:solidFill>
                </a:rPr>
                <a:t>1500            4</a:t>
              </a:r>
              <a:endParaRPr lang="en-US" altLang="zh-CN" sz="2000" dirty="0">
                <a:solidFill>
                  <a:prstClr val="black"/>
                </a:solidFill>
                <a:latin typeface="Comic Sans MS" panose="030F0902030302020204" pitchFamily="66" charset="0"/>
              </a:endParaRPr>
            </a:p>
          </p:txBody>
        </p:sp>
        <p:sp>
          <p:nvSpPr>
            <p:cNvPr id="11" name="AutoShape 8"/>
            <p:cNvSpPr/>
            <p:nvPr/>
          </p:nvSpPr>
          <p:spPr bwMode="auto">
            <a:xfrm rot="5400000">
              <a:off x="6862974" y="-828361"/>
              <a:ext cx="428625" cy="5536354"/>
            </a:xfrm>
            <a:prstGeom prst="leftBrace">
              <a:avLst>
                <a:gd name="adj1" fmla="val 81728"/>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graphicFrame>
          <p:nvGraphicFramePr>
            <p:cNvPr id="12" name="Group 46"/>
            <p:cNvGraphicFramePr/>
            <p:nvPr/>
          </p:nvGraphicFramePr>
          <p:xfrm>
            <a:off x="2909098" y="2511152"/>
            <a:ext cx="8381202" cy="579438"/>
          </p:xfrm>
          <a:graphic>
            <a:graphicData uri="http://schemas.openxmlformats.org/drawingml/2006/table">
              <a:tbl>
                <a:tblPr/>
                <a:tblGrid>
                  <a:gridCol w="1396867"/>
                  <a:gridCol w="1396867"/>
                  <a:gridCol w="1396867"/>
                  <a:gridCol w="1396867"/>
                  <a:gridCol w="1396867"/>
                  <a:gridCol w="1396867"/>
                </a:tblGrid>
                <a:tr h="579438">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前同步码</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目的地址</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源地址</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a:ln>
                              <a:noFill/>
                            </a:ln>
                            <a:solidFill>
                              <a:schemeClr val="tx1"/>
                            </a:solidFill>
                            <a:effectLst/>
                            <a:latin typeface="+mn-ea"/>
                            <a:ea typeface="+mn-ea"/>
                          </a:rPr>
                          <a:t>类型</a:t>
                        </a:r>
                        <a:endParaRPr kumimoji="0" lang="zh-CN" altLang="en-US" sz="2000" b="1" i="0" u="none" strike="noStrike" cap="none" normalizeH="0" baseline="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a:ln>
                              <a:noFill/>
                            </a:ln>
                            <a:solidFill>
                              <a:schemeClr val="tx1"/>
                            </a:solidFill>
                            <a:effectLst/>
                            <a:latin typeface="+mn-ea"/>
                            <a:ea typeface="+mn-ea"/>
                          </a:rPr>
                          <a:t>数据</a:t>
                        </a:r>
                        <a:endParaRPr kumimoji="0" lang="zh-CN" altLang="en-US" sz="2000" b="1" i="0" u="none" strike="noStrike" cap="none" normalizeH="0" baseline="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en-US" altLang="zh-CN" sz="2000" b="1" i="0" u="none" strike="noStrike" cap="none" normalizeH="0" baseline="0" dirty="0">
                            <a:ln>
                              <a:noFill/>
                            </a:ln>
                            <a:solidFill>
                              <a:schemeClr val="tx1"/>
                            </a:solidFill>
                            <a:effectLst/>
                            <a:latin typeface="+mn-ea"/>
                            <a:ea typeface="+mn-ea"/>
                          </a:rPr>
                          <a:t>CRC</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grpSp>
      <p:sp>
        <p:nvSpPr>
          <p:cNvPr id="14" name="矩形 13"/>
          <p:cNvSpPr/>
          <p:nvPr/>
        </p:nvSpPr>
        <p:spPr>
          <a:xfrm>
            <a:off x="4149759" y="4836924"/>
            <a:ext cx="1338829" cy="369332"/>
          </a:xfrm>
          <a:prstGeom prst="rect">
            <a:avLst/>
          </a:prstGeom>
        </p:spPr>
        <p:txBody>
          <a:bodyPr wrap="none">
            <a:spAutoFit/>
          </a:bodyPr>
          <a:lstStyle/>
          <a:p>
            <a:pPr algn="ctr">
              <a:spcBef>
                <a:spcPct val="0"/>
              </a:spcBef>
            </a:pPr>
            <a:r>
              <a:rPr kumimoji="1" lang="zh-CN" altLang="en-US" b="1" dirty="0">
                <a:solidFill>
                  <a:srgbClr val="FF0000"/>
                </a:solidFill>
                <a:latin typeface="+mn-ea"/>
              </a:rPr>
              <a:t>用于帧同步</a:t>
            </a:r>
            <a:endParaRPr kumimoji="1" lang="zh-CN" altLang="en-US" b="1" dirty="0">
              <a:solidFill>
                <a:srgbClr val="FF0000"/>
              </a:solidFill>
              <a:latin typeface="+mn-ea"/>
            </a:endParaRPr>
          </a:p>
        </p:txBody>
      </p:sp>
      <p:sp>
        <p:nvSpPr>
          <p:cNvPr id="15" name="矩形 14"/>
          <p:cNvSpPr/>
          <p:nvPr/>
        </p:nvSpPr>
        <p:spPr>
          <a:xfrm>
            <a:off x="8885474" y="4829705"/>
            <a:ext cx="2404826" cy="369332"/>
          </a:xfrm>
          <a:prstGeom prst="rect">
            <a:avLst/>
          </a:prstGeom>
        </p:spPr>
        <p:txBody>
          <a:bodyPr wrap="none">
            <a:spAutoFit/>
          </a:bodyPr>
          <a:lstStyle/>
          <a:p>
            <a:pPr algn="ctr">
              <a:spcBef>
                <a:spcPct val="0"/>
              </a:spcBef>
            </a:pPr>
            <a:r>
              <a:rPr kumimoji="1" lang="zh-CN" altLang="en-US" b="1" dirty="0">
                <a:solidFill>
                  <a:srgbClr val="FF0000"/>
                </a:solidFill>
                <a:latin typeface="+mn-ea"/>
              </a:rPr>
              <a:t>帧开始定界符，</a:t>
            </a:r>
            <a:r>
              <a:rPr kumimoji="1" lang="en-US" altLang="zh-CN" b="1" dirty="0">
                <a:solidFill>
                  <a:srgbClr val="FF0000"/>
                </a:solidFill>
                <a:latin typeface="+mn-ea"/>
              </a:rPr>
              <a:t>1</a:t>
            </a:r>
            <a:r>
              <a:rPr kumimoji="1" lang="zh-CN" altLang="en-US" b="1" dirty="0">
                <a:solidFill>
                  <a:srgbClr val="FF0000"/>
                </a:solidFill>
                <a:latin typeface="+mn-ea"/>
              </a:rPr>
              <a:t>字节</a:t>
            </a:r>
            <a:endParaRPr kumimoji="1" lang="zh-CN" altLang="en-US" b="1" dirty="0">
              <a:solidFill>
                <a:srgbClr val="FF0000"/>
              </a:solidFill>
              <a:latin typeface="+mn-ea"/>
            </a:endParaRPr>
          </a:p>
        </p:txBody>
      </p:sp>
      <p:sp>
        <p:nvSpPr>
          <p:cNvPr id="21" name="AutoShape 8"/>
          <p:cNvSpPr/>
          <p:nvPr/>
        </p:nvSpPr>
        <p:spPr bwMode="auto">
          <a:xfrm rot="16200000">
            <a:off x="4604860" y="295377"/>
            <a:ext cx="428625" cy="8603939"/>
          </a:xfrm>
          <a:prstGeom prst="leftBrace">
            <a:avLst>
              <a:gd name="adj1" fmla="val 81728"/>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sp>
        <p:nvSpPr>
          <p:cNvPr id="23" name="AutoShape 8"/>
          <p:cNvSpPr/>
          <p:nvPr/>
        </p:nvSpPr>
        <p:spPr bwMode="auto">
          <a:xfrm rot="16200000">
            <a:off x="9574581" y="3980148"/>
            <a:ext cx="428625" cy="1216347"/>
          </a:xfrm>
          <a:prstGeom prst="leftBrace">
            <a:avLst>
              <a:gd name="adj1" fmla="val 81728"/>
              <a:gd name="adj2" fmla="val 50000"/>
            </a:avLst>
          </a:prstGeom>
          <a:noFill/>
          <a:ln w="2857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865323"/>
                                        </p:tgtEl>
                                        <p:attrNameLst>
                                          <p:attrName>style.visibility</p:attrName>
                                        </p:attrNameLst>
                                      </p:cBhvr>
                                      <p:to>
                                        <p:strVal val="visible"/>
                                      </p:to>
                                    </p:set>
                                    <p:animEffect transition="in" filter="dissolve">
                                      <p:cBhvr>
                                        <p:cTn id="7" dur="500"/>
                                        <p:tgtEl>
                                          <p:spTgt spid="8653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5323" grpId="0"/>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A95724F2-E57D-4509-B37C-E6B624A433BD}"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869379" name="Rectangle 3"/>
          <p:cNvSpPr>
            <a:spLocks noGrp="1" noChangeArrowheads="1"/>
          </p:cNvSpPr>
          <p:nvPr>
            <p:ph type="body" idx="4294967295"/>
          </p:nvPr>
        </p:nvSpPr>
        <p:spPr>
          <a:xfrm>
            <a:off x="686884" y="725807"/>
            <a:ext cx="10603416" cy="3481087"/>
          </a:xfrm>
          <a:prstGeom prst="rect">
            <a:avLst/>
          </a:prstGeom>
        </p:spPr>
        <p:txBody>
          <a:bodyPr/>
          <a:lstStyle/>
          <a:p>
            <a:pPr>
              <a:lnSpc>
                <a:spcPct val="130000"/>
              </a:lnSpc>
            </a:pPr>
            <a:r>
              <a:rPr lang="zh-CN" altLang="en-US" sz="2400" dirty="0" smtClean="0">
                <a:latin typeface="+mn-ea"/>
              </a:rPr>
              <a:t>适配器</a:t>
            </a:r>
            <a:r>
              <a:rPr lang="en-US" altLang="zh-CN" sz="2400" dirty="0">
                <a:latin typeface="+mn-ea"/>
              </a:rPr>
              <a:t>B</a:t>
            </a:r>
            <a:r>
              <a:rPr lang="zh-CN" altLang="en-US" sz="2400" dirty="0">
                <a:solidFill>
                  <a:srgbClr val="FF0000"/>
                </a:solidFill>
                <a:latin typeface="+mn-ea"/>
              </a:rPr>
              <a:t>只接收目的地址与其</a:t>
            </a:r>
            <a:r>
              <a:rPr lang="en-US" altLang="zh-CN" sz="2400" dirty="0">
                <a:solidFill>
                  <a:srgbClr val="FF0000"/>
                </a:solidFill>
                <a:latin typeface="+mn-ea"/>
              </a:rPr>
              <a:t>MAC</a:t>
            </a:r>
            <a:r>
              <a:rPr lang="zh-CN" altLang="en-US" sz="2400" dirty="0">
                <a:solidFill>
                  <a:srgbClr val="FF0000"/>
                </a:solidFill>
                <a:latin typeface="+mn-ea"/>
              </a:rPr>
              <a:t>地址匹配或广播地址的帧</a:t>
            </a:r>
            <a:r>
              <a:rPr lang="zh-CN" altLang="en-US" sz="2400" dirty="0">
                <a:latin typeface="+mn-ea"/>
              </a:rPr>
              <a:t>，并将数据字段的内容传递给网络层。否则，丢弃该帧</a:t>
            </a:r>
            <a:r>
              <a:rPr lang="zh-CN" altLang="en-US" sz="2400" dirty="0" smtClean="0">
                <a:latin typeface="+mn-ea"/>
              </a:rPr>
              <a:t>。</a:t>
            </a:r>
            <a:endParaRPr lang="en-US" altLang="zh-CN" sz="2400" dirty="0" smtClean="0">
              <a:latin typeface="+mn-ea"/>
            </a:endParaRPr>
          </a:p>
          <a:p>
            <a:pPr>
              <a:lnSpc>
                <a:spcPct val="130000"/>
              </a:lnSpc>
            </a:pPr>
            <a:r>
              <a:rPr lang="zh-CN" altLang="en-US" sz="2400" dirty="0">
                <a:latin typeface="+mn-ea"/>
              </a:rPr>
              <a:t>以太网可以</a:t>
            </a:r>
            <a:r>
              <a:rPr lang="zh-CN" altLang="en-US" sz="2400" dirty="0">
                <a:solidFill>
                  <a:srgbClr val="FF0000"/>
                </a:solidFill>
                <a:latin typeface="+mn-ea"/>
              </a:rPr>
              <a:t>“多路复用”（支持）多种网络层</a:t>
            </a:r>
            <a:r>
              <a:rPr lang="zh-CN" altLang="en-US" sz="2400" dirty="0">
                <a:latin typeface="+mn-ea"/>
              </a:rPr>
              <a:t>协议。通过“类型”字段区分</a:t>
            </a:r>
            <a:r>
              <a:rPr lang="zh-CN" altLang="en-US" sz="2400" dirty="0" smtClean="0">
                <a:latin typeface="+mn-ea"/>
              </a:rPr>
              <a:t>。</a:t>
            </a:r>
            <a:endParaRPr lang="en-US" altLang="zh-CN" sz="2400" dirty="0" smtClean="0">
              <a:latin typeface="+mn-ea"/>
            </a:endParaRPr>
          </a:p>
          <a:p>
            <a:pPr>
              <a:lnSpc>
                <a:spcPct val="130000"/>
              </a:lnSpc>
            </a:pPr>
            <a:r>
              <a:rPr lang="zh-CN" altLang="en-US" sz="2400" dirty="0">
                <a:latin typeface="+mn-ea"/>
              </a:rPr>
              <a:t>数据字段</a:t>
            </a:r>
            <a:r>
              <a:rPr lang="en-US" altLang="zh-CN" sz="2400" dirty="0">
                <a:latin typeface="+mn-ea"/>
              </a:rPr>
              <a:t>(46</a:t>
            </a:r>
            <a:r>
              <a:rPr lang="zh-CN" altLang="en-US" sz="2400" dirty="0">
                <a:latin typeface="+mn-ea"/>
              </a:rPr>
              <a:t>～</a:t>
            </a:r>
            <a:r>
              <a:rPr lang="en-US" altLang="zh-CN" sz="2400" dirty="0">
                <a:latin typeface="+mn-ea"/>
              </a:rPr>
              <a:t>1500 </a:t>
            </a:r>
            <a:r>
              <a:rPr lang="zh-CN" altLang="en-US" sz="2400" dirty="0">
                <a:latin typeface="+mn-ea"/>
              </a:rPr>
              <a:t>字节</a:t>
            </a:r>
            <a:r>
              <a:rPr lang="en-US" altLang="zh-CN" sz="2400" dirty="0" smtClean="0">
                <a:latin typeface="+mn-ea"/>
              </a:rPr>
              <a:t>)</a:t>
            </a:r>
            <a:endParaRPr lang="en-US" altLang="zh-CN" sz="2400" dirty="0" smtClean="0">
              <a:latin typeface="+mn-ea"/>
            </a:endParaRPr>
          </a:p>
          <a:p>
            <a:pPr>
              <a:lnSpc>
                <a:spcPct val="130000"/>
              </a:lnSpc>
            </a:pPr>
            <a:r>
              <a:rPr lang="zh-CN" altLang="en-US" sz="2400" dirty="0">
                <a:solidFill>
                  <a:schemeClr val="hlink"/>
                </a:solidFill>
                <a:latin typeface="+mn-ea"/>
              </a:rPr>
              <a:t>计算</a:t>
            </a:r>
            <a:r>
              <a:rPr lang="en-US" altLang="zh-CN" sz="2400" dirty="0">
                <a:solidFill>
                  <a:schemeClr val="hlink"/>
                </a:solidFill>
                <a:latin typeface="+mn-ea"/>
              </a:rPr>
              <a:t>CRC</a:t>
            </a:r>
            <a:r>
              <a:rPr lang="zh-CN" altLang="en-US" sz="2400" dirty="0">
                <a:solidFill>
                  <a:schemeClr val="hlink"/>
                </a:solidFill>
                <a:latin typeface="+mn-ea"/>
              </a:rPr>
              <a:t>：</a:t>
            </a:r>
            <a:r>
              <a:rPr lang="zh-CN" altLang="en-US" sz="2400" dirty="0">
                <a:latin typeface="+mn-ea"/>
              </a:rPr>
              <a:t>范围包括目的地址、源地址、类型、数据字段的比特，结果放入帧</a:t>
            </a:r>
            <a:r>
              <a:rPr lang="en-US" altLang="zh-CN" sz="2400" dirty="0">
                <a:latin typeface="+mn-ea"/>
              </a:rPr>
              <a:t>CRC</a:t>
            </a:r>
            <a:r>
              <a:rPr lang="zh-CN" altLang="en-US" sz="2400" dirty="0">
                <a:latin typeface="+mn-ea"/>
              </a:rPr>
              <a:t>字段。</a:t>
            </a:r>
            <a:endParaRPr lang="zh-CN" altLang="en-US" sz="2400" dirty="0">
              <a:latin typeface="+mn-ea"/>
            </a:endParaRPr>
          </a:p>
          <a:p>
            <a:pPr>
              <a:lnSpc>
                <a:spcPct val="130000"/>
              </a:lnSpc>
            </a:pPr>
            <a:endParaRPr lang="zh-CN" altLang="en-US" sz="2400" dirty="0">
              <a:latin typeface="+mn-ea"/>
            </a:endParaRPr>
          </a:p>
          <a:p>
            <a:pPr marL="0" indent="0" eaLnBrk="1">
              <a:lnSpc>
                <a:spcPct val="115000"/>
              </a:lnSpc>
              <a:buNone/>
            </a:pPr>
            <a:endParaRPr lang="zh-CN" altLang="en-US" sz="2400" dirty="0">
              <a:latin typeface="+mn-ea"/>
            </a:endParaRPr>
          </a:p>
        </p:txBody>
      </p:sp>
      <p:graphicFrame>
        <p:nvGraphicFramePr>
          <p:cNvPr id="6" name="Group 46"/>
          <p:cNvGraphicFramePr/>
          <p:nvPr/>
        </p:nvGraphicFramePr>
        <p:xfrm>
          <a:off x="2028565" y="5043437"/>
          <a:ext cx="8381202" cy="579438"/>
        </p:xfrm>
        <a:graphic>
          <a:graphicData uri="http://schemas.openxmlformats.org/drawingml/2006/table">
            <a:tbl>
              <a:tblPr/>
              <a:tblGrid>
                <a:gridCol w="1396867"/>
                <a:gridCol w="1396867"/>
                <a:gridCol w="1396867"/>
                <a:gridCol w="1396867"/>
                <a:gridCol w="1396867"/>
                <a:gridCol w="1396867"/>
              </a:tblGrid>
              <a:tr h="579438">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前同步码</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目的地址</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源地址</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dirty="0">
                          <a:ln>
                            <a:noFill/>
                          </a:ln>
                          <a:solidFill>
                            <a:schemeClr val="tx1"/>
                          </a:solidFill>
                          <a:effectLst/>
                          <a:latin typeface="+mn-ea"/>
                          <a:ea typeface="+mn-ea"/>
                        </a:rPr>
                        <a:t>类型</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zh-CN" altLang="en-US" sz="2000" b="1" i="0" u="none" strike="noStrike" cap="none" normalizeH="0" baseline="0">
                          <a:ln>
                            <a:noFill/>
                          </a:ln>
                          <a:solidFill>
                            <a:schemeClr val="tx1"/>
                          </a:solidFill>
                          <a:effectLst/>
                          <a:latin typeface="+mn-ea"/>
                          <a:ea typeface="+mn-ea"/>
                        </a:rPr>
                        <a:t>数据</a:t>
                      </a:r>
                      <a:endParaRPr kumimoji="0" lang="zh-CN" altLang="en-US" sz="2000" b="1" i="0" u="none" strike="noStrike" cap="none" normalizeH="0" baseline="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50000"/>
                        </a:spcBef>
                        <a:spcAft>
                          <a:spcPct val="0"/>
                        </a:spcAft>
                        <a:buClr>
                          <a:schemeClr val="accent2"/>
                        </a:buClr>
                        <a:buSzPct val="85000"/>
                        <a:buFont typeface="ZapfDingbats" pitchFamily="82" charset="2"/>
                        <a:buNone/>
                      </a:pPr>
                      <a:r>
                        <a:rPr kumimoji="0" lang="en-US" altLang="zh-CN" sz="2000" b="1" i="0" u="none" strike="noStrike" cap="none" normalizeH="0" baseline="0" dirty="0">
                          <a:ln>
                            <a:noFill/>
                          </a:ln>
                          <a:solidFill>
                            <a:schemeClr val="tx1"/>
                          </a:solidFill>
                          <a:effectLst/>
                          <a:latin typeface="+mn-ea"/>
                          <a:ea typeface="+mn-ea"/>
                        </a:rPr>
                        <a:t>CRC</a:t>
                      </a:r>
                      <a:endParaRPr kumimoji="0" lang="zh-CN" altLang="en-US" sz="2000" b="1" i="0" u="none" strike="noStrike" cap="none" normalizeH="0" baseline="0" dirty="0">
                        <a:ln>
                          <a:noFill/>
                        </a:ln>
                        <a:solidFill>
                          <a:schemeClr val="tx1"/>
                        </a:solidFill>
                        <a:effectLst/>
                        <a:latin typeface="+mn-ea"/>
                        <a:ea typeface="+mn-ea"/>
                      </a:endParaRPr>
                    </a:p>
                  </a:txBody>
                  <a:tcPr marT="45745" marB="45745" anchor="ct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869379">
                                            <p:txEl>
                                              <p:pRg st="0" end="0"/>
                                            </p:txEl>
                                          </p:spTgt>
                                        </p:tgtEl>
                                        <p:attrNameLst>
                                          <p:attrName>style.visibility</p:attrName>
                                        </p:attrNameLst>
                                      </p:cBhvr>
                                      <p:to>
                                        <p:strVal val="visible"/>
                                      </p:to>
                                    </p:set>
                                    <p:animEffect transition="in" filter="blinds(horizontal)">
                                      <p:cBhvr>
                                        <p:cTn id="7" dur="500"/>
                                        <p:tgtEl>
                                          <p:spTgt spid="869379">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869379">
                                            <p:txEl>
                                              <p:pRg st="1" end="1"/>
                                            </p:txEl>
                                          </p:spTgt>
                                        </p:tgtEl>
                                        <p:attrNameLst>
                                          <p:attrName>style.visibility</p:attrName>
                                        </p:attrNameLst>
                                      </p:cBhvr>
                                      <p:to>
                                        <p:strVal val="visible"/>
                                      </p:to>
                                    </p:set>
                                    <p:animEffect transition="in" filter="blinds(horizontal)">
                                      <p:cBhvr>
                                        <p:cTn id="10" dur="500"/>
                                        <p:tgtEl>
                                          <p:spTgt spid="869379">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869379">
                                            <p:txEl>
                                              <p:pRg st="2" end="2"/>
                                            </p:txEl>
                                          </p:spTgt>
                                        </p:tgtEl>
                                        <p:attrNameLst>
                                          <p:attrName>style.visibility</p:attrName>
                                        </p:attrNameLst>
                                      </p:cBhvr>
                                      <p:to>
                                        <p:strVal val="visible"/>
                                      </p:to>
                                    </p:set>
                                    <p:animEffect transition="in" filter="blinds(horizontal)">
                                      <p:cBhvr>
                                        <p:cTn id="13" dur="500"/>
                                        <p:tgtEl>
                                          <p:spTgt spid="869379">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869379">
                                            <p:txEl>
                                              <p:pRg st="3" end="3"/>
                                            </p:txEl>
                                          </p:spTgt>
                                        </p:tgtEl>
                                        <p:attrNameLst>
                                          <p:attrName>style.visibility</p:attrName>
                                        </p:attrNameLst>
                                      </p:cBhvr>
                                      <p:to>
                                        <p:strVal val="visible"/>
                                      </p:to>
                                    </p:set>
                                    <p:animEffect transition="in" filter="blinds(horizontal)">
                                      <p:cBhvr>
                                        <p:cTn id="16" dur="500"/>
                                        <p:tgtEl>
                                          <p:spTgt spid="8693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5C0CFC41-A0F3-40DA-877D-5DB3DA12C9F7}"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95235" name="Rectangle 2"/>
          <p:cNvSpPr>
            <a:spLocks noGrp="1" noChangeArrowheads="1"/>
          </p:cNvSpPr>
          <p:nvPr>
            <p:ph type="title" idx="4294967295"/>
          </p:nvPr>
        </p:nvSpPr>
        <p:spPr>
          <a:xfrm>
            <a:off x="0" y="159152"/>
            <a:ext cx="12095544" cy="1143000"/>
          </a:xfrm>
          <a:prstGeom prst="rect">
            <a:avLst/>
          </a:prstGeom>
        </p:spPr>
        <p:txBody>
          <a:bodyPr/>
          <a:lstStyle/>
          <a:p>
            <a:pPr algn="ctr"/>
            <a:r>
              <a:rPr lang="zh-CN" altLang="en-US" dirty="0"/>
              <a:t>以太网</a:t>
            </a:r>
            <a:r>
              <a:rPr lang="en-US" altLang="zh-CN" dirty="0"/>
              <a:t>: </a:t>
            </a:r>
            <a:r>
              <a:rPr lang="zh-CN" altLang="en-US" dirty="0"/>
              <a:t>不可靠的无连接服务</a:t>
            </a:r>
            <a:endParaRPr lang="zh-CN" altLang="en-US" dirty="0"/>
          </a:p>
        </p:txBody>
      </p:sp>
      <p:sp>
        <p:nvSpPr>
          <p:cNvPr id="879619" name="Rectangle 3"/>
          <p:cNvSpPr>
            <a:spLocks noGrp="1" noChangeArrowheads="1"/>
          </p:cNvSpPr>
          <p:nvPr>
            <p:ph type="body" idx="4294967295"/>
          </p:nvPr>
        </p:nvSpPr>
        <p:spPr>
          <a:xfrm>
            <a:off x="937549" y="1309225"/>
            <a:ext cx="10363200" cy="4350795"/>
          </a:xfrm>
          <a:prstGeom prst="rect">
            <a:avLst/>
          </a:prstGeom>
        </p:spPr>
        <p:txBody>
          <a:bodyPr/>
          <a:lstStyle/>
          <a:p>
            <a:pPr eaLnBrk="1">
              <a:lnSpc>
                <a:spcPct val="125000"/>
              </a:lnSpc>
              <a:spcBef>
                <a:spcPct val="15000"/>
              </a:spcBef>
              <a:buFont typeface="ZapfDingbats" pitchFamily="82" charset="2"/>
              <a:buNone/>
            </a:pPr>
            <a:r>
              <a:rPr lang="zh-CN" altLang="en-US" sz="2400" dirty="0">
                <a:latin typeface="+mn-ea"/>
              </a:rPr>
              <a:t>以太网向网络层提供的服务。</a:t>
            </a:r>
            <a:endParaRPr lang="zh-CN" altLang="en-US" sz="2400" dirty="0">
              <a:latin typeface="+mn-ea"/>
              <a:sym typeface="Wingdings" panose="05000000000000000000" pitchFamily="2" charset="2"/>
            </a:endParaRPr>
          </a:p>
          <a:p>
            <a:pPr eaLnBrk="1">
              <a:lnSpc>
                <a:spcPct val="125000"/>
              </a:lnSpc>
              <a:spcBef>
                <a:spcPct val="15000"/>
              </a:spcBef>
            </a:pPr>
            <a:r>
              <a:rPr lang="zh-CN" altLang="en-US" sz="2400" dirty="0">
                <a:solidFill>
                  <a:schemeClr val="hlink"/>
                </a:solidFill>
                <a:latin typeface="+mn-ea"/>
              </a:rPr>
              <a:t>无连接服务：</a:t>
            </a:r>
            <a:r>
              <a:rPr lang="zh-CN" altLang="en-US" sz="2400" dirty="0">
                <a:latin typeface="+mn-ea"/>
              </a:rPr>
              <a:t>通信时，</a:t>
            </a:r>
            <a:r>
              <a:rPr lang="zh-CN" altLang="en-US" sz="2400" dirty="0">
                <a:solidFill>
                  <a:srgbClr val="FF0000"/>
                </a:solidFill>
                <a:latin typeface="+mn-ea"/>
              </a:rPr>
              <a:t>发送方适配器不需要先和接收方适配器“握手”</a:t>
            </a:r>
            <a:r>
              <a:rPr lang="zh-CN" altLang="en-US" sz="2400" dirty="0">
                <a:latin typeface="+mn-ea"/>
              </a:rPr>
              <a:t>。</a:t>
            </a:r>
            <a:endParaRPr lang="zh-CN" altLang="en-US" sz="2400" dirty="0">
              <a:latin typeface="+mn-ea"/>
            </a:endParaRPr>
          </a:p>
          <a:p>
            <a:pPr eaLnBrk="1">
              <a:lnSpc>
                <a:spcPct val="125000"/>
              </a:lnSpc>
              <a:spcBef>
                <a:spcPct val="15000"/>
              </a:spcBef>
            </a:pPr>
            <a:r>
              <a:rPr lang="zh-CN" altLang="en-US" sz="2400" dirty="0">
                <a:solidFill>
                  <a:schemeClr val="hlink"/>
                </a:solidFill>
                <a:latin typeface="+mn-ea"/>
              </a:rPr>
              <a:t>不可靠的服务：</a:t>
            </a:r>
            <a:r>
              <a:rPr lang="zh-CN" altLang="en-US" sz="2400" dirty="0">
                <a:latin typeface="+mn-ea"/>
              </a:rPr>
              <a:t>接收到的</a:t>
            </a:r>
            <a:r>
              <a:rPr lang="zh-CN" altLang="en-US" sz="2400" dirty="0">
                <a:solidFill>
                  <a:srgbClr val="FF0000"/>
                </a:solidFill>
                <a:latin typeface="+mn-ea"/>
              </a:rPr>
              <a:t>帧可能包含比特差错</a:t>
            </a:r>
            <a:r>
              <a:rPr lang="zh-CN" altLang="en-US" sz="2400" dirty="0">
                <a:latin typeface="+mn-ea"/>
              </a:rPr>
              <a:t>。</a:t>
            </a:r>
            <a:endParaRPr lang="zh-CN" altLang="en-US" sz="2400" dirty="0">
              <a:latin typeface="+mn-ea"/>
            </a:endParaRPr>
          </a:p>
          <a:p>
            <a:pPr lvl="1">
              <a:lnSpc>
                <a:spcPct val="125000"/>
              </a:lnSpc>
              <a:spcBef>
                <a:spcPct val="15000"/>
              </a:spcBef>
            </a:pPr>
            <a:r>
              <a:rPr lang="zh-CN" altLang="en-US" dirty="0">
                <a:latin typeface="+mn-ea"/>
              </a:rPr>
              <a:t>收到正确帧，</a:t>
            </a:r>
            <a:r>
              <a:rPr lang="zh-CN" altLang="en-US" dirty="0">
                <a:solidFill>
                  <a:srgbClr val="FF0000"/>
                </a:solidFill>
                <a:latin typeface="+mn-ea"/>
              </a:rPr>
              <a:t>不发确认帧</a:t>
            </a:r>
            <a:r>
              <a:rPr lang="zh-CN" altLang="en-US" dirty="0">
                <a:latin typeface="+mn-ea"/>
              </a:rPr>
              <a:t>；</a:t>
            </a:r>
            <a:endParaRPr lang="zh-CN" altLang="en-US" dirty="0">
              <a:latin typeface="+mn-ea"/>
            </a:endParaRPr>
          </a:p>
          <a:p>
            <a:pPr lvl="1">
              <a:lnSpc>
                <a:spcPct val="125000"/>
              </a:lnSpc>
              <a:spcBef>
                <a:spcPct val="15000"/>
              </a:spcBef>
            </a:pPr>
            <a:r>
              <a:rPr lang="zh-CN" altLang="en-US" dirty="0">
                <a:latin typeface="+mn-ea"/>
              </a:rPr>
              <a:t>收到出错帧，丢弃该帧，</a:t>
            </a:r>
            <a:r>
              <a:rPr lang="zh-CN" altLang="en-US" dirty="0">
                <a:solidFill>
                  <a:srgbClr val="FF0000"/>
                </a:solidFill>
                <a:latin typeface="+mn-ea"/>
              </a:rPr>
              <a:t>不发否定帧</a:t>
            </a:r>
            <a:r>
              <a:rPr lang="zh-CN" altLang="en-US" dirty="0">
                <a:latin typeface="+mn-ea"/>
              </a:rPr>
              <a:t>。</a:t>
            </a:r>
            <a:endParaRPr lang="zh-CN" altLang="en-US" dirty="0">
              <a:latin typeface="+mn-ea"/>
            </a:endParaRPr>
          </a:p>
          <a:p>
            <a:pPr lvl="1">
              <a:lnSpc>
                <a:spcPct val="125000"/>
              </a:lnSpc>
              <a:spcBef>
                <a:spcPct val="15000"/>
              </a:spcBef>
              <a:buFontTx/>
              <a:buChar char="•"/>
            </a:pPr>
            <a:r>
              <a:rPr lang="zh-CN" altLang="en-US" dirty="0">
                <a:latin typeface="+mn-ea"/>
              </a:rPr>
              <a:t>发送适配器不会重发出错帧。</a:t>
            </a:r>
            <a:endParaRPr lang="en-US" altLang="zh-CN" dirty="0">
              <a:latin typeface="+mn-ea"/>
            </a:endParaRPr>
          </a:p>
          <a:p>
            <a:pPr lvl="1">
              <a:lnSpc>
                <a:spcPct val="125000"/>
              </a:lnSpc>
              <a:spcBef>
                <a:spcPct val="15000"/>
              </a:spcBef>
              <a:buFontTx/>
              <a:buChar char="•"/>
            </a:pPr>
            <a:r>
              <a:rPr lang="zh-CN" altLang="en-US" dirty="0"/>
              <a:t>丢弃数据的恢复是通过终端</a:t>
            </a:r>
            <a:r>
              <a:rPr lang="zh-CN" altLang="en-US" b="1" dirty="0"/>
              <a:t>传输层</a:t>
            </a:r>
            <a:r>
              <a:rPr lang="zh-CN" altLang="en-US" dirty="0"/>
              <a:t>的可靠数据传输机制来实现的</a:t>
            </a:r>
            <a:endParaRPr lang="en-US" altLang="zh-CN" dirty="0"/>
          </a:p>
          <a:p>
            <a:pPr>
              <a:lnSpc>
                <a:spcPct val="125000"/>
              </a:lnSpc>
              <a:spcBef>
                <a:spcPct val="15000"/>
              </a:spcBef>
              <a:buFontTx/>
              <a:buChar char="•"/>
            </a:pPr>
            <a:r>
              <a:rPr lang="zh-CN" altLang="en-US" sz="2400" dirty="0"/>
              <a:t>以太网的</a:t>
            </a:r>
            <a:r>
              <a:rPr lang="en-US" altLang="zh-CN" sz="2400" dirty="0"/>
              <a:t>MAC</a:t>
            </a:r>
            <a:r>
              <a:rPr lang="zh-CN" altLang="en-US" sz="2400" dirty="0"/>
              <a:t>协议：</a:t>
            </a:r>
            <a:r>
              <a:rPr lang="zh-CN" altLang="en-US" sz="2400" dirty="0">
                <a:solidFill>
                  <a:srgbClr val="FF0000"/>
                </a:solidFill>
              </a:rPr>
              <a:t>使用无时隙的</a:t>
            </a:r>
            <a:r>
              <a:rPr lang="en-US" altLang="zh-CN" sz="2400" dirty="0">
                <a:solidFill>
                  <a:srgbClr val="FF0000"/>
                </a:solidFill>
              </a:rPr>
              <a:t>CSMA/CD</a:t>
            </a:r>
            <a:r>
              <a:rPr lang="zh-CN" altLang="en-US" sz="2400" dirty="0">
                <a:solidFill>
                  <a:srgbClr val="FF0000"/>
                </a:solidFill>
              </a:rPr>
              <a:t>协议（二进制指数回退）</a:t>
            </a:r>
            <a:endParaRPr lang="en-US" altLang="zh-CN" sz="2400" dirty="0">
              <a:solidFill>
                <a:srgbClr val="FF0000"/>
              </a:solidFill>
            </a:endParaRPr>
          </a:p>
          <a:p>
            <a:pPr marL="0" indent="0">
              <a:lnSpc>
                <a:spcPct val="125000"/>
              </a:lnSpc>
              <a:spcBef>
                <a:spcPct val="15000"/>
              </a:spcBef>
              <a:buNone/>
            </a:pPr>
            <a:r>
              <a:rPr lang="en-US" altLang="zh-CN" sz="2400" dirty="0"/>
              <a:t>	</a:t>
            </a:r>
            <a:r>
              <a:rPr lang="en-US" altLang="zh-CN" sz="2400" dirty="0">
                <a:solidFill>
                  <a:srgbClr val="FF0000"/>
                </a:solidFill>
              </a:rPr>
              <a:t>——</a:t>
            </a:r>
            <a:r>
              <a:rPr lang="zh-CN" altLang="en-US" sz="2400" dirty="0">
                <a:solidFill>
                  <a:srgbClr val="FF0000"/>
                </a:solidFill>
              </a:rPr>
              <a:t>见前述</a:t>
            </a:r>
            <a:r>
              <a:rPr lang="en-US" altLang="zh-CN" sz="2400" dirty="0">
                <a:solidFill>
                  <a:srgbClr val="FF0000"/>
                </a:solidFill>
              </a:rPr>
              <a:t>5.3.2</a:t>
            </a:r>
            <a:r>
              <a:rPr lang="zh-CN" altLang="en-US" sz="2400" dirty="0">
                <a:solidFill>
                  <a:srgbClr val="FF0000"/>
                </a:solidFill>
              </a:rPr>
              <a:t>节</a:t>
            </a:r>
            <a:endParaRPr lang="en-US" altLang="zh-CN" sz="2400" dirty="0">
              <a:solidFill>
                <a:srgbClr val="FF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879619">
                                            <p:txEl>
                                              <p:pRg st="1" end="1"/>
                                            </p:txEl>
                                          </p:spTgt>
                                        </p:tgtEl>
                                        <p:attrNameLst>
                                          <p:attrName>style.visibility</p:attrName>
                                        </p:attrNameLst>
                                      </p:cBhvr>
                                      <p:to>
                                        <p:strVal val="visible"/>
                                      </p:to>
                                    </p:set>
                                    <p:animEffect transition="in" filter="blinds(horizontal)">
                                      <p:cBhvr>
                                        <p:cTn id="7" dur="500"/>
                                        <p:tgtEl>
                                          <p:spTgt spid="879619">
                                            <p:txEl>
                                              <p:pRg st="1" end="1"/>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879619">
                                            <p:txEl>
                                              <p:pRg st="2" end="2"/>
                                            </p:txEl>
                                          </p:spTgt>
                                        </p:tgtEl>
                                        <p:attrNameLst>
                                          <p:attrName>style.visibility</p:attrName>
                                        </p:attrNameLst>
                                      </p:cBhvr>
                                      <p:to>
                                        <p:strVal val="visible"/>
                                      </p:to>
                                    </p:set>
                                    <p:animEffect transition="in" filter="blinds(horizontal)">
                                      <p:cBhvr>
                                        <p:cTn id="12" dur="500"/>
                                        <p:tgtEl>
                                          <p:spTgt spid="87961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879619">
                                            <p:txEl>
                                              <p:pRg st="3" end="3"/>
                                            </p:txEl>
                                          </p:spTgt>
                                        </p:tgtEl>
                                        <p:attrNameLst>
                                          <p:attrName>style.visibility</p:attrName>
                                        </p:attrNameLst>
                                      </p:cBhvr>
                                      <p:to>
                                        <p:strVal val="visible"/>
                                      </p:to>
                                    </p:set>
                                    <p:animEffect transition="in" filter="blinds(horizontal)">
                                      <p:cBhvr>
                                        <p:cTn id="15" dur="500"/>
                                        <p:tgtEl>
                                          <p:spTgt spid="879619">
                                            <p:txEl>
                                              <p:pRg st="3" end="3"/>
                                            </p:txEl>
                                          </p:spTgt>
                                        </p:tgtEl>
                                      </p:cBhvr>
                                    </p:animEffect>
                                  </p:childTnLst>
                                </p:cTn>
                              </p:par>
                              <p:par>
                                <p:cTn id="16" presetID="3" presetClass="entr" presetSubtype="10" fill="hold" nodeType="withEffect">
                                  <p:stCondLst>
                                    <p:cond delay="0"/>
                                  </p:stCondLst>
                                  <p:childTnLst>
                                    <p:set>
                                      <p:cBhvr>
                                        <p:cTn id="17" dur="1" fill="hold">
                                          <p:stCondLst>
                                            <p:cond delay="0"/>
                                          </p:stCondLst>
                                        </p:cTn>
                                        <p:tgtEl>
                                          <p:spTgt spid="879619">
                                            <p:txEl>
                                              <p:pRg st="4" end="4"/>
                                            </p:txEl>
                                          </p:spTgt>
                                        </p:tgtEl>
                                        <p:attrNameLst>
                                          <p:attrName>style.visibility</p:attrName>
                                        </p:attrNameLst>
                                      </p:cBhvr>
                                      <p:to>
                                        <p:strVal val="visible"/>
                                      </p:to>
                                    </p:set>
                                    <p:animEffect transition="in" filter="blinds(horizontal)">
                                      <p:cBhvr>
                                        <p:cTn id="18" dur="500"/>
                                        <p:tgtEl>
                                          <p:spTgt spid="879619">
                                            <p:txEl>
                                              <p:pRg st="4" end="4"/>
                                            </p:txEl>
                                          </p:spTgt>
                                        </p:tgtEl>
                                      </p:cBhvr>
                                    </p:animEffect>
                                  </p:childTnLst>
                                </p:cTn>
                              </p:par>
                              <p:par>
                                <p:cTn id="19" presetID="3" presetClass="entr" presetSubtype="10" fill="hold" nodeType="withEffect">
                                  <p:stCondLst>
                                    <p:cond delay="0"/>
                                  </p:stCondLst>
                                  <p:childTnLst>
                                    <p:set>
                                      <p:cBhvr>
                                        <p:cTn id="20" dur="1" fill="hold">
                                          <p:stCondLst>
                                            <p:cond delay="0"/>
                                          </p:stCondLst>
                                        </p:cTn>
                                        <p:tgtEl>
                                          <p:spTgt spid="879619">
                                            <p:txEl>
                                              <p:pRg st="5" end="5"/>
                                            </p:txEl>
                                          </p:spTgt>
                                        </p:tgtEl>
                                        <p:attrNameLst>
                                          <p:attrName>style.visibility</p:attrName>
                                        </p:attrNameLst>
                                      </p:cBhvr>
                                      <p:to>
                                        <p:strVal val="visible"/>
                                      </p:to>
                                    </p:set>
                                    <p:animEffect transition="in" filter="blinds(horizontal)">
                                      <p:cBhvr>
                                        <p:cTn id="21" dur="500"/>
                                        <p:tgtEl>
                                          <p:spTgt spid="879619">
                                            <p:txEl>
                                              <p:pRg st="5" end="5"/>
                                            </p:txEl>
                                          </p:spTgt>
                                        </p:tgtEl>
                                      </p:cBhvr>
                                    </p:animEffect>
                                  </p:childTnLst>
                                </p:cTn>
                              </p:par>
                              <p:par>
                                <p:cTn id="22" presetID="3" presetClass="entr" presetSubtype="10" fill="hold" nodeType="withEffect">
                                  <p:stCondLst>
                                    <p:cond delay="0"/>
                                  </p:stCondLst>
                                  <p:childTnLst>
                                    <p:set>
                                      <p:cBhvr>
                                        <p:cTn id="23" dur="1" fill="hold">
                                          <p:stCondLst>
                                            <p:cond delay="0"/>
                                          </p:stCondLst>
                                        </p:cTn>
                                        <p:tgtEl>
                                          <p:spTgt spid="879619">
                                            <p:txEl>
                                              <p:pRg st="6" end="6"/>
                                            </p:txEl>
                                          </p:spTgt>
                                        </p:tgtEl>
                                        <p:attrNameLst>
                                          <p:attrName>style.visibility</p:attrName>
                                        </p:attrNameLst>
                                      </p:cBhvr>
                                      <p:to>
                                        <p:strVal val="visible"/>
                                      </p:to>
                                    </p:set>
                                    <p:animEffect transition="in" filter="blinds(horizontal)">
                                      <p:cBhvr>
                                        <p:cTn id="24" dur="500"/>
                                        <p:tgtEl>
                                          <p:spTgt spid="879619">
                                            <p:txEl>
                                              <p:pRg st="6" end="6"/>
                                            </p:txEl>
                                          </p:spTgt>
                                        </p:tgtEl>
                                      </p:cBhvr>
                                    </p:animEffect>
                                  </p:childTnLst>
                                </p:cTn>
                              </p:par>
                              <p:par>
                                <p:cTn id="25" presetID="3" presetClass="entr" presetSubtype="10" fill="hold" nodeType="withEffect">
                                  <p:stCondLst>
                                    <p:cond delay="0"/>
                                  </p:stCondLst>
                                  <p:childTnLst>
                                    <p:set>
                                      <p:cBhvr>
                                        <p:cTn id="26" dur="1" fill="hold">
                                          <p:stCondLst>
                                            <p:cond delay="0"/>
                                          </p:stCondLst>
                                        </p:cTn>
                                        <p:tgtEl>
                                          <p:spTgt spid="879619">
                                            <p:txEl>
                                              <p:pRg st="7" end="7"/>
                                            </p:txEl>
                                          </p:spTgt>
                                        </p:tgtEl>
                                        <p:attrNameLst>
                                          <p:attrName>style.visibility</p:attrName>
                                        </p:attrNameLst>
                                      </p:cBhvr>
                                      <p:to>
                                        <p:strVal val="visible"/>
                                      </p:to>
                                    </p:set>
                                    <p:animEffect transition="in" filter="blinds(horizontal)">
                                      <p:cBhvr>
                                        <p:cTn id="27" dur="500"/>
                                        <p:tgtEl>
                                          <p:spTgt spid="879619">
                                            <p:txEl>
                                              <p:pRg st="7" end="7"/>
                                            </p:txEl>
                                          </p:spTgt>
                                        </p:tgtEl>
                                      </p:cBhvr>
                                    </p:animEffect>
                                  </p:childTnLst>
                                </p:cTn>
                              </p:par>
                              <p:par>
                                <p:cTn id="28" presetID="3" presetClass="entr" presetSubtype="10" fill="hold" nodeType="withEffect">
                                  <p:stCondLst>
                                    <p:cond delay="0"/>
                                  </p:stCondLst>
                                  <p:childTnLst>
                                    <p:set>
                                      <p:cBhvr>
                                        <p:cTn id="29" dur="1" fill="hold">
                                          <p:stCondLst>
                                            <p:cond delay="0"/>
                                          </p:stCondLst>
                                        </p:cTn>
                                        <p:tgtEl>
                                          <p:spTgt spid="879619">
                                            <p:txEl>
                                              <p:pRg st="8" end="8"/>
                                            </p:txEl>
                                          </p:spTgt>
                                        </p:tgtEl>
                                        <p:attrNameLst>
                                          <p:attrName>style.visibility</p:attrName>
                                        </p:attrNameLst>
                                      </p:cBhvr>
                                      <p:to>
                                        <p:strVal val="visible"/>
                                      </p:to>
                                    </p:set>
                                    <p:animEffect transition="in" filter="blinds(horizontal)">
                                      <p:cBhvr>
                                        <p:cTn id="30" dur="500"/>
                                        <p:tgtEl>
                                          <p:spTgt spid="879619">
                                            <p:txEl>
                                              <p:pRg st="8" end="8"/>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标题 1"/>
          <p:cNvSpPr>
            <a:spLocks noGrp="1"/>
          </p:cNvSpPr>
          <p:nvPr>
            <p:ph type="title" idx="4294967295"/>
          </p:nvPr>
        </p:nvSpPr>
        <p:spPr>
          <a:xfrm>
            <a:off x="0" y="228600"/>
            <a:ext cx="12083970" cy="1143000"/>
          </a:xfrm>
          <a:prstGeom prst="rect">
            <a:avLst/>
          </a:prstGeom>
        </p:spPr>
        <p:txBody>
          <a:bodyPr/>
          <a:lstStyle/>
          <a:p>
            <a:pPr algn="ctr"/>
            <a:r>
              <a:rPr lang="zh-CN" altLang="en-US" dirty="0">
                <a:latin typeface="+mj-ea"/>
              </a:rPr>
              <a:t>以太网</a:t>
            </a:r>
            <a:r>
              <a:rPr lang="en-US" altLang="zh-CN" dirty="0">
                <a:latin typeface="+mj-ea"/>
              </a:rPr>
              <a:t>CSMA/CD</a:t>
            </a:r>
            <a:r>
              <a:rPr lang="zh-CN" altLang="en-US" dirty="0">
                <a:latin typeface="+mj-ea"/>
              </a:rPr>
              <a:t>的运行机制</a:t>
            </a:r>
            <a:endParaRPr lang="zh-CN" altLang="en-US" dirty="0">
              <a:latin typeface="+mj-ea"/>
            </a:endParaRPr>
          </a:p>
        </p:txBody>
      </p:sp>
      <p:sp>
        <p:nvSpPr>
          <p:cNvPr id="3" name="灯片编号占位符 2"/>
          <p:cNvSpPr>
            <a:spLocks noGrp="1"/>
          </p:cNvSpPr>
          <p:nvPr>
            <p:ph type="sldNum" sz="quarter" idx="4294967295"/>
          </p:nvPr>
        </p:nvSpPr>
        <p:spPr>
          <a:xfrm>
            <a:off x="11290300" y="6400800"/>
            <a:ext cx="901700" cy="457200"/>
          </a:xfrm>
          <a:prstGeom prst="rect">
            <a:avLst/>
          </a:prstGeom>
        </p:spPr>
        <p:txBody>
          <a:bodyPr/>
          <a:lstStyle/>
          <a:p>
            <a:pPr>
              <a:defRPr/>
            </a:pPr>
            <a:fld id="{FBA394D5-9CA7-439D-81FC-2A22BFAC1BD3}" type="slidenum">
              <a:rPr lang="en-US" altLang="zh-CN" smtClean="0">
                <a:solidFill>
                  <a:prstClr val="black"/>
                </a:solidFill>
              </a:rPr>
            </a:fld>
            <a:endParaRPr lang="en-US" altLang="zh-CN">
              <a:solidFill>
                <a:prstClr val="black"/>
              </a:solidFill>
            </a:endParaRPr>
          </a:p>
        </p:txBody>
      </p:sp>
      <p:sp>
        <p:nvSpPr>
          <p:cNvPr id="4" name="Rectangle 3"/>
          <p:cNvSpPr txBox="1">
            <a:spLocks noChangeArrowheads="1"/>
          </p:cNvSpPr>
          <p:nvPr/>
        </p:nvSpPr>
        <p:spPr>
          <a:xfrm>
            <a:off x="450457" y="1253068"/>
            <a:ext cx="5318166" cy="3816752"/>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marL="0" indent="0" eaLnBrk="1">
              <a:lnSpc>
                <a:spcPct val="120000"/>
              </a:lnSpc>
              <a:buClrTx/>
              <a:buNone/>
              <a:defRPr/>
            </a:pPr>
            <a:r>
              <a:rPr lang="en-US" altLang="zh-CN" sz="2400" kern="0" dirty="0">
                <a:latin typeface="Microsoft YaHei"/>
              </a:rPr>
              <a:t>1. </a:t>
            </a:r>
            <a:r>
              <a:rPr lang="zh-CN" altLang="en-US" sz="2400" kern="0" dirty="0">
                <a:latin typeface="Microsoft YaHei"/>
              </a:rPr>
              <a:t>适配器从网络层得到分组</a:t>
            </a:r>
            <a:r>
              <a:rPr lang="en-US" altLang="zh-CN" sz="2400" kern="0" dirty="0">
                <a:latin typeface="Microsoft YaHei"/>
              </a:rPr>
              <a:t>, </a:t>
            </a:r>
            <a:r>
              <a:rPr lang="zh-CN" altLang="en-US" sz="2400" kern="0" dirty="0">
                <a:latin typeface="Microsoft YaHei"/>
              </a:rPr>
              <a:t>创建帧</a:t>
            </a:r>
            <a:endParaRPr lang="zh-CN" altLang="en-US" sz="2400" kern="0" dirty="0">
              <a:latin typeface="Microsoft YaHei"/>
            </a:endParaRPr>
          </a:p>
          <a:p>
            <a:pPr marL="0" indent="0" eaLnBrk="1">
              <a:lnSpc>
                <a:spcPct val="120000"/>
              </a:lnSpc>
              <a:buClrTx/>
              <a:buNone/>
              <a:defRPr/>
            </a:pPr>
            <a:r>
              <a:rPr lang="en-US" altLang="zh-CN" sz="2400" kern="0" dirty="0">
                <a:latin typeface="Microsoft YaHei"/>
              </a:rPr>
              <a:t>2. </a:t>
            </a:r>
            <a:r>
              <a:rPr lang="zh-CN" altLang="en-US" sz="2400" kern="0" dirty="0">
                <a:latin typeface="Microsoft YaHei"/>
              </a:rPr>
              <a:t>如果适配器侦听到信道空闲</a:t>
            </a:r>
            <a:r>
              <a:rPr lang="en-US" altLang="zh-CN" sz="2400" kern="0" dirty="0">
                <a:latin typeface="Microsoft YaHei"/>
              </a:rPr>
              <a:t>,</a:t>
            </a:r>
            <a:r>
              <a:rPr lang="zh-CN" altLang="en-US" sz="2400" kern="0" dirty="0">
                <a:latin typeface="Microsoft YaHei"/>
              </a:rPr>
              <a:t>开始传送帧。如果信道忙</a:t>
            </a:r>
            <a:r>
              <a:rPr lang="en-US" altLang="zh-CN" sz="2400" kern="0" dirty="0">
                <a:latin typeface="Microsoft YaHei"/>
              </a:rPr>
              <a:t>, </a:t>
            </a:r>
            <a:r>
              <a:rPr lang="zh-CN" altLang="en-US" sz="2400" kern="0" dirty="0">
                <a:latin typeface="Microsoft YaHei"/>
              </a:rPr>
              <a:t>它会等到信道空闲才传送帧</a:t>
            </a:r>
            <a:endParaRPr lang="zh-CN" altLang="en-US" sz="2400" kern="0" dirty="0">
              <a:latin typeface="Microsoft YaHei"/>
            </a:endParaRPr>
          </a:p>
          <a:p>
            <a:pPr marL="0" indent="0" eaLnBrk="1">
              <a:lnSpc>
                <a:spcPct val="120000"/>
              </a:lnSpc>
              <a:buClrTx/>
              <a:buNone/>
              <a:defRPr/>
            </a:pPr>
            <a:r>
              <a:rPr lang="en-US" altLang="zh-CN" sz="2400" kern="0" dirty="0">
                <a:latin typeface="Microsoft YaHei"/>
              </a:rPr>
              <a:t>3. </a:t>
            </a:r>
            <a:r>
              <a:rPr lang="zh-CN" altLang="en-US" sz="2400" kern="0" dirty="0">
                <a:latin typeface="Microsoft YaHei"/>
              </a:rPr>
              <a:t>如果适配器传送整个帧时，都没有检测到其它传输</a:t>
            </a:r>
            <a:r>
              <a:rPr lang="en-US" altLang="zh-CN" sz="2400" kern="0" dirty="0">
                <a:latin typeface="Microsoft YaHei"/>
              </a:rPr>
              <a:t>, </a:t>
            </a:r>
            <a:r>
              <a:rPr lang="zh-CN" altLang="en-US" sz="2400" kern="0" dirty="0">
                <a:latin typeface="Microsoft YaHei"/>
              </a:rPr>
              <a:t>则完成该帧的传送</a:t>
            </a:r>
            <a:endParaRPr lang="en-US" altLang="zh-CN" sz="2400" kern="0" dirty="0">
              <a:latin typeface="Microsoft YaHei"/>
            </a:endParaRPr>
          </a:p>
        </p:txBody>
      </p:sp>
      <p:sp>
        <p:nvSpPr>
          <p:cNvPr id="5" name="Rectangle 3"/>
          <p:cNvSpPr txBox="1">
            <a:spLocks noChangeArrowheads="1"/>
          </p:cNvSpPr>
          <p:nvPr/>
        </p:nvSpPr>
        <p:spPr>
          <a:xfrm>
            <a:off x="6041985" y="1213556"/>
            <a:ext cx="5318166" cy="3816752"/>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marL="0" indent="0" eaLnBrk="1">
              <a:lnSpc>
                <a:spcPct val="120000"/>
              </a:lnSpc>
              <a:buClrTx/>
              <a:buNone/>
              <a:defRPr/>
            </a:pPr>
            <a:r>
              <a:rPr lang="en-US" altLang="zh-CN" sz="2400" kern="0" dirty="0">
                <a:latin typeface="Microsoft YaHei"/>
              </a:rPr>
              <a:t>4. </a:t>
            </a:r>
            <a:r>
              <a:rPr lang="zh-CN" altLang="en-US" sz="2400" kern="0" dirty="0">
                <a:latin typeface="Microsoft YaHei"/>
              </a:rPr>
              <a:t>如果适配器在发送中检测到其它传送</a:t>
            </a:r>
            <a:r>
              <a:rPr lang="en-US" altLang="zh-CN" sz="2400" kern="0" dirty="0">
                <a:latin typeface="Microsoft YaHei"/>
              </a:rPr>
              <a:t>,</a:t>
            </a:r>
            <a:r>
              <a:rPr lang="zh-CN" altLang="en-US" sz="2400" kern="0" dirty="0">
                <a:latin typeface="Microsoft YaHei"/>
              </a:rPr>
              <a:t>就放弃传送，并发送一个拥塞信号</a:t>
            </a:r>
            <a:endParaRPr lang="zh-CN" altLang="en-US" sz="2400" kern="0" dirty="0">
              <a:latin typeface="Microsoft YaHei"/>
            </a:endParaRPr>
          </a:p>
          <a:p>
            <a:pPr marL="0" indent="0" eaLnBrk="1">
              <a:lnSpc>
                <a:spcPct val="120000"/>
              </a:lnSpc>
              <a:buClrTx/>
              <a:buNone/>
              <a:defRPr/>
            </a:pPr>
            <a:r>
              <a:rPr lang="en-US" altLang="zh-CN" sz="2400" kern="0" dirty="0">
                <a:latin typeface="Microsoft YaHei"/>
              </a:rPr>
              <a:t>5. </a:t>
            </a:r>
            <a:r>
              <a:rPr lang="zh-CN" altLang="en-US" sz="2400" kern="0" dirty="0">
                <a:latin typeface="Microsoft YaHei"/>
              </a:rPr>
              <a:t>放弃传送后，适配器进入指数回退阶段，即该帧经过</a:t>
            </a:r>
            <a:r>
              <a:rPr lang="en-US" altLang="zh-CN" sz="2400" kern="0" dirty="0">
                <a:latin typeface="Microsoft YaHei"/>
              </a:rPr>
              <a:t>n</a:t>
            </a:r>
            <a:r>
              <a:rPr lang="zh-CN" altLang="en-US" sz="2400" kern="0" dirty="0">
                <a:latin typeface="Microsoft YaHei"/>
              </a:rPr>
              <a:t>次冲突后，适配器在</a:t>
            </a:r>
            <a:r>
              <a:rPr lang="en-US" altLang="zh-CN" sz="2400" kern="0" dirty="0">
                <a:latin typeface="Microsoft YaHei"/>
              </a:rPr>
              <a:t>{0,1,2,…,</a:t>
            </a:r>
            <a:r>
              <a:rPr lang="en-US" altLang="zh-CN" sz="2400" kern="0" dirty="0" smtClean="0">
                <a:latin typeface="Microsoft YaHei"/>
              </a:rPr>
              <a:t>2</a:t>
            </a:r>
            <a:r>
              <a:rPr lang="en-US" altLang="zh-CN" sz="2400" kern="0" baseline="30000" dirty="0" smtClean="0">
                <a:latin typeface="Microsoft YaHei"/>
              </a:rPr>
              <a:t>n</a:t>
            </a:r>
            <a:r>
              <a:rPr lang="en-US" altLang="zh-CN" sz="2400" kern="0" dirty="0" smtClean="0">
                <a:latin typeface="Microsoft YaHei"/>
              </a:rPr>
              <a:t>-1</a:t>
            </a:r>
            <a:r>
              <a:rPr lang="en-US" altLang="zh-CN" sz="2400" kern="0" dirty="0">
                <a:latin typeface="Microsoft YaHei"/>
              </a:rPr>
              <a:t>}</a:t>
            </a:r>
            <a:r>
              <a:rPr lang="zh-CN" altLang="en-US" sz="2400" kern="0" dirty="0">
                <a:latin typeface="Microsoft YaHei"/>
              </a:rPr>
              <a:t>中随机选取一个</a:t>
            </a:r>
            <a:r>
              <a:rPr lang="en-US" altLang="zh-CN" sz="2400" kern="0" dirty="0">
                <a:latin typeface="Microsoft YaHei"/>
              </a:rPr>
              <a:t>K</a:t>
            </a:r>
            <a:r>
              <a:rPr lang="zh-CN" altLang="en-US" sz="2400" kern="0" dirty="0">
                <a:latin typeface="Microsoft YaHei"/>
              </a:rPr>
              <a:t>值 ，其中</a:t>
            </a:r>
            <a:r>
              <a:rPr lang="en-US" altLang="zh-CN" sz="2400" kern="0" dirty="0">
                <a:latin typeface="Microsoft YaHei"/>
              </a:rPr>
              <a:t>m=min(n,10),</a:t>
            </a:r>
            <a:r>
              <a:rPr lang="zh-CN" altLang="en-US" sz="2400" kern="0" dirty="0">
                <a:latin typeface="Microsoft YaHei"/>
              </a:rPr>
              <a:t>然后等待</a:t>
            </a:r>
            <a:r>
              <a:rPr lang="en-US" altLang="zh-CN" sz="2400" kern="0" dirty="0">
                <a:latin typeface="Microsoft YaHei"/>
              </a:rPr>
              <a:t>K*512</a:t>
            </a:r>
            <a:r>
              <a:rPr lang="zh-CN" altLang="en-US" sz="2400" kern="0" dirty="0">
                <a:latin typeface="Microsoft YaHei"/>
              </a:rPr>
              <a:t>比特时间后</a:t>
            </a:r>
            <a:r>
              <a:rPr lang="en-US" altLang="zh-CN" sz="2400" kern="0" dirty="0">
                <a:latin typeface="Microsoft YaHei"/>
              </a:rPr>
              <a:t>,</a:t>
            </a:r>
            <a:r>
              <a:rPr lang="zh-CN" altLang="en-US" sz="2400" kern="0" dirty="0">
                <a:latin typeface="Microsoft YaHei"/>
              </a:rPr>
              <a:t>回到第</a:t>
            </a:r>
            <a:r>
              <a:rPr lang="en-US" altLang="zh-CN" sz="2400" kern="0" dirty="0">
                <a:latin typeface="Microsoft YaHei"/>
              </a:rPr>
              <a:t>2</a:t>
            </a:r>
            <a:r>
              <a:rPr lang="zh-CN" altLang="en-US" sz="2400" kern="0" dirty="0">
                <a:latin typeface="Microsoft YaHei"/>
              </a:rPr>
              <a:t>步</a:t>
            </a:r>
            <a:endParaRPr lang="zh-CN" altLang="en-US" sz="2400" kern="0" dirty="0">
              <a:latin typeface="Microsoft YaHei"/>
            </a:endParaRPr>
          </a:p>
        </p:txBody>
      </p:sp>
      <p:sp>
        <p:nvSpPr>
          <p:cNvPr id="9" name="圆角矩形 8"/>
          <p:cNvSpPr/>
          <p:nvPr/>
        </p:nvSpPr>
        <p:spPr>
          <a:xfrm>
            <a:off x="443889" y="1120140"/>
            <a:ext cx="5324734" cy="109514"/>
          </a:xfrm>
          <a:prstGeom prst="roundRect">
            <a:avLst/>
          </a:prstGeom>
          <a:gradFill flip="none" rotWithShape="1">
            <a:gsLst>
              <a:gs pos="85000">
                <a:srgbClr val="ADCDEA"/>
              </a:gs>
              <a:gs pos="15000">
                <a:srgbClr val="ADCDEA"/>
              </a:gs>
              <a:gs pos="0">
                <a:schemeClr val="bg1"/>
              </a:gs>
              <a:gs pos="100000">
                <a:schemeClr val="bg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tx1"/>
              </a:solidFill>
              <a:latin typeface="+mn-ea"/>
            </a:endParaRPr>
          </a:p>
        </p:txBody>
      </p:sp>
      <p:sp>
        <p:nvSpPr>
          <p:cNvPr id="10" name="圆角矩形 9"/>
          <p:cNvSpPr/>
          <p:nvPr/>
        </p:nvSpPr>
        <p:spPr>
          <a:xfrm>
            <a:off x="6041985" y="1104042"/>
            <a:ext cx="5324734" cy="109514"/>
          </a:xfrm>
          <a:prstGeom prst="roundRect">
            <a:avLst/>
          </a:prstGeom>
          <a:gradFill flip="none" rotWithShape="1">
            <a:gsLst>
              <a:gs pos="85000">
                <a:srgbClr val="ADCDEA"/>
              </a:gs>
              <a:gs pos="15000">
                <a:srgbClr val="ADCDEA"/>
              </a:gs>
              <a:gs pos="0">
                <a:schemeClr val="bg1"/>
              </a:gs>
              <a:gs pos="100000">
                <a:schemeClr val="bg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ltLang="zh-CN" sz="2400" dirty="0">
              <a:solidFill>
                <a:schemeClr val="tx1"/>
              </a:solidFill>
              <a:latin typeface="+mn-ea"/>
            </a:endParaRPr>
          </a:p>
        </p:txBody>
      </p:sp>
      <p:sp>
        <p:nvSpPr>
          <p:cNvPr id="11" name="矩形标注 10"/>
          <p:cNvSpPr/>
          <p:nvPr/>
        </p:nvSpPr>
        <p:spPr>
          <a:xfrm>
            <a:off x="2434590" y="4738904"/>
            <a:ext cx="3334033" cy="708660"/>
          </a:xfrm>
          <a:prstGeom prst="wedgeRectCallout">
            <a:avLst>
              <a:gd name="adj1" fmla="val 61293"/>
              <a:gd name="adj2" fmla="val -142339"/>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000" dirty="0">
                <a:solidFill>
                  <a:schemeClr val="bg1"/>
                </a:solidFill>
                <a:latin typeface="+mn-ea"/>
              </a:rPr>
              <a:t>二进制指数回退算法</a:t>
            </a:r>
            <a:endParaRPr lang="zh-CN" altLang="en-US" sz="2000" dirty="0">
              <a:solidFill>
                <a:schemeClr val="bg1"/>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6" presetClass="entr" presetSubtype="21"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arn(inVertic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4" name="矩形 3"/>
          <p:cNvSpPr/>
          <p:nvPr/>
        </p:nvSpPr>
        <p:spPr>
          <a:xfrm>
            <a:off x="626489" y="679809"/>
            <a:ext cx="11293962" cy="4339650"/>
          </a:xfrm>
          <a:prstGeom prst="rect">
            <a:avLst/>
          </a:prstGeom>
        </p:spPr>
        <p:txBody>
          <a:bodyPr wrap="square">
            <a:spAutoFit/>
          </a:bodyPr>
          <a:lstStyle/>
          <a:p>
            <a:r>
              <a:rPr lang="en-US" altLang="zh-CN" sz="2400" b="1" dirty="0" smtClean="0">
                <a:latin typeface="+mn-ea"/>
              </a:rPr>
              <a:t>19</a:t>
            </a:r>
            <a:r>
              <a:rPr lang="zh-CN" altLang="en-US" sz="2400" b="1" dirty="0" smtClean="0">
                <a:latin typeface="+mn-ea"/>
              </a:rPr>
              <a:t>、协议分层的好处</a:t>
            </a:r>
            <a:endParaRPr lang="en-US" altLang="zh-CN" sz="2400" b="1" dirty="0" smtClean="0">
              <a:latin typeface="+mn-ea"/>
            </a:endParaRPr>
          </a:p>
          <a:p>
            <a:r>
              <a:rPr lang="zh-CN" altLang="en-US" sz="2400" b="1" dirty="0" smtClean="0">
                <a:latin typeface="+mn-ea"/>
              </a:rPr>
              <a:t>（</a:t>
            </a:r>
            <a:r>
              <a:rPr lang="en-US" altLang="zh-CN" sz="2400" b="1" dirty="0" smtClean="0">
                <a:latin typeface="+mn-ea"/>
              </a:rPr>
              <a:t>1</a:t>
            </a:r>
            <a:r>
              <a:rPr lang="zh-CN" altLang="en-US" sz="2400" b="1" dirty="0" smtClean="0">
                <a:latin typeface="+mn-ea"/>
              </a:rPr>
              <a:t>）</a:t>
            </a:r>
            <a:r>
              <a:rPr lang="zh-CN" altLang="en-US" sz="2400" b="1" dirty="0"/>
              <a:t>结构清晰，有利于识别复杂系统的部件及其关系 </a:t>
            </a:r>
            <a:endParaRPr lang="zh-CN" altLang="en-US" sz="2400" b="1" dirty="0"/>
          </a:p>
          <a:p>
            <a:r>
              <a:rPr lang="zh-CN" altLang="en-US" sz="2400" b="1" dirty="0" smtClean="0">
                <a:latin typeface="+mn-ea"/>
              </a:rPr>
              <a:t>（</a:t>
            </a:r>
            <a:r>
              <a:rPr lang="en-US" altLang="zh-CN" sz="2400" b="1" dirty="0" smtClean="0">
                <a:latin typeface="+mn-ea"/>
              </a:rPr>
              <a:t>2</a:t>
            </a:r>
            <a:r>
              <a:rPr lang="zh-CN" altLang="en-US" sz="2400" b="1" dirty="0" smtClean="0">
                <a:latin typeface="+mn-ea"/>
              </a:rPr>
              <a:t>）</a:t>
            </a:r>
            <a:r>
              <a:rPr lang="zh-CN" altLang="en-US" sz="2400" b="1" dirty="0">
                <a:latin typeface="+mn-ea"/>
              </a:rPr>
              <a:t>模块化使得系统的</a:t>
            </a:r>
            <a:r>
              <a:rPr lang="zh-CN" altLang="en-US" sz="2400" b="1" dirty="0">
                <a:solidFill>
                  <a:srgbClr val="FF0000"/>
                </a:solidFill>
                <a:latin typeface="+mn-ea"/>
              </a:rPr>
              <a:t>升级、维护</a:t>
            </a:r>
            <a:endParaRPr lang="zh-CN" altLang="en-US" sz="2400" b="1" dirty="0">
              <a:solidFill>
                <a:srgbClr val="FF0000"/>
              </a:solidFill>
              <a:latin typeface="+mn-ea"/>
            </a:endParaRPr>
          </a:p>
          <a:p>
            <a:r>
              <a:rPr lang="zh-CN" altLang="en-US" sz="2400" b="1" dirty="0" smtClean="0">
                <a:latin typeface="+mn-ea"/>
              </a:rPr>
              <a:t>（</a:t>
            </a:r>
            <a:r>
              <a:rPr lang="en-US" altLang="zh-CN" sz="2400" b="1" dirty="0" smtClean="0">
                <a:latin typeface="+mn-ea"/>
              </a:rPr>
              <a:t>3</a:t>
            </a:r>
            <a:r>
              <a:rPr lang="zh-CN" altLang="en-US" sz="2400" b="1" dirty="0" smtClean="0">
                <a:latin typeface="+mn-ea"/>
              </a:rPr>
              <a:t>）</a:t>
            </a:r>
            <a:r>
              <a:rPr lang="zh-CN" altLang="en-US" sz="2400" b="1" dirty="0"/>
              <a:t>有利于标准化 </a:t>
            </a:r>
            <a:endParaRPr lang="en-US" altLang="zh-CN" sz="2400" b="1" dirty="0"/>
          </a:p>
          <a:p>
            <a:endParaRPr lang="en-US" altLang="zh-CN" sz="2400" b="1" dirty="0">
              <a:latin typeface="+mn-ea"/>
            </a:endParaRPr>
          </a:p>
          <a:p>
            <a:endParaRPr lang="en-US" altLang="zh-CN" sz="2400" b="1" dirty="0" smtClean="0">
              <a:latin typeface="+mn-ea"/>
            </a:endParaRPr>
          </a:p>
          <a:p>
            <a:r>
              <a:rPr lang="en-US" altLang="zh-CN" sz="2400" b="1" dirty="0" smtClean="0">
                <a:latin typeface="+mn-ea"/>
              </a:rPr>
              <a:t>20</a:t>
            </a:r>
            <a:r>
              <a:rPr lang="zh-CN" altLang="en-US" sz="2400" b="1" dirty="0" smtClean="0">
                <a:latin typeface="+mn-ea"/>
              </a:rPr>
              <a:t>、为什么存在网络</a:t>
            </a:r>
            <a:r>
              <a:rPr lang="zh-CN" altLang="en-US" sz="2400" b="1" dirty="0">
                <a:latin typeface="+mn-ea"/>
              </a:rPr>
              <a:t>安全</a:t>
            </a:r>
            <a:endParaRPr lang="en-US" altLang="zh-CN" sz="2400" b="1" dirty="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a:t>
            </a:r>
            <a:r>
              <a:rPr lang="zh-CN" altLang="zh-CN" sz="2000" dirty="0"/>
              <a:t>网络的开放性，</a:t>
            </a:r>
            <a:r>
              <a:rPr lang="en-US" altLang="zh-CN" sz="2000" dirty="0"/>
              <a:t>internet</a:t>
            </a:r>
            <a:r>
              <a:rPr lang="zh-CN" altLang="zh-CN" sz="2000" dirty="0"/>
              <a:t>是一个开放性的网络，架构、技术和协议，涉及的原理和知识都是公开</a:t>
            </a:r>
            <a:r>
              <a:rPr lang="zh-CN" altLang="zh-CN" sz="2000" dirty="0" smtClean="0"/>
              <a:t>的</a:t>
            </a:r>
            <a:r>
              <a:rPr lang="zh-CN" altLang="en-US" sz="2000" dirty="0" smtClean="0"/>
              <a:t>。</a:t>
            </a:r>
            <a:endParaRPr lang="en-US" altLang="zh-CN" sz="2000" dirty="0" smtClean="0">
              <a:latin typeface="+mn-ea"/>
            </a:endParaRPr>
          </a:p>
          <a:p>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zh-CN" sz="2000" dirty="0"/>
              <a:t>软硬件和协议涉及局限造成</a:t>
            </a:r>
            <a:r>
              <a:rPr lang="zh-CN" altLang="zh-CN" sz="2000" dirty="0" smtClean="0"/>
              <a:t>的</a:t>
            </a:r>
            <a:r>
              <a:rPr lang="zh-CN" altLang="en-US" sz="2000" dirty="0" smtClean="0"/>
              <a:t>。</a:t>
            </a:r>
            <a:endParaRPr lang="en-US" altLang="zh-CN" sz="2000" dirty="0">
              <a:latin typeface="+mn-ea"/>
            </a:endParaRPr>
          </a:p>
          <a:p>
            <a:endParaRPr lang="en-US" altLang="zh-CN" sz="2400" dirty="0" smtClean="0">
              <a:latin typeface="+mn-ea"/>
            </a:endParaRPr>
          </a:p>
          <a:p>
            <a:r>
              <a:rPr lang="en-US" altLang="zh-CN" sz="2400" b="1" dirty="0" smtClean="0">
                <a:latin typeface="+mn-ea"/>
              </a:rPr>
              <a:t>21</a:t>
            </a:r>
            <a:r>
              <a:rPr lang="zh-CN" altLang="en-US" sz="2400" b="1" dirty="0" smtClean="0">
                <a:latin typeface="+mn-ea"/>
              </a:rPr>
              <a:t>、</a:t>
            </a:r>
            <a:r>
              <a:rPr lang="zh-CN" altLang="zh-CN" sz="2400" b="1" dirty="0"/>
              <a:t>常见的网络攻击</a:t>
            </a:r>
            <a:r>
              <a:rPr lang="zh-CN" altLang="en-US" sz="2400" dirty="0"/>
              <a:t>：</a:t>
            </a:r>
            <a:r>
              <a:rPr lang="zh-CN" altLang="zh-CN" sz="2400" dirty="0"/>
              <a:t>被动攻击和</a:t>
            </a:r>
            <a:r>
              <a:rPr lang="zh-CN" altLang="zh-CN" sz="2400" dirty="0" smtClean="0"/>
              <a:t>主动攻击</a:t>
            </a:r>
            <a:endParaRPr lang="en-US" altLang="zh-CN" sz="24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灯片编号占位符 5"/>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fld id="{ED618824-7E9D-4B0F-A98A-6C8D3BF3D561}" type="slidenum">
              <a:rPr lang="en-US" altLang="zh-CN" sz="1200" smtClean="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108547" name="Rectangle 2"/>
          <p:cNvSpPr>
            <a:spLocks noGrp="1" noChangeArrowheads="1"/>
          </p:cNvSpPr>
          <p:nvPr>
            <p:ph type="title" idx="4294967295"/>
          </p:nvPr>
        </p:nvSpPr>
        <p:spPr>
          <a:xfrm>
            <a:off x="0" y="228600"/>
            <a:ext cx="11991372" cy="1143000"/>
          </a:xfrm>
          <a:prstGeom prst="rect">
            <a:avLst/>
          </a:prstGeom>
        </p:spPr>
        <p:txBody>
          <a:bodyPr/>
          <a:lstStyle/>
          <a:p>
            <a:pPr algn="ctr"/>
            <a:r>
              <a:rPr lang="zh-CN" altLang="en-US" u="none" dirty="0"/>
              <a:t>链路层交换机</a:t>
            </a:r>
            <a:endParaRPr lang="zh-CN" altLang="en-US" u="none" dirty="0"/>
          </a:p>
        </p:txBody>
      </p:sp>
      <p:sp>
        <p:nvSpPr>
          <p:cNvPr id="6" name="Rectangle 3"/>
          <p:cNvSpPr txBox="1">
            <a:spLocks noChangeArrowheads="1"/>
          </p:cNvSpPr>
          <p:nvPr/>
        </p:nvSpPr>
        <p:spPr>
          <a:xfrm>
            <a:off x="1127283" y="899078"/>
            <a:ext cx="10316040" cy="464026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pPr>
            <a:r>
              <a:rPr lang="zh-CN" altLang="en-US" dirty="0">
                <a:solidFill>
                  <a:srgbClr val="CC0000"/>
                </a:solidFill>
                <a:latin typeface="Microsoft YaHei"/>
              </a:rPr>
              <a:t>链路层设备</a:t>
            </a:r>
            <a:endParaRPr lang="en-US" altLang="zh-CN" dirty="0">
              <a:solidFill>
                <a:srgbClr val="CC0000"/>
              </a:solidFill>
              <a:latin typeface="Microsoft YaHei"/>
            </a:endParaRPr>
          </a:p>
          <a:p>
            <a:pPr lvl="1">
              <a:lnSpc>
                <a:spcPct val="120000"/>
              </a:lnSpc>
            </a:pPr>
            <a:r>
              <a:rPr lang="zh-CN" altLang="en-US" dirty="0">
                <a:solidFill>
                  <a:prstClr val="black"/>
                </a:solidFill>
                <a:latin typeface="Microsoft YaHei"/>
              </a:rPr>
              <a:t>存储转发数据帧</a:t>
            </a:r>
            <a:endParaRPr lang="en-US" altLang="zh-CN" dirty="0">
              <a:solidFill>
                <a:prstClr val="black"/>
              </a:solidFill>
              <a:latin typeface="Microsoft YaHei"/>
            </a:endParaRPr>
          </a:p>
          <a:p>
            <a:pPr lvl="1">
              <a:lnSpc>
                <a:spcPct val="120000"/>
              </a:lnSpc>
            </a:pPr>
            <a:r>
              <a:rPr lang="zh-CN" altLang="en-US" dirty="0">
                <a:solidFill>
                  <a:prstClr val="black"/>
                </a:solidFill>
                <a:latin typeface="Microsoft YaHei"/>
              </a:rPr>
              <a:t>检查达到的数据帧的</a:t>
            </a:r>
            <a:r>
              <a:rPr lang="en-US" altLang="zh-CN" dirty="0">
                <a:solidFill>
                  <a:prstClr val="black"/>
                </a:solidFill>
                <a:latin typeface="Microsoft YaHei"/>
              </a:rPr>
              <a:t>MAC</a:t>
            </a:r>
            <a:r>
              <a:rPr lang="zh-CN" altLang="en-US" dirty="0">
                <a:solidFill>
                  <a:prstClr val="black"/>
                </a:solidFill>
                <a:latin typeface="Microsoft YaHei"/>
              </a:rPr>
              <a:t>地址，有选择的转发数据帧到一个或多个输出</a:t>
            </a:r>
            <a:r>
              <a:rPr lang="zh-CN" altLang="en-US" dirty="0" smtClean="0">
                <a:solidFill>
                  <a:prstClr val="black"/>
                </a:solidFill>
                <a:latin typeface="Microsoft YaHei"/>
              </a:rPr>
              <a:t>链路转发帧</a:t>
            </a:r>
            <a:endParaRPr lang="en-US" altLang="zh-CN" dirty="0" smtClean="0">
              <a:solidFill>
                <a:prstClr val="black"/>
              </a:solidFill>
              <a:latin typeface="Microsoft YaHei"/>
            </a:endParaRPr>
          </a:p>
          <a:p>
            <a:pPr lvl="1">
              <a:lnSpc>
                <a:spcPct val="120000"/>
              </a:lnSpc>
            </a:pPr>
            <a:r>
              <a:rPr lang="zh-CN" altLang="en-US" dirty="0" smtClean="0">
                <a:solidFill>
                  <a:prstClr val="black"/>
                </a:solidFill>
                <a:latin typeface="Microsoft YaHei"/>
              </a:rPr>
              <a:t>当</a:t>
            </a:r>
            <a:r>
              <a:rPr lang="zh-CN" altLang="en-US" dirty="0">
                <a:solidFill>
                  <a:prstClr val="black"/>
                </a:solidFill>
                <a:latin typeface="Microsoft YaHei"/>
              </a:rPr>
              <a:t>数据帧被转发到一个共享网段时，使用</a:t>
            </a:r>
            <a:r>
              <a:rPr lang="en-US" altLang="zh-CN" dirty="0">
                <a:solidFill>
                  <a:prstClr val="black"/>
                </a:solidFill>
                <a:latin typeface="Microsoft YaHei"/>
              </a:rPr>
              <a:t>CSMA/CD</a:t>
            </a:r>
            <a:r>
              <a:rPr lang="zh-CN" altLang="en-US" dirty="0">
                <a:solidFill>
                  <a:prstClr val="black"/>
                </a:solidFill>
                <a:latin typeface="Microsoft YaHei"/>
              </a:rPr>
              <a:t>来访问共享链路</a:t>
            </a:r>
            <a:endParaRPr lang="en-US" altLang="zh-CN" dirty="0">
              <a:solidFill>
                <a:prstClr val="black"/>
              </a:solidFill>
              <a:latin typeface="Microsoft YaHei"/>
            </a:endParaRPr>
          </a:p>
          <a:p>
            <a:pPr>
              <a:lnSpc>
                <a:spcPct val="120000"/>
              </a:lnSpc>
            </a:pPr>
            <a:r>
              <a:rPr lang="zh-CN" altLang="en-US" dirty="0">
                <a:solidFill>
                  <a:srgbClr val="CC0000"/>
                </a:solidFill>
                <a:latin typeface="Microsoft YaHei"/>
              </a:rPr>
              <a:t>透明</a:t>
            </a:r>
            <a:endParaRPr lang="en-US" altLang="zh-CN" dirty="0">
              <a:solidFill>
                <a:srgbClr val="CC0000"/>
              </a:solidFill>
              <a:latin typeface="Microsoft YaHei"/>
            </a:endParaRPr>
          </a:p>
          <a:p>
            <a:pPr lvl="1">
              <a:lnSpc>
                <a:spcPct val="120000"/>
              </a:lnSpc>
            </a:pPr>
            <a:r>
              <a:rPr lang="zh-CN" altLang="en-US" dirty="0">
                <a:solidFill>
                  <a:prstClr val="black"/>
                </a:solidFill>
                <a:latin typeface="Microsoft YaHei"/>
              </a:rPr>
              <a:t>主机不关心是否存在交换机</a:t>
            </a:r>
            <a:endParaRPr lang="en-US" altLang="zh-CN" dirty="0">
              <a:solidFill>
                <a:prstClr val="black"/>
              </a:solidFill>
              <a:latin typeface="Microsoft YaHei"/>
            </a:endParaRPr>
          </a:p>
          <a:p>
            <a:pPr>
              <a:lnSpc>
                <a:spcPct val="120000"/>
              </a:lnSpc>
            </a:pPr>
            <a:r>
              <a:rPr lang="zh-CN" altLang="en-US" dirty="0">
                <a:solidFill>
                  <a:srgbClr val="CC0000"/>
                </a:solidFill>
                <a:latin typeface="Microsoft YaHei"/>
              </a:rPr>
              <a:t>即插即用和自学习</a:t>
            </a:r>
            <a:endParaRPr lang="en-US" altLang="zh-CN" dirty="0">
              <a:solidFill>
                <a:srgbClr val="CC0000"/>
              </a:solidFill>
              <a:latin typeface="Microsoft YaHei"/>
            </a:endParaRPr>
          </a:p>
          <a:p>
            <a:pPr lvl="1">
              <a:lnSpc>
                <a:spcPct val="120000"/>
              </a:lnSpc>
            </a:pPr>
            <a:r>
              <a:rPr lang="zh-CN" altLang="en-US" dirty="0">
                <a:solidFill>
                  <a:prstClr val="black"/>
                </a:solidFill>
                <a:latin typeface="Microsoft YaHei"/>
              </a:rPr>
              <a:t>交换机不需要手工配置</a:t>
            </a:r>
            <a:endParaRPr lang="en-US" altLang="zh-CN" dirty="0">
              <a:solidFill>
                <a:prstClr val="black"/>
              </a:solidFill>
              <a:latin typeface="Microsoft YaHei"/>
            </a:endParaRPr>
          </a:p>
        </p:txBody>
      </p:sp>
      <p:sp>
        <p:nvSpPr>
          <p:cNvPr id="7" name="Rectangle 5"/>
          <p:cNvSpPr>
            <a:spLocks noChangeArrowheads="1"/>
          </p:cNvSpPr>
          <p:nvPr/>
        </p:nvSpPr>
        <p:spPr bwMode="auto">
          <a:xfrm>
            <a:off x="8803311" y="4933273"/>
            <a:ext cx="274638" cy="61913"/>
          </a:xfrm>
          <a:prstGeom prst="rect">
            <a:avLst/>
          </a:prstGeom>
          <a:solidFill>
            <a:schemeClr val="hlink"/>
          </a:solidFill>
          <a:ln w="9525">
            <a:miter lim="800000"/>
          </a:ln>
          <a:effectLst/>
          <a:scene3d>
            <a:camera prst="legacyObliqueTopRight"/>
            <a:lightRig rig="legacyFlat3" dir="l"/>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graphicFrame>
        <p:nvGraphicFramePr>
          <p:cNvPr id="8" name="Object 6"/>
          <p:cNvGraphicFramePr>
            <a:graphicFrameLocks noChangeAspect="1"/>
          </p:cNvGraphicFramePr>
          <p:nvPr/>
        </p:nvGraphicFramePr>
        <p:xfrm>
          <a:off x="6631611" y="5220611"/>
          <a:ext cx="396875" cy="306387"/>
        </p:xfrm>
        <a:graphic>
          <a:graphicData uri="http://schemas.openxmlformats.org/presentationml/2006/ole">
            <mc:AlternateContent xmlns:mc="http://schemas.openxmlformats.org/markup-compatibility/2006">
              <mc:Choice xmlns:v="urn:schemas-microsoft-com:vml" Requires="v">
                <p:oleObj spid="_x0000_s10395" name="Clip" r:id="rId1" imgW="1307465" imgH="1083945" progId="MS_ClipArt_Gallery.2">
                  <p:embed/>
                </p:oleObj>
              </mc:Choice>
              <mc:Fallback>
                <p:oleObj name="Clip" r:id="rId1" imgW="1307465" imgH="1083945" progId="MS_ClipArt_Gallery.2">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31611" y="5220611"/>
                        <a:ext cx="396875"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 name="Object 7"/>
          <p:cNvGraphicFramePr>
            <a:graphicFrameLocks noChangeAspect="1"/>
          </p:cNvGraphicFramePr>
          <p:nvPr/>
        </p:nvGraphicFramePr>
        <p:xfrm>
          <a:off x="9198599" y="5231723"/>
          <a:ext cx="396875" cy="306388"/>
        </p:xfrm>
        <a:graphic>
          <a:graphicData uri="http://schemas.openxmlformats.org/presentationml/2006/ole">
            <mc:AlternateContent xmlns:mc="http://schemas.openxmlformats.org/markup-compatibility/2006">
              <mc:Choice xmlns:v="urn:schemas-microsoft-com:vml" Requires="v">
                <p:oleObj spid="_x0000_s10396" name="Clip" r:id="rId3" imgW="1307465" imgH="1083945" progId="MS_ClipArt_Gallery.2">
                  <p:embed/>
                </p:oleObj>
              </mc:Choice>
              <mc:Fallback>
                <p:oleObj name="Clip" r:id="rId3" imgW="1307465" imgH="1083945" progId="MS_ClipArt_Gallery.2">
                  <p:embed/>
                  <p:pic>
                    <p:nvPicPr>
                      <p:cNvPr id="0" name="Object 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98599" y="5231723"/>
                        <a:ext cx="396875"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 name="Object 8"/>
          <p:cNvGraphicFramePr>
            <a:graphicFrameLocks noChangeAspect="1"/>
          </p:cNvGraphicFramePr>
          <p:nvPr/>
        </p:nvGraphicFramePr>
        <p:xfrm>
          <a:off x="9971711" y="5190448"/>
          <a:ext cx="395288" cy="306388"/>
        </p:xfrm>
        <a:graphic>
          <a:graphicData uri="http://schemas.openxmlformats.org/presentationml/2006/ole">
            <mc:AlternateContent xmlns:mc="http://schemas.openxmlformats.org/markup-compatibility/2006">
              <mc:Choice xmlns:v="urn:schemas-microsoft-com:vml" Requires="v">
                <p:oleObj spid="_x0000_s10397" name="Clip" r:id="rId4" imgW="1307465" imgH="1083945" progId="MS_ClipArt_Gallery.2">
                  <p:embed/>
                </p:oleObj>
              </mc:Choice>
              <mc:Fallback>
                <p:oleObj name="Clip" r:id="rId4" imgW="1307465" imgH="1083945" progId="MS_ClipArt_Gallery.2">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71711" y="5190448"/>
                        <a:ext cx="395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1" name="Object 9"/>
          <p:cNvGraphicFramePr>
            <a:graphicFrameLocks noChangeAspect="1"/>
          </p:cNvGraphicFramePr>
          <p:nvPr/>
        </p:nvGraphicFramePr>
        <p:xfrm>
          <a:off x="7258674" y="5242836"/>
          <a:ext cx="395287" cy="306387"/>
        </p:xfrm>
        <a:graphic>
          <a:graphicData uri="http://schemas.openxmlformats.org/presentationml/2006/ole">
            <mc:AlternateContent xmlns:mc="http://schemas.openxmlformats.org/markup-compatibility/2006">
              <mc:Choice xmlns:v="urn:schemas-microsoft-com:vml" Requires="v">
                <p:oleObj spid="_x0000_s10398" name="Clip" r:id="rId5" imgW="1307465" imgH="1083945" progId="MS_ClipArt_Gallery.2">
                  <p:embed/>
                </p:oleObj>
              </mc:Choice>
              <mc:Fallback>
                <p:oleObj name="Clip" r:id="rId5" imgW="1307465" imgH="1083945" progId="MS_ClipArt_Gallery.2">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58674" y="5242836"/>
                        <a:ext cx="3952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2" name="Rectangle 10"/>
          <p:cNvSpPr>
            <a:spLocks noChangeArrowheads="1"/>
          </p:cNvSpPr>
          <p:nvPr/>
        </p:nvSpPr>
        <p:spPr bwMode="auto">
          <a:xfrm>
            <a:off x="10551149" y="4941211"/>
            <a:ext cx="274637" cy="61912"/>
          </a:xfrm>
          <a:prstGeom prst="rect">
            <a:avLst/>
          </a:prstGeom>
          <a:solidFill>
            <a:schemeClr val="hlink"/>
          </a:solidFill>
          <a:ln w="9525">
            <a:miter lim="800000"/>
          </a:ln>
          <a:effectLst/>
          <a:scene3d>
            <a:camera prst="legacyObliqueTopRight"/>
            <a:lightRig rig="legacyFlat3" dir="l"/>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sp>
        <p:nvSpPr>
          <p:cNvPr id="13" name="Rectangle 11"/>
          <p:cNvSpPr>
            <a:spLocks noChangeArrowheads="1"/>
          </p:cNvSpPr>
          <p:nvPr/>
        </p:nvSpPr>
        <p:spPr bwMode="auto">
          <a:xfrm>
            <a:off x="7101511" y="4931686"/>
            <a:ext cx="274638" cy="60325"/>
          </a:xfrm>
          <a:prstGeom prst="rect">
            <a:avLst/>
          </a:prstGeom>
          <a:solidFill>
            <a:schemeClr val="hlink"/>
          </a:solidFill>
          <a:ln w="9525">
            <a:miter lim="800000"/>
          </a:ln>
          <a:effectLst/>
          <a:scene3d>
            <a:camera prst="legacyObliqueTopRight"/>
            <a:lightRig rig="legacyFlat3" dir="l"/>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graphicFrame>
        <p:nvGraphicFramePr>
          <p:cNvPr id="14" name="Object 12"/>
          <p:cNvGraphicFramePr>
            <a:graphicFrameLocks noChangeAspect="1"/>
          </p:cNvGraphicFramePr>
          <p:nvPr/>
        </p:nvGraphicFramePr>
        <p:xfrm>
          <a:off x="8152436" y="5093611"/>
          <a:ext cx="395288" cy="306387"/>
        </p:xfrm>
        <a:graphic>
          <a:graphicData uri="http://schemas.openxmlformats.org/presentationml/2006/ole">
            <mc:AlternateContent xmlns:mc="http://schemas.openxmlformats.org/markup-compatibility/2006">
              <mc:Choice xmlns:v="urn:schemas-microsoft-com:vml" Requires="v">
                <p:oleObj spid="_x0000_s10399" name="Clip" r:id="rId6" imgW="1307465" imgH="1083945" progId="MS_ClipArt_Gallery.2">
                  <p:embed/>
                </p:oleObj>
              </mc:Choice>
              <mc:Fallback>
                <p:oleObj name="Clip" r:id="rId6" imgW="1307465" imgH="1083945" progId="MS_ClipArt_Gallery.2">
                  <p:embed/>
                  <p:pic>
                    <p:nvPicPr>
                      <p:cNvPr id="0" name="Object 1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152436" y="5093611"/>
                        <a:ext cx="395288"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5" name="Object 13"/>
          <p:cNvGraphicFramePr>
            <a:graphicFrameLocks noChangeAspect="1"/>
          </p:cNvGraphicFramePr>
          <p:nvPr/>
        </p:nvGraphicFramePr>
        <p:xfrm>
          <a:off x="8566774" y="5525411"/>
          <a:ext cx="395287" cy="306387"/>
        </p:xfrm>
        <a:graphic>
          <a:graphicData uri="http://schemas.openxmlformats.org/presentationml/2006/ole">
            <mc:AlternateContent xmlns:mc="http://schemas.openxmlformats.org/markup-compatibility/2006">
              <mc:Choice xmlns:v="urn:schemas-microsoft-com:vml" Requires="v">
                <p:oleObj spid="_x0000_s10400" name="Clip" r:id="rId7" imgW="1307465" imgH="1083945" progId="MS_ClipArt_Gallery.2">
                  <p:embed/>
                </p:oleObj>
              </mc:Choice>
              <mc:Fallback>
                <p:oleObj name="Clip" r:id="rId7" imgW="1307465" imgH="1083945" progId="MS_ClipArt_Gallery.2">
                  <p:embed/>
                  <p:pic>
                    <p:nvPicPr>
                      <p:cNvPr id="0" name="Object 1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66774" y="5525411"/>
                        <a:ext cx="3952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6" name="Object 14"/>
          <p:cNvGraphicFramePr>
            <a:graphicFrameLocks noChangeAspect="1"/>
          </p:cNvGraphicFramePr>
          <p:nvPr/>
        </p:nvGraphicFramePr>
        <p:xfrm>
          <a:off x="11357599" y="5065036"/>
          <a:ext cx="395287" cy="306387"/>
        </p:xfrm>
        <a:graphic>
          <a:graphicData uri="http://schemas.openxmlformats.org/presentationml/2006/ole">
            <mc:AlternateContent xmlns:mc="http://schemas.openxmlformats.org/markup-compatibility/2006">
              <mc:Choice xmlns:v="urn:schemas-microsoft-com:vml" Requires="v">
                <p:oleObj spid="_x0000_s10401" name="Clip" r:id="rId8" imgW="1307465" imgH="1083945" progId="MS_ClipArt_Gallery.2">
                  <p:embed/>
                </p:oleObj>
              </mc:Choice>
              <mc:Fallback>
                <p:oleObj name="Clip" r:id="rId8" imgW="1307465" imgH="1083945" progId="MS_ClipArt_Gallery.2">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357599" y="5065036"/>
                        <a:ext cx="395287" cy="30638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7" name="Object 15"/>
          <p:cNvGraphicFramePr>
            <a:graphicFrameLocks noChangeAspect="1"/>
          </p:cNvGraphicFramePr>
          <p:nvPr/>
        </p:nvGraphicFramePr>
        <p:xfrm>
          <a:off x="10641636" y="5398411"/>
          <a:ext cx="395288" cy="307975"/>
        </p:xfrm>
        <a:graphic>
          <a:graphicData uri="http://schemas.openxmlformats.org/presentationml/2006/ole">
            <mc:AlternateContent xmlns:mc="http://schemas.openxmlformats.org/markup-compatibility/2006">
              <mc:Choice xmlns:v="urn:schemas-microsoft-com:vml" Requires="v">
                <p:oleObj spid="_x0000_s10402" name="Clip" r:id="rId9" imgW="1307465" imgH="1083945" progId="MS_ClipArt_Gallery.2">
                  <p:embed/>
                </p:oleObj>
              </mc:Choice>
              <mc:Fallback>
                <p:oleObj name="Clip" r:id="rId9" imgW="1307465" imgH="1083945" progId="MS_ClipArt_Gallery.2">
                  <p:embed/>
                  <p:pic>
                    <p:nvPicPr>
                      <p:cNvPr id="0" name="Object 1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41636" y="5398411"/>
                        <a:ext cx="395288" cy="307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8" name="Object 16"/>
          <p:cNvGraphicFramePr>
            <a:graphicFrameLocks noChangeAspect="1"/>
          </p:cNvGraphicFramePr>
          <p:nvPr/>
        </p:nvGraphicFramePr>
        <p:xfrm>
          <a:off x="6215686" y="4787223"/>
          <a:ext cx="395288" cy="306388"/>
        </p:xfrm>
        <a:graphic>
          <a:graphicData uri="http://schemas.openxmlformats.org/presentationml/2006/ole">
            <mc:AlternateContent xmlns:mc="http://schemas.openxmlformats.org/markup-compatibility/2006">
              <mc:Choice xmlns:v="urn:schemas-microsoft-com:vml" Requires="v">
                <p:oleObj spid="_x0000_s10403" name="Clip" r:id="rId10" imgW="1307465" imgH="1083945" progId="MS_ClipArt_Gallery.2">
                  <p:embed/>
                </p:oleObj>
              </mc:Choice>
              <mc:Fallback>
                <p:oleObj name="Clip" r:id="rId10" imgW="1307465" imgH="1083945" progId="MS_ClipArt_Gallery.2">
                  <p:embed/>
                  <p:pic>
                    <p:nvPicPr>
                      <p:cNvPr id="0" name="Object 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15686" y="4787223"/>
                        <a:ext cx="395288" cy="30638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19" name="Line 17"/>
          <p:cNvSpPr>
            <a:spLocks noChangeShapeType="1"/>
          </p:cNvSpPr>
          <p:nvPr/>
        </p:nvSpPr>
        <p:spPr bwMode="auto">
          <a:xfrm flipH="1">
            <a:off x="6572874" y="4934861"/>
            <a:ext cx="52705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0" name="Line 18"/>
          <p:cNvSpPr>
            <a:spLocks noChangeShapeType="1"/>
          </p:cNvSpPr>
          <p:nvPr/>
        </p:nvSpPr>
        <p:spPr bwMode="auto">
          <a:xfrm flipH="1">
            <a:off x="6939586" y="4977723"/>
            <a:ext cx="258763" cy="2841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1" name="Line 19"/>
          <p:cNvSpPr>
            <a:spLocks noChangeShapeType="1"/>
          </p:cNvSpPr>
          <p:nvPr/>
        </p:nvSpPr>
        <p:spPr bwMode="auto">
          <a:xfrm>
            <a:off x="7338049" y="5004711"/>
            <a:ext cx="68262" cy="2651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2" name="Line 20"/>
          <p:cNvSpPr>
            <a:spLocks noChangeShapeType="1"/>
          </p:cNvSpPr>
          <p:nvPr/>
        </p:nvSpPr>
        <p:spPr bwMode="auto">
          <a:xfrm flipH="1">
            <a:off x="8520736" y="4969786"/>
            <a:ext cx="328613" cy="1952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3" name="Line 21"/>
          <p:cNvSpPr>
            <a:spLocks noChangeShapeType="1"/>
          </p:cNvSpPr>
          <p:nvPr/>
        </p:nvSpPr>
        <p:spPr bwMode="auto">
          <a:xfrm flipH="1">
            <a:off x="8817599" y="4987248"/>
            <a:ext cx="120650" cy="52863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4" name="Line 22"/>
          <p:cNvSpPr>
            <a:spLocks noChangeShapeType="1"/>
          </p:cNvSpPr>
          <p:nvPr/>
        </p:nvSpPr>
        <p:spPr bwMode="auto">
          <a:xfrm>
            <a:off x="9108111" y="4934861"/>
            <a:ext cx="217488" cy="3270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5" name="Line 23"/>
          <p:cNvSpPr>
            <a:spLocks noChangeShapeType="1"/>
          </p:cNvSpPr>
          <p:nvPr/>
        </p:nvSpPr>
        <p:spPr bwMode="auto">
          <a:xfrm flipH="1">
            <a:off x="10320961" y="5004711"/>
            <a:ext cx="406400" cy="22066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6" name="Line 24"/>
          <p:cNvSpPr>
            <a:spLocks noChangeShapeType="1"/>
          </p:cNvSpPr>
          <p:nvPr/>
        </p:nvSpPr>
        <p:spPr bwMode="auto">
          <a:xfrm flipH="1">
            <a:off x="10797211" y="4977723"/>
            <a:ext cx="9525" cy="4254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7" name="Line 25"/>
          <p:cNvSpPr>
            <a:spLocks noChangeShapeType="1"/>
          </p:cNvSpPr>
          <p:nvPr/>
        </p:nvSpPr>
        <p:spPr bwMode="auto">
          <a:xfrm>
            <a:off x="10916274" y="4907873"/>
            <a:ext cx="487362" cy="2206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nvGrpSpPr>
          <p:cNvPr id="28" name="Group 26"/>
          <p:cNvGrpSpPr/>
          <p:nvPr/>
        </p:nvGrpSpPr>
        <p:grpSpPr bwMode="auto">
          <a:xfrm>
            <a:off x="8852524" y="3612473"/>
            <a:ext cx="352425" cy="227013"/>
            <a:chOff x="620" y="1640"/>
            <a:chExt cx="288" cy="209"/>
          </a:xfrm>
        </p:grpSpPr>
        <p:sp>
          <p:nvSpPr>
            <p:cNvPr id="29" name="Line 27"/>
            <p:cNvSpPr>
              <a:spLocks noChangeShapeType="1"/>
            </p:cNvSpPr>
            <p:nvPr/>
          </p:nvSpPr>
          <p:spPr bwMode="auto">
            <a:xfrm>
              <a:off x="908" y="1640"/>
              <a:ext cx="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0" name="Rectangle 28"/>
            <p:cNvSpPr>
              <a:spLocks noChangeArrowheads="1"/>
            </p:cNvSpPr>
            <p:nvPr/>
          </p:nvSpPr>
          <p:spPr bwMode="auto">
            <a:xfrm>
              <a:off x="620" y="1784"/>
              <a:ext cx="267" cy="65"/>
            </a:xfrm>
            <a:prstGeom prst="rect">
              <a:avLst/>
            </a:prstGeom>
            <a:solidFill>
              <a:schemeClr val="hlink"/>
            </a:solidFill>
            <a:ln w="9525">
              <a:miter lim="800000"/>
            </a:ln>
            <a:effectLst/>
            <a:scene3d>
              <a:camera prst="legacyObliqueTopRight"/>
              <a:lightRig rig="legacyFlat3" dir="l"/>
            </a:scene3d>
            <a:sp3d extrusionH="430200" prstMaterial="legacyMatte">
              <a:bevelT w="13500" h="13500" prst="angle"/>
              <a:bevelB w="13500" h="13500" prst="angle"/>
              <a:extrusionClr>
                <a:schemeClr val="hlink"/>
              </a:extrusionClr>
            </a:sp3d>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flatTx/>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grpSp>
          <p:nvGrpSpPr>
            <p:cNvPr id="31" name="Group 29"/>
            <p:cNvGrpSpPr/>
            <p:nvPr/>
          </p:nvGrpSpPr>
          <p:grpSpPr bwMode="auto">
            <a:xfrm>
              <a:off x="764" y="1688"/>
              <a:ext cx="109" cy="91"/>
              <a:chOff x="576" y="3456"/>
              <a:chExt cx="288" cy="240"/>
            </a:xfrm>
          </p:grpSpPr>
          <p:sp>
            <p:nvSpPr>
              <p:cNvPr id="32" name="Line 30"/>
              <p:cNvSpPr>
                <a:spLocks noChangeShapeType="1"/>
              </p:cNvSpPr>
              <p:nvPr/>
            </p:nvSpPr>
            <p:spPr bwMode="auto">
              <a:xfrm>
                <a:off x="624" y="3456"/>
                <a:ext cx="192" cy="2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3" name="Line 31"/>
              <p:cNvSpPr>
                <a:spLocks noChangeShapeType="1"/>
              </p:cNvSpPr>
              <p:nvPr/>
            </p:nvSpPr>
            <p:spPr bwMode="auto">
              <a:xfrm flipH="1">
                <a:off x="576" y="3456"/>
                <a:ext cx="288" cy="240"/>
              </a:xfrm>
              <a:prstGeom prst="line">
                <a:avLst/>
              </a:prstGeom>
              <a:noFill/>
              <a:ln w="254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sp>
        <p:nvSpPr>
          <p:cNvPr id="34" name="Line 32"/>
          <p:cNvSpPr>
            <a:spLocks noChangeShapeType="1"/>
          </p:cNvSpPr>
          <p:nvPr/>
        </p:nvSpPr>
        <p:spPr bwMode="auto">
          <a:xfrm flipH="1">
            <a:off x="7328524" y="3841073"/>
            <a:ext cx="1581150" cy="9699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5" name="Line 33"/>
          <p:cNvSpPr>
            <a:spLocks noChangeShapeType="1"/>
          </p:cNvSpPr>
          <p:nvPr/>
        </p:nvSpPr>
        <p:spPr bwMode="auto">
          <a:xfrm>
            <a:off x="9057311" y="3833136"/>
            <a:ext cx="0" cy="10033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6" name="Line 34"/>
          <p:cNvSpPr>
            <a:spLocks noChangeShapeType="1"/>
          </p:cNvSpPr>
          <p:nvPr/>
        </p:nvSpPr>
        <p:spPr bwMode="auto">
          <a:xfrm flipH="1" flipV="1">
            <a:off x="9206536" y="3788686"/>
            <a:ext cx="1420813" cy="111125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7" name="Text Box 35"/>
          <p:cNvSpPr txBox="1">
            <a:spLocks noChangeArrowheads="1"/>
          </p:cNvSpPr>
          <p:nvPr/>
        </p:nvSpPr>
        <p:spPr bwMode="auto">
          <a:xfrm>
            <a:off x="7469811" y="4676098"/>
            <a:ext cx="106521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集线器</a:t>
            </a:r>
            <a:endParaRPr lang="zh-CN" altLang="en-US" sz="1800">
              <a:solidFill>
                <a:prstClr val="black"/>
              </a:solidFill>
              <a:latin typeface="Comic Sans MS" panose="030F0902030302020204" pitchFamily="66" charset="0"/>
            </a:endParaRPr>
          </a:p>
        </p:txBody>
      </p:sp>
      <p:sp>
        <p:nvSpPr>
          <p:cNvPr id="38" name="Text Box 36"/>
          <p:cNvSpPr txBox="1">
            <a:spLocks noChangeArrowheads="1"/>
          </p:cNvSpPr>
          <p:nvPr/>
        </p:nvSpPr>
        <p:spPr bwMode="auto">
          <a:xfrm>
            <a:off x="9192249" y="461418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集线器</a:t>
            </a:r>
            <a:endParaRPr lang="zh-CN" altLang="en-US" sz="1800">
              <a:solidFill>
                <a:prstClr val="black"/>
              </a:solidFill>
              <a:latin typeface="Comic Sans MS" panose="030F0902030302020204" pitchFamily="66" charset="0"/>
            </a:endParaRPr>
          </a:p>
        </p:txBody>
      </p:sp>
      <p:sp>
        <p:nvSpPr>
          <p:cNvPr id="39" name="Text Box 37"/>
          <p:cNvSpPr txBox="1">
            <a:spLocks noChangeArrowheads="1"/>
          </p:cNvSpPr>
          <p:nvPr/>
        </p:nvSpPr>
        <p:spPr bwMode="auto">
          <a:xfrm>
            <a:off x="11008349" y="4563386"/>
            <a:ext cx="8699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集线器</a:t>
            </a:r>
            <a:endParaRPr lang="zh-CN" altLang="en-US" sz="1800">
              <a:solidFill>
                <a:prstClr val="black"/>
              </a:solidFill>
              <a:latin typeface="Comic Sans MS" panose="030F0902030302020204" pitchFamily="66" charset="0"/>
            </a:endParaRPr>
          </a:p>
        </p:txBody>
      </p:sp>
      <p:sp>
        <p:nvSpPr>
          <p:cNvPr id="40" name="Text Box 38"/>
          <p:cNvSpPr txBox="1">
            <a:spLocks noChangeArrowheads="1"/>
          </p:cNvSpPr>
          <p:nvPr/>
        </p:nvSpPr>
        <p:spPr bwMode="auto">
          <a:xfrm>
            <a:off x="9308136" y="3428323"/>
            <a:ext cx="869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交换机</a:t>
            </a:r>
            <a:endParaRPr lang="zh-CN" altLang="en-US" sz="1800">
              <a:solidFill>
                <a:prstClr val="black"/>
              </a:solidFill>
              <a:latin typeface="Comic Sans MS" panose="030F0902030302020204" pitchFamily="66" charset="0"/>
            </a:endParaRPr>
          </a:p>
        </p:txBody>
      </p:sp>
      <p:sp>
        <p:nvSpPr>
          <p:cNvPr id="41" name="Text Box 39"/>
          <p:cNvSpPr txBox="1">
            <a:spLocks noChangeArrowheads="1"/>
          </p:cNvSpPr>
          <p:nvPr/>
        </p:nvSpPr>
        <p:spPr bwMode="auto">
          <a:xfrm>
            <a:off x="5904536" y="4734836"/>
            <a:ext cx="350838"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A</a:t>
            </a:r>
            <a:endParaRPr lang="en-US" altLang="zh-CN" sz="1800">
              <a:solidFill>
                <a:prstClr val="black"/>
              </a:solidFill>
              <a:latin typeface="Comic Sans MS" panose="030F0902030302020204" pitchFamily="66" charset="0"/>
            </a:endParaRPr>
          </a:p>
        </p:txBody>
      </p:sp>
      <p:sp>
        <p:nvSpPr>
          <p:cNvPr id="42" name="Text Box 40"/>
          <p:cNvSpPr txBox="1">
            <a:spLocks noChangeArrowheads="1"/>
          </p:cNvSpPr>
          <p:nvPr/>
        </p:nvSpPr>
        <p:spPr bwMode="auto">
          <a:xfrm>
            <a:off x="6585574" y="5507948"/>
            <a:ext cx="32861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B</a:t>
            </a:r>
            <a:endParaRPr lang="en-US" altLang="zh-CN" sz="1800">
              <a:solidFill>
                <a:prstClr val="black"/>
              </a:solidFill>
              <a:latin typeface="Comic Sans MS" panose="030F0902030302020204" pitchFamily="66" charset="0"/>
            </a:endParaRPr>
          </a:p>
        </p:txBody>
      </p:sp>
      <p:sp>
        <p:nvSpPr>
          <p:cNvPr id="43" name="Text Box 41"/>
          <p:cNvSpPr txBox="1">
            <a:spLocks noChangeArrowheads="1"/>
          </p:cNvSpPr>
          <p:nvPr/>
        </p:nvSpPr>
        <p:spPr bwMode="auto">
          <a:xfrm>
            <a:off x="7242799" y="5520648"/>
            <a:ext cx="322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C</a:t>
            </a:r>
            <a:endParaRPr lang="en-US" altLang="zh-CN" sz="1800">
              <a:solidFill>
                <a:prstClr val="black"/>
              </a:solidFill>
              <a:latin typeface="Comic Sans MS" panose="030F0902030302020204" pitchFamily="66" charset="0"/>
            </a:endParaRPr>
          </a:p>
        </p:txBody>
      </p:sp>
      <p:sp>
        <p:nvSpPr>
          <p:cNvPr id="44" name="Text Box 42"/>
          <p:cNvSpPr txBox="1">
            <a:spLocks noChangeArrowheads="1"/>
          </p:cNvSpPr>
          <p:nvPr/>
        </p:nvSpPr>
        <p:spPr bwMode="auto">
          <a:xfrm>
            <a:off x="8054011" y="5341261"/>
            <a:ext cx="3492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D</a:t>
            </a:r>
            <a:endParaRPr lang="en-US" altLang="zh-CN" sz="1800">
              <a:solidFill>
                <a:prstClr val="black"/>
              </a:solidFill>
              <a:latin typeface="Comic Sans MS" panose="030F0902030302020204" pitchFamily="66" charset="0"/>
            </a:endParaRPr>
          </a:p>
        </p:txBody>
      </p:sp>
      <p:sp>
        <p:nvSpPr>
          <p:cNvPr id="45" name="Text Box 43"/>
          <p:cNvSpPr txBox="1">
            <a:spLocks noChangeArrowheads="1"/>
          </p:cNvSpPr>
          <p:nvPr/>
        </p:nvSpPr>
        <p:spPr bwMode="auto">
          <a:xfrm>
            <a:off x="8930311" y="5598436"/>
            <a:ext cx="3270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E</a:t>
            </a:r>
            <a:endParaRPr lang="en-US" altLang="zh-CN" sz="1800">
              <a:solidFill>
                <a:prstClr val="black"/>
              </a:solidFill>
              <a:latin typeface="Comic Sans MS" panose="030F0902030302020204" pitchFamily="66" charset="0"/>
            </a:endParaRPr>
          </a:p>
        </p:txBody>
      </p:sp>
      <p:sp>
        <p:nvSpPr>
          <p:cNvPr id="46" name="Text Box 44"/>
          <p:cNvSpPr txBox="1">
            <a:spLocks noChangeArrowheads="1"/>
          </p:cNvSpPr>
          <p:nvPr/>
        </p:nvSpPr>
        <p:spPr bwMode="auto">
          <a:xfrm>
            <a:off x="9573249" y="5314273"/>
            <a:ext cx="322262"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F</a:t>
            </a:r>
            <a:endParaRPr lang="en-US" altLang="zh-CN" sz="1800">
              <a:solidFill>
                <a:prstClr val="black"/>
              </a:solidFill>
              <a:latin typeface="Comic Sans MS" panose="030F0902030302020204" pitchFamily="66" charset="0"/>
            </a:endParaRPr>
          </a:p>
        </p:txBody>
      </p:sp>
      <p:sp>
        <p:nvSpPr>
          <p:cNvPr id="47" name="Text Box 45"/>
          <p:cNvSpPr txBox="1">
            <a:spLocks noChangeArrowheads="1"/>
          </p:cNvSpPr>
          <p:nvPr/>
        </p:nvSpPr>
        <p:spPr bwMode="auto">
          <a:xfrm>
            <a:off x="10114586" y="5457148"/>
            <a:ext cx="339725"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G</a:t>
            </a:r>
            <a:endParaRPr lang="en-US" altLang="zh-CN" sz="1800">
              <a:solidFill>
                <a:prstClr val="black"/>
              </a:solidFill>
              <a:latin typeface="Comic Sans MS" panose="030F0902030302020204" pitchFamily="66" charset="0"/>
            </a:endParaRPr>
          </a:p>
        </p:txBody>
      </p:sp>
      <p:sp>
        <p:nvSpPr>
          <p:cNvPr id="48" name="Text Box 46"/>
          <p:cNvSpPr txBox="1">
            <a:spLocks noChangeArrowheads="1"/>
          </p:cNvSpPr>
          <p:nvPr/>
        </p:nvSpPr>
        <p:spPr bwMode="auto">
          <a:xfrm>
            <a:off x="10978186" y="5533348"/>
            <a:ext cx="360363"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H</a:t>
            </a:r>
            <a:endParaRPr lang="en-US" altLang="zh-CN" sz="1800">
              <a:solidFill>
                <a:prstClr val="black"/>
              </a:solidFill>
              <a:latin typeface="Comic Sans MS" panose="030F0902030302020204" pitchFamily="66" charset="0"/>
            </a:endParaRPr>
          </a:p>
        </p:txBody>
      </p:sp>
      <p:sp>
        <p:nvSpPr>
          <p:cNvPr id="49" name="Text Box 47"/>
          <p:cNvSpPr txBox="1">
            <a:spLocks noChangeArrowheads="1"/>
          </p:cNvSpPr>
          <p:nvPr/>
        </p:nvSpPr>
        <p:spPr bwMode="auto">
          <a:xfrm>
            <a:off x="11724311" y="4979311"/>
            <a:ext cx="309563"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I</a:t>
            </a:r>
            <a:endParaRPr lang="en-US" altLang="zh-CN" sz="1800">
              <a:solidFill>
                <a:prstClr val="black"/>
              </a:solidFill>
              <a:latin typeface="Comic Sans MS" panose="030F0902030302020204" pitchFamily="66" charset="0"/>
            </a:endParaRPr>
          </a:p>
        </p:txBody>
      </p:sp>
      <p:sp>
        <p:nvSpPr>
          <p:cNvPr id="50" name="Text Box 54"/>
          <p:cNvSpPr txBox="1">
            <a:spLocks noChangeArrowheads="1"/>
          </p:cNvSpPr>
          <p:nvPr/>
        </p:nvSpPr>
        <p:spPr bwMode="auto">
          <a:xfrm>
            <a:off x="8466761" y="3679148"/>
            <a:ext cx="28733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1</a:t>
            </a:r>
            <a:endParaRPr lang="en-US" altLang="zh-CN" sz="1800">
              <a:solidFill>
                <a:prstClr val="black"/>
              </a:solidFill>
              <a:latin typeface="Comic Sans MS" panose="030F0902030302020204" pitchFamily="66" charset="0"/>
            </a:endParaRPr>
          </a:p>
        </p:txBody>
      </p:sp>
      <p:sp>
        <p:nvSpPr>
          <p:cNvPr id="51" name="Text Box 55"/>
          <p:cNvSpPr txBox="1">
            <a:spLocks noChangeArrowheads="1"/>
          </p:cNvSpPr>
          <p:nvPr/>
        </p:nvSpPr>
        <p:spPr bwMode="auto">
          <a:xfrm>
            <a:off x="8787436" y="3963311"/>
            <a:ext cx="323850"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a:t>
            </a:r>
            <a:endParaRPr lang="en-US" altLang="zh-CN" sz="1800">
              <a:solidFill>
                <a:prstClr val="black"/>
              </a:solidFill>
              <a:latin typeface="Comic Sans MS" panose="030F0902030302020204" pitchFamily="66" charset="0"/>
            </a:endParaRPr>
          </a:p>
        </p:txBody>
      </p:sp>
      <p:sp>
        <p:nvSpPr>
          <p:cNvPr id="52" name="Text Box 56"/>
          <p:cNvSpPr txBox="1">
            <a:spLocks noChangeArrowheads="1"/>
          </p:cNvSpPr>
          <p:nvPr/>
        </p:nvSpPr>
        <p:spPr bwMode="auto">
          <a:xfrm>
            <a:off x="9212886" y="3923623"/>
            <a:ext cx="3238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3</a:t>
            </a:r>
            <a:endParaRPr lang="en-US" altLang="zh-CN" sz="1800">
              <a:solidFill>
                <a:prstClr val="black"/>
              </a:solidFill>
              <a:latin typeface="Comic Sans MS" panose="030F0902030302020204" pitchFamily="66" charset="0"/>
            </a:endParaRPr>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Footer Placeholder 4"/>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solidFill>
                  <a:prstClr val="black"/>
                </a:solidFill>
                <a:latin typeface="Arial" panose="020B0604020202090204" pitchFamily="34" charset="0"/>
              </a:rPr>
              <a:t>Link Layer</a:t>
            </a:r>
            <a:endParaRPr lang="en-US" i="0" dirty="0">
              <a:solidFill>
                <a:prstClr val="black"/>
              </a:solidFill>
              <a:latin typeface="Arial" panose="020B0604020202090204" pitchFamily="34" charset="0"/>
            </a:endParaRPr>
          </a:p>
        </p:txBody>
      </p:sp>
      <p:sp>
        <p:nvSpPr>
          <p:cNvPr id="62467" name="Slide Number Placeholder 5"/>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200">
                <a:solidFill>
                  <a:prstClr val="black"/>
                </a:solidFill>
                <a:latin typeface="Arial" panose="020B0604020202090204" pitchFamily="34" charset="0"/>
              </a:rPr>
              <a:t>5-</a:t>
            </a:r>
            <a:fld id="{47356B14-4C05-42D1-A207-02C2B00A4BE4}" type="slidenum">
              <a:rPr lang="en-US" altLang="zh-CN" sz="1200">
                <a:solidFill>
                  <a:prstClr val="black"/>
                </a:solidFill>
                <a:latin typeface="Arial" panose="020B0604020202090204" pitchFamily="34" charset="0"/>
              </a:rPr>
            </a:fld>
            <a:endParaRPr lang="en-US" altLang="zh-CN" sz="1200">
              <a:solidFill>
                <a:prstClr val="black"/>
              </a:solidFill>
              <a:latin typeface="Arial" panose="020B0604020202090204" pitchFamily="34" charset="0"/>
            </a:endParaRPr>
          </a:p>
        </p:txBody>
      </p:sp>
      <p:sp>
        <p:nvSpPr>
          <p:cNvPr id="62468" name="Rectangle 2"/>
          <p:cNvSpPr>
            <a:spLocks noGrp="1" noChangeArrowheads="1"/>
          </p:cNvSpPr>
          <p:nvPr>
            <p:ph type="title" idx="4294967295"/>
          </p:nvPr>
        </p:nvSpPr>
        <p:spPr>
          <a:xfrm>
            <a:off x="0" y="136525"/>
            <a:ext cx="12049246" cy="1143000"/>
          </a:xfrm>
          <a:prstGeom prst="rect">
            <a:avLst/>
          </a:prstGeom>
        </p:spPr>
        <p:txBody>
          <a:bodyPr/>
          <a:lstStyle/>
          <a:p>
            <a:pPr algn="ctr">
              <a:defRPr/>
            </a:pPr>
            <a:r>
              <a:rPr lang="zh-CN" altLang="en-US" dirty="0">
                <a:latin typeface="+mj-ea"/>
                <a:cs typeface="+mj-cs"/>
              </a:rPr>
              <a:t>交换机：支持多节点同时传输</a:t>
            </a:r>
            <a:endParaRPr lang="en-US" dirty="0">
              <a:latin typeface="+mj-ea"/>
              <a:cs typeface="+mj-cs"/>
            </a:endParaRPr>
          </a:p>
        </p:txBody>
      </p:sp>
      <p:sp>
        <p:nvSpPr>
          <p:cNvPr id="62469" name="Rectangle 3"/>
          <p:cNvSpPr>
            <a:spLocks noGrp="1" noChangeArrowheads="1"/>
          </p:cNvSpPr>
          <p:nvPr>
            <p:ph type="body" idx="4294967295"/>
          </p:nvPr>
        </p:nvSpPr>
        <p:spPr>
          <a:xfrm>
            <a:off x="626732" y="1794908"/>
            <a:ext cx="7027273" cy="3178175"/>
          </a:xfrm>
          <a:prstGeom prst="rect">
            <a:avLst/>
          </a:prstGeom>
        </p:spPr>
        <p:txBody>
          <a:bodyPr/>
          <a:lstStyle/>
          <a:p>
            <a:pPr>
              <a:lnSpc>
                <a:spcPct val="110000"/>
              </a:lnSpc>
              <a:spcBef>
                <a:spcPts val="0"/>
              </a:spcBef>
              <a:buFont typeface="Wingdings" panose="05000000000000000000" pitchFamily="2" charset="2"/>
              <a:buChar char="l"/>
            </a:pPr>
            <a:r>
              <a:rPr lang="zh-CN" altLang="en-US" sz="2400" dirty="0">
                <a:latin typeface="+mn-ea"/>
              </a:rPr>
              <a:t>每个主机由单独的链路直接连到交换机端口</a:t>
            </a:r>
            <a:endParaRPr lang="en-US" altLang="zh-CN" sz="2400" dirty="0">
              <a:latin typeface="+mn-ea"/>
            </a:endParaRPr>
          </a:p>
          <a:p>
            <a:pPr>
              <a:lnSpc>
                <a:spcPct val="110000"/>
              </a:lnSpc>
              <a:spcBef>
                <a:spcPts val="0"/>
              </a:spcBef>
              <a:buFont typeface="Wingdings" panose="05000000000000000000" pitchFamily="2" charset="2"/>
              <a:buChar char="l"/>
            </a:pPr>
            <a:r>
              <a:rPr lang="zh-CN" altLang="en-US" sz="2400" dirty="0">
                <a:latin typeface="+mn-ea"/>
              </a:rPr>
              <a:t>交换机可以缓存数据帧</a:t>
            </a:r>
            <a:endParaRPr lang="en-US" altLang="zh-CN" sz="2400" dirty="0">
              <a:latin typeface="+mn-ea"/>
            </a:endParaRPr>
          </a:p>
          <a:p>
            <a:pPr>
              <a:lnSpc>
                <a:spcPct val="110000"/>
              </a:lnSpc>
              <a:spcBef>
                <a:spcPts val="0"/>
              </a:spcBef>
              <a:buFont typeface="Wingdings" panose="05000000000000000000" pitchFamily="2" charset="2"/>
              <a:buChar char="l"/>
            </a:pPr>
            <a:r>
              <a:rPr lang="zh-CN" altLang="en-US" sz="2400" dirty="0">
                <a:latin typeface="+mn-ea"/>
              </a:rPr>
              <a:t>以太网协议在每个输入链路使用，无碰撞</a:t>
            </a:r>
            <a:r>
              <a:rPr lang="zh-CN" altLang="en-US" sz="2400" dirty="0" smtClean="0">
                <a:latin typeface="+mn-ea"/>
              </a:rPr>
              <a:t>，且可以全</a:t>
            </a:r>
            <a:r>
              <a:rPr lang="zh-CN" altLang="en-US" sz="2400" dirty="0">
                <a:latin typeface="+mn-ea"/>
              </a:rPr>
              <a:t>双工</a:t>
            </a:r>
            <a:endParaRPr lang="en-US" altLang="zh-CN" sz="2400" dirty="0">
              <a:latin typeface="+mn-ea"/>
            </a:endParaRPr>
          </a:p>
          <a:p>
            <a:pPr lvl="1">
              <a:lnSpc>
                <a:spcPct val="110000"/>
              </a:lnSpc>
              <a:spcBef>
                <a:spcPts val="0"/>
              </a:spcBef>
            </a:pPr>
            <a:r>
              <a:rPr lang="zh-CN" altLang="en-US" dirty="0">
                <a:latin typeface="+mn-ea"/>
              </a:rPr>
              <a:t>每条链路自身是一个碰撞域</a:t>
            </a:r>
            <a:endParaRPr lang="en-US" altLang="zh-CN" dirty="0">
              <a:latin typeface="+mn-ea"/>
            </a:endParaRPr>
          </a:p>
          <a:p>
            <a:pPr>
              <a:lnSpc>
                <a:spcPct val="110000"/>
              </a:lnSpc>
              <a:spcBef>
                <a:spcPts val="0"/>
              </a:spcBef>
              <a:buFont typeface="Wingdings" panose="05000000000000000000" pitchFamily="2" charset="2"/>
              <a:buChar char="l"/>
            </a:pPr>
            <a:r>
              <a:rPr lang="zh-CN" altLang="en-US" sz="2400" dirty="0">
                <a:solidFill>
                  <a:srgbClr val="CC0000"/>
                </a:solidFill>
                <a:latin typeface="+mn-ea"/>
              </a:rPr>
              <a:t>交换机：</a:t>
            </a:r>
            <a:r>
              <a:rPr lang="en-US" altLang="zh-CN" sz="2400" dirty="0">
                <a:solidFill>
                  <a:srgbClr val="CC0000"/>
                </a:solidFill>
                <a:latin typeface="+mn-ea"/>
              </a:rPr>
              <a:t> </a:t>
            </a:r>
            <a:r>
              <a:rPr lang="en-US" altLang="zh-CN" sz="2400" dirty="0">
                <a:latin typeface="+mn-ea"/>
              </a:rPr>
              <a:t>A-to-A‘</a:t>
            </a:r>
            <a:r>
              <a:rPr lang="zh-CN" altLang="en-US" sz="2400" dirty="0">
                <a:latin typeface="+mn-ea"/>
              </a:rPr>
              <a:t>和</a:t>
            </a:r>
            <a:r>
              <a:rPr lang="en-US" altLang="ja-JP" sz="2400" dirty="0">
                <a:latin typeface="+mn-ea"/>
              </a:rPr>
              <a:t>B-to-B</a:t>
            </a:r>
            <a:r>
              <a:rPr lang="ja-JP" altLang="en-US" sz="2400" dirty="0">
                <a:latin typeface="+mn-ea"/>
              </a:rPr>
              <a:t>’</a:t>
            </a:r>
            <a:r>
              <a:rPr lang="zh-CN" altLang="en-US" sz="2400" dirty="0">
                <a:latin typeface="+mn-ea"/>
              </a:rPr>
              <a:t>可以同时传输，而不会发生</a:t>
            </a:r>
            <a:r>
              <a:rPr lang="zh-CN" altLang="en-US" sz="2400" dirty="0" smtClean="0">
                <a:latin typeface="+mn-ea"/>
              </a:rPr>
              <a:t>碰撞</a:t>
            </a:r>
            <a:endParaRPr lang="en-US" altLang="zh-CN" sz="2400" dirty="0" smtClean="0">
              <a:latin typeface="+mn-ea"/>
            </a:endParaRPr>
          </a:p>
          <a:p>
            <a:pPr>
              <a:lnSpc>
                <a:spcPct val="120000"/>
              </a:lnSpc>
              <a:spcBef>
                <a:spcPts val="0"/>
              </a:spcBef>
            </a:pPr>
            <a:r>
              <a:rPr lang="zh-CN" altLang="en-US" sz="2400" dirty="0"/>
              <a:t>每个交换机有一个交换机转发表，其中每个条目</a:t>
            </a:r>
            <a:r>
              <a:rPr lang="zh-CN" altLang="en-US" sz="2400" dirty="0" smtClean="0"/>
              <a:t>：</a:t>
            </a:r>
            <a:r>
              <a:rPr lang="en-US" altLang="zh-CN" sz="2000" dirty="0" smtClean="0"/>
              <a:t>(</a:t>
            </a:r>
            <a:r>
              <a:rPr lang="zh-CN" altLang="en-US" sz="2000" dirty="0"/>
              <a:t>主机的</a:t>
            </a:r>
            <a:r>
              <a:rPr lang="en-US" altLang="zh-CN" sz="2000" dirty="0"/>
              <a:t>MAC</a:t>
            </a:r>
            <a:r>
              <a:rPr lang="zh-CN" altLang="en-US" sz="2000" dirty="0"/>
              <a:t>地址，到达主机的端口，时戳</a:t>
            </a:r>
            <a:r>
              <a:rPr lang="en-US" altLang="zh-CN" sz="2000" dirty="0"/>
              <a:t>)</a:t>
            </a:r>
            <a:endParaRPr lang="en-US" altLang="zh-CN" sz="2000" dirty="0"/>
          </a:p>
          <a:p>
            <a:pPr lvl="1">
              <a:lnSpc>
                <a:spcPct val="110000"/>
              </a:lnSpc>
              <a:spcBef>
                <a:spcPts val="600"/>
              </a:spcBef>
            </a:pPr>
            <a:r>
              <a:rPr lang="zh-CN" altLang="en-US" sz="2000" dirty="0"/>
              <a:t>类似于路由表</a:t>
            </a:r>
            <a:endParaRPr lang="en-US" altLang="zh-CN" sz="2000" dirty="0"/>
          </a:p>
          <a:p>
            <a:pPr>
              <a:lnSpc>
                <a:spcPct val="110000"/>
              </a:lnSpc>
              <a:spcBef>
                <a:spcPts val="600"/>
              </a:spcBef>
              <a:buFont typeface="Wingdings" panose="05000000000000000000" pitchFamily="2" charset="2"/>
              <a:buChar char="l"/>
            </a:pPr>
            <a:r>
              <a:rPr lang="zh-CN" altLang="en-US" sz="2400" dirty="0"/>
              <a:t>通过自学习构建转发</a:t>
            </a:r>
            <a:r>
              <a:rPr lang="zh-CN" altLang="en-US" sz="2400" dirty="0" smtClean="0"/>
              <a:t>表</a:t>
            </a:r>
            <a:endParaRPr lang="en-US" altLang="zh-CN" sz="2400" dirty="0">
              <a:latin typeface="+mn-ea"/>
            </a:endParaRPr>
          </a:p>
        </p:txBody>
      </p:sp>
      <p:grpSp>
        <p:nvGrpSpPr>
          <p:cNvPr id="90118" name="Group 1"/>
          <p:cNvGrpSpPr/>
          <p:nvPr/>
        </p:nvGrpSpPr>
        <p:grpSpPr bwMode="auto">
          <a:xfrm>
            <a:off x="6809318" y="1425576"/>
            <a:ext cx="4881033" cy="4283294"/>
            <a:chOff x="5106576" y="1425893"/>
            <a:chExt cx="3661504" cy="4283195"/>
          </a:xfrm>
        </p:grpSpPr>
        <p:sp>
          <p:nvSpPr>
            <p:cNvPr id="62472" name="Text Box 34"/>
            <p:cNvSpPr txBox="1">
              <a:spLocks noChangeArrowheads="1"/>
            </p:cNvSpPr>
            <p:nvPr/>
          </p:nvSpPr>
          <p:spPr bwMode="auto">
            <a:xfrm>
              <a:off x="6165818" y="5062772"/>
              <a:ext cx="2033654" cy="64631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lgn="ctr">
                <a:defRPr/>
              </a:pPr>
              <a:r>
                <a:rPr lang="en-US">
                  <a:solidFill>
                    <a:prstClr val="black"/>
                  </a:solidFill>
                  <a:latin typeface="Arial" panose="020B0604020202090204" pitchFamily="34" charset="0"/>
                  <a:cs typeface="Arial" panose="020B0604020202090204" pitchFamily="34" charset="0"/>
                </a:rPr>
                <a:t>switch with six interfaces</a:t>
              </a:r>
              <a:endParaRPr lang="en-US">
                <a:solidFill>
                  <a:prstClr val="black"/>
                </a:solidFill>
                <a:latin typeface="Arial" panose="020B0604020202090204" pitchFamily="34" charset="0"/>
                <a:cs typeface="Arial" panose="020B0604020202090204" pitchFamily="34" charset="0"/>
              </a:endParaRPr>
            </a:p>
            <a:p>
              <a:pPr algn="ctr">
                <a:defRPr/>
              </a:pPr>
              <a:r>
                <a:rPr lang="en-US">
                  <a:solidFill>
                    <a:prstClr val="black"/>
                  </a:solidFill>
                  <a:latin typeface="Arial" panose="020B0604020202090204" pitchFamily="34" charset="0"/>
                  <a:cs typeface="Arial" panose="020B0604020202090204" pitchFamily="34" charset="0"/>
                </a:rPr>
                <a:t>(</a:t>
              </a:r>
              <a:r>
                <a:rPr lang="en-US">
                  <a:solidFill>
                    <a:srgbClr val="FF0000"/>
                  </a:solidFill>
                  <a:latin typeface="Arial" panose="020B0604020202090204" pitchFamily="34" charset="0"/>
                  <a:cs typeface="Arial" panose="020B0604020202090204" pitchFamily="34" charset="0"/>
                </a:rPr>
                <a:t>1,2,3,4,5,6</a:t>
              </a:r>
              <a:r>
                <a:rPr lang="en-US">
                  <a:solidFill>
                    <a:prstClr val="black"/>
                  </a:solidFill>
                  <a:latin typeface="Arial" panose="020B0604020202090204" pitchFamily="34" charset="0"/>
                  <a:cs typeface="Arial" panose="020B0604020202090204" pitchFamily="34" charset="0"/>
                </a:rPr>
                <a:t>)</a:t>
              </a:r>
              <a:r>
                <a:rPr lang="en-US" i="0">
                  <a:solidFill>
                    <a:prstClr val="black"/>
                  </a:solidFill>
                  <a:latin typeface="Arial" panose="020B0604020202090204" pitchFamily="34" charset="0"/>
                  <a:cs typeface="Arial" panose="020B0604020202090204" pitchFamily="34" charset="0"/>
                </a:rPr>
                <a:t>  </a:t>
              </a:r>
              <a:endParaRPr lang="en-US" i="0">
                <a:solidFill>
                  <a:prstClr val="black"/>
                </a:solidFill>
                <a:latin typeface="Arial" panose="020B0604020202090204" pitchFamily="34" charset="0"/>
                <a:cs typeface="Arial" panose="020B0604020202090204" pitchFamily="34" charset="0"/>
              </a:endParaRPr>
            </a:p>
          </p:txBody>
        </p:sp>
        <p:grpSp>
          <p:nvGrpSpPr>
            <p:cNvPr id="90121" name="Group 34"/>
            <p:cNvGrpSpPr/>
            <p:nvPr/>
          </p:nvGrpSpPr>
          <p:grpSpPr bwMode="auto">
            <a:xfrm>
              <a:off x="5106576" y="1425893"/>
              <a:ext cx="3661504" cy="3599812"/>
              <a:chOff x="731524" y="1819788"/>
              <a:chExt cx="3661504" cy="3599812"/>
            </a:xfrm>
          </p:grpSpPr>
          <p:sp>
            <p:nvSpPr>
              <p:cNvPr id="62474" name="Text Box 23"/>
              <p:cNvSpPr txBox="1">
                <a:spLocks noChangeArrowheads="1"/>
              </p:cNvSpPr>
              <p:nvPr/>
            </p:nvSpPr>
            <p:spPr bwMode="auto">
              <a:xfrm>
                <a:off x="2655957" y="1819788"/>
                <a:ext cx="25396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prstClr val="black"/>
                    </a:solidFill>
                    <a:latin typeface="Arial" panose="020B0604020202090204" pitchFamily="34" charset="0"/>
                    <a:cs typeface="Arial" panose="020B0604020202090204" pitchFamily="34" charset="0"/>
                  </a:rPr>
                  <a:t>A</a:t>
                </a:r>
                <a:endParaRPr lang="en-US" i="0">
                  <a:solidFill>
                    <a:prstClr val="black"/>
                  </a:solidFill>
                  <a:latin typeface="Arial" panose="020B0604020202090204" pitchFamily="34" charset="0"/>
                  <a:cs typeface="Arial" panose="020B0604020202090204" pitchFamily="34" charset="0"/>
                </a:endParaRPr>
              </a:p>
            </p:txBody>
          </p:sp>
          <p:sp>
            <p:nvSpPr>
              <p:cNvPr id="62475" name="Text Box 24"/>
              <p:cNvSpPr txBox="1">
                <a:spLocks noChangeArrowheads="1"/>
              </p:cNvSpPr>
              <p:nvPr/>
            </p:nvSpPr>
            <p:spPr bwMode="auto">
              <a:xfrm>
                <a:off x="2371738" y="5050277"/>
                <a:ext cx="340545"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prstClr val="black"/>
                    </a:solidFill>
                    <a:latin typeface="Arial" panose="020B0604020202090204" pitchFamily="34" charset="0"/>
                    <a:cs typeface="Arial" panose="020B0604020202090204" pitchFamily="34" charset="0"/>
                  </a:rPr>
                  <a:t>A</a:t>
                </a:r>
                <a:r>
                  <a:rPr lang="ja-JP" altLang="en-US" sz="1800">
                    <a:solidFill>
                      <a:prstClr val="black"/>
                    </a:solidFill>
                    <a:latin typeface="Arial" panose="020B0604020202090204" pitchFamily="34" charset="0"/>
                    <a:cs typeface="Arial" panose="020B0604020202090204" pitchFamily="34" charset="0"/>
                  </a:rPr>
                  <a:t>’</a:t>
                </a:r>
                <a:endParaRPr lang="en-US" altLang="zh-CN" sz="1800">
                  <a:solidFill>
                    <a:prstClr val="black"/>
                  </a:solidFill>
                  <a:latin typeface="Arial" panose="020B0604020202090204" pitchFamily="34" charset="0"/>
                  <a:cs typeface="Arial" panose="020B0604020202090204" pitchFamily="34" charset="0"/>
                </a:endParaRPr>
              </a:p>
            </p:txBody>
          </p:sp>
          <p:sp>
            <p:nvSpPr>
              <p:cNvPr id="62476" name="Text Box 25"/>
              <p:cNvSpPr txBox="1">
                <a:spLocks noChangeArrowheads="1"/>
              </p:cNvSpPr>
              <p:nvPr/>
            </p:nvSpPr>
            <p:spPr bwMode="auto">
              <a:xfrm>
                <a:off x="3988134" y="2419849"/>
                <a:ext cx="25396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prstClr val="black"/>
                    </a:solidFill>
                    <a:latin typeface="Arial" panose="020B0604020202090204" pitchFamily="34" charset="0"/>
                    <a:cs typeface="Arial" panose="020B0604020202090204" pitchFamily="34" charset="0"/>
                  </a:rPr>
                  <a:t>B</a:t>
                </a:r>
                <a:endParaRPr lang="en-US" i="0">
                  <a:solidFill>
                    <a:prstClr val="black"/>
                  </a:solidFill>
                  <a:latin typeface="Arial" panose="020B0604020202090204" pitchFamily="34" charset="0"/>
                  <a:cs typeface="Arial" panose="020B0604020202090204" pitchFamily="34" charset="0"/>
                </a:endParaRPr>
              </a:p>
            </p:txBody>
          </p:sp>
          <p:sp>
            <p:nvSpPr>
              <p:cNvPr id="62477" name="Text Box 26"/>
              <p:cNvSpPr txBox="1">
                <a:spLocks noChangeArrowheads="1"/>
              </p:cNvSpPr>
              <p:nvPr/>
            </p:nvSpPr>
            <p:spPr bwMode="auto">
              <a:xfrm>
                <a:off x="995101" y="4188283"/>
                <a:ext cx="340545"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prstClr val="black"/>
                    </a:solidFill>
                    <a:latin typeface="Arial" panose="020B0604020202090204" pitchFamily="34" charset="0"/>
                    <a:cs typeface="Arial" panose="020B0604020202090204" pitchFamily="34" charset="0"/>
                  </a:rPr>
                  <a:t>B</a:t>
                </a:r>
                <a:r>
                  <a:rPr lang="ja-JP" altLang="en-US" sz="1800">
                    <a:solidFill>
                      <a:prstClr val="black"/>
                    </a:solidFill>
                    <a:latin typeface="Arial" panose="020B0604020202090204" pitchFamily="34" charset="0"/>
                    <a:cs typeface="Arial" panose="020B0604020202090204" pitchFamily="34" charset="0"/>
                  </a:rPr>
                  <a:t>’</a:t>
                </a:r>
                <a:endParaRPr lang="en-US" altLang="zh-CN" sz="1800">
                  <a:solidFill>
                    <a:prstClr val="black"/>
                  </a:solidFill>
                  <a:latin typeface="Arial" panose="020B0604020202090204" pitchFamily="34" charset="0"/>
                  <a:cs typeface="Arial" panose="020B0604020202090204" pitchFamily="34" charset="0"/>
                </a:endParaRPr>
              </a:p>
            </p:txBody>
          </p:sp>
          <p:sp>
            <p:nvSpPr>
              <p:cNvPr id="62478" name="Text Box 27"/>
              <p:cNvSpPr txBox="1">
                <a:spLocks noChangeArrowheads="1"/>
              </p:cNvSpPr>
              <p:nvPr/>
            </p:nvSpPr>
            <p:spPr bwMode="auto">
              <a:xfrm>
                <a:off x="3740435" y="4188283"/>
                <a:ext cx="26358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prstClr val="black"/>
                    </a:solidFill>
                    <a:latin typeface="Arial" panose="020B0604020202090204" pitchFamily="34" charset="0"/>
                    <a:cs typeface="Arial" panose="020B0604020202090204" pitchFamily="34" charset="0"/>
                  </a:rPr>
                  <a:t>C</a:t>
                </a:r>
                <a:endParaRPr lang="en-US" i="0">
                  <a:solidFill>
                    <a:prstClr val="black"/>
                  </a:solidFill>
                  <a:latin typeface="Arial" panose="020B0604020202090204" pitchFamily="34" charset="0"/>
                  <a:cs typeface="Arial" panose="020B0604020202090204" pitchFamily="34" charset="0"/>
                </a:endParaRPr>
              </a:p>
            </p:txBody>
          </p:sp>
          <p:sp>
            <p:nvSpPr>
              <p:cNvPr id="62479" name="Text Box 28"/>
              <p:cNvSpPr txBox="1">
                <a:spLocks noChangeArrowheads="1"/>
              </p:cNvSpPr>
              <p:nvPr/>
            </p:nvSpPr>
            <p:spPr bwMode="auto">
              <a:xfrm>
                <a:off x="1123714" y="2465886"/>
                <a:ext cx="350165"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prstClr val="black"/>
                    </a:solidFill>
                    <a:latin typeface="Arial" panose="020B0604020202090204" pitchFamily="34" charset="0"/>
                    <a:cs typeface="Arial" panose="020B0604020202090204" pitchFamily="34" charset="0"/>
                  </a:rPr>
                  <a:t>C</a:t>
                </a:r>
                <a:r>
                  <a:rPr lang="ja-JP" altLang="en-US" sz="1800">
                    <a:solidFill>
                      <a:prstClr val="black"/>
                    </a:solidFill>
                    <a:latin typeface="Arial" panose="020B0604020202090204" pitchFamily="34" charset="0"/>
                    <a:cs typeface="Arial" panose="020B0604020202090204" pitchFamily="34" charset="0"/>
                  </a:rPr>
                  <a:t>’</a:t>
                </a:r>
                <a:endParaRPr lang="en-US" altLang="zh-CN" sz="1800">
                  <a:solidFill>
                    <a:prstClr val="black"/>
                  </a:solidFill>
                  <a:latin typeface="Arial" panose="020B0604020202090204" pitchFamily="34" charset="0"/>
                  <a:cs typeface="Arial" panose="020B0604020202090204" pitchFamily="34" charset="0"/>
                </a:endParaRPr>
              </a:p>
            </p:txBody>
          </p:sp>
          <p:sp>
            <p:nvSpPr>
              <p:cNvPr id="62480" name="Line 17"/>
              <p:cNvSpPr>
                <a:spLocks noChangeShapeType="1"/>
              </p:cNvSpPr>
              <p:nvPr/>
            </p:nvSpPr>
            <p:spPr bwMode="auto">
              <a:xfrm>
                <a:off x="1687389" y="3165957"/>
                <a:ext cx="720869" cy="29844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62481" name="Line 18"/>
              <p:cNvSpPr>
                <a:spLocks noChangeShapeType="1"/>
              </p:cNvSpPr>
              <p:nvPr/>
            </p:nvSpPr>
            <p:spPr bwMode="auto">
              <a:xfrm>
                <a:off x="2673423" y="2872277"/>
                <a:ext cx="0" cy="5048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62482" name="Line 19"/>
              <p:cNvSpPr>
                <a:spLocks noChangeShapeType="1"/>
              </p:cNvSpPr>
              <p:nvPr/>
            </p:nvSpPr>
            <p:spPr bwMode="auto">
              <a:xfrm flipH="1">
                <a:off x="2863961" y="2996099"/>
                <a:ext cx="892353" cy="48417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62483" name="Line 20"/>
              <p:cNvSpPr>
                <a:spLocks noChangeShapeType="1"/>
              </p:cNvSpPr>
              <p:nvPr/>
            </p:nvSpPr>
            <p:spPr bwMode="auto">
              <a:xfrm flipV="1">
                <a:off x="2673423" y="3605685"/>
                <a:ext cx="12703" cy="70959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nvGrpSpPr>
              <p:cNvPr id="90132" name="Group 45"/>
              <p:cNvGrpSpPr/>
              <p:nvPr/>
            </p:nvGrpSpPr>
            <p:grpSpPr bwMode="auto">
              <a:xfrm>
                <a:off x="747936" y="2733042"/>
                <a:ext cx="914403" cy="690308"/>
                <a:chOff x="1046480" y="3962400"/>
                <a:chExt cx="1026163" cy="761428"/>
              </a:xfrm>
            </p:grpSpPr>
            <p:sp>
              <p:nvSpPr>
                <p:cNvPr id="80" name="Rectangle 48"/>
                <p:cNvSpPr>
                  <a:spLocks noChangeArrowheads="1"/>
                </p:cNvSpPr>
                <p:nvPr/>
              </p:nvSpPr>
              <p:spPr bwMode="auto">
                <a:xfrm rot="-5400000">
                  <a:off x="1893247" y="4299441"/>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nvGrpSpPr>
                <p:cNvPr id="90167" name="Group 49"/>
                <p:cNvGrpSpPr/>
                <p:nvPr/>
              </p:nvGrpSpPr>
              <p:grpSpPr bwMode="auto">
                <a:xfrm>
                  <a:off x="1046480" y="3962400"/>
                  <a:ext cx="936071" cy="761428"/>
                  <a:chOff x="-44" y="1473"/>
                  <a:chExt cx="981" cy="1105"/>
                </a:xfrm>
              </p:grpSpPr>
              <p:pic>
                <p:nvPicPr>
                  <p:cNvPr id="90168"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9"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90133" name="Group 46"/>
              <p:cNvGrpSpPr/>
              <p:nvPr/>
            </p:nvGrpSpPr>
            <p:grpSpPr bwMode="auto">
              <a:xfrm>
                <a:off x="3539588" y="2669737"/>
                <a:ext cx="853440" cy="741680"/>
                <a:chOff x="7179310" y="4033520"/>
                <a:chExt cx="1009650" cy="855028"/>
              </a:xfrm>
            </p:grpSpPr>
            <p:grpSp>
              <p:nvGrpSpPr>
                <p:cNvPr id="90162" name="Group 44"/>
                <p:cNvGrpSpPr/>
                <p:nvPr/>
              </p:nvGrpSpPr>
              <p:grpSpPr bwMode="auto">
                <a:xfrm>
                  <a:off x="7179310" y="4033520"/>
                  <a:ext cx="1009650" cy="855028"/>
                  <a:chOff x="-44" y="1473"/>
                  <a:chExt cx="981" cy="1105"/>
                </a:xfrm>
              </p:grpSpPr>
              <p:pic>
                <p:nvPicPr>
                  <p:cNvPr id="90164"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5"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77" name="Rectangle 43"/>
                <p:cNvSpPr>
                  <a:spLocks noChangeArrowheads="1"/>
                </p:cNvSpPr>
                <p:nvPr/>
              </p:nvSpPr>
              <p:spPr bwMode="auto">
                <a:xfrm rot="-5400000">
                  <a:off x="7440190" y="4309334"/>
                  <a:ext cx="126274"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sp>
            <p:nvSpPr>
              <p:cNvPr id="48" name="Rectangle 43"/>
              <p:cNvSpPr>
                <a:spLocks noChangeArrowheads="1"/>
              </p:cNvSpPr>
              <p:nvPr/>
            </p:nvSpPr>
            <p:spPr bwMode="auto">
              <a:xfrm>
                <a:off x="2614674" y="2705593"/>
                <a:ext cx="109559"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nvGrpSpPr>
              <p:cNvPr id="90135" name="Group 44"/>
              <p:cNvGrpSpPr/>
              <p:nvPr/>
            </p:nvGrpSpPr>
            <p:grpSpPr bwMode="auto">
              <a:xfrm>
                <a:off x="2233637" y="2138292"/>
                <a:ext cx="853440" cy="741680"/>
                <a:chOff x="-44" y="1473"/>
                <a:chExt cx="981" cy="1105"/>
              </a:xfrm>
            </p:grpSpPr>
            <p:pic>
              <p:nvPicPr>
                <p:cNvPr id="9016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61"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nvGrpSpPr>
              <p:cNvPr id="90136" name="Group 49"/>
              <p:cNvGrpSpPr/>
              <p:nvPr/>
            </p:nvGrpSpPr>
            <p:grpSpPr bwMode="auto">
              <a:xfrm>
                <a:off x="2060917" y="4279843"/>
                <a:ext cx="853440" cy="835329"/>
                <a:chOff x="8077200" y="3320111"/>
                <a:chExt cx="853440" cy="835329"/>
              </a:xfrm>
            </p:grpSpPr>
            <p:sp>
              <p:nvSpPr>
                <p:cNvPr id="70" name="Rectangle 43"/>
                <p:cNvSpPr>
                  <a:spLocks noChangeArrowheads="1"/>
                </p:cNvSpPr>
                <p:nvPr/>
              </p:nvSpPr>
              <p:spPr bwMode="auto">
                <a:xfrm>
                  <a:off x="8630957" y="3320624"/>
                  <a:ext cx="111147" cy="165096"/>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nvGrpSpPr>
                <p:cNvPr id="90157" name="Group 44"/>
                <p:cNvGrpSpPr/>
                <p:nvPr/>
              </p:nvGrpSpPr>
              <p:grpSpPr bwMode="auto">
                <a:xfrm>
                  <a:off x="8077200" y="3413760"/>
                  <a:ext cx="853440" cy="741680"/>
                  <a:chOff x="-44" y="1473"/>
                  <a:chExt cx="981" cy="1105"/>
                </a:xfrm>
              </p:grpSpPr>
              <p:pic>
                <p:nvPicPr>
                  <p:cNvPr id="90158"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59"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pic>
            <p:nvPicPr>
              <p:cNvPr id="62489" name="Picture 3"/>
              <p:cNvPicPr>
                <a:picLocks noChangeAspect="1" noChangeArrowheads="1"/>
              </p:cNvPicPr>
              <p:nvPr/>
            </p:nvPicPr>
            <p:blipFill>
              <a:blip r:embed="rId3"/>
              <a:srcRect/>
              <a:stretch>
                <a:fillRect/>
              </a:stretch>
            </p:blipFill>
            <p:spPr bwMode="auto">
              <a:xfrm>
                <a:off x="2374913" y="3316766"/>
                <a:ext cx="603370" cy="3413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90138" name="Group 51"/>
              <p:cNvGrpSpPr/>
              <p:nvPr/>
            </p:nvGrpSpPr>
            <p:grpSpPr bwMode="auto">
              <a:xfrm>
                <a:off x="731524" y="3616962"/>
                <a:ext cx="914403" cy="690308"/>
                <a:chOff x="1046480" y="3962400"/>
                <a:chExt cx="1026163" cy="761428"/>
              </a:xfrm>
            </p:grpSpPr>
            <p:sp>
              <p:nvSpPr>
                <p:cNvPr id="66" name="Rectangle 48"/>
                <p:cNvSpPr>
                  <a:spLocks noChangeArrowheads="1"/>
                </p:cNvSpPr>
                <p:nvPr/>
              </p:nvSpPr>
              <p:spPr bwMode="auto">
                <a:xfrm rot="-5400000">
                  <a:off x="1893846" y="4299769"/>
                  <a:ext cx="110314"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nvGrpSpPr>
                <p:cNvPr id="90153" name="Group 49"/>
                <p:cNvGrpSpPr/>
                <p:nvPr/>
              </p:nvGrpSpPr>
              <p:grpSpPr bwMode="auto">
                <a:xfrm>
                  <a:off x="1046480" y="3962400"/>
                  <a:ext cx="936071" cy="761428"/>
                  <a:chOff x="-44" y="1473"/>
                  <a:chExt cx="981" cy="1105"/>
                </a:xfrm>
              </p:grpSpPr>
              <p:pic>
                <p:nvPicPr>
                  <p:cNvPr id="90154"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55"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90139" name="Group 52"/>
              <p:cNvGrpSpPr/>
              <p:nvPr/>
            </p:nvGrpSpPr>
            <p:grpSpPr bwMode="auto">
              <a:xfrm>
                <a:off x="3410634" y="3567725"/>
                <a:ext cx="853440" cy="741680"/>
                <a:chOff x="7179310" y="4033520"/>
                <a:chExt cx="1009650" cy="855028"/>
              </a:xfrm>
            </p:grpSpPr>
            <p:grpSp>
              <p:nvGrpSpPr>
                <p:cNvPr id="90148" name="Group 44"/>
                <p:cNvGrpSpPr/>
                <p:nvPr/>
              </p:nvGrpSpPr>
              <p:grpSpPr bwMode="auto">
                <a:xfrm>
                  <a:off x="7179310" y="4033520"/>
                  <a:ext cx="1009650" cy="855028"/>
                  <a:chOff x="-44" y="1473"/>
                  <a:chExt cx="981" cy="1105"/>
                </a:xfrm>
              </p:grpSpPr>
              <p:pic>
                <p:nvPicPr>
                  <p:cNvPr id="90150"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0151"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63" name="Rectangle 43"/>
                <p:cNvSpPr>
                  <a:spLocks noChangeArrowheads="1"/>
                </p:cNvSpPr>
                <p:nvPr/>
              </p:nvSpPr>
              <p:spPr bwMode="auto">
                <a:xfrm rot="-5400000">
                  <a:off x="7438739" y="4308075"/>
                  <a:ext cx="128105"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prstClr val="black"/>
                    </a:solidFill>
                    <a:latin typeface="Arial" panose="020B0604020202090204" pitchFamily="34" charset="0"/>
                    <a:cs typeface="Arial" panose="020B0604020202090204" pitchFamily="34" charset="0"/>
                  </a:endParaRPr>
                </a:p>
              </p:txBody>
            </p:sp>
          </p:grpSp>
          <p:sp>
            <p:nvSpPr>
              <p:cNvPr id="62492" name="Line 17"/>
              <p:cNvSpPr>
                <a:spLocks noChangeShapeType="1"/>
              </p:cNvSpPr>
              <p:nvPr/>
            </p:nvSpPr>
            <p:spPr bwMode="auto">
              <a:xfrm flipV="1">
                <a:off x="1660396" y="3600922"/>
                <a:ext cx="744686" cy="4508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62493" name="Line 19"/>
              <p:cNvSpPr>
                <a:spLocks noChangeShapeType="1"/>
              </p:cNvSpPr>
              <p:nvPr/>
            </p:nvSpPr>
            <p:spPr bwMode="auto">
              <a:xfrm flipH="1" flipV="1">
                <a:off x="2968756" y="3545361"/>
                <a:ext cx="646242" cy="33812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62494" name="Text Box 35"/>
              <p:cNvSpPr txBox="1">
                <a:spLocks noChangeArrowheads="1"/>
              </p:cNvSpPr>
              <p:nvPr/>
            </p:nvSpPr>
            <p:spPr bwMode="auto">
              <a:xfrm>
                <a:off x="2401907" y="3026260"/>
                <a:ext cx="23472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1</a:t>
                </a:r>
                <a:endParaRPr lang="en-US" i="0">
                  <a:solidFill>
                    <a:srgbClr val="FF0000"/>
                  </a:solidFill>
                  <a:latin typeface="Arial" panose="020B0604020202090204" pitchFamily="34" charset="0"/>
                  <a:cs typeface="Arial" panose="020B0604020202090204" pitchFamily="34" charset="0"/>
                </a:endParaRPr>
              </a:p>
            </p:txBody>
          </p:sp>
          <p:sp>
            <p:nvSpPr>
              <p:cNvPr id="62495" name="Text Box 36"/>
              <p:cNvSpPr txBox="1">
                <a:spLocks noChangeArrowheads="1"/>
              </p:cNvSpPr>
              <p:nvPr/>
            </p:nvSpPr>
            <p:spPr bwMode="auto">
              <a:xfrm>
                <a:off x="2903656" y="3051660"/>
                <a:ext cx="23472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2</a:t>
                </a:r>
                <a:endParaRPr lang="en-US" i="0">
                  <a:solidFill>
                    <a:srgbClr val="FF0000"/>
                  </a:solidFill>
                  <a:latin typeface="Arial" panose="020B0604020202090204" pitchFamily="34" charset="0"/>
                  <a:cs typeface="Arial" panose="020B0604020202090204" pitchFamily="34" charset="0"/>
                </a:endParaRPr>
              </a:p>
            </p:txBody>
          </p:sp>
          <p:sp>
            <p:nvSpPr>
              <p:cNvPr id="62496" name="Text Box 37"/>
              <p:cNvSpPr txBox="1">
                <a:spLocks noChangeArrowheads="1"/>
              </p:cNvSpPr>
              <p:nvPr/>
            </p:nvSpPr>
            <p:spPr bwMode="auto">
              <a:xfrm>
                <a:off x="3125951" y="3710457"/>
                <a:ext cx="23472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3</a:t>
                </a:r>
                <a:endParaRPr lang="en-US" i="0">
                  <a:solidFill>
                    <a:srgbClr val="FF0000"/>
                  </a:solidFill>
                  <a:latin typeface="Arial" panose="020B0604020202090204" pitchFamily="34" charset="0"/>
                  <a:cs typeface="Arial" panose="020B0604020202090204" pitchFamily="34" charset="0"/>
                </a:endParaRPr>
              </a:p>
            </p:txBody>
          </p:sp>
          <p:sp>
            <p:nvSpPr>
              <p:cNvPr id="62497" name="Text Box 38"/>
              <p:cNvSpPr txBox="1">
                <a:spLocks noChangeArrowheads="1"/>
              </p:cNvSpPr>
              <p:nvPr/>
            </p:nvSpPr>
            <p:spPr bwMode="auto">
              <a:xfrm>
                <a:off x="2640079" y="3654896"/>
                <a:ext cx="23472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4</a:t>
                </a:r>
                <a:endParaRPr lang="en-US" i="0">
                  <a:solidFill>
                    <a:srgbClr val="FF0000"/>
                  </a:solidFill>
                  <a:latin typeface="Arial" panose="020B0604020202090204" pitchFamily="34" charset="0"/>
                  <a:cs typeface="Arial" panose="020B0604020202090204" pitchFamily="34" charset="0"/>
                </a:endParaRPr>
              </a:p>
            </p:txBody>
          </p:sp>
          <p:sp>
            <p:nvSpPr>
              <p:cNvPr id="62498" name="Text Box 39"/>
              <p:cNvSpPr txBox="1">
                <a:spLocks noChangeArrowheads="1"/>
              </p:cNvSpPr>
              <p:nvPr/>
            </p:nvSpPr>
            <p:spPr bwMode="auto">
              <a:xfrm>
                <a:off x="2070052" y="3704108"/>
                <a:ext cx="234726" cy="36932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5</a:t>
                </a:r>
                <a:endParaRPr lang="en-US" i="0">
                  <a:solidFill>
                    <a:srgbClr val="FF0000"/>
                  </a:solidFill>
                  <a:latin typeface="Arial" panose="020B0604020202090204" pitchFamily="34" charset="0"/>
                  <a:cs typeface="Arial" panose="020B0604020202090204" pitchFamily="34" charset="0"/>
                </a:endParaRPr>
              </a:p>
            </p:txBody>
          </p:sp>
          <p:sp>
            <p:nvSpPr>
              <p:cNvPr id="62499" name="Text Box 40"/>
              <p:cNvSpPr txBox="1">
                <a:spLocks noChangeArrowheads="1"/>
              </p:cNvSpPr>
              <p:nvPr/>
            </p:nvSpPr>
            <p:spPr bwMode="auto">
              <a:xfrm>
                <a:off x="2039884" y="3080234"/>
                <a:ext cx="319151" cy="36987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6</a:t>
                </a:r>
                <a:endParaRPr lang="en-US" i="0">
                  <a:solidFill>
                    <a:srgbClr val="FF0000"/>
                  </a:solidFill>
                  <a:latin typeface="Arial" panose="020B0604020202090204" pitchFamily="34" charset="0"/>
                  <a:cs typeface="Arial" panose="020B0604020202090204" pitchFamily="34" charset="0"/>
                </a:endParaRPr>
              </a:p>
            </p:txBody>
          </p:sp>
        </p:grpSp>
      </p:gr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41" name="Rectangle 2"/>
          <p:cNvSpPr>
            <a:spLocks noGrp="1" noChangeArrowheads="1"/>
          </p:cNvSpPr>
          <p:nvPr>
            <p:ph type="title" idx="4294967295"/>
          </p:nvPr>
        </p:nvSpPr>
        <p:spPr>
          <a:xfrm>
            <a:off x="0" y="87313"/>
            <a:ext cx="12192000" cy="1143000"/>
          </a:xfrm>
          <a:prstGeom prst="rect">
            <a:avLst/>
          </a:prstGeom>
        </p:spPr>
        <p:txBody>
          <a:bodyPr/>
          <a:lstStyle/>
          <a:p>
            <a:pPr algn="ctr">
              <a:defRPr/>
            </a:pPr>
            <a:r>
              <a:rPr lang="zh-CN" altLang="en-US" dirty="0">
                <a:latin typeface="+mj-ea"/>
                <a:cs typeface="+mj-cs"/>
              </a:rPr>
              <a:t>交互机：自学习</a:t>
            </a:r>
            <a:endParaRPr lang="en-US" dirty="0">
              <a:latin typeface="+mj-ea"/>
              <a:cs typeface="+mj-cs"/>
            </a:endParaRPr>
          </a:p>
        </p:txBody>
      </p:sp>
      <p:sp>
        <p:nvSpPr>
          <p:cNvPr id="65542" name="Rectangle 3"/>
          <p:cNvSpPr>
            <a:spLocks noGrp="1" noChangeArrowheads="1"/>
          </p:cNvSpPr>
          <p:nvPr>
            <p:ph type="body" idx="4294967295"/>
          </p:nvPr>
        </p:nvSpPr>
        <p:spPr>
          <a:xfrm>
            <a:off x="462988" y="1338194"/>
            <a:ext cx="5347503" cy="2787718"/>
          </a:xfrm>
          <a:prstGeom prst="rect">
            <a:avLst/>
          </a:prstGeom>
        </p:spPr>
        <p:txBody>
          <a:bodyPr/>
          <a:lstStyle/>
          <a:p>
            <a:pPr>
              <a:lnSpc>
                <a:spcPct val="110000"/>
              </a:lnSpc>
              <a:buFont typeface="Wingdings" panose="05000000000000000000" pitchFamily="2" charset="2"/>
              <a:buChar char="l"/>
              <a:defRPr/>
            </a:pPr>
            <a:r>
              <a:rPr lang="zh-CN" altLang="en-US" sz="2400" dirty="0">
                <a:latin typeface="+mn-ea"/>
              </a:rPr>
              <a:t>交换机会学习通过哪些端口可以到达哪些主机</a:t>
            </a:r>
            <a:endParaRPr lang="en-US" altLang="zh-CN" sz="2400" dirty="0">
              <a:latin typeface="+mn-ea"/>
            </a:endParaRPr>
          </a:p>
          <a:p>
            <a:pPr lvl="1">
              <a:lnSpc>
                <a:spcPct val="110000"/>
              </a:lnSpc>
              <a:defRPr/>
            </a:pPr>
            <a:r>
              <a:rPr lang="zh-CN" altLang="en-US" dirty="0">
                <a:latin typeface="+mn-ea"/>
              </a:rPr>
              <a:t>当收到数据帧时，交换机“学习”发送主机的位置：进入的局域网网段</a:t>
            </a:r>
            <a:r>
              <a:rPr lang="en-US" altLang="zh-CN" dirty="0">
                <a:latin typeface="+mn-ea"/>
              </a:rPr>
              <a:t>(</a:t>
            </a:r>
            <a:r>
              <a:rPr lang="zh-CN" altLang="en-US" dirty="0">
                <a:latin typeface="+mn-ea"/>
              </a:rPr>
              <a:t>到达端口</a:t>
            </a:r>
            <a:r>
              <a:rPr lang="en-US" altLang="zh-CN" dirty="0">
                <a:latin typeface="+mn-ea"/>
              </a:rPr>
              <a:t>)</a:t>
            </a:r>
            <a:endParaRPr lang="en-US" altLang="zh-CN" dirty="0">
              <a:latin typeface="+mn-ea"/>
            </a:endParaRPr>
          </a:p>
          <a:p>
            <a:pPr lvl="1">
              <a:lnSpc>
                <a:spcPct val="110000"/>
              </a:lnSpc>
              <a:defRPr/>
            </a:pPr>
            <a:r>
              <a:rPr lang="zh-CN" altLang="en-US" dirty="0">
                <a:latin typeface="+mn-ea"/>
              </a:rPr>
              <a:t>在转发表中记录发送主机</a:t>
            </a:r>
            <a:r>
              <a:rPr lang="en-US" altLang="zh-CN" dirty="0">
                <a:latin typeface="+mn-ea"/>
              </a:rPr>
              <a:t>/</a:t>
            </a:r>
            <a:r>
              <a:rPr lang="zh-CN" altLang="en-US" dirty="0">
                <a:latin typeface="+mn-ea"/>
              </a:rPr>
              <a:t>位置对</a:t>
            </a:r>
            <a:endParaRPr lang="en-US" altLang="zh-CN" dirty="0">
              <a:latin typeface="+mn-ea"/>
            </a:endParaRPr>
          </a:p>
        </p:txBody>
      </p:sp>
      <p:grpSp>
        <p:nvGrpSpPr>
          <p:cNvPr id="77" name="Group 36"/>
          <p:cNvGrpSpPr/>
          <p:nvPr/>
        </p:nvGrpSpPr>
        <p:grpSpPr bwMode="auto">
          <a:xfrm>
            <a:off x="7179700" y="1389062"/>
            <a:ext cx="3660775" cy="3600450"/>
            <a:chOff x="731524" y="1819788"/>
            <a:chExt cx="3661504" cy="3600334"/>
          </a:xfrm>
        </p:grpSpPr>
        <p:sp>
          <p:nvSpPr>
            <p:cNvPr id="78" name="Text Box 23"/>
            <p:cNvSpPr txBox="1">
              <a:spLocks noChangeArrowheads="1"/>
            </p:cNvSpPr>
            <p:nvPr/>
          </p:nvSpPr>
          <p:spPr bwMode="auto">
            <a:xfrm>
              <a:off x="2655957" y="1819788"/>
              <a:ext cx="350907"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000000"/>
                  </a:solidFill>
                  <a:latin typeface="Arial" panose="020B0604020202090204" pitchFamily="34" charset="0"/>
                  <a:cs typeface="Arial" panose="020B0604020202090204" pitchFamily="34" charset="0"/>
                </a:rPr>
                <a:t>A</a:t>
              </a:r>
              <a:endParaRPr lang="en-US" i="0">
                <a:solidFill>
                  <a:srgbClr val="000000"/>
                </a:solidFill>
                <a:latin typeface="Arial" panose="020B0604020202090204" pitchFamily="34" charset="0"/>
                <a:cs typeface="Arial" panose="020B0604020202090204" pitchFamily="34" charset="0"/>
              </a:endParaRPr>
            </a:p>
          </p:txBody>
        </p:sp>
        <p:sp>
          <p:nvSpPr>
            <p:cNvPr id="79" name="Text Box 24"/>
            <p:cNvSpPr txBox="1">
              <a:spLocks noChangeArrowheads="1"/>
            </p:cNvSpPr>
            <p:nvPr/>
          </p:nvSpPr>
          <p:spPr bwMode="auto">
            <a:xfrm>
              <a:off x="2371738" y="5050247"/>
              <a:ext cx="371549" cy="369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srgbClr val="000000"/>
                  </a:solidFill>
                  <a:latin typeface="Arial" panose="020B0604020202090204" pitchFamily="34" charset="0"/>
                  <a:cs typeface="Arial" panose="020B0604020202090204" pitchFamily="34" charset="0"/>
                </a:rPr>
                <a:t>A</a:t>
              </a:r>
              <a:r>
                <a:rPr lang="ja-JP" altLang="en-US" sz="1800">
                  <a:solidFill>
                    <a:srgbClr val="000000"/>
                  </a:solidFill>
                  <a:latin typeface="Arial" panose="020B0604020202090204" pitchFamily="34" charset="0"/>
                  <a:cs typeface="Arial" panose="020B0604020202090204" pitchFamily="34" charset="0"/>
                </a:rPr>
                <a:t>’</a:t>
              </a:r>
              <a:endParaRPr lang="en-US" altLang="zh-CN" sz="1800">
                <a:solidFill>
                  <a:srgbClr val="000000"/>
                </a:solidFill>
                <a:latin typeface="Arial" panose="020B0604020202090204" pitchFamily="34" charset="0"/>
                <a:cs typeface="Arial" panose="020B0604020202090204" pitchFamily="34" charset="0"/>
              </a:endParaRPr>
            </a:p>
          </p:txBody>
        </p:sp>
        <p:sp>
          <p:nvSpPr>
            <p:cNvPr id="80" name="Text Box 25"/>
            <p:cNvSpPr txBox="1">
              <a:spLocks noChangeArrowheads="1"/>
            </p:cNvSpPr>
            <p:nvPr/>
          </p:nvSpPr>
          <p:spPr bwMode="auto">
            <a:xfrm>
              <a:off x="3988134" y="2419844"/>
              <a:ext cx="3382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000000"/>
                  </a:solidFill>
                  <a:latin typeface="Arial" panose="020B0604020202090204" pitchFamily="34" charset="0"/>
                  <a:cs typeface="Arial" panose="020B0604020202090204" pitchFamily="34" charset="0"/>
                </a:rPr>
                <a:t>B</a:t>
              </a:r>
              <a:endParaRPr lang="en-US" i="0">
                <a:solidFill>
                  <a:srgbClr val="000000"/>
                </a:solidFill>
                <a:latin typeface="Arial" panose="020B0604020202090204" pitchFamily="34" charset="0"/>
                <a:cs typeface="Arial" panose="020B0604020202090204" pitchFamily="34" charset="0"/>
              </a:endParaRPr>
            </a:p>
          </p:txBody>
        </p:sp>
        <p:sp>
          <p:nvSpPr>
            <p:cNvPr id="81" name="Text Box 26"/>
            <p:cNvSpPr txBox="1">
              <a:spLocks noChangeArrowheads="1"/>
            </p:cNvSpPr>
            <p:nvPr/>
          </p:nvSpPr>
          <p:spPr bwMode="auto">
            <a:xfrm>
              <a:off x="995101" y="4188262"/>
              <a:ext cx="390603"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srgbClr val="000000"/>
                  </a:solidFill>
                  <a:latin typeface="Arial" panose="020B0604020202090204" pitchFamily="34" charset="0"/>
                  <a:cs typeface="Arial" panose="020B0604020202090204" pitchFamily="34" charset="0"/>
                </a:rPr>
                <a:t>B</a:t>
              </a:r>
              <a:r>
                <a:rPr lang="ja-JP" altLang="en-US" sz="1800">
                  <a:solidFill>
                    <a:srgbClr val="000000"/>
                  </a:solidFill>
                  <a:latin typeface="Arial" panose="020B0604020202090204" pitchFamily="34" charset="0"/>
                  <a:cs typeface="Arial" panose="020B0604020202090204" pitchFamily="34" charset="0"/>
                </a:rPr>
                <a:t>’</a:t>
              </a:r>
              <a:endParaRPr lang="en-US" altLang="zh-CN" sz="1800">
                <a:solidFill>
                  <a:srgbClr val="000000"/>
                </a:solidFill>
                <a:latin typeface="Arial" panose="020B0604020202090204" pitchFamily="34" charset="0"/>
                <a:cs typeface="Arial" panose="020B0604020202090204" pitchFamily="34" charset="0"/>
              </a:endParaRPr>
            </a:p>
          </p:txBody>
        </p:sp>
        <p:sp>
          <p:nvSpPr>
            <p:cNvPr id="82" name="Text Box 27"/>
            <p:cNvSpPr txBox="1">
              <a:spLocks noChangeArrowheads="1"/>
            </p:cNvSpPr>
            <p:nvPr/>
          </p:nvSpPr>
          <p:spPr bwMode="auto">
            <a:xfrm>
              <a:off x="3740435" y="4188262"/>
              <a:ext cx="350908"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000000"/>
                  </a:solidFill>
                  <a:latin typeface="Arial" panose="020B0604020202090204" pitchFamily="34" charset="0"/>
                  <a:cs typeface="Arial" panose="020B0604020202090204" pitchFamily="34" charset="0"/>
                </a:rPr>
                <a:t>C</a:t>
              </a:r>
              <a:endParaRPr lang="en-US" i="0">
                <a:solidFill>
                  <a:srgbClr val="000000"/>
                </a:solidFill>
                <a:latin typeface="Arial" panose="020B0604020202090204" pitchFamily="34" charset="0"/>
                <a:cs typeface="Arial" panose="020B0604020202090204" pitchFamily="34" charset="0"/>
              </a:endParaRPr>
            </a:p>
          </p:txBody>
        </p:sp>
        <p:sp>
          <p:nvSpPr>
            <p:cNvPr id="84" name="Text Box 28"/>
            <p:cNvSpPr txBox="1">
              <a:spLocks noChangeArrowheads="1"/>
            </p:cNvSpPr>
            <p:nvPr/>
          </p:nvSpPr>
          <p:spPr bwMode="auto">
            <a:xfrm>
              <a:off x="1123714" y="2465880"/>
              <a:ext cx="403305" cy="368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srgbClr val="000000"/>
                  </a:solidFill>
                  <a:latin typeface="Arial" panose="020B0604020202090204" pitchFamily="34" charset="0"/>
                  <a:cs typeface="Arial" panose="020B0604020202090204" pitchFamily="34" charset="0"/>
                </a:rPr>
                <a:t>C</a:t>
              </a:r>
              <a:r>
                <a:rPr lang="ja-JP" altLang="en-US" sz="1800">
                  <a:solidFill>
                    <a:srgbClr val="000000"/>
                  </a:solidFill>
                  <a:latin typeface="Arial" panose="020B0604020202090204" pitchFamily="34" charset="0"/>
                  <a:cs typeface="Arial" panose="020B0604020202090204" pitchFamily="34" charset="0"/>
                </a:rPr>
                <a:t>’</a:t>
              </a:r>
              <a:endParaRPr lang="en-US" altLang="zh-CN" sz="1800">
                <a:solidFill>
                  <a:srgbClr val="000000"/>
                </a:solidFill>
                <a:latin typeface="Arial" panose="020B0604020202090204" pitchFamily="34" charset="0"/>
                <a:cs typeface="Arial" panose="020B0604020202090204" pitchFamily="34" charset="0"/>
              </a:endParaRPr>
            </a:p>
          </p:txBody>
        </p:sp>
        <p:sp>
          <p:nvSpPr>
            <p:cNvPr id="85" name="Line 17"/>
            <p:cNvSpPr>
              <a:spLocks noChangeShapeType="1"/>
            </p:cNvSpPr>
            <p:nvPr/>
          </p:nvSpPr>
          <p:spPr bwMode="auto">
            <a:xfrm>
              <a:off x="1687389" y="3165945"/>
              <a:ext cx="720869" cy="29844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87" name="Line 18"/>
            <p:cNvSpPr>
              <a:spLocks noChangeShapeType="1"/>
            </p:cNvSpPr>
            <p:nvPr/>
          </p:nvSpPr>
          <p:spPr bwMode="auto">
            <a:xfrm>
              <a:off x="2673423" y="2872267"/>
              <a:ext cx="0" cy="50480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88" name="Line 19"/>
            <p:cNvSpPr>
              <a:spLocks noChangeShapeType="1"/>
            </p:cNvSpPr>
            <p:nvPr/>
          </p:nvSpPr>
          <p:spPr bwMode="auto">
            <a:xfrm flipH="1">
              <a:off x="2863961" y="2996088"/>
              <a:ext cx="892353" cy="484171"/>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89" name="Line 20"/>
            <p:cNvSpPr>
              <a:spLocks noChangeShapeType="1"/>
            </p:cNvSpPr>
            <p:nvPr/>
          </p:nvSpPr>
          <p:spPr bwMode="auto">
            <a:xfrm flipV="1">
              <a:off x="2673423" y="3605668"/>
              <a:ext cx="12703" cy="709589"/>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nvGrpSpPr>
            <p:cNvPr id="91" name="Group 47"/>
            <p:cNvGrpSpPr/>
            <p:nvPr/>
          </p:nvGrpSpPr>
          <p:grpSpPr bwMode="auto">
            <a:xfrm>
              <a:off x="747936" y="2733042"/>
              <a:ext cx="914403" cy="690308"/>
              <a:chOff x="1046480" y="3962400"/>
              <a:chExt cx="1026163" cy="761428"/>
            </a:xfrm>
          </p:grpSpPr>
          <p:sp>
            <p:nvSpPr>
              <p:cNvPr id="127" name="Rectangle 48"/>
              <p:cNvSpPr>
                <a:spLocks noChangeArrowheads="1"/>
              </p:cNvSpPr>
              <p:nvPr/>
            </p:nvSpPr>
            <p:spPr bwMode="auto">
              <a:xfrm rot="-5400000">
                <a:off x="1893248" y="4299428"/>
                <a:ext cx="110312"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nvGrpSpPr>
              <p:cNvPr id="128" name="Group 49"/>
              <p:cNvGrpSpPr/>
              <p:nvPr/>
            </p:nvGrpSpPr>
            <p:grpSpPr bwMode="auto">
              <a:xfrm>
                <a:off x="1046480" y="3962400"/>
                <a:ext cx="936071" cy="761428"/>
                <a:chOff x="-44" y="1473"/>
                <a:chExt cx="981" cy="1105"/>
              </a:xfrm>
            </p:grpSpPr>
            <p:pic>
              <p:nvPicPr>
                <p:cNvPr id="129"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0"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92" name="Group 48"/>
            <p:cNvGrpSpPr/>
            <p:nvPr/>
          </p:nvGrpSpPr>
          <p:grpSpPr bwMode="auto">
            <a:xfrm>
              <a:off x="3539588" y="2669737"/>
              <a:ext cx="853440" cy="741680"/>
              <a:chOff x="7179310" y="4033520"/>
              <a:chExt cx="1009650" cy="855028"/>
            </a:xfrm>
          </p:grpSpPr>
          <p:grpSp>
            <p:nvGrpSpPr>
              <p:cNvPr id="123" name="Group 44"/>
              <p:cNvGrpSpPr/>
              <p:nvPr/>
            </p:nvGrpSpPr>
            <p:grpSpPr bwMode="auto">
              <a:xfrm>
                <a:off x="7179310" y="4033520"/>
                <a:ext cx="1009650" cy="855028"/>
                <a:chOff x="-44" y="1473"/>
                <a:chExt cx="981" cy="1105"/>
              </a:xfrm>
            </p:grpSpPr>
            <p:pic>
              <p:nvPicPr>
                <p:cNvPr id="125"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24" name="Rectangle 43"/>
              <p:cNvSpPr>
                <a:spLocks noChangeArrowheads="1"/>
              </p:cNvSpPr>
              <p:nvPr/>
            </p:nvSpPr>
            <p:spPr bwMode="auto">
              <a:xfrm rot="-5400000">
                <a:off x="7440190" y="4309323"/>
                <a:ext cx="126273" cy="195358"/>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sp>
          <p:nvSpPr>
            <p:cNvPr id="93" name="Rectangle 43"/>
            <p:cNvSpPr>
              <a:spLocks noChangeArrowheads="1"/>
            </p:cNvSpPr>
            <p:nvPr/>
          </p:nvSpPr>
          <p:spPr bwMode="auto">
            <a:xfrm>
              <a:off x="2614674" y="2705584"/>
              <a:ext cx="109559"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nvGrpSpPr>
            <p:cNvPr id="94" name="Group 44"/>
            <p:cNvGrpSpPr/>
            <p:nvPr/>
          </p:nvGrpSpPr>
          <p:grpSpPr bwMode="auto">
            <a:xfrm>
              <a:off x="2233637" y="2138292"/>
              <a:ext cx="853440" cy="741680"/>
              <a:chOff x="-44" y="1473"/>
              <a:chExt cx="981" cy="1105"/>
            </a:xfrm>
          </p:grpSpPr>
          <p:pic>
            <p:nvPicPr>
              <p:cNvPr id="12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nvGrpSpPr>
            <p:cNvPr id="95" name="Group 51"/>
            <p:cNvGrpSpPr/>
            <p:nvPr/>
          </p:nvGrpSpPr>
          <p:grpSpPr bwMode="auto">
            <a:xfrm>
              <a:off x="2060917" y="4279843"/>
              <a:ext cx="853440" cy="835329"/>
              <a:chOff x="8077200" y="3320111"/>
              <a:chExt cx="853440" cy="835329"/>
            </a:xfrm>
          </p:grpSpPr>
          <p:sp>
            <p:nvSpPr>
              <p:cNvPr id="117" name="Rectangle 43"/>
              <p:cNvSpPr>
                <a:spLocks noChangeArrowheads="1"/>
              </p:cNvSpPr>
              <p:nvPr/>
            </p:nvSpPr>
            <p:spPr bwMode="auto">
              <a:xfrm>
                <a:off x="8630957" y="3320602"/>
                <a:ext cx="111147" cy="165095"/>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nvGrpSpPr>
              <p:cNvPr id="118" name="Group 44"/>
              <p:cNvGrpSpPr/>
              <p:nvPr/>
            </p:nvGrpSpPr>
            <p:grpSpPr bwMode="auto">
              <a:xfrm>
                <a:off x="8077200" y="3413760"/>
                <a:ext cx="853440" cy="741680"/>
                <a:chOff x="-44" y="1473"/>
                <a:chExt cx="981" cy="1105"/>
              </a:xfrm>
            </p:grpSpPr>
            <p:pic>
              <p:nvPicPr>
                <p:cNvPr id="119"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pic>
          <p:nvPicPr>
            <p:cNvPr id="96" name="Picture 3"/>
            <p:cNvPicPr>
              <a:picLocks noChangeAspect="1" noChangeArrowheads="1"/>
            </p:cNvPicPr>
            <p:nvPr/>
          </p:nvPicPr>
          <p:blipFill>
            <a:blip r:embed="rId3"/>
            <a:srcRect/>
            <a:stretch>
              <a:fillRect/>
            </a:stretch>
          </p:blipFill>
          <p:spPr bwMode="auto">
            <a:xfrm>
              <a:off x="2374913" y="3316753"/>
              <a:ext cx="603370" cy="3413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grpSp>
          <p:nvGrpSpPr>
            <p:cNvPr id="98" name="Group 53"/>
            <p:cNvGrpSpPr/>
            <p:nvPr/>
          </p:nvGrpSpPr>
          <p:grpSpPr bwMode="auto">
            <a:xfrm>
              <a:off x="731524" y="3616962"/>
              <a:ext cx="914403" cy="690308"/>
              <a:chOff x="1046480" y="3962400"/>
              <a:chExt cx="1026163" cy="761428"/>
            </a:xfrm>
          </p:grpSpPr>
          <p:sp>
            <p:nvSpPr>
              <p:cNvPr id="113" name="Rectangle 48"/>
              <p:cNvSpPr>
                <a:spLocks noChangeArrowheads="1"/>
              </p:cNvSpPr>
              <p:nvPr/>
            </p:nvSpPr>
            <p:spPr bwMode="auto">
              <a:xfrm rot="-5400000">
                <a:off x="1893846" y="4299747"/>
                <a:ext cx="110313" cy="247682"/>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nvGrpSpPr>
              <p:cNvPr id="114" name="Group 49"/>
              <p:cNvGrpSpPr/>
              <p:nvPr/>
            </p:nvGrpSpPr>
            <p:grpSpPr bwMode="auto">
              <a:xfrm>
                <a:off x="1046480" y="3962400"/>
                <a:ext cx="936071" cy="761428"/>
                <a:chOff x="-44" y="1473"/>
                <a:chExt cx="981" cy="1105"/>
              </a:xfrm>
            </p:grpSpPr>
            <p:pic>
              <p:nvPicPr>
                <p:cNvPr id="115" name="Picture 5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6" name="Freeform 51"/>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99" name="Group 54"/>
            <p:cNvGrpSpPr/>
            <p:nvPr/>
          </p:nvGrpSpPr>
          <p:grpSpPr bwMode="auto">
            <a:xfrm>
              <a:off x="3410634" y="3567725"/>
              <a:ext cx="853440" cy="741680"/>
              <a:chOff x="7179310" y="4033520"/>
              <a:chExt cx="1009650" cy="855028"/>
            </a:xfrm>
          </p:grpSpPr>
          <p:grpSp>
            <p:nvGrpSpPr>
              <p:cNvPr id="109" name="Group 44"/>
              <p:cNvGrpSpPr/>
              <p:nvPr/>
            </p:nvGrpSpPr>
            <p:grpSpPr bwMode="auto">
              <a:xfrm>
                <a:off x="7179310" y="4033520"/>
                <a:ext cx="1009650" cy="855028"/>
                <a:chOff x="-44" y="1473"/>
                <a:chExt cx="981" cy="1105"/>
              </a:xfrm>
            </p:grpSpPr>
            <p:pic>
              <p:nvPicPr>
                <p:cNvPr id="111" name="Picture 45" descr="desktop_computer_stylized_medium"/>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10" name="Rectangle 43"/>
              <p:cNvSpPr>
                <a:spLocks noChangeArrowheads="1"/>
              </p:cNvSpPr>
              <p:nvPr/>
            </p:nvSpPr>
            <p:spPr bwMode="auto">
              <a:xfrm rot="-5400000">
                <a:off x="7438739" y="4308053"/>
                <a:ext cx="128104" cy="197237"/>
              </a:xfrm>
              <a:prstGeom prst="rect">
                <a:avLst/>
              </a:prstGeom>
              <a:gradFill rotWithShape="1">
                <a:gsLst>
                  <a:gs pos="0">
                    <a:srgbClr val="008000"/>
                  </a:gs>
                  <a:gs pos="50000">
                    <a:schemeClr val="bg1"/>
                  </a:gs>
                  <a:gs pos="100000">
                    <a:srgbClr val="008000"/>
                  </a:gs>
                </a:gsLst>
                <a:lin ang="0" scaled="1"/>
              </a:gradFill>
              <a:ln w="9525">
                <a:solidFill>
                  <a:srgbClr val="008000"/>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grpSp>
        <p:sp>
          <p:nvSpPr>
            <p:cNvPr id="101" name="Line 17"/>
            <p:cNvSpPr>
              <a:spLocks noChangeShapeType="1"/>
            </p:cNvSpPr>
            <p:nvPr/>
          </p:nvSpPr>
          <p:spPr bwMode="auto">
            <a:xfrm flipV="1">
              <a:off x="1660396" y="3600906"/>
              <a:ext cx="744686" cy="45083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02" name="Line 19"/>
            <p:cNvSpPr>
              <a:spLocks noChangeShapeType="1"/>
            </p:cNvSpPr>
            <p:nvPr/>
          </p:nvSpPr>
          <p:spPr bwMode="auto">
            <a:xfrm flipH="1" flipV="1">
              <a:off x="2968756" y="3545345"/>
              <a:ext cx="646242" cy="33812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03" name="Text Box 35"/>
            <p:cNvSpPr txBox="1">
              <a:spLocks noChangeArrowheads="1"/>
            </p:cNvSpPr>
            <p:nvPr/>
          </p:nvSpPr>
          <p:spPr bwMode="auto">
            <a:xfrm>
              <a:off x="2401907" y="3026249"/>
              <a:ext cx="312799"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1</a:t>
              </a:r>
              <a:endParaRPr lang="en-US" i="0">
                <a:solidFill>
                  <a:srgbClr val="FF0000"/>
                </a:solidFill>
                <a:latin typeface="Arial" panose="020B0604020202090204" pitchFamily="34" charset="0"/>
                <a:cs typeface="Arial" panose="020B0604020202090204" pitchFamily="34" charset="0"/>
              </a:endParaRPr>
            </a:p>
          </p:txBody>
        </p:sp>
        <p:sp>
          <p:nvSpPr>
            <p:cNvPr id="104" name="Text Box 36"/>
            <p:cNvSpPr txBox="1">
              <a:spLocks noChangeArrowheads="1"/>
            </p:cNvSpPr>
            <p:nvPr/>
          </p:nvSpPr>
          <p:spPr bwMode="auto">
            <a:xfrm>
              <a:off x="2903656" y="3051648"/>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2</a:t>
              </a:r>
              <a:endParaRPr lang="en-US" i="0">
                <a:solidFill>
                  <a:srgbClr val="FF0000"/>
                </a:solidFill>
                <a:latin typeface="Arial" panose="020B0604020202090204" pitchFamily="34" charset="0"/>
                <a:cs typeface="Arial" panose="020B0604020202090204" pitchFamily="34" charset="0"/>
              </a:endParaRPr>
            </a:p>
          </p:txBody>
        </p:sp>
        <p:sp>
          <p:nvSpPr>
            <p:cNvPr id="105" name="Text Box 37"/>
            <p:cNvSpPr txBox="1">
              <a:spLocks noChangeArrowheads="1"/>
            </p:cNvSpPr>
            <p:nvPr/>
          </p:nvSpPr>
          <p:spPr bwMode="auto">
            <a:xfrm>
              <a:off x="3125951" y="3710440"/>
              <a:ext cx="322326"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3</a:t>
              </a:r>
              <a:endParaRPr lang="en-US" i="0">
                <a:solidFill>
                  <a:srgbClr val="FF0000"/>
                </a:solidFill>
                <a:latin typeface="Arial" panose="020B0604020202090204" pitchFamily="34" charset="0"/>
                <a:cs typeface="Arial" panose="020B0604020202090204" pitchFamily="34" charset="0"/>
              </a:endParaRPr>
            </a:p>
          </p:txBody>
        </p:sp>
        <p:sp>
          <p:nvSpPr>
            <p:cNvPr id="106" name="Text Box 38"/>
            <p:cNvSpPr txBox="1">
              <a:spLocks noChangeArrowheads="1"/>
            </p:cNvSpPr>
            <p:nvPr/>
          </p:nvSpPr>
          <p:spPr bwMode="auto">
            <a:xfrm>
              <a:off x="2640079" y="3654879"/>
              <a:ext cx="323914" cy="36670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4</a:t>
              </a:r>
              <a:endParaRPr lang="en-US" i="0">
                <a:solidFill>
                  <a:srgbClr val="FF0000"/>
                </a:solidFill>
                <a:latin typeface="Arial" panose="020B0604020202090204" pitchFamily="34" charset="0"/>
                <a:cs typeface="Arial" panose="020B0604020202090204" pitchFamily="34" charset="0"/>
              </a:endParaRPr>
            </a:p>
          </p:txBody>
        </p:sp>
        <p:sp>
          <p:nvSpPr>
            <p:cNvPr id="107" name="Text Box 39"/>
            <p:cNvSpPr txBox="1">
              <a:spLocks noChangeArrowheads="1"/>
            </p:cNvSpPr>
            <p:nvPr/>
          </p:nvSpPr>
          <p:spPr bwMode="auto">
            <a:xfrm>
              <a:off x="2070052" y="3704090"/>
              <a:ext cx="323914" cy="3667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5</a:t>
              </a:r>
              <a:endParaRPr lang="en-US" i="0">
                <a:solidFill>
                  <a:srgbClr val="FF0000"/>
                </a:solidFill>
                <a:latin typeface="Arial" panose="020B0604020202090204" pitchFamily="34" charset="0"/>
                <a:cs typeface="Arial" panose="020B0604020202090204" pitchFamily="34" charset="0"/>
              </a:endParaRPr>
            </a:p>
          </p:txBody>
        </p:sp>
        <p:sp>
          <p:nvSpPr>
            <p:cNvPr id="108" name="Text Box 40"/>
            <p:cNvSpPr txBox="1">
              <a:spLocks noChangeArrowheads="1"/>
            </p:cNvSpPr>
            <p:nvPr/>
          </p:nvSpPr>
          <p:spPr bwMode="auto">
            <a:xfrm>
              <a:off x="2039884" y="3080222"/>
              <a:ext cx="319151" cy="3698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FF0000"/>
                  </a:solidFill>
                  <a:latin typeface="Arial" panose="020B0604020202090204" pitchFamily="34" charset="0"/>
                  <a:cs typeface="Arial" panose="020B0604020202090204" pitchFamily="34" charset="0"/>
                </a:rPr>
                <a:t>6</a:t>
              </a:r>
              <a:endParaRPr lang="en-US" i="0">
                <a:solidFill>
                  <a:srgbClr val="FF0000"/>
                </a:solidFill>
                <a:latin typeface="Arial" panose="020B0604020202090204" pitchFamily="34" charset="0"/>
                <a:cs typeface="Arial" panose="020B0604020202090204" pitchFamily="34" charset="0"/>
              </a:endParaRPr>
            </a:p>
          </p:txBody>
        </p:sp>
      </p:grpSp>
      <p:grpSp>
        <p:nvGrpSpPr>
          <p:cNvPr id="131" name="Group 36"/>
          <p:cNvGrpSpPr/>
          <p:nvPr/>
        </p:nvGrpSpPr>
        <p:grpSpPr bwMode="auto">
          <a:xfrm>
            <a:off x="9502212" y="1397000"/>
            <a:ext cx="1428750" cy="369887"/>
            <a:chOff x="1750" y="3514"/>
            <a:chExt cx="900" cy="233"/>
          </a:xfrm>
        </p:grpSpPr>
        <p:sp>
          <p:nvSpPr>
            <p:cNvPr id="132" name="Rectangle 32"/>
            <p:cNvSpPr>
              <a:spLocks noChangeArrowheads="1"/>
            </p:cNvSpPr>
            <p:nvPr/>
          </p:nvSpPr>
          <p:spPr bwMode="auto">
            <a:xfrm>
              <a:off x="1771" y="3542"/>
              <a:ext cx="879" cy="166"/>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sp>
          <p:nvSpPr>
            <p:cNvPr id="133" name="Text Box 33"/>
            <p:cNvSpPr txBox="1">
              <a:spLocks noChangeArrowheads="1"/>
            </p:cNvSpPr>
            <p:nvPr/>
          </p:nvSpPr>
          <p:spPr bwMode="auto">
            <a:xfrm>
              <a:off x="1750" y="3514"/>
              <a:ext cx="35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800">
                  <a:solidFill>
                    <a:srgbClr val="FFFFFF"/>
                  </a:solidFill>
                  <a:latin typeface="Arial" panose="020B0604020202090204" pitchFamily="34" charset="0"/>
                  <a:cs typeface="Arial" panose="020B0604020202090204" pitchFamily="34" charset="0"/>
                </a:rPr>
                <a:t>A A</a:t>
              </a:r>
              <a:r>
                <a:rPr lang="ja-JP" altLang="en-US" sz="1800">
                  <a:solidFill>
                    <a:srgbClr val="FFFFFF"/>
                  </a:solidFill>
                  <a:latin typeface="Arial" panose="020B0604020202090204" pitchFamily="34" charset="0"/>
                  <a:cs typeface="Arial" panose="020B0604020202090204" pitchFamily="34" charset="0"/>
                </a:rPr>
                <a:t>’</a:t>
              </a:r>
              <a:endParaRPr lang="en-US" altLang="zh-CN" sz="1800">
                <a:solidFill>
                  <a:srgbClr val="FFFFFF"/>
                </a:solidFill>
                <a:latin typeface="Arial" panose="020B0604020202090204" pitchFamily="34" charset="0"/>
                <a:cs typeface="Arial" panose="020B0604020202090204" pitchFamily="34" charset="0"/>
              </a:endParaRPr>
            </a:p>
          </p:txBody>
        </p:sp>
        <p:sp>
          <p:nvSpPr>
            <p:cNvPr id="134" name="Line 34"/>
            <p:cNvSpPr>
              <a:spLocks noChangeShapeType="1"/>
            </p:cNvSpPr>
            <p:nvPr/>
          </p:nvSpPr>
          <p:spPr bwMode="auto">
            <a:xfrm>
              <a:off x="1936" y="3535"/>
              <a:ext cx="0" cy="1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35" name="Line 35"/>
            <p:cNvSpPr>
              <a:spLocks noChangeShapeType="1"/>
            </p:cNvSpPr>
            <p:nvPr/>
          </p:nvSpPr>
          <p:spPr bwMode="auto">
            <a:xfrm>
              <a:off x="2116" y="3540"/>
              <a:ext cx="0" cy="166"/>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grpSp>
        <p:nvGrpSpPr>
          <p:cNvPr id="136" name="Group 41"/>
          <p:cNvGrpSpPr/>
          <p:nvPr/>
        </p:nvGrpSpPr>
        <p:grpSpPr bwMode="auto">
          <a:xfrm>
            <a:off x="9718112" y="698500"/>
            <a:ext cx="1450975" cy="714375"/>
            <a:chOff x="4406" y="331"/>
            <a:chExt cx="914" cy="450"/>
          </a:xfrm>
        </p:grpSpPr>
        <p:sp>
          <p:nvSpPr>
            <p:cNvPr id="137" name="Line 37"/>
            <p:cNvSpPr>
              <a:spLocks noChangeShapeType="1"/>
            </p:cNvSpPr>
            <p:nvPr/>
          </p:nvSpPr>
          <p:spPr bwMode="auto">
            <a:xfrm flipV="1">
              <a:off x="4406" y="439"/>
              <a:ext cx="252" cy="339"/>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38" name="Line 38"/>
            <p:cNvSpPr>
              <a:spLocks noChangeShapeType="1"/>
            </p:cNvSpPr>
            <p:nvPr/>
          </p:nvSpPr>
          <p:spPr bwMode="auto">
            <a:xfrm flipV="1">
              <a:off x="4524" y="594"/>
              <a:ext cx="137" cy="187"/>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39" name="Text Box 39"/>
            <p:cNvSpPr txBox="1">
              <a:spLocks noChangeArrowheads="1"/>
            </p:cNvSpPr>
            <p:nvPr/>
          </p:nvSpPr>
          <p:spPr bwMode="auto">
            <a:xfrm>
              <a:off x="4643" y="331"/>
              <a:ext cx="677"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1600" i="0">
                  <a:solidFill>
                    <a:srgbClr val="000000"/>
                  </a:solidFill>
                  <a:latin typeface="Arial" panose="020B0604020202090204" pitchFamily="34" charset="0"/>
                  <a:cs typeface="Arial" panose="020B0604020202090204" pitchFamily="34" charset="0"/>
                </a:rPr>
                <a:t>Source: A</a:t>
              </a:r>
              <a:endParaRPr lang="en-US" sz="1600" i="0">
                <a:solidFill>
                  <a:srgbClr val="000000"/>
                </a:solidFill>
                <a:latin typeface="Arial" panose="020B0604020202090204" pitchFamily="34" charset="0"/>
                <a:cs typeface="Arial" panose="020B0604020202090204" pitchFamily="34" charset="0"/>
              </a:endParaRPr>
            </a:p>
          </p:txBody>
        </p:sp>
        <p:sp>
          <p:nvSpPr>
            <p:cNvPr id="140" name="Text Box 40"/>
            <p:cNvSpPr txBox="1">
              <a:spLocks noChangeArrowheads="1"/>
            </p:cNvSpPr>
            <p:nvPr/>
          </p:nvSpPr>
          <p:spPr bwMode="auto">
            <a:xfrm>
              <a:off x="4660" y="492"/>
              <a:ext cx="552" cy="2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r>
                <a:rPr lang="en-US" altLang="zh-CN" sz="1600">
                  <a:solidFill>
                    <a:srgbClr val="000000"/>
                  </a:solidFill>
                  <a:latin typeface="Arial" panose="020B0604020202090204" pitchFamily="34" charset="0"/>
                  <a:cs typeface="Arial" panose="020B0604020202090204" pitchFamily="34" charset="0"/>
                </a:rPr>
                <a:t>Dest: A</a:t>
              </a:r>
              <a:r>
                <a:rPr lang="ja-JP" altLang="en-US" sz="1600">
                  <a:solidFill>
                    <a:srgbClr val="000000"/>
                  </a:solidFill>
                  <a:latin typeface="Arial" panose="020B0604020202090204" pitchFamily="34" charset="0"/>
                  <a:cs typeface="Arial" panose="020B0604020202090204" pitchFamily="34" charset="0"/>
                </a:rPr>
                <a:t>’</a:t>
              </a:r>
              <a:endParaRPr lang="en-US" altLang="zh-CN" sz="1600">
                <a:solidFill>
                  <a:srgbClr val="000000"/>
                </a:solidFill>
                <a:latin typeface="Arial" panose="020B0604020202090204" pitchFamily="34" charset="0"/>
                <a:cs typeface="Arial" panose="020B0604020202090204" pitchFamily="34" charset="0"/>
              </a:endParaRPr>
            </a:p>
          </p:txBody>
        </p:sp>
      </p:grpSp>
      <p:grpSp>
        <p:nvGrpSpPr>
          <p:cNvPr id="141" name="Group 47"/>
          <p:cNvGrpSpPr/>
          <p:nvPr/>
        </p:nvGrpSpPr>
        <p:grpSpPr bwMode="auto">
          <a:xfrm>
            <a:off x="6060512" y="5110162"/>
            <a:ext cx="3017838" cy="1444625"/>
            <a:chOff x="3441" y="3154"/>
            <a:chExt cx="1901" cy="910"/>
          </a:xfrm>
        </p:grpSpPr>
        <p:sp>
          <p:nvSpPr>
            <p:cNvPr id="142" name="Rectangle 43"/>
            <p:cNvSpPr>
              <a:spLocks noChangeArrowheads="1"/>
            </p:cNvSpPr>
            <p:nvPr/>
          </p:nvSpPr>
          <p:spPr bwMode="auto">
            <a:xfrm>
              <a:off x="3449" y="3154"/>
              <a:ext cx="1893" cy="907"/>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nSpc>
                  <a:spcPct val="85000"/>
                </a:lnSpc>
                <a:spcBef>
                  <a:spcPct val="20000"/>
                </a:spcBef>
                <a:buClr>
                  <a:srgbClr val="000099"/>
                </a:buClr>
                <a:buSzPct val="65000"/>
                <a:buFont typeface="Wingdings" panose="05000000000000000000" pitchFamily="2" charset="2"/>
                <a:buChar char="v"/>
                <a:defRPr sz="2800">
                  <a:solidFill>
                    <a:schemeClr val="tx1"/>
                  </a:solidFill>
                  <a:latin typeface="Gill Sans MT" charset="0"/>
                  <a:ea typeface="MS PGothic" panose="020B0600070205080204" pitchFamily="34" charset="-128"/>
                </a:defRPr>
              </a:lvl1pPr>
              <a:lvl2pPr marL="742950" indent="-285750">
                <a:lnSpc>
                  <a:spcPct val="85000"/>
                </a:lnSpc>
                <a:spcBef>
                  <a:spcPct val="20000"/>
                </a:spcBef>
                <a:buClr>
                  <a:srgbClr val="000099"/>
                </a:buClr>
                <a:buFont typeface="Wingdings" panose="05000000000000000000" pitchFamily="2" charset="2"/>
                <a:buChar char="§"/>
                <a:defRPr sz="2400">
                  <a:solidFill>
                    <a:schemeClr val="tx1"/>
                  </a:solidFill>
                  <a:latin typeface="Gill Sans MT" charset="0"/>
                  <a:ea typeface="MS PGothic" panose="020B0600070205080204" pitchFamily="34" charset="-128"/>
                </a:defRPr>
              </a:lvl2pPr>
              <a:lvl3pPr marL="1143000" indent="-228600">
                <a:spcBef>
                  <a:spcPct val="20000"/>
                </a:spcBef>
                <a:buChar char="•"/>
                <a:defRPr sz="2000">
                  <a:solidFill>
                    <a:schemeClr val="tx1"/>
                  </a:solidFill>
                  <a:latin typeface="Gill Sans MT" charset="0"/>
                  <a:ea typeface="MS PGothic" panose="020B0600070205080204" pitchFamily="34" charset="-128"/>
                </a:defRPr>
              </a:lvl3pPr>
              <a:lvl4pPr marL="16002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4pPr>
              <a:lvl5pPr marL="2057400" indent="-228600">
                <a:spcBef>
                  <a:spcPct val="20000"/>
                </a:spcBef>
                <a:buChar char="»"/>
                <a:defRPr sz="2000">
                  <a:solidFill>
                    <a:schemeClr val="tx1"/>
                  </a:solidFill>
                  <a:latin typeface="Times New Roman" panose="02020503050405090304" pitchFamily="18"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MS PGothic" panose="020B0600070205080204" pitchFamily="34" charset="-128"/>
                </a:defRPr>
              </a:lvl9pPr>
            </a:lstStyle>
            <a:p>
              <a:pPr>
                <a:lnSpc>
                  <a:spcPct val="100000"/>
                </a:lnSpc>
                <a:spcBef>
                  <a:spcPct val="0"/>
                </a:spcBef>
                <a:buClrTx/>
                <a:buSzTx/>
                <a:buFontTx/>
                <a:buNone/>
              </a:pPr>
              <a:endParaRPr lang="zh-CN" altLang="zh-CN" sz="1800">
                <a:solidFill>
                  <a:srgbClr val="000000"/>
                </a:solidFill>
                <a:latin typeface="Arial" panose="020B0604020202090204" pitchFamily="34" charset="0"/>
                <a:cs typeface="Arial" panose="020B0604020202090204" pitchFamily="34" charset="0"/>
              </a:endParaRPr>
            </a:p>
          </p:txBody>
        </p:sp>
        <p:sp>
          <p:nvSpPr>
            <p:cNvPr id="143" name="Text Box 42"/>
            <p:cNvSpPr txBox="1">
              <a:spLocks noChangeArrowheads="1"/>
            </p:cNvSpPr>
            <p:nvPr/>
          </p:nvSpPr>
          <p:spPr bwMode="auto">
            <a:xfrm>
              <a:off x="3441" y="3175"/>
              <a:ext cx="186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a:solidFill>
                    <a:srgbClr val="000000"/>
                  </a:solidFill>
                  <a:latin typeface="Arial" panose="020B0604020202090204" pitchFamily="34" charset="0"/>
                  <a:cs typeface="Arial" panose="020B0604020202090204" pitchFamily="34" charset="0"/>
                </a:rPr>
                <a:t>MAC addr   interface    TTL</a:t>
              </a:r>
              <a:endParaRPr lang="en-US" i="0">
                <a:solidFill>
                  <a:srgbClr val="000000"/>
                </a:solidFill>
                <a:latin typeface="Arial" panose="020B0604020202090204" pitchFamily="34" charset="0"/>
                <a:cs typeface="Arial" panose="020B0604020202090204" pitchFamily="34" charset="0"/>
              </a:endParaRPr>
            </a:p>
          </p:txBody>
        </p:sp>
        <p:sp>
          <p:nvSpPr>
            <p:cNvPr id="144" name="Line 44"/>
            <p:cNvSpPr>
              <a:spLocks noChangeShapeType="1"/>
            </p:cNvSpPr>
            <p:nvPr/>
          </p:nvSpPr>
          <p:spPr bwMode="auto">
            <a:xfrm>
              <a:off x="4226" y="3154"/>
              <a:ext cx="0" cy="90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45" name="Line 45"/>
            <p:cNvSpPr>
              <a:spLocks noChangeShapeType="1"/>
            </p:cNvSpPr>
            <p:nvPr/>
          </p:nvSpPr>
          <p:spPr bwMode="auto">
            <a:xfrm>
              <a:off x="4963" y="3157"/>
              <a:ext cx="0" cy="907"/>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sp>
          <p:nvSpPr>
            <p:cNvPr id="146" name="Line 46"/>
            <p:cNvSpPr>
              <a:spLocks noChangeShapeType="1"/>
            </p:cNvSpPr>
            <p:nvPr/>
          </p:nvSpPr>
          <p:spPr bwMode="auto">
            <a:xfrm>
              <a:off x="3452" y="3397"/>
              <a:ext cx="188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latin typeface="Comic Sans MS" panose="030F0902030302020204" pitchFamily="66" charset="0"/>
                <a:ea typeface="MS PGothic" charset="0"/>
              </a:endParaRPr>
            </a:p>
          </p:txBody>
        </p:sp>
      </p:grpSp>
      <p:sp>
        <p:nvSpPr>
          <p:cNvPr id="147" name="Text Box 48"/>
          <p:cNvSpPr txBox="1">
            <a:spLocks noChangeArrowheads="1"/>
          </p:cNvSpPr>
          <p:nvPr/>
        </p:nvSpPr>
        <p:spPr bwMode="auto">
          <a:xfrm>
            <a:off x="9187887" y="5499100"/>
            <a:ext cx="1724025" cy="646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lgn="ctr">
              <a:defRPr/>
            </a:pPr>
            <a:r>
              <a:rPr lang="en-US">
                <a:solidFill>
                  <a:srgbClr val="000000"/>
                </a:solidFill>
                <a:latin typeface="Arial" panose="020B0604020202090204" pitchFamily="34" charset="0"/>
                <a:cs typeface="Arial" panose="020B0604020202090204" pitchFamily="34" charset="0"/>
              </a:rPr>
              <a:t>Switch table </a:t>
            </a:r>
            <a:endParaRPr lang="en-US">
              <a:solidFill>
                <a:srgbClr val="000000"/>
              </a:solidFill>
              <a:latin typeface="Arial" panose="020B0604020202090204" pitchFamily="34" charset="0"/>
              <a:cs typeface="Arial" panose="020B0604020202090204" pitchFamily="34" charset="0"/>
            </a:endParaRPr>
          </a:p>
          <a:p>
            <a:pPr algn="ctr">
              <a:defRPr/>
            </a:pPr>
            <a:r>
              <a:rPr lang="en-US">
                <a:solidFill>
                  <a:srgbClr val="000000"/>
                </a:solidFill>
                <a:latin typeface="Arial" panose="020B0604020202090204" pitchFamily="34" charset="0"/>
                <a:cs typeface="Arial" panose="020B0604020202090204" pitchFamily="34" charset="0"/>
              </a:rPr>
              <a:t>(initially empty)</a:t>
            </a:r>
            <a:endParaRPr lang="en-US">
              <a:solidFill>
                <a:srgbClr val="000000"/>
              </a:solidFill>
              <a:latin typeface="Arial" panose="020B0604020202090204" pitchFamily="34" charset="0"/>
              <a:cs typeface="Arial" panose="020B0604020202090204" pitchFamily="34" charset="0"/>
            </a:endParaRPr>
          </a:p>
        </p:txBody>
      </p:sp>
      <p:grpSp>
        <p:nvGrpSpPr>
          <p:cNvPr id="148" name="Group 53"/>
          <p:cNvGrpSpPr/>
          <p:nvPr/>
        </p:nvGrpSpPr>
        <p:grpSpPr bwMode="auto">
          <a:xfrm>
            <a:off x="6495487" y="5543550"/>
            <a:ext cx="2471738" cy="376237"/>
            <a:chOff x="2376" y="3383"/>
            <a:chExt cx="1557" cy="237"/>
          </a:xfrm>
        </p:grpSpPr>
        <p:sp>
          <p:nvSpPr>
            <p:cNvPr id="149" name="Text Box 49"/>
            <p:cNvSpPr txBox="1">
              <a:spLocks noChangeArrowheads="1"/>
            </p:cNvSpPr>
            <p:nvPr/>
          </p:nvSpPr>
          <p:spPr bwMode="auto">
            <a:xfrm>
              <a:off x="2376" y="3388"/>
              <a:ext cx="22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a:solidFill>
                    <a:srgbClr val="000000"/>
                  </a:solidFill>
                  <a:latin typeface="Arial" panose="020B0604020202090204" pitchFamily="34" charset="0"/>
                  <a:cs typeface="Arial" panose="020B0604020202090204" pitchFamily="34" charset="0"/>
                </a:rPr>
                <a:t>A</a:t>
              </a:r>
              <a:endParaRPr lang="en-US">
                <a:solidFill>
                  <a:srgbClr val="000000"/>
                </a:solidFill>
                <a:latin typeface="Arial" panose="020B0604020202090204" pitchFamily="34" charset="0"/>
                <a:cs typeface="Arial" panose="020B0604020202090204" pitchFamily="34" charset="0"/>
              </a:endParaRPr>
            </a:p>
          </p:txBody>
        </p:sp>
        <p:sp>
          <p:nvSpPr>
            <p:cNvPr id="150" name="Text Box 50"/>
            <p:cNvSpPr txBox="1">
              <a:spLocks noChangeArrowheads="1"/>
            </p:cNvSpPr>
            <p:nvPr/>
          </p:nvSpPr>
          <p:spPr bwMode="auto">
            <a:xfrm>
              <a:off x="3133" y="3387"/>
              <a:ext cx="19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a:solidFill>
                    <a:srgbClr val="000000"/>
                  </a:solidFill>
                  <a:latin typeface="Arial" panose="020B0604020202090204" pitchFamily="34" charset="0"/>
                  <a:cs typeface="Arial" panose="020B0604020202090204" pitchFamily="34" charset="0"/>
                </a:rPr>
                <a:t>1</a:t>
              </a:r>
              <a:endParaRPr lang="en-US">
                <a:solidFill>
                  <a:srgbClr val="000000"/>
                </a:solidFill>
                <a:latin typeface="Arial" panose="020B0604020202090204" pitchFamily="34" charset="0"/>
                <a:cs typeface="Arial" panose="020B0604020202090204" pitchFamily="34" charset="0"/>
              </a:endParaRPr>
            </a:p>
          </p:txBody>
        </p:sp>
        <p:sp>
          <p:nvSpPr>
            <p:cNvPr id="151" name="Text Box 51"/>
            <p:cNvSpPr txBox="1">
              <a:spLocks noChangeArrowheads="1"/>
            </p:cNvSpPr>
            <p:nvPr/>
          </p:nvSpPr>
          <p:spPr bwMode="auto">
            <a:xfrm>
              <a:off x="3655" y="3383"/>
              <a:ext cx="27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a:solidFill>
                    <a:srgbClr val="000000"/>
                  </a:solidFill>
                  <a:latin typeface="Arial" panose="020B0604020202090204" pitchFamily="34" charset="0"/>
                  <a:cs typeface="Arial" panose="020B0604020202090204" pitchFamily="34" charset="0"/>
                </a:rPr>
                <a:t>60</a:t>
              </a:r>
              <a:endParaRPr lang="en-US">
                <a:solidFill>
                  <a:srgbClr val="000000"/>
                </a:solidFill>
                <a:latin typeface="Arial" panose="020B0604020202090204" pitchFamily="34" charset="0"/>
                <a:cs typeface="Arial" panose="020B0604020202090204" pitchFamily="34" charset="0"/>
              </a:endParaRPr>
            </a:p>
          </p:txBody>
        </p:sp>
      </p:grpSp>
      <p:sp>
        <p:nvSpPr>
          <p:cNvPr id="2" name="矩形 1"/>
          <p:cNvSpPr/>
          <p:nvPr/>
        </p:nvSpPr>
        <p:spPr>
          <a:xfrm>
            <a:off x="462988" y="4185707"/>
            <a:ext cx="5089855" cy="461665"/>
          </a:xfrm>
          <a:prstGeom prst="rect">
            <a:avLst/>
          </a:prstGeom>
        </p:spPr>
        <p:txBody>
          <a:bodyPr wrap="none">
            <a:spAutoFit/>
          </a:bodyPr>
          <a:lstStyle/>
          <a:p>
            <a:pPr marL="285750" indent="-285750">
              <a:buFont typeface="Wingdings" panose="05000000000000000000" pitchFamily="2" charset="2"/>
              <a:buChar char="l"/>
            </a:pPr>
            <a:r>
              <a:rPr lang="zh-CN" altLang="en-US" sz="2400" dirty="0" smtClean="0">
                <a:solidFill>
                  <a:prstClr val="black"/>
                </a:solidFill>
                <a:latin typeface="Microsoft YaHei"/>
              </a:rPr>
              <a:t>当交换机不知道转发端口是：泛</a:t>
            </a:r>
            <a:r>
              <a:rPr lang="zh-CN" altLang="en-US" sz="2400" dirty="0">
                <a:solidFill>
                  <a:prstClr val="black"/>
                </a:solidFill>
                <a:latin typeface="Microsoft YaHei"/>
              </a:rPr>
              <a:t>洪</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131"/>
                                        </p:tgtEl>
                                        <p:attrNameLst>
                                          <p:attrName>style.visibility</p:attrName>
                                        </p:attrNameLst>
                                      </p:cBhvr>
                                      <p:to>
                                        <p:strVal val="visible"/>
                                      </p:to>
                                    </p:set>
                                    <p:animEffect transition="in" filter="dissolve">
                                      <p:cBhvr>
                                        <p:cTn id="7" dur="500"/>
                                        <p:tgtEl>
                                          <p:spTgt spid="131"/>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13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9" presetClass="entr" presetSubtype="0" fill="hold" nodeType="clickEffect">
                                  <p:stCondLst>
                                    <p:cond delay="0"/>
                                  </p:stCondLst>
                                  <p:childTnLst>
                                    <p:set>
                                      <p:cBhvr>
                                        <p:cTn id="14" dur="1" fill="hold">
                                          <p:stCondLst>
                                            <p:cond delay="0"/>
                                          </p:stCondLst>
                                        </p:cTn>
                                        <p:tgtEl>
                                          <p:spTgt spid="141"/>
                                        </p:tgtEl>
                                        <p:attrNameLst>
                                          <p:attrName>style.visibility</p:attrName>
                                        </p:attrNameLst>
                                      </p:cBhvr>
                                      <p:to>
                                        <p:strVal val="visible"/>
                                      </p:to>
                                    </p:set>
                                    <p:animEffect transition="in" filter="dissolve">
                                      <p:cBhvr>
                                        <p:cTn id="15" dur="500"/>
                                        <p:tgtEl>
                                          <p:spTgt spid="141"/>
                                        </p:tgtEl>
                                      </p:cBhvr>
                                    </p:animEffect>
                                  </p:childTnLst>
                                </p:cTn>
                              </p:par>
                              <p:par>
                                <p:cTn id="16" presetID="9" presetClass="entr" presetSubtype="0" fill="hold" grpId="0" nodeType="withEffect">
                                  <p:stCondLst>
                                    <p:cond delay="0"/>
                                  </p:stCondLst>
                                  <p:childTnLst>
                                    <p:set>
                                      <p:cBhvr>
                                        <p:cTn id="17" dur="1" fill="hold">
                                          <p:stCondLst>
                                            <p:cond delay="0"/>
                                          </p:stCondLst>
                                        </p:cTn>
                                        <p:tgtEl>
                                          <p:spTgt spid="147"/>
                                        </p:tgtEl>
                                        <p:attrNameLst>
                                          <p:attrName>style.visibility</p:attrName>
                                        </p:attrNameLst>
                                      </p:cBhvr>
                                      <p:to>
                                        <p:strVal val="visible"/>
                                      </p:to>
                                    </p:set>
                                    <p:animEffect transition="in" filter="dissolve">
                                      <p:cBhvr>
                                        <p:cTn id="18" dur="500"/>
                                        <p:tgtEl>
                                          <p:spTgt spid="147"/>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nodeType="clickEffect">
                                  <p:stCondLst>
                                    <p:cond delay="0"/>
                                  </p:stCondLst>
                                  <p:childTnLst>
                                    <p:set>
                                      <p:cBhvr>
                                        <p:cTn id="22" dur="1" fill="hold">
                                          <p:stCondLst>
                                            <p:cond delay="0"/>
                                          </p:stCondLst>
                                        </p:cTn>
                                        <p:tgtEl>
                                          <p:spTgt spid="136"/>
                                        </p:tgtEl>
                                        <p:attrNameLst>
                                          <p:attrName>style.visibility</p:attrName>
                                        </p:attrNameLst>
                                      </p:cBhvr>
                                      <p:to>
                                        <p:strVal val="hidden"/>
                                      </p:to>
                                    </p:set>
                                  </p:childTnLst>
                                </p:cTn>
                              </p:par>
                              <p:par>
                                <p:cTn id="23" presetID="0" presetClass="path" presetSubtype="0" accel="50000" decel="50000" fill="hold" nodeType="withEffect">
                                  <p:stCondLst>
                                    <p:cond delay="0"/>
                                  </p:stCondLst>
                                  <p:childTnLst>
                                    <p:animMotion origin="layout" path="M -4.44444E-6 -2.59259E-6 L -0.10694 0.11482 L -0.10694 0.24329 " pathEditMode="relative" rAng="0" ptsTypes="AAA">
                                      <p:cBhvr>
                                        <p:cTn id="24" dur="2000" fill="hold"/>
                                        <p:tgtEl>
                                          <p:spTgt spid="131"/>
                                        </p:tgtEl>
                                        <p:attrNameLst>
                                          <p:attrName>ppt_x</p:attrName>
                                          <p:attrName>ppt_y</p:attrName>
                                        </p:attrNameLst>
                                      </p:cBhvr>
                                      <p:rCtr x="-5347" y="12153"/>
                                    </p:animMotion>
                                  </p:childTnLst>
                                </p:cTn>
                              </p:par>
                            </p:childTnLst>
                          </p:cTn>
                        </p:par>
                        <p:par>
                          <p:cTn id="25" fill="hold">
                            <p:stCondLst>
                              <p:cond delay="0"/>
                            </p:stCondLst>
                            <p:childTnLst>
                              <p:par>
                                <p:cTn id="26" presetID="9" presetClass="entr" presetSubtype="0" fill="hold" nodeType="afterEffect">
                                  <p:stCondLst>
                                    <p:cond delay="0"/>
                                  </p:stCondLst>
                                  <p:childTnLst>
                                    <p:set>
                                      <p:cBhvr>
                                        <p:cTn id="27" dur="1" fill="hold">
                                          <p:stCondLst>
                                            <p:cond delay="0"/>
                                          </p:stCondLst>
                                        </p:cTn>
                                        <p:tgtEl>
                                          <p:spTgt spid="148"/>
                                        </p:tgtEl>
                                        <p:attrNameLst>
                                          <p:attrName>style.visibility</p:attrName>
                                        </p:attrNameLst>
                                      </p:cBhvr>
                                      <p:to>
                                        <p:strVal val="visible"/>
                                      </p:to>
                                    </p:set>
                                    <p:animEffect transition="in" filter="dissolve">
                                      <p:cBhvr>
                                        <p:cTn id="28" dur="500"/>
                                        <p:tgtEl>
                                          <p:spTgt spid="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139" name="灯片编号占位符 6"/>
          <p:cNvSpPr>
            <a:spLocks noGrp="1"/>
          </p:cNvSpPr>
          <p:nvPr>
            <p:ph type="sldNum" sz="quarter" idx="4294967295"/>
          </p:nvPr>
        </p:nvSpPr>
        <p:spPr>
          <a:xfrm>
            <a:off x="11290300" y="6400800"/>
            <a:ext cx="901700" cy="457200"/>
          </a:xfrm>
          <a:prstGeom prst="rect">
            <a:avLst/>
          </a:prstGeom>
          <a:noFill/>
        </p:spPr>
        <p:txBody>
          <a:bodyP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宋体" charset="-122"/>
              </a:defRPr>
            </a:lvl2pPr>
            <a:lvl3pPr marL="1143000" indent="-228600">
              <a:spcBef>
                <a:spcPct val="20000"/>
              </a:spcBef>
              <a:buChar char="•"/>
              <a:defRPr sz="2000">
                <a:solidFill>
                  <a:schemeClr val="tx1"/>
                </a:solidFill>
                <a:latin typeface="Comic Sans MS" panose="030F0902030302020204" pitchFamily="66"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400">
                <a:latin typeface="Times New Roman" panose="02020503050405090304" pitchFamily="18" charset="0"/>
              </a:rPr>
              <a:t>5-</a:t>
            </a:r>
            <a:fld id="{49FF7C8B-445A-434D-A8CC-62DB6618EC3F}" type="slidenum">
              <a:rPr lang="en-US" altLang="zh-CN" sz="1400">
                <a:latin typeface="Times New Roman" panose="02020503050405090304" pitchFamily="18" charset="0"/>
              </a:rPr>
            </a:fld>
            <a:endParaRPr lang="en-US" altLang="zh-CN" sz="1400">
              <a:latin typeface="Times New Roman" panose="02020503050405090304" pitchFamily="18" charset="0"/>
            </a:endParaRPr>
          </a:p>
        </p:txBody>
      </p:sp>
      <p:graphicFrame>
        <p:nvGraphicFramePr>
          <p:cNvPr id="219140" name="Object 2"/>
          <p:cNvGraphicFramePr>
            <a:graphicFrameLocks noGrp="1" noChangeAspect="1"/>
          </p:cNvGraphicFramePr>
          <p:nvPr>
            <p:ph sz="half" idx="4294967295"/>
          </p:nvPr>
        </p:nvGraphicFramePr>
        <p:xfrm>
          <a:off x="2350136" y="1555436"/>
          <a:ext cx="7162800" cy="3749675"/>
        </p:xfrm>
        <a:graphic>
          <a:graphicData uri="http://schemas.openxmlformats.org/presentationml/2006/ole">
            <mc:AlternateContent xmlns:mc="http://schemas.openxmlformats.org/markup-compatibility/2006">
              <mc:Choice xmlns:v="urn:schemas-microsoft-com:vml" Requires="v">
                <p:oleObj spid="_x0000_s11279" name="Visio" r:id="rId1" imgW="11898630" imgH="6231255" progId="Visio.Drawing.11">
                  <p:embed/>
                </p:oleObj>
              </mc:Choice>
              <mc:Fallback>
                <p:oleObj name="Visio" r:id="rId1" imgW="11898630" imgH="6231255" progId="Visio.Drawing.11">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0136" y="1555436"/>
                        <a:ext cx="7162800" cy="3749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chemeClr val="tx1"/>
                            </a:solidFill>
                            <a:prstDash val="solid"/>
                            <a:miter lim="800000"/>
                            <a:headEnd type="none" w="sm" len="sm"/>
                            <a:tailEnd type="none" w="sm" len="sm"/>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19141" name="Rectangle 3"/>
          <p:cNvSpPr>
            <a:spLocks noGrp="1" noChangeArrowheads="1"/>
          </p:cNvSpPr>
          <p:nvPr>
            <p:ph type="title" idx="4294967295"/>
          </p:nvPr>
        </p:nvSpPr>
        <p:spPr>
          <a:xfrm>
            <a:off x="822960" y="528004"/>
            <a:ext cx="10363200" cy="1143000"/>
          </a:xfrm>
          <a:prstGeom prst="rect">
            <a:avLst/>
          </a:prstGeom>
        </p:spPr>
        <p:txBody>
          <a:bodyPr/>
          <a:lstStyle/>
          <a:p>
            <a:pPr algn="ctr"/>
            <a:r>
              <a:rPr lang="zh-CN" altLang="en-US" sz="3600"/>
              <a:t>三层交换机的交换机制</a:t>
            </a:r>
            <a:endParaRPr lang="zh-CN" altLang="en-US" sz="3600"/>
          </a:p>
        </p:txBody>
      </p:sp>
      <p:sp>
        <p:nvSpPr>
          <p:cNvPr id="435204" name="Rectangle 4"/>
          <p:cNvSpPr>
            <a:spLocks noGrp="1" noChangeArrowheads="1"/>
          </p:cNvSpPr>
          <p:nvPr>
            <p:ph type="body" sz="half" idx="4294967295"/>
          </p:nvPr>
        </p:nvSpPr>
        <p:spPr>
          <a:xfrm>
            <a:off x="822960" y="5767076"/>
            <a:ext cx="7046913" cy="620712"/>
          </a:xfrm>
          <a:prstGeom prst="rect">
            <a:avLst/>
          </a:prstGeom>
          <a:noFill/>
        </p:spPr>
        <p:txBody>
          <a:bodyPr/>
          <a:lstStyle/>
          <a:p>
            <a:pPr>
              <a:lnSpc>
                <a:spcPct val="90000"/>
              </a:lnSpc>
              <a:buFont typeface="Wingdings" panose="05000000000000000000" pitchFamily="2" charset="2"/>
              <a:buChar char="l"/>
            </a:pPr>
            <a:r>
              <a:rPr lang="zh-CN" altLang="en-US" sz="2400" dirty="0">
                <a:latin typeface="Times New Roman" panose="02020503050405090304" pitchFamily="18" charset="0"/>
              </a:rPr>
              <a:t>  一次路由，多次交换</a:t>
            </a:r>
            <a:endParaRPr lang="zh-CN" altLang="en-US" sz="2400" dirty="0">
              <a:latin typeface="Times New Roman" panose="02020503050405090304" pitchFamily="18" charset="0"/>
            </a:endParaRPr>
          </a:p>
        </p:txBody>
      </p:sp>
      <p:sp>
        <p:nvSpPr>
          <p:cNvPr id="435205" name="Line 5"/>
          <p:cNvSpPr>
            <a:spLocks noChangeShapeType="1"/>
          </p:cNvSpPr>
          <p:nvPr/>
        </p:nvSpPr>
        <p:spPr bwMode="auto">
          <a:xfrm>
            <a:off x="3123248" y="4062096"/>
            <a:ext cx="0" cy="88582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06" name="Line 6"/>
          <p:cNvSpPr>
            <a:spLocks noChangeShapeType="1"/>
          </p:cNvSpPr>
          <p:nvPr/>
        </p:nvSpPr>
        <p:spPr bwMode="auto">
          <a:xfrm>
            <a:off x="3123248" y="4947920"/>
            <a:ext cx="1930400"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07" name="Line 7"/>
          <p:cNvSpPr>
            <a:spLocks noChangeShapeType="1"/>
          </p:cNvSpPr>
          <p:nvPr/>
        </p:nvSpPr>
        <p:spPr bwMode="auto">
          <a:xfrm flipV="1">
            <a:off x="5053648" y="2306320"/>
            <a:ext cx="0" cy="26416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08" name="Line 8"/>
          <p:cNvSpPr>
            <a:spLocks noChangeShapeType="1"/>
          </p:cNvSpPr>
          <p:nvPr/>
        </p:nvSpPr>
        <p:spPr bwMode="auto">
          <a:xfrm>
            <a:off x="5053649" y="2306320"/>
            <a:ext cx="1755775"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09" name="Line 9"/>
          <p:cNvSpPr>
            <a:spLocks noChangeShapeType="1"/>
          </p:cNvSpPr>
          <p:nvPr/>
        </p:nvSpPr>
        <p:spPr bwMode="auto">
          <a:xfrm>
            <a:off x="6825298" y="2306321"/>
            <a:ext cx="0" cy="268446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0" name="Line 10"/>
          <p:cNvSpPr>
            <a:spLocks noChangeShapeType="1"/>
          </p:cNvSpPr>
          <p:nvPr/>
        </p:nvSpPr>
        <p:spPr bwMode="auto">
          <a:xfrm>
            <a:off x="6825299" y="5006658"/>
            <a:ext cx="1900237"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1" name="Line 11"/>
          <p:cNvSpPr>
            <a:spLocks noChangeShapeType="1"/>
          </p:cNvSpPr>
          <p:nvPr/>
        </p:nvSpPr>
        <p:spPr bwMode="auto">
          <a:xfrm flipV="1">
            <a:off x="8698548" y="3830320"/>
            <a:ext cx="0" cy="1176338"/>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2" name="Oval 12"/>
          <p:cNvSpPr>
            <a:spLocks noChangeArrowheads="1"/>
          </p:cNvSpPr>
          <p:nvPr/>
        </p:nvSpPr>
        <p:spPr bwMode="auto">
          <a:xfrm>
            <a:off x="2948624" y="3757296"/>
            <a:ext cx="377825" cy="377825"/>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宋体" charset="-122"/>
              </a:defRPr>
            </a:lvl2pPr>
            <a:lvl3pPr marL="1143000" indent="-228600">
              <a:spcBef>
                <a:spcPct val="20000"/>
              </a:spcBef>
              <a:buChar char="•"/>
              <a:defRPr sz="2000">
                <a:solidFill>
                  <a:schemeClr val="tx1"/>
                </a:solidFill>
                <a:latin typeface="Comic Sans MS" panose="030F0902030302020204" pitchFamily="66"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b="1">
                <a:latin typeface="Times New Roman" panose="02020503050405090304" pitchFamily="18" charset="0"/>
              </a:rPr>
              <a:t>1</a:t>
            </a:r>
            <a:endParaRPr lang="en-US" altLang="zh-CN" b="1">
              <a:latin typeface="Times New Roman" panose="02020503050405090304" pitchFamily="18" charset="0"/>
            </a:endParaRPr>
          </a:p>
        </p:txBody>
      </p:sp>
      <p:sp>
        <p:nvSpPr>
          <p:cNvPr id="435213" name="Oval 13"/>
          <p:cNvSpPr>
            <a:spLocks noChangeArrowheads="1"/>
          </p:cNvSpPr>
          <p:nvPr/>
        </p:nvSpPr>
        <p:spPr bwMode="auto">
          <a:xfrm>
            <a:off x="2483486" y="3741421"/>
            <a:ext cx="377825" cy="377825"/>
          </a:xfrm>
          <a:prstGeom prst="ellipse">
            <a:avLst/>
          </a:prstGeom>
          <a:solidFill>
            <a:schemeClr val="accent1"/>
          </a:solidFill>
          <a:ln w="12700">
            <a:solidFill>
              <a:schemeClr val="tx1"/>
            </a:solidFill>
            <a:round/>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lr>
                <a:schemeClr val="accent2"/>
              </a:buClr>
              <a:buSzPct val="85000"/>
              <a:buFont typeface="ZapfDingbats" pitchFamily="82" charset="2"/>
              <a:buChar char="r"/>
              <a:defRPr sz="2800">
                <a:solidFill>
                  <a:schemeClr val="tx1"/>
                </a:solidFill>
                <a:latin typeface="Comic Sans MS" panose="030F0902030302020204" pitchFamily="66"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ea typeface="宋体" charset="-122"/>
              </a:defRPr>
            </a:lvl2pPr>
            <a:lvl3pPr marL="1143000" indent="-228600">
              <a:spcBef>
                <a:spcPct val="20000"/>
              </a:spcBef>
              <a:buChar char="•"/>
              <a:defRPr sz="2000">
                <a:solidFill>
                  <a:schemeClr val="tx1"/>
                </a:solidFill>
                <a:latin typeface="Comic Sans MS" panose="030F0902030302020204" pitchFamily="66"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b="1">
                <a:latin typeface="Times New Roman" panose="02020503050405090304" pitchFamily="18" charset="0"/>
              </a:rPr>
              <a:t>2</a:t>
            </a:r>
            <a:endParaRPr lang="en-US" altLang="zh-CN" b="1">
              <a:latin typeface="Times New Roman" panose="02020503050405090304" pitchFamily="18" charset="0"/>
            </a:endParaRPr>
          </a:p>
        </p:txBody>
      </p:sp>
      <p:sp>
        <p:nvSpPr>
          <p:cNvPr id="435214" name="Line 14"/>
          <p:cNvSpPr>
            <a:spLocks noChangeShapeType="1"/>
          </p:cNvSpPr>
          <p:nvPr/>
        </p:nvSpPr>
        <p:spPr bwMode="auto">
          <a:xfrm>
            <a:off x="2658110" y="4090670"/>
            <a:ext cx="0" cy="126365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5" name="Line 15"/>
          <p:cNvSpPr>
            <a:spLocks noChangeShapeType="1"/>
          </p:cNvSpPr>
          <p:nvPr/>
        </p:nvSpPr>
        <p:spPr bwMode="auto">
          <a:xfrm>
            <a:off x="2646998" y="5324159"/>
            <a:ext cx="2667000" cy="28575"/>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6" name="Line 16"/>
          <p:cNvSpPr>
            <a:spLocks noChangeShapeType="1"/>
          </p:cNvSpPr>
          <p:nvPr/>
        </p:nvSpPr>
        <p:spPr bwMode="auto">
          <a:xfrm flipV="1">
            <a:off x="5301298" y="3830321"/>
            <a:ext cx="0" cy="1509713"/>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7" name="Line 17"/>
          <p:cNvSpPr>
            <a:spLocks noChangeShapeType="1"/>
          </p:cNvSpPr>
          <p:nvPr/>
        </p:nvSpPr>
        <p:spPr bwMode="auto">
          <a:xfrm>
            <a:off x="5299710" y="3844608"/>
            <a:ext cx="1290638"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8" name="Line 18"/>
          <p:cNvSpPr>
            <a:spLocks noChangeShapeType="1"/>
          </p:cNvSpPr>
          <p:nvPr/>
        </p:nvSpPr>
        <p:spPr bwMode="auto">
          <a:xfrm>
            <a:off x="6593523" y="3830320"/>
            <a:ext cx="0" cy="153670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19" name="Line 19"/>
          <p:cNvSpPr>
            <a:spLocks noChangeShapeType="1"/>
          </p:cNvSpPr>
          <p:nvPr/>
        </p:nvSpPr>
        <p:spPr bwMode="auto">
          <a:xfrm>
            <a:off x="6593523" y="5354320"/>
            <a:ext cx="2481262" cy="0"/>
          </a:xfrm>
          <a:prstGeom prst="line">
            <a:avLst/>
          </a:prstGeom>
          <a:noFill/>
          <a:ln w="5715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
        <p:nvSpPr>
          <p:cNvPr id="435220" name="Line 20"/>
          <p:cNvSpPr>
            <a:spLocks noChangeShapeType="1"/>
          </p:cNvSpPr>
          <p:nvPr/>
        </p:nvSpPr>
        <p:spPr bwMode="auto">
          <a:xfrm flipH="1" flipV="1">
            <a:off x="9058910" y="3874771"/>
            <a:ext cx="14288" cy="1495425"/>
          </a:xfrm>
          <a:prstGeom prst="line">
            <a:avLst/>
          </a:prstGeom>
          <a:noFill/>
          <a:ln w="57150">
            <a:solidFill>
              <a:schemeClr val="tx1"/>
            </a:solidFill>
            <a:round/>
            <a:headEnd type="none" w="sm" len="sm"/>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352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1" fill="hold" grpId="0" nodeType="clickEffect">
                                  <p:stCondLst>
                                    <p:cond delay="0"/>
                                  </p:stCondLst>
                                  <p:childTnLst>
                                    <p:set>
                                      <p:cBhvr>
                                        <p:cTn id="10" dur="1" fill="hold">
                                          <p:stCondLst>
                                            <p:cond delay="0"/>
                                          </p:stCondLst>
                                        </p:cTn>
                                        <p:tgtEl>
                                          <p:spTgt spid="435205"/>
                                        </p:tgtEl>
                                        <p:attrNameLst>
                                          <p:attrName>style.visibility</p:attrName>
                                        </p:attrNameLst>
                                      </p:cBhvr>
                                      <p:to>
                                        <p:strVal val="visible"/>
                                      </p:to>
                                    </p:set>
                                    <p:animEffect transition="in" filter="wipe(up)">
                                      <p:cBhvr>
                                        <p:cTn id="11" dur="500"/>
                                        <p:tgtEl>
                                          <p:spTgt spid="435205"/>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435206"/>
                                        </p:tgtEl>
                                        <p:attrNameLst>
                                          <p:attrName>style.visibility</p:attrName>
                                        </p:attrNameLst>
                                      </p:cBhvr>
                                      <p:to>
                                        <p:strVal val="visible"/>
                                      </p:to>
                                    </p:set>
                                    <p:animEffect transition="in" filter="wipe(left)">
                                      <p:cBhvr>
                                        <p:cTn id="16" dur="500"/>
                                        <p:tgtEl>
                                          <p:spTgt spid="435206"/>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grpId="0" nodeType="clickEffect">
                                  <p:stCondLst>
                                    <p:cond delay="0"/>
                                  </p:stCondLst>
                                  <p:childTnLst>
                                    <p:set>
                                      <p:cBhvr>
                                        <p:cTn id="20" dur="1" fill="hold">
                                          <p:stCondLst>
                                            <p:cond delay="0"/>
                                          </p:stCondLst>
                                        </p:cTn>
                                        <p:tgtEl>
                                          <p:spTgt spid="435207"/>
                                        </p:tgtEl>
                                        <p:attrNameLst>
                                          <p:attrName>style.visibility</p:attrName>
                                        </p:attrNameLst>
                                      </p:cBhvr>
                                      <p:to>
                                        <p:strVal val="visible"/>
                                      </p:to>
                                    </p:set>
                                    <p:animEffect transition="in" filter="wipe(down)">
                                      <p:cBhvr>
                                        <p:cTn id="21" dur="500"/>
                                        <p:tgtEl>
                                          <p:spTgt spid="43520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435208"/>
                                        </p:tgtEl>
                                        <p:attrNameLst>
                                          <p:attrName>style.visibility</p:attrName>
                                        </p:attrNameLst>
                                      </p:cBhvr>
                                      <p:to>
                                        <p:strVal val="visible"/>
                                      </p:to>
                                    </p:set>
                                    <p:animEffect transition="in" filter="wipe(left)">
                                      <p:cBhvr>
                                        <p:cTn id="26" dur="500"/>
                                        <p:tgtEl>
                                          <p:spTgt spid="435208"/>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1" fill="hold" grpId="0" nodeType="clickEffect">
                                  <p:stCondLst>
                                    <p:cond delay="0"/>
                                  </p:stCondLst>
                                  <p:childTnLst>
                                    <p:set>
                                      <p:cBhvr>
                                        <p:cTn id="30" dur="1" fill="hold">
                                          <p:stCondLst>
                                            <p:cond delay="0"/>
                                          </p:stCondLst>
                                        </p:cTn>
                                        <p:tgtEl>
                                          <p:spTgt spid="435209"/>
                                        </p:tgtEl>
                                        <p:attrNameLst>
                                          <p:attrName>style.visibility</p:attrName>
                                        </p:attrNameLst>
                                      </p:cBhvr>
                                      <p:to>
                                        <p:strVal val="visible"/>
                                      </p:to>
                                    </p:set>
                                    <p:animEffect transition="in" filter="wipe(up)">
                                      <p:cBhvr>
                                        <p:cTn id="31" dur="500"/>
                                        <p:tgtEl>
                                          <p:spTgt spid="435209"/>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8" fill="hold" grpId="0" nodeType="clickEffect">
                                  <p:stCondLst>
                                    <p:cond delay="0"/>
                                  </p:stCondLst>
                                  <p:childTnLst>
                                    <p:set>
                                      <p:cBhvr>
                                        <p:cTn id="35" dur="1" fill="hold">
                                          <p:stCondLst>
                                            <p:cond delay="0"/>
                                          </p:stCondLst>
                                        </p:cTn>
                                        <p:tgtEl>
                                          <p:spTgt spid="435210"/>
                                        </p:tgtEl>
                                        <p:attrNameLst>
                                          <p:attrName>style.visibility</p:attrName>
                                        </p:attrNameLst>
                                      </p:cBhvr>
                                      <p:to>
                                        <p:strVal val="visible"/>
                                      </p:to>
                                    </p:set>
                                    <p:animEffect transition="in" filter="wipe(left)">
                                      <p:cBhvr>
                                        <p:cTn id="36" dur="500"/>
                                        <p:tgtEl>
                                          <p:spTgt spid="435210"/>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ntr" presetSubtype="4" fill="hold" grpId="0" nodeType="clickEffect">
                                  <p:stCondLst>
                                    <p:cond delay="0"/>
                                  </p:stCondLst>
                                  <p:childTnLst>
                                    <p:set>
                                      <p:cBhvr>
                                        <p:cTn id="40" dur="1" fill="hold">
                                          <p:stCondLst>
                                            <p:cond delay="0"/>
                                          </p:stCondLst>
                                        </p:cTn>
                                        <p:tgtEl>
                                          <p:spTgt spid="435211"/>
                                        </p:tgtEl>
                                        <p:attrNameLst>
                                          <p:attrName>style.visibility</p:attrName>
                                        </p:attrNameLst>
                                      </p:cBhvr>
                                      <p:to>
                                        <p:strVal val="visible"/>
                                      </p:to>
                                    </p:set>
                                    <p:animEffect transition="in" filter="wipe(down)">
                                      <p:cBhvr>
                                        <p:cTn id="41" dur="500"/>
                                        <p:tgtEl>
                                          <p:spTgt spid="435211"/>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35213"/>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22" presetClass="entr" presetSubtype="1" fill="hold" grpId="0" nodeType="clickEffect">
                                  <p:stCondLst>
                                    <p:cond delay="0"/>
                                  </p:stCondLst>
                                  <p:childTnLst>
                                    <p:set>
                                      <p:cBhvr>
                                        <p:cTn id="49" dur="1" fill="hold">
                                          <p:stCondLst>
                                            <p:cond delay="0"/>
                                          </p:stCondLst>
                                        </p:cTn>
                                        <p:tgtEl>
                                          <p:spTgt spid="435214"/>
                                        </p:tgtEl>
                                        <p:attrNameLst>
                                          <p:attrName>style.visibility</p:attrName>
                                        </p:attrNameLst>
                                      </p:cBhvr>
                                      <p:to>
                                        <p:strVal val="visible"/>
                                      </p:to>
                                    </p:set>
                                    <p:animEffect transition="in" filter="wipe(up)">
                                      <p:cBhvr>
                                        <p:cTn id="50" dur="500"/>
                                        <p:tgtEl>
                                          <p:spTgt spid="435214"/>
                                        </p:tgtEl>
                                      </p:cBhvr>
                                    </p:animEffect>
                                  </p:childTnLst>
                                </p:cTn>
                              </p:par>
                            </p:childTnLst>
                          </p:cTn>
                        </p:par>
                      </p:childTnLst>
                    </p:cTn>
                  </p:par>
                  <p:par>
                    <p:cTn id="51" fill="hold">
                      <p:stCondLst>
                        <p:cond delay="indefinite"/>
                      </p:stCondLst>
                      <p:childTnLst>
                        <p:par>
                          <p:cTn id="52" fill="hold">
                            <p:stCondLst>
                              <p:cond delay="0"/>
                            </p:stCondLst>
                            <p:childTnLst>
                              <p:par>
                                <p:cTn id="53" presetID="22" presetClass="entr" presetSubtype="8" fill="hold" grpId="0" nodeType="clickEffect">
                                  <p:stCondLst>
                                    <p:cond delay="0"/>
                                  </p:stCondLst>
                                  <p:childTnLst>
                                    <p:set>
                                      <p:cBhvr>
                                        <p:cTn id="54" dur="1" fill="hold">
                                          <p:stCondLst>
                                            <p:cond delay="0"/>
                                          </p:stCondLst>
                                        </p:cTn>
                                        <p:tgtEl>
                                          <p:spTgt spid="435215"/>
                                        </p:tgtEl>
                                        <p:attrNameLst>
                                          <p:attrName>style.visibility</p:attrName>
                                        </p:attrNameLst>
                                      </p:cBhvr>
                                      <p:to>
                                        <p:strVal val="visible"/>
                                      </p:to>
                                    </p:set>
                                    <p:animEffect transition="in" filter="wipe(left)">
                                      <p:cBhvr>
                                        <p:cTn id="55" dur="500"/>
                                        <p:tgtEl>
                                          <p:spTgt spid="435215"/>
                                        </p:tgtEl>
                                      </p:cBhvr>
                                    </p:animEffect>
                                  </p:childTnLst>
                                </p:cTn>
                              </p:par>
                            </p:childTnLst>
                          </p:cTn>
                        </p:par>
                      </p:childTnLst>
                    </p:cTn>
                  </p:par>
                  <p:par>
                    <p:cTn id="56" fill="hold">
                      <p:stCondLst>
                        <p:cond delay="indefinite"/>
                      </p:stCondLst>
                      <p:childTnLst>
                        <p:par>
                          <p:cTn id="57" fill="hold">
                            <p:stCondLst>
                              <p:cond delay="0"/>
                            </p:stCondLst>
                            <p:childTnLst>
                              <p:par>
                                <p:cTn id="58" presetID="22" presetClass="entr" presetSubtype="4" fill="hold" grpId="0" nodeType="clickEffect">
                                  <p:stCondLst>
                                    <p:cond delay="0"/>
                                  </p:stCondLst>
                                  <p:childTnLst>
                                    <p:set>
                                      <p:cBhvr>
                                        <p:cTn id="59" dur="1" fill="hold">
                                          <p:stCondLst>
                                            <p:cond delay="0"/>
                                          </p:stCondLst>
                                        </p:cTn>
                                        <p:tgtEl>
                                          <p:spTgt spid="435216"/>
                                        </p:tgtEl>
                                        <p:attrNameLst>
                                          <p:attrName>style.visibility</p:attrName>
                                        </p:attrNameLst>
                                      </p:cBhvr>
                                      <p:to>
                                        <p:strVal val="visible"/>
                                      </p:to>
                                    </p:set>
                                    <p:animEffect transition="in" filter="wipe(down)">
                                      <p:cBhvr>
                                        <p:cTn id="60" dur="500"/>
                                        <p:tgtEl>
                                          <p:spTgt spid="435216"/>
                                        </p:tgtEl>
                                      </p:cBhvr>
                                    </p:animEffect>
                                  </p:childTnLst>
                                </p:cTn>
                              </p:par>
                            </p:childTnLst>
                          </p:cTn>
                        </p:par>
                      </p:childTnLst>
                    </p:cTn>
                  </p:par>
                  <p:par>
                    <p:cTn id="61" fill="hold">
                      <p:stCondLst>
                        <p:cond delay="indefinite"/>
                      </p:stCondLst>
                      <p:childTnLst>
                        <p:par>
                          <p:cTn id="62" fill="hold">
                            <p:stCondLst>
                              <p:cond delay="0"/>
                            </p:stCondLst>
                            <p:childTnLst>
                              <p:par>
                                <p:cTn id="63" presetID="22" presetClass="entr" presetSubtype="8" fill="hold" grpId="0" nodeType="clickEffect">
                                  <p:stCondLst>
                                    <p:cond delay="0"/>
                                  </p:stCondLst>
                                  <p:childTnLst>
                                    <p:set>
                                      <p:cBhvr>
                                        <p:cTn id="64" dur="1" fill="hold">
                                          <p:stCondLst>
                                            <p:cond delay="0"/>
                                          </p:stCondLst>
                                        </p:cTn>
                                        <p:tgtEl>
                                          <p:spTgt spid="435217"/>
                                        </p:tgtEl>
                                        <p:attrNameLst>
                                          <p:attrName>style.visibility</p:attrName>
                                        </p:attrNameLst>
                                      </p:cBhvr>
                                      <p:to>
                                        <p:strVal val="visible"/>
                                      </p:to>
                                    </p:set>
                                    <p:animEffect transition="in" filter="wipe(left)">
                                      <p:cBhvr>
                                        <p:cTn id="65" dur="500"/>
                                        <p:tgtEl>
                                          <p:spTgt spid="435217"/>
                                        </p:tgtEl>
                                      </p:cBhvr>
                                    </p:animEffect>
                                  </p:childTnLst>
                                </p:cTn>
                              </p:par>
                            </p:childTnLst>
                          </p:cTn>
                        </p:par>
                      </p:childTnLst>
                    </p:cTn>
                  </p:par>
                  <p:par>
                    <p:cTn id="66" fill="hold">
                      <p:stCondLst>
                        <p:cond delay="indefinite"/>
                      </p:stCondLst>
                      <p:childTnLst>
                        <p:par>
                          <p:cTn id="67" fill="hold">
                            <p:stCondLst>
                              <p:cond delay="0"/>
                            </p:stCondLst>
                            <p:childTnLst>
                              <p:par>
                                <p:cTn id="68" presetID="22" presetClass="entr" presetSubtype="1" fill="hold" grpId="0" nodeType="clickEffect">
                                  <p:stCondLst>
                                    <p:cond delay="0"/>
                                  </p:stCondLst>
                                  <p:childTnLst>
                                    <p:set>
                                      <p:cBhvr>
                                        <p:cTn id="69" dur="1" fill="hold">
                                          <p:stCondLst>
                                            <p:cond delay="0"/>
                                          </p:stCondLst>
                                        </p:cTn>
                                        <p:tgtEl>
                                          <p:spTgt spid="435218"/>
                                        </p:tgtEl>
                                        <p:attrNameLst>
                                          <p:attrName>style.visibility</p:attrName>
                                        </p:attrNameLst>
                                      </p:cBhvr>
                                      <p:to>
                                        <p:strVal val="visible"/>
                                      </p:to>
                                    </p:set>
                                    <p:animEffect transition="in" filter="wipe(up)">
                                      <p:cBhvr>
                                        <p:cTn id="70" dur="500"/>
                                        <p:tgtEl>
                                          <p:spTgt spid="435218"/>
                                        </p:tgtEl>
                                      </p:cBhvr>
                                    </p:animEffect>
                                  </p:childTnLst>
                                </p:cTn>
                              </p:par>
                            </p:childTnLst>
                          </p:cTn>
                        </p:par>
                      </p:childTnLst>
                    </p:cTn>
                  </p:par>
                  <p:par>
                    <p:cTn id="71" fill="hold">
                      <p:stCondLst>
                        <p:cond delay="indefinite"/>
                      </p:stCondLst>
                      <p:childTnLst>
                        <p:par>
                          <p:cTn id="72" fill="hold">
                            <p:stCondLst>
                              <p:cond delay="0"/>
                            </p:stCondLst>
                            <p:childTnLst>
                              <p:par>
                                <p:cTn id="73" presetID="22" presetClass="entr" presetSubtype="8" fill="hold" grpId="0" nodeType="clickEffect">
                                  <p:stCondLst>
                                    <p:cond delay="0"/>
                                  </p:stCondLst>
                                  <p:childTnLst>
                                    <p:set>
                                      <p:cBhvr>
                                        <p:cTn id="74" dur="1" fill="hold">
                                          <p:stCondLst>
                                            <p:cond delay="0"/>
                                          </p:stCondLst>
                                        </p:cTn>
                                        <p:tgtEl>
                                          <p:spTgt spid="435219"/>
                                        </p:tgtEl>
                                        <p:attrNameLst>
                                          <p:attrName>style.visibility</p:attrName>
                                        </p:attrNameLst>
                                      </p:cBhvr>
                                      <p:to>
                                        <p:strVal val="visible"/>
                                      </p:to>
                                    </p:set>
                                    <p:animEffect transition="in" filter="wipe(left)">
                                      <p:cBhvr>
                                        <p:cTn id="75" dur="500"/>
                                        <p:tgtEl>
                                          <p:spTgt spid="435219"/>
                                        </p:tgtEl>
                                      </p:cBhvr>
                                    </p:animEffect>
                                  </p:childTnLst>
                                </p:cTn>
                              </p:par>
                            </p:childTnLst>
                          </p:cTn>
                        </p:par>
                      </p:childTnLst>
                    </p:cTn>
                  </p:par>
                  <p:par>
                    <p:cTn id="76" fill="hold">
                      <p:stCondLst>
                        <p:cond delay="indefinite"/>
                      </p:stCondLst>
                      <p:childTnLst>
                        <p:par>
                          <p:cTn id="77" fill="hold">
                            <p:stCondLst>
                              <p:cond delay="0"/>
                            </p:stCondLst>
                            <p:childTnLst>
                              <p:par>
                                <p:cTn id="78" presetID="22" presetClass="entr" presetSubtype="4" fill="hold" grpId="0" nodeType="clickEffect">
                                  <p:stCondLst>
                                    <p:cond delay="0"/>
                                  </p:stCondLst>
                                  <p:childTnLst>
                                    <p:set>
                                      <p:cBhvr>
                                        <p:cTn id="79" dur="1" fill="hold">
                                          <p:stCondLst>
                                            <p:cond delay="0"/>
                                          </p:stCondLst>
                                        </p:cTn>
                                        <p:tgtEl>
                                          <p:spTgt spid="435220"/>
                                        </p:tgtEl>
                                        <p:attrNameLst>
                                          <p:attrName>style.visibility</p:attrName>
                                        </p:attrNameLst>
                                      </p:cBhvr>
                                      <p:to>
                                        <p:strVal val="visible"/>
                                      </p:to>
                                    </p:set>
                                    <p:animEffect transition="in" filter="wipe(down)">
                                      <p:cBhvr>
                                        <p:cTn id="80" dur="500"/>
                                        <p:tgtEl>
                                          <p:spTgt spid="435220"/>
                                        </p:tgtEl>
                                      </p:cBhvr>
                                    </p:animEffec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435204">
                                            <p:txEl>
                                              <p:pRg st="0" end="0"/>
                                            </p:txEl>
                                          </p:spTgt>
                                        </p:tgtEl>
                                        <p:attrNameLst>
                                          <p:attrName>style.visibility</p:attrName>
                                        </p:attrNameLst>
                                      </p:cBhvr>
                                      <p:to>
                                        <p:strVal val="visible"/>
                                      </p:to>
                                    </p:set>
                                    <p:anim calcmode="lin" valueType="num">
                                      <p:cBhvr additive="base">
                                        <p:cTn id="85" dur="500" fill="hold"/>
                                        <p:tgtEl>
                                          <p:spTgt spid="435204">
                                            <p:txEl>
                                              <p:pRg st="0" end="0"/>
                                            </p:txEl>
                                          </p:spTgt>
                                        </p:tgtEl>
                                        <p:attrNameLst>
                                          <p:attrName>ppt_x</p:attrName>
                                        </p:attrNameLst>
                                      </p:cBhvr>
                                      <p:tavLst>
                                        <p:tav tm="0">
                                          <p:val>
                                            <p:strVal val="#ppt_x"/>
                                          </p:val>
                                        </p:tav>
                                        <p:tav tm="100000">
                                          <p:val>
                                            <p:strVal val="#ppt_x"/>
                                          </p:val>
                                        </p:tav>
                                      </p:tavLst>
                                    </p:anim>
                                    <p:anim calcmode="lin" valueType="num">
                                      <p:cBhvr additive="base">
                                        <p:cTn id="86" dur="500" fill="hold"/>
                                        <p:tgtEl>
                                          <p:spTgt spid="435204">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5204" grpId="0" build="p"/>
      <p:bldP spid="435205" grpId="0" animBg="1"/>
      <p:bldP spid="435206" grpId="0" animBg="1"/>
      <p:bldP spid="435207" grpId="0" animBg="1"/>
      <p:bldP spid="435208" grpId="0" animBg="1"/>
      <p:bldP spid="435209" grpId="0" animBg="1"/>
      <p:bldP spid="435210" grpId="0" animBg="1"/>
      <p:bldP spid="435211" grpId="0" animBg="1"/>
      <p:bldP spid="435212" grpId="0" animBg="1"/>
      <p:bldP spid="435213" grpId="0" animBg="1"/>
      <p:bldP spid="435214" grpId="0" animBg="1"/>
      <p:bldP spid="435215" grpId="0" animBg="1"/>
      <p:bldP spid="435216" grpId="0" animBg="1"/>
      <p:bldP spid="435217" grpId="0" animBg="1"/>
      <p:bldP spid="435218" grpId="0" animBg="1"/>
      <p:bldP spid="435219" grpId="0" animBg="1"/>
      <p:bldP spid="435220"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88133" y="501650"/>
            <a:ext cx="11991975"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r>
              <a:rPr lang="en-US" altLang="zh-CN" dirty="0">
                <a:latin typeface="+mj-ea"/>
              </a:rPr>
              <a:t>     VLANs</a:t>
            </a:r>
            <a:endParaRPr lang="en-US" dirty="0">
              <a:latin typeface="+mj-ea"/>
            </a:endParaRPr>
          </a:p>
        </p:txBody>
      </p:sp>
      <p:sp>
        <p:nvSpPr>
          <p:cNvPr id="150" name="Text Box 85"/>
          <p:cNvSpPr txBox="1">
            <a:spLocks noChangeArrowheads="1"/>
          </p:cNvSpPr>
          <p:nvPr/>
        </p:nvSpPr>
        <p:spPr bwMode="auto">
          <a:xfrm>
            <a:off x="945447" y="2540983"/>
            <a:ext cx="3216274" cy="1569660"/>
          </a:xfrm>
          <a:prstGeom prst="rect">
            <a:avLst/>
          </a:prstGeom>
          <a:noFill/>
          <a:ln>
            <a:noFill/>
          </a:ln>
          <a:effectLst/>
        </p:spPr>
        <p:txBody>
          <a:bodyPr wrap="squar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zh-CN" altLang="en-US" sz="2400" i="0" dirty="0">
                <a:solidFill>
                  <a:srgbClr val="000000"/>
                </a:solidFill>
                <a:latin typeface="Arial" panose="020B0604020202090204" pitchFamily="34" charset="0"/>
                <a:cs typeface="Arial" panose="020B0604020202090204" pitchFamily="34" charset="0"/>
              </a:rPr>
              <a:t>利用支持</a:t>
            </a:r>
            <a:r>
              <a:rPr lang="en-US" altLang="zh-CN" sz="2400" i="0" dirty="0">
                <a:solidFill>
                  <a:srgbClr val="000000"/>
                </a:solidFill>
                <a:latin typeface="Arial" panose="020B0604020202090204" pitchFamily="34" charset="0"/>
                <a:cs typeface="Arial" panose="020B0604020202090204" pitchFamily="34" charset="0"/>
              </a:rPr>
              <a:t>VLAN</a:t>
            </a:r>
            <a:r>
              <a:rPr lang="zh-CN" altLang="en-US" sz="2400" i="0" dirty="0">
                <a:solidFill>
                  <a:srgbClr val="000000"/>
                </a:solidFill>
                <a:latin typeface="Arial" panose="020B0604020202090204" pitchFamily="34" charset="0"/>
                <a:cs typeface="Arial" panose="020B0604020202090204" pitchFamily="34" charset="0"/>
              </a:rPr>
              <a:t>的交换机，可以在一个实际的物理局域网内，定义多个虚拟的局域网</a:t>
            </a:r>
            <a:endParaRPr lang="en-US" sz="2400" i="0" dirty="0">
              <a:solidFill>
                <a:srgbClr val="000000"/>
              </a:solidFill>
              <a:latin typeface="Arial" panose="020B0604020202090204" pitchFamily="34" charset="0"/>
              <a:cs typeface="Arial" panose="020B0604020202090204" pitchFamily="34" charset="0"/>
            </a:endParaRPr>
          </a:p>
        </p:txBody>
      </p:sp>
      <p:sp>
        <p:nvSpPr>
          <p:cNvPr id="151" name="Rectangle 86"/>
          <p:cNvSpPr>
            <a:spLocks noChangeArrowheads="1"/>
          </p:cNvSpPr>
          <p:nvPr/>
        </p:nvSpPr>
        <p:spPr bwMode="auto">
          <a:xfrm>
            <a:off x="945447" y="1919288"/>
            <a:ext cx="3216275" cy="2813050"/>
          </a:xfrm>
          <a:prstGeom prst="rect">
            <a:avLst/>
          </a:prstGeom>
          <a:noFill/>
          <a:ln w="19050">
            <a:solidFill>
              <a:schemeClr val="tx1"/>
            </a:solidFill>
            <a:miter lim="800000"/>
          </a:ln>
          <a:effectLst/>
        </p:spPr>
        <p:txBody>
          <a:bodyPr wrap="none" anchor="ctr"/>
          <a:lstStyle/>
          <a:p>
            <a:pPr>
              <a:defRPr/>
            </a:pPr>
            <a:endParaRPr lang="en-US" dirty="0">
              <a:solidFill>
                <a:srgbClr val="000000"/>
              </a:solidFill>
              <a:latin typeface="Arial" panose="020B0604020202090204" pitchFamily="34" charset="0"/>
              <a:cs typeface="Arial" panose="020B0604020202090204" pitchFamily="34" charset="0"/>
            </a:endParaRPr>
          </a:p>
        </p:txBody>
      </p:sp>
      <p:sp>
        <p:nvSpPr>
          <p:cNvPr id="152" name="Text Box 87"/>
          <p:cNvSpPr txBox="1">
            <a:spLocks noChangeArrowheads="1"/>
          </p:cNvSpPr>
          <p:nvPr/>
        </p:nvSpPr>
        <p:spPr bwMode="auto">
          <a:xfrm>
            <a:off x="1105785" y="1543050"/>
            <a:ext cx="1836737" cy="708025"/>
          </a:xfrm>
          <a:prstGeom prst="rect">
            <a:avLst/>
          </a:prstGeom>
          <a:solidFill>
            <a:schemeClr val="bg1"/>
          </a:solidFill>
          <a:ln>
            <a:noFill/>
          </a:ln>
          <a:effectLst/>
        </p:spPr>
        <p:txBody>
          <a:bodyPr wrap="none">
            <a:spAutoFit/>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sz="2000" b="1" dirty="0">
                <a:solidFill>
                  <a:srgbClr val="CC0000"/>
                </a:solidFill>
                <a:latin typeface="Arial" panose="020B0604020202090204" pitchFamily="34" charset="0"/>
                <a:cs typeface="Arial" panose="020B0604020202090204" pitchFamily="34" charset="0"/>
              </a:rPr>
              <a:t>V</a:t>
            </a:r>
            <a:r>
              <a:rPr lang="en-US" sz="2000" b="1" dirty="0">
                <a:solidFill>
                  <a:schemeClr val="accent1">
                    <a:lumMod val="75000"/>
                  </a:schemeClr>
                </a:solidFill>
                <a:latin typeface="Arial" panose="020B0604020202090204" pitchFamily="34" charset="0"/>
                <a:cs typeface="Arial" panose="020B0604020202090204" pitchFamily="34" charset="0"/>
              </a:rPr>
              <a:t>irtual</a:t>
            </a:r>
            <a:r>
              <a:rPr lang="en-US" sz="2000" b="1" dirty="0">
                <a:solidFill>
                  <a:srgbClr val="CC0000"/>
                </a:solidFill>
                <a:latin typeface="Arial" panose="020B0604020202090204" pitchFamily="34" charset="0"/>
                <a:cs typeface="Arial" panose="020B0604020202090204" pitchFamily="34" charset="0"/>
              </a:rPr>
              <a:t> L</a:t>
            </a:r>
            <a:r>
              <a:rPr lang="en-US" sz="2000" b="1" dirty="0">
                <a:solidFill>
                  <a:schemeClr val="accent1">
                    <a:lumMod val="75000"/>
                  </a:schemeClr>
                </a:solidFill>
                <a:latin typeface="Arial" panose="020B0604020202090204" pitchFamily="34" charset="0"/>
                <a:cs typeface="Arial" panose="020B0604020202090204" pitchFamily="34" charset="0"/>
              </a:rPr>
              <a:t>ocal</a:t>
            </a:r>
            <a:r>
              <a:rPr lang="en-US" sz="2000" b="1" dirty="0">
                <a:solidFill>
                  <a:srgbClr val="CC0000"/>
                </a:solidFill>
                <a:latin typeface="Arial" panose="020B0604020202090204" pitchFamily="34" charset="0"/>
                <a:cs typeface="Arial" panose="020B0604020202090204" pitchFamily="34" charset="0"/>
              </a:rPr>
              <a:t> </a:t>
            </a:r>
            <a:endParaRPr lang="en-US" sz="2000" b="1" dirty="0">
              <a:solidFill>
                <a:srgbClr val="CC0000"/>
              </a:solidFill>
              <a:latin typeface="Arial" panose="020B0604020202090204" pitchFamily="34" charset="0"/>
              <a:cs typeface="Arial" panose="020B0604020202090204" pitchFamily="34" charset="0"/>
            </a:endParaRPr>
          </a:p>
          <a:p>
            <a:pPr>
              <a:defRPr/>
            </a:pPr>
            <a:r>
              <a:rPr lang="en-US" sz="2000" b="1" dirty="0">
                <a:solidFill>
                  <a:srgbClr val="CC0000"/>
                </a:solidFill>
                <a:latin typeface="Arial" panose="020B0604020202090204" pitchFamily="34" charset="0"/>
                <a:cs typeface="Arial" panose="020B0604020202090204" pitchFamily="34" charset="0"/>
              </a:rPr>
              <a:t>A</a:t>
            </a:r>
            <a:r>
              <a:rPr lang="en-US" sz="2000" b="1" dirty="0">
                <a:solidFill>
                  <a:schemeClr val="accent1">
                    <a:lumMod val="75000"/>
                  </a:schemeClr>
                </a:solidFill>
                <a:latin typeface="Arial" panose="020B0604020202090204" pitchFamily="34" charset="0"/>
                <a:cs typeface="Arial" panose="020B0604020202090204" pitchFamily="34" charset="0"/>
              </a:rPr>
              <a:t>rea</a:t>
            </a:r>
            <a:r>
              <a:rPr lang="en-US" sz="2000" b="1" dirty="0">
                <a:solidFill>
                  <a:srgbClr val="CC0000"/>
                </a:solidFill>
                <a:latin typeface="Arial" panose="020B0604020202090204" pitchFamily="34" charset="0"/>
                <a:cs typeface="Arial" panose="020B0604020202090204" pitchFamily="34" charset="0"/>
              </a:rPr>
              <a:t> N</a:t>
            </a:r>
            <a:r>
              <a:rPr lang="en-US" sz="2000" b="1" dirty="0">
                <a:solidFill>
                  <a:schemeClr val="accent1">
                    <a:lumMod val="75000"/>
                  </a:schemeClr>
                </a:solidFill>
                <a:latin typeface="Arial" panose="020B0604020202090204" pitchFamily="34" charset="0"/>
                <a:cs typeface="Arial" panose="020B0604020202090204" pitchFamily="34" charset="0"/>
              </a:rPr>
              <a:t>etwork</a:t>
            </a:r>
            <a:endParaRPr lang="en-US" sz="2000" b="1" dirty="0">
              <a:solidFill>
                <a:schemeClr val="accent1">
                  <a:lumMod val="75000"/>
                </a:schemeClr>
              </a:solidFill>
              <a:latin typeface="Arial" panose="020B0604020202090204" pitchFamily="34" charset="0"/>
              <a:cs typeface="Arial" panose="020B0604020202090204" pitchFamily="34" charset="0"/>
            </a:endParaRPr>
          </a:p>
        </p:txBody>
      </p:sp>
      <p:sp>
        <p:nvSpPr>
          <p:cNvPr id="155" name="Rectangle 3"/>
          <p:cNvSpPr txBox="1">
            <a:spLocks noChangeArrowheads="1"/>
          </p:cNvSpPr>
          <p:nvPr/>
        </p:nvSpPr>
        <p:spPr>
          <a:xfrm>
            <a:off x="6016448" y="625475"/>
            <a:ext cx="4926012" cy="16256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charset="0"/>
              <a:buNone/>
              <a:defRPr/>
            </a:pPr>
            <a:r>
              <a:rPr lang="zh-CN" altLang="en-US" sz="2400" dirty="0">
                <a:solidFill>
                  <a:srgbClr val="CC0000"/>
                </a:solidFill>
                <a:latin typeface="Gill Sans MT" charset="0"/>
              </a:rPr>
              <a:t>基于端口的</a:t>
            </a:r>
            <a:r>
              <a:rPr lang="en-US" sz="2400" dirty="0">
                <a:solidFill>
                  <a:srgbClr val="CC0000"/>
                </a:solidFill>
                <a:latin typeface="Gill Sans MT" charset="0"/>
              </a:rPr>
              <a:t>VLAN: </a:t>
            </a:r>
            <a:r>
              <a:rPr lang="zh-CN" altLang="en-US" sz="2400" dirty="0">
                <a:latin typeface="Gill Sans MT" charset="0"/>
              </a:rPr>
              <a:t>利用交换机内置的管理软件，将端口分组，使得</a:t>
            </a:r>
            <a:r>
              <a:rPr lang="zh-CN" altLang="en-US" sz="2400" dirty="0">
                <a:solidFill>
                  <a:srgbClr val="FF0000"/>
                </a:solidFill>
                <a:latin typeface="Gill Sans MT" charset="0"/>
              </a:rPr>
              <a:t>一个单独的</a:t>
            </a:r>
            <a:r>
              <a:rPr lang="zh-CN" altLang="en-US" sz="2400" dirty="0">
                <a:latin typeface="Gill Sans MT" charset="0"/>
              </a:rPr>
              <a:t>交换机</a:t>
            </a:r>
            <a:r>
              <a:rPr lang="en-US" sz="2400" dirty="0">
                <a:latin typeface="Gill Sans MT" charset="0"/>
              </a:rPr>
              <a:t> ……</a:t>
            </a:r>
            <a:endParaRPr lang="en-US" sz="2400" dirty="0">
              <a:latin typeface="Gill Sans MT" charset="0"/>
            </a:endParaRPr>
          </a:p>
          <a:p>
            <a:pPr>
              <a:defRPr/>
            </a:pPr>
            <a:endParaRPr lang="en-US" sz="2000" dirty="0">
              <a:latin typeface="Gill Sans MT" charset="0"/>
            </a:endParaRPr>
          </a:p>
        </p:txBody>
      </p:sp>
      <p:grpSp>
        <p:nvGrpSpPr>
          <p:cNvPr id="289" name="组合 288"/>
          <p:cNvGrpSpPr/>
          <p:nvPr/>
        </p:nvGrpSpPr>
        <p:grpSpPr>
          <a:xfrm>
            <a:off x="6084710" y="1887538"/>
            <a:ext cx="4445000" cy="2037695"/>
            <a:chOff x="6084710" y="1887538"/>
            <a:chExt cx="4445000" cy="2037695"/>
          </a:xfrm>
        </p:grpSpPr>
        <p:sp>
          <p:nvSpPr>
            <p:cNvPr id="153" name="Rectangle 213"/>
            <p:cNvSpPr>
              <a:spLocks noChangeArrowheads="1"/>
            </p:cNvSpPr>
            <p:nvPr/>
          </p:nvSpPr>
          <p:spPr bwMode="auto">
            <a:xfrm>
              <a:off x="9462910" y="2374900"/>
              <a:ext cx="279400" cy="228600"/>
            </a:xfrm>
            <a:prstGeom prst="rect">
              <a:avLst/>
            </a:prstGeom>
            <a:solidFill>
              <a:srgbClr val="FFFF00"/>
            </a:solidFill>
            <a:ln>
              <a:noFill/>
            </a:ln>
            <a:effectLst/>
          </p:spPr>
          <p:txBody>
            <a:bodyPr wrap="none" anchor="ctr"/>
            <a:lstStyle/>
            <a:p>
              <a:pPr>
                <a:defRPr/>
              </a:pPr>
              <a:endParaRPr lang="en-US" sz="2000" dirty="0">
                <a:solidFill>
                  <a:srgbClr val="000000"/>
                </a:solidFill>
                <a:cs typeface="+mn-cs"/>
              </a:endParaRPr>
            </a:p>
          </p:txBody>
        </p:sp>
        <p:sp>
          <p:nvSpPr>
            <p:cNvPr id="154" name="Rectangle 212"/>
            <p:cNvSpPr>
              <a:spLocks noChangeArrowheads="1"/>
            </p:cNvSpPr>
            <p:nvPr/>
          </p:nvSpPr>
          <p:spPr bwMode="auto">
            <a:xfrm>
              <a:off x="7389635" y="2159000"/>
              <a:ext cx="273050" cy="196850"/>
            </a:xfrm>
            <a:prstGeom prst="rect">
              <a:avLst/>
            </a:prstGeom>
            <a:solidFill>
              <a:srgbClr val="00FFFF"/>
            </a:solidFill>
            <a:ln>
              <a:noFill/>
            </a:ln>
            <a:effectLst/>
          </p:spPr>
          <p:txBody>
            <a:bodyPr wrap="none" anchor="ctr"/>
            <a:lstStyle/>
            <a:p>
              <a:pPr>
                <a:defRPr/>
              </a:pPr>
              <a:endParaRPr lang="en-US" sz="2000" dirty="0">
                <a:solidFill>
                  <a:srgbClr val="000000"/>
                </a:solidFill>
                <a:cs typeface="+mn-cs"/>
              </a:endParaRPr>
            </a:p>
          </p:txBody>
        </p:sp>
        <p:sp>
          <p:nvSpPr>
            <p:cNvPr id="156" name="Rectangle 80"/>
            <p:cNvSpPr>
              <a:spLocks noChangeArrowheads="1"/>
            </p:cNvSpPr>
            <p:nvPr/>
          </p:nvSpPr>
          <p:spPr bwMode="auto">
            <a:xfrm>
              <a:off x="7381698" y="2368550"/>
              <a:ext cx="290512" cy="242888"/>
            </a:xfrm>
            <a:prstGeom prst="rect">
              <a:avLst/>
            </a:prstGeom>
            <a:solidFill>
              <a:srgbClr val="00FFFF"/>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57" name="Rectangle 77"/>
            <p:cNvSpPr>
              <a:spLocks noChangeArrowheads="1"/>
            </p:cNvSpPr>
            <p:nvPr/>
          </p:nvSpPr>
          <p:spPr bwMode="auto">
            <a:xfrm>
              <a:off x="9453385" y="2149475"/>
              <a:ext cx="290513" cy="209550"/>
            </a:xfrm>
            <a:prstGeom prst="rect">
              <a:avLst/>
            </a:prstGeom>
            <a:solidFill>
              <a:srgbClr val="FFFF00"/>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58" name="Rectangle 76"/>
            <p:cNvSpPr>
              <a:spLocks noChangeArrowheads="1"/>
            </p:cNvSpPr>
            <p:nvPr/>
          </p:nvSpPr>
          <p:spPr bwMode="auto">
            <a:xfrm>
              <a:off x="8562798" y="2154238"/>
              <a:ext cx="890587" cy="457200"/>
            </a:xfrm>
            <a:prstGeom prst="rect">
              <a:avLst/>
            </a:prstGeom>
            <a:solidFill>
              <a:srgbClr val="FFFF00"/>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59" name="Rectangle 75"/>
            <p:cNvSpPr>
              <a:spLocks noChangeArrowheads="1"/>
            </p:cNvSpPr>
            <p:nvPr/>
          </p:nvSpPr>
          <p:spPr bwMode="auto">
            <a:xfrm>
              <a:off x="7667448" y="2154238"/>
              <a:ext cx="900112" cy="452437"/>
            </a:xfrm>
            <a:prstGeom prst="rect">
              <a:avLst/>
            </a:prstGeom>
            <a:solidFill>
              <a:srgbClr val="00FFFF"/>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60" name="Rectangle 2"/>
            <p:cNvSpPr>
              <a:spLocks noChangeArrowheads="1"/>
            </p:cNvSpPr>
            <p:nvPr/>
          </p:nvSpPr>
          <p:spPr bwMode="auto">
            <a:xfrm>
              <a:off x="7381698" y="2146300"/>
              <a:ext cx="2370137" cy="468313"/>
            </a:xfrm>
            <a:prstGeom prst="rect">
              <a:avLst/>
            </a:prstGeom>
            <a:noFill/>
            <a:ln w="9525">
              <a:solidFill>
                <a:schemeClr val="tx1"/>
              </a:solidFill>
              <a:miter lim="800000"/>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61" name="Line 3"/>
            <p:cNvSpPr>
              <a:spLocks noChangeShapeType="1"/>
            </p:cNvSpPr>
            <p:nvPr/>
          </p:nvSpPr>
          <p:spPr bwMode="auto">
            <a:xfrm>
              <a:off x="7383285" y="2362200"/>
              <a:ext cx="2351088" cy="4763"/>
            </a:xfrm>
            <a:prstGeom prst="line">
              <a:avLst/>
            </a:prstGeom>
            <a:noFill/>
            <a:ln w="9525">
              <a:solidFill>
                <a:schemeClr val="tx1"/>
              </a:solidFill>
              <a:round/>
            </a:ln>
          </p:spPr>
          <p:txBody>
            <a:bodyPr/>
            <a:lstStyle/>
            <a:p>
              <a:endParaRPr lang="en-US" sz="2000" dirty="0"/>
            </a:p>
          </p:txBody>
        </p:sp>
        <p:sp>
          <p:nvSpPr>
            <p:cNvPr id="162" name="Text Box 6"/>
            <p:cNvSpPr txBox="1">
              <a:spLocks noChangeArrowheads="1"/>
            </p:cNvSpPr>
            <p:nvPr/>
          </p:nvSpPr>
          <p:spPr bwMode="auto">
            <a:xfrm>
              <a:off x="7299148" y="2105025"/>
              <a:ext cx="24878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a:t>
              </a:r>
              <a:endParaRPr lang="en-US" sz="900" i="0" dirty="0">
                <a:solidFill>
                  <a:srgbClr val="000000"/>
                </a:solidFill>
                <a:latin typeface="Arial" panose="020B0604020202090204" pitchFamily="34" charset="0"/>
              </a:endParaRPr>
            </a:p>
          </p:txBody>
        </p:sp>
        <p:sp>
          <p:nvSpPr>
            <p:cNvPr id="163" name="Line 7"/>
            <p:cNvSpPr>
              <a:spLocks noChangeShapeType="1"/>
            </p:cNvSpPr>
            <p:nvPr/>
          </p:nvSpPr>
          <p:spPr bwMode="auto">
            <a:xfrm>
              <a:off x="8562798" y="2151063"/>
              <a:ext cx="0" cy="463550"/>
            </a:xfrm>
            <a:prstGeom prst="line">
              <a:avLst/>
            </a:prstGeom>
            <a:noFill/>
            <a:ln w="9525">
              <a:solidFill>
                <a:schemeClr val="tx1"/>
              </a:solidFill>
              <a:round/>
            </a:ln>
          </p:spPr>
          <p:txBody>
            <a:bodyPr/>
            <a:lstStyle/>
            <a:p>
              <a:endParaRPr lang="en-US" sz="2000" dirty="0"/>
            </a:p>
          </p:txBody>
        </p:sp>
        <p:sp>
          <p:nvSpPr>
            <p:cNvPr id="164" name="AutoShape 8"/>
            <p:cNvSpPr>
              <a:spLocks noChangeArrowheads="1"/>
            </p:cNvSpPr>
            <p:nvPr/>
          </p:nvSpPr>
          <p:spPr bwMode="auto">
            <a:xfrm>
              <a:off x="7353123" y="1887538"/>
              <a:ext cx="3176587" cy="261937"/>
            </a:xfrm>
            <a:prstGeom prst="parallelogram">
              <a:avLst>
                <a:gd name="adj" fmla="val 303182"/>
              </a:avLst>
            </a:prstGeom>
            <a:solidFill>
              <a:schemeClr val="bg1"/>
            </a:solidFill>
            <a:ln w="9525">
              <a:solidFill>
                <a:schemeClr val="tx1"/>
              </a:solidFill>
              <a:miter lim="800000"/>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65" name="Freeform 9"/>
            <p:cNvSpPr/>
            <p:nvPr/>
          </p:nvSpPr>
          <p:spPr bwMode="auto">
            <a:xfrm>
              <a:off x="9756598" y="1890713"/>
              <a:ext cx="763587"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ln>
          </p:spPr>
          <p:txBody>
            <a:bodyPr/>
            <a:lstStyle/>
            <a:p>
              <a:endParaRPr lang="en-US" sz="2000" dirty="0"/>
            </a:p>
          </p:txBody>
        </p:sp>
        <p:sp>
          <p:nvSpPr>
            <p:cNvPr id="166" name="Freeform 10"/>
            <p:cNvSpPr/>
            <p:nvPr/>
          </p:nvSpPr>
          <p:spPr bwMode="auto">
            <a:xfrm>
              <a:off x="7754760" y="1935163"/>
              <a:ext cx="2228850" cy="150812"/>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a:lstStyle/>
            <a:p>
              <a:endParaRPr lang="en-US" sz="2000" dirty="0"/>
            </a:p>
          </p:txBody>
        </p:sp>
        <p:sp>
          <p:nvSpPr>
            <p:cNvPr id="167" name="Freeform 11"/>
            <p:cNvSpPr/>
            <p:nvPr/>
          </p:nvSpPr>
          <p:spPr bwMode="auto">
            <a:xfrm>
              <a:off x="8227835" y="1935163"/>
              <a:ext cx="1420813" cy="166687"/>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ln>
          </p:spPr>
          <p:txBody>
            <a:bodyPr/>
            <a:lstStyle/>
            <a:p>
              <a:endParaRPr lang="en-US" sz="2000" dirty="0"/>
            </a:p>
          </p:txBody>
        </p:sp>
        <p:sp>
          <p:nvSpPr>
            <p:cNvPr id="168" name="Line 17"/>
            <p:cNvSpPr>
              <a:spLocks noChangeShapeType="1"/>
            </p:cNvSpPr>
            <p:nvPr/>
          </p:nvSpPr>
          <p:spPr bwMode="auto">
            <a:xfrm>
              <a:off x="9162873" y="2155825"/>
              <a:ext cx="0" cy="463550"/>
            </a:xfrm>
            <a:prstGeom prst="line">
              <a:avLst/>
            </a:prstGeom>
            <a:noFill/>
            <a:ln w="9525">
              <a:solidFill>
                <a:schemeClr val="tx1"/>
              </a:solidFill>
              <a:round/>
            </a:ln>
          </p:spPr>
          <p:txBody>
            <a:bodyPr/>
            <a:lstStyle/>
            <a:p>
              <a:endParaRPr lang="en-US" sz="2000" dirty="0"/>
            </a:p>
          </p:txBody>
        </p:sp>
        <p:sp>
          <p:nvSpPr>
            <p:cNvPr id="169" name="Line 18"/>
            <p:cNvSpPr>
              <a:spLocks noChangeShapeType="1"/>
            </p:cNvSpPr>
            <p:nvPr/>
          </p:nvSpPr>
          <p:spPr bwMode="auto">
            <a:xfrm>
              <a:off x="7962723" y="2151063"/>
              <a:ext cx="0" cy="463550"/>
            </a:xfrm>
            <a:prstGeom prst="line">
              <a:avLst/>
            </a:prstGeom>
            <a:noFill/>
            <a:ln w="9525">
              <a:solidFill>
                <a:schemeClr val="tx1"/>
              </a:solidFill>
              <a:round/>
            </a:ln>
          </p:spPr>
          <p:txBody>
            <a:bodyPr/>
            <a:lstStyle/>
            <a:p>
              <a:endParaRPr lang="en-US" sz="2000" dirty="0"/>
            </a:p>
          </p:txBody>
        </p:sp>
        <p:sp>
          <p:nvSpPr>
            <p:cNvPr id="170" name="Line 21"/>
            <p:cNvSpPr>
              <a:spLocks noChangeShapeType="1"/>
            </p:cNvSpPr>
            <p:nvPr/>
          </p:nvSpPr>
          <p:spPr bwMode="auto">
            <a:xfrm>
              <a:off x="7672210" y="2147888"/>
              <a:ext cx="0" cy="463550"/>
            </a:xfrm>
            <a:prstGeom prst="line">
              <a:avLst/>
            </a:prstGeom>
            <a:noFill/>
            <a:ln w="9525">
              <a:solidFill>
                <a:schemeClr val="tx1"/>
              </a:solidFill>
              <a:round/>
            </a:ln>
          </p:spPr>
          <p:txBody>
            <a:bodyPr/>
            <a:lstStyle/>
            <a:p>
              <a:endParaRPr lang="en-US" sz="2000" dirty="0"/>
            </a:p>
          </p:txBody>
        </p:sp>
        <p:sp>
          <p:nvSpPr>
            <p:cNvPr id="171" name="Line 22"/>
            <p:cNvSpPr>
              <a:spLocks noChangeShapeType="1"/>
            </p:cNvSpPr>
            <p:nvPr/>
          </p:nvSpPr>
          <p:spPr bwMode="auto">
            <a:xfrm>
              <a:off x="7381698" y="2160588"/>
              <a:ext cx="0" cy="463550"/>
            </a:xfrm>
            <a:prstGeom prst="line">
              <a:avLst/>
            </a:prstGeom>
            <a:noFill/>
            <a:ln w="9525">
              <a:solidFill>
                <a:schemeClr val="tx1"/>
              </a:solidFill>
              <a:round/>
            </a:ln>
          </p:spPr>
          <p:txBody>
            <a:bodyPr/>
            <a:lstStyle/>
            <a:p>
              <a:endParaRPr lang="en-US" sz="2000" dirty="0"/>
            </a:p>
          </p:txBody>
        </p:sp>
        <p:sp>
          <p:nvSpPr>
            <p:cNvPr id="172" name="Line 23"/>
            <p:cNvSpPr>
              <a:spLocks noChangeShapeType="1"/>
            </p:cNvSpPr>
            <p:nvPr/>
          </p:nvSpPr>
          <p:spPr bwMode="auto">
            <a:xfrm>
              <a:off x="8243710" y="2155825"/>
              <a:ext cx="0" cy="463550"/>
            </a:xfrm>
            <a:prstGeom prst="line">
              <a:avLst/>
            </a:prstGeom>
            <a:noFill/>
            <a:ln w="9525">
              <a:solidFill>
                <a:schemeClr val="tx1"/>
              </a:solidFill>
              <a:round/>
            </a:ln>
          </p:spPr>
          <p:txBody>
            <a:bodyPr/>
            <a:lstStyle/>
            <a:p>
              <a:endParaRPr lang="en-US" sz="2000" dirty="0"/>
            </a:p>
          </p:txBody>
        </p:sp>
        <p:sp>
          <p:nvSpPr>
            <p:cNvPr id="173" name="Line 24"/>
            <p:cNvSpPr>
              <a:spLocks noChangeShapeType="1"/>
            </p:cNvSpPr>
            <p:nvPr/>
          </p:nvSpPr>
          <p:spPr bwMode="auto">
            <a:xfrm>
              <a:off x="8867598" y="2151063"/>
              <a:ext cx="0" cy="463550"/>
            </a:xfrm>
            <a:prstGeom prst="line">
              <a:avLst/>
            </a:prstGeom>
            <a:noFill/>
            <a:ln w="9525">
              <a:solidFill>
                <a:schemeClr val="tx1"/>
              </a:solidFill>
              <a:round/>
            </a:ln>
          </p:spPr>
          <p:txBody>
            <a:bodyPr/>
            <a:lstStyle/>
            <a:p>
              <a:endParaRPr lang="en-US" sz="2000" dirty="0"/>
            </a:p>
          </p:txBody>
        </p:sp>
        <p:sp>
          <p:nvSpPr>
            <p:cNvPr id="174" name="Line 25"/>
            <p:cNvSpPr>
              <a:spLocks noChangeShapeType="1"/>
            </p:cNvSpPr>
            <p:nvPr/>
          </p:nvSpPr>
          <p:spPr bwMode="auto">
            <a:xfrm>
              <a:off x="9458148" y="2146300"/>
              <a:ext cx="0" cy="463550"/>
            </a:xfrm>
            <a:prstGeom prst="line">
              <a:avLst/>
            </a:prstGeom>
            <a:noFill/>
            <a:ln w="9525">
              <a:solidFill>
                <a:schemeClr val="tx1"/>
              </a:solidFill>
              <a:round/>
            </a:ln>
          </p:spPr>
          <p:txBody>
            <a:bodyPr/>
            <a:lstStyle/>
            <a:p>
              <a:endParaRPr lang="en-US" sz="2000" dirty="0"/>
            </a:p>
          </p:txBody>
        </p:sp>
        <p:sp>
          <p:nvSpPr>
            <p:cNvPr id="175" name="Text Box 26"/>
            <p:cNvSpPr txBox="1">
              <a:spLocks noChangeArrowheads="1"/>
            </p:cNvSpPr>
            <p:nvPr/>
          </p:nvSpPr>
          <p:spPr bwMode="auto">
            <a:xfrm>
              <a:off x="8180210" y="2314575"/>
              <a:ext cx="24878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8</a:t>
              </a:r>
              <a:endParaRPr lang="en-US" sz="900" i="0" dirty="0">
                <a:solidFill>
                  <a:srgbClr val="000000"/>
                </a:solidFill>
                <a:latin typeface="Arial" panose="020B0604020202090204" pitchFamily="34" charset="0"/>
              </a:endParaRPr>
            </a:p>
          </p:txBody>
        </p:sp>
        <p:sp>
          <p:nvSpPr>
            <p:cNvPr id="176" name="Text Box 27"/>
            <p:cNvSpPr txBox="1">
              <a:spLocks noChangeArrowheads="1"/>
            </p:cNvSpPr>
            <p:nvPr/>
          </p:nvSpPr>
          <p:spPr bwMode="auto">
            <a:xfrm>
              <a:off x="8499298" y="2100263"/>
              <a:ext cx="24878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9</a:t>
              </a:r>
              <a:endParaRPr lang="en-US" sz="900" i="0" dirty="0">
                <a:solidFill>
                  <a:srgbClr val="000000"/>
                </a:solidFill>
                <a:latin typeface="Arial" panose="020B0604020202090204" pitchFamily="34" charset="0"/>
              </a:endParaRPr>
            </a:p>
          </p:txBody>
        </p:sp>
        <p:sp>
          <p:nvSpPr>
            <p:cNvPr id="177" name="Text Box 28"/>
            <p:cNvSpPr txBox="1">
              <a:spLocks noChangeArrowheads="1"/>
            </p:cNvSpPr>
            <p:nvPr/>
          </p:nvSpPr>
          <p:spPr bwMode="auto">
            <a:xfrm>
              <a:off x="9375598" y="2319338"/>
              <a:ext cx="31290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16</a:t>
              </a:r>
              <a:endParaRPr lang="en-US" sz="900" i="0" dirty="0">
                <a:solidFill>
                  <a:srgbClr val="000000"/>
                </a:solidFill>
                <a:latin typeface="Arial" panose="020B0604020202090204" pitchFamily="34" charset="0"/>
              </a:endParaRPr>
            </a:p>
          </p:txBody>
        </p:sp>
        <p:sp>
          <p:nvSpPr>
            <p:cNvPr id="178" name="Text Box 29"/>
            <p:cNvSpPr txBox="1">
              <a:spLocks noChangeArrowheads="1"/>
            </p:cNvSpPr>
            <p:nvPr/>
          </p:nvSpPr>
          <p:spPr bwMode="auto">
            <a:xfrm>
              <a:off x="8480248" y="2319338"/>
              <a:ext cx="31290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10</a:t>
              </a:r>
              <a:endParaRPr lang="en-US" sz="900" i="0" dirty="0">
                <a:solidFill>
                  <a:srgbClr val="000000"/>
                </a:solidFill>
                <a:latin typeface="Arial" panose="020B0604020202090204" pitchFamily="34" charset="0"/>
              </a:endParaRPr>
            </a:p>
          </p:txBody>
        </p:sp>
        <p:sp>
          <p:nvSpPr>
            <p:cNvPr id="179" name="Text Box 30"/>
            <p:cNvSpPr txBox="1">
              <a:spLocks noChangeArrowheads="1"/>
            </p:cNvSpPr>
            <p:nvPr/>
          </p:nvSpPr>
          <p:spPr bwMode="auto">
            <a:xfrm>
              <a:off x="7308673" y="2305050"/>
              <a:ext cx="24878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2</a:t>
              </a:r>
              <a:endParaRPr lang="en-US" sz="900" i="0" dirty="0">
                <a:solidFill>
                  <a:srgbClr val="000000"/>
                </a:solidFill>
                <a:latin typeface="Arial" panose="020B0604020202090204" pitchFamily="34" charset="0"/>
              </a:endParaRPr>
            </a:p>
          </p:txBody>
        </p:sp>
        <p:sp>
          <p:nvSpPr>
            <p:cNvPr id="180" name="Text Box 57"/>
            <p:cNvSpPr txBox="1">
              <a:spLocks noChangeArrowheads="1"/>
            </p:cNvSpPr>
            <p:nvPr/>
          </p:nvSpPr>
          <p:spPr bwMode="auto">
            <a:xfrm>
              <a:off x="8175448" y="2100263"/>
              <a:ext cx="24878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7</a:t>
              </a:r>
              <a:endParaRPr lang="en-US" sz="900" i="0" dirty="0">
                <a:solidFill>
                  <a:srgbClr val="000000"/>
                </a:solidFill>
                <a:latin typeface="Arial" panose="020B0604020202090204" pitchFamily="34" charset="0"/>
              </a:endParaRPr>
            </a:p>
          </p:txBody>
        </p:sp>
        <p:sp>
          <p:nvSpPr>
            <p:cNvPr id="181" name="Line 61"/>
            <p:cNvSpPr>
              <a:spLocks noChangeShapeType="1"/>
            </p:cNvSpPr>
            <p:nvPr/>
          </p:nvSpPr>
          <p:spPr bwMode="auto">
            <a:xfrm flipH="1">
              <a:off x="6621285" y="2481263"/>
              <a:ext cx="901700" cy="279400"/>
            </a:xfrm>
            <a:prstGeom prst="line">
              <a:avLst/>
            </a:prstGeom>
            <a:noFill/>
            <a:ln w="9525">
              <a:solidFill>
                <a:schemeClr val="tx1"/>
              </a:solidFill>
              <a:round/>
            </a:ln>
          </p:spPr>
          <p:txBody>
            <a:bodyPr/>
            <a:lstStyle/>
            <a:p>
              <a:endParaRPr lang="en-US" sz="2000" dirty="0"/>
            </a:p>
          </p:txBody>
        </p:sp>
        <p:sp>
          <p:nvSpPr>
            <p:cNvPr id="182" name="Line 62"/>
            <p:cNvSpPr>
              <a:spLocks noChangeShapeType="1"/>
            </p:cNvSpPr>
            <p:nvPr/>
          </p:nvSpPr>
          <p:spPr bwMode="auto">
            <a:xfrm flipH="1">
              <a:off x="7007048" y="2481263"/>
              <a:ext cx="806450" cy="419100"/>
            </a:xfrm>
            <a:prstGeom prst="line">
              <a:avLst/>
            </a:prstGeom>
            <a:noFill/>
            <a:ln w="9525">
              <a:solidFill>
                <a:schemeClr val="tx1"/>
              </a:solidFill>
              <a:round/>
            </a:ln>
          </p:spPr>
          <p:txBody>
            <a:bodyPr/>
            <a:lstStyle/>
            <a:p>
              <a:endParaRPr lang="en-US" sz="2000" dirty="0"/>
            </a:p>
          </p:txBody>
        </p:sp>
        <p:sp>
          <p:nvSpPr>
            <p:cNvPr id="183" name="Line 63"/>
            <p:cNvSpPr>
              <a:spLocks noChangeShapeType="1"/>
            </p:cNvSpPr>
            <p:nvPr/>
          </p:nvSpPr>
          <p:spPr bwMode="auto">
            <a:xfrm flipH="1">
              <a:off x="7726185" y="2497138"/>
              <a:ext cx="709613" cy="360362"/>
            </a:xfrm>
            <a:prstGeom prst="line">
              <a:avLst/>
            </a:prstGeom>
            <a:noFill/>
            <a:ln w="9525">
              <a:solidFill>
                <a:schemeClr val="tx1"/>
              </a:solidFill>
              <a:round/>
            </a:ln>
          </p:spPr>
          <p:txBody>
            <a:bodyPr/>
            <a:lstStyle/>
            <a:p>
              <a:endParaRPr lang="en-US" sz="2000" dirty="0"/>
            </a:p>
          </p:txBody>
        </p:sp>
        <p:sp>
          <p:nvSpPr>
            <p:cNvPr id="184" name="Text Box 64"/>
            <p:cNvSpPr txBox="1">
              <a:spLocks noChangeArrowheads="1"/>
            </p:cNvSpPr>
            <p:nvPr/>
          </p:nvSpPr>
          <p:spPr bwMode="auto">
            <a:xfrm>
              <a:off x="9447035" y="2859088"/>
              <a:ext cx="441146" cy="40011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2000" i="0" dirty="0">
                  <a:solidFill>
                    <a:srgbClr val="000000"/>
                  </a:solidFill>
                  <a:latin typeface="Arial" panose="020B0604020202090204" pitchFamily="34" charset="0"/>
                </a:rPr>
                <a:t>…</a:t>
              </a:r>
              <a:endParaRPr lang="en-US" sz="2000" i="0" dirty="0">
                <a:solidFill>
                  <a:srgbClr val="000000"/>
                </a:solidFill>
                <a:latin typeface="Arial" panose="020B0604020202090204" pitchFamily="34" charset="0"/>
              </a:endParaRPr>
            </a:p>
          </p:txBody>
        </p:sp>
        <p:sp>
          <p:nvSpPr>
            <p:cNvPr id="185" name="Line 69"/>
            <p:cNvSpPr>
              <a:spLocks noChangeShapeType="1"/>
            </p:cNvSpPr>
            <p:nvPr/>
          </p:nvSpPr>
          <p:spPr bwMode="auto">
            <a:xfrm>
              <a:off x="8734248" y="2484438"/>
              <a:ext cx="101600" cy="377825"/>
            </a:xfrm>
            <a:prstGeom prst="line">
              <a:avLst/>
            </a:prstGeom>
            <a:noFill/>
            <a:ln w="9525">
              <a:solidFill>
                <a:schemeClr val="tx1"/>
              </a:solidFill>
              <a:round/>
            </a:ln>
          </p:spPr>
          <p:txBody>
            <a:bodyPr/>
            <a:lstStyle/>
            <a:p>
              <a:endParaRPr lang="en-US" sz="2000" dirty="0"/>
            </a:p>
          </p:txBody>
        </p:sp>
        <p:sp>
          <p:nvSpPr>
            <p:cNvPr id="186" name="Line 70"/>
            <p:cNvSpPr>
              <a:spLocks noChangeShapeType="1"/>
            </p:cNvSpPr>
            <p:nvPr/>
          </p:nvSpPr>
          <p:spPr bwMode="auto">
            <a:xfrm>
              <a:off x="8724723" y="2282825"/>
              <a:ext cx="479425" cy="603250"/>
            </a:xfrm>
            <a:prstGeom prst="line">
              <a:avLst/>
            </a:prstGeom>
            <a:noFill/>
            <a:ln w="9525">
              <a:solidFill>
                <a:schemeClr val="tx1"/>
              </a:solidFill>
              <a:round/>
            </a:ln>
          </p:spPr>
          <p:txBody>
            <a:bodyPr/>
            <a:lstStyle/>
            <a:p>
              <a:endParaRPr lang="en-US" sz="2000" dirty="0"/>
            </a:p>
          </p:txBody>
        </p:sp>
        <p:sp>
          <p:nvSpPr>
            <p:cNvPr id="187" name="Line 71"/>
            <p:cNvSpPr>
              <a:spLocks noChangeShapeType="1"/>
            </p:cNvSpPr>
            <p:nvPr/>
          </p:nvSpPr>
          <p:spPr bwMode="auto">
            <a:xfrm>
              <a:off x="9580385" y="2227263"/>
              <a:ext cx="514350" cy="484187"/>
            </a:xfrm>
            <a:prstGeom prst="line">
              <a:avLst/>
            </a:prstGeom>
            <a:noFill/>
            <a:ln w="9525">
              <a:solidFill>
                <a:schemeClr val="tx1"/>
              </a:solidFill>
              <a:round/>
            </a:ln>
          </p:spPr>
          <p:txBody>
            <a:bodyPr/>
            <a:lstStyle/>
            <a:p>
              <a:endParaRPr lang="en-US" sz="2000" dirty="0"/>
            </a:p>
          </p:txBody>
        </p:sp>
        <p:sp>
          <p:nvSpPr>
            <p:cNvPr id="188" name="Text Box 72"/>
            <p:cNvSpPr txBox="1">
              <a:spLocks noChangeArrowheads="1"/>
            </p:cNvSpPr>
            <p:nvPr/>
          </p:nvSpPr>
          <p:spPr bwMode="auto">
            <a:xfrm>
              <a:off x="6478504" y="3402013"/>
              <a:ext cx="1917513" cy="52322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400" i="0" dirty="0">
                  <a:solidFill>
                    <a:srgbClr val="000000"/>
                  </a:solidFill>
                  <a:latin typeface="Arial" panose="020B0604020202090204" pitchFamily="34" charset="0"/>
                </a:rPr>
                <a:t>Electrical Engineering</a:t>
              </a:r>
              <a:endParaRPr lang="en-US" sz="1400" i="0" dirty="0">
                <a:solidFill>
                  <a:srgbClr val="000000"/>
                </a:solidFill>
                <a:latin typeface="Arial" panose="020B0604020202090204" pitchFamily="34" charset="0"/>
              </a:endParaRPr>
            </a:p>
            <a:p>
              <a:pPr algn="ctr" eaLnBrk="1" hangingPunct="1"/>
              <a:r>
                <a:rPr lang="en-US" sz="1400" i="0" dirty="0">
                  <a:solidFill>
                    <a:srgbClr val="000000"/>
                  </a:solidFill>
                  <a:latin typeface="Arial" panose="020B0604020202090204" pitchFamily="34" charset="0"/>
                </a:rPr>
                <a:t>(VLAN ports 1-8)</a:t>
              </a:r>
              <a:endParaRPr lang="en-US" sz="1400" i="0" dirty="0">
                <a:solidFill>
                  <a:srgbClr val="000000"/>
                </a:solidFill>
                <a:latin typeface="Arial" panose="020B0604020202090204" pitchFamily="34" charset="0"/>
              </a:endParaRPr>
            </a:p>
          </p:txBody>
        </p:sp>
        <p:sp>
          <p:nvSpPr>
            <p:cNvPr id="189" name="Text Box 73"/>
            <p:cNvSpPr txBox="1">
              <a:spLocks noChangeArrowheads="1"/>
            </p:cNvSpPr>
            <p:nvPr/>
          </p:nvSpPr>
          <p:spPr bwMode="auto">
            <a:xfrm>
              <a:off x="8661779" y="3389313"/>
              <a:ext cx="1657826" cy="52322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400" i="0" dirty="0">
                  <a:solidFill>
                    <a:srgbClr val="000000"/>
                  </a:solidFill>
                  <a:latin typeface="Arial" panose="020B0604020202090204" pitchFamily="34" charset="0"/>
                </a:rPr>
                <a:t>Computer Science</a:t>
              </a:r>
              <a:endParaRPr lang="en-US" sz="1400" i="0" dirty="0">
                <a:solidFill>
                  <a:srgbClr val="000000"/>
                </a:solidFill>
                <a:latin typeface="Arial" panose="020B0604020202090204" pitchFamily="34" charset="0"/>
              </a:endParaRPr>
            </a:p>
            <a:p>
              <a:pPr algn="ctr" eaLnBrk="1" hangingPunct="1"/>
              <a:r>
                <a:rPr lang="en-US" sz="1400" i="0" dirty="0">
                  <a:solidFill>
                    <a:srgbClr val="000000"/>
                  </a:solidFill>
                  <a:latin typeface="Arial" panose="020B0604020202090204" pitchFamily="34" charset="0"/>
                </a:rPr>
                <a:t>(VLAN ports 9-15)</a:t>
              </a:r>
              <a:endParaRPr lang="en-US" sz="1400" i="0" dirty="0">
                <a:solidFill>
                  <a:srgbClr val="000000"/>
                </a:solidFill>
                <a:latin typeface="Arial" panose="020B0604020202090204" pitchFamily="34" charset="0"/>
              </a:endParaRPr>
            </a:p>
          </p:txBody>
        </p:sp>
        <p:sp>
          <p:nvSpPr>
            <p:cNvPr id="190" name="Text Box 74"/>
            <p:cNvSpPr txBox="1">
              <a:spLocks noChangeArrowheads="1"/>
            </p:cNvSpPr>
            <p:nvPr/>
          </p:nvSpPr>
          <p:spPr bwMode="auto">
            <a:xfrm>
              <a:off x="9370835" y="2095500"/>
              <a:ext cx="312906" cy="230832"/>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15</a:t>
              </a:r>
              <a:endParaRPr lang="en-US" sz="900" i="0" dirty="0">
                <a:solidFill>
                  <a:srgbClr val="000000"/>
                </a:solidFill>
                <a:latin typeface="Arial" panose="020B0604020202090204" pitchFamily="34" charset="0"/>
              </a:endParaRPr>
            </a:p>
          </p:txBody>
        </p:sp>
        <p:sp>
          <p:nvSpPr>
            <p:cNvPr id="191" name="Oval 81"/>
            <p:cNvSpPr>
              <a:spLocks noChangeArrowheads="1"/>
            </p:cNvSpPr>
            <p:nvPr/>
          </p:nvSpPr>
          <p:spPr bwMode="auto">
            <a:xfrm>
              <a:off x="7497585" y="2460625"/>
              <a:ext cx="42863"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2" name="Oval 82"/>
            <p:cNvSpPr>
              <a:spLocks noChangeArrowheads="1"/>
            </p:cNvSpPr>
            <p:nvPr/>
          </p:nvSpPr>
          <p:spPr bwMode="auto">
            <a:xfrm>
              <a:off x="7789685" y="2457450"/>
              <a:ext cx="42863"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3" name="Oval 83"/>
            <p:cNvSpPr>
              <a:spLocks noChangeArrowheads="1"/>
            </p:cNvSpPr>
            <p:nvPr/>
          </p:nvSpPr>
          <p:spPr bwMode="auto">
            <a:xfrm>
              <a:off x="8377060" y="2462213"/>
              <a:ext cx="42863"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4" name="Oval 84"/>
            <p:cNvSpPr>
              <a:spLocks noChangeArrowheads="1"/>
            </p:cNvSpPr>
            <p:nvPr/>
          </p:nvSpPr>
          <p:spPr bwMode="auto">
            <a:xfrm>
              <a:off x="8708848" y="2459038"/>
              <a:ext cx="42862"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5" name="Oval 85"/>
            <p:cNvSpPr>
              <a:spLocks noChangeArrowheads="1"/>
            </p:cNvSpPr>
            <p:nvPr/>
          </p:nvSpPr>
          <p:spPr bwMode="auto">
            <a:xfrm>
              <a:off x="8696148" y="2244725"/>
              <a:ext cx="42862"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6" name="Oval 86"/>
            <p:cNvSpPr>
              <a:spLocks noChangeArrowheads="1"/>
            </p:cNvSpPr>
            <p:nvPr/>
          </p:nvSpPr>
          <p:spPr bwMode="auto">
            <a:xfrm>
              <a:off x="9570860" y="2241550"/>
              <a:ext cx="42863" cy="47625"/>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197" name="Text Box 45"/>
            <p:cNvSpPr txBox="1">
              <a:spLocks noChangeArrowheads="1"/>
            </p:cNvSpPr>
            <p:nvPr/>
          </p:nvSpPr>
          <p:spPr bwMode="auto">
            <a:xfrm>
              <a:off x="7161035" y="2825750"/>
              <a:ext cx="441146" cy="40011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2000" i="0" dirty="0">
                  <a:solidFill>
                    <a:srgbClr val="000000"/>
                  </a:solidFill>
                  <a:latin typeface="Arial" panose="020B0604020202090204" pitchFamily="34" charset="0"/>
                </a:rPr>
                <a:t>…</a:t>
              </a:r>
              <a:endParaRPr lang="en-US" sz="2000" i="0" dirty="0">
                <a:solidFill>
                  <a:srgbClr val="000000"/>
                </a:solidFill>
                <a:latin typeface="Arial" panose="020B0604020202090204" pitchFamily="34" charset="0"/>
              </a:endParaRPr>
            </a:p>
          </p:txBody>
        </p:sp>
        <p:grpSp>
          <p:nvGrpSpPr>
            <p:cNvPr id="198" name="Group 44"/>
            <p:cNvGrpSpPr/>
            <p:nvPr/>
          </p:nvGrpSpPr>
          <p:grpSpPr bwMode="auto">
            <a:xfrm>
              <a:off x="6084710" y="2667000"/>
              <a:ext cx="609600" cy="558800"/>
              <a:chOff x="-44" y="1473"/>
              <a:chExt cx="981" cy="1105"/>
            </a:xfrm>
          </p:grpSpPr>
          <p:pic>
            <p:nvPicPr>
              <p:cNvPr id="19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0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01" name="Group 44"/>
            <p:cNvGrpSpPr/>
            <p:nvPr/>
          </p:nvGrpSpPr>
          <p:grpSpPr bwMode="auto">
            <a:xfrm>
              <a:off x="6613348" y="2759075"/>
              <a:ext cx="609600" cy="558800"/>
              <a:chOff x="-44" y="1473"/>
              <a:chExt cx="981" cy="1105"/>
            </a:xfrm>
          </p:grpSpPr>
          <p:pic>
            <p:nvPicPr>
              <p:cNvPr id="202"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03"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04" name="Group 44"/>
            <p:cNvGrpSpPr/>
            <p:nvPr/>
          </p:nvGrpSpPr>
          <p:grpSpPr bwMode="auto">
            <a:xfrm>
              <a:off x="7334073" y="2779713"/>
              <a:ext cx="609600" cy="558800"/>
              <a:chOff x="-44" y="1473"/>
              <a:chExt cx="981" cy="1105"/>
            </a:xfrm>
          </p:grpSpPr>
          <p:pic>
            <p:nvPicPr>
              <p:cNvPr id="20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0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07" name="Group 44"/>
            <p:cNvGrpSpPr/>
            <p:nvPr/>
          </p:nvGrpSpPr>
          <p:grpSpPr bwMode="auto">
            <a:xfrm>
              <a:off x="8350073" y="2800350"/>
              <a:ext cx="609600" cy="558800"/>
              <a:chOff x="-44" y="1473"/>
              <a:chExt cx="981" cy="1105"/>
            </a:xfrm>
          </p:grpSpPr>
          <p:pic>
            <p:nvPicPr>
              <p:cNvPr id="208"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09"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10" name="Group 44"/>
            <p:cNvGrpSpPr/>
            <p:nvPr/>
          </p:nvGrpSpPr>
          <p:grpSpPr bwMode="auto">
            <a:xfrm>
              <a:off x="8858073" y="2809875"/>
              <a:ext cx="609600" cy="558800"/>
              <a:chOff x="-44" y="1473"/>
              <a:chExt cx="981" cy="1105"/>
            </a:xfrm>
          </p:grpSpPr>
          <p:pic>
            <p:nvPicPr>
              <p:cNvPr id="21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1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13" name="Group 44"/>
            <p:cNvGrpSpPr/>
            <p:nvPr/>
          </p:nvGrpSpPr>
          <p:grpSpPr bwMode="auto">
            <a:xfrm>
              <a:off x="9721673" y="2627313"/>
              <a:ext cx="609600" cy="558800"/>
              <a:chOff x="-44" y="1473"/>
              <a:chExt cx="981" cy="1105"/>
            </a:xfrm>
          </p:grpSpPr>
          <p:pic>
            <p:nvPicPr>
              <p:cNvPr id="214"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15"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sp>
        <p:nvSpPr>
          <p:cNvPr id="232" name="Rectangle 211"/>
          <p:cNvSpPr>
            <a:spLocks noChangeArrowheads="1"/>
          </p:cNvSpPr>
          <p:nvPr/>
        </p:nvSpPr>
        <p:spPr bwMode="auto">
          <a:xfrm>
            <a:off x="6014860" y="3965575"/>
            <a:ext cx="5140325" cy="500063"/>
          </a:xfrm>
          <a:prstGeom prst="rect">
            <a:avLst/>
          </a:prstGeom>
          <a:noFill/>
          <a:ln>
            <a:noFill/>
          </a:ln>
          <a:effectLst/>
        </p:spPr>
        <p:txBody>
          <a:bodyPr/>
          <a:lstStyle/>
          <a:p>
            <a:pPr marL="342900" indent="-342900">
              <a:lnSpc>
                <a:spcPct val="85000"/>
              </a:lnSpc>
              <a:spcBef>
                <a:spcPct val="20000"/>
              </a:spcBef>
              <a:buClr>
                <a:srgbClr val="000099"/>
              </a:buClr>
              <a:buSzPct val="65000"/>
              <a:buFont typeface="Wingdings" panose="05000000000000000000" charset="0"/>
              <a:buNone/>
              <a:defRPr/>
            </a:pPr>
            <a:r>
              <a:rPr lang="en-US" sz="2400" i="0" dirty="0">
                <a:solidFill>
                  <a:srgbClr val="000000"/>
                </a:solidFill>
                <a:latin typeface="Gill Sans MT" charset="0"/>
                <a:cs typeface="+mn-cs"/>
              </a:rPr>
              <a:t>… </a:t>
            </a:r>
            <a:r>
              <a:rPr lang="zh-CN" altLang="en-US" sz="2400" i="0" dirty="0">
                <a:solidFill>
                  <a:srgbClr val="000000"/>
                </a:solidFill>
                <a:latin typeface="Gill Sans MT" charset="0"/>
                <a:cs typeface="+mn-cs"/>
              </a:rPr>
              <a:t>像</a:t>
            </a:r>
            <a:r>
              <a:rPr lang="zh-CN" altLang="en-US" sz="2400" i="0" dirty="0">
                <a:solidFill>
                  <a:srgbClr val="FF0000"/>
                </a:solidFill>
                <a:latin typeface="Gill Sans MT" charset="0"/>
                <a:cs typeface="+mn-cs"/>
              </a:rPr>
              <a:t>多个</a:t>
            </a:r>
            <a:r>
              <a:rPr lang="zh-CN" altLang="en-US" sz="2400" i="0" dirty="0">
                <a:solidFill>
                  <a:srgbClr val="000000"/>
                </a:solidFill>
                <a:latin typeface="Gill Sans MT" charset="0"/>
                <a:cs typeface="+mn-cs"/>
              </a:rPr>
              <a:t>交换机那样工作</a:t>
            </a:r>
            <a:endParaRPr lang="en-US" sz="2400" i="0" dirty="0">
              <a:solidFill>
                <a:srgbClr val="000000"/>
              </a:solidFill>
              <a:latin typeface="Gill Sans MT" charset="0"/>
              <a:cs typeface="+mn-cs"/>
            </a:endParaRPr>
          </a:p>
          <a:p>
            <a:pPr marL="342900" indent="-342900">
              <a:lnSpc>
                <a:spcPct val="85000"/>
              </a:lnSpc>
              <a:spcBef>
                <a:spcPct val="20000"/>
              </a:spcBef>
              <a:buClr>
                <a:srgbClr val="000099"/>
              </a:buClr>
              <a:buSzPct val="65000"/>
              <a:buFont typeface="Wingdings" panose="05000000000000000000" charset="0"/>
              <a:buChar char="v"/>
              <a:defRPr/>
            </a:pPr>
            <a:endParaRPr lang="en-US" sz="2000" i="0" dirty="0">
              <a:solidFill>
                <a:srgbClr val="000000"/>
              </a:solidFill>
              <a:latin typeface="Gill Sans MT" charset="0"/>
              <a:cs typeface="+mn-cs"/>
            </a:endParaRPr>
          </a:p>
        </p:txBody>
      </p:sp>
      <p:grpSp>
        <p:nvGrpSpPr>
          <p:cNvPr id="290" name="组合 289"/>
          <p:cNvGrpSpPr/>
          <p:nvPr/>
        </p:nvGrpSpPr>
        <p:grpSpPr>
          <a:xfrm>
            <a:off x="5821185" y="4360863"/>
            <a:ext cx="5174969" cy="2264707"/>
            <a:chOff x="5821185" y="4360863"/>
            <a:chExt cx="5174969" cy="2264707"/>
          </a:xfrm>
        </p:grpSpPr>
        <p:sp>
          <p:nvSpPr>
            <p:cNvPr id="217" name="Cloud"/>
            <p:cNvSpPr>
              <a:spLocks noChangeAspect="1" noEditPoints="1" noChangeArrowheads="1"/>
            </p:cNvSpPr>
            <p:nvPr/>
          </p:nvSpPr>
          <p:spPr bwMode="auto">
            <a:xfrm>
              <a:off x="6479962" y="4360863"/>
              <a:ext cx="4516192" cy="1214437"/>
            </a:xfrm>
            <a:custGeom>
              <a:avLst/>
              <a:gdLst>
                <a:gd name="T0" fmla="*/ 2147483647 w 21600"/>
                <a:gd name="T1" fmla="*/ 2147483647 h 21600"/>
                <a:gd name="T2" fmla="*/ 2147483647 w 21600"/>
                <a:gd name="T3" fmla="*/ 2147483647 h 21600"/>
                <a:gd name="T4" fmla="*/ 2147483647 w 21600"/>
                <a:gd name="T5" fmla="*/ 2147483647 h 21600"/>
                <a:gd name="T6" fmla="*/ 2147483647 w 21600"/>
                <a:gd name="T7" fmla="*/ 2147483647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chemeClr val="bg1"/>
            </a:solidFill>
            <a:ln w="9525">
              <a:solidFill>
                <a:srgbClr val="000000"/>
              </a:solidFill>
              <a:miter lim="800000"/>
            </a:ln>
            <a:effectLst>
              <a:outerShdw dist="107763" dir="2700000" algn="ctr" rotWithShape="0">
                <a:srgbClr val="808080"/>
              </a:outerShdw>
            </a:effectLst>
          </p:spPr>
          <p:txBody>
            <a:bodyPr/>
            <a:lstStyle/>
            <a:p>
              <a:endParaRPr lang="en-US" sz="2000" dirty="0"/>
            </a:p>
          </p:txBody>
        </p:sp>
        <p:sp>
          <p:nvSpPr>
            <p:cNvPr id="218" name="Rectangle 263"/>
            <p:cNvSpPr>
              <a:spLocks noChangeArrowheads="1"/>
            </p:cNvSpPr>
            <p:nvPr/>
          </p:nvSpPr>
          <p:spPr bwMode="auto">
            <a:xfrm>
              <a:off x="7054673" y="4852988"/>
              <a:ext cx="269875" cy="204787"/>
            </a:xfrm>
            <a:prstGeom prst="rect">
              <a:avLst/>
            </a:prstGeom>
            <a:solidFill>
              <a:srgbClr val="00FFFF"/>
            </a:solidFill>
            <a:ln>
              <a:noFill/>
            </a:ln>
            <a:effectLst/>
          </p:spPr>
          <p:txBody>
            <a:bodyPr wrap="none" anchor="ctr"/>
            <a:lstStyle/>
            <a:p>
              <a:pPr>
                <a:defRPr/>
              </a:pPr>
              <a:endParaRPr lang="en-US" sz="2000" dirty="0">
                <a:solidFill>
                  <a:srgbClr val="000000"/>
                </a:solidFill>
                <a:cs typeface="+mn-cs"/>
              </a:endParaRPr>
            </a:p>
          </p:txBody>
        </p:sp>
        <p:sp>
          <p:nvSpPr>
            <p:cNvPr id="219" name="Rectangle 262"/>
            <p:cNvSpPr>
              <a:spLocks noChangeArrowheads="1"/>
            </p:cNvSpPr>
            <p:nvPr/>
          </p:nvSpPr>
          <p:spPr bwMode="auto">
            <a:xfrm>
              <a:off x="9983610" y="5081588"/>
              <a:ext cx="279400" cy="238125"/>
            </a:xfrm>
            <a:prstGeom prst="rect">
              <a:avLst/>
            </a:prstGeom>
            <a:solidFill>
              <a:srgbClr val="FFFF00"/>
            </a:solidFill>
            <a:ln>
              <a:noFill/>
            </a:ln>
            <a:effectLst/>
          </p:spPr>
          <p:txBody>
            <a:bodyPr wrap="none" anchor="ctr"/>
            <a:lstStyle/>
            <a:p>
              <a:pPr>
                <a:defRPr/>
              </a:pPr>
              <a:endParaRPr lang="en-US" sz="2000" dirty="0">
                <a:solidFill>
                  <a:srgbClr val="000000"/>
                </a:solidFill>
                <a:cs typeface="+mn-cs"/>
              </a:endParaRPr>
            </a:p>
          </p:txBody>
        </p:sp>
        <p:sp>
          <p:nvSpPr>
            <p:cNvPr id="220" name="Line 61"/>
            <p:cNvSpPr>
              <a:spLocks noChangeShapeType="1"/>
            </p:cNvSpPr>
            <p:nvPr/>
          </p:nvSpPr>
          <p:spPr bwMode="auto">
            <a:xfrm flipH="1">
              <a:off x="6283123" y="5181600"/>
              <a:ext cx="901651" cy="279400"/>
            </a:xfrm>
            <a:prstGeom prst="line">
              <a:avLst/>
            </a:prstGeom>
            <a:noFill/>
            <a:ln w="9525">
              <a:solidFill>
                <a:schemeClr val="tx1"/>
              </a:solidFill>
              <a:round/>
            </a:ln>
          </p:spPr>
          <p:txBody>
            <a:bodyPr/>
            <a:lstStyle/>
            <a:p>
              <a:endParaRPr lang="en-US" sz="2000" dirty="0"/>
            </a:p>
          </p:txBody>
        </p:sp>
        <p:sp>
          <p:nvSpPr>
            <p:cNvPr id="221" name="Line 62"/>
            <p:cNvSpPr>
              <a:spLocks noChangeShapeType="1"/>
            </p:cNvSpPr>
            <p:nvPr/>
          </p:nvSpPr>
          <p:spPr bwMode="auto">
            <a:xfrm flipH="1">
              <a:off x="6668864" y="5181600"/>
              <a:ext cx="806406" cy="419100"/>
            </a:xfrm>
            <a:prstGeom prst="line">
              <a:avLst/>
            </a:prstGeom>
            <a:noFill/>
            <a:ln w="9525">
              <a:solidFill>
                <a:schemeClr val="tx1"/>
              </a:solidFill>
              <a:round/>
            </a:ln>
          </p:spPr>
          <p:txBody>
            <a:bodyPr/>
            <a:lstStyle/>
            <a:p>
              <a:endParaRPr lang="en-US" sz="2000" dirty="0"/>
            </a:p>
          </p:txBody>
        </p:sp>
        <p:sp>
          <p:nvSpPr>
            <p:cNvPr id="222" name="Line 63"/>
            <p:cNvSpPr>
              <a:spLocks noChangeShapeType="1"/>
            </p:cNvSpPr>
            <p:nvPr/>
          </p:nvSpPr>
          <p:spPr bwMode="auto">
            <a:xfrm flipH="1">
              <a:off x="7387963" y="5191125"/>
              <a:ext cx="684175" cy="366713"/>
            </a:xfrm>
            <a:prstGeom prst="line">
              <a:avLst/>
            </a:prstGeom>
            <a:noFill/>
            <a:ln w="9525">
              <a:solidFill>
                <a:schemeClr val="tx1"/>
              </a:solidFill>
              <a:round/>
            </a:ln>
          </p:spPr>
          <p:txBody>
            <a:bodyPr/>
            <a:lstStyle/>
            <a:p>
              <a:endParaRPr lang="en-US" sz="2000" dirty="0"/>
            </a:p>
          </p:txBody>
        </p:sp>
        <p:sp>
          <p:nvSpPr>
            <p:cNvPr id="223" name="Text Box 72"/>
            <p:cNvSpPr txBox="1">
              <a:spLocks noChangeArrowheads="1"/>
            </p:cNvSpPr>
            <p:nvPr/>
          </p:nvSpPr>
          <p:spPr bwMode="auto">
            <a:xfrm>
              <a:off x="6140297" y="6102350"/>
              <a:ext cx="1917513" cy="52322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400" i="0" dirty="0">
                  <a:solidFill>
                    <a:srgbClr val="000000"/>
                  </a:solidFill>
                  <a:latin typeface="Arial" panose="020B0604020202090204" pitchFamily="34" charset="0"/>
                </a:rPr>
                <a:t>Electrical Engineering</a:t>
              </a:r>
              <a:endParaRPr lang="en-US" sz="1400" i="0" dirty="0">
                <a:solidFill>
                  <a:srgbClr val="000000"/>
                </a:solidFill>
                <a:latin typeface="Arial" panose="020B0604020202090204" pitchFamily="34" charset="0"/>
              </a:endParaRPr>
            </a:p>
            <a:p>
              <a:pPr algn="ctr" eaLnBrk="1" hangingPunct="1"/>
              <a:r>
                <a:rPr lang="en-US" sz="1400" i="0" dirty="0">
                  <a:solidFill>
                    <a:srgbClr val="000000"/>
                  </a:solidFill>
                  <a:latin typeface="Arial" panose="020B0604020202090204" pitchFamily="34" charset="0"/>
                </a:rPr>
                <a:t>(VLAN ports 1-8)</a:t>
              </a:r>
              <a:endParaRPr lang="en-US" sz="1400" i="0" dirty="0">
                <a:solidFill>
                  <a:srgbClr val="000000"/>
                </a:solidFill>
                <a:latin typeface="Arial" panose="020B0604020202090204" pitchFamily="34" charset="0"/>
              </a:endParaRPr>
            </a:p>
          </p:txBody>
        </p:sp>
        <p:sp>
          <p:nvSpPr>
            <p:cNvPr id="224" name="Text Box 45"/>
            <p:cNvSpPr txBox="1">
              <a:spLocks noChangeArrowheads="1"/>
            </p:cNvSpPr>
            <p:nvPr/>
          </p:nvSpPr>
          <p:spPr bwMode="auto">
            <a:xfrm>
              <a:off x="6822844" y="5526088"/>
              <a:ext cx="441146" cy="40011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2000" i="0" dirty="0">
                  <a:solidFill>
                    <a:srgbClr val="000000"/>
                  </a:solidFill>
                  <a:latin typeface="Arial" panose="020B0604020202090204" pitchFamily="34" charset="0"/>
                </a:rPr>
                <a:t>…</a:t>
              </a:r>
              <a:endParaRPr lang="en-US" sz="2000" i="0" dirty="0">
                <a:solidFill>
                  <a:srgbClr val="000000"/>
                </a:solidFill>
                <a:latin typeface="Arial" panose="020B0604020202090204" pitchFamily="34" charset="0"/>
              </a:endParaRPr>
            </a:p>
          </p:txBody>
        </p:sp>
        <p:grpSp>
          <p:nvGrpSpPr>
            <p:cNvPr id="225" name="Group 186"/>
            <p:cNvGrpSpPr/>
            <p:nvPr/>
          </p:nvGrpSpPr>
          <p:grpSpPr bwMode="auto">
            <a:xfrm>
              <a:off x="6960948" y="4586288"/>
              <a:ext cx="1684247" cy="738187"/>
              <a:chOff x="3479" y="2610"/>
              <a:chExt cx="1061" cy="465"/>
            </a:xfrm>
          </p:grpSpPr>
          <p:sp>
            <p:nvSpPr>
              <p:cNvPr id="270" name="Rectangle 80"/>
              <p:cNvSpPr>
                <a:spLocks noChangeArrowheads="1"/>
              </p:cNvSpPr>
              <p:nvPr/>
            </p:nvSpPr>
            <p:spPr bwMode="auto">
              <a:xfrm>
                <a:off x="3531" y="2914"/>
                <a:ext cx="183" cy="153"/>
              </a:xfrm>
              <a:prstGeom prst="rect">
                <a:avLst/>
              </a:prstGeom>
              <a:solidFill>
                <a:srgbClr val="00FFFF"/>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71" name="Rectangle 75"/>
              <p:cNvSpPr>
                <a:spLocks noChangeArrowheads="1"/>
              </p:cNvSpPr>
              <p:nvPr/>
            </p:nvSpPr>
            <p:spPr bwMode="auto">
              <a:xfrm>
                <a:off x="3711" y="2779"/>
                <a:ext cx="567" cy="285"/>
              </a:xfrm>
              <a:prstGeom prst="rect">
                <a:avLst/>
              </a:prstGeom>
              <a:solidFill>
                <a:srgbClr val="00FFFF"/>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72" name="Rectangle 2"/>
              <p:cNvSpPr>
                <a:spLocks noChangeArrowheads="1"/>
              </p:cNvSpPr>
              <p:nvPr/>
            </p:nvSpPr>
            <p:spPr bwMode="auto">
              <a:xfrm>
                <a:off x="3531" y="2774"/>
                <a:ext cx="745" cy="295"/>
              </a:xfrm>
              <a:prstGeom prst="rect">
                <a:avLst/>
              </a:prstGeom>
              <a:noFill/>
              <a:ln w="9525">
                <a:solidFill>
                  <a:schemeClr val="tx1"/>
                </a:solidFill>
                <a:miter lim="800000"/>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73" name="Line 3"/>
              <p:cNvSpPr>
                <a:spLocks noChangeShapeType="1"/>
              </p:cNvSpPr>
              <p:nvPr/>
            </p:nvSpPr>
            <p:spPr bwMode="auto">
              <a:xfrm>
                <a:off x="3532" y="2910"/>
                <a:ext cx="741" cy="1"/>
              </a:xfrm>
              <a:prstGeom prst="line">
                <a:avLst/>
              </a:prstGeom>
              <a:noFill/>
              <a:ln w="9525">
                <a:solidFill>
                  <a:schemeClr val="tx1"/>
                </a:solidFill>
                <a:round/>
              </a:ln>
            </p:spPr>
            <p:txBody>
              <a:bodyPr/>
              <a:lstStyle/>
              <a:p>
                <a:endParaRPr lang="en-US" sz="2000" dirty="0"/>
              </a:p>
            </p:txBody>
          </p:sp>
          <p:sp>
            <p:nvSpPr>
              <p:cNvPr id="274" name="Text Box 6"/>
              <p:cNvSpPr txBox="1">
                <a:spLocks noChangeArrowheads="1"/>
              </p:cNvSpPr>
              <p:nvPr/>
            </p:nvSpPr>
            <p:spPr bwMode="auto">
              <a:xfrm>
                <a:off x="3479" y="2748"/>
                <a:ext cx="15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a:t>
                </a:r>
                <a:endParaRPr lang="en-US" sz="900" i="0" dirty="0">
                  <a:solidFill>
                    <a:srgbClr val="000000"/>
                  </a:solidFill>
                  <a:latin typeface="Arial" panose="020B0604020202090204" pitchFamily="34" charset="0"/>
                </a:endParaRPr>
              </a:p>
            </p:txBody>
          </p:sp>
          <p:sp>
            <p:nvSpPr>
              <p:cNvPr id="275" name="AutoShape 8"/>
              <p:cNvSpPr>
                <a:spLocks noChangeArrowheads="1"/>
              </p:cNvSpPr>
              <p:nvPr/>
            </p:nvSpPr>
            <p:spPr bwMode="auto">
              <a:xfrm>
                <a:off x="3513" y="2611"/>
                <a:ext cx="1027" cy="165"/>
              </a:xfrm>
              <a:prstGeom prst="parallelogram">
                <a:avLst>
                  <a:gd name="adj" fmla="val 155606"/>
                </a:avLst>
              </a:prstGeom>
              <a:solidFill>
                <a:schemeClr val="bg1"/>
              </a:solidFill>
              <a:ln w="9525">
                <a:solidFill>
                  <a:schemeClr val="tx1"/>
                </a:solidFill>
                <a:miter lim="800000"/>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76" name="Freeform 10"/>
              <p:cNvSpPr/>
              <p:nvPr/>
            </p:nvSpPr>
            <p:spPr bwMode="auto">
              <a:xfrm>
                <a:off x="3628" y="2639"/>
                <a:ext cx="746" cy="105"/>
              </a:xfrm>
              <a:custGeom>
                <a:avLst/>
                <a:gdLst>
                  <a:gd name="T0" fmla="*/ 0 w 678"/>
                  <a:gd name="T1" fmla="*/ 83 h 110"/>
                  <a:gd name="T2" fmla="*/ 263 w 678"/>
                  <a:gd name="T3" fmla="*/ 82 h 110"/>
                  <a:gd name="T4" fmla="*/ 1007 w 678"/>
                  <a:gd name="T5" fmla="*/ 0 h 110"/>
                  <a:gd name="T6" fmla="*/ 120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a:lstStyle/>
              <a:p>
                <a:endParaRPr lang="en-US" sz="2000" dirty="0"/>
              </a:p>
            </p:txBody>
          </p:sp>
          <p:sp>
            <p:nvSpPr>
              <p:cNvPr id="277" name="Line 18"/>
              <p:cNvSpPr>
                <a:spLocks noChangeShapeType="1"/>
              </p:cNvSpPr>
              <p:nvPr/>
            </p:nvSpPr>
            <p:spPr bwMode="auto">
              <a:xfrm>
                <a:off x="3897" y="2777"/>
                <a:ext cx="0" cy="292"/>
              </a:xfrm>
              <a:prstGeom prst="line">
                <a:avLst/>
              </a:prstGeom>
              <a:noFill/>
              <a:ln w="9525">
                <a:solidFill>
                  <a:schemeClr val="tx1"/>
                </a:solidFill>
                <a:round/>
              </a:ln>
            </p:spPr>
            <p:txBody>
              <a:bodyPr/>
              <a:lstStyle/>
              <a:p>
                <a:endParaRPr lang="en-US" sz="2000" dirty="0"/>
              </a:p>
            </p:txBody>
          </p:sp>
          <p:sp>
            <p:nvSpPr>
              <p:cNvPr id="278" name="Line 21"/>
              <p:cNvSpPr>
                <a:spLocks noChangeShapeType="1"/>
              </p:cNvSpPr>
              <p:nvPr/>
            </p:nvSpPr>
            <p:spPr bwMode="auto">
              <a:xfrm>
                <a:off x="3714" y="2775"/>
                <a:ext cx="0" cy="292"/>
              </a:xfrm>
              <a:prstGeom prst="line">
                <a:avLst/>
              </a:prstGeom>
              <a:noFill/>
              <a:ln w="9525">
                <a:solidFill>
                  <a:schemeClr val="tx1"/>
                </a:solidFill>
                <a:round/>
              </a:ln>
            </p:spPr>
            <p:txBody>
              <a:bodyPr/>
              <a:lstStyle/>
              <a:p>
                <a:endParaRPr lang="en-US" sz="2000" dirty="0"/>
              </a:p>
            </p:txBody>
          </p:sp>
          <p:sp>
            <p:nvSpPr>
              <p:cNvPr id="279" name="Line 22"/>
              <p:cNvSpPr>
                <a:spLocks noChangeShapeType="1"/>
              </p:cNvSpPr>
              <p:nvPr/>
            </p:nvSpPr>
            <p:spPr bwMode="auto">
              <a:xfrm>
                <a:off x="3531" y="2783"/>
                <a:ext cx="0" cy="292"/>
              </a:xfrm>
              <a:prstGeom prst="line">
                <a:avLst/>
              </a:prstGeom>
              <a:noFill/>
              <a:ln w="9525">
                <a:solidFill>
                  <a:schemeClr val="tx1"/>
                </a:solidFill>
                <a:round/>
              </a:ln>
            </p:spPr>
            <p:txBody>
              <a:bodyPr/>
              <a:lstStyle/>
              <a:p>
                <a:endParaRPr lang="en-US" sz="2000" dirty="0"/>
              </a:p>
            </p:txBody>
          </p:sp>
          <p:sp>
            <p:nvSpPr>
              <p:cNvPr id="280" name="Line 23"/>
              <p:cNvSpPr>
                <a:spLocks noChangeShapeType="1"/>
              </p:cNvSpPr>
              <p:nvPr/>
            </p:nvSpPr>
            <p:spPr bwMode="auto">
              <a:xfrm>
                <a:off x="4074" y="2780"/>
                <a:ext cx="0" cy="292"/>
              </a:xfrm>
              <a:prstGeom prst="line">
                <a:avLst/>
              </a:prstGeom>
              <a:noFill/>
              <a:ln w="9525">
                <a:solidFill>
                  <a:schemeClr val="tx1"/>
                </a:solidFill>
                <a:round/>
              </a:ln>
            </p:spPr>
            <p:txBody>
              <a:bodyPr/>
              <a:lstStyle/>
              <a:p>
                <a:endParaRPr lang="en-US" sz="2000" dirty="0"/>
              </a:p>
            </p:txBody>
          </p:sp>
          <p:sp>
            <p:nvSpPr>
              <p:cNvPr id="281" name="Text Box 26"/>
              <p:cNvSpPr txBox="1">
                <a:spLocks noChangeArrowheads="1"/>
              </p:cNvSpPr>
              <p:nvPr/>
            </p:nvSpPr>
            <p:spPr bwMode="auto">
              <a:xfrm>
                <a:off x="4034" y="2880"/>
                <a:ext cx="15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8</a:t>
                </a:r>
                <a:endParaRPr lang="en-US" sz="900" i="0" dirty="0">
                  <a:solidFill>
                    <a:srgbClr val="000000"/>
                  </a:solidFill>
                  <a:latin typeface="Arial" panose="020B0604020202090204" pitchFamily="34" charset="0"/>
                </a:endParaRPr>
              </a:p>
            </p:txBody>
          </p:sp>
          <p:sp>
            <p:nvSpPr>
              <p:cNvPr id="282" name="Text Box 30"/>
              <p:cNvSpPr txBox="1">
                <a:spLocks noChangeArrowheads="1"/>
              </p:cNvSpPr>
              <p:nvPr/>
            </p:nvSpPr>
            <p:spPr bwMode="auto">
              <a:xfrm>
                <a:off x="3485" y="2874"/>
                <a:ext cx="15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2</a:t>
                </a:r>
                <a:endParaRPr lang="en-US" sz="900" i="0" dirty="0">
                  <a:solidFill>
                    <a:srgbClr val="000000"/>
                  </a:solidFill>
                  <a:latin typeface="Arial" panose="020B0604020202090204" pitchFamily="34" charset="0"/>
                </a:endParaRPr>
              </a:p>
            </p:txBody>
          </p:sp>
          <p:sp>
            <p:nvSpPr>
              <p:cNvPr id="283" name="Text Box 57"/>
              <p:cNvSpPr txBox="1">
                <a:spLocks noChangeArrowheads="1"/>
              </p:cNvSpPr>
              <p:nvPr/>
            </p:nvSpPr>
            <p:spPr bwMode="auto">
              <a:xfrm>
                <a:off x="4031" y="2745"/>
                <a:ext cx="15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7</a:t>
                </a:r>
                <a:endParaRPr lang="en-US" sz="900" i="0" dirty="0">
                  <a:solidFill>
                    <a:srgbClr val="000000"/>
                  </a:solidFill>
                  <a:latin typeface="Arial" panose="020B0604020202090204" pitchFamily="34" charset="0"/>
                </a:endParaRPr>
              </a:p>
            </p:txBody>
          </p:sp>
          <p:sp>
            <p:nvSpPr>
              <p:cNvPr id="284" name="Oval 81"/>
              <p:cNvSpPr>
                <a:spLocks noChangeArrowheads="1"/>
              </p:cNvSpPr>
              <p:nvPr/>
            </p:nvSpPr>
            <p:spPr bwMode="auto">
              <a:xfrm>
                <a:off x="3604" y="2972"/>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85" name="Oval 82"/>
              <p:cNvSpPr>
                <a:spLocks noChangeArrowheads="1"/>
              </p:cNvSpPr>
              <p:nvPr/>
            </p:nvSpPr>
            <p:spPr bwMode="auto">
              <a:xfrm>
                <a:off x="3788" y="2970"/>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86" name="Oval 83"/>
              <p:cNvSpPr>
                <a:spLocks noChangeArrowheads="1"/>
              </p:cNvSpPr>
              <p:nvPr/>
            </p:nvSpPr>
            <p:spPr bwMode="auto">
              <a:xfrm>
                <a:off x="4158" y="2973"/>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87" name="Freeform 10"/>
              <p:cNvSpPr/>
              <p:nvPr/>
            </p:nvSpPr>
            <p:spPr bwMode="auto">
              <a:xfrm flipV="1">
                <a:off x="3754" y="2639"/>
                <a:ext cx="550" cy="105"/>
              </a:xfrm>
              <a:custGeom>
                <a:avLst/>
                <a:gdLst>
                  <a:gd name="T0" fmla="*/ 0 w 678"/>
                  <a:gd name="T1" fmla="*/ 83 h 110"/>
                  <a:gd name="T2" fmla="*/ 42 w 678"/>
                  <a:gd name="T3" fmla="*/ 82 h 110"/>
                  <a:gd name="T4" fmla="*/ 162 w 678"/>
                  <a:gd name="T5" fmla="*/ 0 h 110"/>
                  <a:gd name="T6" fmla="*/ 193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rot="10800000"/>
              <a:lstStyle/>
              <a:p>
                <a:endParaRPr lang="en-US" sz="2000" dirty="0"/>
              </a:p>
            </p:txBody>
          </p:sp>
          <p:sp>
            <p:nvSpPr>
              <p:cNvPr id="288" name="Freeform 185"/>
              <p:cNvSpPr/>
              <p:nvPr/>
            </p:nvSpPr>
            <p:spPr bwMode="auto">
              <a:xfrm>
                <a:off x="4274" y="2610"/>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ln>
              <a:effectLst/>
            </p:spPr>
            <p:txBody>
              <a:bodyPr wrap="none"/>
              <a:lstStyle/>
              <a:p>
                <a:endParaRPr lang="en-US" sz="2000" dirty="0"/>
              </a:p>
            </p:txBody>
          </p:sp>
        </p:grpSp>
        <p:grpSp>
          <p:nvGrpSpPr>
            <p:cNvPr id="226" name="Group 210"/>
            <p:cNvGrpSpPr/>
            <p:nvPr/>
          </p:nvGrpSpPr>
          <p:grpSpPr bwMode="auto">
            <a:xfrm>
              <a:off x="8999188" y="4587875"/>
              <a:ext cx="1698533" cy="742950"/>
              <a:chOff x="1003" y="3585"/>
              <a:chExt cx="1070" cy="468"/>
            </a:xfrm>
          </p:grpSpPr>
          <p:grpSp>
            <p:nvGrpSpPr>
              <p:cNvPr id="251" name="Group 207"/>
              <p:cNvGrpSpPr/>
              <p:nvPr/>
            </p:nvGrpSpPr>
            <p:grpSpPr bwMode="auto">
              <a:xfrm>
                <a:off x="1003" y="3723"/>
                <a:ext cx="796" cy="330"/>
                <a:chOff x="2444" y="3759"/>
                <a:chExt cx="796" cy="330"/>
              </a:xfrm>
            </p:grpSpPr>
            <p:sp>
              <p:nvSpPr>
                <p:cNvPr id="258" name="Rectangle 77"/>
                <p:cNvSpPr>
                  <a:spLocks noChangeArrowheads="1"/>
                </p:cNvSpPr>
                <p:nvPr/>
              </p:nvSpPr>
              <p:spPr bwMode="auto">
                <a:xfrm>
                  <a:off x="3057" y="3793"/>
                  <a:ext cx="183" cy="132"/>
                </a:xfrm>
                <a:prstGeom prst="rect">
                  <a:avLst/>
                </a:prstGeom>
                <a:solidFill>
                  <a:srgbClr val="FFFF00"/>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59" name="Rectangle 76"/>
                <p:cNvSpPr>
                  <a:spLocks noChangeArrowheads="1"/>
                </p:cNvSpPr>
                <p:nvPr/>
              </p:nvSpPr>
              <p:spPr bwMode="auto">
                <a:xfrm>
                  <a:off x="2496" y="3796"/>
                  <a:ext cx="561" cy="288"/>
                </a:xfrm>
                <a:prstGeom prst="rect">
                  <a:avLst/>
                </a:prstGeom>
                <a:solidFill>
                  <a:srgbClr val="FFFF00"/>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60" name="Line 17"/>
                <p:cNvSpPr>
                  <a:spLocks noChangeShapeType="1"/>
                </p:cNvSpPr>
                <p:nvPr/>
              </p:nvSpPr>
              <p:spPr bwMode="auto">
                <a:xfrm>
                  <a:off x="2874" y="3797"/>
                  <a:ext cx="0" cy="292"/>
                </a:xfrm>
                <a:prstGeom prst="line">
                  <a:avLst/>
                </a:prstGeom>
                <a:noFill/>
                <a:ln w="9525">
                  <a:solidFill>
                    <a:schemeClr val="tx1"/>
                  </a:solidFill>
                  <a:round/>
                </a:ln>
              </p:spPr>
              <p:txBody>
                <a:bodyPr/>
                <a:lstStyle/>
                <a:p>
                  <a:endParaRPr lang="en-US" sz="2000" dirty="0"/>
                </a:p>
              </p:txBody>
            </p:sp>
            <p:sp>
              <p:nvSpPr>
                <p:cNvPr id="261" name="Line 24"/>
                <p:cNvSpPr>
                  <a:spLocks noChangeShapeType="1"/>
                </p:cNvSpPr>
                <p:nvPr/>
              </p:nvSpPr>
              <p:spPr bwMode="auto">
                <a:xfrm>
                  <a:off x="2688" y="3794"/>
                  <a:ext cx="0" cy="292"/>
                </a:xfrm>
                <a:prstGeom prst="line">
                  <a:avLst/>
                </a:prstGeom>
                <a:noFill/>
                <a:ln w="9525">
                  <a:solidFill>
                    <a:schemeClr val="tx1"/>
                  </a:solidFill>
                  <a:round/>
                </a:ln>
              </p:spPr>
              <p:txBody>
                <a:bodyPr/>
                <a:lstStyle/>
                <a:p>
                  <a:endParaRPr lang="en-US" sz="2000" dirty="0"/>
                </a:p>
              </p:txBody>
            </p:sp>
            <p:sp>
              <p:nvSpPr>
                <p:cNvPr id="262" name="Line 25"/>
                <p:cNvSpPr>
                  <a:spLocks noChangeShapeType="1"/>
                </p:cNvSpPr>
                <p:nvPr/>
              </p:nvSpPr>
              <p:spPr bwMode="auto">
                <a:xfrm>
                  <a:off x="3060" y="3791"/>
                  <a:ext cx="0" cy="292"/>
                </a:xfrm>
                <a:prstGeom prst="line">
                  <a:avLst/>
                </a:prstGeom>
                <a:noFill/>
                <a:ln w="9525">
                  <a:solidFill>
                    <a:schemeClr val="tx1"/>
                  </a:solidFill>
                  <a:round/>
                </a:ln>
              </p:spPr>
              <p:txBody>
                <a:bodyPr/>
                <a:lstStyle/>
                <a:p>
                  <a:endParaRPr lang="en-US" sz="2000" dirty="0"/>
                </a:p>
              </p:txBody>
            </p:sp>
            <p:sp>
              <p:nvSpPr>
                <p:cNvPr id="263" name="Text Box 27"/>
                <p:cNvSpPr txBox="1">
                  <a:spLocks noChangeArrowheads="1"/>
                </p:cNvSpPr>
                <p:nvPr/>
              </p:nvSpPr>
              <p:spPr bwMode="auto">
                <a:xfrm>
                  <a:off x="2456" y="3762"/>
                  <a:ext cx="15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9</a:t>
                  </a:r>
                  <a:endParaRPr lang="en-US" sz="900" i="0" dirty="0">
                    <a:solidFill>
                      <a:srgbClr val="000000"/>
                    </a:solidFill>
                    <a:latin typeface="Arial" panose="020B0604020202090204" pitchFamily="34" charset="0"/>
                  </a:endParaRPr>
                </a:p>
              </p:txBody>
            </p:sp>
            <p:sp>
              <p:nvSpPr>
                <p:cNvPr id="264" name="Text Box 28"/>
                <p:cNvSpPr txBox="1">
                  <a:spLocks noChangeArrowheads="1"/>
                </p:cNvSpPr>
                <p:nvPr/>
              </p:nvSpPr>
              <p:spPr bwMode="auto">
                <a:xfrm>
                  <a:off x="3008" y="3900"/>
                  <a:ext cx="19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16</a:t>
                  </a:r>
                  <a:endParaRPr lang="en-US" sz="900" i="0" dirty="0">
                    <a:solidFill>
                      <a:srgbClr val="000000"/>
                    </a:solidFill>
                    <a:latin typeface="Arial" panose="020B0604020202090204" pitchFamily="34" charset="0"/>
                  </a:endParaRPr>
                </a:p>
              </p:txBody>
            </p:sp>
            <p:sp>
              <p:nvSpPr>
                <p:cNvPr id="265" name="Text Box 29"/>
                <p:cNvSpPr txBox="1">
                  <a:spLocks noChangeArrowheads="1"/>
                </p:cNvSpPr>
                <p:nvPr/>
              </p:nvSpPr>
              <p:spPr bwMode="auto">
                <a:xfrm>
                  <a:off x="2444" y="3900"/>
                  <a:ext cx="19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10</a:t>
                  </a:r>
                  <a:endParaRPr lang="en-US" sz="900" i="0" dirty="0">
                    <a:solidFill>
                      <a:srgbClr val="000000"/>
                    </a:solidFill>
                    <a:latin typeface="Arial" panose="020B0604020202090204" pitchFamily="34" charset="0"/>
                  </a:endParaRPr>
                </a:p>
              </p:txBody>
            </p:sp>
            <p:sp>
              <p:nvSpPr>
                <p:cNvPr id="266" name="Text Box 74"/>
                <p:cNvSpPr txBox="1">
                  <a:spLocks noChangeArrowheads="1"/>
                </p:cNvSpPr>
                <p:nvPr/>
              </p:nvSpPr>
              <p:spPr bwMode="auto">
                <a:xfrm>
                  <a:off x="3005" y="3759"/>
                  <a:ext cx="197" cy="14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900" i="0" dirty="0">
                      <a:solidFill>
                        <a:srgbClr val="000000"/>
                      </a:solidFill>
                      <a:latin typeface="Arial" panose="020B0604020202090204" pitchFamily="34" charset="0"/>
                    </a:rPr>
                    <a:t>15</a:t>
                  </a:r>
                  <a:endParaRPr lang="en-US" sz="900" i="0" dirty="0">
                    <a:solidFill>
                      <a:srgbClr val="000000"/>
                    </a:solidFill>
                    <a:latin typeface="Arial" panose="020B0604020202090204" pitchFamily="34" charset="0"/>
                  </a:endParaRPr>
                </a:p>
              </p:txBody>
            </p:sp>
            <p:sp>
              <p:nvSpPr>
                <p:cNvPr id="267" name="Oval 84"/>
                <p:cNvSpPr>
                  <a:spLocks noChangeArrowheads="1"/>
                </p:cNvSpPr>
                <p:nvPr/>
              </p:nvSpPr>
              <p:spPr bwMode="auto">
                <a:xfrm>
                  <a:off x="2588" y="3988"/>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68" name="Oval 85"/>
                <p:cNvSpPr>
                  <a:spLocks noChangeArrowheads="1"/>
                </p:cNvSpPr>
                <p:nvPr/>
              </p:nvSpPr>
              <p:spPr bwMode="auto">
                <a:xfrm>
                  <a:off x="2580" y="3853"/>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69" name="Oval 86"/>
                <p:cNvSpPr>
                  <a:spLocks noChangeArrowheads="1"/>
                </p:cNvSpPr>
                <p:nvPr/>
              </p:nvSpPr>
              <p:spPr bwMode="auto">
                <a:xfrm>
                  <a:off x="3131" y="3851"/>
                  <a:ext cx="27" cy="30"/>
                </a:xfrm>
                <a:prstGeom prst="ellipse">
                  <a:avLst/>
                </a:prstGeom>
                <a:solidFill>
                  <a:schemeClr val="tx1"/>
                </a:solidFill>
                <a:ln>
                  <a:noFill/>
                </a:ln>
              </p:spPr>
              <p:txBody>
                <a:bodyPr wrap="none" anchor="ctr"/>
                <a:lstStyle/>
                <a:p>
                  <a:pPr eaLnBrk="1" hangingPunct="1"/>
                  <a:endParaRPr lang="en-US" sz="2000" i="0" dirty="0">
                    <a:solidFill>
                      <a:srgbClr val="000000"/>
                    </a:solidFill>
                    <a:latin typeface="Arial" panose="020B0604020202090204" pitchFamily="34" charset="0"/>
                  </a:endParaRPr>
                </a:p>
              </p:txBody>
            </p:sp>
          </p:grpSp>
          <p:sp>
            <p:nvSpPr>
              <p:cNvPr id="252" name="AutoShape 8"/>
              <p:cNvSpPr>
                <a:spLocks noChangeArrowheads="1"/>
              </p:cNvSpPr>
              <p:nvPr/>
            </p:nvSpPr>
            <p:spPr bwMode="auto">
              <a:xfrm>
                <a:off x="1046" y="3586"/>
                <a:ext cx="1027" cy="165"/>
              </a:xfrm>
              <a:prstGeom prst="parallelogram">
                <a:avLst>
                  <a:gd name="adj" fmla="val 155606"/>
                </a:avLst>
              </a:prstGeom>
              <a:solidFill>
                <a:schemeClr val="bg1"/>
              </a:solidFill>
              <a:ln w="9525">
                <a:solidFill>
                  <a:schemeClr val="tx1"/>
                </a:solidFill>
                <a:miter lim="800000"/>
              </a:ln>
            </p:spPr>
            <p:txBody>
              <a:bodyPr wrap="none" anchor="ctr"/>
              <a:lstStyle/>
              <a:p>
                <a:pPr eaLnBrk="1" hangingPunct="1"/>
                <a:endParaRPr lang="en-US" sz="2000" i="0" dirty="0">
                  <a:solidFill>
                    <a:srgbClr val="000000"/>
                  </a:solidFill>
                  <a:latin typeface="Arial" panose="020B0604020202090204" pitchFamily="34" charset="0"/>
                </a:endParaRPr>
              </a:p>
            </p:txBody>
          </p:sp>
          <p:sp>
            <p:nvSpPr>
              <p:cNvPr id="253" name="Freeform 10"/>
              <p:cNvSpPr/>
              <p:nvPr/>
            </p:nvSpPr>
            <p:spPr bwMode="auto">
              <a:xfrm>
                <a:off x="1161" y="3614"/>
                <a:ext cx="746" cy="105"/>
              </a:xfrm>
              <a:custGeom>
                <a:avLst/>
                <a:gdLst>
                  <a:gd name="T0" fmla="*/ 0 w 678"/>
                  <a:gd name="T1" fmla="*/ 83 h 110"/>
                  <a:gd name="T2" fmla="*/ 263 w 678"/>
                  <a:gd name="T3" fmla="*/ 82 h 110"/>
                  <a:gd name="T4" fmla="*/ 1007 w 678"/>
                  <a:gd name="T5" fmla="*/ 0 h 110"/>
                  <a:gd name="T6" fmla="*/ 1204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a:lstStyle/>
              <a:p>
                <a:endParaRPr lang="en-US" sz="2000" dirty="0"/>
              </a:p>
            </p:txBody>
          </p:sp>
          <p:sp>
            <p:nvSpPr>
              <p:cNvPr id="254" name="Freeform 10"/>
              <p:cNvSpPr/>
              <p:nvPr/>
            </p:nvSpPr>
            <p:spPr bwMode="auto">
              <a:xfrm flipV="1">
                <a:off x="1287" y="3614"/>
                <a:ext cx="550" cy="105"/>
              </a:xfrm>
              <a:custGeom>
                <a:avLst/>
                <a:gdLst>
                  <a:gd name="T0" fmla="*/ 0 w 678"/>
                  <a:gd name="T1" fmla="*/ 83 h 110"/>
                  <a:gd name="T2" fmla="*/ 42 w 678"/>
                  <a:gd name="T3" fmla="*/ 82 h 110"/>
                  <a:gd name="T4" fmla="*/ 162 w 678"/>
                  <a:gd name="T5" fmla="*/ 0 h 110"/>
                  <a:gd name="T6" fmla="*/ 193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rot="10800000"/>
              <a:lstStyle/>
              <a:p>
                <a:endParaRPr lang="en-US" sz="2000" dirty="0"/>
              </a:p>
            </p:txBody>
          </p:sp>
          <p:sp>
            <p:nvSpPr>
              <p:cNvPr id="255" name="Freeform 206"/>
              <p:cNvSpPr/>
              <p:nvPr/>
            </p:nvSpPr>
            <p:spPr bwMode="auto">
              <a:xfrm>
                <a:off x="1807" y="3585"/>
                <a:ext cx="264" cy="456"/>
              </a:xfrm>
              <a:custGeom>
                <a:avLst/>
                <a:gdLst>
                  <a:gd name="T0" fmla="*/ 264 w 264"/>
                  <a:gd name="T1" fmla="*/ 0 h 456"/>
                  <a:gd name="T2" fmla="*/ 262 w 264"/>
                  <a:gd name="T3" fmla="*/ 248 h 456"/>
                  <a:gd name="T4" fmla="*/ 0 w 264"/>
                  <a:gd name="T5" fmla="*/ 456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ln>
              <a:effectLst/>
            </p:spPr>
            <p:txBody>
              <a:bodyPr wrap="none"/>
              <a:lstStyle/>
              <a:p>
                <a:endParaRPr lang="en-US" sz="2000" dirty="0"/>
              </a:p>
            </p:txBody>
          </p:sp>
          <p:sp>
            <p:nvSpPr>
              <p:cNvPr id="256" name="Freeform 208"/>
              <p:cNvSpPr/>
              <p:nvPr/>
            </p:nvSpPr>
            <p:spPr bwMode="auto">
              <a:xfrm>
                <a:off x="1044" y="3747"/>
                <a:ext cx="762" cy="303"/>
              </a:xfrm>
              <a:custGeom>
                <a:avLst/>
                <a:gdLst>
                  <a:gd name="T0" fmla="*/ 0 w 762"/>
                  <a:gd name="T1" fmla="*/ 3 h 303"/>
                  <a:gd name="T2" fmla="*/ 0 w 762"/>
                  <a:gd name="T3" fmla="*/ 303 h 303"/>
                  <a:gd name="T4" fmla="*/ 762 w 762"/>
                  <a:gd name="T5" fmla="*/ 303 h 303"/>
                  <a:gd name="T6" fmla="*/ 762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ln>
              <a:effectLst/>
            </p:spPr>
            <p:txBody>
              <a:bodyPr wrap="none"/>
              <a:lstStyle/>
              <a:p>
                <a:endParaRPr lang="en-US" sz="2000" dirty="0"/>
              </a:p>
            </p:txBody>
          </p:sp>
          <p:sp>
            <p:nvSpPr>
              <p:cNvPr id="257" name="Line 209"/>
              <p:cNvSpPr>
                <a:spLocks noChangeShapeType="1"/>
              </p:cNvSpPr>
              <p:nvPr/>
            </p:nvSpPr>
            <p:spPr bwMode="auto">
              <a:xfrm flipV="1">
                <a:off x="1044" y="3888"/>
                <a:ext cx="768" cy="3"/>
              </a:xfrm>
              <a:prstGeom prst="line">
                <a:avLst/>
              </a:prstGeom>
              <a:noFill/>
              <a:ln w="9525">
                <a:solidFill>
                  <a:schemeClr val="tx1"/>
                </a:solidFill>
                <a:round/>
              </a:ln>
              <a:effectLst/>
            </p:spPr>
            <p:txBody>
              <a:bodyPr wrap="none"/>
              <a:lstStyle/>
              <a:p>
                <a:pPr>
                  <a:defRPr/>
                </a:pPr>
                <a:endParaRPr lang="en-US" sz="2000" dirty="0">
                  <a:cs typeface="+mn-cs"/>
                </a:endParaRPr>
              </a:p>
            </p:txBody>
          </p:sp>
        </p:grpSp>
        <p:sp>
          <p:nvSpPr>
            <p:cNvPr id="227" name="Text Box 64"/>
            <p:cNvSpPr txBox="1">
              <a:spLocks noChangeArrowheads="1"/>
            </p:cNvSpPr>
            <p:nvPr/>
          </p:nvSpPr>
          <p:spPr bwMode="auto">
            <a:xfrm>
              <a:off x="9956399" y="5567363"/>
              <a:ext cx="441146" cy="40011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2000" i="0" dirty="0">
                  <a:solidFill>
                    <a:srgbClr val="000000"/>
                  </a:solidFill>
                  <a:latin typeface="Arial" panose="020B0604020202090204" pitchFamily="34" charset="0"/>
                </a:rPr>
                <a:t>…</a:t>
              </a:r>
              <a:endParaRPr lang="en-US" sz="2000" i="0" dirty="0">
                <a:solidFill>
                  <a:srgbClr val="000000"/>
                </a:solidFill>
                <a:latin typeface="Arial" panose="020B0604020202090204" pitchFamily="34" charset="0"/>
              </a:endParaRPr>
            </a:p>
          </p:txBody>
        </p:sp>
        <p:sp>
          <p:nvSpPr>
            <p:cNvPr id="228" name="Line 69"/>
            <p:cNvSpPr>
              <a:spLocks noChangeShapeType="1"/>
            </p:cNvSpPr>
            <p:nvPr/>
          </p:nvSpPr>
          <p:spPr bwMode="auto">
            <a:xfrm>
              <a:off x="9243650" y="5192713"/>
              <a:ext cx="101594" cy="377825"/>
            </a:xfrm>
            <a:prstGeom prst="line">
              <a:avLst/>
            </a:prstGeom>
            <a:noFill/>
            <a:ln w="9525">
              <a:solidFill>
                <a:schemeClr val="tx1"/>
              </a:solidFill>
              <a:round/>
            </a:ln>
          </p:spPr>
          <p:txBody>
            <a:bodyPr/>
            <a:lstStyle/>
            <a:p>
              <a:endParaRPr lang="en-US" sz="2000" dirty="0"/>
            </a:p>
          </p:txBody>
        </p:sp>
        <p:sp>
          <p:nvSpPr>
            <p:cNvPr id="229" name="Line 70"/>
            <p:cNvSpPr>
              <a:spLocks noChangeShapeType="1"/>
            </p:cNvSpPr>
            <p:nvPr/>
          </p:nvSpPr>
          <p:spPr bwMode="auto">
            <a:xfrm>
              <a:off x="9234125" y="4991100"/>
              <a:ext cx="479399" cy="603250"/>
            </a:xfrm>
            <a:prstGeom prst="line">
              <a:avLst/>
            </a:prstGeom>
            <a:noFill/>
            <a:ln w="9525">
              <a:solidFill>
                <a:schemeClr val="tx1"/>
              </a:solidFill>
              <a:round/>
            </a:ln>
          </p:spPr>
          <p:txBody>
            <a:bodyPr/>
            <a:lstStyle/>
            <a:p>
              <a:endParaRPr lang="en-US" sz="2000" dirty="0"/>
            </a:p>
          </p:txBody>
        </p:sp>
        <p:sp>
          <p:nvSpPr>
            <p:cNvPr id="230" name="Line 71"/>
            <p:cNvSpPr>
              <a:spLocks noChangeShapeType="1"/>
            </p:cNvSpPr>
            <p:nvPr/>
          </p:nvSpPr>
          <p:spPr bwMode="auto">
            <a:xfrm>
              <a:off x="10089742" y="4935538"/>
              <a:ext cx="514322" cy="484187"/>
            </a:xfrm>
            <a:prstGeom prst="line">
              <a:avLst/>
            </a:prstGeom>
            <a:noFill/>
            <a:ln w="9525">
              <a:solidFill>
                <a:schemeClr val="tx1"/>
              </a:solidFill>
              <a:round/>
            </a:ln>
          </p:spPr>
          <p:txBody>
            <a:bodyPr/>
            <a:lstStyle/>
            <a:p>
              <a:endParaRPr lang="en-US" sz="2000" dirty="0"/>
            </a:p>
          </p:txBody>
        </p:sp>
        <p:sp>
          <p:nvSpPr>
            <p:cNvPr id="231" name="Text Box 73"/>
            <p:cNvSpPr txBox="1">
              <a:spLocks noChangeArrowheads="1"/>
            </p:cNvSpPr>
            <p:nvPr/>
          </p:nvSpPr>
          <p:spPr bwMode="auto">
            <a:xfrm>
              <a:off x="9171139" y="6097588"/>
              <a:ext cx="1657826" cy="523220"/>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400" i="0" dirty="0">
                  <a:solidFill>
                    <a:srgbClr val="000000"/>
                  </a:solidFill>
                  <a:latin typeface="Arial" panose="020B0604020202090204" pitchFamily="34" charset="0"/>
                </a:rPr>
                <a:t>Computer Science</a:t>
              </a:r>
              <a:endParaRPr lang="en-US" sz="1400" i="0" dirty="0">
                <a:solidFill>
                  <a:srgbClr val="000000"/>
                </a:solidFill>
                <a:latin typeface="Arial" panose="020B0604020202090204" pitchFamily="34" charset="0"/>
              </a:endParaRPr>
            </a:p>
            <a:p>
              <a:pPr algn="ctr" eaLnBrk="1" hangingPunct="1"/>
              <a:r>
                <a:rPr lang="en-US" sz="1400" i="0" dirty="0">
                  <a:solidFill>
                    <a:srgbClr val="000000"/>
                  </a:solidFill>
                  <a:latin typeface="Arial" panose="020B0604020202090204" pitchFamily="34" charset="0"/>
                </a:rPr>
                <a:t>(VLAN ports 9-16)</a:t>
              </a:r>
              <a:endParaRPr lang="en-US" sz="1400" i="0" dirty="0">
                <a:solidFill>
                  <a:srgbClr val="000000"/>
                </a:solidFill>
                <a:latin typeface="Arial" panose="020B0604020202090204" pitchFamily="34" charset="0"/>
              </a:endParaRPr>
            </a:p>
          </p:txBody>
        </p:sp>
        <p:grpSp>
          <p:nvGrpSpPr>
            <p:cNvPr id="233" name="Group 44"/>
            <p:cNvGrpSpPr/>
            <p:nvPr/>
          </p:nvGrpSpPr>
          <p:grpSpPr bwMode="auto">
            <a:xfrm>
              <a:off x="5821185" y="5380038"/>
              <a:ext cx="609567" cy="558800"/>
              <a:chOff x="-44" y="1473"/>
              <a:chExt cx="981" cy="1105"/>
            </a:xfrm>
          </p:grpSpPr>
          <p:pic>
            <p:nvPicPr>
              <p:cNvPr id="24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5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34" name="Group 44"/>
            <p:cNvGrpSpPr/>
            <p:nvPr/>
          </p:nvGrpSpPr>
          <p:grpSpPr bwMode="auto">
            <a:xfrm>
              <a:off x="6348206" y="5472113"/>
              <a:ext cx="609567" cy="558800"/>
              <a:chOff x="-44" y="1473"/>
              <a:chExt cx="981" cy="1105"/>
            </a:xfrm>
          </p:grpSpPr>
          <p:pic>
            <p:nvPicPr>
              <p:cNvPr id="24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4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35" name="Group 44"/>
            <p:cNvGrpSpPr/>
            <p:nvPr/>
          </p:nvGrpSpPr>
          <p:grpSpPr bwMode="auto">
            <a:xfrm>
              <a:off x="7070480" y="5492750"/>
              <a:ext cx="609567" cy="558800"/>
              <a:chOff x="-44" y="1473"/>
              <a:chExt cx="981" cy="1105"/>
            </a:xfrm>
          </p:grpSpPr>
          <p:pic>
            <p:nvPicPr>
              <p:cNvPr id="24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4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36" name="Group 44"/>
            <p:cNvGrpSpPr/>
            <p:nvPr/>
          </p:nvGrpSpPr>
          <p:grpSpPr bwMode="auto">
            <a:xfrm>
              <a:off x="8888069" y="5522913"/>
              <a:ext cx="609567" cy="558800"/>
              <a:chOff x="-44" y="1473"/>
              <a:chExt cx="981" cy="1105"/>
            </a:xfrm>
          </p:grpSpPr>
          <p:pic>
            <p:nvPicPr>
              <p:cNvPr id="243"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44"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37" name="Group 44"/>
            <p:cNvGrpSpPr/>
            <p:nvPr/>
          </p:nvGrpSpPr>
          <p:grpSpPr bwMode="auto">
            <a:xfrm>
              <a:off x="9396041" y="5532438"/>
              <a:ext cx="609567" cy="558800"/>
              <a:chOff x="-44" y="1473"/>
              <a:chExt cx="981" cy="1105"/>
            </a:xfrm>
          </p:grpSpPr>
          <p:pic>
            <p:nvPicPr>
              <p:cNvPr id="24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4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nvGrpSpPr>
            <p:cNvPr id="238" name="Group 44"/>
            <p:cNvGrpSpPr/>
            <p:nvPr/>
          </p:nvGrpSpPr>
          <p:grpSpPr bwMode="auto">
            <a:xfrm>
              <a:off x="10259595" y="5349875"/>
              <a:ext cx="609567" cy="558800"/>
              <a:chOff x="-44" y="1473"/>
              <a:chExt cx="981" cy="1105"/>
            </a:xfrm>
          </p:grpSpPr>
          <p:pic>
            <p:nvPicPr>
              <p:cNvPr id="23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24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000" dirty="0"/>
              </a:p>
            </p:txBody>
          </p:sp>
        </p:grpSp>
      </p:gr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0" y="299332"/>
            <a:ext cx="11991975"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defRPr/>
            </a:pPr>
            <a:r>
              <a:rPr lang="zh-CN" altLang="en-US" dirty="0">
                <a:latin typeface="+mn-ea"/>
                <a:ea typeface="+mn-ea"/>
              </a:rPr>
              <a:t>跨越多个交换机的</a:t>
            </a:r>
            <a:r>
              <a:rPr lang="en-US" altLang="zh-CN" dirty="0">
                <a:latin typeface="+mn-ea"/>
                <a:ea typeface="+mn-ea"/>
              </a:rPr>
              <a:t> VLAN</a:t>
            </a:r>
            <a:endParaRPr lang="en-US" altLang="zh-CN" dirty="0">
              <a:latin typeface="+mn-ea"/>
              <a:ea typeface="+mn-ea"/>
            </a:endParaRPr>
          </a:p>
        </p:txBody>
      </p:sp>
      <p:sp>
        <p:nvSpPr>
          <p:cNvPr id="152" name="Rectangle 5"/>
          <p:cNvSpPr txBox="1">
            <a:spLocks noChangeArrowheads="1"/>
          </p:cNvSpPr>
          <p:nvPr/>
        </p:nvSpPr>
        <p:spPr>
          <a:xfrm>
            <a:off x="533400" y="228600"/>
            <a:ext cx="7772400"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defRPr/>
            </a:pPr>
            <a:endParaRPr lang="en-US" dirty="0">
              <a:latin typeface="Gill Sans MT" charset="0"/>
            </a:endParaRPr>
          </a:p>
        </p:txBody>
      </p:sp>
      <p:sp>
        <p:nvSpPr>
          <p:cNvPr id="262" name="Rectangle 3"/>
          <p:cNvSpPr txBox="1">
            <a:spLocks noChangeArrowheads="1"/>
          </p:cNvSpPr>
          <p:nvPr/>
        </p:nvSpPr>
        <p:spPr>
          <a:xfrm>
            <a:off x="1166854" y="3953976"/>
            <a:ext cx="10573590" cy="1911566"/>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30000"/>
              </a:lnSpc>
              <a:spcBef>
                <a:spcPts val="0"/>
              </a:spcBef>
              <a:buFont typeface="Wingdings" panose="05000000000000000000" pitchFamily="2" charset="2"/>
              <a:buChar char="l"/>
            </a:pPr>
            <a:r>
              <a:rPr lang="zh-CN" altLang="en-US" sz="2400" dirty="0">
                <a:latin typeface="+mn-ea"/>
              </a:rPr>
              <a:t>干线端口（</a:t>
            </a:r>
            <a:r>
              <a:rPr lang="en-US" altLang="zh-CN" sz="2400" i="1" dirty="0">
                <a:solidFill>
                  <a:srgbClr val="CC0000"/>
                </a:solidFill>
                <a:latin typeface="Gill Sans MT" charset="0"/>
              </a:rPr>
              <a:t> trunk port </a:t>
            </a:r>
            <a:r>
              <a:rPr lang="zh-CN" altLang="en-US" sz="2400" dirty="0">
                <a:latin typeface="+mn-ea"/>
              </a:rPr>
              <a:t>）承载定义在多个物理交换机之上的</a:t>
            </a:r>
            <a:r>
              <a:rPr lang="en-US" altLang="zh-CN" sz="2400" dirty="0">
                <a:latin typeface="+mn-ea"/>
              </a:rPr>
              <a:t>VLAN</a:t>
            </a:r>
            <a:r>
              <a:rPr lang="zh-CN" altLang="en-US" sz="2400" dirty="0">
                <a:latin typeface="+mn-ea"/>
              </a:rPr>
              <a:t>间的流量</a:t>
            </a:r>
            <a:endParaRPr lang="en-US" altLang="zh-CN" sz="2400" dirty="0">
              <a:latin typeface="+mn-ea"/>
            </a:endParaRPr>
          </a:p>
          <a:p>
            <a:pPr lvl="1">
              <a:lnSpc>
                <a:spcPct val="130000"/>
              </a:lnSpc>
              <a:spcBef>
                <a:spcPts val="0"/>
              </a:spcBef>
            </a:pPr>
            <a:r>
              <a:rPr lang="zh-CN" altLang="en-US" sz="2000" dirty="0">
                <a:latin typeface="+mn-ea"/>
              </a:rPr>
              <a:t>某一个</a:t>
            </a:r>
            <a:r>
              <a:rPr lang="en-US" altLang="zh-CN" sz="2000" dirty="0">
                <a:latin typeface="+mn-ea"/>
              </a:rPr>
              <a:t>VLAN</a:t>
            </a:r>
            <a:r>
              <a:rPr lang="zh-CN" altLang="en-US" sz="2000" dirty="0">
                <a:latin typeface="+mn-ea"/>
              </a:rPr>
              <a:t>内的流量帧，如果要跨域物理的交换机，需使用</a:t>
            </a:r>
            <a:r>
              <a:rPr lang="en-US" altLang="zh-CN" sz="2000" dirty="0">
                <a:latin typeface="+mn-ea"/>
              </a:rPr>
              <a:t>802.1q</a:t>
            </a:r>
            <a:r>
              <a:rPr lang="zh-CN" altLang="en-US" sz="2000" dirty="0">
                <a:latin typeface="+mn-ea"/>
              </a:rPr>
              <a:t>格式（带有</a:t>
            </a:r>
            <a:r>
              <a:rPr lang="en-US" altLang="zh-CN" sz="2000" dirty="0">
                <a:latin typeface="+mn-ea"/>
              </a:rPr>
              <a:t>VLAN ID </a:t>
            </a:r>
            <a:r>
              <a:rPr lang="zh-CN" altLang="en-US" sz="2000" dirty="0">
                <a:latin typeface="+mn-ea"/>
              </a:rPr>
              <a:t>信息）</a:t>
            </a:r>
            <a:endParaRPr lang="en-US" altLang="zh-CN" sz="2000" dirty="0">
              <a:latin typeface="+mn-ea"/>
            </a:endParaRPr>
          </a:p>
          <a:p>
            <a:pPr lvl="1">
              <a:lnSpc>
                <a:spcPct val="130000"/>
              </a:lnSpc>
              <a:spcBef>
                <a:spcPts val="0"/>
              </a:spcBef>
            </a:pPr>
            <a:r>
              <a:rPr lang="en-US" altLang="zh-CN" sz="2000" dirty="0">
                <a:latin typeface="+mn-ea"/>
              </a:rPr>
              <a:t>802.1q</a:t>
            </a:r>
            <a:r>
              <a:rPr lang="zh-CN" altLang="en-US" sz="2000" dirty="0">
                <a:latin typeface="+mn-ea"/>
              </a:rPr>
              <a:t>协议的作用：对干线端口之间传输的帧，添加</a:t>
            </a:r>
            <a:r>
              <a:rPr lang="en-US" altLang="zh-CN" sz="2000" dirty="0">
                <a:latin typeface="+mn-ea"/>
              </a:rPr>
              <a:t>/</a:t>
            </a:r>
            <a:r>
              <a:rPr lang="zh-CN" altLang="en-US" sz="2000" dirty="0">
                <a:latin typeface="+mn-ea"/>
              </a:rPr>
              <a:t>移除额外的头部字段</a:t>
            </a:r>
            <a:endParaRPr lang="en-US" altLang="zh-CN" sz="2000" dirty="0">
              <a:latin typeface="+mn-ea"/>
            </a:endParaRPr>
          </a:p>
        </p:txBody>
      </p:sp>
      <p:grpSp>
        <p:nvGrpSpPr>
          <p:cNvPr id="111" name="组合 110"/>
          <p:cNvGrpSpPr/>
          <p:nvPr/>
        </p:nvGrpSpPr>
        <p:grpSpPr>
          <a:xfrm>
            <a:off x="1021645" y="1275645"/>
            <a:ext cx="9444142" cy="2362032"/>
            <a:chOff x="254000" y="1611313"/>
            <a:chExt cx="7936202" cy="2019115"/>
          </a:xfrm>
        </p:grpSpPr>
        <p:sp>
          <p:nvSpPr>
            <p:cNvPr id="112" name="Rectangle 111"/>
            <p:cNvSpPr>
              <a:spLocks noChangeArrowheads="1"/>
            </p:cNvSpPr>
            <p:nvPr/>
          </p:nvSpPr>
          <p:spPr bwMode="auto">
            <a:xfrm>
              <a:off x="3414713" y="2103438"/>
              <a:ext cx="279400" cy="228600"/>
            </a:xfrm>
            <a:prstGeom prst="rect">
              <a:avLst/>
            </a:prstGeom>
            <a:solidFill>
              <a:schemeClr val="bg1"/>
            </a:solidFill>
            <a:ln>
              <a:noFill/>
            </a:ln>
            <a:effectLst/>
          </p:spPr>
          <p:txBody>
            <a:bodyPr wrap="none" anchor="ctr"/>
            <a:lstStyle/>
            <a:p>
              <a:pPr>
                <a:defRPr/>
              </a:pPr>
              <a:endParaRPr lang="en-US" sz="2400" dirty="0">
                <a:solidFill>
                  <a:srgbClr val="000000"/>
                </a:solidFill>
                <a:cs typeface="+mn-cs"/>
              </a:endParaRPr>
            </a:p>
          </p:txBody>
        </p:sp>
        <p:sp>
          <p:nvSpPr>
            <p:cNvPr id="113" name="Rectangle 77"/>
            <p:cNvSpPr>
              <a:spLocks noChangeArrowheads="1"/>
            </p:cNvSpPr>
            <p:nvPr/>
          </p:nvSpPr>
          <p:spPr bwMode="auto">
            <a:xfrm>
              <a:off x="6591300" y="2108200"/>
              <a:ext cx="276225" cy="233363"/>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14" name="Rectangle 77"/>
            <p:cNvSpPr>
              <a:spLocks noChangeArrowheads="1"/>
            </p:cNvSpPr>
            <p:nvPr/>
          </p:nvSpPr>
          <p:spPr bwMode="auto">
            <a:xfrm>
              <a:off x="6881813" y="2108200"/>
              <a:ext cx="276225" cy="233363"/>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15" name="Rectangle 77"/>
            <p:cNvSpPr>
              <a:spLocks noChangeArrowheads="1"/>
            </p:cNvSpPr>
            <p:nvPr/>
          </p:nvSpPr>
          <p:spPr bwMode="auto">
            <a:xfrm>
              <a:off x="6300788" y="2112963"/>
              <a:ext cx="276225" cy="233362"/>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16" name="Rectangle 157"/>
            <p:cNvSpPr>
              <a:spLocks noChangeArrowheads="1"/>
            </p:cNvSpPr>
            <p:nvPr/>
          </p:nvSpPr>
          <p:spPr bwMode="auto">
            <a:xfrm>
              <a:off x="6300788" y="1881188"/>
              <a:ext cx="280987" cy="214312"/>
            </a:xfrm>
            <a:prstGeom prst="rect">
              <a:avLst/>
            </a:prstGeom>
            <a:solidFill>
              <a:srgbClr val="00FFFF"/>
            </a:solidFill>
            <a:ln>
              <a:noFill/>
            </a:ln>
            <a:effectLst/>
          </p:spPr>
          <p:txBody>
            <a:bodyPr wrap="none" anchor="ctr"/>
            <a:lstStyle/>
            <a:p>
              <a:pPr>
                <a:defRPr/>
              </a:pPr>
              <a:endParaRPr lang="en-US" sz="2400" dirty="0">
                <a:solidFill>
                  <a:srgbClr val="000000"/>
                </a:solidFill>
                <a:cs typeface="+mn-cs"/>
              </a:endParaRPr>
            </a:p>
          </p:txBody>
        </p:sp>
        <p:sp>
          <p:nvSpPr>
            <p:cNvPr id="117" name="Rectangle 156"/>
            <p:cNvSpPr>
              <a:spLocks noChangeArrowheads="1"/>
            </p:cNvSpPr>
            <p:nvPr/>
          </p:nvSpPr>
          <p:spPr bwMode="auto">
            <a:xfrm>
              <a:off x="5972175" y="2105025"/>
              <a:ext cx="309563" cy="233363"/>
            </a:xfrm>
            <a:prstGeom prst="rect">
              <a:avLst/>
            </a:prstGeom>
            <a:solidFill>
              <a:srgbClr val="00FFFF"/>
            </a:solidFill>
            <a:ln>
              <a:noFill/>
            </a:ln>
            <a:effectLst/>
          </p:spPr>
          <p:txBody>
            <a:bodyPr wrap="none" anchor="ctr"/>
            <a:lstStyle/>
            <a:p>
              <a:pPr>
                <a:defRPr/>
              </a:pPr>
              <a:endParaRPr lang="en-US" sz="2400" dirty="0">
                <a:solidFill>
                  <a:srgbClr val="000000"/>
                </a:solidFill>
                <a:cs typeface="+mn-cs"/>
              </a:endParaRPr>
            </a:p>
          </p:txBody>
        </p:sp>
        <p:sp>
          <p:nvSpPr>
            <p:cNvPr id="118" name="Rectangle 62"/>
            <p:cNvSpPr>
              <a:spLocks noChangeArrowheads="1"/>
            </p:cNvSpPr>
            <p:nvPr/>
          </p:nvSpPr>
          <p:spPr bwMode="auto">
            <a:xfrm>
              <a:off x="1341438" y="1887538"/>
              <a:ext cx="273050" cy="196850"/>
            </a:xfrm>
            <a:prstGeom prst="rect">
              <a:avLst/>
            </a:prstGeom>
            <a:solidFill>
              <a:srgbClr val="00FFFF"/>
            </a:solidFill>
            <a:ln>
              <a:noFill/>
            </a:ln>
            <a:effectLst/>
          </p:spPr>
          <p:txBody>
            <a:bodyPr wrap="none" anchor="ctr"/>
            <a:lstStyle/>
            <a:p>
              <a:pPr>
                <a:defRPr/>
              </a:pPr>
              <a:endParaRPr lang="en-US" sz="2400" dirty="0">
                <a:solidFill>
                  <a:srgbClr val="000000"/>
                </a:solidFill>
                <a:cs typeface="+mn-cs"/>
              </a:endParaRPr>
            </a:p>
          </p:txBody>
        </p:sp>
        <p:sp>
          <p:nvSpPr>
            <p:cNvPr id="119" name="Rectangle 80"/>
            <p:cNvSpPr>
              <a:spLocks noChangeArrowheads="1"/>
            </p:cNvSpPr>
            <p:nvPr/>
          </p:nvSpPr>
          <p:spPr bwMode="auto">
            <a:xfrm>
              <a:off x="1333500" y="2097088"/>
              <a:ext cx="290513" cy="242887"/>
            </a:xfrm>
            <a:prstGeom prst="rect">
              <a:avLst/>
            </a:prstGeom>
            <a:solidFill>
              <a:srgbClr val="00FFFF"/>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0" name="Rectangle 77"/>
            <p:cNvSpPr>
              <a:spLocks noChangeArrowheads="1"/>
            </p:cNvSpPr>
            <p:nvPr/>
          </p:nvSpPr>
          <p:spPr bwMode="auto">
            <a:xfrm>
              <a:off x="3405188" y="1878013"/>
              <a:ext cx="290512" cy="209550"/>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1" name="Rectangle 76"/>
            <p:cNvSpPr>
              <a:spLocks noChangeArrowheads="1"/>
            </p:cNvSpPr>
            <p:nvPr/>
          </p:nvSpPr>
          <p:spPr bwMode="auto">
            <a:xfrm>
              <a:off x="2514600" y="1882775"/>
              <a:ext cx="890588" cy="457200"/>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2" name="Rectangle 75"/>
            <p:cNvSpPr>
              <a:spLocks noChangeArrowheads="1"/>
            </p:cNvSpPr>
            <p:nvPr/>
          </p:nvSpPr>
          <p:spPr bwMode="auto">
            <a:xfrm>
              <a:off x="1619250" y="1882775"/>
              <a:ext cx="900113" cy="452438"/>
            </a:xfrm>
            <a:prstGeom prst="rect">
              <a:avLst/>
            </a:prstGeom>
            <a:solidFill>
              <a:srgbClr val="00FFFF"/>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3" name="Rectangle 2"/>
            <p:cNvSpPr>
              <a:spLocks noChangeArrowheads="1"/>
            </p:cNvSpPr>
            <p:nvPr/>
          </p:nvSpPr>
          <p:spPr bwMode="auto">
            <a:xfrm>
              <a:off x="1333500" y="1874838"/>
              <a:ext cx="2370138" cy="468312"/>
            </a:xfrm>
            <a:prstGeom prst="rect">
              <a:avLst/>
            </a:prstGeom>
            <a:noFill/>
            <a:ln w="9525">
              <a:solidFill>
                <a:schemeClr val="tx1"/>
              </a:solidFill>
              <a:miter lim="800000"/>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4" name="Line 3"/>
            <p:cNvSpPr>
              <a:spLocks noChangeShapeType="1"/>
            </p:cNvSpPr>
            <p:nvPr/>
          </p:nvSpPr>
          <p:spPr bwMode="auto">
            <a:xfrm>
              <a:off x="1335088" y="2090738"/>
              <a:ext cx="2351087" cy="4762"/>
            </a:xfrm>
            <a:prstGeom prst="line">
              <a:avLst/>
            </a:prstGeom>
            <a:noFill/>
            <a:ln w="9525">
              <a:solidFill>
                <a:schemeClr val="tx1"/>
              </a:solidFill>
              <a:round/>
            </a:ln>
          </p:spPr>
          <p:txBody>
            <a:bodyPr/>
            <a:lstStyle/>
            <a:p>
              <a:endParaRPr lang="en-US" sz="2400" dirty="0"/>
            </a:p>
          </p:txBody>
        </p:sp>
        <p:sp>
          <p:nvSpPr>
            <p:cNvPr id="125" name="Text Box 6"/>
            <p:cNvSpPr txBox="1">
              <a:spLocks noChangeArrowheads="1"/>
            </p:cNvSpPr>
            <p:nvPr/>
          </p:nvSpPr>
          <p:spPr bwMode="auto">
            <a:xfrm>
              <a:off x="1250950" y="1833563"/>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1</a:t>
              </a:r>
              <a:endParaRPr lang="en-US" sz="1000" i="0" dirty="0">
                <a:solidFill>
                  <a:srgbClr val="000000"/>
                </a:solidFill>
                <a:latin typeface="Arial" panose="020B0604020202090204" pitchFamily="34" charset="0"/>
              </a:endParaRPr>
            </a:p>
          </p:txBody>
        </p:sp>
        <p:sp>
          <p:nvSpPr>
            <p:cNvPr id="126" name="Line 7"/>
            <p:cNvSpPr>
              <a:spLocks noChangeShapeType="1"/>
            </p:cNvSpPr>
            <p:nvPr/>
          </p:nvSpPr>
          <p:spPr bwMode="auto">
            <a:xfrm>
              <a:off x="2514600" y="1879600"/>
              <a:ext cx="0" cy="463550"/>
            </a:xfrm>
            <a:prstGeom prst="line">
              <a:avLst/>
            </a:prstGeom>
            <a:noFill/>
            <a:ln w="9525">
              <a:solidFill>
                <a:schemeClr val="tx1"/>
              </a:solidFill>
              <a:round/>
            </a:ln>
          </p:spPr>
          <p:txBody>
            <a:bodyPr/>
            <a:lstStyle/>
            <a:p>
              <a:endParaRPr lang="en-US" sz="2400" dirty="0"/>
            </a:p>
          </p:txBody>
        </p:sp>
        <p:sp>
          <p:nvSpPr>
            <p:cNvPr id="127" name="AutoShape 8"/>
            <p:cNvSpPr>
              <a:spLocks noChangeArrowheads="1"/>
            </p:cNvSpPr>
            <p:nvPr/>
          </p:nvSpPr>
          <p:spPr bwMode="auto">
            <a:xfrm>
              <a:off x="1304925" y="1616075"/>
              <a:ext cx="3176588" cy="261938"/>
            </a:xfrm>
            <a:prstGeom prst="parallelogram">
              <a:avLst>
                <a:gd name="adj" fmla="val 303181"/>
              </a:avLst>
            </a:prstGeom>
            <a:solidFill>
              <a:schemeClr val="bg1"/>
            </a:solidFill>
            <a:ln w="9525">
              <a:solidFill>
                <a:schemeClr val="tx1"/>
              </a:solidFill>
              <a:miter lim="800000"/>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128" name="Freeform 9"/>
            <p:cNvSpPr/>
            <p:nvPr/>
          </p:nvSpPr>
          <p:spPr bwMode="auto">
            <a:xfrm>
              <a:off x="3708400" y="1619250"/>
              <a:ext cx="763588" cy="720725"/>
            </a:xfrm>
            <a:custGeom>
              <a:avLst/>
              <a:gdLst>
                <a:gd name="T0" fmla="*/ 0 w 232"/>
                <a:gd name="T1" fmla="*/ 2147483647 h 454"/>
                <a:gd name="T2" fmla="*/ 2147483647 w 232"/>
                <a:gd name="T3" fmla="*/ 2147483647 h 454"/>
                <a:gd name="T4" fmla="*/ 2147483647 w 232"/>
                <a:gd name="T5" fmla="*/ 0 h 454"/>
                <a:gd name="T6" fmla="*/ 0 60000 65536"/>
                <a:gd name="T7" fmla="*/ 0 60000 65536"/>
                <a:gd name="T8" fmla="*/ 0 60000 65536"/>
                <a:gd name="T9" fmla="*/ 0 w 232"/>
                <a:gd name="T10" fmla="*/ 0 h 454"/>
                <a:gd name="T11" fmla="*/ 232 w 232"/>
                <a:gd name="T12" fmla="*/ 454 h 454"/>
              </a:gdLst>
              <a:ahLst/>
              <a:cxnLst>
                <a:cxn ang="T6">
                  <a:pos x="T0" y="T1"/>
                </a:cxn>
                <a:cxn ang="T7">
                  <a:pos x="T2" y="T3"/>
                </a:cxn>
                <a:cxn ang="T8">
                  <a:pos x="T4" y="T5"/>
                </a:cxn>
              </a:cxnLst>
              <a:rect l="T9" t="T10" r="T11" b="T12"/>
              <a:pathLst>
                <a:path w="232" h="454">
                  <a:moveTo>
                    <a:pt x="0" y="454"/>
                  </a:moveTo>
                  <a:lnTo>
                    <a:pt x="232" y="274"/>
                  </a:lnTo>
                  <a:lnTo>
                    <a:pt x="229" y="0"/>
                  </a:lnTo>
                </a:path>
              </a:pathLst>
            </a:custGeom>
            <a:noFill/>
            <a:ln w="9525">
              <a:solidFill>
                <a:schemeClr val="tx1"/>
              </a:solidFill>
              <a:round/>
            </a:ln>
          </p:spPr>
          <p:txBody>
            <a:bodyPr/>
            <a:lstStyle/>
            <a:p>
              <a:endParaRPr lang="en-US" sz="2400" dirty="0"/>
            </a:p>
          </p:txBody>
        </p:sp>
        <p:sp>
          <p:nvSpPr>
            <p:cNvPr id="129" name="Freeform 10"/>
            <p:cNvSpPr/>
            <p:nvPr/>
          </p:nvSpPr>
          <p:spPr bwMode="auto">
            <a:xfrm>
              <a:off x="1706563" y="1663700"/>
              <a:ext cx="2228850" cy="150813"/>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a:lstStyle/>
            <a:p>
              <a:endParaRPr lang="en-US" sz="2400" dirty="0"/>
            </a:p>
          </p:txBody>
        </p:sp>
        <p:sp>
          <p:nvSpPr>
            <p:cNvPr id="130" name="Freeform 11"/>
            <p:cNvSpPr/>
            <p:nvPr/>
          </p:nvSpPr>
          <p:spPr bwMode="auto">
            <a:xfrm>
              <a:off x="2179638" y="1663700"/>
              <a:ext cx="1420812" cy="166688"/>
            </a:xfrm>
            <a:custGeom>
              <a:avLst/>
              <a:gdLst>
                <a:gd name="T0" fmla="*/ 0 w 432"/>
                <a:gd name="T1" fmla="*/ 0 h 105"/>
                <a:gd name="T2" fmla="*/ 2147483647 w 432"/>
                <a:gd name="T3" fmla="*/ 0 h 105"/>
                <a:gd name="T4" fmla="*/ 2147483647 w 432"/>
                <a:gd name="T5" fmla="*/ 2147483647 h 105"/>
                <a:gd name="T6" fmla="*/ 2147483647 w 432"/>
                <a:gd name="T7" fmla="*/ 2147483647 h 105"/>
                <a:gd name="T8" fmla="*/ 0 60000 65536"/>
                <a:gd name="T9" fmla="*/ 0 60000 65536"/>
                <a:gd name="T10" fmla="*/ 0 60000 65536"/>
                <a:gd name="T11" fmla="*/ 0 60000 65536"/>
                <a:gd name="T12" fmla="*/ 0 w 432"/>
                <a:gd name="T13" fmla="*/ 0 h 105"/>
                <a:gd name="T14" fmla="*/ 432 w 432"/>
                <a:gd name="T15" fmla="*/ 105 h 105"/>
              </a:gdLst>
              <a:ahLst/>
              <a:cxnLst>
                <a:cxn ang="T8">
                  <a:pos x="T0" y="T1"/>
                </a:cxn>
                <a:cxn ang="T9">
                  <a:pos x="T2" y="T3"/>
                </a:cxn>
                <a:cxn ang="T10">
                  <a:pos x="T4" y="T5"/>
                </a:cxn>
                <a:cxn ang="T11">
                  <a:pos x="T6" y="T7"/>
                </a:cxn>
              </a:cxnLst>
              <a:rect l="T12" t="T13" r="T14" b="T15"/>
              <a:pathLst>
                <a:path w="432" h="105">
                  <a:moveTo>
                    <a:pt x="0" y="0"/>
                  </a:moveTo>
                  <a:lnTo>
                    <a:pt x="85" y="0"/>
                  </a:lnTo>
                  <a:lnTo>
                    <a:pt x="307" y="105"/>
                  </a:lnTo>
                  <a:lnTo>
                    <a:pt x="432" y="105"/>
                  </a:lnTo>
                </a:path>
              </a:pathLst>
            </a:custGeom>
            <a:noFill/>
            <a:ln w="9525">
              <a:solidFill>
                <a:schemeClr val="tx1"/>
              </a:solidFill>
              <a:round/>
            </a:ln>
          </p:spPr>
          <p:txBody>
            <a:bodyPr/>
            <a:lstStyle/>
            <a:p>
              <a:endParaRPr lang="en-US" sz="2400" dirty="0"/>
            </a:p>
          </p:txBody>
        </p:sp>
        <p:sp>
          <p:nvSpPr>
            <p:cNvPr id="131" name="Line 17"/>
            <p:cNvSpPr>
              <a:spLocks noChangeShapeType="1"/>
            </p:cNvSpPr>
            <p:nvPr/>
          </p:nvSpPr>
          <p:spPr bwMode="auto">
            <a:xfrm>
              <a:off x="3114675" y="1884363"/>
              <a:ext cx="0" cy="463550"/>
            </a:xfrm>
            <a:prstGeom prst="line">
              <a:avLst/>
            </a:prstGeom>
            <a:noFill/>
            <a:ln w="9525">
              <a:solidFill>
                <a:schemeClr val="tx1"/>
              </a:solidFill>
              <a:round/>
            </a:ln>
          </p:spPr>
          <p:txBody>
            <a:bodyPr/>
            <a:lstStyle/>
            <a:p>
              <a:endParaRPr lang="en-US" sz="2400" dirty="0"/>
            </a:p>
          </p:txBody>
        </p:sp>
        <p:sp>
          <p:nvSpPr>
            <p:cNvPr id="132" name="Line 18"/>
            <p:cNvSpPr>
              <a:spLocks noChangeShapeType="1"/>
            </p:cNvSpPr>
            <p:nvPr/>
          </p:nvSpPr>
          <p:spPr bwMode="auto">
            <a:xfrm>
              <a:off x="1914525" y="1879600"/>
              <a:ext cx="0" cy="463550"/>
            </a:xfrm>
            <a:prstGeom prst="line">
              <a:avLst/>
            </a:prstGeom>
            <a:noFill/>
            <a:ln w="9525">
              <a:solidFill>
                <a:schemeClr val="tx1"/>
              </a:solidFill>
              <a:round/>
            </a:ln>
          </p:spPr>
          <p:txBody>
            <a:bodyPr/>
            <a:lstStyle/>
            <a:p>
              <a:endParaRPr lang="en-US" sz="2400" dirty="0"/>
            </a:p>
          </p:txBody>
        </p:sp>
        <p:sp>
          <p:nvSpPr>
            <p:cNvPr id="133" name="Line 21"/>
            <p:cNvSpPr>
              <a:spLocks noChangeShapeType="1"/>
            </p:cNvSpPr>
            <p:nvPr/>
          </p:nvSpPr>
          <p:spPr bwMode="auto">
            <a:xfrm>
              <a:off x="1624013" y="1876425"/>
              <a:ext cx="0" cy="463550"/>
            </a:xfrm>
            <a:prstGeom prst="line">
              <a:avLst/>
            </a:prstGeom>
            <a:noFill/>
            <a:ln w="9525">
              <a:solidFill>
                <a:schemeClr val="tx1"/>
              </a:solidFill>
              <a:round/>
            </a:ln>
          </p:spPr>
          <p:txBody>
            <a:bodyPr/>
            <a:lstStyle/>
            <a:p>
              <a:endParaRPr lang="en-US" sz="2400" dirty="0"/>
            </a:p>
          </p:txBody>
        </p:sp>
        <p:sp>
          <p:nvSpPr>
            <p:cNvPr id="134" name="Line 22"/>
            <p:cNvSpPr>
              <a:spLocks noChangeShapeType="1"/>
            </p:cNvSpPr>
            <p:nvPr/>
          </p:nvSpPr>
          <p:spPr bwMode="auto">
            <a:xfrm>
              <a:off x="1333500" y="1889125"/>
              <a:ext cx="0" cy="463550"/>
            </a:xfrm>
            <a:prstGeom prst="line">
              <a:avLst/>
            </a:prstGeom>
            <a:noFill/>
            <a:ln w="9525">
              <a:solidFill>
                <a:schemeClr val="tx1"/>
              </a:solidFill>
              <a:round/>
            </a:ln>
          </p:spPr>
          <p:txBody>
            <a:bodyPr/>
            <a:lstStyle/>
            <a:p>
              <a:endParaRPr lang="en-US" sz="2400" dirty="0"/>
            </a:p>
          </p:txBody>
        </p:sp>
        <p:sp>
          <p:nvSpPr>
            <p:cNvPr id="135" name="Line 23"/>
            <p:cNvSpPr>
              <a:spLocks noChangeShapeType="1"/>
            </p:cNvSpPr>
            <p:nvPr/>
          </p:nvSpPr>
          <p:spPr bwMode="auto">
            <a:xfrm>
              <a:off x="2195513" y="1884363"/>
              <a:ext cx="0" cy="463550"/>
            </a:xfrm>
            <a:prstGeom prst="line">
              <a:avLst/>
            </a:prstGeom>
            <a:noFill/>
            <a:ln w="9525">
              <a:solidFill>
                <a:schemeClr val="tx1"/>
              </a:solidFill>
              <a:round/>
            </a:ln>
          </p:spPr>
          <p:txBody>
            <a:bodyPr/>
            <a:lstStyle/>
            <a:p>
              <a:endParaRPr lang="en-US" sz="2400" dirty="0"/>
            </a:p>
          </p:txBody>
        </p:sp>
        <p:sp>
          <p:nvSpPr>
            <p:cNvPr id="136" name="Line 24"/>
            <p:cNvSpPr>
              <a:spLocks noChangeShapeType="1"/>
            </p:cNvSpPr>
            <p:nvPr/>
          </p:nvSpPr>
          <p:spPr bwMode="auto">
            <a:xfrm>
              <a:off x="2819400" y="1879600"/>
              <a:ext cx="0" cy="463550"/>
            </a:xfrm>
            <a:prstGeom prst="line">
              <a:avLst/>
            </a:prstGeom>
            <a:noFill/>
            <a:ln w="9525">
              <a:solidFill>
                <a:schemeClr val="tx1"/>
              </a:solidFill>
              <a:round/>
            </a:ln>
          </p:spPr>
          <p:txBody>
            <a:bodyPr/>
            <a:lstStyle/>
            <a:p>
              <a:endParaRPr lang="en-US" sz="2400" dirty="0"/>
            </a:p>
          </p:txBody>
        </p:sp>
        <p:sp>
          <p:nvSpPr>
            <p:cNvPr id="137" name="Line 25"/>
            <p:cNvSpPr>
              <a:spLocks noChangeShapeType="1"/>
            </p:cNvSpPr>
            <p:nvPr/>
          </p:nvSpPr>
          <p:spPr bwMode="auto">
            <a:xfrm>
              <a:off x="3409950" y="1874838"/>
              <a:ext cx="0" cy="463550"/>
            </a:xfrm>
            <a:prstGeom prst="line">
              <a:avLst/>
            </a:prstGeom>
            <a:noFill/>
            <a:ln w="9525">
              <a:solidFill>
                <a:schemeClr val="tx1"/>
              </a:solidFill>
              <a:round/>
            </a:ln>
          </p:spPr>
          <p:txBody>
            <a:bodyPr/>
            <a:lstStyle/>
            <a:p>
              <a:endParaRPr lang="en-US" sz="2400" dirty="0"/>
            </a:p>
          </p:txBody>
        </p:sp>
        <p:sp>
          <p:nvSpPr>
            <p:cNvPr id="138" name="Text Box 26"/>
            <p:cNvSpPr txBox="1">
              <a:spLocks noChangeArrowheads="1"/>
            </p:cNvSpPr>
            <p:nvPr/>
          </p:nvSpPr>
          <p:spPr bwMode="auto">
            <a:xfrm>
              <a:off x="2132013" y="2043113"/>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8</a:t>
              </a:r>
              <a:endParaRPr lang="en-US" sz="1000" i="0" dirty="0">
                <a:solidFill>
                  <a:srgbClr val="000000"/>
                </a:solidFill>
                <a:latin typeface="Arial" panose="020B0604020202090204" pitchFamily="34" charset="0"/>
              </a:endParaRPr>
            </a:p>
          </p:txBody>
        </p:sp>
        <p:sp>
          <p:nvSpPr>
            <p:cNvPr id="139" name="Text Box 27"/>
            <p:cNvSpPr txBox="1">
              <a:spLocks noChangeArrowheads="1"/>
            </p:cNvSpPr>
            <p:nvPr/>
          </p:nvSpPr>
          <p:spPr bwMode="auto">
            <a:xfrm>
              <a:off x="2451100" y="1828800"/>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9</a:t>
              </a:r>
              <a:endParaRPr lang="en-US" sz="1000" i="0" dirty="0">
                <a:solidFill>
                  <a:srgbClr val="000000"/>
                </a:solidFill>
                <a:latin typeface="Arial" panose="020B0604020202090204" pitchFamily="34" charset="0"/>
              </a:endParaRPr>
            </a:p>
          </p:txBody>
        </p:sp>
        <p:sp>
          <p:nvSpPr>
            <p:cNvPr id="140" name="Text Box 29"/>
            <p:cNvSpPr txBox="1">
              <a:spLocks noChangeArrowheads="1"/>
            </p:cNvSpPr>
            <p:nvPr/>
          </p:nvSpPr>
          <p:spPr bwMode="auto">
            <a:xfrm>
              <a:off x="2432050" y="2047875"/>
              <a:ext cx="27372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10</a:t>
              </a:r>
              <a:endParaRPr lang="en-US" sz="1000" i="0" dirty="0">
                <a:solidFill>
                  <a:srgbClr val="000000"/>
                </a:solidFill>
                <a:latin typeface="Arial" panose="020B0604020202090204" pitchFamily="34" charset="0"/>
              </a:endParaRPr>
            </a:p>
          </p:txBody>
        </p:sp>
        <p:sp>
          <p:nvSpPr>
            <p:cNvPr id="141" name="Text Box 30"/>
            <p:cNvSpPr txBox="1">
              <a:spLocks noChangeArrowheads="1"/>
            </p:cNvSpPr>
            <p:nvPr/>
          </p:nvSpPr>
          <p:spPr bwMode="auto">
            <a:xfrm>
              <a:off x="1260475" y="2033588"/>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2</a:t>
              </a:r>
              <a:endParaRPr lang="en-US" sz="1000" i="0" dirty="0">
                <a:solidFill>
                  <a:srgbClr val="000000"/>
                </a:solidFill>
                <a:latin typeface="Arial" panose="020B0604020202090204" pitchFamily="34" charset="0"/>
              </a:endParaRPr>
            </a:p>
          </p:txBody>
        </p:sp>
        <p:sp>
          <p:nvSpPr>
            <p:cNvPr id="142" name="Text Box 57"/>
            <p:cNvSpPr txBox="1">
              <a:spLocks noChangeArrowheads="1"/>
            </p:cNvSpPr>
            <p:nvPr/>
          </p:nvSpPr>
          <p:spPr bwMode="auto">
            <a:xfrm>
              <a:off x="2127250" y="1828800"/>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7</a:t>
              </a:r>
              <a:endParaRPr lang="en-US" sz="1000" i="0" dirty="0">
                <a:solidFill>
                  <a:srgbClr val="000000"/>
                </a:solidFill>
                <a:latin typeface="Arial" panose="020B0604020202090204" pitchFamily="34" charset="0"/>
              </a:endParaRPr>
            </a:p>
          </p:txBody>
        </p:sp>
        <p:sp>
          <p:nvSpPr>
            <p:cNvPr id="143" name="Line 61"/>
            <p:cNvSpPr>
              <a:spLocks noChangeShapeType="1"/>
            </p:cNvSpPr>
            <p:nvPr/>
          </p:nvSpPr>
          <p:spPr bwMode="auto">
            <a:xfrm flipH="1">
              <a:off x="573088" y="2209800"/>
              <a:ext cx="901700" cy="279400"/>
            </a:xfrm>
            <a:prstGeom prst="line">
              <a:avLst/>
            </a:prstGeom>
            <a:noFill/>
            <a:ln w="9525">
              <a:solidFill>
                <a:schemeClr val="tx1"/>
              </a:solidFill>
              <a:round/>
            </a:ln>
          </p:spPr>
          <p:txBody>
            <a:bodyPr/>
            <a:lstStyle/>
            <a:p>
              <a:endParaRPr lang="en-US" sz="2400" dirty="0"/>
            </a:p>
          </p:txBody>
        </p:sp>
        <p:sp>
          <p:nvSpPr>
            <p:cNvPr id="144" name="Line 62"/>
            <p:cNvSpPr>
              <a:spLocks noChangeShapeType="1"/>
            </p:cNvSpPr>
            <p:nvPr/>
          </p:nvSpPr>
          <p:spPr bwMode="auto">
            <a:xfrm flipH="1">
              <a:off x="958850" y="2209800"/>
              <a:ext cx="806450" cy="419100"/>
            </a:xfrm>
            <a:prstGeom prst="line">
              <a:avLst/>
            </a:prstGeom>
            <a:noFill/>
            <a:ln w="9525">
              <a:solidFill>
                <a:schemeClr val="tx1"/>
              </a:solidFill>
              <a:round/>
            </a:ln>
          </p:spPr>
          <p:txBody>
            <a:bodyPr/>
            <a:lstStyle/>
            <a:p>
              <a:endParaRPr lang="en-US" sz="2400" dirty="0"/>
            </a:p>
          </p:txBody>
        </p:sp>
        <p:sp>
          <p:nvSpPr>
            <p:cNvPr id="145" name="Line 63"/>
            <p:cNvSpPr>
              <a:spLocks noChangeShapeType="1"/>
            </p:cNvSpPr>
            <p:nvPr/>
          </p:nvSpPr>
          <p:spPr bwMode="auto">
            <a:xfrm flipH="1">
              <a:off x="1677988" y="2225675"/>
              <a:ext cx="709612" cy="360363"/>
            </a:xfrm>
            <a:prstGeom prst="line">
              <a:avLst/>
            </a:prstGeom>
            <a:noFill/>
            <a:ln w="9525">
              <a:solidFill>
                <a:schemeClr val="tx1"/>
              </a:solidFill>
              <a:round/>
            </a:ln>
          </p:spPr>
          <p:txBody>
            <a:bodyPr/>
            <a:lstStyle/>
            <a:p>
              <a:endParaRPr lang="en-US" sz="2400" dirty="0"/>
            </a:p>
          </p:txBody>
        </p:sp>
        <p:sp>
          <p:nvSpPr>
            <p:cNvPr id="146" name="Text Box 64"/>
            <p:cNvSpPr txBox="1">
              <a:spLocks noChangeArrowheads="1"/>
            </p:cNvSpPr>
            <p:nvPr/>
          </p:nvSpPr>
          <p:spPr bwMode="auto">
            <a:xfrm>
              <a:off x="3398838" y="2587625"/>
              <a:ext cx="413815" cy="394641"/>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i="0" dirty="0">
                  <a:solidFill>
                    <a:srgbClr val="000000"/>
                  </a:solidFill>
                  <a:latin typeface="Arial" panose="020B0604020202090204" pitchFamily="34" charset="0"/>
                </a:rPr>
                <a:t>…</a:t>
              </a:r>
              <a:endParaRPr lang="en-US" i="0" dirty="0">
                <a:solidFill>
                  <a:srgbClr val="000000"/>
                </a:solidFill>
                <a:latin typeface="Arial" panose="020B0604020202090204" pitchFamily="34" charset="0"/>
              </a:endParaRPr>
            </a:p>
          </p:txBody>
        </p:sp>
        <p:sp>
          <p:nvSpPr>
            <p:cNvPr id="147" name="Line 69"/>
            <p:cNvSpPr>
              <a:spLocks noChangeShapeType="1"/>
            </p:cNvSpPr>
            <p:nvPr/>
          </p:nvSpPr>
          <p:spPr bwMode="auto">
            <a:xfrm>
              <a:off x="2686050" y="2212975"/>
              <a:ext cx="101600" cy="377825"/>
            </a:xfrm>
            <a:prstGeom prst="line">
              <a:avLst/>
            </a:prstGeom>
            <a:noFill/>
            <a:ln w="9525">
              <a:solidFill>
                <a:schemeClr val="tx1"/>
              </a:solidFill>
              <a:round/>
            </a:ln>
          </p:spPr>
          <p:txBody>
            <a:bodyPr/>
            <a:lstStyle/>
            <a:p>
              <a:endParaRPr lang="en-US" sz="2400" dirty="0"/>
            </a:p>
          </p:txBody>
        </p:sp>
        <p:sp>
          <p:nvSpPr>
            <p:cNvPr id="148" name="Line 70"/>
            <p:cNvSpPr>
              <a:spLocks noChangeShapeType="1"/>
            </p:cNvSpPr>
            <p:nvPr/>
          </p:nvSpPr>
          <p:spPr bwMode="auto">
            <a:xfrm>
              <a:off x="2676525" y="2011363"/>
              <a:ext cx="479425" cy="603250"/>
            </a:xfrm>
            <a:prstGeom prst="line">
              <a:avLst/>
            </a:prstGeom>
            <a:noFill/>
            <a:ln w="9525">
              <a:solidFill>
                <a:schemeClr val="tx1"/>
              </a:solidFill>
              <a:round/>
            </a:ln>
          </p:spPr>
          <p:txBody>
            <a:bodyPr/>
            <a:lstStyle/>
            <a:p>
              <a:endParaRPr lang="en-US" sz="2400" dirty="0"/>
            </a:p>
          </p:txBody>
        </p:sp>
        <p:sp>
          <p:nvSpPr>
            <p:cNvPr id="149" name="Line 71"/>
            <p:cNvSpPr>
              <a:spLocks noChangeShapeType="1"/>
            </p:cNvSpPr>
            <p:nvPr/>
          </p:nvSpPr>
          <p:spPr bwMode="auto">
            <a:xfrm>
              <a:off x="3532188" y="1955800"/>
              <a:ext cx="514350" cy="484188"/>
            </a:xfrm>
            <a:prstGeom prst="line">
              <a:avLst/>
            </a:prstGeom>
            <a:noFill/>
            <a:ln w="9525">
              <a:solidFill>
                <a:schemeClr val="tx1"/>
              </a:solidFill>
              <a:round/>
            </a:ln>
          </p:spPr>
          <p:txBody>
            <a:bodyPr/>
            <a:lstStyle/>
            <a:p>
              <a:endParaRPr lang="en-US" sz="2400" dirty="0"/>
            </a:p>
          </p:txBody>
        </p:sp>
        <p:sp>
          <p:nvSpPr>
            <p:cNvPr id="195" name="Text Box 72"/>
            <p:cNvSpPr txBox="1">
              <a:spLocks noChangeArrowheads="1"/>
            </p:cNvSpPr>
            <p:nvPr/>
          </p:nvSpPr>
          <p:spPr bwMode="auto">
            <a:xfrm>
              <a:off x="479667" y="3130550"/>
              <a:ext cx="1818791" cy="499878"/>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600" i="0" dirty="0">
                  <a:solidFill>
                    <a:srgbClr val="000000"/>
                  </a:solidFill>
                  <a:latin typeface="Arial" panose="020B0604020202090204" pitchFamily="34" charset="0"/>
                </a:rPr>
                <a:t>Electrical Engineering</a:t>
              </a:r>
              <a:endParaRPr lang="en-US" sz="1600" i="0" dirty="0">
                <a:solidFill>
                  <a:srgbClr val="000000"/>
                </a:solidFill>
                <a:latin typeface="Arial" panose="020B0604020202090204" pitchFamily="34" charset="0"/>
              </a:endParaRPr>
            </a:p>
            <a:p>
              <a:pPr algn="ctr" eaLnBrk="1" hangingPunct="1"/>
              <a:r>
                <a:rPr lang="en-US" sz="1600" i="0" dirty="0">
                  <a:solidFill>
                    <a:srgbClr val="000000"/>
                  </a:solidFill>
                  <a:latin typeface="Arial" panose="020B0604020202090204" pitchFamily="34" charset="0"/>
                </a:rPr>
                <a:t>(VLAN ports 1-8)</a:t>
              </a:r>
              <a:endParaRPr lang="en-US" sz="1600" i="0" dirty="0">
                <a:solidFill>
                  <a:srgbClr val="000000"/>
                </a:solidFill>
                <a:latin typeface="Arial" panose="020B0604020202090204" pitchFamily="34" charset="0"/>
              </a:endParaRPr>
            </a:p>
          </p:txBody>
        </p:sp>
        <p:sp>
          <p:nvSpPr>
            <p:cNvPr id="196" name="Text Box 73"/>
            <p:cNvSpPr txBox="1">
              <a:spLocks noChangeArrowheads="1"/>
            </p:cNvSpPr>
            <p:nvPr/>
          </p:nvSpPr>
          <p:spPr bwMode="auto">
            <a:xfrm>
              <a:off x="2656355" y="3117850"/>
              <a:ext cx="1572280" cy="499878"/>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600" i="0" dirty="0">
                  <a:solidFill>
                    <a:srgbClr val="000000"/>
                  </a:solidFill>
                  <a:latin typeface="Arial" panose="020B0604020202090204" pitchFamily="34" charset="0"/>
                </a:rPr>
                <a:t>Computer Science</a:t>
              </a:r>
              <a:endParaRPr lang="en-US" sz="1600" i="0" dirty="0">
                <a:solidFill>
                  <a:srgbClr val="000000"/>
                </a:solidFill>
                <a:latin typeface="Arial" panose="020B0604020202090204" pitchFamily="34" charset="0"/>
              </a:endParaRPr>
            </a:p>
            <a:p>
              <a:pPr algn="ctr" eaLnBrk="1" hangingPunct="1"/>
              <a:r>
                <a:rPr lang="en-US" sz="1600" i="0" dirty="0">
                  <a:solidFill>
                    <a:srgbClr val="000000"/>
                  </a:solidFill>
                  <a:latin typeface="Arial" panose="020B0604020202090204" pitchFamily="34" charset="0"/>
                </a:rPr>
                <a:t>(VLAN ports 9-15)</a:t>
              </a:r>
              <a:endParaRPr lang="en-US" sz="1600" i="0" dirty="0">
                <a:solidFill>
                  <a:srgbClr val="000000"/>
                </a:solidFill>
                <a:latin typeface="Arial" panose="020B0604020202090204" pitchFamily="34" charset="0"/>
              </a:endParaRPr>
            </a:p>
          </p:txBody>
        </p:sp>
        <p:sp>
          <p:nvSpPr>
            <p:cNvPr id="198" name="Text Box 74"/>
            <p:cNvSpPr txBox="1">
              <a:spLocks noChangeArrowheads="1"/>
            </p:cNvSpPr>
            <p:nvPr/>
          </p:nvSpPr>
          <p:spPr bwMode="auto">
            <a:xfrm>
              <a:off x="3322638" y="1824038"/>
              <a:ext cx="27372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15</a:t>
              </a:r>
              <a:endParaRPr lang="en-US" sz="1000" i="0" dirty="0">
                <a:solidFill>
                  <a:srgbClr val="000000"/>
                </a:solidFill>
                <a:latin typeface="Arial" panose="020B0604020202090204" pitchFamily="34" charset="0"/>
              </a:endParaRPr>
            </a:p>
          </p:txBody>
        </p:sp>
        <p:sp>
          <p:nvSpPr>
            <p:cNvPr id="199" name="Oval 81"/>
            <p:cNvSpPr>
              <a:spLocks noChangeArrowheads="1"/>
            </p:cNvSpPr>
            <p:nvPr/>
          </p:nvSpPr>
          <p:spPr bwMode="auto">
            <a:xfrm>
              <a:off x="1449388" y="2189163"/>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48" name="Oval 82"/>
            <p:cNvSpPr>
              <a:spLocks noChangeArrowheads="1"/>
            </p:cNvSpPr>
            <p:nvPr/>
          </p:nvSpPr>
          <p:spPr bwMode="auto">
            <a:xfrm>
              <a:off x="1741488" y="2185988"/>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63" name="Oval 83"/>
            <p:cNvSpPr>
              <a:spLocks noChangeArrowheads="1"/>
            </p:cNvSpPr>
            <p:nvPr/>
          </p:nvSpPr>
          <p:spPr bwMode="auto">
            <a:xfrm>
              <a:off x="2328863" y="2190750"/>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64" name="Oval 84"/>
            <p:cNvSpPr>
              <a:spLocks noChangeArrowheads="1"/>
            </p:cNvSpPr>
            <p:nvPr/>
          </p:nvSpPr>
          <p:spPr bwMode="auto">
            <a:xfrm>
              <a:off x="2660650" y="2187575"/>
              <a:ext cx="42863"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65" name="Oval 85"/>
            <p:cNvSpPr>
              <a:spLocks noChangeArrowheads="1"/>
            </p:cNvSpPr>
            <p:nvPr/>
          </p:nvSpPr>
          <p:spPr bwMode="auto">
            <a:xfrm>
              <a:off x="2647950" y="1973263"/>
              <a:ext cx="42863"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66" name="Oval 86"/>
            <p:cNvSpPr>
              <a:spLocks noChangeArrowheads="1"/>
            </p:cNvSpPr>
            <p:nvPr/>
          </p:nvSpPr>
          <p:spPr bwMode="auto">
            <a:xfrm>
              <a:off x="3522663" y="1970088"/>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67" name="Text Box 45"/>
            <p:cNvSpPr txBox="1">
              <a:spLocks noChangeArrowheads="1"/>
            </p:cNvSpPr>
            <p:nvPr/>
          </p:nvSpPr>
          <p:spPr bwMode="auto">
            <a:xfrm>
              <a:off x="1112838" y="2554288"/>
              <a:ext cx="413815" cy="394641"/>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i="0" dirty="0">
                  <a:solidFill>
                    <a:srgbClr val="000000"/>
                  </a:solidFill>
                  <a:latin typeface="Arial" panose="020B0604020202090204" pitchFamily="34" charset="0"/>
                </a:rPr>
                <a:t>…</a:t>
              </a:r>
              <a:endParaRPr lang="en-US" i="0" dirty="0">
                <a:solidFill>
                  <a:srgbClr val="000000"/>
                </a:solidFill>
                <a:latin typeface="Arial" panose="020B0604020202090204" pitchFamily="34" charset="0"/>
              </a:endParaRPr>
            </a:p>
          </p:txBody>
        </p:sp>
        <p:sp>
          <p:nvSpPr>
            <p:cNvPr id="268" name="Rectangle 113"/>
            <p:cNvSpPr>
              <a:spLocks noChangeArrowheads="1"/>
            </p:cNvSpPr>
            <p:nvPr/>
          </p:nvSpPr>
          <p:spPr bwMode="auto">
            <a:xfrm>
              <a:off x="6888163" y="2105025"/>
              <a:ext cx="279400" cy="238125"/>
            </a:xfrm>
            <a:prstGeom prst="rect">
              <a:avLst/>
            </a:prstGeom>
            <a:noFill/>
            <a:ln>
              <a:noFill/>
            </a:ln>
            <a:effectLst/>
          </p:spPr>
          <p:txBody>
            <a:bodyPr wrap="none" anchor="ctr"/>
            <a:lstStyle/>
            <a:p>
              <a:pPr>
                <a:defRPr/>
              </a:pPr>
              <a:endParaRPr lang="en-US" sz="2400" dirty="0">
                <a:solidFill>
                  <a:srgbClr val="000000"/>
                </a:solidFill>
                <a:cs typeface="+mn-cs"/>
              </a:endParaRPr>
            </a:p>
          </p:txBody>
        </p:sp>
        <p:sp>
          <p:nvSpPr>
            <p:cNvPr id="269" name="Rectangle 77"/>
            <p:cNvSpPr>
              <a:spLocks noChangeArrowheads="1"/>
            </p:cNvSpPr>
            <p:nvPr/>
          </p:nvSpPr>
          <p:spPr bwMode="auto">
            <a:xfrm>
              <a:off x="6877050" y="1884363"/>
              <a:ext cx="290513" cy="209550"/>
            </a:xfrm>
            <a:prstGeom prst="rect">
              <a:avLst/>
            </a:prstGeom>
            <a:solidFill>
              <a:srgbClr val="FFFF00"/>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70" name="Rectangle 76"/>
            <p:cNvSpPr>
              <a:spLocks noChangeArrowheads="1"/>
            </p:cNvSpPr>
            <p:nvPr/>
          </p:nvSpPr>
          <p:spPr bwMode="auto">
            <a:xfrm>
              <a:off x="5986463" y="1889125"/>
              <a:ext cx="890587" cy="457200"/>
            </a:xfrm>
            <a:prstGeom prst="rect">
              <a:avLst/>
            </a:prstGeom>
            <a:no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71" name="Line 17"/>
            <p:cNvSpPr>
              <a:spLocks noChangeShapeType="1"/>
            </p:cNvSpPr>
            <p:nvPr/>
          </p:nvSpPr>
          <p:spPr bwMode="auto">
            <a:xfrm>
              <a:off x="6586538" y="1890713"/>
              <a:ext cx="0" cy="463550"/>
            </a:xfrm>
            <a:prstGeom prst="line">
              <a:avLst/>
            </a:prstGeom>
            <a:noFill/>
            <a:ln w="9525">
              <a:solidFill>
                <a:schemeClr val="tx1"/>
              </a:solidFill>
              <a:round/>
            </a:ln>
          </p:spPr>
          <p:txBody>
            <a:bodyPr/>
            <a:lstStyle/>
            <a:p>
              <a:endParaRPr lang="en-US" sz="2400" dirty="0"/>
            </a:p>
          </p:txBody>
        </p:sp>
        <p:sp>
          <p:nvSpPr>
            <p:cNvPr id="272" name="Line 24"/>
            <p:cNvSpPr>
              <a:spLocks noChangeShapeType="1"/>
            </p:cNvSpPr>
            <p:nvPr/>
          </p:nvSpPr>
          <p:spPr bwMode="auto">
            <a:xfrm>
              <a:off x="6291263" y="1885950"/>
              <a:ext cx="0" cy="463550"/>
            </a:xfrm>
            <a:prstGeom prst="line">
              <a:avLst/>
            </a:prstGeom>
            <a:noFill/>
            <a:ln w="9525">
              <a:solidFill>
                <a:schemeClr val="tx1"/>
              </a:solidFill>
              <a:round/>
            </a:ln>
          </p:spPr>
          <p:txBody>
            <a:bodyPr/>
            <a:lstStyle/>
            <a:p>
              <a:endParaRPr lang="en-US" sz="2400" dirty="0"/>
            </a:p>
          </p:txBody>
        </p:sp>
        <p:sp>
          <p:nvSpPr>
            <p:cNvPr id="273" name="Line 25"/>
            <p:cNvSpPr>
              <a:spLocks noChangeShapeType="1"/>
            </p:cNvSpPr>
            <p:nvPr/>
          </p:nvSpPr>
          <p:spPr bwMode="auto">
            <a:xfrm>
              <a:off x="6881813" y="1881188"/>
              <a:ext cx="0" cy="463550"/>
            </a:xfrm>
            <a:prstGeom prst="line">
              <a:avLst/>
            </a:prstGeom>
            <a:noFill/>
            <a:ln w="9525">
              <a:solidFill>
                <a:schemeClr val="tx1"/>
              </a:solidFill>
              <a:round/>
            </a:ln>
          </p:spPr>
          <p:txBody>
            <a:bodyPr/>
            <a:lstStyle/>
            <a:p>
              <a:endParaRPr lang="en-US" sz="2400" dirty="0"/>
            </a:p>
          </p:txBody>
        </p:sp>
        <p:sp>
          <p:nvSpPr>
            <p:cNvPr id="274" name="Text Box 29"/>
            <p:cNvSpPr txBox="1">
              <a:spLocks noChangeArrowheads="1"/>
            </p:cNvSpPr>
            <p:nvPr/>
          </p:nvSpPr>
          <p:spPr bwMode="auto">
            <a:xfrm>
              <a:off x="5903913" y="2054225"/>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2</a:t>
              </a:r>
              <a:endParaRPr lang="en-US" sz="1000" i="0" dirty="0">
                <a:solidFill>
                  <a:srgbClr val="000000"/>
                </a:solidFill>
                <a:latin typeface="Arial" panose="020B0604020202090204" pitchFamily="34" charset="0"/>
              </a:endParaRPr>
            </a:p>
          </p:txBody>
        </p:sp>
        <p:sp>
          <p:nvSpPr>
            <p:cNvPr id="275" name="Text Box 74"/>
            <p:cNvSpPr txBox="1">
              <a:spLocks noChangeArrowheads="1"/>
            </p:cNvSpPr>
            <p:nvPr/>
          </p:nvSpPr>
          <p:spPr bwMode="auto">
            <a:xfrm>
              <a:off x="6794500" y="1830388"/>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7</a:t>
              </a:r>
              <a:endParaRPr lang="en-US" sz="1000" i="0" dirty="0">
                <a:solidFill>
                  <a:srgbClr val="000000"/>
                </a:solidFill>
                <a:latin typeface="Arial" panose="020B0604020202090204" pitchFamily="34" charset="0"/>
              </a:endParaRPr>
            </a:p>
          </p:txBody>
        </p:sp>
        <p:sp>
          <p:nvSpPr>
            <p:cNvPr id="276" name="Oval 84"/>
            <p:cNvSpPr>
              <a:spLocks noChangeArrowheads="1"/>
            </p:cNvSpPr>
            <p:nvPr/>
          </p:nvSpPr>
          <p:spPr bwMode="auto">
            <a:xfrm>
              <a:off x="6132513" y="2193925"/>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77" name="Oval 86"/>
            <p:cNvSpPr>
              <a:spLocks noChangeArrowheads="1"/>
            </p:cNvSpPr>
            <p:nvPr/>
          </p:nvSpPr>
          <p:spPr bwMode="auto">
            <a:xfrm>
              <a:off x="6994525" y="1976438"/>
              <a:ext cx="42863"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78" name="AutoShape 8"/>
            <p:cNvSpPr>
              <a:spLocks noChangeArrowheads="1"/>
            </p:cNvSpPr>
            <p:nvPr/>
          </p:nvSpPr>
          <p:spPr bwMode="auto">
            <a:xfrm>
              <a:off x="5972175" y="1612900"/>
              <a:ext cx="1630363" cy="261938"/>
            </a:xfrm>
            <a:prstGeom prst="parallelogram">
              <a:avLst>
                <a:gd name="adj" fmla="val 155606"/>
              </a:avLst>
            </a:prstGeom>
            <a:solidFill>
              <a:schemeClr val="bg1"/>
            </a:solidFill>
            <a:ln w="9525">
              <a:solidFill>
                <a:schemeClr val="tx1"/>
              </a:solidFill>
              <a:miter lim="800000"/>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79" name="Freeform 10"/>
            <p:cNvSpPr/>
            <p:nvPr/>
          </p:nvSpPr>
          <p:spPr bwMode="auto">
            <a:xfrm>
              <a:off x="6154738" y="1657350"/>
              <a:ext cx="118427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a:lstStyle/>
            <a:p>
              <a:endParaRPr lang="en-US" sz="2400" dirty="0"/>
            </a:p>
          </p:txBody>
        </p:sp>
        <p:sp>
          <p:nvSpPr>
            <p:cNvPr id="280" name="Freeform 10"/>
            <p:cNvSpPr/>
            <p:nvPr/>
          </p:nvSpPr>
          <p:spPr bwMode="auto">
            <a:xfrm flipV="1">
              <a:off x="6354763" y="1657350"/>
              <a:ext cx="873125" cy="166688"/>
            </a:xfrm>
            <a:custGeom>
              <a:avLst/>
              <a:gdLst>
                <a:gd name="T0" fmla="*/ 0 w 678"/>
                <a:gd name="T1" fmla="*/ 2147483647 h 110"/>
                <a:gd name="T2" fmla="*/ 2147483647 w 678"/>
                <a:gd name="T3" fmla="*/ 2147483647 h 110"/>
                <a:gd name="T4" fmla="*/ 2147483647 w 678"/>
                <a:gd name="T5" fmla="*/ 0 h 110"/>
                <a:gd name="T6" fmla="*/ 2147483647 w 678"/>
                <a:gd name="T7" fmla="*/ 0 h 110"/>
                <a:gd name="T8" fmla="*/ 0 60000 65536"/>
                <a:gd name="T9" fmla="*/ 0 60000 65536"/>
                <a:gd name="T10" fmla="*/ 0 60000 65536"/>
                <a:gd name="T11" fmla="*/ 0 60000 65536"/>
                <a:gd name="T12" fmla="*/ 0 w 678"/>
                <a:gd name="T13" fmla="*/ 0 h 110"/>
                <a:gd name="T14" fmla="*/ 678 w 678"/>
                <a:gd name="T15" fmla="*/ 110 h 110"/>
              </a:gdLst>
              <a:ahLst/>
              <a:cxnLst>
                <a:cxn ang="T8">
                  <a:pos x="T0" y="T1"/>
                </a:cxn>
                <a:cxn ang="T9">
                  <a:pos x="T2" y="T3"/>
                </a:cxn>
                <a:cxn ang="T10">
                  <a:pos x="T4" y="T5"/>
                </a:cxn>
                <a:cxn ang="T11">
                  <a:pos x="T6" y="T7"/>
                </a:cxn>
              </a:cxnLst>
              <a:rect l="T12" t="T13" r="T14" b="T15"/>
              <a:pathLst>
                <a:path w="678" h="110">
                  <a:moveTo>
                    <a:pt x="0" y="110"/>
                  </a:moveTo>
                  <a:lnTo>
                    <a:pt x="148" y="108"/>
                  </a:lnTo>
                  <a:lnTo>
                    <a:pt x="567" y="0"/>
                  </a:lnTo>
                  <a:lnTo>
                    <a:pt x="678" y="0"/>
                  </a:lnTo>
                </a:path>
              </a:pathLst>
            </a:custGeom>
            <a:noFill/>
            <a:ln w="9525">
              <a:solidFill>
                <a:schemeClr val="tx1"/>
              </a:solidFill>
              <a:round/>
            </a:ln>
          </p:spPr>
          <p:txBody>
            <a:bodyPr rot="10800000"/>
            <a:lstStyle/>
            <a:p>
              <a:endParaRPr lang="en-US" sz="2400" dirty="0"/>
            </a:p>
          </p:txBody>
        </p:sp>
        <p:sp>
          <p:nvSpPr>
            <p:cNvPr id="281" name="Freeform 131"/>
            <p:cNvSpPr/>
            <p:nvPr/>
          </p:nvSpPr>
          <p:spPr bwMode="auto">
            <a:xfrm>
              <a:off x="7180263" y="1611313"/>
              <a:ext cx="419100" cy="723900"/>
            </a:xfrm>
            <a:custGeom>
              <a:avLst/>
              <a:gdLst>
                <a:gd name="T0" fmla="*/ 2147483647 w 264"/>
                <a:gd name="T1" fmla="*/ 0 h 456"/>
                <a:gd name="T2" fmla="*/ 2147483647 w 264"/>
                <a:gd name="T3" fmla="*/ 2147483647 h 456"/>
                <a:gd name="T4" fmla="*/ 0 w 264"/>
                <a:gd name="T5" fmla="*/ 2147483647 h 456"/>
                <a:gd name="T6" fmla="*/ 0 60000 65536"/>
                <a:gd name="T7" fmla="*/ 0 60000 65536"/>
                <a:gd name="T8" fmla="*/ 0 60000 65536"/>
              </a:gdLst>
              <a:ahLst/>
              <a:cxnLst>
                <a:cxn ang="T6">
                  <a:pos x="T0" y="T1"/>
                </a:cxn>
                <a:cxn ang="T7">
                  <a:pos x="T2" y="T3"/>
                </a:cxn>
                <a:cxn ang="T8">
                  <a:pos x="T4" y="T5"/>
                </a:cxn>
              </a:cxnLst>
              <a:rect l="0" t="0" r="r" b="b"/>
              <a:pathLst>
                <a:path w="264" h="456">
                  <a:moveTo>
                    <a:pt x="264" y="0"/>
                  </a:moveTo>
                  <a:lnTo>
                    <a:pt x="262" y="248"/>
                  </a:lnTo>
                  <a:lnTo>
                    <a:pt x="0" y="456"/>
                  </a:lnTo>
                </a:path>
              </a:pathLst>
            </a:custGeom>
            <a:noFill/>
            <a:ln w="9525" cap="flat" cmpd="sng">
              <a:solidFill>
                <a:schemeClr val="tx1"/>
              </a:solidFill>
              <a:prstDash val="solid"/>
              <a:round/>
            </a:ln>
            <a:effectLst/>
          </p:spPr>
          <p:txBody>
            <a:bodyPr wrap="none"/>
            <a:lstStyle/>
            <a:p>
              <a:endParaRPr lang="en-US" sz="2400" dirty="0"/>
            </a:p>
          </p:txBody>
        </p:sp>
        <p:sp>
          <p:nvSpPr>
            <p:cNvPr id="282" name="Freeform 132"/>
            <p:cNvSpPr/>
            <p:nvPr/>
          </p:nvSpPr>
          <p:spPr bwMode="auto">
            <a:xfrm>
              <a:off x="5969000" y="1868488"/>
              <a:ext cx="1209675" cy="481012"/>
            </a:xfrm>
            <a:custGeom>
              <a:avLst/>
              <a:gdLst>
                <a:gd name="T0" fmla="*/ 0 w 762"/>
                <a:gd name="T1" fmla="*/ 2147483647 h 303"/>
                <a:gd name="T2" fmla="*/ 0 w 762"/>
                <a:gd name="T3" fmla="*/ 2147483647 h 303"/>
                <a:gd name="T4" fmla="*/ 2147483647 w 762"/>
                <a:gd name="T5" fmla="*/ 2147483647 h 303"/>
                <a:gd name="T6" fmla="*/ 2147483647 w 762"/>
                <a:gd name="T7" fmla="*/ 0 h 303"/>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62" h="303">
                  <a:moveTo>
                    <a:pt x="0" y="3"/>
                  </a:moveTo>
                  <a:lnTo>
                    <a:pt x="0" y="303"/>
                  </a:lnTo>
                  <a:lnTo>
                    <a:pt x="762" y="303"/>
                  </a:lnTo>
                  <a:lnTo>
                    <a:pt x="762" y="0"/>
                  </a:lnTo>
                </a:path>
              </a:pathLst>
            </a:custGeom>
            <a:noFill/>
            <a:ln w="9525" cap="flat" cmpd="sng">
              <a:solidFill>
                <a:schemeClr val="tx1"/>
              </a:solidFill>
              <a:prstDash val="solid"/>
              <a:round/>
            </a:ln>
            <a:effectLst/>
          </p:spPr>
          <p:txBody>
            <a:bodyPr wrap="none"/>
            <a:lstStyle/>
            <a:p>
              <a:endParaRPr lang="en-US" sz="2400" dirty="0"/>
            </a:p>
          </p:txBody>
        </p:sp>
        <p:sp>
          <p:nvSpPr>
            <p:cNvPr id="283" name="Line 133"/>
            <p:cNvSpPr>
              <a:spLocks noChangeShapeType="1"/>
            </p:cNvSpPr>
            <p:nvPr/>
          </p:nvSpPr>
          <p:spPr bwMode="auto">
            <a:xfrm flipV="1">
              <a:off x="5969000" y="2092325"/>
              <a:ext cx="1219200" cy="4763"/>
            </a:xfrm>
            <a:prstGeom prst="line">
              <a:avLst/>
            </a:prstGeom>
            <a:noFill/>
            <a:ln w="9525">
              <a:solidFill>
                <a:schemeClr val="tx1"/>
              </a:solidFill>
              <a:round/>
            </a:ln>
            <a:effectLst/>
          </p:spPr>
          <p:txBody>
            <a:bodyPr wrap="none"/>
            <a:lstStyle/>
            <a:p>
              <a:pPr>
                <a:defRPr/>
              </a:pPr>
              <a:endParaRPr lang="en-US" sz="2400" dirty="0">
                <a:cs typeface="+mn-cs"/>
              </a:endParaRPr>
            </a:p>
          </p:txBody>
        </p:sp>
        <p:sp>
          <p:nvSpPr>
            <p:cNvPr id="284" name="Line 69"/>
            <p:cNvSpPr>
              <a:spLocks noChangeShapeType="1"/>
            </p:cNvSpPr>
            <p:nvPr/>
          </p:nvSpPr>
          <p:spPr bwMode="auto">
            <a:xfrm flipH="1">
              <a:off x="5983288" y="2216150"/>
              <a:ext cx="165100" cy="301625"/>
            </a:xfrm>
            <a:prstGeom prst="line">
              <a:avLst/>
            </a:prstGeom>
            <a:noFill/>
            <a:ln w="9525">
              <a:solidFill>
                <a:schemeClr val="tx1"/>
              </a:solidFill>
              <a:round/>
            </a:ln>
          </p:spPr>
          <p:txBody>
            <a:bodyPr/>
            <a:lstStyle/>
            <a:p>
              <a:endParaRPr lang="en-US" sz="2400" dirty="0"/>
            </a:p>
          </p:txBody>
        </p:sp>
        <p:sp>
          <p:nvSpPr>
            <p:cNvPr id="285" name="Line 70"/>
            <p:cNvSpPr>
              <a:spLocks noChangeShapeType="1"/>
            </p:cNvSpPr>
            <p:nvPr/>
          </p:nvSpPr>
          <p:spPr bwMode="auto">
            <a:xfrm>
              <a:off x="6438900" y="1990725"/>
              <a:ext cx="179388" cy="627063"/>
            </a:xfrm>
            <a:prstGeom prst="line">
              <a:avLst/>
            </a:prstGeom>
            <a:noFill/>
            <a:ln w="9525">
              <a:solidFill>
                <a:schemeClr val="tx1"/>
              </a:solidFill>
              <a:round/>
            </a:ln>
          </p:spPr>
          <p:txBody>
            <a:bodyPr/>
            <a:lstStyle/>
            <a:p>
              <a:endParaRPr lang="en-US" sz="2400" dirty="0"/>
            </a:p>
          </p:txBody>
        </p:sp>
        <p:sp>
          <p:nvSpPr>
            <p:cNvPr id="286" name="Line 71"/>
            <p:cNvSpPr>
              <a:spLocks noChangeShapeType="1"/>
            </p:cNvSpPr>
            <p:nvPr/>
          </p:nvSpPr>
          <p:spPr bwMode="auto">
            <a:xfrm>
              <a:off x="6999288" y="1987550"/>
              <a:ext cx="509587" cy="455613"/>
            </a:xfrm>
            <a:prstGeom prst="line">
              <a:avLst/>
            </a:prstGeom>
            <a:noFill/>
            <a:ln w="9525">
              <a:solidFill>
                <a:schemeClr val="tx1"/>
              </a:solidFill>
              <a:round/>
            </a:ln>
          </p:spPr>
          <p:txBody>
            <a:bodyPr/>
            <a:lstStyle/>
            <a:p>
              <a:endParaRPr lang="en-US" sz="2400" dirty="0"/>
            </a:p>
          </p:txBody>
        </p:sp>
        <p:sp>
          <p:nvSpPr>
            <p:cNvPr id="287" name="Oval 85"/>
            <p:cNvSpPr>
              <a:spLocks noChangeArrowheads="1"/>
            </p:cNvSpPr>
            <p:nvPr/>
          </p:nvSpPr>
          <p:spPr bwMode="auto">
            <a:xfrm>
              <a:off x="6424613" y="1970088"/>
              <a:ext cx="42862" cy="47625"/>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288" name="Text Box 27"/>
            <p:cNvSpPr txBox="1">
              <a:spLocks noChangeArrowheads="1"/>
            </p:cNvSpPr>
            <p:nvPr/>
          </p:nvSpPr>
          <p:spPr bwMode="auto">
            <a:xfrm>
              <a:off x="6232525" y="1835150"/>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3</a:t>
              </a:r>
              <a:endParaRPr lang="en-US" sz="1000" i="0" dirty="0">
                <a:solidFill>
                  <a:srgbClr val="000000"/>
                </a:solidFill>
                <a:latin typeface="Arial" panose="020B0604020202090204" pitchFamily="34" charset="0"/>
              </a:endParaRPr>
            </a:p>
          </p:txBody>
        </p:sp>
        <p:sp>
          <p:nvSpPr>
            <p:cNvPr id="289" name="Rectangle 158"/>
            <p:cNvSpPr>
              <a:spLocks noChangeArrowheads="1"/>
            </p:cNvSpPr>
            <p:nvPr/>
          </p:nvSpPr>
          <p:spPr bwMode="auto">
            <a:xfrm>
              <a:off x="6591300" y="1885950"/>
              <a:ext cx="280988" cy="204788"/>
            </a:xfrm>
            <a:prstGeom prst="rect">
              <a:avLst/>
            </a:prstGeom>
            <a:solidFill>
              <a:srgbClr val="00FFFF"/>
            </a:solidFill>
            <a:ln>
              <a:noFill/>
            </a:ln>
            <a:effectLst/>
          </p:spPr>
          <p:txBody>
            <a:bodyPr wrap="none" anchor="ctr"/>
            <a:lstStyle/>
            <a:p>
              <a:pPr>
                <a:defRPr/>
              </a:pPr>
              <a:endParaRPr lang="en-US" sz="2400" dirty="0">
                <a:solidFill>
                  <a:srgbClr val="000000"/>
                </a:solidFill>
                <a:cs typeface="+mn-cs"/>
              </a:endParaRPr>
            </a:p>
          </p:txBody>
        </p:sp>
        <p:sp>
          <p:nvSpPr>
            <p:cNvPr id="290" name="Text Box 73"/>
            <p:cNvSpPr txBox="1">
              <a:spLocks noChangeArrowheads="1"/>
            </p:cNvSpPr>
            <p:nvPr/>
          </p:nvSpPr>
          <p:spPr bwMode="auto">
            <a:xfrm>
              <a:off x="5514686" y="3124200"/>
              <a:ext cx="2675516" cy="499878"/>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algn="ctr" eaLnBrk="1" hangingPunct="1"/>
              <a:r>
                <a:rPr lang="en-US" sz="1600" i="0" dirty="0">
                  <a:solidFill>
                    <a:srgbClr val="000000"/>
                  </a:solidFill>
                  <a:latin typeface="Arial" panose="020B0604020202090204" pitchFamily="34" charset="0"/>
                </a:rPr>
                <a:t>Ports 2,3,5 belong to EE VLAN</a:t>
              </a:r>
              <a:endParaRPr lang="en-US" sz="1600" i="0" dirty="0">
                <a:solidFill>
                  <a:srgbClr val="000000"/>
                </a:solidFill>
                <a:latin typeface="Arial" panose="020B0604020202090204" pitchFamily="34" charset="0"/>
              </a:endParaRPr>
            </a:p>
            <a:p>
              <a:pPr algn="ctr" eaLnBrk="1" hangingPunct="1"/>
              <a:r>
                <a:rPr lang="en-US" sz="1600" i="0" dirty="0">
                  <a:solidFill>
                    <a:srgbClr val="000000"/>
                  </a:solidFill>
                  <a:latin typeface="Arial" panose="020B0604020202090204" pitchFamily="34" charset="0"/>
                </a:rPr>
                <a:t>Ports 4,6,7,8 belong to CS VLAN</a:t>
              </a:r>
              <a:endParaRPr lang="en-US" sz="1600" i="0" dirty="0">
                <a:solidFill>
                  <a:srgbClr val="000000"/>
                </a:solidFill>
                <a:latin typeface="Arial" panose="020B0604020202090204" pitchFamily="34" charset="0"/>
              </a:endParaRPr>
            </a:p>
          </p:txBody>
        </p:sp>
        <p:sp>
          <p:nvSpPr>
            <p:cNvPr id="291" name="Text Box 27"/>
            <p:cNvSpPr txBox="1">
              <a:spLocks noChangeArrowheads="1"/>
            </p:cNvSpPr>
            <p:nvPr/>
          </p:nvSpPr>
          <p:spPr bwMode="auto">
            <a:xfrm>
              <a:off x="6513513" y="1835150"/>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5</a:t>
              </a:r>
              <a:endParaRPr lang="en-US" sz="1000" i="0" dirty="0">
                <a:solidFill>
                  <a:srgbClr val="000000"/>
                </a:solidFill>
                <a:latin typeface="Arial" panose="020B0604020202090204" pitchFamily="34" charset="0"/>
              </a:endParaRPr>
            </a:p>
          </p:txBody>
        </p:sp>
        <p:sp>
          <p:nvSpPr>
            <p:cNvPr id="292" name="Text Box 27"/>
            <p:cNvSpPr txBox="1">
              <a:spLocks noChangeArrowheads="1"/>
            </p:cNvSpPr>
            <p:nvPr/>
          </p:nvSpPr>
          <p:spPr bwMode="auto">
            <a:xfrm>
              <a:off x="6237288" y="2049463"/>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4</a:t>
              </a:r>
              <a:endParaRPr lang="en-US" sz="1000" i="0" dirty="0">
                <a:solidFill>
                  <a:srgbClr val="000000"/>
                </a:solidFill>
                <a:latin typeface="Arial" panose="020B0604020202090204" pitchFamily="34" charset="0"/>
              </a:endParaRPr>
            </a:p>
          </p:txBody>
        </p:sp>
        <p:sp>
          <p:nvSpPr>
            <p:cNvPr id="293" name="Text Box 27"/>
            <p:cNvSpPr txBox="1">
              <a:spLocks noChangeArrowheads="1"/>
            </p:cNvSpPr>
            <p:nvPr/>
          </p:nvSpPr>
          <p:spPr bwMode="auto">
            <a:xfrm>
              <a:off x="6513513" y="2049463"/>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6</a:t>
              </a:r>
              <a:endParaRPr lang="en-US" sz="1000" i="0" dirty="0">
                <a:solidFill>
                  <a:srgbClr val="000000"/>
                </a:solidFill>
                <a:latin typeface="Arial" panose="020B0604020202090204" pitchFamily="34" charset="0"/>
              </a:endParaRPr>
            </a:p>
          </p:txBody>
        </p:sp>
        <p:sp>
          <p:nvSpPr>
            <p:cNvPr id="294" name="Text Box 27"/>
            <p:cNvSpPr txBox="1">
              <a:spLocks noChangeArrowheads="1"/>
            </p:cNvSpPr>
            <p:nvPr/>
          </p:nvSpPr>
          <p:spPr bwMode="auto">
            <a:xfrm>
              <a:off x="6813550" y="2054225"/>
              <a:ext cx="214451" cy="210475"/>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000000"/>
                  </a:solidFill>
                  <a:latin typeface="Arial" panose="020B0604020202090204" pitchFamily="34" charset="0"/>
                </a:rPr>
                <a:t>8</a:t>
              </a:r>
              <a:endParaRPr lang="en-US" sz="1000" i="0" dirty="0">
                <a:solidFill>
                  <a:srgbClr val="000000"/>
                </a:solidFill>
                <a:latin typeface="Arial" panose="020B0604020202090204" pitchFamily="34" charset="0"/>
              </a:endParaRPr>
            </a:p>
          </p:txBody>
        </p:sp>
        <p:grpSp>
          <p:nvGrpSpPr>
            <p:cNvPr id="295" name="Group 170"/>
            <p:cNvGrpSpPr/>
            <p:nvPr/>
          </p:nvGrpSpPr>
          <p:grpSpPr bwMode="auto">
            <a:xfrm>
              <a:off x="3327399" y="1835150"/>
              <a:ext cx="2835275" cy="423863"/>
              <a:chOff x="2096" y="1156"/>
              <a:chExt cx="1786" cy="267"/>
            </a:xfrm>
          </p:grpSpPr>
          <p:sp>
            <p:nvSpPr>
              <p:cNvPr id="323" name="Oval 85"/>
              <p:cNvSpPr>
                <a:spLocks noChangeArrowheads="1"/>
              </p:cNvSpPr>
              <p:nvPr/>
            </p:nvSpPr>
            <p:spPr bwMode="auto">
              <a:xfrm>
                <a:off x="2215" y="1381"/>
                <a:ext cx="27" cy="30"/>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grpSp>
            <p:nvGrpSpPr>
              <p:cNvPr id="324" name="Group 169"/>
              <p:cNvGrpSpPr/>
              <p:nvPr/>
            </p:nvGrpSpPr>
            <p:grpSpPr bwMode="auto">
              <a:xfrm>
                <a:off x="2096" y="1156"/>
                <a:ext cx="1786" cy="267"/>
                <a:chOff x="2096" y="1156"/>
                <a:chExt cx="1786" cy="267"/>
              </a:xfrm>
            </p:grpSpPr>
            <p:sp>
              <p:nvSpPr>
                <p:cNvPr id="325" name="Text Box 28"/>
                <p:cNvSpPr txBox="1">
                  <a:spLocks noChangeArrowheads="1"/>
                </p:cNvSpPr>
                <p:nvPr/>
              </p:nvSpPr>
              <p:spPr bwMode="auto">
                <a:xfrm>
                  <a:off x="2096" y="1290"/>
                  <a:ext cx="172" cy="133"/>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FF0000"/>
                      </a:solidFill>
                      <a:latin typeface="Arial" panose="020B0604020202090204" pitchFamily="34" charset="0"/>
                    </a:rPr>
                    <a:t>16</a:t>
                  </a:r>
                  <a:endParaRPr lang="en-US" sz="1000" i="0" dirty="0">
                    <a:solidFill>
                      <a:srgbClr val="FF0000"/>
                    </a:solidFill>
                    <a:latin typeface="Arial" panose="020B0604020202090204" pitchFamily="34" charset="0"/>
                  </a:endParaRPr>
                </a:p>
              </p:txBody>
            </p:sp>
            <p:sp>
              <p:nvSpPr>
                <p:cNvPr id="326" name="Text Box 27"/>
                <p:cNvSpPr txBox="1">
                  <a:spLocks noChangeArrowheads="1"/>
                </p:cNvSpPr>
                <p:nvPr/>
              </p:nvSpPr>
              <p:spPr bwMode="auto">
                <a:xfrm>
                  <a:off x="3731" y="1156"/>
                  <a:ext cx="135" cy="133"/>
                </a:xfrm>
                <a:prstGeom prst="rect">
                  <a:avLst/>
                </a:prstGeom>
                <a:noFill/>
                <a:ln>
                  <a:noFill/>
                </a:ln>
              </p:spPr>
              <p:txBody>
                <a:bodyPr wrap="none">
                  <a:spAutoFit/>
                </a:bodyPr>
                <a:lstStyle>
                  <a:lvl1pPr>
                    <a:defRPr sz="2400" i="1">
                      <a:solidFill>
                        <a:schemeClr val="tx1"/>
                      </a:solidFill>
                      <a:latin typeface="Comic Sans MS" panose="030F0902030302020204" pitchFamily="66" charset="0"/>
                      <a:ea typeface="MS PGothic" charset="0"/>
                      <a:cs typeface="MS PGothic" charset="0"/>
                    </a:defRPr>
                  </a:lvl1pPr>
                  <a:lvl2pPr marL="742950" indent="-285750">
                    <a:defRPr sz="2400" i="1">
                      <a:solidFill>
                        <a:schemeClr val="tx1"/>
                      </a:solidFill>
                      <a:latin typeface="Comic Sans MS" panose="030F0902030302020204" pitchFamily="66" charset="0"/>
                      <a:ea typeface="MS PGothic" charset="0"/>
                    </a:defRPr>
                  </a:lvl2pPr>
                  <a:lvl3pPr marL="1143000" indent="-228600">
                    <a:defRPr sz="2400" i="1">
                      <a:solidFill>
                        <a:schemeClr val="tx1"/>
                      </a:solidFill>
                      <a:latin typeface="Comic Sans MS" panose="030F0902030302020204" pitchFamily="66" charset="0"/>
                      <a:ea typeface="MS PGothic" charset="0"/>
                    </a:defRPr>
                  </a:lvl3pPr>
                  <a:lvl4pPr marL="1600200" indent="-228600">
                    <a:defRPr sz="2400" i="1">
                      <a:solidFill>
                        <a:schemeClr val="tx1"/>
                      </a:solidFill>
                      <a:latin typeface="Comic Sans MS" panose="030F0902030302020204" pitchFamily="66" charset="0"/>
                      <a:ea typeface="MS PGothic" charset="0"/>
                    </a:defRPr>
                  </a:lvl4pPr>
                  <a:lvl5pPr marL="2057400" indent="-228600">
                    <a:defRPr sz="2400"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sz="2400" i="1">
                      <a:solidFill>
                        <a:schemeClr val="tx1"/>
                      </a:solidFill>
                      <a:latin typeface="Comic Sans MS" panose="030F0902030302020204" pitchFamily="66" charset="0"/>
                      <a:ea typeface="MS PGothic" charset="0"/>
                    </a:defRPr>
                  </a:lvl9pPr>
                </a:lstStyle>
                <a:p>
                  <a:pPr eaLnBrk="1" hangingPunct="1"/>
                  <a:r>
                    <a:rPr lang="en-US" sz="1000" i="0" dirty="0">
                      <a:solidFill>
                        <a:srgbClr val="FF0000"/>
                      </a:solidFill>
                      <a:latin typeface="Arial" panose="020B0604020202090204" pitchFamily="34" charset="0"/>
                    </a:rPr>
                    <a:t>1</a:t>
                  </a:r>
                  <a:endParaRPr lang="en-US" sz="1000" i="0" dirty="0">
                    <a:solidFill>
                      <a:srgbClr val="FF0000"/>
                    </a:solidFill>
                    <a:latin typeface="Arial" panose="020B0604020202090204" pitchFamily="34" charset="0"/>
                  </a:endParaRPr>
                </a:p>
              </p:txBody>
            </p:sp>
            <p:sp>
              <p:nvSpPr>
                <p:cNvPr id="327" name="Oval 85"/>
                <p:cNvSpPr>
                  <a:spLocks noChangeArrowheads="1"/>
                </p:cNvSpPr>
                <p:nvPr/>
              </p:nvSpPr>
              <p:spPr bwMode="auto">
                <a:xfrm>
                  <a:off x="3855" y="1247"/>
                  <a:ext cx="27" cy="30"/>
                </a:xfrm>
                <a:prstGeom prst="ellipse">
                  <a:avLst/>
                </a:prstGeom>
                <a:solidFill>
                  <a:schemeClr val="tx1"/>
                </a:solidFill>
                <a:ln>
                  <a:noFill/>
                </a:ln>
              </p:spPr>
              <p:txBody>
                <a:bodyPr wrap="none" anchor="ctr"/>
                <a:lstStyle/>
                <a:p>
                  <a:pPr eaLnBrk="1" hangingPunct="1"/>
                  <a:endParaRPr lang="en-US" sz="2400" i="0" dirty="0">
                    <a:solidFill>
                      <a:srgbClr val="000000"/>
                    </a:solidFill>
                    <a:latin typeface="Arial" panose="020B0604020202090204" pitchFamily="34" charset="0"/>
                  </a:endParaRPr>
                </a:p>
              </p:txBody>
            </p:sp>
            <p:sp>
              <p:nvSpPr>
                <p:cNvPr id="328" name="Freeform 168"/>
                <p:cNvSpPr/>
                <p:nvPr/>
              </p:nvSpPr>
              <p:spPr bwMode="auto">
                <a:xfrm>
                  <a:off x="2226" y="1260"/>
                  <a:ext cx="1644" cy="135"/>
                </a:xfrm>
                <a:custGeom>
                  <a:avLst/>
                  <a:gdLst>
                    <a:gd name="T0" fmla="*/ 0 w 1644"/>
                    <a:gd name="T1" fmla="*/ 135 h 135"/>
                    <a:gd name="T2" fmla="*/ 852 w 1644"/>
                    <a:gd name="T3" fmla="*/ 132 h 135"/>
                    <a:gd name="T4" fmla="*/ 1050 w 1644"/>
                    <a:gd name="T5" fmla="*/ 0 h 135"/>
                    <a:gd name="T6" fmla="*/ 1644 w 1644"/>
                    <a:gd name="T7" fmla="*/ 0 h 13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644" h="135">
                      <a:moveTo>
                        <a:pt x="0" y="135"/>
                      </a:moveTo>
                      <a:lnTo>
                        <a:pt x="852" y="132"/>
                      </a:lnTo>
                      <a:lnTo>
                        <a:pt x="1050" y="0"/>
                      </a:lnTo>
                      <a:lnTo>
                        <a:pt x="1644" y="0"/>
                      </a:lnTo>
                    </a:path>
                  </a:pathLst>
                </a:custGeom>
                <a:noFill/>
                <a:ln w="28575" cap="flat" cmpd="sng">
                  <a:solidFill>
                    <a:srgbClr val="FF0000"/>
                  </a:solidFill>
                  <a:prstDash val="solid"/>
                  <a:round/>
                </a:ln>
                <a:effectLst/>
              </p:spPr>
              <p:txBody>
                <a:bodyPr wrap="none"/>
                <a:lstStyle/>
                <a:p>
                  <a:endParaRPr lang="en-US" sz="2400" dirty="0"/>
                </a:p>
              </p:txBody>
            </p:sp>
          </p:grpSp>
        </p:grpSp>
        <p:grpSp>
          <p:nvGrpSpPr>
            <p:cNvPr id="296" name="Group 44"/>
            <p:cNvGrpSpPr/>
            <p:nvPr/>
          </p:nvGrpSpPr>
          <p:grpSpPr bwMode="auto">
            <a:xfrm>
              <a:off x="254000" y="2316163"/>
              <a:ext cx="538163" cy="558800"/>
              <a:chOff x="-44" y="1473"/>
              <a:chExt cx="981" cy="1105"/>
            </a:xfrm>
          </p:grpSpPr>
          <p:pic>
            <p:nvPicPr>
              <p:cNvPr id="32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2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297" name="Group 44"/>
            <p:cNvGrpSpPr/>
            <p:nvPr/>
          </p:nvGrpSpPr>
          <p:grpSpPr bwMode="auto">
            <a:xfrm>
              <a:off x="619125" y="2519363"/>
              <a:ext cx="539750" cy="558800"/>
              <a:chOff x="-44" y="1473"/>
              <a:chExt cx="981" cy="1105"/>
            </a:xfrm>
          </p:grpSpPr>
          <p:pic>
            <p:nvPicPr>
              <p:cNvPr id="31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2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298" name="Group 44"/>
            <p:cNvGrpSpPr/>
            <p:nvPr/>
          </p:nvGrpSpPr>
          <p:grpSpPr bwMode="auto">
            <a:xfrm>
              <a:off x="1290638" y="2479675"/>
              <a:ext cx="538162" cy="558800"/>
              <a:chOff x="-44" y="1473"/>
              <a:chExt cx="981" cy="1105"/>
            </a:xfrm>
          </p:grpSpPr>
          <p:pic>
            <p:nvPicPr>
              <p:cNvPr id="31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1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299" name="Group 44"/>
            <p:cNvGrpSpPr/>
            <p:nvPr/>
          </p:nvGrpSpPr>
          <p:grpSpPr bwMode="auto">
            <a:xfrm>
              <a:off x="2417763" y="2498725"/>
              <a:ext cx="538162" cy="558800"/>
              <a:chOff x="-44" y="1473"/>
              <a:chExt cx="981" cy="1105"/>
            </a:xfrm>
          </p:grpSpPr>
          <p:pic>
            <p:nvPicPr>
              <p:cNvPr id="31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1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300" name="Group 44"/>
            <p:cNvGrpSpPr/>
            <p:nvPr/>
          </p:nvGrpSpPr>
          <p:grpSpPr bwMode="auto">
            <a:xfrm>
              <a:off x="2854325" y="2479675"/>
              <a:ext cx="539750" cy="558800"/>
              <a:chOff x="-44" y="1473"/>
              <a:chExt cx="981" cy="1105"/>
            </a:xfrm>
          </p:grpSpPr>
          <p:pic>
            <p:nvPicPr>
              <p:cNvPr id="313"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14"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301" name="Group 44"/>
            <p:cNvGrpSpPr/>
            <p:nvPr/>
          </p:nvGrpSpPr>
          <p:grpSpPr bwMode="auto">
            <a:xfrm>
              <a:off x="3708400" y="2327275"/>
              <a:ext cx="538163" cy="558800"/>
              <a:chOff x="-44" y="1473"/>
              <a:chExt cx="981" cy="1105"/>
            </a:xfrm>
          </p:grpSpPr>
          <p:pic>
            <p:nvPicPr>
              <p:cNvPr id="311"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12"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302" name="Group 44"/>
            <p:cNvGrpSpPr/>
            <p:nvPr/>
          </p:nvGrpSpPr>
          <p:grpSpPr bwMode="auto">
            <a:xfrm>
              <a:off x="5557838" y="2428875"/>
              <a:ext cx="538162" cy="558800"/>
              <a:chOff x="-44" y="1473"/>
              <a:chExt cx="981" cy="1105"/>
            </a:xfrm>
          </p:grpSpPr>
          <p:pic>
            <p:nvPicPr>
              <p:cNvPr id="309"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10"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303" name="Group 44"/>
            <p:cNvGrpSpPr/>
            <p:nvPr/>
          </p:nvGrpSpPr>
          <p:grpSpPr bwMode="auto">
            <a:xfrm>
              <a:off x="7183438" y="2357438"/>
              <a:ext cx="538162" cy="558800"/>
              <a:chOff x="-44" y="1473"/>
              <a:chExt cx="981" cy="1105"/>
            </a:xfrm>
          </p:grpSpPr>
          <p:pic>
            <p:nvPicPr>
              <p:cNvPr id="307"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08"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nvGrpSpPr>
            <p:cNvPr id="304" name="Group 44"/>
            <p:cNvGrpSpPr/>
            <p:nvPr/>
          </p:nvGrpSpPr>
          <p:grpSpPr bwMode="auto">
            <a:xfrm>
              <a:off x="6257925" y="2438400"/>
              <a:ext cx="539750" cy="558800"/>
              <a:chOff x="-44" y="1473"/>
              <a:chExt cx="981" cy="1105"/>
            </a:xfrm>
          </p:grpSpPr>
          <p:pic>
            <p:nvPicPr>
              <p:cNvPr id="305" name="Picture 4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p:spPr>
          </p:pic>
          <p:sp>
            <p:nvSpPr>
              <p:cNvPr id="306" name="Freeform 46"/>
              <p:cNvSpPr/>
              <p:nvPr/>
            </p:nvSpPr>
            <p:spPr bwMode="auto">
              <a:xfrm flipH="1">
                <a:off x="374" y="1579"/>
                <a:ext cx="477" cy="506"/>
              </a:xfrm>
              <a:custGeom>
                <a:avLst/>
                <a:gdLst>
                  <a:gd name="T0" fmla="*/ 0 w 356"/>
                  <a:gd name="T1" fmla="*/ 0 h 368"/>
                  <a:gd name="T2" fmla="*/ 1736 w 356"/>
                  <a:gd name="T3" fmla="*/ 95 h 368"/>
                  <a:gd name="T4" fmla="*/ 2059 w 356"/>
                  <a:gd name="T5" fmla="*/ 1990 h 368"/>
                  <a:gd name="T6" fmla="*/ 454 w 356"/>
                  <a:gd name="T7" fmla="*/ 2489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p:spPr>
            <p:txBody>
              <a:bodyPr wrap="none"/>
              <a:lstStyle/>
              <a:p>
                <a:endParaRPr lang="en-US" sz="2400" dirty="0"/>
              </a:p>
            </p:txBody>
          </p:sp>
        </p:grpSp>
      </p:gr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字节序</a:t>
            </a:r>
            <a:endParaRPr kumimoji="1" lang="zh-CN" altLang="en-US" sz="3600" i="1" dirty="0">
              <a:solidFill>
                <a:srgbClr val="C00000"/>
              </a:solidFill>
            </a:endParaRPr>
          </a:p>
        </p:txBody>
      </p:sp>
      <p:sp>
        <p:nvSpPr>
          <p:cNvPr id="3" name="内容占位符 2"/>
          <p:cNvSpPr>
            <a:spLocks noGrp="1"/>
          </p:cNvSpPr>
          <p:nvPr>
            <p:ph idx="1"/>
          </p:nvPr>
        </p:nvSpPr>
        <p:spPr/>
        <p:txBody>
          <a:bodyPr/>
          <a:lstStyle/>
          <a:p>
            <a:r>
              <a:rPr lang="zh-CN" altLang="en-GB" b="1" dirty="0"/>
              <a:t>字节</a:t>
            </a:r>
            <a:r>
              <a:rPr lang="en-US" altLang="zh-CN" sz="2400" b="1" i="1" dirty="0">
                <a:solidFill>
                  <a:srgbClr val="C00000"/>
                </a:solidFill>
              </a:rPr>
              <a:t>(</a:t>
            </a:r>
            <a:r>
              <a:rPr lang="en-GB" altLang="zh-CN" sz="2400" b="1" i="1" dirty="0">
                <a:solidFill>
                  <a:srgbClr val="C00000"/>
                </a:solidFill>
              </a:rPr>
              <a:t>Byte</a:t>
            </a:r>
            <a:r>
              <a:rPr lang="en-US" altLang="zh-CN" sz="2400" b="1" i="1" dirty="0">
                <a:solidFill>
                  <a:srgbClr val="C00000"/>
                </a:solidFill>
              </a:rPr>
              <a:t>)</a:t>
            </a:r>
            <a:endParaRPr lang="en-US" altLang="zh-CN" sz="2400" b="1" i="1" dirty="0">
              <a:solidFill>
                <a:srgbClr val="C00000"/>
              </a:solidFill>
            </a:endParaRPr>
          </a:p>
          <a:p>
            <a:pPr lvl="1"/>
            <a:r>
              <a:rPr lang="zh-CN" altLang="en-US" dirty="0"/>
              <a:t>传输和存储信息的最小单位。</a:t>
            </a:r>
            <a:endParaRPr lang="zh-CN" altLang="en-US" dirty="0"/>
          </a:p>
          <a:p>
            <a:pPr lvl="1"/>
            <a:r>
              <a:rPr lang="zh-CN" altLang="en-US" dirty="0"/>
              <a:t>各种数据类型，都是由字节构成。</a:t>
            </a:r>
            <a:endParaRPr lang="zh-CN" altLang="en-US" dirty="0"/>
          </a:p>
          <a:p>
            <a:r>
              <a:rPr lang="zh-CN" altLang="en-US" b="1" dirty="0"/>
              <a:t>主机字节序</a:t>
            </a:r>
            <a:r>
              <a:rPr lang="en-US" altLang="zh-CN" sz="2400" b="1" i="1" dirty="0">
                <a:solidFill>
                  <a:srgbClr val="C00000"/>
                </a:solidFill>
              </a:rPr>
              <a:t>(</a:t>
            </a:r>
            <a:r>
              <a:rPr lang="en-GB" altLang="zh-CN" sz="2400" b="1" i="1" dirty="0">
                <a:solidFill>
                  <a:srgbClr val="C00000"/>
                </a:solidFill>
              </a:rPr>
              <a:t>Big-Endian </a:t>
            </a:r>
            <a:r>
              <a:rPr lang="en-US" altLang="zh-CN" sz="2400" b="1" i="1" dirty="0">
                <a:solidFill>
                  <a:srgbClr val="C00000"/>
                </a:solidFill>
              </a:rPr>
              <a:t>| </a:t>
            </a:r>
            <a:r>
              <a:rPr lang="en-GB" altLang="zh-CN" sz="2400" b="1" i="1" dirty="0">
                <a:solidFill>
                  <a:srgbClr val="C00000"/>
                </a:solidFill>
              </a:rPr>
              <a:t>Little-Endian</a:t>
            </a:r>
            <a:r>
              <a:rPr lang="en-US" altLang="zh-CN" sz="2400" b="1" i="1" dirty="0">
                <a:solidFill>
                  <a:srgbClr val="C00000"/>
                </a:solidFill>
              </a:rPr>
              <a:t>)</a:t>
            </a:r>
            <a:endParaRPr lang="en-GB" altLang="zh-CN" sz="2400" b="1" i="1" dirty="0">
              <a:solidFill>
                <a:srgbClr val="C00000"/>
              </a:solidFill>
            </a:endParaRPr>
          </a:p>
          <a:p>
            <a:pPr lvl="1"/>
            <a:r>
              <a:rPr lang="zh-CN" altLang="en-US" dirty="0"/>
              <a:t>不同类型的机器处理数据时，会按特定的字节排列顺序读取存储器。</a:t>
            </a:r>
            <a:endParaRPr lang="zh-CN" altLang="en-US" dirty="0"/>
          </a:p>
          <a:p>
            <a:endParaRPr kumimoji="1" lang="zh-CN" altLang="en-US" dirty="0"/>
          </a:p>
        </p:txBody>
      </p:sp>
      <p:pic>
        <p:nvPicPr>
          <p:cNvPr id="4" name="图片 3"/>
          <p:cNvPicPr>
            <a:picLocks noChangeAspect="1"/>
          </p:cNvPicPr>
          <p:nvPr/>
        </p:nvPicPr>
        <p:blipFill>
          <a:blip r:embed="rId1"/>
          <a:stretch>
            <a:fillRect/>
          </a:stretch>
        </p:blipFill>
        <p:spPr>
          <a:xfrm>
            <a:off x="1254419" y="4567668"/>
            <a:ext cx="4436534" cy="1216800"/>
          </a:xfrm>
          <a:prstGeom prst="rect">
            <a:avLst/>
          </a:prstGeom>
        </p:spPr>
      </p:pic>
      <p:pic>
        <p:nvPicPr>
          <p:cNvPr id="5" name="图片 4"/>
          <p:cNvPicPr>
            <a:picLocks noChangeAspect="1"/>
          </p:cNvPicPr>
          <p:nvPr/>
        </p:nvPicPr>
        <p:blipFill>
          <a:blip r:embed="rId2"/>
          <a:stretch>
            <a:fillRect/>
          </a:stretch>
        </p:blipFill>
        <p:spPr>
          <a:xfrm>
            <a:off x="5928697" y="4567668"/>
            <a:ext cx="4436534" cy="1225250"/>
          </a:xfrm>
          <a:prstGeom prst="rect">
            <a:avLst/>
          </a:prstGeom>
        </p:spPr>
      </p:pic>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字节序</a:t>
            </a:r>
            <a:endParaRPr kumimoji="1" lang="zh-CN" altLang="en-US" sz="3600" dirty="0"/>
          </a:p>
        </p:txBody>
      </p:sp>
      <p:sp>
        <p:nvSpPr>
          <p:cNvPr id="3" name="内容占位符 2"/>
          <p:cNvSpPr>
            <a:spLocks noGrp="1"/>
          </p:cNvSpPr>
          <p:nvPr>
            <p:ph idx="1"/>
          </p:nvPr>
        </p:nvSpPr>
        <p:spPr/>
        <p:txBody>
          <a:bodyPr/>
          <a:lstStyle/>
          <a:p>
            <a:r>
              <a:rPr lang="en-US" altLang="zh-CN" i="1" dirty="0">
                <a:solidFill>
                  <a:srgbClr val="C00000"/>
                </a:solidFill>
              </a:rPr>
              <a:t>Big-Endian</a:t>
            </a:r>
            <a:endParaRPr lang="en-US" altLang="zh-CN" i="1" dirty="0">
              <a:solidFill>
                <a:srgbClr val="C00000"/>
              </a:solidFill>
            </a:endParaRPr>
          </a:p>
          <a:p>
            <a:pPr lvl="1"/>
            <a:r>
              <a:rPr lang="zh-CN" altLang="en-US" dirty="0"/>
              <a:t>以</a:t>
            </a:r>
            <a:r>
              <a:rPr lang="en-US" altLang="zh-CN" dirty="0"/>
              <a:t>unsigned short</a:t>
            </a:r>
            <a:r>
              <a:rPr lang="zh-CN" altLang="en-US" dirty="0"/>
              <a:t>类型的数据</a:t>
            </a:r>
            <a:r>
              <a:rPr lang="en-US" altLang="zh-CN" dirty="0"/>
              <a:t>0x0002</a:t>
            </a:r>
            <a:r>
              <a:rPr lang="zh-CN" altLang="en-US" dirty="0"/>
              <a:t>为例：</a:t>
            </a:r>
            <a:endParaRPr lang="en-US" altLang="zh-CN" dirty="0"/>
          </a:p>
          <a:p>
            <a:pPr lvl="2"/>
            <a:r>
              <a:rPr lang="zh-CN" altLang="en-US" dirty="0"/>
              <a:t>字节</a:t>
            </a:r>
            <a:r>
              <a:rPr lang="en-US" altLang="zh-CN" dirty="0"/>
              <a:t>0x00</a:t>
            </a:r>
            <a:r>
              <a:rPr lang="zh-CN" altLang="en-US" dirty="0"/>
              <a:t>放在低位地址标识的字节</a:t>
            </a:r>
            <a:endParaRPr lang="en-US" altLang="zh-CN" dirty="0"/>
          </a:p>
          <a:p>
            <a:pPr lvl="2"/>
            <a:r>
              <a:rPr lang="zh-CN" altLang="en-US" dirty="0"/>
              <a:t>字节</a:t>
            </a:r>
            <a:r>
              <a:rPr lang="en-US" altLang="zh-CN" dirty="0"/>
              <a:t>0x02</a:t>
            </a:r>
            <a:r>
              <a:rPr lang="zh-CN" altLang="en-US" dirty="0"/>
              <a:t>放在高位地址标识的字节</a:t>
            </a:r>
            <a:endParaRPr lang="zh-CN" altLang="en-US" dirty="0"/>
          </a:p>
          <a:p>
            <a:r>
              <a:rPr lang="en-US" altLang="zh-CN" i="1" dirty="0">
                <a:solidFill>
                  <a:srgbClr val="C00000"/>
                </a:solidFill>
              </a:rPr>
              <a:t>Little-Endian</a:t>
            </a:r>
            <a:endParaRPr lang="en-US" altLang="zh-CN" i="1" dirty="0">
              <a:solidFill>
                <a:srgbClr val="C00000"/>
              </a:solidFill>
            </a:endParaRPr>
          </a:p>
          <a:p>
            <a:pPr lvl="1"/>
            <a:r>
              <a:rPr lang="zh-CN" altLang="en-US" dirty="0"/>
              <a:t>以</a:t>
            </a:r>
            <a:r>
              <a:rPr lang="en-US" altLang="zh-CN" dirty="0"/>
              <a:t>unsigned short</a:t>
            </a:r>
            <a:r>
              <a:rPr lang="zh-CN" altLang="en-US" dirty="0"/>
              <a:t>类型的数据</a:t>
            </a:r>
            <a:r>
              <a:rPr lang="en-US" altLang="zh-CN" dirty="0"/>
              <a:t>0x0002</a:t>
            </a:r>
            <a:r>
              <a:rPr lang="zh-CN" altLang="en-US" dirty="0"/>
              <a:t>为例</a:t>
            </a:r>
            <a:endParaRPr lang="en-US" altLang="zh-CN" dirty="0"/>
          </a:p>
          <a:p>
            <a:pPr lvl="2"/>
            <a:r>
              <a:rPr lang="zh-CN" altLang="en-US" dirty="0"/>
              <a:t>字节</a:t>
            </a:r>
            <a:r>
              <a:rPr lang="en-US" altLang="zh-CN" dirty="0"/>
              <a:t>0x00</a:t>
            </a:r>
            <a:r>
              <a:rPr lang="zh-CN" altLang="en-US" dirty="0"/>
              <a:t>放在高位地址标识的字节</a:t>
            </a:r>
            <a:endParaRPr lang="en-US" altLang="zh-CN" dirty="0"/>
          </a:p>
          <a:p>
            <a:pPr lvl="2"/>
            <a:r>
              <a:rPr lang="zh-CN" altLang="en-US" dirty="0"/>
              <a:t>字节</a:t>
            </a:r>
            <a:r>
              <a:rPr lang="en-US" altLang="zh-CN" dirty="0"/>
              <a:t>0x02</a:t>
            </a:r>
            <a:r>
              <a:rPr lang="zh-CN" altLang="en-US" dirty="0"/>
              <a:t>放在低位地址标识的字节</a:t>
            </a:r>
            <a:endParaRPr lang="zh-CN" altLang="en-US" dirty="0"/>
          </a:p>
          <a:p>
            <a:endParaRPr kumimoji="1" lang="zh-CN" altLang="en-US" sz="2400" dirty="0"/>
          </a:p>
        </p:txBody>
      </p:sp>
      <p:pic>
        <p:nvPicPr>
          <p:cNvPr id="4" name="图片 3"/>
          <p:cNvPicPr>
            <a:picLocks noChangeAspect="1"/>
          </p:cNvPicPr>
          <p:nvPr/>
        </p:nvPicPr>
        <p:blipFill>
          <a:blip r:embed="rId1"/>
          <a:stretch>
            <a:fillRect/>
          </a:stretch>
        </p:blipFill>
        <p:spPr>
          <a:xfrm>
            <a:off x="6917266" y="4801372"/>
            <a:ext cx="4436534" cy="1216800"/>
          </a:xfrm>
          <a:prstGeom prst="rect">
            <a:avLst/>
          </a:prstGeom>
        </p:spPr>
      </p:pic>
      <p:pic>
        <p:nvPicPr>
          <p:cNvPr id="5" name="图片 4"/>
          <p:cNvPicPr>
            <a:picLocks noChangeAspect="1"/>
          </p:cNvPicPr>
          <p:nvPr/>
        </p:nvPicPr>
        <p:blipFill>
          <a:blip r:embed="rId2"/>
          <a:stretch>
            <a:fillRect/>
          </a:stretch>
        </p:blipFill>
        <p:spPr>
          <a:xfrm>
            <a:off x="6917266" y="2288044"/>
            <a:ext cx="4436534" cy="1225250"/>
          </a:xfrm>
          <a:prstGeom prst="rect">
            <a:avLst/>
          </a:prstGeom>
        </p:spPr>
      </p:pic>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字节序</a:t>
            </a:r>
            <a:endParaRPr kumimoji="1" lang="zh-CN" altLang="en-US" dirty="0"/>
          </a:p>
        </p:txBody>
      </p:sp>
      <p:sp>
        <p:nvSpPr>
          <p:cNvPr id="3" name="内容占位符 2"/>
          <p:cNvSpPr>
            <a:spLocks noGrp="1"/>
          </p:cNvSpPr>
          <p:nvPr>
            <p:ph idx="1"/>
          </p:nvPr>
        </p:nvSpPr>
        <p:spPr/>
        <p:txBody>
          <a:bodyPr/>
          <a:lstStyle/>
          <a:p>
            <a:pPr>
              <a:lnSpc>
                <a:spcPct val="110000"/>
              </a:lnSpc>
            </a:pPr>
            <a:r>
              <a:rPr lang="en-US" altLang="zh-CN" i="1" dirty="0">
                <a:solidFill>
                  <a:srgbClr val="C00000"/>
                </a:solidFill>
              </a:rPr>
              <a:t>Network-Endian</a:t>
            </a:r>
            <a:endParaRPr lang="en-US" altLang="zh-CN" i="1" dirty="0">
              <a:solidFill>
                <a:srgbClr val="C00000"/>
              </a:solidFill>
            </a:endParaRPr>
          </a:p>
          <a:p>
            <a:pPr lvl="1">
              <a:lnSpc>
                <a:spcPct val="110000"/>
              </a:lnSpc>
            </a:pPr>
            <a:r>
              <a:rPr lang="zh-CN" altLang="en-US" dirty="0"/>
              <a:t>网络字节顺序是</a:t>
            </a:r>
            <a:r>
              <a:rPr lang="en-US" altLang="zh-CN" dirty="0"/>
              <a:t>TCP/IP</a:t>
            </a:r>
            <a:r>
              <a:rPr lang="zh-CN" altLang="en-US" dirty="0"/>
              <a:t>中规定好的一种数据表示格式，它与具体的</a:t>
            </a:r>
            <a:r>
              <a:rPr lang="en-US" altLang="zh-CN" dirty="0"/>
              <a:t>CPU</a:t>
            </a:r>
            <a:r>
              <a:rPr lang="zh-CN" altLang="en-US" dirty="0"/>
              <a:t>类型、操作系统等无关，从而可以保证数据在不同主机之间传输时能够被正确解释。</a:t>
            </a:r>
            <a:endParaRPr lang="en-US" altLang="zh-CN" dirty="0"/>
          </a:p>
          <a:p>
            <a:pPr lvl="1">
              <a:lnSpc>
                <a:spcPct val="110000"/>
              </a:lnSpc>
            </a:pPr>
            <a:r>
              <a:rPr lang="zh-CN" altLang="en-US" dirty="0">
                <a:solidFill>
                  <a:srgbClr val="C00000"/>
                </a:solidFill>
              </a:rPr>
              <a:t>网络字节顺序采用</a:t>
            </a:r>
            <a:r>
              <a:rPr lang="en-US" altLang="zh-CN" dirty="0">
                <a:solidFill>
                  <a:srgbClr val="C00000"/>
                </a:solidFill>
              </a:rPr>
              <a:t>Big-Endian</a:t>
            </a:r>
            <a:r>
              <a:rPr lang="zh-CN" altLang="en-US" dirty="0">
                <a:solidFill>
                  <a:srgbClr val="C00000"/>
                </a:solidFill>
              </a:rPr>
              <a:t>排序方式，总是从低位地址开始传输。</a:t>
            </a:r>
            <a:endParaRPr lang="en-US" altLang="zh-CN" dirty="0">
              <a:solidFill>
                <a:srgbClr val="C00000"/>
              </a:solidFill>
            </a:endParaRPr>
          </a:p>
          <a:p>
            <a:pPr lvl="1">
              <a:lnSpc>
                <a:spcPct val="110000"/>
              </a:lnSpc>
            </a:pPr>
            <a:r>
              <a:rPr lang="zh-CN" altLang="en-US" dirty="0"/>
              <a:t>发送数据包时，程序将主机字节序转换为网络字节序；接受收数据包时，则将网络字节序转换为主机字节序。 </a:t>
            </a:r>
            <a:endParaRPr lang="zh-CN" alt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字节序</a:t>
            </a:r>
            <a:endParaRPr kumimoji="1" lang="zh-CN" altLang="en-US" dirty="0"/>
          </a:p>
        </p:txBody>
      </p:sp>
      <p:sp>
        <p:nvSpPr>
          <p:cNvPr id="3" name="内容占位符 2"/>
          <p:cNvSpPr>
            <a:spLocks noGrp="1"/>
          </p:cNvSpPr>
          <p:nvPr>
            <p:ph idx="1"/>
          </p:nvPr>
        </p:nvSpPr>
        <p:spPr/>
        <p:txBody>
          <a:bodyPr/>
          <a:lstStyle/>
          <a:p>
            <a:r>
              <a:rPr lang="zh-CN" altLang="en-US" dirty="0">
                <a:latin typeface="Courier" pitchFamily="2" charset="0"/>
              </a:rPr>
              <a:t>主机字节序变为网络字节序</a:t>
            </a:r>
            <a:endParaRPr lang="en-US" altLang="zh-CN" dirty="0">
              <a:latin typeface="Courier" pitchFamily="2" charset="0"/>
            </a:endParaRPr>
          </a:p>
          <a:p>
            <a:pPr lvl="1"/>
            <a:r>
              <a:rPr lang="en-US" altLang="zh-CN" dirty="0">
                <a:latin typeface="Courier" pitchFamily="2" charset="0"/>
              </a:rPr>
              <a:t>uint16_t  </a:t>
            </a:r>
            <a:r>
              <a:rPr lang="en-US" altLang="zh-CN" dirty="0" err="1">
                <a:latin typeface="Courier" pitchFamily="2" charset="0"/>
              </a:rPr>
              <a:t>htons</a:t>
            </a:r>
            <a:r>
              <a:rPr lang="en-US" altLang="zh-CN" dirty="0">
                <a:latin typeface="Courier" pitchFamily="2" charset="0"/>
              </a:rPr>
              <a:t>(uint16_t </a:t>
            </a:r>
            <a:r>
              <a:rPr lang="en-US" altLang="zh-CN" dirty="0" err="1">
                <a:latin typeface="Courier" pitchFamily="2" charset="0"/>
              </a:rPr>
              <a:t>hostshort</a:t>
            </a:r>
            <a:r>
              <a:rPr lang="en-US" altLang="zh-CN" dirty="0">
                <a:latin typeface="Courier" pitchFamily="2" charset="0"/>
              </a:rPr>
              <a:t>)</a:t>
            </a:r>
            <a:endParaRPr lang="en-US" altLang="zh-CN" dirty="0">
              <a:latin typeface="Courier" pitchFamily="2" charset="0"/>
            </a:endParaRPr>
          </a:p>
          <a:p>
            <a:pPr lvl="1"/>
            <a:r>
              <a:rPr lang="en-US" altLang="zh-CN" dirty="0">
                <a:latin typeface="Courier" pitchFamily="2" charset="0"/>
              </a:rPr>
              <a:t>uint32_t  </a:t>
            </a:r>
            <a:r>
              <a:rPr lang="en-US" altLang="zh-CN" dirty="0" err="1">
                <a:latin typeface="Courier" pitchFamily="2" charset="0"/>
              </a:rPr>
              <a:t>htonl</a:t>
            </a:r>
            <a:r>
              <a:rPr lang="en-US" altLang="zh-CN" dirty="0">
                <a:latin typeface="Courier" pitchFamily="2" charset="0"/>
              </a:rPr>
              <a:t>(uint32_t </a:t>
            </a:r>
            <a:r>
              <a:rPr lang="en-US" altLang="zh-CN" dirty="0" err="1">
                <a:latin typeface="Courier" pitchFamily="2" charset="0"/>
              </a:rPr>
              <a:t>hostlong</a:t>
            </a:r>
            <a:r>
              <a:rPr lang="en-US" altLang="zh-CN" dirty="0">
                <a:latin typeface="Courier" pitchFamily="2" charset="0"/>
              </a:rPr>
              <a:t>)</a:t>
            </a:r>
            <a:endParaRPr lang="en-US" altLang="zh-CN" dirty="0">
              <a:latin typeface="Courier" pitchFamily="2" charset="0"/>
            </a:endParaRPr>
          </a:p>
          <a:p>
            <a:pPr>
              <a:defRPr/>
            </a:pPr>
            <a:endParaRPr lang="en-US" altLang="zh-CN" dirty="0">
              <a:latin typeface="Courier" pitchFamily="2" charset="0"/>
            </a:endParaRPr>
          </a:p>
          <a:p>
            <a:pPr>
              <a:defRPr/>
            </a:pPr>
            <a:r>
              <a:rPr lang="zh-CN" altLang="en-US" dirty="0">
                <a:latin typeface="Courier" pitchFamily="2" charset="0"/>
              </a:rPr>
              <a:t>网络字节序变为主机字节序</a:t>
            </a:r>
            <a:endParaRPr lang="en-US" altLang="zh-CN" dirty="0">
              <a:latin typeface="Courier" pitchFamily="2" charset="0"/>
            </a:endParaRPr>
          </a:p>
          <a:p>
            <a:pPr lvl="1">
              <a:defRPr/>
            </a:pPr>
            <a:r>
              <a:rPr lang="en-US" altLang="zh-CN" dirty="0">
                <a:latin typeface="Courier" pitchFamily="2" charset="0"/>
              </a:rPr>
              <a:t>uint16_t  </a:t>
            </a:r>
            <a:r>
              <a:rPr lang="en-US" altLang="zh-CN" dirty="0" err="1">
                <a:latin typeface="Courier" pitchFamily="2" charset="0"/>
              </a:rPr>
              <a:t>ntohs</a:t>
            </a:r>
            <a:r>
              <a:rPr lang="en-US" altLang="zh-CN" dirty="0">
                <a:latin typeface="Courier" pitchFamily="2" charset="0"/>
              </a:rPr>
              <a:t>(uint16_t </a:t>
            </a:r>
            <a:r>
              <a:rPr lang="en-US" altLang="zh-CN" dirty="0" err="1">
                <a:latin typeface="Courier" pitchFamily="2" charset="0"/>
              </a:rPr>
              <a:t>netshort</a:t>
            </a:r>
            <a:r>
              <a:rPr lang="en-US" altLang="zh-CN" dirty="0">
                <a:latin typeface="Courier" pitchFamily="2" charset="0"/>
              </a:rPr>
              <a:t>)</a:t>
            </a:r>
            <a:endParaRPr lang="en-US" altLang="zh-CN" dirty="0">
              <a:latin typeface="Courier" pitchFamily="2" charset="0"/>
            </a:endParaRPr>
          </a:p>
          <a:p>
            <a:pPr lvl="1">
              <a:defRPr/>
            </a:pPr>
            <a:r>
              <a:rPr lang="en-US" altLang="zh-CN" dirty="0">
                <a:latin typeface="Courier" pitchFamily="2" charset="0"/>
              </a:rPr>
              <a:t>uint32_t  </a:t>
            </a:r>
            <a:r>
              <a:rPr lang="en-US" altLang="zh-CN" dirty="0" err="1">
                <a:latin typeface="Courier" pitchFamily="2" charset="0"/>
              </a:rPr>
              <a:t>ntohl</a:t>
            </a:r>
            <a:r>
              <a:rPr lang="en-US" altLang="zh-CN" dirty="0">
                <a:latin typeface="Courier" pitchFamily="2" charset="0"/>
              </a:rPr>
              <a:t>(uint16_t </a:t>
            </a:r>
            <a:r>
              <a:rPr lang="en-US" altLang="zh-CN" dirty="0" err="1">
                <a:latin typeface="Courier" pitchFamily="2" charset="0"/>
              </a:rPr>
              <a:t>netlong</a:t>
            </a:r>
            <a:r>
              <a:rPr lang="en-US" altLang="zh-CN" dirty="0">
                <a:latin typeface="Courier" pitchFamily="2" charset="0"/>
              </a:rPr>
              <a:t>)</a:t>
            </a:r>
            <a:endParaRPr lang="en-US" altLang="zh-CN" dirty="0">
              <a:latin typeface="Courier" pitchFamily="2" charset="0"/>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4" name="矩形 3"/>
          <p:cNvSpPr/>
          <p:nvPr/>
        </p:nvSpPr>
        <p:spPr>
          <a:xfrm>
            <a:off x="626489" y="679809"/>
            <a:ext cx="11293962" cy="3877985"/>
          </a:xfrm>
          <a:prstGeom prst="rect">
            <a:avLst/>
          </a:prstGeom>
        </p:spPr>
        <p:txBody>
          <a:bodyPr wrap="square">
            <a:spAutoFit/>
          </a:bodyPr>
          <a:lstStyle/>
          <a:p>
            <a:r>
              <a:rPr lang="en-US" altLang="zh-CN" sz="2400" b="1" dirty="0" smtClean="0">
                <a:latin typeface="+mn-ea"/>
              </a:rPr>
              <a:t>1</a:t>
            </a:r>
            <a:r>
              <a:rPr lang="zh-CN" altLang="en-US" sz="2400" b="1" dirty="0" smtClean="0">
                <a:latin typeface="+mn-ea"/>
              </a:rPr>
              <a:t>、</a:t>
            </a:r>
            <a:r>
              <a:rPr lang="zh-CN" altLang="en-US" sz="2400" b="1" dirty="0">
                <a:latin typeface="+mn-ea"/>
                <a:sym typeface="+mn-lt"/>
              </a:rPr>
              <a:t>网络</a:t>
            </a:r>
            <a:r>
              <a:rPr lang="zh-CN" altLang="en-US" sz="2400" b="1" dirty="0" smtClean="0">
                <a:latin typeface="+mn-ea"/>
                <a:sym typeface="+mn-lt"/>
              </a:rPr>
              <a:t>应用程序体系结构</a:t>
            </a:r>
            <a:endParaRPr lang="en-US" altLang="zh-CN" sz="2400" b="1" dirty="0" smtClean="0">
              <a:latin typeface="+mn-ea"/>
              <a:sym typeface="+mn-lt"/>
            </a:endParaRPr>
          </a:p>
          <a:p>
            <a:r>
              <a:rPr lang="zh-CN" altLang="en-US" sz="2000" dirty="0" smtClean="0">
                <a:latin typeface="+mn-ea"/>
                <a:sym typeface="+mn-lt"/>
              </a:rPr>
              <a:t>（</a:t>
            </a:r>
            <a:r>
              <a:rPr lang="en-US" altLang="zh-CN" sz="2000" dirty="0" smtClean="0">
                <a:latin typeface="+mn-ea"/>
                <a:sym typeface="+mn-lt"/>
              </a:rPr>
              <a:t>1</a:t>
            </a:r>
            <a:r>
              <a:rPr lang="zh-CN" altLang="en-US" sz="2000" dirty="0" smtClean="0">
                <a:latin typeface="+mn-ea"/>
                <a:sym typeface="+mn-lt"/>
              </a:rPr>
              <a:t>）</a:t>
            </a:r>
            <a:r>
              <a:rPr lang="en-US" altLang="zh-CN" sz="2000" dirty="0" smtClean="0">
                <a:latin typeface="+mn-ea"/>
                <a:sym typeface="+mn-lt"/>
              </a:rPr>
              <a:t>C/S</a:t>
            </a:r>
            <a:endParaRPr lang="en-US" altLang="zh-CN" sz="2000" dirty="0" smtClean="0">
              <a:latin typeface="+mn-ea"/>
              <a:sym typeface="+mn-lt"/>
            </a:endParaRPr>
          </a:p>
          <a:p>
            <a:pPr marL="0" lvl="1"/>
            <a:r>
              <a:rPr lang="en-US" altLang="zh-CN" sz="2000" dirty="0" smtClean="0">
                <a:latin typeface="+mn-ea"/>
                <a:sym typeface="+mn-lt"/>
              </a:rPr>
              <a:t>	Server</a:t>
            </a:r>
            <a:r>
              <a:rPr lang="zh-CN" altLang="en-US" sz="2000" dirty="0" smtClean="0">
                <a:latin typeface="+mn-ea"/>
                <a:sym typeface="+mn-lt"/>
              </a:rPr>
              <a:t>：</a:t>
            </a:r>
            <a:r>
              <a:rPr lang="zh-CN" altLang="en-US" sz="2000" dirty="0">
                <a:cs typeface="+mn-ea"/>
                <a:sym typeface="+mn-lt"/>
              </a:rPr>
              <a:t>具有固定的、众所周知的</a:t>
            </a:r>
            <a:r>
              <a:rPr lang="en-US" altLang="zh-CN" sz="2000" dirty="0">
                <a:cs typeface="+mn-ea"/>
                <a:sym typeface="+mn-lt"/>
              </a:rPr>
              <a:t>IP</a:t>
            </a:r>
            <a:r>
              <a:rPr lang="zh-CN" altLang="en-US" sz="2000" dirty="0" smtClean="0">
                <a:cs typeface="+mn-ea"/>
                <a:sym typeface="+mn-lt"/>
              </a:rPr>
              <a:t>地址；</a:t>
            </a:r>
            <a:r>
              <a:rPr lang="zh-CN" altLang="en-US" sz="2000" dirty="0">
                <a:cs typeface="+mn-ea"/>
                <a:sym typeface="+mn-lt"/>
              </a:rPr>
              <a:t>总是打开的</a:t>
            </a:r>
            <a:r>
              <a:rPr lang="zh-CN" altLang="en-US" sz="2000" dirty="0" smtClean="0">
                <a:cs typeface="+mn-ea"/>
                <a:sym typeface="+mn-lt"/>
              </a:rPr>
              <a:t>主机；</a:t>
            </a:r>
            <a:r>
              <a:rPr lang="zh-CN" altLang="en-US" sz="2000" dirty="0">
                <a:cs typeface="+mn-ea"/>
                <a:sym typeface="+mn-lt"/>
              </a:rPr>
              <a:t>主机</a:t>
            </a:r>
            <a:r>
              <a:rPr lang="zh-CN" altLang="en-US" sz="2000" dirty="0" smtClean="0">
                <a:cs typeface="+mn-ea"/>
                <a:sym typeface="+mn-lt"/>
              </a:rPr>
              <a:t>群集；</a:t>
            </a:r>
            <a:endParaRPr lang="en-US" altLang="zh-CN" sz="2000" dirty="0" smtClean="0">
              <a:latin typeface="+mn-ea"/>
              <a:sym typeface="+mn-lt"/>
            </a:endParaRPr>
          </a:p>
          <a:p>
            <a:pPr marL="0" lvl="1"/>
            <a:r>
              <a:rPr lang="en-US" altLang="zh-CN" sz="2000" dirty="0" smtClean="0">
                <a:latin typeface="+mn-ea"/>
                <a:sym typeface="+mn-lt"/>
              </a:rPr>
              <a:t>	Client</a:t>
            </a:r>
            <a:r>
              <a:rPr lang="zh-CN" altLang="en-US" sz="2000" dirty="0" smtClean="0">
                <a:latin typeface="+mn-ea"/>
                <a:sym typeface="+mn-lt"/>
              </a:rPr>
              <a:t>：</a:t>
            </a:r>
            <a:r>
              <a:rPr lang="zh-CN" altLang="en-US" sz="2000" dirty="0">
                <a:cs typeface="+mn-ea"/>
                <a:sym typeface="+mn-lt"/>
              </a:rPr>
              <a:t>可以间断的同服务器</a:t>
            </a:r>
            <a:r>
              <a:rPr lang="zh-CN" altLang="en-US" sz="2000" dirty="0" smtClean="0">
                <a:cs typeface="+mn-ea"/>
                <a:sym typeface="+mn-lt"/>
              </a:rPr>
              <a:t>连接；</a:t>
            </a:r>
            <a:r>
              <a:rPr lang="zh-CN" altLang="en-US" sz="2000" dirty="0">
                <a:cs typeface="+mn-ea"/>
                <a:sym typeface="+mn-lt"/>
              </a:rPr>
              <a:t>拥有动态</a:t>
            </a:r>
            <a:r>
              <a:rPr lang="en-US" altLang="zh-CN" sz="2000" dirty="0">
                <a:cs typeface="+mn-ea"/>
                <a:sym typeface="+mn-lt"/>
              </a:rPr>
              <a:t>IP</a:t>
            </a:r>
            <a:r>
              <a:rPr lang="zh-CN" altLang="en-US" sz="2000" dirty="0" smtClean="0">
                <a:cs typeface="+mn-ea"/>
                <a:sym typeface="+mn-lt"/>
              </a:rPr>
              <a:t>地址；</a:t>
            </a:r>
            <a:r>
              <a:rPr lang="zh-CN" altLang="en-US" sz="2000" dirty="0">
                <a:cs typeface="+mn-ea"/>
                <a:sym typeface="+mn-lt"/>
              </a:rPr>
              <a:t>客户机相互之间不直接通信</a:t>
            </a:r>
            <a:endParaRPr lang="zh-CN" altLang="en-US" sz="2000" dirty="0">
              <a:cs typeface="+mn-ea"/>
              <a:sym typeface="+mn-lt"/>
            </a:endParaRPr>
          </a:p>
          <a:p>
            <a:endParaRPr lang="en-US" altLang="zh-CN" sz="2400" dirty="0" smtClean="0">
              <a:latin typeface="+mn-ea"/>
              <a:sym typeface="+mn-lt"/>
            </a:endParaRPr>
          </a:p>
          <a:p>
            <a:r>
              <a:rPr lang="zh-CN" altLang="en-US" sz="2400" dirty="0" smtClean="0">
                <a:latin typeface="+mn-ea"/>
                <a:sym typeface="+mn-lt"/>
              </a:rPr>
              <a:t>（</a:t>
            </a:r>
            <a:r>
              <a:rPr lang="en-US" altLang="zh-CN" sz="2400" dirty="0" smtClean="0">
                <a:latin typeface="+mn-ea"/>
                <a:sym typeface="+mn-lt"/>
              </a:rPr>
              <a:t>2</a:t>
            </a:r>
            <a:r>
              <a:rPr lang="zh-CN" altLang="en-US" sz="2400" dirty="0" smtClean="0">
                <a:latin typeface="+mn-ea"/>
                <a:sym typeface="+mn-lt"/>
              </a:rPr>
              <a:t>）</a:t>
            </a:r>
            <a:r>
              <a:rPr lang="en-US" altLang="zh-CN" sz="2400" dirty="0" smtClean="0">
                <a:latin typeface="+mn-ea"/>
                <a:sym typeface="+mn-lt"/>
              </a:rPr>
              <a:t>P2P</a:t>
            </a:r>
            <a:endParaRPr lang="en-US" altLang="zh-CN" sz="2400" dirty="0" smtClean="0">
              <a:latin typeface="+mn-ea"/>
              <a:sym typeface="+mn-lt"/>
            </a:endParaRPr>
          </a:p>
          <a:p>
            <a:r>
              <a:rPr lang="en-US" altLang="zh-CN" sz="2400" dirty="0" smtClean="0">
                <a:latin typeface="+mn-ea"/>
                <a:sym typeface="+mn-lt"/>
              </a:rPr>
              <a:t>	</a:t>
            </a:r>
            <a:r>
              <a:rPr lang="zh-CN" altLang="en-US" sz="2000" dirty="0">
                <a:latin typeface="+mn-ea"/>
                <a:cs typeface="+mn-ea"/>
                <a:sym typeface="+mn-lt"/>
              </a:rPr>
              <a:t>任意一对主机直接相互</a:t>
            </a:r>
            <a:r>
              <a:rPr lang="zh-CN" altLang="en-US" sz="2000" dirty="0" smtClean="0">
                <a:latin typeface="+mn-ea"/>
                <a:cs typeface="+mn-ea"/>
                <a:sym typeface="+mn-lt"/>
              </a:rPr>
              <a:t>通信；</a:t>
            </a:r>
            <a:r>
              <a:rPr lang="zh-CN" altLang="en-US" sz="2000" dirty="0">
                <a:latin typeface="+mn-ea"/>
                <a:cs typeface="+mn-ea"/>
                <a:sym typeface="+mn-lt"/>
              </a:rPr>
              <a:t>对等方间歇连接并且可以改变</a:t>
            </a:r>
            <a:r>
              <a:rPr lang="en-US" altLang="zh-CN" sz="2000" dirty="0">
                <a:latin typeface="+mn-ea"/>
                <a:cs typeface="+mn-ea"/>
                <a:sym typeface="+mn-lt"/>
              </a:rPr>
              <a:t>IP</a:t>
            </a:r>
            <a:r>
              <a:rPr lang="zh-CN" altLang="en-US" sz="2000" dirty="0" smtClean="0">
                <a:latin typeface="+mn-ea"/>
                <a:cs typeface="+mn-ea"/>
                <a:sym typeface="+mn-lt"/>
              </a:rPr>
              <a:t>地址；</a:t>
            </a:r>
            <a:r>
              <a:rPr lang="zh-CN" altLang="en-US" sz="2000" dirty="0">
                <a:solidFill>
                  <a:schemeClr val="accent2"/>
                </a:solidFill>
                <a:cs typeface="+mn-ea"/>
                <a:sym typeface="+mn-lt"/>
              </a:rPr>
              <a:t>自</a:t>
            </a:r>
            <a:r>
              <a:rPr lang="zh-CN" altLang="en-US" sz="2000" dirty="0" smtClean="0">
                <a:solidFill>
                  <a:schemeClr val="accent2"/>
                </a:solidFill>
                <a:cs typeface="+mn-ea"/>
                <a:sym typeface="+mn-lt"/>
              </a:rPr>
              <a:t>扩展性；</a:t>
            </a:r>
            <a:r>
              <a:rPr lang="zh-CN" altLang="en-US" sz="2000" dirty="0">
                <a:solidFill>
                  <a:schemeClr val="accent2"/>
                </a:solidFill>
                <a:cs typeface="+mn-ea"/>
                <a:sym typeface="+mn-lt"/>
              </a:rPr>
              <a:t>难以管理</a:t>
            </a:r>
            <a:endParaRPr lang="zh-CN" altLang="en-US" sz="2000" dirty="0">
              <a:solidFill>
                <a:schemeClr val="accent2"/>
              </a:solidFill>
              <a:cs typeface="+mn-ea"/>
              <a:sym typeface="+mn-lt"/>
            </a:endParaRPr>
          </a:p>
          <a:p>
            <a:endParaRPr lang="en-US" altLang="zh-CN" sz="2400" dirty="0" smtClean="0">
              <a:latin typeface="+mn-ea"/>
              <a:sym typeface="+mn-lt"/>
            </a:endParaRPr>
          </a:p>
          <a:p>
            <a:r>
              <a:rPr lang="zh-CN" altLang="en-US" sz="2400" dirty="0" smtClean="0">
                <a:latin typeface="+mn-ea"/>
                <a:sym typeface="+mn-lt"/>
              </a:rPr>
              <a:t>（</a:t>
            </a:r>
            <a:r>
              <a:rPr lang="en-US" altLang="zh-CN" sz="2400" dirty="0" smtClean="0">
                <a:latin typeface="+mn-ea"/>
                <a:sym typeface="+mn-lt"/>
              </a:rPr>
              <a:t>3</a:t>
            </a:r>
            <a:r>
              <a:rPr lang="zh-CN" altLang="en-US" sz="2400" dirty="0" smtClean="0">
                <a:latin typeface="+mn-ea"/>
                <a:sym typeface="+mn-lt"/>
              </a:rPr>
              <a:t>）</a:t>
            </a:r>
            <a:r>
              <a:rPr lang="en-US" altLang="zh-CN" sz="2400" dirty="0" smtClean="0">
                <a:latin typeface="+mn-ea"/>
                <a:sym typeface="+mn-lt"/>
              </a:rPr>
              <a:t>C/S</a:t>
            </a:r>
            <a:r>
              <a:rPr lang="zh-CN" altLang="en-US" sz="2400" dirty="0" smtClean="0">
                <a:latin typeface="+mn-ea"/>
                <a:sym typeface="+mn-lt"/>
              </a:rPr>
              <a:t>和</a:t>
            </a:r>
            <a:r>
              <a:rPr lang="en-US" altLang="zh-CN" sz="2400" dirty="0" smtClean="0">
                <a:latin typeface="+mn-ea"/>
                <a:sym typeface="+mn-lt"/>
              </a:rPr>
              <a:t>P2P</a:t>
            </a:r>
            <a:r>
              <a:rPr lang="zh-CN" altLang="en-US" sz="2400" dirty="0" smtClean="0">
                <a:latin typeface="+mn-ea"/>
                <a:sym typeface="+mn-lt"/>
              </a:rPr>
              <a:t>混合</a:t>
            </a:r>
            <a:endParaRPr lang="en-US" altLang="zh-CN" sz="2400" dirty="0" smtClean="0">
              <a:latin typeface="+mn-ea"/>
              <a:sym typeface="+mn-lt"/>
            </a:endParaRPr>
          </a:p>
          <a:p>
            <a:r>
              <a:rPr lang="en-US" altLang="zh-CN" sz="2400" dirty="0" smtClean="0">
                <a:latin typeface="+mn-ea"/>
                <a:sym typeface="+mn-lt"/>
              </a:rPr>
              <a:t>	</a:t>
            </a:r>
            <a:r>
              <a:rPr lang="zh-CN" altLang="en-US" sz="2000" dirty="0">
                <a:cs typeface="+mn-ea"/>
                <a:sym typeface="+mn-lt"/>
              </a:rPr>
              <a:t>中心服务器记录对等方</a:t>
            </a:r>
            <a:r>
              <a:rPr lang="zh-CN" altLang="en-US" sz="2000" dirty="0" smtClean="0">
                <a:cs typeface="+mn-ea"/>
                <a:sym typeface="+mn-lt"/>
              </a:rPr>
              <a:t>内容（</a:t>
            </a:r>
            <a:r>
              <a:rPr lang="zh-CN" altLang="en-US" sz="2000" dirty="0">
                <a:cs typeface="+mn-ea"/>
                <a:sym typeface="+mn-lt"/>
              </a:rPr>
              <a:t>用户</a:t>
            </a:r>
            <a:r>
              <a:rPr lang="zh-CN" altLang="en-US" sz="2000" dirty="0" smtClean="0">
                <a:cs typeface="+mn-ea"/>
                <a:sym typeface="+mn-lt"/>
              </a:rPr>
              <a:t>注册、文件存储信息等），供用户搜索；</a:t>
            </a:r>
            <a:endParaRPr lang="zh-CN" altLang="en-US" sz="2000" dirty="0">
              <a:cs typeface="+mn-ea"/>
              <a:sym typeface="+mn-lt"/>
            </a:endParaRPr>
          </a:p>
          <a:p>
            <a:endParaRPr lang="en-US" altLang="zh-CN" dirty="0" smtClean="0"/>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03/16</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数据结构对齐</a:t>
            </a:r>
            <a:endParaRPr kumimoji="1" lang="zh-CN" altLang="en-US" dirty="0"/>
          </a:p>
        </p:txBody>
      </p:sp>
      <p:sp>
        <p:nvSpPr>
          <p:cNvPr id="3" name="内容占位符 2"/>
          <p:cNvSpPr>
            <a:spLocks noGrp="1"/>
          </p:cNvSpPr>
          <p:nvPr>
            <p:ph idx="1"/>
          </p:nvPr>
        </p:nvSpPr>
        <p:spPr/>
        <p:txBody>
          <a:bodyPr/>
          <a:lstStyle/>
          <a:p>
            <a:r>
              <a:rPr lang="zh-CN" altLang="en-US" dirty="0"/>
              <a:t>对齐系数</a:t>
            </a:r>
            <a:endParaRPr lang="en-US" altLang="zh-CN" dirty="0"/>
          </a:p>
          <a:p>
            <a:pPr lvl="1"/>
            <a:r>
              <a:rPr lang="zh-CN" altLang="en-US" dirty="0"/>
              <a:t>每个特定平台的编译器都有自己的默认“对齐系数”</a:t>
            </a:r>
            <a:r>
              <a:rPr lang="en-US" altLang="zh-CN" dirty="0"/>
              <a:t> </a:t>
            </a:r>
            <a:r>
              <a:rPr lang="zh-CN" altLang="en-US" dirty="0"/>
              <a:t>。</a:t>
            </a:r>
            <a:endParaRPr lang="en-US" altLang="zh-CN" dirty="0"/>
          </a:p>
          <a:p>
            <a:pPr lvl="1"/>
            <a:r>
              <a:rPr lang="zh-CN" altLang="en-US" dirty="0"/>
              <a:t>通过预编译命令</a:t>
            </a:r>
            <a:r>
              <a:rPr lang="en-US" altLang="zh-CN" dirty="0"/>
              <a:t>#pragma pack(n)</a:t>
            </a:r>
            <a:r>
              <a:rPr lang="zh-CN" altLang="en-US" dirty="0"/>
              <a:t>，</a:t>
            </a:r>
            <a:r>
              <a:rPr lang="en-US" altLang="zh-CN" dirty="0"/>
              <a:t>n=1,2,4,8,16</a:t>
            </a:r>
            <a:r>
              <a:rPr lang="zh-CN" altLang="en-US" dirty="0"/>
              <a:t>来改变这一系数，其中的</a:t>
            </a:r>
            <a:r>
              <a:rPr lang="en-US" altLang="zh-CN" dirty="0"/>
              <a:t>n</a:t>
            </a:r>
            <a:r>
              <a:rPr lang="zh-CN" altLang="en-US" dirty="0"/>
              <a:t>就是指定的“对齐系数”。</a:t>
            </a:r>
            <a:endParaRPr lang="zh-CN" altLang="en-US" dirty="0"/>
          </a:p>
          <a:p>
            <a:r>
              <a:rPr kumimoji="1" lang="zh-CN" altLang="en-US" dirty="0"/>
              <a:t>结构体对齐规则：</a:t>
            </a:r>
            <a:endParaRPr kumimoji="1" lang="en-US" altLang="zh-CN" dirty="0"/>
          </a:p>
          <a:p>
            <a:pPr marL="914400" lvl="1" indent="-457200">
              <a:lnSpc>
                <a:spcPts val="3600"/>
              </a:lnSpc>
              <a:buFont typeface="+mj-ea"/>
              <a:buAutoNum type="circleNumDbPlain"/>
            </a:pPr>
            <a:r>
              <a:rPr kumimoji="1" lang="zh-CN" altLang="en-US" dirty="0">
                <a:latin typeface="Heiti SC Medium" panose="02000000000000000000" pitchFamily="2" charset="-128"/>
                <a:ea typeface="Heiti SC Medium" panose="02000000000000000000" pitchFamily="2" charset="-128"/>
              </a:rPr>
              <a:t>结构体变量的首地址能够被其最宽基本类型成员的大小所整除；</a:t>
            </a:r>
            <a:endParaRPr kumimoji="1" lang="zh-CN" altLang="en-US" dirty="0">
              <a:latin typeface="Heiti SC Medium" panose="02000000000000000000" pitchFamily="2" charset="-128"/>
              <a:ea typeface="Heiti SC Medium" panose="02000000000000000000" pitchFamily="2" charset="-128"/>
            </a:endParaRPr>
          </a:p>
          <a:p>
            <a:pPr marL="914400" lvl="1" indent="-457200">
              <a:lnSpc>
                <a:spcPts val="3600"/>
              </a:lnSpc>
              <a:buFont typeface="+mj-ea"/>
              <a:buAutoNum type="circleNumDbPlain"/>
            </a:pPr>
            <a:r>
              <a:rPr kumimoji="1" lang="zh-CN" altLang="en-US" dirty="0">
                <a:latin typeface="Heiti SC Medium" panose="02000000000000000000" pitchFamily="2" charset="-128"/>
                <a:ea typeface="Heiti SC Medium" panose="02000000000000000000" pitchFamily="2" charset="-128"/>
              </a:rPr>
              <a:t>结构体每个成员相对结构体首地址的偏移量</a:t>
            </a:r>
            <a:r>
              <a:rPr kumimoji="1" lang="en-US" altLang="zh-CN" dirty="0">
                <a:latin typeface="Heiti SC Medium" panose="02000000000000000000" pitchFamily="2" charset="-128"/>
                <a:ea typeface="Heiti SC Medium" panose="02000000000000000000" pitchFamily="2" charset="-128"/>
              </a:rPr>
              <a:t>(offset)</a:t>
            </a:r>
            <a:r>
              <a:rPr kumimoji="1" lang="zh-CN" altLang="en-US" dirty="0">
                <a:latin typeface="Heiti SC Medium" panose="02000000000000000000" pitchFamily="2" charset="-128"/>
                <a:ea typeface="Heiti SC Medium" panose="02000000000000000000" pitchFamily="2" charset="-128"/>
              </a:rPr>
              <a:t>都是成员大小的整数倍，如有需要编译器会在成员之间加上填充字节；</a:t>
            </a:r>
            <a:endParaRPr kumimoji="1" lang="zh-CN" altLang="en-US" dirty="0">
              <a:latin typeface="Heiti SC Medium" panose="02000000000000000000" pitchFamily="2" charset="-128"/>
              <a:ea typeface="Heiti SC Medium" panose="02000000000000000000" pitchFamily="2" charset="-128"/>
            </a:endParaRPr>
          </a:p>
          <a:p>
            <a:pPr marL="914400" lvl="1" indent="-457200">
              <a:lnSpc>
                <a:spcPts val="3600"/>
              </a:lnSpc>
              <a:buFont typeface="+mj-ea"/>
              <a:buAutoNum type="circleNumDbPlain"/>
            </a:pPr>
            <a:r>
              <a:rPr kumimoji="1" lang="zh-CN" altLang="en-US" dirty="0">
                <a:latin typeface="Heiti SC Medium" panose="02000000000000000000" pitchFamily="2" charset="-128"/>
                <a:ea typeface="Heiti SC Medium" panose="02000000000000000000" pitchFamily="2" charset="-128"/>
              </a:rPr>
              <a:t>结构体的总大小为结构体最宽基本类型成员大小的整数倍，如有需要编译器会在最末一个成员之后加上填充字节。</a:t>
            </a:r>
            <a:endParaRPr kumimoji="1" lang="zh-CN" altLang="en-US" dirty="0">
              <a:latin typeface="Heiti SC Medium" panose="02000000000000000000" pitchFamily="2" charset="-128"/>
              <a:ea typeface="Heiti SC Medium" panose="02000000000000000000" pitchFamily="2" charset="-128"/>
            </a:endParaRPr>
          </a:p>
          <a:p>
            <a:endParaRPr kumimoji="1" lang="zh-CN" alt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kumimoji="1" lang="zh-CN" altLang="en-US" dirty="0"/>
              <a:t>数据结构对齐</a:t>
            </a:r>
            <a:endParaRPr kumimoji="1" lang="zh-CN" altLang="en-US" dirty="0"/>
          </a:p>
        </p:txBody>
      </p:sp>
      <p:sp>
        <p:nvSpPr>
          <p:cNvPr id="3" name="内容占位符 2"/>
          <p:cNvSpPr>
            <a:spLocks noGrp="1"/>
          </p:cNvSpPr>
          <p:nvPr>
            <p:ph idx="1"/>
          </p:nvPr>
        </p:nvSpPr>
        <p:spPr/>
        <p:txBody>
          <a:bodyPr/>
          <a:lstStyle/>
          <a:p>
            <a:r>
              <a:rPr lang="zh-CN" altLang="en-US" dirty="0"/>
              <a:t>编译器为什么会填充？</a:t>
            </a:r>
            <a:endParaRPr lang="zh-CN" altLang="en-US" dirty="0"/>
          </a:p>
          <a:p>
            <a:pPr lvl="1"/>
            <a:r>
              <a:rPr lang="zh-CN" altLang="en-US" dirty="0"/>
              <a:t>平台原因</a:t>
            </a:r>
            <a:r>
              <a:rPr lang="en-US" altLang="zh-CN" dirty="0"/>
              <a:t>(</a:t>
            </a:r>
            <a:r>
              <a:rPr lang="zh-CN" altLang="en-US" dirty="0"/>
              <a:t>移植原因</a:t>
            </a:r>
            <a:r>
              <a:rPr lang="en-US" altLang="zh-CN" dirty="0"/>
              <a:t>)</a:t>
            </a:r>
            <a:r>
              <a:rPr lang="zh-CN" altLang="en-US" dirty="0"/>
              <a:t>：不是所有的硬件平台都能访问任意地址上的任意数据的。</a:t>
            </a:r>
            <a:endParaRPr lang="zh-CN" altLang="en-US" dirty="0"/>
          </a:p>
          <a:p>
            <a:pPr lvl="1"/>
            <a:r>
              <a:rPr lang="zh-CN" altLang="en-US" dirty="0"/>
              <a:t>性能原因：数据结构</a:t>
            </a:r>
            <a:r>
              <a:rPr lang="en-US" altLang="zh-CN" dirty="0"/>
              <a:t>(</a:t>
            </a:r>
            <a:r>
              <a:rPr lang="zh-CN" altLang="en-US" dirty="0"/>
              <a:t>尤其是栈</a:t>
            </a:r>
            <a:r>
              <a:rPr lang="en-US" altLang="zh-CN" dirty="0"/>
              <a:t>)</a:t>
            </a:r>
            <a:r>
              <a:rPr lang="zh-CN" altLang="en-US" dirty="0"/>
              <a:t>应该尽可能地在自然边界上对齐。为了访问未对齐的内存，处理器需要作两次内存访问；而对齐的内存访问仅需要一次访问。</a:t>
            </a:r>
            <a:endParaRPr lang="en-US" altLang="zh-CN" dirty="0"/>
          </a:p>
          <a:p>
            <a:r>
              <a:rPr lang="zh-CN" altLang="en-US" dirty="0"/>
              <a:t>计算机网络编程中，要仔细设计数据结构，保证必要的对齐。</a:t>
            </a:r>
            <a:endParaRPr lang="zh-CN" altLang="en-US" dirty="0"/>
          </a:p>
          <a:p>
            <a:pPr marL="0" indent="0">
              <a:buNone/>
            </a:pPr>
            <a:endParaRPr lang="zh-CN" alt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主动套接字和被动套接字</a:t>
            </a:r>
            <a:endParaRPr kumimoji="1" lang="zh-CN" altLang="en-US" dirty="0"/>
          </a:p>
        </p:txBody>
      </p:sp>
      <p:sp>
        <p:nvSpPr>
          <p:cNvPr id="3" name="内容占位符 2"/>
          <p:cNvSpPr>
            <a:spLocks noGrp="1"/>
          </p:cNvSpPr>
          <p:nvPr>
            <p:ph idx="1"/>
          </p:nvPr>
        </p:nvSpPr>
        <p:spPr/>
        <p:txBody>
          <a:bodyPr/>
          <a:lstStyle/>
          <a:p>
            <a:r>
              <a:rPr lang="zh-CN" altLang="en-US" dirty="0"/>
              <a:t>创建方式相同，使用方式不同</a:t>
            </a:r>
            <a:endParaRPr lang="zh-CN" altLang="en-US" dirty="0"/>
          </a:p>
          <a:p>
            <a:pPr lvl="1"/>
            <a:r>
              <a:rPr lang="zh-CN" altLang="en-US" dirty="0"/>
              <a:t>被动：等待传入连接的套接字，如服务器套接字</a:t>
            </a:r>
            <a:endParaRPr lang="zh-CN" altLang="en-US" dirty="0"/>
          </a:p>
          <a:p>
            <a:pPr lvl="1"/>
            <a:r>
              <a:rPr lang="zh-CN" altLang="en-US" dirty="0"/>
              <a:t>主动：发起连接的套接字，如客户端套接字</a:t>
            </a:r>
            <a:endParaRPr lang="zh-CN" altLang="en-US" dirty="0"/>
          </a:p>
          <a:p>
            <a:r>
              <a:rPr lang="zh-CN" altLang="en-US" dirty="0"/>
              <a:t>指明端到端地址：创建时不指定，使用时指明</a:t>
            </a:r>
            <a:endParaRPr lang="zh-CN" altLang="en-US" dirty="0"/>
          </a:p>
          <a:p>
            <a:pPr lvl="1"/>
            <a:r>
              <a:rPr lang="en-US" altLang="zh-CN" dirty="0"/>
              <a:t>TCP/IP</a:t>
            </a:r>
            <a:r>
              <a:rPr lang="zh-CN" altLang="en-US" dirty="0"/>
              <a:t>需要指明协议端口号和</a:t>
            </a:r>
            <a:r>
              <a:rPr lang="en-US" altLang="zh-CN" dirty="0"/>
              <a:t>IP</a:t>
            </a:r>
            <a:r>
              <a:rPr lang="zh-CN" altLang="en-US" dirty="0"/>
              <a:t>地址</a:t>
            </a:r>
            <a:endParaRPr lang="zh-CN" altLang="en-US" dirty="0"/>
          </a:p>
          <a:p>
            <a:pPr lvl="1"/>
            <a:r>
              <a:rPr lang="en-US" altLang="zh-CN" dirty="0"/>
              <a:t>TCP/IP</a:t>
            </a:r>
            <a:r>
              <a:rPr lang="zh-CN" altLang="en-US" dirty="0"/>
              <a:t>协议族：</a:t>
            </a:r>
            <a:r>
              <a:rPr lang="en-US" altLang="zh-CN" dirty="0"/>
              <a:t>PF_INET</a:t>
            </a:r>
            <a:endParaRPr lang="en-US" altLang="zh-CN" dirty="0"/>
          </a:p>
          <a:p>
            <a:pPr lvl="1"/>
            <a:r>
              <a:rPr lang="en-US" altLang="zh-CN" dirty="0"/>
              <a:t>TCP/IP</a:t>
            </a:r>
            <a:r>
              <a:rPr lang="zh-CN" altLang="en-US" dirty="0"/>
              <a:t>地址族：</a:t>
            </a:r>
            <a:r>
              <a:rPr lang="en-US" altLang="zh-CN" dirty="0"/>
              <a:t>AF_INET</a:t>
            </a:r>
            <a:endParaRPr lang="en-US" altLang="zh-CN" dirty="0"/>
          </a:p>
          <a:p>
            <a:pPr lvl="1"/>
            <a:r>
              <a:rPr lang="zh-CN" altLang="en-US" b="1" dirty="0"/>
              <a:t>注意：具有相同的数字值，防止误用</a:t>
            </a:r>
            <a:endParaRPr lang="zh-CN" altLang="en-US" b="1"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套接字类型</a:t>
            </a:r>
            <a:endParaRPr kumimoji="1" lang="zh-CN" altLang="en-US" dirty="0"/>
          </a:p>
        </p:txBody>
      </p:sp>
      <p:sp>
        <p:nvSpPr>
          <p:cNvPr id="3" name="内容占位符 2"/>
          <p:cNvSpPr>
            <a:spLocks noGrp="1"/>
          </p:cNvSpPr>
          <p:nvPr>
            <p:ph idx="1"/>
          </p:nvPr>
        </p:nvSpPr>
        <p:spPr/>
        <p:txBody>
          <a:bodyPr/>
          <a:lstStyle/>
          <a:p>
            <a:pPr marL="609600" indent="-609600">
              <a:buFont typeface="Wingdings" panose="05000000000000000000" pitchFamily="2" charset="2"/>
              <a:buAutoNum type="arabicPeriod"/>
            </a:pPr>
            <a:r>
              <a:rPr lang="zh-CN" altLang="en-US" dirty="0">
                <a:latin typeface="Courier" pitchFamily="2" charset="0"/>
              </a:rPr>
              <a:t>套接字支持多种通信协议：</a:t>
            </a:r>
            <a:endParaRPr lang="zh-CN" altLang="en-US"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Unix</a:t>
            </a:r>
            <a:r>
              <a:rPr lang="zh-CN" altLang="en-US" dirty="0">
                <a:latin typeface="Courier" pitchFamily="2" charset="0"/>
              </a:rPr>
              <a:t>：</a:t>
            </a:r>
            <a:r>
              <a:rPr lang="en-US" altLang="zh-CN" dirty="0">
                <a:latin typeface="Courier" pitchFamily="2" charset="0"/>
              </a:rPr>
              <a:t> Unix</a:t>
            </a:r>
            <a:r>
              <a:rPr lang="zh-CN" altLang="en-US" dirty="0">
                <a:latin typeface="Courier" pitchFamily="2" charset="0"/>
              </a:rPr>
              <a:t>系统内部协议</a:t>
            </a:r>
            <a:endParaRPr lang="zh-CN" altLang="en-US"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INET</a:t>
            </a:r>
            <a:r>
              <a:rPr lang="zh-CN" altLang="en-US" dirty="0">
                <a:latin typeface="Courier" pitchFamily="2" charset="0"/>
              </a:rPr>
              <a:t>：</a:t>
            </a:r>
            <a:r>
              <a:rPr lang="en-US" altLang="zh-CN" dirty="0">
                <a:latin typeface="Courier" pitchFamily="2" charset="0"/>
              </a:rPr>
              <a:t> IP</a:t>
            </a:r>
            <a:r>
              <a:rPr lang="zh-CN" altLang="en-US" dirty="0">
                <a:latin typeface="Courier" pitchFamily="2" charset="0"/>
              </a:rPr>
              <a:t>版本</a:t>
            </a:r>
            <a:r>
              <a:rPr lang="en-US" altLang="zh-CN" dirty="0">
                <a:latin typeface="Courier" pitchFamily="2" charset="0"/>
              </a:rPr>
              <a:t>4</a:t>
            </a:r>
            <a:endParaRPr lang="en-US" altLang="zh-CN"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INET6</a:t>
            </a:r>
            <a:r>
              <a:rPr lang="zh-CN" altLang="en-US" dirty="0">
                <a:latin typeface="Courier" pitchFamily="2" charset="0"/>
              </a:rPr>
              <a:t>：</a:t>
            </a:r>
            <a:r>
              <a:rPr lang="en-US" altLang="zh-CN" dirty="0">
                <a:latin typeface="Courier" pitchFamily="2" charset="0"/>
              </a:rPr>
              <a:t>IP</a:t>
            </a:r>
            <a:r>
              <a:rPr lang="zh-CN" altLang="en-US" dirty="0">
                <a:latin typeface="Courier" pitchFamily="2" charset="0"/>
              </a:rPr>
              <a:t>版本</a:t>
            </a:r>
            <a:r>
              <a:rPr lang="en-US" altLang="zh-CN" dirty="0">
                <a:latin typeface="Courier" pitchFamily="2" charset="0"/>
              </a:rPr>
              <a:t>6</a:t>
            </a:r>
            <a:endParaRPr lang="en-US" altLang="zh-CN" dirty="0">
              <a:latin typeface="Courier" pitchFamily="2" charset="0"/>
            </a:endParaRPr>
          </a:p>
          <a:p>
            <a:pPr marL="609600" indent="-609600">
              <a:buFont typeface="Wingdings" panose="05000000000000000000" pitchFamily="2" charset="2"/>
              <a:buAutoNum type="arabicPeriod"/>
            </a:pPr>
            <a:r>
              <a:rPr lang="zh-CN" altLang="en-US" dirty="0">
                <a:latin typeface="Courier" pitchFamily="2" charset="0"/>
              </a:rPr>
              <a:t>套接字类型，即应用程序希望的通信服务类型</a:t>
            </a:r>
            <a:endParaRPr lang="zh-CN" altLang="en-US"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SOCKET_DGRAM</a:t>
            </a:r>
            <a:r>
              <a:rPr lang="zh-CN" altLang="en-US" dirty="0">
                <a:latin typeface="Courier" pitchFamily="2" charset="0"/>
              </a:rPr>
              <a:t>：</a:t>
            </a:r>
            <a:r>
              <a:rPr lang="en-US" altLang="zh-CN" dirty="0">
                <a:latin typeface="Courier" pitchFamily="2" charset="0"/>
              </a:rPr>
              <a:t> </a:t>
            </a:r>
            <a:r>
              <a:rPr lang="zh-CN" altLang="en-US" dirty="0">
                <a:latin typeface="Courier" pitchFamily="2" charset="0"/>
              </a:rPr>
              <a:t>双向不可靠数据报，对应</a:t>
            </a:r>
            <a:r>
              <a:rPr lang="en-US" altLang="zh-CN" dirty="0">
                <a:latin typeface="Courier" pitchFamily="2" charset="0"/>
              </a:rPr>
              <a:t>UDP</a:t>
            </a:r>
            <a:endParaRPr lang="en-US" altLang="zh-CN"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SOCKET_STREAM</a:t>
            </a:r>
            <a:r>
              <a:rPr lang="zh-CN" altLang="en-US" dirty="0">
                <a:latin typeface="Courier" pitchFamily="2" charset="0"/>
              </a:rPr>
              <a:t>：双向可靠数据流，对应</a:t>
            </a:r>
            <a:r>
              <a:rPr lang="en-US" altLang="zh-CN" dirty="0">
                <a:latin typeface="Courier" pitchFamily="2" charset="0"/>
              </a:rPr>
              <a:t>TCP</a:t>
            </a:r>
            <a:endParaRPr lang="en-US" altLang="zh-CN" dirty="0">
              <a:latin typeface="Courier" pitchFamily="2" charset="0"/>
            </a:endParaRPr>
          </a:p>
          <a:p>
            <a:pPr marL="990600" lvl="1" indent="-533400">
              <a:buFont typeface="Wingdings" panose="05000000000000000000" pitchFamily="2" charset="2"/>
              <a:buAutoNum type="circleNumDbPlain"/>
            </a:pPr>
            <a:r>
              <a:rPr lang="en-US" altLang="zh-CN" dirty="0">
                <a:latin typeface="Courier" pitchFamily="2" charset="0"/>
              </a:rPr>
              <a:t>SOCKET_RAW</a:t>
            </a:r>
            <a:r>
              <a:rPr lang="zh-CN" altLang="en-US" dirty="0">
                <a:latin typeface="Courier" pitchFamily="2" charset="0"/>
              </a:rPr>
              <a:t>：低于传输层的低级协议或物理网络提供的套接字类型，可以访问内部网络接口。</a:t>
            </a:r>
            <a:endParaRPr lang="zh-CN" altLang="en-US" dirty="0">
              <a:latin typeface="Courier" pitchFamily="2" charset="0"/>
            </a:endParaRPr>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地址转换函数小结</a:t>
            </a:r>
            <a:endParaRPr kumimoji="1" lang="zh-CN" altLang="en-US" dirty="0"/>
          </a:p>
        </p:txBody>
      </p:sp>
      <p:sp>
        <p:nvSpPr>
          <p:cNvPr id="4" name="Text Box 4"/>
          <p:cNvSpPr txBox="1">
            <a:spLocks noChangeArrowheads="1"/>
          </p:cNvSpPr>
          <p:nvPr/>
        </p:nvSpPr>
        <p:spPr bwMode="auto">
          <a:xfrm>
            <a:off x="3227388" y="1213384"/>
            <a:ext cx="1377950"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eaLnBrk="1" hangingPunct="1">
              <a:spcBef>
                <a:spcPct val="0"/>
              </a:spcBef>
              <a:buFontTx/>
              <a:buNone/>
            </a:pPr>
            <a:r>
              <a:rPr lang="en-US" altLang="zh-CN" sz="1800" b="0" dirty="0" err="1">
                <a:solidFill>
                  <a:srgbClr val="080808"/>
                </a:solidFill>
                <a:latin typeface="Comic Sans MS" panose="030F0902030302020204" pitchFamily="66" charset="0"/>
                <a:ea typeface="华文新魏" panose="02010800040101010101" pitchFamily="2" charset="-122"/>
              </a:rPr>
              <a:t>in_addr</a:t>
            </a:r>
            <a:r>
              <a:rPr lang="en-US" altLang="zh-CN" sz="1800" b="0" dirty="0">
                <a:solidFill>
                  <a:srgbClr val="080808"/>
                </a:solidFill>
                <a:latin typeface="Comic Sans MS" panose="030F0902030302020204" pitchFamily="66" charset="0"/>
                <a:ea typeface="华文新魏" panose="02010800040101010101" pitchFamily="2" charset="-122"/>
              </a:rPr>
              <a:t> { }</a:t>
            </a:r>
            <a:endParaRPr lang="en-US" altLang="zh-CN"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32</a:t>
            </a:r>
            <a:r>
              <a:rPr lang="zh-CN" altLang="en-US" sz="1800" b="0" dirty="0">
                <a:solidFill>
                  <a:srgbClr val="080808"/>
                </a:solidFill>
                <a:latin typeface="Comic Sans MS" panose="030F0902030302020204" pitchFamily="66" charset="0"/>
                <a:ea typeface="华文新魏" panose="02010800040101010101" pitchFamily="2" charset="-122"/>
              </a:rPr>
              <a:t>位二进制</a:t>
            </a:r>
            <a:endParaRPr lang="zh-CN" altLang="en-US"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IPv4</a:t>
            </a:r>
            <a:endParaRPr lang="en-US" altLang="zh-CN" sz="1800" b="0" dirty="0">
              <a:solidFill>
                <a:srgbClr val="080808"/>
              </a:solidFill>
              <a:latin typeface="Comic Sans MS" panose="030F0902030302020204" pitchFamily="66" charset="0"/>
              <a:ea typeface="华文新魏" panose="02010800040101010101" pitchFamily="2" charset="-122"/>
            </a:endParaRPr>
          </a:p>
        </p:txBody>
      </p:sp>
      <p:sp>
        <p:nvSpPr>
          <p:cNvPr id="5" name="Line 5"/>
          <p:cNvSpPr>
            <a:spLocks noChangeShapeType="1"/>
          </p:cNvSpPr>
          <p:nvPr/>
        </p:nvSpPr>
        <p:spPr bwMode="auto">
          <a:xfrm flipV="1">
            <a:off x="3371850" y="2197633"/>
            <a:ext cx="0" cy="2520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6" name="Line 6"/>
          <p:cNvSpPr>
            <a:spLocks noChangeShapeType="1"/>
          </p:cNvSpPr>
          <p:nvPr/>
        </p:nvSpPr>
        <p:spPr bwMode="auto">
          <a:xfrm flipV="1">
            <a:off x="4308475" y="2197633"/>
            <a:ext cx="0" cy="25209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7" name="Text Box 7"/>
          <p:cNvSpPr txBox="1">
            <a:spLocks noChangeArrowheads="1"/>
          </p:cNvSpPr>
          <p:nvPr/>
        </p:nvSpPr>
        <p:spPr bwMode="auto">
          <a:xfrm>
            <a:off x="2353734" y="4796370"/>
            <a:ext cx="274320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eaLnBrk="1" hangingPunct="1">
              <a:spcBef>
                <a:spcPct val="0"/>
              </a:spcBef>
              <a:buFontTx/>
              <a:buNone/>
            </a:pPr>
            <a:r>
              <a:rPr lang="zh-CN" altLang="en-US" sz="1800" b="0" dirty="0">
                <a:solidFill>
                  <a:srgbClr val="080808"/>
                </a:solidFill>
                <a:latin typeface="Comic Sans MS" panose="030F0902030302020204" pitchFamily="66" charset="0"/>
                <a:ea typeface="华文新魏" panose="02010800040101010101" pitchFamily="2" charset="-122"/>
              </a:rPr>
              <a:t>点分</a:t>
            </a:r>
            <a:r>
              <a:rPr lang="zh-CN" altLang="en-US" sz="1800" b="0" dirty="0" smtClean="0">
                <a:solidFill>
                  <a:srgbClr val="080808"/>
                </a:solidFill>
                <a:latin typeface="Comic Sans MS" panose="030F0902030302020204" pitchFamily="66" charset="0"/>
                <a:ea typeface="华文新魏" panose="02010800040101010101" pitchFamily="2" charset="-122"/>
              </a:rPr>
              <a:t>十进制数</a:t>
            </a:r>
            <a:r>
              <a:rPr lang="en-US" altLang="zh-CN" sz="1800" b="0" dirty="0">
                <a:solidFill>
                  <a:srgbClr val="080808"/>
                </a:solidFill>
                <a:latin typeface="Comic Sans MS" panose="030F0902030302020204" pitchFamily="66" charset="0"/>
                <a:ea typeface="华文新魏" panose="02010800040101010101" pitchFamily="2" charset="-122"/>
              </a:rPr>
              <a:t>IPv4</a:t>
            </a:r>
            <a:r>
              <a:rPr lang="zh-CN" altLang="en-US" sz="1800" b="0" dirty="0">
                <a:solidFill>
                  <a:srgbClr val="080808"/>
                </a:solidFill>
                <a:latin typeface="Comic Sans MS" panose="030F0902030302020204" pitchFamily="66" charset="0"/>
                <a:ea typeface="华文新魏" panose="02010800040101010101" pitchFamily="2" charset="-122"/>
              </a:rPr>
              <a:t>地址</a:t>
            </a:r>
            <a:endParaRPr lang="zh-CN" altLang="en-US" sz="1800" b="0" dirty="0">
              <a:solidFill>
                <a:srgbClr val="080808"/>
              </a:solidFill>
              <a:latin typeface="Comic Sans MS" panose="030F0902030302020204" pitchFamily="66" charset="0"/>
              <a:ea typeface="华文新魏" panose="02010800040101010101" pitchFamily="2" charset="-122"/>
            </a:endParaRPr>
          </a:p>
        </p:txBody>
      </p:sp>
      <p:sp>
        <p:nvSpPr>
          <p:cNvPr id="8" name="AutoShape 8"/>
          <p:cNvSpPr/>
          <p:nvPr/>
        </p:nvSpPr>
        <p:spPr bwMode="auto">
          <a:xfrm>
            <a:off x="3011488" y="1261008"/>
            <a:ext cx="144462" cy="792162"/>
          </a:xfrm>
          <a:prstGeom prst="leftBrace">
            <a:avLst>
              <a:gd name="adj1" fmla="val 45696"/>
              <a:gd name="adj2" fmla="val 50000"/>
            </a:avLst>
          </a:prstGeom>
          <a:noFill/>
          <a:ln w="9525">
            <a:solidFill>
              <a:schemeClr val="tx1"/>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eaLnBrk="1" hangingPunct="1">
              <a:defRPr/>
            </a:pPr>
            <a:endParaRPr lang="zh-CN" altLang="en-US"/>
          </a:p>
        </p:txBody>
      </p:sp>
      <p:sp>
        <p:nvSpPr>
          <p:cNvPr id="9" name="Text Box 9"/>
          <p:cNvSpPr txBox="1">
            <a:spLocks noChangeArrowheads="1"/>
          </p:cNvSpPr>
          <p:nvPr/>
        </p:nvSpPr>
        <p:spPr bwMode="auto">
          <a:xfrm>
            <a:off x="2003425" y="1405471"/>
            <a:ext cx="10985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eaLnBrk="1" hangingPunct="1">
              <a:spcBef>
                <a:spcPct val="0"/>
              </a:spcBef>
              <a:buFontTx/>
              <a:buNone/>
            </a:pPr>
            <a:r>
              <a:rPr lang="zh-CN" altLang="en-US" sz="1800" b="0">
                <a:solidFill>
                  <a:srgbClr val="080808"/>
                </a:solidFill>
                <a:ea typeface="华文新魏" panose="02010800040101010101" pitchFamily="2" charset="-122"/>
              </a:rPr>
              <a:t>数值格式</a:t>
            </a:r>
            <a:endParaRPr lang="zh-CN" altLang="en-US" sz="1800" b="0">
              <a:solidFill>
                <a:srgbClr val="080808"/>
              </a:solidFill>
              <a:ea typeface="华文新魏" panose="02010800040101010101" pitchFamily="2" charset="-122"/>
            </a:endParaRPr>
          </a:p>
        </p:txBody>
      </p:sp>
      <p:sp>
        <p:nvSpPr>
          <p:cNvPr id="12" name="Text Box 13"/>
          <p:cNvSpPr txBox="1">
            <a:spLocks noChangeArrowheads="1"/>
          </p:cNvSpPr>
          <p:nvPr/>
        </p:nvSpPr>
        <p:spPr bwMode="auto">
          <a:xfrm rot="10800000">
            <a:off x="3000931" y="2267476"/>
            <a:ext cx="738664" cy="236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inet_pton(AF_INET)</a:t>
            </a:r>
            <a:endParaRPr lang="en-US" altLang="zh-CN">
              <a:solidFill>
                <a:srgbClr val="080808"/>
              </a:solidFill>
              <a:latin typeface="Comic Sans MS" panose="030F0902030302020204" pitchFamily="66" charset="0"/>
            </a:endParaRPr>
          </a:p>
          <a:p>
            <a:pPr algn="ctr" eaLnBrk="1" hangingPunct="1">
              <a:defRPr/>
            </a:pPr>
            <a:r>
              <a:rPr lang="en-US" altLang="zh-CN">
                <a:solidFill>
                  <a:srgbClr val="080808"/>
                </a:solidFill>
                <a:latin typeface="Comic Sans MS" panose="030F0902030302020204" pitchFamily="66" charset="0"/>
              </a:rPr>
              <a:t>inet_aton,inet_addr</a:t>
            </a:r>
            <a:endParaRPr lang="en-US" altLang="zh-CN">
              <a:solidFill>
                <a:srgbClr val="080808"/>
              </a:solidFill>
              <a:latin typeface="Comic Sans MS" panose="030F0902030302020204" pitchFamily="66" charset="0"/>
            </a:endParaRPr>
          </a:p>
        </p:txBody>
      </p:sp>
      <p:sp>
        <p:nvSpPr>
          <p:cNvPr id="13" name="Text Box 14"/>
          <p:cNvSpPr txBox="1">
            <a:spLocks noChangeArrowheads="1"/>
          </p:cNvSpPr>
          <p:nvPr/>
        </p:nvSpPr>
        <p:spPr bwMode="auto">
          <a:xfrm rot="10800000">
            <a:off x="3943906" y="2257951"/>
            <a:ext cx="738664" cy="236539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inet_ntop(AF_INET)</a:t>
            </a:r>
            <a:endParaRPr lang="en-US" altLang="zh-CN">
              <a:solidFill>
                <a:srgbClr val="080808"/>
              </a:solidFill>
              <a:latin typeface="Comic Sans MS" panose="030F0902030302020204" pitchFamily="66" charset="0"/>
            </a:endParaRPr>
          </a:p>
          <a:p>
            <a:pPr algn="ctr" eaLnBrk="1" hangingPunct="1">
              <a:defRPr/>
            </a:pPr>
            <a:r>
              <a:rPr lang="en-US" altLang="zh-CN">
                <a:solidFill>
                  <a:srgbClr val="080808"/>
                </a:solidFill>
                <a:latin typeface="Comic Sans MS" panose="030F0902030302020204" pitchFamily="66" charset="0"/>
              </a:rPr>
              <a:t>inet_ntoa</a:t>
            </a:r>
            <a:endParaRPr lang="en-US" altLang="zh-CN">
              <a:solidFill>
                <a:srgbClr val="080808"/>
              </a:solidFill>
              <a:latin typeface="Comic Sans MS" panose="030F0902030302020204" pitchFamily="66" charset="0"/>
            </a:endParaRPr>
          </a:p>
        </p:txBody>
      </p:sp>
      <p:sp>
        <p:nvSpPr>
          <p:cNvPr id="14" name="Text Box 15"/>
          <p:cNvSpPr txBox="1">
            <a:spLocks noChangeArrowheads="1"/>
          </p:cNvSpPr>
          <p:nvPr/>
        </p:nvSpPr>
        <p:spPr bwMode="auto">
          <a:xfrm>
            <a:off x="5675314" y="757771"/>
            <a:ext cx="1481137" cy="14652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in6_addr { }</a:t>
            </a:r>
            <a:endParaRPr lang="en-US" altLang="zh-CN"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128</a:t>
            </a:r>
            <a:r>
              <a:rPr lang="zh-CN" altLang="en-US" sz="1800" b="0" dirty="0">
                <a:solidFill>
                  <a:srgbClr val="080808"/>
                </a:solidFill>
                <a:latin typeface="Comic Sans MS" panose="030F0902030302020204" pitchFamily="66" charset="0"/>
                <a:ea typeface="华文新魏" panose="02010800040101010101" pitchFamily="2" charset="-122"/>
              </a:rPr>
              <a:t>位二进制</a:t>
            </a:r>
            <a:endParaRPr lang="zh-CN" altLang="en-US"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IPv6</a:t>
            </a:r>
            <a:r>
              <a:rPr lang="zh-CN" altLang="en-US" sz="1800" b="0" dirty="0">
                <a:solidFill>
                  <a:srgbClr val="080808"/>
                </a:solidFill>
                <a:latin typeface="Comic Sans MS" panose="030F0902030302020204" pitchFamily="66" charset="0"/>
                <a:ea typeface="华文新魏" panose="02010800040101010101" pitchFamily="2" charset="-122"/>
              </a:rPr>
              <a:t>地址</a:t>
            </a:r>
            <a:endParaRPr lang="zh-CN" altLang="en-US"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IPv4</a:t>
            </a:r>
            <a:r>
              <a:rPr lang="zh-CN" altLang="en-US" sz="1800" b="0" dirty="0">
                <a:solidFill>
                  <a:srgbClr val="080808"/>
                </a:solidFill>
                <a:latin typeface="Comic Sans MS" panose="030F0902030302020204" pitchFamily="66" charset="0"/>
                <a:ea typeface="华文新魏" panose="02010800040101010101" pitchFamily="2" charset="-122"/>
              </a:rPr>
              <a:t>映射或</a:t>
            </a:r>
            <a:endParaRPr lang="zh-CN" altLang="en-US" sz="1800" b="0" dirty="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dirty="0">
                <a:solidFill>
                  <a:srgbClr val="080808"/>
                </a:solidFill>
                <a:latin typeface="Comic Sans MS" panose="030F0902030302020204" pitchFamily="66" charset="0"/>
                <a:ea typeface="华文新魏" panose="02010800040101010101" pitchFamily="2" charset="-122"/>
              </a:rPr>
              <a:t>IPv4</a:t>
            </a:r>
            <a:r>
              <a:rPr lang="zh-CN" altLang="en-US" sz="1800" b="0" dirty="0">
                <a:solidFill>
                  <a:srgbClr val="080808"/>
                </a:solidFill>
                <a:latin typeface="Comic Sans MS" panose="030F0902030302020204" pitchFamily="66" charset="0"/>
                <a:ea typeface="华文新魏" panose="02010800040101010101" pitchFamily="2" charset="-122"/>
              </a:rPr>
              <a:t>兼容</a:t>
            </a:r>
            <a:endParaRPr lang="zh-CN" altLang="en-US" sz="1800" b="0" dirty="0">
              <a:solidFill>
                <a:srgbClr val="080808"/>
              </a:solidFill>
              <a:latin typeface="Comic Sans MS" panose="030F0902030302020204" pitchFamily="66" charset="0"/>
              <a:ea typeface="华文新魏" panose="02010800040101010101" pitchFamily="2" charset="-122"/>
            </a:endParaRPr>
          </a:p>
        </p:txBody>
      </p:sp>
      <p:sp>
        <p:nvSpPr>
          <p:cNvPr id="15" name="Line 16"/>
          <p:cNvSpPr>
            <a:spLocks noChangeShapeType="1"/>
          </p:cNvSpPr>
          <p:nvPr/>
        </p:nvSpPr>
        <p:spPr bwMode="auto">
          <a:xfrm flipV="1">
            <a:off x="5900738" y="2188108"/>
            <a:ext cx="0" cy="2520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6" name="Line 17"/>
          <p:cNvSpPr>
            <a:spLocks noChangeShapeType="1"/>
          </p:cNvSpPr>
          <p:nvPr/>
        </p:nvSpPr>
        <p:spPr bwMode="auto">
          <a:xfrm flipV="1">
            <a:off x="6837363" y="2188108"/>
            <a:ext cx="0" cy="25209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7" name="Text Box 18"/>
          <p:cNvSpPr txBox="1">
            <a:spLocks noChangeArrowheads="1"/>
          </p:cNvSpPr>
          <p:nvPr/>
        </p:nvSpPr>
        <p:spPr bwMode="auto">
          <a:xfrm>
            <a:off x="5486401" y="4782083"/>
            <a:ext cx="2079625" cy="3667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ea typeface="华文新魏" panose="02010800040101010101" pitchFamily="2" charset="-122"/>
              </a:rPr>
              <a:t>x:x:x:x:x:x:a.b.c.d</a:t>
            </a:r>
            <a:endParaRPr lang="en-US" altLang="zh-CN">
              <a:solidFill>
                <a:srgbClr val="080808"/>
              </a:solidFill>
              <a:latin typeface="Comic Sans MS" panose="030F0902030302020204" pitchFamily="66" charset="0"/>
              <a:ea typeface="华文新魏" panose="02010800040101010101" pitchFamily="2" charset="-122"/>
            </a:endParaRPr>
          </a:p>
        </p:txBody>
      </p:sp>
      <p:sp>
        <p:nvSpPr>
          <p:cNvPr id="18" name="Text Box 21"/>
          <p:cNvSpPr txBox="1">
            <a:spLocks noChangeArrowheads="1"/>
          </p:cNvSpPr>
          <p:nvPr/>
        </p:nvSpPr>
        <p:spPr bwMode="auto">
          <a:xfrm rot="10800000">
            <a:off x="5529413" y="2187419"/>
            <a:ext cx="461665" cy="25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inet_pton(AF_INET6)</a:t>
            </a:r>
            <a:endParaRPr lang="en-US" altLang="zh-CN">
              <a:solidFill>
                <a:srgbClr val="080808"/>
              </a:solidFill>
              <a:latin typeface="Comic Sans MS" panose="030F0902030302020204" pitchFamily="66" charset="0"/>
            </a:endParaRPr>
          </a:p>
        </p:txBody>
      </p:sp>
      <p:sp>
        <p:nvSpPr>
          <p:cNvPr id="19" name="Text Box 22"/>
          <p:cNvSpPr txBox="1">
            <a:spLocks noChangeArrowheads="1"/>
          </p:cNvSpPr>
          <p:nvPr/>
        </p:nvSpPr>
        <p:spPr bwMode="auto">
          <a:xfrm rot="10800000">
            <a:off x="6472388" y="2177894"/>
            <a:ext cx="461665" cy="25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inet_ntop(AF_INET6)</a:t>
            </a:r>
            <a:endParaRPr lang="en-US" altLang="zh-CN">
              <a:solidFill>
                <a:srgbClr val="080808"/>
              </a:solidFill>
              <a:latin typeface="Comic Sans MS" panose="030F0902030302020204" pitchFamily="66" charset="0"/>
            </a:endParaRPr>
          </a:p>
        </p:txBody>
      </p:sp>
      <p:sp>
        <p:nvSpPr>
          <p:cNvPr id="20" name="Text Box 23"/>
          <p:cNvSpPr txBox="1">
            <a:spLocks noChangeArrowheads="1"/>
          </p:cNvSpPr>
          <p:nvPr/>
        </p:nvSpPr>
        <p:spPr bwMode="auto">
          <a:xfrm>
            <a:off x="8124825" y="1137184"/>
            <a:ext cx="1481138" cy="915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eaLnBrk="1" hangingPunct="1">
              <a:spcBef>
                <a:spcPct val="0"/>
              </a:spcBef>
              <a:buFontTx/>
              <a:buNone/>
            </a:pPr>
            <a:r>
              <a:rPr lang="en-US" altLang="zh-CN" sz="1800" b="0">
                <a:solidFill>
                  <a:srgbClr val="080808"/>
                </a:solidFill>
                <a:latin typeface="Comic Sans MS" panose="030F0902030302020204" pitchFamily="66" charset="0"/>
                <a:ea typeface="华文新魏" panose="02010800040101010101" pitchFamily="2" charset="-122"/>
              </a:rPr>
              <a:t>in6_addr { }</a:t>
            </a:r>
            <a:endParaRPr lang="en-US" altLang="zh-CN" sz="1800" b="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a:solidFill>
                  <a:srgbClr val="080808"/>
                </a:solidFill>
                <a:latin typeface="Comic Sans MS" panose="030F0902030302020204" pitchFamily="66" charset="0"/>
                <a:ea typeface="华文新魏" panose="02010800040101010101" pitchFamily="2" charset="-122"/>
              </a:rPr>
              <a:t>128</a:t>
            </a:r>
            <a:r>
              <a:rPr lang="zh-CN" altLang="en-US" sz="1800" b="0">
                <a:solidFill>
                  <a:srgbClr val="080808"/>
                </a:solidFill>
                <a:latin typeface="Comic Sans MS" panose="030F0902030302020204" pitchFamily="66" charset="0"/>
                <a:ea typeface="华文新魏" panose="02010800040101010101" pitchFamily="2" charset="-122"/>
              </a:rPr>
              <a:t>位二进制</a:t>
            </a:r>
            <a:endParaRPr lang="zh-CN" altLang="en-US" sz="1800" b="0">
              <a:solidFill>
                <a:srgbClr val="080808"/>
              </a:solidFill>
              <a:latin typeface="Comic Sans MS" panose="030F0902030302020204" pitchFamily="66" charset="0"/>
              <a:ea typeface="华文新魏" panose="02010800040101010101" pitchFamily="2" charset="-122"/>
            </a:endParaRPr>
          </a:p>
          <a:p>
            <a:pPr algn="ctr" eaLnBrk="1" hangingPunct="1">
              <a:spcBef>
                <a:spcPct val="0"/>
              </a:spcBef>
              <a:buFontTx/>
              <a:buNone/>
            </a:pPr>
            <a:r>
              <a:rPr lang="en-US" altLang="zh-CN" sz="1800" b="0">
                <a:solidFill>
                  <a:srgbClr val="080808"/>
                </a:solidFill>
                <a:latin typeface="Comic Sans MS" panose="030F0902030302020204" pitchFamily="66" charset="0"/>
                <a:ea typeface="华文新魏" panose="02010800040101010101" pitchFamily="2" charset="-122"/>
              </a:rPr>
              <a:t>IPv6</a:t>
            </a:r>
            <a:r>
              <a:rPr lang="zh-CN" altLang="en-US" sz="1800" b="0">
                <a:solidFill>
                  <a:srgbClr val="080808"/>
                </a:solidFill>
                <a:latin typeface="Comic Sans MS" panose="030F0902030302020204" pitchFamily="66" charset="0"/>
                <a:ea typeface="华文新魏" panose="02010800040101010101" pitchFamily="2" charset="-122"/>
              </a:rPr>
              <a:t>地址</a:t>
            </a:r>
            <a:endParaRPr lang="zh-CN" altLang="en-US" sz="1800" b="0">
              <a:solidFill>
                <a:srgbClr val="080808"/>
              </a:solidFill>
              <a:latin typeface="Comic Sans MS" panose="030F0902030302020204" pitchFamily="66" charset="0"/>
              <a:ea typeface="华文新魏" panose="02010800040101010101" pitchFamily="2" charset="-122"/>
            </a:endParaRPr>
          </a:p>
        </p:txBody>
      </p:sp>
      <p:sp>
        <p:nvSpPr>
          <p:cNvPr id="21" name="Line 24"/>
          <p:cNvSpPr>
            <a:spLocks noChangeShapeType="1"/>
          </p:cNvSpPr>
          <p:nvPr/>
        </p:nvSpPr>
        <p:spPr bwMode="auto">
          <a:xfrm flipV="1">
            <a:off x="8486775" y="2196045"/>
            <a:ext cx="0" cy="252095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2" name="Line 25"/>
          <p:cNvSpPr>
            <a:spLocks noChangeShapeType="1"/>
          </p:cNvSpPr>
          <p:nvPr/>
        </p:nvSpPr>
        <p:spPr bwMode="auto">
          <a:xfrm flipV="1">
            <a:off x="9423400" y="2196045"/>
            <a:ext cx="0" cy="252095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3" name="Text Box 26"/>
          <p:cNvSpPr txBox="1">
            <a:spLocks noChangeArrowheads="1"/>
          </p:cNvSpPr>
          <p:nvPr/>
        </p:nvSpPr>
        <p:spPr bwMode="auto">
          <a:xfrm>
            <a:off x="8242300" y="4790021"/>
            <a:ext cx="1741488"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ea typeface="华文新魏" panose="02010800040101010101" pitchFamily="2" charset="-122"/>
              </a:rPr>
              <a:t>x:x:x:x:x:x:x:x</a:t>
            </a:r>
            <a:endParaRPr lang="en-US" altLang="zh-CN">
              <a:solidFill>
                <a:srgbClr val="080808"/>
              </a:solidFill>
              <a:latin typeface="Comic Sans MS" panose="030F0902030302020204" pitchFamily="66" charset="0"/>
              <a:ea typeface="华文新魏" panose="02010800040101010101" pitchFamily="2" charset="-122"/>
            </a:endParaRPr>
          </a:p>
        </p:txBody>
      </p:sp>
      <p:sp>
        <p:nvSpPr>
          <p:cNvPr id="24" name="Text Box 27"/>
          <p:cNvSpPr txBox="1">
            <a:spLocks noChangeArrowheads="1"/>
          </p:cNvSpPr>
          <p:nvPr/>
        </p:nvSpPr>
        <p:spPr bwMode="auto">
          <a:xfrm rot="10800000">
            <a:off x="8115450" y="2195357"/>
            <a:ext cx="461665" cy="25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inet_pton(AF_INET6)</a:t>
            </a:r>
            <a:endParaRPr lang="en-US" altLang="zh-CN">
              <a:solidFill>
                <a:srgbClr val="080808"/>
              </a:solidFill>
              <a:latin typeface="Comic Sans MS" panose="030F0902030302020204" pitchFamily="66" charset="0"/>
            </a:endParaRPr>
          </a:p>
        </p:txBody>
      </p:sp>
      <p:sp>
        <p:nvSpPr>
          <p:cNvPr id="25" name="Text Box 28"/>
          <p:cNvSpPr txBox="1">
            <a:spLocks noChangeArrowheads="1"/>
          </p:cNvSpPr>
          <p:nvPr/>
        </p:nvSpPr>
        <p:spPr bwMode="auto">
          <a:xfrm rot="10800000">
            <a:off x="9058425" y="2185832"/>
            <a:ext cx="461665" cy="250645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a:solidFill>
                  <a:srgbClr val="080808"/>
                </a:solidFill>
                <a:latin typeface="Comic Sans MS" panose="030F0902030302020204" pitchFamily="66" charset="0"/>
              </a:rPr>
              <a:t>inet_ntop(AF_INET6)</a:t>
            </a:r>
            <a:endParaRPr lang="en-US" altLang="zh-CN">
              <a:solidFill>
                <a:srgbClr val="080808"/>
              </a:solidFill>
              <a:latin typeface="Comic Sans MS" panose="030F0902030302020204" pitchFamily="66" charset="0"/>
            </a:endParaRPr>
          </a:p>
        </p:txBody>
      </p:sp>
      <p:sp>
        <p:nvSpPr>
          <p:cNvPr id="26" name="矩形 25"/>
          <p:cNvSpPr/>
          <p:nvPr/>
        </p:nvSpPr>
        <p:spPr>
          <a:xfrm>
            <a:off x="430213" y="5321823"/>
            <a:ext cx="11084454" cy="400110"/>
          </a:xfrm>
          <a:prstGeom prst="rect">
            <a:avLst/>
          </a:prstGeom>
        </p:spPr>
        <p:txBody>
          <a:bodyPr wrap="square">
            <a:spAutoFit/>
          </a:bodyPr>
          <a:lstStyle/>
          <a:p>
            <a:r>
              <a:rPr lang="zh-CN" altLang="en-US" sz="2000" dirty="0">
                <a:latin typeface="微软雅黑" panose="020B0503020204020204" pitchFamily="34" charset="-122"/>
                <a:ea typeface="微软雅黑" panose="020B0503020204020204" pitchFamily="34" charset="-122"/>
              </a:rPr>
              <a:t>ipv4映射地址：即ipv4映射的ipv6地址。如ipv6地址::ffff:10.0.0.1可以表示ipv4地址 10.0.0.1。</a:t>
            </a:r>
            <a:endParaRPr lang="zh-CN" altLang="en-US" sz="2000" dirty="0">
              <a:latin typeface="微软雅黑" panose="020B0503020204020204" pitchFamily="34" charset="-122"/>
              <a:ea typeface="微软雅黑" panose="020B0503020204020204" pitchFamily="34" charset="-122"/>
            </a:endParaRPr>
          </a:p>
        </p:txBody>
      </p:sp>
      <p:pic>
        <p:nvPicPr>
          <p:cNvPr id="27" name="图片 26"/>
          <p:cNvPicPr>
            <a:picLocks noChangeAspect="1"/>
          </p:cNvPicPr>
          <p:nvPr/>
        </p:nvPicPr>
        <p:blipFill>
          <a:blip r:embed="rId1"/>
          <a:stretch>
            <a:fillRect/>
          </a:stretch>
        </p:blipFill>
        <p:spPr>
          <a:xfrm>
            <a:off x="477238" y="6249603"/>
            <a:ext cx="3466667" cy="457143"/>
          </a:xfrm>
          <a:prstGeom prst="rect">
            <a:avLst/>
          </a:prstGeom>
        </p:spPr>
      </p:pic>
      <p:sp>
        <p:nvSpPr>
          <p:cNvPr id="28" name="矩形 27"/>
          <p:cNvSpPr/>
          <p:nvPr/>
        </p:nvSpPr>
        <p:spPr>
          <a:xfrm>
            <a:off x="430213" y="5785713"/>
            <a:ext cx="9663906" cy="400110"/>
          </a:xfrm>
          <a:prstGeom prst="rect">
            <a:avLst/>
          </a:prstGeom>
        </p:spPr>
        <p:txBody>
          <a:bodyPr wrap="square">
            <a:spAutoFit/>
          </a:bodyPr>
          <a:lstStyle/>
          <a:p>
            <a:r>
              <a:rPr lang="en-US" altLang="zh-CN" sz="2000" dirty="0">
                <a:solidFill>
                  <a:srgbClr val="212529"/>
                </a:solidFill>
                <a:latin typeface="微软雅黑" panose="020B0503020204020204" pitchFamily="34" charset="-122"/>
                <a:ea typeface="微软雅黑" panose="020B0503020204020204" pitchFamily="34" charset="-122"/>
              </a:rPr>
              <a:t>ipv4</a:t>
            </a:r>
            <a:r>
              <a:rPr lang="zh-CN" altLang="en-US" sz="2000" dirty="0">
                <a:solidFill>
                  <a:srgbClr val="212529"/>
                </a:solidFill>
                <a:latin typeface="微软雅黑" panose="020B0503020204020204" pitchFamily="34" charset="-122"/>
                <a:ea typeface="微软雅黑" panose="020B0503020204020204" pitchFamily="34" charset="-122"/>
              </a:rPr>
              <a:t>兼容地址：即</a:t>
            </a:r>
            <a:r>
              <a:rPr lang="en-US" altLang="zh-CN" sz="2000" dirty="0">
                <a:solidFill>
                  <a:srgbClr val="212529"/>
                </a:solidFill>
                <a:latin typeface="微软雅黑" panose="020B0503020204020204" pitchFamily="34" charset="-122"/>
                <a:ea typeface="微软雅黑" panose="020B0503020204020204" pitchFamily="34" charset="-122"/>
              </a:rPr>
              <a:t>ipv4</a:t>
            </a:r>
            <a:r>
              <a:rPr lang="zh-CN" altLang="en-US" sz="2000" dirty="0">
                <a:solidFill>
                  <a:srgbClr val="212529"/>
                </a:solidFill>
                <a:latin typeface="微软雅黑" panose="020B0503020204020204" pitchFamily="34" charset="-122"/>
                <a:ea typeface="微软雅黑" panose="020B0503020204020204" pitchFamily="34" charset="-122"/>
              </a:rPr>
              <a:t>兼容的</a:t>
            </a:r>
            <a:r>
              <a:rPr lang="en-US" altLang="zh-CN" sz="2000" dirty="0">
                <a:solidFill>
                  <a:srgbClr val="212529"/>
                </a:solidFill>
                <a:latin typeface="微软雅黑" panose="020B0503020204020204" pitchFamily="34" charset="-122"/>
                <a:ea typeface="微软雅黑" panose="020B0503020204020204" pitchFamily="34" charset="-122"/>
              </a:rPr>
              <a:t>ipv6</a:t>
            </a:r>
            <a:r>
              <a:rPr lang="zh-CN" altLang="en-US" sz="2000" dirty="0">
                <a:solidFill>
                  <a:srgbClr val="212529"/>
                </a:solidFill>
                <a:latin typeface="微软雅黑" panose="020B0503020204020204" pitchFamily="34" charset="-122"/>
                <a:ea typeface="微软雅黑" panose="020B0503020204020204" pitchFamily="34" charset="-122"/>
              </a:rPr>
              <a:t>地址。如</a:t>
            </a:r>
            <a:r>
              <a:rPr lang="en-US" altLang="zh-CN" sz="2000" dirty="0">
                <a:solidFill>
                  <a:srgbClr val="212529"/>
                </a:solidFill>
                <a:latin typeface="微软雅黑" panose="020B0503020204020204" pitchFamily="34" charset="-122"/>
                <a:ea typeface="微软雅黑" panose="020B0503020204020204" pitchFamily="34" charset="-122"/>
              </a:rPr>
              <a:t>::0102:f001</a:t>
            </a:r>
            <a:r>
              <a:rPr lang="zh-CN" altLang="en-US" sz="2000" dirty="0">
                <a:solidFill>
                  <a:srgbClr val="212529"/>
                </a:solidFill>
                <a:latin typeface="微软雅黑" panose="020B0503020204020204" pitchFamily="34" charset="-122"/>
                <a:ea typeface="微软雅黑" panose="020B0503020204020204" pitchFamily="34" charset="-122"/>
              </a:rPr>
              <a:t>相当于地址</a:t>
            </a:r>
            <a:r>
              <a:rPr lang="en-US" altLang="zh-CN" sz="2000" dirty="0">
                <a:solidFill>
                  <a:srgbClr val="212529"/>
                </a:solidFill>
                <a:latin typeface="微软雅黑" panose="020B0503020204020204" pitchFamily="34" charset="-122"/>
                <a:ea typeface="微软雅黑" panose="020B0503020204020204" pitchFamily="34" charset="-122"/>
              </a:rPr>
              <a:t>::1.2.240.1</a:t>
            </a:r>
            <a:r>
              <a:rPr lang="zh-CN" altLang="en-US" sz="2000" dirty="0">
                <a:solidFill>
                  <a:srgbClr val="212529"/>
                </a:solidFill>
                <a:latin typeface="微软雅黑" panose="020B0503020204020204" pitchFamily="34" charset="-122"/>
                <a:ea typeface="微软雅黑" panose="020B0503020204020204" pitchFamily="34" charset="-122"/>
              </a:rPr>
              <a:t>。</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简单</a:t>
            </a:r>
            <a:r>
              <a:rPr lang="en-US" altLang="zh-CN" dirty="0"/>
              <a:t>TCP</a:t>
            </a:r>
            <a:r>
              <a:rPr lang="zh-CN" altLang="en-US" dirty="0"/>
              <a:t>循环服务器</a:t>
            </a:r>
            <a:r>
              <a:rPr lang="en-US" altLang="zh-CN" dirty="0"/>
              <a:t>Socket</a:t>
            </a:r>
            <a:r>
              <a:rPr lang="zh-CN" altLang="en-US" dirty="0"/>
              <a:t>编程基本步骤</a:t>
            </a:r>
            <a:endParaRPr kumimoji="1" lang="zh-CN" altLang="en-US" dirty="0"/>
          </a:p>
        </p:txBody>
      </p:sp>
      <p:sp>
        <p:nvSpPr>
          <p:cNvPr id="4" name="内容占位符 2"/>
          <p:cNvSpPr txBox="1"/>
          <p:nvPr/>
        </p:nvSpPr>
        <p:spPr>
          <a:xfrm>
            <a:off x="1295400" y="1393371"/>
            <a:ext cx="4672263" cy="4864554"/>
          </a:xfrm>
        </p:spPr>
        <p:txBody>
          <a:bodyPr>
            <a:normAutofit/>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b="1" dirty="0"/>
              <a:t>服务器端</a:t>
            </a:r>
            <a:endParaRPr lang="zh-CN" altLang="en-US" b="1" dirty="0"/>
          </a:p>
          <a:p>
            <a:pPr lvl="1"/>
            <a:r>
              <a:rPr lang="zh-CN" altLang="en-US" dirty="0"/>
              <a:t>创建套接字</a:t>
            </a:r>
            <a:endParaRPr lang="zh-CN" altLang="en-US" dirty="0"/>
          </a:p>
          <a:p>
            <a:pPr lvl="1"/>
            <a:r>
              <a:rPr lang="zh-CN" altLang="en-US" dirty="0"/>
              <a:t>绑定套接字</a:t>
            </a:r>
            <a:endParaRPr lang="zh-CN" altLang="en-US" dirty="0"/>
          </a:p>
          <a:p>
            <a:pPr lvl="1"/>
            <a:r>
              <a:rPr lang="zh-CN" altLang="en-US" dirty="0"/>
              <a:t>设置套接字为监听模式，进入被动接受连接状态</a:t>
            </a:r>
            <a:endParaRPr lang="zh-CN" altLang="en-US" dirty="0"/>
          </a:p>
          <a:p>
            <a:pPr lvl="1"/>
            <a:r>
              <a:rPr lang="zh-CN" altLang="en-US" dirty="0"/>
              <a:t>接受请求，建立连接</a:t>
            </a:r>
            <a:endParaRPr lang="zh-CN" altLang="en-US" dirty="0"/>
          </a:p>
          <a:p>
            <a:pPr lvl="1"/>
            <a:r>
              <a:rPr lang="zh-CN" altLang="en-US" dirty="0"/>
              <a:t>读写数据</a:t>
            </a:r>
            <a:endParaRPr lang="zh-CN" altLang="en-US" dirty="0"/>
          </a:p>
          <a:p>
            <a:pPr lvl="1"/>
            <a:r>
              <a:rPr lang="zh-CN" altLang="en-US" dirty="0"/>
              <a:t>终止连接</a:t>
            </a:r>
            <a:endParaRPr lang="zh-CN" altLang="en-US" dirty="0"/>
          </a:p>
        </p:txBody>
      </p:sp>
      <p:sp>
        <p:nvSpPr>
          <p:cNvPr id="5" name="内容占位符 2"/>
          <p:cNvSpPr txBox="1"/>
          <p:nvPr/>
        </p:nvSpPr>
        <p:spPr>
          <a:xfrm>
            <a:off x="5967663" y="1393371"/>
            <a:ext cx="5207268" cy="4864554"/>
          </a:xfrm>
          <a:prstGeom prst="rect">
            <a:avLst/>
          </a:prstGeom>
        </p:spPr>
        <p:txBody>
          <a:bodyPr vert="horz" lIns="91440" tIns="45720" rIns="91440" bIns="45720" rtlCol="0">
            <a:normAutofit/>
          </a:bodyPr>
          <a:lstStyle>
            <a:lvl1pPr marL="228600" indent="-228600" algn="just" defTabSz="914400" rtl="0" eaLnBrk="1" latinLnBrk="0" hangingPunct="1">
              <a:lnSpc>
                <a:spcPct val="100000"/>
              </a:lnSpc>
              <a:spcBef>
                <a:spcPts val="1800"/>
              </a:spcBef>
              <a:buClr>
                <a:schemeClr val="accent1"/>
              </a:buClr>
              <a:buSzPct val="100000"/>
              <a:buFont typeface="Arial" panose="020B0604020202090204" pitchFamily="34" charset="0"/>
              <a:buChar char="▪"/>
              <a:defRPr lang="zh-CN" sz="3600" b="1" kern="1200">
                <a:solidFill>
                  <a:schemeClr val="tx1"/>
                </a:solidFill>
                <a:latin typeface="Arial Rounded MT Bold" panose="020F0704030504030204" pitchFamily="34" charset="0"/>
                <a:ea typeface="Microsoft YaHei UI" panose="020B0503020204020204" pitchFamily="34" charset="-122"/>
                <a:cs typeface="+mn-cs"/>
              </a:defRPr>
            </a:lvl1pPr>
            <a:lvl2pPr marL="457200" indent="-182880" algn="just" defTabSz="914400" rtl="0" eaLnBrk="1" latinLnBrk="0" hangingPunct="1">
              <a:lnSpc>
                <a:spcPct val="100000"/>
              </a:lnSpc>
              <a:spcBef>
                <a:spcPts val="1200"/>
              </a:spcBef>
              <a:buClr>
                <a:schemeClr val="accent1"/>
              </a:buClr>
              <a:buSzPct val="100000"/>
              <a:buFont typeface="Arial" panose="020B0604020202090204" pitchFamily="34" charset="0"/>
              <a:buChar char="▪"/>
              <a:defRPr lang="zh-CN" sz="3200" kern="1200">
                <a:solidFill>
                  <a:schemeClr val="tx1"/>
                </a:solidFill>
                <a:latin typeface="Arial Rounded MT Bold" panose="020F0704030504030204" pitchFamily="34" charset="0"/>
                <a:ea typeface="Microsoft YaHei UI" panose="020B0503020204020204" pitchFamily="34" charset="-122"/>
                <a:cs typeface="+mn-cs"/>
              </a:defRPr>
            </a:lvl2pPr>
            <a:lvl3pPr marL="685800" indent="-179705" algn="just" defTabSz="914400" rtl="0" eaLnBrk="1" latinLnBrk="0" hangingPunct="1">
              <a:lnSpc>
                <a:spcPct val="100000"/>
              </a:lnSpc>
              <a:spcBef>
                <a:spcPts val="800"/>
              </a:spcBef>
              <a:buClr>
                <a:schemeClr val="accent1"/>
              </a:buClr>
              <a:buSzPct val="100000"/>
              <a:buFont typeface="Arial" panose="020B0604020202090204" pitchFamily="34" charset="0"/>
              <a:buChar char="▪"/>
              <a:defRPr lang="zh-CN" sz="2800" kern="1200">
                <a:solidFill>
                  <a:schemeClr val="tx1"/>
                </a:solidFill>
                <a:latin typeface="Arial Rounded MT Bold" panose="020F0704030504030204" pitchFamily="34" charset="0"/>
                <a:ea typeface="Microsoft YaHei UI" panose="020B0503020204020204" pitchFamily="34" charset="-122"/>
                <a:cs typeface="+mn-cs"/>
              </a:defRPr>
            </a:lvl3pPr>
            <a:lvl4pPr marL="914400" indent="-182880" algn="just" defTabSz="914400" rtl="0" eaLnBrk="1" latinLnBrk="0" hangingPunct="1">
              <a:lnSpc>
                <a:spcPct val="100000"/>
              </a:lnSpc>
              <a:spcBef>
                <a:spcPts val="800"/>
              </a:spcBef>
              <a:buClr>
                <a:schemeClr val="accent1"/>
              </a:buClr>
              <a:buSzPct val="100000"/>
              <a:buFont typeface="Arial" panose="020B0604020202090204" pitchFamily="34" charset="0"/>
              <a:buChar char="▪"/>
              <a:defRPr lang="zh-CN" sz="2400" kern="1200">
                <a:solidFill>
                  <a:schemeClr val="tx1"/>
                </a:solidFill>
                <a:latin typeface="Arial Rounded MT Bold" panose="020F0704030504030204" pitchFamily="34" charset="0"/>
                <a:ea typeface="Microsoft YaHei UI" panose="020B0503020204020204" pitchFamily="34" charset="-122"/>
                <a:cs typeface="+mn-cs"/>
              </a:defRPr>
            </a:lvl4pPr>
            <a:lvl5pPr marL="1143000" indent="-179705" algn="just" defTabSz="914400" rtl="0" eaLnBrk="1" latinLnBrk="0" hangingPunct="1">
              <a:lnSpc>
                <a:spcPct val="100000"/>
              </a:lnSpc>
              <a:spcBef>
                <a:spcPts val="600"/>
              </a:spcBef>
              <a:buClr>
                <a:schemeClr val="accent1"/>
              </a:buClr>
              <a:buSzPct val="100000"/>
              <a:buFont typeface="Arial" panose="020B0604020202090204" pitchFamily="34" charset="0"/>
              <a:buChar char="▪"/>
              <a:defRPr lang="zh-CN" sz="2400" kern="1200">
                <a:solidFill>
                  <a:schemeClr val="tx1"/>
                </a:solidFill>
                <a:latin typeface="Arial Rounded MT Bold" panose="020F0704030504030204" pitchFamily="34" charset="0"/>
                <a:ea typeface="Microsoft YaHei UI" panose="020B0503020204020204" pitchFamily="34" charset="-122"/>
                <a:cs typeface="+mn-cs"/>
              </a:defRPr>
            </a:lvl5pPr>
            <a:lvl6pPr marL="1371600" indent="-182880" algn="l" defTabSz="914400" rtl="0" eaLnBrk="1" latinLnBrk="0" hangingPunct="1">
              <a:lnSpc>
                <a:spcPct val="90000"/>
              </a:lnSpc>
              <a:spcBef>
                <a:spcPts val="600"/>
              </a:spcBef>
              <a:buClr>
                <a:schemeClr val="accent1"/>
              </a:buClr>
              <a:buSzPct val="100000"/>
              <a:buFont typeface="Arial" panose="020B0604020202090204" pitchFamily="34" charset="0"/>
              <a:buChar char="▪"/>
              <a:defRPr lang="zh-CN" sz="1400" kern="1200">
                <a:solidFill>
                  <a:schemeClr val="tx1"/>
                </a:solidFill>
                <a:latin typeface="+mn-lt"/>
                <a:ea typeface="+mn-ea"/>
                <a:cs typeface="+mn-cs"/>
              </a:defRPr>
            </a:lvl6pPr>
            <a:lvl7pPr marL="1600200" indent="-179705" algn="l" defTabSz="914400" rtl="0" eaLnBrk="1" latinLnBrk="0" hangingPunct="1">
              <a:lnSpc>
                <a:spcPct val="90000"/>
              </a:lnSpc>
              <a:spcBef>
                <a:spcPts val="600"/>
              </a:spcBef>
              <a:buClr>
                <a:schemeClr val="accent1"/>
              </a:buClr>
              <a:buSzPct val="100000"/>
              <a:buFont typeface="Arial" panose="020B0604020202090204" pitchFamily="34" charset="0"/>
              <a:buChar char="▪"/>
              <a:defRPr lang="zh-CN" sz="1400" kern="1200">
                <a:solidFill>
                  <a:schemeClr val="tx1"/>
                </a:solidFill>
                <a:latin typeface="+mn-lt"/>
                <a:ea typeface="+mn-ea"/>
                <a:cs typeface="+mn-cs"/>
              </a:defRPr>
            </a:lvl7pPr>
            <a:lvl8pPr marL="1828800" indent="-182880" algn="l" defTabSz="914400" rtl="0" eaLnBrk="1" latinLnBrk="0" hangingPunct="1">
              <a:lnSpc>
                <a:spcPct val="90000"/>
              </a:lnSpc>
              <a:spcBef>
                <a:spcPts val="600"/>
              </a:spcBef>
              <a:buClr>
                <a:schemeClr val="accent1"/>
              </a:buClr>
              <a:buSzPct val="100000"/>
              <a:buFont typeface="Arial" panose="020B0604020202090204" pitchFamily="34" charset="0"/>
              <a:buChar char="▪"/>
              <a:defRPr lang="zh-CN" sz="1400" kern="1200">
                <a:solidFill>
                  <a:schemeClr val="tx1"/>
                </a:solidFill>
                <a:latin typeface="+mn-lt"/>
                <a:ea typeface="+mn-ea"/>
                <a:cs typeface="+mn-cs"/>
              </a:defRPr>
            </a:lvl8pPr>
            <a:lvl9pPr marL="2057400" indent="-179705" algn="l" defTabSz="914400" rtl="0" eaLnBrk="1" latinLnBrk="0" hangingPunct="1">
              <a:lnSpc>
                <a:spcPct val="90000"/>
              </a:lnSpc>
              <a:spcBef>
                <a:spcPts val="600"/>
              </a:spcBef>
              <a:buClr>
                <a:schemeClr val="accent1"/>
              </a:buClr>
              <a:buSzPct val="100000"/>
              <a:buFont typeface="Arial" panose="020B0604020202090204" pitchFamily="34" charset="0"/>
              <a:buChar char="▪"/>
              <a:defRPr lang="zh-CN" sz="1400" kern="1200">
                <a:solidFill>
                  <a:schemeClr val="tx1"/>
                </a:solidFill>
                <a:latin typeface="+mn-lt"/>
                <a:ea typeface="+mn-ea"/>
                <a:cs typeface="+mn-cs"/>
              </a:defRPr>
            </a:lvl9pPr>
          </a:lstStyle>
          <a:p>
            <a:pPr algn="l">
              <a:lnSpc>
                <a:spcPct val="90000"/>
              </a:lnSpc>
              <a:buFont typeface="Arial" panose="020B0604020202090204" pitchFamily="34" charset="0"/>
              <a:buChar char="•"/>
            </a:pPr>
            <a:r>
              <a:rPr lang="zh-CN" altLang="en-US" sz="2800" dirty="0">
                <a:latin typeface="+mn-lt"/>
                <a:ea typeface="+mn-ea"/>
              </a:rPr>
              <a:t>客户端：</a:t>
            </a:r>
            <a:endParaRPr lang="zh-CN" altLang="en-US" sz="2800" dirty="0">
              <a:latin typeface="+mn-lt"/>
              <a:ea typeface="+mn-ea"/>
            </a:endParaRPr>
          </a:p>
          <a:p>
            <a:pPr marL="685800" lvl="1" indent="-228600" algn="l">
              <a:lnSpc>
                <a:spcPct val="90000"/>
              </a:lnSpc>
              <a:buFont typeface="Arial" panose="020B0604020202090204" pitchFamily="34" charset="0"/>
              <a:buChar char="•"/>
            </a:pPr>
            <a:r>
              <a:rPr lang="zh-CN" altLang="en-US" sz="2400" dirty="0">
                <a:latin typeface="+mn-lt"/>
                <a:ea typeface="+mn-ea"/>
              </a:rPr>
              <a:t>创建套接字</a:t>
            </a:r>
            <a:endParaRPr lang="zh-CN" altLang="en-US" sz="2400" dirty="0">
              <a:latin typeface="+mn-lt"/>
              <a:ea typeface="+mn-ea"/>
            </a:endParaRPr>
          </a:p>
          <a:p>
            <a:pPr marL="685800" lvl="1" indent="-228600" algn="l">
              <a:lnSpc>
                <a:spcPct val="90000"/>
              </a:lnSpc>
              <a:buFont typeface="Arial" panose="020B0604020202090204" pitchFamily="34" charset="0"/>
              <a:buChar char="•"/>
            </a:pPr>
            <a:r>
              <a:rPr lang="zh-CN" altLang="en-US" sz="2400" dirty="0">
                <a:latin typeface="+mn-lt"/>
                <a:ea typeface="+mn-ea"/>
              </a:rPr>
              <a:t>与远程服务器建立连接</a:t>
            </a:r>
            <a:endParaRPr lang="zh-CN" altLang="en-US" sz="2400" dirty="0">
              <a:latin typeface="+mn-lt"/>
              <a:ea typeface="+mn-ea"/>
            </a:endParaRPr>
          </a:p>
          <a:p>
            <a:pPr marL="685800" lvl="1" indent="-228600" algn="l">
              <a:lnSpc>
                <a:spcPct val="90000"/>
              </a:lnSpc>
              <a:buFont typeface="Arial" panose="020B0604020202090204" pitchFamily="34" charset="0"/>
              <a:buChar char="•"/>
            </a:pPr>
            <a:r>
              <a:rPr lang="zh-CN" altLang="en-US" sz="2400" dirty="0">
                <a:latin typeface="+mn-lt"/>
                <a:ea typeface="+mn-ea"/>
              </a:rPr>
              <a:t>读写数据</a:t>
            </a:r>
            <a:endParaRPr lang="zh-CN" altLang="en-US" sz="2400" dirty="0">
              <a:latin typeface="+mn-lt"/>
              <a:ea typeface="+mn-ea"/>
            </a:endParaRPr>
          </a:p>
          <a:p>
            <a:pPr marL="685800" lvl="1" indent="-228600" algn="l">
              <a:lnSpc>
                <a:spcPct val="90000"/>
              </a:lnSpc>
              <a:buFont typeface="Arial" panose="020B0604020202090204" pitchFamily="34" charset="0"/>
              <a:buChar char="•"/>
            </a:pPr>
            <a:r>
              <a:rPr lang="zh-CN" altLang="en-US" sz="2400" dirty="0">
                <a:latin typeface="+mn-lt"/>
                <a:ea typeface="+mn-ea"/>
              </a:rPr>
              <a:t>终止连接</a:t>
            </a:r>
            <a:endParaRPr lang="zh-CN" altLang="en-US" sz="2400" dirty="0">
              <a:latin typeface="+mn-lt"/>
              <a:ea typeface="+mn-ea"/>
            </a:endParaRPr>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494"/>
            <a:ext cx="9438416" cy="788738"/>
          </a:xfrm>
        </p:spPr>
        <p:txBody>
          <a:bodyPr>
            <a:normAutofit/>
          </a:bodyPr>
          <a:lstStyle/>
          <a:p>
            <a:r>
              <a:rPr lang="zh-CN" altLang="en-US" dirty="0"/>
              <a:t>简单</a:t>
            </a:r>
            <a:r>
              <a:rPr lang="en-US" altLang="zh-CN" dirty="0"/>
              <a:t>TCP</a:t>
            </a:r>
            <a:r>
              <a:rPr lang="zh-CN" altLang="en-US" dirty="0"/>
              <a:t>循环服务器</a:t>
            </a:r>
            <a:r>
              <a:rPr lang="en-US" altLang="zh-CN" dirty="0"/>
              <a:t>Socket</a:t>
            </a:r>
            <a:r>
              <a:rPr lang="zh-CN" altLang="en-US" dirty="0"/>
              <a:t>编程基本步骤</a:t>
            </a:r>
            <a:endParaRPr kumimoji="1" lang="zh-CN" altLang="en-US" dirty="0"/>
          </a:p>
        </p:txBody>
      </p:sp>
      <p:sp>
        <p:nvSpPr>
          <p:cNvPr id="21" name="AutoShape 22"/>
          <p:cNvSpPr>
            <a:spLocks noChangeArrowheads="1"/>
          </p:cNvSpPr>
          <p:nvPr/>
        </p:nvSpPr>
        <p:spPr bwMode="auto">
          <a:xfrm>
            <a:off x="5461018" y="3355976"/>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socket()</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22" name="AutoShape 23"/>
          <p:cNvSpPr>
            <a:spLocks noChangeArrowheads="1"/>
          </p:cNvSpPr>
          <p:nvPr/>
        </p:nvSpPr>
        <p:spPr bwMode="auto">
          <a:xfrm>
            <a:off x="5461018" y="3932238"/>
            <a:ext cx="1655763" cy="360362"/>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dirty="0">
                <a:solidFill>
                  <a:srgbClr val="FFFF00"/>
                </a:solidFill>
                <a:latin typeface="Microsoft YaHei UI" panose="020B0503020204020204" pitchFamily="34" charset="-122"/>
                <a:ea typeface="Microsoft YaHei UI" panose="020B0503020204020204" pitchFamily="34" charset="-122"/>
              </a:rPr>
              <a:t>connect()</a:t>
            </a:r>
            <a:endParaRPr lang="en-US" altLang="zh-CN" sz="2800" dirty="0">
              <a:solidFill>
                <a:srgbClr val="FFFF00"/>
              </a:solidFill>
              <a:latin typeface="Microsoft YaHei UI" panose="020B0503020204020204" pitchFamily="34" charset="-122"/>
              <a:ea typeface="Microsoft YaHei UI" panose="020B0503020204020204" pitchFamily="34" charset="-122"/>
            </a:endParaRPr>
          </a:p>
        </p:txBody>
      </p:sp>
      <p:sp>
        <p:nvSpPr>
          <p:cNvPr id="23" name="AutoShape 24"/>
          <p:cNvSpPr>
            <a:spLocks noChangeArrowheads="1"/>
          </p:cNvSpPr>
          <p:nvPr/>
        </p:nvSpPr>
        <p:spPr bwMode="auto">
          <a:xfrm>
            <a:off x="5461018" y="4508501"/>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write()</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24" name="AutoShape 25"/>
          <p:cNvSpPr>
            <a:spLocks noChangeArrowheads="1"/>
          </p:cNvSpPr>
          <p:nvPr/>
        </p:nvSpPr>
        <p:spPr bwMode="auto">
          <a:xfrm>
            <a:off x="5461018" y="5084763"/>
            <a:ext cx="1655763" cy="360362"/>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read()</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25" name="AutoShape 26"/>
          <p:cNvSpPr>
            <a:spLocks noChangeArrowheads="1"/>
          </p:cNvSpPr>
          <p:nvPr/>
        </p:nvSpPr>
        <p:spPr bwMode="auto">
          <a:xfrm>
            <a:off x="5461018" y="5661026"/>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close()</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26" name="Line 27"/>
          <p:cNvSpPr>
            <a:spLocks noChangeShapeType="1"/>
          </p:cNvSpPr>
          <p:nvPr/>
        </p:nvSpPr>
        <p:spPr bwMode="auto">
          <a:xfrm>
            <a:off x="6253180" y="3716338"/>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27" name="Line 28"/>
          <p:cNvSpPr>
            <a:spLocks noChangeShapeType="1"/>
          </p:cNvSpPr>
          <p:nvPr/>
        </p:nvSpPr>
        <p:spPr bwMode="auto">
          <a:xfrm>
            <a:off x="6253180" y="4292600"/>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28" name="Line 29"/>
          <p:cNvSpPr>
            <a:spLocks noChangeShapeType="1"/>
          </p:cNvSpPr>
          <p:nvPr/>
        </p:nvSpPr>
        <p:spPr bwMode="auto">
          <a:xfrm>
            <a:off x="6253180" y="4868863"/>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29" name="Line 30"/>
          <p:cNvSpPr>
            <a:spLocks noChangeShapeType="1"/>
          </p:cNvSpPr>
          <p:nvPr/>
        </p:nvSpPr>
        <p:spPr bwMode="auto">
          <a:xfrm>
            <a:off x="6253180" y="5445125"/>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1" name="Line 32"/>
          <p:cNvSpPr>
            <a:spLocks noChangeShapeType="1"/>
          </p:cNvSpPr>
          <p:nvPr/>
        </p:nvSpPr>
        <p:spPr bwMode="auto">
          <a:xfrm>
            <a:off x="6253180" y="2997201"/>
            <a:ext cx="0"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2" name="Rectangle 33"/>
          <p:cNvSpPr>
            <a:spLocks noChangeArrowheads="1"/>
          </p:cNvSpPr>
          <p:nvPr/>
        </p:nvSpPr>
        <p:spPr bwMode="auto">
          <a:xfrm>
            <a:off x="5172093" y="2779714"/>
            <a:ext cx="2232025" cy="3457575"/>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eaLnBrk="1" hangingPunct="1">
              <a:spcBef>
                <a:spcPct val="0"/>
              </a:spcBef>
              <a:buClrTx/>
              <a:buSzTx/>
              <a:buFontTx/>
              <a:buNone/>
            </a:pPr>
            <a:endParaRPr lang="zh-CN" altLang="en-US" sz="2800">
              <a:latin typeface="Microsoft YaHei UI" panose="020B0503020204020204" pitchFamily="34" charset="-122"/>
              <a:ea typeface="Microsoft YaHei UI" panose="020B0503020204020204" pitchFamily="34" charset="-122"/>
            </a:endParaRPr>
          </a:p>
        </p:txBody>
      </p:sp>
      <p:sp>
        <p:nvSpPr>
          <p:cNvPr id="33" name="Line 34"/>
          <p:cNvSpPr>
            <a:spLocks noChangeShapeType="1"/>
          </p:cNvSpPr>
          <p:nvPr/>
        </p:nvSpPr>
        <p:spPr bwMode="auto">
          <a:xfrm>
            <a:off x="3789213" y="4076700"/>
            <a:ext cx="1623281"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4" name="Line 35"/>
          <p:cNvSpPr>
            <a:spLocks noChangeShapeType="1"/>
          </p:cNvSpPr>
          <p:nvPr/>
        </p:nvSpPr>
        <p:spPr bwMode="auto">
          <a:xfrm>
            <a:off x="3464776" y="4724400"/>
            <a:ext cx="184035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5" name="Line 36"/>
          <p:cNvSpPr>
            <a:spLocks noChangeShapeType="1"/>
          </p:cNvSpPr>
          <p:nvPr/>
        </p:nvSpPr>
        <p:spPr bwMode="auto">
          <a:xfrm>
            <a:off x="3464776" y="5229225"/>
            <a:ext cx="184035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6" name="Line 37"/>
          <p:cNvSpPr>
            <a:spLocks noChangeShapeType="1"/>
          </p:cNvSpPr>
          <p:nvPr/>
        </p:nvSpPr>
        <p:spPr bwMode="auto">
          <a:xfrm>
            <a:off x="3464776" y="5876925"/>
            <a:ext cx="1840355"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7" name="Text Box 38"/>
          <p:cNvSpPr txBox="1">
            <a:spLocks noChangeArrowheads="1"/>
          </p:cNvSpPr>
          <p:nvPr/>
        </p:nvSpPr>
        <p:spPr bwMode="auto">
          <a:xfrm>
            <a:off x="309202" y="1833563"/>
            <a:ext cx="615553" cy="397185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eaLnBrk="1" hangingPunct="1">
              <a:spcBef>
                <a:spcPct val="0"/>
              </a:spcBef>
              <a:buClrTx/>
              <a:buSzTx/>
              <a:buFontTx/>
              <a:buNone/>
            </a:pPr>
            <a:r>
              <a:rPr lang="zh-CN" altLang="en-US" sz="2800" dirty="0">
                <a:latin typeface="Microsoft YaHei UI" panose="020B0503020204020204" pitchFamily="34" charset="-122"/>
                <a:ea typeface="Microsoft YaHei UI" panose="020B0503020204020204" pitchFamily="34" charset="-122"/>
              </a:rPr>
              <a:t>单进程</a:t>
            </a:r>
            <a:r>
              <a:rPr lang="en-US" altLang="zh-CN" sz="2800" dirty="0">
                <a:latin typeface="Microsoft YaHei UI" panose="020B0503020204020204" pitchFamily="34" charset="-122"/>
                <a:ea typeface="Microsoft YaHei UI" panose="020B0503020204020204" pitchFamily="34" charset="-122"/>
              </a:rPr>
              <a:t>TCP</a:t>
            </a:r>
            <a:r>
              <a:rPr lang="zh-CN" altLang="en-US" sz="2800" dirty="0">
                <a:latin typeface="Microsoft YaHei UI" panose="020B0503020204020204" pitchFamily="34" charset="-122"/>
                <a:ea typeface="Microsoft YaHei UI" panose="020B0503020204020204" pitchFamily="34" charset="-122"/>
              </a:rPr>
              <a:t>循环服务器端</a:t>
            </a:r>
            <a:endParaRPr lang="zh-CN" altLang="en-US" sz="2800" dirty="0">
              <a:latin typeface="Microsoft YaHei UI" panose="020B0503020204020204" pitchFamily="34" charset="-122"/>
              <a:ea typeface="Microsoft YaHei UI" panose="020B0503020204020204" pitchFamily="34" charset="-122"/>
            </a:endParaRPr>
          </a:p>
        </p:txBody>
      </p:sp>
      <p:sp>
        <p:nvSpPr>
          <p:cNvPr id="38" name="Text Box 39"/>
          <p:cNvSpPr txBox="1">
            <a:spLocks noChangeArrowheads="1"/>
          </p:cNvSpPr>
          <p:nvPr/>
        </p:nvSpPr>
        <p:spPr bwMode="auto">
          <a:xfrm>
            <a:off x="7752701" y="3429001"/>
            <a:ext cx="615553" cy="18174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eaLnBrk="1" hangingPunct="1">
              <a:spcBef>
                <a:spcPct val="0"/>
              </a:spcBef>
              <a:buClrTx/>
              <a:buSzTx/>
              <a:buFontTx/>
              <a:buNone/>
            </a:pPr>
            <a:r>
              <a:rPr lang="en-US" altLang="zh-CN" sz="2800" dirty="0">
                <a:latin typeface="Microsoft YaHei UI" panose="020B0503020204020204" pitchFamily="34" charset="-122"/>
                <a:ea typeface="Microsoft YaHei UI" panose="020B0503020204020204" pitchFamily="34" charset="-122"/>
              </a:rPr>
              <a:t>TCP</a:t>
            </a:r>
            <a:r>
              <a:rPr lang="zh-CN" altLang="en-US" sz="2800" dirty="0">
                <a:latin typeface="Microsoft YaHei UI" panose="020B0503020204020204" pitchFamily="34" charset="-122"/>
                <a:ea typeface="Microsoft YaHei UI" panose="020B0503020204020204" pitchFamily="34" charset="-122"/>
              </a:rPr>
              <a:t>客户端</a:t>
            </a:r>
            <a:endParaRPr lang="zh-CN" altLang="en-US" sz="2800" dirty="0">
              <a:latin typeface="Microsoft YaHei UI" panose="020B0503020204020204" pitchFamily="34" charset="-122"/>
              <a:ea typeface="Microsoft YaHei UI" panose="020B0503020204020204" pitchFamily="34" charset="-122"/>
            </a:endParaRPr>
          </a:p>
        </p:txBody>
      </p:sp>
      <p:grpSp>
        <p:nvGrpSpPr>
          <p:cNvPr id="3" name="组合 2"/>
          <p:cNvGrpSpPr/>
          <p:nvPr/>
        </p:nvGrpSpPr>
        <p:grpSpPr>
          <a:xfrm>
            <a:off x="1076864" y="1123951"/>
            <a:ext cx="2879725" cy="5656294"/>
            <a:chOff x="2566989" y="1123951"/>
            <a:chExt cx="2879725" cy="5656294"/>
          </a:xfrm>
        </p:grpSpPr>
        <p:sp>
          <p:nvSpPr>
            <p:cNvPr id="4" name="Rectangle 4"/>
            <p:cNvSpPr>
              <a:spLocks noChangeArrowheads="1"/>
            </p:cNvSpPr>
            <p:nvPr/>
          </p:nvSpPr>
          <p:spPr bwMode="auto">
            <a:xfrm>
              <a:off x="2566989" y="1268414"/>
              <a:ext cx="2879725" cy="5511831"/>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rgbClr val="3399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eaLnBrk="1" hangingPunct="1">
                <a:spcBef>
                  <a:spcPct val="0"/>
                </a:spcBef>
                <a:buClrTx/>
                <a:buSzTx/>
                <a:buFontTx/>
                <a:buNone/>
              </a:pPr>
              <a:endParaRPr lang="zh-CN" altLang="en-US" sz="2800">
                <a:latin typeface="Microsoft YaHei UI" panose="020B0503020204020204" pitchFamily="34" charset="-122"/>
                <a:ea typeface="Microsoft YaHei UI" panose="020B0503020204020204" pitchFamily="34" charset="-122"/>
              </a:endParaRPr>
            </a:p>
          </p:txBody>
        </p:sp>
        <p:sp>
          <p:nvSpPr>
            <p:cNvPr id="5" name="AutoShape 5"/>
            <p:cNvSpPr>
              <a:spLocks noChangeArrowheads="1"/>
            </p:cNvSpPr>
            <p:nvPr/>
          </p:nvSpPr>
          <p:spPr bwMode="auto">
            <a:xfrm>
              <a:off x="3143251" y="1484313"/>
              <a:ext cx="1655763" cy="360362"/>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dirty="0">
                  <a:solidFill>
                    <a:srgbClr val="FFFF00"/>
                  </a:solidFill>
                  <a:latin typeface="Microsoft YaHei UI" panose="020B0503020204020204" pitchFamily="34" charset="-122"/>
                  <a:ea typeface="Microsoft YaHei UI" panose="020B0503020204020204" pitchFamily="34" charset="-122"/>
                </a:rPr>
                <a:t>socket()</a:t>
              </a:r>
              <a:endParaRPr lang="en-US" altLang="zh-CN" sz="2800" dirty="0">
                <a:solidFill>
                  <a:srgbClr val="FFFF00"/>
                </a:solidFill>
                <a:latin typeface="Microsoft YaHei UI" panose="020B0503020204020204" pitchFamily="34" charset="-122"/>
                <a:ea typeface="Microsoft YaHei UI" panose="020B0503020204020204" pitchFamily="34" charset="-122"/>
              </a:endParaRPr>
            </a:p>
          </p:txBody>
        </p:sp>
        <p:sp>
          <p:nvSpPr>
            <p:cNvPr id="6" name="AutoShape 6"/>
            <p:cNvSpPr>
              <a:spLocks noChangeArrowheads="1"/>
            </p:cNvSpPr>
            <p:nvPr/>
          </p:nvSpPr>
          <p:spPr bwMode="auto">
            <a:xfrm>
              <a:off x="3143251" y="2060576"/>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bind()</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7" name="AutoShape 7"/>
            <p:cNvSpPr>
              <a:spLocks noChangeArrowheads="1"/>
            </p:cNvSpPr>
            <p:nvPr/>
          </p:nvSpPr>
          <p:spPr bwMode="auto">
            <a:xfrm>
              <a:off x="3143251" y="2636838"/>
              <a:ext cx="1655763" cy="360362"/>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listen()</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8" name="AutoShape 8"/>
            <p:cNvSpPr>
              <a:spLocks noChangeArrowheads="1"/>
            </p:cNvSpPr>
            <p:nvPr/>
          </p:nvSpPr>
          <p:spPr bwMode="auto">
            <a:xfrm>
              <a:off x="3143251" y="3213101"/>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accept()</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9" name="AutoShape 9"/>
            <p:cNvSpPr>
              <a:spLocks noChangeArrowheads="1"/>
            </p:cNvSpPr>
            <p:nvPr/>
          </p:nvSpPr>
          <p:spPr bwMode="auto">
            <a:xfrm>
              <a:off x="3143251" y="4508501"/>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read()</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10" name="AutoShape 10"/>
            <p:cNvSpPr>
              <a:spLocks noChangeArrowheads="1"/>
            </p:cNvSpPr>
            <p:nvPr/>
          </p:nvSpPr>
          <p:spPr bwMode="auto">
            <a:xfrm>
              <a:off x="3143251" y="5084763"/>
              <a:ext cx="1655763" cy="360362"/>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a:solidFill>
                    <a:srgbClr val="FFFF00"/>
                  </a:solidFill>
                  <a:latin typeface="Microsoft YaHei UI" panose="020B0503020204020204" pitchFamily="34" charset="-122"/>
                  <a:ea typeface="Microsoft YaHei UI" panose="020B0503020204020204" pitchFamily="34" charset="-122"/>
                </a:rPr>
                <a:t>write()</a:t>
              </a:r>
              <a:endParaRPr lang="en-US" altLang="zh-CN" sz="2800">
                <a:solidFill>
                  <a:srgbClr val="FFFF00"/>
                </a:solidFill>
                <a:latin typeface="Microsoft YaHei UI" panose="020B0503020204020204" pitchFamily="34" charset="-122"/>
                <a:ea typeface="Microsoft YaHei UI" panose="020B0503020204020204" pitchFamily="34" charset="-122"/>
              </a:endParaRPr>
            </a:p>
          </p:txBody>
        </p:sp>
        <p:sp>
          <p:nvSpPr>
            <p:cNvPr id="11" name="AutoShape 11"/>
            <p:cNvSpPr>
              <a:spLocks noChangeArrowheads="1"/>
            </p:cNvSpPr>
            <p:nvPr/>
          </p:nvSpPr>
          <p:spPr bwMode="auto">
            <a:xfrm>
              <a:off x="3143251" y="5661026"/>
              <a:ext cx="1655763" cy="360363"/>
            </a:xfrm>
            <a:prstGeom prst="roundRect">
              <a:avLst>
                <a:gd name="adj" fmla="val 16667"/>
              </a:avLst>
            </a:prstGeom>
            <a:solidFill>
              <a:srgbClr val="3399FF"/>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algn="ctr" eaLnBrk="1" hangingPunct="1">
                <a:spcBef>
                  <a:spcPct val="0"/>
                </a:spcBef>
                <a:buClrTx/>
                <a:buSzTx/>
                <a:buFontTx/>
                <a:buNone/>
              </a:pPr>
              <a:r>
                <a:rPr lang="en-US" altLang="zh-CN" sz="2800" dirty="0">
                  <a:solidFill>
                    <a:srgbClr val="FFFF00"/>
                  </a:solidFill>
                  <a:latin typeface="Microsoft YaHei UI" panose="020B0503020204020204" pitchFamily="34" charset="-122"/>
                  <a:ea typeface="Microsoft YaHei UI" panose="020B0503020204020204" pitchFamily="34" charset="-122"/>
                </a:rPr>
                <a:t>close()</a:t>
              </a:r>
              <a:endParaRPr lang="en-US" altLang="zh-CN" sz="2800" dirty="0">
                <a:solidFill>
                  <a:srgbClr val="FFFF00"/>
                </a:solidFill>
                <a:latin typeface="Microsoft YaHei UI" panose="020B0503020204020204" pitchFamily="34" charset="-122"/>
                <a:ea typeface="Microsoft YaHei UI" panose="020B0503020204020204" pitchFamily="34" charset="-122"/>
              </a:endParaRPr>
            </a:p>
          </p:txBody>
        </p:sp>
        <p:sp>
          <p:nvSpPr>
            <p:cNvPr id="12" name="Line 13"/>
            <p:cNvSpPr>
              <a:spLocks noChangeShapeType="1"/>
            </p:cNvSpPr>
            <p:nvPr/>
          </p:nvSpPr>
          <p:spPr bwMode="auto">
            <a:xfrm>
              <a:off x="3935413" y="1844675"/>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3" name="Line 14"/>
            <p:cNvSpPr>
              <a:spLocks noChangeShapeType="1"/>
            </p:cNvSpPr>
            <p:nvPr/>
          </p:nvSpPr>
          <p:spPr bwMode="auto">
            <a:xfrm>
              <a:off x="3935413" y="2420938"/>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4" name="Line 15"/>
            <p:cNvSpPr>
              <a:spLocks noChangeShapeType="1"/>
            </p:cNvSpPr>
            <p:nvPr/>
          </p:nvSpPr>
          <p:spPr bwMode="auto">
            <a:xfrm>
              <a:off x="3935413" y="2997200"/>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5" name="Line 16"/>
            <p:cNvSpPr>
              <a:spLocks noChangeShapeType="1"/>
            </p:cNvSpPr>
            <p:nvPr/>
          </p:nvSpPr>
          <p:spPr bwMode="auto">
            <a:xfrm>
              <a:off x="3935413" y="3571876"/>
              <a:ext cx="0" cy="936625"/>
            </a:xfrm>
            <a:prstGeom prst="line">
              <a:avLst/>
            </a:prstGeom>
            <a:noFill/>
            <a:ln w="9525">
              <a:solidFill>
                <a:schemeClr val="tx1"/>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6" name="Line 17"/>
            <p:cNvSpPr>
              <a:spLocks noChangeShapeType="1"/>
            </p:cNvSpPr>
            <p:nvPr/>
          </p:nvSpPr>
          <p:spPr bwMode="auto">
            <a:xfrm>
              <a:off x="3935413" y="4868863"/>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7" name="Line 18"/>
            <p:cNvSpPr>
              <a:spLocks noChangeShapeType="1"/>
            </p:cNvSpPr>
            <p:nvPr/>
          </p:nvSpPr>
          <p:spPr bwMode="auto">
            <a:xfrm>
              <a:off x="3935413" y="5445125"/>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8" name="Line 19"/>
            <p:cNvSpPr>
              <a:spLocks noChangeShapeType="1"/>
            </p:cNvSpPr>
            <p:nvPr/>
          </p:nvSpPr>
          <p:spPr bwMode="auto">
            <a:xfrm flipH="1">
              <a:off x="2854325" y="5516563"/>
              <a:ext cx="10810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19" name="Line 20"/>
            <p:cNvSpPr>
              <a:spLocks noChangeShapeType="1"/>
            </p:cNvSpPr>
            <p:nvPr/>
          </p:nvSpPr>
          <p:spPr bwMode="auto">
            <a:xfrm flipV="1">
              <a:off x="2854325" y="4292601"/>
              <a:ext cx="0" cy="122396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20" name="Line 21"/>
            <p:cNvSpPr>
              <a:spLocks noChangeShapeType="1"/>
            </p:cNvSpPr>
            <p:nvPr/>
          </p:nvSpPr>
          <p:spPr bwMode="auto">
            <a:xfrm>
              <a:off x="2854325" y="4292600"/>
              <a:ext cx="10810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30" name="Text Box 31"/>
            <p:cNvSpPr txBox="1">
              <a:spLocks noChangeArrowheads="1"/>
            </p:cNvSpPr>
            <p:nvPr/>
          </p:nvSpPr>
          <p:spPr bwMode="auto">
            <a:xfrm>
              <a:off x="3489444" y="3636260"/>
              <a:ext cx="1800493" cy="646331"/>
            </a:xfrm>
            <a:prstGeom prst="rect">
              <a:avLst/>
            </a:prstGeom>
            <a:noFill/>
            <a:ln>
              <a:noFill/>
            </a:ln>
            <a:effectLst/>
            <a:extLst>
              <a:ext uri="{909E8E84-426E-40DD-AFC4-6F175D3DCCD1}">
                <a14:hiddenFill xmlns:a14="http://schemas.microsoft.com/office/drawing/2010/main">
                  <a:solidFill>
                    <a:srgbClr val="3399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bg2"/>
                </a:buClr>
                <a:buSzPct val="75000"/>
                <a:buFont typeface="Wingdings" panose="05000000000000000000" pitchFamily="2" charset="2"/>
                <a:buChar char="n"/>
                <a:defRPr sz="3200">
                  <a:solidFill>
                    <a:schemeClr val="tx1"/>
                  </a:solidFill>
                  <a:latin typeface="Arial" panose="020B0604020202090204" pitchFamily="34" charset="0"/>
                  <a:ea typeface="宋体" charset="-122"/>
                </a:defRPr>
              </a:lvl1pPr>
              <a:lvl2pPr marL="742950" indent="-285750" eaLnBrk="0" hangingPunct="0">
                <a:spcBef>
                  <a:spcPct val="20000"/>
                </a:spcBef>
                <a:buClr>
                  <a:schemeClr val="accent2"/>
                </a:buClr>
                <a:buSzPct val="80000"/>
                <a:buFont typeface="Wingdings" panose="05000000000000000000" pitchFamily="2" charset="2"/>
                <a:buChar char="¨"/>
                <a:defRPr sz="2800">
                  <a:solidFill>
                    <a:schemeClr val="tx1"/>
                  </a:solidFill>
                  <a:latin typeface="Arial" panose="020B0604020202090204" pitchFamily="34" charset="0"/>
                  <a:ea typeface="宋体" charset="-122"/>
                </a:defRPr>
              </a:lvl2pPr>
              <a:lvl3pPr marL="1143000" indent="-228600" eaLnBrk="0" hangingPunct="0">
                <a:spcBef>
                  <a:spcPct val="20000"/>
                </a:spcBef>
                <a:buClr>
                  <a:schemeClr val="bg2"/>
                </a:buClr>
                <a:buSzPct val="65000"/>
                <a:buFont typeface="Wingdings" panose="05000000000000000000" pitchFamily="2" charset="2"/>
                <a:buChar char="n"/>
                <a:defRPr sz="2400">
                  <a:solidFill>
                    <a:schemeClr val="tx1"/>
                  </a:solidFill>
                  <a:latin typeface="Arial" panose="020B0604020202090204" pitchFamily="34" charset="0"/>
                  <a:ea typeface="宋体" charset="-122"/>
                </a:defRPr>
              </a:lvl3pPr>
              <a:lvl4pPr marL="1600200" indent="-228600" eaLnBrk="0" hangingPunct="0">
                <a:spcBef>
                  <a:spcPct val="20000"/>
                </a:spcBef>
                <a:buClr>
                  <a:schemeClr val="accent2"/>
                </a:buClr>
                <a:buSzPct val="70000"/>
                <a:buFont typeface="Wingdings" panose="05000000000000000000" pitchFamily="2" charset="2"/>
                <a:buChar char="¨"/>
                <a:defRPr sz="2000">
                  <a:solidFill>
                    <a:schemeClr val="tx1"/>
                  </a:solidFill>
                  <a:latin typeface="Arial" panose="020B0604020202090204" pitchFamily="34" charset="0"/>
                  <a:ea typeface="宋体" charset="-122"/>
                </a:defRPr>
              </a:lvl4pPr>
              <a:lvl5pPr marL="2057400" indent="-228600" eaLnBrk="0" hangingPunct="0">
                <a:spcBef>
                  <a:spcPct val="20000"/>
                </a:spcBef>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lr>
                  <a:schemeClr val="bg2"/>
                </a:buClr>
                <a:buFont typeface="Wingdings" panose="05000000000000000000" pitchFamily="2" charset="2"/>
                <a:buChar char="§"/>
                <a:defRPr sz="2000">
                  <a:solidFill>
                    <a:schemeClr val="tx1"/>
                  </a:solidFill>
                  <a:latin typeface="Arial" panose="020B0604020202090204" pitchFamily="34" charset="0"/>
                  <a:ea typeface="宋体" charset="-122"/>
                </a:defRPr>
              </a:lvl9pPr>
            </a:lstStyle>
            <a:p>
              <a:pPr eaLnBrk="1" hangingPunct="1">
                <a:spcBef>
                  <a:spcPct val="0"/>
                </a:spcBef>
                <a:buClrTx/>
                <a:buSzTx/>
                <a:buFontTx/>
                <a:buNone/>
              </a:pPr>
              <a:r>
                <a:rPr lang="zh-CN" altLang="en-US" sz="1800" b="1" dirty="0">
                  <a:latin typeface="Microsoft YaHei UI" panose="020B0503020204020204" pitchFamily="34" charset="-122"/>
                  <a:ea typeface="Microsoft YaHei UI" panose="020B0503020204020204" pitchFamily="34" charset="-122"/>
                </a:rPr>
                <a:t>阻塞，直到接收</a:t>
              </a:r>
              <a:endParaRPr lang="zh-CN" altLang="en-US" sz="1800" b="1" dirty="0">
                <a:latin typeface="Microsoft YaHei UI" panose="020B0503020204020204" pitchFamily="34" charset="-122"/>
                <a:ea typeface="Microsoft YaHei UI" panose="020B0503020204020204" pitchFamily="34" charset="-122"/>
              </a:endParaRPr>
            </a:p>
            <a:p>
              <a:pPr eaLnBrk="1" hangingPunct="1">
                <a:spcBef>
                  <a:spcPct val="0"/>
                </a:spcBef>
                <a:buClrTx/>
                <a:buSzTx/>
                <a:buFontTx/>
                <a:buNone/>
              </a:pPr>
              <a:r>
                <a:rPr lang="zh-CN" altLang="en-US" sz="1800" b="1" dirty="0">
                  <a:latin typeface="Microsoft YaHei UI" panose="020B0503020204020204" pitchFamily="34" charset="-122"/>
                  <a:ea typeface="Microsoft YaHei UI" panose="020B0503020204020204" pitchFamily="34" charset="-122"/>
                </a:rPr>
                <a:t>到客户连接请求</a:t>
              </a:r>
              <a:endParaRPr lang="zh-CN" altLang="en-US" sz="1800" b="1" dirty="0">
                <a:latin typeface="Microsoft YaHei UI" panose="020B0503020204020204" pitchFamily="34" charset="-122"/>
                <a:ea typeface="Microsoft YaHei UI" panose="020B0503020204020204" pitchFamily="34" charset="-122"/>
              </a:endParaRPr>
            </a:p>
          </p:txBody>
        </p:sp>
        <p:sp>
          <p:nvSpPr>
            <p:cNvPr id="39" name="Line 12"/>
            <p:cNvSpPr>
              <a:spLocks noChangeShapeType="1"/>
            </p:cNvSpPr>
            <p:nvPr/>
          </p:nvSpPr>
          <p:spPr bwMode="auto">
            <a:xfrm>
              <a:off x="3935413" y="1123951"/>
              <a:ext cx="0" cy="360363"/>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40" name="Line 20"/>
            <p:cNvSpPr>
              <a:spLocks noChangeShapeType="1"/>
            </p:cNvSpPr>
            <p:nvPr/>
          </p:nvSpPr>
          <p:spPr bwMode="auto">
            <a:xfrm flipV="1">
              <a:off x="2695701" y="3105148"/>
              <a:ext cx="2" cy="314885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41" name="Line 21"/>
            <p:cNvSpPr>
              <a:spLocks noChangeShapeType="1"/>
            </p:cNvSpPr>
            <p:nvPr/>
          </p:nvSpPr>
          <p:spPr bwMode="auto">
            <a:xfrm>
              <a:off x="2695704" y="3105150"/>
              <a:ext cx="1239709"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42" name="Line 21"/>
            <p:cNvSpPr>
              <a:spLocks noChangeShapeType="1"/>
            </p:cNvSpPr>
            <p:nvPr/>
          </p:nvSpPr>
          <p:spPr bwMode="auto">
            <a:xfrm>
              <a:off x="2695703" y="6247786"/>
              <a:ext cx="1239709" cy="0"/>
            </a:xfrm>
            <a:prstGeom prst="line">
              <a:avLst/>
            </a:prstGeom>
            <a:noFill/>
            <a:ln w="9525">
              <a:solidFill>
                <a:schemeClr val="tx1"/>
              </a:solidFill>
              <a:round/>
              <a:headEnd type="triangle"/>
              <a:tailEnd type="non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sp>
          <p:nvSpPr>
            <p:cNvPr id="43" name="Line 18"/>
            <p:cNvSpPr>
              <a:spLocks noChangeShapeType="1"/>
            </p:cNvSpPr>
            <p:nvPr/>
          </p:nvSpPr>
          <p:spPr bwMode="auto">
            <a:xfrm>
              <a:off x="3935412" y="6021389"/>
              <a:ext cx="0" cy="2159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800">
                <a:latin typeface="Microsoft YaHei UI" panose="020B0503020204020204" pitchFamily="34" charset="-122"/>
                <a:ea typeface="Microsoft YaHei UI" panose="020B0503020204020204" pitchFamily="34" charset="-122"/>
              </a:endParaRPr>
            </a:p>
          </p:txBody>
        </p:sp>
      </p:grpSp>
      <p:pic>
        <p:nvPicPr>
          <p:cNvPr id="44" name="Picture 2" descr="https://img-blog.csdn.net/20141015155713390"/>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733562" y="1205444"/>
            <a:ext cx="4458437" cy="496316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200" y="267494"/>
            <a:ext cx="9808030" cy="788738"/>
          </a:xfrm>
        </p:spPr>
        <p:txBody>
          <a:bodyPr/>
          <a:lstStyle/>
          <a:p>
            <a:r>
              <a:rPr lang="zh-CN" altLang="en-US" dirty="0"/>
              <a:t>简单</a:t>
            </a:r>
            <a:r>
              <a:rPr lang="en-US" altLang="zh-CN" dirty="0"/>
              <a:t>UDP</a:t>
            </a:r>
            <a:r>
              <a:rPr lang="zh-CN" altLang="en-US" dirty="0"/>
              <a:t>循环服务器</a:t>
            </a:r>
            <a:r>
              <a:rPr lang="en-US" altLang="zh-CN" dirty="0"/>
              <a:t>Socket</a:t>
            </a:r>
            <a:r>
              <a:rPr lang="zh-CN" altLang="en-US" dirty="0"/>
              <a:t>编程基本步骤</a:t>
            </a:r>
            <a:endParaRPr kumimoji="1" lang="zh-CN" altLang="en-US" dirty="0"/>
          </a:p>
        </p:txBody>
      </p:sp>
      <p:sp>
        <p:nvSpPr>
          <p:cNvPr id="3" name="内容占位符 2"/>
          <p:cNvSpPr>
            <a:spLocks noGrp="1"/>
          </p:cNvSpPr>
          <p:nvPr>
            <p:ph idx="1"/>
          </p:nvPr>
        </p:nvSpPr>
        <p:spPr/>
        <p:txBody>
          <a:bodyPr/>
          <a:lstStyle/>
          <a:p>
            <a:pPr marL="609600" indent="-609600"/>
            <a:r>
              <a:rPr lang="zh-CN" altLang="en-US" dirty="0"/>
              <a:t>实现</a:t>
            </a:r>
            <a:r>
              <a:rPr lang="en-US" altLang="zh-CN" dirty="0"/>
              <a:t>UDP</a:t>
            </a:r>
            <a:r>
              <a:rPr lang="zh-CN" altLang="en-US" dirty="0"/>
              <a:t>套接字基本步骤分为服务器端和客户端两部分：</a:t>
            </a:r>
            <a:endParaRPr lang="zh-CN" altLang="en-US" dirty="0"/>
          </a:p>
          <a:p>
            <a:pPr marL="609600" indent="-609600"/>
            <a:r>
              <a:rPr lang="zh-CN" altLang="en-US" dirty="0"/>
              <a:t>服务器端</a:t>
            </a:r>
            <a:endParaRPr lang="zh-CN" altLang="en-US" dirty="0"/>
          </a:p>
          <a:p>
            <a:pPr marL="990600" lvl="1" indent="-533400">
              <a:buFont typeface="Wingdings" panose="05000000000000000000" pitchFamily="2" charset="2"/>
              <a:buAutoNum type="circleNumDbPlain"/>
            </a:pPr>
            <a:r>
              <a:rPr lang="zh-CN" altLang="en-US" dirty="0"/>
              <a:t>建立</a:t>
            </a:r>
            <a:r>
              <a:rPr lang="en-US" altLang="zh-CN" dirty="0"/>
              <a:t>UDP</a:t>
            </a:r>
            <a:r>
              <a:rPr lang="zh-CN" altLang="en-US" dirty="0"/>
              <a:t>套接字；</a:t>
            </a:r>
            <a:endParaRPr lang="zh-CN" altLang="en-US" dirty="0"/>
          </a:p>
          <a:p>
            <a:pPr marL="990600" lvl="1" indent="-533400">
              <a:buFont typeface="Wingdings" panose="05000000000000000000" pitchFamily="2" charset="2"/>
              <a:buAutoNum type="circleNumDbPlain"/>
            </a:pPr>
            <a:r>
              <a:rPr lang="zh-CN" altLang="en-US" dirty="0"/>
              <a:t>绑定套接字到特定地址；</a:t>
            </a:r>
            <a:endParaRPr lang="zh-CN" altLang="en-US" dirty="0"/>
          </a:p>
          <a:p>
            <a:pPr marL="990600" lvl="1" indent="-533400">
              <a:buFont typeface="Wingdings" panose="05000000000000000000" pitchFamily="2" charset="2"/>
              <a:buAutoNum type="circleNumDbPlain"/>
            </a:pPr>
            <a:r>
              <a:rPr lang="zh-CN" altLang="en-US" dirty="0"/>
              <a:t>等待并接收客户端信息；</a:t>
            </a:r>
            <a:endParaRPr lang="zh-CN" altLang="en-US" dirty="0"/>
          </a:p>
          <a:p>
            <a:pPr marL="990600" lvl="1" indent="-533400">
              <a:buFont typeface="Wingdings" panose="05000000000000000000" pitchFamily="2" charset="2"/>
              <a:buAutoNum type="circleNumDbPlain"/>
            </a:pPr>
            <a:r>
              <a:rPr lang="zh-CN" altLang="en-US" dirty="0"/>
              <a:t>处理客户端请求；</a:t>
            </a:r>
            <a:endParaRPr lang="zh-CN" altLang="en-US" dirty="0"/>
          </a:p>
          <a:p>
            <a:pPr marL="990600" lvl="1" indent="-533400">
              <a:buFont typeface="Wingdings" panose="05000000000000000000" pitchFamily="2" charset="2"/>
              <a:buAutoNum type="circleNumDbPlain"/>
            </a:pPr>
            <a:r>
              <a:rPr lang="zh-CN" altLang="en-US" dirty="0"/>
              <a:t>发送信息回客户端；</a:t>
            </a:r>
            <a:endParaRPr lang="zh-CN" altLang="en-US" dirty="0"/>
          </a:p>
          <a:p>
            <a:pPr marL="990600" lvl="1" indent="-533400">
              <a:buFont typeface="Wingdings" panose="05000000000000000000" pitchFamily="2" charset="2"/>
              <a:buAutoNum type="circleNumDbPlain"/>
            </a:pPr>
            <a:r>
              <a:rPr lang="zh-CN" altLang="en-US" dirty="0"/>
              <a:t>关闭套接字；</a:t>
            </a:r>
            <a:endParaRPr lang="zh-CN" altLang="en-US" dirty="0"/>
          </a:p>
          <a:p>
            <a:endParaRPr kumimoji="1" lang="zh-CN" altLang="en-US" dirty="0"/>
          </a:p>
        </p:txBody>
      </p:sp>
      <p:sp>
        <p:nvSpPr>
          <p:cNvPr id="4" name="内容占位符 2"/>
          <p:cNvSpPr txBox="1"/>
          <p:nvPr/>
        </p:nvSpPr>
        <p:spPr>
          <a:xfrm>
            <a:off x="6511213" y="1975916"/>
            <a:ext cx="4641979" cy="2906168"/>
          </a:xfrm>
          <a:prstGeom prst="rect">
            <a:avLst/>
          </a:prstGeom>
        </p:spPr>
        <p:txBody>
          <a:bodyPr vert="horz" lIns="91440" tIns="45720" rIns="91440" bIns="45720" rtlCol="0">
            <a:normAutofit/>
          </a:bodyPr>
          <a:lstStyle>
            <a:lvl1pPr marL="228600" indent="-228600" algn="just" defTabSz="914400" rtl="0" eaLnBrk="1" latinLnBrk="0" hangingPunct="1">
              <a:lnSpc>
                <a:spcPct val="12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just" defTabSz="914400" rtl="0" eaLnBrk="1" latinLnBrk="0" hangingPunct="1">
              <a:lnSpc>
                <a:spcPct val="12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just" defTabSz="914400" rtl="0" eaLnBrk="1" latinLnBrk="0" hangingPunct="1">
              <a:lnSpc>
                <a:spcPct val="12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just" defTabSz="914400" rtl="0" eaLnBrk="1" latinLnBrk="0" hangingPunct="1">
              <a:lnSpc>
                <a:spcPct val="12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just" defTabSz="914400" rtl="0" eaLnBrk="1" latinLnBrk="0" hangingPunct="1">
              <a:lnSpc>
                <a:spcPct val="12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609600" indent="-609600"/>
            <a:r>
              <a:rPr lang="zh-CN" altLang="en-US" dirty="0"/>
              <a:t>客户端步骤</a:t>
            </a:r>
            <a:endParaRPr lang="zh-CN" altLang="en-US" dirty="0"/>
          </a:p>
          <a:p>
            <a:pPr marL="990600" lvl="1" indent="-533400">
              <a:buFont typeface="Wingdings" panose="05000000000000000000" pitchFamily="2" charset="2"/>
              <a:buAutoNum type="circleNumDbPlain"/>
            </a:pPr>
            <a:r>
              <a:rPr lang="zh-CN" altLang="en-US" dirty="0"/>
              <a:t>建立</a:t>
            </a:r>
            <a:r>
              <a:rPr lang="en-US" altLang="zh-CN" dirty="0"/>
              <a:t>UDP</a:t>
            </a:r>
            <a:r>
              <a:rPr lang="zh-CN" altLang="en-US" dirty="0"/>
              <a:t>套接字；</a:t>
            </a:r>
            <a:endParaRPr lang="zh-CN" altLang="en-US" dirty="0"/>
          </a:p>
          <a:p>
            <a:pPr marL="990600" lvl="1" indent="-533400">
              <a:buFont typeface="Wingdings" panose="05000000000000000000" pitchFamily="2" charset="2"/>
              <a:buAutoNum type="circleNumDbPlain"/>
            </a:pPr>
            <a:r>
              <a:rPr lang="zh-CN" altLang="en-US" dirty="0"/>
              <a:t>发送信息给服务器；</a:t>
            </a:r>
            <a:endParaRPr lang="zh-CN" altLang="en-US" dirty="0"/>
          </a:p>
          <a:p>
            <a:pPr marL="990600" lvl="1" indent="-533400">
              <a:buFont typeface="Wingdings" panose="05000000000000000000" pitchFamily="2" charset="2"/>
              <a:buAutoNum type="circleNumDbPlain"/>
            </a:pPr>
            <a:r>
              <a:rPr lang="zh-CN" altLang="en-US" dirty="0"/>
              <a:t>接收来自服务器的信息；</a:t>
            </a:r>
            <a:endParaRPr lang="zh-CN" altLang="en-US" dirty="0"/>
          </a:p>
          <a:p>
            <a:pPr marL="990600" lvl="1" indent="-533400">
              <a:buFont typeface="Wingdings" panose="05000000000000000000" pitchFamily="2" charset="2"/>
              <a:buAutoNum type="circleNumDbPlain"/>
            </a:pPr>
            <a:r>
              <a:rPr lang="zh-CN" altLang="en-US" dirty="0"/>
              <a:t>关闭套接字</a:t>
            </a:r>
            <a:endParaRPr lang="zh-CN" altLang="en-US" dirty="0"/>
          </a:p>
          <a:p>
            <a:endParaRPr kumimoji="1" lang="zh-CN" alt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838199" y="343694"/>
            <a:ext cx="9808029" cy="788738"/>
          </a:xfrm>
        </p:spPr>
        <p:txBody>
          <a:bodyPr/>
          <a:lstStyle/>
          <a:p>
            <a:r>
              <a:rPr lang="zh-CN" altLang="en-US" dirty="0"/>
              <a:t>简单</a:t>
            </a:r>
            <a:r>
              <a:rPr lang="en-US" altLang="zh-CN" dirty="0"/>
              <a:t>UDP</a:t>
            </a:r>
            <a:r>
              <a:rPr lang="zh-CN" altLang="en-US" dirty="0"/>
              <a:t>循环服务器</a:t>
            </a:r>
            <a:r>
              <a:rPr lang="en-US" altLang="zh-CN" dirty="0"/>
              <a:t>Socket</a:t>
            </a:r>
            <a:r>
              <a:rPr lang="zh-CN" altLang="en-US" dirty="0"/>
              <a:t>编程基本步骤</a:t>
            </a:r>
            <a:endParaRPr kumimoji="1" lang="zh-CN" altLang="en-US" dirty="0"/>
          </a:p>
        </p:txBody>
      </p:sp>
      <p:sp>
        <p:nvSpPr>
          <p:cNvPr id="4" name="Line 12"/>
          <p:cNvSpPr>
            <a:spLocks noChangeShapeType="1"/>
          </p:cNvSpPr>
          <p:nvPr/>
        </p:nvSpPr>
        <p:spPr bwMode="auto">
          <a:xfrm>
            <a:off x="3792538" y="1268413"/>
            <a:ext cx="0" cy="360362"/>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5" name="AutoShape 22"/>
          <p:cNvSpPr>
            <a:spLocks noChangeArrowheads="1"/>
          </p:cNvSpPr>
          <p:nvPr/>
        </p:nvSpPr>
        <p:spPr bwMode="auto">
          <a:xfrm>
            <a:off x="7248526" y="2995613"/>
            <a:ext cx="1655763" cy="360362"/>
          </a:xfrm>
          <a:prstGeom prst="roundRect">
            <a:avLst>
              <a:gd name="adj" fmla="val 16667"/>
            </a:avLst>
          </a:prstGeom>
          <a:noFill/>
          <a:ln w="9525">
            <a:solidFill>
              <a:schemeClr val="tx1"/>
            </a:solidFill>
            <a:round/>
          </a:ln>
          <a:effectLst/>
        </p:spPr>
        <p:txBody>
          <a:bodyPr wrap="none" anchor="ctr"/>
          <a:lstStyle/>
          <a:p>
            <a:pPr algn="ctr"/>
            <a:r>
              <a:rPr lang="en-US" altLang="zh-CN" sz="2000" dirty="0">
                <a:solidFill>
                  <a:schemeClr val="tx2"/>
                </a:solidFill>
                <a:latin typeface="Comic Sans MS" panose="030F0902030302020204" pitchFamily="66" charset="0"/>
                <a:ea typeface="宋体" charset="-122"/>
              </a:rPr>
              <a:t>socket()</a:t>
            </a:r>
            <a:endParaRPr lang="en-US" altLang="zh-CN" sz="2000" dirty="0">
              <a:solidFill>
                <a:schemeClr val="tx2"/>
              </a:solidFill>
              <a:latin typeface="Comic Sans MS" panose="030F0902030302020204" pitchFamily="66" charset="0"/>
              <a:ea typeface="宋体" charset="-122"/>
            </a:endParaRPr>
          </a:p>
        </p:txBody>
      </p:sp>
      <p:sp>
        <p:nvSpPr>
          <p:cNvPr id="6" name="AutoShape 24"/>
          <p:cNvSpPr>
            <a:spLocks noChangeArrowheads="1"/>
          </p:cNvSpPr>
          <p:nvPr/>
        </p:nvSpPr>
        <p:spPr bwMode="auto">
          <a:xfrm>
            <a:off x="7248526" y="3789363"/>
            <a:ext cx="1655763" cy="360362"/>
          </a:xfrm>
          <a:prstGeom prst="roundRect">
            <a:avLst>
              <a:gd name="adj" fmla="val 16667"/>
            </a:avLst>
          </a:prstGeom>
          <a:noFill/>
          <a:ln w="9525">
            <a:solidFill>
              <a:schemeClr val="tx1"/>
            </a:solidFill>
            <a:round/>
          </a:ln>
          <a:effectLst/>
        </p:spPr>
        <p:txBody>
          <a:bodyPr wrap="none" anchor="ctr"/>
          <a:lstStyle/>
          <a:p>
            <a:pPr algn="ctr"/>
            <a:r>
              <a:rPr lang="en-US" altLang="zh-CN" sz="2000" dirty="0" err="1">
                <a:solidFill>
                  <a:schemeClr val="tx2"/>
                </a:solidFill>
                <a:latin typeface="Comic Sans MS" panose="030F0902030302020204" pitchFamily="66" charset="0"/>
                <a:ea typeface="宋体" charset="-122"/>
              </a:rPr>
              <a:t>sendto</a:t>
            </a:r>
            <a:r>
              <a:rPr lang="en-US" altLang="zh-CN" sz="2000" dirty="0">
                <a:solidFill>
                  <a:schemeClr val="tx2"/>
                </a:solidFill>
                <a:latin typeface="Comic Sans MS" panose="030F0902030302020204" pitchFamily="66" charset="0"/>
                <a:ea typeface="宋体" charset="-122"/>
              </a:rPr>
              <a:t>()</a:t>
            </a:r>
            <a:endParaRPr lang="en-US" altLang="zh-CN" sz="2000" dirty="0">
              <a:solidFill>
                <a:schemeClr val="tx2"/>
              </a:solidFill>
              <a:latin typeface="Comic Sans MS" panose="030F0902030302020204" pitchFamily="66" charset="0"/>
              <a:ea typeface="宋体" charset="-122"/>
            </a:endParaRPr>
          </a:p>
        </p:txBody>
      </p:sp>
      <p:sp>
        <p:nvSpPr>
          <p:cNvPr id="7" name="AutoShape 25"/>
          <p:cNvSpPr>
            <a:spLocks noChangeArrowheads="1"/>
          </p:cNvSpPr>
          <p:nvPr/>
        </p:nvSpPr>
        <p:spPr bwMode="auto">
          <a:xfrm>
            <a:off x="7248526" y="5013326"/>
            <a:ext cx="1655763" cy="360363"/>
          </a:xfrm>
          <a:prstGeom prst="roundRect">
            <a:avLst>
              <a:gd name="adj" fmla="val 16667"/>
            </a:avLst>
          </a:prstGeom>
          <a:noFill/>
          <a:ln w="9525">
            <a:solidFill>
              <a:schemeClr val="tx1"/>
            </a:solidFill>
            <a:round/>
          </a:ln>
          <a:effectLst/>
        </p:spPr>
        <p:txBody>
          <a:bodyPr wrap="none" anchor="ctr"/>
          <a:lstStyle/>
          <a:p>
            <a:pPr algn="ctr"/>
            <a:r>
              <a:rPr lang="en-US" altLang="zh-CN" sz="2000" dirty="0" err="1">
                <a:solidFill>
                  <a:schemeClr val="tx2"/>
                </a:solidFill>
                <a:latin typeface="Comic Sans MS" panose="030F0902030302020204" pitchFamily="66" charset="0"/>
                <a:ea typeface="宋体" charset="-122"/>
              </a:rPr>
              <a:t>recvfrom</a:t>
            </a:r>
            <a:r>
              <a:rPr lang="en-US" altLang="zh-CN" sz="2000" dirty="0">
                <a:solidFill>
                  <a:schemeClr val="tx2"/>
                </a:solidFill>
                <a:latin typeface="Comic Sans MS" panose="030F0902030302020204" pitchFamily="66" charset="0"/>
                <a:ea typeface="宋体" charset="-122"/>
              </a:rPr>
              <a:t>()</a:t>
            </a:r>
            <a:endParaRPr lang="en-US" altLang="zh-CN" sz="2000" dirty="0">
              <a:solidFill>
                <a:schemeClr val="tx2"/>
              </a:solidFill>
              <a:latin typeface="Comic Sans MS" panose="030F0902030302020204" pitchFamily="66" charset="0"/>
              <a:ea typeface="宋体" charset="-122"/>
            </a:endParaRPr>
          </a:p>
        </p:txBody>
      </p:sp>
      <p:sp>
        <p:nvSpPr>
          <p:cNvPr id="8" name="AutoShape 26"/>
          <p:cNvSpPr>
            <a:spLocks noChangeArrowheads="1"/>
          </p:cNvSpPr>
          <p:nvPr/>
        </p:nvSpPr>
        <p:spPr bwMode="auto">
          <a:xfrm>
            <a:off x="7248526" y="5805488"/>
            <a:ext cx="1655763" cy="360362"/>
          </a:xfrm>
          <a:prstGeom prst="roundRect">
            <a:avLst>
              <a:gd name="adj" fmla="val 16667"/>
            </a:avLst>
          </a:prstGeom>
          <a:noFill/>
          <a:ln w="9525">
            <a:solidFill>
              <a:schemeClr val="tx1"/>
            </a:solidFill>
            <a:round/>
          </a:ln>
          <a:effectLst/>
        </p:spPr>
        <p:txBody>
          <a:bodyPr wrap="none" anchor="ctr"/>
          <a:lstStyle/>
          <a:p>
            <a:pPr algn="ctr"/>
            <a:r>
              <a:rPr lang="en-US" altLang="zh-CN" sz="2000">
                <a:solidFill>
                  <a:schemeClr val="tx2"/>
                </a:solidFill>
                <a:latin typeface="Comic Sans MS" panose="030F0902030302020204" pitchFamily="66" charset="0"/>
                <a:ea typeface="宋体" charset="-122"/>
              </a:rPr>
              <a:t>close()</a:t>
            </a:r>
            <a:endParaRPr lang="en-US" altLang="zh-CN" sz="2000">
              <a:solidFill>
                <a:schemeClr val="tx2"/>
              </a:solidFill>
              <a:latin typeface="Comic Sans MS" panose="030F0902030302020204" pitchFamily="66" charset="0"/>
              <a:ea typeface="宋体" charset="-122"/>
            </a:endParaRPr>
          </a:p>
        </p:txBody>
      </p:sp>
      <p:sp>
        <p:nvSpPr>
          <p:cNvPr id="9" name="Line 27"/>
          <p:cNvSpPr>
            <a:spLocks noChangeShapeType="1"/>
          </p:cNvSpPr>
          <p:nvPr/>
        </p:nvSpPr>
        <p:spPr bwMode="auto">
          <a:xfrm>
            <a:off x="8040688" y="3355975"/>
            <a:ext cx="0" cy="433388"/>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0" name="Line 29"/>
          <p:cNvSpPr>
            <a:spLocks noChangeShapeType="1"/>
          </p:cNvSpPr>
          <p:nvPr/>
        </p:nvSpPr>
        <p:spPr bwMode="auto">
          <a:xfrm>
            <a:off x="8040688" y="4149725"/>
            <a:ext cx="0" cy="863600"/>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1" name="Line 30"/>
          <p:cNvSpPr>
            <a:spLocks noChangeShapeType="1"/>
          </p:cNvSpPr>
          <p:nvPr/>
        </p:nvSpPr>
        <p:spPr bwMode="auto">
          <a:xfrm>
            <a:off x="8040688" y="5373688"/>
            <a:ext cx="0" cy="431800"/>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2" name="Line 32"/>
          <p:cNvSpPr>
            <a:spLocks noChangeShapeType="1"/>
          </p:cNvSpPr>
          <p:nvPr/>
        </p:nvSpPr>
        <p:spPr bwMode="auto">
          <a:xfrm>
            <a:off x="8040688" y="2636838"/>
            <a:ext cx="0" cy="360362"/>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3" name="Rectangle 33"/>
          <p:cNvSpPr>
            <a:spLocks noChangeArrowheads="1"/>
          </p:cNvSpPr>
          <p:nvPr/>
        </p:nvSpPr>
        <p:spPr bwMode="auto">
          <a:xfrm>
            <a:off x="6959601" y="2492376"/>
            <a:ext cx="2449513" cy="3889375"/>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eaLnBrk="1" hangingPunct="1">
              <a:defRPr/>
            </a:pPr>
            <a:endParaRPr lang="zh-CN" altLang="en-US"/>
          </a:p>
        </p:txBody>
      </p:sp>
      <p:sp>
        <p:nvSpPr>
          <p:cNvPr id="14" name="Line 34"/>
          <p:cNvSpPr>
            <a:spLocks noChangeShapeType="1"/>
          </p:cNvSpPr>
          <p:nvPr/>
        </p:nvSpPr>
        <p:spPr bwMode="auto">
          <a:xfrm>
            <a:off x="5087939" y="4005263"/>
            <a:ext cx="2160587" cy="0"/>
          </a:xfrm>
          <a:prstGeom prst="line">
            <a:avLst/>
          </a:prstGeom>
          <a:noFill/>
          <a:ln w="9525">
            <a:solidFill>
              <a:schemeClr val="tx1"/>
            </a:solidFill>
            <a:round/>
            <a:head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5" name="Line 36"/>
          <p:cNvSpPr>
            <a:spLocks noChangeShapeType="1"/>
          </p:cNvSpPr>
          <p:nvPr/>
        </p:nvSpPr>
        <p:spPr bwMode="auto">
          <a:xfrm>
            <a:off x="4727576" y="5157788"/>
            <a:ext cx="2449513"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6" name="Line 37"/>
          <p:cNvSpPr>
            <a:spLocks noChangeShapeType="1"/>
          </p:cNvSpPr>
          <p:nvPr/>
        </p:nvSpPr>
        <p:spPr bwMode="auto">
          <a:xfrm>
            <a:off x="4727576" y="6021388"/>
            <a:ext cx="2449513" cy="0"/>
          </a:xfrm>
          <a:prstGeom prst="line">
            <a:avLst/>
          </a:prstGeom>
          <a:noFill/>
          <a:ln w="9525">
            <a:solidFill>
              <a:schemeClr val="tx1"/>
            </a:solidFill>
            <a:round/>
            <a:headEnd type="triangle" w="med" len="me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17" name="Text Box 39"/>
          <p:cNvSpPr txBox="1">
            <a:spLocks noChangeArrowheads="1"/>
          </p:cNvSpPr>
          <p:nvPr/>
        </p:nvSpPr>
        <p:spPr bwMode="auto">
          <a:xfrm>
            <a:off x="9406236" y="3573464"/>
            <a:ext cx="461665" cy="12721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eaLnBrk="1" hangingPunct="1">
              <a:spcBef>
                <a:spcPct val="0"/>
              </a:spcBef>
              <a:buFontTx/>
              <a:buNone/>
            </a:pPr>
            <a:r>
              <a:rPr lang="en-US" altLang="zh-CN" sz="1800" b="0">
                <a:ea typeface="宋体" charset="-122"/>
              </a:rPr>
              <a:t>UDP</a:t>
            </a:r>
            <a:r>
              <a:rPr lang="zh-CN" altLang="en-US" sz="1800" b="0">
                <a:ea typeface="宋体" charset="-122"/>
              </a:rPr>
              <a:t>客户端</a:t>
            </a:r>
            <a:endParaRPr lang="zh-CN" altLang="en-US" sz="1800" b="0">
              <a:ea typeface="宋体" charset="-122"/>
            </a:endParaRPr>
          </a:p>
        </p:txBody>
      </p:sp>
      <p:sp>
        <p:nvSpPr>
          <p:cNvPr id="18" name="Rectangle 4"/>
          <p:cNvSpPr>
            <a:spLocks noChangeArrowheads="1"/>
          </p:cNvSpPr>
          <p:nvPr/>
        </p:nvSpPr>
        <p:spPr bwMode="auto">
          <a:xfrm>
            <a:off x="2424114" y="1412876"/>
            <a:ext cx="2879725" cy="4968875"/>
          </a:xfrm>
          <a:prstGeom prst="rect">
            <a:avLst/>
          </a:prstGeom>
          <a:noFill/>
          <a:ln w="9525">
            <a:solidFill>
              <a:schemeClr val="tx1"/>
            </a:solidFill>
            <a:prstDash val="dash"/>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eaLnBrk="1" hangingPunct="1">
              <a:defRPr/>
            </a:pPr>
            <a:endParaRPr lang="zh-CN" altLang="en-US"/>
          </a:p>
        </p:txBody>
      </p:sp>
      <p:sp>
        <p:nvSpPr>
          <p:cNvPr id="19" name="Text Box 38"/>
          <p:cNvSpPr txBox="1">
            <a:spLocks noChangeArrowheads="1"/>
          </p:cNvSpPr>
          <p:nvPr/>
        </p:nvSpPr>
        <p:spPr bwMode="auto">
          <a:xfrm>
            <a:off x="1844974" y="2159000"/>
            <a:ext cx="461665" cy="150297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eaVert"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eaLnBrk="1" hangingPunct="1">
              <a:spcBef>
                <a:spcPct val="0"/>
              </a:spcBef>
              <a:buFontTx/>
              <a:buNone/>
            </a:pPr>
            <a:r>
              <a:rPr lang="en-US" altLang="zh-CN" sz="1800" b="0" dirty="0">
                <a:ea typeface="宋体" charset="-122"/>
              </a:rPr>
              <a:t>UDP</a:t>
            </a:r>
            <a:r>
              <a:rPr lang="zh-CN" altLang="en-US" sz="1800" b="0" dirty="0">
                <a:ea typeface="宋体" charset="-122"/>
              </a:rPr>
              <a:t>服务器端</a:t>
            </a:r>
            <a:endParaRPr lang="zh-CN" altLang="en-US" sz="1800" b="0" dirty="0">
              <a:ea typeface="宋体" charset="-122"/>
            </a:endParaRPr>
          </a:p>
        </p:txBody>
      </p:sp>
      <p:grpSp>
        <p:nvGrpSpPr>
          <p:cNvPr id="20" name="组合 19"/>
          <p:cNvGrpSpPr/>
          <p:nvPr/>
        </p:nvGrpSpPr>
        <p:grpSpPr>
          <a:xfrm>
            <a:off x="2711450" y="1628776"/>
            <a:ext cx="2496860" cy="4537074"/>
            <a:chOff x="2711450" y="1628776"/>
            <a:chExt cx="2496860" cy="4537074"/>
          </a:xfrm>
        </p:grpSpPr>
        <p:sp>
          <p:nvSpPr>
            <p:cNvPr id="21" name="AutoShape 5"/>
            <p:cNvSpPr>
              <a:spLocks noChangeArrowheads="1"/>
            </p:cNvSpPr>
            <p:nvPr/>
          </p:nvSpPr>
          <p:spPr bwMode="auto">
            <a:xfrm>
              <a:off x="3000376" y="1628776"/>
              <a:ext cx="1655763" cy="360363"/>
            </a:xfrm>
            <a:prstGeom prst="roundRect">
              <a:avLst>
                <a:gd name="adj" fmla="val 16667"/>
              </a:avLst>
            </a:prstGeom>
            <a:noFill/>
            <a:ln w="9525">
              <a:solidFill>
                <a:schemeClr val="tx1"/>
              </a:solidFill>
              <a:round/>
            </a:ln>
            <a:effectLst/>
          </p:spPr>
          <p:txBody>
            <a:bodyPr wrap="none" anchor="ctr"/>
            <a:lstStyle>
              <a:lvl1pPr>
                <a:defRPr>
                  <a:solidFill>
                    <a:schemeClr val="tx1"/>
                  </a:solidFill>
                  <a:latin typeface="Arial" panose="020B0604020202090204" pitchFamily="34" charset="0"/>
                  <a:ea typeface="宋体" charset="-122"/>
                </a:defRPr>
              </a:lvl1pPr>
              <a:lvl2pPr marL="742950" indent="-285750">
                <a:defRPr>
                  <a:solidFill>
                    <a:schemeClr val="tx1"/>
                  </a:solidFill>
                  <a:latin typeface="Arial" panose="020B0604020202090204" pitchFamily="34" charset="0"/>
                  <a:ea typeface="宋体" charset="-122"/>
                </a:defRPr>
              </a:lvl2pPr>
              <a:lvl3pPr marL="1143000" indent="-228600">
                <a:defRPr>
                  <a:solidFill>
                    <a:schemeClr val="tx1"/>
                  </a:solidFill>
                  <a:latin typeface="Arial" panose="020B0604020202090204" pitchFamily="34" charset="0"/>
                  <a:ea typeface="宋体" charset="-122"/>
                </a:defRPr>
              </a:lvl3pPr>
              <a:lvl4pPr marL="1600200" indent="-228600">
                <a:defRPr>
                  <a:solidFill>
                    <a:schemeClr val="tx1"/>
                  </a:solidFill>
                  <a:latin typeface="Arial" panose="020B0604020202090204" pitchFamily="34" charset="0"/>
                  <a:ea typeface="宋体" charset="-122"/>
                </a:defRPr>
              </a:lvl4pPr>
              <a:lvl5pPr marL="2057400" indent="-228600">
                <a:defRPr>
                  <a:solidFill>
                    <a:schemeClr val="tx1"/>
                  </a:solidFill>
                  <a:latin typeface="Arial" panose="020B0604020202090204" pitchFamily="34" charset="0"/>
                  <a:ea typeface="宋体" charset="-122"/>
                </a:defRPr>
              </a:lvl5pPr>
              <a:lvl6pPr marL="2514600" indent="-228600" eaLnBrk="0" fontAlgn="base" hangingPunct="0">
                <a:spcBef>
                  <a:spcPct val="0"/>
                </a:spcBef>
                <a:spcAft>
                  <a:spcPct val="0"/>
                </a:spcAft>
                <a:defRPr>
                  <a:solidFill>
                    <a:schemeClr val="tx1"/>
                  </a:solidFill>
                  <a:latin typeface="Arial" panose="020B0604020202090204" pitchFamily="34" charset="0"/>
                  <a:ea typeface="宋体" charset="-122"/>
                </a:defRPr>
              </a:lvl6pPr>
              <a:lvl7pPr marL="2971800" indent="-228600" eaLnBrk="0" fontAlgn="base" hangingPunct="0">
                <a:spcBef>
                  <a:spcPct val="0"/>
                </a:spcBef>
                <a:spcAft>
                  <a:spcPct val="0"/>
                </a:spcAft>
                <a:defRPr>
                  <a:solidFill>
                    <a:schemeClr val="tx1"/>
                  </a:solidFill>
                  <a:latin typeface="Arial" panose="020B0604020202090204" pitchFamily="34" charset="0"/>
                  <a:ea typeface="宋体" charset="-122"/>
                </a:defRPr>
              </a:lvl7pPr>
              <a:lvl8pPr marL="3429000" indent="-228600" eaLnBrk="0" fontAlgn="base" hangingPunct="0">
                <a:spcBef>
                  <a:spcPct val="0"/>
                </a:spcBef>
                <a:spcAft>
                  <a:spcPct val="0"/>
                </a:spcAft>
                <a:defRPr>
                  <a:solidFill>
                    <a:schemeClr val="tx1"/>
                  </a:solidFill>
                  <a:latin typeface="Arial" panose="020B0604020202090204" pitchFamily="34" charset="0"/>
                  <a:ea typeface="宋体" charset="-122"/>
                </a:defRPr>
              </a:lvl8pPr>
              <a:lvl9pPr marL="3886200" indent="-228600" eaLnBrk="0" fontAlgn="base" hangingPunct="0">
                <a:spcBef>
                  <a:spcPct val="0"/>
                </a:spcBef>
                <a:spcAft>
                  <a:spcPct val="0"/>
                </a:spcAft>
                <a:defRPr>
                  <a:solidFill>
                    <a:schemeClr val="tx1"/>
                  </a:solidFill>
                  <a:latin typeface="Arial" panose="020B0604020202090204" pitchFamily="34" charset="0"/>
                  <a:ea typeface="宋体" charset="-122"/>
                </a:defRPr>
              </a:lvl9pPr>
            </a:lstStyle>
            <a:p>
              <a:pPr algn="ctr" eaLnBrk="1" hangingPunct="1">
                <a:defRPr/>
              </a:pPr>
              <a:r>
                <a:rPr lang="en-US" altLang="zh-CN" sz="2000" dirty="0">
                  <a:solidFill>
                    <a:schemeClr val="tx2"/>
                  </a:solidFill>
                  <a:latin typeface="Comic Sans MS" panose="030F0902030302020204" pitchFamily="66" charset="0"/>
                </a:rPr>
                <a:t>socket()</a:t>
              </a:r>
              <a:endParaRPr lang="en-US" altLang="zh-CN" sz="2000" dirty="0">
                <a:solidFill>
                  <a:schemeClr val="tx2"/>
                </a:solidFill>
                <a:latin typeface="Comic Sans MS" panose="030F0902030302020204" pitchFamily="66" charset="0"/>
              </a:endParaRPr>
            </a:p>
          </p:txBody>
        </p:sp>
        <p:sp>
          <p:nvSpPr>
            <p:cNvPr id="22" name="AutoShape 6"/>
            <p:cNvSpPr>
              <a:spLocks noChangeArrowheads="1"/>
            </p:cNvSpPr>
            <p:nvPr/>
          </p:nvSpPr>
          <p:spPr bwMode="auto">
            <a:xfrm>
              <a:off x="3000376" y="2349501"/>
              <a:ext cx="1655763" cy="360363"/>
            </a:xfrm>
            <a:prstGeom prst="roundRect">
              <a:avLst>
                <a:gd name="adj" fmla="val 16667"/>
              </a:avLst>
            </a:prstGeom>
            <a:noFill/>
            <a:ln w="9525">
              <a:solidFill>
                <a:schemeClr val="tx1"/>
              </a:solidFill>
              <a:round/>
            </a:ln>
            <a:effectLst/>
          </p:spPr>
          <p:txBody>
            <a:bodyPr wrap="none" anchor="ctr"/>
            <a:lstStyle/>
            <a:p>
              <a:pPr algn="ctr"/>
              <a:r>
                <a:rPr lang="en-US" altLang="zh-CN" sz="2000">
                  <a:solidFill>
                    <a:schemeClr val="tx2"/>
                  </a:solidFill>
                  <a:latin typeface="Comic Sans MS" panose="030F0902030302020204" pitchFamily="66" charset="0"/>
                  <a:ea typeface="宋体" charset="-122"/>
                </a:rPr>
                <a:t>bind()</a:t>
              </a:r>
              <a:endParaRPr lang="en-US" altLang="zh-CN" sz="2000">
                <a:solidFill>
                  <a:schemeClr val="tx2"/>
                </a:solidFill>
                <a:latin typeface="Comic Sans MS" panose="030F0902030302020204" pitchFamily="66" charset="0"/>
                <a:ea typeface="宋体" charset="-122"/>
              </a:endParaRPr>
            </a:p>
          </p:txBody>
        </p:sp>
        <p:sp>
          <p:nvSpPr>
            <p:cNvPr id="23" name="AutoShape 10"/>
            <p:cNvSpPr>
              <a:spLocks noChangeArrowheads="1"/>
            </p:cNvSpPr>
            <p:nvPr/>
          </p:nvSpPr>
          <p:spPr bwMode="auto">
            <a:xfrm>
              <a:off x="3000376" y="5013326"/>
              <a:ext cx="1655763" cy="360363"/>
            </a:xfrm>
            <a:prstGeom prst="roundRect">
              <a:avLst>
                <a:gd name="adj" fmla="val 16667"/>
              </a:avLst>
            </a:prstGeom>
            <a:noFill/>
            <a:ln w="9525">
              <a:solidFill>
                <a:schemeClr val="tx1"/>
              </a:solidFill>
              <a:round/>
            </a:ln>
            <a:effectLst/>
          </p:spPr>
          <p:txBody>
            <a:bodyPr wrap="none" anchor="ctr"/>
            <a:lstStyle/>
            <a:p>
              <a:pPr algn="ctr"/>
              <a:r>
                <a:rPr lang="en-US" altLang="zh-CN" sz="2000">
                  <a:solidFill>
                    <a:schemeClr val="tx2"/>
                  </a:solidFill>
                  <a:latin typeface="Comic Sans MS" panose="030F0902030302020204" pitchFamily="66" charset="0"/>
                  <a:ea typeface="宋体" charset="-122"/>
                </a:rPr>
                <a:t>sendto()</a:t>
              </a:r>
              <a:endParaRPr lang="en-US" altLang="zh-CN" sz="2000">
                <a:solidFill>
                  <a:schemeClr val="tx2"/>
                </a:solidFill>
                <a:latin typeface="Comic Sans MS" panose="030F0902030302020204" pitchFamily="66" charset="0"/>
                <a:ea typeface="宋体" charset="-122"/>
              </a:endParaRPr>
            </a:p>
          </p:txBody>
        </p:sp>
        <p:sp>
          <p:nvSpPr>
            <p:cNvPr id="24" name="AutoShape 11"/>
            <p:cNvSpPr>
              <a:spLocks noChangeArrowheads="1"/>
            </p:cNvSpPr>
            <p:nvPr/>
          </p:nvSpPr>
          <p:spPr bwMode="auto">
            <a:xfrm>
              <a:off x="3000376" y="5805488"/>
              <a:ext cx="1655763" cy="360362"/>
            </a:xfrm>
            <a:prstGeom prst="roundRect">
              <a:avLst>
                <a:gd name="adj" fmla="val 16667"/>
              </a:avLst>
            </a:prstGeom>
            <a:noFill/>
            <a:ln w="9525">
              <a:solidFill>
                <a:schemeClr val="tx1"/>
              </a:solidFill>
              <a:round/>
            </a:ln>
            <a:effectLst/>
          </p:spPr>
          <p:txBody>
            <a:bodyPr wrap="none" anchor="ctr"/>
            <a:lstStyle/>
            <a:p>
              <a:pPr algn="ctr"/>
              <a:r>
                <a:rPr lang="en-US" altLang="zh-CN" sz="2000">
                  <a:solidFill>
                    <a:schemeClr val="tx2"/>
                  </a:solidFill>
                  <a:latin typeface="Comic Sans MS" panose="030F0902030302020204" pitchFamily="66" charset="0"/>
                  <a:ea typeface="宋体" charset="-122"/>
                </a:rPr>
                <a:t>close()</a:t>
              </a:r>
              <a:endParaRPr lang="en-US" altLang="zh-CN" sz="2000">
                <a:solidFill>
                  <a:schemeClr val="tx2"/>
                </a:solidFill>
                <a:latin typeface="Comic Sans MS" panose="030F0902030302020204" pitchFamily="66" charset="0"/>
                <a:ea typeface="宋体" charset="-122"/>
              </a:endParaRPr>
            </a:p>
          </p:txBody>
        </p:sp>
        <p:sp>
          <p:nvSpPr>
            <p:cNvPr id="25" name="Line 13"/>
            <p:cNvSpPr>
              <a:spLocks noChangeShapeType="1"/>
            </p:cNvSpPr>
            <p:nvPr/>
          </p:nvSpPr>
          <p:spPr bwMode="auto">
            <a:xfrm>
              <a:off x="3792538" y="1989138"/>
              <a:ext cx="0" cy="360362"/>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6" name="Line 16"/>
            <p:cNvSpPr>
              <a:spLocks noChangeShapeType="1"/>
            </p:cNvSpPr>
            <p:nvPr/>
          </p:nvSpPr>
          <p:spPr bwMode="auto">
            <a:xfrm>
              <a:off x="3792538" y="3429001"/>
              <a:ext cx="0" cy="1584325"/>
            </a:xfrm>
            <a:prstGeom prst="line">
              <a:avLst/>
            </a:prstGeom>
            <a:noFill/>
            <a:ln w="9525">
              <a:solidFill>
                <a:schemeClr val="hlink"/>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7" name="Line 18"/>
            <p:cNvSpPr>
              <a:spLocks noChangeShapeType="1"/>
            </p:cNvSpPr>
            <p:nvPr/>
          </p:nvSpPr>
          <p:spPr bwMode="auto">
            <a:xfrm>
              <a:off x="3792538" y="5373688"/>
              <a:ext cx="0" cy="431800"/>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8" name="Line 19"/>
            <p:cNvSpPr>
              <a:spLocks noChangeShapeType="1"/>
            </p:cNvSpPr>
            <p:nvPr/>
          </p:nvSpPr>
          <p:spPr bwMode="auto">
            <a:xfrm flipH="1">
              <a:off x="2711450" y="5589588"/>
              <a:ext cx="108108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29" name="Line 20"/>
            <p:cNvSpPr>
              <a:spLocks noChangeShapeType="1"/>
            </p:cNvSpPr>
            <p:nvPr/>
          </p:nvSpPr>
          <p:spPr bwMode="auto">
            <a:xfrm flipV="1">
              <a:off x="2711450" y="2924176"/>
              <a:ext cx="0" cy="2665413"/>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30" name="Line 21"/>
            <p:cNvSpPr>
              <a:spLocks noChangeShapeType="1"/>
            </p:cNvSpPr>
            <p:nvPr/>
          </p:nvSpPr>
          <p:spPr bwMode="auto">
            <a:xfrm>
              <a:off x="2711450" y="2924175"/>
              <a:ext cx="1081088"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31" name="Text Box 31"/>
            <p:cNvSpPr txBox="1">
              <a:spLocks noChangeArrowheads="1"/>
            </p:cNvSpPr>
            <p:nvPr/>
          </p:nvSpPr>
          <p:spPr bwMode="auto">
            <a:xfrm>
              <a:off x="3730625" y="3573463"/>
              <a:ext cx="1415772"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eaLnBrk="1" hangingPunct="1">
                <a:spcBef>
                  <a:spcPct val="0"/>
                </a:spcBef>
                <a:buFontTx/>
                <a:buNone/>
              </a:pPr>
              <a:r>
                <a:rPr lang="zh-CN" altLang="en-US" sz="1600" b="0" dirty="0">
                  <a:ea typeface="宋体" charset="-122"/>
                </a:rPr>
                <a:t>阻塞直到接收</a:t>
              </a:r>
              <a:endParaRPr lang="zh-CN" altLang="en-US" sz="1600" b="0" dirty="0">
                <a:ea typeface="宋体" charset="-122"/>
              </a:endParaRPr>
            </a:p>
            <a:p>
              <a:pPr eaLnBrk="1" hangingPunct="1">
                <a:spcBef>
                  <a:spcPct val="0"/>
                </a:spcBef>
                <a:buFontTx/>
                <a:buNone/>
              </a:pPr>
              <a:r>
                <a:rPr lang="zh-CN" altLang="en-US" sz="1600" b="0" dirty="0">
                  <a:ea typeface="宋体" charset="-122"/>
                </a:rPr>
                <a:t>到客户信息</a:t>
              </a:r>
              <a:endParaRPr lang="zh-CN" altLang="en-US" sz="1600" b="0" dirty="0">
                <a:ea typeface="宋体" charset="-122"/>
              </a:endParaRPr>
            </a:p>
          </p:txBody>
        </p:sp>
        <p:sp>
          <p:nvSpPr>
            <p:cNvPr id="32" name="AutoShape 40"/>
            <p:cNvSpPr>
              <a:spLocks noChangeArrowheads="1"/>
            </p:cNvSpPr>
            <p:nvPr/>
          </p:nvSpPr>
          <p:spPr bwMode="auto">
            <a:xfrm>
              <a:off x="2927351" y="3068638"/>
              <a:ext cx="1655763" cy="360362"/>
            </a:xfrm>
            <a:prstGeom prst="roundRect">
              <a:avLst>
                <a:gd name="adj" fmla="val 16667"/>
              </a:avLst>
            </a:prstGeom>
            <a:noFill/>
            <a:ln w="9525">
              <a:solidFill>
                <a:schemeClr val="tx1"/>
              </a:solidFill>
              <a:round/>
            </a:ln>
            <a:effectLst/>
          </p:spPr>
          <p:txBody>
            <a:bodyPr wrap="none" anchor="ctr"/>
            <a:lstStyle/>
            <a:p>
              <a:pPr algn="ctr"/>
              <a:r>
                <a:rPr lang="en-US" altLang="zh-CN" sz="2000" dirty="0" err="1">
                  <a:solidFill>
                    <a:schemeClr val="tx2"/>
                  </a:solidFill>
                  <a:latin typeface="Comic Sans MS" panose="030F0902030302020204" pitchFamily="66" charset="0"/>
                  <a:ea typeface="宋体" charset="-122"/>
                </a:rPr>
                <a:t>recvfrom</a:t>
              </a:r>
              <a:r>
                <a:rPr lang="en-US" altLang="zh-CN" sz="2000" dirty="0">
                  <a:solidFill>
                    <a:schemeClr val="tx2"/>
                  </a:solidFill>
                  <a:latin typeface="Comic Sans MS" panose="030F0902030302020204" pitchFamily="66" charset="0"/>
                  <a:ea typeface="宋体" charset="-122"/>
                </a:rPr>
                <a:t>()</a:t>
              </a:r>
              <a:endParaRPr lang="en-US" altLang="zh-CN" sz="2000" dirty="0">
                <a:solidFill>
                  <a:schemeClr val="tx2"/>
                </a:solidFill>
                <a:latin typeface="Comic Sans MS" panose="030F0902030302020204" pitchFamily="66" charset="0"/>
                <a:ea typeface="宋体" charset="-122"/>
              </a:endParaRPr>
            </a:p>
          </p:txBody>
        </p:sp>
        <p:sp>
          <p:nvSpPr>
            <p:cNvPr id="33" name="Line 41"/>
            <p:cNvSpPr>
              <a:spLocks noChangeShapeType="1"/>
            </p:cNvSpPr>
            <p:nvPr/>
          </p:nvSpPr>
          <p:spPr bwMode="auto">
            <a:xfrm>
              <a:off x="3792538" y="2708276"/>
              <a:ext cx="0" cy="360363"/>
            </a:xfrm>
            <a:prstGeom prst="line">
              <a:avLst/>
            </a:prstGeom>
            <a:noFill/>
            <a:ln w="9525">
              <a:solidFill>
                <a:schemeClr val="hlink"/>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34" name="Text Box 42"/>
            <p:cNvSpPr txBox="1">
              <a:spLocks noChangeArrowheads="1"/>
            </p:cNvSpPr>
            <p:nvPr/>
          </p:nvSpPr>
          <p:spPr bwMode="auto">
            <a:xfrm>
              <a:off x="3792538" y="4437063"/>
              <a:ext cx="1415772" cy="33855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spcBef>
                  <a:spcPct val="20000"/>
                </a:spcBef>
                <a:buFont typeface="Wingdings" panose="05000000000000000000" pitchFamily="2" charset="2"/>
                <a:buChar char="n"/>
                <a:defRPr sz="3200" b="1">
                  <a:solidFill>
                    <a:schemeClr val="tx1"/>
                  </a:solidFill>
                  <a:latin typeface="Arial" panose="020B0604020202090204" pitchFamily="34" charset="0"/>
                  <a:ea typeface="黑体" panose="02010609060101010101" pitchFamily="49" charset="-122"/>
                </a:defRPr>
              </a:lvl1pPr>
              <a:lvl2pPr marL="742950" indent="-285750">
                <a:spcBef>
                  <a:spcPct val="30000"/>
                </a:spcBef>
                <a:buFont typeface="Wingdings" panose="05000000000000000000" pitchFamily="2" charset="2"/>
                <a:buChar char="l"/>
                <a:defRPr sz="2800" b="1">
                  <a:solidFill>
                    <a:schemeClr val="tx1"/>
                  </a:solidFill>
                  <a:latin typeface="Arial" panose="020B0604020202090204" pitchFamily="34" charset="0"/>
                  <a:ea typeface="宋体" charset="-122"/>
                </a:defRPr>
              </a:lvl2pPr>
              <a:lvl3pPr marL="1143000" indent="-228600">
                <a:spcBef>
                  <a:spcPct val="20000"/>
                </a:spcBef>
                <a:buChar char="•"/>
                <a:defRPr sz="2400" b="1">
                  <a:solidFill>
                    <a:schemeClr val="tx1"/>
                  </a:solidFill>
                  <a:latin typeface="Arial" panose="020B0604020202090204" pitchFamily="34" charset="0"/>
                  <a:ea typeface="宋体" charset="-122"/>
                </a:defRPr>
              </a:lvl3pPr>
              <a:lvl4pPr marL="1600200" indent="-228600">
                <a:spcBef>
                  <a:spcPct val="20000"/>
                </a:spcBef>
                <a:buChar char="•"/>
                <a:defRPr sz="2000" b="1">
                  <a:solidFill>
                    <a:schemeClr val="tx1"/>
                  </a:solidFill>
                  <a:latin typeface="Arial" panose="020B0604020202090204" pitchFamily="34"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eaLnBrk="1" hangingPunct="1">
                <a:spcBef>
                  <a:spcPct val="0"/>
                </a:spcBef>
                <a:buFontTx/>
                <a:buNone/>
              </a:pPr>
              <a:r>
                <a:rPr lang="zh-CN" altLang="en-US" sz="1600" b="0" dirty="0">
                  <a:ea typeface="宋体" charset="-122"/>
                </a:rPr>
                <a:t>处理客户信息</a:t>
              </a:r>
              <a:endParaRPr lang="zh-CN" altLang="en-US" sz="1600" b="0" dirty="0">
                <a:ea typeface="宋体" charset="-122"/>
              </a:endParaRPr>
            </a:p>
          </p:txBody>
        </p:sp>
      </p:grpSp>
      <p:sp>
        <p:nvSpPr>
          <p:cNvPr id="35" name="Line 43"/>
          <p:cNvSpPr>
            <a:spLocks noChangeShapeType="1"/>
          </p:cNvSpPr>
          <p:nvPr/>
        </p:nvSpPr>
        <p:spPr bwMode="auto">
          <a:xfrm>
            <a:off x="8040689" y="5516563"/>
            <a:ext cx="1150937"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36" name="Line 44"/>
          <p:cNvSpPr>
            <a:spLocks noChangeShapeType="1"/>
          </p:cNvSpPr>
          <p:nvPr/>
        </p:nvSpPr>
        <p:spPr bwMode="auto">
          <a:xfrm flipV="1">
            <a:off x="9191625" y="3573463"/>
            <a:ext cx="0" cy="19431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
        <p:nvSpPr>
          <p:cNvPr id="37" name="Line 45"/>
          <p:cNvSpPr>
            <a:spLocks noChangeShapeType="1"/>
          </p:cNvSpPr>
          <p:nvPr/>
        </p:nvSpPr>
        <p:spPr bwMode="auto">
          <a:xfrm flipH="1">
            <a:off x="8040689" y="3573463"/>
            <a:ext cx="1150937" cy="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Arial" panose="020B0604020202090204" pitchFamily="34" charset="0"/>
              <a:ea typeface="宋体" charset="-122"/>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4" name="矩形 3"/>
          <p:cNvSpPr/>
          <p:nvPr/>
        </p:nvSpPr>
        <p:spPr>
          <a:xfrm>
            <a:off x="310605" y="388486"/>
            <a:ext cx="11593220" cy="6863417"/>
          </a:xfrm>
          <a:prstGeom prst="rect">
            <a:avLst/>
          </a:prstGeom>
        </p:spPr>
        <p:txBody>
          <a:bodyPr wrap="square">
            <a:spAutoFit/>
          </a:bodyPr>
          <a:lstStyle/>
          <a:p>
            <a:r>
              <a:rPr lang="en-US" altLang="zh-CN" sz="2000" dirty="0" smtClean="0">
                <a:latin typeface="+mn-ea"/>
              </a:rPr>
              <a:t>2</a:t>
            </a:r>
            <a:r>
              <a:rPr lang="zh-CN" altLang="en-US" sz="2000" dirty="0" smtClean="0">
                <a:latin typeface="+mn-ea"/>
              </a:rPr>
              <a:t>、如何</a:t>
            </a:r>
            <a:r>
              <a:rPr lang="zh-CN" altLang="en-US" sz="2000" dirty="0">
                <a:latin typeface="+mn-ea"/>
              </a:rPr>
              <a:t>寻址</a:t>
            </a:r>
            <a:r>
              <a:rPr lang="zh-CN" altLang="en-US" sz="2000" dirty="0" smtClean="0">
                <a:latin typeface="+mn-ea"/>
              </a:rPr>
              <a:t>进程？</a:t>
            </a:r>
            <a:endParaRPr lang="en-US" altLang="zh-CN" sz="2000" dirty="0" smtClean="0">
              <a:latin typeface="+mn-ea"/>
            </a:endParaRPr>
          </a:p>
          <a:p>
            <a:r>
              <a:rPr lang="zh-CN" altLang="en-US" sz="2000" dirty="0" smtClean="0">
                <a:latin typeface="+mn-ea"/>
              </a:rPr>
              <a:t>（</a:t>
            </a:r>
            <a:r>
              <a:rPr lang="en-US" altLang="zh-CN" sz="2000" dirty="0" smtClean="0">
                <a:latin typeface="+mn-ea"/>
              </a:rPr>
              <a:t>1</a:t>
            </a:r>
            <a:r>
              <a:rPr lang="zh-CN" altLang="en-US" sz="2000" dirty="0" smtClean="0">
                <a:latin typeface="+mn-ea"/>
              </a:rPr>
              <a:t>）不同</a:t>
            </a:r>
            <a:r>
              <a:rPr lang="zh-CN" altLang="en-US" sz="2000" dirty="0">
                <a:latin typeface="+mn-ea"/>
              </a:rPr>
              <a:t>主机上的进程间通信，那么每个进程必须拥有</a:t>
            </a:r>
            <a:r>
              <a:rPr lang="zh-CN" altLang="en-US" sz="2000" dirty="0" smtClean="0">
                <a:latin typeface="+mn-ea"/>
              </a:rPr>
              <a:t>标识符（</a:t>
            </a:r>
            <a:r>
              <a:rPr lang="en-US" altLang="zh-CN" sz="2000" dirty="0">
                <a:latin typeface="+mn-ea"/>
              </a:rPr>
              <a:t> IP</a:t>
            </a:r>
            <a:r>
              <a:rPr lang="zh-CN" altLang="en-US" sz="2000" dirty="0" smtClean="0">
                <a:latin typeface="+mn-ea"/>
              </a:rPr>
              <a:t>地址、端口号）</a:t>
            </a:r>
            <a:endParaRPr lang="en-US" altLang="zh-CN" sz="2000" dirty="0" smtClean="0">
              <a:latin typeface="+mn-ea"/>
            </a:endParaRPr>
          </a:p>
          <a:p>
            <a:pPr marL="0" lvl="1"/>
            <a:r>
              <a:rPr lang="zh-CN" altLang="en-US" sz="2000" dirty="0" smtClean="0">
                <a:latin typeface="+mn-ea"/>
              </a:rPr>
              <a:t>（</a:t>
            </a:r>
            <a:r>
              <a:rPr lang="en-US" altLang="zh-CN" sz="2000" dirty="0" smtClean="0">
                <a:latin typeface="+mn-ea"/>
              </a:rPr>
              <a:t>2</a:t>
            </a:r>
            <a:r>
              <a:rPr lang="zh-CN" altLang="en-US" sz="2000" dirty="0" smtClean="0">
                <a:latin typeface="+mn-ea"/>
              </a:rPr>
              <a:t>）常用网络程序的端口号：</a:t>
            </a:r>
            <a:r>
              <a:rPr lang="en-US" altLang="zh-CN" sz="2000" dirty="0" smtClean="0">
                <a:latin typeface="+mn-ea"/>
                <a:cs typeface="+mn-ea"/>
                <a:sym typeface="+mn-lt"/>
              </a:rPr>
              <a:t>Web</a:t>
            </a:r>
            <a:r>
              <a:rPr lang="zh-CN" altLang="en-US" sz="2000" dirty="0">
                <a:latin typeface="+mn-ea"/>
                <a:cs typeface="+mn-ea"/>
                <a:sym typeface="+mn-lt"/>
              </a:rPr>
              <a:t>服务：</a:t>
            </a:r>
            <a:r>
              <a:rPr lang="en-US" altLang="zh-CN" sz="2000" dirty="0" smtClean="0">
                <a:latin typeface="+mn-ea"/>
                <a:cs typeface="+mn-ea"/>
                <a:sym typeface="+mn-lt"/>
              </a:rPr>
              <a:t>80</a:t>
            </a:r>
            <a:r>
              <a:rPr lang="zh-CN" altLang="en-US" sz="2000" dirty="0" smtClean="0">
                <a:latin typeface="+mn-ea"/>
                <a:cs typeface="+mn-ea"/>
                <a:sym typeface="+mn-lt"/>
              </a:rPr>
              <a:t>；</a:t>
            </a:r>
            <a:r>
              <a:rPr lang="zh-CN" altLang="en-US" sz="2000" dirty="0">
                <a:latin typeface="+mn-ea"/>
                <a:cs typeface="+mn-ea"/>
                <a:sym typeface="+mn-lt"/>
              </a:rPr>
              <a:t>邮件服务：</a:t>
            </a:r>
            <a:r>
              <a:rPr lang="en-US" altLang="zh-CN" sz="2000" dirty="0" smtClean="0">
                <a:latin typeface="+mn-ea"/>
                <a:cs typeface="+mn-ea"/>
                <a:sym typeface="+mn-lt"/>
              </a:rPr>
              <a:t>25</a:t>
            </a:r>
            <a:endParaRPr lang="en-US" altLang="zh-CN" sz="2000" dirty="0">
              <a:latin typeface="+mn-ea"/>
              <a:cs typeface="+mn-ea"/>
              <a:sym typeface="+mn-lt"/>
            </a:endParaRPr>
          </a:p>
          <a:p>
            <a:pPr marL="0" lvl="1"/>
            <a:r>
              <a:rPr lang="en-US" altLang="zh-CN" sz="2000" dirty="0" smtClean="0">
                <a:latin typeface="+mn-ea"/>
              </a:rPr>
              <a:t>3</a:t>
            </a:r>
            <a:r>
              <a:rPr lang="zh-CN" altLang="en-US" sz="2000" dirty="0" smtClean="0">
                <a:latin typeface="+mn-ea"/>
              </a:rPr>
              <a:t>、因特网</a:t>
            </a:r>
            <a:r>
              <a:rPr lang="zh-CN" altLang="en-US" sz="2000" dirty="0">
                <a:latin typeface="+mn-ea"/>
              </a:rPr>
              <a:t>运输层提供的服务</a:t>
            </a:r>
            <a:endParaRPr lang="en-US" altLang="zh-CN" sz="2000" dirty="0">
              <a:latin typeface="+mn-ea"/>
            </a:endParaRPr>
          </a:p>
          <a:p>
            <a:pPr marL="0" lvl="1"/>
            <a:r>
              <a:rPr lang="zh-CN" altLang="en-US" sz="2000" dirty="0">
                <a:latin typeface="+mn-ea"/>
              </a:rPr>
              <a:t>（</a:t>
            </a:r>
            <a:r>
              <a:rPr lang="en-US" altLang="zh-CN" sz="2000" dirty="0">
                <a:latin typeface="+mn-ea"/>
              </a:rPr>
              <a:t>1</a:t>
            </a:r>
            <a:r>
              <a:rPr lang="zh-CN" altLang="en-US" sz="2000" dirty="0">
                <a:latin typeface="+mn-ea"/>
              </a:rPr>
              <a:t>）</a:t>
            </a:r>
            <a:r>
              <a:rPr lang="en-US" altLang="zh-CN" sz="2000" dirty="0">
                <a:latin typeface="+mn-ea"/>
              </a:rPr>
              <a:t>TCP</a:t>
            </a:r>
            <a:r>
              <a:rPr lang="zh-CN" altLang="en-US" sz="2000" dirty="0">
                <a:latin typeface="+mn-ea"/>
              </a:rPr>
              <a:t>服务：面向连接、可靠数据传输、流量控制、拥塞控制；无</a:t>
            </a:r>
            <a:r>
              <a:rPr lang="zh-CN" altLang="en-US" sz="2000" dirty="0">
                <a:cs typeface="+mn-ea"/>
                <a:sym typeface="+mn-lt"/>
              </a:rPr>
              <a:t>时延和带宽保证</a:t>
            </a:r>
            <a:endParaRPr lang="en-US" altLang="zh-CN" sz="2000" dirty="0">
              <a:latin typeface="+mn-ea"/>
            </a:endParaRPr>
          </a:p>
          <a:p>
            <a:pPr marL="0" lvl="1"/>
            <a:r>
              <a:rPr lang="zh-CN" altLang="en-US" sz="2000" dirty="0">
                <a:latin typeface="+mn-ea"/>
              </a:rPr>
              <a:t>（</a:t>
            </a:r>
            <a:r>
              <a:rPr lang="en-US" altLang="zh-CN" sz="2000" dirty="0">
                <a:latin typeface="+mn-ea"/>
              </a:rPr>
              <a:t>2</a:t>
            </a:r>
            <a:r>
              <a:rPr lang="zh-CN" altLang="en-US" sz="2000" dirty="0">
                <a:latin typeface="+mn-ea"/>
              </a:rPr>
              <a:t>）</a:t>
            </a:r>
            <a:r>
              <a:rPr lang="en-US" altLang="zh-CN" sz="2000" dirty="0">
                <a:latin typeface="+mn-ea"/>
              </a:rPr>
              <a:t>UDP</a:t>
            </a:r>
            <a:r>
              <a:rPr lang="zh-CN" altLang="en-US" sz="2000" dirty="0">
                <a:latin typeface="+mn-ea"/>
              </a:rPr>
              <a:t>服务：不提供</a:t>
            </a:r>
            <a:r>
              <a:rPr lang="zh-CN" altLang="en-US" sz="2000" dirty="0">
                <a:cs typeface="+mn-ea"/>
                <a:sym typeface="+mn-lt"/>
              </a:rPr>
              <a:t>建立连接，可靠性，流量控制，拥塞控制，时延和带宽保证</a:t>
            </a:r>
            <a:r>
              <a:rPr lang="zh-CN" altLang="en-US" sz="2000" dirty="0" smtClean="0">
                <a:cs typeface="+mn-ea"/>
                <a:sym typeface="+mn-lt"/>
              </a:rPr>
              <a:t>。</a:t>
            </a:r>
            <a:endParaRPr lang="en-US" altLang="zh-CN" sz="2000" dirty="0" smtClean="0">
              <a:cs typeface="+mn-ea"/>
              <a:sym typeface="+mn-lt"/>
            </a:endParaRPr>
          </a:p>
          <a:p>
            <a:pPr marL="0" lvl="1"/>
            <a:endParaRPr lang="en-US" altLang="zh-CN" sz="2000" dirty="0" smtClean="0">
              <a:cs typeface="+mn-ea"/>
              <a:sym typeface="+mn-lt"/>
            </a:endParaRPr>
          </a:p>
          <a:p>
            <a:pPr marL="0" lvl="1"/>
            <a:r>
              <a:rPr lang="en-US" altLang="zh-CN" sz="2000" dirty="0" smtClean="0">
                <a:latin typeface="+mn-ea"/>
              </a:rPr>
              <a:t>4</a:t>
            </a:r>
            <a:r>
              <a:rPr lang="zh-CN" altLang="en-US" sz="2000" dirty="0" smtClean="0">
                <a:latin typeface="+mn-ea"/>
              </a:rPr>
              <a:t>、</a:t>
            </a:r>
            <a:r>
              <a:rPr lang="zh-CN" altLang="en-US" sz="2000" dirty="0">
                <a:latin typeface="+mn-ea"/>
                <a:cs typeface="+mn-ea"/>
              </a:rPr>
              <a:t>网页（</a:t>
            </a:r>
            <a:r>
              <a:rPr lang="en-US" altLang="zh-CN" sz="2000" dirty="0">
                <a:latin typeface="+mn-ea"/>
                <a:cs typeface="+mn-ea"/>
              </a:rPr>
              <a:t>Web</a:t>
            </a:r>
            <a:r>
              <a:rPr lang="zh-CN" altLang="en-US" sz="2000" dirty="0">
                <a:latin typeface="+mn-ea"/>
                <a:cs typeface="+mn-ea"/>
              </a:rPr>
              <a:t>页，或称文档）</a:t>
            </a:r>
            <a:r>
              <a:rPr lang="zh-CN" altLang="en-US" sz="2000" dirty="0">
                <a:latin typeface="+mn-ea"/>
              </a:rPr>
              <a:t>由许多</a:t>
            </a:r>
            <a:r>
              <a:rPr lang="zh-CN" altLang="en-US" sz="2000" dirty="0">
                <a:solidFill>
                  <a:srgbClr val="FF0000"/>
                </a:solidFill>
                <a:latin typeface="+mn-ea"/>
              </a:rPr>
              <a:t>对象</a:t>
            </a:r>
            <a:r>
              <a:rPr lang="zh-CN" altLang="en-US" sz="2000" dirty="0">
                <a:latin typeface="+mn-ea"/>
              </a:rPr>
              <a:t>组成，每个对象被一个</a:t>
            </a:r>
            <a:r>
              <a:rPr lang="en-US" altLang="zh-CN" sz="2000" dirty="0">
                <a:solidFill>
                  <a:schemeClr val="accent2"/>
                </a:solidFill>
                <a:latin typeface="+mn-ea"/>
              </a:rPr>
              <a:t>URL</a:t>
            </a:r>
            <a:r>
              <a:rPr lang="en-US" altLang="zh-CN" sz="2000" dirty="0">
                <a:latin typeface="+mn-ea"/>
              </a:rPr>
              <a:t>(Uniform Resource Locator</a:t>
            </a:r>
            <a:r>
              <a:rPr lang="zh-CN" altLang="en-US" sz="2000" dirty="0">
                <a:latin typeface="+mn-ea"/>
              </a:rPr>
              <a:t>统一资源定位符</a:t>
            </a:r>
            <a:r>
              <a:rPr lang="en-US" altLang="zh-CN" sz="2000" dirty="0">
                <a:latin typeface="+mn-ea"/>
              </a:rPr>
              <a:t>)</a:t>
            </a:r>
            <a:r>
              <a:rPr lang="zh-CN" altLang="en-US" sz="2000" dirty="0">
                <a:latin typeface="+mn-ea"/>
              </a:rPr>
              <a:t>寻址（协议名、主机名、路径名）</a:t>
            </a:r>
            <a:r>
              <a:rPr lang="zh-CN" altLang="en-US" sz="2000" dirty="0" smtClean="0">
                <a:latin typeface="+mn-ea"/>
              </a:rPr>
              <a:t>。</a:t>
            </a:r>
            <a:endParaRPr lang="en-US" altLang="zh-CN" sz="2000" dirty="0">
              <a:latin typeface="+mn-ea"/>
            </a:endParaRPr>
          </a:p>
          <a:p>
            <a:pPr marL="0" lvl="1"/>
            <a:r>
              <a:rPr lang="en-US" altLang="zh-CN" sz="2000" dirty="0">
                <a:latin typeface="+mn-ea"/>
              </a:rPr>
              <a:t>5</a:t>
            </a:r>
            <a:r>
              <a:rPr lang="zh-CN" altLang="en-US" sz="2000" dirty="0">
                <a:latin typeface="+mn-ea"/>
              </a:rPr>
              <a:t>、</a:t>
            </a:r>
            <a:r>
              <a:rPr lang="en-US" altLang="zh-CN" sz="2000" dirty="0">
                <a:solidFill>
                  <a:schemeClr val="accent2"/>
                </a:solidFill>
                <a:latin typeface="+mn-ea"/>
              </a:rPr>
              <a:t>HTTP: </a:t>
            </a:r>
            <a:r>
              <a:rPr lang="zh-CN" altLang="en-US" sz="2000" dirty="0">
                <a:solidFill>
                  <a:schemeClr val="accent2"/>
                </a:solidFill>
                <a:latin typeface="+mn-ea"/>
              </a:rPr>
              <a:t>超文本传输协议</a:t>
            </a:r>
            <a:endParaRPr lang="zh-CN" altLang="en-US" sz="2000" dirty="0">
              <a:solidFill>
                <a:schemeClr val="accent2"/>
              </a:solidFill>
              <a:latin typeface="+mn-ea"/>
            </a:endParaRPr>
          </a:p>
          <a:p>
            <a:pPr marL="0" lvl="1"/>
            <a:r>
              <a:rPr lang="zh-CN" altLang="en-US" sz="2000" dirty="0">
                <a:latin typeface="+mn-ea"/>
              </a:rPr>
              <a:t>（</a:t>
            </a:r>
            <a:r>
              <a:rPr lang="en-US" altLang="zh-CN" sz="2000" dirty="0">
                <a:latin typeface="+mn-ea"/>
              </a:rPr>
              <a:t>1</a:t>
            </a:r>
            <a:r>
              <a:rPr lang="zh-CN" altLang="en-US" sz="2000" dirty="0">
                <a:latin typeface="+mn-ea"/>
              </a:rPr>
              <a:t>）</a:t>
            </a:r>
            <a:r>
              <a:rPr lang="en-US" altLang="zh-CN" sz="2000" dirty="0">
                <a:latin typeface="+mn-ea"/>
              </a:rPr>
              <a:t>client/server</a:t>
            </a:r>
            <a:r>
              <a:rPr lang="zh-CN" altLang="en-US" sz="2000" dirty="0">
                <a:latin typeface="+mn-ea"/>
              </a:rPr>
              <a:t>模式：客户端浏览器请求</a:t>
            </a:r>
            <a:r>
              <a:rPr lang="en-US" altLang="zh-CN" sz="2000" dirty="0">
                <a:latin typeface="+mn-ea"/>
              </a:rPr>
              <a:t>+ Web</a:t>
            </a:r>
            <a:r>
              <a:rPr lang="zh-CN" altLang="en-US" sz="2000" dirty="0">
                <a:latin typeface="+mn-ea"/>
              </a:rPr>
              <a:t>服务器响应</a:t>
            </a:r>
            <a:endParaRPr lang="zh-CN" altLang="en-US" sz="2000" dirty="0">
              <a:latin typeface="+mn-ea"/>
            </a:endParaRPr>
          </a:p>
          <a:p>
            <a:pPr marL="0" lvl="1"/>
            <a:r>
              <a:rPr lang="zh-CN" altLang="en-US" sz="2000" dirty="0">
                <a:latin typeface="+mn-ea"/>
              </a:rPr>
              <a:t>（</a:t>
            </a:r>
            <a:r>
              <a:rPr lang="en-US" altLang="zh-CN" sz="2000" dirty="0">
                <a:latin typeface="+mn-ea"/>
              </a:rPr>
              <a:t>2</a:t>
            </a:r>
            <a:r>
              <a:rPr lang="zh-CN" altLang="en-US" sz="2000" dirty="0">
                <a:latin typeface="+mn-ea"/>
              </a:rPr>
              <a:t>）工作过程：</a:t>
            </a:r>
            <a:endParaRPr lang="en-US" altLang="zh-CN" sz="2000" dirty="0">
              <a:latin typeface="+mn-ea"/>
            </a:endParaRPr>
          </a:p>
          <a:p>
            <a:pPr marL="800100" lvl="1" indent="-342900">
              <a:buFont typeface="Arial" panose="020B0604020202090204" pitchFamily="34" charset="0"/>
              <a:buChar char="•"/>
            </a:pPr>
            <a:r>
              <a:rPr lang="zh-CN" altLang="en-US" sz="2000" dirty="0">
                <a:latin typeface="+mn-ea"/>
              </a:rPr>
              <a:t>客户初始化一个与</a:t>
            </a:r>
            <a:r>
              <a:rPr lang="en-US" altLang="zh-CN" sz="2000" dirty="0">
                <a:latin typeface="+mn-ea"/>
              </a:rPr>
              <a:t>HTTP</a:t>
            </a:r>
            <a:r>
              <a:rPr lang="zh-CN" altLang="en-US" sz="2000" dirty="0">
                <a:latin typeface="+mn-ea"/>
              </a:rPr>
              <a:t>服务器</a:t>
            </a:r>
            <a:r>
              <a:rPr lang="en-US" altLang="zh-CN" sz="2000" dirty="0">
                <a:latin typeface="+mn-ea"/>
              </a:rPr>
              <a:t>80</a:t>
            </a:r>
            <a:r>
              <a:rPr lang="zh-CN" altLang="en-US" sz="2000" dirty="0">
                <a:latin typeface="+mn-ea"/>
              </a:rPr>
              <a:t>端口的</a:t>
            </a:r>
            <a:r>
              <a:rPr lang="en-US" altLang="zh-CN" sz="2000" dirty="0">
                <a:latin typeface="+mn-ea"/>
              </a:rPr>
              <a:t>TCP</a:t>
            </a:r>
            <a:r>
              <a:rPr lang="zh-CN" altLang="en-US" sz="2000" dirty="0">
                <a:latin typeface="+mn-ea"/>
              </a:rPr>
              <a:t>连接 </a:t>
            </a:r>
            <a:r>
              <a:rPr lang="en-US" altLang="zh-CN" sz="2000" dirty="0">
                <a:latin typeface="+mn-ea"/>
              </a:rPr>
              <a:t>(</a:t>
            </a:r>
            <a:r>
              <a:rPr lang="zh-CN" altLang="en-US" sz="2000" dirty="0">
                <a:latin typeface="+mn-ea"/>
              </a:rPr>
              <a:t>创建套接字</a:t>
            </a:r>
            <a:r>
              <a:rPr lang="en-US" altLang="zh-CN" sz="2000" dirty="0">
                <a:latin typeface="+mn-ea"/>
              </a:rPr>
              <a:t>)</a:t>
            </a:r>
            <a:endParaRPr lang="en-US" altLang="zh-CN" sz="2000" dirty="0">
              <a:latin typeface="+mn-ea"/>
            </a:endParaRPr>
          </a:p>
          <a:p>
            <a:pPr marL="800100" lvl="1" indent="-342900">
              <a:buFont typeface="Arial" panose="020B0604020202090204" pitchFamily="34" charset="0"/>
              <a:buChar char="•"/>
            </a:pPr>
            <a:r>
              <a:rPr lang="en-US" altLang="zh-CN" sz="2000" dirty="0">
                <a:latin typeface="+mn-ea"/>
              </a:rPr>
              <a:t>HTTP</a:t>
            </a:r>
            <a:r>
              <a:rPr lang="zh-CN" altLang="en-US" sz="2000" dirty="0">
                <a:latin typeface="+mn-ea"/>
              </a:rPr>
              <a:t>服务器接受来自客户的</a:t>
            </a:r>
            <a:r>
              <a:rPr lang="en-US" altLang="zh-CN" sz="2000" dirty="0">
                <a:latin typeface="+mn-ea"/>
              </a:rPr>
              <a:t>TCP</a:t>
            </a:r>
            <a:r>
              <a:rPr lang="zh-CN" altLang="en-US" sz="2000" dirty="0">
                <a:latin typeface="+mn-ea"/>
              </a:rPr>
              <a:t>连接请求</a:t>
            </a:r>
            <a:r>
              <a:rPr lang="en-US" altLang="zh-CN" sz="2000" dirty="0">
                <a:latin typeface="+mn-ea"/>
              </a:rPr>
              <a:t>, </a:t>
            </a:r>
            <a:r>
              <a:rPr lang="zh-CN" altLang="en-US" sz="2000" dirty="0">
                <a:latin typeface="+mn-ea"/>
              </a:rPr>
              <a:t>建立连接</a:t>
            </a:r>
            <a:endParaRPr lang="zh-CN" altLang="en-US" sz="2000" dirty="0">
              <a:latin typeface="+mn-ea"/>
            </a:endParaRPr>
          </a:p>
          <a:p>
            <a:pPr marL="800100" lvl="1" indent="-342900">
              <a:buFont typeface="Arial" panose="020B0604020202090204" pitchFamily="34" charset="0"/>
              <a:buChar char="•"/>
            </a:pPr>
            <a:r>
              <a:rPr lang="en-US" altLang="zh-CN" sz="2000" dirty="0">
                <a:latin typeface="+mn-ea"/>
              </a:rPr>
              <a:t>Browser (HTTP client)</a:t>
            </a:r>
            <a:r>
              <a:rPr lang="zh-CN" altLang="en-US" sz="2000" dirty="0">
                <a:latin typeface="+mn-ea"/>
              </a:rPr>
              <a:t>和</a:t>
            </a:r>
            <a:r>
              <a:rPr lang="en-US" altLang="zh-CN" sz="2000" dirty="0">
                <a:latin typeface="+mn-ea"/>
              </a:rPr>
              <a:t>Web</a:t>
            </a:r>
            <a:r>
              <a:rPr lang="zh-CN" altLang="en-US" sz="2000" dirty="0">
                <a:latin typeface="+mn-ea"/>
              </a:rPr>
              <a:t>服务器 </a:t>
            </a:r>
            <a:r>
              <a:rPr lang="en-US" altLang="zh-CN" sz="2000" dirty="0">
                <a:latin typeface="+mn-ea"/>
              </a:rPr>
              <a:t>(HTTP server) </a:t>
            </a:r>
            <a:r>
              <a:rPr lang="zh-CN" altLang="en-US" sz="2000" dirty="0">
                <a:latin typeface="+mn-ea"/>
              </a:rPr>
              <a:t>交换</a:t>
            </a:r>
            <a:r>
              <a:rPr lang="en-US" altLang="zh-CN" sz="2000" dirty="0">
                <a:latin typeface="+mn-ea"/>
              </a:rPr>
              <a:t>HTTP</a:t>
            </a:r>
            <a:r>
              <a:rPr lang="zh-CN" altLang="en-US" sz="2000" dirty="0">
                <a:latin typeface="+mn-ea"/>
              </a:rPr>
              <a:t>消息</a:t>
            </a:r>
            <a:r>
              <a:rPr lang="en-US" altLang="zh-CN" sz="2000" dirty="0">
                <a:latin typeface="+mn-ea"/>
              </a:rPr>
              <a:t>(</a:t>
            </a:r>
            <a:r>
              <a:rPr lang="zh-CN" altLang="en-US" sz="2000" dirty="0">
                <a:latin typeface="+mn-ea"/>
              </a:rPr>
              <a:t>应用层协议消息</a:t>
            </a:r>
            <a:r>
              <a:rPr lang="en-US" altLang="zh-CN" sz="2000" dirty="0">
                <a:latin typeface="+mn-ea"/>
              </a:rPr>
              <a:t>)</a:t>
            </a:r>
            <a:r>
              <a:rPr lang="zh-CN" altLang="en-US" sz="2000" dirty="0">
                <a:latin typeface="+mn-ea"/>
              </a:rPr>
              <a:t>包括</a:t>
            </a:r>
            <a:r>
              <a:rPr lang="en-US" altLang="zh-CN" sz="2000" dirty="0">
                <a:latin typeface="+mn-ea"/>
              </a:rPr>
              <a:t>HTTP</a:t>
            </a:r>
            <a:r>
              <a:rPr lang="zh-CN" altLang="en-US" sz="2000" dirty="0">
                <a:latin typeface="+mn-ea"/>
              </a:rPr>
              <a:t>请求和响应消息</a:t>
            </a:r>
            <a:endParaRPr lang="zh-CN" altLang="en-US" sz="2000" dirty="0">
              <a:latin typeface="+mn-ea"/>
            </a:endParaRPr>
          </a:p>
          <a:p>
            <a:pPr marL="800100" lvl="1" indent="-342900">
              <a:buFont typeface="Arial" panose="020B0604020202090204" pitchFamily="34" charset="0"/>
              <a:buChar char="•"/>
            </a:pPr>
            <a:r>
              <a:rPr lang="zh-CN" altLang="en-US" sz="2000" dirty="0">
                <a:latin typeface="+mn-ea"/>
              </a:rPr>
              <a:t>最后结束</a:t>
            </a:r>
            <a:r>
              <a:rPr lang="en-US" altLang="zh-CN" sz="2000" dirty="0">
                <a:latin typeface="+mn-ea"/>
              </a:rPr>
              <a:t>(</a:t>
            </a:r>
            <a:r>
              <a:rPr lang="zh-CN" altLang="en-US" sz="2000" dirty="0">
                <a:latin typeface="+mn-ea"/>
              </a:rPr>
              <a:t>或叫关闭</a:t>
            </a:r>
            <a:r>
              <a:rPr lang="en-US" altLang="zh-CN" sz="2000" dirty="0">
                <a:latin typeface="+mn-ea"/>
              </a:rPr>
              <a:t>)TCP</a:t>
            </a:r>
            <a:r>
              <a:rPr lang="zh-CN" altLang="en-US" sz="2000" dirty="0">
                <a:latin typeface="+mn-ea"/>
              </a:rPr>
              <a:t>连接</a:t>
            </a:r>
            <a:endParaRPr lang="zh-CN" altLang="en-US" sz="2000" dirty="0">
              <a:latin typeface="+mn-ea"/>
            </a:endParaRPr>
          </a:p>
          <a:p>
            <a:pPr marL="0" lvl="1"/>
            <a:r>
              <a:rPr lang="zh-CN" altLang="en-US" sz="2000" dirty="0">
                <a:latin typeface="+mn-ea"/>
              </a:rPr>
              <a:t>（</a:t>
            </a:r>
            <a:r>
              <a:rPr lang="en-US" altLang="zh-CN" sz="2000" dirty="0">
                <a:latin typeface="+mn-ea"/>
              </a:rPr>
              <a:t>3</a:t>
            </a:r>
            <a:r>
              <a:rPr lang="zh-CN" altLang="en-US" sz="2000" dirty="0">
                <a:latin typeface="+mn-ea"/>
              </a:rPr>
              <a:t>）</a:t>
            </a:r>
            <a:r>
              <a:rPr lang="en-US" altLang="zh-CN" sz="2000" dirty="0">
                <a:latin typeface="+mn-ea"/>
              </a:rPr>
              <a:t>HTTP</a:t>
            </a:r>
            <a:r>
              <a:rPr lang="zh-CN" altLang="en-US" sz="2000" dirty="0">
                <a:latin typeface="+mn-ea"/>
              </a:rPr>
              <a:t>是一个无状态的</a:t>
            </a:r>
            <a:r>
              <a:rPr lang="zh-CN" altLang="en-US" sz="2000" dirty="0" smtClean="0">
                <a:latin typeface="+mn-ea"/>
              </a:rPr>
              <a:t>协议</a:t>
            </a:r>
            <a:endParaRPr lang="en-US" altLang="zh-CN" sz="2000" dirty="0">
              <a:latin typeface="+mn-ea"/>
            </a:endParaRPr>
          </a:p>
          <a:p>
            <a:pPr marL="0" lvl="1"/>
            <a:r>
              <a:rPr lang="en-US" altLang="zh-CN" sz="2000" dirty="0">
                <a:latin typeface="+mn-ea"/>
              </a:rPr>
              <a:t>8</a:t>
            </a:r>
            <a:r>
              <a:rPr lang="zh-CN" altLang="en-US" sz="2000" dirty="0">
                <a:latin typeface="+mn-ea"/>
              </a:rPr>
              <a:t>、</a:t>
            </a:r>
            <a:r>
              <a:rPr lang="en-US" altLang="zh-CN" sz="2000" dirty="0">
                <a:latin typeface="+mn-ea"/>
              </a:rPr>
              <a:t>HTTP</a:t>
            </a:r>
            <a:r>
              <a:rPr lang="zh-CN" altLang="en-US" sz="2000" dirty="0">
                <a:latin typeface="+mn-ea"/>
              </a:rPr>
              <a:t>持久连接和非持久连接</a:t>
            </a:r>
            <a:endParaRPr lang="en-US" altLang="zh-CN" sz="2000" dirty="0">
              <a:latin typeface="+mn-ea"/>
            </a:endParaRPr>
          </a:p>
          <a:p>
            <a:pPr marL="800100" lvl="2" indent="-342900">
              <a:buFont typeface="Arial" panose="020B0604020202090204" pitchFamily="34" charset="0"/>
              <a:buChar char="•"/>
            </a:pPr>
            <a:r>
              <a:rPr lang="zh-CN" altLang="en-US" sz="2000" dirty="0">
                <a:latin typeface="+mn-ea"/>
              </a:rPr>
              <a:t>响应时间</a:t>
            </a:r>
            <a:endParaRPr lang="en-US" altLang="zh-CN" sz="2000" dirty="0">
              <a:latin typeface="+mn-ea"/>
            </a:endParaRPr>
          </a:p>
          <a:p>
            <a:pPr marL="0" lvl="1"/>
            <a:endParaRPr lang="en-US" altLang="zh-CN" sz="2000" dirty="0">
              <a:latin typeface="+mn-ea"/>
            </a:endParaRPr>
          </a:p>
          <a:p>
            <a:pPr marL="0" lvl="1"/>
            <a:endParaRPr lang="en-US" altLang="zh-CN" sz="2000" dirty="0" smtClean="0">
              <a:latin typeface="+mn-ea"/>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4" name="矩形 3"/>
          <p:cNvSpPr/>
          <p:nvPr/>
        </p:nvSpPr>
        <p:spPr>
          <a:xfrm>
            <a:off x="377107" y="555120"/>
            <a:ext cx="11593220" cy="2346283"/>
          </a:xfrm>
          <a:prstGeom prst="rect">
            <a:avLst/>
          </a:prstGeom>
        </p:spPr>
        <p:txBody>
          <a:bodyPr wrap="square">
            <a:spAutoFit/>
          </a:bodyPr>
          <a:lstStyle/>
          <a:p>
            <a:pPr algn="just">
              <a:lnSpc>
                <a:spcPct val="150000"/>
              </a:lnSpc>
            </a:pPr>
            <a:r>
              <a:rPr lang="en-US" altLang="zh-CN" sz="2000" dirty="0" smtClean="0">
                <a:latin typeface="+mn-ea"/>
              </a:rPr>
              <a:t>【</a:t>
            </a:r>
            <a:r>
              <a:rPr lang="zh-CN" altLang="en-US" sz="2000" dirty="0" smtClean="0">
                <a:latin typeface="+mn-ea"/>
              </a:rPr>
              <a:t>例</a:t>
            </a:r>
            <a:r>
              <a:rPr lang="en-US" altLang="zh-CN" sz="2000" dirty="0" smtClean="0">
                <a:latin typeface="+mn-ea"/>
              </a:rPr>
              <a:t>】</a:t>
            </a:r>
            <a:r>
              <a:rPr lang="zh-CN" altLang="en-US" sz="2000" dirty="0" smtClean="0">
                <a:latin typeface="+mn-ea"/>
              </a:rPr>
              <a:t>如果</a:t>
            </a:r>
            <a:r>
              <a:rPr lang="zh-CN" altLang="en-US" sz="2000" dirty="0">
                <a:latin typeface="+mn-ea"/>
              </a:rPr>
              <a:t>客户机请求一个html页面，再该页面包括了</a:t>
            </a:r>
            <a:r>
              <a:rPr lang="en-US" altLang="zh-CN" sz="2000" dirty="0">
                <a:latin typeface="+mn-ea"/>
              </a:rPr>
              <a:t>7</a:t>
            </a:r>
            <a:r>
              <a:rPr lang="zh-CN" altLang="en-US" sz="2000" dirty="0">
                <a:latin typeface="+mn-ea"/>
              </a:rPr>
              <a:t>个</a:t>
            </a:r>
            <a:r>
              <a:rPr lang="en-US" altLang="zh-CN" sz="2000" dirty="0">
                <a:latin typeface="+mn-ea"/>
              </a:rPr>
              <a:t>gif</a:t>
            </a:r>
            <a:r>
              <a:rPr lang="zh-CN" altLang="en-US" sz="2000" dirty="0">
                <a:latin typeface="+mn-ea"/>
              </a:rPr>
              <a:t>图片的引用，且所有对象都在一台服务器上</a:t>
            </a:r>
            <a:r>
              <a:rPr lang="zh-CN" altLang="en-US" sz="2000" dirty="0" smtClean="0">
                <a:latin typeface="+mn-ea"/>
              </a:rPr>
              <a:t>。（</a:t>
            </a:r>
            <a:r>
              <a:rPr lang="en-US" altLang="zh-CN" sz="2000" dirty="0" smtClean="0">
                <a:latin typeface="+mn-ea"/>
              </a:rPr>
              <a:t>1</a:t>
            </a:r>
            <a:r>
              <a:rPr lang="zh-CN" altLang="en-US" sz="2000" dirty="0" smtClean="0">
                <a:latin typeface="+mn-ea"/>
              </a:rPr>
              <a:t>）当</a:t>
            </a:r>
            <a:r>
              <a:rPr lang="zh-CN" altLang="en-US" sz="2000" dirty="0">
                <a:latin typeface="+mn-ea"/>
              </a:rPr>
              <a:t>采用非持续连接时，客户机需要与web服务器建立（        ）个</a:t>
            </a:r>
            <a:r>
              <a:rPr lang="en-US" altLang="zh-CN" sz="2000" dirty="0">
                <a:latin typeface="+mn-ea"/>
              </a:rPr>
              <a:t>TCP</a:t>
            </a:r>
            <a:r>
              <a:rPr lang="zh-CN" altLang="en-US" sz="2000" dirty="0">
                <a:latin typeface="+mn-ea"/>
              </a:rPr>
              <a:t>连接</a:t>
            </a:r>
            <a:r>
              <a:rPr lang="zh-CN" altLang="en-US" sz="2000" dirty="0" smtClean="0">
                <a:latin typeface="+mn-ea"/>
              </a:rPr>
              <a:t>。（</a:t>
            </a:r>
            <a:r>
              <a:rPr lang="en-US" altLang="zh-CN" sz="2000" dirty="0" smtClean="0">
                <a:latin typeface="+mn-ea"/>
              </a:rPr>
              <a:t>2</a:t>
            </a:r>
            <a:r>
              <a:rPr lang="zh-CN" altLang="en-US" sz="2000" dirty="0" smtClean="0">
                <a:latin typeface="+mn-ea"/>
              </a:rPr>
              <a:t>）</a:t>
            </a:r>
            <a:r>
              <a:rPr lang="zh-CN" altLang="zh-CN" sz="2000" dirty="0" smtClean="0">
                <a:latin typeface="+mn-ea"/>
              </a:rPr>
              <a:t>使用</a:t>
            </a:r>
            <a:r>
              <a:rPr lang="zh-CN" altLang="en-US" sz="2000" dirty="0">
                <a:latin typeface="+mn-ea"/>
              </a:rPr>
              <a:t>非</a:t>
            </a:r>
            <a:r>
              <a:rPr lang="zh-CN" altLang="zh-CN" sz="2000" dirty="0">
                <a:latin typeface="+mn-ea"/>
              </a:rPr>
              <a:t>流水线的持久</a:t>
            </a:r>
            <a:r>
              <a:rPr lang="en-US" altLang="zh-CN" sz="2000" dirty="0">
                <a:latin typeface="+mn-ea"/>
              </a:rPr>
              <a:t>HTTP</a:t>
            </a:r>
            <a:r>
              <a:rPr lang="zh-CN" altLang="zh-CN" sz="2000" dirty="0">
                <a:latin typeface="+mn-ea"/>
              </a:rPr>
              <a:t>连接使用的</a:t>
            </a:r>
            <a:r>
              <a:rPr lang="en-US" altLang="zh-CN" sz="2000" dirty="0">
                <a:latin typeface="+mn-ea"/>
              </a:rPr>
              <a:t>TCP</a:t>
            </a:r>
            <a:r>
              <a:rPr lang="zh-CN" altLang="zh-CN" sz="2000" dirty="0">
                <a:latin typeface="+mn-ea"/>
              </a:rPr>
              <a:t>连接数为（</a:t>
            </a:r>
            <a:r>
              <a:rPr lang="en-US" altLang="zh-CN" sz="2000" dirty="0">
                <a:latin typeface="+mn-ea"/>
              </a:rPr>
              <a:t>        </a:t>
            </a:r>
            <a:r>
              <a:rPr lang="zh-CN" altLang="zh-CN" sz="2000" dirty="0">
                <a:latin typeface="+mn-ea"/>
              </a:rPr>
              <a:t>）</a:t>
            </a:r>
            <a:r>
              <a:rPr lang="zh-CN" altLang="en-US" sz="2000" dirty="0">
                <a:latin typeface="+mn-ea"/>
              </a:rPr>
              <a:t>，总共需要</a:t>
            </a:r>
            <a:r>
              <a:rPr lang="zh-CN" altLang="zh-CN" sz="2000" dirty="0">
                <a:latin typeface="+mn-ea"/>
              </a:rPr>
              <a:t>（  </a:t>
            </a:r>
            <a:r>
              <a:rPr lang="en-US" altLang="zh-CN" sz="2000" dirty="0">
                <a:latin typeface="+mn-ea"/>
              </a:rPr>
              <a:t>    </a:t>
            </a:r>
            <a:r>
              <a:rPr lang="zh-CN" altLang="zh-CN" sz="2000" dirty="0">
                <a:latin typeface="+mn-ea"/>
              </a:rPr>
              <a:t>）个</a:t>
            </a:r>
            <a:r>
              <a:rPr lang="en-US" altLang="zh-CN" sz="2000" dirty="0">
                <a:latin typeface="+mn-ea"/>
              </a:rPr>
              <a:t>RTT</a:t>
            </a:r>
            <a:r>
              <a:rPr lang="zh-CN" altLang="zh-CN" sz="2000" dirty="0">
                <a:latin typeface="+mn-ea"/>
              </a:rPr>
              <a:t>才能完成整个网页的</a:t>
            </a:r>
            <a:r>
              <a:rPr lang="zh-CN" altLang="en-US" sz="2000" dirty="0">
                <a:latin typeface="+mn-ea"/>
              </a:rPr>
              <a:t>获取</a:t>
            </a:r>
            <a:r>
              <a:rPr lang="zh-CN" altLang="en-US" sz="2000" dirty="0" smtClean="0">
                <a:latin typeface="+mn-ea"/>
              </a:rPr>
              <a:t>。（</a:t>
            </a:r>
            <a:r>
              <a:rPr lang="en-US" altLang="zh-CN" sz="2000" dirty="0" smtClean="0">
                <a:latin typeface="+mn-ea"/>
              </a:rPr>
              <a:t>3</a:t>
            </a:r>
            <a:r>
              <a:rPr lang="zh-CN" altLang="en-US" sz="2000" dirty="0" smtClean="0">
                <a:latin typeface="+mn-ea"/>
              </a:rPr>
              <a:t>）</a:t>
            </a:r>
            <a:r>
              <a:rPr lang="zh-CN" altLang="zh-CN" sz="2000" dirty="0" smtClean="0">
                <a:latin typeface="+mn-ea"/>
              </a:rPr>
              <a:t>在</a:t>
            </a:r>
            <a:r>
              <a:rPr lang="zh-CN" altLang="zh-CN" sz="2000" dirty="0">
                <a:latin typeface="+mn-ea"/>
              </a:rPr>
              <a:t>持久的带流水线</a:t>
            </a:r>
            <a:r>
              <a:rPr lang="en-US" altLang="zh-CN" sz="2000" dirty="0">
                <a:latin typeface="+mn-ea"/>
              </a:rPr>
              <a:t>HTTP</a:t>
            </a:r>
            <a:r>
              <a:rPr lang="zh-CN" altLang="zh-CN" sz="2000" dirty="0">
                <a:latin typeface="+mn-ea"/>
              </a:rPr>
              <a:t>连接中</a:t>
            </a:r>
            <a:r>
              <a:rPr lang="zh-CN" altLang="en-US" sz="2000" dirty="0">
                <a:latin typeface="+mn-ea"/>
              </a:rPr>
              <a:t>，客户端最少</a:t>
            </a:r>
            <a:r>
              <a:rPr lang="zh-CN" altLang="zh-CN" sz="2000" dirty="0">
                <a:latin typeface="+mn-ea"/>
              </a:rPr>
              <a:t>需要使用（  </a:t>
            </a:r>
            <a:r>
              <a:rPr lang="en-US" altLang="zh-CN" sz="2000" dirty="0">
                <a:latin typeface="+mn-ea"/>
              </a:rPr>
              <a:t>    </a:t>
            </a:r>
            <a:r>
              <a:rPr lang="zh-CN" altLang="zh-CN" sz="2000" dirty="0">
                <a:latin typeface="+mn-ea"/>
              </a:rPr>
              <a:t>）个</a:t>
            </a:r>
            <a:r>
              <a:rPr lang="en-US" altLang="zh-CN" sz="2000" dirty="0">
                <a:latin typeface="+mn-ea"/>
              </a:rPr>
              <a:t>RTT</a:t>
            </a:r>
            <a:r>
              <a:rPr lang="zh-CN" altLang="zh-CN" sz="2000" dirty="0">
                <a:latin typeface="+mn-ea"/>
              </a:rPr>
              <a:t>才能完成整个网页的</a:t>
            </a:r>
            <a:r>
              <a:rPr lang="zh-CN" altLang="en-US" sz="2000" dirty="0">
                <a:latin typeface="+mn-ea"/>
              </a:rPr>
              <a:t>获取</a:t>
            </a:r>
            <a:r>
              <a:rPr lang="zh-CN" altLang="en-US" sz="2000" dirty="0" smtClean="0">
                <a:latin typeface="+mn-ea"/>
              </a:rPr>
              <a:t>。</a:t>
            </a:r>
            <a:endParaRPr lang="en-US" altLang="zh-CN" sz="2000" dirty="0" smtClean="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830420" y="457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6"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sp>
        <p:nvSpPr>
          <p:cNvPr id="11" name="Rectangle 3"/>
          <p:cNvSpPr txBox="1">
            <a:spLocks noChangeArrowheads="1"/>
          </p:cNvSpPr>
          <p:nvPr/>
        </p:nvSpPr>
        <p:spPr>
          <a:xfrm>
            <a:off x="914408" y="993353"/>
            <a:ext cx="10363200" cy="485775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marL="0" indent="0">
              <a:buNone/>
              <a:defRPr/>
            </a:pPr>
            <a:r>
              <a:rPr lang="en-US" altLang="zh-CN" dirty="0" smtClean="0"/>
              <a:t>HTTP</a:t>
            </a:r>
            <a:r>
              <a:rPr lang="zh-CN" altLang="en-US" dirty="0"/>
              <a:t>报文</a:t>
            </a:r>
            <a:r>
              <a:rPr lang="en-US" altLang="zh-CN" dirty="0"/>
              <a:t>:</a:t>
            </a:r>
            <a:r>
              <a:rPr lang="zh-CN" altLang="en-US" dirty="0"/>
              <a:t>请求报文</a:t>
            </a:r>
            <a:r>
              <a:rPr lang="en-US" altLang="zh-CN" i="1" dirty="0">
                <a:solidFill>
                  <a:schemeClr val="accent2">
                    <a:lumMod val="50000"/>
                  </a:schemeClr>
                </a:solidFill>
              </a:rPr>
              <a:t>request</a:t>
            </a:r>
            <a:r>
              <a:rPr lang="en-US" altLang="zh-CN" dirty="0">
                <a:solidFill>
                  <a:schemeClr val="accent2">
                    <a:lumMod val="50000"/>
                  </a:schemeClr>
                </a:solidFill>
              </a:rPr>
              <a:t>,</a:t>
            </a:r>
            <a:r>
              <a:rPr lang="en-US" altLang="zh-CN" dirty="0">
                <a:solidFill>
                  <a:srgbClr val="FF0000"/>
                </a:solidFill>
              </a:rPr>
              <a:t> </a:t>
            </a:r>
            <a:r>
              <a:rPr lang="zh-CN" altLang="en-US" dirty="0"/>
              <a:t>响应报文</a:t>
            </a:r>
            <a:r>
              <a:rPr lang="en-US" altLang="zh-CN" i="1" dirty="0">
                <a:solidFill>
                  <a:schemeClr val="accent2">
                    <a:lumMod val="50000"/>
                  </a:schemeClr>
                </a:solidFill>
              </a:rPr>
              <a:t>response</a:t>
            </a:r>
            <a:endParaRPr lang="en-US" altLang="zh-CN" i="1" dirty="0">
              <a:solidFill>
                <a:schemeClr val="accent2">
                  <a:lumMod val="50000"/>
                </a:schemeClr>
              </a:solidFill>
            </a:endParaRPr>
          </a:p>
          <a:p>
            <a:pPr>
              <a:defRPr/>
            </a:pPr>
            <a:r>
              <a:rPr lang="en-US" altLang="zh-CN" dirty="0">
                <a:solidFill>
                  <a:schemeClr val="accent2"/>
                </a:solidFill>
              </a:rPr>
              <a:t>HTTP</a:t>
            </a:r>
            <a:r>
              <a:rPr lang="zh-CN" altLang="en-US" dirty="0">
                <a:solidFill>
                  <a:schemeClr val="accent2"/>
                </a:solidFill>
              </a:rPr>
              <a:t>请求报文</a:t>
            </a:r>
            <a:r>
              <a:rPr lang="en-US" altLang="zh-CN" dirty="0">
                <a:solidFill>
                  <a:schemeClr val="accent2"/>
                </a:solidFill>
              </a:rPr>
              <a:t>:</a:t>
            </a:r>
            <a:endParaRPr lang="en-US" altLang="zh-CN" dirty="0">
              <a:solidFill>
                <a:schemeClr val="accent2"/>
              </a:solidFill>
            </a:endParaRPr>
          </a:p>
          <a:p>
            <a:pPr lvl="1">
              <a:defRPr/>
            </a:pPr>
            <a:r>
              <a:rPr lang="en-US" altLang="zh-CN" sz="2800" dirty="0"/>
              <a:t>ASCII</a:t>
            </a:r>
            <a:r>
              <a:rPr lang="zh-CN" altLang="en-US" sz="2800" dirty="0"/>
              <a:t>文本 </a:t>
            </a:r>
            <a:r>
              <a:rPr lang="en-US" altLang="zh-CN" sz="2800" dirty="0"/>
              <a:t>(</a:t>
            </a:r>
            <a:r>
              <a:rPr lang="zh-CN" altLang="en-US" sz="2800" dirty="0"/>
              <a:t>易于人读格式</a:t>
            </a:r>
            <a:r>
              <a:rPr lang="en-US" altLang="zh-CN" sz="2800" dirty="0"/>
              <a:t>)</a:t>
            </a:r>
            <a:endParaRPr lang="en-US" altLang="zh-CN" sz="2800" dirty="0"/>
          </a:p>
        </p:txBody>
      </p:sp>
      <p:sp>
        <p:nvSpPr>
          <p:cNvPr id="12" name="Rectangle 4"/>
          <p:cNvSpPr>
            <a:spLocks noChangeArrowheads="1"/>
          </p:cNvSpPr>
          <p:nvPr/>
        </p:nvSpPr>
        <p:spPr bwMode="auto">
          <a:xfrm>
            <a:off x="4249069" y="2982490"/>
            <a:ext cx="7286625" cy="267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GET /</a:t>
            </a:r>
            <a:r>
              <a:rPr lang="en-US" altLang="zh-CN" sz="2400" b="1" dirty="0" err="1">
                <a:latin typeface="Microsoft YaHei" panose="020B0503020204020204" pitchFamily="34" charset="-122"/>
                <a:ea typeface="Microsoft YaHei" panose="020B0503020204020204" pitchFamily="34" charset="-122"/>
              </a:rPr>
              <a:t>somedir</a:t>
            </a:r>
            <a:r>
              <a:rPr lang="en-US" altLang="zh-CN" sz="2400" b="1" dirty="0">
                <a:latin typeface="Microsoft YaHei" panose="020B0503020204020204" pitchFamily="34" charset="-122"/>
                <a:ea typeface="Microsoft YaHei" panose="020B0503020204020204" pitchFamily="34" charset="-122"/>
              </a:rPr>
              <a:t>/</a:t>
            </a:r>
            <a:r>
              <a:rPr lang="en-US" altLang="zh-CN" sz="2400" b="1" dirty="0" err="1">
                <a:latin typeface="Microsoft YaHei" panose="020B0503020204020204" pitchFamily="34" charset="-122"/>
                <a:ea typeface="Microsoft YaHei" panose="020B0503020204020204" pitchFamily="34" charset="-122"/>
              </a:rPr>
              <a:t>page.html</a:t>
            </a:r>
            <a:r>
              <a:rPr lang="en-US" altLang="zh-CN" sz="2400" b="1" dirty="0">
                <a:latin typeface="Microsoft YaHei" panose="020B0503020204020204" pitchFamily="34" charset="-122"/>
                <a:ea typeface="Microsoft YaHei" panose="020B0503020204020204" pitchFamily="34" charset="-122"/>
              </a:rPr>
              <a:t> HTTP/1.1</a:t>
            </a:r>
            <a:endParaRPr lang="en-US" altLang="zh-CN" sz="2400" b="1" dirty="0">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Host: </a:t>
            </a:r>
            <a:r>
              <a:rPr lang="en-US" altLang="zh-CN" sz="2400" b="1" dirty="0" err="1">
                <a:latin typeface="Microsoft YaHei" panose="020B0503020204020204" pitchFamily="34" charset="-122"/>
                <a:ea typeface="Microsoft YaHei" panose="020B0503020204020204" pitchFamily="34" charset="-122"/>
              </a:rPr>
              <a:t>www.someschool.edu</a:t>
            </a:r>
            <a:r>
              <a:rPr lang="en-US" altLang="zh-CN" sz="2400" b="1" dirty="0">
                <a:latin typeface="Microsoft YaHei" panose="020B0503020204020204" pitchFamily="34" charset="-122"/>
                <a:ea typeface="Microsoft YaHei" panose="020B0503020204020204" pitchFamily="34" charset="-122"/>
              </a:rPr>
              <a:t> </a:t>
            </a:r>
            <a:endParaRPr lang="en-US" altLang="zh-CN" sz="2400" b="1" dirty="0">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User-agent: Mozilla/4.0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该代理类型的对象版本</a:t>
            </a:r>
            <a:endParaRPr lang="zh-CN" altLang="en-US" sz="2400" b="1" dirty="0">
              <a:solidFill>
                <a:schemeClr val="accent2">
                  <a:lumMod val="50000"/>
                </a:schemeClr>
              </a:solidFill>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Connection: Close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不使用持久连接</a:t>
            </a:r>
            <a:endParaRPr lang="zh-CN" altLang="en-US" sz="2400" b="1" dirty="0">
              <a:solidFill>
                <a:schemeClr val="accent2">
                  <a:lumMod val="50000"/>
                </a:schemeClr>
              </a:solidFill>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err="1">
                <a:latin typeface="Microsoft YaHei" panose="020B0503020204020204" pitchFamily="34" charset="-122"/>
                <a:ea typeface="Microsoft YaHei" panose="020B0503020204020204" pitchFamily="34" charset="-122"/>
              </a:rPr>
              <a:t>Accept-language:zh-cn</a:t>
            </a:r>
            <a:r>
              <a:rPr lang="en-US" altLang="zh-CN" sz="2400" b="1" dirty="0">
                <a:latin typeface="Microsoft YaHei" panose="020B0503020204020204" pitchFamily="34" charset="-122"/>
                <a:ea typeface="Microsoft YaHei" panose="020B0503020204020204" pitchFamily="34" charset="-122"/>
              </a:rPr>
              <a:t> </a:t>
            </a:r>
            <a:r>
              <a:rPr lang="en-US" altLang="zh-CN" sz="2400" b="1" dirty="0">
                <a:solidFill>
                  <a:schemeClr val="accent2">
                    <a:lumMod val="50000"/>
                  </a:schemeClr>
                </a:solidFill>
                <a:latin typeface="Microsoft YaHei" panose="020B0503020204020204" pitchFamily="34" charset="-122"/>
                <a:ea typeface="Microsoft YaHei" panose="020B0503020204020204" pitchFamily="34" charset="-122"/>
              </a:rPr>
              <a:t>//</a:t>
            </a:r>
            <a:r>
              <a:rPr lang="zh-CN" altLang="en-US" sz="2400" b="1" dirty="0">
                <a:solidFill>
                  <a:schemeClr val="accent2">
                    <a:lumMod val="50000"/>
                  </a:schemeClr>
                </a:solidFill>
                <a:latin typeface="Microsoft YaHei" panose="020B0503020204020204" pitchFamily="34" charset="-122"/>
                <a:ea typeface="Microsoft YaHei" panose="020B0503020204020204" pitchFamily="34" charset="-122"/>
              </a:rPr>
              <a:t>中文版本</a:t>
            </a:r>
            <a:endParaRPr lang="zh-CN" altLang="en-US" sz="2400" b="1" dirty="0">
              <a:solidFill>
                <a:schemeClr val="accent2">
                  <a:lumMod val="50000"/>
                </a:schemeClr>
              </a:solidFill>
              <a:latin typeface="Microsoft YaHei" panose="020B0503020204020204" pitchFamily="34" charset="-122"/>
              <a:ea typeface="Microsoft YaHei" panose="020B0503020204020204" pitchFamily="34" charset="-122"/>
            </a:endParaRPr>
          </a:p>
          <a:p>
            <a:pPr>
              <a:spcBef>
                <a:spcPct val="0"/>
              </a:spcBef>
              <a:buFontTx/>
              <a:buNone/>
              <a:defRPr/>
            </a:pPr>
            <a:endParaRPr lang="zh-CN" altLang="en-US" sz="2400" b="1" dirty="0">
              <a:solidFill>
                <a:schemeClr val="accent2"/>
              </a:solidFill>
              <a:latin typeface="Microsoft YaHei" panose="020B0503020204020204" pitchFamily="34" charset="-122"/>
              <a:ea typeface="Microsoft YaHei" panose="020B0503020204020204" pitchFamily="34" charset="-122"/>
            </a:endParaRPr>
          </a:p>
          <a:p>
            <a:pPr>
              <a:spcBef>
                <a:spcPct val="0"/>
              </a:spcBef>
              <a:buFontTx/>
              <a:buNone/>
              <a:defRPr/>
            </a:pPr>
            <a:r>
              <a:rPr lang="en-US" altLang="zh-CN" sz="2400" b="1" dirty="0">
                <a:latin typeface="Microsoft YaHei" panose="020B0503020204020204" pitchFamily="34" charset="-122"/>
                <a:ea typeface="Microsoft YaHei" panose="020B0503020204020204" pitchFamily="34" charset="-122"/>
              </a:rPr>
              <a:t>(</a:t>
            </a:r>
            <a:r>
              <a:rPr lang="zh-CN" altLang="en-US" sz="2400" b="1" dirty="0">
                <a:latin typeface="Microsoft YaHei" panose="020B0503020204020204" pitchFamily="34" charset="-122"/>
                <a:ea typeface="Microsoft YaHei" panose="020B0503020204020204" pitchFamily="34" charset="-122"/>
              </a:rPr>
              <a:t>额外的 回车换行</a:t>
            </a:r>
            <a:r>
              <a:rPr lang="en-US" altLang="zh-CN" sz="2400" b="1" dirty="0">
                <a:latin typeface="Microsoft YaHei" panose="020B0503020204020204" pitchFamily="34" charset="-122"/>
                <a:ea typeface="Microsoft YaHei" panose="020B0503020204020204" pitchFamily="34" charset="-122"/>
              </a:rPr>
              <a:t>) </a:t>
            </a:r>
            <a:endParaRPr lang="en-US" altLang="zh-CN" sz="2400" b="1" dirty="0">
              <a:latin typeface="Microsoft YaHei" panose="020B0503020204020204" pitchFamily="34" charset="-122"/>
              <a:ea typeface="Microsoft YaHei" panose="020B0503020204020204" pitchFamily="34" charset="-122"/>
            </a:endParaRPr>
          </a:p>
        </p:txBody>
      </p:sp>
      <p:sp>
        <p:nvSpPr>
          <p:cNvPr id="13" name="Rectangle 5"/>
          <p:cNvSpPr>
            <a:spLocks noChangeArrowheads="1"/>
          </p:cNvSpPr>
          <p:nvPr/>
        </p:nvSpPr>
        <p:spPr bwMode="auto">
          <a:xfrm>
            <a:off x="1164557" y="2582440"/>
            <a:ext cx="22701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zh-CN" altLang="en-US" sz="2000" b="1" dirty="0">
                <a:solidFill>
                  <a:schemeClr val="accent2">
                    <a:lumMod val="50000"/>
                  </a:schemeClr>
                </a:solidFill>
                <a:latin typeface="Microsoft YaHei" panose="020B0503020204020204" pitchFamily="34" charset="-122"/>
                <a:ea typeface="Microsoft YaHei" panose="020B0503020204020204" pitchFamily="34" charset="-122"/>
              </a:rPr>
              <a:t>请求行</a:t>
            </a:r>
            <a:endParaRPr lang="zh-CN" altLang="en-US" sz="2000" b="1" dirty="0">
              <a:solidFill>
                <a:schemeClr val="accent2">
                  <a:lumMod val="50000"/>
                </a:schemeClr>
              </a:solidFill>
              <a:latin typeface="Microsoft YaHei" panose="020B0503020204020204" pitchFamily="34" charset="-122"/>
              <a:ea typeface="Microsoft YaHei" panose="020B0503020204020204" pitchFamily="34" charset="-122"/>
            </a:endParaRPr>
          </a:p>
          <a:p>
            <a:pPr algn="ctr">
              <a:spcBef>
                <a:spcPct val="0"/>
              </a:spcBef>
              <a:buFontTx/>
              <a:buNone/>
              <a:defRPr/>
            </a:pPr>
            <a:r>
              <a:rPr lang="en-US" altLang="zh-CN" sz="2000" b="1" dirty="0">
                <a:solidFill>
                  <a:schemeClr val="accent2">
                    <a:lumMod val="50000"/>
                  </a:schemeClr>
                </a:solidFill>
                <a:latin typeface="Microsoft YaHei" panose="020B0503020204020204" pitchFamily="34" charset="-122"/>
                <a:ea typeface="Microsoft YaHei" panose="020B0503020204020204" pitchFamily="34" charset="-122"/>
              </a:rPr>
              <a:t>(GET, POST, </a:t>
            </a:r>
            <a:endParaRPr lang="en-US" altLang="zh-CN" sz="2000" b="1" dirty="0">
              <a:solidFill>
                <a:schemeClr val="accent2">
                  <a:lumMod val="50000"/>
                </a:schemeClr>
              </a:solidFill>
              <a:latin typeface="Microsoft YaHei" panose="020B0503020204020204" pitchFamily="34" charset="-122"/>
              <a:ea typeface="Microsoft YaHei" panose="020B0503020204020204" pitchFamily="34" charset="-122"/>
            </a:endParaRPr>
          </a:p>
          <a:p>
            <a:pPr algn="ctr">
              <a:spcBef>
                <a:spcPct val="0"/>
              </a:spcBef>
              <a:buFontTx/>
              <a:buNone/>
              <a:defRPr/>
            </a:pPr>
            <a:r>
              <a:rPr lang="en-US" altLang="zh-CN" sz="2000" b="1" dirty="0">
                <a:solidFill>
                  <a:schemeClr val="accent2">
                    <a:lumMod val="50000"/>
                  </a:schemeClr>
                </a:solidFill>
                <a:latin typeface="Microsoft YaHei" panose="020B0503020204020204" pitchFamily="34" charset="-122"/>
                <a:ea typeface="Microsoft YaHei" panose="020B0503020204020204" pitchFamily="34" charset="-122"/>
              </a:rPr>
              <a:t>HEAD)</a:t>
            </a:r>
            <a:endParaRPr lang="en-US" altLang="zh-CN" sz="2000" b="1" dirty="0">
              <a:solidFill>
                <a:schemeClr val="accent2">
                  <a:lumMod val="50000"/>
                </a:schemeClr>
              </a:solidFill>
              <a:latin typeface="Microsoft YaHei" panose="020B0503020204020204" pitchFamily="34" charset="-122"/>
              <a:ea typeface="Microsoft YaHei" panose="020B0503020204020204" pitchFamily="34" charset="-122"/>
            </a:endParaRPr>
          </a:p>
        </p:txBody>
      </p:sp>
      <p:sp>
        <p:nvSpPr>
          <p:cNvPr id="14" name="Line 6"/>
          <p:cNvSpPr>
            <a:spLocks noChangeShapeType="1"/>
          </p:cNvSpPr>
          <p:nvPr/>
        </p:nvSpPr>
        <p:spPr bwMode="auto">
          <a:xfrm>
            <a:off x="3004469" y="2984078"/>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5" name="Freeform 7"/>
          <p:cNvSpPr/>
          <p:nvPr/>
        </p:nvSpPr>
        <p:spPr bwMode="auto">
          <a:xfrm>
            <a:off x="3909344" y="3422228"/>
            <a:ext cx="228600" cy="1312862"/>
          </a:xfrm>
          <a:custGeom>
            <a:avLst/>
            <a:gdLst>
              <a:gd name="T0" fmla="*/ 2147483646 w 144"/>
              <a:gd name="T1" fmla="*/ 2147483646 h 827"/>
              <a:gd name="T2" fmla="*/ 0 w 144"/>
              <a:gd name="T3" fmla="*/ 0 h 827"/>
              <a:gd name="T4" fmla="*/ 0 w 144"/>
              <a:gd name="T5" fmla="*/ 2147483646 h 827"/>
              <a:gd name="T6" fmla="*/ 2147483646 w 144"/>
              <a:gd name="T7" fmla="*/ 2147483646 h 827"/>
              <a:gd name="T8" fmla="*/ 0 60000 65536"/>
              <a:gd name="T9" fmla="*/ 0 60000 65536"/>
              <a:gd name="T10" fmla="*/ 0 60000 65536"/>
              <a:gd name="T11" fmla="*/ 0 60000 65536"/>
              <a:gd name="T12" fmla="*/ 0 w 144"/>
              <a:gd name="T13" fmla="*/ 0 h 827"/>
              <a:gd name="T14" fmla="*/ 144 w 144"/>
              <a:gd name="T15" fmla="*/ 827 h 827"/>
            </a:gdLst>
            <a:ahLst/>
            <a:cxnLst>
              <a:cxn ang="T8">
                <a:pos x="T0" y="T1"/>
              </a:cxn>
              <a:cxn ang="T9">
                <a:pos x="T2" y="T3"/>
              </a:cxn>
              <a:cxn ang="T10">
                <a:pos x="T4" y="T5"/>
              </a:cxn>
              <a:cxn ang="T11">
                <a:pos x="T6" y="T7"/>
              </a:cxn>
            </a:cxnLst>
            <a:rect l="T12" t="T13" r="T14" b="T15"/>
            <a:pathLst>
              <a:path w="144" h="827">
                <a:moveTo>
                  <a:pt x="116" y="5"/>
                </a:moveTo>
                <a:lnTo>
                  <a:pt x="0" y="0"/>
                </a:lnTo>
                <a:lnTo>
                  <a:pt x="0" y="826"/>
                </a:lnTo>
                <a:lnTo>
                  <a:pt x="143" y="821"/>
                </a:lnTo>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6" name="Rectangle 8"/>
          <p:cNvSpPr>
            <a:spLocks noChangeArrowheads="1"/>
          </p:cNvSpPr>
          <p:nvPr/>
        </p:nvSpPr>
        <p:spPr bwMode="auto">
          <a:xfrm>
            <a:off x="2104357" y="3925465"/>
            <a:ext cx="1811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zh-CN" altLang="en-US" sz="2000" b="1" dirty="0" smtClean="0">
                <a:solidFill>
                  <a:schemeClr val="accent2">
                    <a:lumMod val="50000"/>
                  </a:schemeClr>
                </a:solidFill>
                <a:latin typeface="Comic Sans MS" panose="030F0902030302020204" pitchFamily="66" charset="0"/>
                <a:ea typeface="宋体" charset="-122"/>
              </a:rPr>
              <a:t>首部行</a:t>
            </a:r>
            <a:endParaRPr lang="zh-CN" altLang="en-US" sz="2000" b="1" dirty="0">
              <a:solidFill>
                <a:schemeClr val="accent2">
                  <a:lumMod val="50000"/>
                </a:schemeClr>
              </a:solidFill>
              <a:latin typeface="Comic Sans MS" panose="030F0902030302020204" pitchFamily="66" charset="0"/>
              <a:ea typeface="宋体" charset="-122"/>
            </a:endParaRPr>
          </a:p>
        </p:txBody>
      </p:sp>
      <p:sp>
        <p:nvSpPr>
          <p:cNvPr id="17" name="Line 9"/>
          <p:cNvSpPr>
            <a:spLocks noChangeShapeType="1"/>
          </p:cNvSpPr>
          <p:nvPr/>
        </p:nvSpPr>
        <p:spPr bwMode="auto">
          <a:xfrm flipV="1">
            <a:off x="3128294" y="4993853"/>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8" name="Rectangle 10"/>
          <p:cNvSpPr>
            <a:spLocks noChangeArrowheads="1"/>
          </p:cNvSpPr>
          <p:nvPr/>
        </p:nvSpPr>
        <p:spPr bwMode="auto">
          <a:xfrm>
            <a:off x="1840832" y="4877965"/>
            <a:ext cx="1328737"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zh-CN" altLang="en-US" sz="2000" b="1" dirty="0">
                <a:solidFill>
                  <a:schemeClr val="accent2">
                    <a:lumMod val="50000"/>
                  </a:schemeClr>
                </a:solidFill>
                <a:latin typeface="Microsoft YaHei" panose="020B0503020204020204" pitchFamily="34" charset="-122"/>
                <a:ea typeface="Microsoft YaHei" panose="020B0503020204020204" pitchFamily="34" charset="-122"/>
              </a:rPr>
              <a:t>回车换行 </a:t>
            </a:r>
            <a:endParaRPr lang="zh-CN" altLang="en-US" sz="2000" b="1" dirty="0">
              <a:solidFill>
                <a:schemeClr val="accent2">
                  <a:lumMod val="50000"/>
                </a:schemeClr>
              </a:solidFill>
              <a:latin typeface="Microsoft YaHei" panose="020B0503020204020204" pitchFamily="34" charset="-122"/>
              <a:ea typeface="Microsoft YaHei" panose="020B0503020204020204" pitchFamily="34" charset="-122"/>
            </a:endParaRPr>
          </a:p>
          <a:p>
            <a:pPr algn="ctr">
              <a:spcBef>
                <a:spcPct val="0"/>
              </a:spcBef>
              <a:buFontTx/>
              <a:buNone/>
              <a:defRPr/>
            </a:pPr>
            <a:r>
              <a:rPr lang="zh-CN" altLang="en-US" sz="2000" b="1" dirty="0">
                <a:solidFill>
                  <a:srgbClr val="006666"/>
                </a:solidFill>
                <a:latin typeface="Microsoft YaHei" panose="020B0503020204020204" pitchFamily="34" charset="-122"/>
                <a:ea typeface="Microsoft YaHei" panose="020B0503020204020204" pitchFamily="34" charset="-122"/>
              </a:rPr>
              <a:t>指示结束</a:t>
            </a:r>
            <a:endParaRPr lang="zh-CN" altLang="en-US" sz="2000" b="1" dirty="0">
              <a:solidFill>
                <a:srgbClr val="006666"/>
              </a:solidFill>
              <a:latin typeface="Microsoft YaHei" panose="020B0503020204020204" pitchFamily="34" charset="-122"/>
              <a:ea typeface="Microsoft YaHei" panose="020B0503020204020204" pitchFamily="34" charset="-122"/>
            </a:endParaRPr>
          </a:p>
        </p:txBody>
      </p:sp>
      <p:grpSp>
        <p:nvGrpSpPr>
          <p:cNvPr id="19" name="Group 65"/>
          <p:cNvGrpSpPr/>
          <p:nvPr/>
        </p:nvGrpSpPr>
        <p:grpSpPr bwMode="auto">
          <a:xfrm>
            <a:off x="3928394" y="5725146"/>
            <a:ext cx="5791200" cy="990600"/>
            <a:chOff x="1488" y="2448"/>
            <a:chExt cx="3648" cy="624"/>
          </a:xfrm>
        </p:grpSpPr>
        <p:sp>
          <p:nvSpPr>
            <p:cNvPr id="20" name="Rectangle 60"/>
            <p:cNvSpPr>
              <a:spLocks noChangeArrowheads="1"/>
            </p:cNvSpPr>
            <p:nvPr/>
          </p:nvSpPr>
          <p:spPr bwMode="auto">
            <a:xfrm>
              <a:off x="1488" y="2448"/>
              <a:ext cx="3648" cy="624"/>
            </a:xfrm>
            <a:prstGeom prst="rect">
              <a:avLst/>
            </a:prstGeom>
            <a:solidFill>
              <a:srgbClr val="FF9900"/>
            </a:solidFill>
            <a:ln>
              <a:noFill/>
            </a:ln>
            <a:extLs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buFontTx/>
                <a:buNone/>
              </a:pPr>
              <a:endParaRPr lang="zh-CN" altLang="zh-CN" sz="1800"/>
            </a:p>
          </p:txBody>
        </p:sp>
        <p:sp>
          <p:nvSpPr>
            <p:cNvPr id="21" name="Line 61"/>
            <p:cNvSpPr>
              <a:spLocks noChangeShapeType="1"/>
            </p:cNvSpPr>
            <p:nvPr/>
          </p:nvSpPr>
          <p:spPr bwMode="auto">
            <a:xfrm>
              <a:off x="1488" y="2448"/>
              <a:ext cx="364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2" name="Line 62"/>
            <p:cNvSpPr>
              <a:spLocks noChangeShapeType="1"/>
            </p:cNvSpPr>
            <p:nvPr/>
          </p:nvSpPr>
          <p:spPr bwMode="auto">
            <a:xfrm>
              <a:off x="1488" y="3072"/>
              <a:ext cx="3648" cy="0"/>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3" name="Line 63"/>
            <p:cNvSpPr>
              <a:spLocks noChangeShapeType="1"/>
            </p:cNvSpPr>
            <p:nvPr/>
          </p:nvSpPr>
          <p:spPr bwMode="auto">
            <a:xfrm>
              <a:off x="1488" y="2448"/>
              <a:ext cx="0" cy="6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24" name="Line 64"/>
            <p:cNvSpPr>
              <a:spLocks noChangeShapeType="1"/>
            </p:cNvSpPr>
            <p:nvPr/>
          </p:nvSpPr>
          <p:spPr bwMode="auto">
            <a:xfrm>
              <a:off x="5136" y="2448"/>
              <a:ext cx="0" cy="624"/>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5" name="Rectangle 8"/>
          <p:cNvSpPr>
            <a:spLocks noChangeArrowheads="1"/>
          </p:cNvSpPr>
          <p:nvPr/>
        </p:nvSpPr>
        <p:spPr bwMode="auto">
          <a:xfrm>
            <a:off x="1965456" y="5949838"/>
            <a:ext cx="1811337"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defRPr/>
            </a:pPr>
            <a:r>
              <a:rPr lang="zh-CN" altLang="en-US" sz="2000" b="1" dirty="0" smtClean="0">
                <a:solidFill>
                  <a:schemeClr val="accent2">
                    <a:lumMod val="50000"/>
                  </a:schemeClr>
                </a:solidFill>
                <a:latin typeface="Comic Sans MS" panose="030F0902030302020204" pitchFamily="66" charset="0"/>
                <a:ea typeface="宋体" charset="-122"/>
              </a:rPr>
              <a:t>实体体</a:t>
            </a:r>
            <a:endParaRPr lang="zh-CN" altLang="en-US" sz="2000" b="1" dirty="0">
              <a:solidFill>
                <a:schemeClr val="accent2">
                  <a:lumMod val="50000"/>
                </a:schemeClr>
              </a:solidFill>
              <a:latin typeface="Comic Sans MS" panose="030F0902030302020204" pitchFamily="66" charset="0"/>
              <a:ea typeface="宋体"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ChangeArrowheads="1"/>
          </p:cNvSpPr>
          <p:nvPr/>
        </p:nvSpPr>
        <p:spPr bwMode="auto">
          <a:xfrm>
            <a:off x="1830420" y="457363"/>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6"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sp>
        <p:nvSpPr>
          <p:cNvPr id="7" name="矩形 6"/>
          <p:cNvSpPr/>
          <p:nvPr/>
        </p:nvSpPr>
        <p:spPr>
          <a:xfrm>
            <a:off x="4477629" y="710268"/>
            <a:ext cx="3236785" cy="646331"/>
          </a:xfrm>
          <a:prstGeom prst="rect">
            <a:avLst/>
          </a:prstGeom>
        </p:spPr>
        <p:txBody>
          <a:bodyPr wrap="none">
            <a:spAutoFit/>
          </a:bodyPr>
          <a:lstStyle/>
          <a:p>
            <a:pPr algn="ctr"/>
            <a:r>
              <a:rPr lang="en-US" altLang="zh-CN" sz="3600" b="1" dirty="0">
                <a:solidFill>
                  <a:schemeClr val="accent1"/>
                </a:solidFill>
                <a:cs typeface="+mn-ea"/>
                <a:sym typeface="+mn-lt"/>
              </a:rPr>
              <a:t>HTTP</a:t>
            </a:r>
            <a:r>
              <a:rPr lang="zh-CN" altLang="en-US" sz="3600" b="1" dirty="0">
                <a:solidFill>
                  <a:schemeClr val="accent1"/>
                </a:solidFill>
                <a:cs typeface="+mn-ea"/>
                <a:sym typeface="+mn-lt"/>
              </a:rPr>
              <a:t>响应消息</a:t>
            </a:r>
            <a:endParaRPr lang="zh-CN" altLang="en-US" sz="3600" b="1" dirty="0">
              <a:solidFill>
                <a:schemeClr val="accent1"/>
              </a:solidFill>
              <a:cs typeface="+mn-ea"/>
              <a:sym typeface="+mn-lt"/>
            </a:endParaRPr>
          </a:p>
        </p:txBody>
      </p:sp>
      <p:sp>
        <p:nvSpPr>
          <p:cNvPr id="10" name="Rectangle 3"/>
          <p:cNvSpPr>
            <a:spLocks noChangeArrowheads="1"/>
          </p:cNvSpPr>
          <p:nvPr/>
        </p:nvSpPr>
        <p:spPr bwMode="auto">
          <a:xfrm>
            <a:off x="4457700" y="2327275"/>
            <a:ext cx="6896100" cy="3417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2400" b="1" dirty="0"/>
              <a:t>HTTP/1.1 200 OK </a:t>
            </a:r>
            <a:endParaRPr lang="en-US" altLang="zh-CN" sz="2400" b="1" dirty="0"/>
          </a:p>
          <a:p>
            <a:pPr>
              <a:spcBef>
                <a:spcPct val="0"/>
              </a:spcBef>
              <a:buFontTx/>
              <a:buNone/>
            </a:pPr>
            <a:r>
              <a:rPr lang="en-US" altLang="zh-CN" sz="2400" b="1" dirty="0"/>
              <a:t>Connection</a:t>
            </a:r>
            <a:r>
              <a:rPr lang="zh-CN" altLang="en-US" sz="2400" b="1" dirty="0"/>
              <a:t>：</a:t>
            </a:r>
            <a:r>
              <a:rPr lang="en-US" altLang="zh-CN" sz="2400" b="1" dirty="0"/>
              <a:t>close</a:t>
            </a:r>
            <a:endParaRPr lang="en-US" altLang="zh-CN" sz="2400" b="1" dirty="0"/>
          </a:p>
          <a:p>
            <a:pPr>
              <a:spcBef>
                <a:spcPct val="0"/>
              </a:spcBef>
              <a:buFontTx/>
              <a:buNone/>
            </a:pPr>
            <a:r>
              <a:rPr lang="en-US" altLang="zh-CN" sz="2400" b="1" dirty="0"/>
              <a:t>Date: Sat, 06 Aug 2011 12:00:15 GMT </a:t>
            </a:r>
            <a:endParaRPr lang="en-US" altLang="zh-CN" sz="2400" b="1" dirty="0"/>
          </a:p>
          <a:p>
            <a:pPr>
              <a:spcBef>
                <a:spcPct val="0"/>
              </a:spcBef>
              <a:buFontTx/>
              <a:buNone/>
            </a:pPr>
            <a:r>
              <a:rPr lang="en-US" altLang="zh-CN" sz="2400" b="1" dirty="0"/>
              <a:t>Server: Apache/1.3.0 (Unix) </a:t>
            </a:r>
            <a:endParaRPr lang="en-US" altLang="zh-CN" sz="2400" b="1" dirty="0"/>
          </a:p>
          <a:p>
            <a:pPr>
              <a:spcBef>
                <a:spcPct val="0"/>
              </a:spcBef>
              <a:buFontTx/>
              <a:buNone/>
            </a:pPr>
            <a:r>
              <a:rPr lang="en-US" altLang="zh-CN" sz="2400" b="1" dirty="0"/>
              <a:t>Last-Modified: Thu, 22 Jun 2011 …... </a:t>
            </a:r>
            <a:endParaRPr lang="en-US" altLang="zh-CN" sz="2400" b="1" dirty="0"/>
          </a:p>
          <a:p>
            <a:pPr>
              <a:spcBef>
                <a:spcPct val="0"/>
              </a:spcBef>
              <a:buFontTx/>
              <a:buNone/>
            </a:pPr>
            <a:r>
              <a:rPr lang="en-US" altLang="zh-CN" sz="2400" b="1" dirty="0"/>
              <a:t>Content-Length: 6821 </a:t>
            </a:r>
            <a:endParaRPr lang="en-US" altLang="zh-CN" sz="2400" b="1" dirty="0"/>
          </a:p>
          <a:p>
            <a:pPr>
              <a:spcBef>
                <a:spcPct val="0"/>
              </a:spcBef>
              <a:buFontTx/>
              <a:buNone/>
            </a:pPr>
            <a:r>
              <a:rPr lang="en-US" altLang="zh-CN" sz="2400" b="1" dirty="0"/>
              <a:t>Content-Type: text/html</a:t>
            </a:r>
            <a:endParaRPr lang="en-US" altLang="zh-CN" sz="2400" b="1" dirty="0"/>
          </a:p>
          <a:p>
            <a:pPr>
              <a:spcBef>
                <a:spcPct val="0"/>
              </a:spcBef>
              <a:buFontTx/>
              <a:buNone/>
            </a:pPr>
            <a:r>
              <a:rPr lang="en-US" altLang="zh-CN" sz="2400" b="1" dirty="0"/>
              <a:t> </a:t>
            </a:r>
            <a:endParaRPr lang="en-US" altLang="zh-CN" sz="2400" b="1" dirty="0"/>
          </a:p>
          <a:p>
            <a:pPr>
              <a:spcBef>
                <a:spcPct val="0"/>
              </a:spcBef>
              <a:buFontTx/>
              <a:buNone/>
            </a:pPr>
            <a:r>
              <a:rPr lang="en-US" altLang="zh-CN" sz="2400" b="1" dirty="0"/>
              <a:t>data data data data data ... </a:t>
            </a:r>
            <a:endParaRPr lang="en-US" altLang="zh-CN" sz="2400" b="1" dirty="0"/>
          </a:p>
        </p:txBody>
      </p:sp>
      <p:sp>
        <p:nvSpPr>
          <p:cNvPr id="11" name="Rectangle 4"/>
          <p:cNvSpPr>
            <a:spLocks noChangeArrowheads="1"/>
          </p:cNvSpPr>
          <p:nvPr/>
        </p:nvSpPr>
        <p:spPr bwMode="auto">
          <a:xfrm>
            <a:off x="1219200" y="1916113"/>
            <a:ext cx="1900238"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000" b="1" dirty="0">
                <a:solidFill>
                  <a:schemeClr val="accent2"/>
                </a:solidFill>
              </a:rPr>
              <a:t>状态行</a:t>
            </a:r>
            <a:endParaRPr lang="zh-CN" altLang="en-US" sz="2000" b="1" dirty="0">
              <a:solidFill>
                <a:schemeClr val="accent2"/>
              </a:solidFill>
            </a:endParaRPr>
          </a:p>
          <a:p>
            <a:pPr algn="ctr">
              <a:spcBef>
                <a:spcPct val="0"/>
              </a:spcBef>
              <a:buFontTx/>
              <a:buNone/>
            </a:pPr>
            <a:r>
              <a:rPr lang="en-US" altLang="zh-CN" sz="2000" b="1" dirty="0">
                <a:solidFill>
                  <a:schemeClr val="accent2"/>
                </a:solidFill>
              </a:rPr>
              <a:t>(</a:t>
            </a:r>
            <a:r>
              <a:rPr lang="zh-CN" altLang="en-US" sz="2000" b="1" dirty="0">
                <a:solidFill>
                  <a:schemeClr val="accent2"/>
                </a:solidFill>
              </a:rPr>
              <a:t>版本、状态编码、短语</a:t>
            </a:r>
            <a:r>
              <a:rPr lang="en-US" altLang="zh-CN" sz="2000" b="1" dirty="0">
                <a:solidFill>
                  <a:schemeClr val="accent2"/>
                </a:solidFill>
              </a:rPr>
              <a:t>)</a:t>
            </a:r>
            <a:endParaRPr lang="en-US" altLang="zh-CN" sz="2000" b="1" dirty="0">
              <a:solidFill>
                <a:schemeClr val="accent2"/>
              </a:solidFill>
            </a:endParaRPr>
          </a:p>
        </p:txBody>
      </p:sp>
      <p:sp>
        <p:nvSpPr>
          <p:cNvPr id="12" name="Line 5"/>
          <p:cNvSpPr>
            <a:spLocks noChangeShapeType="1"/>
          </p:cNvSpPr>
          <p:nvPr/>
        </p:nvSpPr>
        <p:spPr bwMode="auto">
          <a:xfrm>
            <a:off x="3225800" y="2535238"/>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3" name="Freeform 6"/>
          <p:cNvSpPr/>
          <p:nvPr/>
        </p:nvSpPr>
        <p:spPr bwMode="auto">
          <a:xfrm>
            <a:off x="4025900" y="2970213"/>
            <a:ext cx="258763" cy="1860550"/>
          </a:xfrm>
          <a:custGeom>
            <a:avLst/>
            <a:gdLst>
              <a:gd name="T0" fmla="*/ 2147483646 w 163"/>
              <a:gd name="T1" fmla="*/ 2147483646 h 1172"/>
              <a:gd name="T2" fmla="*/ 0 w 163"/>
              <a:gd name="T3" fmla="*/ 0 h 1172"/>
              <a:gd name="T4" fmla="*/ 0 w 163"/>
              <a:gd name="T5" fmla="*/ 2147483646 h 1172"/>
              <a:gd name="T6" fmla="*/ 2147483646 w 163"/>
              <a:gd name="T7" fmla="*/ 2147483646 h 1172"/>
              <a:gd name="T8" fmla="*/ 0 60000 65536"/>
              <a:gd name="T9" fmla="*/ 0 60000 65536"/>
              <a:gd name="T10" fmla="*/ 0 60000 65536"/>
              <a:gd name="T11" fmla="*/ 0 60000 65536"/>
              <a:gd name="T12" fmla="*/ 0 w 163"/>
              <a:gd name="T13" fmla="*/ 0 h 1172"/>
              <a:gd name="T14" fmla="*/ 163 w 163"/>
              <a:gd name="T15" fmla="*/ 1172 h 1172"/>
            </a:gdLst>
            <a:ahLst/>
            <a:cxnLst>
              <a:cxn ang="T8">
                <a:pos x="T0" y="T1"/>
              </a:cxn>
              <a:cxn ang="T9">
                <a:pos x="T2" y="T3"/>
              </a:cxn>
              <a:cxn ang="T10">
                <a:pos x="T4" y="T5"/>
              </a:cxn>
              <a:cxn ang="T11">
                <a:pos x="T6" y="T7"/>
              </a:cxn>
            </a:cxnLst>
            <a:rect l="T12" t="T13" r="T14" b="T15"/>
            <a:pathLst>
              <a:path w="163" h="1172">
                <a:moveTo>
                  <a:pt x="132" y="7"/>
                </a:moveTo>
                <a:lnTo>
                  <a:pt x="0" y="0"/>
                </a:lnTo>
                <a:lnTo>
                  <a:pt x="0" y="1171"/>
                </a:lnTo>
                <a:lnTo>
                  <a:pt x="162" y="1169"/>
                </a:lnTo>
              </a:path>
            </a:pathLst>
          </a:custGeom>
          <a:noFill/>
          <a:ln w="12700" cap="rnd">
            <a:solidFill>
              <a:schemeClr val="accent2"/>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4" name="Rectangle 7"/>
          <p:cNvSpPr>
            <a:spLocks noChangeArrowheads="1"/>
          </p:cNvSpPr>
          <p:nvPr/>
        </p:nvSpPr>
        <p:spPr bwMode="auto">
          <a:xfrm>
            <a:off x="2892425" y="3636963"/>
            <a:ext cx="960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buFont typeface="Wingdings" panose="05000000000000000000" pitchFamily="2" charset="2"/>
              <a:buNone/>
            </a:pPr>
            <a:r>
              <a:rPr lang="zh-CN" altLang="en-US" sz="2000" dirty="0">
                <a:solidFill>
                  <a:schemeClr val="accent2"/>
                </a:solidFill>
              </a:rPr>
              <a:t>首部行</a:t>
            </a:r>
            <a:endParaRPr lang="zh-CN" altLang="en-US" sz="2000" dirty="0">
              <a:solidFill>
                <a:schemeClr val="accent2"/>
              </a:solidFill>
            </a:endParaRPr>
          </a:p>
        </p:txBody>
      </p:sp>
      <p:sp>
        <p:nvSpPr>
          <p:cNvPr id="15" name="Line 8"/>
          <p:cNvSpPr>
            <a:spLocks noChangeShapeType="1"/>
          </p:cNvSpPr>
          <p:nvPr/>
        </p:nvSpPr>
        <p:spPr bwMode="auto">
          <a:xfrm flipV="1">
            <a:off x="3121025" y="5002213"/>
            <a:ext cx="923925" cy="257175"/>
          </a:xfrm>
          <a:prstGeom prst="line">
            <a:avLst/>
          </a:prstGeom>
          <a:noFill/>
          <a:ln w="127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 name="Rectangle 9"/>
          <p:cNvSpPr>
            <a:spLocks noChangeArrowheads="1"/>
          </p:cNvSpPr>
          <p:nvPr/>
        </p:nvSpPr>
        <p:spPr bwMode="auto">
          <a:xfrm>
            <a:off x="1501775" y="4830763"/>
            <a:ext cx="1444625" cy="1446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buFont typeface="Wingdings" panose="05000000000000000000" pitchFamily="2" charset="2"/>
              <a:buNone/>
            </a:pPr>
            <a:r>
              <a:rPr lang="zh-CN" altLang="en-US" sz="2000" b="1" dirty="0">
                <a:solidFill>
                  <a:schemeClr val="accent2"/>
                </a:solidFill>
              </a:rPr>
              <a:t>数据</a:t>
            </a:r>
            <a:r>
              <a:rPr lang="en-US" altLang="zh-CN" sz="2000" b="1" dirty="0">
                <a:solidFill>
                  <a:schemeClr val="accent2"/>
                </a:solidFill>
              </a:rPr>
              <a:t>, e.g., </a:t>
            </a:r>
            <a:endParaRPr lang="en-US" altLang="zh-CN" sz="2000" b="1" dirty="0">
              <a:solidFill>
                <a:schemeClr val="accent2"/>
              </a:solidFill>
            </a:endParaRPr>
          </a:p>
          <a:p>
            <a:pPr algn="ctr">
              <a:buFont typeface="Wingdings" panose="05000000000000000000" pitchFamily="2" charset="2"/>
              <a:buNone/>
            </a:pPr>
            <a:r>
              <a:rPr lang="zh-CN" altLang="en-US" sz="2000" b="1" dirty="0">
                <a:solidFill>
                  <a:schemeClr val="accent2"/>
                </a:solidFill>
              </a:rPr>
              <a:t>被请求的</a:t>
            </a:r>
            <a:endParaRPr lang="zh-CN" altLang="en-US" sz="2000" b="1" dirty="0">
              <a:solidFill>
                <a:schemeClr val="accent2"/>
              </a:solidFill>
            </a:endParaRPr>
          </a:p>
          <a:p>
            <a:pPr algn="ctr">
              <a:buFont typeface="Wingdings" panose="05000000000000000000" pitchFamily="2" charset="2"/>
              <a:buNone/>
            </a:pPr>
            <a:r>
              <a:rPr lang="en-US" altLang="zh-CN" sz="2000" b="1" dirty="0">
                <a:solidFill>
                  <a:schemeClr val="accent2"/>
                </a:solidFill>
              </a:rPr>
              <a:t>HTML</a:t>
            </a:r>
            <a:r>
              <a:rPr lang="zh-CN" altLang="en-US" sz="2000" b="1" dirty="0">
                <a:solidFill>
                  <a:schemeClr val="accent2"/>
                </a:solidFill>
              </a:rPr>
              <a:t>文件</a:t>
            </a:r>
            <a:endParaRPr lang="zh-CN" altLang="en-US" sz="2000" b="1" dirty="0">
              <a:solidFill>
                <a:schemeClr val="accent2"/>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500" fill="hold"/>
                                        <p:tgtEl>
                                          <p:spTgt spid="6"/>
                                        </p:tgtEl>
                                        <p:attrNameLst>
                                          <p:attrName>ppt_x</p:attrName>
                                        </p:attrNameLst>
                                      </p:cBhvr>
                                      <p:tavLst>
                                        <p:tav tm="0">
                                          <p:val>
                                            <p:strVal val="0-#ppt_w/2"/>
                                          </p:val>
                                        </p:tav>
                                        <p:tav tm="100000">
                                          <p:val>
                                            <p:strVal val="#ppt_x"/>
                                          </p:val>
                                        </p:tav>
                                      </p:tavLst>
                                    </p:anim>
                                    <p:anim calcmode="lin" valueType="num">
                                      <p:cBhvr additive="base">
                                        <p:cTn id="8" dur="500" fill="hold"/>
                                        <p:tgtEl>
                                          <p:spTgt spid="6"/>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animEffect transition="in" filter="wipe(left)">
                                      <p:cBhvr>
                                        <p:cTn id="1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 name="Text Placeholder 9"/>
          <p:cNvSpPr>
            <a:spLocks noGrp="1"/>
          </p:cNvSpPr>
          <p:nvPr>
            <p:ph type="body" sz="quarter" idx="4294967295"/>
          </p:nvPr>
        </p:nvSpPr>
        <p:spPr>
          <a:xfrm>
            <a:off x="6846044" y="1868243"/>
            <a:ext cx="4672445" cy="664797"/>
          </a:xfrm>
          <a:prstGeom prst="rect">
            <a:avLst/>
          </a:prstGeom>
        </p:spPr>
        <p:txBody>
          <a:bodyPr vert="horz" wrap="square" lIns="0" tIns="0" rIns="0" bIns="0" rtlCol="0">
            <a:spAutoFit/>
          </a:bodyPr>
          <a:lstStyle/>
          <a:p>
            <a:pPr marL="457200" lvl="1" indent="0">
              <a:buNone/>
            </a:pPr>
            <a:r>
              <a:rPr lang="zh-CN" altLang="en-US" dirty="0">
                <a:solidFill>
                  <a:schemeClr val="accent2"/>
                </a:solidFill>
              </a:rPr>
              <a:t>请求成功</a:t>
            </a:r>
            <a:r>
              <a:rPr lang="en-US" altLang="zh-CN" dirty="0">
                <a:solidFill>
                  <a:schemeClr val="accent2"/>
                </a:solidFill>
              </a:rPr>
              <a:t>, </a:t>
            </a:r>
            <a:r>
              <a:rPr lang="zh-CN" altLang="en-US" dirty="0">
                <a:solidFill>
                  <a:schemeClr val="accent2"/>
                </a:solidFill>
              </a:rPr>
              <a:t>所请求信息在响应消息中返回</a:t>
            </a:r>
            <a:endParaRPr lang="zh-CN" altLang="en-US" dirty="0">
              <a:solidFill>
                <a:schemeClr val="accent2"/>
              </a:solidFill>
            </a:endParaRPr>
          </a:p>
        </p:txBody>
      </p:sp>
      <p:sp>
        <p:nvSpPr>
          <p:cNvPr id="74" name="Text Placeholder 9"/>
          <p:cNvSpPr>
            <a:spLocks noGrp="1"/>
          </p:cNvSpPr>
          <p:nvPr>
            <p:ph type="body" sz="quarter" idx="4294967295"/>
          </p:nvPr>
        </p:nvSpPr>
        <p:spPr>
          <a:xfrm>
            <a:off x="6823615" y="2732049"/>
            <a:ext cx="5444118" cy="997196"/>
          </a:xfrm>
          <a:prstGeom prst="rect">
            <a:avLst/>
          </a:prstGeom>
        </p:spPr>
        <p:txBody>
          <a:bodyPr vert="horz" wrap="square" lIns="0" tIns="0" rIns="0" bIns="0" rtlCol="0">
            <a:spAutoFit/>
          </a:bodyPr>
          <a:lstStyle/>
          <a:p>
            <a:pPr marL="457200" lvl="1" indent="0">
              <a:buNone/>
            </a:pPr>
            <a:r>
              <a:rPr lang="zh-CN" altLang="en-US" dirty="0">
                <a:solidFill>
                  <a:schemeClr val="accent2"/>
                </a:solidFill>
              </a:rPr>
              <a:t>所请求的对象已永久迁移</a:t>
            </a:r>
            <a:r>
              <a:rPr lang="en-US" altLang="zh-CN" dirty="0">
                <a:solidFill>
                  <a:schemeClr val="accent2"/>
                </a:solidFill>
              </a:rPr>
              <a:t>, </a:t>
            </a:r>
            <a:r>
              <a:rPr lang="zh-CN" altLang="en-US" dirty="0">
                <a:solidFill>
                  <a:schemeClr val="accent2"/>
                </a:solidFill>
              </a:rPr>
              <a:t>新的</a:t>
            </a:r>
            <a:r>
              <a:rPr lang="en-US" altLang="zh-CN" dirty="0">
                <a:solidFill>
                  <a:schemeClr val="accent2"/>
                </a:solidFill>
              </a:rPr>
              <a:t>URL</a:t>
            </a:r>
            <a:r>
              <a:rPr lang="zh-CN" altLang="en-US" dirty="0">
                <a:solidFill>
                  <a:schemeClr val="accent2"/>
                </a:solidFill>
              </a:rPr>
              <a:t>在本响应消息的（</a:t>
            </a:r>
            <a:r>
              <a:rPr lang="en-US" altLang="zh-CN" dirty="0">
                <a:solidFill>
                  <a:schemeClr val="accent2"/>
                </a:solidFill>
              </a:rPr>
              <a:t>location</a:t>
            </a:r>
            <a:r>
              <a:rPr lang="zh-CN" altLang="en-US" dirty="0">
                <a:solidFill>
                  <a:schemeClr val="accent2"/>
                </a:solidFill>
              </a:rPr>
              <a:t>：）头部指出</a:t>
            </a:r>
            <a:endParaRPr lang="zh-CN" altLang="en-US" dirty="0">
              <a:solidFill>
                <a:schemeClr val="accent2"/>
              </a:solidFill>
            </a:endParaRPr>
          </a:p>
        </p:txBody>
      </p:sp>
      <p:sp>
        <p:nvSpPr>
          <p:cNvPr id="75" name="Text Placeholder 9"/>
          <p:cNvSpPr>
            <a:spLocks noGrp="1"/>
          </p:cNvSpPr>
          <p:nvPr>
            <p:ph type="body" sz="quarter" idx="4294967295"/>
          </p:nvPr>
        </p:nvSpPr>
        <p:spPr>
          <a:xfrm>
            <a:off x="6846040" y="3961330"/>
            <a:ext cx="4244358" cy="332399"/>
          </a:xfrm>
          <a:prstGeom prst="rect">
            <a:avLst/>
          </a:prstGeom>
        </p:spPr>
        <p:txBody>
          <a:bodyPr vert="horz" wrap="square" lIns="0" tIns="0" rIns="0" bIns="0" rtlCol="0">
            <a:spAutoFit/>
          </a:bodyPr>
          <a:lstStyle/>
          <a:p>
            <a:pPr marL="457200" lvl="1" indent="0">
              <a:buNone/>
            </a:pPr>
            <a:r>
              <a:rPr lang="zh-CN" altLang="en-US" dirty="0">
                <a:solidFill>
                  <a:schemeClr val="accent2"/>
                </a:solidFill>
              </a:rPr>
              <a:t>该请求不能被服务器解读</a:t>
            </a:r>
            <a:endParaRPr lang="zh-CN" altLang="en-US" dirty="0">
              <a:solidFill>
                <a:schemeClr val="accent2"/>
              </a:solidFill>
            </a:endParaRPr>
          </a:p>
        </p:txBody>
      </p:sp>
      <p:sp>
        <p:nvSpPr>
          <p:cNvPr id="76" name="Text Placeholder 9"/>
          <p:cNvSpPr>
            <a:spLocks noGrp="1"/>
          </p:cNvSpPr>
          <p:nvPr>
            <p:ph type="body" sz="quarter" idx="4294967295"/>
          </p:nvPr>
        </p:nvSpPr>
        <p:spPr>
          <a:xfrm>
            <a:off x="7274131" y="4849862"/>
            <a:ext cx="4244358" cy="577338"/>
          </a:xfrm>
          <a:prstGeom prst="rect">
            <a:avLst/>
          </a:prstGeom>
        </p:spPr>
        <p:txBody>
          <a:bodyPr vert="horz" wrap="square" lIns="0" tIns="0" rIns="0" bIns="0" rtlCol="0">
            <a:spAutoFit/>
          </a:bodyPr>
          <a:lstStyle/>
          <a:p>
            <a:pPr marL="0" indent="0" algn="just">
              <a:lnSpc>
                <a:spcPct val="120000"/>
              </a:lnSpc>
              <a:spcBef>
                <a:spcPts val="0"/>
              </a:spcBef>
              <a:buNone/>
            </a:pPr>
            <a:r>
              <a:rPr lang="zh-CN" altLang="en-US" sz="2400" dirty="0">
                <a:solidFill>
                  <a:schemeClr val="accent2"/>
                </a:solidFill>
              </a:rPr>
              <a:t>服务器上不存在所请求文档</a:t>
            </a:r>
            <a:endParaRPr lang="zh-CN" altLang="en-US" sz="2400" dirty="0">
              <a:solidFill>
                <a:schemeClr val="accent2"/>
              </a:solidFill>
            </a:endParaRPr>
          </a:p>
          <a:p>
            <a:pPr marL="0" indent="0" algn="just">
              <a:lnSpc>
                <a:spcPct val="120000"/>
              </a:lnSpc>
              <a:spcBef>
                <a:spcPts val="0"/>
              </a:spcBef>
              <a:buNone/>
            </a:pPr>
            <a:r>
              <a:rPr lang="en-US" altLang="zh-CN" sz="800" dirty="0">
                <a:solidFill>
                  <a:schemeClr val="bg1">
                    <a:lumMod val="65000"/>
                  </a:schemeClr>
                </a:solidFill>
                <a:cs typeface="+mn-ea"/>
                <a:sym typeface="+mn-lt"/>
              </a:rPr>
              <a:t>.</a:t>
            </a:r>
            <a:endParaRPr lang="en-AU" altLang="zh-CN" sz="800" dirty="0">
              <a:solidFill>
                <a:schemeClr val="bg1">
                  <a:lumMod val="65000"/>
                </a:schemeClr>
              </a:solidFill>
              <a:cs typeface="+mn-ea"/>
              <a:sym typeface="+mn-lt"/>
            </a:endParaRPr>
          </a:p>
        </p:txBody>
      </p:sp>
      <p:grpSp>
        <p:nvGrpSpPr>
          <p:cNvPr id="4" name="Group 33"/>
          <p:cNvGrpSpPr/>
          <p:nvPr/>
        </p:nvGrpSpPr>
        <p:grpSpPr>
          <a:xfrm flipH="1">
            <a:off x="2724545" y="2643840"/>
            <a:ext cx="4121500" cy="1833448"/>
            <a:chOff x="3237996" y="1785939"/>
            <a:chExt cx="4404882" cy="1959402"/>
          </a:xfrm>
        </p:grpSpPr>
        <p:sp>
          <p:nvSpPr>
            <p:cNvPr id="38" name="Rectangle 34"/>
            <p:cNvSpPr>
              <a:spLocks noChangeArrowheads="1"/>
            </p:cNvSpPr>
            <p:nvPr/>
          </p:nvSpPr>
          <p:spPr bwMode="auto">
            <a:xfrm flipH="1">
              <a:off x="3767775" y="1785939"/>
              <a:ext cx="1639995" cy="103529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39" name="Rectangle 38"/>
            <p:cNvSpPr>
              <a:spLocks noChangeArrowheads="1"/>
            </p:cNvSpPr>
            <p:nvPr/>
          </p:nvSpPr>
          <p:spPr bwMode="auto">
            <a:xfrm flipH="1">
              <a:off x="6398591" y="3589676"/>
              <a:ext cx="1244287" cy="155665"/>
            </a:xfrm>
            <a:prstGeom prst="rect">
              <a:avLst/>
            </a:pr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40" name="Freeform 42"/>
            <p:cNvSpPr/>
            <p:nvPr/>
          </p:nvSpPr>
          <p:spPr bwMode="auto">
            <a:xfrm flipH="1">
              <a:off x="5407769" y="1785939"/>
              <a:ext cx="990821" cy="19594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1"/>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41" name="Oval 40"/>
            <p:cNvSpPr/>
            <p:nvPr/>
          </p:nvSpPr>
          <p:spPr>
            <a:xfrm>
              <a:off x="3237996" y="1785939"/>
              <a:ext cx="1035295" cy="103529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cs typeface="+mn-ea"/>
                <a:sym typeface="+mn-lt"/>
              </a:endParaRPr>
            </a:p>
          </p:txBody>
        </p:sp>
      </p:grpSp>
      <p:grpSp>
        <p:nvGrpSpPr>
          <p:cNvPr id="5" name="Group 4"/>
          <p:cNvGrpSpPr/>
          <p:nvPr/>
        </p:nvGrpSpPr>
        <p:grpSpPr>
          <a:xfrm>
            <a:off x="2724545" y="3654202"/>
            <a:ext cx="4121500" cy="980307"/>
            <a:chOff x="3031241" y="3232838"/>
            <a:chExt cx="4121726" cy="980307"/>
          </a:xfrm>
        </p:grpSpPr>
        <p:grpSp>
          <p:nvGrpSpPr>
            <p:cNvPr id="7" name="Group 41"/>
            <p:cNvGrpSpPr/>
            <p:nvPr/>
          </p:nvGrpSpPr>
          <p:grpSpPr>
            <a:xfrm flipH="1">
              <a:off x="3031241" y="3232838"/>
              <a:ext cx="4121726" cy="980307"/>
              <a:chOff x="3237996" y="2865710"/>
              <a:chExt cx="4404882" cy="1047652"/>
            </a:xfrm>
          </p:grpSpPr>
          <p:sp>
            <p:nvSpPr>
              <p:cNvPr id="48" name="Rectangle 35"/>
              <p:cNvSpPr>
                <a:spLocks noChangeArrowheads="1"/>
              </p:cNvSpPr>
              <p:nvPr/>
            </p:nvSpPr>
            <p:spPr bwMode="auto">
              <a:xfrm flipH="1">
                <a:off x="3767775" y="2865710"/>
                <a:ext cx="1639995" cy="103282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49" name="Rectangle 39"/>
              <p:cNvSpPr>
                <a:spLocks noChangeArrowheads="1"/>
              </p:cNvSpPr>
              <p:nvPr/>
            </p:nvSpPr>
            <p:spPr bwMode="auto">
              <a:xfrm flipH="1">
                <a:off x="6398591" y="3757697"/>
                <a:ext cx="1244287" cy="155665"/>
              </a:xfrm>
              <a:prstGeom prst="rect">
                <a:avLst/>
              </a:pr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50" name="Freeform 43"/>
              <p:cNvSpPr/>
              <p:nvPr/>
            </p:nvSpPr>
            <p:spPr bwMode="auto">
              <a:xfrm flipH="1">
                <a:off x="5407769" y="2865710"/>
                <a:ext cx="990821" cy="1047650"/>
              </a:xfrm>
              <a:custGeom>
                <a:avLst/>
                <a:gdLst>
                  <a:gd name="T0" fmla="*/ 0 w 401"/>
                  <a:gd name="T1" fmla="*/ 361 h 424"/>
                  <a:gd name="T2" fmla="*/ 401 w 401"/>
                  <a:gd name="T3" fmla="*/ 0 h 424"/>
                  <a:gd name="T4" fmla="*/ 401 w 401"/>
                  <a:gd name="T5" fmla="*/ 418 h 424"/>
                  <a:gd name="T6" fmla="*/ 0 w 401"/>
                  <a:gd name="T7" fmla="*/ 424 h 424"/>
                  <a:gd name="T8" fmla="*/ 0 w 401"/>
                  <a:gd name="T9" fmla="*/ 361 h 424"/>
                </a:gdLst>
                <a:ahLst/>
                <a:cxnLst>
                  <a:cxn ang="0">
                    <a:pos x="T0" y="T1"/>
                  </a:cxn>
                  <a:cxn ang="0">
                    <a:pos x="T2" y="T3"/>
                  </a:cxn>
                  <a:cxn ang="0">
                    <a:pos x="T4" y="T5"/>
                  </a:cxn>
                  <a:cxn ang="0">
                    <a:pos x="T6" y="T7"/>
                  </a:cxn>
                  <a:cxn ang="0">
                    <a:pos x="T8" y="T9"/>
                  </a:cxn>
                </a:cxnLst>
                <a:rect l="0" t="0" r="r" b="b"/>
                <a:pathLst>
                  <a:path w="401" h="424">
                    <a:moveTo>
                      <a:pt x="0" y="361"/>
                    </a:moveTo>
                    <a:lnTo>
                      <a:pt x="401" y="0"/>
                    </a:lnTo>
                    <a:lnTo>
                      <a:pt x="401" y="418"/>
                    </a:lnTo>
                    <a:lnTo>
                      <a:pt x="0" y="424"/>
                    </a:lnTo>
                    <a:lnTo>
                      <a:pt x="0" y="361"/>
                    </a:ln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51" name="Oval 50"/>
              <p:cNvSpPr/>
              <p:nvPr/>
            </p:nvSpPr>
            <p:spPr>
              <a:xfrm>
                <a:off x="3237996" y="2866143"/>
                <a:ext cx="1035295" cy="1035295"/>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cs typeface="+mn-ea"/>
                  <a:sym typeface="+mn-lt"/>
                </a:endParaRPr>
              </a:p>
            </p:txBody>
          </p:sp>
        </p:grpSp>
        <p:sp>
          <p:nvSpPr>
            <p:cNvPr id="70" name="Freeform 28"/>
            <p:cNvSpPr/>
            <p:nvPr/>
          </p:nvSpPr>
          <p:spPr bwMode="auto">
            <a:xfrm>
              <a:off x="6529452" y="3525293"/>
              <a:ext cx="278281" cy="392275"/>
            </a:xfrm>
            <a:custGeom>
              <a:avLst/>
              <a:gdLst>
                <a:gd name="T0" fmla="*/ 274 w 281"/>
                <a:gd name="T1" fmla="*/ 106 h 396"/>
                <a:gd name="T2" fmla="*/ 94 w 281"/>
                <a:gd name="T3" fmla="*/ 13 h 396"/>
                <a:gd name="T4" fmla="*/ 7 w 281"/>
                <a:gd name="T5" fmla="*/ 47 h 396"/>
                <a:gd name="T6" fmla="*/ 1 w 281"/>
                <a:gd name="T7" fmla="*/ 68 h 396"/>
                <a:gd name="T8" fmla="*/ 3 w 281"/>
                <a:gd name="T9" fmla="*/ 278 h 396"/>
                <a:gd name="T10" fmla="*/ 14 w 281"/>
                <a:gd name="T11" fmla="*/ 291 h 396"/>
                <a:gd name="T12" fmla="*/ 179 w 281"/>
                <a:gd name="T13" fmla="*/ 394 h 396"/>
                <a:gd name="T14" fmla="*/ 187 w 281"/>
                <a:gd name="T15" fmla="*/ 396 h 396"/>
                <a:gd name="T16" fmla="*/ 193 w 281"/>
                <a:gd name="T17" fmla="*/ 395 h 396"/>
                <a:gd name="T18" fmla="*/ 201 w 281"/>
                <a:gd name="T19" fmla="*/ 384 h 396"/>
                <a:gd name="T20" fmla="*/ 201 w 281"/>
                <a:gd name="T21" fmla="*/ 164 h 396"/>
                <a:gd name="T22" fmla="*/ 194 w 281"/>
                <a:gd name="T23" fmla="*/ 152 h 396"/>
                <a:gd name="T24" fmla="*/ 30 w 281"/>
                <a:gd name="T25" fmla="*/ 61 h 396"/>
                <a:gd name="T26" fmla="*/ 53 w 281"/>
                <a:gd name="T27" fmla="*/ 43 h 396"/>
                <a:gd name="T28" fmla="*/ 80 w 281"/>
                <a:gd name="T29" fmla="*/ 39 h 396"/>
                <a:gd name="T30" fmla="*/ 242 w 281"/>
                <a:gd name="T31" fmla="*/ 126 h 396"/>
                <a:gd name="T32" fmla="*/ 246 w 281"/>
                <a:gd name="T33" fmla="*/ 133 h 396"/>
                <a:gd name="T34" fmla="*/ 246 w 281"/>
                <a:gd name="T35" fmla="*/ 342 h 396"/>
                <a:gd name="T36" fmla="*/ 265 w 281"/>
                <a:gd name="T37" fmla="*/ 356 h 396"/>
                <a:gd name="T38" fmla="*/ 281 w 281"/>
                <a:gd name="T39" fmla="*/ 342 h 396"/>
                <a:gd name="T40" fmla="*/ 281 w 281"/>
                <a:gd name="T41" fmla="*/ 117 h 396"/>
                <a:gd name="T42" fmla="*/ 274 w 281"/>
                <a:gd name="T43" fmla="*/ 106 h 3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Lst>
              <a:rect l="0" t="0" r="r" b="b"/>
              <a:pathLst>
                <a:path w="281" h="396">
                  <a:moveTo>
                    <a:pt x="274" y="106"/>
                  </a:moveTo>
                  <a:cubicBezTo>
                    <a:pt x="94" y="13"/>
                    <a:pt x="94" y="13"/>
                    <a:pt x="94" y="13"/>
                  </a:cubicBezTo>
                  <a:cubicBezTo>
                    <a:pt x="69" y="0"/>
                    <a:pt x="21" y="25"/>
                    <a:pt x="7" y="47"/>
                  </a:cubicBezTo>
                  <a:cubicBezTo>
                    <a:pt x="0" y="57"/>
                    <a:pt x="1" y="64"/>
                    <a:pt x="1" y="68"/>
                  </a:cubicBezTo>
                  <a:cubicBezTo>
                    <a:pt x="3" y="278"/>
                    <a:pt x="3" y="278"/>
                    <a:pt x="3" y="278"/>
                  </a:cubicBezTo>
                  <a:cubicBezTo>
                    <a:pt x="3" y="282"/>
                    <a:pt x="9" y="288"/>
                    <a:pt x="14" y="291"/>
                  </a:cubicBezTo>
                  <a:cubicBezTo>
                    <a:pt x="24" y="297"/>
                    <a:pt x="175" y="392"/>
                    <a:pt x="179" y="394"/>
                  </a:cubicBezTo>
                  <a:cubicBezTo>
                    <a:pt x="181" y="396"/>
                    <a:pt x="184" y="396"/>
                    <a:pt x="187" y="396"/>
                  </a:cubicBezTo>
                  <a:cubicBezTo>
                    <a:pt x="189" y="396"/>
                    <a:pt x="191" y="396"/>
                    <a:pt x="193" y="395"/>
                  </a:cubicBezTo>
                  <a:cubicBezTo>
                    <a:pt x="198" y="393"/>
                    <a:pt x="201" y="388"/>
                    <a:pt x="201" y="384"/>
                  </a:cubicBezTo>
                  <a:cubicBezTo>
                    <a:pt x="201" y="164"/>
                    <a:pt x="201" y="164"/>
                    <a:pt x="201" y="164"/>
                  </a:cubicBezTo>
                  <a:cubicBezTo>
                    <a:pt x="201" y="159"/>
                    <a:pt x="198" y="155"/>
                    <a:pt x="194" y="152"/>
                  </a:cubicBezTo>
                  <a:cubicBezTo>
                    <a:pt x="30" y="61"/>
                    <a:pt x="30" y="61"/>
                    <a:pt x="30" y="61"/>
                  </a:cubicBezTo>
                  <a:cubicBezTo>
                    <a:pt x="32" y="57"/>
                    <a:pt x="39" y="50"/>
                    <a:pt x="53" y="43"/>
                  </a:cubicBezTo>
                  <a:cubicBezTo>
                    <a:pt x="67" y="36"/>
                    <a:pt x="77" y="38"/>
                    <a:pt x="80" y="39"/>
                  </a:cubicBezTo>
                  <a:cubicBezTo>
                    <a:pt x="80" y="39"/>
                    <a:pt x="237" y="123"/>
                    <a:pt x="242" y="126"/>
                  </a:cubicBezTo>
                  <a:cubicBezTo>
                    <a:pt x="246" y="128"/>
                    <a:pt x="246" y="129"/>
                    <a:pt x="246" y="133"/>
                  </a:cubicBezTo>
                  <a:cubicBezTo>
                    <a:pt x="246" y="137"/>
                    <a:pt x="246" y="342"/>
                    <a:pt x="246" y="342"/>
                  </a:cubicBezTo>
                  <a:cubicBezTo>
                    <a:pt x="246" y="352"/>
                    <a:pt x="257" y="356"/>
                    <a:pt x="265" y="356"/>
                  </a:cubicBezTo>
                  <a:cubicBezTo>
                    <a:pt x="272" y="356"/>
                    <a:pt x="281" y="349"/>
                    <a:pt x="281" y="342"/>
                  </a:cubicBezTo>
                  <a:cubicBezTo>
                    <a:pt x="281" y="117"/>
                    <a:pt x="281" y="117"/>
                    <a:pt x="281" y="117"/>
                  </a:cubicBezTo>
                  <a:cubicBezTo>
                    <a:pt x="281" y="112"/>
                    <a:pt x="278" y="108"/>
                    <a:pt x="274" y="106"/>
                  </a:cubicBezTo>
                  <a:close/>
                </a:path>
              </a:pathLst>
            </a:custGeom>
            <a:solidFill>
              <a:schemeClr val="accent2"/>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grpSp>
      <p:grpSp>
        <p:nvGrpSpPr>
          <p:cNvPr id="8" name="Group 5"/>
          <p:cNvGrpSpPr/>
          <p:nvPr/>
        </p:nvGrpSpPr>
        <p:grpSpPr>
          <a:xfrm>
            <a:off x="2724545" y="4646067"/>
            <a:ext cx="4121500" cy="985332"/>
            <a:chOff x="3031241" y="4224704"/>
            <a:chExt cx="4121726" cy="985332"/>
          </a:xfrm>
        </p:grpSpPr>
        <p:grpSp>
          <p:nvGrpSpPr>
            <p:cNvPr id="10" name="Group 51"/>
            <p:cNvGrpSpPr/>
            <p:nvPr/>
          </p:nvGrpSpPr>
          <p:grpSpPr>
            <a:xfrm flipH="1">
              <a:off x="3031241" y="4224704"/>
              <a:ext cx="4121726" cy="985332"/>
              <a:chOff x="3237996" y="3925716"/>
              <a:chExt cx="4404882" cy="1053023"/>
            </a:xfrm>
          </p:grpSpPr>
          <p:sp>
            <p:nvSpPr>
              <p:cNvPr id="56" name="Rectangle 36"/>
              <p:cNvSpPr>
                <a:spLocks noChangeArrowheads="1"/>
              </p:cNvSpPr>
              <p:nvPr/>
            </p:nvSpPr>
            <p:spPr bwMode="auto">
              <a:xfrm flipH="1">
                <a:off x="3767775" y="3943011"/>
                <a:ext cx="1639995" cy="1035295"/>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57" name="Rectangle 40"/>
              <p:cNvSpPr>
                <a:spLocks noChangeArrowheads="1"/>
              </p:cNvSpPr>
              <p:nvPr/>
            </p:nvSpPr>
            <p:spPr bwMode="auto">
              <a:xfrm flipH="1">
                <a:off x="6398591" y="3925716"/>
                <a:ext cx="1244287" cy="160606"/>
              </a:xfrm>
              <a:prstGeom prst="rect">
                <a:avLst/>
              </a:pr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58" name="Freeform 45"/>
              <p:cNvSpPr/>
              <p:nvPr/>
            </p:nvSpPr>
            <p:spPr bwMode="auto">
              <a:xfrm flipH="1">
                <a:off x="5407769" y="3925716"/>
                <a:ext cx="990821" cy="1052592"/>
              </a:xfrm>
              <a:custGeom>
                <a:avLst/>
                <a:gdLst>
                  <a:gd name="T0" fmla="*/ 401 w 401"/>
                  <a:gd name="T1" fmla="*/ 426 h 426"/>
                  <a:gd name="T2" fmla="*/ 0 w 401"/>
                  <a:gd name="T3" fmla="*/ 65 h 426"/>
                  <a:gd name="T4" fmla="*/ 0 w 401"/>
                  <a:gd name="T5" fmla="*/ 0 h 426"/>
                  <a:gd name="T6" fmla="*/ 401 w 401"/>
                  <a:gd name="T7" fmla="*/ 7 h 426"/>
                  <a:gd name="T8" fmla="*/ 401 w 401"/>
                  <a:gd name="T9" fmla="*/ 426 h 426"/>
                </a:gdLst>
                <a:ahLst/>
                <a:cxnLst>
                  <a:cxn ang="0">
                    <a:pos x="T0" y="T1"/>
                  </a:cxn>
                  <a:cxn ang="0">
                    <a:pos x="T2" y="T3"/>
                  </a:cxn>
                  <a:cxn ang="0">
                    <a:pos x="T4" y="T5"/>
                  </a:cxn>
                  <a:cxn ang="0">
                    <a:pos x="T6" y="T7"/>
                  </a:cxn>
                  <a:cxn ang="0">
                    <a:pos x="T8" y="T9"/>
                  </a:cxn>
                </a:cxnLst>
                <a:rect l="0" t="0" r="r" b="b"/>
                <a:pathLst>
                  <a:path w="401" h="426">
                    <a:moveTo>
                      <a:pt x="401" y="426"/>
                    </a:moveTo>
                    <a:lnTo>
                      <a:pt x="0" y="65"/>
                    </a:lnTo>
                    <a:lnTo>
                      <a:pt x="0" y="0"/>
                    </a:lnTo>
                    <a:lnTo>
                      <a:pt x="401" y="7"/>
                    </a:lnTo>
                    <a:lnTo>
                      <a:pt x="401" y="426"/>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59" name="Oval 58"/>
              <p:cNvSpPr/>
              <p:nvPr/>
            </p:nvSpPr>
            <p:spPr>
              <a:xfrm>
                <a:off x="3237996" y="3943444"/>
                <a:ext cx="1035295" cy="1035295"/>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cs typeface="+mn-ea"/>
                  <a:sym typeface="+mn-lt"/>
                </a:endParaRPr>
              </a:p>
            </p:txBody>
          </p:sp>
        </p:grpSp>
        <p:sp>
          <p:nvSpPr>
            <p:cNvPr id="71" name="Freeform 61"/>
            <p:cNvSpPr>
              <a:spLocks noEditPoints="1"/>
            </p:cNvSpPr>
            <p:nvPr/>
          </p:nvSpPr>
          <p:spPr bwMode="auto">
            <a:xfrm>
              <a:off x="6472235" y="4547297"/>
              <a:ext cx="432870" cy="339742"/>
            </a:xfrm>
            <a:custGeom>
              <a:avLst/>
              <a:gdLst>
                <a:gd name="T0" fmla="*/ 50 w 106"/>
                <a:gd name="T1" fmla="*/ 11 h 83"/>
                <a:gd name="T2" fmla="*/ 51 w 106"/>
                <a:gd name="T3" fmla="*/ 11 h 83"/>
                <a:gd name="T4" fmla="*/ 51 w 106"/>
                <a:gd name="T5" fmla="*/ 43 h 83"/>
                <a:gd name="T6" fmla="*/ 19 w 106"/>
                <a:gd name="T7" fmla="*/ 27 h 83"/>
                <a:gd name="T8" fmla="*/ 19 w 106"/>
                <a:gd name="T9" fmla="*/ 26 h 83"/>
                <a:gd name="T10" fmla="*/ 55 w 106"/>
                <a:gd name="T11" fmla="*/ 42 h 83"/>
                <a:gd name="T12" fmla="*/ 56 w 106"/>
                <a:gd name="T13" fmla="*/ 43 h 83"/>
                <a:gd name="T14" fmla="*/ 87 w 106"/>
                <a:gd name="T15" fmla="*/ 27 h 83"/>
                <a:gd name="T16" fmla="*/ 56 w 106"/>
                <a:gd name="T17" fmla="*/ 11 h 83"/>
                <a:gd name="T18" fmla="*/ 55 w 106"/>
                <a:gd name="T19" fmla="*/ 11 h 83"/>
                <a:gd name="T20" fmla="*/ 15 w 106"/>
                <a:gd name="T21" fmla="*/ 29 h 83"/>
                <a:gd name="T22" fmla="*/ 1 w 106"/>
                <a:gd name="T23" fmla="*/ 35 h 83"/>
                <a:gd name="T24" fmla="*/ 1 w 106"/>
                <a:gd name="T25" fmla="*/ 37 h 83"/>
                <a:gd name="T26" fmla="*/ 34 w 106"/>
                <a:gd name="T27" fmla="*/ 53 h 83"/>
                <a:gd name="T28" fmla="*/ 48 w 106"/>
                <a:gd name="T29" fmla="*/ 46 h 83"/>
                <a:gd name="T30" fmla="*/ 105 w 106"/>
                <a:gd name="T31" fmla="*/ 16 h 83"/>
                <a:gd name="T32" fmla="*/ 105 w 106"/>
                <a:gd name="T33" fmla="*/ 18 h 83"/>
                <a:gd name="T34" fmla="*/ 91 w 106"/>
                <a:gd name="T35" fmla="*/ 25 h 83"/>
                <a:gd name="T36" fmla="*/ 58 w 106"/>
                <a:gd name="T37" fmla="*/ 8 h 83"/>
                <a:gd name="T38" fmla="*/ 72 w 106"/>
                <a:gd name="T39" fmla="*/ 0 h 83"/>
                <a:gd name="T40" fmla="*/ 105 w 106"/>
                <a:gd name="T41" fmla="*/ 16 h 83"/>
                <a:gd name="T42" fmla="*/ 106 w 106"/>
                <a:gd name="T43" fmla="*/ 36 h 83"/>
                <a:gd name="T44" fmla="*/ 72 w 106"/>
                <a:gd name="T45" fmla="*/ 53 h 83"/>
                <a:gd name="T46" fmla="*/ 58 w 106"/>
                <a:gd name="T47" fmla="*/ 47 h 83"/>
                <a:gd name="T48" fmla="*/ 58 w 106"/>
                <a:gd name="T49" fmla="*/ 45 h 83"/>
                <a:gd name="T50" fmla="*/ 92 w 106"/>
                <a:gd name="T51" fmla="*/ 29 h 83"/>
                <a:gd name="T52" fmla="*/ 48 w 106"/>
                <a:gd name="T53" fmla="*/ 7 h 83"/>
                <a:gd name="T54" fmla="*/ 33 w 106"/>
                <a:gd name="T55" fmla="*/ 0 h 83"/>
                <a:gd name="T56" fmla="*/ 0 w 106"/>
                <a:gd name="T57" fmla="*/ 17 h 83"/>
                <a:gd name="T58" fmla="*/ 14 w 106"/>
                <a:gd name="T59" fmla="*/ 25 h 83"/>
                <a:gd name="T60" fmla="*/ 48 w 106"/>
                <a:gd name="T61" fmla="*/ 9 h 83"/>
                <a:gd name="T62" fmla="*/ 48 w 106"/>
                <a:gd name="T63" fmla="*/ 7 h 83"/>
                <a:gd name="T64" fmla="*/ 55 w 106"/>
                <a:gd name="T65" fmla="*/ 82 h 83"/>
                <a:gd name="T66" fmla="*/ 56 w 106"/>
                <a:gd name="T67" fmla="*/ 83 h 83"/>
                <a:gd name="T68" fmla="*/ 90 w 106"/>
                <a:gd name="T69" fmla="*/ 65 h 83"/>
                <a:gd name="T70" fmla="*/ 89 w 106"/>
                <a:gd name="T71" fmla="*/ 49 h 83"/>
                <a:gd name="T72" fmla="*/ 73 w 106"/>
                <a:gd name="T73" fmla="*/ 57 h 83"/>
                <a:gd name="T74" fmla="*/ 72 w 106"/>
                <a:gd name="T75" fmla="*/ 57 h 83"/>
                <a:gd name="T76" fmla="*/ 56 w 106"/>
                <a:gd name="T77" fmla="*/ 49 h 83"/>
                <a:gd name="T78" fmla="*/ 55 w 106"/>
                <a:gd name="T79" fmla="*/ 50 h 83"/>
                <a:gd name="T80" fmla="*/ 17 w 106"/>
                <a:gd name="T81" fmla="*/ 49 h 83"/>
                <a:gd name="T82" fmla="*/ 33 w 106"/>
                <a:gd name="T83" fmla="*/ 57 h 83"/>
                <a:gd name="T84" fmla="*/ 50 w 106"/>
                <a:gd name="T85" fmla="*/ 49 h 83"/>
                <a:gd name="T86" fmla="*/ 51 w 106"/>
                <a:gd name="T87" fmla="*/ 50 h 83"/>
                <a:gd name="T88" fmla="*/ 51 w 106"/>
                <a:gd name="T89" fmla="*/ 83 h 83"/>
                <a:gd name="T90" fmla="*/ 17 w 106"/>
                <a:gd name="T91" fmla="*/ 66 h 83"/>
                <a:gd name="T92" fmla="*/ 16 w 106"/>
                <a:gd name="T93" fmla="*/ 50 h 8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Lst>
              <a:rect l="0" t="0" r="r" b="b"/>
              <a:pathLst>
                <a:path w="106" h="83">
                  <a:moveTo>
                    <a:pt x="19" y="26"/>
                  </a:moveTo>
                  <a:cubicBezTo>
                    <a:pt x="50" y="11"/>
                    <a:pt x="50" y="11"/>
                    <a:pt x="50" y="11"/>
                  </a:cubicBezTo>
                  <a:cubicBezTo>
                    <a:pt x="50" y="11"/>
                    <a:pt x="51" y="11"/>
                    <a:pt x="51" y="11"/>
                  </a:cubicBezTo>
                  <a:cubicBezTo>
                    <a:pt x="51" y="11"/>
                    <a:pt x="51" y="11"/>
                    <a:pt x="51" y="11"/>
                  </a:cubicBezTo>
                  <a:cubicBezTo>
                    <a:pt x="51" y="42"/>
                    <a:pt x="51" y="42"/>
                    <a:pt x="51" y="42"/>
                  </a:cubicBezTo>
                  <a:cubicBezTo>
                    <a:pt x="51" y="42"/>
                    <a:pt x="51" y="43"/>
                    <a:pt x="51" y="43"/>
                  </a:cubicBezTo>
                  <a:cubicBezTo>
                    <a:pt x="51" y="43"/>
                    <a:pt x="50" y="43"/>
                    <a:pt x="50" y="43"/>
                  </a:cubicBezTo>
                  <a:cubicBezTo>
                    <a:pt x="19" y="27"/>
                    <a:pt x="19" y="27"/>
                    <a:pt x="19" y="27"/>
                  </a:cubicBezTo>
                  <a:cubicBezTo>
                    <a:pt x="19" y="27"/>
                    <a:pt x="19" y="27"/>
                    <a:pt x="19" y="27"/>
                  </a:cubicBezTo>
                  <a:cubicBezTo>
                    <a:pt x="19" y="26"/>
                    <a:pt x="19" y="26"/>
                    <a:pt x="19" y="26"/>
                  </a:cubicBezTo>
                  <a:close/>
                  <a:moveTo>
                    <a:pt x="55" y="11"/>
                  </a:moveTo>
                  <a:cubicBezTo>
                    <a:pt x="55" y="42"/>
                    <a:pt x="55" y="42"/>
                    <a:pt x="55" y="42"/>
                  </a:cubicBezTo>
                  <a:cubicBezTo>
                    <a:pt x="55" y="42"/>
                    <a:pt x="55" y="43"/>
                    <a:pt x="55" y="43"/>
                  </a:cubicBezTo>
                  <a:cubicBezTo>
                    <a:pt x="55" y="43"/>
                    <a:pt x="56" y="43"/>
                    <a:pt x="56" y="43"/>
                  </a:cubicBezTo>
                  <a:cubicBezTo>
                    <a:pt x="87" y="27"/>
                    <a:pt x="87" y="27"/>
                    <a:pt x="87" y="27"/>
                  </a:cubicBezTo>
                  <a:cubicBezTo>
                    <a:pt x="87" y="27"/>
                    <a:pt x="87" y="27"/>
                    <a:pt x="87" y="27"/>
                  </a:cubicBezTo>
                  <a:cubicBezTo>
                    <a:pt x="87" y="26"/>
                    <a:pt x="87" y="26"/>
                    <a:pt x="87" y="26"/>
                  </a:cubicBezTo>
                  <a:cubicBezTo>
                    <a:pt x="56" y="11"/>
                    <a:pt x="56" y="11"/>
                    <a:pt x="56" y="11"/>
                  </a:cubicBezTo>
                  <a:cubicBezTo>
                    <a:pt x="56" y="11"/>
                    <a:pt x="55" y="11"/>
                    <a:pt x="55" y="11"/>
                  </a:cubicBezTo>
                  <a:cubicBezTo>
                    <a:pt x="55" y="11"/>
                    <a:pt x="55" y="11"/>
                    <a:pt x="55" y="11"/>
                  </a:cubicBezTo>
                  <a:close/>
                  <a:moveTo>
                    <a:pt x="48" y="45"/>
                  </a:moveTo>
                  <a:cubicBezTo>
                    <a:pt x="15" y="29"/>
                    <a:pt x="15" y="29"/>
                    <a:pt x="15" y="29"/>
                  </a:cubicBezTo>
                  <a:cubicBezTo>
                    <a:pt x="15" y="29"/>
                    <a:pt x="15" y="29"/>
                    <a:pt x="14" y="29"/>
                  </a:cubicBezTo>
                  <a:cubicBezTo>
                    <a:pt x="1" y="35"/>
                    <a:pt x="1" y="35"/>
                    <a:pt x="1" y="35"/>
                  </a:cubicBezTo>
                  <a:cubicBezTo>
                    <a:pt x="1" y="36"/>
                    <a:pt x="0" y="36"/>
                    <a:pt x="0" y="36"/>
                  </a:cubicBezTo>
                  <a:cubicBezTo>
                    <a:pt x="0" y="37"/>
                    <a:pt x="1" y="37"/>
                    <a:pt x="1" y="37"/>
                  </a:cubicBezTo>
                  <a:cubicBezTo>
                    <a:pt x="33" y="53"/>
                    <a:pt x="33" y="53"/>
                    <a:pt x="33" y="53"/>
                  </a:cubicBezTo>
                  <a:cubicBezTo>
                    <a:pt x="34" y="54"/>
                    <a:pt x="34" y="54"/>
                    <a:pt x="34" y="53"/>
                  </a:cubicBezTo>
                  <a:cubicBezTo>
                    <a:pt x="48" y="47"/>
                    <a:pt x="48" y="47"/>
                    <a:pt x="48" y="47"/>
                  </a:cubicBezTo>
                  <a:cubicBezTo>
                    <a:pt x="48" y="47"/>
                    <a:pt x="48" y="46"/>
                    <a:pt x="48" y="46"/>
                  </a:cubicBezTo>
                  <a:cubicBezTo>
                    <a:pt x="48" y="45"/>
                    <a:pt x="48" y="45"/>
                    <a:pt x="48" y="45"/>
                  </a:cubicBezTo>
                  <a:close/>
                  <a:moveTo>
                    <a:pt x="105" y="16"/>
                  </a:moveTo>
                  <a:cubicBezTo>
                    <a:pt x="105" y="17"/>
                    <a:pt x="106" y="17"/>
                    <a:pt x="106" y="17"/>
                  </a:cubicBezTo>
                  <a:cubicBezTo>
                    <a:pt x="106" y="18"/>
                    <a:pt x="105" y="18"/>
                    <a:pt x="105" y="18"/>
                  </a:cubicBezTo>
                  <a:cubicBezTo>
                    <a:pt x="92" y="25"/>
                    <a:pt x="92" y="25"/>
                    <a:pt x="92" y="25"/>
                  </a:cubicBezTo>
                  <a:cubicBezTo>
                    <a:pt x="91" y="25"/>
                    <a:pt x="91" y="25"/>
                    <a:pt x="91" y="25"/>
                  </a:cubicBezTo>
                  <a:cubicBezTo>
                    <a:pt x="58" y="9"/>
                    <a:pt x="58" y="9"/>
                    <a:pt x="58" y="9"/>
                  </a:cubicBezTo>
                  <a:cubicBezTo>
                    <a:pt x="58" y="8"/>
                    <a:pt x="58" y="8"/>
                    <a:pt x="58" y="8"/>
                  </a:cubicBezTo>
                  <a:cubicBezTo>
                    <a:pt x="58" y="7"/>
                    <a:pt x="58" y="7"/>
                    <a:pt x="58" y="7"/>
                  </a:cubicBezTo>
                  <a:cubicBezTo>
                    <a:pt x="72" y="0"/>
                    <a:pt x="72" y="0"/>
                    <a:pt x="72" y="0"/>
                  </a:cubicBezTo>
                  <a:cubicBezTo>
                    <a:pt x="72" y="0"/>
                    <a:pt x="72" y="0"/>
                    <a:pt x="72" y="0"/>
                  </a:cubicBezTo>
                  <a:cubicBezTo>
                    <a:pt x="105" y="16"/>
                    <a:pt x="105" y="16"/>
                    <a:pt x="105" y="16"/>
                  </a:cubicBezTo>
                  <a:close/>
                  <a:moveTo>
                    <a:pt x="105" y="35"/>
                  </a:moveTo>
                  <a:cubicBezTo>
                    <a:pt x="105" y="36"/>
                    <a:pt x="106" y="36"/>
                    <a:pt x="106" y="36"/>
                  </a:cubicBezTo>
                  <a:cubicBezTo>
                    <a:pt x="106" y="37"/>
                    <a:pt x="105" y="37"/>
                    <a:pt x="105" y="37"/>
                  </a:cubicBezTo>
                  <a:cubicBezTo>
                    <a:pt x="72" y="53"/>
                    <a:pt x="72" y="53"/>
                    <a:pt x="72" y="53"/>
                  </a:cubicBezTo>
                  <a:cubicBezTo>
                    <a:pt x="72" y="54"/>
                    <a:pt x="72" y="54"/>
                    <a:pt x="72" y="53"/>
                  </a:cubicBezTo>
                  <a:cubicBezTo>
                    <a:pt x="58" y="47"/>
                    <a:pt x="58" y="47"/>
                    <a:pt x="58" y="47"/>
                  </a:cubicBezTo>
                  <a:cubicBezTo>
                    <a:pt x="58" y="47"/>
                    <a:pt x="58" y="46"/>
                    <a:pt x="58" y="46"/>
                  </a:cubicBezTo>
                  <a:cubicBezTo>
                    <a:pt x="58" y="45"/>
                    <a:pt x="58" y="45"/>
                    <a:pt x="58" y="45"/>
                  </a:cubicBezTo>
                  <a:cubicBezTo>
                    <a:pt x="91" y="29"/>
                    <a:pt x="91" y="29"/>
                    <a:pt x="91" y="29"/>
                  </a:cubicBezTo>
                  <a:cubicBezTo>
                    <a:pt x="91" y="29"/>
                    <a:pt x="91" y="29"/>
                    <a:pt x="92" y="29"/>
                  </a:cubicBezTo>
                  <a:cubicBezTo>
                    <a:pt x="105" y="35"/>
                    <a:pt x="105" y="35"/>
                    <a:pt x="105" y="35"/>
                  </a:cubicBezTo>
                  <a:close/>
                  <a:moveTo>
                    <a:pt x="48" y="7"/>
                  </a:moveTo>
                  <a:cubicBezTo>
                    <a:pt x="34" y="0"/>
                    <a:pt x="34" y="0"/>
                    <a:pt x="34" y="0"/>
                  </a:cubicBezTo>
                  <a:cubicBezTo>
                    <a:pt x="34" y="0"/>
                    <a:pt x="34" y="0"/>
                    <a:pt x="33" y="0"/>
                  </a:cubicBezTo>
                  <a:cubicBezTo>
                    <a:pt x="1" y="16"/>
                    <a:pt x="1" y="16"/>
                    <a:pt x="1" y="16"/>
                  </a:cubicBezTo>
                  <a:cubicBezTo>
                    <a:pt x="1" y="17"/>
                    <a:pt x="0" y="17"/>
                    <a:pt x="0" y="17"/>
                  </a:cubicBezTo>
                  <a:cubicBezTo>
                    <a:pt x="0" y="18"/>
                    <a:pt x="1" y="18"/>
                    <a:pt x="1" y="18"/>
                  </a:cubicBezTo>
                  <a:cubicBezTo>
                    <a:pt x="14" y="25"/>
                    <a:pt x="14" y="25"/>
                    <a:pt x="14" y="25"/>
                  </a:cubicBezTo>
                  <a:cubicBezTo>
                    <a:pt x="15" y="25"/>
                    <a:pt x="15" y="25"/>
                    <a:pt x="15" y="25"/>
                  </a:cubicBezTo>
                  <a:cubicBezTo>
                    <a:pt x="48" y="9"/>
                    <a:pt x="48" y="9"/>
                    <a:pt x="48" y="9"/>
                  </a:cubicBezTo>
                  <a:cubicBezTo>
                    <a:pt x="48" y="8"/>
                    <a:pt x="48" y="8"/>
                    <a:pt x="48" y="8"/>
                  </a:cubicBezTo>
                  <a:cubicBezTo>
                    <a:pt x="48" y="7"/>
                    <a:pt x="48" y="7"/>
                    <a:pt x="48" y="7"/>
                  </a:cubicBezTo>
                  <a:close/>
                  <a:moveTo>
                    <a:pt x="55" y="50"/>
                  </a:moveTo>
                  <a:cubicBezTo>
                    <a:pt x="55" y="82"/>
                    <a:pt x="55" y="82"/>
                    <a:pt x="55" y="82"/>
                  </a:cubicBezTo>
                  <a:cubicBezTo>
                    <a:pt x="55" y="82"/>
                    <a:pt x="55" y="83"/>
                    <a:pt x="55" y="83"/>
                  </a:cubicBezTo>
                  <a:cubicBezTo>
                    <a:pt x="55" y="83"/>
                    <a:pt x="56" y="83"/>
                    <a:pt x="56" y="83"/>
                  </a:cubicBezTo>
                  <a:cubicBezTo>
                    <a:pt x="89" y="66"/>
                    <a:pt x="89" y="66"/>
                    <a:pt x="89" y="66"/>
                  </a:cubicBezTo>
                  <a:cubicBezTo>
                    <a:pt x="89" y="66"/>
                    <a:pt x="90" y="66"/>
                    <a:pt x="90" y="65"/>
                  </a:cubicBezTo>
                  <a:cubicBezTo>
                    <a:pt x="90" y="50"/>
                    <a:pt x="90" y="50"/>
                    <a:pt x="90" y="50"/>
                  </a:cubicBezTo>
                  <a:cubicBezTo>
                    <a:pt x="90" y="50"/>
                    <a:pt x="89" y="49"/>
                    <a:pt x="89" y="49"/>
                  </a:cubicBezTo>
                  <a:cubicBezTo>
                    <a:pt x="89" y="49"/>
                    <a:pt x="89" y="49"/>
                    <a:pt x="88" y="49"/>
                  </a:cubicBezTo>
                  <a:cubicBezTo>
                    <a:pt x="73" y="57"/>
                    <a:pt x="73" y="57"/>
                    <a:pt x="73" y="57"/>
                  </a:cubicBezTo>
                  <a:cubicBezTo>
                    <a:pt x="72" y="57"/>
                    <a:pt x="72" y="57"/>
                    <a:pt x="72" y="57"/>
                  </a:cubicBezTo>
                  <a:cubicBezTo>
                    <a:pt x="72" y="57"/>
                    <a:pt x="72" y="57"/>
                    <a:pt x="72" y="57"/>
                  </a:cubicBezTo>
                  <a:cubicBezTo>
                    <a:pt x="71" y="57"/>
                    <a:pt x="71" y="57"/>
                    <a:pt x="71" y="57"/>
                  </a:cubicBezTo>
                  <a:cubicBezTo>
                    <a:pt x="56" y="49"/>
                    <a:pt x="56" y="49"/>
                    <a:pt x="56" y="49"/>
                  </a:cubicBezTo>
                  <a:cubicBezTo>
                    <a:pt x="56" y="49"/>
                    <a:pt x="55" y="49"/>
                    <a:pt x="55" y="49"/>
                  </a:cubicBezTo>
                  <a:cubicBezTo>
                    <a:pt x="55" y="49"/>
                    <a:pt x="55" y="50"/>
                    <a:pt x="55" y="50"/>
                  </a:cubicBezTo>
                  <a:close/>
                  <a:moveTo>
                    <a:pt x="16" y="50"/>
                  </a:moveTo>
                  <a:cubicBezTo>
                    <a:pt x="16" y="50"/>
                    <a:pt x="17" y="49"/>
                    <a:pt x="17" y="49"/>
                  </a:cubicBezTo>
                  <a:cubicBezTo>
                    <a:pt x="17" y="49"/>
                    <a:pt x="17" y="49"/>
                    <a:pt x="18" y="49"/>
                  </a:cubicBezTo>
                  <a:cubicBezTo>
                    <a:pt x="33" y="57"/>
                    <a:pt x="33" y="57"/>
                    <a:pt x="33" y="57"/>
                  </a:cubicBezTo>
                  <a:cubicBezTo>
                    <a:pt x="34" y="57"/>
                    <a:pt x="34" y="57"/>
                    <a:pt x="34" y="57"/>
                  </a:cubicBezTo>
                  <a:cubicBezTo>
                    <a:pt x="50" y="49"/>
                    <a:pt x="50" y="49"/>
                    <a:pt x="50" y="49"/>
                  </a:cubicBezTo>
                  <a:cubicBezTo>
                    <a:pt x="50" y="49"/>
                    <a:pt x="51" y="49"/>
                    <a:pt x="51" y="49"/>
                  </a:cubicBezTo>
                  <a:cubicBezTo>
                    <a:pt x="51" y="49"/>
                    <a:pt x="51" y="50"/>
                    <a:pt x="51" y="50"/>
                  </a:cubicBezTo>
                  <a:cubicBezTo>
                    <a:pt x="51" y="82"/>
                    <a:pt x="51" y="82"/>
                    <a:pt x="51" y="82"/>
                  </a:cubicBezTo>
                  <a:cubicBezTo>
                    <a:pt x="51" y="82"/>
                    <a:pt x="51" y="83"/>
                    <a:pt x="51" y="83"/>
                  </a:cubicBezTo>
                  <a:cubicBezTo>
                    <a:pt x="51" y="83"/>
                    <a:pt x="50" y="83"/>
                    <a:pt x="50" y="83"/>
                  </a:cubicBezTo>
                  <a:cubicBezTo>
                    <a:pt x="17" y="66"/>
                    <a:pt x="17" y="66"/>
                    <a:pt x="17" y="66"/>
                  </a:cubicBezTo>
                  <a:cubicBezTo>
                    <a:pt x="17" y="66"/>
                    <a:pt x="16" y="66"/>
                    <a:pt x="16" y="65"/>
                  </a:cubicBezTo>
                  <a:lnTo>
                    <a:pt x="16" y="50"/>
                  </a:lnTo>
                  <a:close/>
                </a:path>
              </a:pathLst>
            </a:custGeom>
            <a:solidFill>
              <a:schemeClr val="accent3"/>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grpSp>
      <p:grpSp>
        <p:nvGrpSpPr>
          <p:cNvPr id="11" name="Group 6"/>
          <p:cNvGrpSpPr/>
          <p:nvPr/>
        </p:nvGrpSpPr>
        <p:grpSpPr>
          <a:xfrm>
            <a:off x="2724545" y="4807909"/>
            <a:ext cx="4121500" cy="1828824"/>
            <a:chOff x="3031241" y="4386546"/>
            <a:chExt cx="4121726" cy="1828824"/>
          </a:xfrm>
        </p:grpSpPr>
        <p:grpSp>
          <p:nvGrpSpPr>
            <p:cNvPr id="13" name="Group 59"/>
            <p:cNvGrpSpPr/>
            <p:nvPr/>
          </p:nvGrpSpPr>
          <p:grpSpPr>
            <a:xfrm flipH="1">
              <a:off x="3031241" y="4386546"/>
              <a:ext cx="4121726" cy="1828824"/>
              <a:chOff x="3237996" y="4098676"/>
              <a:chExt cx="4404882" cy="1954461"/>
            </a:xfrm>
          </p:grpSpPr>
          <p:sp>
            <p:nvSpPr>
              <p:cNvPr id="62" name="Rectangle 37"/>
              <p:cNvSpPr>
                <a:spLocks noChangeArrowheads="1"/>
              </p:cNvSpPr>
              <p:nvPr/>
            </p:nvSpPr>
            <p:spPr bwMode="auto">
              <a:xfrm flipH="1">
                <a:off x="3767775" y="5017842"/>
                <a:ext cx="1639995" cy="103529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63" name="Rectangle 41"/>
              <p:cNvSpPr>
                <a:spLocks noChangeArrowheads="1"/>
              </p:cNvSpPr>
              <p:nvPr/>
            </p:nvSpPr>
            <p:spPr bwMode="auto">
              <a:xfrm flipH="1">
                <a:off x="6398591" y="4098676"/>
                <a:ext cx="1244287" cy="155665"/>
              </a:xfrm>
              <a:prstGeom prst="rect">
                <a:avLst/>
              </a:pr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64" name="Freeform 44"/>
              <p:cNvSpPr/>
              <p:nvPr/>
            </p:nvSpPr>
            <p:spPr bwMode="auto">
              <a:xfrm flipH="1">
                <a:off x="5407769" y="4098676"/>
                <a:ext cx="990821" cy="1954461"/>
              </a:xfrm>
              <a:custGeom>
                <a:avLst/>
                <a:gdLst>
                  <a:gd name="T0" fmla="*/ 401 w 401"/>
                  <a:gd name="T1" fmla="*/ 791 h 791"/>
                  <a:gd name="T2" fmla="*/ 0 w 401"/>
                  <a:gd name="T3" fmla="*/ 63 h 791"/>
                  <a:gd name="T4" fmla="*/ 0 w 401"/>
                  <a:gd name="T5" fmla="*/ 0 h 791"/>
                  <a:gd name="T6" fmla="*/ 401 w 401"/>
                  <a:gd name="T7" fmla="*/ 372 h 791"/>
                  <a:gd name="T8" fmla="*/ 401 w 401"/>
                  <a:gd name="T9" fmla="*/ 791 h 791"/>
                </a:gdLst>
                <a:ahLst/>
                <a:cxnLst>
                  <a:cxn ang="0">
                    <a:pos x="T0" y="T1"/>
                  </a:cxn>
                  <a:cxn ang="0">
                    <a:pos x="T2" y="T3"/>
                  </a:cxn>
                  <a:cxn ang="0">
                    <a:pos x="T4" y="T5"/>
                  </a:cxn>
                  <a:cxn ang="0">
                    <a:pos x="T6" y="T7"/>
                  </a:cxn>
                  <a:cxn ang="0">
                    <a:pos x="T8" y="T9"/>
                  </a:cxn>
                </a:cxnLst>
                <a:rect l="0" t="0" r="r" b="b"/>
                <a:pathLst>
                  <a:path w="401" h="791">
                    <a:moveTo>
                      <a:pt x="401" y="791"/>
                    </a:moveTo>
                    <a:lnTo>
                      <a:pt x="0" y="63"/>
                    </a:lnTo>
                    <a:lnTo>
                      <a:pt x="0" y="0"/>
                    </a:lnTo>
                    <a:lnTo>
                      <a:pt x="401" y="372"/>
                    </a:lnTo>
                    <a:lnTo>
                      <a:pt x="401" y="791"/>
                    </a:ln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65" name="Oval 64"/>
              <p:cNvSpPr/>
              <p:nvPr/>
            </p:nvSpPr>
            <p:spPr>
              <a:xfrm>
                <a:off x="3237996" y="5017841"/>
                <a:ext cx="1035295" cy="1035295"/>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cs typeface="+mn-ea"/>
                  <a:sym typeface="+mn-lt"/>
                </a:endParaRPr>
              </a:p>
            </p:txBody>
          </p:sp>
        </p:grpSp>
        <p:sp>
          <p:nvSpPr>
            <p:cNvPr id="72" name="Freeform 81"/>
            <p:cNvSpPr>
              <a:spLocks noEditPoints="1"/>
            </p:cNvSpPr>
            <p:nvPr/>
          </p:nvSpPr>
          <p:spPr bwMode="auto">
            <a:xfrm>
              <a:off x="6468227" y="5534859"/>
              <a:ext cx="400730" cy="392275"/>
            </a:xfrm>
            <a:custGeom>
              <a:avLst/>
              <a:gdLst>
                <a:gd name="T0" fmla="*/ 86 w 100"/>
                <a:gd name="T1" fmla="*/ 61 h 98"/>
                <a:gd name="T2" fmla="*/ 100 w 100"/>
                <a:gd name="T3" fmla="*/ 55 h 98"/>
                <a:gd name="T4" fmla="*/ 100 w 100"/>
                <a:gd name="T5" fmla="*/ 44 h 98"/>
                <a:gd name="T6" fmla="*/ 86 w 100"/>
                <a:gd name="T7" fmla="*/ 38 h 98"/>
                <a:gd name="T8" fmla="*/ 84 w 100"/>
                <a:gd name="T9" fmla="*/ 32 h 98"/>
                <a:gd name="T10" fmla="*/ 89 w 100"/>
                <a:gd name="T11" fmla="*/ 18 h 98"/>
                <a:gd name="T12" fmla="*/ 82 w 100"/>
                <a:gd name="T13" fmla="*/ 11 h 98"/>
                <a:gd name="T14" fmla="*/ 68 w 100"/>
                <a:gd name="T15" fmla="*/ 16 h 98"/>
                <a:gd name="T16" fmla="*/ 62 w 100"/>
                <a:gd name="T17" fmla="*/ 14 h 98"/>
                <a:gd name="T18" fmla="*/ 56 w 100"/>
                <a:gd name="T19" fmla="*/ 0 h 98"/>
                <a:gd name="T20" fmla="*/ 45 w 100"/>
                <a:gd name="T21" fmla="*/ 0 h 98"/>
                <a:gd name="T22" fmla="*/ 39 w 100"/>
                <a:gd name="T23" fmla="*/ 14 h 98"/>
                <a:gd name="T24" fmla="*/ 33 w 100"/>
                <a:gd name="T25" fmla="*/ 16 h 98"/>
                <a:gd name="T26" fmla="*/ 19 w 100"/>
                <a:gd name="T27" fmla="*/ 11 h 98"/>
                <a:gd name="T28" fmla="*/ 11 w 100"/>
                <a:gd name="T29" fmla="*/ 18 h 98"/>
                <a:gd name="T30" fmla="*/ 17 w 100"/>
                <a:gd name="T31" fmla="*/ 32 h 98"/>
                <a:gd name="T32" fmla="*/ 15 w 100"/>
                <a:gd name="T33" fmla="*/ 38 h 98"/>
                <a:gd name="T34" fmla="*/ 0 w 100"/>
                <a:gd name="T35" fmla="*/ 45 h 98"/>
                <a:gd name="T36" fmla="*/ 0 w 100"/>
                <a:gd name="T37" fmla="*/ 55 h 98"/>
                <a:gd name="T38" fmla="*/ 15 w 100"/>
                <a:gd name="T39" fmla="*/ 61 h 98"/>
                <a:gd name="T40" fmla="*/ 17 w 100"/>
                <a:gd name="T41" fmla="*/ 67 h 98"/>
                <a:gd name="T42" fmla="*/ 12 w 100"/>
                <a:gd name="T43" fmla="*/ 80 h 98"/>
                <a:gd name="T44" fmla="*/ 19 w 100"/>
                <a:gd name="T45" fmla="*/ 88 h 98"/>
                <a:gd name="T46" fmla="*/ 33 w 100"/>
                <a:gd name="T47" fmla="*/ 83 h 98"/>
                <a:gd name="T48" fmla="*/ 39 w 100"/>
                <a:gd name="T49" fmla="*/ 85 h 98"/>
                <a:gd name="T50" fmla="*/ 45 w 100"/>
                <a:gd name="T51" fmla="*/ 98 h 98"/>
                <a:gd name="T52" fmla="*/ 56 w 100"/>
                <a:gd name="T53" fmla="*/ 98 h 98"/>
                <a:gd name="T54" fmla="*/ 62 w 100"/>
                <a:gd name="T55" fmla="*/ 85 h 98"/>
                <a:gd name="T56" fmla="*/ 68 w 100"/>
                <a:gd name="T57" fmla="*/ 82 h 98"/>
                <a:gd name="T58" fmla="*/ 82 w 100"/>
                <a:gd name="T59" fmla="*/ 88 h 98"/>
                <a:gd name="T60" fmla="*/ 90 w 100"/>
                <a:gd name="T61" fmla="*/ 80 h 98"/>
                <a:gd name="T62" fmla="*/ 84 w 100"/>
                <a:gd name="T63" fmla="*/ 67 h 98"/>
                <a:gd name="T64" fmla="*/ 86 w 100"/>
                <a:gd name="T65" fmla="*/ 61 h 98"/>
                <a:gd name="T66" fmla="*/ 86 w 100"/>
                <a:gd name="T67" fmla="*/ 61 h 98"/>
                <a:gd name="T68" fmla="*/ 50 w 100"/>
                <a:gd name="T69" fmla="*/ 65 h 98"/>
                <a:gd name="T70" fmla="*/ 35 w 100"/>
                <a:gd name="T71" fmla="*/ 50 h 98"/>
                <a:gd name="T72" fmla="*/ 50 w 100"/>
                <a:gd name="T73" fmla="*/ 33 h 98"/>
                <a:gd name="T74" fmla="*/ 66 w 100"/>
                <a:gd name="T75" fmla="*/ 50 h 98"/>
                <a:gd name="T76" fmla="*/ 50 w 100"/>
                <a:gd name="T77" fmla="*/ 65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00" h="98">
                  <a:moveTo>
                    <a:pt x="86" y="61"/>
                  </a:moveTo>
                  <a:cubicBezTo>
                    <a:pt x="86" y="61"/>
                    <a:pt x="100" y="56"/>
                    <a:pt x="100" y="55"/>
                  </a:cubicBezTo>
                  <a:cubicBezTo>
                    <a:pt x="100" y="44"/>
                    <a:pt x="100" y="44"/>
                    <a:pt x="100" y="44"/>
                  </a:cubicBezTo>
                  <a:cubicBezTo>
                    <a:pt x="100" y="42"/>
                    <a:pt x="86" y="38"/>
                    <a:pt x="86" y="38"/>
                  </a:cubicBezTo>
                  <a:cubicBezTo>
                    <a:pt x="84" y="32"/>
                    <a:pt x="84" y="32"/>
                    <a:pt x="84" y="32"/>
                  </a:cubicBezTo>
                  <a:cubicBezTo>
                    <a:pt x="84" y="32"/>
                    <a:pt x="90" y="19"/>
                    <a:pt x="89" y="18"/>
                  </a:cubicBezTo>
                  <a:cubicBezTo>
                    <a:pt x="82" y="11"/>
                    <a:pt x="82" y="11"/>
                    <a:pt x="82" y="11"/>
                  </a:cubicBezTo>
                  <a:cubicBezTo>
                    <a:pt x="81" y="10"/>
                    <a:pt x="68" y="16"/>
                    <a:pt x="68" y="16"/>
                  </a:cubicBezTo>
                  <a:cubicBezTo>
                    <a:pt x="62" y="14"/>
                    <a:pt x="62" y="14"/>
                    <a:pt x="62" y="14"/>
                  </a:cubicBezTo>
                  <a:cubicBezTo>
                    <a:pt x="56" y="0"/>
                    <a:pt x="56" y="0"/>
                    <a:pt x="56" y="0"/>
                  </a:cubicBezTo>
                  <a:cubicBezTo>
                    <a:pt x="45" y="0"/>
                    <a:pt x="45" y="0"/>
                    <a:pt x="45" y="0"/>
                  </a:cubicBezTo>
                  <a:cubicBezTo>
                    <a:pt x="44" y="0"/>
                    <a:pt x="39" y="14"/>
                    <a:pt x="39" y="14"/>
                  </a:cubicBezTo>
                  <a:cubicBezTo>
                    <a:pt x="33" y="16"/>
                    <a:pt x="33" y="16"/>
                    <a:pt x="33" y="16"/>
                  </a:cubicBezTo>
                  <a:cubicBezTo>
                    <a:pt x="33" y="16"/>
                    <a:pt x="20" y="10"/>
                    <a:pt x="19" y="11"/>
                  </a:cubicBezTo>
                  <a:cubicBezTo>
                    <a:pt x="11" y="18"/>
                    <a:pt x="11" y="18"/>
                    <a:pt x="11" y="18"/>
                  </a:cubicBezTo>
                  <a:cubicBezTo>
                    <a:pt x="11" y="19"/>
                    <a:pt x="17" y="32"/>
                    <a:pt x="17" y="32"/>
                  </a:cubicBezTo>
                  <a:cubicBezTo>
                    <a:pt x="15" y="38"/>
                    <a:pt x="15" y="38"/>
                    <a:pt x="15" y="38"/>
                  </a:cubicBezTo>
                  <a:cubicBezTo>
                    <a:pt x="15" y="38"/>
                    <a:pt x="0" y="44"/>
                    <a:pt x="0" y="45"/>
                  </a:cubicBezTo>
                  <a:cubicBezTo>
                    <a:pt x="0" y="55"/>
                    <a:pt x="0" y="55"/>
                    <a:pt x="0" y="55"/>
                  </a:cubicBezTo>
                  <a:cubicBezTo>
                    <a:pt x="0" y="56"/>
                    <a:pt x="15" y="61"/>
                    <a:pt x="15" y="61"/>
                  </a:cubicBezTo>
                  <a:cubicBezTo>
                    <a:pt x="17" y="67"/>
                    <a:pt x="17" y="67"/>
                    <a:pt x="17" y="67"/>
                  </a:cubicBezTo>
                  <a:cubicBezTo>
                    <a:pt x="17" y="67"/>
                    <a:pt x="11" y="80"/>
                    <a:pt x="12" y="80"/>
                  </a:cubicBezTo>
                  <a:cubicBezTo>
                    <a:pt x="19" y="88"/>
                    <a:pt x="19" y="88"/>
                    <a:pt x="19" y="88"/>
                  </a:cubicBezTo>
                  <a:cubicBezTo>
                    <a:pt x="20" y="89"/>
                    <a:pt x="33" y="83"/>
                    <a:pt x="33" y="83"/>
                  </a:cubicBezTo>
                  <a:cubicBezTo>
                    <a:pt x="39" y="85"/>
                    <a:pt x="39" y="85"/>
                    <a:pt x="39" y="85"/>
                  </a:cubicBezTo>
                  <a:cubicBezTo>
                    <a:pt x="45" y="98"/>
                    <a:pt x="45" y="98"/>
                    <a:pt x="45" y="98"/>
                  </a:cubicBezTo>
                  <a:cubicBezTo>
                    <a:pt x="56" y="98"/>
                    <a:pt x="56" y="98"/>
                    <a:pt x="56" y="98"/>
                  </a:cubicBezTo>
                  <a:cubicBezTo>
                    <a:pt x="57" y="98"/>
                    <a:pt x="62" y="85"/>
                    <a:pt x="62" y="85"/>
                  </a:cubicBezTo>
                  <a:cubicBezTo>
                    <a:pt x="68" y="82"/>
                    <a:pt x="68" y="82"/>
                    <a:pt x="68" y="82"/>
                  </a:cubicBezTo>
                  <a:cubicBezTo>
                    <a:pt x="68" y="82"/>
                    <a:pt x="81" y="88"/>
                    <a:pt x="82" y="88"/>
                  </a:cubicBezTo>
                  <a:cubicBezTo>
                    <a:pt x="90" y="80"/>
                    <a:pt x="90" y="80"/>
                    <a:pt x="90" y="80"/>
                  </a:cubicBezTo>
                  <a:cubicBezTo>
                    <a:pt x="84" y="67"/>
                    <a:pt x="84" y="67"/>
                    <a:pt x="84" y="67"/>
                  </a:cubicBezTo>
                  <a:cubicBezTo>
                    <a:pt x="86" y="61"/>
                    <a:pt x="86" y="61"/>
                    <a:pt x="86" y="61"/>
                  </a:cubicBezTo>
                  <a:cubicBezTo>
                    <a:pt x="86" y="61"/>
                    <a:pt x="86" y="61"/>
                    <a:pt x="86" y="61"/>
                  </a:cubicBezTo>
                  <a:close/>
                  <a:moveTo>
                    <a:pt x="50" y="65"/>
                  </a:moveTo>
                  <a:cubicBezTo>
                    <a:pt x="42" y="65"/>
                    <a:pt x="35" y="58"/>
                    <a:pt x="35" y="50"/>
                  </a:cubicBezTo>
                  <a:cubicBezTo>
                    <a:pt x="35" y="40"/>
                    <a:pt x="42" y="33"/>
                    <a:pt x="50" y="33"/>
                  </a:cubicBezTo>
                  <a:cubicBezTo>
                    <a:pt x="59" y="33"/>
                    <a:pt x="66" y="40"/>
                    <a:pt x="66" y="50"/>
                  </a:cubicBezTo>
                  <a:cubicBezTo>
                    <a:pt x="66" y="58"/>
                    <a:pt x="59" y="65"/>
                    <a:pt x="50" y="65"/>
                  </a:cubicBezTo>
                  <a:close/>
                </a:path>
              </a:pathLst>
            </a:custGeom>
            <a:solidFill>
              <a:schemeClr val="accent4"/>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grpSp>
      <p:grpSp>
        <p:nvGrpSpPr>
          <p:cNvPr id="14" name="Group 67"/>
          <p:cNvGrpSpPr/>
          <p:nvPr/>
        </p:nvGrpSpPr>
        <p:grpSpPr>
          <a:xfrm>
            <a:off x="398795" y="3358825"/>
            <a:ext cx="2393317" cy="2403461"/>
            <a:chOff x="705364" y="2937461"/>
            <a:chExt cx="2393449" cy="2403462"/>
          </a:xfrm>
        </p:grpSpPr>
        <p:sp>
          <p:nvSpPr>
            <p:cNvPr id="25" name="Freeform 5"/>
            <p:cNvSpPr/>
            <p:nvPr/>
          </p:nvSpPr>
          <p:spPr bwMode="auto">
            <a:xfrm flipH="1">
              <a:off x="705364" y="2937461"/>
              <a:ext cx="2393448" cy="2403461"/>
            </a:xfrm>
            <a:custGeom>
              <a:avLst/>
              <a:gdLst>
                <a:gd name="T0" fmla="*/ 252 w 505"/>
                <a:gd name="T1" fmla="*/ 0 h 505"/>
                <a:gd name="T2" fmla="*/ 331 w 505"/>
                <a:gd name="T3" fmla="*/ 78 h 505"/>
                <a:gd name="T4" fmla="*/ 252 w 505"/>
                <a:gd name="T5" fmla="*/ 157 h 505"/>
                <a:gd name="T6" fmla="*/ 157 w 505"/>
                <a:gd name="T7" fmla="*/ 252 h 505"/>
                <a:gd name="T8" fmla="*/ 252 w 505"/>
                <a:gd name="T9" fmla="*/ 348 h 505"/>
                <a:gd name="T10" fmla="*/ 348 w 505"/>
                <a:gd name="T11" fmla="*/ 252 h 505"/>
                <a:gd name="T12" fmla="*/ 427 w 505"/>
                <a:gd name="T13" fmla="*/ 174 h 505"/>
                <a:gd name="T14" fmla="*/ 505 w 505"/>
                <a:gd name="T15" fmla="*/ 252 h 505"/>
                <a:gd name="T16" fmla="*/ 252 w 505"/>
                <a:gd name="T17" fmla="*/ 505 h 505"/>
                <a:gd name="T18" fmla="*/ 0 w 505"/>
                <a:gd name="T19" fmla="*/ 252 h 505"/>
                <a:gd name="T20" fmla="*/ 252 w 505"/>
                <a:gd name="T21" fmla="*/ 0 h 5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05" h="505">
                  <a:moveTo>
                    <a:pt x="252" y="0"/>
                  </a:moveTo>
                  <a:cubicBezTo>
                    <a:pt x="296" y="0"/>
                    <a:pt x="331" y="35"/>
                    <a:pt x="331" y="78"/>
                  </a:cubicBezTo>
                  <a:cubicBezTo>
                    <a:pt x="331" y="121"/>
                    <a:pt x="296" y="157"/>
                    <a:pt x="252" y="157"/>
                  </a:cubicBezTo>
                  <a:cubicBezTo>
                    <a:pt x="200" y="157"/>
                    <a:pt x="157" y="200"/>
                    <a:pt x="157" y="252"/>
                  </a:cubicBezTo>
                  <a:cubicBezTo>
                    <a:pt x="157" y="305"/>
                    <a:pt x="200" y="348"/>
                    <a:pt x="252" y="348"/>
                  </a:cubicBezTo>
                  <a:cubicBezTo>
                    <a:pt x="305" y="348"/>
                    <a:pt x="348" y="305"/>
                    <a:pt x="348" y="252"/>
                  </a:cubicBezTo>
                  <a:cubicBezTo>
                    <a:pt x="348" y="209"/>
                    <a:pt x="383" y="174"/>
                    <a:pt x="427" y="174"/>
                  </a:cubicBezTo>
                  <a:cubicBezTo>
                    <a:pt x="470" y="174"/>
                    <a:pt x="505" y="209"/>
                    <a:pt x="505" y="252"/>
                  </a:cubicBezTo>
                  <a:cubicBezTo>
                    <a:pt x="505" y="392"/>
                    <a:pt x="392" y="505"/>
                    <a:pt x="252" y="505"/>
                  </a:cubicBezTo>
                  <a:cubicBezTo>
                    <a:pt x="113" y="505"/>
                    <a:pt x="0" y="392"/>
                    <a:pt x="0" y="252"/>
                  </a:cubicBezTo>
                  <a:cubicBezTo>
                    <a:pt x="0" y="113"/>
                    <a:pt x="113" y="0"/>
                    <a:pt x="252" y="0"/>
                  </a:cubicBezTo>
                  <a:close/>
                </a:path>
              </a:pathLst>
            </a:custGeom>
            <a:solidFill>
              <a:schemeClr val="accent1"/>
            </a:solidFill>
            <a:ln>
              <a:noFill/>
            </a:ln>
          </p:spPr>
          <p:txBody>
            <a:bodyPr vert="horz" wrap="square" lIns="0" tIns="0" rIns="0" bIns="0" numCol="1" anchor="ctr" anchorCtr="0" compatLnSpc="1"/>
            <a:lstStyle/>
            <a:p>
              <a:pPr algn="just">
                <a:lnSpc>
                  <a:spcPct val="120000"/>
                </a:lnSpc>
              </a:pPr>
              <a:endParaRPr lang="en-US" sz="800" dirty="0">
                <a:cs typeface="+mn-ea"/>
                <a:sym typeface="+mn-lt"/>
              </a:endParaRPr>
            </a:p>
          </p:txBody>
        </p:sp>
        <p:sp>
          <p:nvSpPr>
            <p:cNvPr id="26" name="Freeform 6"/>
            <p:cNvSpPr/>
            <p:nvPr/>
          </p:nvSpPr>
          <p:spPr bwMode="auto">
            <a:xfrm flipH="1">
              <a:off x="705364" y="2937461"/>
              <a:ext cx="1199729" cy="1574266"/>
            </a:xfrm>
            <a:custGeom>
              <a:avLst/>
              <a:gdLst>
                <a:gd name="T0" fmla="*/ 0 w 253"/>
                <a:gd name="T1" fmla="*/ 157 h 331"/>
                <a:gd name="T2" fmla="*/ 96 w 253"/>
                <a:gd name="T3" fmla="*/ 252 h 331"/>
                <a:gd name="T4" fmla="*/ 175 w 253"/>
                <a:gd name="T5" fmla="*/ 331 h 331"/>
                <a:gd name="T6" fmla="*/ 253 w 253"/>
                <a:gd name="T7" fmla="*/ 252 h 331"/>
                <a:gd name="T8" fmla="*/ 0 w 253"/>
                <a:gd name="T9" fmla="*/ 0 h 331"/>
                <a:gd name="T10" fmla="*/ 0 w 253"/>
                <a:gd name="T11" fmla="*/ 157 h 331"/>
              </a:gdLst>
              <a:ahLst/>
              <a:cxnLst>
                <a:cxn ang="0">
                  <a:pos x="T0" y="T1"/>
                </a:cxn>
                <a:cxn ang="0">
                  <a:pos x="T2" y="T3"/>
                </a:cxn>
                <a:cxn ang="0">
                  <a:pos x="T4" y="T5"/>
                </a:cxn>
                <a:cxn ang="0">
                  <a:pos x="T6" y="T7"/>
                </a:cxn>
                <a:cxn ang="0">
                  <a:pos x="T8" y="T9"/>
                </a:cxn>
                <a:cxn ang="0">
                  <a:pos x="T10" y="T11"/>
                </a:cxn>
              </a:cxnLst>
              <a:rect l="0" t="0" r="r" b="b"/>
              <a:pathLst>
                <a:path w="253" h="331">
                  <a:moveTo>
                    <a:pt x="0" y="157"/>
                  </a:moveTo>
                  <a:cubicBezTo>
                    <a:pt x="53" y="157"/>
                    <a:pt x="96" y="200"/>
                    <a:pt x="96" y="252"/>
                  </a:cubicBezTo>
                  <a:cubicBezTo>
                    <a:pt x="96" y="296"/>
                    <a:pt x="131" y="331"/>
                    <a:pt x="175" y="331"/>
                  </a:cubicBezTo>
                  <a:cubicBezTo>
                    <a:pt x="218" y="331"/>
                    <a:pt x="253" y="296"/>
                    <a:pt x="253" y="252"/>
                  </a:cubicBezTo>
                  <a:cubicBezTo>
                    <a:pt x="253" y="113"/>
                    <a:pt x="140" y="0"/>
                    <a:pt x="0" y="0"/>
                  </a:cubicBezTo>
                  <a:lnTo>
                    <a:pt x="0" y="157"/>
                  </a:lnTo>
                  <a:close/>
                </a:path>
              </a:pathLst>
            </a:custGeom>
            <a:solidFill>
              <a:schemeClr val="accent4"/>
            </a:solidFill>
            <a:ln>
              <a:noFill/>
            </a:ln>
          </p:spPr>
          <p:txBody>
            <a:bodyPr vert="horz" wrap="square" lIns="0" tIns="0" rIns="0" bIns="0" numCol="1" anchor="ctr" anchorCtr="0" compatLnSpc="1"/>
            <a:lstStyle/>
            <a:p>
              <a:pPr algn="just">
                <a:lnSpc>
                  <a:spcPct val="120000"/>
                </a:lnSpc>
              </a:pPr>
              <a:endParaRPr lang="en-US" sz="800" dirty="0">
                <a:cs typeface="+mn-ea"/>
                <a:sym typeface="+mn-lt"/>
              </a:endParaRPr>
            </a:p>
          </p:txBody>
        </p:sp>
        <p:sp>
          <p:nvSpPr>
            <p:cNvPr id="27" name="Oval 7"/>
            <p:cNvSpPr>
              <a:spLocks noChangeArrowheads="1"/>
            </p:cNvSpPr>
            <p:nvPr/>
          </p:nvSpPr>
          <p:spPr bwMode="auto">
            <a:xfrm flipH="1">
              <a:off x="1530552" y="2937461"/>
              <a:ext cx="743071" cy="747076"/>
            </a:xfrm>
            <a:prstGeom prst="ellipse">
              <a:avLst/>
            </a:prstGeom>
            <a:solidFill>
              <a:schemeClr val="accent1"/>
            </a:solidFill>
            <a:ln>
              <a:noFill/>
            </a:ln>
          </p:spPr>
          <p:txBody>
            <a:bodyPr vert="horz" wrap="square" lIns="0" tIns="0" rIns="0" bIns="0" numCol="1" anchor="ctr" anchorCtr="0" compatLnSpc="1"/>
            <a:lstStyle/>
            <a:p>
              <a:pPr algn="just">
                <a:lnSpc>
                  <a:spcPct val="120000"/>
                </a:lnSpc>
              </a:pPr>
              <a:endParaRPr lang="en-US" sz="800" dirty="0">
                <a:solidFill>
                  <a:schemeClr val="bg1"/>
                </a:solidFill>
                <a:cs typeface="+mn-ea"/>
                <a:sym typeface="+mn-lt"/>
              </a:endParaRPr>
            </a:p>
          </p:txBody>
        </p:sp>
        <p:sp>
          <p:nvSpPr>
            <p:cNvPr id="28" name="Freeform 8"/>
            <p:cNvSpPr/>
            <p:nvPr/>
          </p:nvSpPr>
          <p:spPr bwMode="auto">
            <a:xfrm flipH="1">
              <a:off x="705364" y="4137190"/>
              <a:ext cx="1568259" cy="1203733"/>
            </a:xfrm>
            <a:custGeom>
              <a:avLst/>
              <a:gdLst>
                <a:gd name="T0" fmla="*/ 174 w 331"/>
                <a:gd name="T1" fmla="*/ 0 h 253"/>
                <a:gd name="T2" fmla="*/ 78 w 331"/>
                <a:gd name="T3" fmla="*/ 96 h 253"/>
                <a:gd name="T4" fmla="*/ 0 w 331"/>
                <a:gd name="T5" fmla="*/ 175 h 253"/>
                <a:gd name="T6" fmla="*/ 78 w 331"/>
                <a:gd name="T7" fmla="*/ 253 h 253"/>
                <a:gd name="T8" fmla="*/ 331 w 331"/>
                <a:gd name="T9" fmla="*/ 0 h 253"/>
                <a:gd name="T10" fmla="*/ 174 w 331"/>
                <a:gd name="T11" fmla="*/ 0 h 253"/>
              </a:gdLst>
              <a:ahLst/>
              <a:cxnLst>
                <a:cxn ang="0">
                  <a:pos x="T0" y="T1"/>
                </a:cxn>
                <a:cxn ang="0">
                  <a:pos x="T2" y="T3"/>
                </a:cxn>
                <a:cxn ang="0">
                  <a:pos x="T4" y="T5"/>
                </a:cxn>
                <a:cxn ang="0">
                  <a:pos x="T6" y="T7"/>
                </a:cxn>
                <a:cxn ang="0">
                  <a:pos x="T8" y="T9"/>
                </a:cxn>
                <a:cxn ang="0">
                  <a:pos x="T10" y="T11"/>
                </a:cxn>
              </a:cxnLst>
              <a:rect l="0" t="0" r="r" b="b"/>
              <a:pathLst>
                <a:path w="331" h="253">
                  <a:moveTo>
                    <a:pt x="174" y="0"/>
                  </a:moveTo>
                  <a:cubicBezTo>
                    <a:pt x="174" y="53"/>
                    <a:pt x="131" y="96"/>
                    <a:pt x="78" y="96"/>
                  </a:cubicBezTo>
                  <a:cubicBezTo>
                    <a:pt x="35" y="96"/>
                    <a:pt x="0" y="131"/>
                    <a:pt x="0" y="175"/>
                  </a:cubicBezTo>
                  <a:cubicBezTo>
                    <a:pt x="0" y="218"/>
                    <a:pt x="35" y="253"/>
                    <a:pt x="78" y="253"/>
                  </a:cubicBezTo>
                  <a:cubicBezTo>
                    <a:pt x="218" y="253"/>
                    <a:pt x="331" y="140"/>
                    <a:pt x="331" y="0"/>
                  </a:cubicBezTo>
                  <a:lnTo>
                    <a:pt x="174" y="0"/>
                  </a:lnTo>
                  <a:close/>
                </a:path>
              </a:pathLst>
            </a:custGeom>
            <a:solidFill>
              <a:schemeClr val="accent3"/>
            </a:solidFill>
            <a:ln>
              <a:noFill/>
            </a:ln>
          </p:spPr>
          <p:txBody>
            <a:bodyPr vert="horz" wrap="square" lIns="0" tIns="0" rIns="0" bIns="0" numCol="1" anchor="ctr" anchorCtr="0" compatLnSpc="1"/>
            <a:lstStyle/>
            <a:p>
              <a:pPr algn="just">
                <a:lnSpc>
                  <a:spcPct val="120000"/>
                </a:lnSpc>
              </a:pPr>
              <a:endParaRPr lang="en-US" sz="800" dirty="0">
                <a:cs typeface="+mn-ea"/>
                <a:sym typeface="+mn-lt"/>
              </a:endParaRPr>
            </a:p>
          </p:txBody>
        </p:sp>
        <p:sp>
          <p:nvSpPr>
            <p:cNvPr id="29" name="Oval 9"/>
            <p:cNvSpPr>
              <a:spLocks noChangeArrowheads="1"/>
            </p:cNvSpPr>
            <p:nvPr/>
          </p:nvSpPr>
          <p:spPr bwMode="auto">
            <a:xfrm flipH="1">
              <a:off x="705364" y="3764652"/>
              <a:ext cx="745073" cy="747076"/>
            </a:xfrm>
            <a:prstGeom prst="ellipse">
              <a:avLst/>
            </a:prstGeom>
            <a:solidFill>
              <a:schemeClr val="accent4"/>
            </a:solidFill>
            <a:ln>
              <a:noFill/>
            </a:ln>
          </p:spPr>
          <p:txBody>
            <a:bodyPr vert="horz" wrap="square" lIns="0" tIns="0" rIns="0" bIns="0" numCol="1" anchor="ctr" anchorCtr="0" compatLnSpc="1"/>
            <a:lstStyle/>
            <a:p>
              <a:pPr algn="just">
                <a:lnSpc>
                  <a:spcPct val="120000"/>
                </a:lnSpc>
              </a:pPr>
              <a:endParaRPr lang="en-US" sz="800" dirty="0">
                <a:solidFill>
                  <a:schemeClr val="bg1"/>
                </a:solidFill>
                <a:cs typeface="+mn-ea"/>
                <a:sym typeface="+mn-lt"/>
              </a:endParaRPr>
            </a:p>
          </p:txBody>
        </p:sp>
        <p:sp>
          <p:nvSpPr>
            <p:cNvPr id="30" name="Freeform 10"/>
            <p:cNvSpPr/>
            <p:nvPr/>
          </p:nvSpPr>
          <p:spPr bwMode="auto">
            <a:xfrm flipH="1">
              <a:off x="1905093" y="3764652"/>
              <a:ext cx="1193719" cy="1576271"/>
            </a:xfrm>
            <a:custGeom>
              <a:avLst/>
              <a:gdLst>
                <a:gd name="T0" fmla="*/ 252 w 252"/>
                <a:gd name="T1" fmla="*/ 174 h 331"/>
                <a:gd name="T2" fmla="*/ 157 w 252"/>
                <a:gd name="T3" fmla="*/ 78 h 331"/>
                <a:gd name="T4" fmla="*/ 78 w 252"/>
                <a:gd name="T5" fmla="*/ 0 h 331"/>
                <a:gd name="T6" fmla="*/ 0 w 252"/>
                <a:gd name="T7" fmla="*/ 78 h 331"/>
                <a:gd name="T8" fmla="*/ 252 w 252"/>
                <a:gd name="T9" fmla="*/ 331 h 331"/>
                <a:gd name="T10" fmla="*/ 252 w 252"/>
                <a:gd name="T11" fmla="*/ 174 h 331"/>
              </a:gdLst>
              <a:ahLst/>
              <a:cxnLst>
                <a:cxn ang="0">
                  <a:pos x="T0" y="T1"/>
                </a:cxn>
                <a:cxn ang="0">
                  <a:pos x="T2" y="T3"/>
                </a:cxn>
                <a:cxn ang="0">
                  <a:pos x="T4" y="T5"/>
                </a:cxn>
                <a:cxn ang="0">
                  <a:pos x="T6" y="T7"/>
                </a:cxn>
                <a:cxn ang="0">
                  <a:pos x="T8" y="T9"/>
                </a:cxn>
                <a:cxn ang="0">
                  <a:pos x="T10" y="T11"/>
                </a:cxn>
              </a:cxnLst>
              <a:rect l="0" t="0" r="r" b="b"/>
              <a:pathLst>
                <a:path w="252" h="331">
                  <a:moveTo>
                    <a:pt x="252" y="174"/>
                  </a:moveTo>
                  <a:cubicBezTo>
                    <a:pt x="200" y="174"/>
                    <a:pt x="157" y="131"/>
                    <a:pt x="157" y="78"/>
                  </a:cubicBezTo>
                  <a:cubicBezTo>
                    <a:pt x="157" y="35"/>
                    <a:pt x="122" y="0"/>
                    <a:pt x="78" y="0"/>
                  </a:cubicBezTo>
                  <a:cubicBezTo>
                    <a:pt x="35" y="0"/>
                    <a:pt x="0" y="35"/>
                    <a:pt x="0" y="78"/>
                  </a:cubicBezTo>
                  <a:cubicBezTo>
                    <a:pt x="0" y="218"/>
                    <a:pt x="113" y="331"/>
                    <a:pt x="252" y="331"/>
                  </a:cubicBezTo>
                  <a:lnTo>
                    <a:pt x="252" y="174"/>
                  </a:lnTo>
                  <a:close/>
                </a:path>
              </a:pathLst>
            </a:custGeom>
            <a:solidFill>
              <a:schemeClr val="accent2"/>
            </a:solidFill>
            <a:ln>
              <a:noFill/>
            </a:ln>
          </p:spPr>
          <p:txBody>
            <a:bodyPr vert="horz" wrap="square" lIns="0" tIns="0" rIns="0" bIns="0" numCol="1" anchor="ctr" anchorCtr="0" compatLnSpc="1"/>
            <a:lstStyle/>
            <a:p>
              <a:pPr algn="just">
                <a:lnSpc>
                  <a:spcPct val="120000"/>
                </a:lnSpc>
              </a:pPr>
              <a:endParaRPr lang="en-US" sz="800" dirty="0">
                <a:cs typeface="+mn-ea"/>
                <a:sym typeface="+mn-lt"/>
              </a:endParaRPr>
            </a:p>
          </p:txBody>
        </p:sp>
        <p:sp>
          <p:nvSpPr>
            <p:cNvPr id="31" name="Oval 11"/>
            <p:cNvSpPr>
              <a:spLocks noChangeArrowheads="1"/>
            </p:cNvSpPr>
            <p:nvPr/>
          </p:nvSpPr>
          <p:spPr bwMode="auto">
            <a:xfrm flipH="1">
              <a:off x="1530552" y="4593847"/>
              <a:ext cx="743071" cy="747076"/>
            </a:xfrm>
            <a:prstGeom prst="ellipse">
              <a:avLst/>
            </a:prstGeom>
            <a:solidFill>
              <a:schemeClr val="accent3"/>
            </a:solidFill>
            <a:ln>
              <a:noFill/>
            </a:ln>
          </p:spPr>
          <p:txBody>
            <a:bodyPr vert="horz" wrap="square" lIns="0" tIns="0" rIns="0" bIns="0" numCol="1" anchor="ctr" anchorCtr="0" compatLnSpc="1"/>
            <a:lstStyle/>
            <a:p>
              <a:pPr algn="just">
                <a:lnSpc>
                  <a:spcPct val="120000"/>
                </a:lnSpc>
              </a:pPr>
              <a:endParaRPr lang="en-US" sz="800" dirty="0">
                <a:solidFill>
                  <a:schemeClr val="bg1"/>
                </a:solidFill>
                <a:cs typeface="+mn-ea"/>
                <a:sym typeface="+mn-lt"/>
              </a:endParaRPr>
            </a:p>
          </p:txBody>
        </p:sp>
        <p:sp>
          <p:nvSpPr>
            <p:cNvPr id="32" name="Oval 7"/>
            <p:cNvSpPr>
              <a:spLocks noChangeArrowheads="1"/>
            </p:cNvSpPr>
            <p:nvPr/>
          </p:nvSpPr>
          <p:spPr bwMode="auto">
            <a:xfrm flipH="1">
              <a:off x="2273623" y="3763651"/>
              <a:ext cx="825190" cy="747076"/>
            </a:xfrm>
            <a:prstGeom prst="ellipse">
              <a:avLst/>
            </a:prstGeom>
            <a:solidFill>
              <a:schemeClr val="accent2"/>
            </a:solidFill>
            <a:ln>
              <a:noFill/>
            </a:ln>
          </p:spPr>
          <p:txBody>
            <a:bodyPr vert="horz" wrap="square" lIns="0" tIns="0" rIns="0" bIns="0" numCol="1" anchor="ctr" anchorCtr="0" compatLnSpc="1"/>
            <a:lstStyle/>
            <a:p>
              <a:pPr algn="just">
                <a:lnSpc>
                  <a:spcPct val="120000"/>
                </a:lnSpc>
              </a:pPr>
              <a:endParaRPr lang="en-US" sz="800" dirty="0">
                <a:solidFill>
                  <a:schemeClr val="bg1"/>
                </a:solidFill>
                <a:cs typeface="+mn-ea"/>
                <a:sym typeface="+mn-lt"/>
              </a:endParaRPr>
            </a:p>
          </p:txBody>
        </p:sp>
        <p:sp>
          <p:nvSpPr>
            <p:cNvPr id="33" name="Oval 32"/>
            <p:cNvSpPr/>
            <p:nvPr/>
          </p:nvSpPr>
          <p:spPr>
            <a:xfrm flipH="1">
              <a:off x="1446432" y="3684537"/>
              <a:ext cx="909310" cy="909310"/>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0" tIns="0" rIns="0" bIns="0" rtlCol="0" anchor="ctr"/>
            <a:lstStyle/>
            <a:p>
              <a:pPr algn="just">
                <a:lnSpc>
                  <a:spcPct val="120000"/>
                </a:lnSpc>
              </a:pPr>
              <a:endParaRPr lang="en-US" sz="800" dirty="0">
                <a:solidFill>
                  <a:schemeClr val="tx1">
                    <a:lumMod val="75000"/>
                    <a:lumOff val="25000"/>
                  </a:schemeClr>
                </a:solidFill>
                <a:cs typeface="+mn-ea"/>
                <a:sym typeface="+mn-lt"/>
              </a:endParaRPr>
            </a:p>
          </p:txBody>
        </p:sp>
      </p:grpSp>
      <p:grpSp>
        <p:nvGrpSpPr>
          <p:cNvPr id="60" name="Group 33"/>
          <p:cNvGrpSpPr/>
          <p:nvPr/>
        </p:nvGrpSpPr>
        <p:grpSpPr>
          <a:xfrm flipH="1">
            <a:off x="2758328" y="1701977"/>
            <a:ext cx="4143933" cy="2643219"/>
            <a:chOff x="3250127" y="2017480"/>
            <a:chExt cx="4428857" cy="2824802"/>
          </a:xfrm>
        </p:grpSpPr>
        <p:sp>
          <p:nvSpPr>
            <p:cNvPr id="67" name="Rectangle 34"/>
            <p:cNvSpPr>
              <a:spLocks noChangeArrowheads="1"/>
            </p:cNvSpPr>
            <p:nvPr/>
          </p:nvSpPr>
          <p:spPr bwMode="auto">
            <a:xfrm flipH="1">
              <a:off x="3779907" y="2042417"/>
              <a:ext cx="1599265" cy="1038198"/>
            </a:xfrm>
            <a:prstGeom prst="rect">
              <a:avLst/>
            </a:prstGeom>
            <a:solidFill>
              <a:schemeClr val="accent5">
                <a:lumMod val="60000"/>
                <a:lumOff val="40000"/>
              </a:schemeClr>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68" name="Rectangle 67"/>
            <p:cNvSpPr>
              <a:spLocks noChangeArrowheads="1"/>
            </p:cNvSpPr>
            <p:nvPr/>
          </p:nvSpPr>
          <p:spPr bwMode="auto">
            <a:xfrm flipH="1">
              <a:off x="6431608" y="4671097"/>
              <a:ext cx="1247376" cy="163249"/>
            </a:xfrm>
            <a:prstGeom prst="rect">
              <a:avLst/>
            </a:prstGeom>
            <a:solidFill>
              <a:schemeClr val="accent5">
                <a:lumMod val="60000"/>
                <a:lumOff val="40000"/>
              </a:schemeClr>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77" name="Freeform 42"/>
            <p:cNvSpPr/>
            <p:nvPr/>
          </p:nvSpPr>
          <p:spPr bwMode="auto">
            <a:xfrm flipH="1">
              <a:off x="5361996" y="2017480"/>
              <a:ext cx="1069612" cy="2824802"/>
            </a:xfrm>
            <a:custGeom>
              <a:avLst/>
              <a:gdLst>
                <a:gd name="T0" fmla="*/ 0 w 401"/>
                <a:gd name="T1" fmla="*/ 730 h 793"/>
                <a:gd name="T2" fmla="*/ 401 w 401"/>
                <a:gd name="T3" fmla="*/ 0 h 793"/>
                <a:gd name="T4" fmla="*/ 401 w 401"/>
                <a:gd name="T5" fmla="*/ 419 h 793"/>
                <a:gd name="T6" fmla="*/ 0 w 401"/>
                <a:gd name="T7" fmla="*/ 793 h 793"/>
                <a:gd name="T8" fmla="*/ 0 w 401"/>
                <a:gd name="T9" fmla="*/ 730 h 793"/>
              </a:gdLst>
              <a:ahLst/>
              <a:cxnLst>
                <a:cxn ang="0">
                  <a:pos x="T0" y="T1"/>
                </a:cxn>
                <a:cxn ang="0">
                  <a:pos x="T2" y="T3"/>
                </a:cxn>
                <a:cxn ang="0">
                  <a:pos x="T4" y="T5"/>
                </a:cxn>
                <a:cxn ang="0">
                  <a:pos x="T6" y="T7"/>
                </a:cxn>
                <a:cxn ang="0">
                  <a:pos x="T8" y="T9"/>
                </a:cxn>
              </a:cxnLst>
              <a:rect l="0" t="0" r="r" b="b"/>
              <a:pathLst>
                <a:path w="401" h="793">
                  <a:moveTo>
                    <a:pt x="0" y="730"/>
                  </a:moveTo>
                  <a:lnTo>
                    <a:pt x="401" y="0"/>
                  </a:lnTo>
                  <a:lnTo>
                    <a:pt x="401" y="419"/>
                  </a:lnTo>
                  <a:lnTo>
                    <a:pt x="0" y="793"/>
                  </a:lnTo>
                  <a:lnTo>
                    <a:pt x="0" y="730"/>
                  </a:lnTo>
                  <a:close/>
                </a:path>
              </a:pathLst>
            </a:custGeom>
            <a:solidFill>
              <a:schemeClr val="accent5">
                <a:lumMod val="60000"/>
                <a:lumOff val="40000"/>
              </a:schemeClr>
            </a:solidFill>
            <a:ln>
              <a:noFill/>
            </a:ln>
          </p:spPr>
          <p:txBody>
            <a:bodyPr vert="horz" wrap="square" lIns="128580" tIns="64291" rIns="128580" bIns="64291" numCol="1" anchor="t" anchorCtr="0" compatLnSpc="1"/>
            <a:lstStyle/>
            <a:p>
              <a:pPr algn="just">
                <a:lnSpc>
                  <a:spcPct val="120000"/>
                </a:lnSpc>
              </a:pPr>
              <a:endParaRPr lang="en-US" sz="800" dirty="0">
                <a:cs typeface="+mn-ea"/>
                <a:sym typeface="+mn-lt"/>
              </a:endParaRPr>
            </a:p>
          </p:txBody>
        </p:sp>
        <p:sp>
          <p:nvSpPr>
            <p:cNvPr id="78" name="Oval 77"/>
            <p:cNvSpPr/>
            <p:nvPr/>
          </p:nvSpPr>
          <p:spPr>
            <a:xfrm>
              <a:off x="3250127" y="2032629"/>
              <a:ext cx="1035295" cy="1035295"/>
            </a:xfrm>
            <a:prstGeom prst="ellipse">
              <a:avLst/>
            </a:prstGeom>
            <a:solidFill>
              <a:schemeClr val="accent5">
                <a:lumMod val="60000"/>
                <a:lumOff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US" sz="800" dirty="0">
                <a:cs typeface="+mn-ea"/>
                <a:sym typeface="+mn-lt"/>
              </a:endParaRPr>
            </a:p>
          </p:txBody>
        </p:sp>
      </p:grpSp>
      <p:sp>
        <p:nvSpPr>
          <p:cNvPr id="79" name="Rectangle 2"/>
          <p:cNvSpPr txBox="1">
            <a:spLocks noChangeArrowheads="1"/>
          </p:cNvSpPr>
          <p:nvPr/>
        </p:nvSpPr>
        <p:spPr>
          <a:xfrm>
            <a:off x="2118297" y="263704"/>
            <a:ext cx="8229600" cy="850900"/>
          </a:xfrm>
        </p:spPr>
        <p:txBody>
          <a:bodyPr wrap="none">
            <a:sp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altLang="zh-CN" sz="3600" b="1" dirty="0">
                <a:solidFill>
                  <a:schemeClr val="accent1"/>
                </a:solidFill>
                <a:latin typeface="+mn-lt"/>
                <a:ea typeface="+mn-ea"/>
                <a:cs typeface="+mn-ea"/>
              </a:rPr>
              <a:t>HTTP </a:t>
            </a:r>
            <a:r>
              <a:rPr lang="zh-CN" altLang="en-US" sz="3600" b="1" dirty="0">
                <a:solidFill>
                  <a:schemeClr val="accent1"/>
                </a:solidFill>
                <a:latin typeface="+mn-lt"/>
                <a:ea typeface="+mn-ea"/>
                <a:cs typeface="+mn-ea"/>
              </a:rPr>
              <a:t>响应的状态码</a:t>
            </a:r>
            <a:endParaRPr lang="zh-CN" altLang="en-US" sz="3600" b="1" dirty="0">
              <a:solidFill>
                <a:schemeClr val="accent1"/>
              </a:solidFill>
              <a:latin typeface="+mn-lt"/>
              <a:ea typeface="+mn-ea"/>
              <a:cs typeface="+mn-ea"/>
            </a:endParaRPr>
          </a:p>
        </p:txBody>
      </p:sp>
      <p:sp>
        <p:nvSpPr>
          <p:cNvPr id="15" name="TextBox 14"/>
          <p:cNvSpPr txBox="1"/>
          <p:nvPr/>
        </p:nvSpPr>
        <p:spPr>
          <a:xfrm>
            <a:off x="5165362" y="1946233"/>
            <a:ext cx="1536416" cy="738664"/>
          </a:xfrm>
          <a:prstGeom prst="rect">
            <a:avLst/>
          </a:prstGeom>
          <a:noFill/>
        </p:spPr>
        <p:txBody>
          <a:bodyPr wrap="square" rtlCol="0">
            <a:spAutoFit/>
          </a:bodyPr>
          <a:lstStyle/>
          <a:p>
            <a:r>
              <a:rPr lang="en-US" altLang="zh-CN" sz="2400" b="1" dirty="0">
                <a:solidFill>
                  <a:schemeClr val="bg1"/>
                </a:solidFill>
              </a:rPr>
              <a:t>200 OK</a:t>
            </a:r>
            <a:endParaRPr lang="en-US" altLang="zh-CN" sz="2400" b="1" dirty="0">
              <a:solidFill>
                <a:schemeClr val="bg1"/>
              </a:solidFill>
            </a:endParaRPr>
          </a:p>
          <a:p>
            <a:endParaRPr lang="en-US" dirty="0"/>
          </a:p>
        </p:txBody>
      </p:sp>
      <p:sp>
        <p:nvSpPr>
          <p:cNvPr id="81" name="TextBox 80"/>
          <p:cNvSpPr txBox="1"/>
          <p:nvPr/>
        </p:nvSpPr>
        <p:spPr>
          <a:xfrm>
            <a:off x="5144323" y="2838459"/>
            <a:ext cx="1701721" cy="923330"/>
          </a:xfrm>
          <a:prstGeom prst="rect">
            <a:avLst/>
          </a:prstGeom>
          <a:noFill/>
        </p:spPr>
        <p:txBody>
          <a:bodyPr wrap="square" rtlCol="0">
            <a:spAutoFit/>
          </a:bodyPr>
          <a:lstStyle/>
          <a:p>
            <a:r>
              <a:rPr lang="en-US" altLang="zh-CN" b="1" dirty="0">
                <a:solidFill>
                  <a:schemeClr val="bg1"/>
                </a:solidFill>
              </a:rPr>
              <a:t>301 Moved Permanently</a:t>
            </a:r>
            <a:endParaRPr lang="en-US" altLang="zh-CN" b="1" dirty="0">
              <a:solidFill>
                <a:schemeClr val="bg1"/>
              </a:solidFill>
            </a:endParaRPr>
          </a:p>
          <a:p>
            <a:endParaRPr lang="en-US" dirty="0"/>
          </a:p>
        </p:txBody>
      </p:sp>
      <p:sp>
        <p:nvSpPr>
          <p:cNvPr id="82" name="TextBox 81"/>
          <p:cNvSpPr txBox="1"/>
          <p:nvPr/>
        </p:nvSpPr>
        <p:spPr>
          <a:xfrm>
            <a:off x="5069132" y="3720567"/>
            <a:ext cx="1536416" cy="1107996"/>
          </a:xfrm>
          <a:prstGeom prst="rect">
            <a:avLst/>
          </a:prstGeom>
          <a:noFill/>
        </p:spPr>
        <p:txBody>
          <a:bodyPr wrap="square" rtlCol="0">
            <a:spAutoFit/>
          </a:bodyPr>
          <a:lstStyle/>
          <a:p>
            <a:r>
              <a:rPr lang="en-US" altLang="zh-CN" sz="2400" b="1" dirty="0">
                <a:solidFill>
                  <a:schemeClr val="bg1"/>
                </a:solidFill>
              </a:rPr>
              <a:t>400 Bad Request</a:t>
            </a:r>
            <a:endParaRPr lang="en-US" altLang="zh-CN" sz="2400" b="1" dirty="0">
              <a:solidFill>
                <a:schemeClr val="bg1"/>
              </a:solidFill>
            </a:endParaRPr>
          </a:p>
          <a:p>
            <a:endParaRPr lang="en-US" dirty="0"/>
          </a:p>
        </p:txBody>
      </p:sp>
      <p:sp>
        <p:nvSpPr>
          <p:cNvPr id="83" name="TextBox 82"/>
          <p:cNvSpPr txBox="1"/>
          <p:nvPr/>
        </p:nvSpPr>
        <p:spPr>
          <a:xfrm>
            <a:off x="5116422" y="4754404"/>
            <a:ext cx="1536416" cy="1107996"/>
          </a:xfrm>
          <a:prstGeom prst="rect">
            <a:avLst/>
          </a:prstGeom>
          <a:noFill/>
        </p:spPr>
        <p:txBody>
          <a:bodyPr wrap="square" rtlCol="0">
            <a:spAutoFit/>
          </a:bodyPr>
          <a:lstStyle/>
          <a:p>
            <a:pPr>
              <a:buNone/>
            </a:pPr>
            <a:r>
              <a:rPr lang="en-US" altLang="zh-CN" sz="2400" b="1" dirty="0">
                <a:solidFill>
                  <a:schemeClr val="bg1"/>
                </a:solidFill>
              </a:rPr>
              <a:t>404 Not Found</a:t>
            </a:r>
            <a:endParaRPr lang="en-US" altLang="zh-CN" sz="2400" b="1" dirty="0">
              <a:solidFill>
                <a:schemeClr val="bg1"/>
              </a:solidFill>
            </a:endParaRPr>
          </a:p>
          <a:p>
            <a:endParaRPr lang="en-US" dirty="0"/>
          </a:p>
        </p:txBody>
      </p:sp>
      <p:sp>
        <p:nvSpPr>
          <p:cNvPr id="84" name="TextBox 83"/>
          <p:cNvSpPr txBox="1"/>
          <p:nvPr/>
        </p:nvSpPr>
        <p:spPr>
          <a:xfrm>
            <a:off x="5092777" y="5691620"/>
            <a:ext cx="1536416" cy="1200329"/>
          </a:xfrm>
          <a:prstGeom prst="rect">
            <a:avLst/>
          </a:prstGeom>
          <a:noFill/>
        </p:spPr>
        <p:txBody>
          <a:bodyPr wrap="square" rtlCol="0">
            <a:spAutoFit/>
          </a:bodyPr>
          <a:lstStyle/>
          <a:p>
            <a:pPr>
              <a:buNone/>
            </a:pPr>
            <a:r>
              <a:rPr lang="en-US" altLang="zh-CN" b="1" dirty="0">
                <a:solidFill>
                  <a:schemeClr val="bg1"/>
                </a:solidFill>
              </a:rPr>
              <a:t>505 HTTP Version Not Supported</a:t>
            </a:r>
            <a:endParaRPr lang="en-US" altLang="zh-CN" b="1" dirty="0">
              <a:solidFill>
                <a:schemeClr val="bg1"/>
              </a:solidFill>
            </a:endParaRPr>
          </a:p>
          <a:p>
            <a:endParaRPr lang="en-US" dirty="0"/>
          </a:p>
        </p:txBody>
      </p:sp>
      <p:sp>
        <p:nvSpPr>
          <p:cNvPr id="16" name="Rectangle 15"/>
          <p:cNvSpPr/>
          <p:nvPr/>
        </p:nvSpPr>
        <p:spPr>
          <a:xfrm>
            <a:off x="539517" y="929107"/>
            <a:ext cx="9697011" cy="954107"/>
          </a:xfrm>
          <a:prstGeom prst="rect">
            <a:avLst/>
          </a:prstGeom>
        </p:spPr>
        <p:txBody>
          <a:bodyPr wrap="square">
            <a:spAutoFit/>
          </a:bodyPr>
          <a:lstStyle/>
          <a:p>
            <a:r>
              <a:rPr lang="zh-CN" altLang="en-US" sz="2800" dirty="0"/>
              <a:t>位于服务器响应客户的响应消息的第一行</a:t>
            </a:r>
            <a:r>
              <a:rPr lang="en-US" altLang="zh-CN" sz="2800" dirty="0"/>
              <a:t>.</a:t>
            </a:r>
            <a:endParaRPr lang="en-US" altLang="zh-CN" sz="2800" dirty="0"/>
          </a:p>
          <a:p>
            <a:r>
              <a:rPr lang="zh-CN" altLang="en-US" sz="2800" dirty="0"/>
              <a:t>几个常见的样本状态码</a:t>
            </a:r>
            <a:endParaRPr lang="en-US" altLang="zh-CN" dirty="0"/>
          </a:p>
        </p:txBody>
      </p:sp>
      <p:sp>
        <p:nvSpPr>
          <p:cNvPr id="85"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14"/>
                                        </p:tgtEl>
                                        <p:attrNameLst>
                                          <p:attrName>style.visibility</p:attrName>
                                        </p:attrNameLst>
                                      </p:cBhvr>
                                      <p:to>
                                        <p:strVal val="visible"/>
                                      </p:to>
                                    </p:set>
                                    <p:anim calcmode="lin" valueType="num">
                                      <p:cBhvr>
                                        <p:cTn id="7" dur="500" fill="hold"/>
                                        <p:tgtEl>
                                          <p:spTgt spid="14"/>
                                        </p:tgtEl>
                                        <p:attrNameLst>
                                          <p:attrName>ppt_w</p:attrName>
                                        </p:attrNameLst>
                                      </p:cBhvr>
                                      <p:tavLst>
                                        <p:tav tm="0">
                                          <p:val>
                                            <p:fltVal val="0"/>
                                          </p:val>
                                        </p:tav>
                                        <p:tav tm="100000">
                                          <p:val>
                                            <p:strVal val="#ppt_w"/>
                                          </p:val>
                                        </p:tav>
                                      </p:tavLst>
                                    </p:anim>
                                    <p:anim calcmode="lin" valueType="num">
                                      <p:cBhvr>
                                        <p:cTn id="8" dur="500" fill="hold"/>
                                        <p:tgtEl>
                                          <p:spTgt spid="14"/>
                                        </p:tgtEl>
                                        <p:attrNameLst>
                                          <p:attrName>ppt_h</p:attrName>
                                        </p:attrNameLst>
                                      </p:cBhvr>
                                      <p:tavLst>
                                        <p:tav tm="0">
                                          <p:val>
                                            <p:fltVal val="0"/>
                                          </p:val>
                                        </p:tav>
                                        <p:tav tm="100000">
                                          <p:val>
                                            <p:strVal val="#ppt_h"/>
                                          </p:val>
                                        </p:tav>
                                      </p:tavLst>
                                    </p:anim>
                                    <p:anim calcmode="lin" valueType="num">
                                      <p:cBhvr>
                                        <p:cTn id="9" dur="500" fill="hold"/>
                                        <p:tgtEl>
                                          <p:spTgt spid="14"/>
                                        </p:tgtEl>
                                        <p:attrNameLst>
                                          <p:attrName>style.rotation</p:attrName>
                                        </p:attrNameLst>
                                      </p:cBhvr>
                                      <p:tavLst>
                                        <p:tav tm="0">
                                          <p:val>
                                            <p:fltVal val="360"/>
                                          </p:val>
                                        </p:tav>
                                        <p:tav tm="100000">
                                          <p:val>
                                            <p:fltVal val="0"/>
                                          </p:val>
                                        </p:tav>
                                      </p:tavLst>
                                    </p:anim>
                                    <p:animEffect transition="in" filter="fade">
                                      <p:cBhvr>
                                        <p:cTn id="10" dur="500"/>
                                        <p:tgtEl>
                                          <p:spTgt spid="14"/>
                                        </p:tgtEl>
                                      </p:cBhvr>
                                    </p:animEffect>
                                  </p:childTnLst>
                                </p:cTn>
                              </p:par>
                            </p:childTnLst>
                          </p:cTn>
                        </p:par>
                        <p:par>
                          <p:cTn id="11" fill="hold">
                            <p:stCondLst>
                              <p:cond delay="500"/>
                            </p:stCondLst>
                            <p:childTnLst>
                              <p:par>
                                <p:cTn id="12" presetID="10" presetClass="entr" presetSubtype="0" fill="hold" grpId="0" nodeType="afterEffect">
                                  <p:stCondLst>
                                    <p:cond delay="0"/>
                                  </p:stCondLst>
                                  <p:childTnLst>
                                    <p:set>
                                      <p:cBhvr>
                                        <p:cTn id="13" dur="1" fill="hold">
                                          <p:stCondLst>
                                            <p:cond delay="0"/>
                                          </p:stCondLst>
                                        </p:cTn>
                                        <p:tgtEl>
                                          <p:spTgt spid="73">
                                            <p:txEl>
                                              <p:pRg st="0" end="0"/>
                                            </p:txEl>
                                          </p:spTgt>
                                        </p:tgtEl>
                                        <p:attrNameLst>
                                          <p:attrName>style.visibility</p:attrName>
                                        </p:attrNameLst>
                                      </p:cBhvr>
                                      <p:to>
                                        <p:strVal val="visible"/>
                                      </p:to>
                                    </p:set>
                                    <p:animEffect transition="in" filter="fade">
                                      <p:cBhvr>
                                        <p:cTn id="14" dur="500"/>
                                        <p:tgtEl>
                                          <p:spTgt spid="73">
                                            <p:txEl>
                                              <p:pRg st="0" end="0"/>
                                            </p:txEl>
                                          </p:spTgt>
                                        </p:tgtEl>
                                      </p:cBhvr>
                                    </p:animEffect>
                                  </p:childTnLst>
                                </p:cTn>
                              </p:par>
                            </p:childTnLst>
                          </p:cTn>
                        </p:par>
                        <p:par>
                          <p:cTn id="15" fill="hold">
                            <p:stCondLst>
                              <p:cond delay="1000"/>
                            </p:stCondLst>
                            <p:childTnLst>
                              <p:par>
                                <p:cTn id="16" presetID="22" presetClass="entr" presetSubtype="8" fill="hold" nodeType="afterEffect">
                                  <p:stCondLst>
                                    <p:cond delay="0"/>
                                  </p:stCondLst>
                                  <p:childTnLst>
                                    <p:set>
                                      <p:cBhvr>
                                        <p:cTn id="17" dur="1" fill="hold">
                                          <p:stCondLst>
                                            <p:cond delay="0"/>
                                          </p:stCondLst>
                                        </p:cTn>
                                        <p:tgtEl>
                                          <p:spTgt spid="5"/>
                                        </p:tgtEl>
                                        <p:attrNameLst>
                                          <p:attrName>style.visibility</p:attrName>
                                        </p:attrNameLst>
                                      </p:cBhvr>
                                      <p:to>
                                        <p:strVal val="visible"/>
                                      </p:to>
                                    </p:set>
                                    <p:animEffect transition="in" filter="wipe(left)">
                                      <p:cBhvr>
                                        <p:cTn id="18" dur="500"/>
                                        <p:tgtEl>
                                          <p:spTgt spid="5"/>
                                        </p:tgtEl>
                                      </p:cBhvr>
                                    </p:animEffect>
                                  </p:childTnLst>
                                </p:cTn>
                              </p:par>
                            </p:childTnLst>
                          </p:cTn>
                        </p:par>
                        <p:par>
                          <p:cTn id="19" fill="hold">
                            <p:stCondLst>
                              <p:cond delay="1500"/>
                            </p:stCondLst>
                            <p:childTnLst>
                              <p:par>
                                <p:cTn id="20" presetID="10" presetClass="entr" presetSubtype="0" fill="hold" grpId="0" nodeType="afterEffect">
                                  <p:stCondLst>
                                    <p:cond delay="0"/>
                                  </p:stCondLst>
                                  <p:childTnLst>
                                    <p:set>
                                      <p:cBhvr>
                                        <p:cTn id="21" dur="1" fill="hold">
                                          <p:stCondLst>
                                            <p:cond delay="0"/>
                                          </p:stCondLst>
                                        </p:cTn>
                                        <p:tgtEl>
                                          <p:spTgt spid="74">
                                            <p:txEl>
                                              <p:pRg st="0" end="0"/>
                                            </p:txEl>
                                          </p:spTgt>
                                        </p:tgtEl>
                                        <p:attrNameLst>
                                          <p:attrName>style.visibility</p:attrName>
                                        </p:attrNameLst>
                                      </p:cBhvr>
                                      <p:to>
                                        <p:strVal val="visible"/>
                                      </p:to>
                                    </p:set>
                                    <p:animEffect transition="in" filter="fade">
                                      <p:cBhvr>
                                        <p:cTn id="22" dur="500"/>
                                        <p:tgtEl>
                                          <p:spTgt spid="74">
                                            <p:txEl>
                                              <p:pRg st="0" end="0"/>
                                            </p:txEl>
                                          </p:spTgt>
                                        </p:tgtEl>
                                      </p:cBhvr>
                                    </p:animEffect>
                                  </p:childTnLst>
                                </p:cTn>
                              </p:par>
                            </p:childTnLst>
                          </p:cTn>
                        </p:par>
                        <p:par>
                          <p:cTn id="23" fill="hold">
                            <p:stCondLst>
                              <p:cond delay="2000"/>
                            </p:stCondLst>
                            <p:childTnLst>
                              <p:par>
                                <p:cTn id="24" presetID="22" presetClass="entr" presetSubtype="8" fill="hold" nodeType="afterEffect">
                                  <p:stCondLst>
                                    <p:cond delay="0"/>
                                  </p:stCondLst>
                                  <p:childTnLst>
                                    <p:set>
                                      <p:cBhvr>
                                        <p:cTn id="25" dur="1" fill="hold">
                                          <p:stCondLst>
                                            <p:cond delay="0"/>
                                          </p:stCondLst>
                                        </p:cTn>
                                        <p:tgtEl>
                                          <p:spTgt spid="8"/>
                                        </p:tgtEl>
                                        <p:attrNameLst>
                                          <p:attrName>style.visibility</p:attrName>
                                        </p:attrNameLst>
                                      </p:cBhvr>
                                      <p:to>
                                        <p:strVal val="visible"/>
                                      </p:to>
                                    </p:set>
                                    <p:animEffect transition="in" filter="wipe(left)">
                                      <p:cBhvr>
                                        <p:cTn id="26" dur="500"/>
                                        <p:tgtEl>
                                          <p:spTgt spid="8"/>
                                        </p:tgtEl>
                                      </p:cBhvr>
                                    </p:animEffect>
                                  </p:childTnLst>
                                </p:cTn>
                              </p:par>
                            </p:childTnLst>
                          </p:cTn>
                        </p:par>
                        <p:par>
                          <p:cTn id="27" fill="hold">
                            <p:stCondLst>
                              <p:cond delay="2500"/>
                            </p:stCondLst>
                            <p:childTnLst>
                              <p:par>
                                <p:cTn id="28" presetID="10" presetClass="entr" presetSubtype="0" fill="hold" grpId="0" nodeType="afterEffect">
                                  <p:stCondLst>
                                    <p:cond delay="0"/>
                                  </p:stCondLst>
                                  <p:childTnLst>
                                    <p:set>
                                      <p:cBhvr>
                                        <p:cTn id="29" dur="1" fill="hold">
                                          <p:stCondLst>
                                            <p:cond delay="0"/>
                                          </p:stCondLst>
                                        </p:cTn>
                                        <p:tgtEl>
                                          <p:spTgt spid="75">
                                            <p:txEl>
                                              <p:pRg st="0" end="0"/>
                                            </p:txEl>
                                          </p:spTgt>
                                        </p:tgtEl>
                                        <p:attrNameLst>
                                          <p:attrName>style.visibility</p:attrName>
                                        </p:attrNameLst>
                                      </p:cBhvr>
                                      <p:to>
                                        <p:strVal val="visible"/>
                                      </p:to>
                                    </p:set>
                                    <p:animEffect transition="in" filter="fade">
                                      <p:cBhvr>
                                        <p:cTn id="30" dur="500"/>
                                        <p:tgtEl>
                                          <p:spTgt spid="75">
                                            <p:txEl>
                                              <p:pRg st="0" end="0"/>
                                            </p:txEl>
                                          </p:spTgt>
                                        </p:tgtEl>
                                      </p:cBhvr>
                                    </p:animEffect>
                                  </p:childTnLst>
                                </p:cTn>
                              </p:par>
                            </p:childTnLst>
                          </p:cTn>
                        </p:par>
                        <p:par>
                          <p:cTn id="31" fill="hold">
                            <p:stCondLst>
                              <p:cond delay="3000"/>
                            </p:stCondLst>
                            <p:childTnLst>
                              <p:par>
                                <p:cTn id="32" presetID="22" presetClass="entr" presetSubtype="8" fill="hold" nodeType="afterEffect">
                                  <p:stCondLst>
                                    <p:cond delay="0"/>
                                  </p:stCondLst>
                                  <p:childTnLst>
                                    <p:set>
                                      <p:cBhvr>
                                        <p:cTn id="33" dur="1" fill="hold">
                                          <p:stCondLst>
                                            <p:cond delay="0"/>
                                          </p:stCondLst>
                                        </p:cTn>
                                        <p:tgtEl>
                                          <p:spTgt spid="11"/>
                                        </p:tgtEl>
                                        <p:attrNameLst>
                                          <p:attrName>style.visibility</p:attrName>
                                        </p:attrNameLst>
                                      </p:cBhvr>
                                      <p:to>
                                        <p:strVal val="visible"/>
                                      </p:to>
                                    </p:set>
                                    <p:animEffect transition="in" filter="wipe(left)">
                                      <p:cBhvr>
                                        <p:cTn id="34" dur="500"/>
                                        <p:tgtEl>
                                          <p:spTgt spid="11"/>
                                        </p:tgtEl>
                                      </p:cBhvr>
                                    </p:animEffect>
                                  </p:childTnLst>
                                </p:cTn>
                              </p:par>
                            </p:childTnLst>
                          </p:cTn>
                        </p:par>
                        <p:par>
                          <p:cTn id="35" fill="hold">
                            <p:stCondLst>
                              <p:cond delay="3500"/>
                            </p:stCondLst>
                            <p:childTnLst>
                              <p:par>
                                <p:cTn id="36" presetID="10" presetClass="entr" presetSubtype="0" fill="hold" grpId="0" nodeType="afterEffect">
                                  <p:stCondLst>
                                    <p:cond delay="0"/>
                                  </p:stCondLst>
                                  <p:childTnLst>
                                    <p:set>
                                      <p:cBhvr>
                                        <p:cTn id="37" dur="1" fill="hold">
                                          <p:stCondLst>
                                            <p:cond delay="0"/>
                                          </p:stCondLst>
                                        </p:cTn>
                                        <p:tgtEl>
                                          <p:spTgt spid="76">
                                            <p:txEl>
                                              <p:pRg st="0" end="0"/>
                                            </p:txEl>
                                          </p:spTgt>
                                        </p:tgtEl>
                                        <p:attrNameLst>
                                          <p:attrName>style.visibility</p:attrName>
                                        </p:attrNameLst>
                                      </p:cBhvr>
                                      <p:to>
                                        <p:strVal val="visible"/>
                                      </p:to>
                                    </p:set>
                                    <p:animEffect transition="in" filter="fade">
                                      <p:cBhvr>
                                        <p:cTn id="38" dur="500"/>
                                        <p:tgtEl>
                                          <p:spTgt spid="76">
                                            <p:txEl>
                                              <p:pRg st="0" end="0"/>
                                            </p:txEl>
                                          </p:spTgt>
                                        </p:tgtEl>
                                      </p:cBhvr>
                                    </p:animEffect>
                                  </p:childTnLst>
                                </p:cTn>
                              </p:par>
                            </p:childTnLst>
                          </p:cTn>
                        </p:par>
                      </p:childTnLst>
                    </p:cTn>
                  </p:par>
                  <p:par>
                    <p:cTn id="39" fill="hold">
                      <p:stCondLst>
                        <p:cond delay="indefinite"/>
                      </p:stCondLst>
                      <p:childTnLst>
                        <p:par>
                          <p:cTn id="40" fill="hold">
                            <p:stCondLst>
                              <p:cond delay="0"/>
                            </p:stCondLst>
                            <p:childTnLst>
                              <p:par>
                                <p:cTn id="41" presetID="10" presetClass="entr" presetSubtype="0" fill="hold" grpId="0" nodeType="clickEffect">
                                  <p:stCondLst>
                                    <p:cond delay="0"/>
                                  </p:stCondLst>
                                  <p:childTnLst>
                                    <p:set>
                                      <p:cBhvr>
                                        <p:cTn id="42" dur="1" fill="hold">
                                          <p:stCondLst>
                                            <p:cond delay="0"/>
                                          </p:stCondLst>
                                        </p:cTn>
                                        <p:tgtEl>
                                          <p:spTgt spid="76">
                                            <p:txEl>
                                              <p:pRg st="1" end="1"/>
                                            </p:txEl>
                                          </p:spTgt>
                                        </p:tgtEl>
                                        <p:attrNameLst>
                                          <p:attrName>style.visibility</p:attrName>
                                        </p:attrNameLst>
                                      </p:cBhvr>
                                      <p:to>
                                        <p:strVal val="visible"/>
                                      </p:to>
                                    </p:set>
                                    <p:animEffect transition="in" filter="fade">
                                      <p:cBhvr>
                                        <p:cTn id="43" dur="500"/>
                                        <p:tgtEl>
                                          <p:spTgt spid="76">
                                            <p:txEl>
                                              <p:pRg st="1" end="1"/>
                                            </p:txEl>
                                          </p:spTgt>
                                        </p:tgtEl>
                                      </p:cBhvr>
                                    </p:animEffect>
                                  </p:childTnLst>
                                </p:cTn>
                              </p:par>
                            </p:childTnLst>
                          </p:cTn>
                        </p:par>
                      </p:childTnLst>
                    </p:cTn>
                  </p:par>
                  <p:par>
                    <p:cTn id="44" fill="hold">
                      <p:stCondLst>
                        <p:cond delay="indefinite"/>
                      </p:stCondLst>
                      <p:childTnLst>
                        <p:par>
                          <p:cTn id="45" fill="hold">
                            <p:stCondLst>
                              <p:cond delay="0"/>
                            </p:stCondLst>
                            <p:childTnLst>
                              <p:par>
                                <p:cTn id="46" presetID="2" presetClass="entr" presetSubtype="8" fill="hold" grpId="0" nodeType="clickEffect">
                                  <p:stCondLst>
                                    <p:cond delay="0"/>
                                  </p:stCondLst>
                                  <p:childTnLst>
                                    <p:set>
                                      <p:cBhvr>
                                        <p:cTn id="47" dur="1" fill="hold">
                                          <p:stCondLst>
                                            <p:cond delay="0"/>
                                          </p:stCondLst>
                                        </p:cTn>
                                        <p:tgtEl>
                                          <p:spTgt spid="85"/>
                                        </p:tgtEl>
                                        <p:attrNameLst>
                                          <p:attrName>style.visibility</p:attrName>
                                        </p:attrNameLst>
                                      </p:cBhvr>
                                      <p:to>
                                        <p:strVal val="visible"/>
                                      </p:to>
                                    </p:set>
                                    <p:anim calcmode="lin" valueType="num">
                                      <p:cBhvr additive="base">
                                        <p:cTn id="48" dur="500" fill="hold"/>
                                        <p:tgtEl>
                                          <p:spTgt spid="85"/>
                                        </p:tgtEl>
                                        <p:attrNameLst>
                                          <p:attrName>ppt_x</p:attrName>
                                        </p:attrNameLst>
                                      </p:cBhvr>
                                      <p:tavLst>
                                        <p:tav tm="0">
                                          <p:val>
                                            <p:strVal val="0-#ppt_w/2"/>
                                          </p:val>
                                        </p:tav>
                                        <p:tav tm="100000">
                                          <p:val>
                                            <p:strVal val="#ppt_x"/>
                                          </p:val>
                                        </p:tav>
                                      </p:tavLst>
                                    </p:anim>
                                    <p:anim calcmode="lin" valueType="num">
                                      <p:cBhvr additive="base">
                                        <p:cTn id="49" dur="500" fill="hold"/>
                                        <p:tgtEl>
                                          <p:spTgt spid="8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3" grpId="0" build="p"/>
      <p:bldP spid="74" grpId="0" build="p"/>
      <p:bldP spid="75" grpId="0" build="p"/>
      <p:bldP spid="76" grpId="0" build="p"/>
      <p:bldP spid="8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6" name="Rectangle 2"/>
          <p:cNvSpPr>
            <a:spLocks noGrp="1" noChangeArrowheads="1"/>
          </p:cNvSpPr>
          <p:nvPr>
            <p:ph type="title"/>
          </p:nvPr>
        </p:nvSpPr>
        <p:spPr>
          <a:xfrm>
            <a:off x="914400" y="574675"/>
            <a:ext cx="10363200" cy="685800"/>
          </a:xfrm>
        </p:spPr>
        <p:txBody>
          <a:bodyPr wrap="none">
            <a:spAutoFit/>
          </a:bodyPr>
          <a:lstStyle/>
          <a:p>
            <a:pPr algn="ctr"/>
            <a:r>
              <a:rPr lang="en-US" altLang="zh-CN" sz="3600" b="1" dirty="0">
                <a:solidFill>
                  <a:schemeClr val="accent1"/>
                </a:solidFill>
                <a:latin typeface="+mn-lt"/>
                <a:ea typeface="+mn-ea"/>
                <a:cs typeface="+mn-ea"/>
              </a:rPr>
              <a:t>Cookies: </a:t>
            </a:r>
            <a:r>
              <a:rPr lang="zh-CN" altLang="en-US" sz="3600" b="1" dirty="0">
                <a:solidFill>
                  <a:schemeClr val="accent1"/>
                </a:solidFill>
                <a:latin typeface="+mn-lt"/>
                <a:ea typeface="+mn-ea"/>
                <a:cs typeface="+mn-ea"/>
              </a:rPr>
              <a:t>跟踪</a:t>
            </a:r>
            <a:r>
              <a:rPr lang="zh-CN" altLang="en-US" sz="3600" b="1" dirty="0" smtClean="0">
                <a:solidFill>
                  <a:schemeClr val="accent1"/>
                </a:solidFill>
                <a:latin typeface="+mn-lt"/>
                <a:ea typeface="+mn-ea"/>
                <a:cs typeface="+mn-ea"/>
              </a:rPr>
              <a:t>用户</a:t>
            </a:r>
            <a:endParaRPr lang="en-US" altLang="zh-CN" sz="3600" b="1" dirty="0">
              <a:solidFill>
                <a:schemeClr val="accent1"/>
              </a:solidFill>
              <a:latin typeface="+mn-lt"/>
              <a:ea typeface="+mn-ea"/>
              <a:cs typeface="+mn-ea"/>
            </a:endParaRPr>
          </a:p>
        </p:txBody>
      </p:sp>
      <p:grpSp>
        <p:nvGrpSpPr>
          <p:cNvPr id="99330" name="Group 29"/>
          <p:cNvGrpSpPr/>
          <p:nvPr/>
        </p:nvGrpSpPr>
        <p:grpSpPr bwMode="auto">
          <a:xfrm>
            <a:off x="3662363" y="1408113"/>
            <a:ext cx="4954587" cy="4837112"/>
            <a:chOff x="1362" y="897"/>
            <a:chExt cx="3121" cy="3047"/>
          </a:xfrm>
        </p:grpSpPr>
        <p:sp>
          <p:nvSpPr>
            <p:cNvPr id="99358" name="Line 3"/>
            <p:cNvSpPr>
              <a:spLocks noChangeShapeType="1"/>
            </p:cNvSpPr>
            <p:nvPr/>
          </p:nvSpPr>
          <p:spPr bwMode="auto">
            <a:xfrm>
              <a:off x="1611" y="126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59" name="Rectangle 4"/>
            <p:cNvSpPr>
              <a:spLocks noChangeArrowheads="1"/>
            </p:cNvSpPr>
            <p:nvPr/>
          </p:nvSpPr>
          <p:spPr bwMode="auto">
            <a:xfrm>
              <a:off x="1362" y="897"/>
              <a:ext cx="62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u="sng" dirty="0"/>
                <a:t>client</a:t>
              </a:r>
              <a:endParaRPr lang="en-US" altLang="zh-CN" sz="2400" u="sng" dirty="0"/>
            </a:p>
          </p:txBody>
        </p:sp>
        <p:sp>
          <p:nvSpPr>
            <p:cNvPr id="99360" name="Rectangle 5"/>
            <p:cNvSpPr>
              <a:spLocks noChangeArrowheads="1"/>
            </p:cNvSpPr>
            <p:nvPr/>
          </p:nvSpPr>
          <p:spPr bwMode="auto">
            <a:xfrm>
              <a:off x="3532" y="910"/>
              <a:ext cx="70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u="sng"/>
                <a:t>server</a:t>
              </a:r>
              <a:endParaRPr lang="en-US" altLang="zh-CN" sz="2400" u="sng"/>
            </a:p>
          </p:txBody>
        </p:sp>
        <p:sp>
          <p:nvSpPr>
            <p:cNvPr id="99361" name="Rectangle 6"/>
            <p:cNvSpPr>
              <a:spLocks noChangeArrowheads="1"/>
            </p:cNvSpPr>
            <p:nvPr/>
          </p:nvSpPr>
          <p:spPr bwMode="auto">
            <a:xfrm>
              <a:off x="1762" y="1266"/>
              <a:ext cx="1690" cy="196"/>
            </a:xfrm>
            <a:prstGeom prst="rect">
              <a:avLst/>
            </a:prstGeom>
            <a:solidFill>
              <a:schemeClr val="accent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62" name="Rectangle 7"/>
            <p:cNvSpPr>
              <a:spLocks noChangeArrowheads="1"/>
            </p:cNvSpPr>
            <p:nvPr/>
          </p:nvSpPr>
          <p:spPr bwMode="auto">
            <a:xfrm>
              <a:off x="1766" y="1256"/>
              <a:ext cx="1687" cy="40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request msg</a:t>
              </a:r>
              <a:endParaRPr lang="en-US" altLang="zh-CN" sz="1800"/>
            </a:p>
          </p:txBody>
        </p:sp>
        <p:sp>
          <p:nvSpPr>
            <p:cNvPr id="99363" name="Line 8"/>
            <p:cNvSpPr>
              <a:spLocks noChangeShapeType="1"/>
            </p:cNvSpPr>
            <p:nvPr/>
          </p:nvSpPr>
          <p:spPr bwMode="auto">
            <a:xfrm flipH="1">
              <a:off x="1629" y="154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64" name="Rectangle 9"/>
            <p:cNvSpPr>
              <a:spLocks noChangeArrowheads="1"/>
            </p:cNvSpPr>
            <p:nvPr/>
          </p:nvSpPr>
          <p:spPr bwMode="auto">
            <a:xfrm>
              <a:off x="1840" y="1531"/>
              <a:ext cx="1576" cy="349"/>
            </a:xfrm>
            <a:prstGeom prst="rect">
              <a:avLst/>
            </a:prstGeom>
            <a:solidFill>
              <a:schemeClr val="accent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65" name="Rectangle 10"/>
            <p:cNvSpPr>
              <a:spLocks noChangeArrowheads="1"/>
            </p:cNvSpPr>
            <p:nvPr/>
          </p:nvSpPr>
          <p:spPr bwMode="auto">
            <a:xfrm>
              <a:off x="1789" y="1522"/>
              <a:ext cx="1663" cy="38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response +</a:t>
              </a:r>
              <a:endParaRPr lang="en-US" altLang="zh-CN" sz="1600"/>
            </a:p>
            <a:p>
              <a:pPr algn="ctr">
                <a:spcBef>
                  <a:spcPct val="0"/>
                </a:spcBef>
                <a:buFontTx/>
                <a:buNone/>
              </a:pPr>
              <a:r>
                <a:rPr lang="en-US" altLang="zh-CN" sz="1800" b="1"/>
                <a:t>Set-cookie: 1678 </a:t>
              </a:r>
              <a:endParaRPr lang="en-US" altLang="zh-CN" sz="1800" b="1"/>
            </a:p>
          </p:txBody>
        </p:sp>
        <p:sp>
          <p:nvSpPr>
            <p:cNvPr id="99366" name="Line 11"/>
            <p:cNvSpPr>
              <a:spLocks noChangeShapeType="1"/>
            </p:cNvSpPr>
            <p:nvPr/>
          </p:nvSpPr>
          <p:spPr bwMode="auto">
            <a:xfrm>
              <a:off x="1617" y="226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67" name="Group 14"/>
            <p:cNvGrpSpPr/>
            <p:nvPr/>
          </p:nvGrpSpPr>
          <p:grpSpPr bwMode="auto">
            <a:xfrm>
              <a:off x="1784" y="2144"/>
              <a:ext cx="1687" cy="388"/>
              <a:chOff x="1784" y="2144"/>
              <a:chExt cx="1687" cy="388"/>
            </a:xfrm>
          </p:grpSpPr>
          <p:sp>
            <p:nvSpPr>
              <p:cNvPr id="99382" name="Rectangle 12"/>
              <p:cNvSpPr>
                <a:spLocks noChangeArrowheads="1"/>
              </p:cNvSpPr>
              <p:nvPr/>
            </p:nvSpPr>
            <p:spPr bwMode="auto">
              <a:xfrm>
                <a:off x="1846" y="2173"/>
                <a:ext cx="1576" cy="349"/>
              </a:xfrm>
              <a:prstGeom prst="rect">
                <a:avLst/>
              </a:prstGeom>
              <a:solidFill>
                <a:schemeClr val="bg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83" name="Rectangle 13"/>
              <p:cNvSpPr>
                <a:spLocks noChangeArrowheads="1"/>
              </p:cNvSpPr>
              <p:nvPr/>
            </p:nvSpPr>
            <p:spPr bwMode="auto">
              <a:xfrm>
                <a:off x="1784" y="2144"/>
                <a:ext cx="1687" cy="38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request msg</a:t>
                </a:r>
                <a:endParaRPr lang="en-US" altLang="zh-CN" sz="1600"/>
              </a:p>
              <a:p>
                <a:pPr algn="ctr">
                  <a:spcBef>
                    <a:spcPct val="0"/>
                  </a:spcBef>
                  <a:buFontTx/>
                  <a:buNone/>
                </a:pPr>
                <a:r>
                  <a:rPr lang="en-US" altLang="zh-CN" sz="1800" b="1"/>
                  <a:t>cookie: 1678</a:t>
                </a:r>
                <a:endParaRPr lang="en-US" altLang="zh-CN" sz="1800" b="1"/>
              </a:p>
            </p:txBody>
          </p:sp>
        </p:grpSp>
        <p:sp>
          <p:nvSpPr>
            <p:cNvPr id="99368" name="Line 15"/>
            <p:cNvSpPr>
              <a:spLocks noChangeShapeType="1"/>
            </p:cNvSpPr>
            <p:nvPr/>
          </p:nvSpPr>
          <p:spPr bwMode="auto">
            <a:xfrm flipH="1">
              <a:off x="1611" y="257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69" name="Group 18"/>
            <p:cNvGrpSpPr/>
            <p:nvPr/>
          </p:nvGrpSpPr>
          <p:grpSpPr bwMode="auto">
            <a:xfrm>
              <a:off x="1748" y="2594"/>
              <a:ext cx="1741" cy="408"/>
              <a:chOff x="1748" y="2594"/>
              <a:chExt cx="1741" cy="408"/>
            </a:xfrm>
          </p:grpSpPr>
          <p:sp>
            <p:nvSpPr>
              <p:cNvPr id="99380" name="Rectangle 16"/>
              <p:cNvSpPr>
                <a:spLocks noChangeArrowheads="1"/>
              </p:cNvSpPr>
              <p:nvPr/>
            </p:nvSpPr>
            <p:spPr bwMode="auto">
              <a:xfrm>
                <a:off x="1762" y="2604"/>
                <a:ext cx="1690" cy="196"/>
              </a:xfrm>
              <a:prstGeom prst="rect">
                <a:avLst/>
              </a:prstGeom>
              <a:solidFill>
                <a:schemeClr val="bg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81" name="Rectangle 17"/>
              <p:cNvSpPr>
                <a:spLocks noChangeArrowheads="1"/>
              </p:cNvSpPr>
              <p:nvPr/>
            </p:nvSpPr>
            <p:spPr bwMode="auto">
              <a:xfrm>
                <a:off x="1748" y="2594"/>
                <a:ext cx="1741" cy="40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response msg</a:t>
                </a:r>
                <a:endParaRPr lang="en-US" altLang="zh-CN" sz="1800"/>
              </a:p>
            </p:txBody>
          </p:sp>
        </p:grpSp>
        <p:sp>
          <p:nvSpPr>
            <p:cNvPr id="99370" name="Line 19"/>
            <p:cNvSpPr>
              <a:spLocks noChangeShapeType="1"/>
            </p:cNvSpPr>
            <p:nvPr/>
          </p:nvSpPr>
          <p:spPr bwMode="auto">
            <a:xfrm>
              <a:off x="1599" y="320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71" name="Group 22"/>
            <p:cNvGrpSpPr/>
            <p:nvPr/>
          </p:nvGrpSpPr>
          <p:grpSpPr bwMode="auto">
            <a:xfrm>
              <a:off x="1772" y="3092"/>
              <a:ext cx="1687" cy="388"/>
              <a:chOff x="1772" y="3092"/>
              <a:chExt cx="1687" cy="388"/>
            </a:xfrm>
          </p:grpSpPr>
          <p:sp>
            <p:nvSpPr>
              <p:cNvPr id="99378" name="Rectangle 20"/>
              <p:cNvSpPr>
                <a:spLocks noChangeArrowheads="1"/>
              </p:cNvSpPr>
              <p:nvPr/>
            </p:nvSpPr>
            <p:spPr bwMode="auto">
              <a:xfrm>
                <a:off x="1834" y="3121"/>
                <a:ext cx="1576" cy="349"/>
              </a:xfrm>
              <a:prstGeom prst="rect">
                <a:avLst/>
              </a:prstGeom>
              <a:solidFill>
                <a:schemeClr val="bg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79" name="Rectangle 21"/>
              <p:cNvSpPr>
                <a:spLocks noChangeArrowheads="1"/>
              </p:cNvSpPr>
              <p:nvPr/>
            </p:nvSpPr>
            <p:spPr bwMode="auto">
              <a:xfrm>
                <a:off x="1772" y="3092"/>
                <a:ext cx="1687" cy="38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usual http request msg</a:t>
                </a:r>
                <a:endParaRPr lang="en-US" altLang="zh-CN" sz="1600"/>
              </a:p>
              <a:p>
                <a:pPr algn="ctr">
                  <a:spcBef>
                    <a:spcPct val="0"/>
                  </a:spcBef>
                  <a:buFontTx/>
                  <a:buNone/>
                </a:pPr>
                <a:r>
                  <a:rPr lang="en-US" altLang="zh-CN" sz="1800" b="1"/>
                  <a:t>cookie: 1678</a:t>
                </a:r>
                <a:endParaRPr lang="en-US" altLang="zh-CN" sz="1800" b="1"/>
              </a:p>
            </p:txBody>
          </p:sp>
        </p:grpSp>
        <p:sp>
          <p:nvSpPr>
            <p:cNvPr id="99372" name="Line 23"/>
            <p:cNvSpPr>
              <a:spLocks noChangeShapeType="1"/>
            </p:cNvSpPr>
            <p:nvPr/>
          </p:nvSpPr>
          <p:spPr bwMode="auto">
            <a:xfrm flipH="1">
              <a:off x="1617" y="351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99373" name="Group 26"/>
            <p:cNvGrpSpPr/>
            <p:nvPr/>
          </p:nvGrpSpPr>
          <p:grpSpPr bwMode="auto">
            <a:xfrm>
              <a:off x="1754" y="3536"/>
              <a:ext cx="1741" cy="408"/>
              <a:chOff x="1754" y="3536"/>
              <a:chExt cx="1741" cy="408"/>
            </a:xfrm>
          </p:grpSpPr>
          <p:sp>
            <p:nvSpPr>
              <p:cNvPr id="99376" name="Rectangle 24"/>
              <p:cNvSpPr>
                <a:spLocks noChangeArrowheads="1"/>
              </p:cNvSpPr>
              <p:nvPr/>
            </p:nvSpPr>
            <p:spPr bwMode="auto">
              <a:xfrm>
                <a:off x="1768" y="3546"/>
                <a:ext cx="1690" cy="196"/>
              </a:xfrm>
              <a:prstGeom prst="rect">
                <a:avLst/>
              </a:prstGeom>
              <a:solidFill>
                <a:schemeClr val="bg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77" name="Rectangle 25"/>
              <p:cNvSpPr>
                <a:spLocks noChangeArrowheads="1"/>
              </p:cNvSpPr>
              <p:nvPr/>
            </p:nvSpPr>
            <p:spPr bwMode="auto">
              <a:xfrm>
                <a:off x="1754" y="3536"/>
                <a:ext cx="1741" cy="408"/>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usual http response msg</a:t>
                </a:r>
                <a:endParaRPr lang="en-US" altLang="zh-CN" sz="1800"/>
              </a:p>
            </p:txBody>
          </p:sp>
        </p:grpSp>
        <p:sp>
          <p:nvSpPr>
            <p:cNvPr id="89134" name="Rectangle 27"/>
            <p:cNvSpPr>
              <a:spLocks noChangeArrowheads="1"/>
            </p:cNvSpPr>
            <p:nvPr/>
          </p:nvSpPr>
          <p:spPr bwMode="auto">
            <a:xfrm>
              <a:off x="3723" y="2242"/>
              <a:ext cx="710"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cookie-</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specific</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action</a:t>
              </a:r>
              <a:endParaRPr lang="en-US" altLang="zh-CN" sz="2000" dirty="0">
                <a:solidFill>
                  <a:schemeClr val="accent2">
                    <a:lumMod val="50000"/>
                  </a:schemeClr>
                </a:solidFill>
              </a:endParaRPr>
            </a:p>
          </p:txBody>
        </p:sp>
        <p:sp>
          <p:nvSpPr>
            <p:cNvPr id="89135" name="Rectangle 28"/>
            <p:cNvSpPr>
              <a:spLocks noChangeArrowheads="1"/>
            </p:cNvSpPr>
            <p:nvPr/>
          </p:nvSpPr>
          <p:spPr bwMode="auto">
            <a:xfrm>
              <a:off x="3732" y="3172"/>
              <a:ext cx="751" cy="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cookie-</a:t>
              </a:r>
              <a:endParaRPr lang="en-US" altLang="zh-CN" sz="2000" dirty="0">
                <a:solidFill>
                  <a:schemeClr val="accent2">
                    <a:lumMod val="50000"/>
                  </a:schemeClr>
                </a:solidFill>
              </a:endParaRPr>
            </a:p>
            <a:p>
              <a:pPr algn="ctr">
                <a:spcBef>
                  <a:spcPct val="0"/>
                </a:spcBef>
                <a:buFontTx/>
                <a:buNone/>
                <a:defRPr/>
              </a:pPr>
              <a:r>
                <a:rPr lang="en-US" altLang="zh-CN" sz="2000" dirty="0" err="1">
                  <a:solidFill>
                    <a:schemeClr val="accent2">
                      <a:lumMod val="50000"/>
                    </a:schemeClr>
                  </a:solidFill>
                </a:rPr>
                <a:t>spectific</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action</a:t>
              </a:r>
              <a:endParaRPr lang="en-US" altLang="zh-CN" sz="2000" dirty="0">
                <a:solidFill>
                  <a:schemeClr val="accent2">
                    <a:lumMod val="50000"/>
                  </a:schemeClr>
                </a:solidFill>
              </a:endParaRPr>
            </a:p>
          </p:txBody>
        </p:sp>
      </p:grpSp>
      <p:sp>
        <p:nvSpPr>
          <p:cNvPr id="89091" name="Rectangle 30"/>
          <p:cNvSpPr>
            <a:spLocks noChangeArrowheads="1"/>
          </p:cNvSpPr>
          <p:nvPr/>
        </p:nvSpPr>
        <p:spPr bwMode="auto">
          <a:xfrm>
            <a:off x="7126288" y="2063750"/>
            <a:ext cx="1838325" cy="1016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000" dirty="0">
                <a:solidFill>
                  <a:schemeClr val="accent2">
                    <a:lumMod val="50000"/>
                  </a:schemeClr>
                </a:solidFill>
              </a:rPr>
              <a:t>server</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creates ID</a:t>
            </a:r>
            <a:endParaRPr lang="en-US" altLang="zh-CN" sz="2000" dirty="0">
              <a:solidFill>
                <a:schemeClr val="accent2">
                  <a:lumMod val="50000"/>
                </a:schemeClr>
              </a:solidFill>
            </a:endParaRPr>
          </a:p>
          <a:p>
            <a:pPr algn="ctr">
              <a:spcBef>
                <a:spcPct val="0"/>
              </a:spcBef>
              <a:buFontTx/>
              <a:buNone/>
              <a:defRPr/>
            </a:pPr>
            <a:r>
              <a:rPr lang="en-US" altLang="zh-CN" sz="2000" dirty="0">
                <a:solidFill>
                  <a:schemeClr val="accent2">
                    <a:lumMod val="50000"/>
                  </a:schemeClr>
                </a:solidFill>
              </a:rPr>
              <a:t>1678 for user</a:t>
            </a:r>
            <a:endParaRPr lang="en-US" altLang="zh-CN" sz="2000" dirty="0">
              <a:solidFill>
                <a:schemeClr val="accent2">
                  <a:lumMod val="50000"/>
                </a:schemeClr>
              </a:solidFill>
            </a:endParaRPr>
          </a:p>
        </p:txBody>
      </p:sp>
      <p:grpSp>
        <p:nvGrpSpPr>
          <p:cNvPr id="99332" name="Group 35"/>
          <p:cNvGrpSpPr/>
          <p:nvPr/>
        </p:nvGrpSpPr>
        <p:grpSpPr bwMode="auto">
          <a:xfrm>
            <a:off x="9912350" y="3321050"/>
            <a:ext cx="293688" cy="392113"/>
            <a:chOff x="5284" y="2092"/>
            <a:chExt cx="185" cy="247"/>
          </a:xfrm>
        </p:grpSpPr>
        <p:sp>
          <p:nvSpPr>
            <p:cNvPr id="99354" name="Oval 31"/>
            <p:cNvSpPr>
              <a:spLocks noChangeArrowheads="1"/>
            </p:cNvSpPr>
            <p:nvPr/>
          </p:nvSpPr>
          <p:spPr bwMode="auto">
            <a:xfrm>
              <a:off x="5285" y="2092"/>
              <a:ext cx="175" cy="67"/>
            </a:xfrm>
            <a:prstGeom prst="ellipse">
              <a:avLst/>
            </a:prstGeom>
            <a:solidFill>
              <a:schemeClr val="accent1"/>
            </a:solidFill>
            <a:ln w="12700">
              <a:solidFill>
                <a:schemeClr val="tx1"/>
              </a:solidFill>
              <a:rou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55" name="Oval 32"/>
            <p:cNvSpPr>
              <a:spLocks noChangeArrowheads="1"/>
            </p:cNvSpPr>
            <p:nvPr/>
          </p:nvSpPr>
          <p:spPr bwMode="auto">
            <a:xfrm>
              <a:off x="5289" y="2272"/>
              <a:ext cx="175" cy="67"/>
            </a:xfrm>
            <a:prstGeom prst="ellipse">
              <a:avLst/>
            </a:prstGeom>
            <a:solidFill>
              <a:schemeClr val="accent1"/>
            </a:solidFill>
            <a:ln w="12700">
              <a:solidFill>
                <a:schemeClr val="tx1"/>
              </a:solidFill>
              <a:round/>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p>
          </p:txBody>
        </p:sp>
        <p:sp>
          <p:nvSpPr>
            <p:cNvPr id="99356" name="Line 33"/>
            <p:cNvSpPr>
              <a:spLocks noChangeShapeType="1"/>
            </p:cNvSpPr>
            <p:nvPr/>
          </p:nvSpPr>
          <p:spPr bwMode="auto">
            <a:xfrm>
              <a:off x="5469" y="2114"/>
              <a:ext cx="0" cy="1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99357" name="Line 34"/>
            <p:cNvSpPr>
              <a:spLocks noChangeShapeType="1"/>
            </p:cNvSpPr>
            <p:nvPr/>
          </p:nvSpPr>
          <p:spPr bwMode="auto">
            <a:xfrm>
              <a:off x="5284" y="2130"/>
              <a:ext cx="0" cy="19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99333" name="Line 36"/>
          <p:cNvSpPr>
            <a:spLocks noChangeShapeType="1"/>
          </p:cNvSpPr>
          <p:nvPr/>
        </p:nvSpPr>
        <p:spPr bwMode="auto">
          <a:xfrm>
            <a:off x="9009063" y="2686050"/>
            <a:ext cx="866775" cy="5746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4" name="Rectangle 37"/>
          <p:cNvSpPr>
            <a:spLocks noChangeArrowheads="1"/>
          </p:cNvSpPr>
          <p:nvPr/>
        </p:nvSpPr>
        <p:spPr bwMode="auto">
          <a:xfrm rot="2220000">
            <a:off x="8532813" y="2389188"/>
            <a:ext cx="2205037" cy="647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entry in backend </a:t>
            </a:r>
            <a:endParaRPr lang="en-US" altLang="zh-CN" sz="1800" b="1"/>
          </a:p>
          <a:p>
            <a:pPr>
              <a:spcBef>
                <a:spcPct val="0"/>
              </a:spcBef>
              <a:buFontTx/>
              <a:buNone/>
            </a:pPr>
            <a:r>
              <a:rPr lang="en-US" altLang="zh-CN" sz="1800" b="1"/>
              <a:t>database</a:t>
            </a:r>
            <a:endParaRPr lang="en-US" altLang="zh-CN" sz="1800" b="1"/>
          </a:p>
        </p:txBody>
      </p:sp>
      <p:sp>
        <p:nvSpPr>
          <p:cNvPr id="99335" name="Line 38"/>
          <p:cNvSpPr>
            <a:spLocks noChangeShapeType="1"/>
          </p:cNvSpPr>
          <p:nvPr/>
        </p:nvSpPr>
        <p:spPr bwMode="auto">
          <a:xfrm flipV="1">
            <a:off x="8631238" y="3613150"/>
            <a:ext cx="1098550" cy="427038"/>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6" name="Rectangle 39"/>
          <p:cNvSpPr>
            <a:spLocks noChangeArrowheads="1"/>
          </p:cNvSpPr>
          <p:nvPr/>
        </p:nvSpPr>
        <p:spPr bwMode="auto">
          <a:xfrm rot="-1200000">
            <a:off x="8828088" y="3754438"/>
            <a:ext cx="919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access</a:t>
            </a:r>
            <a:endParaRPr lang="en-US" altLang="zh-CN" sz="1800" b="1"/>
          </a:p>
        </p:txBody>
      </p:sp>
      <p:sp>
        <p:nvSpPr>
          <p:cNvPr id="99337" name="Line 40"/>
          <p:cNvSpPr>
            <a:spLocks noChangeShapeType="1"/>
          </p:cNvSpPr>
          <p:nvPr/>
        </p:nvSpPr>
        <p:spPr bwMode="auto">
          <a:xfrm flipV="1">
            <a:off x="8751888" y="3870325"/>
            <a:ext cx="1195387" cy="1282700"/>
          </a:xfrm>
          <a:prstGeom prst="line">
            <a:avLst/>
          </a:prstGeom>
          <a:noFill/>
          <a:ln w="12700">
            <a:solidFill>
              <a:schemeClr val="tx1"/>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99338" name="Rectangle 41"/>
          <p:cNvSpPr>
            <a:spLocks noChangeArrowheads="1"/>
          </p:cNvSpPr>
          <p:nvPr/>
        </p:nvSpPr>
        <p:spPr bwMode="auto">
          <a:xfrm rot="-2760000">
            <a:off x="9090820" y="4437856"/>
            <a:ext cx="919162" cy="3714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800" b="1"/>
              <a:t>access</a:t>
            </a:r>
            <a:endParaRPr lang="en-US" altLang="zh-CN" sz="1800" b="1"/>
          </a:p>
        </p:txBody>
      </p:sp>
      <p:grpSp>
        <p:nvGrpSpPr>
          <p:cNvPr id="99339" name="Group 46"/>
          <p:cNvGrpSpPr/>
          <p:nvPr/>
        </p:nvGrpSpPr>
        <p:grpSpPr bwMode="auto">
          <a:xfrm>
            <a:off x="1746250" y="3309938"/>
            <a:ext cx="1798638" cy="938212"/>
            <a:chOff x="140" y="2085"/>
            <a:chExt cx="1133" cy="591"/>
          </a:xfrm>
        </p:grpSpPr>
        <p:sp>
          <p:nvSpPr>
            <p:cNvPr id="99350" name="AutoShape 42"/>
            <p:cNvSpPr>
              <a:spLocks noChangeArrowheads="1"/>
            </p:cNvSpPr>
            <p:nvPr/>
          </p:nvSpPr>
          <p:spPr bwMode="auto">
            <a:xfrm>
              <a:off x="140" y="2093"/>
              <a:ext cx="1124" cy="574"/>
            </a:xfrm>
            <a:prstGeom prst="parallelogram">
              <a:avLst>
                <a:gd name="adj" fmla="val 48937"/>
              </a:avLst>
            </a:prstGeom>
            <a:solidFill>
              <a:srgbClr val="FFFF00"/>
            </a:solidFill>
            <a:ln w="12700">
              <a:solidFill>
                <a:schemeClr val="tx1"/>
              </a:solidFill>
              <a:miter lim="800000"/>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51" name="Group 45"/>
            <p:cNvGrpSpPr/>
            <p:nvPr/>
          </p:nvGrpSpPr>
          <p:grpSpPr bwMode="auto">
            <a:xfrm>
              <a:off x="230" y="2085"/>
              <a:ext cx="1043" cy="591"/>
              <a:chOff x="230" y="2085"/>
              <a:chExt cx="1043" cy="591"/>
            </a:xfrm>
          </p:grpSpPr>
          <p:sp>
            <p:nvSpPr>
              <p:cNvPr id="99352" name="Rectangle 43"/>
              <p:cNvSpPr>
                <a:spLocks noChangeArrowheads="1"/>
              </p:cNvSpPr>
              <p:nvPr/>
            </p:nvSpPr>
            <p:spPr bwMode="auto">
              <a:xfrm>
                <a:off x="465" y="2085"/>
                <a:ext cx="8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Cookie file</a:t>
                </a:r>
                <a:endParaRPr lang="en-US" altLang="zh-CN" sz="1600" b="1" dirty="0"/>
              </a:p>
            </p:txBody>
          </p:sp>
          <p:sp>
            <p:nvSpPr>
              <p:cNvPr id="99353" name="Rectangle 44"/>
              <p:cNvSpPr>
                <a:spLocks noChangeArrowheads="1"/>
              </p:cNvSpPr>
              <p:nvPr/>
            </p:nvSpPr>
            <p:spPr bwMode="auto">
              <a:xfrm>
                <a:off x="230" y="2307"/>
                <a:ext cx="10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solidFill>
                      <a:srgbClr val="FF0000"/>
                    </a:solidFill>
                  </a:rPr>
                  <a:t>amazon</a:t>
                </a:r>
                <a:r>
                  <a:rPr lang="en-US" altLang="zh-CN" sz="1600" b="1" dirty="0" smtClean="0">
                    <a:solidFill>
                      <a:srgbClr val="FF0000"/>
                    </a:solidFill>
                  </a:rPr>
                  <a:t>: 1678</a:t>
                </a:r>
                <a:endParaRPr lang="en-US" altLang="zh-CN" sz="1600" b="1" dirty="0" smtClean="0">
                  <a:solidFill>
                    <a:srgbClr val="FF0000"/>
                  </a:solidFill>
                </a:endParaRPr>
              </a:p>
              <a:p>
                <a:pPr>
                  <a:spcBef>
                    <a:spcPct val="0"/>
                  </a:spcBef>
                  <a:buNone/>
                </a:pPr>
                <a:r>
                  <a:rPr lang="en-US" altLang="zh-CN" sz="1600" b="1" dirty="0" err="1"/>
                  <a:t>ebay</a:t>
                </a:r>
                <a:r>
                  <a:rPr lang="en-US" altLang="zh-CN" sz="1600" b="1" dirty="0"/>
                  <a:t>: </a:t>
                </a:r>
                <a:r>
                  <a:rPr lang="en-US" altLang="zh-CN" sz="1600" b="1" dirty="0" smtClean="0"/>
                  <a:t>8734</a:t>
                </a:r>
                <a:endParaRPr lang="en-US" altLang="zh-CN" sz="1600" b="1" dirty="0"/>
              </a:p>
            </p:txBody>
          </p:sp>
        </p:grpSp>
      </p:grpSp>
      <p:sp>
        <p:nvSpPr>
          <p:cNvPr id="99340" name="AutoShape 47"/>
          <p:cNvSpPr>
            <a:spLocks noChangeArrowheads="1"/>
          </p:cNvSpPr>
          <p:nvPr/>
        </p:nvSpPr>
        <p:spPr bwMode="auto">
          <a:xfrm>
            <a:off x="1812925" y="2058988"/>
            <a:ext cx="1784350" cy="911225"/>
          </a:xfrm>
          <a:prstGeom prst="parallelogram">
            <a:avLst>
              <a:gd name="adj" fmla="val 48937"/>
            </a:avLst>
          </a:prstGeom>
          <a:solidFill>
            <a:srgbClr val="FFFF00"/>
          </a:solidFill>
          <a:ln w="12700">
            <a:solidFill>
              <a:schemeClr val="tx1"/>
            </a:solidFill>
            <a:miter lim="800000"/>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41" name="Group 50"/>
          <p:cNvGrpSpPr/>
          <p:nvPr/>
        </p:nvGrpSpPr>
        <p:grpSpPr bwMode="auto">
          <a:xfrm>
            <a:off x="1987550" y="2327275"/>
            <a:ext cx="1335088" cy="644525"/>
            <a:chOff x="292" y="1466"/>
            <a:chExt cx="841" cy="406"/>
          </a:xfrm>
        </p:grpSpPr>
        <p:sp>
          <p:nvSpPr>
            <p:cNvPr id="99348" name="Rectangle 48"/>
            <p:cNvSpPr>
              <a:spLocks noChangeArrowheads="1"/>
            </p:cNvSpPr>
            <p:nvPr/>
          </p:nvSpPr>
          <p:spPr bwMode="auto">
            <a:xfrm>
              <a:off x="312" y="1466"/>
              <a:ext cx="821"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Cookie </a:t>
              </a:r>
              <a:r>
                <a:rPr lang="en-US" altLang="zh-CN" sz="1600" b="1" dirty="0" smtClean="0"/>
                <a:t>file</a:t>
              </a:r>
              <a:endParaRPr lang="en-US" altLang="zh-CN" sz="1600" b="1" dirty="0"/>
            </a:p>
            <a:p>
              <a:pPr>
                <a:spcBef>
                  <a:spcPct val="0"/>
                </a:spcBef>
                <a:buFontTx/>
                <a:buNone/>
              </a:pPr>
              <a:r>
                <a:rPr lang="en-US" altLang="zh-CN" sz="1600" b="1" dirty="0" err="1"/>
                <a:t>ebay</a:t>
              </a:r>
              <a:r>
                <a:rPr lang="en-US" altLang="zh-CN" sz="1600" b="1" dirty="0"/>
                <a:t>: 8734</a:t>
              </a:r>
              <a:endParaRPr lang="en-US" altLang="zh-CN" sz="1600" b="1" dirty="0"/>
            </a:p>
          </p:txBody>
        </p:sp>
        <p:sp>
          <p:nvSpPr>
            <p:cNvPr id="99349" name="Rectangle 49"/>
            <p:cNvSpPr>
              <a:spLocks noChangeArrowheads="1"/>
            </p:cNvSpPr>
            <p:nvPr/>
          </p:nvSpPr>
          <p:spPr bwMode="auto">
            <a:xfrm>
              <a:off x="292" y="1503"/>
              <a:ext cx="11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endParaRPr lang="en-US" altLang="zh-CN" sz="1600"/>
            </a:p>
            <a:p>
              <a:pPr>
                <a:spcBef>
                  <a:spcPct val="0"/>
                </a:spcBef>
                <a:buFontTx/>
                <a:buNone/>
              </a:pPr>
              <a:endParaRPr lang="en-US" altLang="zh-CN" sz="1600"/>
            </a:p>
          </p:txBody>
        </p:sp>
      </p:grpSp>
      <p:grpSp>
        <p:nvGrpSpPr>
          <p:cNvPr id="99342" name="Group 55"/>
          <p:cNvGrpSpPr/>
          <p:nvPr/>
        </p:nvGrpSpPr>
        <p:grpSpPr bwMode="auto">
          <a:xfrm>
            <a:off x="1787525" y="4989513"/>
            <a:ext cx="1800226" cy="938212"/>
            <a:chOff x="166" y="3143"/>
            <a:chExt cx="1134" cy="591"/>
          </a:xfrm>
        </p:grpSpPr>
        <p:sp>
          <p:nvSpPr>
            <p:cNvPr id="99344" name="AutoShape 51"/>
            <p:cNvSpPr>
              <a:spLocks noChangeArrowheads="1"/>
            </p:cNvSpPr>
            <p:nvPr/>
          </p:nvSpPr>
          <p:spPr bwMode="auto">
            <a:xfrm>
              <a:off x="166" y="3151"/>
              <a:ext cx="1124" cy="574"/>
            </a:xfrm>
            <a:prstGeom prst="parallelogram">
              <a:avLst>
                <a:gd name="adj" fmla="val 48937"/>
              </a:avLst>
            </a:prstGeom>
            <a:solidFill>
              <a:srgbClr val="FFFF00"/>
            </a:solidFill>
            <a:ln w="12700">
              <a:solidFill>
                <a:schemeClr val="tx1"/>
              </a:solidFill>
              <a:miter lim="800000"/>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1800"/>
            </a:p>
          </p:txBody>
        </p:sp>
        <p:grpSp>
          <p:nvGrpSpPr>
            <p:cNvPr id="99345" name="Group 54"/>
            <p:cNvGrpSpPr/>
            <p:nvPr/>
          </p:nvGrpSpPr>
          <p:grpSpPr bwMode="auto">
            <a:xfrm>
              <a:off x="276" y="3143"/>
              <a:ext cx="1024" cy="591"/>
              <a:chOff x="276" y="3143"/>
              <a:chExt cx="1024" cy="591"/>
            </a:xfrm>
          </p:grpSpPr>
          <p:sp>
            <p:nvSpPr>
              <p:cNvPr id="99346" name="Rectangle 52"/>
              <p:cNvSpPr>
                <a:spLocks noChangeArrowheads="1"/>
              </p:cNvSpPr>
              <p:nvPr/>
            </p:nvSpPr>
            <p:spPr bwMode="auto">
              <a:xfrm>
                <a:off x="491" y="3143"/>
                <a:ext cx="808"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a:t>Cookie file</a:t>
                </a:r>
                <a:endParaRPr lang="en-US" altLang="zh-CN" sz="1600" b="1"/>
              </a:p>
            </p:txBody>
          </p:sp>
          <p:sp>
            <p:nvSpPr>
              <p:cNvPr id="99347" name="Rectangle 53"/>
              <p:cNvSpPr>
                <a:spLocks noChangeArrowheads="1"/>
              </p:cNvSpPr>
              <p:nvPr/>
            </p:nvSpPr>
            <p:spPr bwMode="auto">
              <a:xfrm>
                <a:off x="276" y="3365"/>
                <a:ext cx="102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1600" b="1" dirty="0"/>
                  <a:t>amazon: 1678</a:t>
                </a:r>
                <a:endParaRPr lang="en-US" altLang="zh-CN" sz="1600" b="1" dirty="0"/>
              </a:p>
              <a:p>
                <a:pPr>
                  <a:spcBef>
                    <a:spcPct val="0"/>
                  </a:spcBef>
                  <a:buNone/>
                </a:pPr>
                <a:r>
                  <a:rPr lang="en-US" altLang="zh-CN" sz="1600" b="1" dirty="0" err="1"/>
                  <a:t>ebay</a:t>
                </a:r>
                <a:r>
                  <a:rPr lang="en-US" altLang="zh-CN" sz="1600" b="1" dirty="0"/>
                  <a:t>: 8734</a:t>
                </a:r>
                <a:endParaRPr lang="en-US" altLang="zh-CN" sz="1600" b="1" dirty="0"/>
              </a:p>
            </p:txBody>
          </p:sp>
        </p:grpSp>
      </p:grpSp>
      <p:sp>
        <p:nvSpPr>
          <p:cNvPr id="99343" name="Rectangle 56"/>
          <p:cNvSpPr>
            <a:spLocks noChangeArrowheads="1"/>
          </p:cNvSpPr>
          <p:nvPr/>
        </p:nvSpPr>
        <p:spPr bwMode="auto">
          <a:xfrm>
            <a:off x="2057400" y="4484688"/>
            <a:ext cx="944563"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zh-CN" altLang="en-US" sz="1800" b="1" dirty="0"/>
              <a:t>一周后</a:t>
            </a:r>
            <a:r>
              <a:rPr lang="en-US" altLang="zh-CN" sz="1800" b="1" dirty="0"/>
              <a:t>:</a:t>
            </a:r>
            <a:endParaRPr lang="en-US" altLang="zh-CN" sz="1800" b="1" dirty="0"/>
          </a:p>
        </p:txBody>
      </p:sp>
      <p:sp>
        <p:nvSpPr>
          <p:cNvPr id="57"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7"/>
                                        </p:tgtEl>
                                        <p:attrNameLst>
                                          <p:attrName>style.visibility</p:attrName>
                                        </p:attrNameLst>
                                      </p:cBhvr>
                                      <p:to>
                                        <p:strVal val="visible"/>
                                      </p:to>
                                    </p:set>
                                    <p:anim calcmode="lin" valueType="num">
                                      <p:cBhvr additive="base">
                                        <p:cTn id="7" dur="500" fill="hold"/>
                                        <p:tgtEl>
                                          <p:spTgt spid="57"/>
                                        </p:tgtEl>
                                        <p:attrNameLst>
                                          <p:attrName>ppt_x</p:attrName>
                                        </p:attrNameLst>
                                      </p:cBhvr>
                                      <p:tavLst>
                                        <p:tav tm="0">
                                          <p:val>
                                            <p:strVal val="0-#ppt_w/2"/>
                                          </p:val>
                                        </p:tav>
                                        <p:tav tm="100000">
                                          <p:val>
                                            <p:strVal val="#ppt_x"/>
                                          </p:val>
                                        </p:tav>
                                      </p:tavLst>
                                    </p:anim>
                                    <p:anim calcmode="lin" valueType="num">
                                      <p:cBhvr additive="base">
                                        <p:cTn id="8" dur="500" fill="hold"/>
                                        <p:tgtEl>
                                          <p:spTgt spid="5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900" name="Rectangle 2"/>
          <p:cNvSpPr>
            <a:spLocks noChangeArrowheads="1"/>
          </p:cNvSpPr>
          <p:nvPr/>
        </p:nvSpPr>
        <p:spPr bwMode="auto">
          <a:xfrm>
            <a:off x="3487629" y="446088"/>
            <a:ext cx="4946867" cy="590931"/>
          </a:xfrm>
          <a:prstGeom prst="rect">
            <a:avLst/>
          </a:prstGeom>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rgbClr val="3333CC"/>
              </a:buClr>
              <a:buSzPct val="85000"/>
              <a:buFont typeface="Wingdings" panose="05000000000000000000" pitchFamily="2" charset="2"/>
              <a:buChar char="r"/>
              <a:defRPr sz="3200" b="1">
                <a:solidFill>
                  <a:schemeClr val="tx1"/>
                </a:solidFill>
                <a:latin typeface="Comic Sans MS" panose="030F0902030302020204" pitchFamily="66" charset="0"/>
                <a:ea typeface="宋体" charset="-122"/>
              </a:defRPr>
            </a:lvl1pPr>
            <a:lvl2pPr marL="742950" indent="-285750">
              <a:spcBef>
                <a:spcPct val="20000"/>
              </a:spcBef>
              <a:buClr>
                <a:srgbClr val="3333CC"/>
              </a:buClr>
              <a:buSzPct val="85000"/>
              <a:buFont typeface="Wingdings" panose="05000000000000000000" pitchFamily="2" charset="2"/>
              <a:buChar char="m"/>
              <a:defRPr sz="2800" b="1">
                <a:solidFill>
                  <a:schemeClr val="tx1"/>
                </a:solidFill>
                <a:latin typeface="Comic Sans MS" panose="030F0902030302020204" pitchFamily="66" charset="0"/>
                <a:ea typeface="宋体" charset="-122"/>
              </a:defRPr>
            </a:lvl2pPr>
            <a:lvl3pPr marL="1143000" indent="-228600">
              <a:spcBef>
                <a:spcPct val="20000"/>
              </a:spcBef>
              <a:buChar char="•"/>
              <a:defRPr sz="2400" b="1">
                <a:solidFill>
                  <a:schemeClr val="tx1"/>
                </a:solidFill>
                <a:latin typeface="Comic Sans MS" panose="030F0902030302020204" pitchFamily="66" charset="0"/>
                <a:ea typeface="宋体" charset="-122"/>
              </a:defRPr>
            </a:lvl3pPr>
            <a:lvl4pPr marL="1600200" indent="-228600">
              <a:spcBef>
                <a:spcPct val="20000"/>
              </a:spcBef>
              <a:buChar char="–"/>
              <a:defRPr sz="2000" b="1">
                <a:solidFill>
                  <a:schemeClr val="tx1"/>
                </a:solidFill>
                <a:latin typeface="Comic Sans MS" panose="030F0902030302020204" pitchFamily="66"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a:lnSpc>
                <a:spcPct val="90000"/>
              </a:lnSpc>
              <a:spcBef>
                <a:spcPct val="0"/>
              </a:spcBef>
              <a:buNone/>
            </a:pPr>
            <a:r>
              <a:rPr lang="en-US" altLang="zh-CN" sz="3600" dirty="0">
                <a:solidFill>
                  <a:schemeClr val="accent1"/>
                </a:solidFill>
                <a:latin typeface="+mn-lt"/>
                <a:ea typeface="+mn-ea"/>
                <a:cs typeface="+mn-ea"/>
              </a:rPr>
              <a:t>Web </a:t>
            </a:r>
            <a:r>
              <a:rPr lang="zh-CN" altLang="en-US" sz="3600" dirty="0">
                <a:solidFill>
                  <a:schemeClr val="accent1"/>
                </a:solidFill>
                <a:latin typeface="+mn-lt"/>
                <a:ea typeface="+mn-ea"/>
                <a:cs typeface="+mn-ea"/>
              </a:rPr>
              <a:t>缓存 </a:t>
            </a:r>
            <a:r>
              <a:rPr lang="en-US" altLang="zh-CN" sz="3600" dirty="0">
                <a:solidFill>
                  <a:schemeClr val="accent1"/>
                </a:solidFill>
                <a:latin typeface="+mn-lt"/>
                <a:ea typeface="+mn-ea"/>
                <a:cs typeface="+mn-ea"/>
              </a:rPr>
              <a:t>(</a:t>
            </a:r>
            <a:r>
              <a:rPr lang="zh-CN" altLang="en-US" sz="3600" dirty="0">
                <a:solidFill>
                  <a:schemeClr val="accent1"/>
                </a:solidFill>
                <a:latin typeface="+mn-lt"/>
                <a:ea typeface="+mn-ea"/>
                <a:cs typeface="+mn-ea"/>
              </a:rPr>
              <a:t>代理服务器</a:t>
            </a:r>
            <a:r>
              <a:rPr lang="en-US" altLang="zh-CN" sz="3600" dirty="0">
                <a:solidFill>
                  <a:schemeClr val="accent1"/>
                </a:solidFill>
                <a:latin typeface="+mn-lt"/>
                <a:ea typeface="+mn-ea"/>
                <a:cs typeface="+mn-ea"/>
              </a:rPr>
              <a:t>)</a:t>
            </a:r>
            <a:endParaRPr lang="en-US" altLang="zh-CN" sz="3600" dirty="0">
              <a:solidFill>
                <a:schemeClr val="accent1"/>
              </a:solidFill>
              <a:latin typeface="+mn-lt"/>
              <a:ea typeface="+mn-ea"/>
              <a:cs typeface="+mn-ea"/>
            </a:endParaRPr>
          </a:p>
        </p:txBody>
      </p:sp>
      <p:grpSp>
        <p:nvGrpSpPr>
          <p:cNvPr id="3" name="组合 2"/>
          <p:cNvGrpSpPr/>
          <p:nvPr/>
        </p:nvGrpSpPr>
        <p:grpSpPr>
          <a:xfrm>
            <a:off x="6831637" y="2305050"/>
            <a:ext cx="5099185" cy="3825148"/>
            <a:chOff x="6831637" y="2305050"/>
            <a:chExt cx="5099185" cy="3825148"/>
          </a:xfrm>
        </p:grpSpPr>
        <p:graphicFrame>
          <p:nvGraphicFramePr>
            <p:cNvPr id="107523" name="Object 5"/>
            <p:cNvGraphicFramePr/>
            <p:nvPr/>
          </p:nvGraphicFramePr>
          <p:xfrm>
            <a:off x="7031148" y="2611438"/>
            <a:ext cx="528638" cy="427037"/>
          </p:xfrm>
          <a:graphic>
            <a:graphicData uri="http://schemas.openxmlformats.org/presentationml/2006/ole">
              <mc:AlternateContent xmlns:mc="http://schemas.openxmlformats.org/markup-compatibility/2006">
                <mc:Choice xmlns:v="urn:schemas-microsoft-com:vml" Requires="v">
                  <p:oleObj spid="_x0000_s1390" name="Clip" r:id="rId1" imgW="3181350" imgH="2571750" progId="MS_ClipArt_Gallery.2">
                    <p:embed/>
                  </p:oleObj>
                </mc:Choice>
                <mc:Fallback>
                  <p:oleObj name="Clip" r:id="rId1" imgW="3181350" imgH="2571750" progId="MS_ClipArt_Gallery.2">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031148" y="2611438"/>
                          <a:ext cx="528638" cy="4270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4" name="Rectangle 6"/>
            <p:cNvSpPr>
              <a:spLocks noChangeArrowheads="1"/>
            </p:cNvSpPr>
            <p:nvPr/>
          </p:nvSpPr>
          <p:spPr bwMode="auto">
            <a:xfrm>
              <a:off x="6831637" y="3079750"/>
              <a:ext cx="87844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b="1"/>
                <a:t>客户机</a:t>
              </a:r>
              <a:endParaRPr lang="zh-CN" altLang="en-US" sz="1800" b="1"/>
            </a:p>
          </p:txBody>
        </p:sp>
        <p:graphicFrame>
          <p:nvGraphicFramePr>
            <p:cNvPr id="107525" name="Object 7"/>
            <p:cNvGraphicFramePr/>
            <p:nvPr/>
          </p:nvGraphicFramePr>
          <p:xfrm>
            <a:off x="7306242" y="5099225"/>
            <a:ext cx="528637" cy="425450"/>
          </p:xfrm>
          <a:graphic>
            <a:graphicData uri="http://schemas.openxmlformats.org/presentationml/2006/ole">
              <mc:AlternateContent xmlns:mc="http://schemas.openxmlformats.org/markup-compatibility/2006">
                <mc:Choice xmlns:v="urn:schemas-microsoft-com:vml" Requires="v">
                  <p:oleObj spid="_x0000_s1391" name="Clip" r:id="rId3" imgW="3181350" imgH="2562225" progId="MS_ClipArt_Gallery.2">
                    <p:embed/>
                  </p:oleObj>
                </mc:Choice>
                <mc:Fallback>
                  <p:oleObj name="Clip" r:id="rId3" imgW="3181350" imgH="2562225" progId="MS_ClipArt_Gallery.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306242" y="5099225"/>
                          <a:ext cx="528637" cy="425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07526" name="Rectangle 8"/>
            <p:cNvSpPr>
              <a:spLocks noChangeArrowheads="1"/>
            </p:cNvSpPr>
            <p:nvPr/>
          </p:nvSpPr>
          <p:spPr bwMode="auto">
            <a:xfrm>
              <a:off x="8801056" y="2546350"/>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代理</a:t>
              </a:r>
              <a:endParaRPr lang="zh-CN" altLang="en-US" sz="1800"/>
            </a:p>
            <a:p>
              <a:pPr algn="ctr">
                <a:spcBef>
                  <a:spcPct val="0"/>
                </a:spcBef>
                <a:buFontTx/>
                <a:buNone/>
              </a:pPr>
              <a:r>
                <a:rPr lang="zh-CN" altLang="en-US" sz="1800"/>
                <a:t>服务器</a:t>
              </a:r>
              <a:endParaRPr lang="zh-CN" altLang="en-US" sz="1800"/>
            </a:p>
          </p:txBody>
        </p:sp>
        <p:grpSp>
          <p:nvGrpSpPr>
            <p:cNvPr id="107527" name="Group 17"/>
            <p:cNvGrpSpPr/>
            <p:nvPr/>
          </p:nvGrpSpPr>
          <p:grpSpPr bwMode="auto">
            <a:xfrm>
              <a:off x="9095023" y="3824288"/>
              <a:ext cx="346075" cy="741362"/>
              <a:chOff x="3935" y="2196"/>
              <a:chExt cx="218" cy="467"/>
            </a:xfrm>
          </p:grpSpPr>
          <p:sp>
            <p:nvSpPr>
              <p:cNvPr id="107563" name="AutoShape 9"/>
              <p:cNvSpPr>
                <a:spLocks noChangeArrowheads="1"/>
              </p:cNvSpPr>
              <p:nvPr/>
            </p:nvSpPr>
            <p:spPr bwMode="auto">
              <a:xfrm>
                <a:off x="3935" y="2555"/>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sp>
            <p:nvSpPr>
              <p:cNvPr id="107564" name="Rectangle 10"/>
              <p:cNvSpPr>
                <a:spLocks noChangeArrowheads="1"/>
              </p:cNvSpPr>
              <p:nvPr/>
            </p:nvSpPr>
            <p:spPr bwMode="auto">
              <a:xfrm>
                <a:off x="4045" y="2198"/>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sp>
            <p:nvSpPr>
              <p:cNvPr id="107565" name="Rectangle 11"/>
              <p:cNvSpPr>
                <a:spLocks noChangeArrowheads="1"/>
              </p:cNvSpPr>
              <p:nvPr/>
            </p:nvSpPr>
            <p:spPr bwMode="auto">
              <a:xfrm>
                <a:off x="3937" y="2301"/>
                <a:ext cx="137" cy="358"/>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sp>
            <p:nvSpPr>
              <p:cNvPr id="107566" name="AutoShape 12"/>
              <p:cNvSpPr>
                <a:spLocks noChangeArrowheads="1"/>
              </p:cNvSpPr>
              <p:nvPr/>
            </p:nvSpPr>
            <p:spPr bwMode="auto">
              <a:xfrm>
                <a:off x="3936" y="2196"/>
                <a:ext cx="216" cy="106"/>
              </a:xfrm>
              <a:prstGeom prst="parallelogram">
                <a:avLst>
                  <a:gd name="adj" fmla="val 78481"/>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sp>
            <p:nvSpPr>
              <p:cNvPr id="107567" name="Line 13"/>
              <p:cNvSpPr>
                <a:spLocks noChangeShapeType="1"/>
              </p:cNvSpPr>
              <p:nvPr/>
            </p:nvSpPr>
            <p:spPr bwMode="auto">
              <a:xfrm>
                <a:off x="4153" y="2203"/>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68" name="Line 14"/>
              <p:cNvSpPr>
                <a:spLocks noChangeShapeType="1"/>
              </p:cNvSpPr>
              <p:nvPr/>
            </p:nvSpPr>
            <p:spPr bwMode="auto">
              <a:xfrm flipH="1">
                <a:off x="4075" y="2555"/>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69" name="Rectangle 15"/>
              <p:cNvSpPr>
                <a:spLocks noChangeArrowheads="1"/>
              </p:cNvSpPr>
              <p:nvPr/>
            </p:nvSpPr>
            <p:spPr bwMode="auto">
              <a:xfrm>
                <a:off x="3955" y="2348"/>
                <a:ext cx="89" cy="206"/>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sp>
            <p:nvSpPr>
              <p:cNvPr id="107570" name="Rectangle 16"/>
              <p:cNvSpPr>
                <a:spLocks noChangeArrowheads="1"/>
              </p:cNvSpPr>
              <p:nvPr/>
            </p:nvSpPr>
            <p:spPr bwMode="auto">
              <a:xfrm>
                <a:off x="3967" y="2410"/>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solidFill>
                    <a:schemeClr val="accent2"/>
                  </a:solidFill>
                </a:endParaRPr>
              </a:p>
            </p:txBody>
          </p:sp>
        </p:grpSp>
        <p:sp>
          <p:nvSpPr>
            <p:cNvPr id="107528" name="Freeform 18"/>
            <p:cNvSpPr/>
            <p:nvPr/>
          </p:nvSpPr>
          <p:spPr bwMode="auto">
            <a:xfrm>
              <a:off x="7658336" y="3313113"/>
              <a:ext cx="3252787" cy="733425"/>
            </a:xfrm>
            <a:custGeom>
              <a:avLst/>
              <a:gdLst>
                <a:gd name="T0" fmla="*/ 0 w 2049"/>
                <a:gd name="T1" fmla="*/ 2147483646 h 461"/>
                <a:gd name="T2" fmla="*/ 2147483646 w 2049"/>
                <a:gd name="T3" fmla="*/ 2147483646 h 461"/>
                <a:gd name="T4" fmla="*/ 2147483646 w 2049"/>
                <a:gd name="T5" fmla="*/ 0 h 461"/>
                <a:gd name="T6" fmla="*/ 0 60000 65536"/>
                <a:gd name="T7" fmla="*/ 0 60000 65536"/>
                <a:gd name="T8" fmla="*/ 0 60000 65536"/>
                <a:gd name="T9" fmla="*/ 0 w 2049"/>
                <a:gd name="T10" fmla="*/ 0 h 461"/>
                <a:gd name="T11" fmla="*/ 2049 w 2049"/>
                <a:gd name="T12" fmla="*/ 461 h 461"/>
              </a:gdLst>
              <a:ahLst/>
              <a:cxnLst>
                <a:cxn ang="T6">
                  <a:pos x="T0" y="T1"/>
                </a:cxn>
                <a:cxn ang="T7">
                  <a:pos x="T2" y="T3"/>
                </a:cxn>
                <a:cxn ang="T8">
                  <a:pos x="T4" y="T5"/>
                </a:cxn>
              </a:cxnLst>
              <a:rect l="T9" t="T10" r="T11" b="T12"/>
              <a:pathLst>
                <a:path w="2049" h="461">
                  <a:moveTo>
                    <a:pt x="0" y="2"/>
                  </a:moveTo>
                  <a:lnTo>
                    <a:pt x="1011" y="460"/>
                  </a:lnTo>
                  <a:lnTo>
                    <a:pt x="2048" y="0"/>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accent2"/>
                </a:solidFill>
              </a:endParaRPr>
            </a:p>
          </p:txBody>
        </p:sp>
        <p:sp>
          <p:nvSpPr>
            <p:cNvPr id="107529" name="Line 19"/>
            <p:cNvSpPr>
              <a:spLocks noChangeShapeType="1"/>
            </p:cNvSpPr>
            <p:nvPr/>
          </p:nvSpPr>
          <p:spPr bwMode="auto">
            <a:xfrm flipV="1">
              <a:off x="7874686" y="4656138"/>
              <a:ext cx="1401762" cy="7604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30" name="Line 20"/>
            <p:cNvSpPr>
              <a:spLocks noChangeShapeType="1"/>
            </p:cNvSpPr>
            <p:nvPr/>
          </p:nvSpPr>
          <p:spPr bwMode="auto">
            <a:xfrm flipH="1">
              <a:off x="7927073" y="4745038"/>
              <a:ext cx="1403350" cy="7858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solidFill>
                  <a:schemeClr val="accent2"/>
                </a:solidFill>
              </a:endParaRPr>
            </a:p>
          </p:txBody>
        </p:sp>
        <p:sp>
          <p:nvSpPr>
            <p:cNvPr id="107531" name="Rectangle 21"/>
            <p:cNvSpPr>
              <a:spLocks noChangeArrowheads="1"/>
            </p:cNvSpPr>
            <p:nvPr/>
          </p:nvSpPr>
          <p:spPr bwMode="auto">
            <a:xfrm>
              <a:off x="7114668" y="5637388"/>
              <a:ext cx="878446"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客户机</a:t>
              </a:r>
              <a:endParaRPr lang="zh-CN" altLang="en-US" sz="1800"/>
            </a:p>
          </p:txBody>
        </p:sp>
        <p:sp>
          <p:nvSpPr>
            <p:cNvPr id="107532" name="Rectangle 22"/>
            <p:cNvSpPr>
              <a:spLocks noChangeArrowheads="1"/>
            </p:cNvSpPr>
            <p:nvPr/>
          </p:nvSpPr>
          <p:spPr bwMode="auto">
            <a:xfrm rot="1380000">
              <a:off x="7741744" y="3233694"/>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请求</a:t>
              </a:r>
              <a:endParaRPr lang="zh-CN" altLang="en-US" sz="1800" dirty="0">
                <a:solidFill>
                  <a:schemeClr val="accent2"/>
                </a:solidFill>
              </a:endParaRPr>
            </a:p>
          </p:txBody>
        </p:sp>
        <p:sp>
          <p:nvSpPr>
            <p:cNvPr id="107533" name="Rectangle 23"/>
            <p:cNvSpPr>
              <a:spLocks noChangeArrowheads="1"/>
            </p:cNvSpPr>
            <p:nvPr/>
          </p:nvSpPr>
          <p:spPr bwMode="auto">
            <a:xfrm rot="19860000">
              <a:off x="7785850" y="4746582"/>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请求</a:t>
              </a:r>
              <a:endParaRPr lang="zh-CN" altLang="en-US" sz="1800" dirty="0">
                <a:solidFill>
                  <a:schemeClr val="accent2"/>
                </a:solidFill>
              </a:endParaRPr>
            </a:p>
          </p:txBody>
        </p:sp>
        <p:sp>
          <p:nvSpPr>
            <p:cNvPr id="107534" name="Rectangle 24"/>
            <p:cNvSpPr>
              <a:spLocks noChangeArrowheads="1"/>
            </p:cNvSpPr>
            <p:nvPr/>
          </p:nvSpPr>
          <p:spPr bwMode="auto">
            <a:xfrm rot="1380000">
              <a:off x="7506000" y="3809163"/>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响应</a:t>
              </a:r>
              <a:endParaRPr lang="zh-CN" altLang="en-US" sz="1800">
                <a:solidFill>
                  <a:schemeClr val="accent2"/>
                </a:solidFill>
              </a:endParaRPr>
            </a:p>
          </p:txBody>
        </p:sp>
        <p:sp>
          <p:nvSpPr>
            <p:cNvPr id="107535" name="Rectangle 25"/>
            <p:cNvSpPr>
              <a:spLocks noChangeArrowheads="1"/>
            </p:cNvSpPr>
            <p:nvPr/>
          </p:nvSpPr>
          <p:spPr bwMode="auto">
            <a:xfrm rot="19860000">
              <a:off x="8047788" y="5065669"/>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响应</a:t>
              </a:r>
              <a:endParaRPr lang="zh-CN" altLang="en-US" sz="1800">
                <a:solidFill>
                  <a:schemeClr val="accent2"/>
                </a:solidFill>
              </a:endParaRPr>
            </a:p>
          </p:txBody>
        </p:sp>
        <p:grpSp>
          <p:nvGrpSpPr>
            <p:cNvPr id="107536" name="Group 34"/>
            <p:cNvGrpSpPr/>
            <p:nvPr/>
          </p:nvGrpSpPr>
          <p:grpSpPr bwMode="auto">
            <a:xfrm>
              <a:off x="11144731" y="3122613"/>
              <a:ext cx="346075" cy="741362"/>
              <a:chOff x="5147" y="1698"/>
              <a:chExt cx="218" cy="467"/>
            </a:xfrm>
          </p:grpSpPr>
          <p:sp>
            <p:nvSpPr>
              <p:cNvPr id="107555" name="AutoShape 26"/>
              <p:cNvSpPr>
                <a:spLocks noChangeArrowheads="1"/>
              </p:cNvSpPr>
              <p:nvPr/>
            </p:nvSpPr>
            <p:spPr bwMode="auto">
              <a:xfrm>
                <a:off x="5147" y="2057"/>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6" name="Rectangle 27"/>
              <p:cNvSpPr>
                <a:spLocks noChangeArrowheads="1"/>
              </p:cNvSpPr>
              <p:nvPr/>
            </p:nvSpPr>
            <p:spPr bwMode="auto">
              <a:xfrm>
                <a:off x="5257" y="1700"/>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7" name="Rectangle 28"/>
              <p:cNvSpPr>
                <a:spLocks noChangeArrowheads="1"/>
              </p:cNvSpPr>
              <p:nvPr/>
            </p:nvSpPr>
            <p:spPr bwMode="auto">
              <a:xfrm>
                <a:off x="5149" y="1803"/>
                <a:ext cx="137" cy="358"/>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8" name="AutoShape 29"/>
              <p:cNvSpPr>
                <a:spLocks noChangeArrowheads="1"/>
              </p:cNvSpPr>
              <p:nvPr/>
            </p:nvSpPr>
            <p:spPr bwMode="auto">
              <a:xfrm>
                <a:off x="5148" y="1698"/>
                <a:ext cx="216" cy="106"/>
              </a:xfrm>
              <a:prstGeom prst="parallelogram">
                <a:avLst>
                  <a:gd name="adj" fmla="val 78481"/>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9" name="Line 30"/>
              <p:cNvSpPr>
                <a:spLocks noChangeShapeType="1"/>
              </p:cNvSpPr>
              <p:nvPr/>
            </p:nvSpPr>
            <p:spPr bwMode="auto">
              <a:xfrm>
                <a:off x="5365" y="1705"/>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60" name="Line 31"/>
              <p:cNvSpPr>
                <a:spLocks noChangeShapeType="1"/>
              </p:cNvSpPr>
              <p:nvPr/>
            </p:nvSpPr>
            <p:spPr bwMode="auto">
              <a:xfrm flipH="1">
                <a:off x="5287" y="2057"/>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61" name="Rectangle 32"/>
              <p:cNvSpPr>
                <a:spLocks noChangeArrowheads="1"/>
              </p:cNvSpPr>
              <p:nvPr/>
            </p:nvSpPr>
            <p:spPr bwMode="auto">
              <a:xfrm>
                <a:off x="5167" y="1850"/>
                <a:ext cx="89" cy="206"/>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62" name="Rectangle 33"/>
              <p:cNvSpPr>
                <a:spLocks noChangeArrowheads="1"/>
              </p:cNvSpPr>
              <p:nvPr/>
            </p:nvSpPr>
            <p:spPr bwMode="auto">
              <a:xfrm>
                <a:off x="5179" y="1912"/>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grpSp>
        <p:grpSp>
          <p:nvGrpSpPr>
            <p:cNvPr id="107537" name="Group 43"/>
            <p:cNvGrpSpPr/>
            <p:nvPr/>
          </p:nvGrpSpPr>
          <p:grpSpPr bwMode="auto">
            <a:xfrm>
              <a:off x="10971693" y="4681538"/>
              <a:ext cx="346075" cy="741362"/>
              <a:chOff x="5147" y="2898"/>
              <a:chExt cx="218" cy="467"/>
            </a:xfrm>
          </p:grpSpPr>
          <p:sp>
            <p:nvSpPr>
              <p:cNvPr id="107547" name="AutoShape 35"/>
              <p:cNvSpPr>
                <a:spLocks noChangeArrowheads="1"/>
              </p:cNvSpPr>
              <p:nvPr/>
            </p:nvSpPr>
            <p:spPr bwMode="auto">
              <a:xfrm>
                <a:off x="5147" y="3257"/>
                <a:ext cx="218" cy="108"/>
              </a:xfrm>
              <a:prstGeom prst="parallelogram">
                <a:avLst>
                  <a:gd name="adj" fmla="val 7774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48" name="Rectangle 36"/>
              <p:cNvSpPr>
                <a:spLocks noChangeArrowheads="1"/>
              </p:cNvSpPr>
              <p:nvPr/>
            </p:nvSpPr>
            <p:spPr bwMode="auto">
              <a:xfrm>
                <a:off x="5257" y="2900"/>
                <a:ext cx="101" cy="360"/>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49" name="Rectangle 37"/>
              <p:cNvSpPr>
                <a:spLocks noChangeArrowheads="1"/>
              </p:cNvSpPr>
              <p:nvPr/>
            </p:nvSpPr>
            <p:spPr bwMode="auto">
              <a:xfrm>
                <a:off x="5149" y="3003"/>
                <a:ext cx="137" cy="358"/>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0" name="AutoShape 38"/>
              <p:cNvSpPr>
                <a:spLocks noChangeArrowheads="1"/>
              </p:cNvSpPr>
              <p:nvPr/>
            </p:nvSpPr>
            <p:spPr bwMode="auto">
              <a:xfrm>
                <a:off x="5148" y="2898"/>
                <a:ext cx="216" cy="106"/>
              </a:xfrm>
              <a:prstGeom prst="parallelogram">
                <a:avLst>
                  <a:gd name="adj" fmla="val 78481"/>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1" name="Line 39"/>
              <p:cNvSpPr>
                <a:spLocks noChangeShapeType="1"/>
              </p:cNvSpPr>
              <p:nvPr/>
            </p:nvSpPr>
            <p:spPr bwMode="auto">
              <a:xfrm>
                <a:off x="5365" y="2905"/>
                <a:ext cx="0" cy="352"/>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52" name="Line 40"/>
              <p:cNvSpPr>
                <a:spLocks noChangeShapeType="1"/>
              </p:cNvSpPr>
              <p:nvPr/>
            </p:nvSpPr>
            <p:spPr bwMode="auto">
              <a:xfrm flipH="1">
                <a:off x="5287" y="3257"/>
                <a:ext cx="78" cy="10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07553" name="Rectangle 41"/>
              <p:cNvSpPr>
                <a:spLocks noChangeArrowheads="1"/>
              </p:cNvSpPr>
              <p:nvPr/>
            </p:nvSpPr>
            <p:spPr bwMode="auto">
              <a:xfrm>
                <a:off x="5167" y="3050"/>
                <a:ext cx="89" cy="206"/>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sp>
            <p:nvSpPr>
              <p:cNvPr id="107554" name="Rectangle 42"/>
              <p:cNvSpPr>
                <a:spLocks noChangeArrowheads="1"/>
              </p:cNvSpPr>
              <p:nvPr/>
            </p:nvSpPr>
            <p:spPr bwMode="auto">
              <a:xfrm>
                <a:off x="5179" y="3112"/>
                <a:ext cx="70" cy="7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800"/>
              </a:p>
            </p:txBody>
          </p:sp>
        </p:grpSp>
        <p:sp>
          <p:nvSpPr>
            <p:cNvPr id="107538" name="Freeform 44"/>
            <p:cNvSpPr/>
            <p:nvPr/>
          </p:nvSpPr>
          <p:spPr bwMode="auto">
            <a:xfrm>
              <a:off x="7636111" y="3436938"/>
              <a:ext cx="3365500" cy="757237"/>
            </a:xfrm>
            <a:custGeom>
              <a:avLst/>
              <a:gdLst>
                <a:gd name="T0" fmla="*/ 2147483646 w 2120"/>
                <a:gd name="T1" fmla="*/ 0 h 477"/>
                <a:gd name="T2" fmla="*/ 2147483646 w 2120"/>
                <a:gd name="T3" fmla="*/ 2147483646 h 477"/>
                <a:gd name="T4" fmla="*/ 0 w 2120"/>
                <a:gd name="T5" fmla="*/ 2147483646 h 477"/>
                <a:gd name="T6" fmla="*/ 0 60000 65536"/>
                <a:gd name="T7" fmla="*/ 0 60000 65536"/>
                <a:gd name="T8" fmla="*/ 0 60000 65536"/>
                <a:gd name="T9" fmla="*/ 0 w 2120"/>
                <a:gd name="T10" fmla="*/ 0 h 477"/>
                <a:gd name="T11" fmla="*/ 2120 w 2120"/>
                <a:gd name="T12" fmla="*/ 477 h 477"/>
              </a:gdLst>
              <a:ahLst/>
              <a:cxnLst>
                <a:cxn ang="T6">
                  <a:pos x="T0" y="T1"/>
                </a:cxn>
                <a:cxn ang="T7">
                  <a:pos x="T2" y="T3"/>
                </a:cxn>
                <a:cxn ang="T8">
                  <a:pos x="T4" y="T5"/>
                </a:cxn>
              </a:cxnLst>
              <a:rect l="T9" t="T10" r="T11" b="T12"/>
              <a:pathLst>
                <a:path w="2120" h="477">
                  <a:moveTo>
                    <a:pt x="2119" y="0"/>
                  </a:moveTo>
                  <a:lnTo>
                    <a:pt x="1020" y="476"/>
                  </a:lnTo>
                  <a:lnTo>
                    <a:pt x="0" y="8"/>
                  </a:lnTo>
                </a:path>
              </a:pathLst>
            </a:custGeom>
            <a:noFill/>
            <a:ln w="25400" cap="rnd">
              <a:solidFill>
                <a:srgbClr val="FF0000"/>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en-US">
                <a:solidFill>
                  <a:schemeClr val="accent2"/>
                </a:solidFill>
              </a:endParaRPr>
            </a:p>
          </p:txBody>
        </p:sp>
        <p:sp>
          <p:nvSpPr>
            <p:cNvPr id="107539" name="Rectangle 45"/>
            <p:cNvSpPr>
              <a:spLocks noChangeArrowheads="1"/>
            </p:cNvSpPr>
            <p:nvPr/>
          </p:nvSpPr>
          <p:spPr bwMode="auto">
            <a:xfrm rot="20040000">
              <a:off x="9369661" y="3225757"/>
              <a:ext cx="1722437"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solidFill>
                    <a:schemeClr val="accent2"/>
                  </a:solidFill>
                </a:rPr>
                <a:t>HTTP </a:t>
              </a:r>
              <a:r>
                <a:rPr lang="zh-CN" altLang="en-US" sz="1800">
                  <a:solidFill>
                    <a:schemeClr val="accent2"/>
                  </a:solidFill>
                </a:rPr>
                <a:t>请求</a:t>
              </a:r>
              <a:endParaRPr lang="zh-CN" altLang="en-US" sz="1800">
                <a:solidFill>
                  <a:schemeClr val="accent2"/>
                </a:solidFill>
              </a:endParaRPr>
            </a:p>
          </p:txBody>
        </p:sp>
        <p:sp>
          <p:nvSpPr>
            <p:cNvPr id="107540" name="Rectangle 46"/>
            <p:cNvSpPr>
              <a:spLocks noChangeArrowheads="1"/>
            </p:cNvSpPr>
            <p:nvPr/>
          </p:nvSpPr>
          <p:spPr bwMode="auto">
            <a:xfrm rot="20160000">
              <a:off x="9923100" y="3700419"/>
              <a:ext cx="1306383"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dirty="0">
                  <a:solidFill>
                    <a:schemeClr val="accent2"/>
                  </a:solidFill>
                </a:rPr>
                <a:t>HTTP </a:t>
              </a:r>
              <a:r>
                <a:rPr lang="zh-CN" altLang="en-US" sz="1800" dirty="0">
                  <a:solidFill>
                    <a:schemeClr val="accent2"/>
                  </a:solidFill>
                </a:rPr>
                <a:t>响应</a:t>
              </a:r>
              <a:endParaRPr lang="zh-CN" altLang="en-US" sz="1800" dirty="0">
                <a:solidFill>
                  <a:schemeClr val="accent2"/>
                </a:solidFill>
              </a:endParaRPr>
            </a:p>
          </p:txBody>
        </p:sp>
        <p:sp>
          <p:nvSpPr>
            <p:cNvPr id="107541" name="Rectangle 47"/>
            <p:cNvSpPr>
              <a:spLocks noChangeArrowheads="1"/>
            </p:cNvSpPr>
            <p:nvPr/>
          </p:nvSpPr>
          <p:spPr bwMode="auto">
            <a:xfrm>
              <a:off x="10695189" y="5483225"/>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起始</a:t>
              </a:r>
              <a:endParaRPr lang="zh-CN" altLang="en-US" sz="1800"/>
            </a:p>
            <a:p>
              <a:pPr algn="ctr">
                <a:spcBef>
                  <a:spcPct val="0"/>
                </a:spcBef>
                <a:buFontTx/>
                <a:buNone/>
              </a:pPr>
              <a:r>
                <a:rPr lang="zh-CN" altLang="en-US" sz="1800"/>
                <a:t>服务器</a:t>
              </a:r>
              <a:endParaRPr lang="zh-CN" altLang="en-US" sz="1800"/>
            </a:p>
          </p:txBody>
        </p:sp>
        <p:sp>
          <p:nvSpPr>
            <p:cNvPr id="107542" name="Rectangle 48"/>
            <p:cNvSpPr>
              <a:spLocks noChangeArrowheads="1"/>
            </p:cNvSpPr>
            <p:nvPr/>
          </p:nvSpPr>
          <p:spPr bwMode="auto">
            <a:xfrm>
              <a:off x="11052376" y="2305050"/>
              <a:ext cx="878446" cy="64697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800"/>
                <a:t>起始</a:t>
              </a:r>
              <a:endParaRPr lang="zh-CN" altLang="en-US" sz="1800"/>
            </a:p>
            <a:p>
              <a:pPr algn="ctr">
                <a:spcBef>
                  <a:spcPct val="0"/>
                </a:spcBef>
                <a:buFontTx/>
                <a:buNone/>
              </a:pPr>
              <a:r>
                <a:rPr lang="zh-CN" altLang="en-US" sz="1800"/>
                <a:t>服务器</a:t>
              </a:r>
              <a:endParaRPr lang="zh-CN" altLang="en-US" sz="1800"/>
            </a:p>
          </p:txBody>
        </p:sp>
      </p:grpSp>
      <p:sp>
        <p:nvSpPr>
          <p:cNvPr id="52"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sp>
        <p:nvSpPr>
          <p:cNvPr id="53" name="Rectangle 4"/>
          <p:cNvSpPr>
            <a:spLocks noChangeArrowheads="1"/>
          </p:cNvSpPr>
          <p:nvPr/>
        </p:nvSpPr>
        <p:spPr bwMode="auto">
          <a:xfrm>
            <a:off x="150308" y="1836652"/>
            <a:ext cx="6562601" cy="235752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50000"/>
              </a:lnSpc>
              <a:buClr>
                <a:srgbClr val="3333CC"/>
              </a:buClr>
              <a:buSzPct val="85000"/>
              <a:buFont typeface="Wingdings" panose="05000000000000000000" pitchFamily="2" charset="2"/>
              <a:buChar char="r"/>
            </a:pPr>
            <a:r>
              <a:rPr lang="en-US" altLang="zh-CN" sz="2400" b="1" dirty="0"/>
              <a:t>Web</a:t>
            </a:r>
            <a:r>
              <a:rPr lang="zh-CN" altLang="en-US" sz="2400" b="1" dirty="0"/>
              <a:t>缓存</a:t>
            </a:r>
            <a:r>
              <a:rPr lang="en-US" altLang="zh-CN" sz="2400" b="1" dirty="0"/>
              <a:t>/</a:t>
            </a:r>
            <a:r>
              <a:rPr lang="zh-CN" altLang="en-US" sz="2400" b="1" dirty="0"/>
              <a:t>代理服务器</a:t>
            </a:r>
            <a:endParaRPr lang="en-US" altLang="zh-CN" sz="2400" b="1" dirty="0" smtClean="0"/>
          </a:p>
          <a:p>
            <a:pPr lvl="1">
              <a:lnSpc>
                <a:spcPct val="150000"/>
              </a:lnSpc>
              <a:buClr>
                <a:srgbClr val="3333CC"/>
              </a:buClr>
              <a:buSzPct val="85000"/>
              <a:buFont typeface="Wingdings" panose="05000000000000000000" pitchFamily="2" charset="2"/>
              <a:buChar char="r"/>
            </a:pPr>
            <a:r>
              <a:rPr lang="zh-CN" altLang="en-US" sz="2400" dirty="0"/>
              <a:t>用户设定浏览器通过缓存进行</a:t>
            </a:r>
            <a:r>
              <a:rPr lang="en-US" altLang="zh-CN" sz="2400" dirty="0"/>
              <a:t>Web</a:t>
            </a:r>
            <a:r>
              <a:rPr lang="zh-CN" altLang="en-US" sz="2400" dirty="0" smtClean="0"/>
              <a:t>访问</a:t>
            </a:r>
            <a:endParaRPr lang="en-US" altLang="zh-CN" sz="2400" dirty="0" smtClean="0"/>
          </a:p>
          <a:p>
            <a:pPr lvl="1">
              <a:lnSpc>
                <a:spcPct val="150000"/>
              </a:lnSpc>
              <a:buClr>
                <a:srgbClr val="3333CC"/>
              </a:buClr>
              <a:buSzPct val="85000"/>
              <a:buFont typeface="Wingdings" panose="05000000000000000000" pitchFamily="2" charset="2"/>
              <a:buChar char="r"/>
            </a:pPr>
            <a:r>
              <a:rPr lang="zh-CN" altLang="en-US" sz="2400" dirty="0" smtClean="0"/>
              <a:t>浏览器</a:t>
            </a:r>
            <a:r>
              <a:rPr lang="zh-CN" altLang="en-US" sz="2400" dirty="0"/>
              <a:t>向缓存</a:t>
            </a:r>
            <a:r>
              <a:rPr lang="en-US" altLang="zh-CN" sz="2400" dirty="0"/>
              <a:t>/</a:t>
            </a:r>
            <a:r>
              <a:rPr lang="zh-CN" altLang="en-US" sz="2400" dirty="0"/>
              <a:t>代理服务器发送所有</a:t>
            </a:r>
            <a:r>
              <a:rPr lang="zh-CN" altLang="en-US" sz="2400" dirty="0" smtClean="0"/>
              <a:t>的</a:t>
            </a:r>
            <a:r>
              <a:rPr lang="en-US" altLang="zh-CN" sz="2400" dirty="0" smtClean="0"/>
              <a:t>HTTP</a:t>
            </a:r>
            <a:r>
              <a:rPr lang="zh-CN" altLang="en-US" sz="2400" dirty="0" smtClean="0"/>
              <a:t>请求</a:t>
            </a:r>
            <a:endParaRPr lang="en-US" altLang="zh-CN" sz="2400" dirty="0" smtClean="0"/>
          </a:p>
          <a:p>
            <a:pPr lvl="2"/>
            <a:r>
              <a:rPr lang="zh-CN" altLang="en-US" sz="2000" dirty="0"/>
              <a:t>如果所请求对象在缓存中，缓存器返回</a:t>
            </a:r>
            <a:r>
              <a:rPr lang="zh-CN" altLang="en-US" sz="2000" dirty="0" smtClean="0"/>
              <a:t>对象</a:t>
            </a:r>
            <a:endParaRPr lang="en-US" altLang="zh-CN" sz="2000" dirty="0" smtClean="0"/>
          </a:p>
          <a:p>
            <a:pPr lvl="2"/>
            <a:r>
              <a:rPr lang="zh-CN" altLang="en-US" sz="2000" dirty="0" smtClean="0"/>
              <a:t>否则</a:t>
            </a:r>
            <a:r>
              <a:rPr lang="zh-CN" altLang="en-US" sz="2000" dirty="0"/>
              <a:t>缓存器向起始服务器发出请求，接收对象后转发给客户机</a:t>
            </a:r>
            <a:endParaRPr lang="zh-CN" altLang="en-US" sz="2000" dirty="0"/>
          </a:p>
        </p:txBody>
      </p:sp>
      <p:sp>
        <p:nvSpPr>
          <p:cNvPr id="51" name="Rectangle 3"/>
          <p:cNvSpPr>
            <a:spLocks noChangeArrowheads="1"/>
          </p:cNvSpPr>
          <p:nvPr/>
        </p:nvSpPr>
        <p:spPr bwMode="auto">
          <a:xfrm>
            <a:off x="210989" y="1236267"/>
            <a:ext cx="7833360" cy="536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buNone/>
              <a:defRPr/>
            </a:pPr>
            <a:r>
              <a:rPr lang="zh-CN" altLang="en-US" sz="2400" dirty="0">
                <a:solidFill>
                  <a:schemeClr val="accent2"/>
                </a:solidFill>
              </a:rPr>
              <a:t>目标</a:t>
            </a:r>
            <a:r>
              <a:rPr lang="en-US" altLang="zh-CN" sz="2400" dirty="0" smtClean="0">
                <a:solidFill>
                  <a:schemeClr val="accent2"/>
                </a:solidFill>
              </a:rPr>
              <a:t>:</a:t>
            </a:r>
            <a:r>
              <a:rPr lang="zh-CN" altLang="en-US" sz="2400" dirty="0"/>
              <a:t>在不访问服务器的前提下满足客户端的</a:t>
            </a:r>
            <a:r>
              <a:rPr lang="en-US" altLang="zh-CN" sz="2400" dirty="0"/>
              <a:t>HTTP</a:t>
            </a:r>
            <a:r>
              <a:rPr lang="zh-CN" altLang="en-US" sz="2400" dirty="0"/>
              <a:t>请求</a:t>
            </a:r>
            <a:r>
              <a:rPr lang="zh-CN" altLang="en-US" sz="2400" dirty="0" smtClean="0"/>
              <a:t>。</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53">
                                            <p:txEl>
                                              <p:pRg st="0" end="0"/>
                                            </p:txEl>
                                          </p:spTgt>
                                        </p:tgtEl>
                                        <p:attrNameLst>
                                          <p:attrName>style.visibility</p:attrName>
                                        </p:attrNameLst>
                                      </p:cBhvr>
                                      <p:to>
                                        <p:strVal val="visible"/>
                                      </p:to>
                                    </p:set>
                                    <p:anim calcmode="lin" valueType="num">
                                      <p:cBhvr additive="base">
                                        <p:cTn id="7" dur="500" fill="hold"/>
                                        <p:tgtEl>
                                          <p:spTgt spid="5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5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nodeType="clickEffect">
                                  <p:stCondLst>
                                    <p:cond delay="0"/>
                                  </p:stCondLst>
                                  <p:childTnLst>
                                    <p:set>
                                      <p:cBhvr>
                                        <p:cTn id="12" dur="1" fill="hold">
                                          <p:stCondLst>
                                            <p:cond delay="0"/>
                                          </p:stCondLst>
                                        </p:cTn>
                                        <p:tgtEl>
                                          <p:spTgt spid="53">
                                            <p:txEl>
                                              <p:pRg st="1" end="1"/>
                                            </p:txEl>
                                          </p:spTgt>
                                        </p:tgtEl>
                                        <p:attrNameLst>
                                          <p:attrName>style.visibility</p:attrName>
                                        </p:attrNameLst>
                                      </p:cBhvr>
                                      <p:to>
                                        <p:strVal val="visible"/>
                                      </p:to>
                                    </p:set>
                                    <p:anim calcmode="lin" valueType="num">
                                      <p:cBhvr additive="base">
                                        <p:cTn id="13" dur="500" fill="hold"/>
                                        <p:tgtEl>
                                          <p:spTgt spid="5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5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nodeType="clickEffect">
                                  <p:stCondLst>
                                    <p:cond delay="0"/>
                                  </p:stCondLst>
                                  <p:childTnLst>
                                    <p:set>
                                      <p:cBhvr>
                                        <p:cTn id="18" dur="1" fill="hold">
                                          <p:stCondLst>
                                            <p:cond delay="0"/>
                                          </p:stCondLst>
                                        </p:cTn>
                                        <p:tgtEl>
                                          <p:spTgt spid="53">
                                            <p:txEl>
                                              <p:pRg st="2" end="2"/>
                                            </p:txEl>
                                          </p:spTgt>
                                        </p:tgtEl>
                                        <p:attrNameLst>
                                          <p:attrName>style.visibility</p:attrName>
                                        </p:attrNameLst>
                                      </p:cBhvr>
                                      <p:to>
                                        <p:strVal val="visible"/>
                                      </p:to>
                                    </p:set>
                                    <p:anim calcmode="lin" valueType="num">
                                      <p:cBhvr additive="base">
                                        <p:cTn id="19" dur="500" fill="hold"/>
                                        <p:tgtEl>
                                          <p:spTgt spid="5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5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3">
                                            <p:txEl>
                                              <p:pRg st="3" end="3"/>
                                            </p:txEl>
                                          </p:spTgt>
                                        </p:tgtEl>
                                        <p:attrNameLst>
                                          <p:attrName>style.visibility</p:attrName>
                                        </p:attrNameLst>
                                      </p:cBhvr>
                                      <p:to>
                                        <p:strVal val="visible"/>
                                      </p:to>
                                    </p:set>
                                    <p:anim calcmode="lin" valueType="num">
                                      <p:cBhvr additive="base">
                                        <p:cTn id="25" dur="500" fill="hold"/>
                                        <p:tgtEl>
                                          <p:spTgt spid="53">
                                            <p:txEl>
                                              <p:pRg st="3" end="3"/>
                                            </p:txEl>
                                          </p:spTgt>
                                        </p:tgtEl>
                                        <p:attrNameLst>
                                          <p:attrName>ppt_x</p:attrName>
                                        </p:attrNameLst>
                                      </p:cBhvr>
                                      <p:tavLst>
                                        <p:tav tm="0">
                                          <p:val>
                                            <p:strVal val="#ppt_x"/>
                                          </p:val>
                                        </p:tav>
                                        <p:tav tm="100000">
                                          <p:val>
                                            <p:strVal val="#ppt_x"/>
                                          </p:val>
                                        </p:tav>
                                      </p:tavLst>
                                    </p:anim>
                                    <p:anim calcmode="lin" valueType="num">
                                      <p:cBhvr additive="base">
                                        <p:cTn id="26" dur="500" fill="hold"/>
                                        <p:tgtEl>
                                          <p:spTgt spid="53">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nodeType="clickEffect">
                                  <p:stCondLst>
                                    <p:cond delay="0"/>
                                  </p:stCondLst>
                                  <p:childTnLst>
                                    <p:set>
                                      <p:cBhvr>
                                        <p:cTn id="30" dur="1" fill="hold">
                                          <p:stCondLst>
                                            <p:cond delay="0"/>
                                          </p:stCondLst>
                                        </p:cTn>
                                        <p:tgtEl>
                                          <p:spTgt spid="53">
                                            <p:txEl>
                                              <p:pRg st="4" end="4"/>
                                            </p:txEl>
                                          </p:spTgt>
                                        </p:tgtEl>
                                        <p:attrNameLst>
                                          <p:attrName>style.visibility</p:attrName>
                                        </p:attrNameLst>
                                      </p:cBhvr>
                                      <p:to>
                                        <p:strVal val="visible"/>
                                      </p:to>
                                    </p:set>
                                    <p:anim calcmode="lin" valueType="num">
                                      <p:cBhvr additive="base">
                                        <p:cTn id="31" dur="500" fill="hold"/>
                                        <p:tgtEl>
                                          <p:spTgt spid="53">
                                            <p:txEl>
                                              <p:pRg st="4" end="4"/>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53">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3"/>
                                        </p:tgtEl>
                                        <p:attrNameLst>
                                          <p:attrName>style.visibility</p:attrName>
                                        </p:attrNameLst>
                                      </p:cBhvr>
                                      <p:to>
                                        <p:strVal val="visible"/>
                                      </p:to>
                                    </p:set>
                                    <p:anim calcmode="lin" valueType="num">
                                      <p:cBhvr additive="base">
                                        <p:cTn id="37" dur="500" fill="hold"/>
                                        <p:tgtEl>
                                          <p:spTgt spid="3"/>
                                        </p:tgtEl>
                                        <p:attrNameLst>
                                          <p:attrName>ppt_x</p:attrName>
                                        </p:attrNameLst>
                                      </p:cBhvr>
                                      <p:tavLst>
                                        <p:tav tm="0">
                                          <p:val>
                                            <p:strVal val="#ppt_x"/>
                                          </p:val>
                                        </p:tav>
                                        <p:tav tm="100000">
                                          <p:val>
                                            <p:strVal val="#ppt_x"/>
                                          </p:val>
                                        </p:tav>
                                      </p:tavLst>
                                    </p:anim>
                                    <p:anim calcmode="lin" valueType="num">
                                      <p:cBhvr additive="base">
                                        <p:cTn id="38"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pPr>
              <a:defRPr/>
            </a:pPr>
            <a:r>
              <a:rPr lang="en-US" altLang="zh-CN"/>
              <a:t> </a:t>
            </a:r>
            <a:r>
              <a:rPr lang="zh-CN" altLang="en-US"/>
              <a:t>总复习</a:t>
            </a:r>
            <a:endParaRPr lang="zh-CN" altLang="en-US">
              <a:latin typeface="Times New Roman" panose="02020503050405090304" pitchFamily="18" charset="0"/>
            </a:endParaRPr>
          </a:p>
        </p:txBody>
      </p:sp>
      <p:sp>
        <p:nvSpPr>
          <p:cNvPr id="19459" name="矩形 3"/>
          <p:cNvSpPr>
            <a:spLocks noChangeArrowheads="1"/>
          </p:cNvSpPr>
          <p:nvPr/>
        </p:nvSpPr>
        <p:spPr bwMode="auto">
          <a:xfrm>
            <a:off x="1976438" y="405313"/>
            <a:ext cx="8555375" cy="64079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20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defRPr>
            </a:lvl9pPr>
          </a:lstStyle>
          <a:p>
            <a:r>
              <a:rPr lang="zh-CN" altLang="en-US" sz="2400" dirty="0">
                <a:latin typeface="微软雅黑" panose="020B0503020204020204" pitchFamily="34" charset="-122"/>
                <a:ea typeface="微软雅黑" panose="020B0503020204020204" pitchFamily="34" charset="-122"/>
              </a:rPr>
              <a:t>涉及计算的题</a:t>
            </a:r>
            <a:endParaRPr lang="zh-CN" altLang="en-US" sz="2400" dirty="0">
              <a:latin typeface="微软雅黑" panose="020B0503020204020204" pitchFamily="34" charset="-122"/>
              <a:ea typeface="微软雅黑" panose="020B0503020204020204" pitchFamily="34" charset="-122"/>
            </a:endParaRPr>
          </a:p>
          <a:p>
            <a:pPr lvl="1"/>
            <a:r>
              <a:rPr lang="zh-CN" altLang="en-US" dirty="0">
                <a:latin typeface="微软雅黑" panose="020B0503020204020204" pitchFamily="34" charset="-122"/>
                <a:ea typeface="微软雅黑" panose="020B0503020204020204" pitchFamily="34" charset="-122"/>
              </a:rPr>
              <a:t>各种情况下的时延的计算</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持久连接和非持久连接下，请求页面时，请求报文和响应报文的数量</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收发过程中，序号和确认号的变化</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TCP</a:t>
            </a:r>
            <a:r>
              <a:rPr lang="zh-CN" altLang="en-US" dirty="0">
                <a:latin typeface="微软雅黑" panose="020B0503020204020204" pitchFamily="34" charset="-122"/>
                <a:ea typeface="微软雅黑" panose="020B0503020204020204" pitchFamily="34" charset="-122"/>
              </a:rPr>
              <a:t>往返时间的估计与超时</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拥塞控制相关的计算，计算不同轮次拥塞窗口的大小。</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子网的划分、每个子网的子网掩码、每个子网中可以使用的地址的范围。</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IP</a:t>
            </a:r>
            <a:r>
              <a:rPr lang="zh-CN" altLang="en-US" dirty="0">
                <a:latin typeface="微软雅黑" panose="020B0503020204020204" pitchFamily="34" charset="-122"/>
                <a:ea typeface="微软雅黑" panose="020B0503020204020204" pitchFamily="34" charset="-122"/>
              </a:rPr>
              <a:t>分片</a:t>
            </a:r>
            <a:endParaRPr lang="en-US" altLang="zh-CN" dirty="0">
              <a:latin typeface="微软雅黑" panose="020B0503020204020204" pitchFamily="34" charset="-122"/>
              <a:ea typeface="微软雅黑" panose="020B0503020204020204" pitchFamily="34" charset="-122"/>
            </a:endParaRPr>
          </a:p>
          <a:p>
            <a:pPr lvl="1">
              <a:lnSpc>
                <a:spcPct val="150000"/>
              </a:lnSpc>
            </a:pPr>
            <a:endParaRPr lang="en-US" altLang="zh-CN"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0" name="Rectangle 2"/>
          <p:cNvSpPr>
            <a:spLocks noChangeArrowheads="1"/>
          </p:cNvSpPr>
          <p:nvPr/>
        </p:nvSpPr>
        <p:spPr bwMode="auto">
          <a:xfrm>
            <a:off x="1828800" y="415925"/>
            <a:ext cx="79629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anose="05000000000000000000" pitchFamily="2" charset="2"/>
              <a:buChar char="r"/>
              <a:defRPr sz="3200" b="1">
                <a:solidFill>
                  <a:schemeClr val="tx1"/>
                </a:solidFill>
                <a:latin typeface="Comic Sans MS" panose="030F0902030302020204" pitchFamily="66" charset="0"/>
                <a:ea typeface="宋体" charset="-122"/>
              </a:defRPr>
            </a:lvl1pPr>
            <a:lvl2pPr marL="742950" indent="-285750">
              <a:spcBef>
                <a:spcPct val="20000"/>
              </a:spcBef>
              <a:buClr>
                <a:srgbClr val="3333CC"/>
              </a:buClr>
              <a:buSzPct val="85000"/>
              <a:buFont typeface="Wingdings" panose="05000000000000000000" pitchFamily="2" charset="2"/>
              <a:buChar char="m"/>
              <a:defRPr sz="2800" b="1">
                <a:solidFill>
                  <a:schemeClr val="tx1"/>
                </a:solidFill>
                <a:latin typeface="Comic Sans MS" panose="030F0902030302020204" pitchFamily="66" charset="0"/>
                <a:ea typeface="宋体" charset="-122"/>
              </a:defRPr>
            </a:lvl2pPr>
            <a:lvl3pPr marL="1143000" indent="-228600">
              <a:spcBef>
                <a:spcPct val="20000"/>
              </a:spcBef>
              <a:buChar char="•"/>
              <a:defRPr sz="2400" b="1">
                <a:solidFill>
                  <a:schemeClr val="tx1"/>
                </a:solidFill>
                <a:latin typeface="Comic Sans MS" panose="030F0902030302020204" pitchFamily="66" charset="0"/>
                <a:ea typeface="宋体" charset="-122"/>
              </a:defRPr>
            </a:lvl3pPr>
            <a:lvl4pPr marL="1600200" indent="-228600">
              <a:spcBef>
                <a:spcPct val="20000"/>
              </a:spcBef>
              <a:buChar char="–"/>
              <a:defRPr sz="2000" b="1">
                <a:solidFill>
                  <a:schemeClr val="tx1"/>
                </a:solidFill>
                <a:latin typeface="Comic Sans MS" panose="030F0902030302020204" pitchFamily="66"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gn="ctr">
              <a:lnSpc>
                <a:spcPct val="90000"/>
              </a:lnSpc>
              <a:spcBef>
                <a:spcPct val="0"/>
              </a:spcBef>
              <a:buClrTx/>
              <a:buSzTx/>
              <a:buNone/>
              <a:defRPr/>
            </a:pPr>
            <a:r>
              <a:rPr lang="zh-CN" altLang="en-US" sz="3600" dirty="0">
                <a:solidFill>
                  <a:schemeClr val="accent1"/>
                </a:solidFill>
                <a:latin typeface="+mn-lt"/>
                <a:ea typeface="+mn-ea"/>
                <a:cs typeface="+mn-ea"/>
              </a:rPr>
              <a:t>条件</a:t>
            </a:r>
            <a:r>
              <a:rPr lang="en-US" altLang="zh-CN" sz="3600" dirty="0">
                <a:solidFill>
                  <a:schemeClr val="accent1"/>
                </a:solidFill>
                <a:latin typeface="+mn-lt"/>
                <a:ea typeface="+mn-ea"/>
                <a:cs typeface="+mn-ea"/>
              </a:rPr>
              <a:t>GET</a:t>
            </a:r>
            <a:r>
              <a:rPr lang="zh-CN" altLang="en-US" sz="3600" dirty="0">
                <a:solidFill>
                  <a:schemeClr val="accent1"/>
                </a:solidFill>
                <a:latin typeface="+mn-lt"/>
                <a:ea typeface="+mn-ea"/>
                <a:cs typeface="+mn-ea"/>
              </a:rPr>
              <a:t>方法</a:t>
            </a:r>
            <a:endParaRPr lang="zh-CN" altLang="en-US" sz="3600" dirty="0">
              <a:solidFill>
                <a:schemeClr val="accent1"/>
              </a:solidFill>
              <a:latin typeface="+mn-lt"/>
              <a:ea typeface="+mn-ea"/>
              <a:cs typeface="+mn-ea"/>
            </a:endParaRPr>
          </a:p>
        </p:txBody>
      </p:sp>
      <p:sp>
        <p:nvSpPr>
          <p:cNvPr id="117762" name="Rectangle 3"/>
          <p:cNvSpPr>
            <a:spLocks noChangeArrowheads="1"/>
          </p:cNvSpPr>
          <p:nvPr/>
        </p:nvSpPr>
        <p:spPr bwMode="auto">
          <a:xfrm>
            <a:off x="194296" y="1799207"/>
            <a:ext cx="6719455" cy="3638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r>
              <a:rPr lang="zh-CN" altLang="en-US" sz="2400" dirty="0">
                <a:solidFill>
                  <a:schemeClr val="accent2"/>
                </a:solidFill>
              </a:rPr>
              <a:t>目的</a:t>
            </a:r>
            <a:r>
              <a:rPr lang="en-US" altLang="zh-CN" sz="2400" dirty="0">
                <a:solidFill>
                  <a:schemeClr val="accent2"/>
                </a:solidFill>
              </a:rPr>
              <a:t>:</a:t>
            </a:r>
            <a:r>
              <a:rPr lang="zh-CN" altLang="en-US" sz="2400" dirty="0"/>
              <a:t>证实缓存器中的对象是否为</a:t>
            </a:r>
            <a:r>
              <a:rPr lang="zh-CN" altLang="en-US" sz="2400" dirty="0" smtClean="0"/>
              <a:t>最新</a:t>
            </a:r>
            <a:endParaRPr lang="en-US" altLang="zh-CN" sz="2400" dirty="0" smtClean="0"/>
          </a:p>
          <a:p>
            <a:pPr eaLnBrk="1" hangingPunct="1">
              <a:buClr>
                <a:srgbClr val="3333CC"/>
              </a:buClr>
              <a:buSzPct val="85000"/>
              <a:buFont typeface="Wingdings" panose="05000000000000000000" pitchFamily="2" charset="2"/>
              <a:buChar char="r"/>
            </a:pPr>
            <a:endParaRPr lang="zh-CN" altLang="en-US" sz="2400" dirty="0"/>
          </a:p>
          <a:p>
            <a:pPr eaLnBrk="1" hangingPunct="1">
              <a:buClr>
                <a:srgbClr val="3333CC"/>
              </a:buClr>
              <a:buSzPct val="85000"/>
              <a:buFont typeface="Wingdings" panose="05000000000000000000" pitchFamily="2" charset="2"/>
              <a:buChar char="r"/>
            </a:pPr>
            <a:r>
              <a:rPr lang="zh-CN" altLang="en-US" sz="2400" dirty="0"/>
              <a:t>缓存器：在请求报文中包含对象最后修改时间 </a:t>
            </a:r>
            <a:endParaRPr lang="zh-CN" altLang="en-US" sz="2400" dirty="0"/>
          </a:p>
          <a:p>
            <a:pPr lvl="1" eaLnBrk="1" hangingPunct="1">
              <a:buFontTx/>
              <a:buNone/>
            </a:pPr>
            <a:r>
              <a:rPr lang="en-US" altLang="zh-CN" sz="2400" dirty="0"/>
              <a:t>If-modified-since: &lt;date</a:t>
            </a:r>
            <a:r>
              <a:rPr lang="en-US" altLang="zh-CN" sz="2400" dirty="0" smtClean="0"/>
              <a:t>&gt;</a:t>
            </a:r>
            <a:endParaRPr lang="en-US" altLang="zh-CN" sz="2400" dirty="0" smtClean="0"/>
          </a:p>
          <a:p>
            <a:pPr lvl="1" eaLnBrk="1" hangingPunct="1">
              <a:buFontTx/>
              <a:buNone/>
            </a:pPr>
            <a:endParaRPr lang="en-US" altLang="zh-CN" sz="2400" dirty="0"/>
          </a:p>
          <a:p>
            <a:pPr eaLnBrk="1" hangingPunct="1">
              <a:buClr>
                <a:srgbClr val="3333CC"/>
              </a:buClr>
              <a:buSzPct val="85000"/>
              <a:buFont typeface="Wingdings" panose="05000000000000000000" pitchFamily="2" charset="2"/>
              <a:buChar char="r"/>
            </a:pPr>
            <a:r>
              <a:rPr lang="zh-CN" altLang="en-US" sz="2400" dirty="0"/>
              <a:t>服务器</a:t>
            </a:r>
            <a:r>
              <a:rPr lang="en-US" altLang="zh-CN" sz="2400" dirty="0"/>
              <a:t>: </a:t>
            </a:r>
            <a:r>
              <a:rPr lang="zh-CN" altLang="en-US" sz="2400" dirty="0"/>
              <a:t>如果对象是最新的则响应报文中不包含对象</a:t>
            </a:r>
            <a:r>
              <a:rPr lang="en-US" altLang="zh-CN" sz="2400" dirty="0"/>
              <a:t>: HTTP/1.0 304 Not Modified</a:t>
            </a:r>
            <a:endParaRPr lang="en-US" altLang="zh-CN" sz="2400" dirty="0"/>
          </a:p>
        </p:txBody>
      </p:sp>
      <p:sp>
        <p:nvSpPr>
          <p:cNvPr id="4" name="Title 1"/>
          <p:cNvSpPr txBox="1"/>
          <p:nvPr/>
        </p:nvSpPr>
        <p:spPr>
          <a:xfrm>
            <a:off x="611559" y="175643"/>
            <a:ext cx="2401803"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Web</a:t>
            </a:r>
            <a:r>
              <a:rPr lang="zh-CN" altLang="en-US" sz="1800" dirty="0">
                <a:solidFill>
                  <a:schemeClr val="tx1">
                    <a:lumMod val="65000"/>
                    <a:lumOff val="35000"/>
                  </a:schemeClr>
                </a:solidFill>
                <a:latin typeface="+mn-lt"/>
                <a:ea typeface="+mn-ea"/>
                <a:cs typeface="+mn-ea"/>
                <a:sym typeface="+mn-lt"/>
              </a:rPr>
              <a:t>应用和</a:t>
            </a:r>
            <a:r>
              <a:rPr lang="en-US" altLang="zh-CN" sz="1800" dirty="0">
                <a:solidFill>
                  <a:schemeClr val="tx1">
                    <a:lumMod val="65000"/>
                    <a:lumOff val="35000"/>
                  </a:schemeClr>
                </a:solidFill>
                <a:latin typeface="+mn-lt"/>
                <a:ea typeface="+mn-ea"/>
                <a:cs typeface="+mn-ea"/>
                <a:sym typeface="+mn-lt"/>
              </a:rPr>
              <a:t>HTTP</a:t>
            </a:r>
            <a:r>
              <a:rPr lang="zh-CN" altLang="en-US" sz="1800" dirty="0">
                <a:solidFill>
                  <a:schemeClr val="tx1">
                    <a:lumMod val="65000"/>
                    <a:lumOff val="35000"/>
                  </a:schemeClr>
                </a:solidFill>
                <a:latin typeface="+mn-lt"/>
                <a:ea typeface="+mn-ea"/>
                <a:cs typeface="+mn-ea"/>
                <a:sym typeface="+mn-lt"/>
              </a:rPr>
              <a:t>协议</a:t>
            </a:r>
            <a:endParaRPr lang="zh-CN" altLang="en-US" sz="1800" dirty="0">
              <a:solidFill>
                <a:schemeClr val="tx1">
                  <a:lumMod val="65000"/>
                  <a:lumOff val="35000"/>
                </a:schemeClr>
              </a:solidFill>
              <a:latin typeface="+mn-lt"/>
              <a:ea typeface="+mn-ea"/>
              <a:cs typeface="+mn-ea"/>
              <a:sym typeface="+mn-lt"/>
            </a:endParaRPr>
          </a:p>
        </p:txBody>
      </p:sp>
      <p:grpSp>
        <p:nvGrpSpPr>
          <p:cNvPr id="5" name="Group 19"/>
          <p:cNvGrpSpPr/>
          <p:nvPr/>
        </p:nvGrpSpPr>
        <p:grpSpPr bwMode="auto">
          <a:xfrm>
            <a:off x="6502545" y="1421477"/>
            <a:ext cx="5237162" cy="5043488"/>
            <a:chOff x="2551" y="618"/>
            <a:chExt cx="3299" cy="3177"/>
          </a:xfrm>
        </p:grpSpPr>
        <p:sp>
          <p:nvSpPr>
            <p:cNvPr id="6" name="Line 4"/>
            <p:cNvSpPr>
              <a:spLocks noChangeShapeType="1"/>
            </p:cNvSpPr>
            <p:nvPr/>
          </p:nvSpPr>
          <p:spPr bwMode="auto">
            <a:xfrm>
              <a:off x="2863" y="1063"/>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7" name="Rectangle 5"/>
            <p:cNvSpPr>
              <a:spLocks noChangeArrowheads="1"/>
            </p:cNvSpPr>
            <p:nvPr/>
          </p:nvSpPr>
          <p:spPr bwMode="auto">
            <a:xfrm>
              <a:off x="2551" y="636"/>
              <a:ext cx="736"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u="sng" dirty="0"/>
                <a:t>cache</a:t>
              </a:r>
              <a:endParaRPr lang="en-US" altLang="zh-CN" sz="2800" u="sng" dirty="0"/>
            </a:p>
          </p:txBody>
        </p:sp>
        <p:sp>
          <p:nvSpPr>
            <p:cNvPr id="8" name="Rectangle 6"/>
            <p:cNvSpPr>
              <a:spLocks noChangeArrowheads="1"/>
            </p:cNvSpPr>
            <p:nvPr/>
          </p:nvSpPr>
          <p:spPr bwMode="auto">
            <a:xfrm>
              <a:off x="4740" y="618"/>
              <a:ext cx="780" cy="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u="sng"/>
                <a:t>server</a:t>
              </a:r>
              <a:endParaRPr lang="en-US" altLang="zh-CN" sz="2800" u="sng"/>
            </a:p>
          </p:txBody>
        </p:sp>
        <p:sp>
          <p:nvSpPr>
            <p:cNvPr id="9" name="Rectangle 7"/>
            <p:cNvSpPr>
              <a:spLocks noChangeArrowheads="1"/>
            </p:cNvSpPr>
            <p:nvPr/>
          </p:nvSpPr>
          <p:spPr bwMode="auto">
            <a:xfrm>
              <a:off x="3057" y="991"/>
              <a:ext cx="1687" cy="601"/>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request msg</a:t>
              </a:r>
              <a:endParaRPr lang="en-US" altLang="zh-CN" sz="2000"/>
            </a:p>
            <a:p>
              <a:pPr algn="ctr">
                <a:spcBef>
                  <a:spcPct val="0"/>
                </a:spcBef>
                <a:buFontTx/>
                <a:buNone/>
              </a:pPr>
              <a:r>
                <a:rPr lang="en-US" altLang="zh-CN" sz="1800"/>
                <a:t>If-modified-since: &lt;date&gt;</a:t>
              </a:r>
              <a:endParaRPr lang="en-US" altLang="zh-CN" sz="1800"/>
            </a:p>
          </p:txBody>
        </p:sp>
        <p:sp>
          <p:nvSpPr>
            <p:cNvPr id="10" name="Line 8"/>
            <p:cNvSpPr>
              <a:spLocks noChangeShapeType="1"/>
            </p:cNvSpPr>
            <p:nvPr/>
          </p:nvSpPr>
          <p:spPr bwMode="auto">
            <a:xfrm flipH="1">
              <a:off x="2875" y="1687"/>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1" name="Group 11"/>
            <p:cNvGrpSpPr/>
            <p:nvPr/>
          </p:nvGrpSpPr>
          <p:grpSpPr bwMode="auto">
            <a:xfrm>
              <a:off x="3045" y="1684"/>
              <a:ext cx="1663" cy="601"/>
              <a:chOff x="3045" y="1684"/>
              <a:chExt cx="1663" cy="601"/>
            </a:xfrm>
          </p:grpSpPr>
          <p:sp>
            <p:nvSpPr>
              <p:cNvPr id="19" name="Rectangle 9"/>
              <p:cNvSpPr>
                <a:spLocks noChangeArrowheads="1"/>
              </p:cNvSpPr>
              <p:nvPr/>
            </p:nvSpPr>
            <p:spPr bwMode="auto">
              <a:xfrm>
                <a:off x="3107" y="1719"/>
                <a:ext cx="1576" cy="463"/>
              </a:xfrm>
              <a:prstGeom prst="rect">
                <a:avLst/>
              </a:prstGeom>
              <a:solidFill>
                <a:schemeClr val="bg1"/>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20" name="Rectangle 10"/>
              <p:cNvSpPr>
                <a:spLocks noChangeArrowheads="1"/>
              </p:cNvSpPr>
              <p:nvPr/>
            </p:nvSpPr>
            <p:spPr bwMode="auto">
              <a:xfrm>
                <a:off x="3045" y="1684"/>
                <a:ext cx="1663" cy="601"/>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response</a:t>
                </a:r>
                <a:endParaRPr lang="en-US" altLang="zh-CN" sz="2000"/>
              </a:p>
              <a:p>
                <a:pPr algn="ctr">
                  <a:spcBef>
                    <a:spcPct val="0"/>
                  </a:spcBef>
                  <a:buFontTx/>
                  <a:buNone/>
                </a:pPr>
                <a:r>
                  <a:rPr lang="en-US" altLang="zh-CN" sz="1800"/>
                  <a:t>HTTP/1.0 </a:t>
                </a:r>
                <a:endParaRPr lang="en-US" altLang="zh-CN" sz="1800"/>
              </a:p>
              <a:p>
                <a:pPr algn="ctr">
                  <a:spcBef>
                    <a:spcPct val="0"/>
                  </a:spcBef>
                  <a:buFontTx/>
                  <a:buNone/>
                </a:pPr>
                <a:r>
                  <a:rPr lang="en-US" altLang="zh-CN" sz="1800"/>
                  <a:t>304 Not Modified</a:t>
                </a:r>
                <a:endParaRPr lang="en-US" altLang="zh-CN" sz="1800"/>
              </a:p>
            </p:txBody>
          </p:sp>
        </p:grpSp>
        <p:sp>
          <p:nvSpPr>
            <p:cNvPr id="12" name="Rectangle 12"/>
            <p:cNvSpPr>
              <a:spLocks noChangeArrowheads="1"/>
            </p:cNvSpPr>
            <p:nvPr/>
          </p:nvSpPr>
          <p:spPr bwMode="auto">
            <a:xfrm>
              <a:off x="4857" y="1218"/>
              <a:ext cx="951" cy="75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400" dirty="0">
                  <a:solidFill>
                    <a:schemeClr val="accent2">
                      <a:lumMod val="50000"/>
                    </a:schemeClr>
                  </a:solidFill>
                </a:rPr>
                <a:t>object </a:t>
              </a:r>
              <a:endParaRPr lang="en-US" altLang="zh-CN" sz="2400" dirty="0">
                <a:solidFill>
                  <a:schemeClr val="accent2">
                    <a:lumMod val="50000"/>
                  </a:schemeClr>
                </a:solidFill>
              </a:endParaRPr>
            </a:p>
            <a:p>
              <a:pPr algn="ctr">
                <a:spcBef>
                  <a:spcPct val="0"/>
                </a:spcBef>
                <a:buFontTx/>
                <a:buNone/>
                <a:defRPr/>
              </a:pPr>
              <a:r>
                <a:rPr lang="en-US" altLang="zh-CN" sz="2400" dirty="0">
                  <a:solidFill>
                    <a:schemeClr val="accent2">
                      <a:lumMod val="50000"/>
                    </a:schemeClr>
                  </a:solidFill>
                </a:rPr>
                <a:t>not </a:t>
              </a:r>
              <a:endParaRPr lang="en-US" altLang="zh-CN" sz="2400" dirty="0">
                <a:solidFill>
                  <a:schemeClr val="accent2">
                    <a:lumMod val="50000"/>
                  </a:schemeClr>
                </a:solidFill>
              </a:endParaRPr>
            </a:p>
            <a:p>
              <a:pPr algn="ctr">
                <a:spcBef>
                  <a:spcPct val="0"/>
                </a:spcBef>
                <a:buFontTx/>
                <a:buNone/>
                <a:defRPr/>
              </a:pPr>
              <a:r>
                <a:rPr lang="en-US" altLang="zh-CN" sz="2400" dirty="0">
                  <a:solidFill>
                    <a:schemeClr val="accent2">
                      <a:lumMod val="50000"/>
                    </a:schemeClr>
                  </a:solidFill>
                </a:rPr>
                <a:t>modified</a:t>
              </a:r>
              <a:endParaRPr lang="en-US" altLang="zh-CN" sz="2400" dirty="0">
                <a:solidFill>
                  <a:schemeClr val="accent2">
                    <a:lumMod val="50000"/>
                  </a:schemeClr>
                </a:solidFill>
              </a:endParaRPr>
            </a:p>
          </p:txBody>
        </p:sp>
        <p:sp>
          <p:nvSpPr>
            <p:cNvPr id="13" name="Line 13"/>
            <p:cNvSpPr>
              <a:spLocks noChangeShapeType="1"/>
            </p:cNvSpPr>
            <p:nvPr/>
          </p:nvSpPr>
          <p:spPr bwMode="auto">
            <a:xfrm>
              <a:off x="2941" y="2359"/>
              <a:ext cx="2460" cy="0"/>
            </a:xfrm>
            <a:prstGeom prst="line">
              <a:avLst/>
            </a:prstGeom>
            <a:noFill/>
            <a:ln w="25400">
              <a:solidFill>
                <a:schemeClr val="accent2"/>
              </a:solidFill>
              <a:prstDash val="dash"/>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 name="Line 14"/>
            <p:cNvSpPr>
              <a:spLocks noChangeShapeType="1"/>
            </p:cNvSpPr>
            <p:nvPr/>
          </p:nvSpPr>
          <p:spPr bwMode="auto">
            <a:xfrm>
              <a:off x="2905" y="2545"/>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5" name="Rectangle 15"/>
            <p:cNvSpPr>
              <a:spLocks noChangeArrowheads="1"/>
            </p:cNvSpPr>
            <p:nvPr/>
          </p:nvSpPr>
          <p:spPr bwMode="auto">
            <a:xfrm>
              <a:off x="3060" y="2473"/>
              <a:ext cx="1687" cy="601"/>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request msg</a:t>
              </a:r>
              <a:endParaRPr lang="en-US" altLang="zh-CN" sz="2000"/>
            </a:p>
            <a:p>
              <a:pPr algn="ctr">
                <a:spcBef>
                  <a:spcPct val="0"/>
                </a:spcBef>
                <a:buFontTx/>
                <a:buNone/>
              </a:pPr>
              <a:r>
                <a:rPr lang="en-US" altLang="zh-CN" sz="1800"/>
                <a:t>If-modified-since: &lt;date&gt;</a:t>
              </a:r>
              <a:endParaRPr lang="en-US" altLang="zh-CN" sz="1800"/>
            </a:p>
          </p:txBody>
        </p:sp>
        <p:sp>
          <p:nvSpPr>
            <p:cNvPr id="16" name="Line 16"/>
            <p:cNvSpPr>
              <a:spLocks noChangeShapeType="1"/>
            </p:cNvSpPr>
            <p:nvPr/>
          </p:nvSpPr>
          <p:spPr bwMode="auto">
            <a:xfrm flipH="1">
              <a:off x="2917" y="3169"/>
              <a:ext cx="2082" cy="2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7" name="Rectangle 17"/>
            <p:cNvSpPr>
              <a:spLocks noChangeArrowheads="1"/>
            </p:cNvSpPr>
            <p:nvPr/>
          </p:nvSpPr>
          <p:spPr bwMode="auto">
            <a:xfrm>
              <a:off x="3072" y="3135"/>
              <a:ext cx="1663" cy="660"/>
            </a:xfrm>
            <a:prstGeom prst="rect">
              <a:avLst/>
            </a:prstGeom>
            <a:solidFill>
              <a:schemeClr val="bg1"/>
            </a:solidFill>
            <a:ln w="12700">
              <a:solidFill>
                <a:schemeClr val="tx1"/>
              </a:solidFill>
              <a:miter lim="800000"/>
            </a:ln>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HTTP response</a:t>
              </a:r>
              <a:endParaRPr lang="en-US" altLang="zh-CN" sz="2000"/>
            </a:p>
            <a:p>
              <a:pPr algn="ctr">
                <a:spcBef>
                  <a:spcPct val="0"/>
                </a:spcBef>
                <a:buFontTx/>
                <a:buNone/>
              </a:pPr>
              <a:r>
                <a:rPr lang="en-US" altLang="zh-CN" sz="1800"/>
                <a:t>HTTP/1.0 200 OK</a:t>
              </a:r>
              <a:endParaRPr lang="en-US" altLang="zh-CN" sz="1800"/>
            </a:p>
            <a:p>
              <a:pPr algn="ctr">
                <a:spcBef>
                  <a:spcPct val="0"/>
                </a:spcBef>
                <a:buFontTx/>
                <a:buNone/>
              </a:pPr>
              <a:r>
                <a:rPr lang="en-US" altLang="zh-CN" sz="2400"/>
                <a:t>&lt;data&gt;</a:t>
              </a:r>
              <a:endParaRPr lang="en-US" altLang="zh-CN" sz="2400"/>
            </a:p>
          </p:txBody>
        </p:sp>
        <p:sp>
          <p:nvSpPr>
            <p:cNvPr id="18" name="Rectangle 18"/>
            <p:cNvSpPr>
              <a:spLocks noChangeArrowheads="1"/>
            </p:cNvSpPr>
            <p:nvPr/>
          </p:nvSpPr>
          <p:spPr bwMode="auto">
            <a:xfrm>
              <a:off x="4899" y="2760"/>
              <a:ext cx="951"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defRPr/>
              </a:pPr>
              <a:r>
                <a:rPr lang="en-US" altLang="zh-CN" sz="2400" dirty="0">
                  <a:solidFill>
                    <a:schemeClr val="accent2">
                      <a:lumMod val="50000"/>
                    </a:schemeClr>
                  </a:solidFill>
                </a:rPr>
                <a:t>object </a:t>
              </a:r>
              <a:endParaRPr lang="en-US" altLang="zh-CN" sz="2400" dirty="0">
                <a:solidFill>
                  <a:schemeClr val="accent2">
                    <a:lumMod val="50000"/>
                  </a:schemeClr>
                </a:solidFill>
              </a:endParaRPr>
            </a:p>
            <a:p>
              <a:pPr algn="ctr">
                <a:spcBef>
                  <a:spcPct val="0"/>
                </a:spcBef>
                <a:buFontTx/>
                <a:buNone/>
                <a:defRPr/>
              </a:pPr>
              <a:r>
                <a:rPr lang="en-US" altLang="zh-CN" sz="2400" dirty="0">
                  <a:solidFill>
                    <a:schemeClr val="accent2">
                      <a:lumMod val="50000"/>
                    </a:schemeClr>
                  </a:solidFill>
                </a:rPr>
                <a:t>modified</a:t>
              </a:r>
              <a:endParaRPr lang="en-US" altLang="zh-CN" sz="2400" dirty="0">
                <a:solidFill>
                  <a:schemeClr val="accent2">
                    <a:lumMod val="50000"/>
                  </a:schemeClr>
                </a:solidFill>
              </a:endParaRPr>
            </a:p>
          </p:txBody>
        </p:sp>
      </p:gr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20" name="Rectangle 2"/>
          <p:cNvSpPr>
            <a:spLocks noGrp="1" noChangeArrowheads="1"/>
          </p:cNvSpPr>
          <p:nvPr>
            <p:ph type="title"/>
          </p:nvPr>
        </p:nvSpPr>
        <p:spPr>
          <a:xfrm>
            <a:off x="5132594" y="677863"/>
            <a:ext cx="2373106" cy="920750"/>
          </a:xfrm>
        </p:spPr>
        <p:txBody>
          <a:bodyPr/>
          <a:lstStyle/>
          <a:p>
            <a:pPr eaLnBrk="1" hangingPunct="1">
              <a:defRPr/>
            </a:pPr>
            <a:r>
              <a:rPr lang="zh-CN" altLang="en-US" sz="3600" b="1" dirty="0">
                <a:solidFill>
                  <a:schemeClr val="accent1"/>
                </a:solidFill>
                <a:latin typeface="+mn-lt"/>
                <a:ea typeface="+mn-ea"/>
                <a:cs typeface="+mn-ea"/>
              </a:rPr>
              <a:t>电子邮件</a:t>
            </a:r>
            <a:endParaRPr lang="zh-CN" altLang="en-US" sz="3600" b="1" dirty="0">
              <a:solidFill>
                <a:schemeClr val="accent1"/>
              </a:solidFill>
              <a:latin typeface="+mn-lt"/>
              <a:ea typeface="+mn-ea"/>
              <a:cs typeface="+mn-ea"/>
            </a:endParaRPr>
          </a:p>
        </p:txBody>
      </p:sp>
      <p:sp>
        <p:nvSpPr>
          <p:cNvPr id="144386" name="Rectangle 3"/>
          <p:cNvSpPr>
            <a:spLocks noGrp="1" noChangeArrowheads="1"/>
          </p:cNvSpPr>
          <p:nvPr>
            <p:ph type="body" sz="half" idx="1"/>
          </p:nvPr>
        </p:nvSpPr>
        <p:spPr>
          <a:xfrm>
            <a:off x="914400" y="1598613"/>
            <a:ext cx="6577013" cy="2457449"/>
          </a:xfrm>
          <a:noFill/>
        </p:spPr>
        <p:txBody>
          <a:bodyPr/>
          <a:lstStyle/>
          <a:p>
            <a:pPr eaLnBrk="1" hangingPunct="1"/>
            <a:r>
              <a:rPr lang="zh-CN" altLang="en-US" sz="2400" b="1" dirty="0" smtClean="0">
                <a:latin typeface="+mn-ea"/>
              </a:rPr>
              <a:t>用户</a:t>
            </a:r>
            <a:r>
              <a:rPr lang="zh-CN" altLang="en-US" sz="2400" b="1" dirty="0">
                <a:latin typeface="+mn-ea"/>
              </a:rPr>
              <a:t>代理</a:t>
            </a:r>
            <a:r>
              <a:rPr lang="en-US" altLang="zh-CN" sz="2400" b="1" dirty="0">
                <a:latin typeface="+mn-ea"/>
              </a:rPr>
              <a:t>user </a:t>
            </a:r>
            <a:r>
              <a:rPr lang="en-US" altLang="zh-CN" sz="2400" b="1" dirty="0" smtClean="0">
                <a:latin typeface="+mn-ea"/>
              </a:rPr>
              <a:t>agents</a:t>
            </a:r>
            <a:endParaRPr lang="en-US" altLang="zh-CN" sz="2400" b="1" dirty="0" smtClean="0">
              <a:latin typeface="+mn-ea"/>
            </a:endParaRPr>
          </a:p>
          <a:p>
            <a:pPr lvl="1"/>
            <a:r>
              <a:rPr lang="zh-CN" altLang="en-US" sz="2000" dirty="0">
                <a:latin typeface="+mn-ea"/>
              </a:rPr>
              <a:t>允许用户阅读</a:t>
            </a:r>
            <a:r>
              <a:rPr lang="en-US" altLang="zh-CN" sz="2000" dirty="0">
                <a:latin typeface="+mn-ea"/>
              </a:rPr>
              <a:t>,</a:t>
            </a:r>
            <a:r>
              <a:rPr lang="zh-CN" altLang="en-US" sz="2000" dirty="0">
                <a:latin typeface="+mn-ea"/>
              </a:rPr>
              <a:t>回复</a:t>
            </a:r>
            <a:r>
              <a:rPr lang="en-US" altLang="zh-CN" sz="2000" dirty="0">
                <a:latin typeface="+mn-ea"/>
              </a:rPr>
              <a:t>,</a:t>
            </a:r>
            <a:r>
              <a:rPr lang="zh-CN" altLang="en-US" sz="2000" dirty="0">
                <a:latin typeface="+mn-ea"/>
              </a:rPr>
              <a:t>转发</a:t>
            </a:r>
            <a:r>
              <a:rPr lang="en-US" altLang="zh-CN" sz="2000" dirty="0">
                <a:latin typeface="+mn-ea"/>
              </a:rPr>
              <a:t>,</a:t>
            </a:r>
            <a:r>
              <a:rPr lang="zh-CN" altLang="en-US" sz="2000" dirty="0">
                <a:latin typeface="+mn-ea"/>
              </a:rPr>
              <a:t>保存</a:t>
            </a:r>
            <a:r>
              <a:rPr lang="en-US" altLang="zh-CN" sz="2000" dirty="0">
                <a:latin typeface="+mn-ea"/>
              </a:rPr>
              <a:t>,</a:t>
            </a:r>
            <a:r>
              <a:rPr lang="zh-CN" altLang="en-US" sz="2000" dirty="0">
                <a:latin typeface="+mn-ea"/>
              </a:rPr>
              <a:t>编辑邮件消息 </a:t>
            </a:r>
            <a:endParaRPr lang="zh-CN" altLang="en-US" sz="2000" dirty="0">
              <a:latin typeface="+mn-ea"/>
            </a:endParaRPr>
          </a:p>
          <a:p>
            <a:pPr lvl="1"/>
            <a:r>
              <a:rPr lang="zh-CN" altLang="en-US" sz="2000" dirty="0" smtClean="0">
                <a:latin typeface="+mn-ea"/>
              </a:rPr>
              <a:t>发送</a:t>
            </a:r>
            <a:r>
              <a:rPr lang="en-US" altLang="zh-CN" sz="2000" dirty="0">
                <a:latin typeface="+mn-ea"/>
              </a:rPr>
              <a:t>, </a:t>
            </a:r>
            <a:r>
              <a:rPr lang="zh-CN" altLang="en-US" sz="2000" dirty="0">
                <a:latin typeface="+mn-ea"/>
              </a:rPr>
              <a:t>接收邮件消息到</a:t>
            </a:r>
            <a:r>
              <a:rPr lang="en-US" altLang="zh-CN" sz="2000" dirty="0">
                <a:latin typeface="+mn-ea"/>
              </a:rPr>
              <a:t>/</a:t>
            </a:r>
            <a:r>
              <a:rPr lang="zh-CN" altLang="en-US" sz="2000" dirty="0">
                <a:latin typeface="+mn-ea"/>
              </a:rPr>
              <a:t>从</a:t>
            </a:r>
            <a:r>
              <a:rPr lang="zh-CN" altLang="en-US" sz="2000" dirty="0" smtClean="0">
                <a:latin typeface="+mn-ea"/>
              </a:rPr>
              <a:t>服务器</a:t>
            </a:r>
            <a:endParaRPr lang="en-US" altLang="zh-CN" sz="2000" dirty="0">
              <a:latin typeface="+mn-ea"/>
            </a:endParaRPr>
          </a:p>
          <a:p>
            <a:pPr lvl="1"/>
            <a:r>
              <a:rPr lang="zh-CN" altLang="en-US" sz="2000" dirty="0">
                <a:latin typeface="+mn-ea"/>
              </a:rPr>
              <a:t>例如：</a:t>
            </a:r>
            <a:r>
              <a:rPr lang="en-US" altLang="zh-CN" sz="2000" dirty="0">
                <a:latin typeface="+mn-ea"/>
              </a:rPr>
              <a:t>Outlook, </a:t>
            </a:r>
            <a:r>
              <a:rPr lang="en-US" altLang="zh-CN" sz="2000" dirty="0" err="1">
                <a:latin typeface="+mn-ea"/>
              </a:rPr>
              <a:t>foxmail</a:t>
            </a:r>
            <a:r>
              <a:rPr lang="zh-CN" altLang="en-US" sz="2000" dirty="0">
                <a:latin typeface="+mn-ea"/>
              </a:rPr>
              <a:t>，</a:t>
            </a:r>
            <a:r>
              <a:rPr lang="en-US" altLang="zh-CN" sz="2000" dirty="0">
                <a:latin typeface="+mn-ea"/>
              </a:rPr>
              <a:t>Web</a:t>
            </a:r>
            <a:r>
              <a:rPr lang="zh-CN" altLang="en-US" sz="2000" dirty="0">
                <a:latin typeface="+mn-ea"/>
              </a:rPr>
              <a:t>客户端</a:t>
            </a:r>
            <a:r>
              <a:rPr lang="zh-CN" altLang="en-US" sz="2000" dirty="0" smtClean="0">
                <a:latin typeface="+mn-ea"/>
              </a:rPr>
              <a:t>等</a:t>
            </a:r>
            <a:endParaRPr lang="en-US" altLang="zh-CN" sz="2400" dirty="0">
              <a:latin typeface="+mn-ea"/>
            </a:endParaRPr>
          </a:p>
          <a:p>
            <a:pPr eaLnBrk="1" hangingPunct="1"/>
            <a:r>
              <a:rPr lang="zh-CN" altLang="en-US" sz="2400" b="1" dirty="0">
                <a:latin typeface="+mn-ea"/>
              </a:rPr>
              <a:t>邮件服务器</a:t>
            </a:r>
            <a:r>
              <a:rPr lang="en-US" altLang="zh-CN" sz="2400" b="1" dirty="0">
                <a:latin typeface="+mn-ea"/>
              </a:rPr>
              <a:t>mail servers</a:t>
            </a:r>
            <a:r>
              <a:rPr lang="en-US" altLang="zh-CN" sz="2400" dirty="0">
                <a:latin typeface="+mn-ea"/>
              </a:rPr>
              <a:t> </a:t>
            </a:r>
            <a:endParaRPr lang="en-US" altLang="zh-CN" sz="2400" dirty="0" smtClean="0">
              <a:latin typeface="+mn-ea"/>
            </a:endParaRPr>
          </a:p>
          <a:p>
            <a:pPr lvl="1"/>
            <a:r>
              <a:rPr lang="zh-CN" altLang="en-US" sz="2000" dirty="0"/>
              <a:t>邮箱</a:t>
            </a:r>
            <a:r>
              <a:rPr lang="en-US" altLang="zh-CN" sz="2000" dirty="0"/>
              <a:t>mailbox </a:t>
            </a:r>
            <a:r>
              <a:rPr lang="zh-CN" altLang="en-US" sz="2000" dirty="0"/>
              <a:t>存放用户接收的邮件消息</a:t>
            </a:r>
            <a:endParaRPr lang="zh-CN" altLang="en-US" sz="2000" dirty="0"/>
          </a:p>
          <a:p>
            <a:pPr lvl="1"/>
            <a:r>
              <a:rPr lang="zh-CN" altLang="en-US" sz="2000" dirty="0"/>
              <a:t>外出报文队列</a:t>
            </a:r>
            <a:r>
              <a:rPr lang="en-US" altLang="zh-CN" sz="2000" dirty="0"/>
              <a:t>outgoing message </a:t>
            </a:r>
            <a:r>
              <a:rPr lang="en-US" altLang="zh-CN" sz="2000" dirty="0" smtClean="0"/>
              <a:t>queue</a:t>
            </a:r>
            <a:endParaRPr lang="en-US" altLang="zh-CN" sz="2000" dirty="0">
              <a:latin typeface="+mn-ea"/>
            </a:endParaRPr>
          </a:p>
          <a:p>
            <a:pPr eaLnBrk="1" hangingPunct="1"/>
            <a:r>
              <a:rPr lang="zh-CN" altLang="en-US" sz="2400" b="1" dirty="0">
                <a:latin typeface="+mn-ea"/>
              </a:rPr>
              <a:t>简单邮件传送协议和邮件接收</a:t>
            </a:r>
            <a:r>
              <a:rPr lang="zh-CN" altLang="en-US" sz="2400" b="1" dirty="0" smtClean="0">
                <a:latin typeface="+mn-ea"/>
              </a:rPr>
              <a:t>协议</a:t>
            </a:r>
            <a:endParaRPr lang="en-US" altLang="zh-CN" sz="2400" b="1" dirty="0" smtClean="0">
              <a:latin typeface="+mn-ea"/>
            </a:endParaRPr>
          </a:p>
          <a:p>
            <a:pPr lvl="1"/>
            <a:r>
              <a:rPr lang="en-US" altLang="zh-CN" sz="2000" dirty="0" smtClean="0">
                <a:latin typeface="+mn-ea"/>
              </a:rPr>
              <a:t>SMTP/POP3</a:t>
            </a:r>
            <a:r>
              <a:rPr lang="zh-CN" altLang="en-US" sz="2000" dirty="0" smtClean="0">
                <a:latin typeface="+mn-ea"/>
              </a:rPr>
              <a:t>、</a:t>
            </a:r>
            <a:r>
              <a:rPr lang="en-US" altLang="zh-CN" sz="2000" dirty="0" smtClean="0">
                <a:latin typeface="+mn-ea"/>
              </a:rPr>
              <a:t>IMAP</a:t>
            </a:r>
            <a:r>
              <a:rPr lang="zh-CN" altLang="en-US" sz="2000" dirty="0" smtClean="0">
                <a:latin typeface="+mn-ea"/>
              </a:rPr>
              <a:t>、</a:t>
            </a:r>
            <a:r>
              <a:rPr lang="en-US" altLang="zh-CN" sz="2000" dirty="0" smtClean="0">
                <a:latin typeface="+mn-ea"/>
              </a:rPr>
              <a:t>HTTP</a:t>
            </a:r>
            <a:endParaRPr lang="en-US" altLang="zh-CN" sz="2000" dirty="0" smtClean="0">
              <a:latin typeface="+mn-ea"/>
            </a:endParaRPr>
          </a:p>
          <a:p>
            <a:pPr eaLnBrk="1" hangingPunct="1"/>
            <a:endParaRPr lang="zh-CN" altLang="en-US" sz="2400" dirty="0">
              <a:latin typeface="+mn-ea"/>
            </a:endParaRPr>
          </a:p>
        </p:txBody>
      </p:sp>
      <p:sp>
        <p:nvSpPr>
          <p:cNvPr id="144387" name="Rectangle 4"/>
          <p:cNvSpPr>
            <a:spLocks noChangeArrowheads="1"/>
          </p:cNvSpPr>
          <p:nvPr/>
        </p:nvSpPr>
        <p:spPr bwMode="auto">
          <a:xfrm>
            <a:off x="9625013" y="1263650"/>
            <a:ext cx="1627187" cy="884238"/>
          </a:xfrm>
          <a:prstGeom prst="rect">
            <a:avLst/>
          </a:prstGeom>
          <a:noFill/>
          <a:ln w="12700">
            <a:solidFill>
              <a:srgbClr val="00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nvGrpSpPr>
          <p:cNvPr id="144388" name="Group 17"/>
          <p:cNvGrpSpPr/>
          <p:nvPr/>
        </p:nvGrpSpPr>
        <p:grpSpPr bwMode="auto">
          <a:xfrm>
            <a:off x="9688513" y="1219200"/>
            <a:ext cx="1550987" cy="900113"/>
            <a:chOff x="4358" y="562"/>
            <a:chExt cx="977" cy="567"/>
          </a:xfrm>
        </p:grpSpPr>
        <p:sp>
          <p:nvSpPr>
            <p:cNvPr id="144508" name="Rectangle 5"/>
            <p:cNvSpPr>
              <a:spLocks noChangeArrowheads="1"/>
            </p:cNvSpPr>
            <p:nvPr/>
          </p:nvSpPr>
          <p:spPr bwMode="auto">
            <a:xfrm>
              <a:off x="4617" y="915"/>
              <a:ext cx="634" cy="2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1600" b="1"/>
                <a:t>用户邮箱</a:t>
              </a:r>
              <a:endParaRPr lang="zh-CN" altLang="en-US" sz="1600" b="1"/>
            </a:p>
          </p:txBody>
        </p:sp>
        <p:grpSp>
          <p:nvGrpSpPr>
            <p:cNvPr id="144509" name="Group 14"/>
            <p:cNvGrpSpPr/>
            <p:nvPr/>
          </p:nvGrpSpPr>
          <p:grpSpPr bwMode="auto">
            <a:xfrm>
              <a:off x="4358" y="636"/>
              <a:ext cx="405" cy="112"/>
              <a:chOff x="4358" y="636"/>
              <a:chExt cx="405" cy="112"/>
            </a:xfrm>
          </p:grpSpPr>
          <p:sp>
            <p:nvSpPr>
              <p:cNvPr id="144512" name="Rectangle 6"/>
              <p:cNvSpPr>
                <a:spLocks noChangeArrowheads="1"/>
              </p:cNvSpPr>
              <p:nvPr/>
            </p:nvSpPr>
            <p:spPr bwMode="auto">
              <a:xfrm>
                <a:off x="4358" y="636"/>
                <a:ext cx="405" cy="112"/>
              </a:xfrm>
              <a:prstGeom prst="rect">
                <a:avLst/>
              </a:prstGeom>
              <a:solidFill>
                <a:srgbClr val="00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13" name="Line 7"/>
              <p:cNvSpPr>
                <a:spLocks noChangeShapeType="1"/>
              </p:cNvSpPr>
              <p:nvPr/>
            </p:nvSpPr>
            <p:spPr bwMode="auto">
              <a:xfrm>
                <a:off x="4404" y="66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4" name="Line 8"/>
              <p:cNvSpPr>
                <a:spLocks noChangeShapeType="1"/>
              </p:cNvSpPr>
              <p:nvPr/>
            </p:nvSpPr>
            <p:spPr bwMode="auto">
              <a:xfrm flipH="1">
                <a:off x="4501" y="662"/>
                <a:ext cx="5"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5" name="Line 9"/>
              <p:cNvSpPr>
                <a:spLocks noChangeShapeType="1"/>
              </p:cNvSpPr>
              <p:nvPr/>
            </p:nvSpPr>
            <p:spPr bwMode="auto">
              <a:xfrm>
                <a:off x="4550" y="66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6" name="Line 10"/>
              <p:cNvSpPr>
                <a:spLocks noChangeShapeType="1"/>
              </p:cNvSpPr>
              <p:nvPr/>
            </p:nvSpPr>
            <p:spPr bwMode="auto">
              <a:xfrm>
                <a:off x="4601"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7" name="Line 11"/>
              <p:cNvSpPr>
                <a:spLocks noChangeShapeType="1"/>
              </p:cNvSpPr>
              <p:nvPr/>
            </p:nvSpPr>
            <p:spPr bwMode="auto">
              <a:xfrm>
                <a:off x="4655"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8" name="Line 12"/>
              <p:cNvSpPr>
                <a:spLocks noChangeShapeType="1"/>
              </p:cNvSpPr>
              <p:nvPr/>
            </p:nvSpPr>
            <p:spPr bwMode="auto">
              <a:xfrm>
                <a:off x="4705" y="66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19" name="Line 13"/>
              <p:cNvSpPr>
                <a:spLocks noChangeShapeType="1"/>
              </p:cNvSpPr>
              <p:nvPr/>
            </p:nvSpPr>
            <p:spPr bwMode="auto">
              <a:xfrm>
                <a:off x="4451" y="66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144510" name="Rectangle 15"/>
            <p:cNvSpPr>
              <a:spLocks noChangeArrowheads="1"/>
            </p:cNvSpPr>
            <p:nvPr/>
          </p:nvSpPr>
          <p:spPr bwMode="auto">
            <a:xfrm>
              <a:off x="4373" y="974"/>
              <a:ext cx="56"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11" name="Rectangle 16"/>
            <p:cNvSpPr>
              <a:spLocks noChangeArrowheads="1"/>
            </p:cNvSpPr>
            <p:nvPr/>
          </p:nvSpPr>
          <p:spPr bwMode="auto">
            <a:xfrm>
              <a:off x="4442" y="562"/>
              <a:ext cx="893"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r">
                <a:spcBef>
                  <a:spcPct val="0"/>
                </a:spcBef>
                <a:buFontTx/>
                <a:buNone/>
              </a:pPr>
              <a:endParaRPr lang="en-US" altLang="zh-CN" sz="1600" b="1"/>
            </a:p>
            <a:p>
              <a:pPr algn="r">
                <a:spcBef>
                  <a:spcPct val="0"/>
                </a:spcBef>
                <a:buFontTx/>
                <a:buNone/>
              </a:pPr>
              <a:r>
                <a:rPr lang="zh-CN" altLang="en-US" sz="1600" b="1"/>
                <a:t>外出报文队列</a:t>
              </a:r>
              <a:endParaRPr lang="zh-CN" altLang="en-US" sz="1600" b="1"/>
            </a:p>
          </p:txBody>
        </p:sp>
      </p:grpSp>
      <p:sp>
        <p:nvSpPr>
          <p:cNvPr id="144389" name="Line 18"/>
          <p:cNvSpPr>
            <a:spLocks noChangeShapeType="1"/>
          </p:cNvSpPr>
          <p:nvPr/>
        </p:nvSpPr>
        <p:spPr bwMode="auto">
          <a:xfrm>
            <a:off x="8596313" y="3027363"/>
            <a:ext cx="1001712" cy="71437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44390" name="Group 27"/>
          <p:cNvGrpSpPr/>
          <p:nvPr/>
        </p:nvGrpSpPr>
        <p:grpSpPr bwMode="auto">
          <a:xfrm>
            <a:off x="9837738" y="2962275"/>
            <a:ext cx="315912" cy="842963"/>
            <a:chOff x="4452" y="1660"/>
            <a:chExt cx="199" cy="531"/>
          </a:xfrm>
        </p:grpSpPr>
        <p:sp>
          <p:nvSpPr>
            <p:cNvPr id="144500" name="AutoShape 19"/>
            <p:cNvSpPr>
              <a:spLocks noChangeArrowheads="1"/>
            </p:cNvSpPr>
            <p:nvPr/>
          </p:nvSpPr>
          <p:spPr bwMode="auto">
            <a:xfrm>
              <a:off x="4452" y="2068"/>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01" name="Rectangle 20"/>
            <p:cNvSpPr>
              <a:spLocks noChangeArrowheads="1"/>
            </p:cNvSpPr>
            <p:nvPr/>
          </p:nvSpPr>
          <p:spPr bwMode="auto">
            <a:xfrm>
              <a:off x="4553" y="1662"/>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02" name="Rectangle 21"/>
            <p:cNvSpPr>
              <a:spLocks noChangeArrowheads="1"/>
            </p:cNvSpPr>
            <p:nvPr/>
          </p:nvSpPr>
          <p:spPr bwMode="auto">
            <a:xfrm>
              <a:off x="4454" y="1780"/>
              <a:ext cx="124" cy="407"/>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03" name="AutoShape 22"/>
            <p:cNvSpPr>
              <a:spLocks noChangeArrowheads="1"/>
            </p:cNvSpPr>
            <p:nvPr/>
          </p:nvSpPr>
          <p:spPr bwMode="auto">
            <a:xfrm>
              <a:off x="4453" y="1660"/>
              <a:ext cx="197" cy="121"/>
            </a:xfrm>
            <a:prstGeom prst="parallelogram">
              <a:avLst>
                <a:gd name="adj" fmla="val 62704"/>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04" name="Line 23"/>
            <p:cNvSpPr>
              <a:spLocks noChangeShapeType="1"/>
            </p:cNvSpPr>
            <p:nvPr/>
          </p:nvSpPr>
          <p:spPr bwMode="auto">
            <a:xfrm>
              <a:off x="4651" y="1668"/>
              <a:ext cx="0" cy="4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05" name="Line 24"/>
            <p:cNvSpPr>
              <a:spLocks noChangeShapeType="1"/>
            </p:cNvSpPr>
            <p:nvPr/>
          </p:nvSpPr>
          <p:spPr bwMode="auto">
            <a:xfrm flipH="1">
              <a:off x="4579" y="2068"/>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506" name="Rectangle 25"/>
            <p:cNvSpPr>
              <a:spLocks noChangeArrowheads="1"/>
            </p:cNvSpPr>
            <p:nvPr/>
          </p:nvSpPr>
          <p:spPr bwMode="auto">
            <a:xfrm>
              <a:off x="4470" y="1833"/>
              <a:ext cx="82" cy="234"/>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507" name="Rectangle 26"/>
            <p:cNvSpPr>
              <a:spLocks noChangeArrowheads="1"/>
            </p:cNvSpPr>
            <p:nvPr/>
          </p:nvSpPr>
          <p:spPr bwMode="auto">
            <a:xfrm>
              <a:off x="4481" y="1903"/>
              <a:ext cx="64" cy="84"/>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nvGrpSpPr>
          <p:cNvPr id="144391" name="Group 43"/>
          <p:cNvGrpSpPr/>
          <p:nvPr/>
        </p:nvGrpSpPr>
        <p:grpSpPr bwMode="auto">
          <a:xfrm>
            <a:off x="9585325" y="3370263"/>
            <a:ext cx="787400" cy="950912"/>
            <a:chOff x="4293" y="1917"/>
            <a:chExt cx="496" cy="599"/>
          </a:xfrm>
        </p:grpSpPr>
        <p:sp>
          <p:nvSpPr>
            <p:cNvPr id="144485" name="Rectangle 28"/>
            <p:cNvSpPr>
              <a:spLocks noChangeArrowheads="1"/>
            </p:cNvSpPr>
            <p:nvPr/>
          </p:nvSpPr>
          <p:spPr bwMode="auto">
            <a:xfrm>
              <a:off x="4321" y="1938"/>
              <a:ext cx="458" cy="578"/>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86" name="Rectangle 29"/>
            <p:cNvSpPr>
              <a:spLocks noChangeArrowheads="1"/>
            </p:cNvSpPr>
            <p:nvPr/>
          </p:nvSpPr>
          <p:spPr bwMode="auto">
            <a:xfrm>
              <a:off x="4293" y="1917"/>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endParaRPr lang="en-US" altLang="zh-CN" sz="1600"/>
            </a:p>
            <a:p>
              <a:pPr algn="ctr">
                <a:spcBef>
                  <a:spcPct val="0"/>
                </a:spcBef>
                <a:buFontTx/>
                <a:buNone/>
              </a:pPr>
              <a:r>
                <a:rPr lang="en-US" altLang="zh-CN" sz="1600"/>
                <a:t>server</a:t>
              </a:r>
              <a:endParaRPr lang="en-US" altLang="zh-CN" sz="1600"/>
            </a:p>
          </p:txBody>
        </p:sp>
        <p:sp>
          <p:nvSpPr>
            <p:cNvPr id="144487" name="Rectangle 30"/>
            <p:cNvSpPr>
              <a:spLocks noChangeArrowheads="1"/>
            </p:cNvSpPr>
            <p:nvPr/>
          </p:nvSpPr>
          <p:spPr bwMode="auto">
            <a:xfrm>
              <a:off x="4342" y="2257"/>
              <a:ext cx="405" cy="113"/>
            </a:xfrm>
            <a:prstGeom prst="rect">
              <a:avLst/>
            </a:prstGeom>
            <a:solidFill>
              <a:srgbClr val="00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88" name="Line 31"/>
            <p:cNvSpPr>
              <a:spLocks noChangeShapeType="1"/>
            </p:cNvSpPr>
            <p:nvPr/>
          </p:nvSpPr>
          <p:spPr bwMode="auto">
            <a:xfrm>
              <a:off x="4388" y="228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89" name="Line 32"/>
            <p:cNvSpPr>
              <a:spLocks noChangeShapeType="1"/>
            </p:cNvSpPr>
            <p:nvPr/>
          </p:nvSpPr>
          <p:spPr bwMode="auto">
            <a:xfrm>
              <a:off x="4485"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0" name="Line 33"/>
            <p:cNvSpPr>
              <a:spLocks noChangeShapeType="1"/>
            </p:cNvSpPr>
            <p:nvPr/>
          </p:nvSpPr>
          <p:spPr bwMode="auto">
            <a:xfrm>
              <a:off x="4534" y="2285"/>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1" name="Line 34"/>
            <p:cNvSpPr>
              <a:spLocks noChangeShapeType="1"/>
            </p:cNvSpPr>
            <p:nvPr/>
          </p:nvSpPr>
          <p:spPr bwMode="auto">
            <a:xfrm>
              <a:off x="4585"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2" name="Line 35"/>
            <p:cNvSpPr>
              <a:spLocks noChangeShapeType="1"/>
            </p:cNvSpPr>
            <p:nvPr/>
          </p:nvSpPr>
          <p:spPr bwMode="auto">
            <a:xfrm>
              <a:off x="4639"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3" name="Line 36"/>
            <p:cNvSpPr>
              <a:spLocks noChangeShapeType="1"/>
            </p:cNvSpPr>
            <p:nvPr/>
          </p:nvSpPr>
          <p:spPr bwMode="auto">
            <a:xfrm>
              <a:off x="4689" y="2284"/>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4" name="Line 37"/>
            <p:cNvSpPr>
              <a:spLocks noChangeShapeType="1"/>
            </p:cNvSpPr>
            <p:nvPr/>
          </p:nvSpPr>
          <p:spPr bwMode="auto">
            <a:xfrm>
              <a:off x="4435" y="2285"/>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95" name="Rectangle 38"/>
            <p:cNvSpPr>
              <a:spLocks noChangeArrowheads="1"/>
            </p:cNvSpPr>
            <p:nvPr/>
          </p:nvSpPr>
          <p:spPr bwMode="auto">
            <a:xfrm>
              <a:off x="4352" y="2411"/>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96" name="Rectangle 39"/>
            <p:cNvSpPr>
              <a:spLocks noChangeArrowheads="1"/>
            </p:cNvSpPr>
            <p:nvPr/>
          </p:nvSpPr>
          <p:spPr bwMode="auto">
            <a:xfrm>
              <a:off x="4429" y="2411"/>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97" name="Rectangle 40"/>
            <p:cNvSpPr>
              <a:spLocks noChangeArrowheads="1"/>
            </p:cNvSpPr>
            <p:nvPr/>
          </p:nvSpPr>
          <p:spPr bwMode="auto">
            <a:xfrm>
              <a:off x="4505" y="2410"/>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98" name="Rectangle 41"/>
            <p:cNvSpPr>
              <a:spLocks noChangeArrowheads="1"/>
            </p:cNvSpPr>
            <p:nvPr/>
          </p:nvSpPr>
          <p:spPr bwMode="auto">
            <a:xfrm>
              <a:off x="4592" y="2408"/>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99" name="Rectangle 42"/>
            <p:cNvSpPr>
              <a:spLocks noChangeArrowheads="1"/>
            </p:cNvSpPr>
            <p:nvPr/>
          </p:nvSpPr>
          <p:spPr bwMode="auto">
            <a:xfrm>
              <a:off x="4677" y="2408"/>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nvGrpSpPr>
          <p:cNvPr id="144392" name="Group 48"/>
          <p:cNvGrpSpPr/>
          <p:nvPr/>
        </p:nvGrpSpPr>
        <p:grpSpPr bwMode="auto">
          <a:xfrm>
            <a:off x="10207625" y="2590800"/>
            <a:ext cx="752475" cy="696913"/>
            <a:chOff x="4685" y="1426"/>
            <a:chExt cx="474" cy="439"/>
          </a:xfrm>
        </p:grpSpPr>
        <p:graphicFrame>
          <p:nvGraphicFramePr>
            <p:cNvPr id="144481" name="Object 44"/>
            <p:cNvGraphicFramePr/>
            <p:nvPr/>
          </p:nvGraphicFramePr>
          <p:xfrm>
            <a:off x="4724" y="1426"/>
            <a:ext cx="357" cy="293"/>
          </p:xfrm>
          <a:graphic>
            <a:graphicData uri="http://schemas.openxmlformats.org/presentationml/2006/ole">
              <mc:AlternateContent xmlns:mc="http://schemas.openxmlformats.org/markup-compatibility/2006">
                <mc:Choice xmlns:v="urn:schemas-microsoft-com:vml" Requires="v">
                  <p:oleObj spid="_x0000_s3962" name="Clip" r:id="rId1" imgW="3409950" imgH="2800350" progId="MS_ClipArt_Gallery.2">
                    <p:embed/>
                  </p:oleObj>
                </mc:Choice>
                <mc:Fallback>
                  <p:oleObj name="Clip" r:id="rId1" imgW="3409950" imgH="2800350" progId="MS_ClipArt_Gallery.2">
                    <p:embed/>
                    <p:pic>
                      <p:nvPicPr>
                        <p:cNvPr id="0" name="Object 4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4" y="1426"/>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82" name="Group 47"/>
            <p:cNvGrpSpPr/>
            <p:nvPr/>
          </p:nvGrpSpPr>
          <p:grpSpPr bwMode="auto">
            <a:xfrm>
              <a:off x="4685" y="1496"/>
              <a:ext cx="474" cy="369"/>
              <a:chOff x="4685" y="1496"/>
              <a:chExt cx="474" cy="369"/>
            </a:xfrm>
          </p:grpSpPr>
          <p:sp>
            <p:nvSpPr>
              <p:cNvPr id="144483" name="Rectangle 45"/>
              <p:cNvSpPr>
                <a:spLocks noChangeArrowheads="1"/>
              </p:cNvSpPr>
              <p:nvPr/>
            </p:nvSpPr>
            <p:spPr bwMode="auto">
              <a:xfrm>
                <a:off x="4747" y="1520"/>
                <a:ext cx="344" cy="302"/>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84" name="Rectangle 46"/>
              <p:cNvSpPr>
                <a:spLocks noChangeArrowheads="1"/>
              </p:cNvSpPr>
              <p:nvPr/>
            </p:nvSpPr>
            <p:spPr bwMode="auto">
              <a:xfrm>
                <a:off x="4685" y="1496"/>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grpSp>
        <p:nvGrpSpPr>
          <p:cNvPr id="144393" name="Group 53"/>
          <p:cNvGrpSpPr/>
          <p:nvPr/>
        </p:nvGrpSpPr>
        <p:grpSpPr bwMode="auto">
          <a:xfrm>
            <a:off x="10410825" y="3503613"/>
            <a:ext cx="752475" cy="696912"/>
            <a:chOff x="4813" y="2001"/>
            <a:chExt cx="474" cy="439"/>
          </a:xfrm>
        </p:grpSpPr>
        <p:graphicFrame>
          <p:nvGraphicFramePr>
            <p:cNvPr id="144477" name="Object 49"/>
            <p:cNvGraphicFramePr/>
            <p:nvPr/>
          </p:nvGraphicFramePr>
          <p:xfrm>
            <a:off x="4852" y="2001"/>
            <a:ext cx="358" cy="293"/>
          </p:xfrm>
          <a:graphic>
            <a:graphicData uri="http://schemas.openxmlformats.org/presentationml/2006/ole">
              <mc:AlternateContent xmlns:mc="http://schemas.openxmlformats.org/markup-compatibility/2006">
                <mc:Choice xmlns:v="urn:schemas-microsoft-com:vml" Requires="v">
                  <p:oleObj spid="_x0000_s3963" name="Clip" r:id="rId3" imgW="3419475" imgH="2800350" progId="MS_ClipArt_Gallery.2">
                    <p:embed/>
                  </p:oleObj>
                </mc:Choice>
                <mc:Fallback>
                  <p:oleObj name="Clip" r:id="rId3" imgW="3419475" imgH="2800350" progId="MS_ClipArt_Gallery.2">
                    <p:embed/>
                    <p:pic>
                      <p:nvPicPr>
                        <p:cNvPr id="0" name="Object 4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852" y="2001"/>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78" name="Group 52"/>
            <p:cNvGrpSpPr/>
            <p:nvPr/>
          </p:nvGrpSpPr>
          <p:grpSpPr bwMode="auto">
            <a:xfrm>
              <a:off x="4813" y="2071"/>
              <a:ext cx="474" cy="369"/>
              <a:chOff x="4813" y="2071"/>
              <a:chExt cx="474" cy="369"/>
            </a:xfrm>
          </p:grpSpPr>
          <p:sp>
            <p:nvSpPr>
              <p:cNvPr id="144479" name="Rectangle 50"/>
              <p:cNvSpPr>
                <a:spLocks noChangeArrowheads="1"/>
              </p:cNvSpPr>
              <p:nvPr/>
            </p:nvSpPr>
            <p:spPr bwMode="auto">
              <a:xfrm>
                <a:off x="4876" y="2095"/>
                <a:ext cx="344" cy="303"/>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80" name="Rectangle 51"/>
              <p:cNvSpPr>
                <a:spLocks noChangeArrowheads="1"/>
              </p:cNvSpPr>
              <p:nvPr/>
            </p:nvSpPr>
            <p:spPr bwMode="auto">
              <a:xfrm>
                <a:off x="4813" y="2071"/>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grpSp>
        <p:nvGrpSpPr>
          <p:cNvPr id="144394" name="Group 58"/>
          <p:cNvGrpSpPr/>
          <p:nvPr/>
        </p:nvGrpSpPr>
        <p:grpSpPr bwMode="auto">
          <a:xfrm>
            <a:off x="10207625" y="4449763"/>
            <a:ext cx="752475" cy="696912"/>
            <a:chOff x="4685" y="2597"/>
            <a:chExt cx="474" cy="439"/>
          </a:xfrm>
        </p:grpSpPr>
        <p:graphicFrame>
          <p:nvGraphicFramePr>
            <p:cNvPr id="144473" name="Object 54"/>
            <p:cNvGraphicFramePr/>
            <p:nvPr/>
          </p:nvGraphicFramePr>
          <p:xfrm>
            <a:off x="4724" y="2597"/>
            <a:ext cx="357" cy="293"/>
          </p:xfrm>
          <a:graphic>
            <a:graphicData uri="http://schemas.openxmlformats.org/presentationml/2006/ole">
              <mc:AlternateContent xmlns:mc="http://schemas.openxmlformats.org/markup-compatibility/2006">
                <mc:Choice xmlns:v="urn:schemas-microsoft-com:vml" Requires="v">
                  <p:oleObj spid="_x0000_s3964" name="Clip" r:id="rId5" imgW="3409950" imgH="2800350" progId="MS_ClipArt_Gallery.2">
                    <p:embed/>
                  </p:oleObj>
                </mc:Choice>
                <mc:Fallback>
                  <p:oleObj name="Clip" r:id="rId5" imgW="3409950" imgH="2800350" progId="MS_ClipArt_Gallery.2">
                    <p:embed/>
                    <p:pic>
                      <p:nvPicPr>
                        <p:cNvPr id="0" name="Object 54"/>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724" y="2597"/>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74" name="Group 57"/>
            <p:cNvGrpSpPr/>
            <p:nvPr/>
          </p:nvGrpSpPr>
          <p:grpSpPr bwMode="auto">
            <a:xfrm>
              <a:off x="4685" y="2667"/>
              <a:ext cx="474" cy="369"/>
              <a:chOff x="4685" y="2667"/>
              <a:chExt cx="474" cy="369"/>
            </a:xfrm>
          </p:grpSpPr>
          <p:sp>
            <p:nvSpPr>
              <p:cNvPr id="144475" name="Rectangle 55"/>
              <p:cNvSpPr>
                <a:spLocks noChangeArrowheads="1"/>
              </p:cNvSpPr>
              <p:nvPr/>
            </p:nvSpPr>
            <p:spPr bwMode="auto">
              <a:xfrm>
                <a:off x="4747" y="2691"/>
                <a:ext cx="344" cy="303"/>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76" name="Rectangle 56"/>
              <p:cNvSpPr>
                <a:spLocks noChangeArrowheads="1"/>
              </p:cNvSpPr>
              <p:nvPr/>
            </p:nvSpPr>
            <p:spPr bwMode="auto">
              <a:xfrm>
                <a:off x="4685" y="2667"/>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grpSp>
        <p:nvGrpSpPr>
          <p:cNvPr id="144395" name="Group 84"/>
          <p:cNvGrpSpPr/>
          <p:nvPr/>
        </p:nvGrpSpPr>
        <p:grpSpPr bwMode="auto">
          <a:xfrm>
            <a:off x="7802563" y="4237038"/>
            <a:ext cx="787400" cy="1358900"/>
            <a:chOff x="3170" y="2463"/>
            <a:chExt cx="496" cy="856"/>
          </a:xfrm>
        </p:grpSpPr>
        <p:grpSp>
          <p:nvGrpSpPr>
            <p:cNvPr id="144448" name="Group 67"/>
            <p:cNvGrpSpPr/>
            <p:nvPr/>
          </p:nvGrpSpPr>
          <p:grpSpPr bwMode="auto">
            <a:xfrm>
              <a:off x="3324" y="2463"/>
              <a:ext cx="199" cy="530"/>
              <a:chOff x="3324" y="2463"/>
              <a:chExt cx="199" cy="530"/>
            </a:xfrm>
          </p:grpSpPr>
          <p:sp>
            <p:nvSpPr>
              <p:cNvPr id="144465" name="AutoShape 59"/>
              <p:cNvSpPr>
                <a:spLocks noChangeArrowheads="1"/>
              </p:cNvSpPr>
              <p:nvPr/>
            </p:nvSpPr>
            <p:spPr bwMode="auto">
              <a:xfrm>
                <a:off x="3324" y="2870"/>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6" name="Rectangle 60"/>
              <p:cNvSpPr>
                <a:spLocks noChangeArrowheads="1"/>
              </p:cNvSpPr>
              <p:nvPr/>
            </p:nvSpPr>
            <p:spPr bwMode="auto">
              <a:xfrm>
                <a:off x="3425" y="2465"/>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7" name="Rectangle 61"/>
              <p:cNvSpPr>
                <a:spLocks noChangeArrowheads="1"/>
              </p:cNvSpPr>
              <p:nvPr/>
            </p:nvSpPr>
            <p:spPr bwMode="auto">
              <a:xfrm>
                <a:off x="3326" y="2582"/>
                <a:ext cx="124" cy="407"/>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8" name="AutoShape 62"/>
              <p:cNvSpPr>
                <a:spLocks noChangeArrowheads="1"/>
              </p:cNvSpPr>
              <p:nvPr/>
            </p:nvSpPr>
            <p:spPr bwMode="auto">
              <a:xfrm>
                <a:off x="3325" y="2463"/>
                <a:ext cx="197" cy="121"/>
              </a:xfrm>
              <a:prstGeom prst="parallelogram">
                <a:avLst>
                  <a:gd name="adj" fmla="val 62704"/>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9" name="Line 63"/>
              <p:cNvSpPr>
                <a:spLocks noChangeShapeType="1"/>
              </p:cNvSpPr>
              <p:nvPr/>
            </p:nvSpPr>
            <p:spPr bwMode="auto">
              <a:xfrm>
                <a:off x="3523" y="2471"/>
                <a:ext cx="0" cy="3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70" name="Line 64"/>
              <p:cNvSpPr>
                <a:spLocks noChangeShapeType="1"/>
              </p:cNvSpPr>
              <p:nvPr/>
            </p:nvSpPr>
            <p:spPr bwMode="auto">
              <a:xfrm flipH="1">
                <a:off x="3451" y="2870"/>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71" name="Rectangle 65"/>
              <p:cNvSpPr>
                <a:spLocks noChangeArrowheads="1"/>
              </p:cNvSpPr>
              <p:nvPr/>
            </p:nvSpPr>
            <p:spPr bwMode="auto">
              <a:xfrm>
                <a:off x="3342" y="2636"/>
                <a:ext cx="82" cy="233"/>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72" name="Rectangle 66"/>
              <p:cNvSpPr>
                <a:spLocks noChangeArrowheads="1"/>
              </p:cNvSpPr>
              <p:nvPr/>
            </p:nvSpPr>
            <p:spPr bwMode="auto">
              <a:xfrm>
                <a:off x="3353" y="2706"/>
                <a:ext cx="64" cy="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nvGrpSpPr>
            <p:cNvPr id="144449" name="Group 83"/>
            <p:cNvGrpSpPr/>
            <p:nvPr/>
          </p:nvGrpSpPr>
          <p:grpSpPr bwMode="auto">
            <a:xfrm>
              <a:off x="3170" y="2720"/>
              <a:ext cx="496" cy="599"/>
              <a:chOff x="3170" y="2720"/>
              <a:chExt cx="496" cy="599"/>
            </a:xfrm>
          </p:grpSpPr>
          <p:sp>
            <p:nvSpPr>
              <p:cNvPr id="144450" name="Rectangle 68"/>
              <p:cNvSpPr>
                <a:spLocks noChangeArrowheads="1"/>
              </p:cNvSpPr>
              <p:nvPr/>
            </p:nvSpPr>
            <p:spPr bwMode="auto">
              <a:xfrm>
                <a:off x="3198" y="2741"/>
                <a:ext cx="458" cy="578"/>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51" name="Rectangle 69"/>
              <p:cNvSpPr>
                <a:spLocks noChangeArrowheads="1"/>
              </p:cNvSpPr>
              <p:nvPr/>
            </p:nvSpPr>
            <p:spPr bwMode="auto">
              <a:xfrm>
                <a:off x="3170" y="2720"/>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endParaRPr lang="en-US" altLang="zh-CN" sz="1600"/>
              </a:p>
              <a:p>
                <a:pPr algn="ctr">
                  <a:spcBef>
                    <a:spcPct val="0"/>
                  </a:spcBef>
                  <a:buFontTx/>
                  <a:buNone/>
                </a:pPr>
                <a:r>
                  <a:rPr lang="en-US" altLang="zh-CN" sz="1600"/>
                  <a:t>server</a:t>
                </a:r>
                <a:endParaRPr lang="en-US" altLang="zh-CN" sz="1600"/>
              </a:p>
            </p:txBody>
          </p:sp>
          <p:sp>
            <p:nvSpPr>
              <p:cNvPr id="144452" name="Rectangle 70"/>
              <p:cNvSpPr>
                <a:spLocks noChangeArrowheads="1"/>
              </p:cNvSpPr>
              <p:nvPr/>
            </p:nvSpPr>
            <p:spPr bwMode="auto">
              <a:xfrm>
                <a:off x="3219" y="3060"/>
                <a:ext cx="405" cy="113"/>
              </a:xfrm>
              <a:prstGeom prst="rect">
                <a:avLst/>
              </a:prstGeom>
              <a:solidFill>
                <a:srgbClr val="00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53" name="Line 71"/>
              <p:cNvSpPr>
                <a:spLocks noChangeShapeType="1"/>
              </p:cNvSpPr>
              <p:nvPr/>
            </p:nvSpPr>
            <p:spPr bwMode="auto">
              <a:xfrm>
                <a:off x="3265" y="3088"/>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4" name="Line 72"/>
              <p:cNvSpPr>
                <a:spLocks noChangeShapeType="1"/>
              </p:cNvSpPr>
              <p:nvPr/>
            </p:nvSpPr>
            <p:spPr bwMode="auto">
              <a:xfrm>
                <a:off x="3362"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5" name="Line 73"/>
              <p:cNvSpPr>
                <a:spLocks noChangeShapeType="1"/>
              </p:cNvSpPr>
              <p:nvPr/>
            </p:nvSpPr>
            <p:spPr bwMode="auto">
              <a:xfrm>
                <a:off x="3411" y="3088"/>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6" name="Line 74"/>
              <p:cNvSpPr>
                <a:spLocks noChangeShapeType="1"/>
              </p:cNvSpPr>
              <p:nvPr/>
            </p:nvSpPr>
            <p:spPr bwMode="auto">
              <a:xfrm>
                <a:off x="3462"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7" name="Line 75"/>
              <p:cNvSpPr>
                <a:spLocks noChangeShapeType="1"/>
              </p:cNvSpPr>
              <p:nvPr/>
            </p:nvSpPr>
            <p:spPr bwMode="auto">
              <a:xfrm>
                <a:off x="3516"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8" name="Line 76"/>
              <p:cNvSpPr>
                <a:spLocks noChangeShapeType="1"/>
              </p:cNvSpPr>
              <p:nvPr/>
            </p:nvSpPr>
            <p:spPr bwMode="auto">
              <a:xfrm>
                <a:off x="3566" y="3087"/>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59" name="Line 77"/>
              <p:cNvSpPr>
                <a:spLocks noChangeShapeType="1"/>
              </p:cNvSpPr>
              <p:nvPr/>
            </p:nvSpPr>
            <p:spPr bwMode="auto">
              <a:xfrm>
                <a:off x="3312" y="3088"/>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60" name="Rectangle 78"/>
              <p:cNvSpPr>
                <a:spLocks noChangeArrowheads="1"/>
              </p:cNvSpPr>
              <p:nvPr/>
            </p:nvSpPr>
            <p:spPr bwMode="auto">
              <a:xfrm>
                <a:off x="3229" y="3214"/>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1" name="Rectangle 79"/>
              <p:cNvSpPr>
                <a:spLocks noChangeArrowheads="1"/>
              </p:cNvSpPr>
              <p:nvPr/>
            </p:nvSpPr>
            <p:spPr bwMode="auto">
              <a:xfrm>
                <a:off x="3306" y="3214"/>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2" name="Rectangle 80"/>
              <p:cNvSpPr>
                <a:spLocks noChangeArrowheads="1"/>
              </p:cNvSpPr>
              <p:nvPr/>
            </p:nvSpPr>
            <p:spPr bwMode="auto">
              <a:xfrm>
                <a:off x="3382" y="3213"/>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3" name="Rectangle 81"/>
              <p:cNvSpPr>
                <a:spLocks noChangeArrowheads="1"/>
              </p:cNvSpPr>
              <p:nvPr/>
            </p:nvSpPr>
            <p:spPr bwMode="auto">
              <a:xfrm>
                <a:off x="3469" y="3211"/>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64" name="Rectangle 82"/>
              <p:cNvSpPr>
                <a:spLocks noChangeArrowheads="1"/>
              </p:cNvSpPr>
              <p:nvPr/>
            </p:nvSpPr>
            <p:spPr bwMode="auto">
              <a:xfrm>
                <a:off x="3554" y="3211"/>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grpSp>
        <p:nvGrpSpPr>
          <p:cNvPr id="144396" name="Group 89"/>
          <p:cNvGrpSpPr/>
          <p:nvPr/>
        </p:nvGrpSpPr>
        <p:grpSpPr bwMode="auto">
          <a:xfrm>
            <a:off x="8628063" y="5233988"/>
            <a:ext cx="752475" cy="696912"/>
            <a:chOff x="3690" y="3091"/>
            <a:chExt cx="474" cy="439"/>
          </a:xfrm>
        </p:grpSpPr>
        <p:graphicFrame>
          <p:nvGraphicFramePr>
            <p:cNvPr id="144444" name="Object 85"/>
            <p:cNvGraphicFramePr/>
            <p:nvPr/>
          </p:nvGraphicFramePr>
          <p:xfrm>
            <a:off x="3729" y="3091"/>
            <a:ext cx="357" cy="293"/>
          </p:xfrm>
          <a:graphic>
            <a:graphicData uri="http://schemas.openxmlformats.org/presentationml/2006/ole">
              <mc:AlternateContent xmlns:mc="http://schemas.openxmlformats.org/markup-compatibility/2006">
                <mc:Choice xmlns:v="urn:schemas-microsoft-com:vml" Requires="v">
                  <p:oleObj spid="_x0000_s3965" name="Clip" r:id="rId7" imgW="3409950" imgH="2800350" progId="MS_ClipArt_Gallery.2">
                    <p:embed/>
                  </p:oleObj>
                </mc:Choice>
                <mc:Fallback>
                  <p:oleObj name="Clip" r:id="rId7" imgW="3409950" imgH="2800350" progId="MS_ClipArt_Gallery.2">
                    <p:embed/>
                    <p:pic>
                      <p:nvPicPr>
                        <p:cNvPr id="0" name="Object 8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729" y="3091"/>
                          <a:ext cx="357"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45" name="Group 88"/>
            <p:cNvGrpSpPr/>
            <p:nvPr/>
          </p:nvGrpSpPr>
          <p:grpSpPr bwMode="auto">
            <a:xfrm>
              <a:off x="3690" y="3161"/>
              <a:ext cx="474" cy="369"/>
              <a:chOff x="3690" y="3161"/>
              <a:chExt cx="474" cy="369"/>
            </a:xfrm>
          </p:grpSpPr>
          <p:sp>
            <p:nvSpPr>
              <p:cNvPr id="144446" name="Rectangle 86"/>
              <p:cNvSpPr>
                <a:spLocks noChangeArrowheads="1"/>
              </p:cNvSpPr>
              <p:nvPr/>
            </p:nvSpPr>
            <p:spPr bwMode="auto">
              <a:xfrm>
                <a:off x="3752" y="3185"/>
                <a:ext cx="344" cy="303"/>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47" name="Rectangle 87"/>
              <p:cNvSpPr>
                <a:spLocks noChangeArrowheads="1"/>
              </p:cNvSpPr>
              <p:nvPr/>
            </p:nvSpPr>
            <p:spPr bwMode="auto">
              <a:xfrm>
                <a:off x="3690" y="3161"/>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grpSp>
        <p:nvGrpSpPr>
          <p:cNvPr id="144397" name="Group 94"/>
          <p:cNvGrpSpPr/>
          <p:nvPr/>
        </p:nvGrpSpPr>
        <p:grpSpPr bwMode="auto">
          <a:xfrm>
            <a:off x="7880350" y="5689600"/>
            <a:ext cx="752475" cy="696913"/>
            <a:chOff x="3219" y="3378"/>
            <a:chExt cx="474" cy="439"/>
          </a:xfrm>
        </p:grpSpPr>
        <p:graphicFrame>
          <p:nvGraphicFramePr>
            <p:cNvPr id="144440" name="Object 90"/>
            <p:cNvGraphicFramePr/>
            <p:nvPr/>
          </p:nvGraphicFramePr>
          <p:xfrm>
            <a:off x="3258" y="3378"/>
            <a:ext cx="358" cy="293"/>
          </p:xfrm>
          <a:graphic>
            <a:graphicData uri="http://schemas.openxmlformats.org/presentationml/2006/ole">
              <mc:AlternateContent xmlns:mc="http://schemas.openxmlformats.org/markup-compatibility/2006">
                <mc:Choice xmlns:v="urn:schemas-microsoft-com:vml" Requires="v">
                  <p:oleObj spid="_x0000_s3966" name="Clip" r:id="rId9" imgW="3419475" imgH="2800350" progId="MS_ClipArt_Gallery.2">
                    <p:embed/>
                  </p:oleObj>
                </mc:Choice>
                <mc:Fallback>
                  <p:oleObj name="Clip" r:id="rId9" imgW="3419475" imgH="2800350" progId="MS_ClipArt_Gallery.2">
                    <p:embed/>
                    <p:pic>
                      <p:nvPicPr>
                        <p:cNvPr id="0" name="Object 90"/>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258" y="3378"/>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41" name="Group 93"/>
            <p:cNvGrpSpPr/>
            <p:nvPr/>
          </p:nvGrpSpPr>
          <p:grpSpPr bwMode="auto">
            <a:xfrm>
              <a:off x="3219" y="3448"/>
              <a:ext cx="474" cy="369"/>
              <a:chOff x="3219" y="3448"/>
              <a:chExt cx="474" cy="369"/>
            </a:xfrm>
          </p:grpSpPr>
          <p:sp>
            <p:nvSpPr>
              <p:cNvPr id="144442" name="Rectangle 91"/>
              <p:cNvSpPr>
                <a:spLocks noChangeArrowheads="1"/>
              </p:cNvSpPr>
              <p:nvPr/>
            </p:nvSpPr>
            <p:spPr bwMode="auto">
              <a:xfrm>
                <a:off x="3282" y="3472"/>
                <a:ext cx="344" cy="303"/>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43" name="Rectangle 92"/>
              <p:cNvSpPr>
                <a:spLocks noChangeArrowheads="1"/>
              </p:cNvSpPr>
              <p:nvPr/>
            </p:nvSpPr>
            <p:spPr bwMode="auto">
              <a:xfrm>
                <a:off x="3219" y="3448"/>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grpSp>
        <p:nvGrpSpPr>
          <p:cNvPr id="144398" name="Group 120"/>
          <p:cNvGrpSpPr/>
          <p:nvPr/>
        </p:nvGrpSpPr>
        <p:grpSpPr bwMode="auto">
          <a:xfrm>
            <a:off x="7802563" y="2197100"/>
            <a:ext cx="787400" cy="1358900"/>
            <a:chOff x="3170" y="1178"/>
            <a:chExt cx="496" cy="856"/>
          </a:xfrm>
        </p:grpSpPr>
        <p:grpSp>
          <p:nvGrpSpPr>
            <p:cNvPr id="144415" name="Group 103"/>
            <p:cNvGrpSpPr/>
            <p:nvPr/>
          </p:nvGrpSpPr>
          <p:grpSpPr bwMode="auto">
            <a:xfrm>
              <a:off x="3324" y="1178"/>
              <a:ext cx="199" cy="530"/>
              <a:chOff x="3324" y="1178"/>
              <a:chExt cx="199" cy="530"/>
            </a:xfrm>
          </p:grpSpPr>
          <p:sp>
            <p:nvSpPr>
              <p:cNvPr id="144432" name="AutoShape 95"/>
              <p:cNvSpPr>
                <a:spLocks noChangeArrowheads="1"/>
              </p:cNvSpPr>
              <p:nvPr/>
            </p:nvSpPr>
            <p:spPr bwMode="auto">
              <a:xfrm>
                <a:off x="3324" y="1585"/>
                <a:ext cx="199" cy="123"/>
              </a:xfrm>
              <a:prstGeom prst="parallelogram">
                <a:avLst>
                  <a:gd name="adj" fmla="val 62311"/>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3" name="Rectangle 96"/>
              <p:cNvSpPr>
                <a:spLocks noChangeArrowheads="1"/>
              </p:cNvSpPr>
              <p:nvPr/>
            </p:nvSpPr>
            <p:spPr bwMode="auto">
              <a:xfrm>
                <a:off x="3425" y="1180"/>
                <a:ext cx="91" cy="409"/>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4" name="Rectangle 97"/>
              <p:cNvSpPr>
                <a:spLocks noChangeArrowheads="1"/>
              </p:cNvSpPr>
              <p:nvPr/>
            </p:nvSpPr>
            <p:spPr bwMode="auto">
              <a:xfrm>
                <a:off x="3326" y="1297"/>
                <a:ext cx="124" cy="407"/>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5" name="AutoShape 98"/>
              <p:cNvSpPr>
                <a:spLocks noChangeArrowheads="1"/>
              </p:cNvSpPr>
              <p:nvPr/>
            </p:nvSpPr>
            <p:spPr bwMode="auto">
              <a:xfrm>
                <a:off x="3325" y="1178"/>
                <a:ext cx="197" cy="121"/>
              </a:xfrm>
              <a:prstGeom prst="parallelogram">
                <a:avLst>
                  <a:gd name="adj" fmla="val 62704"/>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6" name="Line 99"/>
              <p:cNvSpPr>
                <a:spLocks noChangeShapeType="1"/>
              </p:cNvSpPr>
              <p:nvPr/>
            </p:nvSpPr>
            <p:spPr bwMode="auto">
              <a:xfrm>
                <a:off x="3523" y="1186"/>
                <a:ext cx="0" cy="399"/>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37" name="Line 100"/>
              <p:cNvSpPr>
                <a:spLocks noChangeShapeType="1"/>
              </p:cNvSpPr>
              <p:nvPr/>
            </p:nvSpPr>
            <p:spPr bwMode="auto">
              <a:xfrm flipH="1">
                <a:off x="3451" y="1585"/>
                <a:ext cx="72" cy="12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38" name="Rectangle 101"/>
              <p:cNvSpPr>
                <a:spLocks noChangeArrowheads="1"/>
              </p:cNvSpPr>
              <p:nvPr/>
            </p:nvSpPr>
            <p:spPr bwMode="auto">
              <a:xfrm>
                <a:off x="3342" y="1351"/>
                <a:ext cx="82" cy="233"/>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9" name="Rectangle 102"/>
              <p:cNvSpPr>
                <a:spLocks noChangeArrowheads="1"/>
              </p:cNvSpPr>
              <p:nvPr/>
            </p:nvSpPr>
            <p:spPr bwMode="auto">
              <a:xfrm>
                <a:off x="3353" y="1421"/>
                <a:ext cx="64" cy="83"/>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nvGrpSpPr>
            <p:cNvPr id="144416" name="Group 119"/>
            <p:cNvGrpSpPr/>
            <p:nvPr/>
          </p:nvGrpSpPr>
          <p:grpSpPr bwMode="auto">
            <a:xfrm>
              <a:off x="3170" y="1435"/>
              <a:ext cx="496" cy="599"/>
              <a:chOff x="3170" y="1435"/>
              <a:chExt cx="496" cy="599"/>
            </a:xfrm>
          </p:grpSpPr>
          <p:sp>
            <p:nvSpPr>
              <p:cNvPr id="144417" name="Rectangle 104"/>
              <p:cNvSpPr>
                <a:spLocks noChangeArrowheads="1"/>
              </p:cNvSpPr>
              <p:nvPr/>
            </p:nvSpPr>
            <p:spPr bwMode="auto">
              <a:xfrm>
                <a:off x="3198" y="1456"/>
                <a:ext cx="458" cy="578"/>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18" name="Rectangle 105"/>
              <p:cNvSpPr>
                <a:spLocks noChangeArrowheads="1"/>
              </p:cNvSpPr>
              <p:nvPr/>
            </p:nvSpPr>
            <p:spPr bwMode="auto">
              <a:xfrm>
                <a:off x="3170" y="1435"/>
                <a:ext cx="496"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mail</a:t>
                </a:r>
                <a:endParaRPr lang="en-US" altLang="zh-CN" sz="1600"/>
              </a:p>
              <a:p>
                <a:pPr algn="ctr">
                  <a:spcBef>
                    <a:spcPct val="0"/>
                  </a:spcBef>
                  <a:buFontTx/>
                  <a:buNone/>
                </a:pPr>
                <a:r>
                  <a:rPr lang="en-US" altLang="zh-CN" sz="1600"/>
                  <a:t>server</a:t>
                </a:r>
                <a:endParaRPr lang="en-US" altLang="zh-CN" sz="1600"/>
              </a:p>
            </p:txBody>
          </p:sp>
          <p:sp>
            <p:nvSpPr>
              <p:cNvPr id="144419" name="Rectangle 106"/>
              <p:cNvSpPr>
                <a:spLocks noChangeArrowheads="1"/>
              </p:cNvSpPr>
              <p:nvPr/>
            </p:nvSpPr>
            <p:spPr bwMode="auto">
              <a:xfrm>
                <a:off x="3219" y="1775"/>
                <a:ext cx="405" cy="113"/>
              </a:xfrm>
              <a:prstGeom prst="rect">
                <a:avLst/>
              </a:prstGeom>
              <a:solidFill>
                <a:srgbClr val="00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20" name="Line 107"/>
              <p:cNvSpPr>
                <a:spLocks noChangeShapeType="1"/>
              </p:cNvSpPr>
              <p:nvPr/>
            </p:nvSpPr>
            <p:spPr bwMode="auto">
              <a:xfrm>
                <a:off x="3265" y="180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1" name="Line 108"/>
              <p:cNvSpPr>
                <a:spLocks noChangeShapeType="1"/>
              </p:cNvSpPr>
              <p:nvPr/>
            </p:nvSpPr>
            <p:spPr bwMode="auto">
              <a:xfrm>
                <a:off x="3362"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2" name="Line 109"/>
              <p:cNvSpPr>
                <a:spLocks noChangeShapeType="1"/>
              </p:cNvSpPr>
              <p:nvPr/>
            </p:nvSpPr>
            <p:spPr bwMode="auto">
              <a:xfrm>
                <a:off x="3411" y="1803"/>
                <a:ext cx="0" cy="66"/>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3" name="Line 110"/>
              <p:cNvSpPr>
                <a:spLocks noChangeShapeType="1"/>
              </p:cNvSpPr>
              <p:nvPr/>
            </p:nvSpPr>
            <p:spPr bwMode="auto">
              <a:xfrm>
                <a:off x="3462"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4" name="Line 111"/>
              <p:cNvSpPr>
                <a:spLocks noChangeShapeType="1"/>
              </p:cNvSpPr>
              <p:nvPr/>
            </p:nvSpPr>
            <p:spPr bwMode="auto">
              <a:xfrm>
                <a:off x="3516"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5" name="Line 112"/>
              <p:cNvSpPr>
                <a:spLocks noChangeShapeType="1"/>
              </p:cNvSpPr>
              <p:nvPr/>
            </p:nvSpPr>
            <p:spPr bwMode="auto">
              <a:xfrm>
                <a:off x="3566" y="1802"/>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6" name="Line 113"/>
              <p:cNvSpPr>
                <a:spLocks noChangeShapeType="1"/>
              </p:cNvSpPr>
              <p:nvPr/>
            </p:nvSpPr>
            <p:spPr bwMode="auto">
              <a:xfrm>
                <a:off x="3312" y="1803"/>
                <a:ext cx="0" cy="65"/>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44427" name="Rectangle 114"/>
              <p:cNvSpPr>
                <a:spLocks noChangeArrowheads="1"/>
              </p:cNvSpPr>
              <p:nvPr/>
            </p:nvSpPr>
            <p:spPr bwMode="auto">
              <a:xfrm>
                <a:off x="3229" y="1929"/>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28" name="Rectangle 115"/>
              <p:cNvSpPr>
                <a:spLocks noChangeArrowheads="1"/>
              </p:cNvSpPr>
              <p:nvPr/>
            </p:nvSpPr>
            <p:spPr bwMode="auto">
              <a:xfrm>
                <a:off x="3306" y="1929"/>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29" name="Rectangle 116"/>
              <p:cNvSpPr>
                <a:spLocks noChangeArrowheads="1"/>
              </p:cNvSpPr>
              <p:nvPr/>
            </p:nvSpPr>
            <p:spPr bwMode="auto">
              <a:xfrm>
                <a:off x="3382" y="1928"/>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0" name="Rectangle 117"/>
              <p:cNvSpPr>
                <a:spLocks noChangeArrowheads="1"/>
              </p:cNvSpPr>
              <p:nvPr/>
            </p:nvSpPr>
            <p:spPr bwMode="auto">
              <a:xfrm>
                <a:off x="3469" y="1926"/>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31" name="Rectangle 118"/>
              <p:cNvSpPr>
                <a:spLocks noChangeArrowheads="1"/>
              </p:cNvSpPr>
              <p:nvPr/>
            </p:nvSpPr>
            <p:spPr bwMode="auto">
              <a:xfrm>
                <a:off x="3554" y="1926"/>
                <a:ext cx="55" cy="82"/>
              </a:xfrm>
              <a:prstGeom prst="rect">
                <a:avLst/>
              </a:prstGeom>
              <a:solidFill>
                <a:srgbClr val="FFFF00"/>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grpSp>
      </p:grpSp>
      <p:grpSp>
        <p:nvGrpSpPr>
          <p:cNvPr id="144399" name="Group 125"/>
          <p:cNvGrpSpPr/>
          <p:nvPr/>
        </p:nvGrpSpPr>
        <p:grpSpPr bwMode="auto">
          <a:xfrm>
            <a:off x="8440738" y="1962150"/>
            <a:ext cx="752475" cy="696913"/>
            <a:chOff x="3572" y="1030"/>
            <a:chExt cx="474" cy="439"/>
          </a:xfrm>
        </p:grpSpPr>
        <p:graphicFrame>
          <p:nvGraphicFramePr>
            <p:cNvPr id="144411" name="Object 121"/>
            <p:cNvGraphicFramePr/>
            <p:nvPr/>
          </p:nvGraphicFramePr>
          <p:xfrm>
            <a:off x="3611" y="1030"/>
            <a:ext cx="358" cy="293"/>
          </p:xfrm>
          <a:graphic>
            <a:graphicData uri="http://schemas.openxmlformats.org/presentationml/2006/ole">
              <mc:AlternateContent xmlns:mc="http://schemas.openxmlformats.org/markup-compatibility/2006">
                <mc:Choice xmlns:v="urn:schemas-microsoft-com:vml" Requires="v">
                  <p:oleObj spid="_x0000_s3967" name="Clip" r:id="rId11" imgW="3419475" imgH="2800350" progId="MS_ClipArt_Gallery.2">
                    <p:embed/>
                  </p:oleObj>
                </mc:Choice>
                <mc:Fallback>
                  <p:oleObj name="Clip" r:id="rId11" imgW="3419475" imgH="2800350" progId="MS_ClipArt_Gallery.2">
                    <p:embed/>
                    <p:pic>
                      <p:nvPicPr>
                        <p:cNvPr id="0" name="Object 121"/>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611" y="1030"/>
                          <a:ext cx="358" cy="2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44412" name="Group 124"/>
            <p:cNvGrpSpPr/>
            <p:nvPr/>
          </p:nvGrpSpPr>
          <p:grpSpPr bwMode="auto">
            <a:xfrm>
              <a:off x="3572" y="1100"/>
              <a:ext cx="474" cy="369"/>
              <a:chOff x="3572" y="1100"/>
              <a:chExt cx="474" cy="369"/>
            </a:xfrm>
          </p:grpSpPr>
          <p:sp>
            <p:nvSpPr>
              <p:cNvPr id="144413" name="Rectangle 122"/>
              <p:cNvSpPr>
                <a:spLocks noChangeArrowheads="1"/>
              </p:cNvSpPr>
              <p:nvPr/>
            </p:nvSpPr>
            <p:spPr bwMode="auto">
              <a:xfrm>
                <a:off x="3635" y="1124"/>
                <a:ext cx="344" cy="302"/>
              </a:xfrm>
              <a:prstGeom prst="rect">
                <a:avLst/>
              </a:prstGeom>
              <a:solidFill>
                <a:schemeClr val="hlink"/>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14" name="Rectangle 123"/>
              <p:cNvSpPr>
                <a:spLocks noChangeArrowheads="1"/>
              </p:cNvSpPr>
              <p:nvPr/>
            </p:nvSpPr>
            <p:spPr bwMode="auto">
              <a:xfrm>
                <a:off x="3572" y="1100"/>
                <a:ext cx="474"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600"/>
                  <a:t>user</a:t>
                </a:r>
                <a:endParaRPr lang="en-US" altLang="zh-CN" sz="1600"/>
              </a:p>
              <a:p>
                <a:pPr algn="ctr">
                  <a:spcBef>
                    <a:spcPct val="0"/>
                  </a:spcBef>
                  <a:buFontTx/>
                  <a:buNone/>
                </a:pPr>
                <a:r>
                  <a:rPr lang="en-US" altLang="zh-CN" sz="1600"/>
                  <a:t>agent</a:t>
                </a:r>
                <a:endParaRPr lang="en-US" altLang="zh-CN" sz="1600"/>
              </a:p>
            </p:txBody>
          </p:sp>
        </p:grpSp>
      </p:grpSp>
      <p:sp>
        <p:nvSpPr>
          <p:cNvPr id="144400" name="Line 126"/>
          <p:cNvSpPr>
            <a:spLocks noChangeShapeType="1"/>
          </p:cNvSpPr>
          <p:nvPr/>
        </p:nvSpPr>
        <p:spPr bwMode="auto">
          <a:xfrm flipV="1">
            <a:off x="8594725" y="4043363"/>
            <a:ext cx="1001713" cy="98107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44401" name="Line 127"/>
          <p:cNvSpPr>
            <a:spLocks noChangeShapeType="1"/>
          </p:cNvSpPr>
          <p:nvPr/>
        </p:nvSpPr>
        <p:spPr bwMode="auto">
          <a:xfrm flipV="1">
            <a:off x="7934325" y="3570288"/>
            <a:ext cx="0" cy="1127125"/>
          </a:xfrm>
          <a:prstGeom prst="line">
            <a:avLst/>
          </a:prstGeom>
          <a:noFill/>
          <a:ln w="25400">
            <a:solidFill>
              <a:srgbClr val="FF0000"/>
            </a:solidFill>
            <a:round/>
            <a:headEnd type="stealth" w="med" len="med"/>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44402" name="Group 130"/>
          <p:cNvGrpSpPr/>
          <p:nvPr/>
        </p:nvGrpSpPr>
        <p:grpSpPr bwMode="auto">
          <a:xfrm>
            <a:off x="8701088" y="4308475"/>
            <a:ext cx="887412" cy="400050"/>
            <a:chOff x="3736" y="2508"/>
            <a:chExt cx="559" cy="252"/>
          </a:xfrm>
        </p:grpSpPr>
        <p:sp>
          <p:nvSpPr>
            <p:cNvPr id="144409" name="Rectangle 128"/>
            <p:cNvSpPr>
              <a:spLocks noChangeArrowheads="1"/>
            </p:cNvSpPr>
            <p:nvPr/>
          </p:nvSpPr>
          <p:spPr bwMode="auto">
            <a:xfrm>
              <a:off x="3772" y="2547"/>
              <a:ext cx="48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10" name="Rectangle 129"/>
            <p:cNvSpPr>
              <a:spLocks noChangeArrowheads="1"/>
            </p:cNvSpPr>
            <p:nvPr/>
          </p:nvSpPr>
          <p:spPr bwMode="auto">
            <a:xfrm>
              <a:off x="3736" y="2508"/>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endParaRPr lang="en-US" altLang="zh-CN" sz="2000">
                <a:solidFill>
                  <a:srgbClr val="FF0000"/>
                </a:solidFill>
              </a:endParaRPr>
            </a:p>
          </p:txBody>
        </p:sp>
      </p:grpSp>
      <p:grpSp>
        <p:nvGrpSpPr>
          <p:cNvPr id="144403" name="Group 133"/>
          <p:cNvGrpSpPr/>
          <p:nvPr/>
        </p:nvGrpSpPr>
        <p:grpSpPr bwMode="auto">
          <a:xfrm>
            <a:off x="8666163" y="3171825"/>
            <a:ext cx="887412" cy="400050"/>
            <a:chOff x="3714" y="1792"/>
            <a:chExt cx="559" cy="252"/>
          </a:xfrm>
        </p:grpSpPr>
        <p:sp>
          <p:nvSpPr>
            <p:cNvPr id="144407" name="Rectangle 131"/>
            <p:cNvSpPr>
              <a:spLocks noChangeArrowheads="1"/>
            </p:cNvSpPr>
            <p:nvPr/>
          </p:nvSpPr>
          <p:spPr bwMode="auto">
            <a:xfrm>
              <a:off x="3750" y="1831"/>
              <a:ext cx="482" cy="174"/>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08" name="Rectangle 132"/>
            <p:cNvSpPr>
              <a:spLocks noChangeArrowheads="1"/>
            </p:cNvSpPr>
            <p:nvPr/>
          </p:nvSpPr>
          <p:spPr bwMode="auto">
            <a:xfrm>
              <a:off x="3714" y="1792"/>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endParaRPr lang="en-US" altLang="zh-CN" sz="2000">
                <a:solidFill>
                  <a:srgbClr val="FF0000"/>
                </a:solidFill>
              </a:endParaRPr>
            </a:p>
          </p:txBody>
        </p:sp>
      </p:grpSp>
      <p:grpSp>
        <p:nvGrpSpPr>
          <p:cNvPr id="144404" name="Group 136"/>
          <p:cNvGrpSpPr/>
          <p:nvPr/>
        </p:nvGrpSpPr>
        <p:grpSpPr bwMode="auto">
          <a:xfrm>
            <a:off x="7486650" y="3817938"/>
            <a:ext cx="887413" cy="400050"/>
            <a:chOff x="2971" y="2199"/>
            <a:chExt cx="559" cy="252"/>
          </a:xfrm>
        </p:grpSpPr>
        <p:sp>
          <p:nvSpPr>
            <p:cNvPr id="144405" name="Rectangle 134"/>
            <p:cNvSpPr>
              <a:spLocks noChangeArrowheads="1"/>
            </p:cNvSpPr>
            <p:nvPr/>
          </p:nvSpPr>
          <p:spPr bwMode="auto">
            <a:xfrm>
              <a:off x="3007" y="2238"/>
              <a:ext cx="482" cy="17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1600"/>
            </a:p>
          </p:txBody>
        </p:sp>
        <p:sp>
          <p:nvSpPr>
            <p:cNvPr id="144406" name="Rectangle 135"/>
            <p:cNvSpPr>
              <a:spLocks noChangeArrowheads="1"/>
            </p:cNvSpPr>
            <p:nvPr/>
          </p:nvSpPr>
          <p:spPr bwMode="auto">
            <a:xfrm>
              <a:off x="2971" y="2199"/>
              <a:ext cx="55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SMTP</a:t>
              </a:r>
              <a:endParaRPr lang="en-US" altLang="zh-CN" sz="2000">
                <a:solidFill>
                  <a:srgbClr val="FF0000"/>
                </a:solidFill>
              </a:endParaRPr>
            </a:p>
          </p:txBody>
        </p:sp>
      </p:grpSp>
      <p:sp>
        <p:nvSpPr>
          <p:cNvPr id="137"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37"/>
                                        </p:tgtEl>
                                        <p:attrNameLst>
                                          <p:attrName>style.visibility</p:attrName>
                                        </p:attrNameLst>
                                      </p:cBhvr>
                                      <p:to>
                                        <p:strVal val="visible"/>
                                      </p:to>
                                    </p:set>
                                    <p:anim calcmode="lin" valueType="num">
                                      <p:cBhvr additive="base">
                                        <p:cTn id="7" dur="500" fill="hold"/>
                                        <p:tgtEl>
                                          <p:spTgt spid="137"/>
                                        </p:tgtEl>
                                        <p:attrNameLst>
                                          <p:attrName>ppt_x</p:attrName>
                                        </p:attrNameLst>
                                      </p:cBhvr>
                                      <p:tavLst>
                                        <p:tav tm="0">
                                          <p:val>
                                            <p:strVal val="0-#ppt_w/2"/>
                                          </p:val>
                                        </p:tav>
                                        <p:tav tm="100000">
                                          <p:val>
                                            <p:strVal val="#ppt_x"/>
                                          </p:val>
                                        </p:tav>
                                      </p:tavLst>
                                    </p:anim>
                                    <p:anim calcmode="lin" valueType="num">
                                      <p:cBhvr additive="base">
                                        <p:cTn id="8" dur="500" fill="hold"/>
                                        <p:tgtEl>
                                          <p:spTgt spid="13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7"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908" name="Rectangle 2"/>
          <p:cNvSpPr>
            <a:spLocks noGrp="1" noChangeArrowheads="1"/>
          </p:cNvSpPr>
          <p:nvPr>
            <p:ph type="title"/>
          </p:nvPr>
        </p:nvSpPr>
        <p:spPr>
          <a:xfrm>
            <a:off x="4816475" y="714376"/>
            <a:ext cx="3513508" cy="685800"/>
          </a:xfrm>
        </p:spPr>
        <p:txBody>
          <a:bodyPr/>
          <a:lstStyle/>
          <a:p>
            <a:pPr eaLnBrk="1" hangingPunct="1">
              <a:defRPr/>
            </a:pPr>
            <a:r>
              <a:rPr lang="zh-CN" altLang="en-US" sz="3600" b="1" dirty="0">
                <a:solidFill>
                  <a:schemeClr val="accent1"/>
                </a:solidFill>
                <a:latin typeface="+mn-lt"/>
                <a:ea typeface="+mn-ea"/>
                <a:cs typeface="+mn-ea"/>
              </a:rPr>
              <a:t>邮件消息的格式</a:t>
            </a:r>
            <a:endParaRPr lang="zh-CN" altLang="en-US" sz="3600" b="1" dirty="0">
              <a:solidFill>
                <a:schemeClr val="accent1"/>
              </a:solidFill>
              <a:latin typeface="+mn-lt"/>
              <a:ea typeface="+mn-ea"/>
              <a:cs typeface="+mn-ea"/>
            </a:endParaRPr>
          </a:p>
        </p:txBody>
      </p:sp>
      <p:sp>
        <p:nvSpPr>
          <p:cNvPr id="160770" name="Rectangle 3"/>
          <p:cNvSpPr>
            <a:spLocks noGrp="1" noChangeArrowheads="1"/>
          </p:cNvSpPr>
          <p:nvPr>
            <p:ph type="body" sz="half" idx="1"/>
          </p:nvPr>
        </p:nvSpPr>
        <p:spPr>
          <a:xfrm>
            <a:off x="830263" y="1592263"/>
            <a:ext cx="5870575" cy="4648200"/>
          </a:xfrm>
          <a:noFill/>
        </p:spPr>
        <p:txBody>
          <a:bodyPr/>
          <a:lstStyle/>
          <a:p>
            <a:pPr eaLnBrk="1" hangingPunct="1">
              <a:buFont typeface="Wingdings" panose="05000000000000000000" pitchFamily="2" charset="2"/>
              <a:buNone/>
            </a:pPr>
            <a:r>
              <a:rPr lang="en-US" altLang="zh-CN" sz="2800" dirty="0"/>
              <a:t>SMTP: </a:t>
            </a:r>
            <a:r>
              <a:rPr lang="zh-CN" altLang="en-US" sz="2800" dirty="0"/>
              <a:t>用来交换邮件消息的协议</a:t>
            </a:r>
            <a:endParaRPr lang="zh-CN" altLang="en-US" sz="2800" dirty="0"/>
          </a:p>
          <a:p>
            <a:pPr eaLnBrk="1" hangingPunct="1">
              <a:buFont typeface="Wingdings" panose="05000000000000000000" pitchFamily="2" charset="2"/>
              <a:buNone/>
            </a:pPr>
            <a:r>
              <a:rPr lang="en-US" altLang="zh-CN" sz="2800" dirty="0"/>
              <a:t>RFC 822: </a:t>
            </a:r>
            <a:r>
              <a:rPr lang="zh-CN" altLang="en-US" sz="2800" dirty="0"/>
              <a:t>文本邮件消息格式标准</a:t>
            </a:r>
            <a:r>
              <a:rPr lang="en-US" altLang="zh-CN" sz="2800" dirty="0"/>
              <a:t>:</a:t>
            </a:r>
            <a:endParaRPr lang="en-US" altLang="zh-CN" sz="2800" dirty="0"/>
          </a:p>
          <a:p>
            <a:pPr eaLnBrk="1" hangingPunct="1"/>
            <a:r>
              <a:rPr lang="zh-CN" altLang="en-US" sz="2800" dirty="0"/>
              <a:t>信头－头部行。如：</a:t>
            </a:r>
            <a:endParaRPr lang="zh-CN" altLang="en-US" sz="2800" dirty="0"/>
          </a:p>
          <a:p>
            <a:pPr lvl="1" eaLnBrk="1" hangingPunct="1"/>
            <a:r>
              <a:rPr lang="en-US" altLang="zh-CN" sz="2400" dirty="0"/>
              <a:t>To:</a:t>
            </a:r>
            <a:endParaRPr lang="en-US" altLang="zh-CN" sz="2400" dirty="0"/>
          </a:p>
          <a:p>
            <a:pPr lvl="1" eaLnBrk="1" hangingPunct="1"/>
            <a:r>
              <a:rPr lang="en-US" altLang="zh-CN" sz="2400" dirty="0"/>
              <a:t>From:</a:t>
            </a:r>
            <a:endParaRPr lang="en-US" altLang="zh-CN" sz="2400" dirty="0"/>
          </a:p>
          <a:p>
            <a:pPr lvl="1" eaLnBrk="1" hangingPunct="1"/>
            <a:r>
              <a:rPr lang="en-US" altLang="zh-CN" sz="2400" dirty="0"/>
              <a:t>Subject:</a:t>
            </a:r>
            <a:endParaRPr lang="en-US" altLang="zh-CN" sz="2400" dirty="0"/>
          </a:p>
          <a:p>
            <a:pPr lvl="1" eaLnBrk="1" hangingPunct="1">
              <a:buFont typeface="Wingdings" panose="05000000000000000000" pitchFamily="2" charset="2"/>
              <a:buNone/>
            </a:pPr>
            <a:r>
              <a:rPr lang="zh-CN" altLang="en-US" sz="2400" dirty="0">
                <a:solidFill>
                  <a:schemeClr val="accent2"/>
                </a:solidFill>
              </a:rPr>
              <a:t>这些头部不同于</a:t>
            </a:r>
            <a:r>
              <a:rPr lang="en-US" altLang="zh-CN" sz="2400" i="1" dirty="0"/>
              <a:t>SMTP</a:t>
            </a:r>
            <a:r>
              <a:rPr lang="zh-CN" altLang="en-US" sz="2400" i="1" dirty="0"/>
              <a:t>命令</a:t>
            </a:r>
            <a:r>
              <a:rPr lang="en-US" altLang="zh-CN" sz="2400" dirty="0"/>
              <a:t>!</a:t>
            </a:r>
            <a:endParaRPr lang="en-US" altLang="zh-CN" sz="2400" dirty="0"/>
          </a:p>
          <a:p>
            <a:pPr eaLnBrk="1" hangingPunct="1"/>
            <a:r>
              <a:rPr lang="zh-CN" altLang="en-US" sz="2800" dirty="0"/>
              <a:t>信体</a:t>
            </a:r>
            <a:endParaRPr lang="zh-CN" altLang="en-US" sz="2800" dirty="0"/>
          </a:p>
          <a:p>
            <a:pPr lvl="1" eaLnBrk="1" hangingPunct="1"/>
            <a:r>
              <a:rPr lang="zh-CN" altLang="en-US" sz="2400" dirty="0"/>
              <a:t>邮件消息也必须是</a:t>
            </a:r>
            <a:r>
              <a:rPr lang="en-US" altLang="zh-CN" sz="2400" dirty="0"/>
              <a:t>ASCII</a:t>
            </a:r>
            <a:r>
              <a:rPr lang="zh-CN" altLang="en-US" sz="2400" dirty="0"/>
              <a:t>字符</a:t>
            </a:r>
            <a:endParaRPr lang="zh-CN" altLang="en-US" sz="2400" dirty="0"/>
          </a:p>
        </p:txBody>
      </p:sp>
      <p:sp>
        <p:nvSpPr>
          <p:cNvPr id="160771" name="Rectangle 4"/>
          <p:cNvSpPr>
            <a:spLocks noChangeArrowheads="1"/>
          </p:cNvSpPr>
          <p:nvPr/>
        </p:nvSpPr>
        <p:spPr bwMode="auto">
          <a:xfrm>
            <a:off x="7521575" y="2401888"/>
            <a:ext cx="2828925" cy="428625"/>
          </a:xfrm>
          <a:prstGeom prst="rect">
            <a:avLst/>
          </a:prstGeom>
          <a:solidFill>
            <a:schemeClr val="accent1"/>
          </a:solidFill>
          <a:ln w="12700">
            <a:solidFill>
              <a:schemeClr val="tx1"/>
            </a:solidFill>
            <a:miter lim="800000"/>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t>header</a:t>
            </a:r>
            <a:endParaRPr lang="en-US" altLang="zh-CN" sz="2400" b="1"/>
          </a:p>
        </p:txBody>
      </p:sp>
      <p:sp>
        <p:nvSpPr>
          <p:cNvPr id="160772" name="Rectangle 5"/>
          <p:cNvSpPr>
            <a:spLocks noChangeArrowheads="1"/>
          </p:cNvSpPr>
          <p:nvPr/>
        </p:nvSpPr>
        <p:spPr bwMode="auto">
          <a:xfrm>
            <a:off x="7521575" y="3214688"/>
            <a:ext cx="2828925" cy="1736725"/>
          </a:xfrm>
          <a:prstGeom prst="rect">
            <a:avLst/>
          </a:prstGeom>
          <a:solidFill>
            <a:schemeClr val="accent2"/>
          </a:solidFill>
          <a:ln w="12700">
            <a:solidFill>
              <a:schemeClr val="tx1"/>
            </a:solidFill>
            <a:miter lim="800000"/>
          </a:ln>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solidFill>
                  <a:schemeClr val="bg1"/>
                </a:solidFill>
              </a:rPr>
              <a:t>body</a:t>
            </a:r>
            <a:endParaRPr lang="en-US" altLang="zh-CN" sz="2400" b="1">
              <a:solidFill>
                <a:schemeClr val="bg1"/>
              </a:solidFill>
            </a:endParaRPr>
          </a:p>
        </p:txBody>
      </p:sp>
      <p:sp>
        <p:nvSpPr>
          <p:cNvPr id="160773" name="Rectangle 6"/>
          <p:cNvSpPr>
            <a:spLocks noChangeArrowheads="1"/>
          </p:cNvSpPr>
          <p:nvPr/>
        </p:nvSpPr>
        <p:spPr bwMode="auto">
          <a:xfrm>
            <a:off x="7316788" y="2286000"/>
            <a:ext cx="3238500" cy="307340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2800">
              <a:latin typeface="Comic Sans MS" panose="030F0902030302020204" pitchFamily="66" charset="0"/>
              <a:ea typeface="宋体" charset="-122"/>
            </a:endParaRPr>
          </a:p>
        </p:txBody>
      </p:sp>
      <p:sp>
        <p:nvSpPr>
          <p:cNvPr id="160774" name="Line 7"/>
          <p:cNvSpPr>
            <a:spLocks noChangeShapeType="1"/>
          </p:cNvSpPr>
          <p:nvPr/>
        </p:nvSpPr>
        <p:spPr bwMode="auto">
          <a:xfrm flipV="1">
            <a:off x="4686300" y="2830513"/>
            <a:ext cx="2327275" cy="344487"/>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0775" name="Line 8"/>
          <p:cNvSpPr>
            <a:spLocks noChangeShapeType="1"/>
          </p:cNvSpPr>
          <p:nvPr/>
        </p:nvSpPr>
        <p:spPr bwMode="auto">
          <a:xfrm flipV="1">
            <a:off x="4816475" y="3916363"/>
            <a:ext cx="2578100" cy="13208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0776" name="Rectangle 9"/>
          <p:cNvSpPr>
            <a:spLocks noChangeArrowheads="1"/>
          </p:cNvSpPr>
          <p:nvPr/>
        </p:nvSpPr>
        <p:spPr bwMode="auto">
          <a:xfrm>
            <a:off x="10682288" y="2644775"/>
            <a:ext cx="1127125"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800"/>
              <a:t>blank</a:t>
            </a:r>
            <a:endParaRPr lang="en-US" altLang="zh-CN" sz="2800"/>
          </a:p>
          <a:p>
            <a:pPr algn="ctr">
              <a:spcBef>
                <a:spcPct val="0"/>
              </a:spcBef>
              <a:buFontTx/>
              <a:buNone/>
            </a:pPr>
            <a:r>
              <a:rPr lang="en-US" altLang="zh-CN" sz="2000">
                <a:latin typeface="Comic Sans MS" panose="030F0902030302020204" pitchFamily="66" charset="0"/>
                <a:ea typeface="宋体" charset="-122"/>
              </a:rPr>
              <a:t>line</a:t>
            </a:r>
            <a:endParaRPr lang="en-US" altLang="zh-CN" sz="2000">
              <a:latin typeface="Comic Sans MS" panose="030F0902030302020204" pitchFamily="66" charset="0"/>
              <a:ea typeface="宋体" charset="-122"/>
            </a:endParaRPr>
          </a:p>
        </p:txBody>
      </p:sp>
      <p:sp>
        <p:nvSpPr>
          <p:cNvPr id="160777" name="Line 10"/>
          <p:cNvSpPr>
            <a:spLocks noChangeShapeType="1"/>
          </p:cNvSpPr>
          <p:nvPr/>
        </p:nvSpPr>
        <p:spPr bwMode="auto">
          <a:xfrm flipH="1">
            <a:off x="9793288" y="3060700"/>
            <a:ext cx="965200" cy="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2"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0-#ppt_w/2"/>
                                          </p:val>
                                        </p:tav>
                                        <p:tav tm="100000">
                                          <p:val>
                                            <p:strVal val="#ppt_x"/>
                                          </p:val>
                                        </p:tav>
                                      </p:tavLst>
                                    </p:anim>
                                    <p:anim calcmode="lin" valueType="num">
                                      <p:cBhvr additive="base">
                                        <p:cTn id="8" dur="500" fill="hold"/>
                                        <p:tgtEl>
                                          <p:spTgt spid="1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6" name="Rectangle 2"/>
          <p:cNvSpPr>
            <a:spLocks noGrp="1" noChangeArrowheads="1"/>
          </p:cNvSpPr>
          <p:nvPr>
            <p:ph type="title"/>
          </p:nvPr>
        </p:nvSpPr>
        <p:spPr>
          <a:xfrm>
            <a:off x="3593306" y="789782"/>
            <a:ext cx="8382000" cy="896937"/>
          </a:xfrm>
        </p:spPr>
        <p:txBody>
          <a:bodyPr/>
          <a:lstStyle/>
          <a:p>
            <a:pPr eaLnBrk="1" hangingPunct="1">
              <a:defRPr/>
            </a:pPr>
            <a:r>
              <a:rPr lang="zh-CN" altLang="en-US" sz="3600" b="1" dirty="0">
                <a:solidFill>
                  <a:schemeClr val="accent1"/>
                </a:solidFill>
                <a:latin typeface="+mn-lt"/>
                <a:ea typeface="+mn-ea"/>
                <a:cs typeface="+mn-ea"/>
              </a:rPr>
              <a:t>邮件消息的格式</a:t>
            </a:r>
            <a:r>
              <a:rPr lang="en-US" altLang="zh-CN" sz="3600" b="1" dirty="0">
                <a:solidFill>
                  <a:schemeClr val="accent1"/>
                </a:solidFill>
                <a:latin typeface="+mn-lt"/>
                <a:ea typeface="+mn-ea"/>
                <a:cs typeface="+mn-ea"/>
              </a:rPr>
              <a:t>: </a:t>
            </a:r>
            <a:r>
              <a:rPr lang="zh-CN" altLang="en-US" sz="3600" b="1" dirty="0">
                <a:solidFill>
                  <a:schemeClr val="accent1"/>
                </a:solidFill>
                <a:latin typeface="+mn-lt"/>
                <a:ea typeface="+mn-ea"/>
                <a:cs typeface="+mn-ea"/>
              </a:rPr>
              <a:t>多媒体扩展</a:t>
            </a:r>
            <a:endParaRPr lang="zh-CN" altLang="en-US" sz="3600" b="1" dirty="0">
              <a:solidFill>
                <a:schemeClr val="accent1"/>
              </a:solidFill>
              <a:latin typeface="+mn-lt"/>
              <a:ea typeface="+mn-ea"/>
              <a:cs typeface="+mn-ea"/>
            </a:endParaRPr>
          </a:p>
        </p:txBody>
      </p:sp>
      <p:sp>
        <p:nvSpPr>
          <p:cNvPr id="162818" name="Rectangle 3"/>
          <p:cNvSpPr>
            <a:spLocks noGrp="1" noChangeArrowheads="1"/>
          </p:cNvSpPr>
          <p:nvPr>
            <p:ph type="body" sz="half" idx="1"/>
          </p:nvPr>
        </p:nvSpPr>
        <p:spPr>
          <a:xfrm>
            <a:off x="2336800" y="1495425"/>
            <a:ext cx="8305800" cy="4648200"/>
          </a:xfrm>
          <a:noFill/>
        </p:spPr>
        <p:txBody>
          <a:bodyPr/>
          <a:lstStyle/>
          <a:p>
            <a:pPr eaLnBrk="1" hangingPunct="1"/>
            <a:r>
              <a:rPr lang="en-US" altLang="zh-CN" sz="2400" dirty="0"/>
              <a:t>MIME: Multipurpose Internet mail Extensions</a:t>
            </a:r>
            <a:endParaRPr lang="en-US" altLang="zh-CN" sz="2400" dirty="0"/>
          </a:p>
          <a:p>
            <a:pPr eaLnBrk="1" hangingPunct="1">
              <a:buFont typeface="Wingdings" panose="05000000000000000000" pitchFamily="2" charset="2"/>
              <a:buNone/>
            </a:pPr>
            <a:r>
              <a:rPr lang="en-US" altLang="zh-CN" sz="2400" dirty="0"/>
              <a:t>               </a:t>
            </a:r>
            <a:r>
              <a:rPr lang="zh-CN" altLang="en-US" sz="2400" dirty="0"/>
              <a:t>多用途因特网邮件扩展</a:t>
            </a:r>
            <a:r>
              <a:rPr lang="en-US" altLang="zh-CN" sz="2400" dirty="0"/>
              <a:t>, RFC 2045, 2046</a:t>
            </a:r>
            <a:endParaRPr lang="en-US" altLang="zh-CN" sz="2400" dirty="0"/>
          </a:p>
          <a:p>
            <a:pPr eaLnBrk="1" hangingPunct="1"/>
            <a:r>
              <a:rPr lang="zh-CN" altLang="en-US" sz="2400" dirty="0"/>
              <a:t>增添额外的信头头部声明</a:t>
            </a:r>
            <a:r>
              <a:rPr lang="en-US" altLang="zh-CN" sz="2400" dirty="0"/>
              <a:t>MIME content-type</a:t>
            </a:r>
            <a:endParaRPr lang="en-US" altLang="zh-CN" sz="2400" dirty="0"/>
          </a:p>
        </p:txBody>
      </p:sp>
      <p:grpSp>
        <p:nvGrpSpPr>
          <p:cNvPr id="162819" name="Group 6"/>
          <p:cNvGrpSpPr/>
          <p:nvPr/>
        </p:nvGrpSpPr>
        <p:grpSpPr bwMode="auto">
          <a:xfrm>
            <a:off x="5638800" y="3200400"/>
            <a:ext cx="5003800" cy="3478213"/>
            <a:chOff x="2484" y="1796"/>
            <a:chExt cx="3152" cy="2191"/>
          </a:xfrm>
        </p:grpSpPr>
        <p:sp>
          <p:nvSpPr>
            <p:cNvPr id="162829" name="Rectangle 4"/>
            <p:cNvSpPr>
              <a:spLocks noChangeArrowheads="1"/>
            </p:cNvSpPr>
            <p:nvPr/>
          </p:nvSpPr>
          <p:spPr bwMode="auto">
            <a:xfrm>
              <a:off x="2500" y="1796"/>
              <a:ext cx="3136" cy="21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spcBef>
                  <a:spcPct val="0"/>
                </a:spcBef>
                <a:buFontTx/>
                <a:buNone/>
              </a:pPr>
              <a:r>
                <a:rPr lang="en-US" altLang="zh-CN" sz="2000" b="1" dirty="0"/>
                <a:t>From: alice@crepes.fr </a:t>
              </a:r>
              <a:endParaRPr lang="en-US" altLang="zh-CN" sz="2000" b="1" dirty="0"/>
            </a:p>
            <a:p>
              <a:pPr>
                <a:spcBef>
                  <a:spcPct val="0"/>
                </a:spcBef>
                <a:buFontTx/>
                <a:buNone/>
              </a:pPr>
              <a:r>
                <a:rPr lang="en-US" altLang="zh-CN" sz="2000" b="1" dirty="0"/>
                <a:t>To: bob@hamburger.edu </a:t>
              </a:r>
              <a:endParaRPr lang="en-US" altLang="zh-CN" sz="2000" b="1" dirty="0"/>
            </a:p>
            <a:p>
              <a:pPr>
                <a:spcBef>
                  <a:spcPct val="0"/>
                </a:spcBef>
                <a:buFontTx/>
                <a:buNone/>
              </a:pPr>
              <a:r>
                <a:rPr lang="en-US" altLang="zh-CN" sz="2000" b="1" dirty="0"/>
                <a:t>Subject: Picture of yummy crepe. </a:t>
              </a:r>
              <a:endParaRPr lang="en-US" altLang="zh-CN" sz="2000" b="1" dirty="0"/>
            </a:p>
            <a:p>
              <a:pPr>
                <a:spcBef>
                  <a:spcPct val="0"/>
                </a:spcBef>
                <a:buFontTx/>
                <a:buNone/>
              </a:pPr>
              <a:r>
                <a:rPr lang="en-US" altLang="zh-CN" sz="2000" b="1" dirty="0"/>
                <a:t>MIME-Version: 1.0 </a:t>
              </a:r>
              <a:endParaRPr lang="en-US" altLang="zh-CN" sz="2000" b="1" dirty="0"/>
            </a:p>
            <a:p>
              <a:pPr>
                <a:spcBef>
                  <a:spcPct val="0"/>
                </a:spcBef>
                <a:buFontTx/>
                <a:buNone/>
              </a:pPr>
              <a:r>
                <a:rPr lang="en-US" altLang="zh-CN" sz="2000" b="1" dirty="0"/>
                <a:t>Content-Transfer-Encoding: base64 </a:t>
              </a:r>
              <a:endParaRPr lang="en-US" altLang="zh-CN" sz="2000" b="1" dirty="0"/>
            </a:p>
            <a:p>
              <a:pPr>
                <a:spcBef>
                  <a:spcPct val="0"/>
                </a:spcBef>
                <a:buFontTx/>
                <a:buNone/>
              </a:pPr>
              <a:r>
                <a:rPr lang="en-US" altLang="zh-CN" sz="2000" b="1" dirty="0"/>
                <a:t>Content-Type: image/jpeg </a:t>
              </a:r>
              <a:endParaRPr lang="en-US" altLang="zh-CN" sz="2000" b="1" dirty="0"/>
            </a:p>
            <a:p>
              <a:pPr>
                <a:spcBef>
                  <a:spcPct val="0"/>
                </a:spcBef>
                <a:buFontTx/>
                <a:buNone/>
              </a:pPr>
              <a:endParaRPr lang="en-US" altLang="zh-CN" sz="2000" b="1" dirty="0"/>
            </a:p>
            <a:p>
              <a:pPr>
                <a:spcBef>
                  <a:spcPct val="0"/>
                </a:spcBef>
                <a:buFontTx/>
                <a:buNone/>
              </a:pPr>
              <a:r>
                <a:rPr lang="en-US" altLang="zh-CN" sz="2000" b="1" dirty="0"/>
                <a:t>base64 encoded data ..... </a:t>
              </a:r>
              <a:endParaRPr lang="en-US" altLang="zh-CN" sz="2000" b="1" dirty="0"/>
            </a:p>
            <a:p>
              <a:pPr>
                <a:spcBef>
                  <a:spcPct val="0"/>
                </a:spcBef>
                <a:buFontTx/>
                <a:buNone/>
              </a:pPr>
              <a:r>
                <a:rPr lang="en-US" altLang="zh-CN" sz="2000" b="1" dirty="0"/>
                <a:t>......................... </a:t>
              </a:r>
              <a:endParaRPr lang="en-US" altLang="zh-CN" sz="2000" b="1" dirty="0"/>
            </a:p>
            <a:p>
              <a:pPr>
                <a:spcBef>
                  <a:spcPct val="0"/>
                </a:spcBef>
                <a:buFontTx/>
                <a:buNone/>
              </a:pPr>
              <a:r>
                <a:rPr lang="en-US" altLang="zh-CN" sz="2000" b="1" dirty="0"/>
                <a:t>......base64 encoded data </a:t>
              </a:r>
              <a:endParaRPr lang="en-US" altLang="zh-CN" sz="2000" b="1" dirty="0"/>
            </a:p>
            <a:p>
              <a:pPr>
                <a:spcBef>
                  <a:spcPct val="0"/>
                </a:spcBef>
                <a:buFontTx/>
                <a:buNone/>
              </a:pPr>
              <a:r>
                <a:rPr lang="en-US" altLang="zh-CN" sz="2000" b="1" dirty="0"/>
                <a:t> </a:t>
              </a:r>
              <a:endParaRPr lang="en-US" altLang="zh-CN" sz="2000" b="1" dirty="0"/>
            </a:p>
          </p:txBody>
        </p:sp>
        <p:sp>
          <p:nvSpPr>
            <p:cNvPr id="162830" name="Rectangle 5"/>
            <p:cNvSpPr>
              <a:spLocks noChangeArrowheads="1"/>
            </p:cNvSpPr>
            <p:nvPr/>
          </p:nvSpPr>
          <p:spPr bwMode="auto">
            <a:xfrm>
              <a:off x="2484" y="1796"/>
              <a:ext cx="2984" cy="2064"/>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endParaRPr lang="zh-CN" altLang="zh-CN" sz="2000" b="1"/>
            </a:p>
          </p:txBody>
        </p:sp>
      </p:grpSp>
      <p:sp>
        <p:nvSpPr>
          <p:cNvPr id="162820" name="Rectangle 7"/>
          <p:cNvSpPr>
            <a:spLocks noChangeArrowheads="1"/>
          </p:cNvSpPr>
          <p:nvPr/>
        </p:nvSpPr>
        <p:spPr bwMode="auto">
          <a:xfrm>
            <a:off x="1936750" y="4676775"/>
            <a:ext cx="2698750" cy="12017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r">
              <a:spcBef>
                <a:spcPct val="0"/>
              </a:spcBef>
              <a:buFontTx/>
              <a:buNone/>
            </a:pPr>
            <a:r>
              <a:rPr lang="zh-CN" altLang="en-US" sz="2400" b="1"/>
              <a:t>多媒体数据</a:t>
            </a:r>
            <a:endParaRPr lang="zh-CN" altLang="en-US" sz="2400" b="1"/>
          </a:p>
          <a:p>
            <a:pPr algn="r">
              <a:spcBef>
                <a:spcPct val="0"/>
              </a:spcBef>
              <a:buFontTx/>
              <a:buNone/>
            </a:pPr>
            <a:r>
              <a:rPr lang="zh-CN" altLang="en-US" sz="2400" b="1"/>
              <a:t>类型名</a:t>
            </a:r>
            <a:r>
              <a:rPr lang="en-US" altLang="zh-CN" sz="2400" b="1"/>
              <a:t>, </a:t>
            </a:r>
            <a:r>
              <a:rPr lang="zh-CN" altLang="en-US" sz="2400" b="1"/>
              <a:t>子类型名</a:t>
            </a:r>
            <a:r>
              <a:rPr lang="en-US" altLang="zh-CN" sz="2400" b="1"/>
              <a:t>, </a:t>
            </a:r>
            <a:endParaRPr lang="en-US" altLang="zh-CN" sz="2400" b="1"/>
          </a:p>
          <a:p>
            <a:pPr algn="r">
              <a:spcBef>
                <a:spcPct val="0"/>
              </a:spcBef>
              <a:buFontTx/>
              <a:buNone/>
            </a:pPr>
            <a:r>
              <a:rPr lang="zh-CN" altLang="en-US" sz="2400" b="1"/>
              <a:t>参数声明</a:t>
            </a:r>
            <a:endParaRPr lang="zh-CN" altLang="en-US" sz="2400" b="1"/>
          </a:p>
        </p:txBody>
      </p:sp>
      <p:sp>
        <p:nvSpPr>
          <p:cNvPr id="162821" name="Rectangle 8"/>
          <p:cNvSpPr>
            <a:spLocks noChangeArrowheads="1"/>
          </p:cNvSpPr>
          <p:nvPr/>
        </p:nvSpPr>
        <p:spPr bwMode="auto">
          <a:xfrm>
            <a:off x="2668588" y="3889375"/>
            <a:ext cx="2032000" cy="83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400" b="1"/>
              <a:t>用来编码数据</a:t>
            </a:r>
            <a:endParaRPr lang="zh-CN" altLang="en-US" sz="2400" b="1"/>
          </a:p>
          <a:p>
            <a:pPr algn="ctr">
              <a:spcBef>
                <a:spcPct val="0"/>
              </a:spcBef>
              <a:buFontTx/>
              <a:buNone/>
            </a:pPr>
            <a:r>
              <a:rPr lang="zh-CN" altLang="en-US" sz="2400" b="1"/>
              <a:t>的方法</a:t>
            </a:r>
            <a:endParaRPr lang="zh-CN" altLang="en-US" sz="2400" b="1"/>
          </a:p>
        </p:txBody>
      </p:sp>
      <p:sp>
        <p:nvSpPr>
          <p:cNvPr id="162822" name="Rectangle 9"/>
          <p:cNvSpPr>
            <a:spLocks noChangeArrowheads="1"/>
          </p:cNvSpPr>
          <p:nvPr/>
        </p:nvSpPr>
        <p:spPr bwMode="auto">
          <a:xfrm>
            <a:off x="2736850" y="3351213"/>
            <a:ext cx="1712913"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400" b="1"/>
              <a:t>MIME</a:t>
            </a:r>
            <a:r>
              <a:rPr lang="zh-CN" altLang="en-US" sz="2400" b="1"/>
              <a:t>版本</a:t>
            </a:r>
            <a:endParaRPr lang="zh-CN" altLang="en-US" sz="2400" b="1"/>
          </a:p>
        </p:txBody>
      </p:sp>
      <p:sp>
        <p:nvSpPr>
          <p:cNvPr id="162823" name="Rectangle 10"/>
          <p:cNvSpPr>
            <a:spLocks noChangeArrowheads="1"/>
          </p:cNvSpPr>
          <p:nvPr/>
        </p:nvSpPr>
        <p:spPr bwMode="auto">
          <a:xfrm>
            <a:off x="2667000" y="5857875"/>
            <a:ext cx="20320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zh-CN" altLang="en-US" sz="2400" b="1"/>
              <a:t>编码后的数据</a:t>
            </a:r>
            <a:endParaRPr lang="zh-CN" altLang="en-US" sz="2400" b="1"/>
          </a:p>
        </p:txBody>
      </p:sp>
      <p:sp>
        <p:nvSpPr>
          <p:cNvPr id="162824" name="Line 11"/>
          <p:cNvSpPr>
            <a:spLocks noChangeShapeType="1"/>
          </p:cNvSpPr>
          <p:nvPr/>
        </p:nvSpPr>
        <p:spPr bwMode="auto">
          <a:xfrm>
            <a:off x="4552950" y="3625850"/>
            <a:ext cx="1155700" cy="5461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5" name="Line 12"/>
          <p:cNvSpPr>
            <a:spLocks noChangeShapeType="1"/>
          </p:cNvSpPr>
          <p:nvPr/>
        </p:nvSpPr>
        <p:spPr bwMode="auto">
          <a:xfrm>
            <a:off x="4527550" y="4260850"/>
            <a:ext cx="1181100" cy="1905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6" name="Line 13"/>
          <p:cNvSpPr>
            <a:spLocks noChangeShapeType="1"/>
          </p:cNvSpPr>
          <p:nvPr/>
        </p:nvSpPr>
        <p:spPr bwMode="auto">
          <a:xfrm flipV="1">
            <a:off x="4502150" y="4768850"/>
            <a:ext cx="1244600" cy="3556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7" name="Line 14"/>
          <p:cNvSpPr>
            <a:spLocks noChangeShapeType="1"/>
          </p:cNvSpPr>
          <p:nvPr/>
        </p:nvSpPr>
        <p:spPr bwMode="auto">
          <a:xfrm flipV="1">
            <a:off x="4540250" y="5518150"/>
            <a:ext cx="1003300" cy="508000"/>
          </a:xfrm>
          <a:prstGeom prst="line">
            <a:avLst/>
          </a:prstGeom>
          <a:noFill/>
          <a:ln w="127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62828" name="Freeform 15"/>
          <p:cNvSpPr/>
          <p:nvPr/>
        </p:nvSpPr>
        <p:spPr bwMode="auto">
          <a:xfrm>
            <a:off x="5567363" y="5159375"/>
            <a:ext cx="311150" cy="1143000"/>
          </a:xfrm>
          <a:custGeom>
            <a:avLst/>
            <a:gdLst>
              <a:gd name="T0" fmla="*/ 2147483646 w 196"/>
              <a:gd name="T1" fmla="*/ 2147483646 h 556"/>
              <a:gd name="T2" fmla="*/ 0 w 196"/>
              <a:gd name="T3" fmla="*/ 0 h 556"/>
              <a:gd name="T4" fmla="*/ 0 w 196"/>
              <a:gd name="T5" fmla="*/ 2147483646 h 556"/>
              <a:gd name="T6" fmla="*/ 2147483646 w 196"/>
              <a:gd name="T7" fmla="*/ 2147483646 h 556"/>
              <a:gd name="T8" fmla="*/ 0 60000 65536"/>
              <a:gd name="T9" fmla="*/ 0 60000 65536"/>
              <a:gd name="T10" fmla="*/ 0 60000 65536"/>
              <a:gd name="T11" fmla="*/ 0 60000 65536"/>
              <a:gd name="T12" fmla="*/ 0 w 196"/>
              <a:gd name="T13" fmla="*/ 0 h 556"/>
              <a:gd name="T14" fmla="*/ 196 w 196"/>
              <a:gd name="T15" fmla="*/ 556 h 556"/>
            </a:gdLst>
            <a:ahLst/>
            <a:cxnLst>
              <a:cxn ang="T8">
                <a:pos x="T0" y="T1"/>
              </a:cxn>
              <a:cxn ang="T9">
                <a:pos x="T2" y="T3"/>
              </a:cxn>
              <a:cxn ang="T10">
                <a:pos x="T4" y="T5"/>
              </a:cxn>
              <a:cxn ang="T11">
                <a:pos x="T6" y="T7"/>
              </a:cxn>
            </a:cxnLst>
            <a:rect l="T12" t="T13" r="T14" b="T15"/>
            <a:pathLst>
              <a:path w="196" h="556">
                <a:moveTo>
                  <a:pt x="159" y="3"/>
                </a:moveTo>
                <a:lnTo>
                  <a:pt x="0" y="0"/>
                </a:lnTo>
                <a:lnTo>
                  <a:pt x="0" y="555"/>
                </a:lnTo>
                <a:lnTo>
                  <a:pt x="195" y="552"/>
                </a:lnTo>
              </a:path>
            </a:pathLst>
          </a:custGeom>
          <a:noFill/>
          <a:ln w="12700" cap="rnd">
            <a:solidFill>
              <a:srgbClr val="FF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endParaRPr lang="en-US"/>
          </a:p>
        </p:txBody>
      </p:sp>
      <p:sp>
        <p:nvSpPr>
          <p:cNvPr id="17"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因特网中的电子邮件</a:t>
            </a:r>
            <a:r>
              <a:rPr lang="en-US" altLang="zh-CN" sz="1800" dirty="0">
                <a:solidFill>
                  <a:schemeClr val="tx1">
                    <a:lumMod val="65000"/>
                    <a:lumOff val="35000"/>
                  </a:schemeClr>
                </a:solidFill>
                <a:latin typeface="+mn-lt"/>
                <a:ea typeface="+mn-ea"/>
                <a:cs typeface="+mn-ea"/>
                <a:sym typeface="+mn-lt"/>
              </a:rPr>
              <a:t>SMTP,POP3,IMAP</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17"/>
                                        </p:tgtEl>
                                        <p:attrNameLst>
                                          <p:attrName>style.visibility</p:attrName>
                                        </p:attrNameLst>
                                      </p:cBhvr>
                                      <p:to>
                                        <p:strVal val="visible"/>
                                      </p:to>
                                    </p:set>
                                    <p:anim calcmode="lin" valueType="num">
                                      <p:cBhvr additive="base">
                                        <p:cTn id="7" dur="500" fill="hold"/>
                                        <p:tgtEl>
                                          <p:spTgt spid="17"/>
                                        </p:tgtEl>
                                        <p:attrNameLst>
                                          <p:attrName>ppt_x</p:attrName>
                                        </p:attrNameLst>
                                      </p:cBhvr>
                                      <p:tavLst>
                                        <p:tav tm="0">
                                          <p:val>
                                            <p:strVal val="0-#ppt_w/2"/>
                                          </p:val>
                                        </p:tav>
                                        <p:tav tm="100000">
                                          <p:val>
                                            <p:strVal val="#ppt_x"/>
                                          </p:val>
                                        </p:tav>
                                      </p:tavLst>
                                    </p:anim>
                                    <p:anim calcmode="lin" valueType="num">
                                      <p:cBhvr additive="base">
                                        <p:cTn id="8" dur="500" fill="hold"/>
                                        <p:tgtEl>
                                          <p:spTgt spid="1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6196" name="Rectangle 2"/>
          <p:cNvSpPr>
            <a:spLocks noGrp="1" noChangeArrowheads="1"/>
          </p:cNvSpPr>
          <p:nvPr>
            <p:ph type="title"/>
          </p:nvPr>
        </p:nvSpPr>
        <p:spPr>
          <a:xfrm>
            <a:off x="2435430" y="878681"/>
            <a:ext cx="9880600" cy="1143000"/>
          </a:xfrm>
        </p:spPr>
        <p:txBody>
          <a:bodyPr/>
          <a:lstStyle/>
          <a:p>
            <a:r>
              <a:rPr lang="en-US" altLang="zh-CN" sz="3600" b="1" dirty="0">
                <a:solidFill>
                  <a:schemeClr val="accent1"/>
                </a:solidFill>
                <a:latin typeface="+mn-lt"/>
                <a:ea typeface="+mn-ea"/>
                <a:cs typeface="+mn-ea"/>
              </a:rPr>
              <a:t>DNS: </a:t>
            </a:r>
            <a:r>
              <a:rPr lang="zh-CN" altLang="en-US" sz="3600" b="1" dirty="0">
                <a:solidFill>
                  <a:schemeClr val="accent1"/>
                </a:solidFill>
                <a:latin typeface="+mn-lt"/>
                <a:ea typeface="+mn-ea"/>
                <a:cs typeface="+mn-ea"/>
              </a:rPr>
              <a:t>域名系统</a:t>
            </a:r>
            <a:r>
              <a:rPr lang="en-US" altLang="zh-CN" sz="3600" b="1" dirty="0">
                <a:solidFill>
                  <a:schemeClr val="accent1"/>
                </a:solidFill>
                <a:latin typeface="+mn-lt"/>
                <a:ea typeface="+mn-ea"/>
                <a:cs typeface="+mn-ea"/>
              </a:rPr>
              <a:t>Domain Name System</a:t>
            </a:r>
            <a:endParaRPr lang="en-US" altLang="zh-CN" sz="3600" b="1" dirty="0">
              <a:solidFill>
                <a:schemeClr val="accent1"/>
              </a:solidFill>
              <a:latin typeface="+mn-lt"/>
              <a:ea typeface="+mn-ea"/>
              <a:cs typeface="+mn-ea"/>
            </a:endParaRPr>
          </a:p>
        </p:txBody>
      </p:sp>
      <p:sp>
        <p:nvSpPr>
          <p:cNvPr id="8" name="Rectangle 3"/>
          <p:cNvSpPr>
            <a:spLocks noChangeArrowheads="1"/>
          </p:cNvSpPr>
          <p:nvPr/>
        </p:nvSpPr>
        <p:spPr bwMode="auto">
          <a:xfrm>
            <a:off x="975219" y="2021681"/>
            <a:ext cx="10396166" cy="4648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FontTx/>
              <a:buNone/>
            </a:pPr>
            <a:r>
              <a:rPr lang="en-US" altLang="zh-CN" sz="2800" dirty="0">
                <a:solidFill>
                  <a:schemeClr val="accent2"/>
                </a:solidFill>
              </a:rPr>
              <a:t>DNS</a:t>
            </a:r>
            <a:r>
              <a:rPr lang="zh-CN" altLang="en-US" sz="2800" dirty="0">
                <a:solidFill>
                  <a:schemeClr val="accent2"/>
                </a:solidFill>
              </a:rPr>
              <a:t>服务器提供的功能：</a:t>
            </a:r>
            <a:endParaRPr lang="zh-CN" altLang="en-US" sz="2800" dirty="0">
              <a:solidFill>
                <a:schemeClr val="accent2"/>
              </a:solidFill>
            </a:endParaRPr>
          </a:p>
          <a:p>
            <a:pPr eaLnBrk="1" hangingPunct="1">
              <a:buClr>
                <a:srgbClr val="3333CC"/>
              </a:buClr>
              <a:buSzPct val="85000"/>
              <a:buFont typeface="Wingdings" panose="05000000000000000000" pitchFamily="2" charset="2"/>
              <a:buChar char="l"/>
            </a:pPr>
            <a:r>
              <a:rPr lang="zh-CN" altLang="en-US" sz="2800" dirty="0"/>
              <a:t>主机名到</a:t>
            </a:r>
            <a:r>
              <a:rPr lang="en-US" altLang="zh-CN" sz="2800" dirty="0"/>
              <a:t>IP</a:t>
            </a:r>
            <a:r>
              <a:rPr lang="zh-CN" altLang="en-US" sz="2800" dirty="0"/>
              <a:t>地址的转换</a:t>
            </a:r>
            <a:endParaRPr lang="zh-CN" altLang="en-US" sz="2800" dirty="0"/>
          </a:p>
          <a:p>
            <a:pPr eaLnBrk="1" hangingPunct="1">
              <a:buClr>
                <a:srgbClr val="3333CC"/>
              </a:buClr>
              <a:buSzPct val="85000"/>
              <a:buFont typeface="Wingdings" panose="05000000000000000000" pitchFamily="2" charset="2"/>
              <a:buChar char="l"/>
            </a:pPr>
            <a:r>
              <a:rPr lang="zh-CN" altLang="en-US" sz="2800" dirty="0"/>
              <a:t>主机别名</a:t>
            </a:r>
            <a:endParaRPr lang="zh-CN" altLang="en-US" sz="2800" dirty="0"/>
          </a:p>
          <a:p>
            <a:pPr lvl="1" eaLnBrk="1" hangingPunct="1">
              <a:buClr>
                <a:srgbClr val="3333CC"/>
              </a:buClr>
              <a:buSzPct val="85000"/>
              <a:buFont typeface="Wingdings" panose="05000000000000000000" pitchFamily="2" charset="2"/>
              <a:buChar char="m"/>
            </a:pPr>
            <a:r>
              <a:rPr lang="zh-CN" altLang="en-US" sz="2400" dirty="0"/>
              <a:t>一个主机可以有一个规范主机名和多个主机别名</a:t>
            </a:r>
            <a:endParaRPr lang="zh-CN" altLang="en-US" sz="2400" dirty="0"/>
          </a:p>
          <a:p>
            <a:pPr eaLnBrk="1" hangingPunct="1">
              <a:buClr>
                <a:srgbClr val="3333CC"/>
              </a:buClr>
              <a:buSzPct val="85000"/>
              <a:buFont typeface="Wingdings" panose="05000000000000000000" pitchFamily="2" charset="2"/>
              <a:buChar char="l"/>
            </a:pPr>
            <a:r>
              <a:rPr lang="zh-CN" altLang="en-US" sz="2800" dirty="0"/>
              <a:t>邮件服务器别名</a:t>
            </a:r>
            <a:endParaRPr lang="zh-CN" altLang="en-US" sz="2800" dirty="0"/>
          </a:p>
          <a:p>
            <a:pPr eaLnBrk="1" hangingPunct="1">
              <a:buClr>
                <a:srgbClr val="3333CC"/>
              </a:buClr>
              <a:buSzPct val="85000"/>
              <a:buFont typeface="Wingdings" panose="05000000000000000000" pitchFamily="2" charset="2"/>
              <a:buChar char="l"/>
            </a:pPr>
            <a:r>
              <a:rPr lang="zh-CN" altLang="en-US" sz="2800" dirty="0"/>
              <a:t>负载分配</a:t>
            </a:r>
            <a:endParaRPr lang="zh-CN" altLang="en-US" sz="2800" dirty="0"/>
          </a:p>
          <a:p>
            <a:pPr lvl="1" eaLnBrk="1" hangingPunct="1">
              <a:buClr>
                <a:srgbClr val="3333CC"/>
              </a:buClr>
              <a:buSzPct val="85000"/>
              <a:buFont typeface="Wingdings" panose="05000000000000000000" pitchFamily="2" charset="2"/>
              <a:buChar char="m"/>
            </a:pPr>
            <a:r>
              <a:rPr lang="en-US" altLang="zh-CN" sz="2400" dirty="0"/>
              <a:t>DNS</a:t>
            </a:r>
            <a:r>
              <a:rPr lang="zh-CN" altLang="en-US" sz="2400" dirty="0"/>
              <a:t>实现冗余服务器：一个</a:t>
            </a:r>
            <a:r>
              <a:rPr lang="en-US" altLang="zh-CN" sz="2400" dirty="0"/>
              <a:t>IP</a:t>
            </a:r>
            <a:r>
              <a:rPr lang="zh-CN" altLang="en-US" sz="2400" dirty="0"/>
              <a:t>地址集合可以对应于同一个规范主机名。</a:t>
            </a:r>
            <a:endParaRPr lang="zh-CN" altLang="en-US" sz="2400" dirty="0"/>
          </a:p>
        </p:txBody>
      </p:sp>
      <p:sp>
        <p:nvSpPr>
          <p:cNvPr id="5"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endParaRPr lang="zh-CN" altLang="en-US" sz="1800" dirty="0">
              <a:solidFill>
                <a:schemeClr val="tx1">
                  <a:lumMod val="65000"/>
                  <a:lumOff val="35000"/>
                </a:schemeClr>
              </a:solidFill>
              <a:latin typeface="+mn-lt"/>
              <a:ea typeface="+mn-ea"/>
              <a:cs typeface="+mn-ea"/>
              <a:sym typeface="+mn-lt"/>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ppt_x"/>
                                          </p:val>
                                        </p:tav>
                                        <p:tav tm="100000">
                                          <p:val>
                                            <p:strVal val="#ppt_x"/>
                                          </p:val>
                                        </p:tav>
                                      </p:tavLst>
                                    </p:anim>
                                    <p:anim calcmode="lin" valueType="num">
                                      <p:cBhvr additive="base">
                                        <p:cTn id="8"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0-#ppt_w/2"/>
                                          </p:val>
                                        </p:tav>
                                        <p:tav tm="100000">
                                          <p:val>
                                            <p:strVal val="#ppt_x"/>
                                          </p:val>
                                        </p:tav>
                                      </p:tavLst>
                                    </p:anim>
                                    <p:anim calcmode="lin" valueType="num">
                                      <p:cBhvr additive="base">
                                        <p:cTn id="14"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5"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2" name="Rectangle 2"/>
          <p:cNvSpPr>
            <a:spLocks noChangeArrowheads="1"/>
          </p:cNvSpPr>
          <p:nvPr/>
        </p:nvSpPr>
        <p:spPr bwMode="auto">
          <a:xfrm>
            <a:off x="4419600" y="483438"/>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anose="05000000000000000000" pitchFamily="2" charset="2"/>
              <a:buChar char="r"/>
              <a:defRPr sz="3200" b="1">
                <a:solidFill>
                  <a:schemeClr val="tx1"/>
                </a:solidFill>
                <a:latin typeface="Comic Sans MS" panose="030F0902030302020204" pitchFamily="66" charset="0"/>
                <a:ea typeface="宋体" charset="-122"/>
              </a:defRPr>
            </a:lvl1pPr>
            <a:lvl2pPr marL="742950" indent="-285750">
              <a:spcBef>
                <a:spcPct val="20000"/>
              </a:spcBef>
              <a:buClr>
                <a:srgbClr val="3333CC"/>
              </a:buClr>
              <a:buSzPct val="85000"/>
              <a:buFont typeface="Wingdings" panose="05000000000000000000" pitchFamily="2" charset="2"/>
              <a:buChar char="m"/>
              <a:defRPr sz="2800" b="1">
                <a:solidFill>
                  <a:schemeClr val="tx1"/>
                </a:solidFill>
                <a:latin typeface="Comic Sans MS" panose="030F0902030302020204" pitchFamily="66" charset="0"/>
                <a:ea typeface="宋体" charset="-122"/>
              </a:defRPr>
            </a:lvl2pPr>
            <a:lvl3pPr marL="1143000" indent="-228600">
              <a:spcBef>
                <a:spcPct val="20000"/>
              </a:spcBef>
              <a:buChar char="•"/>
              <a:defRPr sz="2400" b="1">
                <a:solidFill>
                  <a:schemeClr val="tx1"/>
                </a:solidFill>
                <a:latin typeface="Comic Sans MS" panose="030F0902030302020204" pitchFamily="66" charset="0"/>
                <a:ea typeface="宋体" charset="-122"/>
              </a:defRPr>
            </a:lvl3pPr>
            <a:lvl4pPr marL="1600200" indent="-228600">
              <a:spcBef>
                <a:spcPct val="20000"/>
              </a:spcBef>
              <a:buChar char="–"/>
              <a:defRPr sz="2000" b="1">
                <a:solidFill>
                  <a:schemeClr val="tx1"/>
                </a:solidFill>
                <a:latin typeface="Comic Sans MS" panose="030F0902030302020204" pitchFamily="66"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nSpc>
                <a:spcPct val="90000"/>
              </a:lnSpc>
              <a:spcBef>
                <a:spcPct val="0"/>
              </a:spcBef>
              <a:buClrTx/>
              <a:buSzTx/>
              <a:buNone/>
              <a:defRPr/>
            </a:pPr>
            <a:r>
              <a:rPr lang="zh-CN" altLang="en-US" sz="3600" dirty="0">
                <a:solidFill>
                  <a:schemeClr val="accent1"/>
                </a:solidFill>
                <a:latin typeface="+mn-lt"/>
                <a:ea typeface="+mn-ea"/>
                <a:cs typeface="+mn-ea"/>
              </a:rPr>
              <a:t>分布式、层次数据库</a:t>
            </a:r>
            <a:endParaRPr lang="zh-CN" altLang="en-US" sz="3600" dirty="0">
              <a:solidFill>
                <a:schemeClr val="accent1"/>
              </a:solidFill>
              <a:latin typeface="+mn-lt"/>
              <a:ea typeface="+mn-ea"/>
              <a:cs typeface="+mn-ea"/>
            </a:endParaRPr>
          </a:p>
        </p:txBody>
      </p:sp>
      <p:grpSp>
        <p:nvGrpSpPr>
          <p:cNvPr id="185346" name="Group 20"/>
          <p:cNvGrpSpPr/>
          <p:nvPr/>
        </p:nvGrpSpPr>
        <p:grpSpPr bwMode="auto">
          <a:xfrm>
            <a:off x="1457935" y="1554024"/>
            <a:ext cx="9415462" cy="2706688"/>
            <a:chOff x="30" y="689"/>
            <a:chExt cx="5931" cy="1705"/>
          </a:xfrm>
        </p:grpSpPr>
        <p:sp>
          <p:nvSpPr>
            <p:cNvPr id="185347" name="Rectangle 3"/>
            <p:cNvSpPr>
              <a:spLocks noChangeArrowheads="1"/>
            </p:cNvSpPr>
            <p:nvPr/>
          </p:nvSpPr>
          <p:spPr bwMode="auto">
            <a:xfrm>
              <a:off x="2193" y="689"/>
              <a:ext cx="1425"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zh-CN" altLang="en-US" sz="2400"/>
                <a:t>根 </a:t>
              </a:r>
              <a:r>
                <a:rPr lang="en-US" altLang="zh-CN" sz="2400"/>
                <a:t>DNS </a:t>
              </a:r>
              <a:r>
                <a:rPr lang="zh-CN" altLang="en-US" sz="2400"/>
                <a:t>服务器</a:t>
              </a:r>
              <a:endParaRPr lang="zh-CN" altLang="en-US" sz="2400"/>
            </a:p>
          </p:txBody>
        </p:sp>
        <p:sp>
          <p:nvSpPr>
            <p:cNvPr id="185348" name="Rectangle 4"/>
            <p:cNvSpPr>
              <a:spLocks noChangeArrowheads="1"/>
            </p:cNvSpPr>
            <p:nvPr/>
          </p:nvSpPr>
          <p:spPr bwMode="auto">
            <a:xfrm>
              <a:off x="571" y="1362"/>
              <a:ext cx="1633"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com DNS </a:t>
              </a:r>
              <a:r>
                <a:rPr lang="zh-CN" altLang="en-US" sz="2400"/>
                <a:t>服务器</a:t>
              </a:r>
              <a:endParaRPr lang="zh-CN" altLang="en-US" sz="2400"/>
            </a:p>
          </p:txBody>
        </p:sp>
        <p:sp>
          <p:nvSpPr>
            <p:cNvPr id="185349" name="Rectangle 5"/>
            <p:cNvSpPr>
              <a:spLocks noChangeArrowheads="1"/>
            </p:cNvSpPr>
            <p:nvPr/>
          </p:nvSpPr>
          <p:spPr bwMode="auto">
            <a:xfrm>
              <a:off x="2239" y="1320"/>
              <a:ext cx="1549"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org DNS </a:t>
              </a:r>
              <a:r>
                <a:rPr lang="zh-CN" altLang="en-US" sz="2400"/>
                <a:t>服务器</a:t>
              </a:r>
              <a:endParaRPr lang="zh-CN" altLang="en-US" sz="2400"/>
            </a:p>
          </p:txBody>
        </p:sp>
        <p:sp>
          <p:nvSpPr>
            <p:cNvPr id="185350" name="Rectangle 6"/>
            <p:cNvSpPr>
              <a:spLocks noChangeArrowheads="1"/>
            </p:cNvSpPr>
            <p:nvPr/>
          </p:nvSpPr>
          <p:spPr bwMode="auto">
            <a:xfrm>
              <a:off x="3861" y="1320"/>
              <a:ext cx="1584" cy="29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edu DNS </a:t>
              </a:r>
              <a:r>
                <a:rPr lang="zh-CN" altLang="en-US" sz="2400"/>
                <a:t>服务器</a:t>
              </a:r>
              <a:endParaRPr lang="zh-CN" altLang="en-US" sz="2400"/>
            </a:p>
          </p:txBody>
        </p:sp>
        <p:sp>
          <p:nvSpPr>
            <p:cNvPr id="185351" name="Line 7"/>
            <p:cNvSpPr>
              <a:spLocks noChangeShapeType="1"/>
            </p:cNvSpPr>
            <p:nvPr/>
          </p:nvSpPr>
          <p:spPr bwMode="auto">
            <a:xfrm flipH="1">
              <a:off x="1337" y="941"/>
              <a:ext cx="1307" cy="37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2" name="Line 8"/>
            <p:cNvSpPr>
              <a:spLocks noChangeShapeType="1"/>
            </p:cNvSpPr>
            <p:nvPr/>
          </p:nvSpPr>
          <p:spPr bwMode="auto">
            <a:xfrm>
              <a:off x="2825" y="899"/>
              <a:ext cx="0" cy="42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3" name="Line 9"/>
            <p:cNvSpPr>
              <a:spLocks noChangeShapeType="1"/>
            </p:cNvSpPr>
            <p:nvPr/>
          </p:nvSpPr>
          <p:spPr bwMode="auto">
            <a:xfrm>
              <a:off x="3050" y="941"/>
              <a:ext cx="1352" cy="379"/>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4" name="Rectangle 10"/>
            <p:cNvSpPr>
              <a:spLocks noChangeArrowheads="1"/>
            </p:cNvSpPr>
            <p:nvPr/>
          </p:nvSpPr>
          <p:spPr bwMode="auto">
            <a:xfrm>
              <a:off x="3645" y="1866"/>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poly.edu</a:t>
              </a:r>
              <a:endParaRPr lang="en-US" altLang="zh-CN" sz="2400"/>
            </a:p>
            <a:p>
              <a:pPr eaLnBrk="1" hangingPunct="1">
                <a:spcBef>
                  <a:spcPct val="0"/>
                </a:spcBef>
                <a:buFontTx/>
                <a:buNone/>
              </a:pPr>
              <a:r>
                <a:rPr lang="en-US" altLang="zh-CN" sz="2400"/>
                <a:t>DNS </a:t>
              </a:r>
              <a:r>
                <a:rPr lang="zh-CN" altLang="en-US" sz="2400"/>
                <a:t>服务器</a:t>
              </a:r>
              <a:endParaRPr lang="zh-CN" altLang="en-US" sz="2400"/>
            </a:p>
          </p:txBody>
        </p:sp>
        <p:sp>
          <p:nvSpPr>
            <p:cNvPr id="185355" name="Rectangle 11"/>
            <p:cNvSpPr>
              <a:spLocks noChangeArrowheads="1"/>
            </p:cNvSpPr>
            <p:nvPr/>
          </p:nvSpPr>
          <p:spPr bwMode="auto">
            <a:xfrm>
              <a:off x="4788" y="1870"/>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umass.edu</a:t>
              </a:r>
              <a:endParaRPr lang="en-US" altLang="zh-CN" sz="2400"/>
            </a:p>
            <a:p>
              <a:pPr eaLnBrk="1" hangingPunct="1">
                <a:spcBef>
                  <a:spcPct val="0"/>
                </a:spcBef>
                <a:buFontTx/>
                <a:buNone/>
              </a:pPr>
              <a:r>
                <a:rPr lang="en-US" altLang="zh-CN" sz="2400"/>
                <a:t>DNS </a:t>
              </a:r>
              <a:r>
                <a:rPr lang="zh-CN" altLang="en-US" sz="2400"/>
                <a:t>服务器</a:t>
              </a:r>
              <a:endParaRPr lang="zh-CN" altLang="en-US" sz="2400"/>
            </a:p>
          </p:txBody>
        </p:sp>
        <p:sp>
          <p:nvSpPr>
            <p:cNvPr id="185356" name="Line 12"/>
            <p:cNvSpPr>
              <a:spLocks noChangeShapeType="1"/>
            </p:cNvSpPr>
            <p:nvPr/>
          </p:nvSpPr>
          <p:spPr bwMode="auto">
            <a:xfrm flipH="1">
              <a:off x="4402" y="1611"/>
              <a:ext cx="316" cy="21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7" name="Line 13"/>
            <p:cNvSpPr>
              <a:spLocks noChangeShapeType="1"/>
            </p:cNvSpPr>
            <p:nvPr/>
          </p:nvSpPr>
          <p:spPr bwMode="auto">
            <a:xfrm>
              <a:off x="4721" y="1611"/>
              <a:ext cx="429" cy="25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58" name="Rectangle 14"/>
            <p:cNvSpPr>
              <a:spLocks noChangeArrowheads="1"/>
            </p:cNvSpPr>
            <p:nvPr/>
          </p:nvSpPr>
          <p:spPr bwMode="auto">
            <a:xfrm>
              <a:off x="30" y="1864"/>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yahoo.com</a:t>
              </a:r>
              <a:endParaRPr lang="en-US" altLang="zh-CN" sz="2400"/>
            </a:p>
            <a:p>
              <a:pPr eaLnBrk="1" hangingPunct="1">
                <a:spcBef>
                  <a:spcPct val="0"/>
                </a:spcBef>
                <a:buFontTx/>
                <a:buNone/>
              </a:pPr>
              <a:r>
                <a:rPr lang="en-US" altLang="zh-CN" sz="2400"/>
                <a:t>DNS </a:t>
              </a:r>
              <a:r>
                <a:rPr lang="zh-CN" altLang="en-US" sz="2400"/>
                <a:t>服务器</a:t>
              </a:r>
              <a:endParaRPr lang="zh-CN" altLang="en-US" sz="2400"/>
            </a:p>
          </p:txBody>
        </p:sp>
        <p:sp>
          <p:nvSpPr>
            <p:cNvPr id="185359" name="Rectangle 15"/>
            <p:cNvSpPr>
              <a:spLocks noChangeArrowheads="1"/>
            </p:cNvSpPr>
            <p:nvPr/>
          </p:nvSpPr>
          <p:spPr bwMode="auto">
            <a:xfrm>
              <a:off x="1203" y="1867"/>
              <a:ext cx="1299"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amazon.com</a:t>
              </a:r>
              <a:endParaRPr lang="en-US" altLang="zh-CN" sz="2400"/>
            </a:p>
            <a:p>
              <a:pPr eaLnBrk="1" hangingPunct="1">
                <a:spcBef>
                  <a:spcPct val="0"/>
                </a:spcBef>
                <a:buFontTx/>
                <a:buNone/>
              </a:pPr>
              <a:r>
                <a:rPr lang="en-US" altLang="zh-CN" sz="2400"/>
                <a:t>DNS </a:t>
              </a:r>
              <a:r>
                <a:rPr lang="zh-CN" altLang="en-US" sz="2400"/>
                <a:t>服务器</a:t>
              </a:r>
              <a:endParaRPr lang="zh-CN" altLang="en-US" sz="2400"/>
            </a:p>
          </p:txBody>
        </p:sp>
        <p:sp>
          <p:nvSpPr>
            <p:cNvPr id="185360" name="Line 16"/>
            <p:cNvSpPr>
              <a:spLocks noChangeShapeType="1"/>
            </p:cNvSpPr>
            <p:nvPr/>
          </p:nvSpPr>
          <p:spPr bwMode="auto">
            <a:xfrm flipH="1">
              <a:off x="771" y="1633"/>
              <a:ext cx="423" cy="251"/>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61" name="Line 17"/>
            <p:cNvSpPr>
              <a:spLocks noChangeShapeType="1"/>
            </p:cNvSpPr>
            <p:nvPr/>
          </p:nvSpPr>
          <p:spPr bwMode="auto">
            <a:xfrm>
              <a:off x="1230" y="1632"/>
              <a:ext cx="505" cy="277"/>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85362" name="Rectangle 18"/>
            <p:cNvSpPr>
              <a:spLocks noChangeArrowheads="1"/>
            </p:cNvSpPr>
            <p:nvPr/>
          </p:nvSpPr>
          <p:spPr bwMode="auto">
            <a:xfrm>
              <a:off x="2459" y="1870"/>
              <a:ext cx="1173" cy="5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spcBef>
                  <a:spcPct val="0"/>
                </a:spcBef>
                <a:buFontTx/>
                <a:buNone/>
              </a:pPr>
              <a:r>
                <a:rPr lang="en-US" altLang="zh-CN" sz="2400"/>
                <a:t>pbs.org</a:t>
              </a:r>
              <a:endParaRPr lang="en-US" altLang="zh-CN" sz="2400"/>
            </a:p>
            <a:p>
              <a:pPr eaLnBrk="1" hangingPunct="1">
                <a:spcBef>
                  <a:spcPct val="0"/>
                </a:spcBef>
                <a:buFontTx/>
                <a:buNone/>
              </a:pPr>
              <a:r>
                <a:rPr lang="en-US" altLang="zh-CN" sz="2400"/>
                <a:t>DNS </a:t>
              </a:r>
              <a:r>
                <a:rPr lang="zh-CN" altLang="en-US" sz="2400"/>
                <a:t>服务器</a:t>
              </a:r>
              <a:endParaRPr lang="zh-CN" altLang="en-US" sz="2400"/>
            </a:p>
          </p:txBody>
        </p:sp>
        <p:sp>
          <p:nvSpPr>
            <p:cNvPr id="185363" name="Line 19"/>
            <p:cNvSpPr>
              <a:spLocks noChangeShapeType="1"/>
            </p:cNvSpPr>
            <p:nvPr/>
          </p:nvSpPr>
          <p:spPr bwMode="auto">
            <a:xfrm>
              <a:off x="2825" y="1530"/>
              <a:ext cx="0" cy="253"/>
            </a:xfrm>
            <a:prstGeom prst="line">
              <a:avLst/>
            </a:prstGeom>
            <a:noFill/>
            <a:ln w="254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grpSp>
      <p:sp>
        <p:nvSpPr>
          <p:cNvPr id="21"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endParaRPr lang="zh-CN" altLang="en-US" sz="1800" dirty="0">
              <a:solidFill>
                <a:schemeClr val="tx1">
                  <a:lumMod val="65000"/>
                  <a:lumOff val="35000"/>
                </a:schemeClr>
              </a:solidFill>
              <a:latin typeface="+mn-lt"/>
              <a:ea typeface="+mn-ea"/>
              <a:cs typeface="+mn-ea"/>
              <a:sym typeface="+mn-lt"/>
            </a:endParaRPr>
          </a:p>
        </p:txBody>
      </p:sp>
      <p:sp>
        <p:nvSpPr>
          <p:cNvPr id="22" name="Rectangle 21"/>
          <p:cNvSpPr>
            <a:spLocks noChangeArrowheads="1"/>
          </p:cNvSpPr>
          <p:nvPr/>
        </p:nvSpPr>
        <p:spPr bwMode="auto">
          <a:xfrm>
            <a:off x="1457935" y="4733039"/>
            <a:ext cx="10247557" cy="2284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r>
              <a:rPr lang="zh-CN" altLang="en-US" sz="2400" dirty="0">
                <a:solidFill>
                  <a:schemeClr val="accent2"/>
                </a:solidFill>
              </a:rPr>
              <a:t>客户机怎样决定主机名</a:t>
            </a:r>
            <a:r>
              <a:rPr lang="en-US" altLang="zh-CN" sz="2400" dirty="0" err="1">
                <a:solidFill>
                  <a:schemeClr val="accent2"/>
                </a:solidFill>
              </a:rPr>
              <a:t>www.amazon.com</a:t>
            </a:r>
            <a:r>
              <a:rPr lang="zh-CN" altLang="en-US" sz="2400" dirty="0">
                <a:solidFill>
                  <a:schemeClr val="accent2"/>
                </a:solidFill>
              </a:rPr>
              <a:t>的</a:t>
            </a:r>
            <a:r>
              <a:rPr lang="en-US" altLang="zh-CN" sz="2400" dirty="0">
                <a:solidFill>
                  <a:schemeClr val="accent2"/>
                </a:solidFill>
              </a:rPr>
              <a:t>IP</a:t>
            </a:r>
            <a:r>
              <a:rPr lang="zh-CN" altLang="en-US" sz="2400" dirty="0">
                <a:solidFill>
                  <a:schemeClr val="accent2"/>
                </a:solidFill>
              </a:rPr>
              <a:t>地址？</a:t>
            </a:r>
            <a:endParaRPr lang="zh-CN" altLang="en-US" sz="2400" dirty="0">
              <a:solidFill>
                <a:schemeClr val="accent2"/>
              </a:solidFill>
            </a:endParaRPr>
          </a:p>
          <a:p>
            <a:pPr eaLnBrk="1" hangingPunct="1">
              <a:lnSpc>
                <a:spcPct val="90000"/>
              </a:lnSpc>
              <a:buClr>
                <a:srgbClr val="3333CC"/>
              </a:buClr>
              <a:buSzPct val="85000"/>
              <a:buFont typeface="Wingdings" panose="05000000000000000000" pitchFamily="2" charset="2"/>
              <a:buChar char="l"/>
            </a:pPr>
            <a:r>
              <a:rPr lang="zh-CN" altLang="en-US" sz="2400" dirty="0"/>
              <a:t>客户机查询根服务器得到</a:t>
            </a:r>
            <a:r>
              <a:rPr lang="en-US" altLang="zh-CN" sz="2400" dirty="0"/>
              <a:t>com DNS</a:t>
            </a:r>
            <a:r>
              <a:rPr lang="zh-CN" altLang="en-US" sz="2400" dirty="0"/>
              <a:t>服务器</a:t>
            </a:r>
            <a:endParaRPr lang="zh-CN" altLang="en-US" sz="2400" dirty="0"/>
          </a:p>
          <a:p>
            <a:pPr eaLnBrk="1" hangingPunct="1">
              <a:lnSpc>
                <a:spcPct val="90000"/>
              </a:lnSpc>
              <a:buClr>
                <a:srgbClr val="3333CC"/>
              </a:buClr>
              <a:buSzPct val="85000"/>
              <a:buFont typeface="Wingdings" panose="05000000000000000000" pitchFamily="2" charset="2"/>
              <a:buChar char="l"/>
            </a:pPr>
            <a:r>
              <a:rPr lang="zh-CN" altLang="en-US" sz="2400" dirty="0"/>
              <a:t>客户机查询</a:t>
            </a:r>
            <a:r>
              <a:rPr lang="en-US" altLang="zh-CN" sz="2400" dirty="0"/>
              <a:t>com DNS</a:t>
            </a:r>
            <a:r>
              <a:rPr lang="zh-CN" altLang="en-US" sz="2400" dirty="0"/>
              <a:t>服务器得到</a:t>
            </a:r>
            <a:r>
              <a:rPr lang="en-US" altLang="zh-CN" sz="2400" dirty="0" err="1"/>
              <a:t>amazon.comDNS</a:t>
            </a:r>
            <a:r>
              <a:rPr lang="zh-CN" altLang="en-US" sz="2400" dirty="0"/>
              <a:t>服务器</a:t>
            </a:r>
            <a:endParaRPr lang="zh-CN" altLang="en-US" sz="2400" dirty="0"/>
          </a:p>
          <a:p>
            <a:pPr eaLnBrk="1" hangingPunct="1">
              <a:lnSpc>
                <a:spcPct val="90000"/>
              </a:lnSpc>
              <a:buClr>
                <a:srgbClr val="3333CC"/>
              </a:buClr>
              <a:buSzPct val="85000"/>
              <a:buFont typeface="Wingdings" panose="05000000000000000000" pitchFamily="2" charset="2"/>
              <a:buChar char="l"/>
            </a:pPr>
            <a:r>
              <a:rPr lang="zh-CN" altLang="en-US" sz="2400" dirty="0"/>
              <a:t>客户机查询</a:t>
            </a:r>
            <a:r>
              <a:rPr lang="en-US" altLang="zh-CN" sz="2400" dirty="0" err="1"/>
              <a:t>amazon.comDNS</a:t>
            </a:r>
            <a:r>
              <a:rPr lang="zh-CN" altLang="en-US" sz="2400" dirty="0"/>
              <a:t>服务器得到</a:t>
            </a:r>
            <a:r>
              <a:rPr lang="en-US" altLang="zh-CN" sz="2400" dirty="0" err="1"/>
              <a:t>www.amazon.com</a:t>
            </a:r>
            <a:r>
              <a:rPr lang="zh-CN" altLang="en-US" sz="2400" dirty="0"/>
              <a:t>的</a:t>
            </a:r>
            <a:r>
              <a:rPr lang="en-US" altLang="zh-CN" sz="2400" dirty="0"/>
              <a:t>IP</a:t>
            </a:r>
            <a:r>
              <a:rPr lang="zh-CN" altLang="en-US" sz="2400" dirty="0"/>
              <a:t>地址</a:t>
            </a:r>
            <a:endParaRPr lang="zh-CN" altLang="en-US" sz="2400"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4" name="Rectangle 2"/>
          <p:cNvSpPr>
            <a:spLocks noChangeArrowheads="1"/>
          </p:cNvSpPr>
          <p:nvPr/>
        </p:nvSpPr>
        <p:spPr bwMode="auto">
          <a:xfrm>
            <a:off x="1968500" y="652462"/>
            <a:ext cx="77724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lr>
                <a:srgbClr val="3333CC"/>
              </a:buClr>
              <a:buSzPct val="85000"/>
              <a:buFont typeface="Wingdings" panose="05000000000000000000" pitchFamily="2" charset="2"/>
              <a:buChar char="r"/>
              <a:defRPr sz="3200" b="1">
                <a:solidFill>
                  <a:schemeClr val="tx1"/>
                </a:solidFill>
                <a:latin typeface="Comic Sans MS" panose="030F0902030302020204" pitchFamily="66" charset="0"/>
                <a:ea typeface="宋体" charset="-122"/>
              </a:defRPr>
            </a:lvl1pPr>
            <a:lvl2pPr marL="742950" indent="-285750">
              <a:spcBef>
                <a:spcPct val="20000"/>
              </a:spcBef>
              <a:buClr>
                <a:srgbClr val="3333CC"/>
              </a:buClr>
              <a:buSzPct val="85000"/>
              <a:buFont typeface="Wingdings" panose="05000000000000000000" pitchFamily="2" charset="2"/>
              <a:buChar char="m"/>
              <a:defRPr sz="2800" b="1">
                <a:solidFill>
                  <a:schemeClr val="tx1"/>
                </a:solidFill>
                <a:latin typeface="Comic Sans MS" panose="030F0902030302020204" pitchFamily="66" charset="0"/>
                <a:ea typeface="宋体" charset="-122"/>
              </a:defRPr>
            </a:lvl2pPr>
            <a:lvl3pPr marL="1143000" indent="-228600">
              <a:spcBef>
                <a:spcPct val="20000"/>
              </a:spcBef>
              <a:buChar char="•"/>
              <a:defRPr sz="2400" b="1">
                <a:solidFill>
                  <a:schemeClr val="tx1"/>
                </a:solidFill>
                <a:latin typeface="Comic Sans MS" panose="030F0902030302020204" pitchFamily="66" charset="0"/>
                <a:ea typeface="宋体" charset="-122"/>
              </a:defRPr>
            </a:lvl3pPr>
            <a:lvl4pPr marL="1600200" indent="-228600">
              <a:spcBef>
                <a:spcPct val="20000"/>
              </a:spcBef>
              <a:buChar char="–"/>
              <a:defRPr sz="2000" b="1">
                <a:solidFill>
                  <a:schemeClr val="tx1"/>
                </a:solidFill>
                <a:latin typeface="Comic Sans MS" panose="030F0902030302020204" pitchFamily="66"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nSpc>
                <a:spcPct val="90000"/>
              </a:lnSpc>
              <a:spcBef>
                <a:spcPct val="0"/>
              </a:spcBef>
              <a:buClrTx/>
              <a:buSzTx/>
              <a:buNone/>
              <a:defRPr/>
            </a:pPr>
            <a:r>
              <a:rPr lang="en-US" altLang="zh-CN" sz="3600" dirty="0">
                <a:solidFill>
                  <a:schemeClr val="accent1"/>
                </a:solidFill>
                <a:latin typeface="+mn-lt"/>
                <a:ea typeface="+mn-ea"/>
                <a:cs typeface="+mn-ea"/>
              </a:rPr>
              <a:t>DNS</a:t>
            </a:r>
            <a:r>
              <a:rPr lang="zh-CN" altLang="en-US" sz="3600" dirty="0">
                <a:solidFill>
                  <a:schemeClr val="accent1"/>
                </a:solidFill>
                <a:latin typeface="+mn-lt"/>
                <a:ea typeface="+mn-ea"/>
                <a:cs typeface="+mn-ea"/>
              </a:rPr>
              <a:t>查询方法一</a:t>
            </a:r>
            <a:endParaRPr lang="zh-CN" altLang="en-US" sz="3600" dirty="0">
              <a:solidFill>
                <a:schemeClr val="accent1"/>
              </a:solidFill>
              <a:latin typeface="+mn-lt"/>
              <a:ea typeface="+mn-ea"/>
              <a:cs typeface="+mn-ea"/>
            </a:endParaRPr>
          </a:p>
        </p:txBody>
      </p:sp>
      <p:sp>
        <p:nvSpPr>
          <p:cNvPr id="197634" name="Rectangle 3"/>
          <p:cNvSpPr>
            <a:spLocks noChangeArrowheads="1"/>
          </p:cNvSpPr>
          <p:nvPr/>
        </p:nvSpPr>
        <p:spPr bwMode="auto">
          <a:xfrm>
            <a:off x="611559" y="2779713"/>
            <a:ext cx="4728792" cy="31813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buFontTx/>
              <a:buNone/>
            </a:pPr>
            <a:r>
              <a:rPr lang="zh-CN" altLang="en-US" sz="2800" dirty="0">
                <a:solidFill>
                  <a:schemeClr val="accent2"/>
                </a:solidFill>
              </a:rPr>
              <a:t>递归查询</a:t>
            </a:r>
            <a:r>
              <a:rPr lang="en-US" altLang="zh-CN" sz="2800" dirty="0">
                <a:solidFill>
                  <a:schemeClr val="accent2"/>
                </a:solidFill>
              </a:rPr>
              <a:t>(recursive query):</a:t>
            </a:r>
            <a:endParaRPr lang="en-US" altLang="zh-CN" sz="2800" dirty="0">
              <a:solidFill>
                <a:schemeClr val="accent2"/>
              </a:solidFill>
            </a:endParaRPr>
          </a:p>
          <a:p>
            <a:pPr eaLnBrk="1" hangingPunct="1">
              <a:lnSpc>
                <a:spcPct val="150000"/>
              </a:lnSpc>
              <a:buClr>
                <a:srgbClr val="3333CC"/>
              </a:buClr>
              <a:buSzPct val="85000"/>
              <a:buFont typeface="Wingdings" panose="05000000000000000000" pitchFamily="2" charset="2"/>
              <a:buChar char="l"/>
            </a:pPr>
            <a:r>
              <a:rPr lang="zh-CN" altLang="en-US" sz="2400" dirty="0"/>
              <a:t>名字解析的负担交给被查询的名字服务器</a:t>
            </a:r>
            <a:endParaRPr lang="zh-CN" altLang="en-US" sz="2400" dirty="0"/>
          </a:p>
          <a:p>
            <a:pPr eaLnBrk="1" hangingPunct="1">
              <a:lnSpc>
                <a:spcPct val="150000"/>
              </a:lnSpc>
              <a:buClr>
                <a:srgbClr val="3333CC"/>
              </a:buClr>
              <a:buSzPct val="85000"/>
              <a:buFont typeface="Wingdings" panose="05000000000000000000" pitchFamily="2" charset="2"/>
              <a:buChar char="l"/>
            </a:pPr>
            <a:r>
              <a:rPr lang="zh-CN" altLang="en-US" sz="2400" dirty="0"/>
              <a:t>被查询的名字服务器负载重</a:t>
            </a:r>
            <a:r>
              <a:rPr lang="en-US" altLang="zh-CN" sz="2400" dirty="0"/>
              <a:t>?</a:t>
            </a:r>
            <a:endParaRPr lang="en-US" altLang="zh-CN" sz="2400" dirty="0"/>
          </a:p>
        </p:txBody>
      </p:sp>
      <p:grpSp>
        <p:nvGrpSpPr>
          <p:cNvPr id="197635" name="Group 66"/>
          <p:cNvGrpSpPr/>
          <p:nvPr/>
        </p:nvGrpSpPr>
        <p:grpSpPr bwMode="auto">
          <a:xfrm>
            <a:off x="5854700" y="836613"/>
            <a:ext cx="5834063" cy="5605462"/>
            <a:chOff x="2085" y="362"/>
            <a:chExt cx="3675" cy="3531"/>
          </a:xfrm>
        </p:grpSpPr>
        <p:graphicFrame>
          <p:nvGraphicFramePr>
            <p:cNvPr id="197636" name="Object 4"/>
            <p:cNvGraphicFramePr/>
            <p:nvPr/>
          </p:nvGraphicFramePr>
          <p:xfrm>
            <a:off x="2693" y="2799"/>
            <a:ext cx="533" cy="410"/>
          </p:xfrm>
          <a:graphic>
            <a:graphicData uri="http://schemas.openxmlformats.org/presentationml/2006/ole">
              <mc:AlternateContent xmlns:mc="http://schemas.openxmlformats.org/markup-compatibility/2006">
                <mc:Choice xmlns:v="urn:schemas-microsoft-com:vml" Requires="v">
                  <p:oleObj spid="_x0000_s5406" name="Clip" r:id="rId1" imgW="5086350" imgH="3914775" progId="MS_ClipArt_Gallery.2">
                    <p:embed/>
                  </p:oleObj>
                </mc:Choice>
                <mc:Fallback>
                  <p:oleObj name="Clip" r:id="rId1" imgW="5086350" imgH="3914775" progId="MS_ClipArt_Gallery.2">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93" y="2799"/>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7637" name="Rectangle 5"/>
            <p:cNvSpPr>
              <a:spLocks noChangeArrowheads="1"/>
            </p:cNvSpPr>
            <p:nvPr/>
          </p:nvSpPr>
          <p:spPr bwMode="auto">
            <a:xfrm>
              <a:off x="2085" y="3163"/>
              <a:ext cx="133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requesting host</a:t>
              </a:r>
              <a:endParaRPr lang="en-US" altLang="zh-CN" sz="2800"/>
            </a:p>
            <a:p>
              <a:pPr algn="ctr">
                <a:spcBef>
                  <a:spcPct val="0"/>
                </a:spcBef>
                <a:buFontTx/>
                <a:buNone/>
              </a:pPr>
              <a:r>
                <a:rPr lang="en-US" altLang="zh-CN" sz="1800" b="1"/>
                <a:t>cis.poly.edu</a:t>
              </a:r>
              <a:endParaRPr lang="en-US" altLang="zh-CN" sz="1800" b="1"/>
            </a:p>
          </p:txBody>
        </p:sp>
        <p:sp>
          <p:nvSpPr>
            <p:cNvPr id="197638" name="Rectangle 6"/>
            <p:cNvSpPr>
              <a:spLocks noChangeArrowheads="1"/>
            </p:cNvSpPr>
            <p:nvPr/>
          </p:nvSpPr>
          <p:spPr bwMode="auto">
            <a:xfrm>
              <a:off x="3629" y="3660"/>
              <a:ext cx="14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b="1"/>
                <a:t>gaia.cs.umass.edu</a:t>
              </a:r>
              <a:endParaRPr lang="en-US" altLang="zh-CN" sz="1800" b="1"/>
            </a:p>
          </p:txBody>
        </p:sp>
        <p:graphicFrame>
          <p:nvGraphicFramePr>
            <p:cNvPr id="197639" name="Object 7"/>
            <p:cNvGraphicFramePr/>
            <p:nvPr/>
          </p:nvGraphicFramePr>
          <p:xfrm>
            <a:off x="4031" y="3303"/>
            <a:ext cx="533" cy="410"/>
          </p:xfrm>
          <a:graphic>
            <a:graphicData uri="http://schemas.openxmlformats.org/presentationml/2006/ole">
              <mc:AlternateContent xmlns:mc="http://schemas.openxmlformats.org/markup-compatibility/2006">
                <mc:Choice xmlns:v="urn:schemas-microsoft-com:vml" Requires="v">
                  <p:oleObj spid="_x0000_s5407" name="Clip" r:id="rId3" imgW="5086350" imgH="3914775" progId="MS_ClipArt_Gallery.2">
                    <p:embed/>
                  </p:oleObj>
                </mc:Choice>
                <mc:Fallback>
                  <p:oleObj name="Clip" r:id="rId3" imgW="5086350" imgH="3914775" progId="MS_ClipArt_Gallery.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031" y="3303"/>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7640" name="Group 16"/>
            <p:cNvGrpSpPr/>
            <p:nvPr/>
          </p:nvGrpSpPr>
          <p:grpSpPr bwMode="auto">
            <a:xfrm>
              <a:off x="2849" y="1493"/>
              <a:ext cx="233" cy="413"/>
              <a:chOff x="2849" y="1493"/>
              <a:chExt cx="233" cy="413"/>
            </a:xfrm>
          </p:grpSpPr>
          <p:sp>
            <p:nvSpPr>
              <p:cNvPr id="197690" name="AutoShape 8"/>
              <p:cNvSpPr>
                <a:spLocks noChangeArrowheads="1"/>
              </p:cNvSpPr>
              <p:nvPr/>
            </p:nvSpPr>
            <p:spPr bwMode="auto">
              <a:xfrm>
                <a:off x="2849" y="1810"/>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91" name="Rectangle 9"/>
              <p:cNvSpPr>
                <a:spLocks noChangeArrowheads="1"/>
              </p:cNvSpPr>
              <p:nvPr/>
            </p:nvSpPr>
            <p:spPr bwMode="auto">
              <a:xfrm>
                <a:off x="2967" y="1495"/>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92" name="Rectangle 10"/>
              <p:cNvSpPr>
                <a:spLocks noChangeArrowheads="1"/>
              </p:cNvSpPr>
              <p:nvPr/>
            </p:nvSpPr>
            <p:spPr bwMode="auto">
              <a:xfrm>
                <a:off x="2852" y="1586"/>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93" name="AutoShape 11"/>
              <p:cNvSpPr>
                <a:spLocks noChangeArrowheads="1"/>
              </p:cNvSpPr>
              <p:nvPr/>
            </p:nvSpPr>
            <p:spPr bwMode="auto">
              <a:xfrm>
                <a:off x="2850" y="1493"/>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94" name="Line 12"/>
              <p:cNvSpPr>
                <a:spLocks noChangeShapeType="1"/>
              </p:cNvSpPr>
              <p:nvPr/>
            </p:nvSpPr>
            <p:spPr bwMode="auto">
              <a:xfrm>
                <a:off x="3082" y="1499"/>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95" name="Line 13"/>
              <p:cNvSpPr>
                <a:spLocks noChangeShapeType="1"/>
              </p:cNvSpPr>
              <p:nvPr/>
            </p:nvSpPr>
            <p:spPr bwMode="auto">
              <a:xfrm flipH="1">
                <a:off x="2998" y="1810"/>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96" name="Rectangle 14"/>
              <p:cNvSpPr>
                <a:spLocks noChangeArrowheads="1"/>
              </p:cNvSpPr>
              <p:nvPr/>
            </p:nvSpPr>
            <p:spPr bwMode="auto">
              <a:xfrm>
                <a:off x="2870" y="1628"/>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97" name="Rectangle 15"/>
              <p:cNvSpPr>
                <a:spLocks noChangeArrowheads="1"/>
              </p:cNvSpPr>
              <p:nvPr/>
            </p:nvSpPr>
            <p:spPr bwMode="auto">
              <a:xfrm>
                <a:off x="2883" y="1682"/>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sp>
          <p:nvSpPr>
            <p:cNvPr id="197641" name="Rectangle 17"/>
            <p:cNvSpPr>
              <a:spLocks noChangeArrowheads="1"/>
            </p:cNvSpPr>
            <p:nvPr/>
          </p:nvSpPr>
          <p:spPr bwMode="auto">
            <a:xfrm>
              <a:off x="3599" y="362"/>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root DNS server</a:t>
              </a:r>
              <a:endParaRPr lang="en-US" altLang="zh-CN" sz="2000"/>
            </a:p>
          </p:txBody>
        </p:sp>
        <p:sp>
          <p:nvSpPr>
            <p:cNvPr id="197642" name="Line 18"/>
            <p:cNvSpPr>
              <a:spLocks noChangeShapeType="1"/>
            </p:cNvSpPr>
            <p:nvPr/>
          </p:nvSpPr>
          <p:spPr bwMode="auto">
            <a:xfrm flipV="1">
              <a:off x="2880" y="1925"/>
              <a:ext cx="0"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43" name="Line 19"/>
            <p:cNvSpPr>
              <a:spLocks noChangeShapeType="1"/>
            </p:cNvSpPr>
            <p:nvPr/>
          </p:nvSpPr>
          <p:spPr bwMode="auto">
            <a:xfrm flipV="1">
              <a:off x="2952" y="857"/>
              <a:ext cx="576" cy="6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44" name="Line 20"/>
            <p:cNvSpPr>
              <a:spLocks noChangeShapeType="1"/>
            </p:cNvSpPr>
            <p:nvPr/>
          </p:nvSpPr>
          <p:spPr bwMode="auto">
            <a:xfrm>
              <a:off x="3000" y="1943"/>
              <a:ext cx="6" cy="83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97645" name="Group 23"/>
            <p:cNvGrpSpPr/>
            <p:nvPr/>
          </p:nvGrpSpPr>
          <p:grpSpPr bwMode="auto">
            <a:xfrm>
              <a:off x="2086" y="2017"/>
              <a:ext cx="1391" cy="427"/>
              <a:chOff x="2086" y="2017"/>
              <a:chExt cx="1391" cy="427"/>
            </a:xfrm>
          </p:grpSpPr>
          <p:sp>
            <p:nvSpPr>
              <p:cNvPr id="197688" name="Rectangle 21"/>
              <p:cNvSpPr>
                <a:spLocks noChangeArrowheads="1"/>
              </p:cNvSpPr>
              <p:nvPr/>
            </p:nvSpPr>
            <p:spPr bwMode="auto">
              <a:xfrm>
                <a:off x="2190" y="2063"/>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9" name="Rectangle 22"/>
              <p:cNvSpPr>
                <a:spLocks noChangeArrowheads="1"/>
              </p:cNvSpPr>
              <p:nvPr/>
            </p:nvSpPr>
            <p:spPr bwMode="auto">
              <a:xfrm>
                <a:off x="2086" y="2017"/>
                <a:ext cx="13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local DNS server</a:t>
                </a:r>
                <a:endParaRPr lang="en-US" altLang="zh-CN" sz="2800"/>
              </a:p>
              <a:p>
                <a:pPr algn="ctr">
                  <a:spcBef>
                    <a:spcPct val="0"/>
                  </a:spcBef>
                  <a:buFontTx/>
                  <a:buNone/>
                </a:pPr>
                <a:r>
                  <a:rPr lang="en-US" altLang="zh-CN" sz="1800" b="1"/>
                  <a:t>dns.poly.edu</a:t>
                </a:r>
                <a:endParaRPr lang="en-US" altLang="zh-CN" sz="1800" b="1"/>
              </a:p>
            </p:txBody>
          </p:sp>
        </p:grpSp>
        <p:sp>
          <p:nvSpPr>
            <p:cNvPr id="197646" name="Rectangle 24"/>
            <p:cNvSpPr>
              <a:spLocks noChangeArrowheads="1"/>
            </p:cNvSpPr>
            <p:nvPr/>
          </p:nvSpPr>
          <p:spPr bwMode="auto">
            <a:xfrm>
              <a:off x="2690" y="246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1</a:t>
              </a:r>
              <a:endParaRPr lang="en-US" altLang="zh-CN" sz="2000">
                <a:solidFill>
                  <a:srgbClr val="FF0000"/>
                </a:solidFill>
              </a:endParaRPr>
            </a:p>
          </p:txBody>
        </p:sp>
        <p:sp>
          <p:nvSpPr>
            <p:cNvPr id="197647" name="Rectangle 25"/>
            <p:cNvSpPr>
              <a:spLocks noChangeArrowheads="1"/>
            </p:cNvSpPr>
            <p:nvPr/>
          </p:nvSpPr>
          <p:spPr bwMode="auto">
            <a:xfrm>
              <a:off x="3032" y="99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2</a:t>
              </a:r>
              <a:endParaRPr lang="en-US" altLang="zh-CN" sz="2000">
                <a:solidFill>
                  <a:srgbClr val="FF0000"/>
                </a:solidFill>
              </a:endParaRPr>
            </a:p>
          </p:txBody>
        </p:sp>
        <p:sp>
          <p:nvSpPr>
            <p:cNvPr id="197648" name="Rectangle 26"/>
            <p:cNvSpPr>
              <a:spLocks noChangeArrowheads="1"/>
            </p:cNvSpPr>
            <p:nvPr/>
          </p:nvSpPr>
          <p:spPr bwMode="auto">
            <a:xfrm>
              <a:off x="4245" y="211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4</a:t>
              </a:r>
              <a:endParaRPr lang="en-US" altLang="zh-CN" sz="2000">
                <a:solidFill>
                  <a:srgbClr val="FF0000"/>
                </a:solidFill>
              </a:endParaRPr>
            </a:p>
          </p:txBody>
        </p:sp>
        <p:sp>
          <p:nvSpPr>
            <p:cNvPr id="197649" name="Rectangle 27"/>
            <p:cNvSpPr>
              <a:spLocks noChangeArrowheads="1"/>
            </p:cNvSpPr>
            <p:nvPr/>
          </p:nvSpPr>
          <p:spPr bwMode="auto">
            <a:xfrm>
              <a:off x="3957" y="2167"/>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5</a:t>
              </a:r>
              <a:endParaRPr lang="en-US" altLang="zh-CN" sz="2000">
                <a:solidFill>
                  <a:srgbClr val="FF0000"/>
                </a:solidFill>
              </a:endParaRPr>
            </a:p>
          </p:txBody>
        </p:sp>
        <p:sp>
          <p:nvSpPr>
            <p:cNvPr id="197650" name="Rectangle 28"/>
            <p:cNvSpPr>
              <a:spLocks noChangeArrowheads="1"/>
            </p:cNvSpPr>
            <p:nvPr/>
          </p:nvSpPr>
          <p:spPr bwMode="auto">
            <a:xfrm>
              <a:off x="3765" y="1303"/>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6</a:t>
              </a:r>
              <a:endParaRPr lang="en-US" altLang="zh-CN" sz="2000">
                <a:solidFill>
                  <a:srgbClr val="FF0000"/>
                </a:solidFill>
              </a:endParaRPr>
            </a:p>
          </p:txBody>
        </p:sp>
        <p:grpSp>
          <p:nvGrpSpPr>
            <p:cNvPr id="197651" name="Group 37"/>
            <p:cNvGrpSpPr/>
            <p:nvPr/>
          </p:nvGrpSpPr>
          <p:grpSpPr bwMode="auto">
            <a:xfrm>
              <a:off x="3551" y="599"/>
              <a:ext cx="233" cy="413"/>
              <a:chOff x="3551" y="599"/>
              <a:chExt cx="233" cy="413"/>
            </a:xfrm>
          </p:grpSpPr>
          <p:sp>
            <p:nvSpPr>
              <p:cNvPr id="197680" name="AutoShape 29"/>
              <p:cNvSpPr>
                <a:spLocks noChangeArrowheads="1"/>
              </p:cNvSpPr>
              <p:nvPr/>
            </p:nvSpPr>
            <p:spPr bwMode="auto">
              <a:xfrm>
                <a:off x="3551" y="91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1" name="Rectangle 30"/>
              <p:cNvSpPr>
                <a:spLocks noChangeArrowheads="1"/>
              </p:cNvSpPr>
              <p:nvPr/>
            </p:nvSpPr>
            <p:spPr bwMode="auto">
              <a:xfrm>
                <a:off x="3669" y="60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2" name="Rectangle 31"/>
              <p:cNvSpPr>
                <a:spLocks noChangeArrowheads="1"/>
              </p:cNvSpPr>
              <p:nvPr/>
            </p:nvSpPr>
            <p:spPr bwMode="auto">
              <a:xfrm>
                <a:off x="3554" y="692"/>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3" name="AutoShape 32"/>
              <p:cNvSpPr>
                <a:spLocks noChangeArrowheads="1"/>
              </p:cNvSpPr>
              <p:nvPr/>
            </p:nvSpPr>
            <p:spPr bwMode="auto">
              <a:xfrm>
                <a:off x="3552" y="599"/>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4" name="Line 33"/>
              <p:cNvSpPr>
                <a:spLocks noChangeShapeType="1"/>
              </p:cNvSpPr>
              <p:nvPr/>
            </p:nvSpPr>
            <p:spPr bwMode="auto">
              <a:xfrm>
                <a:off x="3784" y="60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85" name="Line 34"/>
              <p:cNvSpPr>
                <a:spLocks noChangeShapeType="1"/>
              </p:cNvSpPr>
              <p:nvPr/>
            </p:nvSpPr>
            <p:spPr bwMode="auto">
              <a:xfrm flipH="1">
                <a:off x="3700" y="91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86" name="Rectangle 35"/>
              <p:cNvSpPr>
                <a:spLocks noChangeArrowheads="1"/>
              </p:cNvSpPr>
              <p:nvPr/>
            </p:nvSpPr>
            <p:spPr bwMode="auto">
              <a:xfrm>
                <a:off x="3572" y="734"/>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87" name="Rectangle 36"/>
              <p:cNvSpPr>
                <a:spLocks noChangeArrowheads="1"/>
              </p:cNvSpPr>
              <p:nvPr/>
            </p:nvSpPr>
            <p:spPr bwMode="auto">
              <a:xfrm>
                <a:off x="3585" y="78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grpSp>
          <p:nvGrpSpPr>
            <p:cNvPr id="197652" name="Group 46"/>
            <p:cNvGrpSpPr/>
            <p:nvPr/>
          </p:nvGrpSpPr>
          <p:grpSpPr bwMode="auto">
            <a:xfrm>
              <a:off x="4073" y="1499"/>
              <a:ext cx="233" cy="413"/>
              <a:chOff x="4073" y="1499"/>
              <a:chExt cx="233" cy="413"/>
            </a:xfrm>
          </p:grpSpPr>
          <p:sp>
            <p:nvSpPr>
              <p:cNvPr id="197672" name="AutoShape 38"/>
              <p:cNvSpPr>
                <a:spLocks noChangeArrowheads="1"/>
              </p:cNvSpPr>
              <p:nvPr/>
            </p:nvSpPr>
            <p:spPr bwMode="auto">
              <a:xfrm>
                <a:off x="4073" y="181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3" name="Rectangle 39"/>
              <p:cNvSpPr>
                <a:spLocks noChangeArrowheads="1"/>
              </p:cNvSpPr>
              <p:nvPr/>
            </p:nvSpPr>
            <p:spPr bwMode="auto">
              <a:xfrm>
                <a:off x="4191" y="150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4" name="Rectangle 40"/>
              <p:cNvSpPr>
                <a:spLocks noChangeArrowheads="1"/>
              </p:cNvSpPr>
              <p:nvPr/>
            </p:nvSpPr>
            <p:spPr bwMode="auto">
              <a:xfrm>
                <a:off x="4076" y="1592"/>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5" name="AutoShape 41"/>
              <p:cNvSpPr>
                <a:spLocks noChangeArrowheads="1"/>
              </p:cNvSpPr>
              <p:nvPr/>
            </p:nvSpPr>
            <p:spPr bwMode="auto">
              <a:xfrm>
                <a:off x="4074" y="1499"/>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6" name="Line 42"/>
              <p:cNvSpPr>
                <a:spLocks noChangeShapeType="1"/>
              </p:cNvSpPr>
              <p:nvPr/>
            </p:nvSpPr>
            <p:spPr bwMode="auto">
              <a:xfrm>
                <a:off x="4306" y="150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7" name="Line 43"/>
              <p:cNvSpPr>
                <a:spLocks noChangeShapeType="1"/>
              </p:cNvSpPr>
              <p:nvPr/>
            </p:nvSpPr>
            <p:spPr bwMode="auto">
              <a:xfrm flipH="1">
                <a:off x="4222" y="181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8" name="Rectangle 44"/>
              <p:cNvSpPr>
                <a:spLocks noChangeArrowheads="1"/>
              </p:cNvSpPr>
              <p:nvPr/>
            </p:nvSpPr>
            <p:spPr bwMode="auto">
              <a:xfrm>
                <a:off x="4094" y="1634"/>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9" name="Rectangle 45"/>
              <p:cNvSpPr>
                <a:spLocks noChangeArrowheads="1"/>
              </p:cNvSpPr>
              <p:nvPr/>
            </p:nvSpPr>
            <p:spPr bwMode="auto">
              <a:xfrm>
                <a:off x="4107" y="168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grpSp>
          <p:nvGrpSpPr>
            <p:cNvPr id="197653" name="Group 55"/>
            <p:cNvGrpSpPr/>
            <p:nvPr/>
          </p:nvGrpSpPr>
          <p:grpSpPr bwMode="auto">
            <a:xfrm>
              <a:off x="4061" y="2519"/>
              <a:ext cx="233" cy="413"/>
              <a:chOff x="4061" y="2519"/>
              <a:chExt cx="233" cy="413"/>
            </a:xfrm>
          </p:grpSpPr>
          <p:sp>
            <p:nvSpPr>
              <p:cNvPr id="197664" name="AutoShape 47"/>
              <p:cNvSpPr>
                <a:spLocks noChangeArrowheads="1"/>
              </p:cNvSpPr>
              <p:nvPr/>
            </p:nvSpPr>
            <p:spPr bwMode="auto">
              <a:xfrm>
                <a:off x="4061" y="2836"/>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65" name="Rectangle 48"/>
              <p:cNvSpPr>
                <a:spLocks noChangeArrowheads="1"/>
              </p:cNvSpPr>
              <p:nvPr/>
            </p:nvSpPr>
            <p:spPr bwMode="auto">
              <a:xfrm>
                <a:off x="4179" y="2521"/>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66" name="Rectangle 49"/>
              <p:cNvSpPr>
                <a:spLocks noChangeArrowheads="1"/>
              </p:cNvSpPr>
              <p:nvPr/>
            </p:nvSpPr>
            <p:spPr bwMode="auto">
              <a:xfrm>
                <a:off x="4064" y="2612"/>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67" name="AutoShape 50"/>
              <p:cNvSpPr>
                <a:spLocks noChangeArrowheads="1"/>
              </p:cNvSpPr>
              <p:nvPr/>
            </p:nvSpPr>
            <p:spPr bwMode="auto">
              <a:xfrm>
                <a:off x="4062" y="2519"/>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68" name="Line 51"/>
              <p:cNvSpPr>
                <a:spLocks noChangeShapeType="1"/>
              </p:cNvSpPr>
              <p:nvPr/>
            </p:nvSpPr>
            <p:spPr bwMode="auto">
              <a:xfrm>
                <a:off x="4294" y="2525"/>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69" name="Line 52"/>
              <p:cNvSpPr>
                <a:spLocks noChangeShapeType="1"/>
              </p:cNvSpPr>
              <p:nvPr/>
            </p:nvSpPr>
            <p:spPr bwMode="auto">
              <a:xfrm flipH="1">
                <a:off x="4210" y="2836"/>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7670" name="Rectangle 53"/>
              <p:cNvSpPr>
                <a:spLocks noChangeArrowheads="1"/>
              </p:cNvSpPr>
              <p:nvPr/>
            </p:nvSpPr>
            <p:spPr bwMode="auto">
              <a:xfrm>
                <a:off x="4082" y="2654"/>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7671" name="Rectangle 54"/>
              <p:cNvSpPr>
                <a:spLocks noChangeArrowheads="1"/>
              </p:cNvSpPr>
              <p:nvPr/>
            </p:nvSpPr>
            <p:spPr bwMode="auto">
              <a:xfrm>
                <a:off x="4095" y="2708"/>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sp>
          <p:nvSpPr>
            <p:cNvPr id="197654" name="Rectangle 56"/>
            <p:cNvSpPr>
              <a:spLocks noChangeArrowheads="1"/>
            </p:cNvSpPr>
            <p:nvPr/>
          </p:nvSpPr>
          <p:spPr bwMode="auto">
            <a:xfrm>
              <a:off x="3391" y="2878"/>
              <a:ext cx="18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authoritative DNS server</a:t>
              </a:r>
              <a:endParaRPr lang="en-US" altLang="zh-CN" sz="2800"/>
            </a:p>
            <a:p>
              <a:pPr algn="ctr">
                <a:spcBef>
                  <a:spcPct val="0"/>
                </a:spcBef>
                <a:buFontTx/>
                <a:buNone/>
              </a:pPr>
              <a:r>
                <a:rPr lang="en-US" altLang="zh-CN" sz="1800" b="1"/>
                <a:t>dns.cs.umass.edu</a:t>
              </a:r>
              <a:endParaRPr lang="en-US" altLang="zh-CN" sz="1800" b="1"/>
            </a:p>
          </p:txBody>
        </p:sp>
        <p:sp>
          <p:nvSpPr>
            <p:cNvPr id="197655" name="Rectangle 57"/>
            <p:cNvSpPr>
              <a:spLocks noChangeArrowheads="1"/>
            </p:cNvSpPr>
            <p:nvPr/>
          </p:nvSpPr>
          <p:spPr bwMode="auto">
            <a:xfrm>
              <a:off x="3237" y="1351"/>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7</a:t>
              </a:r>
              <a:endParaRPr lang="en-US" altLang="zh-CN" sz="2000">
                <a:solidFill>
                  <a:srgbClr val="FF0000"/>
                </a:solidFill>
              </a:endParaRPr>
            </a:p>
          </p:txBody>
        </p:sp>
        <p:sp>
          <p:nvSpPr>
            <p:cNvPr id="197656" name="Rectangle 58"/>
            <p:cNvSpPr>
              <a:spLocks noChangeArrowheads="1"/>
            </p:cNvSpPr>
            <p:nvPr/>
          </p:nvSpPr>
          <p:spPr bwMode="auto">
            <a:xfrm>
              <a:off x="3038" y="2476"/>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8</a:t>
              </a:r>
              <a:endParaRPr lang="en-US" altLang="zh-CN" sz="2000">
                <a:solidFill>
                  <a:srgbClr val="FF0000"/>
                </a:solidFill>
              </a:endParaRPr>
            </a:p>
          </p:txBody>
        </p:sp>
        <p:sp>
          <p:nvSpPr>
            <p:cNvPr id="197657" name="Line 59"/>
            <p:cNvSpPr>
              <a:spLocks noChangeShapeType="1"/>
            </p:cNvSpPr>
            <p:nvPr/>
          </p:nvSpPr>
          <p:spPr bwMode="auto">
            <a:xfrm>
              <a:off x="3773" y="775"/>
              <a:ext cx="432" cy="72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58" name="Rectangle 60"/>
            <p:cNvSpPr>
              <a:spLocks noChangeArrowheads="1"/>
            </p:cNvSpPr>
            <p:nvPr/>
          </p:nvSpPr>
          <p:spPr bwMode="auto">
            <a:xfrm>
              <a:off x="4493" y="1543"/>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TLD DNS server</a:t>
              </a:r>
              <a:endParaRPr lang="en-US" altLang="zh-CN" sz="2000"/>
            </a:p>
          </p:txBody>
        </p:sp>
        <p:sp>
          <p:nvSpPr>
            <p:cNvPr id="197659" name="Line 61"/>
            <p:cNvSpPr>
              <a:spLocks noChangeShapeType="1"/>
            </p:cNvSpPr>
            <p:nvPr/>
          </p:nvSpPr>
          <p:spPr bwMode="auto">
            <a:xfrm>
              <a:off x="4253" y="1879"/>
              <a:ext cx="0" cy="62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0" name="Line 62"/>
            <p:cNvSpPr>
              <a:spLocks noChangeShapeType="1"/>
            </p:cNvSpPr>
            <p:nvPr/>
          </p:nvSpPr>
          <p:spPr bwMode="auto">
            <a:xfrm flipV="1">
              <a:off x="4157" y="1927"/>
              <a:ext cx="0" cy="57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1" name="Line 63"/>
            <p:cNvSpPr>
              <a:spLocks noChangeShapeType="1"/>
            </p:cNvSpPr>
            <p:nvPr/>
          </p:nvSpPr>
          <p:spPr bwMode="auto">
            <a:xfrm flipH="1" flipV="1">
              <a:off x="3725" y="1015"/>
              <a:ext cx="336" cy="57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7662" name="Rectangle 64"/>
            <p:cNvSpPr>
              <a:spLocks noChangeArrowheads="1"/>
            </p:cNvSpPr>
            <p:nvPr/>
          </p:nvSpPr>
          <p:spPr bwMode="auto">
            <a:xfrm>
              <a:off x="4053" y="1015"/>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3</a:t>
              </a:r>
              <a:endParaRPr lang="en-US" altLang="zh-CN" sz="2000">
                <a:solidFill>
                  <a:srgbClr val="FF0000"/>
                </a:solidFill>
              </a:endParaRPr>
            </a:p>
          </p:txBody>
        </p:sp>
        <p:sp>
          <p:nvSpPr>
            <p:cNvPr id="197663" name="Line 65"/>
            <p:cNvSpPr>
              <a:spLocks noChangeShapeType="1"/>
            </p:cNvSpPr>
            <p:nvPr/>
          </p:nvSpPr>
          <p:spPr bwMode="auto">
            <a:xfrm flipH="1">
              <a:off x="3101" y="1015"/>
              <a:ext cx="480" cy="5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sp>
        <p:nvSpPr>
          <p:cNvPr id="67"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547510" y="1779220"/>
            <a:ext cx="4833527" cy="830997"/>
          </a:xfrm>
          <a:prstGeom prst="rect">
            <a:avLst/>
          </a:prstGeom>
        </p:spPr>
        <p:txBody>
          <a:bodyPr wrap="square">
            <a:spAutoFit/>
          </a:bodyPr>
          <a:lstStyle/>
          <a:p>
            <a:r>
              <a:rPr lang="en-US" altLang="zh-CN" sz="2400" dirty="0">
                <a:solidFill>
                  <a:srgbClr val="FF0000"/>
                </a:solidFill>
                <a:latin typeface="+mn-ea"/>
              </a:rPr>
              <a:t> </a:t>
            </a:r>
            <a:r>
              <a:rPr lang="zh-CN" altLang="en-US" sz="2400" dirty="0" smtClean="0">
                <a:solidFill>
                  <a:srgbClr val="FF0000"/>
                </a:solidFill>
                <a:latin typeface="+mn-ea"/>
              </a:rPr>
              <a:t>问题：</a:t>
            </a:r>
            <a:r>
              <a:rPr lang="en-US" altLang="zh-CN" sz="2400" dirty="0" smtClean="0">
                <a:latin typeface="+mn-ea"/>
              </a:rPr>
              <a:t>Cis.poly.edu</a:t>
            </a:r>
            <a:r>
              <a:rPr lang="zh-CN" altLang="en-US" sz="2400" dirty="0">
                <a:latin typeface="+mn-ea"/>
              </a:rPr>
              <a:t>的主机想</a:t>
            </a:r>
            <a:r>
              <a:rPr lang="zh-CN" altLang="en-US" sz="2400" dirty="0" smtClean="0">
                <a:latin typeface="+mn-ea"/>
              </a:rPr>
              <a:t>获得</a:t>
            </a:r>
            <a:r>
              <a:rPr lang="en-US" altLang="zh-CN" sz="2400" dirty="0" smtClean="0">
                <a:latin typeface="+mn-ea"/>
              </a:rPr>
              <a:t>gaia.cs.umass.edu</a:t>
            </a:r>
            <a:r>
              <a:rPr lang="zh-CN" altLang="en-US" sz="2400" dirty="0">
                <a:latin typeface="+mn-ea"/>
              </a:rPr>
              <a:t>的</a:t>
            </a:r>
            <a:r>
              <a:rPr lang="en-US" altLang="zh-CN" sz="2400" dirty="0">
                <a:latin typeface="+mn-ea"/>
              </a:rPr>
              <a:t>IP</a:t>
            </a:r>
            <a:r>
              <a:rPr lang="zh-CN" altLang="en-US" sz="2400" dirty="0">
                <a:latin typeface="+mn-ea"/>
              </a:rPr>
              <a:t>地址</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99681" name="Group 66"/>
          <p:cNvGrpSpPr/>
          <p:nvPr/>
        </p:nvGrpSpPr>
        <p:grpSpPr bwMode="auto">
          <a:xfrm>
            <a:off x="6439933" y="828675"/>
            <a:ext cx="5211763" cy="5568950"/>
            <a:chOff x="2541" y="430"/>
            <a:chExt cx="3283" cy="3508"/>
          </a:xfrm>
        </p:grpSpPr>
        <p:graphicFrame>
          <p:nvGraphicFramePr>
            <p:cNvPr id="199684" name="Object 4"/>
            <p:cNvGraphicFramePr/>
            <p:nvPr/>
          </p:nvGraphicFramePr>
          <p:xfrm>
            <a:off x="3149" y="2844"/>
            <a:ext cx="533" cy="410"/>
          </p:xfrm>
          <a:graphic>
            <a:graphicData uri="http://schemas.openxmlformats.org/presentationml/2006/ole">
              <mc:AlternateContent xmlns:mc="http://schemas.openxmlformats.org/markup-compatibility/2006">
                <mc:Choice xmlns:v="urn:schemas-microsoft-com:vml" Requires="v">
                  <p:oleObj spid="_x0000_s6430" name="Clip" r:id="rId1" imgW="5086350" imgH="3914775" progId="MS_ClipArt_Gallery.2">
                    <p:embed/>
                  </p:oleObj>
                </mc:Choice>
                <mc:Fallback>
                  <p:oleObj name="Clip" r:id="rId1" imgW="5086350" imgH="3914775" progId="MS_ClipArt_Gallery.2">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49" y="2844"/>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99685" name="Rectangle 5"/>
            <p:cNvSpPr>
              <a:spLocks noChangeArrowheads="1"/>
            </p:cNvSpPr>
            <p:nvPr/>
          </p:nvSpPr>
          <p:spPr bwMode="auto">
            <a:xfrm>
              <a:off x="2541" y="3208"/>
              <a:ext cx="133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requesting host</a:t>
              </a:r>
              <a:endParaRPr lang="en-US" altLang="zh-CN" sz="2800"/>
            </a:p>
            <a:p>
              <a:pPr algn="ctr">
                <a:spcBef>
                  <a:spcPct val="0"/>
                </a:spcBef>
                <a:buFontTx/>
                <a:buNone/>
              </a:pPr>
              <a:r>
                <a:rPr lang="en-US" altLang="zh-CN" sz="1800" b="1"/>
                <a:t>cis.poly.edu</a:t>
              </a:r>
              <a:endParaRPr lang="en-US" altLang="zh-CN" sz="1800" b="1"/>
            </a:p>
          </p:txBody>
        </p:sp>
        <p:sp>
          <p:nvSpPr>
            <p:cNvPr id="199686" name="Rectangle 6"/>
            <p:cNvSpPr>
              <a:spLocks noChangeArrowheads="1"/>
            </p:cNvSpPr>
            <p:nvPr/>
          </p:nvSpPr>
          <p:spPr bwMode="auto">
            <a:xfrm>
              <a:off x="4085" y="3705"/>
              <a:ext cx="1435"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b="1"/>
                <a:t>gaia.cs.umass.edu</a:t>
              </a:r>
              <a:endParaRPr lang="en-US" altLang="zh-CN" sz="1800" b="1"/>
            </a:p>
          </p:txBody>
        </p:sp>
        <p:graphicFrame>
          <p:nvGraphicFramePr>
            <p:cNvPr id="199687" name="Object 7"/>
            <p:cNvGraphicFramePr/>
            <p:nvPr/>
          </p:nvGraphicFramePr>
          <p:xfrm>
            <a:off x="4487" y="3348"/>
            <a:ext cx="533" cy="410"/>
          </p:xfrm>
          <a:graphic>
            <a:graphicData uri="http://schemas.openxmlformats.org/presentationml/2006/ole">
              <mc:AlternateContent xmlns:mc="http://schemas.openxmlformats.org/markup-compatibility/2006">
                <mc:Choice xmlns:v="urn:schemas-microsoft-com:vml" Requires="v">
                  <p:oleObj spid="_x0000_s6431" name="Clip" r:id="rId3" imgW="5086350" imgH="3914775" progId="MS_ClipArt_Gallery.2">
                    <p:embed/>
                  </p:oleObj>
                </mc:Choice>
                <mc:Fallback>
                  <p:oleObj name="Clip" r:id="rId3" imgW="5086350" imgH="3914775" progId="MS_ClipArt_Gallery.2">
                    <p:embed/>
                    <p:pic>
                      <p:nvPicPr>
                        <p:cNvPr id="0" name="Object 7"/>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487" y="3348"/>
                          <a:ext cx="533" cy="4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199688" name="Group 16"/>
            <p:cNvGrpSpPr/>
            <p:nvPr/>
          </p:nvGrpSpPr>
          <p:grpSpPr bwMode="auto">
            <a:xfrm>
              <a:off x="3305" y="1538"/>
              <a:ext cx="233" cy="413"/>
              <a:chOff x="3305" y="1538"/>
              <a:chExt cx="233" cy="413"/>
            </a:xfrm>
          </p:grpSpPr>
          <p:sp>
            <p:nvSpPr>
              <p:cNvPr id="199738" name="AutoShape 8"/>
              <p:cNvSpPr>
                <a:spLocks noChangeArrowheads="1"/>
              </p:cNvSpPr>
              <p:nvPr/>
            </p:nvSpPr>
            <p:spPr bwMode="auto">
              <a:xfrm>
                <a:off x="3305" y="1855"/>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9" name="Rectangle 9"/>
              <p:cNvSpPr>
                <a:spLocks noChangeArrowheads="1"/>
              </p:cNvSpPr>
              <p:nvPr/>
            </p:nvSpPr>
            <p:spPr bwMode="auto">
              <a:xfrm>
                <a:off x="3423" y="1540"/>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40" name="Rectangle 10"/>
              <p:cNvSpPr>
                <a:spLocks noChangeArrowheads="1"/>
              </p:cNvSpPr>
              <p:nvPr/>
            </p:nvSpPr>
            <p:spPr bwMode="auto">
              <a:xfrm>
                <a:off x="3308" y="1631"/>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41" name="AutoShape 11"/>
              <p:cNvSpPr>
                <a:spLocks noChangeArrowheads="1"/>
              </p:cNvSpPr>
              <p:nvPr/>
            </p:nvSpPr>
            <p:spPr bwMode="auto">
              <a:xfrm>
                <a:off x="3306" y="1538"/>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42" name="Line 12"/>
              <p:cNvSpPr>
                <a:spLocks noChangeShapeType="1"/>
              </p:cNvSpPr>
              <p:nvPr/>
            </p:nvSpPr>
            <p:spPr bwMode="auto">
              <a:xfrm>
                <a:off x="3538" y="1544"/>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43" name="Line 13"/>
              <p:cNvSpPr>
                <a:spLocks noChangeShapeType="1"/>
              </p:cNvSpPr>
              <p:nvPr/>
            </p:nvSpPr>
            <p:spPr bwMode="auto">
              <a:xfrm flipH="1">
                <a:off x="3454" y="1855"/>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44" name="Rectangle 14"/>
              <p:cNvSpPr>
                <a:spLocks noChangeArrowheads="1"/>
              </p:cNvSpPr>
              <p:nvPr/>
            </p:nvSpPr>
            <p:spPr bwMode="auto">
              <a:xfrm>
                <a:off x="3326" y="1673"/>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45" name="Rectangle 15"/>
              <p:cNvSpPr>
                <a:spLocks noChangeArrowheads="1"/>
              </p:cNvSpPr>
              <p:nvPr/>
            </p:nvSpPr>
            <p:spPr bwMode="auto">
              <a:xfrm>
                <a:off x="3339" y="1727"/>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sp>
          <p:nvSpPr>
            <p:cNvPr id="199689" name="Rectangle 17"/>
            <p:cNvSpPr>
              <a:spLocks noChangeArrowheads="1"/>
            </p:cNvSpPr>
            <p:nvPr/>
          </p:nvSpPr>
          <p:spPr bwMode="auto">
            <a:xfrm>
              <a:off x="4050" y="430"/>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root DNS server</a:t>
              </a:r>
              <a:endParaRPr lang="en-US" altLang="zh-CN" sz="2000"/>
            </a:p>
          </p:txBody>
        </p:sp>
        <p:sp>
          <p:nvSpPr>
            <p:cNvPr id="199690" name="Line 18"/>
            <p:cNvSpPr>
              <a:spLocks noChangeShapeType="1"/>
            </p:cNvSpPr>
            <p:nvPr/>
          </p:nvSpPr>
          <p:spPr bwMode="auto">
            <a:xfrm flipV="1">
              <a:off x="3336" y="1970"/>
              <a:ext cx="0"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1" name="Line 19"/>
            <p:cNvSpPr>
              <a:spLocks noChangeShapeType="1"/>
            </p:cNvSpPr>
            <p:nvPr/>
          </p:nvSpPr>
          <p:spPr bwMode="auto">
            <a:xfrm flipV="1">
              <a:off x="3408" y="902"/>
              <a:ext cx="576" cy="612"/>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2" name="Line 20"/>
            <p:cNvSpPr>
              <a:spLocks noChangeShapeType="1"/>
            </p:cNvSpPr>
            <p:nvPr/>
          </p:nvSpPr>
          <p:spPr bwMode="auto">
            <a:xfrm flipV="1">
              <a:off x="3588" y="1634"/>
              <a:ext cx="936" cy="6"/>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3" name="Line 21"/>
            <p:cNvSpPr>
              <a:spLocks noChangeShapeType="1"/>
            </p:cNvSpPr>
            <p:nvPr/>
          </p:nvSpPr>
          <p:spPr bwMode="auto">
            <a:xfrm flipH="1">
              <a:off x="3588" y="1742"/>
              <a:ext cx="894" cy="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4" name="Line 22"/>
            <p:cNvSpPr>
              <a:spLocks noChangeShapeType="1"/>
            </p:cNvSpPr>
            <p:nvPr/>
          </p:nvSpPr>
          <p:spPr bwMode="auto">
            <a:xfrm flipH="1">
              <a:off x="3540" y="1046"/>
              <a:ext cx="462" cy="48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695" name="Line 23"/>
            <p:cNvSpPr>
              <a:spLocks noChangeShapeType="1"/>
            </p:cNvSpPr>
            <p:nvPr/>
          </p:nvSpPr>
          <p:spPr bwMode="auto">
            <a:xfrm>
              <a:off x="3456" y="1988"/>
              <a:ext cx="6" cy="834"/>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grpSp>
          <p:nvGrpSpPr>
            <p:cNvPr id="199696" name="Group 26"/>
            <p:cNvGrpSpPr/>
            <p:nvPr/>
          </p:nvGrpSpPr>
          <p:grpSpPr bwMode="auto">
            <a:xfrm>
              <a:off x="2542" y="2062"/>
              <a:ext cx="1391" cy="427"/>
              <a:chOff x="2542" y="2062"/>
              <a:chExt cx="1391" cy="427"/>
            </a:xfrm>
          </p:grpSpPr>
          <p:sp>
            <p:nvSpPr>
              <p:cNvPr id="199736" name="Rectangle 24"/>
              <p:cNvSpPr>
                <a:spLocks noChangeArrowheads="1"/>
              </p:cNvSpPr>
              <p:nvPr/>
            </p:nvSpPr>
            <p:spPr bwMode="auto">
              <a:xfrm>
                <a:off x="2646" y="2108"/>
                <a:ext cx="1182" cy="3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7" name="Rectangle 25"/>
              <p:cNvSpPr>
                <a:spLocks noChangeArrowheads="1"/>
              </p:cNvSpPr>
              <p:nvPr/>
            </p:nvSpPr>
            <p:spPr bwMode="auto">
              <a:xfrm>
                <a:off x="2542" y="2062"/>
                <a:ext cx="1391" cy="4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local DNS server</a:t>
                </a:r>
                <a:endParaRPr lang="en-US" altLang="zh-CN" sz="2800"/>
              </a:p>
              <a:p>
                <a:pPr algn="ctr">
                  <a:spcBef>
                    <a:spcPct val="0"/>
                  </a:spcBef>
                  <a:buFontTx/>
                  <a:buNone/>
                </a:pPr>
                <a:r>
                  <a:rPr lang="en-US" altLang="zh-CN" sz="1800" b="1"/>
                  <a:t>dns.poly.edu</a:t>
                </a:r>
                <a:endParaRPr lang="en-US" altLang="zh-CN" sz="1800" b="1"/>
              </a:p>
            </p:txBody>
          </p:sp>
        </p:grpSp>
        <p:sp>
          <p:nvSpPr>
            <p:cNvPr id="199697" name="Rectangle 27"/>
            <p:cNvSpPr>
              <a:spLocks noChangeArrowheads="1"/>
            </p:cNvSpPr>
            <p:nvPr/>
          </p:nvSpPr>
          <p:spPr bwMode="auto">
            <a:xfrm>
              <a:off x="3146" y="250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1</a:t>
              </a:r>
              <a:endParaRPr lang="en-US" altLang="zh-CN" sz="2000">
                <a:solidFill>
                  <a:srgbClr val="FF0000"/>
                </a:solidFill>
              </a:endParaRPr>
            </a:p>
          </p:txBody>
        </p:sp>
        <p:sp>
          <p:nvSpPr>
            <p:cNvPr id="199698" name="Rectangle 28"/>
            <p:cNvSpPr>
              <a:spLocks noChangeArrowheads="1"/>
            </p:cNvSpPr>
            <p:nvPr/>
          </p:nvSpPr>
          <p:spPr bwMode="auto">
            <a:xfrm>
              <a:off x="3488" y="103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2</a:t>
              </a:r>
              <a:endParaRPr lang="en-US" altLang="zh-CN" sz="2000">
                <a:solidFill>
                  <a:srgbClr val="FF0000"/>
                </a:solidFill>
              </a:endParaRPr>
            </a:p>
          </p:txBody>
        </p:sp>
        <p:sp>
          <p:nvSpPr>
            <p:cNvPr id="199699" name="Rectangle 29"/>
            <p:cNvSpPr>
              <a:spLocks noChangeArrowheads="1"/>
            </p:cNvSpPr>
            <p:nvPr/>
          </p:nvSpPr>
          <p:spPr bwMode="auto">
            <a:xfrm>
              <a:off x="3764" y="118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3</a:t>
              </a:r>
              <a:endParaRPr lang="en-US" altLang="zh-CN" sz="2000">
                <a:solidFill>
                  <a:srgbClr val="FF0000"/>
                </a:solidFill>
              </a:endParaRPr>
            </a:p>
          </p:txBody>
        </p:sp>
        <p:sp>
          <p:nvSpPr>
            <p:cNvPr id="199700" name="Rectangle 30"/>
            <p:cNvSpPr>
              <a:spLocks noChangeArrowheads="1"/>
            </p:cNvSpPr>
            <p:nvPr/>
          </p:nvSpPr>
          <p:spPr bwMode="auto">
            <a:xfrm>
              <a:off x="3962" y="1447"/>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4</a:t>
              </a:r>
              <a:endParaRPr lang="en-US" altLang="zh-CN" sz="2000">
                <a:solidFill>
                  <a:srgbClr val="FF0000"/>
                </a:solidFill>
              </a:endParaRPr>
            </a:p>
          </p:txBody>
        </p:sp>
        <p:sp>
          <p:nvSpPr>
            <p:cNvPr id="199701" name="Rectangle 31"/>
            <p:cNvSpPr>
              <a:spLocks noChangeArrowheads="1"/>
            </p:cNvSpPr>
            <p:nvPr/>
          </p:nvSpPr>
          <p:spPr bwMode="auto">
            <a:xfrm>
              <a:off x="3981" y="1754"/>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5</a:t>
              </a:r>
              <a:endParaRPr lang="en-US" altLang="zh-CN" sz="2000">
                <a:solidFill>
                  <a:srgbClr val="FF0000"/>
                </a:solidFill>
              </a:endParaRPr>
            </a:p>
          </p:txBody>
        </p:sp>
        <p:sp>
          <p:nvSpPr>
            <p:cNvPr id="199702" name="Rectangle 32"/>
            <p:cNvSpPr>
              <a:spLocks noChangeArrowheads="1"/>
            </p:cNvSpPr>
            <p:nvPr/>
          </p:nvSpPr>
          <p:spPr bwMode="auto">
            <a:xfrm>
              <a:off x="4357" y="2409"/>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6</a:t>
              </a:r>
              <a:endParaRPr lang="en-US" altLang="zh-CN" sz="2000">
                <a:solidFill>
                  <a:srgbClr val="FF0000"/>
                </a:solidFill>
              </a:endParaRPr>
            </a:p>
          </p:txBody>
        </p:sp>
        <p:grpSp>
          <p:nvGrpSpPr>
            <p:cNvPr id="199703" name="Group 41"/>
            <p:cNvGrpSpPr/>
            <p:nvPr/>
          </p:nvGrpSpPr>
          <p:grpSpPr bwMode="auto">
            <a:xfrm>
              <a:off x="4007" y="644"/>
              <a:ext cx="233" cy="413"/>
              <a:chOff x="4007" y="644"/>
              <a:chExt cx="233" cy="413"/>
            </a:xfrm>
          </p:grpSpPr>
          <p:sp>
            <p:nvSpPr>
              <p:cNvPr id="199728" name="AutoShape 33"/>
              <p:cNvSpPr>
                <a:spLocks noChangeArrowheads="1"/>
              </p:cNvSpPr>
              <p:nvPr/>
            </p:nvSpPr>
            <p:spPr bwMode="auto">
              <a:xfrm>
                <a:off x="4007" y="96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9" name="Rectangle 34"/>
              <p:cNvSpPr>
                <a:spLocks noChangeArrowheads="1"/>
              </p:cNvSpPr>
              <p:nvPr/>
            </p:nvSpPr>
            <p:spPr bwMode="auto">
              <a:xfrm>
                <a:off x="4125" y="64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0" name="Rectangle 35"/>
              <p:cNvSpPr>
                <a:spLocks noChangeArrowheads="1"/>
              </p:cNvSpPr>
              <p:nvPr/>
            </p:nvSpPr>
            <p:spPr bwMode="auto">
              <a:xfrm>
                <a:off x="4010" y="737"/>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1" name="AutoShape 36"/>
              <p:cNvSpPr>
                <a:spLocks noChangeArrowheads="1"/>
              </p:cNvSpPr>
              <p:nvPr/>
            </p:nvSpPr>
            <p:spPr bwMode="auto">
              <a:xfrm>
                <a:off x="4008" y="644"/>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2" name="Line 37"/>
              <p:cNvSpPr>
                <a:spLocks noChangeShapeType="1"/>
              </p:cNvSpPr>
              <p:nvPr/>
            </p:nvSpPr>
            <p:spPr bwMode="auto">
              <a:xfrm>
                <a:off x="4240" y="65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33" name="Line 38"/>
              <p:cNvSpPr>
                <a:spLocks noChangeShapeType="1"/>
              </p:cNvSpPr>
              <p:nvPr/>
            </p:nvSpPr>
            <p:spPr bwMode="auto">
              <a:xfrm flipH="1">
                <a:off x="4156" y="96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34" name="Rectangle 39"/>
              <p:cNvSpPr>
                <a:spLocks noChangeArrowheads="1"/>
              </p:cNvSpPr>
              <p:nvPr/>
            </p:nvSpPr>
            <p:spPr bwMode="auto">
              <a:xfrm>
                <a:off x="4028" y="779"/>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35" name="Rectangle 40"/>
              <p:cNvSpPr>
                <a:spLocks noChangeArrowheads="1"/>
              </p:cNvSpPr>
              <p:nvPr/>
            </p:nvSpPr>
            <p:spPr bwMode="auto">
              <a:xfrm>
                <a:off x="4041" y="83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grpSp>
          <p:nvGrpSpPr>
            <p:cNvPr id="199704" name="Group 50"/>
            <p:cNvGrpSpPr/>
            <p:nvPr/>
          </p:nvGrpSpPr>
          <p:grpSpPr bwMode="auto">
            <a:xfrm>
              <a:off x="4529" y="1544"/>
              <a:ext cx="233" cy="413"/>
              <a:chOff x="4529" y="1544"/>
              <a:chExt cx="233" cy="413"/>
            </a:xfrm>
          </p:grpSpPr>
          <p:sp>
            <p:nvSpPr>
              <p:cNvPr id="199720" name="AutoShape 42"/>
              <p:cNvSpPr>
                <a:spLocks noChangeArrowheads="1"/>
              </p:cNvSpPr>
              <p:nvPr/>
            </p:nvSpPr>
            <p:spPr bwMode="auto">
              <a:xfrm>
                <a:off x="4529" y="186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1" name="Rectangle 43"/>
              <p:cNvSpPr>
                <a:spLocks noChangeArrowheads="1"/>
              </p:cNvSpPr>
              <p:nvPr/>
            </p:nvSpPr>
            <p:spPr bwMode="auto">
              <a:xfrm>
                <a:off x="4647" y="154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2" name="Rectangle 44"/>
              <p:cNvSpPr>
                <a:spLocks noChangeArrowheads="1"/>
              </p:cNvSpPr>
              <p:nvPr/>
            </p:nvSpPr>
            <p:spPr bwMode="auto">
              <a:xfrm>
                <a:off x="4532" y="1637"/>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3" name="AutoShape 45"/>
              <p:cNvSpPr>
                <a:spLocks noChangeArrowheads="1"/>
              </p:cNvSpPr>
              <p:nvPr/>
            </p:nvSpPr>
            <p:spPr bwMode="auto">
              <a:xfrm>
                <a:off x="4530" y="1544"/>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4" name="Line 46"/>
              <p:cNvSpPr>
                <a:spLocks noChangeShapeType="1"/>
              </p:cNvSpPr>
              <p:nvPr/>
            </p:nvSpPr>
            <p:spPr bwMode="auto">
              <a:xfrm>
                <a:off x="4762" y="155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25" name="Line 47"/>
              <p:cNvSpPr>
                <a:spLocks noChangeShapeType="1"/>
              </p:cNvSpPr>
              <p:nvPr/>
            </p:nvSpPr>
            <p:spPr bwMode="auto">
              <a:xfrm flipH="1">
                <a:off x="4678" y="186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26" name="Rectangle 48"/>
              <p:cNvSpPr>
                <a:spLocks noChangeArrowheads="1"/>
              </p:cNvSpPr>
              <p:nvPr/>
            </p:nvSpPr>
            <p:spPr bwMode="auto">
              <a:xfrm>
                <a:off x="4550" y="1679"/>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27" name="Rectangle 49"/>
              <p:cNvSpPr>
                <a:spLocks noChangeArrowheads="1"/>
              </p:cNvSpPr>
              <p:nvPr/>
            </p:nvSpPr>
            <p:spPr bwMode="auto">
              <a:xfrm>
                <a:off x="4563" y="173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grpSp>
          <p:nvGrpSpPr>
            <p:cNvPr id="199705" name="Group 59"/>
            <p:cNvGrpSpPr/>
            <p:nvPr/>
          </p:nvGrpSpPr>
          <p:grpSpPr bwMode="auto">
            <a:xfrm>
              <a:off x="4517" y="2564"/>
              <a:ext cx="233" cy="413"/>
              <a:chOff x="4517" y="2564"/>
              <a:chExt cx="233" cy="413"/>
            </a:xfrm>
          </p:grpSpPr>
          <p:sp>
            <p:nvSpPr>
              <p:cNvPr id="199712" name="AutoShape 51"/>
              <p:cNvSpPr>
                <a:spLocks noChangeArrowheads="1"/>
              </p:cNvSpPr>
              <p:nvPr/>
            </p:nvSpPr>
            <p:spPr bwMode="auto">
              <a:xfrm>
                <a:off x="4517" y="2881"/>
                <a:ext cx="233" cy="96"/>
              </a:xfrm>
              <a:prstGeom prst="parallelogram">
                <a:avLst>
                  <a:gd name="adj" fmla="val 93476"/>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13" name="Rectangle 52"/>
              <p:cNvSpPr>
                <a:spLocks noChangeArrowheads="1"/>
              </p:cNvSpPr>
              <p:nvPr/>
            </p:nvSpPr>
            <p:spPr bwMode="auto">
              <a:xfrm>
                <a:off x="4635" y="2566"/>
                <a:ext cx="107" cy="318"/>
              </a:xfrm>
              <a:prstGeom prst="rect">
                <a:avLst/>
              </a:prstGeom>
              <a:solidFill>
                <a:srgbClr val="33CCCC"/>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14" name="Rectangle 53"/>
              <p:cNvSpPr>
                <a:spLocks noChangeArrowheads="1"/>
              </p:cNvSpPr>
              <p:nvPr/>
            </p:nvSpPr>
            <p:spPr bwMode="auto">
              <a:xfrm>
                <a:off x="4520" y="2657"/>
                <a:ext cx="145" cy="316"/>
              </a:xfrm>
              <a:prstGeom prst="rect">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15" name="AutoShape 54"/>
              <p:cNvSpPr>
                <a:spLocks noChangeArrowheads="1"/>
              </p:cNvSpPr>
              <p:nvPr/>
            </p:nvSpPr>
            <p:spPr bwMode="auto">
              <a:xfrm>
                <a:off x="4518" y="2564"/>
                <a:ext cx="231" cy="94"/>
              </a:xfrm>
              <a:prstGeom prst="parallelogram">
                <a:avLst>
                  <a:gd name="adj" fmla="val 94646"/>
                </a:avLst>
              </a:prstGeom>
              <a:solidFill>
                <a:srgbClr val="33CCCC"/>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16" name="Line 55"/>
              <p:cNvSpPr>
                <a:spLocks noChangeShapeType="1"/>
              </p:cNvSpPr>
              <p:nvPr/>
            </p:nvSpPr>
            <p:spPr bwMode="auto">
              <a:xfrm>
                <a:off x="4750" y="2570"/>
                <a:ext cx="0" cy="311"/>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17" name="Line 56"/>
              <p:cNvSpPr>
                <a:spLocks noChangeShapeType="1"/>
              </p:cNvSpPr>
              <p:nvPr/>
            </p:nvSpPr>
            <p:spPr bwMode="auto">
              <a:xfrm flipH="1">
                <a:off x="4666" y="2881"/>
                <a:ext cx="84" cy="93"/>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en-US"/>
              </a:p>
            </p:txBody>
          </p:sp>
          <p:sp>
            <p:nvSpPr>
              <p:cNvPr id="199718" name="Rectangle 57"/>
              <p:cNvSpPr>
                <a:spLocks noChangeArrowheads="1"/>
              </p:cNvSpPr>
              <p:nvPr/>
            </p:nvSpPr>
            <p:spPr bwMode="auto">
              <a:xfrm>
                <a:off x="4538" y="2699"/>
                <a:ext cx="96" cy="181"/>
              </a:xfrm>
              <a:prstGeom prst="rect">
                <a:avLst/>
              </a:prstGeom>
              <a:solidFill>
                <a:schemeClr val="accent2"/>
              </a:solidFill>
              <a:ln w="12700">
                <a:solidFill>
                  <a:schemeClr val="tx1"/>
                </a:solidFill>
                <a:miter lim="800000"/>
              </a:ln>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sp>
            <p:nvSpPr>
              <p:cNvPr id="199719" name="Rectangle 58"/>
              <p:cNvSpPr>
                <a:spLocks noChangeArrowheads="1"/>
              </p:cNvSpPr>
              <p:nvPr/>
            </p:nvSpPr>
            <p:spPr bwMode="auto">
              <a:xfrm>
                <a:off x="4551" y="2753"/>
                <a:ext cx="75" cy="65"/>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buClr>
                    <a:srgbClr val="3333CC"/>
                  </a:buClr>
                  <a:buSzPct val="85000"/>
                  <a:buFont typeface="Wingdings" panose="05000000000000000000" pitchFamily="2" charset="2"/>
                  <a:buChar char="r"/>
                </a:pPr>
                <a:endParaRPr lang="zh-CN" altLang="en-US" sz="3200"/>
              </a:p>
            </p:txBody>
          </p:sp>
        </p:grpSp>
        <p:sp>
          <p:nvSpPr>
            <p:cNvPr id="199706" name="Rectangle 60"/>
            <p:cNvSpPr>
              <a:spLocks noChangeArrowheads="1"/>
            </p:cNvSpPr>
            <p:nvPr/>
          </p:nvSpPr>
          <p:spPr bwMode="auto">
            <a:xfrm>
              <a:off x="3847" y="2923"/>
              <a:ext cx="1832"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1800"/>
                <a:t>authoritative DNS server</a:t>
              </a:r>
              <a:endParaRPr lang="en-US" altLang="zh-CN" sz="2800"/>
            </a:p>
            <a:p>
              <a:pPr algn="ctr">
                <a:spcBef>
                  <a:spcPct val="0"/>
                </a:spcBef>
                <a:buFontTx/>
                <a:buNone/>
              </a:pPr>
              <a:r>
                <a:rPr lang="en-US" altLang="zh-CN" sz="1800" b="1"/>
                <a:t>dns.cs.umass.edu</a:t>
              </a:r>
              <a:endParaRPr lang="en-US" altLang="zh-CN" sz="1800" b="1"/>
            </a:p>
          </p:txBody>
        </p:sp>
        <p:sp>
          <p:nvSpPr>
            <p:cNvPr id="199707" name="Rectangle 61"/>
            <p:cNvSpPr>
              <a:spLocks noChangeArrowheads="1"/>
            </p:cNvSpPr>
            <p:nvPr/>
          </p:nvSpPr>
          <p:spPr bwMode="auto">
            <a:xfrm>
              <a:off x="3962" y="2428"/>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7</a:t>
              </a:r>
              <a:endParaRPr lang="en-US" altLang="zh-CN" sz="2000">
                <a:solidFill>
                  <a:srgbClr val="FF0000"/>
                </a:solidFill>
              </a:endParaRPr>
            </a:p>
          </p:txBody>
        </p:sp>
        <p:sp>
          <p:nvSpPr>
            <p:cNvPr id="199708" name="Rectangle 62"/>
            <p:cNvSpPr>
              <a:spLocks noChangeArrowheads="1"/>
            </p:cNvSpPr>
            <p:nvPr/>
          </p:nvSpPr>
          <p:spPr bwMode="auto">
            <a:xfrm>
              <a:off x="3494" y="2521"/>
              <a:ext cx="212"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solidFill>
                    <a:srgbClr val="FF0000"/>
                  </a:solidFill>
                </a:rPr>
                <a:t>8</a:t>
              </a:r>
              <a:endParaRPr lang="en-US" altLang="zh-CN" sz="2000">
                <a:solidFill>
                  <a:srgbClr val="FF0000"/>
                </a:solidFill>
              </a:endParaRPr>
            </a:p>
          </p:txBody>
        </p:sp>
        <p:sp>
          <p:nvSpPr>
            <p:cNvPr id="199709" name="Line 63"/>
            <p:cNvSpPr>
              <a:spLocks noChangeShapeType="1"/>
            </p:cNvSpPr>
            <p:nvPr/>
          </p:nvSpPr>
          <p:spPr bwMode="auto">
            <a:xfrm>
              <a:off x="3546" y="1843"/>
              <a:ext cx="941" cy="828"/>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710" name="Line 64"/>
            <p:cNvSpPr>
              <a:spLocks noChangeShapeType="1"/>
            </p:cNvSpPr>
            <p:nvPr/>
          </p:nvSpPr>
          <p:spPr bwMode="auto">
            <a:xfrm flipH="1" flipV="1">
              <a:off x="3520" y="1916"/>
              <a:ext cx="941" cy="820"/>
            </a:xfrm>
            <a:prstGeom prst="line">
              <a:avLst/>
            </a:prstGeom>
            <a:noFill/>
            <a:ln w="25400">
              <a:solidFill>
                <a:srgbClr val="FF0000"/>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en-US"/>
            </a:p>
          </p:txBody>
        </p:sp>
        <p:sp>
          <p:nvSpPr>
            <p:cNvPr id="199711" name="Rectangle 65"/>
            <p:cNvSpPr>
              <a:spLocks noChangeArrowheads="1"/>
            </p:cNvSpPr>
            <p:nvPr/>
          </p:nvSpPr>
          <p:spPr bwMode="auto">
            <a:xfrm>
              <a:off x="4557" y="1227"/>
              <a:ext cx="1267" cy="44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a:spcBef>
                  <a:spcPct val="0"/>
                </a:spcBef>
                <a:buFontTx/>
                <a:buNone/>
              </a:pPr>
              <a:r>
                <a:rPr lang="en-US" altLang="zh-CN" sz="2000"/>
                <a:t>TLD DNS server</a:t>
              </a:r>
              <a:endParaRPr lang="en-US" altLang="zh-CN" sz="2000"/>
            </a:p>
          </p:txBody>
        </p:sp>
      </p:grpSp>
      <p:sp>
        <p:nvSpPr>
          <p:cNvPr id="150533" name="Rectangle 67"/>
          <p:cNvSpPr>
            <a:spLocks noChangeArrowheads="1"/>
          </p:cNvSpPr>
          <p:nvPr/>
        </p:nvSpPr>
        <p:spPr bwMode="auto">
          <a:xfrm>
            <a:off x="1982881" y="943856"/>
            <a:ext cx="3467616" cy="590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type="none" w="sm" len="sm"/>
                <a:tailEnd type="none" w="sm" len="sm"/>
              </a14:hiddenLine>
            </a:ext>
          </a:extLst>
        </p:spPr>
        <p:txBody>
          <a:bodyPr wrap="none">
            <a:spAutoFit/>
          </a:bodyPr>
          <a:lstStyle>
            <a:lvl1pPr>
              <a:spcBef>
                <a:spcPct val="20000"/>
              </a:spcBef>
              <a:buClr>
                <a:srgbClr val="3333CC"/>
              </a:buClr>
              <a:buSzPct val="85000"/>
              <a:buFont typeface="Wingdings" panose="05000000000000000000" pitchFamily="2" charset="2"/>
              <a:buChar char="r"/>
              <a:defRPr sz="3200" b="1">
                <a:solidFill>
                  <a:schemeClr val="tx1"/>
                </a:solidFill>
                <a:latin typeface="Comic Sans MS" panose="030F0902030302020204" pitchFamily="66" charset="0"/>
                <a:ea typeface="宋体" charset="-122"/>
              </a:defRPr>
            </a:lvl1pPr>
            <a:lvl2pPr marL="742950" indent="-285750">
              <a:spcBef>
                <a:spcPct val="20000"/>
              </a:spcBef>
              <a:buClr>
                <a:srgbClr val="3333CC"/>
              </a:buClr>
              <a:buSzPct val="85000"/>
              <a:buFont typeface="Wingdings" panose="05000000000000000000" pitchFamily="2" charset="2"/>
              <a:buChar char="m"/>
              <a:defRPr sz="2800" b="1">
                <a:solidFill>
                  <a:schemeClr val="tx1"/>
                </a:solidFill>
                <a:latin typeface="Comic Sans MS" panose="030F0902030302020204" pitchFamily="66" charset="0"/>
                <a:ea typeface="宋体" charset="-122"/>
              </a:defRPr>
            </a:lvl2pPr>
            <a:lvl3pPr marL="1143000" indent="-228600">
              <a:spcBef>
                <a:spcPct val="20000"/>
              </a:spcBef>
              <a:buChar char="•"/>
              <a:defRPr sz="2400" b="1">
                <a:solidFill>
                  <a:schemeClr val="tx1"/>
                </a:solidFill>
                <a:latin typeface="Comic Sans MS" panose="030F0902030302020204" pitchFamily="66" charset="0"/>
                <a:ea typeface="宋体" charset="-122"/>
              </a:defRPr>
            </a:lvl3pPr>
            <a:lvl4pPr marL="1600200" indent="-228600">
              <a:spcBef>
                <a:spcPct val="20000"/>
              </a:spcBef>
              <a:buChar char="–"/>
              <a:defRPr sz="2000" b="1">
                <a:solidFill>
                  <a:schemeClr val="tx1"/>
                </a:solidFill>
                <a:latin typeface="Comic Sans MS" panose="030F0902030302020204" pitchFamily="66" charset="0"/>
                <a:ea typeface="宋体" charset="-122"/>
              </a:defRPr>
            </a:lvl4pPr>
            <a:lvl5pPr marL="2057400" indent="-228600">
              <a:spcBef>
                <a:spcPct val="20000"/>
              </a:spcBef>
              <a:buChar char="»"/>
              <a:defRPr sz="2000" b="1">
                <a:solidFill>
                  <a:schemeClr val="tx1"/>
                </a:solidFill>
                <a:latin typeface="Arial" panose="020B0604020202090204" pitchFamily="34" charset="0"/>
                <a:ea typeface="宋体" charset="-122"/>
              </a:defRPr>
            </a:lvl5pPr>
            <a:lvl6pPr marL="25146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6pPr>
            <a:lvl7pPr marL="29718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7pPr>
            <a:lvl8pPr marL="34290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8pPr>
            <a:lvl9pPr marL="3886200" indent="-228600" eaLnBrk="0" fontAlgn="base" hangingPunct="0">
              <a:spcBef>
                <a:spcPct val="20000"/>
              </a:spcBef>
              <a:spcAft>
                <a:spcPct val="0"/>
              </a:spcAft>
              <a:buChar char="»"/>
              <a:defRPr sz="2000" b="1">
                <a:solidFill>
                  <a:schemeClr val="tx1"/>
                </a:solidFill>
                <a:latin typeface="Arial" panose="020B0604020202090204" pitchFamily="34" charset="0"/>
                <a:ea typeface="宋体" charset="-122"/>
              </a:defRPr>
            </a:lvl9pPr>
          </a:lstStyle>
          <a:p>
            <a:pPr>
              <a:lnSpc>
                <a:spcPct val="90000"/>
              </a:lnSpc>
              <a:spcBef>
                <a:spcPct val="0"/>
              </a:spcBef>
              <a:buClrTx/>
              <a:buSzTx/>
              <a:buNone/>
              <a:defRPr/>
            </a:pPr>
            <a:r>
              <a:rPr lang="en-US" altLang="zh-CN" sz="3600" dirty="0">
                <a:solidFill>
                  <a:schemeClr val="accent1"/>
                </a:solidFill>
                <a:latin typeface="+mn-lt"/>
                <a:ea typeface="+mn-ea"/>
                <a:cs typeface="+mn-ea"/>
              </a:rPr>
              <a:t>DNS</a:t>
            </a:r>
            <a:r>
              <a:rPr lang="zh-CN" altLang="en-US" sz="3600" dirty="0">
                <a:solidFill>
                  <a:schemeClr val="accent1"/>
                </a:solidFill>
                <a:latin typeface="+mn-lt"/>
                <a:ea typeface="+mn-ea"/>
                <a:cs typeface="+mn-ea"/>
              </a:rPr>
              <a:t>查询方法二</a:t>
            </a:r>
            <a:endParaRPr lang="zh-CN" altLang="en-US" sz="3600" dirty="0">
              <a:solidFill>
                <a:schemeClr val="accent1"/>
              </a:solidFill>
              <a:latin typeface="+mn-lt"/>
              <a:ea typeface="+mn-ea"/>
              <a:cs typeface="+mn-ea"/>
            </a:endParaRPr>
          </a:p>
        </p:txBody>
      </p:sp>
      <p:sp>
        <p:nvSpPr>
          <p:cNvPr id="199683" name="Rectangle 68"/>
          <p:cNvSpPr>
            <a:spLocks noChangeArrowheads="1"/>
          </p:cNvSpPr>
          <p:nvPr/>
        </p:nvSpPr>
        <p:spPr bwMode="auto">
          <a:xfrm>
            <a:off x="251346" y="2798381"/>
            <a:ext cx="6083727" cy="26626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90000"/>
              </a:lnSpc>
              <a:spcBef>
                <a:spcPct val="50000"/>
              </a:spcBef>
              <a:buFontTx/>
              <a:buNone/>
            </a:pPr>
            <a:r>
              <a:rPr lang="zh-CN" altLang="en-US" sz="2800" dirty="0">
                <a:solidFill>
                  <a:schemeClr val="accent2"/>
                </a:solidFill>
              </a:rPr>
              <a:t>迭代查询</a:t>
            </a:r>
            <a:r>
              <a:rPr lang="en-US" altLang="zh-CN" sz="2800" dirty="0">
                <a:solidFill>
                  <a:schemeClr val="accent2"/>
                </a:solidFill>
              </a:rPr>
              <a:t>(iterated query):</a:t>
            </a:r>
            <a:endParaRPr lang="en-US" altLang="zh-CN" sz="2800" dirty="0">
              <a:solidFill>
                <a:schemeClr val="accent2"/>
              </a:solidFill>
            </a:endParaRPr>
          </a:p>
          <a:p>
            <a:pPr eaLnBrk="1" hangingPunct="1">
              <a:lnSpc>
                <a:spcPct val="150000"/>
              </a:lnSpc>
              <a:buClr>
                <a:srgbClr val="3333CC"/>
              </a:buClr>
              <a:buSzPct val="85000"/>
              <a:buFont typeface="Wingdings" panose="05000000000000000000" pitchFamily="2" charset="2"/>
              <a:buChar char="l"/>
            </a:pPr>
            <a:r>
              <a:rPr lang="zh-CN" altLang="en-US" sz="2400" dirty="0"/>
              <a:t>被查询的名字服务器 </a:t>
            </a:r>
            <a:r>
              <a:rPr lang="zh-CN" altLang="en-US" sz="2400" b="1" dirty="0">
                <a:solidFill>
                  <a:srgbClr val="FF0000"/>
                </a:solidFill>
              </a:rPr>
              <a:t>回复</a:t>
            </a:r>
            <a:r>
              <a:rPr lang="zh-CN" altLang="en-US" sz="2400" dirty="0"/>
              <a:t>可以被查询的名字服务器的</a:t>
            </a:r>
            <a:r>
              <a:rPr lang="en-US" altLang="zh-CN" sz="2400" dirty="0"/>
              <a:t>IP</a:t>
            </a:r>
            <a:r>
              <a:rPr lang="zh-CN" altLang="en-US" sz="2400" dirty="0"/>
              <a:t>地址</a:t>
            </a:r>
            <a:endParaRPr lang="zh-CN" altLang="en-US" sz="2400" dirty="0"/>
          </a:p>
          <a:p>
            <a:pPr eaLnBrk="1" hangingPunct="1">
              <a:lnSpc>
                <a:spcPct val="150000"/>
              </a:lnSpc>
              <a:buClr>
                <a:srgbClr val="3333CC"/>
              </a:buClr>
              <a:buSzPct val="85000"/>
              <a:buFont typeface="Wingdings" panose="05000000000000000000" pitchFamily="2" charset="2"/>
              <a:buChar char="l"/>
            </a:pPr>
            <a:r>
              <a:rPr lang="zh-CN" altLang="en-US" sz="2400" dirty="0"/>
              <a:t>“我不知道它的名字，但是可以问服务器</a:t>
            </a:r>
            <a:r>
              <a:rPr lang="zh-CN" altLang="en-US" sz="2800" dirty="0"/>
              <a:t>”</a:t>
            </a:r>
            <a:endParaRPr lang="zh-CN" altLang="en-US" sz="2800" dirty="0"/>
          </a:p>
        </p:txBody>
      </p:sp>
      <p:sp>
        <p:nvSpPr>
          <p:cNvPr id="67" name="Title 1"/>
          <p:cNvSpPr txBox="1"/>
          <p:nvPr/>
        </p:nvSpPr>
        <p:spPr>
          <a:xfrm>
            <a:off x="611559" y="175643"/>
            <a:ext cx="4304825"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DNS: </a:t>
            </a:r>
            <a:r>
              <a:rPr lang="zh-CN" altLang="en-US" sz="1800" dirty="0">
                <a:solidFill>
                  <a:schemeClr val="tx1">
                    <a:lumMod val="65000"/>
                    <a:lumOff val="35000"/>
                  </a:schemeClr>
                </a:solidFill>
                <a:latin typeface="+mn-lt"/>
                <a:ea typeface="+mn-ea"/>
                <a:cs typeface="+mn-ea"/>
                <a:sym typeface="+mn-lt"/>
              </a:rPr>
              <a:t>因特网的目录服务</a:t>
            </a:r>
            <a:endParaRPr lang="zh-CN" altLang="en-US" sz="1800" dirty="0">
              <a:solidFill>
                <a:schemeClr val="tx1">
                  <a:lumMod val="65000"/>
                  <a:lumOff val="35000"/>
                </a:schemeClr>
              </a:solidFill>
              <a:latin typeface="+mn-lt"/>
              <a:ea typeface="+mn-ea"/>
              <a:cs typeface="+mn-ea"/>
              <a:sym typeface="+mn-lt"/>
            </a:endParaRPr>
          </a:p>
        </p:txBody>
      </p:sp>
      <p:sp>
        <p:nvSpPr>
          <p:cNvPr id="68" name="矩形 67"/>
          <p:cNvSpPr/>
          <p:nvPr/>
        </p:nvSpPr>
        <p:spPr>
          <a:xfrm>
            <a:off x="206198" y="1766153"/>
            <a:ext cx="4833527" cy="830997"/>
          </a:xfrm>
          <a:prstGeom prst="rect">
            <a:avLst/>
          </a:prstGeom>
        </p:spPr>
        <p:txBody>
          <a:bodyPr wrap="square">
            <a:spAutoFit/>
          </a:bodyPr>
          <a:lstStyle/>
          <a:p>
            <a:r>
              <a:rPr lang="en-US" altLang="zh-CN" sz="2400" dirty="0">
                <a:solidFill>
                  <a:srgbClr val="FF0000"/>
                </a:solidFill>
                <a:latin typeface="+mn-ea"/>
              </a:rPr>
              <a:t> </a:t>
            </a:r>
            <a:r>
              <a:rPr lang="zh-CN" altLang="en-US" sz="2400" dirty="0" smtClean="0">
                <a:solidFill>
                  <a:srgbClr val="FF0000"/>
                </a:solidFill>
                <a:latin typeface="+mn-ea"/>
              </a:rPr>
              <a:t>问题：</a:t>
            </a:r>
            <a:r>
              <a:rPr lang="en-US" altLang="zh-CN" sz="2400" dirty="0" smtClean="0">
                <a:latin typeface="+mn-ea"/>
              </a:rPr>
              <a:t>Cis.poly.edu</a:t>
            </a:r>
            <a:r>
              <a:rPr lang="zh-CN" altLang="en-US" sz="2400" dirty="0">
                <a:latin typeface="+mn-ea"/>
              </a:rPr>
              <a:t>的主机想</a:t>
            </a:r>
            <a:r>
              <a:rPr lang="zh-CN" altLang="en-US" sz="2400" dirty="0" smtClean="0">
                <a:latin typeface="+mn-ea"/>
              </a:rPr>
              <a:t>获得</a:t>
            </a:r>
            <a:r>
              <a:rPr lang="en-US" altLang="zh-CN" sz="2400" dirty="0" smtClean="0">
                <a:latin typeface="+mn-ea"/>
              </a:rPr>
              <a:t>gaia.cs.umass.edu</a:t>
            </a:r>
            <a:r>
              <a:rPr lang="zh-CN" altLang="en-US" sz="2400" dirty="0">
                <a:latin typeface="+mn-ea"/>
              </a:rPr>
              <a:t>的</a:t>
            </a:r>
            <a:r>
              <a:rPr lang="en-US" altLang="zh-CN" sz="2400" dirty="0">
                <a:latin typeface="+mn-ea"/>
              </a:rPr>
              <a:t>IP</a:t>
            </a:r>
            <a:r>
              <a:rPr lang="zh-CN" altLang="en-US" sz="2400" dirty="0">
                <a:latin typeface="+mn-ea"/>
              </a:rPr>
              <a:t>地址</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67"/>
                                        </p:tgtEl>
                                        <p:attrNameLst>
                                          <p:attrName>style.visibility</p:attrName>
                                        </p:attrNameLst>
                                      </p:cBhvr>
                                      <p:to>
                                        <p:strVal val="visible"/>
                                      </p:to>
                                    </p:set>
                                    <p:anim calcmode="lin" valueType="num">
                                      <p:cBhvr additive="base">
                                        <p:cTn id="7" dur="500" fill="hold"/>
                                        <p:tgtEl>
                                          <p:spTgt spid="67"/>
                                        </p:tgtEl>
                                        <p:attrNameLst>
                                          <p:attrName>ppt_x</p:attrName>
                                        </p:attrNameLst>
                                      </p:cBhvr>
                                      <p:tavLst>
                                        <p:tav tm="0">
                                          <p:val>
                                            <p:strVal val="0-#ppt_w/2"/>
                                          </p:val>
                                        </p:tav>
                                        <p:tav tm="100000">
                                          <p:val>
                                            <p:strVal val="#ppt_x"/>
                                          </p:val>
                                        </p:tav>
                                      </p:tavLst>
                                    </p:anim>
                                    <p:anim calcmode="lin" valueType="num">
                                      <p:cBhvr additive="base">
                                        <p:cTn id="8" dur="500" fill="hold"/>
                                        <p:tgtEl>
                                          <p:spTgt spid="6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grpSp>
        <p:nvGrpSpPr>
          <p:cNvPr id="9" name="组合 8"/>
          <p:cNvGrpSpPr/>
          <p:nvPr/>
        </p:nvGrpSpPr>
        <p:grpSpPr>
          <a:xfrm>
            <a:off x="1041196" y="707196"/>
            <a:ext cx="5275316" cy="2305539"/>
            <a:chOff x="1556552" y="1335747"/>
            <a:chExt cx="3750730" cy="1804820"/>
          </a:xfrm>
        </p:grpSpPr>
        <p:sp>
          <p:nvSpPr>
            <p:cNvPr id="10" name="文本框 18"/>
            <p:cNvSpPr txBox="1"/>
            <p:nvPr/>
          </p:nvSpPr>
          <p:spPr>
            <a:xfrm>
              <a:off x="1556552" y="1824805"/>
              <a:ext cx="2348822" cy="1315762"/>
            </a:xfrm>
            <a:prstGeom prst="rect">
              <a:avLst/>
            </a:prstGeom>
            <a:noFill/>
          </p:spPr>
          <p:txBody>
            <a:bodyPr wrap="square" rIns="360000" anchor="t" anchorCtr="0">
              <a:noAutofit/>
            </a:bodyPr>
            <a:lstStyle/>
            <a:p>
              <a:pPr>
                <a:lnSpc>
                  <a:spcPct val="120000"/>
                </a:lnSpc>
              </a:pPr>
              <a:r>
                <a:rPr lang="zh-CN" altLang="en-US" sz="2400" dirty="0">
                  <a:solidFill>
                    <a:schemeClr val="dk1">
                      <a:lumMod val="100000"/>
                    </a:schemeClr>
                  </a:solidFill>
                  <a:cs typeface="+mn-ea"/>
                  <a:sym typeface="+mn-lt"/>
                </a:rPr>
                <a:t>复用</a:t>
              </a:r>
              <a:r>
                <a:rPr lang="en-US" altLang="zh-CN" sz="2400" dirty="0">
                  <a:solidFill>
                    <a:schemeClr val="dk1">
                      <a:lumMod val="100000"/>
                    </a:schemeClr>
                  </a:solidFill>
                  <a:cs typeface="+mn-ea"/>
                  <a:sym typeface="+mn-lt"/>
                </a:rPr>
                <a:t>/</a:t>
              </a:r>
              <a:r>
                <a:rPr lang="zh-CN" altLang="en-US" sz="2400" dirty="0">
                  <a:solidFill>
                    <a:schemeClr val="dk1">
                      <a:lumMod val="100000"/>
                    </a:schemeClr>
                  </a:solidFill>
                  <a:cs typeface="+mn-ea"/>
                  <a:sym typeface="+mn-lt"/>
                </a:rPr>
                <a:t>分解复用</a:t>
              </a:r>
              <a:endParaRPr lang="zh-CN" altLang="en-US" sz="2400" dirty="0">
                <a:solidFill>
                  <a:schemeClr val="dk1">
                    <a:lumMod val="100000"/>
                  </a:schemeClr>
                </a:solidFill>
                <a:cs typeface="+mn-ea"/>
                <a:sym typeface="+mn-lt"/>
              </a:endParaRPr>
            </a:p>
            <a:p>
              <a:pPr>
                <a:lnSpc>
                  <a:spcPct val="120000"/>
                </a:lnSpc>
              </a:pPr>
              <a:r>
                <a:rPr lang="zh-CN" altLang="en-US" sz="2400" dirty="0">
                  <a:solidFill>
                    <a:schemeClr val="dk1">
                      <a:lumMod val="100000"/>
                    </a:schemeClr>
                  </a:solidFill>
                  <a:cs typeface="+mn-ea"/>
                  <a:sym typeface="+mn-lt"/>
                </a:rPr>
                <a:t>可靠数据传输</a:t>
              </a:r>
              <a:endParaRPr lang="zh-CN" altLang="en-US" sz="2400" dirty="0">
                <a:solidFill>
                  <a:schemeClr val="dk1">
                    <a:lumMod val="100000"/>
                  </a:schemeClr>
                </a:solidFill>
                <a:cs typeface="+mn-ea"/>
                <a:sym typeface="+mn-lt"/>
              </a:endParaRPr>
            </a:p>
            <a:p>
              <a:pPr>
                <a:lnSpc>
                  <a:spcPct val="120000"/>
                </a:lnSpc>
              </a:pPr>
              <a:r>
                <a:rPr lang="zh-CN" altLang="en-US" sz="2400" dirty="0">
                  <a:solidFill>
                    <a:schemeClr val="dk1">
                      <a:lumMod val="100000"/>
                    </a:schemeClr>
                  </a:solidFill>
                  <a:cs typeface="+mn-ea"/>
                  <a:sym typeface="+mn-lt"/>
                </a:rPr>
                <a:t>流量控制</a:t>
              </a:r>
              <a:endParaRPr lang="zh-CN" altLang="en-US" sz="2400" dirty="0">
                <a:solidFill>
                  <a:schemeClr val="dk1">
                    <a:lumMod val="100000"/>
                  </a:schemeClr>
                </a:solidFill>
                <a:cs typeface="+mn-ea"/>
                <a:sym typeface="+mn-lt"/>
              </a:endParaRPr>
            </a:p>
            <a:p>
              <a:pPr>
                <a:lnSpc>
                  <a:spcPct val="120000"/>
                </a:lnSpc>
              </a:pPr>
              <a:r>
                <a:rPr lang="zh-CN" altLang="en-US" sz="2400" dirty="0">
                  <a:solidFill>
                    <a:schemeClr val="dk1">
                      <a:lumMod val="100000"/>
                    </a:schemeClr>
                  </a:solidFill>
                  <a:cs typeface="+mn-ea"/>
                  <a:sym typeface="+mn-lt"/>
                </a:rPr>
                <a:t>拥塞控制</a:t>
              </a:r>
              <a:endParaRPr lang="zh-CN" altLang="en-US" sz="2400" dirty="0">
                <a:solidFill>
                  <a:schemeClr val="dk1">
                    <a:lumMod val="100000"/>
                  </a:schemeClr>
                </a:solidFill>
                <a:cs typeface="+mn-ea"/>
                <a:sym typeface="+mn-lt"/>
              </a:endParaRPr>
            </a:p>
          </p:txBody>
        </p:sp>
        <p:sp>
          <p:nvSpPr>
            <p:cNvPr id="11" name="矩形 10"/>
            <p:cNvSpPr/>
            <p:nvPr/>
          </p:nvSpPr>
          <p:spPr>
            <a:xfrm>
              <a:off x="1556552" y="1335747"/>
              <a:ext cx="3750730" cy="489058"/>
            </a:xfrm>
            <a:prstGeom prst="rect">
              <a:avLst/>
            </a:prstGeom>
          </p:spPr>
          <p:txBody>
            <a:bodyPr wrap="none" lIns="0" tIns="0" rIns="360000" bIns="0" anchor="b" anchorCtr="0">
              <a:noAutofit/>
            </a:bodyPr>
            <a:lstStyle/>
            <a:p>
              <a:pPr algn="r"/>
              <a:r>
                <a:rPr lang="zh-CN" altLang="en-US" sz="2400" b="1" dirty="0">
                  <a:solidFill>
                    <a:schemeClr val="accent1">
                      <a:lumMod val="100000"/>
                    </a:schemeClr>
                  </a:solidFill>
                  <a:cs typeface="+mn-ea"/>
                  <a:sym typeface="+mn-lt"/>
                </a:rPr>
                <a:t>理解传输层</a:t>
              </a:r>
              <a:r>
                <a:rPr lang="zh-CN" altLang="en-US" sz="2400" b="1" dirty="0" smtClean="0">
                  <a:solidFill>
                    <a:schemeClr val="accent1">
                      <a:lumMod val="100000"/>
                    </a:schemeClr>
                  </a:solidFill>
                  <a:cs typeface="+mn-ea"/>
                  <a:sym typeface="+mn-lt"/>
                </a:rPr>
                <a:t>服务</a:t>
              </a:r>
              <a:r>
                <a:rPr lang="zh-CN" altLang="en-US" sz="2400" b="1" dirty="0">
                  <a:solidFill>
                    <a:schemeClr val="accent1">
                      <a:lumMod val="100000"/>
                    </a:schemeClr>
                  </a:solidFill>
                  <a:cs typeface="+mn-ea"/>
                </a:rPr>
                <a:t>基本理论和基本机制</a:t>
              </a:r>
              <a:r>
                <a:rPr lang="en-US" altLang="zh-CN" sz="2400" b="1" dirty="0">
                  <a:solidFill>
                    <a:schemeClr val="accent1">
                      <a:lumMod val="100000"/>
                    </a:schemeClr>
                  </a:solidFill>
                  <a:cs typeface="+mn-ea"/>
                  <a:sym typeface="+mn-lt"/>
                </a:rPr>
                <a:t>:</a:t>
              </a:r>
              <a:endParaRPr lang="en-US" altLang="zh-CN" sz="2400" b="1" dirty="0">
                <a:solidFill>
                  <a:schemeClr val="accent1">
                    <a:lumMod val="100000"/>
                  </a:schemeClr>
                </a:solidFill>
                <a:cs typeface="+mn-ea"/>
                <a:sym typeface="+mn-lt"/>
              </a:endParaRPr>
            </a:p>
          </p:txBody>
        </p:sp>
      </p:grpSp>
      <p:grpSp>
        <p:nvGrpSpPr>
          <p:cNvPr id="17" name="组合 16"/>
          <p:cNvGrpSpPr/>
          <p:nvPr/>
        </p:nvGrpSpPr>
        <p:grpSpPr>
          <a:xfrm>
            <a:off x="718240" y="3662034"/>
            <a:ext cx="3949474" cy="1924268"/>
            <a:chOff x="7996808" y="1791722"/>
            <a:chExt cx="2820250" cy="1506355"/>
          </a:xfrm>
        </p:grpSpPr>
        <p:sp>
          <p:nvSpPr>
            <p:cNvPr id="18" name="文本框 17"/>
            <p:cNvSpPr txBox="1"/>
            <p:nvPr/>
          </p:nvSpPr>
          <p:spPr>
            <a:xfrm>
              <a:off x="8053305" y="2116375"/>
              <a:ext cx="2348822" cy="1181702"/>
            </a:xfrm>
            <a:prstGeom prst="rect">
              <a:avLst/>
            </a:prstGeom>
            <a:noFill/>
          </p:spPr>
          <p:txBody>
            <a:bodyPr wrap="square" lIns="360000" rIns="216000" anchor="ctr" anchorCtr="0">
              <a:noAutofit/>
            </a:bodyPr>
            <a:lstStyle/>
            <a:p>
              <a:pPr>
                <a:lnSpc>
                  <a:spcPct val="120000"/>
                </a:lnSpc>
              </a:pPr>
              <a:r>
                <a:rPr lang="en-US" altLang="zh-CN" sz="2400" dirty="0">
                  <a:solidFill>
                    <a:schemeClr val="dk1">
                      <a:lumMod val="100000"/>
                    </a:schemeClr>
                  </a:solidFill>
                  <a:cs typeface="+mn-ea"/>
                  <a:sym typeface="+mn-lt"/>
                </a:rPr>
                <a:t>UDP: </a:t>
              </a:r>
              <a:r>
                <a:rPr lang="zh-CN" altLang="en-US" sz="2400" dirty="0">
                  <a:solidFill>
                    <a:schemeClr val="dk1">
                      <a:lumMod val="100000"/>
                    </a:schemeClr>
                  </a:solidFill>
                  <a:cs typeface="+mn-ea"/>
                  <a:sym typeface="+mn-lt"/>
                </a:rPr>
                <a:t>无连接传输</a:t>
              </a:r>
              <a:endParaRPr lang="zh-CN" altLang="en-US" sz="2400" dirty="0">
                <a:solidFill>
                  <a:schemeClr val="dk1">
                    <a:lumMod val="100000"/>
                  </a:schemeClr>
                </a:solidFill>
                <a:cs typeface="+mn-ea"/>
                <a:sym typeface="+mn-lt"/>
              </a:endParaRP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面向连接传输</a:t>
              </a:r>
              <a:endParaRPr lang="zh-CN" altLang="en-US" sz="2400" dirty="0">
                <a:solidFill>
                  <a:schemeClr val="dk1">
                    <a:lumMod val="100000"/>
                  </a:schemeClr>
                </a:solidFill>
                <a:cs typeface="+mn-ea"/>
                <a:sym typeface="+mn-lt"/>
              </a:endParaRPr>
            </a:p>
            <a:p>
              <a:pPr>
                <a:lnSpc>
                  <a:spcPct val="120000"/>
                </a:lnSpc>
              </a:pPr>
              <a:r>
                <a:rPr lang="en-US" altLang="zh-CN" sz="2400" dirty="0">
                  <a:solidFill>
                    <a:schemeClr val="dk1">
                      <a:lumMod val="100000"/>
                    </a:schemeClr>
                  </a:solidFill>
                  <a:cs typeface="+mn-ea"/>
                  <a:sym typeface="+mn-lt"/>
                </a:rPr>
                <a:t>TCP </a:t>
              </a:r>
              <a:r>
                <a:rPr lang="zh-CN" altLang="en-US" sz="2400" dirty="0">
                  <a:solidFill>
                    <a:schemeClr val="dk1">
                      <a:lumMod val="100000"/>
                    </a:schemeClr>
                  </a:solidFill>
                  <a:cs typeface="+mn-ea"/>
                  <a:sym typeface="+mn-lt"/>
                </a:rPr>
                <a:t>拥塞控制</a:t>
              </a:r>
              <a:endParaRPr lang="zh-CN" altLang="en-US" sz="2400" dirty="0">
                <a:solidFill>
                  <a:schemeClr val="dk1">
                    <a:lumMod val="100000"/>
                  </a:schemeClr>
                </a:solidFill>
                <a:cs typeface="+mn-ea"/>
                <a:sym typeface="+mn-lt"/>
              </a:endParaRPr>
            </a:p>
          </p:txBody>
        </p:sp>
        <p:sp>
          <p:nvSpPr>
            <p:cNvPr id="19" name="矩形 18"/>
            <p:cNvSpPr/>
            <p:nvPr/>
          </p:nvSpPr>
          <p:spPr>
            <a:xfrm>
              <a:off x="7996808" y="1791722"/>
              <a:ext cx="2820250" cy="289120"/>
            </a:xfrm>
            <a:prstGeom prst="rect">
              <a:avLst/>
            </a:prstGeom>
          </p:spPr>
          <p:txBody>
            <a:bodyPr wrap="square" lIns="360000" tIns="0" rIns="216000" bIns="0" anchor="ctr" anchorCtr="0">
              <a:spAutoFit/>
            </a:bodyPr>
            <a:lstStyle/>
            <a:p>
              <a:r>
                <a:rPr lang="zh-CN" altLang="en-US" sz="2400" b="1" dirty="0">
                  <a:solidFill>
                    <a:schemeClr val="accent2">
                      <a:lumMod val="100000"/>
                    </a:schemeClr>
                  </a:solidFill>
                  <a:cs typeface="+mn-ea"/>
                  <a:sym typeface="+mn-lt"/>
                </a:rPr>
                <a:t>掌握</a:t>
              </a:r>
              <a:r>
                <a:rPr lang="zh-CN" altLang="en-US" sz="2400" b="1" dirty="0" smtClean="0">
                  <a:solidFill>
                    <a:schemeClr val="accent2">
                      <a:lumMod val="100000"/>
                    </a:schemeClr>
                  </a:solidFill>
                  <a:cs typeface="+mn-ea"/>
                  <a:sym typeface="+mn-lt"/>
                </a:rPr>
                <a:t>因特网</a:t>
              </a:r>
              <a:r>
                <a:rPr lang="zh-CN" altLang="en-US" sz="2400" b="1" dirty="0">
                  <a:solidFill>
                    <a:schemeClr val="accent2">
                      <a:lumMod val="100000"/>
                    </a:schemeClr>
                  </a:solidFill>
                  <a:cs typeface="+mn-ea"/>
                  <a:sym typeface="+mn-lt"/>
                </a:rPr>
                <a:t>的传输层协议</a:t>
              </a:r>
              <a:r>
                <a:rPr lang="en-US" altLang="zh-CN" sz="2400" b="1" dirty="0">
                  <a:solidFill>
                    <a:schemeClr val="accent2">
                      <a:lumMod val="100000"/>
                    </a:schemeClr>
                  </a:solidFill>
                  <a:cs typeface="+mn-ea"/>
                  <a:sym typeface="+mn-lt"/>
                </a:rPr>
                <a:t>:</a:t>
              </a:r>
              <a:endParaRPr lang="en-US" altLang="zh-CN" sz="2400" b="1" dirty="0">
                <a:solidFill>
                  <a:schemeClr val="accent2">
                    <a:lumMod val="100000"/>
                  </a:schemeClr>
                </a:solidFill>
                <a:cs typeface="+mn-ea"/>
                <a:sym typeface="+mn-lt"/>
              </a:endParaRPr>
            </a:p>
          </p:txBody>
        </p:sp>
      </p:grpSp>
      <p:pic>
        <p:nvPicPr>
          <p:cNvPr id="2" name="图片 1"/>
          <p:cNvPicPr>
            <a:picLocks noChangeAspect="1"/>
          </p:cNvPicPr>
          <p:nvPr/>
        </p:nvPicPr>
        <p:blipFill>
          <a:blip r:embed="rId1"/>
          <a:stretch>
            <a:fillRect/>
          </a:stretch>
        </p:blipFill>
        <p:spPr>
          <a:xfrm>
            <a:off x="7453438" y="1471825"/>
            <a:ext cx="2009524" cy="3752381"/>
          </a:xfrm>
          <a:prstGeom prst="rect">
            <a:avLst/>
          </a:prstGeom>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015945" y="710268"/>
            <a:ext cx="4160114" cy="646331"/>
          </a:xfrm>
          <a:prstGeom prst="rect">
            <a:avLst/>
          </a:prstGeom>
        </p:spPr>
        <p:txBody>
          <a:bodyPr wrap="none">
            <a:spAutoFit/>
          </a:bodyPr>
          <a:lstStyle/>
          <a:p>
            <a:pPr algn="ctr"/>
            <a:r>
              <a:rPr lang="zh-CN" altLang="en-US" sz="3600" b="1" dirty="0">
                <a:solidFill>
                  <a:schemeClr val="accent1"/>
                </a:solidFill>
                <a:cs typeface="+mn-ea"/>
                <a:sym typeface="+mn-lt"/>
              </a:rPr>
              <a:t>多路分解如何工作</a:t>
            </a:r>
            <a:r>
              <a:rPr lang="en-US" altLang="zh-CN" sz="3600" b="1" dirty="0">
                <a:solidFill>
                  <a:schemeClr val="accent1"/>
                </a:solidFill>
                <a:cs typeface="+mn-ea"/>
                <a:sym typeface="+mn-lt"/>
              </a:rPr>
              <a:t>?</a:t>
            </a:r>
            <a:endParaRPr lang="en-US" altLang="zh-CN" sz="3600" b="1" dirty="0">
              <a:solidFill>
                <a:schemeClr val="accent1"/>
              </a:solidFill>
              <a:cs typeface="+mn-ea"/>
              <a:sym typeface="+mn-lt"/>
            </a:endParaRPr>
          </a:p>
        </p:txBody>
      </p:sp>
      <p:sp>
        <p:nvSpPr>
          <p:cNvPr id="5" name="Rectangle 2"/>
          <p:cNvSpPr>
            <a:spLocks noChangeArrowheads="1"/>
          </p:cNvSpPr>
          <p:nvPr/>
        </p:nvSpPr>
        <p:spPr bwMode="auto">
          <a:xfrm>
            <a:off x="7977188" y="2035175"/>
            <a:ext cx="3324225" cy="3200400"/>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6" name="Rectangle 3"/>
          <p:cNvSpPr>
            <a:spLocks noChangeArrowheads="1"/>
          </p:cNvSpPr>
          <p:nvPr/>
        </p:nvSpPr>
        <p:spPr bwMode="auto">
          <a:xfrm>
            <a:off x="7970838" y="2028825"/>
            <a:ext cx="3330575" cy="3206750"/>
          </a:xfrm>
          <a:prstGeom prst="rect">
            <a:avLst/>
          </a:prstGeom>
          <a:solidFill>
            <a:schemeClr val="bg1"/>
          </a:solidFill>
          <a:ln w="12700">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7" name="Rectangle 6"/>
          <p:cNvSpPr>
            <a:spLocks noChangeArrowheads="1"/>
          </p:cNvSpPr>
          <p:nvPr/>
        </p:nvSpPr>
        <p:spPr bwMode="auto">
          <a:xfrm>
            <a:off x="8174038" y="2152650"/>
            <a:ext cx="1095375"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源端口 </a:t>
            </a:r>
            <a:r>
              <a:rPr lang="en-US" altLang="zh-CN" sz="1800">
                <a:latin typeface="微软雅黑" panose="020B0503020204020204" pitchFamily="34" charset="-122"/>
                <a:ea typeface="微软雅黑" panose="020B0503020204020204" pitchFamily="34" charset="-122"/>
              </a:rPr>
              <a:t>#</a:t>
            </a:r>
            <a:endParaRPr lang="en-US" altLang="zh-CN" sz="1800">
              <a:latin typeface="微软雅黑" panose="020B0503020204020204" pitchFamily="34" charset="-122"/>
              <a:ea typeface="微软雅黑" panose="020B0503020204020204" pitchFamily="34" charset="-122"/>
            </a:endParaRPr>
          </a:p>
        </p:txBody>
      </p:sp>
      <p:sp>
        <p:nvSpPr>
          <p:cNvPr id="8" name="Rectangle 7"/>
          <p:cNvSpPr>
            <a:spLocks noChangeArrowheads="1"/>
          </p:cNvSpPr>
          <p:nvPr/>
        </p:nvSpPr>
        <p:spPr bwMode="auto">
          <a:xfrm>
            <a:off x="9728200" y="2152650"/>
            <a:ext cx="1325563"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1800" dirty="0">
                <a:latin typeface="微软雅黑" panose="020B0503020204020204" pitchFamily="34" charset="-122"/>
                <a:ea typeface="微软雅黑" panose="020B0503020204020204" pitchFamily="34" charset="-122"/>
              </a:rPr>
              <a:t>目的端口 </a:t>
            </a:r>
            <a:r>
              <a:rPr lang="en-US" altLang="zh-CN" sz="1800" dirty="0">
                <a:latin typeface="微软雅黑" panose="020B0503020204020204" pitchFamily="34" charset="-122"/>
                <a:ea typeface="微软雅黑" panose="020B0503020204020204" pitchFamily="34" charset="-122"/>
              </a:rPr>
              <a:t>#</a:t>
            </a:r>
            <a:endParaRPr lang="en-US" altLang="zh-CN" sz="1800" dirty="0">
              <a:latin typeface="微软雅黑" panose="020B0503020204020204" pitchFamily="34" charset="-122"/>
              <a:ea typeface="微软雅黑" panose="020B0503020204020204" pitchFamily="34" charset="-122"/>
            </a:endParaRPr>
          </a:p>
        </p:txBody>
      </p:sp>
      <p:sp>
        <p:nvSpPr>
          <p:cNvPr id="9" name="Line 8"/>
          <p:cNvSpPr>
            <a:spLocks noChangeShapeType="1"/>
          </p:cNvSpPr>
          <p:nvPr/>
        </p:nvSpPr>
        <p:spPr bwMode="auto">
          <a:xfrm>
            <a:off x="7889875" y="2530475"/>
            <a:ext cx="3328988"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0" name="Line 9"/>
          <p:cNvSpPr>
            <a:spLocks noChangeShapeType="1"/>
          </p:cNvSpPr>
          <p:nvPr/>
        </p:nvSpPr>
        <p:spPr bwMode="auto">
          <a:xfrm>
            <a:off x="7900988" y="3521075"/>
            <a:ext cx="332422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1" name="Line 10"/>
          <p:cNvSpPr>
            <a:spLocks noChangeShapeType="1"/>
          </p:cNvSpPr>
          <p:nvPr/>
        </p:nvSpPr>
        <p:spPr bwMode="auto">
          <a:xfrm flipV="1">
            <a:off x="9539288" y="2128838"/>
            <a:ext cx="0" cy="395287"/>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Rectangle 11"/>
          <p:cNvSpPr>
            <a:spLocks noChangeArrowheads="1"/>
          </p:cNvSpPr>
          <p:nvPr/>
        </p:nvSpPr>
        <p:spPr bwMode="auto">
          <a:xfrm>
            <a:off x="9029700" y="1700213"/>
            <a:ext cx="973138"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latin typeface="微软雅黑" panose="020B0503020204020204" pitchFamily="34" charset="-122"/>
                <a:ea typeface="微软雅黑" panose="020B0503020204020204" pitchFamily="34" charset="-122"/>
              </a:rPr>
              <a:t>32 bits</a:t>
            </a:r>
            <a:endParaRPr lang="en-US" altLang="zh-CN" sz="1800" b="1">
              <a:latin typeface="微软雅黑" panose="020B0503020204020204" pitchFamily="34" charset="-122"/>
              <a:ea typeface="微软雅黑" panose="020B0503020204020204" pitchFamily="34" charset="-122"/>
            </a:endParaRPr>
          </a:p>
        </p:txBody>
      </p:sp>
      <p:sp>
        <p:nvSpPr>
          <p:cNvPr id="13" name="Line 12"/>
          <p:cNvSpPr>
            <a:spLocks noChangeShapeType="1"/>
          </p:cNvSpPr>
          <p:nvPr/>
        </p:nvSpPr>
        <p:spPr bwMode="auto">
          <a:xfrm>
            <a:off x="9996488" y="1897063"/>
            <a:ext cx="1200150" cy="476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 name="Line 13"/>
          <p:cNvSpPr>
            <a:spLocks noChangeShapeType="1"/>
          </p:cNvSpPr>
          <p:nvPr/>
        </p:nvSpPr>
        <p:spPr bwMode="auto">
          <a:xfrm flipH="1">
            <a:off x="7885113" y="1906588"/>
            <a:ext cx="1128712" cy="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 name="Rectangle 14"/>
          <p:cNvSpPr>
            <a:spLocks noChangeArrowheads="1"/>
          </p:cNvSpPr>
          <p:nvPr/>
        </p:nvSpPr>
        <p:spPr bwMode="auto">
          <a:xfrm>
            <a:off x="8643938" y="3965575"/>
            <a:ext cx="1725612" cy="70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应用程序数据</a:t>
            </a:r>
            <a:endParaRPr lang="zh-CN" altLang="en-US" sz="2000">
              <a:latin typeface="微软雅黑" panose="020B0503020204020204" pitchFamily="34" charset="-122"/>
              <a:ea typeface="微软雅黑" panose="020B0503020204020204" pitchFamily="34" charset="-122"/>
            </a:endParaRPr>
          </a:p>
          <a:p>
            <a:pPr algn="ctr">
              <a:spcBef>
                <a:spcPct val="0"/>
              </a:spcBef>
              <a:buFontTx/>
              <a:buNone/>
            </a:pPr>
            <a:r>
              <a:rPr lang="en-US" altLang="zh-CN" sz="2000">
                <a:latin typeface="微软雅黑" panose="020B0503020204020204" pitchFamily="34" charset="-122"/>
                <a:ea typeface="微软雅黑" panose="020B0503020204020204" pitchFamily="34" charset="-122"/>
              </a:rPr>
              <a:t>(</a:t>
            </a:r>
            <a:r>
              <a:rPr lang="zh-CN" altLang="en-US" sz="2000">
                <a:latin typeface="微软雅黑" panose="020B0503020204020204" pitchFamily="34" charset="-122"/>
                <a:ea typeface="微软雅黑" panose="020B0503020204020204" pitchFamily="34" charset="-122"/>
              </a:rPr>
              <a:t>报文</a:t>
            </a:r>
            <a:r>
              <a:rPr lang="en-US" altLang="zh-CN" sz="2000">
                <a:latin typeface="微软雅黑" panose="020B0503020204020204" pitchFamily="34" charset="-122"/>
                <a:ea typeface="微软雅黑" panose="020B0503020204020204" pitchFamily="34" charset="-122"/>
              </a:rPr>
              <a:t>)</a:t>
            </a:r>
            <a:endParaRPr lang="en-US" altLang="zh-CN" sz="2000">
              <a:latin typeface="微软雅黑" panose="020B0503020204020204" pitchFamily="34" charset="-122"/>
              <a:ea typeface="微软雅黑" panose="020B0503020204020204" pitchFamily="34" charset="-122"/>
            </a:endParaRPr>
          </a:p>
        </p:txBody>
      </p:sp>
      <p:sp>
        <p:nvSpPr>
          <p:cNvPr id="16" name="Rectangle 15"/>
          <p:cNvSpPr>
            <a:spLocks noChangeArrowheads="1"/>
          </p:cNvSpPr>
          <p:nvPr/>
        </p:nvSpPr>
        <p:spPr bwMode="auto">
          <a:xfrm>
            <a:off x="8820150" y="2874963"/>
            <a:ext cx="1468438"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2000">
                <a:latin typeface="微软雅黑" panose="020B0503020204020204" pitchFamily="34" charset="-122"/>
                <a:ea typeface="微软雅黑" panose="020B0503020204020204" pitchFamily="34" charset="-122"/>
              </a:rPr>
              <a:t>其他首部域</a:t>
            </a:r>
            <a:endParaRPr lang="zh-CN" altLang="en-US" sz="2000">
              <a:latin typeface="微软雅黑" panose="020B0503020204020204" pitchFamily="34" charset="-122"/>
              <a:ea typeface="微软雅黑" panose="020B0503020204020204" pitchFamily="34" charset="-122"/>
            </a:endParaRPr>
          </a:p>
        </p:txBody>
      </p:sp>
      <p:sp>
        <p:nvSpPr>
          <p:cNvPr id="17" name="Rectangle 16"/>
          <p:cNvSpPr>
            <a:spLocks noChangeArrowheads="1"/>
          </p:cNvSpPr>
          <p:nvPr/>
        </p:nvSpPr>
        <p:spPr bwMode="auto">
          <a:xfrm>
            <a:off x="8291513" y="5553075"/>
            <a:ext cx="2728912" cy="400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000">
                <a:latin typeface="微软雅黑" panose="020B0503020204020204" pitchFamily="34" charset="-122"/>
                <a:ea typeface="微软雅黑" panose="020B0503020204020204" pitchFamily="34" charset="-122"/>
              </a:rPr>
              <a:t>TCP/UDP </a:t>
            </a:r>
            <a:r>
              <a:rPr lang="zh-CN" altLang="en-US" sz="2000">
                <a:latin typeface="微软雅黑" panose="020B0503020204020204" pitchFamily="34" charset="-122"/>
                <a:ea typeface="微软雅黑" panose="020B0503020204020204" pitchFamily="34" charset="-122"/>
              </a:rPr>
              <a:t>报文段格式</a:t>
            </a:r>
            <a:endParaRPr lang="zh-CN" altLang="en-US" sz="2000">
              <a:latin typeface="微软雅黑" panose="020B0503020204020204" pitchFamily="34" charset="-122"/>
              <a:ea typeface="微软雅黑" panose="020B0503020204020204" pitchFamily="34" charset="-122"/>
            </a:endParaRPr>
          </a:p>
        </p:txBody>
      </p:sp>
      <p:sp>
        <p:nvSpPr>
          <p:cNvPr id="2" name="矩形 1"/>
          <p:cNvSpPr/>
          <p:nvPr/>
        </p:nvSpPr>
        <p:spPr>
          <a:xfrm>
            <a:off x="962026" y="1635908"/>
            <a:ext cx="6734176" cy="3970318"/>
          </a:xfrm>
          <a:prstGeom prst="rect">
            <a:avLst/>
          </a:prstGeom>
        </p:spPr>
        <p:txBody>
          <a:bodyPr wrap="square">
            <a:spAutoFit/>
          </a:bodyPr>
          <a:lstStyle/>
          <a:p>
            <a:pPr>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rPr>
              <a:t>主机收到</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数据报</a:t>
            </a:r>
            <a:endParaRPr lang="zh-CN" altLang="en-US" sz="2400" dirty="0">
              <a:latin typeface="微软雅黑" panose="020B0503020204020204" pitchFamily="34" charset="-122"/>
              <a:ea typeface="微软雅黑" panose="020B0503020204020204" pitchFamily="34" charset="-122"/>
            </a:endParaRPr>
          </a:p>
          <a:p>
            <a:pPr lvl="1">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rPr>
              <a:t>每个数据报</a:t>
            </a:r>
            <a:r>
              <a:rPr lang="zh-CN" altLang="en-US" sz="2400" dirty="0">
                <a:solidFill>
                  <a:srgbClr val="FF0000"/>
                </a:solidFill>
                <a:latin typeface="微软雅黑" panose="020B0503020204020204" pitchFamily="34" charset="-122"/>
                <a:ea typeface="微软雅黑" panose="020B0503020204020204" pitchFamily="34" charset="-122"/>
              </a:rPr>
              <a:t>有源</a:t>
            </a:r>
            <a:r>
              <a:rPr lang="en-US" altLang="zh-CN" sz="2400" dirty="0">
                <a:solidFill>
                  <a:srgbClr val="FF0000"/>
                </a:solidFill>
                <a:latin typeface="微软雅黑" panose="020B0503020204020204" pitchFamily="34" charset="-122"/>
                <a:ea typeface="微软雅黑" panose="020B0503020204020204" pitchFamily="34" charset="-122"/>
              </a:rPr>
              <a:t>IP</a:t>
            </a:r>
            <a:r>
              <a:rPr lang="zh-CN" altLang="en-US" sz="2400" dirty="0">
                <a:solidFill>
                  <a:srgbClr val="FF0000"/>
                </a:solidFill>
                <a:latin typeface="微软雅黑" panose="020B0503020204020204" pitchFamily="34" charset="-122"/>
                <a:ea typeface="微软雅黑" panose="020B0503020204020204" pitchFamily="34" charset="-122"/>
              </a:rPr>
              <a:t>地址，目的</a:t>
            </a:r>
            <a:r>
              <a:rPr lang="en-US" altLang="zh-CN" sz="2400" dirty="0">
                <a:solidFill>
                  <a:srgbClr val="FF0000"/>
                </a:solidFill>
                <a:latin typeface="微软雅黑" panose="020B0503020204020204" pitchFamily="34" charset="-122"/>
                <a:ea typeface="微软雅黑" panose="020B0503020204020204" pitchFamily="34" charset="-122"/>
              </a:rPr>
              <a:t>IP</a:t>
            </a:r>
            <a:r>
              <a:rPr lang="zh-CN" altLang="en-US" sz="2400" dirty="0">
                <a:solidFill>
                  <a:srgbClr val="FF0000"/>
                </a:solidFill>
                <a:latin typeface="微软雅黑" panose="020B0503020204020204" pitchFamily="34" charset="-122"/>
                <a:ea typeface="微软雅黑" panose="020B0503020204020204" pitchFamily="34" charset="-122"/>
              </a:rPr>
              <a:t>地址</a:t>
            </a:r>
            <a:endParaRPr lang="zh-CN" altLang="en-US" sz="2400" dirty="0">
              <a:solidFill>
                <a:srgbClr val="FF0000"/>
              </a:solidFill>
              <a:latin typeface="微软雅黑" panose="020B0503020204020204" pitchFamily="34" charset="-122"/>
              <a:ea typeface="微软雅黑" panose="020B0503020204020204" pitchFamily="34" charset="-122"/>
            </a:endParaRPr>
          </a:p>
          <a:p>
            <a:pPr lvl="1">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rPr>
              <a:t>每个数据报搬运一</a:t>
            </a:r>
            <a:r>
              <a:rPr lang="zh-CN" altLang="en-US" sz="2400" dirty="0" smtClean="0">
                <a:latin typeface="微软雅黑" panose="020B0503020204020204" pitchFamily="34" charset="-122"/>
                <a:ea typeface="微软雅黑" panose="020B0503020204020204" pitchFamily="34" charset="-122"/>
              </a:rPr>
              <a:t>个报文段</a:t>
            </a:r>
            <a:endParaRPr lang="zh-CN" altLang="en-US" sz="2400" dirty="0">
              <a:latin typeface="微软雅黑" panose="020B0503020204020204" pitchFamily="34" charset="-122"/>
              <a:ea typeface="微软雅黑" panose="020B0503020204020204" pitchFamily="34" charset="-122"/>
            </a:endParaRPr>
          </a:p>
          <a:p>
            <a:pPr lvl="1">
              <a:lnSpc>
                <a:spcPct val="150000"/>
              </a:lnSpc>
              <a:buFont typeface="Arial" panose="020B0604020202090204" pitchFamily="34" charset="0"/>
              <a:buChar char="•"/>
            </a:pPr>
            <a:r>
              <a:rPr lang="zh-CN" altLang="en-US" sz="2400" dirty="0" smtClean="0">
                <a:latin typeface="微软雅黑" panose="020B0503020204020204" pitchFamily="34" charset="-122"/>
                <a:ea typeface="微软雅黑" panose="020B0503020204020204" pitchFamily="34" charset="-122"/>
              </a:rPr>
              <a:t>每个</a:t>
            </a:r>
            <a:r>
              <a:rPr lang="zh-CN" altLang="en-US" sz="2400" dirty="0">
                <a:latin typeface="微软雅黑" panose="020B0503020204020204" pitchFamily="34" charset="-122"/>
                <a:ea typeface="微软雅黑" panose="020B0503020204020204" pitchFamily="34" charset="-122"/>
              </a:rPr>
              <a:t>报文</a:t>
            </a:r>
            <a:r>
              <a:rPr lang="zh-CN" altLang="en-US" sz="2400" dirty="0" smtClean="0">
                <a:latin typeface="微软雅黑" panose="020B0503020204020204" pitchFamily="34" charset="-122"/>
                <a:ea typeface="微软雅黑" panose="020B0503020204020204" pitchFamily="34" charset="-122"/>
              </a:rPr>
              <a:t>段</a:t>
            </a:r>
            <a:r>
              <a:rPr lang="zh-CN" altLang="en-US" sz="2400" dirty="0">
                <a:latin typeface="微软雅黑" panose="020B0503020204020204" pitchFamily="34" charset="-122"/>
                <a:ea typeface="微软雅黑" panose="020B0503020204020204" pitchFamily="34" charset="-122"/>
              </a:rPr>
              <a:t>有源和目的端口号 </a:t>
            </a:r>
            <a:br>
              <a:rPr lang="zh-CN" altLang="en-US" sz="2400" dirty="0">
                <a:latin typeface="微软雅黑" panose="020B0503020204020204" pitchFamily="34" charset="-122"/>
                <a:ea typeface="微软雅黑" panose="020B0503020204020204" pitchFamily="34" charset="-122"/>
              </a:rPr>
            </a:br>
            <a:r>
              <a:rPr lang="zh-CN" altLang="en-US" sz="2400" dirty="0">
                <a:latin typeface="微软雅黑" panose="020B0503020204020204" pitchFamily="34" charset="-122"/>
                <a:ea typeface="微软雅黑" panose="020B0503020204020204" pitchFamily="34" charset="-122"/>
              </a:rPr>
              <a:t>（回忆</a:t>
            </a:r>
            <a:r>
              <a:rPr lang="en-US" altLang="zh-CN" sz="2400" dirty="0">
                <a:latin typeface="微软雅黑" panose="020B0503020204020204" pitchFamily="34" charset="-122"/>
                <a:ea typeface="微软雅黑" panose="020B0503020204020204" pitchFamily="34" charset="-122"/>
              </a:rPr>
              <a:t>: </a:t>
            </a:r>
            <a:r>
              <a:rPr lang="zh-CN" altLang="en-US" sz="2400" dirty="0">
                <a:latin typeface="微软雅黑" panose="020B0503020204020204" pitchFamily="34" charset="-122"/>
                <a:ea typeface="微软雅黑" panose="020B0503020204020204" pitchFamily="34" charset="-122"/>
              </a:rPr>
              <a:t>对于特定应用程序具有周知端口号</a:t>
            </a:r>
            <a:r>
              <a:rPr lang="en-US" altLang="zh-CN" sz="2400" dirty="0">
                <a:latin typeface="微软雅黑" panose="020B0503020204020204" pitchFamily="34" charset="-122"/>
                <a:ea typeface="微软雅黑" panose="020B0503020204020204" pitchFamily="34" charset="-122"/>
              </a:rPr>
              <a:t>)</a:t>
            </a:r>
            <a:endParaRPr lang="en-US" altLang="zh-CN" sz="2400" dirty="0">
              <a:latin typeface="微软雅黑" panose="020B0503020204020204" pitchFamily="34" charset="-122"/>
              <a:ea typeface="微软雅黑" panose="020B0503020204020204" pitchFamily="34" charset="-122"/>
            </a:endParaRPr>
          </a:p>
          <a:p>
            <a:pPr>
              <a:lnSpc>
                <a:spcPct val="150000"/>
              </a:lnSpc>
              <a:buFont typeface="Arial" panose="020B0604020202090204" pitchFamily="34" charset="0"/>
              <a:buChar char="•"/>
            </a:pPr>
            <a:r>
              <a:rPr lang="zh-CN" altLang="en-US" sz="2400" dirty="0">
                <a:latin typeface="微软雅黑" panose="020B0503020204020204" pitchFamily="34" charset="-122"/>
                <a:ea typeface="微软雅黑" panose="020B0503020204020204" pitchFamily="34" charset="-122"/>
              </a:rPr>
              <a:t>主机用</a:t>
            </a:r>
            <a:r>
              <a:rPr lang="en-US" altLang="zh-CN" sz="2400" dirty="0">
                <a:latin typeface="微软雅黑" panose="020B0503020204020204" pitchFamily="34" charset="-122"/>
                <a:ea typeface="微软雅黑" panose="020B0503020204020204" pitchFamily="34" charset="-122"/>
              </a:rPr>
              <a:t>IP</a:t>
            </a:r>
            <a:r>
              <a:rPr lang="zh-CN" altLang="en-US" sz="2400" dirty="0">
                <a:latin typeface="微软雅黑" panose="020B0503020204020204" pitchFamily="34" charset="-122"/>
                <a:ea typeface="微软雅黑" panose="020B0503020204020204" pitchFamily="34" charset="-122"/>
              </a:rPr>
              <a:t>地址和端口号</a:t>
            </a:r>
            <a:r>
              <a:rPr lang="zh-CN" altLang="en-US" sz="2400" dirty="0" smtClean="0">
                <a:latin typeface="微软雅黑" panose="020B0503020204020204" pitchFamily="34" charset="-122"/>
                <a:ea typeface="微软雅黑" panose="020B0503020204020204" pitchFamily="34" charset="-122"/>
              </a:rPr>
              <a:t>指明报文段</a:t>
            </a:r>
            <a:r>
              <a:rPr lang="zh-CN" altLang="en-US" sz="2400" dirty="0">
                <a:latin typeface="微软雅黑" panose="020B0503020204020204" pitchFamily="34" charset="-122"/>
                <a:ea typeface="微软雅黑" panose="020B0503020204020204" pitchFamily="34" charset="-122"/>
              </a:rPr>
              <a:t>属于哪个合适的套接字</a:t>
            </a:r>
            <a:endParaRPr lang="zh-CN" altLang="en-US" sz="24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par>
                          <p:cTn id="19" fill="hold">
                            <p:stCondLst>
                              <p:cond delay="500"/>
                            </p:stCondLst>
                            <p:childTnLst>
                              <p:par>
                                <p:cTn id="20" presetID="10" presetClass="entr" presetSubtype="0" fill="hold" grpId="0" nodeType="afterEffect">
                                  <p:stCondLst>
                                    <p:cond delay="0"/>
                                  </p:stCondLst>
                                  <p:childTnLst>
                                    <p:set>
                                      <p:cBhvr>
                                        <p:cTn id="21" dur="1" fill="hold">
                                          <p:stCondLst>
                                            <p:cond delay="0"/>
                                          </p:stCondLst>
                                        </p:cTn>
                                        <p:tgtEl>
                                          <p:spTgt spid="5"/>
                                        </p:tgtEl>
                                        <p:attrNameLst>
                                          <p:attrName>style.visibility</p:attrName>
                                        </p:attrNameLst>
                                      </p:cBhvr>
                                      <p:to>
                                        <p:strVal val="visible"/>
                                      </p:to>
                                    </p:set>
                                    <p:animEffect transition="in" filter="fade">
                                      <p:cBhvr>
                                        <p:cTn id="22" dur="500"/>
                                        <p:tgtEl>
                                          <p:spTgt spid="5"/>
                                        </p:tgtEl>
                                      </p:cBhvr>
                                    </p:animEffect>
                                  </p:childTnLst>
                                </p:cTn>
                              </p:par>
                              <p:par>
                                <p:cTn id="23" presetID="10"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animEffect transition="in" filter="fade">
                                      <p:cBhvr>
                                        <p:cTn id="25" dur="500"/>
                                        <p:tgtEl>
                                          <p:spTgt spid="6"/>
                                        </p:tgtEl>
                                      </p:cBhvr>
                                    </p:animEffect>
                                  </p:childTnLst>
                                </p:cTn>
                              </p:par>
                              <p:par>
                                <p:cTn id="26" presetID="10" presetClass="entr" presetSubtype="0" fill="hold" grpId="0" nodeType="withEffect">
                                  <p:stCondLst>
                                    <p:cond delay="0"/>
                                  </p:stCondLst>
                                  <p:childTnLst>
                                    <p:set>
                                      <p:cBhvr>
                                        <p:cTn id="27" dur="1" fill="hold">
                                          <p:stCondLst>
                                            <p:cond delay="0"/>
                                          </p:stCondLst>
                                        </p:cTn>
                                        <p:tgtEl>
                                          <p:spTgt spid="7"/>
                                        </p:tgtEl>
                                        <p:attrNameLst>
                                          <p:attrName>style.visibility</p:attrName>
                                        </p:attrNameLst>
                                      </p:cBhvr>
                                      <p:to>
                                        <p:strVal val="visible"/>
                                      </p:to>
                                    </p:set>
                                    <p:animEffect transition="in" filter="fade">
                                      <p:cBhvr>
                                        <p:cTn id="28" dur="500"/>
                                        <p:tgtEl>
                                          <p:spTgt spid="7"/>
                                        </p:tgtEl>
                                      </p:cBhvr>
                                    </p:animEffect>
                                  </p:childTnLst>
                                </p:cTn>
                              </p:par>
                              <p:par>
                                <p:cTn id="29" presetID="10" presetClass="entr" presetSubtype="0" fill="hold" grpId="0" nodeType="withEffect">
                                  <p:stCondLst>
                                    <p:cond delay="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0"/>
                                  </p:stCondLst>
                                  <p:childTnLst>
                                    <p:set>
                                      <p:cBhvr>
                                        <p:cTn id="33" dur="1" fill="hold">
                                          <p:stCondLst>
                                            <p:cond delay="0"/>
                                          </p:stCondLst>
                                        </p:cTn>
                                        <p:tgtEl>
                                          <p:spTgt spid="9"/>
                                        </p:tgtEl>
                                        <p:attrNameLst>
                                          <p:attrName>style.visibility</p:attrName>
                                        </p:attrNameLst>
                                      </p:cBhvr>
                                      <p:to>
                                        <p:strVal val="visible"/>
                                      </p:to>
                                    </p:set>
                                    <p:animEffect transition="in" filter="fade">
                                      <p:cBhvr>
                                        <p:cTn id="34" dur="500"/>
                                        <p:tgtEl>
                                          <p:spTgt spid="9"/>
                                        </p:tgtEl>
                                      </p:cBhvr>
                                    </p:animEffect>
                                  </p:childTnLst>
                                </p:cTn>
                              </p:par>
                              <p:par>
                                <p:cTn id="35" presetID="10" presetClass="entr" presetSubtype="0" fill="hold" nodeType="withEffect">
                                  <p:stCondLst>
                                    <p:cond delay="0"/>
                                  </p:stCondLst>
                                  <p:childTnLst>
                                    <p:set>
                                      <p:cBhvr>
                                        <p:cTn id="36" dur="1" fill="hold">
                                          <p:stCondLst>
                                            <p:cond delay="0"/>
                                          </p:stCondLst>
                                        </p:cTn>
                                        <p:tgtEl>
                                          <p:spTgt spid="10"/>
                                        </p:tgtEl>
                                        <p:attrNameLst>
                                          <p:attrName>style.visibility</p:attrName>
                                        </p:attrNameLst>
                                      </p:cBhvr>
                                      <p:to>
                                        <p:strVal val="visible"/>
                                      </p:to>
                                    </p:set>
                                    <p:animEffect transition="in" filter="fade">
                                      <p:cBhvr>
                                        <p:cTn id="37" dur="500"/>
                                        <p:tgtEl>
                                          <p:spTgt spid="10"/>
                                        </p:tgtEl>
                                      </p:cBhvr>
                                    </p:animEffect>
                                  </p:childTnLst>
                                </p:cTn>
                              </p:par>
                              <p:par>
                                <p:cTn id="38" presetID="10" presetClass="entr" presetSubtype="0" fill="hold" nodeType="withEffect">
                                  <p:stCondLst>
                                    <p:cond delay="0"/>
                                  </p:stCondLst>
                                  <p:childTnLst>
                                    <p:set>
                                      <p:cBhvr>
                                        <p:cTn id="39" dur="1" fill="hold">
                                          <p:stCondLst>
                                            <p:cond delay="0"/>
                                          </p:stCondLst>
                                        </p:cTn>
                                        <p:tgtEl>
                                          <p:spTgt spid="11"/>
                                        </p:tgtEl>
                                        <p:attrNameLst>
                                          <p:attrName>style.visibility</p:attrName>
                                        </p:attrNameLst>
                                      </p:cBhvr>
                                      <p:to>
                                        <p:strVal val="visible"/>
                                      </p:to>
                                    </p:set>
                                    <p:animEffect transition="in" filter="fade">
                                      <p:cBhvr>
                                        <p:cTn id="40" dur="500"/>
                                        <p:tgtEl>
                                          <p:spTgt spid="11"/>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12"/>
                                        </p:tgtEl>
                                        <p:attrNameLst>
                                          <p:attrName>style.visibility</p:attrName>
                                        </p:attrNameLst>
                                      </p:cBhvr>
                                      <p:to>
                                        <p:strVal val="visible"/>
                                      </p:to>
                                    </p:set>
                                    <p:animEffect transition="in" filter="fade">
                                      <p:cBhvr>
                                        <p:cTn id="43" dur="500"/>
                                        <p:tgtEl>
                                          <p:spTgt spid="12"/>
                                        </p:tgtEl>
                                      </p:cBhvr>
                                    </p:animEffect>
                                  </p:childTnLst>
                                </p:cTn>
                              </p:par>
                              <p:par>
                                <p:cTn id="44" presetID="10" presetClass="entr" presetSubtype="0" fill="hold" nodeType="with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fade">
                                      <p:cBhvr>
                                        <p:cTn id="46" dur="500"/>
                                        <p:tgtEl>
                                          <p:spTgt spid="13"/>
                                        </p:tgtEl>
                                      </p:cBhvr>
                                    </p:animEffect>
                                  </p:childTnLst>
                                </p:cTn>
                              </p:par>
                              <p:par>
                                <p:cTn id="47" presetID="10" presetClass="entr" presetSubtype="0" fill="hold" nodeType="withEffect">
                                  <p:stCondLst>
                                    <p:cond delay="0"/>
                                  </p:stCondLst>
                                  <p:childTnLst>
                                    <p:set>
                                      <p:cBhvr>
                                        <p:cTn id="48" dur="1" fill="hold">
                                          <p:stCondLst>
                                            <p:cond delay="0"/>
                                          </p:stCondLst>
                                        </p:cTn>
                                        <p:tgtEl>
                                          <p:spTgt spid="14"/>
                                        </p:tgtEl>
                                        <p:attrNameLst>
                                          <p:attrName>style.visibility</p:attrName>
                                        </p:attrNameLst>
                                      </p:cBhvr>
                                      <p:to>
                                        <p:strVal val="visible"/>
                                      </p:to>
                                    </p:set>
                                    <p:animEffect transition="in" filter="fade">
                                      <p:cBhvr>
                                        <p:cTn id="49" dur="500"/>
                                        <p:tgtEl>
                                          <p:spTgt spid="14"/>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5"/>
                                        </p:tgtEl>
                                        <p:attrNameLst>
                                          <p:attrName>style.visibility</p:attrName>
                                        </p:attrNameLst>
                                      </p:cBhvr>
                                      <p:to>
                                        <p:strVal val="visible"/>
                                      </p:to>
                                    </p:set>
                                    <p:animEffect transition="in" filter="fade">
                                      <p:cBhvr>
                                        <p:cTn id="52" dur="500"/>
                                        <p:tgtEl>
                                          <p:spTgt spid="15"/>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16"/>
                                        </p:tgtEl>
                                        <p:attrNameLst>
                                          <p:attrName>style.visibility</p:attrName>
                                        </p:attrNameLst>
                                      </p:cBhvr>
                                      <p:to>
                                        <p:strVal val="visible"/>
                                      </p:to>
                                    </p:set>
                                    <p:animEffect transition="in" filter="fade">
                                      <p:cBhvr>
                                        <p:cTn id="55" dur="500"/>
                                        <p:tgtEl>
                                          <p:spTgt spid="16"/>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17"/>
                                        </p:tgtEl>
                                        <p:attrNameLst>
                                          <p:attrName>style.visibility</p:attrName>
                                        </p:attrNameLst>
                                      </p:cBhvr>
                                      <p:to>
                                        <p:strVal val="visible"/>
                                      </p:to>
                                    </p:set>
                                    <p:animEffect transition="in" filter="fade">
                                      <p:cBhvr>
                                        <p:cTn id="58"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5" grpId="0" animBg="1"/>
      <p:bldP spid="6" grpId="0" animBg="1"/>
      <p:bldP spid="7" grpId="0"/>
      <p:bldP spid="8" grpId="0"/>
      <p:bldP spid="12" grpId="0"/>
      <p:bldP spid="15" grpId="0"/>
      <p:bldP spid="16" grpId="0"/>
      <p:bldP spid="17" grpId="0"/>
      <p:bldP spid="2"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pPr>
              <a:defRPr/>
            </a:pPr>
            <a:r>
              <a:rPr lang="en-US" altLang="zh-CN"/>
              <a:t> </a:t>
            </a:r>
            <a:r>
              <a:rPr lang="zh-CN" altLang="en-US"/>
              <a:t>总复习</a:t>
            </a:r>
            <a:endParaRPr lang="zh-CN" altLang="en-US">
              <a:latin typeface="Times New Roman" panose="02020503050405090304" pitchFamily="18" charset="0"/>
            </a:endParaRPr>
          </a:p>
        </p:txBody>
      </p:sp>
      <p:sp>
        <p:nvSpPr>
          <p:cNvPr id="21507" name="矩形 3"/>
          <p:cNvSpPr>
            <a:spLocks noChangeArrowheads="1"/>
          </p:cNvSpPr>
          <p:nvPr/>
        </p:nvSpPr>
        <p:spPr bwMode="auto">
          <a:xfrm>
            <a:off x="1524000" y="485775"/>
            <a:ext cx="8852170" cy="59647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20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defRPr>
            </a:lvl9pPr>
          </a:lstStyle>
          <a:p>
            <a:r>
              <a:rPr lang="zh-CN" altLang="en-US" sz="2400" dirty="0">
                <a:latin typeface="微软雅黑" panose="020B0503020204020204" pitchFamily="34" charset="-122"/>
                <a:ea typeface="微软雅黑" panose="020B0503020204020204" pitchFamily="34" charset="-122"/>
              </a:rPr>
              <a:t>涉及的应用题</a:t>
            </a:r>
            <a:endParaRPr lang="zh-CN" altLang="en-US" sz="2400"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最短路径的求解：包括链路状态算法和距离向量。要求求解最短路径、画出最短路径树、构建转发表。</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DHCP</a:t>
            </a:r>
            <a:r>
              <a:rPr lang="zh-CN" altLang="en-US" dirty="0">
                <a:latin typeface="微软雅黑" panose="020B0503020204020204" pitchFamily="34" charset="-122"/>
                <a:ea typeface="微软雅黑" panose="020B0503020204020204" pitchFamily="34" charset="-122"/>
              </a:rPr>
              <a:t>的交互过程中地址</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检验和、</a:t>
            </a:r>
            <a:r>
              <a:rPr lang="en-US" altLang="zh-CN" dirty="0">
                <a:latin typeface="微软雅黑" panose="020B0503020204020204" pitchFamily="34" charset="-122"/>
                <a:ea typeface="微软雅黑" panose="020B0503020204020204" pitchFamily="34" charset="-122"/>
              </a:rPr>
              <a:t>CRC</a:t>
            </a:r>
            <a:r>
              <a:rPr lang="zh-CN" altLang="en-US" dirty="0">
                <a:latin typeface="微软雅黑" panose="020B0503020204020204" pitchFamily="34" charset="-122"/>
                <a:ea typeface="微软雅黑" panose="020B0503020204020204" pitchFamily="34" charset="-122"/>
              </a:rPr>
              <a:t>的计算</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CSMA/CD</a:t>
            </a:r>
            <a:r>
              <a:rPr lang="zh-CN" altLang="en-US" dirty="0">
                <a:latin typeface="微软雅黑" panose="020B0503020204020204" pitchFamily="34" charset="-122"/>
                <a:ea typeface="微软雅黑" panose="020B0503020204020204" pitchFamily="34" charset="-122"/>
              </a:rPr>
              <a:t>协议的指数回退</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en-US" altLang="zh-CN" dirty="0">
                <a:latin typeface="微软雅黑" panose="020B0503020204020204" pitchFamily="34" charset="-122"/>
                <a:ea typeface="微软雅黑" panose="020B0503020204020204" pitchFamily="34" charset="-122"/>
              </a:rPr>
              <a:t>ARP</a:t>
            </a:r>
            <a:r>
              <a:rPr lang="zh-CN" altLang="en-US" dirty="0">
                <a:latin typeface="微软雅黑" panose="020B0503020204020204" pitchFamily="34" charset="-122"/>
                <a:ea typeface="微软雅黑" panose="020B0503020204020204" pitchFamily="34" charset="-122"/>
              </a:rPr>
              <a:t>协议的工作工作，以及数据在不同子网间传输时，其</a:t>
            </a:r>
            <a:r>
              <a:rPr lang="en-US" altLang="zh-CN" dirty="0">
                <a:latin typeface="微软雅黑" panose="020B0503020204020204" pitchFamily="34" charset="-122"/>
                <a:ea typeface="微软雅黑" panose="020B0503020204020204" pitchFamily="34" charset="-122"/>
              </a:rPr>
              <a:t>mac</a:t>
            </a:r>
            <a:r>
              <a:rPr lang="zh-CN" altLang="en-US" dirty="0">
                <a:latin typeface="微软雅黑" panose="020B0503020204020204" pitchFamily="34" charset="-122"/>
                <a:ea typeface="微软雅黑" panose="020B0503020204020204" pitchFamily="34" charset="-122"/>
              </a:rPr>
              <a:t>地址的变化</a:t>
            </a:r>
            <a:endParaRPr lang="en-US" altLang="zh-CN" dirty="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交换机的交换表的建立：</a:t>
            </a:r>
            <a:r>
              <a:rPr lang="zh-CN" altLang="en-US" dirty="0" smtClean="0">
                <a:latin typeface="微软雅黑" panose="020B0503020204020204" pitchFamily="34" charset="-122"/>
                <a:ea typeface="微软雅黑" panose="020B0503020204020204" pitchFamily="34" charset="-122"/>
              </a:rPr>
              <a:t>自学习</a:t>
            </a:r>
            <a:endParaRPr lang="en-US" altLang="zh-CN" dirty="0" smtClean="0">
              <a:latin typeface="微软雅黑" panose="020B0503020204020204" pitchFamily="34" charset="-122"/>
              <a:ea typeface="微软雅黑" panose="020B0503020204020204" pitchFamily="34" charset="-122"/>
            </a:endParaRPr>
          </a:p>
          <a:p>
            <a:pPr lvl="1">
              <a:lnSpc>
                <a:spcPct val="150000"/>
              </a:lnSpc>
            </a:pPr>
            <a:r>
              <a:rPr lang="zh-CN" altLang="en-US" dirty="0">
                <a:latin typeface="微软雅黑" panose="020B0503020204020204" pitchFamily="34" charset="-122"/>
                <a:ea typeface="微软雅黑" panose="020B0503020204020204" pitchFamily="34" charset="-122"/>
              </a:rPr>
              <a:t>网络编程</a:t>
            </a:r>
            <a:endParaRPr lang="zh-CN" altLang="en-US" dirty="0">
              <a:latin typeface="微软雅黑" panose="020B0503020204020204" pitchFamily="34" charset="-122"/>
              <a:ea typeface="微软雅黑" panose="020B0503020204020204" pitchFamily="34" charset="-122"/>
            </a:endParaRP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57237" y="1696954"/>
            <a:ext cx="6211225" cy="4326773"/>
            <a:chOff x="55321" y="4273550"/>
            <a:chExt cx="7494036" cy="2195082"/>
          </a:xfrm>
        </p:grpSpPr>
        <p:sp>
          <p:nvSpPr>
            <p:cNvPr id="10" name="圆角矩形 9"/>
            <p:cNvSpPr/>
            <p:nvPr/>
          </p:nvSpPr>
          <p:spPr>
            <a:xfrm>
              <a:off x="55321" y="444139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1"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圆角矩形 7"/>
          <p:cNvSpPr/>
          <p:nvPr/>
        </p:nvSpPr>
        <p:spPr>
          <a:xfrm>
            <a:off x="930617" y="2027793"/>
            <a:ext cx="4668801" cy="3995934"/>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387842" y="710268"/>
            <a:ext cx="3416320" cy="523220"/>
          </a:xfrm>
          <a:prstGeom prst="rect">
            <a:avLst/>
          </a:prstGeom>
        </p:spPr>
        <p:txBody>
          <a:bodyPr wrap="none">
            <a:spAutoFit/>
          </a:bodyPr>
          <a:lstStyle/>
          <a:p>
            <a:pPr algn="ctr"/>
            <a:r>
              <a:rPr lang="zh-CN" altLang="en-US" sz="2800" b="1" dirty="0">
                <a:solidFill>
                  <a:schemeClr val="accent1"/>
                </a:solidFill>
                <a:cs typeface="+mn-ea"/>
                <a:sym typeface="+mn-lt"/>
              </a:rPr>
              <a:t>面向连接的多路分解</a:t>
            </a:r>
            <a:endParaRPr lang="en-US" altLang="zh-CN" sz="28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矩形 1"/>
          <p:cNvSpPr/>
          <p:nvPr/>
        </p:nvSpPr>
        <p:spPr>
          <a:xfrm>
            <a:off x="1324529" y="2297205"/>
            <a:ext cx="4234035" cy="3785652"/>
          </a:xfrm>
          <a:prstGeom prst="rect">
            <a:avLst/>
          </a:prstGeom>
        </p:spPr>
        <p:txBody>
          <a:bodyPr wrap="square">
            <a:spAutoFit/>
          </a:bodyPr>
          <a:lstStyle/>
          <a:p>
            <a:pPr marL="342900" indent="-342900">
              <a:lnSpc>
                <a:spcPct val="150000"/>
              </a:lnSpc>
              <a:buFont typeface="Wingdings" panose="05000000000000000000" pitchFamily="2" charset="2"/>
              <a:buChar char="l"/>
              <a:defRPr/>
            </a:pPr>
            <a:r>
              <a:rPr lang="en-US" altLang="zh-CN" sz="2000" dirty="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套接字由</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部分指定</a:t>
            </a:r>
            <a:r>
              <a:rPr lang="en-US" altLang="zh-CN" sz="2000" dirty="0">
                <a:solidFill>
                  <a:schemeClr val="bg1"/>
                </a:solidFill>
                <a:latin typeface="微软雅黑" panose="020B0503020204020204" pitchFamily="34" charset="-122"/>
                <a:ea typeface="微软雅黑" panose="020B0503020204020204" pitchFamily="34" charset="-122"/>
              </a:rPr>
              <a:t>: </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源</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endParaRPr lang="zh-CN" altLang="en-US"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源端口号</a:t>
            </a:r>
            <a:endParaRPr lang="zh-CN" altLang="en-US"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目的</a:t>
            </a:r>
            <a:r>
              <a:rPr lang="en-US" altLang="zh-CN" sz="2000" dirty="0">
                <a:solidFill>
                  <a:schemeClr val="bg1"/>
                </a:solidFill>
                <a:latin typeface="微软雅黑" panose="020B0503020204020204" pitchFamily="34" charset="-122"/>
                <a:ea typeface="微软雅黑" panose="020B0503020204020204" pitchFamily="34" charset="-122"/>
              </a:rPr>
              <a:t>IP</a:t>
            </a:r>
            <a:r>
              <a:rPr lang="zh-CN" altLang="en-US" sz="2000" dirty="0">
                <a:solidFill>
                  <a:schemeClr val="bg1"/>
                </a:solidFill>
                <a:latin typeface="微软雅黑" panose="020B0503020204020204" pitchFamily="34" charset="-122"/>
                <a:ea typeface="微软雅黑" panose="020B0503020204020204" pitchFamily="34" charset="-122"/>
              </a:rPr>
              <a:t>地址</a:t>
            </a:r>
            <a:endParaRPr lang="zh-CN" altLang="en-US"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dirty="0">
                <a:solidFill>
                  <a:schemeClr val="bg1"/>
                </a:solidFill>
                <a:latin typeface="微软雅黑" panose="020B0503020204020204" pitchFamily="34" charset="-122"/>
                <a:ea typeface="微软雅黑" panose="020B0503020204020204" pitchFamily="34" charset="-122"/>
              </a:rPr>
              <a:t>目的端口号</a:t>
            </a:r>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defRPr/>
            </a:pPr>
            <a:r>
              <a:rPr lang="zh-CN" altLang="en-US" sz="2000" dirty="0">
                <a:solidFill>
                  <a:schemeClr val="bg1"/>
                </a:solidFill>
                <a:latin typeface="微软雅黑" panose="020B0503020204020204" pitchFamily="34" charset="-122"/>
                <a:ea typeface="微软雅黑" panose="020B0503020204020204" pitchFamily="34" charset="-122"/>
              </a:rPr>
              <a:t>接收主机使用所有四个值</a:t>
            </a:r>
            <a:r>
              <a:rPr lang="zh-CN" altLang="en-US" sz="2000" dirty="0" smtClean="0">
                <a:solidFill>
                  <a:schemeClr val="bg1"/>
                </a:solidFill>
                <a:latin typeface="微软雅黑" panose="020B0503020204020204" pitchFamily="34" charset="-122"/>
                <a:ea typeface="微软雅黑" panose="020B0503020204020204" pitchFamily="34" charset="-122"/>
              </a:rPr>
              <a:t>将</a:t>
            </a:r>
            <a:r>
              <a:rPr lang="zh-CN" altLang="en-US" sz="2000" dirty="0">
                <a:solidFill>
                  <a:schemeClr val="bg1"/>
                </a:solidFill>
                <a:latin typeface="微软雅黑" panose="020B0503020204020204" pitchFamily="34" charset="-122"/>
                <a:ea typeface="微软雅黑" panose="020B0503020204020204" pitchFamily="34" charset="-122"/>
              </a:rPr>
              <a:t>报文</a:t>
            </a:r>
            <a:r>
              <a:rPr lang="zh-CN" altLang="en-US" sz="2000" dirty="0" smtClean="0">
                <a:solidFill>
                  <a:schemeClr val="bg1"/>
                </a:solidFill>
                <a:latin typeface="微软雅黑" panose="020B0503020204020204" pitchFamily="34" charset="-122"/>
                <a:ea typeface="微软雅黑" panose="020B0503020204020204" pitchFamily="34" charset="-122"/>
              </a:rPr>
              <a:t>定位</a:t>
            </a:r>
            <a:r>
              <a:rPr lang="zh-CN" altLang="en-US" sz="2000" dirty="0">
                <a:solidFill>
                  <a:schemeClr val="bg1"/>
                </a:solidFill>
                <a:latin typeface="微软雅黑" panose="020B0503020204020204" pitchFamily="34" charset="-122"/>
                <a:ea typeface="微软雅黑" panose="020B0503020204020204" pitchFamily="34" charset="-122"/>
              </a:rPr>
              <a:t>到合适的套接字</a:t>
            </a:r>
            <a:endParaRPr lang="zh-CN" altLang="en-US" sz="2000" dirty="0">
              <a:solidFill>
                <a:schemeClr val="bg1"/>
              </a:solidFill>
              <a:latin typeface="微软雅黑" panose="020B0503020204020204" pitchFamily="34" charset="-122"/>
              <a:ea typeface="微软雅黑" panose="020B0503020204020204" pitchFamily="34" charset="-122"/>
            </a:endParaRPr>
          </a:p>
          <a:p>
            <a:pPr>
              <a:lnSpc>
                <a:spcPct val="150000"/>
              </a:lnSpc>
              <a:defRPr/>
            </a:pPr>
            <a:endParaRPr lang="zh-CN" altLang="en-US" sz="2000" dirty="0">
              <a:solidFill>
                <a:schemeClr val="bg1"/>
              </a:solidFill>
              <a:ea typeface="宋体" charset="-122"/>
            </a:endParaRPr>
          </a:p>
        </p:txBody>
      </p:sp>
      <p:sp>
        <p:nvSpPr>
          <p:cNvPr id="3" name="矩形 2"/>
          <p:cNvSpPr/>
          <p:nvPr/>
        </p:nvSpPr>
        <p:spPr>
          <a:xfrm>
            <a:off x="6429855" y="2284347"/>
            <a:ext cx="5169670" cy="2862322"/>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000" dirty="0">
                <a:solidFill>
                  <a:schemeClr val="bg1"/>
                </a:solidFill>
                <a:latin typeface="微软雅黑" panose="020B0503020204020204" pitchFamily="34" charset="-122"/>
                <a:ea typeface="微软雅黑" panose="020B0503020204020204" pitchFamily="34" charset="-122"/>
              </a:rPr>
              <a:t>服务器主机支持很多同时</a:t>
            </a:r>
            <a:r>
              <a:rPr lang="zh-CN" altLang="en-US" sz="2000" dirty="0" smtClean="0">
                <a:solidFill>
                  <a:schemeClr val="bg1"/>
                </a:solidFill>
                <a:latin typeface="微软雅黑" panose="020B0503020204020204" pitchFamily="34" charset="-122"/>
                <a:ea typeface="微软雅黑" panose="020B0503020204020204" pitchFamily="34" charset="-122"/>
              </a:rPr>
              <a:t>的</a:t>
            </a:r>
            <a:r>
              <a:rPr lang="en-US" altLang="zh-CN" sz="2000" dirty="0" smtClean="0">
                <a:solidFill>
                  <a:schemeClr val="bg1"/>
                </a:solidFill>
                <a:latin typeface="微软雅黑" panose="020B0503020204020204" pitchFamily="34" charset="-122"/>
                <a:ea typeface="微软雅黑" panose="020B0503020204020204" pitchFamily="34" charset="-122"/>
              </a:rPr>
              <a:t>TCP </a:t>
            </a:r>
            <a:r>
              <a:rPr lang="zh-CN" altLang="en-US" sz="2000" dirty="0">
                <a:solidFill>
                  <a:schemeClr val="bg1"/>
                </a:solidFill>
                <a:latin typeface="微软雅黑" panose="020B0503020204020204" pitchFamily="34" charset="-122"/>
                <a:ea typeface="微软雅黑" panose="020B0503020204020204" pitchFamily="34" charset="-122"/>
              </a:rPr>
              <a:t>套接字</a:t>
            </a:r>
            <a:r>
              <a:rPr lang="en-US" altLang="zh-CN" sz="2000" dirty="0">
                <a:solidFill>
                  <a:schemeClr val="bg1"/>
                </a:solidFill>
                <a:latin typeface="微软雅黑" panose="020B0503020204020204" pitchFamily="34" charset="-122"/>
                <a:ea typeface="微软雅黑" panose="020B0503020204020204" pitchFamily="34" charset="-122"/>
              </a:rPr>
              <a:t>:</a:t>
            </a:r>
            <a:endParaRPr lang="en-US" altLang="zh-CN"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每个套接字用</a:t>
            </a:r>
            <a:r>
              <a:rPr lang="en-US" altLang="zh-CN" sz="2000" dirty="0">
                <a:solidFill>
                  <a:schemeClr val="bg1"/>
                </a:solidFill>
                <a:latin typeface="微软雅黑" panose="020B0503020204020204" pitchFamily="34" charset="-122"/>
                <a:ea typeface="微软雅黑" panose="020B0503020204020204" pitchFamily="34" charset="-122"/>
              </a:rPr>
              <a:t>4</a:t>
            </a:r>
            <a:r>
              <a:rPr lang="zh-CN" altLang="en-US" sz="2000" dirty="0">
                <a:solidFill>
                  <a:schemeClr val="bg1"/>
                </a:solidFill>
                <a:latin typeface="微软雅黑" panose="020B0503020204020204" pitchFamily="34" charset="-122"/>
                <a:ea typeface="微软雅黑" panose="020B0503020204020204" pitchFamily="34" charset="-122"/>
              </a:rPr>
              <a:t>部分来表示</a:t>
            </a:r>
            <a:endParaRPr lang="zh-CN" altLang="en-US" sz="2000" dirty="0">
              <a:solidFill>
                <a:schemeClr val="bg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en-US" altLang="zh-CN" sz="2000" dirty="0">
                <a:solidFill>
                  <a:schemeClr val="bg1"/>
                </a:solidFill>
                <a:latin typeface="微软雅黑" panose="020B0503020204020204" pitchFamily="34" charset="-122"/>
                <a:ea typeface="微软雅黑" panose="020B0503020204020204" pitchFamily="34" charset="-122"/>
              </a:rPr>
              <a:t> Web</a:t>
            </a:r>
            <a:r>
              <a:rPr lang="zh-CN" altLang="en-US" sz="2000" dirty="0">
                <a:solidFill>
                  <a:schemeClr val="bg1"/>
                </a:solidFill>
                <a:latin typeface="微软雅黑" panose="020B0503020204020204" pitchFamily="34" charset="-122"/>
                <a:ea typeface="微软雅黑" panose="020B0503020204020204" pitchFamily="34" charset="-122"/>
              </a:rPr>
              <a:t>服务器对每个连接的客户都有不同的套接字</a:t>
            </a:r>
            <a:endParaRPr lang="zh-CN" altLang="en-US" sz="2000" dirty="0">
              <a:solidFill>
                <a:schemeClr val="bg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pPr>
            <a:r>
              <a:rPr lang="zh-CN" altLang="en-US" sz="2000" dirty="0">
                <a:solidFill>
                  <a:schemeClr val="bg1"/>
                </a:solidFill>
                <a:latin typeface="微软雅黑" panose="020B0503020204020204" pitchFamily="34" charset="-122"/>
                <a:ea typeface="微软雅黑" panose="020B0503020204020204" pitchFamily="34" charset="-122"/>
              </a:rPr>
              <a:t>非持久 </a:t>
            </a:r>
            <a:r>
              <a:rPr lang="en-US" altLang="zh-CN" sz="2000" dirty="0">
                <a:solidFill>
                  <a:schemeClr val="bg1"/>
                </a:solidFill>
                <a:latin typeface="微软雅黑" panose="020B0503020204020204" pitchFamily="34" charset="-122"/>
                <a:ea typeface="微软雅黑" panose="020B0503020204020204" pitchFamily="34" charset="-122"/>
              </a:rPr>
              <a:t>HTTP </a:t>
            </a:r>
            <a:r>
              <a:rPr lang="zh-CN" altLang="en-US" sz="2000" dirty="0">
                <a:solidFill>
                  <a:schemeClr val="bg1"/>
                </a:solidFill>
                <a:latin typeface="微软雅黑" panose="020B0503020204020204" pitchFamily="34" charset="-122"/>
                <a:ea typeface="微软雅黑" panose="020B0503020204020204" pitchFamily="34" charset="-122"/>
              </a:rPr>
              <a:t>将对每个请求有一个不同的套接字</a:t>
            </a:r>
            <a:endParaRPr lang="zh-CN" altLang="en-US" sz="2000" dirty="0">
              <a:solidFill>
                <a:schemeClr val="bg1"/>
              </a:solidFill>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fade">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9"/>
                                        </p:tgtEl>
                                        <p:attrNameLst>
                                          <p:attrName>style.visibility</p:attrName>
                                        </p:attrNameLst>
                                      </p:cBhvr>
                                      <p:to>
                                        <p:strVal val="visible"/>
                                      </p:to>
                                    </p:set>
                                    <p:animEffect transition="in" filter="fade">
                                      <p:cBhvr>
                                        <p:cTn id="26" dur="500"/>
                                        <p:tgtEl>
                                          <p:spTgt spid="9"/>
                                        </p:tgtEl>
                                      </p:cBhvr>
                                    </p:animEffect>
                                  </p:childTnLst>
                                </p:cTn>
                              </p:par>
                              <p:par>
                                <p:cTn id="27" presetID="10" presetClass="entr" presetSubtype="0" fill="hold" grpId="0" nodeType="with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40" grpId="0"/>
      <p:bldP spid="41" grpId="0"/>
      <p:bldP spid="2"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多路复用和多路分解</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3464513" y="710268"/>
            <a:ext cx="5262979" cy="646331"/>
          </a:xfrm>
          <a:prstGeom prst="rect">
            <a:avLst/>
          </a:prstGeom>
        </p:spPr>
        <p:txBody>
          <a:bodyPr wrap="none">
            <a:spAutoFit/>
          </a:bodyPr>
          <a:lstStyle/>
          <a:p>
            <a:pPr algn="ctr"/>
            <a:r>
              <a:rPr lang="zh-CN" altLang="en-US" sz="3600" b="1" dirty="0">
                <a:solidFill>
                  <a:schemeClr val="accent1"/>
                </a:solidFill>
                <a:cs typeface="+mn-ea"/>
                <a:sym typeface="+mn-lt"/>
              </a:rPr>
              <a:t>面向连接的多路分解例子</a:t>
            </a:r>
            <a:endParaRPr lang="en-US" altLang="zh-CN" sz="3600" b="1" dirty="0">
              <a:solidFill>
                <a:schemeClr val="accent1"/>
              </a:solidFill>
              <a:cs typeface="+mn-ea"/>
              <a:sym typeface="+mn-lt"/>
            </a:endParaRPr>
          </a:p>
        </p:txBody>
      </p:sp>
      <p:sp>
        <p:nvSpPr>
          <p:cNvPr id="19" name="Rectangle 2"/>
          <p:cNvSpPr>
            <a:spLocks noChangeArrowheads="1"/>
          </p:cNvSpPr>
          <p:nvPr/>
        </p:nvSpPr>
        <p:spPr bwMode="auto">
          <a:xfrm>
            <a:off x="1601788" y="356683"/>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grpSp>
        <p:nvGrpSpPr>
          <p:cNvPr id="10" name="组合 9"/>
          <p:cNvGrpSpPr/>
          <p:nvPr/>
        </p:nvGrpSpPr>
        <p:grpSpPr>
          <a:xfrm>
            <a:off x="1468410" y="1634323"/>
            <a:ext cx="9512466" cy="4614883"/>
            <a:chOff x="-177828" y="1677988"/>
            <a:chExt cx="9512466" cy="4614883"/>
          </a:xfrm>
        </p:grpSpPr>
        <p:sp>
          <p:nvSpPr>
            <p:cNvPr id="11" name="Freeform 5"/>
            <p:cNvSpPr/>
            <p:nvPr/>
          </p:nvSpPr>
          <p:spPr bwMode="auto">
            <a:xfrm>
              <a:off x="2819400" y="1765300"/>
              <a:ext cx="552450" cy="2082800"/>
            </a:xfrm>
            <a:custGeom>
              <a:avLst/>
              <a:gdLst>
                <a:gd name="T0" fmla="*/ 0 w 348"/>
                <a:gd name="T1" fmla="*/ 2147483647 h 1312"/>
                <a:gd name="T2" fmla="*/ 2147483647 w 348"/>
                <a:gd name="T3" fmla="*/ 0 h 1312"/>
                <a:gd name="T4" fmla="*/ 2147483647 w 348"/>
                <a:gd name="T5" fmla="*/ 2147483647 h 1312"/>
                <a:gd name="T6" fmla="*/ 2147483647 w 348"/>
                <a:gd name="T7" fmla="*/ 2147483647 h 1312"/>
                <a:gd name="T8" fmla="*/ 0 w 348"/>
                <a:gd name="T9" fmla="*/ 2147483647 h 131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48" h="1312">
                  <a:moveTo>
                    <a:pt x="0" y="1306"/>
                  </a:moveTo>
                  <a:lnTo>
                    <a:pt x="348" y="0"/>
                  </a:lnTo>
                  <a:lnTo>
                    <a:pt x="342" y="1258"/>
                  </a:lnTo>
                  <a:lnTo>
                    <a:pt x="180" y="1312"/>
                  </a:lnTo>
                  <a:lnTo>
                    <a:pt x="0" y="1306"/>
                  </a:lnTo>
                  <a:close/>
                </a:path>
              </a:pathLst>
            </a:custGeom>
            <a:gradFill rotWithShape="1">
              <a:gsLst>
                <a:gs pos="0">
                  <a:schemeClr val="bg1"/>
                </a:gs>
                <a:gs pos="100000">
                  <a:schemeClr val="folHlink"/>
                </a:gs>
              </a:gsLst>
              <a:lin ang="0" scaled="1"/>
            </a:gradFill>
            <a:ln w="9525">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2" name="Freeform 6"/>
            <p:cNvSpPr/>
            <p:nvPr/>
          </p:nvSpPr>
          <p:spPr bwMode="auto">
            <a:xfrm>
              <a:off x="417513" y="1944688"/>
              <a:ext cx="460375" cy="2193925"/>
            </a:xfrm>
            <a:custGeom>
              <a:avLst/>
              <a:gdLst>
                <a:gd name="T0" fmla="*/ 2147483647 w 290"/>
                <a:gd name="T1" fmla="*/ 2147483647 h 1382"/>
                <a:gd name="T2" fmla="*/ 0 w 290"/>
                <a:gd name="T3" fmla="*/ 2147483647 h 1382"/>
                <a:gd name="T4" fmla="*/ 2147483647 w 290"/>
                <a:gd name="T5" fmla="*/ 0 h 1382"/>
                <a:gd name="T6" fmla="*/ 2147483647 w 290"/>
                <a:gd name="T7" fmla="*/ 2147483647 h 1382"/>
                <a:gd name="T8" fmla="*/ 2147483647 w 290"/>
                <a:gd name="T9" fmla="*/ 2147483647 h 1382"/>
                <a:gd name="T10" fmla="*/ 2147483647 w 290"/>
                <a:gd name="T11" fmla="*/ 2147483647 h 138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0" h="1382">
                  <a:moveTo>
                    <a:pt x="15" y="1382"/>
                  </a:moveTo>
                  <a:lnTo>
                    <a:pt x="0" y="1360"/>
                  </a:lnTo>
                  <a:lnTo>
                    <a:pt x="290" y="0"/>
                  </a:lnTo>
                  <a:lnTo>
                    <a:pt x="284" y="1258"/>
                  </a:lnTo>
                  <a:lnTo>
                    <a:pt x="182" y="1382"/>
                  </a:lnTo>
                  <a:lnTo>
                    <a:pt x="15" y="1382"/>
                  </a:lnTo>
                  <a:close/>
                </a:path>
              </a:pathLst>
            </a:custGeom>
            <a:gradFill rotWithShape="1">
              <a:gsLst>
                <a:gs pos="0">
                  <a:schemeClr val="bg1"/>
                </a:gs>
                <a:gs pos="100000">
                  <a:schemeClr val="folHlink"/>
                </a:gs>
              </a:gsLst>
              <a:lin ang="0" scaled="1"/>
            </a:gradFill>
            <a:ln w="9525">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3" name="Rectangle 23"/>
            <p:cNvSpPr>
              <a:spLocks noChangeArrowheads="1"/>
            </p:cNvSpPr>
            <p:nvPr/>
          </p:nvSpPr>
          <p:spPr bwMode="auto">
            <a:xfrm>
              <a:off x="933450" y="1911350"/>
              <a:ext cx="1296988"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14" name="Rectangle 24"/>
            <p:cNvSpPr>
              <a:spLocks noChangeArrowheads="1"/>
            </p:cNvSpPr>
            <p:nvPr/>
          </p:nvSpPr>
          <p:spPr bwMode="auto">
            <a:xfrm>
              <a:off x="895350" y="1965325"/>
              <a:ext cx="1273175" cy="1979613"/>
            </a:xfrm>
            <a:prstGeom prst="rect">
              <a:avLst/>
            </a:prstGeom>
            <a:solidFill>
              <a:schemeClr val="bg1"/>
            </a:solidFill>
            <a:ln w="28575">
              <a:solidFill>
                <a:schemeClr val="tx1"/>
              </a:solidFill>
              <a:miter lim="800000"/>
            </a:ln>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15" name="Line 25"/>
            <p:cNvSpPr>
              <a:spLocks noChangeShapeType="1"/>
            </p:cNvSpPr>
            <p:nvPr/>
          </p:nvSpPr>
          <p:spPr bwMode="auto">
            <a:xfrm>
              <a:off x="904875" y="2725738"/>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6" name="Text Box 26"/>
            <p:cNvSpPr txBox="1">
              <a:spLocks noChangeArrowheads="1"/>
            </p:cNvSpPr>
            <p:nvPr/>
          </p:nvSpPr>
          <p:spPr bwMode="auto">
            <a:xfrm>
              <a:off x="862013" y="270827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transport</a:t>
              </a:r>
              <a:endParaRPr lang="en-US" altLang="zh-CN" sz="1800"/>
            </a:p>
          </p:txBody>
        </p:sp>
        <p:sp>
          <p:nvSpPr>
            <p:cNvPr id="17" name="Line 27"/>
            <p:cNvSpPr>
              <a:spLocks noChangeShapeType="1"/>
            </p:cNvSpPr>
            <p:nvPr/>
          </p:nvSpPr>
          <p:spPr bwMode="auto">
            <a:xfrm>
              <a:off x="912813" y="3046413"/>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18" name="Line 28"/>
            <p:cNvSpPr>
              <a:spLocks noChangeShapeType="1"/>
            </p:cNvSpPr>
            <p:nvPr/>
          </p:nvSpPr>
          <p:spPr bwMode="auto">
            <a:xfrm>
              <a:off x="898525" y="3355975"/>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0" name="Line 29"/>
            <p:cNvSpPr>
              <a:spLocks noChangeShapeType="1"/>
            </p:cNvSpPr>
            <p:nvPr/>
          </p:nvSpPr>
          <p:spPr bwMode="auto">
            <a:xfrm>
              <a:off x="898525" y="3641725"/>
              <a:ext cx="1263650" cy="3175"/>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pPr algn="ctr"/>
              <a:endParaRPr lang="zh-CN" altLang="en-US" sz="2400"/>
            </a:p>
          </p:txBody>
        </p:sp>
        <p:sp>
          <p:nvSpPr>
            <p:cNvPr id="21" name="Text Box 26"/>
            <p:cNvSpPr txBox="1">
              <a:spLocks noChangeArrowheads="1"/>
            </p:cNvSpPr>
            <p:nvPr/>
          </p:nvSpPr>
          <p:spPr bwMode="auto">
            <a:xfrm>
              <a:off x="896938" y="19558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application</a:t>
              </a:r>
              <a:endParaRPr lang="en-US" altLang="zh-CN" sz="1800"/>
            </a:p>
          </p:txBody>
        </p:sp>
        <p:sp>
          <p:nvSpPr>
            <p:cNvPr id="22" name="Text Box 26"/>
            <p:cNvSpPr txBox="1">
              <a:spLocks noChangeArrowheads="1"/>
            </p:cNvSpPr>
            <p:nvPr/>
          </p:nvSpPr>
          <p:spPr bwMode="auto">
            <a:xfrm>
              <a:off x="852488" y="3613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physical</a:t>
              </a:r>
              <a:endParaRPr lang="en-US" altLang="zh-CN" sz="1800"/>
            </a:p>
          </p:txBody>
        </p:sp>
        <p:sp>
          <p:nvSpPr>
            <p:cNvPr id="23" name="Text Box 26"/>
            <p:cNvSpPr txBox="1">
              <a:spLocks noChangeArrowheads="1"/>
            </p:cNvSpPr>
            <p:nvPr/>
          </p:nvSpPr>
          <p:spPr bwMode="auto">
            <a:xfrm>
              <a:off x="871538" y="332740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link</a:t>
              </a:r>
              <a:endParaRPr lang="en-US" altLang="zh-CN" sz="1800"/>
            </a:p>
          </p:txBody>
        </p:sp>
        <p:sp>
          <p:nvSpPr>
            <p:cNvPr id="24" name="Text Box 26"/>
            <p:cNvSpPr txBox="1">
              <a:spLocks noChangeArrowheads="1"/>
            </p:cNvSpPr>
            <p:nvPr/>
          </p:nvSpPr>
          <p:spPr bwMode="auto">
            <a:xfrm>
              <a:off x="862013" y="3032125"/>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network</a:t>
              </a:r>
              <a:endParaRPr lang="en-US" altLang="zh-CN" sz="1800"/>
            </a:p>
          </p:txBody>
        </p:sp>
        <p:sp>
          <p:nvSpPr>
            <p:cNvPr id="25" name="Oval 19"/>
            <p:cNvSpPr>
              <a:spLocks noChangeArrowheads="1"/>
            </p:cNvSpPr>
            <p:nvPr/>
          </p:nvSpPr>
          <p:spPr bwMode="auto">
            <a:xfrm>
              <a:off x="1231900" y="2241550"/>
              <a:ext cx="598488"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P3</a:t>
              </a:r>
              <a:endParaRPr lang="en-US" sz="2400">
                <a:latin typeface="Arial" panose="020B0604020202090204" pitchFamily="34" charset="0"/>
                <a:ea typeface="MS PGothic" charset="0"/>
              </a:endParaRPr>
            </a:p>
          </p:txBody>
        </p:sp>
        <p:grpSp>
          <p:nvGrpSpPr>
            <p:cNvPr id="26" name="Group 20"/>
            <p:cNvGrpSpPr/>
            <p:nvPr/>
          </p:nvGrpSpPr>
          <p:grpSpPr bwMode="auto">
            <a:xfrm>
              <a:off x="1200150" y="2565400"/>
              <a:ext cx="620713" cy="228600"/>
              <a:chOff x="1287" y="2524"/>
              <a:chExt cx="260" cy="100"/>
            </a:xfrm>
          </p:grpSpPr>
          <p:sp>
            <p:nvSpPr>
              <p:cNvPr id="146" name="Rectangle 21"/>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47" name="Rectangle 22"/>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48" name="Rectangle 23"/>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49" name="Rectangle 24"/>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27" name="Rectangle 23"/>
            <p:cNvSpPr>
              <a:spLocks noChangeArrowheads="1"/>
            </p:cNvSpPr>
            <p:nvPr/>
          </p:nvSpPr>
          <p:spPr bwMode="auto">
            <a:xfrm>
              <a:off x="3432175" y="1677988"/>
              <a:ext cx="2254250"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28" name="Rectangle 24"/>
            <p:cNvSpPr>
              <a:spLocks noChangeArrowheads="1"/>
            </p:cNvSpPr>
            <p:nvPr/>
          </p:nvSpPr>
          <p:spPr bwMode="auto">
            <a:xfrm>
              <a:off x="3378200" y="1755775"/>
              <a:ext cx="2225675" cy="1979613"/>
            </a:xfrm>
            <a:prstGeom prst="rect">
              <a:avLst/>
            </a:prstGeom>
            <a:solidFill>
              <a:schemeClr val="bg1"/>
            </a:solidFill>
            <a:ln w="28575">
              <a:solidFill>
                <a:schemeClr val="tx1"/>
              </a:solidFill>
              <a:miter lim="800000"/>
            </a:ln>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29" name="Text Box 26"/>
            <p:cNvSpPr txBox="1">
              <a:spLocks noChangeArrowheads="1"/>
            </p:cNvSpPr>
            <p:nvPr/>
          </p:nvSpPr>
          <p:spPr bwMode="auto">
            <a:xfrm>
              <a:off x="3803650" y="24844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transport</a:t>
              </a:r>
              <a:endParaRPr lang="en-US" altLang="zh-CN" sz="1800"/>
            </a:p>
          </p:txBody>
        </p:sp>
        <p:sp>
          <p:nvSpPr>
            <p:cNvPr id="30" name="Text Box 26"/>
            <p:cNvSpPr txBox="1">
              <a:spLocks noChangeArrowheads="1"/>
            </p:cNvSpPr>
            <p:nvPr/>
          </p:nvSpPr>
          <p:spPr bwMode="auto">
            <a:xfrm>
              <a:off x="3857625" y="1708150"/>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application</a:t>
              </a:r>
              <a:endParaRPr lang="en-US" altLang="zh-CN" sz="1800"/>
            </a:p>
          </p:txBody>
        </p:sp>
        <p:sp>
          <p:nvSpPr>
            <p:cNvPr id="31" name="Text Box 26"/>
            <p:cNvSpPr txBox="1">
              <a:spLocks noChangeArrowheads="1"/>
            </p:cNvSpPr>
            <p:nvPr/>
          </p:nvSpPr>
          <p:spPr bwMode="auto">
            <a:xfrm>
              <a:off x="3797300" y="33893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physical</a:t>
              </a:r>
              <a:endParaRPr lang="en-US" altLang="zh-CN" sz="1800"/>
            </a:p>
          </p:txBody>
        </p:sp>
        <p:sp>
          <p:nvSpPr>
            <p:cNvPr id="32" name="Text Box 26"/>
            <p:cNvSpPr txBox="1">
              <a:spLocks noChangeArrowheads="1"/>
            </p:cNvSpPr>
            <p:nvPr/>
          </p:nvSpPr>
          <p:spPr bwMode="auto">
            <a:xfrm>
              <a:off x="3797300" y="31035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link</a:t>
              </a:r>
              <a:endParaRPr lang="en-US" altLang="zh-CN" sz="1800"/>
            </a:p>
          </p:txBody>
        </p:sp>
        <p:sp>
          <p:nvSpPr>
            <p:cNvPr id="33" name="Oval 36"/>
            <p:cNvSpPr>
              <a:spLocks noChangeArrowheads="1"/>
            </p:cNvSpPr>
            <p:nvPr/>
          </p:nvSpPr>
          <p:spPr bwMode="auto">
            <a:xfrm>
              <a:off x="3497263" y="2014538"/>
              <a:ext cx="598487"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P4</a:t>
              </a:r>
              <a:endParaRPr lang="en-US" sz="2400">
                <a:latin typeface="Arial" panose="020B0604020202090204" pitchFamily="34" charset="0"/>
                <a:ea typeface="MS PGothic" charset="0"/>
              </a:endParaRPr>
            </a:p>
          </p:txBody>
        </p:sp>
        <p:sp>
          <p:nvSpPr>
            <p:cNvPr id="34" name="Rectangle 23"/>
            <p:cNvSpPr>
              <a:spLocks noChangeArrowheads="1"/>
            </p:cNvSpPr>
            <p:nvPr/>
          </p:nvSpPr>
          <p:spPr bwMode="auto">
            <a:xfrm>
              <a:off x="6567488" y="1903413"/>
              <a:ext cx="1296987" cy="1981200"/>
            </a:xfrm>
            <a:prstGeom prst="rect">
              <a:avLst/>
            </a:prstGeom>
            <a:solidFill>
              <a:srgbClr val="000099"/>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35" name="Rectangle 24"/>
            <p:cNvSpPr>
              <a:spLocks noChangeArrowheads="1"/>
            </p:cNvSpPr>
            <p:nvPr/>
          </p:nvSpPr>
          <p:spPr bwMode="auto">
            <a:xfrm>
              <a:off x="6370638" y="1944688"/>
              <a:ext cx="1631950" cy="1979612"/>
            </a:xfrm>
            <a:prstGeom prst="rect">
              <a:avLst/>
            </a:prstGeom>
            <a:solidFill>
              <a:schemeClr val="bg1"/>
            </a:solidFill>
            <a:ln w="28575">
              <a:solidFill>
                <a:schemeClr val="tx1"/>
              </a:solidFill>
              <a:miter lim="800000"/>
            </a:ln>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endParaRPr lang="zh-CN" altLang="zh-CN" sz="3200">
                <a:latin typeface="Times New Roman" panose="02020503050405090304" pitchFamily="18" charset="0"/>
              </a:endParaRPr>
            </a:p>
          </p:txBody>
        </p:sp>
        <p:sp>
          <p:nvSpPr>
            <p:cNvPr id="36" name="Text Box 26"/>
            <p:cNvSpPr txBox="1">
              <a:spLocks noChangeArrowheads="1"/>
            </p:cNvSpPr>
            <p:nvPr/>
          </p:nvSpPr>
          <p:spPr bwMode="auto">
            <a:xfrm>
              <a:off x="6496050" y="270033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transport</a:t>
              </a:r>
              <a:endParaRPr lang="en-US" altLang="zh-CN" sz="1800"/>
            </a:p>
          </p:txBody>
        </p:sp>
        <p:sp>
          <p:nvSpPr>
            <p:cNvPr id="37" name="Text Box 26"/>
            <p:cNvSpPr txBox="1">
              <a:spLocks noChangeArrowheads="1"/>
            </p:cNvSpPr>
            <p:nvPr/>
          </p:nvSpPr>
          <p:spPr bwMode="auto">
            <a:xfrm>
              <a:off x="6530975" y="19478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application</a:t>
              </a:r>
              <a:endParaRPr lang="en-US" altLang="zh-CN" sz="1800"/>
            </a:p>
          </p:txBody>
        </p:sp>
        <p:sp>
          <p:nvSpPr>
            <p:cNvPr id="38" name="Text Box 26"/>
            <p:cNvSpPr txBox="1">
              <a:spLocks noChangeArrowheads="1"/>
            </p:cNvSpPr>
            <p:nvPr/>
          </p:nvSpPr>
          <p:spPr bwMode="auto">
            <a:xfrm>
              <a:off x="6538913" y="360521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physical</a:t>
              </a:r>
              <a:endParaRPr lang="en-US" altLang="zh-CN" sz="1800"/>
            </a:p>
          </p:txBody>
        </p:sp>
        <p:sp>
          <p:nvSpPr>
            <p:cNvPr id="39" name="Text Box 26"/>
            <p:cNvSpPr txBox="1">
              <a:spLocks noChangeArrowheads="1"/>
            </p:cNvSpPr>
            <p:nvPr/>
          </p:nvSpPr>
          <p:spPr bwMode="auto">
            <a:xfrm>
              <a:off x="6505575" y="3319463"/>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link</a:t>
              </a:r>
              <a:endParaRPr lang="en-US" altLang="zh-CN" sz="1800"/>
            </a:p>
          </p:txBody>
        </p:sp>
        <p:sp>
          <p:nvSpPr>
            <p:cNvPr id="42" name="Text Box 26"/>
            <p:cNvSpPr txBox="1">
              <a:spLocks noChangeArrowheads="1"/>
            </p:cNvSpPr>
            <p:nvPr/>
          </p:nvSpPr>
          <p:spPr bwMode="auto">
            <a:xfrm>
              <a:off x="6496050" y="30241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dirty="0"/>
                <a:t>network</a:t>
              </a:r>
              <a:endParaRPr lang="en-US" altLang="zh-CN" sz="1800" dirty="0"/>
            </a:p>
          </p:txBody>
        </p:sp>
        <p:sp>
          <p:nvSpPr>
            <p:cNvPr id="43" name="Oval 53"/>
            <p:cNvSpPr>
              <a:spLocks noChangeArrowheads="1"/>
            </p:cNvSpPr>
            <p:nvPr/>
          </p:nvSpPr>
          <p:spPr bwMode="auto">
            <a:xfrm>
              <a:off x="6451600" y="2241550"/>
              <a:ext cx="598488"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P2</a:t>
              </a:r>
              <a:endParaRPr lang="en-US" sz="2400">
                <a:latin typeface="Arial" panose="020B0604020202090204" pitchFamily="34" charset="0"/>
                <a:ea typeface="MS PGothic" charset="0"/>
              </a:endParaRPr>
            </a:p>
          </p:txBody>
        </p:sp>
        <p:sp>
          <p:nvSpPr>
            <p:cNvPr id="44" name="Freeform 54"/>
            <p:cNvSpPr/>
            <p:nvPr/>
          </p:nvSpPr>
          <p:spPr bwMode="auto">
            <a:xfrm>
              <a:off x="8026400" y="1924050"/>
              <a:ext cx="504825" cy="2133600"/>
            </a:xfrm>
            <a:custGeom>
              <a:avLst/>
              <a:gdLst>
                <a:gd name="T0" fmla="*/ 2147483647 w 318"/>
                <a:gd name="T1" fmla="*/ 2147483647 h 1344"/>
                <a:gd name="T2" fmla="*/ 2147483647 w 318"/>
                <a:gd name="T3" fmla="*/ 0 h 1344"/>
                <a:gd name="T4" fmla="*/ 0 w 318"/>
                <a:gd name="T5" fmla="*/ 2147483647 h 1344"/>
                <a:gd name="T6" fmla="*/ 2147483647 w 318"/>
                <a:gd name="T7" fmla="*/ 2147483647 h 1344"/>
                <a:gd name="T8" fmla="*/ 2147483647 w 318"/>
                <a:gd name="T9" fmla="*/ 2147483647 h 134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18" h="1344">
                  <a:moveTo>
                    <a:pt x="318" y="1344"/>
                  </a:moveTo>
                  <a:lnTo>
                    <a:pt x="12" y="0"/>
                  </a:lnTo>
                  <a:lnTo>
                    <a:pt x="0" y="1224"/>
                  </a:lnTo>
                  <a:lnTo>
                    <a:pt x="121" y="1344"/>
                  </a:lnTo>
                  <a:lnTo>
                    <a:pt x="318" y="1344"/>
                  </a:lnTo>
                  <a:close/>
                </a:path>
              </a:pathLst>
            </a:custGeom>
            <a:gradFill rotWithShape="1">
              <a:gsLst>
                <a:gs pos="0">
                  <a:schemeClr val="folHlink"/>
                </a:gs>
                <a:gs pos="100000">
                  <a:schemeClr val="bg1"/>
                </a:gs>
              </a:gsLst>
              <a:lin ang="0" scaled="1"/>
            </a:gradFill>
            <a:ln w="9525">
              <a:solidFill>
                <a:srgbClr val="DDDDDD"/>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45" name="Group 76"/>
            <p:cNvGrpSpPr/>
            <p:nvPr/>
          </p:nvGrpSpPr>
          <p:grpSpPr bwMode="auto">
            <a:xfrm>
              <a:off x="1820862" y="5170471"/>
              <a:ext cx="2455863" cy="790572"/>
              <a:chOff x="1082" y="3697"/>
              <a:chExt cx="1547" cy="498"/>
            </a:xfrm>
          </p:grpSpPr>
          <p:sp>
            <p:nvSpPr>
              <p:cNvPr id="143" name="Rectangle 77"/>
              <p:cNvSpPr>
                <a:spLocks noChangeArrowheads="1"/>
              </p:cNvSpPr>
              <p:nvPr/>
            </p:nvSpPr>
            <p:spPr bwMode="auto">
              <a:xfrm>
                <a:off x="1553" y="3697"/>
                <a:ext cx="678" cy="138"/>
              </a:xfrm>
              <a:prstGeom prst="rect">
                <a:avLst/>
              </a:prstGeom>
              <a:solidFill>
                <a:schemeClr val="accent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44" name="Line 78"/>
              <p:cNvSpPr>
                <a:spLocks noChangeShapeType="1"/>
              </p:cNvSpPr>
              <p:nvPr/>
            </p:nvSpPr>
            <p:spPr bwMode="auto">
              <a:xfrm flipV="1">
                <a:off x="2179" y="3770"/>
                <a:ext cx="175" cy="0"/>
              </a:xfrm>
              <a:prstGeom prst="line">
                <a:avLst/>
              </a:prstGeom>
              <a:noFill/>
              <a:ln w="38100">
                <a:solidFill>
                  <a:srgbClr val="CC0000"/>
                </a:solidFill>
                <a:round/>
                <a:tailEnd type="triangle" w="med" len="med"/>
              </a:ln>
              <a:effectLst/>
            </p:spPr>
            <p:txBody>
              <a:bodyPr wrap="none"/>
              <a:lstStyle/>
              <a:p>
                <a:pPr algn="ctr">
                  <a:defRPr/>
                </a:pPr>
                <a:endParaRPr lang="en-US" sz="2400">
                  <a:latin typeface="Tahoma" panose="020B0804030504040204" pitchFamily="34" charset="0"/>
                  <a:ea typeface="MS PGothic" charset="0"/>
                </a:endParaRPr>
              </a:p>
            </p:txBody>
          </p:sp>
          <p:sp>
            <p:nvSpPr>
              <p:cNvPr id="145" name="Text Box 79"/>
              <p:cNvSpPr txBox="1">
                <a:spLocks noChangeArrowheads="1"/>
              </p:cNvSpPr>
              <p:nvPr/>
            </p:nvSpPr>
            <p:spPr bwMode="auto">
              <a:xfrm>
                <a:off x="1082" y="3840"/>
                <a:ext cx="1547" cy="355"/>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nSpc>
                    <a:spcPct val="85000"/>
                  </a:lnSpc>
                  <a:defRPr/>
                </a:pPr>
                <a:r>
                  <a:rPr lang="en-US" sz="1800" dirty="0"/>
                  <a:t>source </a:t>
                </a:r>
                <a:r>
                  <a:rPr lang="en-US" sz="1800" dirty="0" err="1"/>
                  <a:t>IP,port</a:t>
                </a:r>
                <a:r>
                  <a:rPr lang="en-US" sz="1800" dirty="0"/>
                  <a:t>: A,9157</a:t>
                </a:r>
                <a:endParaRPr lang="en-US" sz="1800" dirty="0"/>
              </a:p>
              <a:p>
                <a:pPr>
                  <a:lnSpc>
                    <a:spcPct val="85000"/>
                  </a:lnSpc>
                  <a:defRPr/>
                </a:pPr>
                <a:r>
                  <a:rPr lang="en-US" sz="1800" dirty="0" err="1"/>
                  <a:t>dest</a:t>
                </a:r>
                <a:r>
                  <a:rPr lang="en-US" sz="1800" dirty="0"/>
                  <a:t> IP, port: B,80</a:t>
                </a:r>
                <a:endParaRPr lang="en-US" sz="1800" dirty="0"/>
              </a:p>
            </p:txBody>
          </p:sp>
        </p:grpSp>
        <p:grpSp>
          <p:nvGrpSpPr>
            <p:cNvPr id="46" name="Group 80"/>
            <p:cNvGrpSpPr/>
            <p:nvPr/>
          </p:nvGrpSpPr>
          <p:grpSpPr bwMode="auto">
            <a:xfrm>
              <a:off x="1666876" y="4437070"/>
              <a:ext cx="2339976" cy="747714"/>
              <a:chOff x="2741" y="3723"/>
              <a:chExt cx="1474" cy="471"/>
            </a:xfrm>
          </p:grpSpPr>
          <p:sp>
            <p:nvSpPr>
              <p:cNvPr id="140" name="Rectangle 81"/>
              <p:cNvSpPr>
                <a:spLocks noChangeArrowheads="1"/>
              </p:cNvSpPr>
              <p:nvPr/>
            </p:nvSpPr>
            <p:spPr bwMode="auto">
              <a:xfrm>
                <a:off x="2859" y="3723"/>
                <a:ext cx="678" cy="138"/>
              </a:xfrm>
              <a:prstGeom prst="rect">
                <a:avLst/>
              </a:prstGeom>
              <a:solidFill>
                <a:schemeClr val="accent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41" name="Line 82"/>
              <p:cNvSpPr>
                <a:spLocks noChangeShapeType="1"/>
              </p:cNvSpPr>
              <p:nvPr/>
            </p:nvSpPr>
            <p:spPr bwMode="auto">
              <a:xfrm flipV="1">
                <a:off x="2741" y="3810"/>
                <a:ext cx="175" cy="0"/>
              </a:xfrm>
              <a:prstGeom prst="line">
                <a:avLst/>
              </a:prstGeom>
              <a:noFill/>
              <a:ln w="38100">
                <a:solidFill>
                  <a:srgbClr val="CC0000"/>
                </a:solidFill>
                <a:round/>
                <a:headEnd type="triangle" w="med" len="med"/>
              </a:ln>
              <a:effectLst/>
            </p:spPr>
            <p:txBody>
              <a:bodyPr wrap="none"/>
              <a:lstStyle/>
              <a:p>
                <a:pPr algn="ctr">
                  <a:defRPr/>
                </a:pPr>
                <a:endParaRPr lang="en-US" sz="2400">
                  <a:latin typeface="Tahoma" panose="020B0804030504040204" pitchFamily="34" charset="0"/>
                  <a:ea typeface="MS PGothic" charset="0"/>
                </a:endParaRPr>
              </a:p>
            </p:txBody>
          </p:sp>
          <p:sp>
            <p:nvSpPr>
              <p:cNvPr id="142" name="Text Box 83"/>
              <p:cNvSpPr txBox="1">
                <a:spLocks noChangeArrowheads="1"/>
              </p:cNvSpPr>
              <p:nvPr/>
            </p:nvSpPr>
            <p:spPr bwMode="auto">
              <a:xfrm>
                <a:off x="2816" y="3839"/>
                <a:ext cx="1399" cy="355"/>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nSpc>
                    <a:spcPct val="85000"/>
                  </a:lnSpc>
                  <a:defRPr/>
                </a:pPr>
                <a:r>
                  <a:rPr lang="en-US" sz="1800" dirty="0"/>
                  <a:t>source </a:t>
                </a:r>
                <a:r>
                  <a:rPr lang="en-US" sz="1800" dirty="0" err="1"/>
                  <a:t>IP,port</a:t>
                </a:r>
                <a:r>
                  <a:rPr lang="en-US" sz="1800" dirty="0"/>
                  <a:t>: B,80</a:t>
                </a:r>
                <a:endParaRPr lang="en-US" sz="1800" dirty="0"/>
              </a:p>
              <a:p>
                <a:pPr>
                  <a:lnSpc>
                    <a:spcPct val="85000"/>
                  </a:lnSpc>
                  <a:defRPr/>
                </a:pPr>
                <a:r>
                  <a:rPr lang="en-US" sz="1800" dirty="0" err="1"/>
                  <a:t>dest</a:t>
                </a:r>
                <a:r>
                  <a:rPr lang="en-US" sz="1800" dirty="0"/>
                  <a:t> </a:t>
                </a:r>
                <a:r>
                  <a:rPr lang="en-US" sz="1800" dirty="0" err="1"/>
                  <a:t>IP,port</a:t>
                </a:r>
                <a:r>
                  <a:rPr lang="en-US" sz="1800" dirty="0"/>
                  <a:t>: A,9157</a:t>
                </a:r>
                <a:endParaRPr lang="en-US" sz="1800" dirty="0"/>
              </a:p>
            </p:txBody>
          </p:sp>
        </p:grpSp>
        <p:sp>
          <p:nvSpPr>
            <p:cNvPr id="47" name="Text Box 93"/>
            <p:cNvSpPr txBox="1">
              <a:spLocks noChangeArrowheads="1"/>
            </p:cNvSpPr>
            <p:nvPr/>
          </p:nvSpPr>
          <p:spPr bwMode="auto">
            <a:xfrm flipH="1">
              <a:off x="-177828" y="4385629"/>
              <a:ext cx="1701857" cy="584775"/>
            </a:xfrm>
            <a:prstGeom prst="rect">
              <a:avLst/>
            </a:prstGeom>
            <a:noFill/>
            <a:ln>
              <a:noFill/>
            </a:ln>
            <a:effectLst/>
          </p:spPr>
          <p:txBody>
            <a:bodyPr wrap="squar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ctr">
                <a:lnSpc>
                  <a:spcPct val="80000"/>
                </a:lnSpc>
                <a:defRPr/>
              </a:pPr>
              <a:r>
                <a:rPr lang="en-US" sz="2000" dirty="0">
                  <a:latin typeface="Gill Sans MT" charset="0"/>
                </a:rPr>
                <a:t>host: IP address A</a:t>
              </a:r>
              <a:endParaRPr lang="en-US" sz="2000" dirty="0">
                <a:latin typeface="Gill Sans MT" charset="0"/>
              </a:endParaRPr>
            </a:p>
          </p:txBody>
        </p:sp>
        <p:sp>
          <p:nvSpPr>
            <p:cNvPr id="48" name="Text Box 94"/>
            <p:cNvSpPr txBox="1">
              <a:spLocks noChangeArrowheads="1"/>
            </p:cNvSpPr>
            <p:nvPr/>
          </p:nvSpPr>
          <p:spPr bwMode="auto">
            <a:xfrm flipH="1">
              <a:off x="7836561" y="4327129"/>
              <a:ext cx="1498077" cy="584775"/>
            </a:xfrm>
            <a:prstGeom prst="rect">
              <a:avLst/>
            </a:prstGeom>
            <a:noFill/>
            <a:ln>
              <a:noFill/>
            </a:ln>
            <a:effectLst/>
          </p:spPr>
          <p:txBody>
            <a:bodyPr wrap="squar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ctr">
                <a:lnSpc>
                  <a:spcPct val="80000"/>
                </a:lnSpc>
                <a:defRPr/>
              </a:pPr>
              <a:r>
                <a:rPr lang="en-US" sz="2000" dirty="0">
                  <a:latin typeface="Gill Sans MT" charset="0"/>
                </a:rPr>
                <a:t>host: IP address C</a:t>
              </a:r>
              <a:endParaRPr lang="en-US" sz="2000" dirty="0">
                <a:latin typeface="Gill Sans MT" charset="0"/>
              </a:endParaRPr>
            </a:p>
          </p:txBody>
        </p:sp>
        <p:sp>
          <p:nvSpPr>
            <p:cNvPr id="49" name="Line 96"/>
            <p:cNvSpPr>
              <a:spLocks noChangeShapeType="1"/>
            </p:cNvSpPr>
            <p:nvPr/>
          </p:nvSpPr>
          <p:spPr bwMode="auto">
            <a:xfrm>
              <a:off x="3354388" y="3432175"/>
              <a:ext cx="2233612"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50" name="Line 97"/>
            <p:cNvSpPr>
              <a:spLocks noChangeShapeType="1"/>
            </p:cNvSpPr>
            <p:nvPr/>
          </p:nvSpPr>
          <p:spPr bwMode="auto">
            <a:xfrm>
              <a:off x="3370263" y="3130550"/>
              <a:ext cx="2233612"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51" name="Text Box 26"/>
            <p:cNvSpPr txBox="1">
              <a:spLocks noChangeArrowheads="1"/>
            </p:cNvSpPr>
            <p:nvPr/>
          </p:nvSpPr>
          <p:spPr bwMode="auto">
            <a:xfrm>
              <a:off x="3757613" y="2795588"/>
              <a:ext cx="1317625" cy="36830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ctr">
                <a:lnSpc>
                  <a:spcPct val="110000"/>
                </a:lnSpc>
              </a:pPr>
              <a:r>
                <a:rPr lang="en-US" altLang="zh-CN" sz="1800"/>
                <a:t>network</a:t>
              </a:r>
              <a:endParaRPr lang="en-US" altLang="zh-CN" sz="1800"/>
            </a:p>
          </p:txBody>
        </p:sp>
        <p:sp>
          <p:nvSpPr>
            <p:cNvPr id="52" name="Line 99"/>
            <p:cNvSpPr>
              <a:spLocks noChangeShapeType="1"/>
            </p:cNvSpPr>
            <p:nvPr/>
          </p:nvSpPr>
          <p:spPr bwMode="auto">
            <a:xfrm>
              <a:off x="3373438" y="2808288"/>
              <a:ext cx="2233612"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53" name="Line 100"/>
            <p:cNvSpPr>
              <a:spLocks noChangeShapeType="1"/>
            </p:cNvSpPr>
            <p:nvPr/>
          </p:nvSpPr>
          <p:spPr bwMode="auto">
            <a:xfrm>
              <a:off x="3376613" y="2486025"/>
              <a:ext cx="2233612"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grpSp>
          <p:nvGrpSpPr>
            <p:cNvPr id="54" name="Group 101"/>
            <p:cNvGrpSpPr/>
            <p:nvPr/>
          </p:nvGrpSpPr>
          <p:grpSpPr bwMode="auto">
            <a:xfrm>
              <a:off x="3552825" y="2347913"/>
              <a:ext cx="473075" cy="228600"/>
              <a:chOff x="1287" y="2524"/>
              <a:chExt cx="260" cy="100"/>
            </a:xfrm>
          </p:grpSpPr>
          <p:sp>
            <p:nvSpPr>
              <p:cNvPr id="136" name="Rectangle 102"/>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7" name="Rectangle 103"/>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8" name="Rectangle 104"/>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9" name="Rectangle 105"/>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55" name="Oval 106"/>
            <p:cNvSpPr>
              <a:spLocks noChangeArrowheads="1"/>
            </p:cNvSpPr>
            <p:nvPr/>
          </p:nvSpPr>
          <p:spPr bwMode="auto">
            <a:xfrm>
              <a:off x="4864100" y="2019300"/>
              <a:ext cx="598488"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P6</a:t>
              </a:r>
              <a:endParaRPr lang="en-US" sz="2400">
                <a:latin typeface="Arial" panose="020B0604020202090204" pitchFamily="34" charset="0"/>
                <a:ea typeface="MS PGothic" charset="0"/>
              </a:endParaRPr>
            </a:p>
          </p:txBody>
        </p:sp>
        <p:sp>
          <p:nvSpPr>
            <p:cNvPr id="56" name="Oval 112"/>
            <p:cNvSpPr>
              <a:spLocks noChangeArrowheads="1"/>
            </p:cNvSpPr>
            <p:nvPr/>
          </p:nvSpPr>
          <p:spPr bwMode="auto">
            <a:xfrm>
              <a:off x="4192588" y="2017713"/>
              <a:ext cx="598487"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P5</a:t>
              </a:r>
              <a:endParaRPr lang="en-US" sz="2400">
                <a:latin typeface="Arial" panose="020B0604020202090204" pitchFamily="34" charset="0"/>
                <a:ea typeface="MS PGothic" charset="0"/>
              </a:endParaRPr>
            </a:p>
          </p:txBody>
        </p:sp>
        <p:grpSp>
          <p:nvGrpSpPr>
            <p:cNvPr id="57" name="Group 118"/>
            <p:cNvGrpSpPr/>
            <p:nvPr/>
          </p:nvGrpSpPr>
          <p:grpSpPr bwMode="auto">
            <a:xfrm>
              <a:off x="4257675" y="2352675"/>
              <a:ext cx="473075" cy="228600"/>
              <a:chOff x="1287" y="2524"/>
              <a:chExt cx="260" cy="100"/>
            </a:xfrm>
          </p:grpSpPr>
          <p:sp>
            <p:nvSpPr>
              <p:cNvPr id="132" name="Rectangle 119"/>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3" name="Rectangle 120"/>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4" name="Rectangle 121"/>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5" name="Rectangle 122"/>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grpSp>
          <p:nvGrpSpPr>
            <p:cNvPr id="58" name="Group 123"/>
            <p:cNvGrpSpPr/>
            <p:nvPr/>
          </p:nvGrpSpPr>
          <p:grpSpPr bwMode="auto">
            <a:xfrm>
              <a:off x="4929188" y="2357438"/>
              <a:ext cx="473075" cy="228600"/>
              <a:chOff x="1287" y="2524"/>
              <a:chExt cx="260" cy="100"/>
            </a:xfrm>
          </p:grpSpPr>
          <p:sp>
            <p:nvSpPr>
              <p:cNvPr id="128" name="Rectangle 124"/>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9" name="Rectangle 125"/>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0" name="Rectangle 126"/>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31" name="Rectangle 127"/>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59" name="Line 133"/>
            <p:cNvSpPr>
              <a:spLocks noChangeShapeType="1"/>
            </p:cNvSpPr>
            <p:nvPr/>
          </p:nvSpPr>
          <p:spPr bwMode="auto">
            <a:xfrm>
              <a:off x="6362700" y="3648075"/>
              <a:ext cx="1638300"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60" name="Line 134"/>
            <p:cNvSpPr>
              <a:spLocks noChangeShapeType="1"/>
            </p:cNvSpPr>
            <p:nvPr/>
          </p:nvSpPr>
          <p:spPr bwMode="auto">
            <a:xfrm>
              <a:off x="6353175" y="3352800"/>
              <a:ext cx="1638300"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61" name="Line 135"/>
            <p:cNvSpPr>
              <a:spLocks noChangeShapeType="1"/>
            </p:cNvSpPr>
            <p:nvPr/>
          </p:nvSpPr>
          <p:spPr bwMode="auto">
            <a:xfrm>
              <a:off x="6353175" y="3057525"/>
              <a:ext cx="1638300"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62" name="Line 136"/>
            <p:cNvSpPr>
              <a:spLocks noChangeShapeType="1"/>
            </p:cNvSpPr>
            <p:nvPr/>
          </p:nvSpPr>
          <p:spPr bwMode="auto">
            <a:xfrm>
              <a:off x="6353175" y="2752725"/>
              <a:ext cx="1638300" cy="0"/>
            </a:xfrm>
            <a:prstGeom prst="line">
              <a:avLst/>
            </a:prstGeom>
            <a:noFill/>
            <a:ln w="19050">
              <a:solidFill>
                <a:schemeClr val="tx1"/>
              </a:solidFill>
              <a:round/>
            </a:ln>
            <a:effectLst/>
          </p:spPr>
          <p:txBody>
            <a:bodyPr wrap="none"/>
            <a:lstStyle/>
            <a:p>
              <a:pPr algn="ctr">
                <a:defRPr/>
              </a:pPr>
              <a:endParaRPr lang="en-US" sz="2400">
                <a:latin typeface="Tahoma" panose="020B0804030504040204" pitchFamily="34" charset="0"/>
                <a:ea typeface="MS PGothic" charset="0"/>
              </a:endParaRPr>
            </a:p>
          </p:txBody>
        </p:sp>
        <p:grpSp>
          <p:nvGrpSpPr>
            <p:cNvPr id="63" name="Group 128"/>
            <p:cNvGrpSpPr/>
            <p:nvPr/>
          </p:nvGrpSpPr>
          <p:grpSpPr bwMode="auto">
            <a:xfrm>
              <a:off x="6505575" y="2579688"/>
              <a:ext cx="473075" cy="228600"/>
              <a:chOff x="1287" y="2524"/>
              <a:chExt cx="260" cy="100"/>
            </a:xfrm>
          </p:grpSpPr>
          <p:sp>
            <p:nvSpPr>
              <p:cNvPr id="124" name="Rectangle 129"/>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5" name="Rectangle 130"/>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6" name="Rectangle 131"/>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7" name="Rectangle 132"/>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grpSp>
          <p:nvGrpSpPr>
            <p:cNvPr id="64" name="Group 137"/>
            <p:cNvGrpSpPr/>
            <p:nvPr/>
          </p:nvGrpSpPr>
          <p:grpSpPr bwMode="auto">
            <a:xfrm>
              <a:off x="7300913" y="2570163"/>
              <a:ext cx="473075" cy="228600"/>
              <a:chOff x="1287" y="2524"/>
              <a:chExt cx="260" cy="100"/>
            </a:xfrm>
          </p:grpSpPr>
          <p:sp>
            <p:nvSpPr>
              <p:cNvPr id="120" name="Rectangle 138"/>
              <p:cNvSpPr>
                <a:spLocks noChangeArrowheads="1"/>
              </p:cNvSpPr>
              <p:nvPr/>
            </p:nvSpPr>
            <p:spPr bwMode="auto">
              <a:xfrm>
                <a:off x="1287" y="2524"/>
                <a:ext cx="260" cy="100"/>
              </a:xfrm>
              <a:prstGeom prst="rect">
                <a:avLst/>
              </a:prstGeom>
              <a:solidFill>
                <a:srgbClr val="FFFF00"/>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1" name="Rectangle 139"/>
              <p:cNvSpPr>
                <a:spLocks noChangeArrowheads="1"/>
              </p:cNvSpPr>
              <p:nvPr/>
            </p:nvSpPr>
            <p:spPr bwMode="auto">
              <a:xfrm>
                <a:off x="1338" y="2537"/>
                <a:ext cx="155" cy="76"/>
              </a:xfrm>
              <a:prstGeom prst="rect">
                <a:avLst/>
              </a:prstGeom>
              <a:solidFill>
                <a:schemeClr val="bg1"/>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2" name="Rectangle 140"/>
              <p:cNvSpPr>
                <a:spLocks noChangeArrowheads="1"/>
              </p:cNvSpPr>
              <p:nvPr/>
            </p:nvSpPr>
            <p:spPr bwMode="auto">
              <a:xfrm>
                <a:off x="1503" y="2582"/>
                <a:ext cx="27" cy="26"/>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23" name="Rectangle 141"/>
              <p:cNvSpPr>
                <a:spLocks noChangeArrowheads="1"/>
              </p:cNvSpPr>
              <p:nvPr/>
            </p:nvSpPr>
            <p:spPr bwMode="auto">
              <a:xfrm>
                <a:off x="1298" y="2583"/>
                <a:ext cx="27" cy="27"/>
              </a:xfrm>
              <a:prstGeom prst="rect">
                <a:avLst/>
              </a:prstGeom>
              <a:solidFill>
                <a:srgbClr val="CC9900"/>
              </a:solidFill>
              <a:ln w="9525">
                <a:solidFill>
                  <a:srgbClr val="CC9900"/>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65" name="Oval 143"/>
            <p:cNvSpPr>
              <a:spLocks noChangeArrowheads="1"/>
            </p:cNvSpPr>
            <p:nvPr/>
          </p:nvSpPr>
          <p:spPr bwMode="auto">
            <a:xfrm>
              <a:off x="7242175" y="2236788"/>
              <a:ext cx="598488" cy="304800"/>
            </a:xfrm>
            <a:prstGeom prst="ellipse">
              <a:avLst/>
            </a:prstGeom>
            <a:solidFill>
              <a:srgbClr val="CCFFFF"/>
            </a:solidFill>
            <a:ln w="9525">
              <a:solidFill>
                <a:schemeClr val="tx1"/>
              </a:solidFill>
              <a:round/>
            </a:ln>
            <a:effectLst/>
          </p:spPr>
          <p:txBody>
            <a:bodyPr wrap="none" anchor="ctr"/>
            <a:lstStyle/>
            <a:p>
              <a:pPr algn="ctr">
                <a:defRPr/>
              </a:pPr>
              <a:r>
                <a:rPr lang="en-US" sz="2400">
                  <a:latin typeface="Arial" panose="020B0604020202090204" pitchFamily="34" charset="0"/>
                  <a:ea typeface="MS PGothic" charset="0"/>
                </a:rPr>
                <a:t>P3</a:t>
              </a:r>
              <a:endParaRPr lang="en-US" sz="2400">
                <a:latin typeface="Arial" panose="020B0604020202090204" pitchFamily="34" charset="0"/>
                <a:ea typeface="MS PGothic" charset="0"/>
              </a:endParaRPr>
            </a:p>
          </p:txBody>
        </p:sp>
        <p:sp>
          <p:nvSpPr>
            <p:cNvPr id="66" name="Freeform 144"/>
            <p:cNvSpPr/>
            <p:nvPr/>
          </p:nvSpPr>
          <p:spPr bwMode="auto">
            <a:xfrm>
              <a:off x="1493838" y="2439988"/>
              <a:ext cx="2695575" cy="2695575"/>
            </a:xfrm>
            <a:custGeom>
              <a:avLst/>
              <a:gdLst>
                <a:gd name="T0" fmla="*/ 0 w 1698"/>
                <a:gd name="T1" fmla="*/ 2147483647 h 1698"/>
                <a:gd name="T2" fmla="*/ 0 w 1698"/>
                <a:gd name="T3" fmla="*/ 2147483647 h 1698"/>
                <a:gd name="T4" fmla="*/ 2147483647 w 1698"/>
                <a:gd name="T5" fmla="*/ 2147483647 h 1698"/>
                <a:gd name="T6" fmla="*/ 2147483647 w 1698"/>
                <a:gd name="T7" fmla="*/ 2147483647 h 1698"/>
                <a:gd name="T8" fmla="*/ 2147483647 w 1698"/>
                <a:gd name="T9" fmla="*/ 0 h 169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698" h="1698">
                  <a:moveTo>
                    <a:pt x="0" y="131"/>
                  </a:moveTo>
                  <a:lnTo>
                    <a:pt x="0" y="1698"/>
                  </a:lnTo>
                  <a:lnTo>
                    <a:pt x="1698" y="1690"/>
                  </a:lnTo>
                  <a:lnTo>
                    <a:pt x="1691" y="148"/>
                  </a:lnTo>
                  <a:lnTo>
                    <a:pt x="1443" y="0"/>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7" name="Freeform 145"/>
            <p:cNvSpPr/>
            <p:nvPr/>
          </p:nvSpPr>
          <p:spPr bwMode="auto">
            <a:xfrm>
              <a:off x="4479925" y="2471738"/>
              <a:ext cx="3089275" cy="3252787"/>
            </a:xfrm>
            <a:custGeom>
              <a:avLst/>
              <a:gdLst>
                <a:gd name="T0" fmla="*/ 0 w 1946"/>
                <a:gd name="T1" fmla="*/ 0 h 1801"/>
                <a:gd name="T2" fmla="*/ 0 w 1946"/>
                <a:gd name="T3" fmla="*/ 2147483647 h 1801"/>
                <a:gd name="T4" fmla="*/ 2147483647 w 1946"/>
                <a:gd name="T5" fmla="*/ 2147483647 h 1801"/>
                <a:gd name="T6" fmla="*/ 2147483647 w 1946"/>
                <a:gd name="T7" fmla="*/ 2147483647 h 1801"/>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946" h="1801">
                  <a:moveTo>
                    <a:pt x="0" y="0"/>
                  </a:moveTo>
                  <a:lnTo>
                    <a:pt x="0" y="1801"/>
                  </a:lnTo>
                  <a:lnTo>
                    <a:pt x="1946" y="1794"/>
                  </a:lnTo>
                  <a:lnTo>
                    <a:pt x="1925" y="132"/>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sp>
          <p:nvSpPr>
            <p:cNvPr id="68" name="Freeform 146"/>
            <p:cNvSpPr/>
            <p:nvPr/>
          </p:nvSpPr>
          <p:spPr bwMode="auto">
            <a:xfrm>
              <a:off x="5138738" y="2460625"/>
              <a:ext cx="1609725" cy="2465388"/>
            </a:xfrm>
            <a:custGeom>
              <a:avLst/>
              <a:gdLst>
                <a:gd name="T0" fmla="*/ 0 w 1014"/>
                <a:gd name="T1" fmla="*/ 0 h 1480"/>
                <a:gd name="T2" fmla="*/ 0 w 1014"/>
                <a:gd name="T3" fmla="*/ 2147483647 h 1480"/>
                <a:gd name="T4" fmla="*/ 2147483647 w 1014"/>
                <a:gd name="T5" fmla="*/ 2147483647 h 1480"/>
                <a:gd name="T6" fmla="*/ 2147483647 w 1014"/>
                <a:gd name="T7" fmla="*/ 2147483647 h 148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14" h="1480">
                  <a:moveTo>
                    <a:pt x="0" y="0"/>
                  </a:moveTo>
                  <a:lnTo>
                    <a:pt x="0" y="1480"/>
                  </a:lnTo>
                  <a:lnTo>
                    <a:pt x="1014" y="1480"/>
                  </a:lnTo>
                  <a:lnTo>
                    <a:pt x="1014" y="146"/>
                  </a:lnTo>
                </a:path>
              </a:pathLst>
            </a:custGeom>
            <a:noFill/>
            <a:ln w="28575" cap="flat" cmpd="sng">
              <a:solidFill>
                <a:srgbClr val="CC0000"/>
              </a:solidFill>
              <a:prstDash val="solid"/>
              <a:round/>
              <a:headEnd type="triangl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nvGrpSpPr>
            <p:cNvPr id="69" name="Group 147"/>
            <p:cNvGrpSpPr/>
            <p:nvPr/>
          </p:nvGrpSpPr>
          <p:grpSpPr bwMode="auto">
            <a:xfrm>
              <a:off x="5084763" y="4684691"/>
              <a:ext cx="2455863" cy="804859"/>
              <a:chOff x="2645" y="3750"/>
              <a:chExt cx="1547" cy="507"/>
            </a:xfrm>
          </p:grpSpPr>
          <p:sp>
            <p:nvSpPr>
              <p:cNvPr id="117" name="Rectangle 148"/>
              <p:cNvSpPr>
                <a:spLocks noChangeArrowheads="1"/>
              </p:cNvSpPr>
              <p:nvPr/>
            </p:nvSpPr>
            <p:spPr bwMode="auto">
              <a:xfrm>
                <a:off x="2859" y="3750"/>
                <a:ext cx="678" cy="138"/>
              </a:xfrm>
              <a:prstGeom prst="rect">
                <a:avLst/>
              </a:prstGeom>
              <a:solidFill>
                <a:schemeClr val="accent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18" name="Line 149"/>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algn="ctr">
                  <a:defRPr/>
                </a:pPr>
                <a:endParaRPr lang="en-US" sz="2400">
                  <a:latin typeface="Tahoma" panose="020B0804030504040204" pitchFamily="34" charset="0"/>
                  <a:ea typeface="MS PGothic" charset="0"/>
                </a:endParaRPr>
              </a:p>
            </p:txBody>
          </p:sp>
          <p:sp>
            <p:nvSpPr>
              <p:cNvPr id="119" name="Text Box 150"/>
              <p:cNvSpPr txBox="1">
                <a:spLocks noChangeArrowheads="1"/>
              </p:cNvSpPr>
              <p:nvPr/>
            </p:nvSpPr>
            <p:spPr bwMode="auto">
              <a:xfrm>
                <a:off x="2645" y="3902"/>
                <a:ext cx="1547" cy="355"/>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nSpc>
                    <a:spcPct val="85000"/>
                  </a:lnSpc>
                  <a:defRPr/>
                </a:pPr>
                <a:r>
                  <a:rPr lang="en-US" sz="1800" dirty="0"/>
                  <a:t>source </a:t>
                </a:r>
                <a:r>
                  <a:rPr lang="en-US" sz="1800" dirty="0" err="1"/>
                  <a:t>IP,port</a:t>
                </a:r>
                <a:r>
                  <a:rPr lang="en-US" sz="1800" dirty="0"/>
                  <a:t>: C,5775</a:t>
                </a:r>
                <a:endParaRPr lang="en-US" sz="1800" dirty="0"/>
              </a:p>
              <a:p>
                <a:pPr>
                  <a:lnSpc>
                    <a:spcPct val="85000"/>
                  </a:lnSpc>
                  <a:defRPr/>
                </a:pPr>
                <a:r>
                  <a:rPr lang="en-US" sz="1800" dirty="0" err="1"/>
                  <a:t>dest</a:t>
                </a:r>
                <a:r>
                  <a:rPr lang="en-US" sz="1800" dirty="0"/>
                  <a:t> </a:t>
                </a:r>
                <a:r>
                  <a:rPr lang="en-US" sz="1800" dirty="0" err="1"/>
                  <a:t>IP,port</a:t>
                </a:r>
                <a:r>
                  <a:rPr lang="en-US" sz="1800" dirty="0"/>
                  <a:t>: B,80</a:t>
                </a:r>
                <a:endParaRPr lang="en-US" sz="1800" dirty="0"/>
              </a:p>
            </p:txBody>
          </p:sp>
        </p:grpSp>
        <p:grpSp>
          <p:nvGrpSpPr>
            <p:cNvPr id="70" name="Group 151"/>
            <p:cNvGrpSpPr/>
            <p:nvPr/>
          </p:nvGrpSpPr>
          <p:grpSpPr bwMode="auto">
            <a:xfrm>
              <a:off x="5307014" y="5473718"/>
              <a:ext cx="2570163" cy="819153"/>
              <a:chOff x="2741" y="3750"/>
              <a:chExt cx="1619" cy="516"/>
            </a:xfrm>
          </p:grpSpPr>
          <p:sp>
            <p:nvSpPr>
              <p:cNvPr id="114" name="Rectangle 152"/>
              <p:cNvSpPr>
                <a:spLocks noChangeArrowheads="1"/>
              </p:cNvSpPr>
              <p:nvPr/>
            </p:nvSpPr>
            <p:spPr bwMode="auto">
              <a:xfrm>
                <a:off x="2859" y="3750"/>
                <a:ext cx="678" cy="138"/>
              </a:xfrm>
              <a:prstGeom prst="rect">
                <a:avLst/>
              </a:prstGeom>
              <a:solidFill>
                <a:schemeClr val="accent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115" name="Line 153"/>
              <p:cNvSpPr>
                <a:spLocks noChangeShapeType="1"/>
              </p:cNvSpPr>
              <p:nvPr/>
            </p:nvSpPr>
            <p:spPr bwMode="auto">
              <a:xfrm flipV="1">
                <a:off x="2741" y="3837"/>
                <a:ext cx="175" cy="0"/>
              </a:xfrm>
              <a:prstGeom prst="line">
                <a:avLst/>
              </a:prstGeom>
              <a:noFill/>
              <a:ln w="38100">
                <a:solidFill>
                  <a:srgbClr val="CC0000"/>
                </a:solidFill>
                <a:round/>
                <a:headEnd type="triangle" w="med" len="med"/>
              </a:ln>
              <a:effectLst/>
            </p:spPr>
            <p:txBody>
              <a:bodyPr wrap="none"/>
              <a:lstStyle/>
              <a:p>
                <a:pPr algn="ctr">
                  <a:defRPr/>
                </a:pPr>
                <a:endParaRPr lang="en-US" sz="2400">
                  <a:latin typeface="Tahoma" panose="020B0804030504040204" pitchFamily="34" charset="0"/>
                  <a:ea typeface="MS PGothic" charset="0"/>
                </a:endParaRPr>
              </a:p>
            </p:txBody>
          </p:sp>
          <p:sp>
            <p:nvSpPr>
              <p:cNvPr id="116" name="Text Box 154"/>
              <p:cNvSpPr txBox="1">
                <a:spLocks noChangeArrowheads="1"/>
              </p:cNvSpPr>
              <p:nvPr/>
            </p:nvSpPr>
            <p:spPr bwMode="auto">
              <a:xfrm>
                <a:off x="2813" y="3911"/>
                <a:ext cx="1547" cy="355"/>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nSpc>
                    <a:spcPct val="85000"/>
                  </a:lnSpc>
                  <a:defRPr/>
                </a:pPr>
                <a:r>
                  <a:rPr lang="en-US" sz="1800" dirty="0"/>
                  <a:t>source </a:t>
                </a:r>
                <a:r>
                  <a:rPr lang="en-US" sz="1800" dirty="0" err="1"/>
                  <a:t>IP,port</a:t>
                </a:r>
                <a:r>
                  <a:rPr lang="en-US" sz="1800" dirty="0"/>
                  <a:t>: C,9157</a:t>
                </a:r>
                <a:endParaRPr lang="en-US" sz="1800" dirty="0"/>
              </a:p>
              <a:p>
                <a:pPr>
                  <a:lnSpc>
                    <a:spcPct val="85000"/>
                  </a:lnSpc>
                  <a:defRPr/>
                </a:pPr>
                <a:r>
                  <a:rPr lang="en-US" sz="1800" dirty="0" err="1"/>
                  <a:t>dest</a:t>
                </a:r>
                <a:r>
                  <a:rPr lang="en-US" sz="1800" dirty="0"/>
                  <a:t> </a:t>
                </a:r>
                <a:r>
                  <a:rPr lang="en-US" sz="1800" dirty="0" err="1"/>
                  <a:t>IP,port</a:t>
                </a:r>
                <a:r>
                  <a:rPr lang="en-US" sz="1800" dirty="0"/>
                  <a:t>: B,80</a:t>
                </a:r>
                <a:endParaRPr lang="en-US" sz="1800" dirty="0"/>
              </a:p>
            </p:txBody>
          </p:sp>
        </p:grpSp>
        <p:sp>
          <p:nvSpPr>
            <p:cNvPr id="71" name="Line 156"/>
            <p:cNvSpPr>
              <a:spLocks noChangeShapeType="1"/>
            </p:cNvSpPr>
            <p:nvPr/>
          </p:nvSpPr>
          <p:spPr bwMode="auto">
            <a:xfrm>
              <a:off x="3472998" y="5915703"/>
              <a:ext cx="285750" cy="0"/>
            </a:xfrm>
            <a:prstGeom prst="line">
              <a:avLst/>
            </a:prstGeom>
            <a:noFill/>
            <a:ln w="28575">
              <a:solidFill>
                <a:srgbClr val="CC0000"/>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72" name="Line 157"/>
            <p:cNvSpPr>
              <a:spLocks noChangeShapeType="1"/>
            </p:cNvSpPr>
            <p:nvPr/>
          </p:nvSpPr>
          <p:spPr bwMode="auto">
            <a:xfrm>
              <a:off x="6715803" y="5437865"/>
              <a:ext cx="285750" cy="0"/>
            </a:xfrm>
            <a:prstGeom prst="line">
              <a:avLst/>
            </a:prstGeom>
            <a:noFill/>
            <a:ln w="28575">
              <a:solidFill>
                <a:srgbClr val="CC0000"/>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73" name="Line 158"/>
            <p:cNvSpPr>
              <a:spLocks noChangeShapeType="1"/>
            </p:cNvSpPr>
            <p:nvPr/>
          </p:nvSpPr>
          <p:spPr bwMode="auto">
            <a:xfrm>
              <a:off x="7024232" y="6246129"/>
              <a:ext cx="285750" cy="0"/>
            </a:xfrm>
            <a:prstGeom prst="line">
              <a:avLst/>
            </a:prstGeom>
            <a:noFill/>
            <a:ln w="28575">
              <a:solidFill>
                <a:srgbClr val="CC0000"/>
              </a:solidFill>
              <a:round/>
            </a:ln>
            <a:effectLst/>
          </p:spPr>
          <p:txBody>
            <a:bodyPr wrap="none"/>
            <a:lstStyle/>
            <a:p>
              <a:pPr algn="ctr">
                <a:defRPr/>
              </a:pPr>
              <a:endParaRPr lang="en-US" sz="2400">
                <a:latin typeface="Tahoma" panose="020B0804030504040204" pitchFamily="34" charset="0"/>
                <a:ea typeface="MS PGothic" charset="0"/>
              </a:endParaRPr>
            </a:p>
          </p:txBody>
        </p:sp>
        <p:sp>
          <p:nvSpPr>
            <p:cNvPr id="74" name="Text Box 160"/>
            <p:cNvSpPr txBox="1">
              <a:spLocks noChangeArrowheads="1"/>
            </p:cNvSpPr>
            <p:nvPr/>
          </p:nvSpPr>
          <p:spPr bwMode="auto">
            <a:xfrm flipH="1">
              <a:off x="5046662" y="3839210"/>
              <a:ext cx="1404937" cy="584775"/>
            </a:xfrm>
            <a:prstGeom prst="rect">
              <a:avLst/>
            </a:prstGeom>
            <a:noFill/>
            <a:ln>
              <a:noFill/>
            </a:ln>
            <a:effectLst/>
          </p:spPr>
          <p:txBody>
            <a:bodyPr wrap="squar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ctr">
                <a:lnSpc>
                  <a:spcPct val="80000"/>
                </a:lnSpc>
                <a:defRPr/>
              </a:pPr>
              <a:r>
                <a:rPr lang="en-US" sz="2000" dirty="0">
                  <a:latin typeface="Gill Sans MT" charset="0"/>
                </a:rPr>
                <a:t>server: IP address B</a:t>
              </a:r>
              <a:endParaRPr lang="en-US" sz="2000" dirty="0">
                <a:latin typeface="Gill Sans MT" charset="0"/>
              </a:endParaRPr>
            </a:p>
          </p:txBody>
        </p:sp>
        <p:grpSp>
          <p:nvGrpSpPr>
            <p:cNvPr id="75" name="Group 161"/>
            <p:cNvGrpSpPr/>
            <p:nvPr/>
          </p:nvGrpSpPr>
          <p:grpSpPr bwMode="auto">
            <a:xfrm>
              <a:off x="2820988" y="3192463"/>
              <a:ext cx="358775" cy="704850"/>
              <a:chOff x="4140" y="429"/>
              <a:chExt cx="1425" cy="2396"/>
            </a:xfrm>
          </p:grpSpPr>
          <p:sp>
            <p:nvSpPr>
              <p:cNvPr id="82" name="Freeform 162"/>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3" name="Rectangle 163"/>
              <p:cNvSpPr>
                <a:spLocks noChangeArrowheads="1"/>
              </p:cNvSpPr>
              <p:nvPr/>
            </p:nvSpPr>
            <p:spPr bwMode="auto">
              <a:xfrm>
                <a:off x="4203" y="429"/>
                <a:ext cx="1053" cy="2283"/>
              </a:xfrm>
              <a:prstGeom prst="rect">
                <a:avLst/>
              </a:prstGeom>
              <a:gradFill rotWithShape="1">
                <a:gsLst>
                  <a:gs pos="0">
                    <a:srgbClr val="292929"/>
                  </a:gs>
                  <a:gs pos="100000">
                    <a:srgbClr val="808080"/>
                  </a:gs>
                </a:gsLst>
                <a:lin ang="0" scaled="1"/>
              </a:gra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84" name="Freeform 164"/>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5" name="Freeform 165"/>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86" name="Rectangle 166"/>
              <p:cNvSpPr>
                <a:spLocks noChangeArrowheads="1"/>
              </p:cNvSpPr>
              <p:nvPr/>
            </p:nvSpPr>
            <p:spPr bwMode="auto">
              <a:xfrm>
                <a:off x="4209" y="693"/>
                <a:ext cx="599" cy="49"/>
              </a:xfrm>
              <a:prstGeom prst="rect">
                <a:avLst/>
              </a:prstGeom>
              <a:solidFill>
                <a:schemeClr val="tx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nvGrpSpPr>
              <p:cNvPr id="87" name="Group 167"/>
              <p:cNvGrpSpPr/>
              <p:nvPr/>
            </p:nvGrpSpPr>
            <p:grpSpPr bwMode="auto">
              <a:xfrm>
                <a:off x="4749" y="668"/>
                <a:ext cx="581" cy="145"/>
                <a:chOff x="614" y="2568"/>
                <a:chExt cx="725" cy="139"/>
              </a:xfrm>
            </p:grpSpPr>
            <p:sp>
              <p:nvSpPr>
                <p:cNvPr id="112" name="AutoShape 168"/>
                <p:cNvSpPr>
                  <a:spLocks noChangeArrowheads="1"/>
                </p:cNvSpPr>
                <p:nvPr/>
              </p:nvSpPr>
              <p:spPr bwMode="auto">
                <a:xfrm>
                  <a:off x="617" y="2567"/>
                  <a:ext cx="724" cy="140"/>
                </a:xfrm>
                <a:prstGeom prst="roundRect">
                  <a:avLst>
                    <a:gd name="adj" fmla="val 50000"/>
                  </a:avLst>
                </a:prstGeom>
                <a:solidFill>
                  <a:schemeClr val="tx1"/>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13" name="AutoShape 169"/>
                <p:cNvSpPr>
                  <a:spLocks noChangeArrowheads="1"/>
                </p:cNvSpPr>
                <p:nvPr/>
              </p:nvSpPr>
              <p:spPr bwMode="auto">
                <a:xfrm>
                  <a:off x="633" y="2582"/>
                  <a:ext cx="692"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88" name="Rectangle 170"/>
              <p:cNvSpPr>
                <a:spLocks noChangeArrowheads="1"/>
              </p:cNvSpPr>
              <p:nvPr/>
            </p:nvSpPr>
            <p:spPr bwMode="auto">
              <a:xfrm>
                <a:off x="4222" y="1017"/>
                <a:ext cx="599" cy="49"/>
              </a:xfrm>
              <a:prstGeom prst="rect">
                <a:avLst/>
              </a:prstGeom>
              <a:solidFill>
                <a:schemeClr val="tx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nvGrpSpPr>
              <p:cNvPr id="89" name="Group 171"/>
              <p:cNvGrpSpPr/>
              <p:nvPr/>
            </p:nvGrpSpPr>
            <p:grpSpPr bwMode="auto">
              <a:xfrm>
                <a:off x="4747" y="994"/>
                <a:ext cx="581" cy="134"/>
                <a:chOff x="614" y="2568"/>
                <a:chExt cx="725" cy="139"/>
              </a:xfrm>
            </p:grpSpPr>
            <p:sp>
              <p:nvSpPr>
                <p:cNvPr id="110" name="AutoShape 172"/>
                <p:cNvSpPr>
                  <a:spLocks noChangeArrowheads="1"/>
                </p:cNvSpPr>
                <p:nvPr/>
              </p:nvSpPr>
              <p:spPr bwMode="auto">
                <a:xfrm>
                  <a:off x="612" y="2570"/>
                  <a:ext cx="724" cy="162"/>
                </a:xfrm>
                <a:prstGeom prst="roundRect">
                  <a:avLst>
                    <a:gd name="adj" fmla="val 50000"/>
                  </a:avLst>
                </a:prstGeom>
                <a:solidFill>
                  <a:schemeClr val="tx1"/>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11" name="AutoShape 173"/>
                <p:cNvSpPr>
                  <a:spLocks noChangeArrowheads="1"/>
                </p:cNvSpPr>
                <p:nvPr/>
              </p:nvSpPr>
              <p:spPr bwMode="auto">
                <a:xfrm>
                  <a:off x="628" y="2586"/>
                  <a:ext cx="692"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90" name="Rectangle 174"/>
              <p:cNvSpPr>
                <a:spLocks noChangeArrowheads="1"/>
              </p:cNvSpPr>
              <p:nvPr/>
            </p:nvSpPr>
            <p:spPr bwMode="auto">
              <a:xfrm>
                <a:off x="4216" y="1357"/>
                <a:ext cx="599" cy="49"/>
              </a:xfrm>
              <a:prstGeom prst="rect">
                <a:avLst/>
              </a:prstGeom>
              <a:solidFill>
                <a:schemeClr val="tx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91" name="Rectangle 175"/>
              <p:cNvSpPr>
                <a:spLocks noChangeArrowheads="1"/>
              </p:cNvSpPr>
              <p:nvPr/>
            </p:nvSpPr>
            <p:spPr bwMode="auto">
              <a:xfrm>
                <a:off x="4228" y="1654"/>
                <a:ext cx="593" cy="49"/>
              </a:xfrm>
              <a:prstGeom prst="rect">
                <a:avLst/>
              </a:prstGeom>
              <a:solidFill>
                <a:schemeClr val="tx1"/>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nvGrpSpPr>
              <p:cNvPr id="92" name="Group 176"/>
              <p:cNvGrpSpPr/>
              <p:nvPr/>
            </p:nvGrpSpPr>
            <p:grpSpPr bwMode="auto">
              <a:xfrm>
                <a:off x="4735" y="1627"/>
                <a:ext cx="582" cy="151"/>
                <a:chOff x="614" y="2568"/>
                <a:chExt cx="725" cy="139"/>
              </a:xfrm>
            </p:grpSpPr>
            <p:sp>
              <p:nvSpPr>
                <p:cNvPr id="108" name="AutoShape 177"/>
                <p:cNvSpPr>
                  <a:spLocks noChangeArrowheads="1"/>
                </p:cNvSpPr>
                <p:nvPr/>
              </p:nvSpPr>
              <p:spPr bwMode="auto">
                <a:xfrm>
                  <a:off x="611" y="2568"/>
                  <a:ext cx="730" cy="139"/>
                </a:xfrm>
                <a:prstGeom prst="roundRect">
                  <a:avLst>
                    <a:gd name="adj" fmla="val 50000"/>
                  </a:avLst>
                </a:prstGeom>
                <a:solidFill>
                  <a:schemeClr val="tx1"/>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09" name="AutoShape 178"/>
                <p:cNvSpPr>
                  <a:spLocks noChangeArrowheads="1"/>
                </p:cNvSpPr>
                <p:nvPr/>
              </p:nvSpPr>
              <p:spPr bwMode="auto">
                <a:xfrm>
                  <a:off x="627" y="2583"/>
                  <a:ext cx="699"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93" name="Freeform 179"/>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grpSp>
            <p:nvGrpSpPr>
              <p:cNvPr id="94" name="Group 180"/>
              <p:cNvGrpSpPr/>
              <p:nvPr/>
            </p:nvGrpSpPr>
            <p:grpSpPr bwMode="auto">
              <a:xfrm>
                <a:off x="4739" y="1327"/>
                <a:ext cx="582" cy="139"/>
                <a:chOff x="614" y="2568"/>
                <a:chExt cx="725" cy="139"/>
              </a:xfrm>
            </p:grpSpPr>
            <p:sp>
              <p:nvSpPr>
                <p:cNvPr id="106" name="AutoShape 181"/>
                <p:cNvSpPr>
                  <a:spLocks noChangeArrowheads="1"/>
                </p:cNvSpPr>
                <p:nvPr/>
              </p:nvSpPr>
              <p:spPr bwMode="auto">
                <a:xfrm>
                  <a:off x="614" y="2566"/>
                  <a:ext cx="723" cy="140"/>
                </a:xfrm>
                <a:prstGeom prst="roundRect">
                  <a:avLst>
                    <a:gd name="adj" fmla="val 50000"/>
                  </a:avLst>
                </a:prstGeom>
                <a:solidFill>
                  <a:schemeClr val="tx1"/>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07" name="AutoShape 182"/>
                <p:cNvSpPr>
                  <a:spLocks noChangeArrowheads="1"/>
                </p:cNvSpPr>
                <p:nvPr/>
              </p:nvSpPr>
              <p:spPr bwMode="auto">
                <a:xfrm>
                  <a:off x="630" y="2582"/>
                  <a:ext cx="691"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p>
                  <a:pPr algn="ctr">
                    <a:defRPr/>
                  </a:pPr>
                  <a:endParaRPr lang="en-US" sz="2400">
                    <a:latin typeface="Tahoma" panose="020B0804030504040204" pitchFamily="34" charset="0"/>
                    <a:ea typeface="MS PGothic" charset="0"/>
                  </a:endParaRPr>
                </a:p>
              </p:txBody>
            </p:sp>
          </p:grpSp>
          <p:sp>
            <p:nvSpPr>
              <p:cNvPr id="95" name="Rectangle 183"/>
              <p:cNvSpPr>
                <a:spLocks noChangeArrowheads="1"/>
              </p:cNvSpPr>
              <p:nvPr/>
            </p:nvSpPr>
            <p:spPr bwMode="auto">
              <a:xfrm>
                <a:off x="5250" y="429"/>
                <a:ext cx="69" cy="2288"/>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sp>
            <p:nvSpPr>
              <p:cNvPr id="96" name="Freeform 184"/>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7" name="Freeform 185"/>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98" name="Oval 186"/>
              <p:cNvSpPr>
                <a:spLocks noChangeArrowheads="1"/>
              </p:cNvSpPr>
              <p:nvPr/>
            </p:nvSpPr>
            <p:spPr bwMode="auto">
              <a:xfrm>
                <a:off x="5515" y="2609"/>
                <a:ext cx="50" cy="97"/>
              </a:xfrm>
              <a:prstGeom prst="ellipse">
                <a:avLst/>
              </a:prstGeom>
              <a:solidFill>
                <a:srgbClr val="333333"/>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99" name="Freeform 187"/>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algn="ctr"/>
                <a:endParaRPr lang="zh-CN" altLang="en-US" sz="2400"/>
              </a:p>
            </p:txBody>
          </p:sp>
          <p:sp>
            <p:nvSpPr>
              <p:cNvPr id="100" name="AutoShape 188"/>
              <p:cNvSpPr>
                <a:spLocks noChangeArrowheads="1"/>
              </p:cNvSpPr>
              <p:nvPr/>
            </p:nvSpPr>
            <p:spPr bwMode="auto">
              <a:xfrm>
                <a:off x="4140" y="2679"/>
                <a:ext cx="1198" cy="146"/>
              </a:xfrm>
              <a:prstGeom prst="roundRect">
                <a:avLst>
                  <a:gd name="adj" fmla="val 50000"/>
                </a:avLst>
              </a:prstGeom>
              <a:solidFill>
                <a:srgbClr val="DDDDDD"/>
              </a:solidFill>
              <a:ln w="9525">
                <a:solidFill>
                  <a:schemeClr val="tx1"/>
                </a:solidFill>
                <a:round/>
              </a:ln>
              <a:effectLst/>
            </p:spPr>
            <p:txBody>
              <a:bodyPr wrap="none" anchor="ctr"/>
              <a:lstStyle/>
              <a:p>
                <a:pPr algn="ctr">
                  <a:defRPr/>
                </a:pPr>
                <a:endParaRPr lang="en-US" sz="2400">
                  <a:latin typeface="Tahoma" panose="020B0804030504040204" pitchFamily="34" charset="0"/>
                  <a:ea typeface="MS PGothic" charset="0"/>
                </a:endParaRPr>
              </a:p>
            </p:txBody>
          </p:sp>
          <p:sp>
            <p:nvSpPr>
              <p:cNvPr id="101" name="AutoShape 189"/>
              <p:cNvSpPr>
                <a:spLocks noChangeArrowheads="1"/>
              </p:cNvSpPr>
              <p:nvPr/>
            </p:nvSpPr>
            <p:spPr bwMode="auto">
              <a:xfrm>
                <a:off x="4203" y="2712"/>
                <a:ext cx="1072" cy="81"/>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p>
                <a:pPr algn="ctr">
                  <a:defRPr/>
                </a:pPr>
                <a:endParaRPr lang="en-US" sz="2400">
                  <a:latin typeface="Tahoma" panose="020B0804030504040204" pitchFamily="34" charset="0"/>
                  <a:ea typeface="MS PGothic" charset="0"/>
                </a:endParaRPr>
              </a:p>
            </p:txBody>
          </p:sp>
          <p:sp>
            <p:nvSpPr>
              <p:cNvPr id="102" name="Oval 190"/>
              <p:cNvSpPr>
                <a:spLocks noChangeArrowheads="1"/>
              </p:cNvSpPr>
              <p:nvPr/>
            </p:nvSpPr>
            <p:spPr bwMode="auto">
              <a:xfrm>
                <a:off x="4310" y="2382"/>
                <a:ext cx="158" cy="146"/>
              </a:xfrm>
              <a:prstGeom prst="ellipse">
                <a:avLst/>
              </a:prstGeom>
              <a:solidFill>
                <a:srgbClr val="33CC33"/>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03" name="Oval 191"/>
              <p:cNvSpPr>
                <a:spLocks noChangeArrowheads="1"/>
              </p:cNvSpPr>
              <p:nvPr/>
            </p:nvSpPr>
            <p:spPr bwMode="auto">
              <a:xfrm>
                <a:off x="4487" y="2382"/>
                <a:ext cx="158" cy="146"/>
              </a:xfrm>
              <a:prstGeom prst="ellipse">
                <a:avLst/>
              </a:prstGeom>
              <a:solidFill>
                <a:srgbClr val="FF0000"/>
              </a:solidFill>
              <a:ln>
                <a:noFill/>
              </a:ln>
              <a:effectLst/>
            </p:spPr>
            <p:txBody>
              <a:bodyPr wrap="none" anchor="ctr"/>
              <a:lstStyle/>
              <a:p>
                <a:pPr algn="ctr" eaLnBrk="1" hangingPunct="1">
                  <a:defRPr/>
                </a:pPr>
                <a:endParaRPr lang="en-US" sz="2400">
                  <a:solidFill>
                    <a:srgbClr val="FF0000"/>
                  </a:solidFill>
                  <a:latin typeface="Arial" panose="020B0604020202090204" pitchFamily="34" charset="0"/>
                  <a:ea typeface="MS PGothic" charset="0"/>
                  <a:cs typeface="Arial" panose="020B0604020202090204" pitchFamily="34" charset="0"/>
                </a:endParaRPr>
              </a:p>
            </p:txBody>
          </p:sp>
          <p:sp>
            <p:nvSpPr>
              <p:cNvPr id="104" name="Oval 192"/>
              <p:cNvSpPr>
                <a:spLocks noChangeArrowheads="1"/>
              </p:cNvSpPr>
              <p:nvPr/>
            </p:nvSpPr>
            <p:spPr bwMode="auto">
              <a:xfrm>
                <a:off x="4663" y="2382"/>
                <a:ext cx="158" cy="140"/>
              </a:xfrm>
              <a:prstGeom prst="ellipse">
                <a:avLst/>
              </a:prstGeom>
              <a:solidFill>
                <a:srgbClr val="33CC33"/>
              </a:solidFill>
              <a:ln>
                <a:noFill/>
              </a:ln>
              <a:effectLst/>
            </p:spPr>
            <p:txBody>
              <a:bodyPr wrap="none" anchor="ctr"/>
              <a:lstStyle/>
              <a:p>
                <a:pPr algn="ctr">
                  <a:defRPr/>
                </a:pPr>
                <a:endParaRPr lang="en-US" sz="2400">
                  <a:latin typeface="Tahoma" panose="020B0804030504040204" pitchFamily="34" charset="0"/>
                  <a:ea typeface="MS PGothic" charset="0"/>
                </a:endParaRPr>
              </a:p>
            </p:txBody>
          </p:sp>
          <p:sp>
            <p:nvSpPr>
              <p:cNvPr id="105" name="Rectangle 193"/>
              <p:cNvSpPr>
                <a:spLocks noChangeArrowheads="1"/>
              </p:cNvSpPr>
              <p:nvPr/>
            </p:nvSpPr>
            <p:spPr bwMode="auto">
              <a:xfrm>
                <a:off x="5061" y="1837"/>
                <a:ext cx="88" cy="761"/>
              </a:xfrm>
              <a:prstGeom prst="rect">
                <a:avLst/>
              </a:prstGeom>
              <a:solidFill>
                <a:srgbClr val="292929"/>
              </a:solidFill>
              <a:ln w="9525">
                <a:solidFill>
                  <a:schemeClr val="tx1"/>
                </a:solidFill>
                <a:miter lim="800000"/>
              </a:ln>
              <a:effectLst/>
            </p:spPr>
            <p:txBody>
              <a:bodyPr wrap="none" anchor="ctr"/>
              <a:lstStyle/>
              <a:p>
                <a:pPr algn="ctr">
                  <a:defRPr/>
                </a:pPr>
                <a:endParaRPr lang="en-US" sz="2400">
                  <a:latin typeface="Tahoma" panose="020B0804030504040204" pitchFamily="34" charset="0"/>
                  <a:ea typeface="MS PGothic" charset="0"/>
                </a:endParaRPr>
              </a:p>
            </p:txBody>
          </p:sp>
        </p:grpSp>
        <p:grpSp>
          <p:nvGrpSpPr>
            <p:cNvPr id="76" name="Group 194"/>
            <p:cNvGrpSpPr/>
            <p:nvPr/>
          </p:nvGrpSpPr>
          <p:grpSpPr bwMode="auto">
            <a:xfrm>
              <a:off x="-44450" y="3613150"/>
              <a:ext cx="711200" cy="669925"/>
              <a:chOff x="-44" y="1473"/>
              <a:chExt cx="981" cy="1105"/>
            </a:xfrm>
          </p:grpSpPr>
          <p:pic>
            <p:nvPicPr>
              <p:cNvPr id="80" name="Picture 195"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1" name="Freeform 196"/>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nvGrpSpPr>
            <p:cNvPr id="77" name="Group 197"/>
            <p:cNvGrpSpPr/>
            <p:nvPr/>
          </p:nvGrpSpPr>
          <p:grpSpPr bwMode="auto">
            <a:xfrm flipH="1">
              <a:off x="8258175" y="3529013"/>
              <a:ext cx="711200" cy="669925"/>
              <a:chOff x="-44" y="1473"/>
              <a:chExt cx="981" cy="1105"/>
            </a:xfrm>
          </p:grpSpPr>
          <p:pic>
            <p:nvPicPr>
              <p:cNvPr id="78" name="Picture 198"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9" name="Freeform 199"/>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algn="ctr"/>
                <a:endParaRPr lang="zh-CN" altLang="en-US" sz="2400"/>
              </a:p>
            </p:txBody>
          </p:sp>
        </p:grpSp>
      </p:grpSp>
      <p:sp>
        <p:nvSpPr>
          <p:cNvPr id="150" name="Text Box 155"/>
          <p:cNvSpPr txBox="1">
            <a:spLocks noChangeArrowheads="1"/>
          </p:cNvSpPr>
          <p:nvPr/>
        </p:nvSpPr>
        <p:spPr bwMode="auto">
          <a:xfrm>
            <a:off x="1421335" y="6355774"/>
            <a:ext cx="9568405" cy="369332"/>
          </a:xfrm>
          <a:prstGeom prst="rect">
            <a:avLst/>
          </a:prstGeom>
          <a:noFill/>
          <a:ln>
            <a:noFill/>
          </a:ln>
          <a:effectLst/>
        </p:spPr>
        <p:txBody>
          <a:bodyPr wrap="squar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zh-CN" altLang="en-US" sz="1800" b="1" dirty="0">
                <a:solidFill>
                  <a:srgbClr val="CC0000"/>
                </a:solidFill>
              </a:rPr>
              <a:t>三个被送至</a:t>
            </a:r>
            <a:r>
              <a:rPr lang="en-US" sz="1800" b="1" dirty="0">
                <a:solidFill>
                  <a:srgbClr val="CC0000"/>
                </a:solidFill>
              </a:rPr>
              <a:t> IP address: B,  </a:t>
            </a:r>
            <a:r>
              <a:rPr lang="en-US" sz="1800" b="1" dirty="0" err="1">
                <a:solidFill>
                  <a:srgbClr val="CC0000"/>
                </a:solidFill>
              </a:rPr>
              <a:t>dest</a:t>
            </a:r>
            <a:r>
              <a:rPr lang="en-US" sz="1800" b="1" dirty="0">
                <a:solidFill>
                  <a:srgbClr val="CC0000"/>
                </a:solidFill>
              </a:rPr>
              <a:t> port: 80 </a:t>
            </a:r>
            <a:r>
              <a:rPr lang="zh-CN" altLang="en-US" sz="1800" b="1" dirty="0">
                <a:solidFill>
                  <a:srgbClr val="CC0000"/>
                </a:solidFill>
              </a:rPr>
              <a:t>的报文，被多路分解到三个不同的套接字</a:t>
            </a:r>
            <a:endParaRPr lang="en-US" sz="1800" b="1" dirty="0">
              <a:solidFill>
                <a:srgbClr val="CC0000"/>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9" presetClass="entr" presetSubtype="0" fill="hold" grpId="0" nodeType="clickEffect">
                                  <p:stCondLst>
                                    <p:cond delay="0"/>
                                  </p:stCondLst>
                                  <p:childTnLst>
                                    <p:set>
                                      <p:cBhvr>
                                        <p:cTn id="17" dur="1" fill="hold">
                                          <p:stCondLst>
                                            <p:cond delay="0"/>
                                          </p:stCondLst>
                                        </p:cTn>
                                        <p:tgtEl>
                                          <p:spTgt spid="150"/>
                                        </p:tgtEl>
                                        <p:attrNameLst>
                                          <p:attrName>style.visibility</p:attrName>
                                        </p:attrNameLst>
                                      </p:cBhvr>
                                      <p:to>
                                        <p:strVal val="visible"/>
                                      </p:to>
                                    </p:set>
                                    <p:animEffect transition="in" filter="dissolve">
                                      <p:cBhvr>
                                        <p:cTn id="18" dur="500"/>
                                        <p:tgtEl>
                                          <p:spTgt spid="1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150"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无连接传输</a:t>
            </a:r>
            <a:r>
              <a:rPr lang="en-US" altLang="zh-CN" sz="1800" dirty="0">
                <a:solidFill>
                  <a:schemeClr val="tx1">
                    <a:lumMod val="65000"/>
                    <a:lumOff val="35000"/>
                  </a:schemeClr>
                </a:solidFill>
                <a:cs typeface="+mn-ea"/>
                <a:sym typeface="+mn-lt"/>
              </a:rPr>
              <a:t>: UDP</a:t>
            </a:r>
            <a:endParaRPr lang="zh-CN" altLang="en-US" sz="1800" dirty="0">
              <a:solidFill>
                <a:schemeClr val="tx1">
                  <a:lumMod val="65000"/>
                  <a:lumOff val="35000"/>
                </a:schemeClr>
              </a:solidFill>
              <a:cs typeface="+mn-ea"/>
              <a:sym typeface="+mn-lt"/>
            </a:endParaRPr>
          </a:p>
        </p:txBody>
      </p:sp>
      <p:sp>
        <p:nvSpPr>
          <p:cNvPr id="41" name="矩形 40"/>
          <p:cNvSpPr/>
          <p:nvPr/>
        </p:nvSpPr>
        <p:spPr>
          <a:xfrm>
            <a:off x="4396658" y="710268"/>
            <a:ext cx="3398687" cy="523220"/>
          </a:xfrm>
          <a:prstGeom prst="rect">
            <a:avLst/>
          </a:prstGeom>
        </p:spPr>
        <p:txBody>
          <a:bodyPr wrap="none">
            <a:spAutoFit/>
          </a:bodyPr>
          <a:lstStyle/>
          <a:p>
            <a:pPr algn="ctr"/>
            <a:r>
              <a:rPr lang="en-US" altLang="zh-CN" sz="2800" b="1" dirty="0">
                <a:solidFill>
                  <a:schemeClr val="accent1"/>
                </a:solidFill>
                <a:cs typeface="+mn-ea"/>
                <a:sym typeface="+mn-lt"/>
              </a:rPr>
              <a:t>Internet </a:t>
            </a:r>
            <a:r>
              <a:rPr lang="zh-CN" altLang="en-US" sz="2800" b="1" dirty="0">
                <a:solidFill>
                  <a:schemeClr val="accent1"/>
                </a:solidFill>
                <a:cs typeface="+mn-ea"/>
                <a:sym typeface="+mn-lt"/>
              </a:rPr>
              <a:t>校验和例子</a:t>
            </a:r>
            <a:endParaRPr lang="en-US" altLang="zh-CN" sz="2800" b="1" dirty="0">
              <a:solidFill>
                <a:schemeClr val="accent1"/>
              </a:solidFill>
              <a:cs typeface="+mn-ea"/>
              <a:sym typeface="+mn-lt"/>
            </a:endParaRPr>
          </a:p>
        </p:txBody>
      </p:sp>
      <p:sp>
        <p:nvSpPr>
          <p:cNvPr id="26" name="AutoShape 3"/>
          <p:cNvSpPr>
            <a:spLocks noChangeArrowheads="1"/>
          </p:cNvSpPr>
          <p:nvPr/>
        </p:nvSpPr>
        <p:spPr bwMode="auto">
          <a:xfrm>
            <a:off x="3436744" y="1447800"/>
            <a:ext cx="5372100" cy="1143000"/>
          </a:xfrm>
          <a:prstGeom prst="flowChartProcess">
            <a:avLst/>
          </a:prstGeom>
          <a:solidFill>
            <a:schemeClr val="accent1"/>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3200">
                <a:solidFill>
                  <a:srgbClr val="000000"/>
                </a:solidFill>
                <a:ea typeface="宋体" charset="-122"/>
              </a:rPr>
              <a:t>1 1 1 0 0 1 1 0 0 1 1 0 0 1 1 0</a:t>
            </a:r>
            <a:endParaRPr lang="en-US" altLang="zh-CN" sz="3200">
              <a:solidFill>
                <a:srgbClr val="000000"/>
              </a:solidFill>
              <a:ea typeface="宋体" charset="-122"/>
            </a:endParaRPr>
          </a:p>
          <a:p>
            <a:pPr algn="ctr">
              <a:spcBef>
                <a:spcPct val="0"/>
              </a:spcBef>
              <a:buFontTx/>
              <a:buNone/>
            </a:pPr>
            <a:r>
              <a:rPr lang="en-US" altLang="zh-CN" sz="3200">
                <a:solidFill>
                  <a:srgbClr val="000000"/>
                </a:solidFill>
                <a:ea typeface="宋体" charset="-122"/>
              </a:rPr>
              <a:t>1 1 0 1 0 1 0 1 0 1 0 1 0 1 0 1</a:t>
            </a:r>
            <a:endParaRPr lang="en-US" altLang="zh-CN" sz="3200">
              <a:solidFill>
                <a:srgbClr val="000000"/>
              </a:solidFill>
              <a:ea typeface="宋体" charset="-122"/>
            </a:endParaRPr>
          </a:p>
        </p:txBody>
      </p:sp>
      <p:sp>
        <p:nvSpPr>
          <p:cNvPr id="27" name="AutoShape 4"/>
          <p:cNvSpPr>
            <a:spLocks noChangeArrowheads="1"/>
          </p:cNvSpPr>
          <p:nvPr/>
        </p:nvSpPr>
        <p:spPr bwMode="auto">
          <a:xfrm>
            <a:off x="3436744" y="3130448"/>
            <a:ext cx="5372100" cy="546100"/>
          </a:xfrm>
          <a:prstGeom prst="flowChartProcess">
            <a:avLst/>
          </a:prstGeom>
          <a:solidFill>
            <a:srgbClr val="99FFCC"/>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3200">
                <a:solidFill>
                  <a:srgbClr val="000000"/>
                </a:solidFill>
                <a:ea typeface="宋体" charset="-122"/>
              </a:rPr>
              <a:t>1 0 1 1 1 0 1 1 1 0 1 1 1 0 1 1</a:t>
            </a:r>
            <a:endParaRPr lang="en-US" altLang="zh-CN" sz="3200">
              <a:solidFill>
                <a:srgbClr val="000000"/>
              </a:solidFill>
              <a:ea typeface="宋体" charset="-122"/>
            </a:endParaRPr>
          </a:p>
        </p:txBody>
      </p:sp>
      <p:sp>
        <p:nvSpPr>
          <p:cNvPr id="28" name="AutoShape 5"/>
          <p:cNvSpPr>
            <a:spLocks noChangeArrowheads="1"/>
          </p:cNvSpPr>
          <p:nvPr/>
        </p:nvSpPr>
        <p:spPr bwMode="auto">
          <a:xfrm>
            <a:off x="2560444" y="3130448"/>
            <a:ext cx="584200" cy="546100"/>
          </a:xfrm>
          <a:prstGeom prst="flowChartProcess">
            <a:avLst/>
          </a:prstGeom>
          <a:solidFill>
            <a:srgbClr val="FF0000"/>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3200">
                <a:solidFill>
                  <a:srgbClr val="000000"/>
                </a:solidFill>
                <a:ea typeface="宋体" charset="-122"/>
              </a:rPr>
              <a:t>1</a:t>
            </a:r>
            <a:endParaRPr lang="en-US" altLang="zh-CN" sz="3200">
              <a:solidFill>
                <a:srgbClr val="000000"/>
              </a:solidFill>
              <a:ea typeface="宋体" charset="-122"/>
            </a:endParaRPr>
          </a:p>
        </p:txBody>
      </p:sp>
      <p:grpSp>
        <p:nvGrpSpPr>
          <p:cNvPr id="29" name="Group 6"/>
          <p:cNvGrpSpPr/>
          <p:nvPr/>
        </p:nvGrpSpPr>
        <p:grpSpPr bwMode="auto">
          <a:xfrm>
            <a:off x="1976244" y="4756048"/>
            <a:ext cx="6845300" cy="558800"/>
            <a:chOff x="416" y="2584"/>
            <a:chExt cx="4312" cy="352"/>
          </a:xfrm>
        </p:grpSpPr>
        <p:sp>
          <p:nvSpPr>
            <p:cNvPr id="30" name="AutoShape 7"/>
            <p:cNvSpPr>
              <a:spLocks noChangeArrowheads="1"/>
            </p:cNvSpPr>
            <p:nvPr/>
          </p:nvSpPr>
          <p:spPr bwMode="auto">
            <a:xfrm>
              <a:off x="1344" y="2592"/>
              <a:ext cx="3384" cy="344"/>
            </a:xfrm>
            <a:prstGeom prst="flowChartProcess">
              <a:avLst/>
            </a:prstGeom>
            <a:solidFill>
              <a:srgbClr val="99FFCC"/>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3200">
                  <a:solidFill>
                    <a:srgbClr val="000000"/>
                  </a:solidFill>
                  <a:ea typeface="宋体" charset="-122"/>
                </a:rPr>
                <a:t>1 0 1 1 1 0 1 1 1 0 1 1 1 1 0 0</a:t>
              </a:r>
              <a:endParaRPr lang="en-US" altLang="zh-CN" sz="3200">
                <a:solidFill>
                  <a:srgbClr val="000000"/>
                </a:solidFill>
                <a:ea typeface="宋体" charset="-122"/>
              </a:endParaRPr>
            </a:p>
          </p:txBody>
        </p:sp>
        <p:sp>
          <p:nvSpPr>
            <p:cNvPr id="31" name="Text Box 8"/>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50000"/>
                </a:spcBef>
                <a:buFontTx/>
                <a:buNone/>
              </a:pPr>
              <a:r>
                <a:rPr lang="zh-CN" altLang="en-US" b="1">
                  <a:latin typeface="楷体_GB2312" pitchFamily="49" charset="-122"/>
                  <a:ea typeface="楷体_GB2312" pitchFamily="49" charset="-122"/>
                </a:rPr>
                <a:t>累加和</a:t>
              </a:r>
              <a:endParaRPr lang="zh-CN" altLang="en-US" b="1">
                <a:latin typeface="楷体_GB2312" pitchFamily="49" charset="-122"/>
                <a:ea typeface="楷体_GB2312" pitchFamily="49" charset="-122"/>
              </a:endParaRPr>
            </a:p>
          </p:txBody>
        </p:sp>
      </p:grpSp>
      <p:grpSp>
        <p:nvGrpSpPr>
          <p:cNvPr id="32" name="Group 9"/>
          <p:cNvGrpSpPr/>
          <p:nvPr/>
        </p:nvGrpSpPr>
        <p:grpSpPr bwMode="auto">
          <a:xfrm>
            <a:off x="1963544" y="5891228"/>
            <a:ext cx="6845300" cy="558800"/>
            <a:chOff x="416" y="2584"/>
            <a:chExt cx="4312" cy="352"/>
          </a:xfrm>
        </p:grpSpPr>
        <p:sp>
          <p:nvSpPr>
            <p:cNvPr id="33" name="AutoShape 10"/>
            <p:cNvSpPr>
              <a:spLocks noChangeArrowheads="1"/>
            </p:cNvSpPr>
            <p:nvPr/>
          </p:nvSpPr>
          <p:spPr bwMode="auto">
            <a:xfrm>
              <a:off x="1344" y="2592"/>
              <a:ext cx="3384" cy="344"/>
            </a:xfrm>
            <a:prstGeom prst="flowChartProcess">
              <a:avLst/>
            </a:prstGeom>
            <a:solidFill>
              <a:srgbClr val="FF9900"/>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3200">
                  <a:solidFill>
                    <a:srgbClr val="000000"/>
                  </a:solidFill>
                  <a:ea typeface="宋体" charset="-122"/>
                </a:rPr>
                <a:t>0 1 0 0 0 1 0 0 0 1 0 0 0 0 1 1</a:t>
              </a:r>
              <a:endParaRPr lang="en-US" altLang="zh-CN" sz="3200">
                <a:solidFill>
                  <a:srgbClr val="000000"/>
                </a:solidFill>
                <a:ea typeface="宋体" charset="-122"/>
              </a:endParaRPr>
            </a:p>
          </p:txBody>
        </p:sp>
        <p:sp>
          <p:nvSpPr>
            <p:cNvPr id="34" name="Text Box 11"/>
            <p:cNvSpPr txBox="1">
              <a:spLocks noChangeArrowheads="1"/>
            </p:cNvSpPr>
            <p:nvPr/>
          </p:nvSpPr>
          <p:spPr bwMode="auto">
            <a:xfrm>
              <a:off x="416" y="2584"/>
              <a:ext cx="816" cy="3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50000"/>
                </a:spcBef>
                <a:buFontTx/>
                <a:buNone/>
              </a:pPr>
              <a:r>
                <a:rPr lang="zh-CN" altLang="en-US" b="1">
                  <a:latin typeface="楷体_GB2312" pitchFamily="49" charset="-122"/>
                  <a:ea typeface="楷体_GB2312" pitchFamily="49" charset="-122"/>
                </a:rPr>
                <a:t>校验和</a:t>
              </a:r>
              <a:endParaRPr lang="zh-CN" altLang="en-US" b="1">
                <a:latin typeface="楷体_GB2312" pitchFamily="49" charset="-122"/>
                <a:ea typeface="楷体_GB2312" pitchFamily="49" charset="-122"/>
              </a:endParaRPr>
            </a:p>
          </p:txBody>
        </p:sp>
      </p:grpSp>
      <p:sp>
        <p:nvSpPr>
          <p:cNvPr id="35" name="Line 12"/>
          <p:cNvSpPr>
            <a:spLocks noChangeShapeType="1"/>
          </p:cNvSpPr>
          <p:nvPr/>
        </p:nvSpPr>
        <p:spPr bwMode="auto">
          <a:xfrm>
            <a:off x="2014344" y="4641748"/>
            <a:ext cx="7137400" cy="12700"/>
          </a:xfrm>
          <a:prstGeom prst="line">
            <a:avLst/>
          </a:prstGeom>
          <a:noFill/>
          <a:ln w="57150">
            <a:solidFill>
              <a:schemeClr val="tx1"/>
            </a:solidFill>
            <a:round/>
          </a:ln>
          <a:extLst>
            <a:ext uri="{909E8E84-426E-40DD-AFC4-6F175D3DCCD1}">
              <a14:hiddenFill xmlns:a14="http://schemas.microsoft.com/office/drawing/2010/main">
                <a:noFill/>
              </a14:hiddenFill>
            </a:ext>
          </a:extLst>
        </p:spPr>
        <p:txBody>
          <a:bodyPr wrap="none"/>
          <a:lstStyle/>
          <a:p>
            <a:endParaRPr lang="zh-CN" altLang="en-US"/>
          </a:p>
        </p:txBody>
      </p:sp>
      <p:grpSp>
        <p:nvGrpSpPr>
          <p:cNvPr id="36" name="Group 13"/>
          <p:cNvGrpSpPr/>
          <p:nvPr/>
        </p:nvGrpSpPr>
        <p:grpSpPr bwMode="auto">
          <a:xfrm>
            <a:off x="5062344" y="5338662"/>
            <a:ext cx="1270000" cy="550863"/>
            <a:chOff x="2360" y="3047"/>
            <a:chExt cx="800" cy="347"/>
          </a:xfrm>
        </p:grpSpPr>
        <p:sp>
          <p:nvSpPr>
            <p:cNvPr id="37" name="AutoShape 14"/>
            <p:cNvSpPr>
              <a:spLocks noChangeArrowheads="1"/>
            </p:cNvSpPr>
            <p:nvPr/>
          </p:nvSpPr>
          <p:spPr bwMode="auto">
            <a:xfrm>
              <a:off x="2976" y="3047"/>
              <a:ext cx="184" cy="347"/>
            </a:xfrm>
            <a:prstGeom prst="downArrow">
              <a:avLst>
                <a:gd name="adj1" fmla="val 50000"/>
                <a:gd name="adj2" fmla="val 77632"/>
              </a:avLst>
            </a:prstGeom>
            <a:solidFill>
              <a:srgbClr val="FFFF00"/>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38" name="Text Box 15"/>
            <p:cNvSpPr txBox="1">
              <a:spLocks noChangeArrowheads="1"/>
            </p:cNvSpPr>
            <p:nvPr/>
          </p:nvSpPr>
          <p:spPr bwMode="auto">
            <a:xfrm>
              <a:off x="2360" y="3104"/>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50000"/>
                </a:spcBef>
                <a:buFontTx/>
                <a:buNone/>
              </a:pPr>
              <a:r>
                <a:rPr lang="zh-CN" altLang="en-US" sz="1800" b="1" dirty="0">
                  <a:latin typeface="楷体_GB2312" pitchFamily="49" charset="-122"/>
                  <a:ea typeface="楷体_GB2312" pitchFamily="49" charset="-122"/>
                </a:rPr>
                <a:t>变反</a:t>
              </a:r>
              <a:endParaRPr lang="zh-CN" altLang="en-US" sz="1800" b="1" dirty="0">
                <a:latin typeface="楷体_GB2312" pitchFamily="49" charset="-122"/>
                <a:ea typeface="楷体_GB2312" pitchFamily="49" charset="-122"/>
              </a:endParaRPr>
            </a:p>
          </p:txBody>
        </p:sp>
      </p:grpSp>
      <p:grpSp>
        <p:nvGrpSpPr>
          <p:cNvPr id="39" name="Group 16"/>
          <p:cNvGrpSpPr/>
          <p:nvPr/>
        </p:nvGrpSpPr>
        <p:grpSpPr bwMode="auto">
          <a:xfrm>
            <a:off x="5113144" y="2595786"/>
            <a:ext cx="1219200" cy="446088"/>
            <a:chOff x="2360" y="3068"/>
            <a:chExt cx="768" cy="281"/>
          </a:xfrm>
        </p:grpSpPr>
        <p:sp>
          <p:nvSpPr>
            <p:cNvPr id="42" name="AutoShape 17"/>
            <p:cNvSpPr>
              <a:spLocks noChangeArrowheads="1"/>
            </p:cNvSpPr>
            <p:nvPr/>
          </p:nvSpPr>
          <p:spPr bwMode="auto">
            <a:xfrm>
              <a:off x="2976" y="3068"/>
              <a:ext cx="152" cy="281"/>
            </a:xfrm>
            <a:prstGeom prst="downArrow">
              <a:avLst>
                <a:gd name="adj1" fmla="val 50000"/>
                <a:gd name="adj2" fmla="val 77632"/>
              </a:avLst>
            </a:prstGeom>
            <a:solidFill>
              <a:srgbClr val="FFFF00"/>
            </a:solidFill>
            <a:ln w="9525">
              <a:solidFill>
                <a:schemeClr val="tx1"/>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44" name="Text Box 18"/>
            <p:cNvSpPr txBox="1">
              <a:spLocks noChangeArrowheads="1"/>
            </p:cNvSpPr>
            <p:nvPr/>
          </p:nvSpPr>
          <p:spPr bwMode="auto">
            <a:xfrm>
              <a:off x="2360" y="3104"/>
              <a:ext cx="60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50000"/>
                </a:spcBef>
                <a:buFontTx/>
                <a:buNone/>
              </a:pPr>
              <a:r>
                <a:rPr lang="zh-CN" altLang="en-US" sz="1800" b="1">
                  <a:latin typeface="楷体_GB2312" pitchFamily="49" charset="-122"/>
                  <a:ea typeface="楷体_GB2312" pitchFamily="49" charset="-122"/>
                </a:rPr>
                <a:t>求和</a:t>
              </a:r>
              <a:endParaRPr lang="zh-CN" altLang="en-US" sz="1800" b="1">
                <a:latin typeface="楷体_GB2312" pitchFamily="49" charset="-122"/>
                <a:ea typeface="楷体_GB2312" pitchFamily="49" charset="-122"/>
              </a:endParaRPr>
            </a:p>
          </p:txBody>
        </p:sp>
      </p:grpSp>
      <p:sp>
        <p:nvSpPr>
          <p:cNvPr id="45" name="圆角矩形 44"/>
          <p:cNvSpPr/>
          <p:nvPr/>
        </p:nvSpPr>
        <p:spPr>
          <a:xfrm>
            <a:off x="9000746" y="2470048"/>
            <a:ext cx="2462398" cy="1286882"/>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dirty="0">
                <a:cs typeface="+mn-ea"/>
                <a:sym typeface="+mn-lt"/>
              </a:rPr>
              <a:t>求和时产生的进位必须回卷加到结果上</a:t>
            </a:r>
            <a:endParaRPr lang="zh-CN" altLang="en-US" dirty="0">
              <a:cs typeface="+mn-ea"/>
              <a:sym typeface="+mn-lt"/>
            </a:endParaRPr>
          </a:p>
        </p:txBody>
      </p:sp>
      <p:grpSp>
        <p:nvGrpSpPr>
          <p:cNvPr id="46" name="组合 45"/>
          <p:cNvGrpSpPr/>
          <p:nvPr/>
        </p:nvGrpSpPr>
        <p:grpSpPr>
          <a:xfrm>
            <a:off x="9002635" y="4906770"/>
            <a:ext cx="2876705" cy="882651"/>
            <a:chOff x="445294" y="4198143"/>
            <a:chExt cx="7104063" cy="2027239"/>
          </a:xfrm>
        </p:grpSpPr>
        <p:sp>
          <p:nvSpPr>
            <p:cNvPr id="47" name="圆角矩形 46"/>
            <p:cNvSpPr/>
            <p:nvPr/>
          </p:nvSpPr>
          <p:spPr>
            <a:xfrm>
              <a:off x="787661" y="4198143"/>
              <a:ext cx="6566290" cy="2027239"/>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cs typeface="+mn-ea"/>
                <a:sym typeface="+mn-lt"/>
              </a:endParaRPr>
            </a:p>
          </p:txBody>
        </p:sp>
        <p:sp>
          <p:nvSpPr>
            <p:cNvPr id="48" name="Rectangle 39"/>
            <p:cNvSpPr>
              <a:spLocks noChangeArrowheads="1"/>
            </p:cNvSpPr>
            <p:nvPr/>
          </p:nvSpPr>
          <p:spPr bwMode="auto">
            <a:xfrm>
              <a:off x="445294" y="4273550"/>
              <a:ext cx="7104063" cy="1625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grpSp>
      <p:sp>
        <p:nvSpPr>
          <p:cNvPr id="8" name="矩形 7"/>
          <p:cNvSpPr/>
          <p:nvPr/>
        </p:nvSpPr>
        <p:spPr>
          <a:xfrm>
            <a:off x="9327549" y="5024931"/>
            <a:ext cx="2350431" cy="646331"/>
          </a:xfrm>
          <a:prstGeom prst="rect">
            <a:avLst/>
          </a:prstGeom>
        </p:spPr>
        <p:txBody>
          <a:bodyPr wrap="square">
            <a:spAutoFit/>
          </a:bodyPr>
          <a:lstStyle/>
          <a:p>
            <a:pPr algn="ctr">
              <a:spcBef>
                <a:spcPct val="0"/>
              </a:spcBef>
              <a:buFontTx/>
              <a:buNone/>
            </a:pPr>
            <a:r>
              <a:rPr lang="zh-CN" altLang="en-US" b="1" dirty="0">
                <a:solidFill>
                  <a:schemeClr val="bg1"/>
                </a:solidFill>
                <a:latin typeface="Comic Sans MS" panose="030F0902030302020204" pitchFamily="66" charset="0"/>
                <a:ea typeface="楷体_GB2312" pitchFamily="49" charset="-122"/>
              </a:rPr>
              <a:t>最后的累加和必须按位变反才是校验和</a:t>
            </a:r>
            <a:endParaRPr lang="zh-CN" altLang="en-US" b="1" dirty="0">
              <a:solidFill>
                <a:schemeClr val="bg1"/>
              </a:solidFill>
              <a:latin typeface="Comic Sans MS" panose="030F0902030302020204" pitchFamily="66" charset="0"/>
              <a:ea typeface="楷体_GB2312" pitchFamily="49"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22" presetClass="entr" presetSubtype="1" fill="hold" nodeType="clickEffect">
                                  <p:stCondLst>
                                    <p:cond delay="0"/>
                                  </p:stCondLst>
                                  <p:childTnLst>
                                    <p:set>
                                      <p:cBhvr>
                                        <p:cTn id="17" dur="1" fill="hold">
                                          <p:stCondLst>
                                            <p:cond delay="0"/>
                                          </p:stCondLst>
                                        </p:cTn>
                                        <p:tgtEl>
                                          <p:spTgt spid="39"/>
                                        </p:tgtEl>
                                        <p:attrNameLst>
                                          <p:attrName>style.visibility</p:attrName>
                                        </p:attrNameLst>
                                      </p:cBhvr>
                                      <p:to>
                                        <p:strVal val="visible"/>
                                      </p:to>
                                    </p:set>
                                    <p:animEffect transition="in" filter="wipe(up)">
                                      <p:cBhvr>
                                        <p:cTn id="18" dur="500"/>
                                        <p:tgtEl>
                                          <p:spTgt spid="39"/>
                                        </p:tgtEl>
                                      </p:cBhvr>
                                    </p:animEffec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2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1" nodeType="clickEffect">
                                  <p:stCondLst>
                                    <p:cond delay="0"/>
                                  </p:stCondLst>
                                  <p:childTnLst>
                                    <p:set>
                                      <p:cBhvr>
                                        <p:cTn id="26" dur="1" fill="hold">
                                          <p:stCondLst>
                                            <p:cond delay="0"/>
                                          </p:stCondLst>
                                        </p:cTn>
                                        <p:tgtEl>
                                          <p:spTgt spid="2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0" presetClass="path" presetSubtype="0" accel="50000" decel="50000" fill="hold" grpId="0" nodeType="clickEffect">
                                  <p:stCondLst>
                                    <p:cond delay="0"/>
                                  </p:stCondLst>
                                  <p:childTnLst>
                                    <p:animMotion origin="layout" path="M -0.14817 0.05741 C -0.14765 0.06481 -0.1483 0.07245 -0.14674 0.07963 C -0.14609 0.08287 -0.1401 0.08403 -0.13841 0.08519 C -0.12942 0.0919 -0.12291 0.10069 -0.1121 0.10185 C -0.10286 0.10301 -0.09349 0.10301 -0.08424 0.1037 C -0.05846 0.12083 -0.0246 0.11412 0.00183 0.11481 C 0.03047 0.12431 0.06198 0.12199 0.09076 0.12222 C 0.21433 0.12269 0.3379 0.12222 0.46159 0.12222 " pathEditMode="relative" rAng="0" ptsTypes="AAAAAAAA">
                                      <p:cBhvr>
                                        <p:cTn id="30" dur="2000" fill="hold"/>
                                        <p:tgtEl>
                                          <p:spTgt spid="28"/>
                                        </p:tgtEl>
                                        <p:attrNameLst>
                                          <p:attrName>ppt_x</p:attrName>
                                          <p:attrName>ppt_y</p:attrName>
                                        </p:attrNameLst>
                                      </p:cBhvr>
                                      <p:rCtr x="30482" y="3241"/>
                                    </p:animMotion>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5"/>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9"/>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22" presetClass="entr" presetSubtype="1" fill="hold" nodeType="clickEffect">
                                  <p:stCondLst>
                                    <p:cond delay="0"/>
                                  </p:stCondLst>
                                  <p:childTnLst>
                                    <p:set>
                                      <p:cBhvr>
                                        <p:cTn id="42" dur="1" fill="hold">
                                          <p:stCondLst>
                                            <p:cond delay="0"/>
                                          </p:stCondLst>
                                        </p:cTn>
                                        <p:tgtEl>
                                          <p:spTgt spid="36"/>
                                        </p:tgtEl>
                                        <p:attrNameLst>
                                          <p:attrName>style.visibility</p:attrName>
                                        </p:attrNameLst>
                                      </p:cBhvr>
                                      <p:to>
                                        <p:strVal val="visible"/>
                                      </p:to>
                                    </p:set>
                                    <p:animEffect transition="in" filter="wipe(up)">
                                      <p:cBhvr>
                                        <p:cTn id="43" dur="500"/>
                                        <p:tgtEl>
                                          <p:spTgt spid="36"/>
                                        </p:tgtEl>
                                      </p:cBhvr>
                                    </p:animEffec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nodeType="clickEffect">
                                  <p:stCondLst>
                                    <p:cond delay="0"/>
                                  </p:stCondLst>
                                  <p:childTnLst>
                                    <p:set>
                                      <p:cBhvr>
                                        <p:cTn id="47" dur="1" fill="hold">
                                          <p:stCondLst>
                                            <p:cond delay="0"/>
                                          </p:stCondLst>
                                        </p:cTn>
                                        <p:tgtEl>
                                          <p:spTgt spid="32"/>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46"/>
                                        </p:tgtEl>
                                        <p:attrNameLst>
                                          <p:attrName>style.visibility</p:attrName>
                                        </p:attrNameLst>
                                      </p:cBhvr>
                                      <p:to>
                                        <p:strVal val="visible"/>
                                      </p:to>
                                    </p:set>
                                    <p:animEffect transition="in" filter="fade">
                                      <p:cBhvr>
                                        <p:cTn id="52" dur="500"/>
                                        <p:tgtEl>
                                          <p:spTgt spid="46"/>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45"/>
                                        </p:tgtEl>
                                        <p:attrNameLst>
                                          <p:attrName>style.visibility</p:attrName>
                                        </p:attrNameLst>
                                      </p:cBhvr>
                                      <p:to>
                                        <p:strVal val="visible"/>
                                      </p:to>
                                    </p:set>
                                    <p:animEffect transition="in" filter="fade">
                                      <p:cBhvr>
                                        <p:cTn id="57" dur="500"/>
                                        <p:tgtEl>
                                          <p:spTgt spid="45"/>
                                        </p:tgtEl>
                                      </p:cBhvr>
                                    </p:animEffect>
                                  </p:childTnLst>
                                </p:cTn>
                              </p:par>
                              <p:par>
                                <p:cTn id="58" presetID="10" presetClass="entr" presetSubtype="0" fill="hold" grpId="0"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fade">
                                      <p:cBhvr>
                                        <p:cTn id="60"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27" grpId="0" animBg="1"/>
      <p:bldP spid="28" grpId="0" animBg="1"/>
      <p:bldP spid="28" grpId="1" animBg="1"/>
      <p:bldP spid="45" grpId="0" animBg="1"/>
      <p:bldP spid="8" grpId="0"/>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754188" y="1654556"/>
            <a:ext cx="8472654" cy="1065725"/>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50000"/>
              </a:lnSpc>
            </a:pPr>
            <a:r>
              <a:rPr lang="zh-CN" altLang="en-US" sz="2400" dirty="0">
                <a:cs typeface="+mn-ea"/>
                <a:sym typeface="+mn-lt"/>
              </a:rPr>
              <a:t>新假设</a:t>
            </a:r>
            <a:r>
              <a:rPr lang="en-US" altLang="zh-CN" sz="2400" dirty="0">
                <a:cs typeface="+mn-ea"/>
                <a:sym typeface="+mn-lt"/>
              </a:rPr>
              <a:t>: </a:t>
            </a:r>
            <a:r>
              <a:rPr lang="zh-CN" altLang="en-US" sz="2400" dirty="0">
                <a:cs typeface="+mn-ea"/>
                <a:sym typeface="+mn-lt"/>
              </a:rPr>
              <a:t>下层信道还要丢失报文 </a:t>
            </a:r>
            <a:r>
              <a:rPr lang="en-US" altLang="zh-CN" sz="2400" dirty="0">
                <a:cs typeface="+mn-ea"/>
                <a:sym typeface="+mn-lt"/>
              </a:rPr>
              <a:t>(</a:t>
            </a:r>
            <a:r>
              <a:rPr lang="zh-CN" altLang="en-US" sz="2400" dirty="0">
                <a:cs typeface="+mn-ea"/>
                <a:sym typeface="+mn-lt"/>
              </a:rPr>
              <a:t>数据或者 </a:t>
            </a:r>
            <a:r>
              <a:rPr lang="en-US" altLang="zh-CN" sz="2400" dirty="0">
                <a:cs typeface="+mn-ea"/>
                <a:sym typeface="+mn-lt"/>
              </a:rPr>
              <a:t>ACKs)</a:t>
            </a:r>
            <a:endParaRPr lang="en-US" altLang="zh-CN" sz="2400" dirty="0">
              <a:cs typeface="+mn-ea"/>
              <a:sym typeface="+mn-lt"/>
            </a:endParaRPr>
          </a:p>
          <a:p>
            <a:pPr algn="ctr">
              <a:lnSpc>
                <a:spcPct val="150000"/>
              </a:lnSpc>
            </a:pPr>
            <a:r>
              <a:rPr lang="zh-CN" altLang="en-US" sz="2400" dirty="0">
                <a:cs typeface="+mn-ea"/>
                <a:sym typeface="+mn-lt"/>
              </a:rPr>
              <a:t>校验和</a:t>
            </a:r>
            <a:r>
              <a:rPr lang="en-US" altLang="zh-CN" sz="2400" dirty="0">
                <a:cs typeface="+mn-ea"/>
                <a:sym typeface="+mn-lt"/>
              </a:rPr>
              <a:t>, </a:t>
            </a:r>
            <a:r>
              <a:rPr lang="zh-CN" altLang="en-US" sz="2400" dirty="0">
                <a:cs typeface="+mn-ea"/>
                <a:sym typeface="+mn-lt"/>
              </a:rPr>
              <a:t>序号</a:t>
            </a:r>
            <a:r>
              <a:rPr lang="en-US" altLang="zh-CN" sz="2400" dirty="0">
                <a:cs typeface="+mn-ea"/>
                <a:sym typeface="+mn-lt"/>
              </a:rPr>
              <a:t>, </a:t>
            </a:r>
            <a:r>
              <a:rPr lang="zh-CN" altLang="en-US" sz="2400" dirty="0">
                <a:cs typeface="+mn-ea"/>
                <a:sym typeface="+mn-lt"/>
              </a:rPr>
              <a:t>确认</a:t>
            </a:r>
            <a:r>
              <a:rPr lang="en-US" altLang="zh-CN" sz="2400" dirty="0">
                <a:cs typeface="+mn-ea"/>
                <a:sym typeface="+mn-lt"/>
              </a:rPr>
              <a:t>, </a:t>
            </a:r>
            <a:r>
              <a:rPr lang="zh-CN" altLang="en-US" sz="2400" dirty="0">
                <a:cs typeface="+mn-ea"/>
                <a:sym typeface="+mn-lt"/>
              </a:rPr>
              <a:t>重发将会有帮助，但是不够</a:t>
            </a:r>
            <a:endParaRPr lang="zh-CN" altLang="en-US" sz="2400" dirty="0">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2925903" y="710268"/>
            <a:ext cx="6340198" cy="646331"/>
          </a:xfrm>
          <a:prstGeom prst="rect">
            <a:avLst/>
          </a:prstGeom>
        </p:spPr>
        <p:txBody>
          <a:bodyPr wrap="none">
            <a:spAutoFit/>
          </a:bodyPr>
          <a:lstStyle/>
          <a:p>
            <a:pPr algn="ctr"/>
            <a:r>
              <a:rPr lang="en-US" altLang="zh-CN" sz="3600" b="1" dirty="0">
                <a:solidFill>
                  <a:schemeClr val="accent1"/>
                </a:solidFill>
                <a:cs typeface="+mn-ea"/>
                <a:sym typeface="+mn-lt"/>
              </a:rPr>
              <a:t>rdt3.0: </a:t>
            </a:r>
            <a:r>
              <a:rPr lang="zh-CN" altLang="en-US" sz="3600" b="1" dirty="0">
                <a:solidFill>
                  <a:schemeClr val="accent1"/>
                </a:solidFill>
                <a:cs typeface="+mn-ea"/>
                <a:sym typeface="+mn-lt"/>
              </a:rPr>
              <a:t>具有出错和丢失的信道</a:t>
            </a:r>
            <a:endParaRPr lang="en-US" altLang="zh-CN" sz="3600" b="1" dirty="0">
              <a:solidFill>
                <a:schemeClr val="accent1"/>
              </a:solidFill>
              <a:cs typeface="+mn-ea"/>
              <a:sym typeface="+mn-lt"/>
            </a:endParaRPr>
          </a:p>
        </p:txBody>
      </p:sp>
      <p:sp>
        <p:nvSpPr>
          <p:cNvPr id="10" name="矩形 9"/>
          <p:cNvSpPr/>
          <p:nvPr/>
        </p:nvSpPr>
        <p:spPr>
          <a:xfrm>
            <a:off x="1676532" y="2887682"/>
            <a:ext cx="9753468" cy="3416320"/>
          </a:xfrm>
          <a:prstGeom prst="rect">
            <a:avLst/>
          </a:prstGeom>
        </p:spPr>
        <p:txBody>
          <a:bodyPr wrap="square">
            <a:spAutoFit/>
          </a:bodyPr>
          <a:lstStyle/>
          <a:p>
            <a:pPr>
              <a:lnSpc>
                <a:spcPct val="150000"/>
              </a:lnSpc>
            </a:pPr>
            <a:r>
              <a:rPr lang="zh-CN" altLang="en-US" sz="2400" dirty="0">
                <a:latin typeface="+mn-ea"/>
              </a:rPr>
              <a:t>方法</a:t>
            </a:r>
            <a:r>
              <a:rPr lang="en-US" altLang="zh-CN" sz="2400" dirty="0">
                <a:latin typeface="+mn-ea"/>
              </a:rPr>
              <a:t>: </a:t>
            </a:r>
            <a:r>
              <a:rPr lang="zh-CN" altLang="en-US" sz="2400" dirty="0">
                <a:latin typeface="+mn-ea"/>
              </a:rPr>
              <a:t>发送者等待“合理的”确认时间</a:t>
            </a:r>
            <a:endParaRPr lang="zh-CN" altLang="en-US" sz="2400" dirty="0">
              <a:latin typeface="+mn-ea"/>
            </a:endParaRPr>
          </a:p>
          <a:p>
            <a:pPr marL="342900" indent="-342900">
              <a:lnSpc>
                <a:spcPct val="150000"/>
              </a:lnSpc>
              <a:buFont typeface="Arial" panose="020B0604020202090204" pitchFamily="34" charset="0"/>
              <a:buChar char="•"/>
            </a:pPr>
            <a:r>
              <a:rPr lang="zh-CN" altLang="en-US" sz="2400" dirty="0">
                <a:latin typeface="+mn-ea"/>
              </a:rPr>
              <a:t>如果在这个时间内没有收到确认就</a:t>
            </a:r>
            <a:r>
              <a:rPr lang="zh-CN" altLang="en-US" sz="2400" dirty="0">
                <a:solidFill>
                  <a:srgbClr val="FF0000"/>
                </a:solidFill>
                <a:latin typeface="+mn-ea"/>
              </a:rPr>
              <a:t>重发</a:t>
            </a:r>
            <a:endParaRPr lang="zh-CN" altLang="en-US" sz="2400" dirty="0">
              <a:solidFill>
                <a:srgbClr val="FF0000"/>
              </a:solidFill>
              <a:latin typeface="+mn-ea"/>
            </a:endParaRPr>
          </a:p>
          <a:p>
            <a:pPr marL="342900" indent="-342900">
              <a:lnSpc>
                <a:spcPct val="150000"/>
              </a:lnSpc>
              <a:buFont typeface="Arial" panose="020B0604020202090204" pitchFamily="34" charset="0"/>
              <a:buChar char="•"/>
            </a:pPr>
            <a:r>
              <a:rPr lang="zh-CN" altLang="en-US" sz="2400" dirty="0">
                <a:latin typeface="+mn-ea"/>
              </a:rPr>
              <a:t>如果报文（或者确认）只是延迟 </a:t>
            </a:r>
            <a:r>
              <a:rPr lang="en-US" altLang="zh-CN" sz="2400" dirty="0">
                <a:latin typeface="+mn-ea"/>
              </a:rPr>
              <a:t>(</a:t>
            </a:r>
            <a:r>
              <a:rPr lang="zh-CN" altLang="en-US" sz="2400" dirty="0">
                <a:latin typeface="+mn-ea"/>
              </a:rPr>
              <a:t>没有丢失</a:t>
            </a:r>
            <a:r>
              <a:rPr lang="en-US" altLang="zh-CN" sz="2400" dirty="0">
                <a:latin typeface="+mn-ea"/>
              </a:rPr>
              <a:t>):</a:t>
            </a:r>
            <a:endParaRPr lang="en-US" altLang="zh-CN" sz="2400" dirty="0">
              <a:latin typeface="+mn-ea"/>
            </a:endParaRPr>
          </a:p>
          <a:p>
            <a:pPr marL="800100" lvl="1" indent="-342900">
              <a:lnSpc>
                <a:spcPct val="150000"/>
              </a:lnSpc>
              <a:buFont typeface="Wingdings" panose="05000000000000000000" pitchFamily="2" charset="2"/>
              <a:buChar char="Ø"/>
            </a:pPr>
            <a:r>
              <a:rPr lang="zh-CN" altLang="en-US" sz="2400" dirty="0" smtClean="0">
                <a:latin typeface="+mn-ea"/>
              </a:rPr>
              <a:t>重发</a:t>
            </a:r>
            <a:r>
              <a:rPr lang="zh-CN" altLang="en-US" sz="2400" dirty="0">
                <a:latin typeface="+mn-ea"/>
              </a:rPr>
              <a:t>将导致重复，但是使用序号已经处理了这个问题</a:t>
            </a:r>
            <a:endParaRPr lang="zh-CN" altLang="en-US" sz="2400" dirty="0">
              <a:latin typeface="+mn-ea"/>
            </a:endParaRPr>
          </a:p>
          <a:p>
            <a:pPr marL="800100" lvl="1" indent="-342900">
              <a:lnSpc>
                <a:spcPct val="150000"/>
              </a:lnSpc>
              <a:buFont typeface="Wingdings" panose="05000000000000000000" pitchFamily="2" charset="2"/>
              <a:buChar char="Ø"/>
            </a:pPr>
            <a:r>
              <a:rPr lang="zh-CN" altLang="en-US" sz="2400" dirty="0" smtClean="0">
                <a:latin typeface="+mn-ea"/>
              </a:rPr>
              <a:t>接受</a:t>
            </a:r>
            <a:r>
              <a:rPr lang="zh-CN" altLang="en-US" sz="2400" dirty="0">
                <a:latin typeface="+mn-ea"/>
              </a:rPr>
              <a:t>方必须指定被确认的报文序号</a:t>
            </a:r>
            <a:endParaRPr lang="zh-CN" altLang="en-US" sz="2400" dirty="0">
              <a:latin typeface="+mn-ea"/>
            </a:endParaRPr>
          </a:p>
          <a:p>
            <a:pPr marL="342900" indent="-342900">
              <a:lnSpc>
                <a:spcPct val="150000"/>
              </a:lnSpc>
              <a:buFont typeface="Arial" panose="020B0604020202090204" pitchFamily="34" charset="0"/>
              <a:buChar char="•"/>
            </a:pPr>
            <a:r>
              <a:rPr lang="zh-CN" altLang="en-US" sz="2400" dirty="0">
                <a:latin typeface="+mn-ea"/>
              </a:rPr>
              <a:t>要求</a:t>
            </a:r>
            <a:r>
              <a:rPr lang="zh-CN" altLang="en-US" sz="2400" dirty="0">
                <a:solidFill>
                  <a:srgbClr val="FF0000"/>
                </a:solidFill>
                <a:latin typeface="+mn-ea"/>
              </a:rPr>
              <a:t>倒计时</a:t>
            </a:r>
            <a:r>
              <a:rPr lang="zh-CN" altLang="en-US" sz="2400" dirty="0" smtClean="0">
                <a:solidFill>
                  <a:srgbClr val="FF0000"/>
                </a:solidFill>
                <a:latin typeface="+mn-ea"/>
              </a:rPr>
              <a:t>定时器：</a:t>
            </a:r>
            <a:r>
              <a:rPr lang="zh-CN" altLang="en-US" sz="2400" dirty="0" smtClean="0">
                <a:latin typeface="+mn-ea"/>
              </a:rPr>
              <a:t>只有</a:t>
            </a:r>
            <a:r>
              <a:rPr lang="zh-CN" altLang="en-US" sz="2400" dirty="0">
                <a:latin typeface="+mn-ea"/>
              </a:rPr>
              <a:t>在定时器超时时才触发重发</a:t>
            </a:r>
            <a:endParaRPr lang="zh-CN" altLang="en-US" sz="2400" dirty="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P spid="10"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cs typeface="+mn-ea"/>
                <a:sym typeface="+mn-lt"/>
              </a:rPr>
              <a:t>可靠数据传输原理</a:t>
            </a:r>
            <a:endParaRPr lang="zh-CN" altLang="en-US" sz="1800" dirty="0">
              <a:solidFill>
                <a:schemeClr val="tx1">
                  <a:lumMod val="65000"/>
                  <a:lumOff val="35000"/>
                </a:schemeClr>
              </a:solidFill>
              <a:cs typeface="+mn-ea"/>
              <a:sym typeface="+mn-lt"/>
            </a:endParaRPr>
          </a:p>
        </p:txBody>
      </p:sp>
      <p:sp>
        <p:nvSpPr>
          <p:cNvPr id="41" name="矩形 40"/>
          <p:cNvSpPr/>
          <p:nvPr/>
        </p:nvSpPr>
        <p:spPr>
          <a:xfrm>
            <a:off x="414054" y="697965"/>
            <a:ext cx="4529125" cy="461665"/>
          </a:xfrm>
          <a:prstGeom prst="rect">
            <a:avLst/>
          </a:prstGeom>
        </p:spPr>
        <p:txBody>
          <a:bodyPr wrap="none">
            <a:spAutoFit/>
          </a:bodyPr>
          <a:lstStyle/>
          <a:p>
            <a:pPr algn="ctr"/>
            <a:r>
              <a:rPr lang="en-US" altLang="zh-CN" sz="2400" b="1" dirty="0" smtClean="0">
                <a:solidFill>
                  <a:schemeClr val="accent1"/>
                </a:solidFill>
                <a:latin typeface="+mn-ea"/>
                <a:cs typeface="+mn-ea"/>
              </a:rPr>
              <a:t>Go-Back-N(GBN</a:t>
            </a:r>
            <a:r>
              <a:rPr lang="en-US" altLang="zh-CN" sz="2400" b="1" dirty="0">
                <a:solidFill>
                  <a:schemeClr val="accent1"/>
                </a:solidFill>
                <a:latin typeface="+mn-ea"/>
                <a:cs typeface="+mn-ea"/>
              </a:rPr>
              <a:t>)</a:t>
            </a:r>
            <a:r>
              <a:rPr lang="zh-CN" altLang="en-US" sz="2400" b="1" dirty="0">
                <a:solidFill>
                  <a:schemeClr val="accent1"/>
                </a:solidFill>
                <a:latin typeface="+mn-ea"/>
                <a:cs typeface="+mn-ea"/>
              </a:rPr>
              <a:t>协议</a:t>
            </a:r>
            <a:r>
              <a:rPr lang="en-US" altLang="zh-CN" sz="2400" b="1" dirty="0">
                <a:solidFill>
                  <a:schemeClr val="accent1"/>
                </a:solidFill>
                <a:latin typeface="+mn-ea"/>
                <a:cs typeface="+mn-ea"/>
              </a:rPr>
              <a:t>: </a:t>
            </a:r>
            <a:r>
              <a:rPr lang="zh-CN" altLang="en-US" sz="2400" b="1" dirty="0">
                <a:solidFill>
                  <a:schemeClr val="accent1"/>
                </a:solidFill>
                <a:latin typeface="+mn-ea"/>
                <a:cs typeface="+mn-ea"/>
              </a:rPr>
              <a:t>发送方</a:t>
            </a:r>
            <a:endParaRPr lang="en-US" altLang="zh-CN" sz="2400" b="1" dirty="0">
              <a:solidFill>
                <a:schemeClr val="accent1"/>
              </a:solidFill>
              <a:latin typeface="+mn-ea"/>
              <a:cs typeface="+mn-ea"/>
              <a:sym typeface="+mn-lt"/>
            </a:endParaRPr>
          </a:p>
        </p:txBody>
      </p:sp>
      <p:pic>
        <p:nvPicPr>
          <p:cNvPr id="12" name="Picture 4" descr="gbn_seqnum"/>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5816591" y="1111335"/>
            <a:ext cx="6145109" cy="12369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5"/>
          <p:cNvSpPr>
            <a:spLocks noChangeArrowheads="1"/>
          </p:cNvSpPr>
          <p:nvPr/>
        </p:nvSpPr>
        <p:spPr bwMode="auto">
          <a:xfrm>
            <a:off x="391351" y="1282686"/>
            <a:ext cx="8493125" cy="8485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r>
              <a:rPr lang="zh-CN" altLang="en-US" sz="2000" dirty="0">
                <a:latin typeface="+mn-ea"/>
                <a:ea typeface="+mn-ea"/>
              </a:rPr>
              <a:t>分组头部包含</a:t>
            </a:r>
            <a:r>
              <a:rPr lang="en-US" altLang="zh-CN" sz="2000" dirty="0">
                <a:latin typeface="+mn-ea"/>
                <a:ea typeface="+mn-ea"/>
              </a:rPr>
              <a:t>k-bit</a:t>
            </a:r>
            <a:r>
              <a:rPr lang="zh-CN" altLang="en-US" sz="2000" dirty="0">
                <a:latin typeface="+mn-ea"/>
                <a:ea typeface="+mn-ea"/>
              </a:rPr>
              <a:t>序列号</a:t>
            </a:r>
            <a:endParaRPr lang="zh-CN" altLang="en-US" sz="2000" dirty="0">
              <a:latin typeface="+mn-ea"/>
              <a:ea typeface="+mn-ea"/>
            </a:endParaRPr>
          </a:p>
          <a:p>
            <a:r>
              <a:rPr lang="zh-CN" altLang="en-US" sz="2000" dirty="0" smtClean="0">
                <a:latin typeface="+mn-ea"/>
                <a:ea typeface="+mn-ea"/>
              </a:rPr>
              <a:t>窗口</a:t>
            </a:r>
            <a:r>
              <a:rPr lang="zh-CN" altLang="en-US" sz="2000" dirty="0">
                <a:latin typeface="+mn-ea"/>
                <a:ea typeface="+mn-ea"/>
              </a:rPr>
              <a:t>尺寸为</a:t>
            </a:r>
            <a:r>
              <a:rPr lang="en-US" altLang="zh-CN" sz="2000" dirty="0">
                <a:latin typeface="+mn-ea"/>
                <a:ea typeface="+mn-ea"/>
              </a:rPr>
              <a:t>N</a:t>
            </a:r>
            <a:r>
              <a:rPr lang="zh-CN" altLang="en-US" sz="2000" dirty="0">
                <a:latin typeface="+mn-ea"/>
                <a:ea typeface="+mn-ea"/>
              </a:rPr>
              <a:t>，最多允许</a:t>
            </a:r>
            <a:r>
              <a:rPr lang="en-US" altLang="zh-CN" sz="2000" dirty="0">
                <a:latin typeface="+mn-ea"/>
                <a:ea typeface="+mn-ea"/>
              </a:rPr>
              <a:t>N</a:t>
            </a:r>
            <a:r>
              <a:rPr lang="zh-CN" altLang="en-US" sz="2000" dirty="0">
                <a:latin typeface="+mn-ea"/>
                <a:ea typeface="+mn-ea"/>
              </a:rPr>
              <a:t>个分组未</a:t>
            </a:r>
            <a:r>
              <a:rPr lang="zh-CN" altLang="en-US" sz="2000" dirty="0" smtClean="0">
                <a:latin typeface="+mn-ea"/>
                <a:ea typeface="+mn-ea"/>
              </a:rPr>
              <a:t>确认</a:t>
            </a:r>
            <a:endParaRPr lang="en-US" altLang="zh-CN" sz="2000" dirty="0" smtClean="0">
              <a:latin typeface="+mn-ea"/>
              <a:ea typeface="+mn-ea"/>
            </a:endParaRPr>
          </a:p>
        </p:txBody>
      </p:sp>
      <p:sp>
        <p:nvSpPr>
          <p:cNvPr id="7" name="Rectangle 5"/>
          <p:cNvSpPr>
            <a:spLocks noChangeArrowheads="1"/>
          </p:cNvSpPr>
          <p:nvPr/>
        </p:nvSpPr>
        <p:spPr bwMode="auto">
          <a:xfrm>
            <a:off x="756433" y="2254336"/>
            <a:ext cx="10120315" cy="155289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r>
              <a:rPr lang="en-US" altLang="zh-CN" sz="2000" dirty="0">
                <a:latin typeface="+mn-ea"/>
                <a:ea typeface="+mn-ea"/>
              </a:rPr>
              <a:t>ACK(n): </a:t>
            </a:r>
            <a:r>
              <a:rPr lang="zh-CN" altLang="en-US" sz="2000" dirty="0">
                <a:latin typeface="+mn-ea"/>
                <a:ea typeface="+mn-ea"/>
              </a:rPr>
              <a:t>确认到序列号</a:t>
            </a:r>
            <a:r>
              <a:rPr lang="en-US" altLang="zh-CN" sz="2000" dirty="0">
                <a:latin typeface="+mn-ea"/>
                <a:ea typeface="+mn-ea"/>
              </a:rPr>
              <a:t>n(</a:t>
            </a:r>
            <a:r>
              <a:rPr lang="zh-CN" altLang="en-US" sz="2000" dirty="0">
                <a:latin typeface="+mn-ea"/>
                <a:ea typeface="+mn-ea"/>
              </a:rPr>
              <a:t>包含</a:t>
            </a:r>
            <a:r>
              <a:rPr lang="en-US" altLang="zh-CN" sz="2000" dirty="0">
                <a:latin typeface="+mn-ea"/>
                <a:ea typeface="+mn-ea"/>
              </a:rPr>
              <a:t>n)</a:t>
            </a:r>
            <a:r>
              <a:rPr lang="zh-CN" altLang="en-US" sz="2000" dirty="0">
                <a:latin typeface="+mn-ea"/>
                <a:ea typeface="+mn-ea"/>
              </a:rPr>
              <a:t>的分组均已被正确</a:t>
            </a:r>
            <a:r>
              <a:rPr lang="zh-CN" altLang="en-US" sz="2000" dirty="0" smtClean="0">
                <a:latin typeface="+mn-ea"/>
                <a:ea typeface="+mn-ea"/>
              </a:rPr>
              <a:t>接收</a:t>
            </a:r>
            <a:endParaRPr lang="en-US" altLang="zh-CN" sz="2000" dirty="0" smtClean="0">
              <a:latin typeface="+mn-ea"/>
              <a:ea typeface="+mn-ea"/>
            </a:endParaRPr>
          </a:p>
          <a:p>
            <a:pPr lvl="1"/>
            <a:r>
              <a:rPr lang="zh-CN" altLang="en-US" sz="2000" dirty="0">
                <a:latin typeface="+mn-ea"/>
                <a:ea typeface="+mn-ea"/>
              </a:rPr>
              <a:t>可能收到重复</a:t>
            </a:r>
            <a:r>
              <a:rPr lang="en-US" altLang="zh-CN" sz="2000" dirty="0" smtClean="0">
                <a:latin typeface="+mn-ea"/>
                <a:ea typeface="+mn-ea"/>
              </a:rPr>
              <a:t>ACK</a:t>
            </a:r>
            <a:endParaRPr lang="en-US" altLang="zh-CN" sz="2000" dirty="0" smtClean="0">
              <a:latin typeface="+mn-ea"/>
              <a:ea typeface="+mn-ea"/>
            </a:endParaRPr>
          </a:p>
          <a:p>
            <a:r>
              <a:rPr lang="zh-CN" altLang="en-US" sz="2000" dirty="0">
                <a:latin typeface="+mn-ea"/>
                <a:ea typeface="+mn-ea"/>
              </a:rPr>
              <a:t>对第一个发送未被确认的报文定时</a:t>
            </a:r>
            <a:r>
              <a:rPr lang="en-US" altLang="zh-CN" sz="2000" dirty="0" smtClean="0">
                <a:latin typeface="+mn-ea"/>
                <a:ea typeface="+mn-ea"/>
              </a:rPr>
              <a:t>(</a:t>
            </a:r>
            <a:r>
              <a:rPr lang="en-US" altLang="zh-CN" sz="2000" dirty="0">
                <a:latin typeface="+mn-ea"/>
                <a:ea typeface="+mn-ea"/>
              </a:rPr>
              <a:t>timer</a:t>
            </a:r>
            <a:r>
              <a:rPr lang="en-US" altLang="zh-CN" sz="2000" dirty="0" smtClean="0">
                <a:latin typeface="+mn-ea"/>
                <a:ea typeface="+mn-ea"/>
              </a:rPr>
              <a:t>)</a:t>
            </a:r>
            <a:endParaRPr lang="en-US" altLang="zh-CN" sz="2000" dirty="0" smtClean="0">
              <a:latin typeface="+mn-ea"/>
              <a:ea typeface="+mn-ea"/>
            </a:endParaRPr>
          </a:p>
          <a:p>
            <a:r>
              <a:rPr lang="en-US" altLang="zh-CN" sz="2000" i="1" dirty="0">
                <a:latin typeface="+mn-ea"/>
                <a:ea typeface="+mn-ea"/>
              </a:rPr>
              <a:t>timeout(n):</a:t>
            </a:r>
            <a:r>
              <a:rPr lang="zh-CN" altLang="en-US" sz="2000" i="1" dirty="0">
                <a:latin typeface="+mn-ea"/>
                <a:ea typeface="+mn-ea"/>
              </a:rPr>
              <a:t>若</a:t>
            </a:r>
            <a:r>
              <a:rPr lang="zh-CN" altLang="en-US" sz="2000" dirty="0">
                <a:latin typeface="+mn-ea"/>
                <a:ea typeface="+mn-ea"/>
              </a:rPr>
              <a:t>超时，重传窗口中的分组</a:t>
            </a:r>
            <a:r>
              <a:rPr lang="en-US" altLang="zh-CN" sz="2000" dirty="0">
                <a:latin typeface="+mn-ea"/>
                <a:ea typeface="+mn-ea"/>
              </a:rPr>
              <a:t>n</a:t>
            </a:r>
            <a:r>
              <a:rPr lang="zh-CN" altLang="en-US" sz="2000" dirty="0">
                <a:latin typeface="+mn-ea"/>
                <a:ea typeface="+mn-ea"/>
              </a:rPr>
              <a:t>及所有更高序号的分组</a:t>
            </a:r>
            <a:endParaRPr lang="en-US" altLang="zh-CN" sz="2000" dirty="0" smtClean="0">
              <a:latin typeface="+mn-ea"/>
              <a:ea typeface="+mn-ea"/>
            </a:endParaRPr>
          </a:p>
        </p:txBody>
      </p:sp>
      <p:sp>
        <p:nvSpPr>
          <p:cNvPr id="8" name="圆角矩形 7"/>
          <p:cNvSpPr/>
          <p:nvPr/>
        </p:nvSpPr>
        <p:spPr>
          <a:xfrm>
            <a:off x="611560" y="4162453"/>
            <a:ext cx="8667083" cy="142596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en-US" altLang="zh-CN" sz="2000" b="1" dirty="0">
                <a:solidFill>
                  <a:schemeClr val="tx1"/>
                </a:solidFill>
                <a:latin typeface="+mn-ea"/>
                <a:cs typeface="+mn-ea"/>
                <a:sym typeface="+mn-lt"/>
              </a:rPr>
              <a:t>ACK-only: </a:t>
            </a:r>
            <a:r>
              <a:rPr lang="zh-CN" altLang="en-US" sz="2000" b="1" dirty="0">
                <a:solidFill>
                  <a:schemeClr val="tx1"/>
                </a:solidFill>
                <a:latin typeface="+mn-ea"/>
                <a:cs typeface="+mn-ea"/>
                <a:sym typeface="+mn-lt"/>
              </a:rPr>
              <a:t>总是为正确接收的最高序号的分组发送</a:t>
            </a:r>
            <a:r>
              <a:rPr lang="en-US" altLang="zh-CN" sz="2000" b="1" dirty="0">
                <a:solidFill>
                  <a:schemeClr val="tx1"/>
                </a:solidFill>
                <a:latin typeface="+mn-ea"/>
                <a:cs typeface="+mn-ea"/>
                <a:sym typeface="+mn-lt"/>
              </a:rPr>
              <a:t>ACK</a:t>
            </a:r>
            <a:r>
              <a:rPr lang="zh-CN" altLang="en-US" sz="2000" b="1" dirty="0">
                <a:solidFill>
                  <a:schemeClr val="tx1"/>
                </a:solidFill>
                <a:latin typeface="+mn-ea"/>
                <a:cs typeface="+mn-ea"/>
                <a:sym typeface="+mn-lt"/>
              </a:rPr>
              <a:t>。</a:t>
            </a:r>
            <a:endParaRPr lang="zh-CN" altLang="en-US" sz="2000" b="1" dirty="0">
              <a:solidFill>
                <a:schemeClr val="tx1"/>
              </a:solidFill>
              <a:latin typeface="+mn-ea"/>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cs typeface="+mn-ea"/>
                <a:sym typeface="+mn-lt"/>
              </a:rPr>
              <a:t>可能生成重复的</a:t>
            </a:r>
            <a:r>
              <a:rPr lang="en-US" altLang="zh-CN" sz="2000" dirty="0">
                <a:solidFill>
                  <a:schemeClr val="tx1"/>
                </a:solidFill>
                <a:cs typeface="+mn-ea"/>
                <a:sym typeface="+mn-lt"/>
              </a:rPr>
              <a:t>ACKs</a:t>
            </a:r>
            <a:endParaRPr lang="en-US" altLang="zh-CN" sz="2000" dirty="0">
              <a:solidFill>
                <a:schemeClr val="tx1"/>
              </a:solidFill>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cs typeface="+mn-ea"/>
                <a:sym typeface="+mn-lt"/>
              </a:rPr>
              <a:t>只需要记住被期待接收的序号</a:t>
            </a:r>
            <a:r>
              <a:rPr lang="en-US" altLang="zh-CN" sz="2000" dirty="0" err="1">
                <a:solidFill>
                  <a:schemeClr val="tx1"/>
                </a:solidFill>
                <a:cs typeface="+mn-ea"/>
                <a:sym typeface="+mn-lt"/>
              </a:rPr>
              <a:t>expectedseqnum</a:t>
            </a:r>
            <a:endParaRPr lang="en-US" altLang="zh-CN" sz="2000" dirty="0">
              <a:solidFill>
                <a:schemeClr val="tx1"/>
              </a:solidFill>
              <a:cs typeface="+mn-ea"/>
              <a:sym typeface="+mn-lt"/>
            </a:endParaRPr>
          </a:p>
        </p:txBody>
      </p:sp>
      <p:sp>
        <p:nvSpPr>
          <p:cNvPr id="9" name="圆角矩形 8"/>
          <p:cNvSpPr/>
          <p:nvPr/>
        </p:nvSpPr>
        <p:spPr>
          <a:xfrm>
            <a:off x="607715" y="5416214"/>
            <a:ext cx="8670928" cy="1485150"/>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chemeClr val="tx1"/>
                </a:solidFill>
                <a:latin typeface="+mn-ea"/>
              </a:rPr>
              <a:t>接收到失序分组</a:t>
            </a:r>
            <a:r>
              <a:rPr lang="en-US" altLang="zh-CN" sz="2000" b="1" dirty="0">
                <a:solidFill>
                  <a:schemeClr val="tx1"/>
                </a:solidFill>
                <a:latin typeface="+mn-ea"/>
              </a:rPr>
              <a:t>: </a:t>
            </a:r>
            <a:endParaRPr lang="en-US" altLang="zh-CN" sz="2000" b="1" dirty="0">
              <a:solidFill>
                <a:schemeClr val="tx1"/>
              </a:solidFill>
              <a:latin typeface="+mn-ea"/>
            </a:endParaRPr>
          </a:p>
          <a:p>
            <a:pPr marL="800100" lvl="1" indent="-342900">
              <a:lnSpc>
                <a:spcPct val="150000"/>
              </a:lnSpc>
              <a:buFont typeface="Arial" panose="020B0604020202090204" pitchFamily="34" charset="0"/>
              <a:buChar char="•"/>
            </a:pPr>
            <a:r>
              <a:rPr lang="zh-CN" altLang="en-US" sz="2000" dirty="0">
                <a:solidFill>
                  <a:schemeClr val="tx1"/>
                </a:solidFill>
                <a:latin typeface="+mn-ea"/>
              </a:rPr>
              <a:t>丢弃</a:t>
            </a:r>
            <a:r>
              <a:rPr lang="en-US" altLang="zh-CN" sz="2000" dirty="0">
                <a:solidFill>
                  <a:schemeClr val="tx1"/>
                </a:solidFill>
                <a:latin typeface="+mn-ea"/>
              </a:rPr>
              <a:t>(</a:t>
            </a:r>
            <a:r>
              <a:rPr lang="zh-CN" altLang="en-US" sz="2000" dirty="0">
                <a:solidFill>
                  <a:schemeClr val="tx1"/>
                </a:solidFill>
                <a:latin typeface="+mn-ea"/>
              </a:rPr>
              <a:t>不缓冲</a:t>
            </a:r>
            <a:r>
              <a:rPr lang="en-US" altLang="zh-CN" sz="2000" dirty="0">
                <a:solidFill>
                  <a:schemeClr val="tx1"/>
                </a:solidFill>
                <a:latin typeface="+mn-ea"/>
              </a:rPr>
              <a:t>) -&gt; </a:t>
            </a:r>
            <a:r>
              <a:rPr lang="zh-CN" altLang="en-US" sz="2000" dirty="0">
                <a:solidFill>
                  <a:schemeClr val="tx1"/>
                </a:solidFill>
                <a:latin typeface="+mn-ea"/>
              </a:rPr>
              <a:t>没有接收缓冲区</a:t>
            </a:r>
            <a:r>
              <a:rPr lang="en-US" altLang="zh-CN" sz="2000" dirty="0">
                <a:solidFill>
                  <a:schemeClr val="tx1"/>
                </a:solidFill>
                <a:latin typeface="+mn-ea"/>
              </a:rPr>
              <a:t>!</a:t>
            </a:r>
            <a:endParaRPr lang="en-US" altLang="zh-CN" sz="2000" dirty="0">
              <a:solidFill>
                <a:schemeClr val="tx1"/>
              </a:solidFill>
              <a:latin typeface="+mn-ea"/>
            </a:endParaRPr>
          </a:p>
          <a:p>
            <a:pPr marL="800100" lvl="1" indent="-342900">
              <a:lnSpc>
                <a:spcPct val="150000"/>
              </a:lnSpc>
              <a:buFont typeface="Arial" panose="020B0604020202090204" pitchFamily="34" charset="0"/>
              <a:buChar char="•"/>
            </a:pPr>
            <a:r>
              <a:rPr lang="zh-CN" altLang="en-US" sz="2000" dirty="0">
                <a:solidFill>
                  <a:schemeClr val="tx1"/>
                </a:solidFill>
                <a:latin typeface="+mn-ea"/>
              </a:rPr>
              <a:t>重发最高序号分组的</a:t>
            </a:r>
            <a:r>
              <a:rPr lang="en-US" altLang="zh-CN" sz="2000" dirty="0">
                <a:solidFill>
                  <a:schemeClr val="tx1"/>
                </a:solidFill>
                <a:latin typeface="+mn-ea"/>
              </a:rPr>
              <a:t>ACK</a:t>
            </a:r>
            <a:endParaRPr lang="zh-CN" altLang="en-US" sz="2000" dirty="0">
              <a:solidFill>
                <a:schemeClr val="tx1"/>
              </a:solidFill>
              <a:cs typeface="+mn-ea"/>
              <a:sym typeface="+mn-lt"/>
            </a:endParaRPr>
          </a:p>
        </p:txBody>
      </p:sp>
      <p:sp>
        <p:nvSpPr>
          <p:cNvPr id="10" name="矩形 9"/>
          <p:cNvSpPr/>
          <p:nvPr/>
        </p:nvSpPr>
        <p:spPr>
          <a:xfrm>
            <a:off x="686517" y="3807230"/>
            <a:ext cx="1980029" cy="461665"/>
          </a:xfrm>
          <a:prstGeom prst="rect">
            <a:avLst/>
          </a:prstGeom>
        </p:spPr>
        <p:txBody>
          <a:bodyPr wrap="none">
            <a:spAutoFit/>
          </a:bodyPr>
          <a:lstStyle/>
          <a:p>
            <a:pPr algn="ctr"/>
            <a:r>
              <a:rPr lang="en-US" altLang="zh-CN" sz="2400" b="1" dirty="0">
                <a:solidFill>
                  <a:schemeClr val="accent1"/>
                </a:solidFill>
                <a:latin typeface="+mn-ea"/>
                <a:cs typeface="+mn-ea"/>
                <a:sym typeface="+mn-lt"/>
              </a:rPr>
              <a:t>GBN: </a:t>
            </a:r>
            <a:r>
              <a:rPr lang="zh-CN" altLang="en-US" sz="2400" b="1" dirty="0">
                <a:solidFill>
                  <a:schemeClr val="accent1"/>
                </a:solidFill>
                <a:latin typeface="+mn-ea"/>
                <a:cs typeface="+mn-ea"/>
                <a:sym typeface="+mn-lt"/>
              </a:rPr>
              <a:t>接收方</a:t>
            </a:r>
            <a:endParaRPr lang="en-US" altLang="zh-CN" sz="2400" b="1" dirty="0">
              <a:solidFill>
                <a:schemeClr val="accent1"/>
              </a:solidFill>
              <a:latin typeface="+mn-ea"/>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par>
                                <p:cTn id="9" presetID="22" presetClass="entr" presetSubtype="8" fill="hold" grpId="0" nodeType="withEffect">
                                  <p:stCondLst>
                                    <p:cond delay="0"/>
                                  </p:stCondLst>
                                  <p:childTnLst>
                                    <p:set>
                                      <p:cBhvr>
                                        <p:cTn id="10" dur="1" fill="hold">
                                          <p:stCondLst>
                                            <p:cond delay="0"/>
                                          </p:stCondLst>
                                        </p:cTn>
                                        <p:tgtEl>
                                          <p:spTgt spid="41"/>
                                        </p:tgtEl>
                                        <p:attrNameLst>
                                          <p:attrName>style.visibility</p:attrName>
                                        </p:attrNameLst>
                                      </p:cBhvr>
                                      <p:to>
                                        <p:strVal val="visible"/>
                                      </p:to>
                                    </p:set>
                                    <p:animEffect transition="in" filter="wipe(left)">
                                      <p:cBhvr>
                                        <p:cTn id="11" dur="500"/>
                                        <p:tgtEl>
                                          <p:spTgt spid="41"/>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4" fill="hold" nodeType="clickEffect">
                                  <p:stCondLst>
                                    <p:cond delay="0"/>
                                  </p:stCondLst>
                                  <p:childTnLst>
                                    <p:set>
                                      <p:cBhvr>
                                        <p:cTn id="15" dur="1" fill="hold">
                                          <p:stCondLst>
                                            <p:cond delay="0"/>
                                          </p:stCondLst>
                                        </p:cTn>
                                        <p:tgtEl>
                                          <p:spTgt spid="12"/>
                                        </p:tgtEl>
                                        <p:attrNameLst>
                                          <p:attrName>style.visibility</p:attrName>
                                        </p:attrNameLst>
                                      </p:cBhvr>
                                      <p:to>
                                        <p:strVal val="visible"/>
                                      </p:to>
                                    </p:set>
                                    <p:animEffect transition="in" filter="wipe(down)">
                                      <p:cBhvr>
                                        <p:cTn id="16" dur="500"/>
                                        <p:tgtEl>
                                          <p:spTgt spid="12"/>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4" fill="hold" nodeType="clickEffect">
                                  <p:stCondLst>
                                    <p:cond delay="0"/>
                                  </p:stCondLst>
                                  <p:childTnLst>
                                    <p:set>
                                      <p:cBhvr>
                                        <p:cTn id="20" dur="1" fill="hold">
                                          <p:stCondLst>
                                            <p:cond delay="0"/>
                                          </p:stCondLst>
                                        </p:cTn>
                                        <p:tgtEl>
                                          <p:spTgt spid="13">
                                            <p:txEl>
                                              <p:pRg st="0" end="0"/>
                                            </p:txEl>
                                          </p:spTgt>
                                        </p:tgtEl>
                                        <p:attrNameLst>
                                          <p:attrName>style.visibility</p:attrName>
                                        </p:attrNameLst>
                                      </p:cBhvr>
                                      <p:to>
                                        <p:strVal val="visible"/>
                                      </p:to>
                                    </p:set>
                                    <p:animEffect transition="in" filter="wipe(down)">
                                      <p:cBhvr>
                                        <p:cTn id="21" dur="500"/>
                                        <p:tgtEl>
                                          <p:spTgt spid="13">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4" fill="hold" nodeType="clickEffect">
                                  <p:stCondLst>
                                    <p:cond delay="0"/>
                                  </p:stCondLst>
                                  <p:childTnLst>
                                    <p:set>
                                      <p:cBhvr>
                                        <p:cTn id="25" dur="1" fill="hold">
                                          <p:stCondLst>
                                            <p:cond delay="0"/>
                                          </p:stCondLst>
                                        </p:cTn>
                                        <p:tgtEl>
                                          <p:spTgt spid="13">
                                            <p:txEl>
                                              <p:pRg st="1" end="1"/>
                                            </p:txEl>
                                          </p:spTgt>
                                        </p:tgtEl>
                                        <p:attrNameLst>
                                          <p:attrName>style.visibility</p:attrName>
                                        </p:attrNameLst>
                                      </p:cBhvr>
                                      <p:to>
                                        <p:strVal val="visible"/>
                                      </p:to>
                                    </p:set>
                                    <p:animEffect transition="in" filter="wipe(down)">
                                      <p:cBhvr>
                                        <p:cTn id="26" dur="500"/>
                                        <p:tgtEl>
                                          <p:spTgt spid="13">
                                            <p:txEl>
                                              <p:pRg st="1" end="1"/>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22" presetClass="entr" presetSubtype="4" fill="hold" nodeType="clickEffect">
                                  <p:stCondLst>
                                    <p:cond delay="0"/>
                                  </p:stCondLst>
                                  <p:childTnLst>
                                    <p:set>
                                      <p:cBhvr>
                                        <p:cTn id="30" dur="1" fill="hold">
                                          <p:stCondLst>
                                            <p:cond delay="0"/>
                                          </p:stCondLst>
                                        </p:cTn>
                                        <p:tgtEl>
                                          <p:spTgt spid="7">
                                            <p:txEl>
                                              <p:pRg st="0" end="0"/>
                                            </p:txEl>
                                          </p:spTgt>
                                        </p:tgtEl>
                                        <p:attrNameLst>
                                          <p:attrName>style.visibility</p:attrName>
                                        </p:attrNameLst>
                                      </p:cBhvr>
                                      <p:to>
                                        <p:strVal val="visible"/>
                                      </p:to>
                                    </p:set>
                                    <p:animEffect transition="in" filter="wipe(down)">
                                      <p:cBhvr>
                                        <p:cTn id="31" dur="500"/>
                                        <p:tgtEl>
                                          <p:spTgt spid="7">
                                            <p:txEl>
                                              <p:pRg st="0" end="0"/>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nodeType="clickEffect">
                                  <p:stCondLst>
                                    <p:cond delay="0"/>
                                  </p:stCondLst>
                                  <p:childTnLst>
                                    <p:set>
                                      <p:cBhvr>
                                        <p:cTn id="35" dur="1" fill="hold">
                                          <p:stCondLst>
                                            <p:cond delay="0"/>
                                          </p:stCondLst>
                                        </p:cTn>
                                        <p:tgtEl>
                                          <p:spTgt spid="7">
                                            <p:txEl>
                                              <p:pRg st="1" end="1"/>
                                            </p:txEl>
                                          </p:spTgt>
                                        </p:tgtEl>
                                        <p:attrNameLst>
                                          <p:attrName>style.visibility</p:attrName>
                                        </p:attrNameLst>
                                      </p:cBhvr>
                                      <p:to>
                                        <p:strVal val="visible"/>
                                      </p:to>
                                    </p:set>
                                    <p:animEffect transition="in" filter="wipe(down)">
                                      <p:cBhvr>
                                        <p:cTn id="36" dur="500"/>
                                        <p:tgtEl>
                                          <p:spTgt spid="7">
                                            <p:txEl>
                                              <p:pRg st="1" end="1"/>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grpId="0" nodeType="clickEffect">
                                  <p:stCondLst>
                                    <p:cond delay="0"/>
                                  </p:stCondLst>
                                  <p:childTnLst>
                                    <p:set>
                                      <p:cBhvr>
                                        <p:cTn id="40" dur="1" fill="hold">
                                          <p:stCondLst>
                                            <p:cond delay="0"/>
                                          </p:stCondLst>
                                        </p:cTn>
                                        <p:tgtEl>
                                          <p:spTgt spid="8"/>
                                        </p:tgtEl>
                                        <p:attrNameLst>
                                          <p:attrName>style.visibility</p:attrName>
                                        </p:attrNameLst>
                                      </p:cBhvr>
                                      <p:to>
                                        <p:strVal val="visible"/>
                                      </p:to>
                                    </p:set>
                                    <p:animEffect transition="in" filter="fade">
                                      <p:cBhvr>
                                        <p:cTn id="41" dur="500"/>
                                        <p:tgtEl>
                                          <p:spTgt spid="8"/>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lef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8" grpId="0"/>
      <p:bldP spid="10"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2630951" y="710268"/>
            <a:ext cx="6930103"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r>
              <a:rPr lang="en-US" altLang="zh-CN" sz="3600" b="1" dirty="0">
                <a:solidFill>
                  <a:schemeClr val="accent1"/>
                </a:solidFill>
                <a:cs typeface="+mn-ea"/>
                <a:sym typeface="+mn-lt"/>
              </a:rPr>
              <a:t>: </a:t>
            </a:r>
            <a:r>
              <a:rPr lang="zh-CN" altLang="en-US" sz="3600" b="1" dirty="0">
                <a:solidFill>
                  <a:schemeClr val="accent1"/>
                </a:solidFill>
                <a:cs typeface="+mn-ea"/>
                <a:sym typeface="+mn-lt"/>
              </a:rPr>
              <a:t>发送者，接收者窗口</a:t>
            </a:r>
            <a:endParaRPr lang="en-US" altLang="zh-CN" sz="3600" b="1" dirty="0">
              <a:solidFill>
                <a:schemeClr val="accent1"/>
              </a:solidFill>
              <a:cs typeface="+mn-ea"/>
              <a:sym typeface="+mn-lt"/>
            </a:endParaRPr>
          </a:p>
        </p:txBody>
      </p:sp>
      <p:pic>
        <p:nvPicPr>
          <p:cNvPr id="9" name="Picture 3"/>
          <p:cNvPicPr>
            <a:picLocks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a:off x="1754188" y="1524000"/>
            <a:ext cx="7478823" cy="40801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矩形 5"/>
          <p:cNvSpPr/>
          <p:nvPr/>
        </p:nvSpPr>
        <p:spPr>
          <a:xfrm>
            <a:off x="1838105" y="5771520"/>
            <a:ext cx="4257897" cy="430374"/>
          </a:xfrm>
          <a:prstGeom prst="rect">
            <a:avLst/>
          </a:prstGeom>
        </p:spPr>
        <p:txBody>
          <a:bodyPr wrap="none">
            <a:spAutoFit/>
          </a:bodyPr>
          <a:lstStyle/>
          <a:p>
            <a:pPr>
              <a:lnSpc>
                <a:spcPct val="120000"/>
              </a:lnSpc>
              <a:spcBef>
                <a:spcPct val="0"/>
              </a:spcBef>
            </a:pPr>
            <a:r>
              <a:rPr lang="en-US" altLang="zh-CN" sz="2000" b="1" dirty="0">
                <a:solidFill>
                  <a:srgbClr val="FF0000"/>
                </a:solidFill>
                <a:latin typeface="微软雅黑" panose="020B0503020204020204" pitchFamily="34" charset="-122"/>
                <a:ea typeface="微软雅黑" panose="020B0503020204020204" pitchFamily="34" charset="-122"/>
              </a:rPr>
              <a:t>Q: </a:t>
            </a:r>
            <a:r>
              <a:rPr lang="zh-CN" altLang="en-US" sz="2000" b="1" dirty="0">
                <a:latin typeface="微软雅黑" panose="020B0503020204020204" pitchFamily="34" charset="-122"/>
                <a:ea typeface="微软雅黑" panose="020B0503020204020204" pitchFamily="34" charset="-122"/>
              </a:rPr>
              <a:t>窗口大小和序号大小有什么关系</a:t>
            </a:r>
            <a:r>
              <a:rPr lang="en-US" altLang="zh-CN" sz="2000" b="1" dirty="0">
                <a:latin typeface="微软雅黑" panose="020B0503020204020204" pitchFamily="34" charset="-122"/>
                <a:ea typeface="微软雅黑" panose="020B0503020204020204" pitchFamily="34" charset="-122"/>
              </a:rPr>
              <a:t>?</a:t>
            </a:r>
            <a:endParaRPr lang="en-US" altLang="zh-CN" sz="2000" b="1" dirty="0">
              <a:latin typeface="微软雅黑" panose="020B0503020204020204" pitchFamily="34" charset="-122"/>
              <a:ea typeface="微软雅黑" panose="020B0503020204020204" pitchFamily="34" charset="-122"/>
            </a:endParaRPr>
          </a:p>
        </p:txBody>
      </p:sp>
      <p:sp>
        <p:nvSpPr>
          <p:cNvPr id="7" name="矩形 6"/>
          <p:cNvSpPr/>
          <p:nvPr/>
        </p:nvSpPr>
        <p:spPr>
          <a:xfrm>
            <a:off x="1823572" y="6233185"/>
            <a:ext cx="4607352" cy="430374"/>
          </a:xfrm>
          <a:prstGeom prst="rect">
            <a:avLst/>
          </a:prstGeom>
        </p:spPr>
        <p:txBody>
          <a:bodyPr wrap="none">
            <a:spAutoFit/>
          </a:bodyPr>
          <a:lstStyle/>
          <a:p>
            <a:pPr>
              <a:lnSpc>
                <a:spcPct val="120000"/>
              </a:lnSpc>
              <a:spcBef>
                <a:spcPct val="0"/>
              </a:spcBef>
            </a:pPr>
            <a:r>
              <a:rPr lang="en-US" altLang="zh-CN" sz="2000" b="1" dirty="0">
                <a:solidFill>
                  <a:srgbClr val="FF0000"/>
                </a:solidFill>
                <a:latin typeface="微软雅黑" panose="020B0503020204020204" pitchFamily="34" charset="-122"/>
                <a:ea typeface="微软雅黑" panose="020B0503020204020204" pitchFamily="34" charset="-122"/>
              </a:rPr>
              <a:t>A: </a:t>
            </a:r>
            <a:r>
              <a:rPr lang="zh-CN" altLang="en-US" sz="2000" b="1" dirty="0">
                <a:latin typeface="微软雅黑" panose="020B0503020204020204" pitchFamily="34" charset="-122"/>
                <a:ea typeface="微软雅黑" panose="020B0503020204020204" pitchFamily="34" charset="-122"/>
              </a:rPr>
              <a:t>窗口小于或等于序号空间大小的一半</a:t>
            </a:r>
            <a:endParaRPr lang="zh-CN" altLang="en-US" sz="2000" b="1"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fade">
                                      <p:cBhvr>
                                        <p:cTn id="18" dur="500"/>
                                        <p:tgtEl>
                                          <p:spTgt spid="9"/>
                                        </p:tgtEl>
                                      </p:cBhvr>
                                    </p:animEffect>
                                  </p:childTnLst>
                                </p:cTn>
                              </p:par>
                            </p:childTnLst>
                          </p:cTn>
                        </p:par>
                      </p:childTnLst>
                    </p:cTn>
                  </p:par>
                  <p:par>
                    <p:cTn id="19" fill="hold">
                      <p:stCondLst>
                        <p:cond delay="indefinite"/>
                      </p:stCondLst>
                      <p:childTnLst>
                        <p:par>
                          <p:cTn id="20" fill="hold">
                            <p:stCondLst>
                              <p:cond delay="0"/>
                            </p:stCondLst>
                            <p:childTnLst>
                              <p:par>
                                <p:cTn id="21" presetID="42"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fade">
                                      <p:cBhvr>
                                        <p:cTn id="23" dur="1000"/>
                                        <p:tgtEl>
                                          <p:spTgt spid="6"/>
                                        </p:tgtEl>
                                      </p:cBhvr>
                                    </p:animEffect>
                                    <p:anim calcmode="lin" valueType="num">
                                      <p:cBhvr>
                                        <p:cTn id="24" dur="1000" fill="hold"/>
                                        <p:tgtEl>
                                          <p:spTgt spid="6"/>
                                        </p:tgtEl>
                                        <p:attrNameLst>
                                          <p:attrName>ppt_x</p:attrName>
                                        </p:attrNameLst>
                                      </p:cBhvr>
                                      <p:tavLst>
                                        <p:tav tm="0">
                                          <p:val>
                                            <p:strVal val="#ppt_x"/>
                                          </p:val>
                                        </p:tav>
                                        <p:tav tm="100000">
                                          <p:val>
                                            <p:strVal val="#ppt_x"/>
                                          </p:val>
                                        </p:tav>
                                      </p:tavLst>
                                    </p:anim>
                                    <p:anim calcmode="lin" valueType="num">
                                      <p:cBhvr>
                                        <p:cTn id="25"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26" fill="hold">
                      <p:stCondLst>
                        <p:cond delay="indefinite"/>
                      </p:stCondLst>
                      <p:childTnLst>
                        <p:par>
                          <p:cTn id="27" fill="hold">
                            <p:stCondLst>
                              <p:cond delay="0"/>
                            </p:stCondLst>
                            <p:childTnLst>
                              <p:par>
                                <p:cTn id="28" presetID="42" presetClass="entr" presetSubtype="0" fill="hold" grpId="0" nodeType="click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fade">
                                      <p:cBhvr>
                                        <p:cTn id="30" dur="1000"/>
                                        <p:tgtEl>
                                          <p:spTgt spid="7"/>
                                        </p:tgtEl>
                                      </p:cBhvr>
                                    </p:animEffect>
                                    <p:anim calcmode="lin" valueType="num">
                                      <p:cBhvr>
                                        <p:cTn id="31" dur="1000" fill="hold"/>
                                        <p:tgtEl>
                                          <p:spTgt spid="7"/>
                                        </p:tgtEl>
                                        <p:attrNameLst>
                                          <p:attrName>ppt_x</p:attrName>
                                        </p:attrNameLst>
                                      </p:cBhvr>
                                      <p:tavLst>
                                        <p:tav tm="0">
                                          <p:val>
                                            <p:strVal val="#ppt_x"/>
                                          </p:val>
                                        </p:tav>
                                        <p:tav tm="100000">
                                          <p:val>
                                            <p:strVal val="#ppt_x"/>
                                          </p:val>
                                        </p:tav>
                                      </p:tavLst>
                                    </p:anim>
                                    <p:anim calcmode="lin" valueType="num">
                                      <p:cBhvr>
                                        <p:cTn id="32" dur="1000" fill="hold"/>
                                        <p:tgtEl>
                                          <p:spTgt spid="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6" grpId="0"/>
      <p:bldP spid="7"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61879" y="1333767"/>
            <a:ext cx="5920460" cy="3896751"/>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0"/>
              </a:spcBef>
              <a:buFontTx/>
              <a:buNone/>
            </a:pPr>
            <a:r>
              <a:rPr lang="zh-CN" altLang="en-US" sz="2000" b="1" dirty="0">
                <a:solidFill>
                  <a:schemeClr val="tx1"/>
                </a:solidFill>
                <a:latin typeface="+mn-ea"/>
              </a:rPr>
              <a:t>发送方</a:t>
            </a:r>
            <a:endParaRPr lang="en-US" altLang="zh-CN" sz="2000" b="1" dirty="0">
              <a:solidFill>
                <a:schemeClr val="tx1"/>
              </a:solidFill>
              <a:latin typeface="+mn-ea"/>
            </a:endParaRPr>
          </a:p>
          <a:p>
            <a:pPr marL="342900" indent="-342900">
              <a:lnSpc>
                <a:spcPct val="120000"/>
              </a:lnSpc>
              <a:spcBef>
                <a:spcPct val="0"/>
              </a:spcBef>
              <a:buFont typeface="Arial" panose="020B0604020202090204" pitchFamily="34" charset="0"/>
              <a:buChar char="•"/>
            </a:pPr>
            <a:r>
              <a:rPr lang="zh-CN" altLang="en-US" sz="2000" dirty="0" smtClean="0">
                <a:solidFill>
                  <a:schemeClr val="tx1"/>
                </a:solidFill>
                <a:latin typeface="+mn-ea"/>
              </a:rPr>
              <a:t>从</a:t>
            </a:r>
            <a:r>
              <a:rPr lang="zh-CN" altLang="en-US" sz="2000" dirty="0">
                <a:solidFill>
                  <a:schemeClr val="tx1"/>
                </a:solidFill>
                <a:latin typeface="+mn-ea"/>
              </a:rPr>
              <a:t>上层收到数据 </a:t>
            </a:r>
            <a:r>
              <a:rPr lang="en-US" altLang="zh-CN" sz="2000" dirty="0">
                <a:solidFill>
                  <a:schemeClr val="tx1"/>
                </a:solidFill>
                <a:latin typeface="+mn-ea"/>
              </a:rPr>
              <a:t>:</a:t>
            </a:r>
            <a:endParaRPr lang="en-US" altLang="zh-CN" sz="2000" dirty="0">
              <a:solidFill>
                <a:schemeClr val="tx1"/>
              </a:solidFill>
              <a:latin typeface="+mn-ea"/>
            </a:endParaRPr>
          </a:p>
          <a:p>
            <a:pPr marL="800100" lvl="1" indent="-342900">
              <a:lnSpc>
                <a:spcPct val="120000"/>
              </a:lnSpc>
              <a:spcBef>
                <a:spcPct val="0"/>
              </a:spcBef>
              <a:buFont typeface="Arial" panose="020B0604020202090204" pitchFamily="34" charset="0"/>
              <a:buChar char="•"/>
            </a:pPr>
            <a:r>
              <a:rPr lang="zh-CN" altLang="en-US" sz="2000" dirty="0">
                <a:solidFill>
                  <a:schemeClr val="tx1"/>
                </a:solidFill>
                <a:latin typeface="+mn-ea"/>
              </a:rPr>
              <a:t>如果下一个可用的序号在发送方窗口内，则将数据打包并发送</a:t>
            </a:r>
            <a:r>
              <a:rPr lang="en-US" altLang="zh-CN" sz="2000" dirty="0">
                <a:solidFill>
                  <a:schemeClr val="tx1"/>
                </a:solidFill>
                <a:latin typeface="+mn-ea"/>
              </a:rPr>
              <a:t>,</a:t>
            </a:r>
            <a:r>
              <a:rPr lang="zh-CN" altLang="en-US" sz="2000" dirty="0">
                <a:solidFill>
                  <a:schemeClr val="tx1"/>
                </a:solidFill>
                <a:latin typeface="+mn-ea"/>
              </a:rPr>
              <a:t>启动定时器</a:t>
            </a:r>
            <a:endParaRPr lang="zh-CN" altLang="en-US" sz="2000" dirty="0">
              <a:solidFill>
                <a:schemeClr val="tx1"/>
              </a:solidFill>
              <a:latin typeface="+mn-ea"/>
            </a:endParaRPr>
          </a:p>
          <a:p>
            <a:pPr marL="342900" indent="-342900">
              <a:lnSpc>
                <a:spcPct val="120000"/>
              </a:lnSpc>
              <a:spcBef>
                <a:spcPct val="0"/>
              </a:spcBef>
              <a:buFont typeface="Arial" panose="020B0604020202090204" pitchFamily="34" charset="0"/>
              <a:buChar char="•"/>
            </a:pPr>
            <a:r>
              <a:rPr lang="zh-CN" altLang="en-US" sz="2000" dirty="0">
                <a:solidFill>
                  <a:schemeClr val="tx1"/>
                </a:solidFill>
                <a:latin typeface="+mn-ea"/>
              </a:rPr>
              <a:t>超时</a:t>
            </a:r>
            <a:r>
              <a:rPr lang="en-US" altLang="zh-CN" sz="2000" dirty="0">
                <a:solidFill>
                  <a:schemeClr val="tx1"/>
                </a:solidFill>
                <a:latin typeface="+mn-ea"/>
              </a:rPr>
              <a:t>(n):</a:t>
            </a:r>
            <a:endParaRPr lang="en-US" altLang="zh-CN" sz="2000" dirty="0">
              <a:solidFill>
                <a:schemeClr val="tx1"/>
              </a:solidFill>
              <a:latin typeface="+mn-ea"/>
            </a:endParaRPr>
          </a:p>
          <a:p>
            <a:pPr marL="800100" lvl="1" indent="-342900">
              <a:lnSpc>
                <a:spcPct val="120000"/>
              </a:lnSpc>
              <a:spcBef>
                <a:spcPct val="0"/>
              </a:spcBef>
              <a:buFont typeface="Arial" panose="020B0604020202090204" pitchFamily="34" charset="0"/>
              <a:buChar char="•"/>
            </a:pPr>
            <a:r>
              <a:rPr lang="zh-CN" altLang="en-US" sz="2000" dirty="0">
                <a:solidFill>
                  <a:schemeClr val="tx1"/>
                </a:solidFill>
                <a:latin typeface="+mn-ea"/>
              </a:rPr>
              <a:t>重发分组</a:t>
            </a:r>
            <a:r>
              <a:rPr lang="en-US" altLang="zh-CN" sz="2000" dirty="0">
                <a:solidFill>
                  <a:schemeClr val="tx1"/>
                </a:solidFill>
                <a:latin typeface="+mn-ea"/>
              </a:rPr>
              <a:t>n, </a:t>
            </a:r>
            <a:r>
              <a:rPr lang="zh-CN" altLang="en-US" sz="2000" dirty="0">
                <a:solidFill>
                  <a:schemeClr val="tx1"/>
                </a:solidFill>
                <a:latin typeface="+mn-ea"/>
              </a:rPr>
              <a:t>重启定时器</a:t>
            </a:r>
            <a:endParaRPr lang="zh-CN" altLang="en-US" sz="2000" dirty="0">
              <a:solidFill>
                <a:schemeClr val="tx1"/>
              </a:solidFill>
              <a:latin typeface="+mn-ea"/>
            </a:endParaRPr>
          </a:p>
          <a:p>
            <a:pPr marL="342900" indent="-342900">
              <a:lnSpc>
                <a:spcPct val="120000"/>
              </a:lnSpc>
              <a:spcBef>
                <a:spcPct val="0"/>
              </a:spcBef>
              <a:buFont typeface="Arial" panose="020B0604020202090204" pitchFamily="34" charset="0"/>
              <a:buChar char="•"/>
            </a:pPr>
            <a:r>
              <a:rPr lang="zh-CN" altLang="en-US" sz="2000" dirty="0">
                <a:solidFill>
                  <a:schemeClr val="tx1"/>
                </a:solidFill>
                <a:latin typeface="+mn-ea"/>
              </a:rPr>
              <a:t>收到</a:t>
            </a:r>
            <a:r>
              <a:rPr lang="en-US" altLang="zh-CN" sz="2000" dirty="0">
                <a:solidFill>
                  <a:schemeClr val="tx1"/>
                </a:solidFill>
                <a:latin typeface="+mn-ea"/>
              </a:rPr>
              <a:t>ACK(n)</a:t>
            </a:r>
            <a:r>
              <a:rPr lang="zh-CN" altLang="en-US" sz="2000" dirty="0">
                <a:solidFill>
                  <a:schemeClr val="tx1"/>
                </a:solidFill>
                <a:latin typeface="+mn-ea"/>
              </a:rPr>
              <a:t>在</a:t>
            </a:r>
            <a:r>
              <a:rPr lang="en-US" altLang="zh-CN" sz="2000" dirty="0">
                <a:solidFill>
                  <a:schemeClr val="tx1"/>
                </a:solidFill>
                <a:latin typeface="+mn-ea"/>
              </a:rPr>
              <a:t>[sendbase,sendbase+N-1]</a:t>
            </a:r>
            <a:r>
              <a:rPr lang="zh-CN" altLang="en-US" sz="2000" dirty="0">
                <a:solidFill>
                  <a:schemeClr val="tx1"/>
                </a:solidFill>
                <a:latin typeface="+mn-ea"/>
              </a:rPr>
              <a:t>内</a:t>
            </a:r>
            <a:r>
              <a:rPr lang="en-US" altLang="zh-CN" sz="2000" dirty="0">
                <a:solidFill>
                  <a:schemeClr val="tx1"/>
                </a:solidFill>
                <a:latin typeface="+mn-ea"/>
              </a:rPr>
              <a:t>:</a:t>
            </a:r>
            <a:endParaRPr lang="en-US" altLang="zh-CN" sz="2000" dirty="0">
              <a:solidFill>
                <a:schemeClr val="tx1"/>
              </a:solidFill>
              <a:latin typeface="+mn-ea"/>
            </a:endParaRPr>
          </a:p>
          <a:p>
            <a:pPr marL="800100" lvl="1" indent="-342900">
              <a:lnSpc>
                <a:spcPct val="120000"/>
              </a:lnSpc>
              <a:spcBef>
                <a:spcPct val="0"/>
              </a:spcBef>
              <a:buFont typeface="Arial" panose="020B0604020202090204" pitchFamily="34" charset="0"/>
              <a:buChar char="•"/>
            </a:pPr>
            <a:r>
              <a:rPr lang="zh-CN" altLang="en-US" sz="2000" dirty="0">
                <a:solidFill>
                  <a:schemeClr val="tx1"/>
                </a:solidFill>
                <a:latin typeface="+mn-ea"/>
              </a:rPr>
              <a:t>标记分组</a:t>
            </a:r>
            <a:r>
              <a:rPr lang="en-US" altLang="zh-CN" sz="2000" dirty="0">
                <a:solidFill>
                  <a:schemeClr val="tx1"/>
                </a:solidFill>
                <a:latin typeface="+mn-ea"/>
              </a:rPr>
              <a:t>n</a:t>
            </a:r>
            <a:r>
              <a:rPr lang="zh-CN" altLang="en-US" sz="2000" dirty="0">
                <a:solidFill>
                  <a:schemeClr val="tx1"/>
                </a:solidFill>
                <a:latin typeface="+mn-ea"/>
              </a:rPr>
              <a:t>被接收</a:t>
            </a:r>
            <a:endParaRPr lang="zh-CN" altLang="en-US" sz="2000" dirty="0">
              <a:solidFill>
                <a:schemeClr val="tx1"/>
              </a:solidFill>
              <a:latin typeface="+mn-ea"/>
            </a:endParaRPr>
          </a:p>
          <a:p>
            <a:pPr marL="800100" lvl="1" indent="-342900">
              <a:lnSpc>
                <a:spcPct val="120000"/>
              </a:lnSpc>
              <a:spcBef>
                <a:spcPct val="0"/>
              </a:spcBef>
              <a:buFont typeface="Arial" panose="020B0604020202090204" pitchFamily="34" charset="0"/>
              <a:buChar char="•"/>
            </a:pPr>
            <a:r>
              <a:rPr lang="zh-CN" altLang="en-US" sz="2000" dirty="0">
                <a:solidFill>
                  <a:schemeClr val="tx1"/>
                </a:solidFill>
                <a:latin typeface="+mn-ea"/>
              </a:rPr>
              <a:t>如果</a:t>
            </a:r>
            <a:r>
              <a:rPr lang="en-US" altLang="zh-CN" sz="2000" dirty="0">
                <a:solidFill>
                  <a:schemeClr val="tx1"/>
                </a:solidFill>
                <a:latin typeface="+mn-ea"/>
              </a:rPr>
              <a:t>n</a:t>
            </a:r>
            <a:r>
              <a:rPr lang="zh-CN" altLang="en-US" sz="2000" dirty="0">
                <a:solidFill>
                  <a:schemeClr val="tx1"/>
                </a:solidFill>
                <a:latin typeface="+mn-ea"/>
              </a:rPr>
              <a:t>是最小的未确认分组，则增加窗口基序号到下一个未被确认的</a:t>
            </a:r>
            <a:r>
              <a:rPr lang="zh-CN" altLang="en-US" sz="2000" dirty="0" smtClean="0">
                <a:solidFill>
                  <a:schemeClr val="tx1"/>
                </a:solidFill>
                <a:latin typeface="+mn-ea"/>
              </a:rPr>
              <a:t>序号</a:t>
            </a:r>
            <a:endParaRPr lang="zh-CN" altLang="en-US" sz="2000" dirty="0">
              <a:solidFill>
                <a:schemeClr val="tx1"/>
              </a:solidFill>
              <a:latin typeface="+mn-ea"/>
            </a:endParaRPr>
          </a:p>
        </p:txBody>
      </p:sp>
      <p:sp>
        <p:nvSpPr>
          <p:cNvPr id="43" name="圆角矩形 42"/>
          <p:cNvSpPr/>
          <p:nvPr/>
        </p:nvSpPr>
        <p:spPr>
          <a:xfrm>
            <a:off x="6240545" y="1190348"/>
            <a:ext cx="5792752" cy="3683942"/>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a:lnSpc>
                <a:spcPct val="120000"/>
              </a:lnSpc>
              <a:spcBef>
                <a:spcPct val="0"/>
              </a:spcBef>
            </a:pPr>
            <a:r>
              <a:rPr lang="zh-CN" altLang="en-US" sz="2000" b="1" dirty="0">
                <a:solidFill>
                  <a:schemeClr val="tx1"/>
                </a:solidFill>
                <a:latin typeface="+mn-ea"/>
              </a:rPr>
              <a:t>接收</a:t>
            </a:r>
            <a:r>
              <a:rPr lang="zh-CN" altLang="en-US" sz="2000" b="1" dirty="0" smtClean="0">
                <a:solidFill>
                  <a:schemeClr val="tx1"/>
                </a:solidFill>
                <a:latin typeface="+mn-ea"/>
              </a:rPr>
              <a:t>方</a:t>
            </a:r>
            <a:endParaRPr lang="zh-CN" altLang="en-US" sz="2000" b="1" dirty="0">
              <a:solidFill>
                <a:schemeClr val="tx1"/>
              </a:solidFill>
              <a:latin typeface="+mn-ea"/>
            </a:endParaRPr>
          </a:p>
          <a:p>
            <a:pPr marL="342900" indent="-342900">
              <a:lnSpc>
                <a:spcPct val="120000"/>
              </a:lnSpc>
              <a:buFont typeface="Arial" panose="020B0604020202090204" pitchFamily="34" charset="0"/>
              <a:buChar char="•"/>
            </a:pPr>
            <a:r>
              <a:rPr lang="zh-CN" altLang="en-US" sz="2000" dirty="0">
                <a:solidFill>
                  <a:schemeClr val="tx1"/>
                </a:solidFill>
                <a:latin typeface="+mn-ea"/>
              </a:rPr>
              <a:t>分组</a:t>
            </a:r>
            <a:r>
              <a:rPr lang="en-US" altLang="zh-CN" sz="2000" dirty="0">
                <a:solidFill>
                  <a:schemeClr val="tx1"/>
                </a:solidFill>
                <a:latin typeface="+mn-ea"/>
              </a:rPr>
              <a:t>n</a:t>
            </a:r>
            <a:r>
              <a:rPr lang="zh-CN" altLang="en-US" sz="2000" dirty="0">
                <a:solidFill>
                  <a:schemeClr val="tx1"/>
                </a:solidFill>
                <a:latin typeface="+mn-ea"/>
              </a:rPr>
              <a:t>的序号在</a:t>
            </a:r>
            <a:r>
              <a:rPr lang="en-US" altLang="zh-CN" sz="2000" dirty="0">
                <a:solidFill>
                  <a:schemeClr val="tx1"/>
                </a:solidFill>
                <a:latin typeface="+mn-ea"/>
              </a:rPr>
              <a:t>[</a:t>
            </a:r>
            <a:r>
              <a:rPr lang="en-US" altLang="zh-CN" sz="2000" dirty="0" err="1">
                <a:solidFill>
                  <a:schemeClr val="tx1"/>
                </a:solidFill>
                <a:latin typeface="+mn-ea"/>
              </a:rPr>
              <a:t>rcvbase</a:t>
            </a:r>
            <a:r>
              <a:rPr lang="en-US" altLang="zh-CN" sz="2000" dirty="0">
                <a:solidFill>
                  <a:schemeClr val="tx1"/>
                </a:solidFill>
                <a:latin typeface="+mn-ea"/>
              </a:rPr>
              <a:t>, rcvbase+N-1]</a:t>
            </a:r>
            <a:r>
              <a:rPr lang="zh-CN" altLang="en-US" sz="2000" dirty="0">
                <a:solidFill>
                  <a:schemeClr val="tx1"/>
                </a:solidFill>
                <a:latin typeface="+mn-ea"/>
              </a:rPr>
              <a:t>内</a:t>
            </a:r>
            <a:endParaRPr lang="zh-CN" altLang="en-US" sz="2000" dirty="0">
              <a:solidFill>
                <a:schemeClr val="tx1"/>
              </a:solidFill>
              <a:latin typeface="+mn-ea"/>
            </a:endParaRPr>
          </a:p>
          <a:p>
            <a:pPr marL="800100" lvl="1" indent="-342900">
              <a:lnSpc>
                <a:spcPct val="120000"/>
              </a:lnSpc>
              <a:buFont typeface="Arial" panose="020B0604020202090204" pitchFamily="34" charset="0"/>
              <a:buChar char="•"/>
            </a:pPr>
            <a:r>
              <a:rPr lang="zh-CN" altLang="en-US" sz="2000" dirty="0">
                <a:solidFill>
                  <a:schemeClr val="tx1"/>
                </a:solidFill>
                <a:latin typeface="+mn-ea"/>
              </a:rPr>
              <a:t>发送</a:t>
            </a:r>
            <a:r>
              <a:rPr lang="en-US" altLang="zh-CN" sz="2000" dirty="0">
                <a:solidFill>
                  <a:schemeClr val="tx1"/>
                </a:solidFill>
                <a:latin typeface="+mn-ea"/>
              </a:rPr>
              <a:t>ACK(n)</a:t>
            </a:r>
            <a:endParaRPr lang="en-US" altLang="zh-CN" sz="2000" dirty="0">
              <a:solidFill>
                <a:schemeClr val="tx1"/>
              </a:solidFill>
              <a:latin typeface="+mn-ea"/>
            </a:endParaRPr>
          </a:p>
          <a:p>
            <a:pPr marL="800100" lvl="1" indent="-342900">
              <a:lnSpc>
                <a:spcPct val="120000"/>
              </a:lnSpc>
              <a:buFont typeface="Arial" panose="020B0604020202090204" pitchFamily="34" charset="0"/>
              <a:buChar char="•"/>
            </a:pPr>
            <a:r>
              <a:rPr lang="zh-CN" altLang="en-US" sz="2000" dirty="0">
                <a:solidFill>
                  <a:schemeClr val="tx1"/>
                </a:solidFill>
                <a:latin typeface="+mn-ea"/>
              </a:rPr>
              <a:t>失序分组</a:t>
            </a:r>
            <a:r>
              <a:rPr lang="en-US" altLang="zh-CN" sz="2000" dirty="0">
                <a:solidFill>
                  <a:schemeClr val="tx1"/>
                </a:solidFill>
                <a:latin typeface="+mn-ea"/>
              </a:rPr>
              <a:t>: </a:t>
            </a:r>
            <a:r>
              <a:rPr lang="zh-CN" altLang="en-US" sz="2000" dirty="0">
                <a:solidFill>
                  <a:schemeClr val="tx1"/>
                </a:solidFill>
                <a:latin typeface="+mn-ea"/>
              </a:rPr>
              <a:t>缓冲</a:t>
            </a:r>
            <a:endParaRPr lang="zh-CN" altLang="en-US" sz="2000" dirty="0">
              <a:solidFill>
                <a:schemeClr val="tx1"/>
              </a:solidFill>
              <a:latin typeface="+mn-ea"/>
            </a:endParaRPr>
          </a:p>
          <a:p>
            <a:pPr marL="800100" lvl="1" indent="-342900">
              <a:lnSpc>
                <a:spcPct val="120000"/>
              </a:lnSpc>
              <a:buFont typeface="Arial" panose="020B0604020202090204" pitchFamily="34" charset="0"/>
              <a:buChar char="•"/>
            </a:pPr>
            <a:r>
              <a:rPr lang="zh-CN" altLang="en-US" sz="2000" dirty="0">
                <a:solidFill>
                  <a:schemeClr val="tx1"/>
                </a:solidFill>
                <a:latin typeface="+mn-ea"/>
              </a:rPr>
              <a:t>有序分组</a:t>
            </a:r>
            <a:r>
              <a:rPr lang="en-US" altLang="zh-CN" sz="2000" dirty="0">
                <a:solidFill>
                  <a:schemeClr val="tx1"/>
                </a:solidFill>
                <a:latin typeface="+mn-ea"/>
              </a:rPr>
              <a:t>: </a:t>
            </a:r>
            <a:r>
              <a:rPr lang="zh-CN" altLang="en-US" sz="2000" dirty="0">
                <a:solidFill>
                  <a:schemeClr val="tx1"/>
                </a:solidFill>
                <a:latin typeface="+mn-ea"/>
              </a:rPr>
              <a:t>交付上层 </a:t>
            </a:r>
            <a:r>
              <a:rPr lang="en-US" altLang="zh-CN" sz="2000" dirty="0">
                <a:solidFill>
                  <a:schemeClr val="tx1"/>
                </a:solidFill>
                <a:latin typeface="+mn-ea"/>
              </a:rPr>
              <a:t>(</a:t>
            </a:r>
            <a:r>
              <a:rPr lang="zh-CN" altLang="en-US" sz="2000" dirty="0">
                <a:solidFill>
                  <a:schemeClr val="tx1"/>
                </a:solidFill>
                <a:latin typeface="+mn-ea"/>
              </a:rPr>
              <a:t>包括已经缓冲的有序分组</a:t>
            </a:r>
            <a:r>
              <a:rPr lang="en-US" altLang="zh-CN" sz="2000" dirty="0">
                <a:solidFill>
                  <a:schemeClr val="tx1"/>
                </a:solidFill>
                <a:latin typeface="+mn-ea"/>
              </a:rPr>
              <a:t>), </a:t>
            </a:r>
            <a:r>
              <a:rPr lang="zh-CN" altLang="en-US" sz="2000" dirty="0">
                <a:solidFill>
                  <a:schemeClr val="tx1"/>
                </a:solidFill>
                <a:latin typeface="+mn-ea"/>
              </a:rPr>
              <a:t>提高窗口到下一个没有接收的分组 </a:t>
            </a:r>
            <a:endParaRPr lang="en-US" altLang="zh-CN" sz="2000" dirty="0">
              <a:solidFill>
                <a:schemeClr val="tx1"/>
              </a:solidFill>
              <a:latin typeface="+mn-ea"/>
            </a:endParaRPr>
          </a:p>
          <a:p>
            <a:pPr marL="342900" indent="-342900">
              <a:lnSpc>
                <a:spcPct val="120000"/>
              </a:lnSpc>
              <a:buFont typeface="Arial" panose="020B0604020202090204" pitchFamily="34" charset="0"/>
              <a:buChar char="•"/>
            </a:pPr>
            <a:r>
              <a:rPr lang="zh-CN" altLang="en-US" sz="2000" dirty="0">
                <a:solidFill>
                  <a:schemeClr val="tx1"/>
                </a:solidFill>
                <a:latin typeface="+mn-ea"/>
              </a:rPr>
              <a:t>分组</a:t>
            </a:r>
            <a:r>
              <a:rPr lang="en-US" altLang="zh-CN" sz="2000" dirty="0">
                <a:solidFill>
                  <a:schemeClr val="tx1"/>
                </a:solidFill>
                <a:latin typeface="+mn-ea"/>
              </a:rPr>
              <a:t>n</a:t>
            </a:r>
            <a:r>
              <a:rPr lang="zh-CN" altLang="en-US" sz="2000" dirty="0">
                <a:solidFill>
                  <a:schemeClr val="tx1"/>
                </a:solidFill>
                <a:latin typeface="+mn-ea"/>
              </a:rPr>
              <a:t>在</a:t>
            </a:r>
            <a:r>
              <a:rPr lang="en-US" altLang="zh-CN" sz="2000" dirty="0">
                <a:solidFill>
                  <a:schemeClr val="tx1"/>
                </a:solidFill>
                <a:latin typeface="+mn-ea"/>
              </a:rPr>
              <a:t>[rcvbase-N,rcvbase-1]</a:t>
            </a:r>
            <a:r>
              <a:rPr lang="zh-CN" altLang="en-US" sz="2000" dirty="0">
                <a:solidFill>
                  <a:schemeClr val="tx1"/>
                </a:solidFill>
                <a:latin typeface="+mn-ea"/>
              </a:rPr>
              <a:t>内</a:t>
            </a:r>
            <a:endParaRPr lang="zh-CN" altLang="en-US" sz="2000" dirty="0">
              <a:solidFill>
                <a:schemeClr val="tx1"/>
              </a:solidFill>
              <a:latin typeface="+mn-ea"/>
            </a:endParaRPr>
          </a:p>
          <a:p>
            <a:pPr marL="800100" lvl="1" indent="-342900">
              <a:lnSpc>
                <a:spcPct val="120000"/>
              </a:lnSpc>
              <a:buFont typeface="Arial" panose="020B0604020202090204" pitchFamily="34" charset="0"/>
              <a:buChar char="•"/>
            </a:pPr>
            <a:r>
              <a:rPr lang="zh-CN" altLang="en-US" sz="2000" dirty="0">
                <a:solidFill>
                  <a:schemeClr val="tx1"/>
                </a:solidFill>
                <a:latin typeface="+mn-ea"/>
              </a:rPr>
              <a:t>发送</a:t>
            </a:r>
            <a:r>
              <a:rPr lang="en-US" altLang="zh-CN" sz="2000" dirty="0">
                <a:solidFill>
                  <a:schemeClr val="tx1"/>
                </a:solidFill>
                <a:latin typeface="+mn-ea"/>
              </a:rPr>
              <a:t>ACK(n)</a:t>
            </a:r>
            <a:endParaRPr lang="en-US" altLang="zh-CN" sz="2000" dirty="0">
              <a:solidFill>
                <a:schemeClr val="tx1"/>
              </a:solidFill>
              <a:latin typeface="+mn-ea"/>
            </a:endParaRPr>
          </a:p>
          <a:p>
            <a:pPr marL="342900" indent="-342900">
              <a:lnSpc>
                <a:spcPct val="120000"/>
              </a:lnSpc>
              <a:buFont typeface="Arial" panose="020B0604020202090204" pitchFamily="34" charset="0"/>
              <a:buChar char="•"/>
            </a:pPr>
            <a:r>
              <a:rPr lang="zh-CN" altLang="en-US" sz="2000" dirty="0">
                <a:solidFill>
                  <a:schemeClr val="tx1"/>
                </a:solidFill>
                <a:latin typeface="+mn-ea"/>
              </a:rPr>
              <a:t>其他</a:t>
            </a:r>
            <a:r>
              <a:rPr lang="en-US" altLang="zh-CN" sz="2000" dirty="0">
                <a:solidFill>
                  <a:schemeClr val="tx1"/>
                </a:solidFill>
                <a:latin typeface="+mn-ea"/>
              </a:rPr>
              <a:t>:</a:t>
            </a:r>
            <a:endParaRPr lang="en-US" altLang="zh-CN" sz="2000" dirty="0">
              <a:solidFill>
                <a:schemeClr val="tx1"/>
              </a:solidFill>
              <a:latin typeface="+mn-ea"/>
            </a:endParaRPr>
          </a:p>
          <a:p>
            <a:pPr marL="800100" lvl="1" indent="-342900">
              <a:lnSpc>
                <a:spcPct val="120000"/>
              </a:lnSpc>
              <a:buFont typeface="Arial" panose="020B0604020202090204" pitchFamily="34" charset="0"/>
              <a:buChar char="•"/>
            </a:pPr>
            <a:r>
              <a:rPr lang="zh-CN" altLang="en-US" sz="2000" dirty="0">
                <a:solidFill>
                  <a:schemeClr val="tx1"/>
                </a:solidFill>
                <a:latin typeface="+mn-ea"/>
              </a:rPr>
              <a:t>忽略</a:t>
            </a:r>
            <a:endParaRPr lang="zh-CN" altLang="en-US" sz="2000" dirty="0">
              <a:solidFill>
                <a:schemeClr val="tx1"/>
              </a:solidFill>
              <a:latin typeface="+mn-ea"/>
            </a:endParaRPr>
          </a:p>
        </p:txBody>
      </p:sp>
      <p:sp>
        <p:nvSpPr>
          <p:cNvPr id="37893" name="Rectangle 39"/>
          <p:cNvSpPr>
            <a:spLocks noChangeArrowheads="1"/>
          </p:cNvSpPr>
          <p:nvPr/>
        </p:nvSpPr>
        <p:spPr bwMode="auto">
          <a:xfrm>
            <a:off x="3122110" y="2178790"/>
            <a:ext cx="8831767" cy="22067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eaLnBrk="1" hangingPunct="1">
              <a:lnSpc>
                <a:spcPct val="150000"/>
              </a:lnSpc>
              <a:buSzPct val="85000"/>
              <a:buFont typeface="Wingdings" panose="05000000000000000000" pitchFamily="2" charset="2"/>
              <a:buChar char="Ø"/>
            </a:pPr>
            <a:endParaRPr lang="zh-CN" altLang="en-US" sz="2000" dirty="0">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可靠数据传输原理</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849507" y="544017"/>
            <a:ext cx="2492991" cy="646331"/>
          </a:xfrm>
          <a:prstGeom prst="rect">
            <a:avLst/>
          </a:prstGeom>
        </p:spPr>
        <p:txBody>
          <a:bodyPr wrap="none">
            <a:spAutoFit/>
          </a:bodyPr>
          <a:lstStyle/>
          <a:p>
            <a:pPr algn="ctr"/>
            <a:r>
              <a:rPr lang="zh-CN" altLang="en-US" sz="3600" b="1" dirty="0">
                <a:solidFill>
                  <a:schemeClr val="accent1"/>
                </a:solidFill>
                <a:cs typeface="+mn-ea"/>
                <a:sym typeface="+mn-lt"/>
              </a:rPr>
              <a:t>选择性重传</a:t>
            </a:r>
            <a:endParaRPr lang="en-US" altLang="zh-CN" sz="3600" b="1" dirty="0">
              <a:solidFill>
                <a:schemeClr val="accent1"/>
              </a:solidFill>
              <a:cs typeface="+mn-ea"/>
              <a:sym typeface="+mn-lt"/>
            </a:endParaRPr>
          </a:p>
        </p:txBody>
      </p:sp>
    </p:spTree>
  </p:cSld>
  <p:clrMapOvr>
    <a:masterClrMapping/>
  </p:clrMapOvr>
  <p:transition spd="slow">
    <p:wipe/>
  </p:transition>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9" name="Line 80"/>
          <p:cNvSpPr>
            <a:spLocks noChangeShapeType="1"/>
          </p:cNvSpPr>
          <p:nvPr/>
        </p:nvSpPr>
        <p:spPr bwMode="auto">
          <a:xfrm>
            <a:off x="10010775" y="711200"/>
            <a:ext cx="83026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 name="Line 81"/>
          <p:cNvSpPr>
            <a:spLocks noChangeShapeType="1"/>
          </p:cNvSpPr>
          <p:nvPr/>
        </p:nvSpPr>
        <p:spPr bwMode="auto">
          <a:xfrm>
            <a:off x="10010775" y="4206875"/>
            <a:ext cx="830263"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1" name="组合 1"/>
          <p:cNvGrpSpPr/>
          <p:nvPr/>
        </p:nvGrpSpPr>
        <p:grpSpPr bwMode="auto">
          <a:xfrm>
            <a:off x="1105592" y="361264"/>
            <a:ext cx="9077325" cy="4595812"/>
            <a:chOff x="0" y="249383"/>
            <a:chExt cx="9077325" cy="4597255"/>
          </a:xfrm>
        </p:grpSpPr>
        <p:sp>
          <p:nvSpPr>
            <p:cNvPr id="12" name="Line 4"/>
            <p:cNvSpPr>
              <a:spLocks noChangeShapeType="1"/>
            </p:cNvSpPr>
            <p:nvPr/>
          </p:nvSpPr>
          <p:spPr bwMode="auto">
            <a:xfrm flipH="1">
              <a:off x="328613" y="709613"/>
              <a:ext cx="17462" cy="4122737"/>
            </a:xfrm>
            <a:prstGeom prst="line">
              <a:avLst/>
            </a:prstGeom>
            <a:noFill/>
            <a:ln w="12700">
              <a:solidFill>
                <a:schemeClr val="tx1"/>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3" name="Rectangle 5"/>
            <p:cNvSpPr>
              <a:spLocks noChangeArrowheads="1"/>
            </p:cNvSpPr>
            <p:nvPr/>
          </p:nvSpPr>
          <p:spPr bwMode="auto">
            <a:xfrm>
              <a:off x="0" y="2309813"/>
              <a:ext cx="690563" cy="638175"/>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90000"/>
                </a:lnSpc>
                <a:spcBef>
                  <a:spcPct val="0"/>
                </a:spcBef>
                <a:buFontTx/>
                <a:buNone/>
              </a:pPr>
              <a:r>
                <a:rPr kumimoji="1" lang="en-US" altLang="zh-CN" sz="2000">
                  <a:solidFill>
                    <a:srgbClr val="333399"/>
                  </a:solidFill>
                  <a:latin typeface="Arial" panose="020B0604020202090204" pitchFamily="34" charset="0"/>
                  <a:ea typeface="黑体" panose="02010609060101010101" pitchFamily="49" charset="-122"/>
                </a:rPr>
                <a:t>TCP</a:t>
              </a:r>
              <a:endParaRPr kumimoji="1" lang="en-US" altLang="zh-CN" sz="2000">
                <a:solidFill>
                  <a:srgbClr val="333399"/>
                </a:solidFill>
                <a:latin typeface="Arial" panose="020B0604020202090204" pitchFamily="34" charset="0"/>
                <a:ea typeface="黑体" panose="02010609060101010101" pitchFamily="49" charset="-122"/>
              </a:endParaRPr>
            </a:p>
            <a:p>
              <a:pPr>
                <a:lnSpc>
                  <a:spcPct val="90000"/>
                </a:lnSpc>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首部</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14" name="Line 6"/>
            <p:cNvSpPr>
              <a:spLocks noChangeShapeType="1"/>
            </p:cNvSpPr>
            <p:nvPr/>
          </p:nvSpPr>
          <p:spPr bwMode="auto">
            <a:xfrm>
              <a:off x="8748713" y="700088"/>
              <a:ext cx="0" cy="3463925"/>
            </a:xfrm>
            <a:prstGeom prst="line">
              <a:avLst/>
            </a:prstGeom>
            <a:noFill/>
            <a:ln w="28575">
              <a:solidFill>
                <a:srgbClr val="333399"/>
              </a:solidFill>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5" name="Rectangle 7"/>
            <p:cNvSpPr>
              <a:spLocks noChangeArrowheads="1"/>
            </p:cNvSpPr>
            <p:nvPr/>
          </p:nvSpPr>
          <p:spPr bwMode="auto">
            <a:xfrm>
              <a:off x="8388350" y="1778000"/>
              <a:ext cx="688975" cy="1187450"/>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lnSpc>
                  <a:spcPct val="90000"/>
                </a:lnSpc>
                <a:spcBef>
                  <a:spcPct val="0"/>
                </a:spcBef>
                <a:buFontTx/>
                <a:buNone/>
              </a:pPr>
              <a:r>
                <a:rPr kumimoji="1" lang="en-US" altLang="zh-CN" sz="2000">
                  <a:solidFill>
                    <a:srgbClr val="333399"/>
                  </a:solidFill>
                  <a:latin typeface="Arial" panose="020B0604020202090204" pitchFamily="34" charset="0"/>
                  <a:ea typeface="黑体" panose="02010609060101010101" pitchFamily="49" charset="-122"/>
                </a:rPr>
                <a:t>20</a:t>
              </a:r>
              <a:endParaRPr kumimoji="1" lang="en-US" altLang="zh-CN" sz="2000">
                <a:solidFill>
                  <a:srgbClr val="333399"/>
                </a:solidFill>
                <a:latin typeface="Arial" panose="020B0604020202090204" pitchFamily="34" charset="0"/>
                <a:ea typeface="黑体" panose="02010609060101010101" pitchFamily="49" charset="-122"/>
              </a:endParaRPr>
            </a:p>
            <a:p>
              <a:pPr algn="ctr">
                <a:lnSpc>
                  <a:spcPct val="90000"/>
                </a:lnSpc>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字节</a:t>
              </a:r>
              <a:endParaRPr kumimoji="1" lang="zh-CN" altLang="en-US" sz="2000">
                <a:solidFill>
                  <a:srgbClr val="333399"/>
                </a:solidFill>
                <a:latin typeface="Arial" panose="020B0604020202090204" pitchFamily="34" charset="0"/>
                <a:ea typeface="黑体" panose="02010609060101010101" pitchFamily="49" charset="-122"/>
              </a:endParaRPr>
            </a:p>
            <a:p>
              <a:pPr algn="ctr">
                <a:lnSpc>
                  <a:spcPct val="90000"/>
                </a:lnSpc>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固定</a:t>
              </a:r>
              <a:endParaRPr kumimoji="1" lang="zh-CN" altLang="en-US" sz="2000">
                <a:solidFill>
                  <a:srgbClr val="333399"/>
                </a:solidFill>
                <a:latin typeface="Arial" panose="020B0604020202090204" pitchFamily="34" charset="0"/>
                <a:ea typeface="黑体" panose="02010609060101010101" pitchFamily="49" charset="-122"/>
              </a:endParaRPr>
            </a:p>
            <a:p>
              <a:pPr algn="ctr">
                <a:lnSpc>
                  <a:spcPct val="90000"/>
                </a:lnSpc>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首部</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16" name="Rectangle 8"/>
            <p:cNvSpPr>
              <a:spLocks noChangeArrowheads="1"/>
            </p:cNvSpPr>
            <p:nvPr/>
          </p:nvSpPr>
          <p:spPr bwMode="auto">
            <a:xfrm>
              <a:off x="654050" y="706438"/>
              <a:ext cx="7686675" cy="4133850"/>
            </a:xfrm>
            <a:prstGeom prst="rect">
              <a:avLst/>
            </a:prstGeom>
            <a:solidFill>
              <a:srgbClr val="FFFFCC"/>
            </a:solidFill>
            <a:ln w="25400">
              <a:solidFill>
                <a:schemeClr val="bg2"/>
              </a:solidFill>
              <a:miter lim="800000"/>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17" name="Line 9"/>
            <p:cNvSpPr>
              <a:spLocks noChangeShapeType="1"/>
            </p:cNvSpPr>
            <p:nvPr/>
          </p:nvSpPr>
          <p:spPr bwMode="auto">
            <a:xfrm>
              <a:off x="646113" y="1409700"/>
              <a:ext cx="7699375"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8" name="Line 10"/>
            <p:cNvSpPr>
              <a:spLocks noChangeShapeType="1"/>
            </p:cNvSpPr>
            <p:nvPr/>
          </p:nvSpPr>
          <p:spPr bwMode="auto">
            <a:xfrm>
              <a:off x="660400" y="2105025"/>
              <a:ext cx="7685088"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9" name="Line 11"/>
            <p:cNvSpPr>
              <a:spLocks noChangeShapeType="1"/>
            </p:cNvSpPr>
            <p:nvPr/>
          </p:nvSpPr>
          <p:spPr bwMode="auto">
            <a:xfrm>
              <a:off x="646113" y="2798763"/>
              <a:ext cx="7699375"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0" name="Line 12"/>
            <p:cNvSpPr>
              <a:spLocks noChangeShapeType="1"/>
            </p:cNvSpPr>
            <p:nvPr/>
          </p:nvSpPr>
          <p:spPr bwMode="auto">
            <a:xfrm>
              <a:off x="646113" y="3490913"/>
              <a:ext cx="7699375"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1" name="Line 13"/>
            <p:cNvSpPr>
              <a:spLocks noChangeShapeType="1"/>
            </p:cNvSpPr>
            <p:nvPr/>
          </p:nvSpPr>
          <p:spPr bwMode="auto">
            <a:xfrm>
              <a:off x="660400" y="4186238"/>
              <a:ext cx="7685088"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2" name="Line 14"/>
            <p:cNvSpPr>
              <a:spLocks noChangeShapeType="1"/>
            </p:cNvSpPr>
            <p:nvPr/>
          </p:nvSpPr>
          <p:spPr bwMode="auto">
            <a:xfrm>
              <a:off x="4498975" y="714375"/>
              <a:ext cx="0" cy="709613"/>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3" name="Rectangle 15"/>
            <p:cNvSpPr>
              <a:spLocks noChangeArrowheads="1"/>
            </p:cNvSpPr>
            <p:nvPr/>
          </p:nvSpPr>
          <p:spPr bwMode="auto">
            <a:xfrm>
              <a:off x="5699125" y="841375"/>
              <a:ext cx="16160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目  的  端  口</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4" name="Rectangle 16"/>
            <p:cNvSpPr>
              <a:spLocks noChangeArrowheads="1"/>
            </p:cNvSpPr>
            <p:nvPr/>
          </p:nvSpPr>
          <p:spPr bwMode="auto">
            <a:xfrm>
              <a:off x="808038" y="2763838"/>
              <a:ext cx="687387" cy="698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数据</a:t>
              </a:r>
              <a:endParaRPr kumimoji="1" lang="zh-CN" altLang="en-US" sz="2000">
                <a:solidFill>
                  <a:srgbClr val="333399"/>
                </a:solidFill>
                <a:latin typeface="Arial" panose="020B0604020202090204" pitchFamily="34" charset="0"/>
                <a:ea typeface="黑体" panose="02010609060101010101" pitchFamily="49" charset="-122"/>
              </a:endParaRPr>
            </a:p>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偏移</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5" name="Rectangle 17"/>
            <p:cNvSpPr>
              <a:spLocks noChangeArrowheads="1"/>
            </p:cNvSpPr>
            <p:nvPr/>
          </p:nvSpPr>
          <p:spPr bwMode="auto">
            <a:xfrm>
              <a:off x="1887538" y="3629025"/>
              <a:ext cx="1360487"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检   验   和</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6" name="Rectangle 18"/>
            <p:cNvSpPr>
              <a:spLocks noChangeArrowheads="1"/>
            </p:cNvSpPr>
            <p:nvPr/>
          </p:nvSpPr>
          <p:spPr bwMode="auto">
            <a:xfrm>
              <a:off x="2089150" y="4270375"/>
              <a:ext cx="3198813"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选    项    （长  度  可  变）</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7" name="Rectangle 19"/>
            <p:cNvSpPr>
              <a:spLocks noChangeArrowheads="1"/>
            </p:cNvSpPr>
            <p:nvPr/>
          </p:nvSpPr>
          <p:spPr bwMode="auto">
            <a:xfrm>
              <a:off x="2001838" y="841375"/>
              <a:ext cx="1222375" cy="395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源  端  口</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8" name="Rectangle 20"/>
            <p:cNvSpPr>
              <a:spLocks noChangeArrowheads="1"/>
            </p:cNvSpPr>
            <p:nvPr/>
          </p:nvSpPr>
          <p:spPr bwMode="auto">
            <a:xfrm>
              <a:off x="4054475" y="1528763"/>
              <a:ext cx="1381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序   号</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29" name="Line 21"/>
            <p:cNvSpPr>
              <a:spLocks noChangeShapeType="1"/>
            </p:cNvSpPr>
            <p:nvPr/>
          </p:nvSpPr>
          <p:spPr bwMode="auto">
            <a:xfrm>
              <a:off x="4505325" y="2808288"/>
              <a:ext cx="0" cy="1370012"/>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0" name="Rectangle 22"/>
            <p:cNvSpPr>
              <a:spLocks noChangeArrowheads="1"/>
            </p:cNvSpPr>
            <p:nvPr/>
          </p:nvSpPr>
          <p:spPr bwMode="auto">
            <a:xfrm>
              <a:off x="5538788" y="3629025"/>
              <a:ext cx="18256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紧   急   指   针</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31" name="Rectangle 23"/>
            <p:cNvSpPr>
              <a:spLocks noChangeArrowheads="1"/>
            </p:cNvSpPr>
            <p:nvPr/>
          </p:nvSpPr>
          <p:spPr bwMode="auto">
            <a:xfrm>
              <a:off x="5988050" y="2909888"/>
              <a:ext cx="8985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窗   口</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32" name="Rectangle 24"/>
            <p:cNvSpPr>
              <a:spLocks noChangeArrowheads="1"/>
            </p:cNvSpPr>
            <p:nvPr/>
          </p:nvSpPr>
          <p:spPr bwMode="auto">
            <a:xfrm>
              <a:off x="3810000" y="2252663"/>
              <a:ext cx="1841500"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确    认    号</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33" name="Line 25"/>
            <p:cNvSpPr>
              <a:spLocks noChangeShapeType="1"/>
            </p:cNvSpPr>
            <p:nvPr/>
          </p:nvSpPr>
          <p:spPr bwMode="auto">
            <a:xfrm>
              <a:off x="1611313" y="2808288"/>
              <a:ext cx="0" cy="6921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4" name="Line 26"/>
            <p:cNvSpPr>
              <a:spLocks noChangeShapeType="1"/>
            </p:cNvSpPr>
            <p:nvPr/>
          </p:nvSpPr>
          <p:spPr bwMode="auto">
            <a:xfrm>
              <a:off x="3538538" y="2800350"/>
              <a:ext cx="0" cy="684213"/>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5" name="Line 27"/>
            <p:cNvSpPr>
              <a:spLocks noChangeShapeType="1"/>
            </p:cNvSpPr>
            <p:nvPr/>
          </p:nvSpPr>
          <p:spPr bwMode="auto">
            <a:xfrm>
              <a:off x="3044825" y="2808288"/>
              <a:ext cx="0" cy="6921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6" name="Line 28"/>
            <p:cNvSpPr>
              <a:spLocks noChangeShapeType="1"/>
            </p:cNvSpPr>
            <p:nvPr/>
          </p:nvSpPr>
          <p:spPr bwMode="auto">
            <a:xfrm>
              <a:off x="3289300" y="2808288"/>
              <a:ext cx="0" cy="6810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7" name="Line 29"/>
            <p:cNvSpPr>
              <a:spLocks noChangeShapeType="1"/>
            </p:cNvSpPr>
            <p:nvPr/>
          </p:nvSpPr>
          <p:spPr bwMode="auto">
            <a:xfrm>
              <a:off x="4019550" y="2808288"/>
              <a:ext cx="0" cy="6810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8" name="Line 30"/>
            <p:cNvSpPr>
              <a:spLocks noChangeShapeType="1"/>
            </p:cNvSpPr>
            <p:nvPr/>
          </p:nvSpPr>
          <p:spPr bwMode="auto">
            <a:xfrm>
              <a:off x="3778250" y="2808288"/>
              <a:ext cx="0" cy="6810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9" name="Line 31"/>
            <p:cNvSpPr>
              <a:spLocks noChangeShapeType="1"/>
            </p:cNvSpPr>
            <p:nvPr/>
          </p:nvSpPr>
          <p:spPr bwMode="auto">
            <a:xfrm>
              <a:off x="4264025" y="2808288"/>
              <a:ext cx="0" cy="6810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2" name="Rectangle 32"/>
            <p:cNvSpPr>
              <a:spLocks noChangeArrowheads="1"/>
            </p:cNvSpPr>
            <p:nvPr/>
          </p:nvSpPr>
          <p:spPr bwMode="auto">
            <a:xfrm>
              <a:off x="1651635" y="2924175"/>
              <a:ext cx="836769" cy="3976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dirty="0">
                  <a:solidFill>
                    <a:srgbClr val="333399"/>
                  </a:solidFill>
                  <a:latin typeface="Arial" panose="020B0604020202090204" pitchFamily="34" charset="0"/>
                  <a:ea typeface="黑体" panose="02010609060101010101" pitchFamily="49" charset="-122"/>
                </a:rPr>
                <a:t>保  留</a:t>
              </a:r>
              <a:endParaRPr kumimoji="1" lang="zh-CN" altLang="en-US" sz="2000" dirty="0">
                <a:solidFill>
                  <a:srgbClr val="333399"/>
                </a:solidFill>
                <a:latin typeface="Arial" panose="020B0604020202090204" pitchFamily="34" charset="0"/>
                <a:ea typeface="黑体" panose="02010609060101010101" pitchFamily="49" charset="-122"/>
              </a:endParaRPr>
            </a:p>
          </p:txBody>
        </p:sp>
        <p:sp>
          <p:nvSpPr>
            <p:cNvPr id="44" name="Rectangle 33"/>
            <p:cNvSpPr>
              <a:spLocks noChangeArrowheads="1"/>
            </p:cNvSpPr>
            <p:nvPr/>
          </p:nvSpPr>
          <p:spPr bwMode="auto">
            <a:xfrm>
              <a:off x="4237038"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F</a:t>
              </a:r>
              <a:endParaRPr kumimoji="1" lang="en-US" altLang="zh-CN" sz="1600" b="1">
                <a:solidFill>
                  <a:srgbClr val="333399"/>
                </a:solidFill>
                <a:latin typeface="Arial" panose="020B0604020202090204" pitchFamily="34" charset="0"/>
                <a:ea typeface="黑体" panose="02010609060101010101" pitchFamily="49" charset="-122"/>
              </a:endParaRPr>
            </a:p>
            <a:p>
              <a:pPr algn="ct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I</a:t>
              </a:r>
              <a:endParaRPr kumimoji="1" lang="en-US" altLang="zh-CN" sz="1600" b="1">
                <a:solidFill>
                  <a:srgbClr val="333399"/>
                </a:solidFill>
                <a:latin typeface="Arial" panose="020B0604020202090204" pitchFamily="34" charset="0"/>
                <a:ea typeface="黑体" panose="02010609060101010101" pitchFamily="49" charset="-122"/>
              </a:endParaRPr>
            </a:p>
            <a:p>
              <a:pPr algn="ct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N</a:t>
              </a:r>
              <a:endParaRPr kumimoji="1" lang="en-US" altLang="zh-CN" sz="1600" b="1">
                <a:solidFill>
                  <a:srgbClr val="333399"/>
                </a:solidFill>
                <a:latin typeface="Arial" panose="020B0604020202090204" pitchFamily="34" charset="0"/>
                <a:ea typeface="黑体" panose="02010609060101010101" pitchFamily="49" charset="-122"/>
              </a:endParaRPr>
            </a:p>
          </p:txBody>
        </p:sp>
        <p:sp>
          <p:nvSpPr>
            <p:cNvPr id="45" name="Line 34"/>
            <p:cNvSpPr>
              <a:spLocks noChangeShapeType="1"/>
            </p:cNvSpPr>
            <p:nvPr/>
          </p:nvSpPr>
          <p:spPr bwMode="auto">
            <a:xfrm>
              <a:off x="1000125" y="549275"/>
              <a:ext cx="7675563" cy="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6" name="Line 35"/>
            <p:cNvSpPr>
              <a:spLocks noChangeShapeType="1"/>
            </p:cNvSpPr>
            <p:nvPr/>
          </p:nvSpPr>
          <p:spPr bwMode="auto">
            <a:xfrm>
              <a:off x="650875" y="350838"/>
              <a:ext cx="0" cy="1984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7" name="Line 36"/>
            <p:cNvSpPr>
              <a:spLocks noChangeShapeType="1"/>
            </p:cNvSpPr>
            <p:nvPr/>
          </p:nvSpPr>
          <p:spPr bwMode="auto">
            <a:xfrm>
              <a:off x="89058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8" name="Line 37"/>
            <p:cNvSpPr>
              <a:spLocks noChangeShapeType="1"/>
            </p:cNvSpPr>
            <p:nvPr/>
          </p:nvSpPr>
          <p:spPr bwMode="auto">
            <a:xfrm>
              <a:off x="11303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49" name="Line 38"/>
            <p:cNvSpPr>
              <a:spLocks noChangeShapeType="1"/>
            </p:cNvSpPr>
            <p:nvPr/>
          </p:nvSpPr>
          <p:spPr bwMode="auto">
            <a:xfrm>
              <a:off x="137001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0" name="Line 39"/>
            <p:cNvSpPr>
              <a:spLocks noChangeShapeType="1"/>
            </p:cNvSpPr>
            <p:nvPr/>
          </p:nvSpPr>
          <p:spPr bwMode="auto">
            <a:xfrm>
              <a:off x="161131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1" name="Line 40"/>
            <p:cNvSpPr>
              <a:spLocks noChangeShapeType="1"/>
            </p:cNvSpPr>
            <p:nvPr/>
          </p:nvSpPr>
          <p:spPr bwMode="auto">
            <a:xfrm>
              <a:off x="185102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2" name="Line 41"/>
            <p:cNvSpPr>
              <a:spLocks noChangeShapeType="1"/>
            </p:cNvSpPr>
            <p:nvPr/>
          </p:nvSpPr>
          <p:spPr bwMode="auto">
            <a:xfrm>
              <a:off x="208915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3" name="Line 42"/>
            <p:cNvSpPr>
              <a:spLocks noChangeShapeType="1"/>
            </p:cNvSpPr>
            <p:nvPr/>
          </p:nvSpPr>
          <p:spPr bwMode="auto">
            <a:xfrm>
              <a:off x="232886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4" name="Line 43"/>
            <p:cNvSpPr>
              <a:spLocks noChangeShapeType="1"/>
            </p:cNvSpPr>
            <p:nvPr/>
          </p:nvSpPr>
          <p:spPr bwMode="auto">
            <a:xfrm>
              <a:off x="2570163" y="350838"/>
              <a:ext cx="0" cy="1984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5" name="Line 44"/>
            <p:cNvSpPr>
              <a:spLocks noChangeShapeType="1"/>
            </p:cNvSpPr>
            <p:nvPr/>
          </p:nvSpPr>
          <p:spPr bwMode="auto">
            <a:xfrm>
              <a:off x="280987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6" name="Line 45"/>
            <p:cNvSpPr>
              <a:spLocks noChangeShapeType="1"/>
            </p:cNvSpPr>
            <p:nvPr/>
          </p:nvSpPr>
          <p:spPr bwMode="auto">
            <a:xfrm>
              <a:off x="304958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7" name="Line 46"/>
            <p:cNvSpPr>
              <a:spLocks noChangeShapeType="1"/>
            </p:cNvSpPr>
            <p:nvPr/>
          </p:nvSpPr>
          <p:spPr bwMode="auto">
            <a:xfrm>
              <a:off x="32893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8" name="Line 47"/>
            <p:cNvSpPr>
              <a:spLocks noChangeShapeType="1"/>
            </p:cNvSpPr>
            <p:nvPr/>
          </p:nvSpPr>
          <p:spPr bwMode="auto">
            <a:xfrm>
              <a:off x="35306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59" name="Line 48"/>
            <p:cNvSpPr>
              <a:spLocks noChangeShapeType="1"/>
            </p:cNvSpPr>
            <p:nvPr/>
          </p:nvSpPr>
          <p:spPr bwMode="auto">
            <a:xfrm>
              <a:off x="377031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0" name="Line 49"/>
            <p:cNvSpPr>
              <a:spLocks noChangeShapeType="1"/>
            </p:cNvSpPr>
            <p:nvPr/>
          </p:nvSpPr>
          <p:spPr bwMode="auto">
            <a:xfrm>
              <a:off x="400843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1" name="Line 50"/>
            <p:cNvSpPr>
              <a:spLocks noChangeShapeType="1"/>
            </p:cNvSpPr>
            <p:nvPr/>
          </p:nvSpPr>
          <p:spPr bwMode="auto">
            <a:xfrm>
              <a:off x="424815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2" name="Line 51"/>
            <p:cNvSpPr>
              <a:spLocks noChangeShapeType="1"/>
            </p:cNvSpPr>
            <p:nvPr/>
          </p:nvSpPr>
          <p:spPr bwMode="auto">
            <a:xfrm>
              <a:off x="4487863" y="350838"/>
              <a:ext cx="0" cy="1984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 name="Line 52"/>
            <p:cNvSpPr>
              <a:spLocks noChangeShapeType="1"/>
            </p:cNvSpPr>
            <p:nvPr/>
          </p:nvSpPr>
          <p:spPr bwMode="auto">
            <a:xfrm>
              <a:off x="472916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4" name="Line 53"/>
            <p:cNvSpPr>
              <a:spLocks noChangeShapeType="1"/>
            </p:cNvSpPr>
            <p:nvPr/>
          </p:nvSpPr>
          <p:spPr bwMode="auto">
            <a:xfrm>
              <a:off x="496887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5" name="Line 54"/>
            <p:cNvSpPr>
              <a:spLocks noChangeShapeType="1"/>
            </p:cNvSpPr>
            <p:nvPr/>
          </p:nvSpPr>
          <p:spPr bwMode="auto">
            <a:xfrm>
              <a:off x="520858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6" name="Line 55"/>
            <p:cNvSpPr>
              <a:spLocks noChangeShapeType="1"/>
            </p:cNvSpPr>
            <p:nvPr/>
          </p:nvSpPr>
          <p:spPr bwMode="auto">
            <a:xfrm>
              <a:off x="54483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7" name="Line 56"/>
            <p:cNvSpPr>
              <a:spLocks noChangeShapeType="1"/>
            </p:cNvSpPr>
            <p:nvPr/>
          </p:nvSpPr>
          <p:spPr bwMode="auto">
            <a:xfrm>
              <a:off x="56896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8" name="Line 57"/>
            <p:cNvSpPr>
              <a:spLocks noChangeShapeType="1"/>
            </p:cNvSpPr>
            <p:nvPr/>
          </p:nvSpPr>
          <p:spPr bwMode="auto">
            <a:xfrm>
              <a:off x="592772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9" name="Line 58"/>
            <p:cNvSpPr>
              <a:spLocks noChangeShapeType="1"/>
            </p:cNvSpPr>
            <p:nvPr/>
          </p:nvSpPr>
          <p:spPr bwMode="auto">
            <a:xfrm>
              <a:off x="616743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0" name="Line 59"/>
            <p:cNvSpPr>
              <a:spLocks noChangeShapeType="1"/>
            </p:cNvSpPr>
            <p:nvPr/>
          </p:nvSpPr>
          <p:spPr bwMode="auto">
            <a:xfrm>
              <a:off x="6407150" y="350838"/>
              <a:ext cx="0" cy="1984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1" name="Line 60"/>
            <p:cNvSpPr>
              <a:spLocks noChangeShapeType="1"/>
            </p:cNvSpPr>
            <p:nvPr/>
          </p:nvSpPr>
          <p:spPr bwMode="auto">
            <a:xfrm>
              <a:off x="664686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2" name="Line 61"/>
            <p:cNvSpPr>
              <a:spLocks noChangeShapeType="1"/>
            </p:cNvSpPr>
            <p:nvPr/>
          </p:nvSpPr>
          <p:spPr bwMode="auto">
            <a:xfrm>
              <a:off x="6888163"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3" name="Line 62"/>
            <p:cNvSpPr>
              <a:spLocks noChangeShapeType="1"/>
            </p:cNvSpPr>
            <p:nvPr/>
          </p:nvSpPr>
          <p:spPr bwMode="auto">
            <a:xfrm>
              <a:off x="712787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4" name="Line 63"/>
            <p:cNvSpPr>
              <a:spLocks noChangeShapeType="1"/>
            </p:cNvSpPr>
            <p:nvPr/>
          </p:nvSpPr>
          <p:spPr bwMode="auto">
            <a:xfrm>
              <a:off x="7367588"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5" name="Line 64"/>
            <p:cNvSpPr>
              <a:spLocks noChangeShapeType="1"/>
            </p:cNvSpPr>
            <p:nvPr/>
          </p:nvSpPr>
          <p:spPr bwMode="auto">
            <a:xfrm>
              <a:off x="7607300"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6" name="Line 65"/>
            <p:cNvSpPr>
              <a:spLocks noChangeShapeType="1"/>
            </p:cNvSpPr>
            <p:nvPr/>
          </p:nvSpPr>
          <p:spPr bwMode="auto">
            <a:xfrm>
              <a:off x="8326438" y="300831"/>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7" name="Line 66"/>
            <p:cNvSpPr>
              <a:spLocks noChangeShapeType="1"/>
            </p:cNvSpPr>
            <p:nvPr/>
          </p:nvSpPr>
          <p:spPr bwMode="auto">
            <a:xfrm>
              <a:off x="8086725" y="250825"/>
              <a:ext cx="0" cy="2984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8" name="Line 67"/>
            <p:cNvSpPr>
              <a:spLocks noChangeShapeType="1"/>
            </p:cNvSpPr>
            <p:nvPr/>
          </p:nvSpPr>
          <p:spPr bwMode="auto">
            <a:xfrm>
              <a:off x="8326438" y="350838"/>
              <a:ext cx="0" cy="198437"/>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79" name="Rectangle 72"/>
            <p:cNvSpPr>
              <a:spLocks noChangeArrowheads="1"/>
            </p:cNvSpPr>
            <p:nvPr/>
          </p:nvSpPr>
          <p:spPr bwMode="auto">
            <a:xfrm>
              <a:off x="4008438" y="2827338"/>
              <a:ext cx="325437"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S</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Y</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N</a:t>
              </a:r>
              <a:endParaRPr kumimoji="1" lang="en-US" altLang="zh-CN" sz="1600" b="1">
                <a:solidFill>
                  <a:srgbClr val="333399"/>
                </a:solidFill>
                <a:latin typeface="Arial" panose="020B0604020202090204" pitchFamily="34" charset="0"/>
                <a:ea typeface="黑体" panose="02010609060101010101" pitchFamily="49" charset="-122"/>
              </a:endParaRPr>
            </a:p>
          </p:txBody>
        </p:sp>
        <p:sp>
          <p:nvSpPr>
            <p:cNvPr id="80" name="Rectangle 73"/>
            <p:cNvSpPr>
              <a:spLocks noChangeArrowheads="1"/>
            </p:cNvSpPr>
            <p:nvPr/>
          </p:nvSpPr>
          <p:spPr bwMode="auto">
            <a:xfrm>
              <a:off x="3770313"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R</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S</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T</a:t>
              </a:r>
              <a:endParaRPr kumimoji="1" lang="en-US" altLang="zh-CN" sz="1600" b="1" dirty="0">
                <a:solidFill>
                  <a:srgbClr val="333399"/>
                </a:solidFill>
                <a:latin typeface="Arial" panose="020B0604020202090204" pitchFamily="34" charset="0"/>
                <a:ea typeface="黑体" panose="02010609060101010101" pitchFamily="49" charset="-122"/>
              </a:endParaRPr>
            </a:p>
          </p:txBody>
        </p:sp>
        <p:sp>
          <p:nvSpPr>
            <p:cNvPr id="81" name="Rectangle 74"/>
            <p:cNvSpPr>
              <a:spLocks noChangeArrowheads="1"/>
            </p:cNvSpPr>
            <p:nvPr/>
          </p:nvSpPr>
          <p:spPr bwMode="auto">
            <a:xfrm>
              <a:off x="3513138" y="2827338"/>
              <a:ext cx="328612"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P</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S</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H</a:t>
              </a:r>
              <a:endParaRPr kumimoji="1" lang="en-US" altLang="zh-CN" sz="1600" b="1">
                <a:solidFill>
                  <a:srgbClr val="333399"/>
                </a:solidFill>
                <a:latin typeface="Arial" panose="020B0604020202090204" pitchFamily="34" charset="0"/>
                <a:ea typeface="黑体" panose="02010609060101010101" pitchFamily="49" charset="-122"/>
              </a:endParaRPr>
            </a:p>
          </p:txBody>
        </p:sp>
        <p:sp>
          <p:nvSpPr>
            <p:cNvPr id="82" name="Rectangle 75"/>
            <p:cNvSpPr>
              <a:spLocks noChangeArrowheads="1"/>
            </p:cNvSpPr>
            <p:nvPr/>
          </p:nvSpPr>
          <p:spPr bwMode="auto">
            <a:xfrm>
              <a:off x="3273425" y="2827338"/>
              <a:ext cx="3270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A</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C</a:t>
              </a:r>
              <a:endParaRPr kumimoji="1" lang="en-US" altLang="zh-CN" sz="1600" b="1">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a:solidFill>
                    <a:srgbClr val="333399"/>
                  </a:solidFill>
                  <a:latin typeface="Arial" panose="020B0604020202090204" pitchFamily="34" charset="0"/>
                  <a:ea typeface="黑体" panose="02010609060101010101" pitchFamily="49" charset="-122"/>
                </a:rPr>
                <a:t>K</a:t>
              </a:r>
              <a:endParaRPr kumimoji="1" lang="en-US" altLang="zh-CN" sz="1600" b="1">
                <a:solidFill>
                  <a:srgbClr val="333399"/>
                </a:solidFill>
                <a:latin typeface="Arial" panose="020B0604020202090204" pitchFamily="34" charset="0"/>
                <a:ea typeface="黑体" panose="02010609060101010101" pitchFamily="49" charset="-122"/>
              </a:endParaRPr>
            </a:p>
          </p:txBody>
        </p:sp>
        <p:sp>
          <p:nvSpPr>
            <p:cNvPr id="83" name="Rectangle 76"/>
            <p:cNvSpPr>
              <a:spLocks noChangeArrowheads="1"/>
            </p:cNvSpPr>
            <p:nvPr/>
          </p:nvSpPr>
          <p:spPr bwMode="auto">
            <a:xfrm>
              <a:off x="3011488" y="2827338"/>
              <a:ext cx="339725" cy="6397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U</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R</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G</a:t>
              </a:r>
              <a:endParaRPr kumimoji="1" lang="en-US" altLang="zh-CN" sz="1600" b="1" dirty="0">
                <a:solidFill>
                  <a:srgbClr val="333399"/>
                </a:solidFill>
                <a:latin typeface="Arial" panose="020B0604020202090204" pitchFamily="34" charset="0"/>
                <a:ea typeface="黑体" panose="02010609060101010101" pitchFamily="49" charset="-122"/>
              </a:endParaRPr>
            </a:p>
          </p:txBody>
        </p:sp>
        <p:sp>
          <p:nvSpPr>
            <p:cNvPr id="84" name="Rectangle 77"/>
            <p:cNvSpPr>
              <a:spLocks noChangeArrowheads="1"/>
            </p:cNvSpPr>
            <p:nvPr/>
          </p:nvSpPr>
          <p:spPr bwMode="auto">
            <a:xfrm>
              <a:off x="588963" y="249383"/>
              <a:ext cx="8131175" cy="393701"/>
            </a:xfrm>
            <a:prstGeom prst="rect">
              <a:avLst/>
            </a:prstGeom>
            <a:solidFill>
              <a:schemeClr val="bg1"/>
            </a:solidFill>
            <a:ln>
              <a:noFill/>
            </a:ln>
            <a:extLs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位 </a:t>
              </a:r>
              <a:r>
                <a:rPr kumimoji="1" lang="en-US" altLang="zh-CN" sz="2000">
                  <a:solidFill>
                    <a:srgbClr val="333399"/>
                  </a:solidFill>
                  <a:latin typeface="Arial" panose="020B0604020202090204" pitchFamily="34" charset="0"/>
                  <a:ea typeface="黑体" panose="02010609060101010101" pitchFamily="49" charset="-122"/>
                </a:rPr>
                <a:t>0                         8                        16                        24                    31</a:t>
              </a:r>
              <a:endParaRPr kumimoji="1" lang="en-US" altLang="zh-CN" sz="2000">
                <a:solidFill>
                  <a:srgbClr val="333399"/>
                </a:solidFill>
                <a:latin typeface="Arial" panose="020B0604020202090204" pitchFamily="34" charset="0"/>
                <a:ea typeface="黑体" panose="02010609060101010101" pitchFamily="49" charset="-122"/>
              </a:endParaRPr>
            </a:p>
          </p:txBody>
        </p:sp>
        <p:sp>
          <p:nvSpPr>
            <p:cNvPr id="85" name="Line 78"/>
            <p:cNvSpPr>
              <a:spLocks noChangeShapeType="1"/>
            </p:cNvSpPr>
            <p:nvPr/>
          </p:nvSpPr>
          <p:spPr bwMode="auto">
            <a:xfrm flipH="1">
              <a:off x="6405563" y="4203700"/>
              <a:ext cx="3175" cy="642938"/>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a:lstStyle/>
            <a:p>
              <a:endParaRPr lang="zh-CN" altLang="en-US"/>
            </a:p>
          </p:txBody>
        </p:sp>
        <p:sp>
          <p:nvSpPr>
            <p:cNvPr id="86" name="Rectangle 79"/>
            <p:cNvSpPr>
              <a:spLocks noChangeArrowheads="1"/>
            </p:cNvSpPr>
            <p:nvPr/>
          </p:nvSpPr>
          <p:spPr bwMode="auto">
            <a:xfrm>
              <a:off x="6918325" y="4270375"/>
              <a:ext cx="1254125" cy="3937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kumimoji="1" lang="zh-CN" altLang="en-US" sz="2000">
                  <a:solidFill>
                    <a:srgbClr val="333399"/>
                  </a:solidFill>
                  <a:latin typeface="Arial" panose="020B0604020202090204" pitchFamily="34" charset="0"/>
                  <a:ea typeface="黑体" panose="02010609060101010101" pitchFamily="49" charset="-122"/>
                </a:rPr>
                <a:t>填    充</a:t>
              </a:r>
              <a:endParaRPr kumimoji="1" lang="zh-CN" altLang="en-US" sz="2000">
                <a:solidFill>
                  <a:srgbClr val="333399"/>
                </a:solidFill>
                <a:latin typeface="Arial" panose="020B0604020202090204" pitchFamily="34" charset="0"/>
                <a:ea typeface="黑体" panose="02010609060101010101" pitchFamily="49" charset="-122"/>
              </a:endParaRPr>
            </a:p>
          </p:txBody>
        </p:sp>
        <p:sp>
          <p:nvSpPr>
            <p:cNvPr id="87" name="Line 82"/>
            <p:cNvSpPr>
              <a:spLocks noChangeShapeType="1"/>
            </p:cNvSpPr>
            <p:nvPr/>
          </p:nvSpPr>
          <p:spPr bwMode="auto">
            <a:xfrm>
              <a:off x="58738" y="720725"/>
              <a:ext cx="530225"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8" name="Line 83"/>
            <p:cNvSpPr>
              <a:spLocks noChangeShapeType="1"/>
            </p:cNvSpPr>
            <p:nvPr/>
          </p:nvSpPr>
          <p:spPr bwMode="auto">
            <a:xfrm>
              <a:off x="73025" y="4821238"/>
              <a:ext cx="530225" cy="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103" name="Rectangle 76"/>
            <p:cNvSpPr>
              <a:spLocks noChangeArrowheads="1"/>
            </p:cNvSpPr>
            <p:nvPr/>
          </p:nvSpPr>
          <p:spPr bwMode="auto">
            <a:xfrm>
              <a:off x="2763839" y="2821619"/>
              <a:ext cx="343044"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E</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C</a:t>
              </a:r>
              <a:endParaRPr kumimoji="1" lang="en-US" altLang="zh-CN" sz="1600" b="1" dirty="0">
                <a:solidFill>
                  <a:srgbClr val="333399"/>
                </a:solidFill>
                <a:latin typeface="Arial" panose="020B0604020202090204" pitchFamily="34" charset="0"/>
                <a:ea typeface="黑体" panose="02010609060101010101" pitchFamily="49" charset="-122"/>
              </a:endParaRPr>
            </a:p>
            <a:p>
              <a:pP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E</a:t>
              </a:r>
              <a:endParaRPr kumimoji="1" lang="en-US" altLang="zh-CN" sz="1600" b="1" dirty="0">
                <a:solidFill>
                  <a:srgbClr val="333399"/>
                </a:solidFill>
                <a:latin typeface="Arial" panose="020B0604020202090204" pitchFamily="34" charset="0"/>
                <a:ea typeface="黑体" panose="02010609060101010101" pitchFamily="49" charset="-122"/>
              </a:endParaRPr>
            </a:p>
          </p:txBody>
        </p:sp>
        <p:sp>
          <p:nvSpPr>
            <p:cNvPr id="104" name="Line 27"/>
            <p:cNvSpPr>
              <a:spLocks noChangeShapeType="1"/>
            </p:cNvSpPr>
            <p:nvPr/>
          </p:nvSpPr>
          <p:spPr bwMode="auto">
            <a:xfrm>
              <a:off x="2809875" y="2804802"/>
              <a:ext cx="0" cy="6921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5" name="Line 27"/>
            <p:cNvSpPr>
              <a:spLocks noChangeShapeType="1"/>
            </p:cNvSpPr>
            <p:nvPr/>
          </p:nvSpPr>
          <p:spPr bwMode="auto">
            <a:xfrm>
              <a:off x="2573496" y="2796380"/>
              <a:ext cx="0" cy="692150"/>
            </a:xfrm>
            <a:prstGeom prst="line">
              <a:avLst/>
            </a:prstGeom>
            <a:noFill/>
            <a:ln w="12700">
              <a:solidFill>
                <a:schemeClr val="bg2"/>
              </a:solidFill>
              <a:round/>
            </a:ln>
            <a:extLst>
              <a:ext uri="{909E8E84-426E-40DD-AFC4-6F175D3DCCD1}">
                <a14:hiddenFill xmlns:a14="http://schemas.microsoft.com/office/drawing/2010/main">
                  <a:noFill/>
                </a14:hiddenFill>
              </a:ext>
            </a:extLst>
          </p:spPr>
          <p:txBody>
            <a:bodyPr wrap="none" anchor="ctr"/>
            <a:lstStyle/>
            <a:p>
              <a:endParaRPr lang="zh-CN" altLang="en-US"/>
            </a:p>
          </p:txBody>
        </p:sp>
        <p:sp>
          <p:nvSpPr>
            <p:cNvPr id="106" name="Rectangle 76"/>
            <p:cNvSpPr>
              <a:spLocks noChangeArrowheads="1"/>
            </p:cNvSpPr>
            <p:nvPr/>
          </p:nvSpPr>
          <p:spPr bwMode="auto">
            <a:xfrm>
              <a:off x="2510157" y="2827970"/>
              <a:ext cx="376707" cy="6439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lIns="90488" tIns="44450" rIns="90488" bIns="44450">
              <a:spAutoFit/>
            </a:bodyPr>
            <a:lstStyle>
              <a:lvl1pPr defTabSz="762000">
                <a:spcBef>
                  <a:spcPct val="20000"/>
                </a:spcBef>
                <a:buChar char="•"/>
                <a:defRPr sz="2800">
                  <a:solidFill>
                    <a:schemeClr val="tx1"/>
                  </a:solidFill>
                  <a:latin typeface="Times New Roman" panose="02020503050405090304" pitchFamily="18" charset="0"/>
                </a:defRPr>
              </a:lvl1pPr>
              <a:lvl2pPr marL="742950" indent="-285750" defTabSz="762000">
                <a:spcBef>
                  <a:spcPct val="20000"/>
                </a:spcBef>
                <a:buChar char="–"/>
                <a:defRPr sz="2400">
                  <a:solidFill>
                    <a:schemeClr val="tx1"/>
                  </a:solidFill>
                  <a:latin typeface="Times New Roman" panose="02020503050405090304" pitchFamily="18" charset="0"/>
                </a:defRPr>
              </a:lvl2pPr>
              <a:lvl3pPr marL="1143000" indent="-228600" defTabSz="762000">
                <a:spcBef>
                  <a:spcPct val="20000"/>
                </a:spcBef>
                <a:buChar char="•"/>
                <a:defRPr sz="2000">
                  <a:solidFill>
                    <a:schemeClr val="tx1"/>
                  </a:solidFill>
                  <a:latin typeface="Times New Roman" panose="02020503050405090304" pitchFamily="18" charset="0"/>
                </a:defRPr>
              </a:lvl3pPr>
              <a:lvl4pPr marL="1600200" indent="-228600" defTabSz="762000">
                <a:spcBef>
                  <a:spcPct val="20000"/>
                </a:spcBef>
                <a:buChar char="–"/>
                <a:defRPr sz="2000">
                  <a:solidFill>
                    <a:schemeClr val="tx1"/>
                  </a:solidFill>
                  <a:latin typeface="Times New Roman" panose="02020503050405090304" pitchFamily="18" charset="0"/>
                </a:defRPr>
              </a:lvl4pPr>
              <a:lvl5pPr marL="2057400" indent="-228600" defTabSz="762000">
                <a:spcBef>
                  <a:spcPct val="20000"/>
                </a:spcBef>
                <a:buChar char="•"/>
                <a:defRPr sz="1600">
                  <a:solidFill>
                    <a:schemeClr val="tx1"/>
                  </a:solidFill>
                  <a:latin typeface="Times New Roman" panose="02020503050405090304" pitchFamily="18" charset="0"/>
                </a:defRPr>
              </a:lvl5pPr>
              <a:lvl6pPr marL="25146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defTabSz="7620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C</a:t>
              </a:r>
              <a:endParaRPr kumimoji="1" lang="en-US" altLang="zh-CN" sz="1600" b="1" dirty="0">
                <a:solidFill>
                  <a:srgbClr val="333399"/>
                </a:solidFill>
                <a:latin typeface="Arial" panose="020B0604020202090204" pitchFamily="34" charset="0"/>
                <a:ea typeface="黑体" panose="02010609060101010101" pitchFamily="49" charset="-122"/>
              </a:endParaRPr>
            </a:p>
            <a:p>
              <a:pPr algn="ct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W</a:t>
              </a:r>
              <a:endParaRPr kumimoji="1" lang="en-US" altLang="zh-CN" sz="1600" b="1" dirty="0">
                <a:solidFill>
                  <a:srgbClr val="333399"/>
                </a:solidFill>
                <a:latin typeface="Arial" panose="020B0604020202090204" pitchFamily="34" charset="0"/>
                <a:ea typeface="黑体" panose="02010609060101010101" pitchFamily="49" charset="-122"/>
              </a:endParaRPr>
            </a:p>
            <a:p>
              <a:pPr algn="ctr">
                <a:lnSpc>
                  <a:spcPct val="75000"/>
                </a:lnSpc>
                <a:spcBef>
                  <a:spcPct val="0"/>
                </a:spcBef>
                <a:buFontTx/>
                <a:buNone/>
              </a:pPr>
              <a:r>
                <a:rPr kumimoji="1" lang="en-US" altLang="zh-CN" sz="1600" b="1" dirty="0">
                  <a:solidFill>
                    <a:srgbClr val="333399"/>
                  </a:solidFill>
                  <a:latin typeface="Arial" panose="020B0604020202090204" pitchFamily="34" charset="0"/>
                  <a:ea typeface="黑体" panose="02010609060101010101" pitchFamily="49" charset="-122"/>
                </a:rPr>
                <a:t>R</a:t>
              </a:r>
              <a:endParaRPr kumimoji="1" lang="en-US" altLang="zh-CN" sz="1600" b="1" dirty="0">
                <a:solidFill>
                  <a:srgbClr val="333399"/>
                </a:solidFill>
                <a:latin typeface="Arial" panose="020B0604020202090204" pitchFamily="34" charset="0"/>
                <a:ea typeface="黑体" panose="02010609060101010101" pitchFamily="49"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10" presetClass="entr" presetSubtype="0" fill="hold" nodeType="click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9"/>
                                        </p:tgtEl>
                                        <p:attrNameLst>
                                          <p:attrName>style.visibility</p:attrName>
                                        </p:attrNameLst>
                                      </p:cBhvr>
                                      <p:to>
                                        <p:strVal val="visible"/>
                                      </p:to>
                                    </p:set>
                                    <p:animEffect transition="in" filter="fade">
                                      <p:cBhvr>
                                        <p:cTn id="16" dur="500"/>
                                        <p:tgtEl>
                                          <p:spTgt spid="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fade">
                                      <p:cBhvr>
                                        <p:cTn id="19"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9" grpId="0" animBg="1"/>
      <p:bldP spid="10"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318399" y="884388"/>
            <a:ext cx="11361243" cy="442721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Wingdings" panose="05000000000000000000" pitchFamily="2" charset="2"/>
              <a:buChar char="l"/>
            </a:pPr>
            <a:r>
              <a:rPr lang="zh-CN" altLang="en-US" sz="2000" b="1" dirty="0">
                <a:solidFill>
                  <a:schemeClr val="tx1"/>
                </a:solidFill>
                <a:cs typeface="+mn-ea"/>
                <a:sym typeface="+mn-lt"/>
              </a:rPr>
              <a:t>从应用程序接收数据</a:t>
            </a:r>
            <a:r>
              <a:rPr lang="en-US" altLang="zh-CN" sz="2000" b="1" dirty="0">
                <a:solidFill>
                  <a:schemeClr val="tx1"/>
                </a:solidFill>
                <a:cs typeface="+mn-ea"/>
                <a:sym typeface="+mn-lt"/>
              </a:rPr>
              <a:t>:</a:t>
            </a:r>
            <a:endParaRPr lang="en-US" altLang="zh-CN" sz="2000" b="1" dirty="0">
              <a:solidFill>
                <a:schemeClr val="tx1"/>
              </a:solidFill>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cs typeface="+mn-ea"/>
                <a:sym typeface="+mn-lt"/>
              </a:rPr>
              <a:t>用序号创造一个报文</a:t>
            </a:r>
            <a:endParaRPr lang="zh-CN" altLang="en-US" sz="2000" dirty="0">
              <a:solidFill>
                <a:schemeClr val="tx1"/>
              </a:solidFill>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cs typeface="+mn-ea"/>
                <a:sym typeface="+mn-lt"/>
              </a:rPr>
              <a:t>序号是报文中第一个数据字节在字节流中的位置编号</a:t>
            </a:r>
            <a:endParaRPr lang="zh-CN" altLang="en-US" sz="2000" dirty="0">
              <a:solidFill>
                <a:schemeClr val="tx1"/>
              </a:solidFill>
              <a:cs typeface="+mn-ea"/>
              <a:sym typeface="+mn-lt"/>
            </a:endParaRPr>
          </a:p>
          <a:p>
            <a:pPr marL="800100" lvl="1" indent="-342900">
              <a:lnSpc>
                <a:spcPct val="150000"/>
              </a:lnSpc>
              <a:buFont typeface="Arial" panose="020B0604020202090204" pitchFamily="34" charset="0"/>
              <a:buChar char="•"/>
            </a:pPr>
            <a:r>
              <a:rPr lang="zh-CN" altLang="en-US" sz="2000" dirty="0">
                <a:solidFill>
                  <a:schemeClr val="tx1"/>
                </a:solidFill>
                <a:cs typeface="+mn-ea"/>
                <a:sym typeface="+mn-lt"/>
              </a:rPr>
              <a:t>如果没有启动定时器，则启动定时器 （定时器是最早没有被确认的报文发送时启动</a:t>
            </a:r>
            <a:r>
              <a:rPr lang="zh-CN" altLang="en-US" sz="2000" dirty="0" smtClean="0">
                <a:solidFill>
                  <a:schemeClr val="tx1"/>
                </a:solidFill>
                <a:cs typeface="+mn-ea"/>
                <a:sym typeface="+mn-lt"/>
              </a:rPr>
              <a:t>的）</a:t>
            </a:r>
            <a:endParaRPr lang="en-US" altLang="zh-CN" sz="2000" dirty="0">
              <a:solidFill>
                <a:schemeClr val="tx1"/>
              </a:solidFill>
              <a:cs typeface="+mn-ea"/>
              <a:sym typeface="+mn-lt"/>
            </a:endParaRPr>
          </a:p>
          <a:p>
            <a:pPr marL="742950" lvl="1" indent="-285750">
              <a:lnSpc>
                <a:spcPct val="150000"/>
              </a:lnSpc>
              <a:buFont typeface="Arial" panose="020B0604020202090204" pitchFamily="34" charset="0"/>
              <a:buChar char="•"/>
            </a:pPr>
            <a:r>
              <a:rPr lang="zh-CN" altLang="en-US" sz="2000" dirty="0" smtClean="0">
                <a:solidFill>
                  <a:schemeClr val="tx1"/>
                </a:solidFill>
                <a:cs typeface="+mn-ea"/>
                <a:sym typeface="+mn-lt"/>
              </a:rPr>
              <a:t>设置</a:t>
            </a:r>
            <a:r>
              <a:rPr lang="zh-CN" altLang="en-US" sz="2000" dirty="0">
                <a:solidFill>
                  <a:schemeClr val="tx1"/>
                </a:solidFill>
                <a:cs typeface="+mn-ea"/>
                <a:sym typeface="+mn-lt"/>
              </a:rPr>
              <a:t>超时间隔</a:t>
            </a:r>
            <a:r>
              <a:rPr lang="en-US" altLang="zh-CN" sz="2000" dirty="0">
                <a:solidFill>
                  <a:schemeClr val="tx1"/>
                </a:solidFill>
                <a:cs typeface="+mn-ea"/>
                <a:sym typeface="+mn-lt"/>
              </a:rPr>
              <a:t>: </a:t>
            </a:r>
            <a:r>
              <a:rPr lang="en-US" altLang="zh-CN" sz="2000" dirty="0" err="1">
                <a:solidFill>
                  <a:schemeClr val="tx1"/>
                </a:solidFill>
                <a:cs typeface="+mn-ea"/>
                <a:sym typeface="+mn-lt"/>
              </a:rPr>
              <a:t>TimeOutInterval</a:t>
            </a:r>
            <a:r>
              <a:rPr lang="en-US" altLang="zh-CN" sz="2000" dirty="0">
                <a:solidFill>
                  <a:schemeClr val="tx1"/>
                </a:solidFill>
                <a:cs typeface="+mn-ea"/>
                <a:sym typeface="+mn-lt"/>
              </a:rPr>
              <a:t> </a:t>
            </a:r>
            <a:endParaRPr lang="en-US" altLang="zh-CN" sz="2000" dirty="0">
              <a:solidFill>
                <a:schemeClr val="tx1"/>
              </a:solidFill>
              <a:cs typeface="+mn-ea"/>
              <a:sym typeface="+mn-lt"/>
            </a:endParaRPr>
          </a:p>
          <a:p>
            <a:pPr>
              <a:lnSpc>
                <a:spcPct val="150000"/>
              </a:lnSpc>
            </a:pPr>
            <a:endParaRPr lang="en-US" altLang="zh-CN" sz="2000" dirty="0">
              <a:solidFill>
                <a:schemeClr val="tx1"/>
              </a:solidFill>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467290" y="810748"/>
            <a:ext cx="2418483" cy="461665"/>
          </a:xfrm>
          <a:prstGeom prst="rect">
            <a:avLst/>
          </a:prstGeom>
        </p:spPr>
        <p:txBody>
          <a:bodyPr wrap="none">
            <a:spAutoFit/>
          </a:bodyPr>
          <a:lstStyle/>
          <a:p>
            <a:pPr algn="ctr"/>
            <a:r>
              <a:rPr lang="en-US" altLang="zh-CN" sz="2400" b="1" dirty="0">
                <a:solidFill>
                  <a:schemeClr val="accent1"/>
                </a:solidFill>
                <a:cs typeface="+mn-ea"/>
                <a:sym typeface="+mn-lt"/>
              </a:rPr>
              <a:t>TCP </a:t>
            </a:r>
            <a:r>
              <a:rPr lang="zh-CN" altLang="en-US" sz="2400" b="1" dirty="0">
                <a:solidFill>
                  <a:schemeClr val="accent1"/>
                </a:solidFill>
                <a:cs typeface="+mn-ea"/>
                <a:sym typeface="+mn-lt"/>
              </a:rPr>
              <a:t>发送方</a:t>
            </a:r>
            <a:r>
              <a:rPr lang="zh-CN" altLang="en-US" sz="2400" b="1" dirty="0" smtClean="0">
                <a:solidFill>
                  <a:schemeClr val="accent1"/>
                </a:solidFill>
                <a:cs typeface="+mn-ea"/>
                <a:sym typeface="+mn-lt"/>
              </a:rPr>
              <a:t>事件</a:t>
            </a:r>
            <a:endParaRPr lang="en-US" altLang="zh-CN" sz="2400" b="1" dirty="0">
              <a:solidFill>
                <a:schemeClr val="accent1"/>
              </a:solidFill>
              <a:cs typeface="+mn-ea"/>
              <a:sym typeface="+mn-lt"/>
            </a:endParaRPr>
          </a:p>
        </p:txBody>
      </p:sp>
      <p:sp>
        <p:nvSpPr>
          <p:cNvPr id="7" name="圆角矩形 8"/>
          <p:cNvSpPr/>
          <p:nvPr/>
        </p:nvSpPr>
        <p:spPr>
          <a:xfrm>
            <a:off x="512363" y="3265397"/>
            <a:ext cx="10613098" cy="3019129"/>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indent="-342900">
              <a:lnSpc>
                <a:spcPct val="150000"/>
              </a:lnSpc>
              <a:buFont typeface="Wingdings" panose="05000000000000000000" pitchFamily="2" charset="2"/>
              <a:buChar char="l"/>
            </a:pPr>
            <a:r>
              <a:rPr lang="zh-CN" altLang="en-US" sz="2000" u="sng" dirty="0">
                <a:solidFill>
                  <a:schemeClr val="tx1"/>
                </a:solidFill>
                <a:cs typeface="+mn-ea"/>
                <a:sym typeface="+mn-lt"/>
              </a:rPr>
              <a:t>超时</a:t>
            </a:r>
            <a:r>
              <a:rPr lang="en-US" altLang="zh-CN" sz="2000" u="sng" dirty="0">
                <a:solidFill>
                  <a:schemeClr val="tx1"/>
                </a:solidFill>
                <a:cs typeface="+mn-ea"/>
                <a:sym typeface="+mn-lt"/>
              </a:rPr>
              <a:t>:</a:t>
            </a:r>
            <a:endParaRPr lang="en-US" altLang="zh-CN" sz="2000" u="sng" dirty="0">
              <a:solidFill>
                <a:schemeClr val="tx1"/>
              </a:solidFill>
              <a:cs typeface="+mn-ea"/>
              <a:sym typeface="+mn-lt"/>
            </a:endParaRPr>
          </a:p>
          <a:p>
            <a:pPr marL="800100" lvl="1" indent="-342900">
              <a:lnSpc>
                <a:spcPct val="150000"/>
              </a:lnSpc>
              <a:buFont typeface="Arial" panose="020B0604020202090204" pitchFamily="34" charset="0"/>
              <a:buChar char="•"/>
            </a:pPr>
            <a:r>
              <a:rPr lang="zh-CN" altLang="en-US" sz="2000" dirty="0">
                <a:solidFill>
                  <a:schemeClr val="tx1"/>
                </a:solidFill>
                <a:cs typeface="+mn-ea"/>
                <a:sym typeface="+mn-lt"/>
              </a:rPr>
              <a:t>重发导致超时的报文</a:t>
            </a:r>
            <a:endParaRPr lang="zh-CN" altLang="en-US" sz="2000" dirty="0">
              <a:solidFill>
                <a:schemeClr val="tx1"/>
              </a:solidFill>
              <a:cs typeface="+mn-ea"/>
              <a:sym typeface="+mn-lt"/>
            </a:endParaRPr>
          </a:p>
          <a:p>
            <a:pPr marL="800100" lvl="1" indent="-342900">
              <a:lnSpc>
                <a:spcPct val="150000"/>
              </a:lnSpc>
              <a:buFont typeface="Arial" panose="020B0604020202090204" pitchFamily="34" charset="0"/>
              <a:buChar char="•"/>
            </a:pPr>
            <a:r>
              <a:rPr lang="zh-CN" altLang="en-US" sz="2000" dirty="0">
                <a:solidFill>
                  <a:schemeClr val="tx1"/>
                </a:solidFill>
                <a:cs typeface="+mn-ea"/>
                <a:sym typeface="+mn-lt"/>
              </a:rPr>
              <a:t>重新开始定时器</a:t>
            </a:r>
            <a:endParaRPr lang="zh-CN" altLang="en-US" sz="2000" dirty="0">
              <a:solidFill>
                <a:schemeClr val="tx1"/>
              </a:solidFill>
              <a:cs typeface="+mn-ea"/>
              <a:sym typeface="+mn-lt"/>
            </a:endParaRPr>
          </a:p>
          <a:p>
            <a:pPr marL="342900" indent="-342900">
              <a:lnSpc>
                <a:spcPct val="150000"/>
              </a:lnSpc>
              <a:buFont typeface="Wingdings" panose="05000000000000000000" pitchFamily="2" charset="2"/>
              <a:buChar char="l"/>
            </a:pPr>
            <a:r>
              <a:rPr lang="zh-CN" altLang="en-US" sz="2000" u="sng" dirty="0">
                <a:solidFill>
                  <a:schemeClr val="tx1"/>
                </a:solidFill>
                <a:cs typeface="+mn-ea"/>
                <a:sym typeface="+mn-lt"/>
              </a:rPr>
              <a:t>收到确认</a:t>
            </a:r>
            <a:r>
              <a:rPr lang="en-US" altLang="zh-CN" sz="2000" u="sng" dirty="0">
                <a:solidFill>
                  <a:schemeClr val="tx1"/>
                </a:solidFill>
                <a:cs typeface="+mn-ea"/>
                <a:sym typeface="+mn-lt"/>
              </a:rPr>
              <a:t>:</a:t>
            </a:r>
            <a:endParaRPr lang="en-US" altLang="zh-CN" sz="2000" u="sng" dirty="0">
              <a:solidFill>
                <a:schemeClr val="tx1"/>
              </a:solidFill>
              <a:cs typeface="+mn-ea"/>
              <a:sym typeface="+mn-lt"/>
            </a:endParaRPr>
          </a:p>
          <a:p>
            <a:pPr marL="800100" lvl="1" indent="-342900">
              <a:lnSpc>
                <a:spcPct val="150000"/>
              </a:lnSpc>
              <a:buFont typeface="Arial" panose="020B0604020202090204" pitchFamily="34" charset="0"/>
              <a:buChar char="•"/>
            </a:pPr>
            <a:r>
              <a:rPr lang="zh-CN" altLang="en-US" sz="2000" dirty="0">
                <a:solidFill>
                  <a:schemeClr val="tx1"/>
                </a:solidFill>
                <a:cs typeface="+mn-ea"/>
                <a:sym typeface="+mn-lt"/>
              </a:rPr>
              <a:t>如果</a:t>
            </a:r>
            <a:r>
              <a:rPr lang="en-US" altLang="zh-CN" sz="2000" dirty="0">
                <a:solidFill>
                  <a:schemeClr val="tx1"/>
                </a:solidFill>
                <a:cs typeface="+mn-ea"/>
                <a:sym typeface="+mn-lt"/>
              </a:rPr>
              <a:t>ACK</a:t>
            </a:r>
            <a:r>
              <a:rPr lang="zh-CN" altLang="en-US" sz="2000" dirty="0">
                <a:solidFill>
                  <a:schemeClr val="tx1"/>
                </a:solidFill>
                <a:cs typeface="+mn-ea"/>
                <a:sym typeface="+mn-lt"/>
              </a:rPr>
              <a:t>落在窗口之内，则确认对应的报文，并且滑动窗口</a:t>
            </a:r>
            <a:endParaRPr lang="en-US" altLang="zh-CN" sz="2000" dirty="0">
              <a:solidFill>
                <a:schemeClr val="tx1"/>
              </a:solidFill>
              <a:cs typeface="+mn-ea"/>
              <a:sym typeface="+mn-lt"/>
            </a:endParaRPr>
          </a:p>
          <a:p>
            <a:pPr marL="800100" lvl="1" indent="-342900">
              <a:lnSpc>
                <a:spcPct val="150000"/>
              </a:lnSpc>
              <a:buFont typeface="Arial" panose="020B0604020202090204" pitchFamily="34" charset="0"/>
              <a:buChar char="•"/>
            </a:pPr>
            <a:r>
              <a:rPr lang="zh-CN" altLang="en-US" sz="2000" dirty="0">
                <a:solidFill>
                  <a:schemeClr val="tx1"/>
                </a:solidFill>
                <a:cs typeface="+mn-ea"/>
                <a:sym typeface="+mn-lt"/>
              </a:rPr>
              <a:t>若还有未确认的报文，重新开始定时器</a:t>
            </a:r>
            <a:endParaRPr lang="zh-CN" altLang="en-US" sz="2000" dirty="0">
              <a:solidFill>
                <a:schemeClr val="tx1"/>
              </a:solidFill>
              <a:cs typeface="+mn-ea"/>
              <a:sym typeface="+mn-lt"/>
            </a:endParaRPr>
          </a:p>
        </p:txBody>
      </p:sp>
      <p:sp>
        <p:nvSpPr>
          <p:cNvPr id="3" name="矩形 2"/>
          <p:cNvSpPr/>
          <p:nvPr/>
        </p:nvSpPr>
        <p:spPr>
          <a:xfrm>
            <a:off x="4997251" y="303534"/>
            <a:ext cx="3027175" cy="523220"/>
          </a:xfrm>
          <a:prstGeom prst="rect">
            <a:avLst/>
          </a:prstGeom>
        </p:spPr>
        <p:txBody>
          <a:bodyPr wrap="none">
            <a:spAutoFit/>
          </a:bodyPr>
          <a:lstStyle/>
          <a:p>
            <a:r>
              <a:rPr lang="en-US" altLang="zh-CN" sz="2800" b="1" dirty="0" smtClean="0">
                <a:solidFill>
                  <a:schemeClr val="accent1"/>
                </a:solidFill>
                <a:latin typeface="+mn-ea"/>
                <a:cs typeface="+mn-ea"/>
                <a:sym typeface="+mn-lt"/>
              </a:rPr>
              <a:t>TCP</a:t>
            </a:r>
            <a:r>
              <a:rPr lang="zh-CN" altLang="en-US" sz="2800" b="1" dirty="0" smtClean="0">
                <a:solidFill>
                  <a:schemeClr val="accent1"/>
                </a:solidFill>
                <a:latin typeface="+mn-ea"/>
                <a:cs typeface="+mn-ea"/>
                <a:sym typeface="+mn-lt"/>
              </a:rPr>
              <a:t>可靠数据传输</a:t>
            </a:r>
            <a:endParaRPr lang="zh-CN" altLang="en-US" sz="2800" dirty="0">
              <a:latin typeface="+mn-ea"/>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par>
                    <p:cTn id="19" fill="hold">
                      <p:stCondLst>
                        <p:cond delay="indefinite"/>
                      </p:stCondLst>
                      <p:childTnLst>
                        <p:par>
                          <p:cTn id="20" fill="hold">
                            <p:stCondLst>
                              <p:cond delay="0"/>
                            </p:stCondLst>
                            <p:childTnLst>
                              <p:par>
                                <p:cTn id="21" presetID="10"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40" grpId="0"/>
      <p:bldP spid="41" grpId="0"/>
      <p:bldP spid="7"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4477610" y="710268"/>
            <a:ext cx="3236785"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重发场景</a:t>
            </a:r>
            <a:endParaRPr lang="en-US" altLang="zh-CN" sz="3600" b="1" dirty="0">
              <a:solidFill>
                <a:schemeClr val="accent1"/>
              </a:solidFill>
              <a:cs typeface="+mn-ea"/>
              <a:sym typeface="+mn-lt"/>
            </a:endParaRPr>
          </a:p>
        </p:txBody>
      </p:sp>
      <p:grpSp>
        <p:nvGrpSpPr>
          <p:cNvPr id="2" name="组合 1"/>
          <p:cNvGrpSpPr/>
          <p:nvPr/>
        </p:nvGrpSpPr>
        <p:grpSpPr>
          <a:xfrm>
            <a:off x="61486" y="1362384"/>
            <a:ext cx="12018164" cy="5229225"/>
            <a:chOff x="201186" y="1362384"/>
            <a:chExt cx="12018164" cy="5229225"/>
          </a:xfrm>
        </p:grpSpPr>
        <p:sp>
          <p:nvSpPr>
            <p:cNvPr id="134" name="Line 2"/>
            <p:cNvSpPr>
              <a:spLocks noChangeShapeType="1"/>
            </p:cNvSpPr>
            <p:nvPr/>
          </p:nvSpPr>
          <p:spPr bwMode="auto">
            <a:xfrm flipH="1">
              <a:off x="5529215" y="3264708"/>
              <a:ext cx="2476500" cy="11049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5" name="Line 3"/>
            <p:cNvSpPr>
              <a:spLocks noChangeShapeType="1"/>
            </p:cNvSpPr>
            <p:nvPr/>
          </p:nvSpPr>
          <p:spPr bwMode="auto">
            <a:xfrm flipH="1">
              <a:off x="5500640" y="2855133"/>
              <a:ext cx="2543175" cy="1381125"/>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36" name="Rectangle 4"/>
            <p:cNvSpPr>
              <a:spLocks noChangeArrowheads="1"/>
            </p:cNvSpPr>
            <p:nvPr/>
          </p:nvSpPr>
          <p:spPr bwMode="auto">
            <a:xfrm rot="720000">
              <a:off x="5794328" y="3936221"/>
              <a:ext cx="1817687" cy="2841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137" name="Line 6"/>
            <p:cNvSpPr>
              <a:spLocks noChangeShapeType="1"/>
            </p:cNvSpPr>
            <p:nvPr/>
          </p:nvSpPr>
          <p:spPr bwMode="auto">
            <a:xfrm>
              <a:off x="5519690" y="2131233"/>
              <a:ext cx="2533650" cy="5905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38" name="Object 7"/>
            <p:cNvGraphicFramePr/>
            <p:nvPr/>
          </p:nvGraphicFramePr>
          <p:xfrm>
            <a:off x="5106940" y="1462896"/>
            <a:ext cx="498475" cy="398462"/>
          </p:xfrm>
          <a:graphic>
            <a:graphicData uri="http://schemas.openxmlformats.org/presentationml/2006/ole">
              <mc:AlternateContent xmlns:mc="http://schemas.openxmlformats.org/markup-compatibility/2006">
                <mc:Choice xmlns:v="urn:schemas-microsoft-com:vml" Requires="v">
                  <p:oleObj spid="_x0000_s12332" name="Clip" r:id="rId1" imgW="498475" imgH="398780" progId="MS_ClipArt_Gallery.2">
                    <p:embed/>
                  </p:oleObj>
                </mc:Choice>
                <mc:Fallback>
                  <p:oleObj name="Clip" r:id="rId1" imgW="498475" imgH="398780" progId="MS_ClipArt_Gallery.2">
                    <p:embed/>
                    <p:pic>
                      <p:nvPicPr>
                        <p:cNvPr id="0" name="Object 7"/>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06940" y="1462896"/>
                          <a:ext cx="49847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39" name="Rectangle 8"/>
            <p:cNvSpPr>
              <a:spLocks noChangeArrowheads="1"/>
            </p:cNvSpPr>
            <p:nvPr/>
          </p:nvSpPr>
          <p:spPr bwMode="auto">
            <a:xfrm>
              <a:off x="5502228" y="1462896"/>
              <a:ext cx="877887"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dirty="0">
                  <a:latin typeface="Comic Sans MS" panose="030F0902030302020204" pitchFamily="66" charset="0"/>
                  <a:ea typeface="宋体" charset="-122"/>
                </a:rPr>
                <a:t>Host A</a:t>
              </a:r>
              <a:endParaRPr lang="en-US" altLang="zh-CN" sz="1600" b="1" dirty="0">
                <a:latin typeface="Comic Sans MS" panose="030F0902030302020204" pitchFamily="66" charset="0"/>
                <a:ea typeface="宋体" charset="-122"/>
              </a:endParaRPr>
            </a:p>
          </p:txBody>
        </p:sp>
        <p:sp>
          <p:nvSpPr>
            <p:cNvPr id="140" name="Rectangle 9"/>
            <p:cNvSpPr>
              <a:spLocks noChangeArrowheads="1"/>
            </p:cNvSpPr>
            <p:nvPr/>
          </p:nvSpPr>
          <p:spPr bwMode="auto">
            <a:xfrm rot="780000">
              <a:off x="5672090" y="2542396"/>
              <a:ext cx="21272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Seq=100, 20 bytes data</a:t>
              </a:r>
              <a:endParaRPr lang="en-US" altLang="zh-CN" sz="1400" b="1">
                <a:latin typeface="Arial" panose="020B0604020202090204" pitchFamily="34" charset="0"/>
                <a:ea typeface="宋体" charset="-122"/>
              </a:endParaRPr>
            </a:p>
          </p:txBody>
        </p:sp>
        <p:sp>
          <p:nvSpPr>
            <p:cNvPr id="141" name="Rectangle 10"/>
            <p:cNvSpPr>
              <a:spLocks noChangeArrowheads="1"/>
            </p:cNvSpPr>
            <p:nvPr/>
          </p:nvSpPr>
          <p:spPr bwMode="auto">
            <a:xfrm rot="19800000">
              <a:off x="6453140" y="3190096"/>
              <a:ext cx="96837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ACK=100</a:t>
              </a:r>
              <a:endParaRPr lang="en-US" altLang="zh-CN" sz="1400" b="1">
                <a:latin typeface="Arial" panose="020B0604020202090204" pitchFamily="34" charset="0"/>
                <a:ea typeface="宋体" charset="-122"/>
              </a:endParaRPr>
            </a:p>
          </p:txBody>
        </p:sp>
        <p:grpSp>
          <p:nvGrpSpPr>
            <p:cNvPr id="142" name="Group 13"/>
            <p:cNvGrpSpPr/>
            <p:nvPr/>
          </p:nvGrpSpPr>
          <p:grpSpPr bwMode="auto">
            <a:xfrm>
              <a:off x="5130753" y="6065058"/>
              <a:ext cx="654050" cy="366713"/>
              <a:chOff x="3409" y="3744"/>
              <a:chExt cx="412" cy="231"/>
            </a:xfrm>
          </p:grpSpPr>
          <p:sp>
            <p:nvSpPr>
              <p:cNvPr id="143" name="Rectangle 11"/>
              <p:cNvSpPr>
                <a:spLocks noChangeArrowheads="1"/>
              </p:cNvSpPr>
              <p:nvPr/>
            </p:nvSpPr>
            <p:spPr bwMode="auto">
              <a:xfrm>
                <a:off x="3446" y="3790"/>
                <a:ext cx="324" cy="156"/>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144" name="Rectangle 12"/>
              <p:cNvSpPr>
                <a:spLocks noChangeArrowheads="1"/>
              </p:cNvSpPr>
              <p:nvPr/>
            </p:nvSpPr>
            <p:spPr bwMode="auto">
              <a:xfrm>
                <a:off x="3409" y="3744"/>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solidFill>
                      <a:schemeClr val="tx2"/>
                    </a:solidFill>
                    <a:latin typeface="Comic Sans MS" panose="030F0902030302020204" pitchFamily="66" charset="0"/>
                    <a:ea typeface="宋体" charset="-122"/>
                  </a:rPr>
                  <a:t>time</a:t>
                </a:r>
                <a:endParaRPr lang="en-US" altLang="zh-CN" sz="1800" b="1">
                  <a:solidFill>
                    <a:schemeClr val="tx2"/>
                  </a:solidFill>
                  <a:latin typeface="Comic Sans MS" panose="030F0902030302020204" pitchFamily="66" charset="0"/>
                  <a:ea typeface="宋体" charset="-122"/>
                </a:endParaRPr>
              </a:p>
            </p:txBody>
          </p:sp>
        </p:grpSp>
        <p:sp>
          <p:nvSpPr>
            <p:cNvPr id="145" name="Rectangle 14"/>
            <p:cNvSpPr>
              <a:spLocks noChangeArrowheads="1"/>
            </p:cNvSpPr>
            <p:nvPr/>
          </p:nvSpPr>
          <p:spPr bwMode="auto">
            <a:xfrm>
              <a:off x="5848303" y="6208096"/>
              <a:ext cx="1795462"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过早的超时设置</a:t>
              </a:r>
              <a:endParaRPr lang="zh-CN" altLang="en-US" sz="1800">
                <a:latin typeface="微软雅黑" panose="020B0503020204020204" pitchFamily="34" charset="-122"/>
                <a:ea typeface="微软雅黑" panose="020B0503020204020204" pitchFamily="34" charset="-122"/>
              </a:endParaRPr>
            </a:p>
          </p:txBody>
        </p:sp>
        <p:graphicFrame>
          <p:nvGraphicFramePr>
            <p:cNvPr id="146" name="Object 15"/>
            <p:cNvGraphicFramePr/>
            <p:nvPr/>
          </p:nvGraphicFramePr>
          <p:xfrm>
            <a:off x="7764415" y="1472421"/>
            <a:ext cx="498475" cy="398462"/>
          </p:xfrm>
          <a:graphic>
            <a:graphicData uri="http://schemas.openxmlformats.org/presentationml/2006/ole">
              <mc:AlternateContent xmlns:mc="http://schemas.openxmlformats.org/markup-compatibility/2006">
                <mc:Choice xmlns:v="urn:schemas-microsoft-com:vml" Requires="v">
                  <p:oleObj spid="_x0000_s12333" name="Clip" r:id="rId3" imgW="498475" imgH="398780" progId="MS_ClipArt_Gallery.2">
                    <p:embed/>
                  </p:oleObj>
                </mc:Choice>
                <mc:Fallback>
                  <p:oleObj name="Clip" r:id="rId3" imgW="498475" imgH="398780" progId="MS_ClipArt_Gallery.2">
                    <p:embed/>
                    <p:pic>
                      <p:nvPicPr>
                        <p:cNvPr id="0" name="Object 15"/>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764415" y="1472421"/>
                          <a:ext cx="498475" cy="3984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47" name="Rectangle 16"/>
            <p:cNvSpPr>
              <a:spLocks noChangeArrowheads="1"/>
            </p:cNvSpPr>
            <p:nvPr/>
          </p:nvSpPr>
          <p:spPr bwMode="auto">
            <a:xfrm>
              <a:off x="7026228" y="1481946"/>
              <a:ext cx="857250" cy="3365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Host B</a:t>
              </a:r>
              <a:endParaRPr lang="en-US" altLang="zh-CN" sz="1600" b="1">
                <a:latin typeface="Comic Sans MS" panose="030F0902030302020204" pitchFamily="66" charset="0"/>
                <a:ea typeface="宋体" charset="-122"/>
              </a:endParaRPr>
            </a:p>
          </p:txBody>
        </p:sp>
        <p:sp>
          <p:nvSpPr>
            <p:cNvPr id="148" name="Line 17"/>
            <p:cNvSpPr>
              <a:spLocks noChangeShapeType="1"/>
            </p:cNvSpPr>
            <p:nvPr/>
          </p:nvSpPr>
          <p:spPr bwMode="auto">
            <a:xfrm>
              <a:off x="5519690" y="3998133"/>
              <a:ext cx="2533650" cy="5905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49" name="Rectangle 18"/>
            <p:cNvSpPr>
              <a:spLocks noChangeArrowheads="1"/>
            </p:cNvSpPr>
            <p:nvPr/>
          </p:nvSpPr>
          <p:spPr bwMode="auto">
            <a:xfrm rot="660000">
              <a:off x="5754640" y="3913996"/>
              <a:ext cx="193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Seq=92, 8 bytes data</a:t>
              </a:r>
              <a:endParaRPr lang="en-US" altLang="zh-CN" sz="1400" b="1">
                <a:latin typeface="Arial" panose="020B0604020202090204" pitchFamily="34" charset="0"/>
                <a:ea typeface="宋体" charset="-122"/>
              </a:endParaRPr>
            </a:p>
          </p:txBody>
        </p:sp>
        <p:sp>
          <p:nvSpPr>
            <p:cNvPr id="150" name="Line 19"/>
            <p:cNvSpPr>
              <a:spLocks noChangeShapeType="1"/>
            </p:cNvSpPr>
            <p:nvPr/>
          </p:nvSpPr>
          <p:spPr bwMode="auto">
            <a:xfrm>
              <a:off x="5510165" y="2026458"/>
              <a:ext cx="0" cy="40767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1" name="Line 20"/>
            <p:cNvSpPr>
              <a:spLocks noChangeShapeType="1"/>
            </p:cNvSpPr>
            <p:nvPr/>
          </p:nvSpPr>
          <p:spPr bwMode="auto">
            <a:xfrm>
              <a:off x="8024765" y="1912158"/>
              <a:ext cx="0" cy="384810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2" name="Rectangle 21"/>
            <p:cNvSpPr>
              <a:spLocks noChangeArrowheads="1"/>
            </p:cNvSpPr>
            <p:nvPr/>
          </p:nvSpPr>
          <p:spPr bwMode="auto">
            <a:xfrm rot="20220000">
              <a:off x="6861128" y="3240896"/>
              <a:ext cx="1055687"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ACK=120</a:t>
              </a:r>
              <a:endParaRPr lang="en-US" altLang="zh-CN" sz="1400" b="1">
                <a:latin typeface="Arial" panose="020B0604020202090204" pitchFamily="34" charset="0"/>
                <a:ea typeface="宋体" charset="-122"/>
              </a:endParaRPr>
            </a:p>
          </p:txBody>
        </p:sp>
        <p:sp>
          <p:nvSpPr>
            <p:cNvPr id="153" name="Line 22"/>
            <p:cNvSpPr>
              <a:spLocks noChangeShapeType="1"/>
            </p:cNvSpPr>
            <p:nvPr/>
          </p:nvSpPr>
          <p:spPr bwMode="auto">
            <a:xfrm>
              <a:off x="5506990" y="2483658"/>
              <a:ext cx="2508250" cy="62865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4" name="Rectangle 23"/>
            <p:cNvSpPr>
              <a:spLocks noChangeArrowheads="1"/>
            </p:cNvSpPr>
            <p:nvPr/>
          </p:nvSpPr>
          <p:spPr bwMode="auto">
            <a:xfrm rot="660000">
              <a:off x="5783215" y="2132821"/>
              <a:ext cx="193040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Seq=92, 8 bytes data</a:t>
              </a:r>
              <a:endParaRPr lang="en-US" altLang="zh-CN" sz="1400" b="1">
                <a:latin typeface="Arial" panose="020B0604020202090204" pitchFamily="34" charset="0"/>
                <a:ea typeface="宋体" charset="-122"/>
              </a:endParaRPr>
            </a:p>
          </p:txBody>
        </p:sp>
        <p:grpSp>
          <p:nvGrpSpPr>
            <p:cNvPr id="155" name="Group 30"/>
            <p:cNvGrpSpPr/>
            <p:nvPr/>
          </p:nvGrpSpPr>
          <p:grpSpPr bwMode="auto">
            <a:xfrm>
              <a:off x="5186315" y="2137583"/>
              <a:ext cx="327025" cy="1860550"/>
              <a:chOff x="3444" y="1270"/>
              <a:chExt cx="206" cy="1172"/>
            </a:xfrm>
          </p:grpSpPr>
          <p:sp>
            <p:nvSpPr>
              <p:cNvPr id="156" name="Rectangle 24"/>
              <p:cNvSpPr>
                <a:spLocks noChangeArrowheads="1"/>
              </p:cNvSpPr>
              <p:nvPr/>
            </p:nvSpPr>
            <p:spPr bwMode="auto">
              <a:xfrm>
                <a:off x="3494" y="1432"/>
                <a:ext cx="128" cy="83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157" name="Rectangle 25"/>
              <p:cNvSpPr>
                <a:spLocks noChangeArrowheads="1"/>
              </p:cNvSpPr>
              <p:nvPr/>
            </p:nvSpPr>
            <p:spPr bwMode="auto">
              <a:xfrm rot="-5400000">
                <a:off x="3054" y="1753"/>
                <a:ext cx="972"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Comic Sans MS" panose="030F0902030302020204" pitchFamily="66" charset="0"/>
                    <a:ea typeface="宋体" charset="-122"/>
                  </a:rPr>
                  <a:t>Seq=92 timeout</a:t>
                </a:r>
                <a:endParaRPr lang="en-US" altLang="zh-CN" sz="1400" b="1">
                  <a:latin typeface="Comic Sans MS" panose="030F0902030302020204" pitchFamily="66" charset="0"/>
                  <a:ea typeface="宋体" charset="-122"/>
                </a:endParaRPr>
              </a:p>
            </p:txBody>
          </p:sp>
          <p:sp>
            <p:nvSpPr>
              <p:cNvPr id="158" name="Line 26"/>
              <p:cNvSpPr>
                <a:spLocks noChangeShapeType="1"/>
              </p:cNvSpPr>
              <p:nvPr/>
            </p:nvSpPr>
            <p:spPr bwMode="auto">
              <a:xfrm flipV="1">
                <a:off x="3552" y="1270"/>
                <a:ext cx="4" cy="154"/>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59" name="Line 27"/>
              <p:cNvSpPr>
                <a:spLocks noChangeShapeType="1"/>
              </p:cNvSpPr>
              <p:nvPr/>
            </p:nvSpPr>
            <p:spPr bwMode="auto">
              <a:xfrm>
                <a:off x="3546" y="2296"/>
                <a:ext cx="0" cy="14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0" name="Line 28"/>
              <p:cNvSpPr>
                <a:spLocks noChangeShapeType="1"/>
              </p:cNvSpPr>
              <p:nvPr/>
            </p:nvSpPr>
            <p:spPr bwMode="auto">
              <a:xfrm flipH="1">
                <a:off x="3536" y="2442"/>
                <a:ext cx="11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61" name="Line 29"/>
              <p:cNvSpPr>
                <a:spLocks noChangeShapeType="1"/>
              </p:cNvSpPr>
              <p:nvPr/>
            </p:nvSpPr>
            <p:spPr bwMode="auto">
              <a:xfrm flipH="1">
                <a:off x="3524" y="1270"/>
                <a:ext cx="114"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grpSp>
        <p:sp>
          <p:nvSpPr>
            <p:cNvPr id="162" name="Line 31"/>
            <p:cNvSpPr>
              <a:spLocks noChangeShapeType="1"/>
            </p:cNvSpPr>
            <p:nvPr/>
          </p:nvSpPr>
          <p:spPr bwMode="auto">
            <a:xfrm flipH="1">
              <a:off x="5535565" y="4642658"/>
              <a:ext cx="2476500" cy="1104900"/>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3" name="Rectangle 32"/>
            <p:cNvSpPr>
              <a:spLocks noChangeArrowheads="1"/>
            </p:cNvSpPr>
            <p:nvPr/>
          </p:nvSpPr>
          <p:spPr bwMode="auto">
            <a:xfrm rot="20220000">
              <a:off x="6513465" y="4766483"/>
              <a:ext cx="1125538" cy="307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ACK=120</a:t>
              </a:r>
              <a:endParaRPr lang="en-US" altLang="zh-CN" sz="1400" b="1">
                <a:latin typeface="Arial" panose="020B0604020202090204" pitchFamily="34" charset="0"/>
                <a:ea typeface="宋体" charset="-122"/>
              </a:endParaRPr>
            </a:p>
          </p:txBody>
        </p:sp>
        <p:grpSp>
          <p:nvGrpSpPr>
            <p:cNvPr id="164" name="Group 54"/>
            <p:cNvGrpSpPr/>
            <p:nvPr/>
          </p:nvGrpSpPr>
          <p:grpSpPr bwMode="auto">
            <a:xfrm>
              <a:off x="909211" y="1362384"/>
              <a:ext cx="3155950" cy="5229225"/>
              <a:chOff x="528" y="864"/>
              <a:chExt cx="1988" cy="3294"/>
            </a:xfrm>
          </p:grpSpPr>
          <p:sp>
            <p:nvSpPr>
              <p:cNvPr id="165" name="Line 33"/>
              <p:cNvSpPr>
                <a:spLocks noChangeShapeType="1"/>
              </p:cNvSpPr>
              <p:nvPr/>
            </p:nvSpPr>
            <p:spPr bwMode="auto">
              <a:xfrm flipH="1">
                <a:off x="1382" y="1741"/>
                <a:ext cx="996" cy="306"/>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66" name="Line 34"/>
              <p:cNvSpPr>
                <a:spLocks noChangeShapeType="1"/>
              </p:cNvSpPr>
              <p:nvPr/>
            </p:nvSpPr>
            <p:spPr bwMode="auto">
              <a:xfrm>
                <a:off x="788" y="1285"/>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67" name="Object 35"/>
              <p:cNvGraphicFramePr/>
              <p:nvPr/>
            </p:nvGraphicFramePr>
            <p:xfrm>
              <a:off x="528" y="864"/>
              <a:ext cx="314" cy="251"/>
            </p:xfrm>
            <a:graphic>
              <a:graphicData uri="http://schemas.openxmlformats.org/presentationml/2006/ole">
                <mc:AlternateContent xmlns:mc="http://schemas.openxmlformats.org/markup-compatibility/2006">
                  <mc:Choice xmlns:v="urn:schemas-microsoft-com:vml" Requires="v">
                    <p:oleObj spid="_x0000_s12334" name="Clip" r:id="rId5" imgW="498475" imgH="398780" progId="MS_ClipArt_Gallery.2">
                      <p:embed/>
                    </p:oleObj>
                  </mc:Choice>
                  <mc:Fallback>
                    <p:oleObj name="Clip" r:id="rId5" imgW="498475" imgH="398780" progId="MS_ClipArt_Gallery.2">
                      <p:embed/>
                      <p:pic>
                        <p:nvPicPr>
                          <p:cNvPr id="0" name="Object 35"/>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8" y="864"/>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68" name="Rectangle 36"/>
              <p:cNvSpPr>
                <a:spLocks noChangeArrowheads="1"/>
              </p:cNvSpPr>
              <p:nvPr/>
            </p:nvSpPr>
            <p:spPr bwMode="auto">
              <a:xfrm>
                <a:off x="777" y="864"/>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Host A</a:t>
                </a:r>
                <a:endParaRPr lang="en-US" altLang="zh-CN" sz="1600" b="1">
                  <a:latin typeface="Comic Sans MS" panose="030F0902030302020204" pitchFamily="66" charset="0"/>
                  <a:ea typeface="宋体" charset="-122"/>
                </a:endParaRPr>
              </a:p>
            </p:txBody>
          </p:sp>
          <p:sp>
            <p:nvSpPr>
              <p:cNvPr id="169" name="Rectangle 37"/>
              <p:cNvSpPr>
                <a:spLocks noChangeArrowheads="1"/>
              </p:cNvSpPr>
              <p:nvPr/>
            </p:nvSpPr>
            <p:spPr bwMode="auto">
              <a:xfrm rot="660000">
                <a:off x="1008" y="1292"/>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Seq=92, 8 bytes data</a:t>
                </a:r>
                <a:endParaRPr lang="en-US" altLang="zh-CN" sz="1400" b="1">
                  <a:latin typeface="Arial" panose="020B0604020202090204" pitchFamily="34" charset="0"/>
                  <a:ea typeface="宋体" charset="-122"/>
                </a:endParaRPr>
              </a:p>
            </p:txBody>
          </p:sp>
          <p:sp>
            <p:nvSpPr>
              <p:cNvPr id="170" name="Rectangle 38"/>
              <p:cNvSpPr>
                <a:spLocks noChangeArrowheads="1"/>
              </p:cNvSpPr>
              <p:nvPr/>
            </p:nvSpPr>
            <p:spPr bwMode="auto">
              <a:xfrm rot="-1020000">
                <a:off x="1580" y="1724"/>
                <a:ext cx="6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ACK=100</a:t>
                </a:r>
                <a:endParaRPr lang="en-US" altLang="zh-CN" sz="1400" b="1">
                  <a:latin typeface="Arial" panose="020B0604020202090204" pitchFamily="34" charset="0"/>
                  <a:ea typeface="宋体" charset="-122"/>
                </a:endParaRPr>
              </a:p>
            </p:txBody>
          </p:sp>
          <p:sp>
            <p:nvSpPr>
              <p:cNvPr id="171" name="Rectangle 39"/>
              <p:cNvSpPr>
                <a:spLocks noChangeArrowheads="1"/>
              </p:cNvSpPr>
              <p:nvPr/>
            </p:nvSpPr>
            <p:spPr bwMode="auto">
              <a:xfrm>
                <a:off x="1141" y="207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solidFill>
                      <a:schemeClr val="tx2"/>
                    </a:solidFill>
                    <a:latin typeface="Comic Sans MS" panose="030F0902030302020204" pitchFamily="66" charset="0"/>
                    <a:ea typeface="宋体" charset="-122"/>
                  </a:rPr>
                  <a:t>loss</a:t>
                </a:r>
                <a:endParaRPr lang="en-US" altLang="zh-CN" sz="1800" b="1">
                  <a:solidFill>
                    <a:schemeClr val="tx2"/>
                  </a:solidFill>
                  <a:latin typeface="Comic Sans MS" panose="030F0902030302020204" pitchFamily="66" charset="0"/>
                  <a:ea typeface="宋体" charset="-122"/>
                </a:endParaRPr>
              </a:p>
            </p:txBody>
          </p:sp>
          <p:sp>
            <p:nvSpPr>
              <p:cNvPr id="172" name="Rectangle 40"/>
              <p:cNvSpPr>
                <a:spLocks noChangeArrowheads="1"/>
              </p:cNvSpPr>
              <p:nvPr/>
            </p:nvSpPr>
            <p:spPr bwMode="auto">
              <a:xfrm rot="-5400000">
                <a:off x="374" y="1794"/>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timeout</a:t>
                </a:r>
                <a:endParaRPr lang="en-US" altLang="zh-CN" sz="1600" b="1">
                  <a:latin typeface="Comic Sans MS" panose="030F0902030302020204" pitchFamily="66" charset="0"/>
                  <a:ea typeface="宋体" charset="-122"/>
                </a:endParaRPr>
              </a:p>
            </p:txBody>
          </p:sp>
          <p:sp>
            <p:nvSpPr>
              <p:cNvPr id="173" name="Rectangle 41"/>
              <p:cNvSpPr>
                <a:spLocks noChangeArrowheads="1"/>
              </p:cNvSpPr>
              <p:nvPr/>
            </p:nvSpPr>
            <p:spPr bwMode="auto">
              <a:xfrm>
                <a:off x="1052" y="3925"/>
                <a:ext cx="1150"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1800">
                    <a:latin typeface="微软雅黑" panose="020B0503020204020204" pitchFamily="34" charset="-122"/>
                    <a:ea typeface="微软雅黑" panose="020B0503020204020204" pitchFamily="34" charset="-122"/>
                  </a:rPr>
                  <a:t>丢失</a:t>
                </a:r>
                <a:r>
                  <a:rPr lang="en-US" altLang="zh-CN" sz="1800">
                    <a:latin typeface="微软雅黑" panose="020B0503020204020204" pitchFamily="34" charset="-122"/>
                    <a:ea typeface="微软雅黑" panose="020B0503020204020204" pitchFamily="34" charset="-122"/>
                  </a:rPr>
                  <a:t>ACK</a:t>
                </a:r>
                <a:r>
                  <a:rPr lang="zh-CN" altLang="en-US" sz="1800">
                    <a:latin typeface="微软雅黑" panose="020B0503020204020204" pitchFamily="34" charset="-122"/>
                    <a:ea typeface="微软雅黑" panose="020B0503020204020204" pitchFamily="34" charset="-122"/>
                  </a:rPr>
                  <a:t>的情况</a:t>
                </a:r>
                <a:endParaRPr lang="zh-CN" altLang="en-US" sz="1800">
                  <a:latin typeface="微软雅黑" panose="020B0503020204020204" pitchFamily="34" charset="-122"/>
                  <a:ea typeface="微软雅黑" panose="020B0503020204020204" pitchFamily="34" charset="-122"/>
                </a:endParaRPr>
              </a:p>
            </p:txBody>
          </p:sp>
          <p:graphicFrame>
            <p:nvGraphicFramePr>
              <p:cNvPr id="174" name="Object 42"/>
              <p:cNvGraphicFramePr/>
              <p:nvPr/>
            </p:nvGraphicFramePr>
            <p:xfrm>
              <a:off x="2202" y="870"/>
              <a:ext cx="314" cy="251"/>
            </p:xfrm>
            <a:graphic>
              <a:graphicData uri="http://schemas.openxmlformats.org/presentationml/2006/ole">
                <mc:AlternateContent xmlns:mc="http://schemas.openxmlformats.org/markup-compatibility/2006">
                  <mc:Choice xmlns:v="urn:schemas-microsoft-com:vml" Requires="v">
                    <p:oleObj spid="_x0000_s12335" name="Clip" r:id="rId7" imgW="498475" imgH="398780" progId="MS_ClipArt_Gallery.2">
                      <p:embed/>
                    </p:oleObj>
                  </mc:Choice>
                  <mc:Fallback>
                    <p:oleObj name="Clip" r:id="rId7" imgW="498475" imgH="398780" progId="MS_ClipArt_Gallery.2">
                      <p:embed/>
                      <p:pic>
                        <p:nvPicPr>
                          <p:cNvPr id="0" name="Object 42"/>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202" y="870"/>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175" name="Rectangle 43"/>
              <p:cNvSpPr>
                <a:spLocks noChangeArrowheads="1"/>
              </p:cNvSpPr>
              <p:nvPr/>
            </p:nvSpPr>
            <p:spPr bwMode="auto">
              <a:xfrm>
                <a:off x="1737" y="876"/>
                <a:ext cx="5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Host B</a:t>
                </a:r>
                <a:endParaRPr lang="en-US" altLang="zh-CN" sz="1600" b="1">
                  <a:latin typeface="Comic Sans MS" panose="030F0902030302020204" pitchFamily="66" charset="0"/>
                  <a:ea typeface="宋体" charset="-122"/>
                </a:endParaRPr>
              </a:p>
            </p:txBody>
          </p:sp>
          <p:sp>
            <p:nvSpPr>
              <p:cNvPr id="176" name="Rectangle 44"/>
              <p:cNvSpPr>
                <a:spLocks noChangeArrowheads="1"/>
              </p:cNvSpPr>
              <p:nvPr/>
            </p:nvSpPr>
            <p:spPr bwMode="auto">
              <a:xfrm>
                <a:off x="1224" y="19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400" b="1">
                    <a:solidFill>
                      <a:srgbClr val="FF0000"/>
                    </a:solidFill>
                    <a:latin typeface="Arial" panose="020B0604020202090204" pitchFamily="34" charset="0"/>
                    <a:ea typeface="宋体" charset="-122"/>
                  </a:rPr>
                  <a:t>X</a:t>
                </a:r>
                <a:endParaRPr lang="en-US" altLang="zh-CN" sz="2400" b="1">
                  <a:solidFill>
                    <a:srgbClr val="FF0000"/>
                  </a:solidFill>
                  <a:latin typeface="Arial" panose="020B0604020202090204" pitchFamily="34" charset="0"/>
                  <a:ea typeface="宋体" charset="-122"/>
                </a:endParaRPr>
              </a:p>
            </p:txBody>
          </p:sp>
          <p:sp>
            <p:nvSpPr>
              <p:cNvPr id="177" name="Line 45"/>
              <p:cNvSpPr>
                <a:spLocks noChangeShapeType="1"/>
              </p:cNvSpPr>
              <p:nvPr/>
            </p:nvSpPr>
            <p:spPr bwMode="auto">
              <a:xfrm>
                <a:off x="788" y="2461"/>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78" name="Rectangle 46"/>
              <p:cNvSpPr>
                <a:spLocks noChangeArrowheads="1"/>
              </p:cNvSpPr>
              <p:nvPr/>
            </p:nvSpPr>
            <p:spPr bwMode="auto">
              <a:xfrm rot="660000">
                <a:off x="954" y="2426"/>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Seq=92, 8 bytes data</a:t>
                </a:r>
                <a:endParaRPr lang="en-US" altLang="zh-CN" sz="1400" b="1">
                  <a:latin typeface="Arial" panose="020B0604020202090204" pitchFamily="34" charset="0"/>
                  <a:ea typeface="宋体" charset="-122"/>
                </a:endParaRPr>
              </a:p>
            </p:txBody>
          </p:sp>
          <p:sp>
            <p:nvSpPr>
              <p:cNvPr id="179" name="Line 47"/>
              <p:cNvSpPr>
                <a:spLocks noChangeShapeType="1"/>
              </p:cNvSpPr>
              <p:nvPr/>
            </p:nvSpPr>
            <p:spPr bwMode="auto">
              <a:xfrm>
                <a:off x="782" y="1147"/>
                <a:ext cx="6" cy="26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0" name="Line 48"/>
              <p:cNvSpPr>
                <a:spLocks noChangeShapeType="1"/>
              </p:cNvSpPr>
              <p:nvPr/>
            </p:nvSpPr>
            <p:spPr bwMode="auto">
              <a:xfrm>
                <a:off x="2366" y="1147"/>
                <a:ext cx="6" cy="2682"/>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1" name="Line 49"/>
              <p:cNvSpPr>
                <a:spLocks noChangeShapeType="1"/>
              </p:cNvSpPr>
              <p:nvPr/>
            </p:nvSpPr>
            <p:spPr bwMode="auto">
              <a:xfrm flipH="1">
                <a:off x="794" y="2953"/>
                <a:ext cx="1572" cy="474"/>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2" name="Rectangle 50"/>
              <p:cNvSpPr>
                <a:spLocks noChangeArrowheads="1"/>
              </p:cNvSpPr>
              <p:nvPr/>
            </p:nvSpPr>
            <p:spPr bwMode="auto">
              <a:xfrm rot="-960000">
                <a:off x="1320" y="2978"/>
                <a:ext cx="69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ACK=100</a:t>
                </a:r>
                <a:endParaRPr lang="en-US" altLang="zh-CN" sz="1400" b="1">
                  <a:latin typeface="Arial" panose="020B0604020202090204" pitchFamily="34" charset="0"/>
                  <a:ea typeface="宋体" charset="-122"/>
                </a:endParaRPr>
              </a:p>
            </p:txBody>
          </p:sp>
          <p:sp>
            <p:nvSpPr>
              <p:cNvPr id="183" name="Line 51"/>
              <p:cNvSpPr>
                <a:spLocks noChangeShapeType="1"/>
              </p:cNvSpPr>
              <p:nvPr/>
            </p:nvSpPr>
            <p:spPr bwMode="auto">
              <a:xfrm flipV="1">
                <a:off x="674" y="1273"/>
                <a:ext cx="0" cy="37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4" name="Line 52"/>
              <p:cNvSpPr>
                <a:spLocks noChangeShapeType="1"/>
              </p:cNvSpPr>
              <p:nvPr/>
            </p:nvSpPr>
            <p:spPr bwMode="auto">
              <a:xfrm>
                <a:off x="680" y="2155"/>
                <a:ext cx="0" cy="30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5" name="Rectangle 53"/>
              <p:cNvSpPr>
                <a:spLocks noChangeArrowheads="1"/>
              </p:cNvSpPr>
              <p:nvPr/>
            </p:nvSpPr>
            <p:spPr bwMode="auto">
              <a:xfrm>
                <a:off x="580" y="3814"/>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solidFill>
                      <a:schemeClr val="tx2"/>
                    </a:solidFill>
                    <a:latin typeface="Comic Sans MS" panose="030F0902030302020204" pitchFamily="66" charset="0"/>
                    <a:ea typeface="宋体" charset="-122"/>
                  </a:rPr>
                  <a:t>time</a:t>
                </a:r>
                <a:endParaRPr lang="en-US" altLang="zh-CN" sz="1800" b="1">
                  <a:solidFill>
                    <a:schemeClr val="tx2"/>
                  </a:solidFill>
                  <a:latin typeface="Comic Sans MS" panose="030F0902030302020204" pitchFamily="66" charset="0"/>
                  <a:ea typeface="宋体" charset="-122"/>
                </a:endParaRPr>
              </a:p>
            </p:txBody>
          </p:sp>
        </p:grpSp>
        <p:sp>
          <p:nvSpPr>
            <p:cNvPr id="186" name="Rectangle 55"/>
            <p:cNvSpPr>
              <a:spLocks noChangeArrowheads="1"/>
            </p:cNvSpPr>
            <p:nvPr/>
          </p:nvSpPr>
          <p:spPr bwMode="auto">
            <a:xfrm>
              <a:off x="5283153" y="4264833"/>
              <a:ext cx="203200" cy="1320800"/>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a:ea typeface="宋体" charset="-122"/>
              </a:endParaRPr>
            </a:p>
          </p:txBody>
        </p:sp>
        <p:sp>
          <p:nvSpPr>
            <p:cNvPr id="187" name="Rectangle 56"/>
            <p:cNvSpPr>
              <a:spLocks noChangeArrowheads="1"/>
            </p:cNvSpPr>
            <p:nvPr/>
          </p:nvSpPr>
          <p:spPr bwMode="auto">
            <a:xfrm rot="16200000">
              <a:off x="4584653" y="4774421"/>
              <a:ext cx="1543050"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Comic Sans MS" panose="030F0902030302020204" pitchFamily="66" charset="0"/>
                  <a:ea typeface="宋体" charset="-122"/>
                </a:rPr>
                <a:t>Seq=92 timeout</a:t>
              </a:r>
              <a:endParaRPr lang="en-US" altLang="zh-CN" sz="1400" b="1">
                <a:latin typeface="Comic Sans MS" panose="030F0902030302020204" pitchFamily="66" charset="0"/>
                <a:ea typeface="宋体" charset="-122"/>
              </a:endParaRPr>
            </a:p>
          </p:txBody>
        </p:sp>
        <p:sp>
          <p:nvSpPr>
            <p:cNvPr id="188" name="Line 57"/>
            <p:cNvSpPr>
              <a:spLocks noChangeShapeType="1"/>
            </p:cNvSpPr>
            <p:nvPr/>
          </p:nvSpPr>
          <p:spPr bwMode="auto">
            <a:xfrm flipV="1">
              <a:off x="5375228" y="4007658"/>
              <a:ext cx="6350" cy="244475"/>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89" name="Line 58"/>
            <p:cNvSpPr>
              <a:spLocks noChangeShapeType="1"/>
            </p:cNvSpPr>
            <p:nvPr/>
          </p:nvSpPr>
          <p:spPr bwMode="auto">
            <a:xfrm>
              <a:off x="5357765" y="5684058"/>
              <a:ext cx="0" cy="22225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0" name="Line 59"/>
            <p:cNvSpPr>
              <a:spLocks noChangeShapeType="1"/>
            </p:cNvSpPr>
            <p:nvPr/>
          </p:nvSpPr>
          <p:spPr bwMode="auto">
            <a:xfrm flipH="1">
              <a:off x="5281565" y="5912658"/>
              <a:ext cx="1809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1" name="Line 60"/>
            <p:cNvSpPr>
              <a:spLocks noChangeShapeType="1"/>
            </p:cNvSpPr>
            <p:nvPr/>
          </p:nvSpPr>
          <p:spPr bwMode="auto">
            <a:xfrm flipH="1">
              <a:off x="5330778" y="4007658"/>
              <a:ext cx="180975"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92" name="Rectangle 61"/>
            <p:cNvSpPr>
              <a:spLocks noChangeArrowheads="1"/>
            </p:cNvSpPr>
            <p:nvPr/>
          </p:nvSpPr>
          <p:spPr bwMode="auto">
            <a:xfrm>
              <a:off x="201186" y="5423209"/>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dirty="0" err="1">
                  <a:latin typeface="Comic Sans MS" panose="030F0902030302020204" pitchFamily="66" charset="0"/>
                  <a:ea typeface="宋体" charset="-122"/>
                </a:rPr>
                <a:t>SendBase</a:t>
              </a:r>
              <a:endParaRPr lang="en-US" altLang="zh-CN" sz="1600" b="1" dirty="0">
                <a:latin typeface="Comic Sans MS" panose="030F0902030302020204" pitchFamily="66" charset="0"/>
                <a:ea typeface="宋体" charset="-122"/>
              </a:endParaRPr>
            </a:p>
            <a:p>
              <a:pPr algn="ctr">
                <a:spcBef>
                  <a:spcPct val="0"/>
                </a:spcBef>
                <a:buFontTx/>
                <a:buNone/>
              </a:pPr>
              <a:r>
                <a:rPr lang="en-US" altLang="zh-CN" sz="1600" b="1" dirty="0">
                  <a:latin typeface="Comic Sans MS" panose="030F0902030302020204" pitchFamily="66" charset="0"/>
                  <a:ea typeface="宋体" charset="-122"/>
                </a:rPr>
                <a:t>= 100</a:t>
              </a:r>
              <a:endParaRPr lang="en-US" altLang="zh-CN" sz="1600" b="1" dirty="0">
                <a:latin typeface="Comic Sans MS" panose="030F0902030302020204" pitchFamily="66" charset="0"/>
                <a:ea typeface="宋体" charset="-122"/>
              </a:endParaRPr>
            </a:p>
          </p:txBody>
        </p:sp>
        <p:sp>
          <p:nvSpPr>
            <p:cNvPr id="193" name="Rectangle 62"/>
            <p:cNvSpPr>
              <a:spLocks noChangeArrowheads="1"/>
            </p:cNvSpPr>
            <p:nvPr/>
          </p:nvSpPr>
          <p:spPr bwMode="auto">
            <a:xfrm>
              <a:off x="4129040" y="4388658"/>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SendBase</a:t>
              </a:r>
              <a:endParaRPr lang="en-US" altLang="zh-CN" sz="1600" b="1">
                <a:latin typeface="Comic Sans MS" panose="030F0902030302020204" pitchFamily="66" charset="0"/>
                <a:ea typeface="宋体" charset="-122"/>
              </a:endParaRPr>
            </a:p>
            <a:p>
              <a:pPr algn="ctr">
                <a:spcBef>
                  <a:spcPct val="0"/>
                </a:spcBef>
                <a:buFontTx/>
                <a:buNone/>
              </a:pPr>
              <a:r>
                <a:rPr lang="en-US" altLang="zh-CN" sz="1600" b="1">
                  <a:latin typeface="Comic Sans MS" panose="030F0902030302020204" pitchFamily="66" charset="0"/>
                  <a:ea typeface="宋体" charset="-122"/>
                </a:rPr>
                <a:t>= 120</a:t>
              </a:r>
              <a:endParaRPr lang="en-US" altLang="zh-CN" sz="1600" b="1">
                <a:latin typeface="Comic Sans MS" panose="030F0902030302020204" pitchFamily="66" charset="0"/>
                <a:ea typeface="宋体" charset="-122"/>
              </a:endParaRPr>
            </a:p>
          </p:txBody>
        </p:sp>
        <p:sp>
          <p:nvSpPr>
            <p:cNvPr id="194" name="Rectangle 63"/>
            <p:cNvSpPr>
              <a:spLocks noChangeArrowheads="1"/>
            </p:cNvSpPr>
            <p:nvPr/>
          </p:nvSpPr>
          <p:spPr bwMode="auto">
            <a:xfrm>
              <a:off x="4129040" y="5531658"/>
              <a:ext cx="1119188"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SendBase</a:t>
              </a:r>
              <a:endParaRPr lang="en-US" altLang="zh-CN" sz="1600" b="1">
                <a:latin typeface="Comic Sans MS" panose="030F0902030302020204" pitchFamily="66" charset="0"/>
                <a:ea typeface="宋体" charset="-122"/>
              </a:endParaRPr>
            </a:p>
            <a:p>
              <a:pPr algn="ctr">
                <a:spcBef>
                  <a:spcPct val="0"/>
                </a:spcBef>
                <a:buFontTx/>
                <a:buNone/>
              </a:pPr>
              <a:r>
                <a:rPr lang="en-US" altLang="zh-CN" sz="1600" b="1">
                  <a:latin typeface="Comic Sans MS" panose="030F0902030302020204" pitchFamily="66" charset="0"/>
                  <a:ea typeface="宋体" charset="-122"/>
                </a:rPr>
                <a:t>= 120</a:t>
              </a:r>
              <a:endParaRPr lang="en-US" altLang="zh-CN" sz="1600" b="1">
                <a:latin typeface="Comic Sans MS" panose="030F0902030302020204" pitchFamily="66" charset="0"/>
                <a:ea typeface="宋体" charset="-122"/>
              </a:endParaRPr>
            </a:p>
          </p:txBody>
        </p:sp>
        <p:sp>
          <p:nvSpPr>
            <p:cNvPr id="195" name="Rectangle 64"/>
            <p:cNvSpPr>
              <a:spLocks noChangeArrowheads="1"/>
            </p:cNvSpPr>
            <p:nvPr/>
          </p:nvSpPr>
          <p:spPr bwMode="auto">
            <a:xfrm>
              <a:off x="4056015" y="3931458"/>
              <a:ext cx="1111250"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Sendbase</a:t>
              </a:r>
              <a:endParaRPr lang="en-US" altLang="zh-CN" sz="1600" b="1">
                <a:latin typeface="Comic Sans MS" panose="030F0902030302020204" pitchFamily="66" charset="0"/>
                <a:ea typeface="宋体" charset="-122"/>
              </a:endParaRPr>
            </a:p>
            <a:p>
              <a:pPr algn="ctr">
                <a:spcBef>
                  <a:spcPct val="0"/>
                </a:spcBef>
                <a:buFontTx/>
                <a:buNone/>
              </a:pPr>
              <a:r>
                <a:rPr lang="en-US" altLang="zh-CN" sz="1600" b="1">
                  <a:latin typeface="Comic Sans MS" panose="030F0902030302020204" pitchFamily="66" charset="0"/>
                  <a:ea typeface="宋体" charset="-122"/>
                </a:rPr>
                <a:t>= 100</a:t>
              </a:r>
              <a:endParaRPr lang="en-US" altLang="zh-CN" sz="1600" b="1">
                <a:latin typeface="Comic Sans MS" panose="030F0902030302020204" pitchFamily="66" charset="0"/>
                <a:ea typeface="宋体" charset="-122"/>
              </a:endParaRPr>
            </a:p>
          </p:txBody>
        </p:sp>
        <p:grpSp>
          <p:nvGrpSpPr>
            <p:cNvPr id="196" name="Group 24"/>
            <p:cNvGrpSpPr/>
            <p:nvPr/>
          </p:nvGrpSpPr>
          <p:grpSpPr bwMode="auto">
            <a:xfrm>
              <a:off x="8596675" y="1446227"/>
              <a:ext cx="3622675" cy="5111755"/>
              <a:chOff x="672" y="816"/>
              <a:chExt cx="2282" cy="3220"/>
            </a:xfrm>
          </p:grpSpPr>
          <p:sp>
            <p:nvSpPr>
              <p:cNvPr id="197" name="Line 3"/>
              <p:cNvSpPr>
                <a:spLocks noChangeShapeType="1"/>
              </p:cNvSpPr>
              <p:nvPr/>
            </p:nvSpPr>
            <p:spPr bwMode="auto">
              <a:xfrm flipH="1">
                <a:off x="1622" y="1741"/>
                <a:ext cx="996" cy="306"/>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198" name="Line 4"/>
              <p:cNvSpPr>
                <a:spLocks noChangeShapeType="1"/>
              </p:cNvSpPr>
              <p:nvPr/>
            </p:nvSpPr>
            <p:spPr bwMode="auto">
              <a:xfrm>
                <a:off x="1028" y="1285"/>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graphicFrame>
            <p:nvGraphicFramePr>
              <p:cNvPr id="199" name="Object 5"/>
              <p:cNvGraphicFramePr/>
              <p:nvPr/>
            </p:nvGraphicFramePr>
            <p:xfrm>
              <a:off x="672" y="816"/>
              <a:ext cx="314" cy="251"/>
            </p:xfrm>
            <a:graphic>
              <a:graphicData uri="http://schemas.openxmlformats.org/presentationml/2006/ole">
                <mc:AlternateContent xmlns:mc="http://schemas.openxmlformats.org/markup-compatibility/2006">
                  <mc:Choice xmlns:v="urn:schemas-microsoft-com:vml" Requires="v">
                    <p:oleObj spid="_x0000_s12336" name="Clip" r:id="rId9" imgW="498475" imgH="398780" progId="MS_ClipArt_Gallery.2">
                      <p:embed/>
                    </p:oleObj>
                  </mc:Choice>
                  <mc:Fallback>
                    <p:oleObj name="Clip" r:id="rId9" imgW="498475" imgH="398780" progId="MS_ClipArt_Gallery.2">
                      <p:embed/>
                      <p:pic>
                        <p:nvPicPr>
                          <p:cNvPr id="0" name="Object 5"/>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672" y="816"/>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0" name="Rectangle 6"/>
              <p:cNvSpPr>
                <a:spLocks noChangeArrowheads="1"/>
              </p:cNvSpPr>
              <p:nvPr/>
            </p:nvSpPr>
            <p:spPr bwMode="auto">
              <a:xfrm>
                <a:off x="1017" y="864"/>
                <a:ext cx="553"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Host A</a:t>
                </a:r>
                <a:endParaRPr lang="en-US" altLang="zh-CN" sz="1600" b="1">
                  <a:latin typeface="Comic Sans MS" panose="030F0902030302020204" pitchFamily="66" charset="0"/>
                  <a:ea typeface="宋体" charset="-122"/>
                </a:endParaRPr>
              </a:p>
            </p:txBody>
          </p:sp>
          <p:sp>
            <p:nvSpPr>
              <p:cNvPr id="201" name="Rectangle 7"/>
              <p:cNvSpPr>
                <a:spLocks noChangeArrowheads="1"/>
              </p:cNvSpPr>
              <p:nvPr/>
            </p:nvSpPr>
            <p:spPr bwMode="auto">
              <a:xfrm rot="660000">
                <a:off x="1248" y="1292"/>
                <a:ext cx="1216"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Seq=92, 8 bytes data</a:t>
                </a:r>
                <a:endParaRPr lang="en-US" altLang="zh-CN" sz="1400" b="1">
                  <a:latin typeface="Arial" panose="020B0604020202090204" pitchFamily="34" charset="0"/>
                  <a:ea typeface="宋体" charset="-122"/>
                </a:endParaRPr>
              </a:p>
            </p:txBody>
          </p:sp>
          <p:sp>
            <p:nvSpPr>
              <p:cNvPr id="202" name="Rectangle 8"/>
              <p:cNvSpPr>
                <a:spLocks noChangeArrowheads="1"/>
              </p:cNvSpPr>
              <p:nvPr/>
            </p:nvSpPr>
            <p:spPr bwMode="auto">
              <a:xfrm rot="-1020000">
                <a:off x="1962" y="1632"/>
                <a:ext cx="61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ACK=100</a:t>
                </a:r>
                <a:endParaRPr lang="en-US" altLang="zh-CN" sz="1400" b="1">
                  <a:latin typeface="Arial" panose="020B0604020202090204" pitchFamily="34" charset="0"/>
                  <a:ea typeface="宋体" charset="-122"/>
                </a:endParaRPr>
              </a:p>
            </p:txBody>
          </p:sp>
          <p:sp>
            <p:nvSpPr>
              <p:cNvPr id="203" name="Rectangle 9"/>
              <p:cNvSpPr>
                <a:spLocks noChangeArrowheads="1"/>
              </p:cNvSpPr>
              <p:nvPr/>
            </p:nvSpPr>
            <p:spPr bwMode="auto">
              <a:xfrm>
                <a:off x="1381" y="2079"/>
                <a:ext cx="404"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solidFill>
                      <a:schemeClr val="tx2"/>
                    </a:solidFill>
                    <a:latin typeface="Comic Sans MS" panose="030F0902030302020204" pitchFamily="66" charset="0"/>
                    <a:ea typeface="宋体" charset="-122"/>
                  </a:rPr>
                  <a:t>loss</a:t>
                </a:r>
                <a:endParaRPr lang="en-US" altLang="zh-CN" sz="1800" b="1">
                  <a:solidFill>
                    <a:schemeClr val="tx2"/>
                  </a:solidFill>
                  <a:latin typeface="Comic Sans MS" panose="030F0902030302020204" pitchFamily="66" charset="0"/>
                  <a:ea typeface="宋体" charset="-122"/>
                </a:endParaRPr>
              </a:p>
            </p:txBody>
          </p:sp>
          <p:sp>
            <p:nvSpPr>
              <p:cNvPr id="204" name="Rectangle 10"/>
              <p:cNvSpPr>
                <a:spLocks noChangeArrowheads="1"/>
              </p:cNvSpPr>
              <p:nvPr/>
            </p:nvSpPr>
            <p:spPr bwMode="auto">
              <a:xfrm rot="-5400000">
                <a:off x="614" y="1794"/>
                <a:ext cx="575"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timeout</a:t>
                </a:r>
                <a:endParaRPr lang="en-US" altLang="zh-CN" sz="1600" b="1">
                  <a:latin typeface="Comic Sans MS" panose="030F0902030302020204" pitchFamily="66" charset="0"/>
                  <a:ea typeface="宋体" charset="-122"/>
                </a:endParaRPr>
              </a:p>
            </p:txBody>
          </p:sp>
          <p:sp>
            <p:nvSpPr>
              <p:cNvPr id="205" name="Rectangle 11"/>
              <p:cNvSpPr>
                <a:spLocks noChangeArrowheads="1"/>
              </p:cNvSpPr>
              <p:nvPr/>
            </p:nvSpPr>
            <p:spPr bwMode="auto">
              <a:xfrm>
                <a:off x="1244" y="3805"/>
                <a:ext cx="1123"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zh-CN" altLang="en-US" sz="1800" dirty="0">
                    <a:latin typeface="微软雅黑" panose="020B0503020204020204" pitchFamily="34" charset="-122"/>
                    <a:ea typeface="微软雅黑" panose="020B0503020204020204" pitchFamily="34" charset="-122"/>
                  </a:rPr>
                  <a:t>累积</a:t>
                </a:r>
                <a:r>
                  <a:rPr lang="en-US" altLang="zh-CN" sz="1800" dirty="0">
                    <a:latin typeface="微软雅黑" panose="020B0503020204020204" pitchFamily="34" charset="-122"/>
                    <a:ea typeface="微软雅黑" panose="020B0503020204020204" pitchFamily="34" charset="-122"/>
                  </a:rPr>
                  <a:t>ACK</a:t>
                </a:r>
                <a:r>
                  <a:rPr lang="zh-CN" altLang="en-US" sz="1800" dirty="0">
                    <a:latin typeface="微软雅黑" panose="020B0503020204020204" pitchFamily="34" charset="-122"/>
                    <a:ea typeface="微软雅黑" panose="020B0503020204020204" pitchFamily="34" charset="-122"/>
                  </a:rPr>
                  <a:t>的情况</a:t>
                </a:r>
                <a:endParaRPr lang="zh-CN" altLang="en-US" sz="1800" dirty="0">
                  <a:latin typeface="微软雅黑" panose="020B0503020204020204" pitchFamily="34" charset="-122"/>
                  <a:ea typeface="微软雅黑" panose="020B0503020204020204" pitchFamily="34" charset="-122"/>
                </a:endParaRPr>
              </a:p>
            </p:txBody>
          </p:sp>
          <p:graphicFrame>
            <p:nvGraphicFramePr>
              <p:cNvPr id="206" name="Object 12"/>
              <p:cNvGraphicFramePr/>
              <p:nvPr/>
            </p:nvGraphicFramePr>
            <p:xfrm>
              <a:off x="2640" y="864"/>
              <a:ext cx="314" cy="251"/>
            </p:xfrm>
            <a:graphic>
              <a:graphicData uri="http://schemas.openxmlformats.org/presentationml/2006/ole">
                <mc:AlternateContent xmlns:mc="http://schemas.openxmlformats.org/markup-compatibility/2006">
                  <mc:Choice xmlns:v="urn:schemas-microsoft-com:vml" Requires="v">
                    <p:oleObj spid="_x0000_s12337" name="Clip" r:id="rId11" imgW="498475" imgH="398780" progId="MS_ClipArt_Gallery.2">
                      <p:embed/>
                    </p:oleObj>
                  </mc:Choice>
                  <mc:Fallback>
                    <p:oleObj name="Clip" r:id="rId11" imgW="498475" imgH="398780" progId="MS_ClipArt_Gallery.2">
                      <p:embed/>
                      <p:pic>
                        <p:nvPicPr>
                          <p:cNvPr id="0" name="Object 12"/>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40" y="864"/>
                            <a:ext cx="314" cy="2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207" name="Rectangle 13"/>
              <p:cNvSpPr>
                <a:spLocks noChangeArrowheads="1"/>
              </p:cNvSpPr>
              <p:nvPr/>
            </p:nvSpPr>
            <p:spPr bwMode="auto">
              <a:xfrm>
                <a:off x="2055" y="864"/>
                <a:ext cx="540" cy="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a:latin typeface="Comic Sans MS" panose="030F0902030302020204" pitchFamily="66" charset="0"/>
                    <a:ea typeface="宋体" charset="-122"/>
                  </a:rPr>
                  <a:t>Host B</a:t>
                </a:r>
                <a:endParaRPr lang="en-US" altLang="zh-CN" sz="1600" b="1">
                  <a:latin typeface="Comic Sans MS" panose="030F0902030302020204" pitchFamily="66" charset="0"/>
                  <a:ea typeface="宋体" charset="-122"/>
                </a:endParaRPr>
              </a:p>
            </p:txBody>
          </p:sp>
          <p:sp>
            <p:nvSpPr>
              <p:cNvPr id="208" name="Rectangle 14"/>
              <p:cNvSpPr>
                <a:spLocks noChangeArrowheads="1"/>
              </p:cNvSpPr>
              <p:nvPr/>
            </p:nvSpPr>
            <p:spPr bwMode="auto">
              <a:xfrm>
                <a:off x="1464" y="1904"/>
                <a:ext cx="24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400" b="1">
                    <a:solidFill>
                      <a:srgbClr val="FF0000"/>
                    </a:solidFill>
                    <a:latin typeface="Arial" panose="020B0604020202090204" pitchFamily="34" charset="0"/>
                    <a:ea typeface="宋体" charset="-122"/>
                  </a:rPr>
                  <a:t>X</a:t>
                </a:r>
                <a:endParaRPr lang="en-US" altLang="zh-CN" sz="2400" b="1">
                  <a:solidFill>
                    <a:srgbClr val="FF0000"/>
                  </a:solidFill>
                  <a:latin typeface="Arial" panose="020B0604020202090204" pitchFamily="34" charset="0"/>
                  <a:ea typeface="宋体" charset="-122"/>
                </a:endParaRPr>
              </a:p>
            </p:txBody>
          </p:sp>
          <p:sp>
            <p:nvSpPr>
              <p:cNvPr id="209" name="Line 15"/>
              <p:cNvSpPr>
                <a:spLocks noChangeShapeType="1"/>
              </p:cNvSpPr>
              <p:nvPr/>
            </p:nvSpPr>
            <p:spPr bwMode="auto">
              <a:xfrm>
                <a:off x="1008" y="1776"/>
                <a:ext cx="1596" cy="372"/>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0" name="Rectangle 16"/>
              <p:cNvSpPr>
                <a:spLocks noChangeArrowheads="1"/>
              </p:cNvSpPr>
              <p:nvPr/>
            </p:nvSpPr>
            <p:spPr bwMode="auto">
              <a:xfrm rot="660000">
                <a:off x="1165" y="1776"/>
                <a:ext cx="1340" cy="1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Seq=100, 20 bytes data</a:t>
                </a:r>
                <a:endParaRPr lang="en-US" altLang="zh-CN" sz="1400" b="1">
                  <a:latin typeface="Arial" panose="020B0604020202090204" pitchFamily="34" charset="0"/>
                  <a:ea typeface="宋体" charset="-122"/>
                </a:endParaRPr>
              </a:p>
            </p:txBody>
          </p:sp>
          <p:sp>
            <p:nvSpPr>
              <p:cNvPr id="211" name="Line 17"/>
              <p:cNvSpPr>
                <a:spLocks noChangeShapeType="1"/>
              </p:cNvSpPr>
              <p:nvPr/>
            </p:nvSpPr>
            <p:spPr bwMode="auto">
              <a:xfrm>
                <a:off x="1008" y="912"/>
                <a:ext cx="6" cy="249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2" name="Line 18"/>
              <p:cNvSpPr>
                <a:spLocks noChangeShapeType="1"/>
              </p:cNvSpPr>
              <p:nvPr/>
            </p:nvSpPr>
            <p:spPr bwMode="auto">
              <a:xfrm>
                <a:off x="2592" y="960"/>
                <a:ext cx="6" cy="2490"/>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3" name="Line 19"/>
              <p:cNvSpPr>
                <a:spLocks noChangeShapeType="1"/>
              </p:cNvSpPr>
              <p:nvPr/>
            </p:nvSpPr>
            <p:spPr bwMode="auto">
              <a:xfrm flipH="1">
                <a:off x="1008" y="2208"/>
                <a:ext cx="1572" cy="474"/>
              </a:xfrm>
              <a:prstGeom prst="line">
                <a:avLst/>
              </a:prstGeom>
              <a:noFill/>
              <a:ln w="25400">
                <a:solidFill>
                  <a:schemeClr val="accent2"/>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4" name="Rectangle 20"/>
              <p:cNvSpPr>
                <a:spLocks noChangeArrowheads="1"/>
              </p:cNvSpPr>
              <p:nvPr/>
            </p:nvSpPr>
            <p:spPr bwMode="auto">
              <a:xfrm rot="-960000">
                <a:off x="1455" y="2538"/>
                <a:ext cx="769" cy="1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400" b="1">
                    <a:latin typeface="Arial" panose="020B0604020202090204" pitchFamily="34" charset="0"/>
                    <a:ea typeface="宋体" charset="-122"/>
                  </a:rPr>
                  <a:t>ACK=120</a:t>
                </a:r>
                <a:endParaRPr lang="en-US" altLang="zh-CN" sz="1400" b="1">
                  <a:latin typeface="Arial" panose="020B0604020202090204" pitchFamily="34" charset="0"/>
                  <a:ea typeface="宋体" charset="-122"/>
                </a:endParaRPr>
              </a:p>
            </p:txBody>
          </p:sp>
          <p:sp>
            <p:nvSpPr>
              <p:cNvPr id="215" name="Line 21"/>
              <p:cNvSpPr>
                <a:spLocks noChangeShapeType="1"/>
              </p:cNvSpPr>
              <p:nvPr/>
            </p:nvSpPr>
            <p:spPr bwMode="auto">
              <a:xfrm flipV="1">
                <a:off x="914" y="1273"/>
                <a:ext cx="0" cy="378"/>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6" name="Line 22"/>
              <p:cNvSpPr>
                <a:spLocks noChangeShapeType="1"/>
              </p:cNvSpPr>
              <p:nvPr/>
            </p:nvSpPr>
            <p:spPr bwMode="auto">
              <a:xfrm flipH="1">
                <a:off x="912" y="2155"/>
                <a:ext cx="8" cy="917"/>
              </a:xfrm>
              <a:prstGeom prst="line">
                <a:avLst/>
              </a:prstGeom>
              <a:noFill/>
              <a:ln w="12700">
                <a:solidFill>
                  <a:schemeClr val="tx1"/>
                </a:solidFill>
                <a:round/>
                <a:headEnd type="none" w="sm" len="sm"/>
                <a:tailEnd type="stealth" w="med" len="med"/>
              </a:ln>
              <a:extLst>
                <a:ext uri="{909E8E84-426E-40DD-AFC4-6F175D3DCCD1}">
                  <a14:hiddenFill xmlns:a14="http://schemas.microsoft.com/office/drawing/2010/main">
                    <a:noFill/>
                  </a14:hiddenFill>
                </a:ext>
              </a:extLst>
            </p:spPr>
            <p:txBody>
              <a:bodyPr/>
              <a:lstStyle/>
              <a:p>
                <a:endParaRPr lang="zh-CN" altLang="en-US"/>
              </a:p>
            </p:txBody>
          </p:sp>
          <p:sp>
            <p:nvSpPr>
              <p:cNvPr id="217" name="Rectangle 23"/>
              <p:cNvSpPr>
                <a:spLocks noChangeArrowheads="1"/>
              </p:cNvSpPr>
              <p:nvPr/>
            </p:nvSpPr>
            <p:spPr bwMode="auto">
              <a:xfrm>
                <a:off x="817" y="3408"/>
                <a:ext cx="412"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800" b="1">
                    <a:solidFill>
                      <a:schemeClr val="tx2"/>
                    </a:solidFill>
                    <a:latin typeface="Comic Sans MS" panose="030F0902030302020204" pitchFamily="66" charset="0"/>
                    <a:ea typeface="宋体" charset="-122"/>
                  </a:rPr>
                  <a:t>time</a:t>
                </a:r>
                <a:endParaRPr lang="en-US" altLang="zh-CN" sz="1800" b="1">
                  <a:solidFill>
                    <a:schemeClr val="tx2"/>
                  </a:solidFill>
                  <a:latin typeface="Comic Sans MS" panose="030F0902030302020204" pitchFamily="66" charset="0"/>
                  <a:ea typeface="宋体" charset="-122"/>
                </a:endParaRPr>
              </a:p>
            </p:txBody>
          </p:sp>
        </p:grpSp>
        <p:sp>
          <p:nvSpPr>
            <p:cNvPr id="218" name="Rectangle 25"/>
            <p:cNvSpPr>
              <a:spLocks noChangeArrowheads="1"/>
            </p:cNvSpPr>
            <p:nvPr/>
          </p:nvSpPr>
          <p:spPr bwMode="auto">
            <a:xfrm>
              <a:off x="7824354" y="3910491"/>
              <a:ext cx="1119187" cy="581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1600" b="1" dirty="0" err="1">
                  <a:latin typeface="Comic Sans MS" panose="030F0902030302020204" pitchFamily="66" charset="0"/>
                  <a:ea typeface="宋体" charset="-122"/>
                </a:rPr>
                <a:t>SendBase</a:t>
              </a:r>
              <a:endParaRPr lang="en-US" altLang="zh-CN" sz="1600" b="1" dirty="0">
                <a:latin typeface="Comic Sans MS" panose="030F0902030302020204" pitchFamily="66" charset="0"/>
                <a:ea typeface="宋体" charset="-122"/>
              </a:endParaRPr>
            </a:p>
            <a:p>
              <a:pPr algn="ctr">
                <a:spcBef>
                  <a:spcPct val="0"/>
                </a:spcBef>
                <a:buFontTx/>
                <a:buNone/>
              </a:pPr>
              <a:r>
                <a:rPr lang="en-US" altLang="zh-CN" sz="1600" b="1" dirty="0">
                  <a:latin typeface="Comic Sans MS" panose="030F0902030302020204" pitchFamily="66" charset="0"/>
                  <a:ea typeface="宋体" charset="-122"/>
                </a:rPr>
                <a:t>= 120</a:t>
              </a:r>
              <a:endParaRPr lang="en-US" altLang="zh-CN" sz="1600" b="1" dirty="0">
                <a:latin typeface="Comic Sans MS" panose="030F0902030302020204" pitchFamily="66" charset="0"/>
                <a:ea typeface="宋体" charset="-122"/>
              </a:endParaRPr>
            </a:p>
          </p:txBody>
        </p:sp>
      </p:gr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页脚占位符 4"/>
          <p:cNvSpPr>
            <a:spLocks noGrp="1"/>
          </p:cNvSpPr>
          <p:nvPr>
            <p:ph type="ftr" sz="quarter" idx="11"/>
          </p:nvPr>
        </p:nvSpPr>
        <p:spPr/>
        <p:txBody>
          <a:bodyPr/>
          <a:lstStyle/>
          <a:p>
            <a:pPr>
              <a:defRPr/>
            </a:pPr>
            <a:r>
              <a:rPr lang="en-US" altLang="zh-CN"/>
              <a:t> </a:t>
            </a:r>
            <a:r>
              <a:rPr lang="zh-CN" altLang="en-US"/>
              <a:t>总复习</a:t>
            </a:r>
            <a:endParaRPr lang="zh-CN" altLang="en-US">
              <a:latin typeface="Times New Roman" panose="02020503050405090304" pitchFamily="18" charset="0"/>
            </a:endParaRPr>
          </a:p>
        </p:txBody>
      </p:sp>
      <p:sp>
        <p:nvSpPr>
          <p:cNvPr id="23555" name="矩形 3"/>
          <p:cNvSpPr>
            <a:spLocks noChangeArrowheads="1"/>
          </p:cNvSpPr>
          <p:nvPr/>
        </p:nvSpPr>
        <p:spPr bwMode="auto">
          <a:xfrm>
            <a:off x="2344738" y="485775"/>
            <a:ext cx="7853362" cy="33522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spcBef>
                <a:spcPct val="20000"/>
              </a:spcBef>
              <a:buClr>
                <a:schemeClr val="accent2"/>
              </a:buClr>
              <a:buSzPct val="85000"/>
              <a:buFont typeface="Wingdings" panose="05000000000000000000" pitchFamily="2" charset="2"/>
              <a:buChar char="q"/>
              <a:defRPr sz="2800">
                <a:solidFill>
                  <a:schemeClr val="tx1"/>
                </a:solidFill>
                <a:latin typeface="Comic Sans MS" panose="030F0902030302020204" pitchFamily="66" charset="0"/>
              </a:defRPr>
            </a:lvl1pPr>
            <a:lvl2pPr marL="742950" indent="-285750">
              <a:spcBef>
                <a:spcPct val="20000"/>
              </a:spcBef>
              <a:buClr>
                <a:schemeClr val="accent2"/>
              </a:buClr>
              <a:buSzPct val="75000"/>
              <a:buFont typeface="ZapfDingbats" pitchFamily="82" charset="2"/>
              <a:buChar char="m"/>
              <a:defRPr sz="2400">
                <a:solidFill>
                  <a:schemeClr val="tx1"/>
                </a:solidFill>
                <a:latin typeface="Comic Sans MS" panose="030F0902030302020204" pitchFamily="66" charset="0"/>
              </a:defRPr>
            </a:lvl2pPr>
            <a:lvl3pPr marL="1143000" indent="-228600">
              <a:spcBef>
                <a:spcPct val="20000"/>
              </a:spcBef>
              <a:buChar char="•"/>
              <a:defRPr sz="2000">
                <a:solidFill>
                  <a:schemeClr val="tx1"/>
                </a:solidFill>
                <a:latin typeface="Comic Sans MS" panose="030F0902030302020204" pitchFamily="66"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20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defRPr>
            </a:lvl9pPr>
          </a:lstStyle>
          <a:p>
            <a:r>
              <a:rPr lang="zh-CN" altLang="en-US" b="1" dirty="0">
                <a:latin typeface="楷体_GB2312" pitchFamily="49" charset="-122"/>
                <a:ea typeface="楷体_GB2312" pitchFamily="49" charset="-122"/>
              </a:rPr>
              <a:t>可能的题型</a:t>
            </a:r>
            <a:endParaRPr lang="zh-CN" altLang="en-US" b="1" dirty="0">
              <a:latin typeface="楷体_GB2312" pitchFamily="49" charset="-122"/>
              <a:ea typeface="楷体_GB2312" pitchFamily="49" charset="-122"/>
            </a:endParaRPr>
          </a:p>
          <a:p>
            <a:pPr lvl="1">
              <a:lnSpc>
                <a:spcPct val="150000"/>
              </a:lnSpc>
            </a:pPr>
            <a:r>
              <a:rPr lang="zh-CN" altLang="en-US" sz="2800" b="1" dirty="0">
                <a:latin typeface="楷体_GB2312" pitchFamily="49" charset="-122"/>
                <a:ea typeface="楷体_GB2312" pitchFamily="49" charset="-122"/>
              </a:rPr>
              <a:t>选择</a:t>
            </a:r>
            <a:endParaRPr lang="en-US" altLang="zh-CN" sz="2800" b="1" dirty="0">
              <a:latin typeface="楷体_GB2312" pitchFamily="49" charset="-122"/>
              <a:ea typeface="楷体_GB2312" pitchFamily="49" charset="-122"/>
            </a:endParaRPr>
          </a:p>
          <a:p>
            <a:pPr lvl="1">
              <a:lnSpc>
                <a:spcPct val="150000"/>
              </a:lnSpc>
            </a:pPr>
            <a:r>
              <a:rPr lang="zh-CN" altLang="en-US" sz="2800" b="1" dirty="0">
                <a:latin typeface="楷体_GB2312" pitchFamily="49" charset="-122"/>
                <a:ea typeface="楷体_GB2312" pitchFamily="49" charset="-122"/>
              </a:rPr>
              <a:t>判断</a:t>
            </a:r>
            <a:endParaRPr lang="en-US" altLang="zh-CN" sz="2800" b="1" dirty="0">
              <a:latin typeface="楷体_GB2312" pitchFamily="49" charset="-122"/>
              <a:ea typeface="楷体_GB2312" pitchFamily="49" charset="-122"/>
            </a:endParaRPr>
          </a:p>
          <a:p>
            <a:pPr lvl="1">
              <a:lnSpc>
                <a:spcPct val="150000"/>
              </a:lnSpc>
            </a:pPr>
            <a:r>
              <a:rPr lang="zh-CN" altLang="en-US" sz="2800" b="1" dirty="0">
                <a:latin typeface="楷体_GB2312" pitchFamily="49" charset="-122"/>
                <a:ea typeface="楷体_GB2312" pitchFamily="49" charset="-122"/>
              </a:rPr>
              <a:t>简答</a:t>
            </a:r>
            <a:endParaRPr lang="en-US" altLang="zh-CN" sz="2800" b="1" dirty="0">
              <a:latin typeface="楷体_GB2312" pitchFamily="49" charset="-122"/>
              <a:ea typeface="楷体_GB2312" pitchFamily="49" charset="-122"/>
            </a:endParaRPr>
          </a:p>
          <a:p>
            <a:pPr lvl="1">
              <a:lnSpc>
                <a:spcPct val="150000"/>
              </a:lnSpc>
            </a:pPr>
            <a:r>
              <a:rPr lang="zh-CN" altLang="en-US" sz="2800" b="1" dirty="0" smtClean="0">
                <a:latin typeface="楷体_GB2312" pitchFamily="49" charset="-122"/>
                <a:ea typeface="楷体_GB2312" pitchFamily="49" charset="-122"/>
              </a:rPr>
              <a:t>计算</a:t>
            </a:r>
            <a:endParaRPr lang="zh-CN" altLang="en-US" sz="2800" b="1" dirty="0">
              <a:latin typeface="楷体_GB2312" pitchFamily="49" charset="-122"/>
              <a:ea typeface="楷体_GB2312" pitchFamily="49" charset="-122"/>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2319338" y="828029"/>
            <a:ext cx="4616007" cy="461665"/>
          </a:xfrm>
          <a:prstGeom prst="rect">
            <a:avLst/>
          </a:prstGeom>
        </p:spPr>
        <p:txBody>
          <a:bodyPr wrap="none">
            <a:spAutoFit/>
          </a:bodyPr>
          <a:lstStyle/>
          <a:p>
            <a:pPr algn="ctr"/>
            <a:r>
              <a:rPr lang="zh-CN" altLang="en-US" sz="2400" b="1" dirty="0">
                <a:solidFill>
                  <a:schemeClr val="accent1"/>
                </a:solidFill>
                <a:cs typeface="+mn-ea"/>
                <a:sym typeface="+mn-lt"/>
              </a:rPr>
              <a:t>产生</a:t>
            </a:r>
            <a:r>
              <a:rPr lang="en-US" altLang="zh-CN" sz="2400" b="1" dirty="0">
                <a:solidFill>
                  <a:schemeClr val="accent1"/>
                </a:solidFill>
                <a:cs typeface="+mn-ea"/>
                <a:sym typeface="+mn-lt"/>
              </a:rPr>
              <a:t>TCP ACK </a:t>
            </a:r>
            <a:r>
              <a:rPr lang="zh-CN" altLang="en-US" sz="2400" b="1" dirty="0">
                <a:solidFill>
                  <a:schemeClr val="accent1"/>
                </a:solidFill>
                <a:cs typeface="+mn-ea"/>
                <a:sym typeface="+mn-lt"/>
              </a:rPr>
              <a:t>的建议 </a:t>
            </a:r>
            <a:r>
              <a:rPr lang="en-US" altLang="zh-CN" sz="2400" b="1" dirty="0">
                <a:solidFill>
                  <a:schemeClr val="accent1"/>
                </a:solidFill>
                <a:cs typeface="+mn-ea"/>
                <a:sym typeface="+mn-lt"/>
              </a:rPr>
              <a:t>[</a:t>
            </a:r>
            <a:r>
              <a:rPr lang="en-US" altLang="zh-CN" sz="2400" b="1" dirty="0" err="1">
                <a:solidFill>
                  <a:schemeClr val="accent1"/>
                </a:solidFill>
                <a:cs typeface="+mn-ea"/>
                <a:sym typeface="+mn-lt"/>
              </a:rPr>
              <a:t>rfc</a:t>
            </a:r>
            <a:r>
              <a:rPr lang="en-US" altLang="zh-CN" sz="2400" b="1" dirty="0">
                <a:solidFill>
                  <a:schemeClr val="accent1"/>
                </a:solidFill>
                <a:cs typeface="+mn-ea"/>
                <a:sym typeface="+mn-lt"/>
              </a:rPr>
              <a:t> 5681]</a:t>
            </a:r>
            <a:endParaRPr lang="en-US" altLang="zh-CN" sz="2400" b="1" dirty="0">
              <a:solidFill>
                <a:schemeClr val="accent1"/>
              </a:solidFill>
              <a:cs typeface="+mn-ea"/>
              <a:sym typeface="+mn-lt"/>
            </a:endParaRPr>
          </a:p>
        </p:txBody>
      </p:sp>
      <p:sp>
        <p:nvSpPr>
          <p:cNvPr id="8" name="Rectangle 3"/>
          <p:cNvSpPr>
            <a:spLocks noChangeArrowheads="1"/>
          </p:cNvSpPr>
          <p:nvPr/>
        </p:nvSpPr>
        <p:spPr bwMode="auto">
          <a:xfrm>
            <a:off x="2319338" y="1447800"/>
            <a:ext cx="3730625"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lang="zh-CN" altLang="en-US" sz="2400" b="1" dirty="0">
                <a:latin typeface="Arial" panose="020B0604020202090204" pitchFamily="34" charset="0"/>
                <a:ea typeface="宋体" charset="-122"/>
              </a:rPr>
              <a:t>接收方的事件</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期望序号的报文段按序到达</a:t>
            </a:r>
            <a:r>
              <a:rPr lang="en-US" altLang="zh-CN" sz="1800" b="1" dirty="0">
                <a:latin typeface="Arial" panose="020B0604020202090204" pitchFamily="34" charset="0"/>
                <a:ea typeface="宋体" charset="-122"/>
              </a:rPr>
              <a:t>. </a:t>
            </a:r>
            <a:r>
              <a:rPr lang="zh-CN" altLang="en-US" sz="1800" b="1" dirty="0">
                <a:latin typeface="Arial" panose="020B0604020202090204" pitchFamily="34" charset="0"/>
                <a:ea typeface="宋体" charset="-122"/>
              </a:rPr>
              <a:t>所有</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在期望序号以前的报文段都</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被确认</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期望序号的报文段按序到达</a:t>
            </a:r>
            <a:r>
              <a:rPr lang="en-US" altLang="zh-CN" sz="1800" b="1" dirty="0" smtClean="0">
                <a:latin typeface="Arial" panose="020B0604020202090204" pitchFamily="34" charset="0"/>
                <a:ea typeface="宋体" charset="-122"/>
              </a:rPr>
              <a:t>.</a:t>
            </a:r>
            <a:endParaRPr lang="en-US" altLang="zh-CN" sz="1800" b="1" dirty="0" smtClean="0">
              <a:latin typeface="Arial" panose="020B0604020202090204" pitchFamily="34" charset="0"/>
              <a:ea typeface="宋体" charset="-122"/>
            </a:endParaRPr>
          </a:p>
          <a:p>
            <a:pPr>
              <a:spcBef>
                <a:spcPct val="0"/>
              </a:spcBef>
              <a:buFontTx/>
              <a:buNone/>
            </a:pPr>
            <a:r>
              <a:rPr lang="zh-CN" altLang="en-US" sz="1800" b="1" dirty="0" smtClean="0">
                <a:latin typeface="Arial" panose="020B0604020202090204" pitchFamily="34" charset="0"/>
                <a:ea typeface="宋体" charset="-122"/>
              </a:rPr>
              <a:t>另一个按序报文段等待发送</a:t>
            </a:r>
            <a:endParaRPr lang="zh-CN" altLang="en-US" sz="1800" b="1" dirty="0" smtClean="0">
              <a:latin typeface="Arial" panose="020B0604020202090204" pitchFamily="34" charset="0"/>
              <a:ea typeface="宋体" charset="-122"/>
            </a:endParaRPr>
          </a:p>
          <a:p>
            <a:pPr>
              <a:spcBef>
                <a:spcPct val="0"/>
              </a:spcBef>
              <a:buFontTx/>
              <a:buNone/>
            </a:pPr>
            <a:r>
              <a:rPr lang="en-US" altLang="zh-CN" sz="1800" b="1" dirty="0" smtClean="0">
                <a:latin typeface="Arial" panose="020B0604020202090204" pitchFamily="34" charset="0"/>
                <a:ea typeface="宋体" charset="-122"/>
              </a:rPr>
              <a:t>ACK</a:t>
            </a:r>
            <a:endParaRPr lang="en-US" altLang="zh-CN" sz="1800" b="1" dirty="0" smtClean="0">
              <a:latin typeface="Arial" panose="020B0604020202090204" pitchFamily="34" charset="0"/>
              <a:ea typeface="宋体" charset="-122"/>
            </a:endParaRPr>
          </a:p>
          <a:p>
            <a:pPr>
              <a:spcBef>
                <a:spcPct val="0"/>
              </a:spcBef>
              <a:buFontTx/>
              <a:buNone/>
            </a:pPr>
            <a:endParaRPr lang="en-US" altLang="zh-CN"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收到一个失序的报文段，高于</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期望的序号，检测到缝隙</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到达的报文段部分地或者完</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全地填充接收数据间隔</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endParaRPr lang="en-US" altLang="zh-CN" sz="1800" b="1" dirty="0">
              <a:latin typeface="Arial" panose="020B0604020202090204" pitchFamily="34" charset="0"/>
              <a:ea typeface="宋体" charset="-122"/>
            </a:endParaRPr>
          </a:p>
        </p:txBody>
      </p:sp>
      <p:sp>
        <p:nvSpPr>
          <p:cNvPr id="10" name="Rectangle 4"/>
          <p:cNvSpPr>
            <a:spLocks noChangeArrowheads="1"/>
          </p:cNvSpPr>
          <p:nvPr/>
        </p:nvSpPr>
        <p:spPr bwMode="auto">
          <a:xfrm>
            <a:off x="6172200" y="1447800"/>
            <a:ext cx="4343400" cy="51720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spcBef>
                <a:spcPct val="0"/>
              </a:spcBef>
              <a:buFontTx/>
              <a:buNone/>
            </a:pPr>
            <a:r>
              <a:rPr lang="en-US" altLang="zh-CN" sz="2400" b="1" dirty="0">
                <a:latin typeface="Arial" panose="020B0604020202090204" pitchFamily="34" charset="0"/>
                <a:ea typeface="宋体" charset="-122"/>
              </a:rPr>
              <a:t>TCP </a:t>
            </a:r>
            <a:r>
              <a:rPr lang="zh-CN" altLang="en-US" sz="2400" b="1" dirty="0">
                <a:latin typeface="Arial" panose="020B0604020202090204" pitchFamily="34" charset="0"/>
                <a:ea typeface="宋体" charset="-122"/>
              </a:rPr>
              <a:t>接收方行为</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延迟</a:t>
            </a:r>
            <a:r>
              <a:rPr lang="en-US" altLang="zh-CN" sz="1800" b="1" dirty="0">
                <a:latin typeface="Arial" panose="020B0604020202090204" pitchFamily="34" charset="0"/>
                <a:ea typeface="宋体" charset="-122"/>
              </a:rPr>
              <a:t>ACK. </a:t>
            </a:r>
            <a:r>
              <a:rPr lang="zh-CN" altLang="en-US" sz="1800" b="1" dirty="0">
                <a:latin typeface="Arial" panose="020B0604020202090204" pitchFamily="34" charset="0"/>
                <a:ea typeface="宋体" charset="-122"/>
              </a:rPr>
              <a:t>等到 </a:t>
            </a:r>
            <a:r>
              <a:rPr lang="en-US" altLang="zh-CN" sz="1800" b="1" dirty="0">
                <a:latin typeface="Arial" panose="020B0604020202090204" pitchFamily="34" charset="0"/>
                <a:ea typeface="宋体" charset="-122"/>
              </a:rPr>
              <a:t>500ms</a:t>
            </a:r>
            <a:r>
              <a:rPr lang="zh-CN" altLang="en-US" sz="1800" b="1" dirty="0">
                <a:latin typeface="Arial" panose="020B0604020202090204" pitchFamily="34" charset="0"/>
                <a:ea typeface="宋体" charset="-122"/>
              </a:rPr>
              <a:t>看是否有下一个</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报文段，如果没有，发送</a:t>
            </a:r>
            <a:r>
              <a:rPr lang="en-US" altLang="zh-CN" sz="1800" b="1" dirty="0">
                <a:latin typeface="Arial" panose="020B0604020202090204" pitchFamily="34" charset="0"/>
                <a:ea typeface="宋体" charset="-122"/>
              </a:rPr>
              <a:t>ACK</a:t>
            </a:r>
            <a:endParaRPr lang="en-US" altLang="zh-CN" sz="1800" b="1" dirty="0">
              <a:latin typeface="Arial" panose="020B0604020202090204" pitchFamily="34" charset="0"/>
              <a:ea typeface="宋体" charset="-122"/>
            </a:endParaRPr>
          </a:p>
          <a:p>
            <a:pPr>
              <a:spcBef>
                <a:spcPct val="0"/>
              </a:spcBef>
              <a:buFontTx/>
              <a:buNone/>
            </a:pPr>
            <a:endParaRPr lang="en-US" altLang="zh-CN" sz="1800" b="1" dirty="0">
              <a:latin typeface="Arial" panose="020B0604020202090204" pitchFamily="34" charset="0"/>
              <a:ea typeface="宋体" charset="-122"/>
            </a:endParaRPr>
          </a:p>
          <a:p>
            <a:pPr>
              <a:spcBef>
                <a:spcPct val="0"/>
              </a:spcBef>
              <a:buFontTx/>
              <a:buNone/>
            </a:pPr>
            <a:endParaRPr lang="en-US" altLang="zh-CN"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立即发送单个累积</a:t>
            </a:r>
            <a:r>
              <a:rPr lang="en-US" altLang="zh-CN" sz="1800" b="1" dirty="0">
                <a:latin typeface="Arial" panose="020B0604020202090204" pitchFamily="34" charset="0"/>
                <a:ea typeface="宋体" charset="-122"/>
              </a:rPr>
              <a:t>ACK, </a:t>
            </a:r>
            <a:endParaRPr lang="en-US" altLang="zh-CN"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确认两个有序的报文段</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立即发送重复 </a:t>
            </a:r>
            <a:r>
              <a:rPr lang="en-US" altLang="zh-CN" sz="1800" b="1" dirty="0">
                <a:latin typeface="Arial" panose="020B0604020202090204" pitchFamily="34" charset="0"/>
                <a:ea typeface="宋体" charset="-122"/>
              </a:rPr>
              <a:t>ACK, </a:t>
            </a:r>
            <a:endParaRPr lang="en-US" altLang="zh-CN"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指出期望的序号</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立即发送 </a:t>
            </a:r>
            <a:r>
              <a:rPr lang="en-US" altLang="zh-CN" sz="1800" b="1" dirty="0">
                <a:latin typeface="Arial" panose="020B0604020202090204" pitchFamily="34" charset="0"/>
                <a:ea typeface="宋体" charset="-122"/>
              </a:rPr>
              <a:t>ACK, </a:t>
            </a:r>
            <a:r>
              <a:rPr lang="zh-CN" altLang="en-US" sz="1800" b="1" dirty="0">
                <a:latin typeface="Arial" panose="020B0604020202090204" pitchFamily="34" charset="0"/>
                <a:ea typeface="宋体" charset="-122"/>
              </a:rPr>
              <a:t>证实缝隙低端的</a:t>
            </a:r>
            <a:endParaRPr lang="zh-CN" altLang="en-US" sz="1800" b="1" dirty="0">
              <a:latin typeface="Arial" panose="020B0604020202090204" pitchFamily="34" charset="0"/>
              <a:ea typeface="宋体" charset="-122"/>
            </a:endParaRPr>
          </a:p>
          <a:p>
            <a:pPr>
              <a:spcBef>
                <a:spcPct val="0"/>
              </a:spcBef>
              <a:buFontTx/>
              <a:buNone/>
            </a:pPr>
            <a:r>
              <a:rPr lang="zh-CN" altLang="en-US" sz="1800" b="1" dirty="0">
                <a:latin typeface="Arial" panose="020B0604020202090204" pitchFamily="34" charset="0"/>
                <a:ea typeface="宋体" charset="-122"/>
              </a:rPr>
              <a:t>报文段已经收到</a:t>
            </a:r>
            <a:endParaRPr lang="zh-CN" altLang="en-US" sz="1800" b="1" dirty="0">
              <a:latin typeface="Arial" panose="020B0604020202090204" pitchFamily="34" charset="0"/>
              <a:ea typeface="宋体" charset="-122"/>
            </a:endParaRPr>
          </a:p>
          <a:p>
            <a:pPr>
              <a:spcBef>
                <a:spcPct val="0"/>
              </a:spcBef>
              <a:buFontTx/>
              <a:buNone/>
            </a:pPr>
            <a:endParaRPr lang="zh-CN" altLang="en-US" sz="1800" b="1" dirty="0">
              <a:latin typeface="Arial" panose="020B0604020202090204" pitchFamily="34" charset="0"/>
              <a:ea typeface="宋体" charset="-122"/>
            </a:endParaRPr>
          </a:p>
          <a:p>
            <a:pPr>
              <a:spcBef>
                <a:spcPct val="0"/>
              </a:spcBef>
              <a:buFontTx/>
              <a:buNone/>
            </a:pPr>
            <a:endParaRPr lang="en-US" altLang="zh-CN" sz="1800" b="1" dirty="0">
              <a:latin typeface="Arial" panose="020B0604020202090204" pitchFamily="34" charset="0"/>
              <a:ea typeface="宋体" charset="-122"/>
            </a:endParaRPr>
          </a:p>
        </p:txBody>
      </p:sp>
      <p:sp>
        <p:nvSpPr>
          <p:cNvPr id="11" name="Line 5"/>
          <p:cNvSpPr>
            <a:spLocks noChangeShapeType="1"/>
          </p:cNvSpPr>
          <p:nvPr/>
        </p:nvSpPr>
        <p:spPr bwMode="auto">
          <a:xfrm>
            <a:off x="2533650" y="1912938"/>
            <a:ext cx="7885113"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2" name="Line 6"/>
          <p:cNvSpPr>
            <a:spLocks noChangeShapeType="1"/>
          </p:cNvSpPr>
          <p:nvPr/>
        </p:nvSpPr>
        <p:spPr bwMode="auto">
          <a:xfrm flipV="1">
            <a:off x="2505075" y="3094038"/>
            <a:ext cx="7896225"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3" name="Line 7"/>
          <p:cNvSpPr>
            <a:spLocks noChangeShapeType="1"/>
          </p:cNvSpPr>
          <p:nvPr/>
        </p:nvSpPr>
        <p:spPr bwMode="auto">
          <a:xfrm>
            <a:off x="2514600" y="4208463"/>
            <a:ext cx="7926388" cy="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4" name="Line 8"/>
          <p:cNvSpPr>
            <a:spLocks noChangeShapeType="1"/>
          </p:cNvSpPr>
          <p:nvPr/>
        </p:nvSpPr>
        <p:spPr bwMode="auto">
          <a:xfrm>
            <a:off x="2524125" y="5313363"/>
            <a:ext cx="7905750" cy="9525"/>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
        <p:nvSpPr>
          <p:cNvPr id="15" name="Line 9"/>
          <p:cNvSpPr>
            <a:spLocks noChangeShapeType="1"/>
          </p:cNvSpPr>
          <p:nvPr/>
        </p:nvSpPr>
        <p:spPr bwMode="auto">
          <a:xfrm>
            <a:off x="5963920" y="1447800"/>
            <a:ext cx="25400" cy="4762500"/>
          </a:xfrm>
          <a:prstGeom prst="line">
            <a:avLst/>
          </a:prstGeom>
          <a:noFill/>
          <a:ln w="25400">
            <a:solidFill>
              <a:schemeClr val="accent2"/>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fade">
                                      <p:cBhvr>
                                        <p:cTn id="18" dur="500"/>
                                        <p:tgtEl>
                                          <p:spTgt spid="8"/>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fade">
                                      <p:cBhvr>
                                        <p:cTn id="21" dur="500"/>
                                        <p:tgtEl>
                                          <p:spTgt spid="10"/>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14"/>
                                        </p:tgtEl>
                                        <p:attrNameLst>
                                          <p:attrName>style.visibility</p:attrName>
                                        </p:attrNameLst>
                                      </p:cBhvr>
                                      <p:to>
                                        <p:strVal val="visible"/>
                                      </p:to>
                                    </p:set>
                                    <p:animEffect transition="in" filter="fade">
                                      <p:cBhvr>
                                        <p:cTn id="33" dur="500"/>
                                        <p:tgtEl>
                                          <p:spTgt spid="14"/>
                                        </p:tgtEl>
                                      </p:cBhvr>
                                    </p:animEffect>
                                  </p:childTnLst>
                                </p:cTn>
                              </p:par>
                              <p:par>
                                <p:cTn id="34" presetID="10" presetClass="entr" presetSubtype="0" fill="hold" grpId="0" nodeType="withEffect">
                                  <p:stCondLst>
                                    <p:cond delay="0"/>
                                  </p:stCondLst>
                                  <p:childTnLst>
                                    <p:set>
                                      <p:cBhvr>
                                        <p:cTn id="35" dur="1" fill="hold">
                                          <p:stCondLst>
                                            <p:cond delay="0"/>
                                          </p:stCondLst>
                                        </p:cTn>
                                        <p:tgtEl>
                                          <p:spTgt spid="15"/>
                                        </p:tgtEl>
                                        <p:attrNameLst>
                                          <p:attrName>style.visibility</p:attrName>
                                        </p:attrNameLst>
                                      </p:cBhvr>
                                      <p:to>
                                        <p:strVal val="visible"/>
                                      </p:to>
                                    </p:set>
                                    <p:animEffect transition="in" filter="fade">
                                      <p:cBhvr>
                                        <p:cTn id="36"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P spid="8" grpId="0"/>
      <p:bldP spid="10" grpId="0"/>
      <p:bldP spid="11" grpId="0" animBg="1"/>
      <p:bldP spid="12" grpId="0" animBg="1"/>
      <p:bldP spid="13" grpId="0" animBg="1"/>
      <p:bldP spid="14" grpId="0" animBg="1"/>
      <p:bldP spid="15"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198880" y="1644036"/>
            <a:ext cx="9689148" cy="4048473"/>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400" dirty="0">
                <a:cs typeface="+mn-ea"/>
                <a:sym typeface="+mn-lt"/>
              </a:rPr>
              <a:t>问</a:t>
            </a:r>
            <a:r>
              <a:rPr lang="en-US" altLang="zh-CN" sz="2400" dirty="0">
                <a:cs typeface="+mn-ea"/>
                <a:sym typeface="+mn-lt"/>
              </a:rPr>
              <a:t>: </a:t>
            </a:r>
            <a:r>
              <a:rPr lang="zh-CN" altLang="en-US" sz="2400" dirty="0">
                <a:cs typeface="+mn-ea"/>
                <a:sym typeface="+mn-lt"/>
              </a:rPr>
              <a:t>如何估计 </a:t>
            </a:r>
            <a:r>
              <a:rPr lang="en-US" altLang="zh-CN" sz="2400" dirty="0">
                <a:cs typeface="+mn-ea"/>
                <a:sym typeface="+mn-lt"/>
              </a:rPr>
              <a:t>RTT?</a:t>
            </a:r>
            <a:endParaRPr lang="en-US" altLang="zh-CN" sz="2400" dirty="0">
              <a:cs typeface="+mn-ea"/>
              <a:sym typeface="+mn-lt"/>
            </a:endParaRPr>
          </a:p>
          <a:p>
            <a:pPr marL="285750" indent="-285750">
              <a:lnSpc>
                <a:spcPct val="120000"/>
              </a:lnSpc>
              <a:buFont typeface="Arial" panose="020B0604020202090204" pitchFamily="34" charset="0"/>
              <a:buChar char="•"/>
            </a:pPr>
            <a:r>
              <a:rPr lang="zh-CN" altLang="en-US" sz="2400" dirty="0">
                <a:cs typeface="+mn-ea"/>
                <a:sym typeface="+mn-lt"/>
              </a:rPr>
              <a:t>样本</a:t>
            </a:r>
            <a:r>
              <a:rPr lang="en-US" altLang="zh-CN" sz="2400" dirty="0">
                <a:cs typeface="+mn-ea"/>
                <a:sym typeface="+mn-lt"/>
              </a:rPr>
              <a:t>RTT</a:t>
            </a:r>
            <a:r>
              <a:rPr lang="zh-CN" altLang="en-US" sz="2400" dirty="0">
                <a:cs typeface="+mn-ea"/>
                <a:sym typeface="+mn-lt"/>
              </a:rPr>
              <a:t>（</a:t>
            </a:r>
            <a:r>
              <a:rPr lang="en-US" altLang="zh-CN" sz="2400" dirty="0" err="1">
                <a:cs typeface="+mn-ea"/>
                <a:sym typeface="+mn-lt"/>
              </a:rPr>
              <a:t>SampleRTT</a:t>
            </a:r>
            <a:r>
              <a:rPr lang="zh-CN" altLang="en-US" sz="2400" dirty="0">
                <a:cs typeface="+mn-ea"/>
                <a:sym typeface="+mn-lt"/>
              </a:rPr>
              <a:t>）</a:t>
            </a:r>
            <a:r>
              <a:rPr lang="en-US" altLang="zh-CN" sz="2400" dirty="0">
                <a:cs typeface="+mn-ea"/>
                <a:sym typeface="+mn-lt"/>
              </a:rPr>
              <a:t>: </a:t>
            </a:r>
            <a:r>
              <a:rPr lang="zh-CN" altLang="en-US" sz="2400" dirty="0">
                <a:cs typeface="+mn-ea"/>
                <a:sym typeface="+mn-lt"/>
              </a:rPr>
              <a:t>测量从报文段发送到收到确认的时间</a:t>
            </a:r>
            <a:endParaRPr lang="zh-CN" altLang="en-US" sz="2400" dirty="0">
              <a:cs typeface="+mn-ea"/>
              <a:sym typeface="+mn-lt"/>
            </a:endParaRPr>
          </a:p>
          <a:p>
            <a:pPr>
              <a:lnSpc>
                <a:spcPct val="120000"/>
              </a:lnSpc>
            </a:pPr>
            <a:r>
              <a:rPr lang="en-US" altLang="zh-CN" sz="2400" dirty="0">
                <a:cs typeface="+mn-ea"/>
                <a:sym typeface="+mn-lt"/>
              </a:rPr>
              <a:t>	- </a:t>
            </a:r>
            <a:r>
              <a:rPr lang="zh-CN" altLang="en-US" sz="2400" dirty="0">
                <a:cs typeface="+mn-ea"/>
                <a:sym typeface="+mn-lt"/>
              </a:rPr>
              <a:t>忽略重传</a:t>
            </a:r>
            <a:endParaRPr lang="zh-CN" altLang="en-US" sz="2400" dirty="0">
              <a:cs typeface="+mn-ea"/>
              <a:sym typeface="+mn-lt"/>
            </a:endParaRPr>
          </a:p>
          <a:p>
            <a:pPr marL="285750" indent="-285750">
              <a:lnSpc>
                <a:spcPct val="120000"/>
              </a:lnSpc>
              <a:buFont typeface="Arial" panose="020B0604020202090204" pitchFamily="34" charset="0"/>
              <a:buChar char="•"/>
            </a:pPr>
            <a:r>
              <a:rPr lang="zh-CN" altLang="en-US" sz="2400" dirty="0">
                <a:cs typeface="+mn-ea"/>
                <a:sym typeface="+mn-lt"/>
              </a:rPr>
              <a:t>样本</a:t>
            </a:r>
            <a:r>
              <a:rPr lang="en-US" altLang="zh-CN" sz="2400" dirty="0">
                <a:cs typeface="+mn-ea"/>
                <a:sym typeface="+mn-lt"/>
              </a:rPr>
              <a:t>RTT</a:t>
            </a:r>
            <a:r>
              <a:rPr lang="zh-CN" altLang="en-US" sz="2400" dirty="0">
                <a:cs typeface="+mn-ea"/>
                <a:sym typeface="+mn-lt"/>
              </a:rPr>
              <a:t>会变化</a:t>
            </a:r>
            <a:r>
              <a:rPr lang="en-US" altLang="zh-CN" sz="2400" dirty="0">
                <a:cs typeface="+mn-ea"/>
                <a:sym typeface="+mn-lt"/>
              </a:rPr>
              <a:t>,</a:t>
            </a:r>
            <a:r>
              <a:rPr lang="zh-CN" altLang="en-US" sz="2400" dirty="0">
                <a:cs typeface="+mn-ea"/>
                <a:sym typeface="+mn-lt"/>
              </a:rPr>
              <a:t>因此需要一个样本</a:t>
            </a:r>
            <a:r>
              <a:rPr lang="en-US" altLang="zh-CN" sz="2400" dirty="0">
                <a:cs typeface="+mn-ea"/>
                <a:sym typeface="+mn-lt"/>
              </a:rPr>
              <a:t>RTT</a:t>
            </a:r>
            <a:r>
              <a:rPr lang="zh-CN" altLang="en-US" sz="2400" dirty="0">
                <a:cs typeface="+mn-ea"/>
                <a:sym typeface="+mn-lt"/>
              </a:rPr>
              <a:t>均值（</a:t>
            </a:r>
            <a:r>
              <a:rPr lang="en-US" altLang="zh-CN" sz="2400" dirty="0">
                <a:cs typeface="+mn-ea"/>
                <a:sym typeface="+mn-lt"/>
              </a:rPr>
              <a:t>Estimated RTT</a:t>
            </a:r>
            <a:r>
              <a:rPr lang="zh-CN" altLang="en-US" sz="2400" dirty="0">
                <a:cs typeface="+mn-ea"/>
                <a:sym typeface="+mn-lt"/>
              </a:rPr>
              <a:t>）</a:t>
            </a:r>
            <a:endParaRPr lang="zh-CN" altLang="en-US" sz="2400" dirty="0">
              <a:cs typeface="+mn-ea"/>
              <a:sym typeface="+mn-lt"/>
            </a:endParaRPr>
          </a:p>
          <a:p>
            <a:pPr>
              <a:lnSpc>
                <a:spcPct val="120000"/>
              </a:lnSpc>
            </a:pPr>
            <a:r>
              <a:rPr lang="zh-CN" altLang="en-US" sz="2400" dirty="0">
                <a:cs typeface="+mn-ea"/>
                <a:sym typeface="+mn-lt"/>
              </a:rPr>
              <a:t> </a:t>
            </a:r>
            <a:r>
              <a:rPr lang="en-US" altLang="zh-CN" sz="2400" dirty="0">
                <a:cs typeface="+mn-ea"/>
                <a:sym typeface="+mn-lt"/>
              </a:rPr>
              <a:t>	- </a:t>
            </a:r>
            <a:r>
              <a:rPr lang="zh-CN" altLang="en-US" sz="2400" dirty="0">
                <a:cs typeface="+mn-ea"/>
                <a:sym typeface="+mn-lt"/>
              </a:rPr>
              <a:t>对收到的样本</a:t>
            </a:r>
            <a:r>
              <a:rPr lang="en-US" altLang="zh-CN" sz="2400" dirty="0">
                <a:cs typeface="+mn-ea"/>
                <a:sym typeface="+mn-lt"/>
              </a:rPr>
              <a:t>RTT</a:t>
            </a:r>
            <a:r>
              <a:rPr lang="zh-CN" altLang="en-US" sz="2400" dirty="0">
                <a:cs typeface="+mn-ea"/>
                <a:sym typeface="+mn-lt"/>
              </a:rPr>
              <a:t>要根据以下公式进行均值处理</a:t>
            </a:r>
            <a:endParaRPr lang="zh-CN" altLang="en-US" sz="2400" dirty="0">
              <a:cs typeface="+mn-ea"/>
              <a:sym typeface="+mn-lt"/>
            </a:endParaRPr>
          </a:p>
          <a:p>
            <a:pPr>
              <a:lnSpc>
                <a:spcPct val="120000"/>
              </a:lnSpc>
            </a:pPr>
            <a:r>
              <a:rPr lang="en-US" altLang="zh-CN" sz="2400" dirty="0">
                <a:cs typeface="+mn-ea"/>
                <a:sym typeface="+mn-lt"/>
              </a:rPr>
              <a:t>    </a:t>
            </a:r>
            <a:r>
              <a:rPr lang="en-US" altLang="zh-CN" sz="2400" dirty="0" err="1">
                <a:cs typeface="+mn-ea"/>
                <a:sym typeface="+mn-lt"/>
              </a:rPr>
              <a:t>EstimatedRTT</a:t>
            </a:r>
            <a:r>
              <a:rPr lang="en-US" altLang="zh-CN" sz="2400" dirty="0">
                <a:cs typeface="+mn-ea"/>
                <a:sym typeface="+mn-lt"/>
              </a:rPr>
              <a:t> = (1- </a:t>
            </a:r>
            <a:r>
              <a:rPr lang="en-US" altLang="zh-CN" sz="2400" b="1" dirty="0">
                <a:latin typeface="Courier New" panose="02070309020205020404" charset="0"/>
                <a:sym typeface="Symbol" charset="0"/>
              </a:rPr>
              <a:t></a:t>
            </a:r>
            <a:r>
              <a:rPr lang="en-US" altLang="zh-CN" sz="2400" dirty="0">
                <a:cs typeface="+mn-ea"/>
                <a:sym typeface="+mn-lt"/>
              </a:rPr>
              <a:t>)*</a:t>
            </a:r>
            <a:r>
              <a:rPr lang="en-US" altLang="zh-CN" sz="2400" dirty="0" err="1">
                <a:cs typeface="+mn-ea"/>
                <a:sym typeface="+mn-lt"/>
              </a:rPr>
              <a:t>EstimatedRTT</a:t>
            </a:r>
            <a:r>
              <a:rPr lang="en-US" altLang="zh-CN" sz="2400" dirty="0">
                <a:cs typeface="+mn-ea"/>
                <a:sym typeface="+mn-lt"/>
              </a:rPr>
              <a:t> +</a:t>
            </a:r>
            <a:r>
              <a:rPr lang="en-US" altLang="zh-CN" sz="2400" b="1" dirty="0">
                <a:latin typeface="Courier New" panose="02070309020205020404" charset="0"/>
                <a:sym typeface="Symbol" charset="0"/>
              </a:rPr>
              <a:t> </a:t>
            </a:r>
            <a:r>
              <a:rPr lang="en-US" altLang="zh-CN" sz="2400" dirty="0">
                <a:cs typeface="+mn-ea"/>
                <a:sym typeface="+mn-lt"/>
              </a:rPr>
              <a:t>*</a:t>
            </a:r>
            <a:r>
              <a:rPr lang="en-US" altLang="zh-CN" sz="2400" dirty="0" err="1">
                <a:cs typeface="+mn-ea"/>
                <a:sym typeface="+mn-lt"/>
              </a:rPr>
              <a:t>SampleRTT</a:t>
            </a:r>
            <a:endParaRPr lang="en-US" altLang="zh-CN" sz="2400" dirty="0">
              <a:cs typeface="+mn-ea"/>
              <a:sym typeface="+mn-lt"/>
            </a:endParaRPr>
          </a:p>
          <a:p>
            <a:pPr>
              <a:lnSpc>
                <a:spcPct val="120000"/>
              </a:lnSpc>
            </a:pPr>
            <a:r>
              <a:rPr lang="en-US" altLang="zh-CN" sz="2400" dirty="0">
                <a:cs typeface="+mn-ea"/>
                <a:sym typeface="+mn-lt"/>
              </a:rPr>
              <a:t>	</a:t>
            </a:r>
            <a:r>
              <a:rPr lang="zh-CN" altLang="en-US" sz="2400" dirty="0">
                <a:cs typeface="+mn-ea"/>
                <a:sym typeface="+mn-lt"/>
              </a:rPr>
              <a:t>上述均值计算被称为</a:t>
            </a:r>
            <a:r>
              <a:rPr lang="en-US" altLang="zh-CN" sz="2400" dirty="0">
                <a:cs typeface="+mn-ea"/>
                <a:sym typeface="+mn-lt"/>
              </a:rPr>
              <a:t>: </a:t>
            </a:r>
            <a:r>
              <a:rPr lang="zh-CN" altLang="en-US" sz="2400" dirty="0">
                <a:cs typeface="+mn-ea"/>
                <a:sym typeface="+mn-lt"/>
              </a:rPr>
              <a:t>指数加权移动平均，典型的</a:t>
            </a:r>
            <a:r>
              <a:rPr lang="en-US" altLang="zh-CN" sz="2400" dirty="0">
                <a:cs typeface="+mn-ea"/>
                <a:sym typeface="+mn-lt"/>
              </a:rPr>
              <a:t>: </a:t>
            </a:r>
            <a:r>
              <a:rPr lang="en-US" altLang="zh-CN" sz="2400" b="1" dirty="0">
                <a:latin typeface="Courier New" panose="02070309020205020404" charset="0"/>
                <a:sym typeface="Symbol" charset="0"/>
              </a:rPr>
              <a:t></a:t>
            </a:r>
            <a:r>
              <a:rPr lang="en-US" altLang="zh-CN" sz="2400" dirty="0">
                <a:cs typeface="+mn-ea"/>
                <a:sym typeface="+mn-lt"/>
              </a:rPr>
              <a:t> = 0.125</a:t>
            </a:r>
            <a:endParaRPr lang="en-US" altLang="zh-CN" sz="2400" dirty="0">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3173728" y="710268"/>
            <a:ext cx="5844549"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往返时延的估计和超时</a:t>
            </a:r>
            <a:endParaRPr lang="en-US" altLang="zh-CN" sz="3600" b="1" dirty="0">
              <a:solidFill>
                <a:schemeClr val="accent1"/>
              </a:soli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1337115" y="1331529"/>
            <a:ext cx="9194251" cy="5142843"/>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800" dirty="0">
                <a:solidFill>
                  <a:schemeClr val="tx1"/>
                </a:solidFill>
                <a:cs typeface="+mn-ea"/>
                <a:sym typeface="+mn-lt"/>
              </a:rPr>
              <a:t>设置超时</a:t>
            </a:r>
            <a:endParaRPr lang="zh-CN" altLang="en-US" sz="2800" dirty="0">
              <a:solidFill>
                <a:schemeClr val="tx1"/>
              </a:solidFill>
              <a:cs typeface="+mn-ea"/>
              <a:sym typeface="+mn-lt"/>
            </a:endParaRPr>
          </a:p>
          <a:p>
            <a:pPr marL="800100" lvl="1" indent="-342900">
              <a:lnSpc>
                <a:spcPct val="150000"/>
              </a:lnSpc>
              <a:buFont typeface="Arial" panose="020B0604020202090204" pitchFamily="34" charset="0"/>
              <a:buChar char="•"/>
            </a:pPr>
            <a:r>
              <a:rPr lang="en-US" altLang="zh-CN" sz="2000" dirty="0" err="1">
                <a:solidFill>
                  <a:schemeClr val="tx1"/>
                </a:solidFill>
                <a:cs typeface="+mn-ea"/>
                <a:sym typeface="+mn-lt"/>
              </a:rPr>
              <a:t>EstimtedRTT</a:t>
            </a:r>
            <a:r>
              <a:rPr lang="en-US" altLang="zh-CN" sz="2000" dirty="0">
                <a:solidFill>
                  <a:schemeClr val="tx1"/>
                </a:solidFill>
                <a:cs typeface="+mn-ea"/>
                <a:sym typeface="+mn-lt"/>
              </a:rPr>
              <a:t> </a:t>
            </a:r>
            <a:r>
              <a:rPr lang="zh-CN" altLang="en-US" sz="2000" dirty="0">
                <a:solidFill>
                  <a:schemeClr val="tx1"/>
                </a:solidFill>
                <a:cs typeface="+mn-ea"/>
                <a:sym typeface="+mn-lt"/>
              </a:rPr>
              <a:t>加上 </a:t>
            </a:r>
            <a:r>
              <a:rPr lang="zh-CN" altLang="en-US" sz="2000" dirty="0" smtClean="0">
                <a:solidFill>
                  <a:schemeClr val="tx1"/>
                </a:solidFill>
                <a:cs typeface="+mn-ea"/>
                <a:sym typeface="+mn-lt"/>
              </a:rPr>
              <a:t>“安全余量”</a:t>
            </a:r>
            <a:endParaRPr lang="en-US" altLang="zh-CN" sz="2000" dirty="0" smtClean="0">
              <a:solidFill>
                <a:schemeClr val="tx1"/>
              </a:solidFill>
              <a:cs typeface="+mn-ea"/>
              <a:sym typeface="+mn-lt"/>
            </a:endParaRPr>
          </a:p>
          <a:p>
            <a:pPr marL="800100" lvl="1" indent="-342900">
              <a:lnSpc>
                <a:spcPct val="150000"/>
              </a:lnSpc>
              <a:buFont typeface="Arial" panose="020B0604020202090204" pitchFamily="34" charset="0"/>
              <a:buChar char="•"/>
            </a:pPr>
            <a:r>
              <a:rPr lang="en-US" altLang="zh-CN" sz="2000" dirty="0" smtClean="0">
                <a:solidFill>
                  <a:srgbClr val="0070C0"/>
                </a:solidFill>
                <a:cs typeface="+mn-ea"/>
                <a:sym typeface="+mn-lt"/>
              </a:rPr>
              <a:t> </a:t>
            </a:r>
            <a:r>
              <a:rPr lang="en-US" altLang="zh-CN" sz="2000" dirty="0" err="1">
                <a:solidFill>
                  <a:srgbClr val="0070C0"/>
                </a:solidFill>
                <a:cs typeface="+mn-ea"/>
                <a:sym typeface="+mn-lt"/>
              </a:rPr>
              <a:t>EstimatedRTT</a:t>
            </a:r>
            <a:r>
              <a:rPr lang="zh-CN" altLang="en-US" sz="2000" dirty="0">
                <a:solidFill>
                  <a:srgbClr val="0070C0"/>
                </a:solidFill>
                <a:cs typeface="+mn-ea"/>
                <a:sym typeface="+mn-lt"/>
              </a:rPr>
              <a:t>变化大 </a:t>
            </a:r>
            <a:r>
              <a:rPr lang="en-US" altLang="zh-CN" sz="2000" dirty="0">
                <a:solidFill>
                  <a:srgbClr val="0070C0"/>
                </a:solidFill>
                <a:cs typeface="+mn-ea"/>
                <a:sym typeface="+mn-lt"/>
              </a:rPr>
              <a:t>-&gt; </a:t>
            </a:r>
            <a:r>
              <a:rPr lang="zh-CN" altLang="en-US" sz="2000" dirty="0">
                <a:solidFill>
                  <a:srgbClr val="0070C0"/>
                </a:solidFill>
                <a:cs typeface="+mn-ea"/>
                <a:sym typeface="+mn-lt"/>
              </a:rPr>
              <a:t>更大的安全余量</a:t>
            </a:r>
            <a:endParaRPr lang="zh-CN" altLang="en-US" sz="2000" dirty="0">
              <a:solidFill>
                <a:srgbClr val="0070C0"/>
              </a:solidFill>
              <a:cs typeface="+mn-ea"/>
              <a:sym typeface="+mn-lt"/>
            </a:endParaRPr>
          </a:p>
          <a:p>
            <a:pPr marL="342900" indent="-342900">
              <a:lnSpc>
                <a:spcPct val="150000"/>
              </a:lnSpc>
              <a:buFont typeface="Wingdings" panose="05000000000000000000" pitchFamily="2" charset="2"/>
              <a:buChar char="l"/>
            </a:pPr>
            <a:r>
              <a:rPr lang="en-US" altLang="zh-CN" sz="2400" dirty="0" err="1">
                <a:solidFill>
                  <a:schemeClr val="tx1"/>
                </a:solidFill>
                <a:cs typeface="+mn-ea"/>
                <a:sym typeface="+mn-lt"/>
              </a:rPr>
              <a:t>SampleRTT</a:t>
            </a:r>
            <a:r>
              <a:rPr lang="en-US" altLang="zh-CN" sz="2400" dirty="0">
                <a:solidFill>
                  <a:schemeClr val="tx1"/>
                </a:solidFill>
                <a:cs typeface="+mn-ea"/>
                <a:sym typeface="+mn-lt"/>
              </a:rPr>
              <a:t> </a:t>
            </a:r>
            <a:r>
              <a:rPr lang="zh-CN" altLang="en-US" sz="2400" dirty="0">
                <a:solidFill>
                  <a:schemeClr val="tx1"/>
                </a:solidFill>
                <a:cs typeface="+mn-ea"/>
                <a:sym typeface="+mn-lt"/>
              </a:rPr>
              <a:t>偏离 </a:t>
            </a:r>
            <a:r>
              <a:rPr lang="en-US" altLang="zh-CN" sz="2400" dirty="0" err="1">
                <a:solidFill>
                  <a:schemeClr val="tx1"/>
                </a:solidFill>
                <a:cs typeface="+mn-ea"/>
                <a:sym typeface="+mn-lt"/>
              </a:rPr>
              <a:t>EstimatedRTT</a:t>
            </a:r>
            <a:r>
              <a:rPr lang="zh-CN" altLang="en-US" sz="2400" dirty="0">
                <a:solidFill>
                  <a:schemeClr val="tx1"/>
                </a:solidFill>
                <a:cs typeface="+mn-ea"/>
                <a:sym typeface="+mn-lt"/>
              </a:rPr>
              <a:t>多少的估计</a:t>
            </a:r>
            <a:endParaRPr lang="en-US" altLang="zh-CN" sz="2400" dirty="0">
              <a:solidFill>
                <a:schemeClr val="tx1"/>
              </a:solidFill>
              <a:cs typeface="+mn-ea"/>
              <a:sym typeface="+mn-lt"/>
            </a:endParaRPr>
          </a:p>
          <a:p>
            <a:pPr>
              <a:lnSpc>
                <a:spcPct val="150000"/>
              </a:lnSpc>
            </a:pPr>
            <a:r>
              <a:rPr lang="en-US" altLang="zh-CN" sz="2400" dirty="0">
                <a:solidFill>
                  <a:schemeClr val="tx1"/>
                </a:solidFill>
                <a:cs typeface="+mn-ea"/>
              </a:rPr>
              <a:t>    </a:t>
            </a:r>
            <a:r>
              <a:rPr lang="en-US" altLang="zh-CN" sz="2400" dirty="0" err="1">
                <a:solidFill>
                  <a:schemeClr val="tx1"/>
                </a:solidFill>
                <a:cs typeface="+mn-ea"/>
              </a:rPr>
              <a:t>DevRTT</a:t>
            </a:r>
            <a:r>
              <a:rPr lang="en-US" altLang="zh-CN" sz="2400" dirty="0">
                <a:solidFill>
                  <a:schemeClr val="tx1"/>
                </a:solidFill>
                <a:cs typeface="+mn-ea"/>
              </a:rPr>
              <a:t> = (1-</a:t>
            </a:r>
            <a:r>
              <a:rPr lang="en-US" altLang="zh-CN" sz="2400" b="1" dirty="0">
                <a:solidFill>
                  <a:schemeClr val="tx1"/>
                </a:solidFill>
                <a:latin typeface="Courier New" panose="02070309020205020404" charset="0"/>
                <a:sym typeface="Symbol" charset="0"/>
              </a:rPr>
              <a:t></a:t>
            </a:r>
            <a:r>
              <a:rPr lang="en-US" altLang="zh-CN" sz="2400" dirty="0">
                <a:solidFill>
                  <a:schemeClr val="tx1"/>
                </a:solidFill>
                <a:cs typeface="+mn-ea"/>
              </a:rPr>
              <a:t>)*</a:t>
            </a:r>
            <a:r>
              <a:rPr lang="en-US" altLang="zh-CN" sz="2400" dirty="0" err="1">
                <a:solidFill>
                  <a:schemeClr val="tx1"/>
                </a:solidFill>
                <a:cs typeface="+mn-ea"/>
              </a:rPr>
              <a:t>DevRTT</a:t>
            </a:r>
            <a:r>
              <a:rPr lang="en-US" altLang="zh-CN" sz="2400" dirty="0">
                <a:solidFill>
                  <a:schemeClr val="tx1"/>
                </a:solidFill>
                <a:cs typeface="+mn-ea"/>
              </a:rPr>
              <a:t> +</a:t>
            </a:r>
            <a:r>
              <a:rPr lang="en-US" altLang="zh-CN" sz="2400" b="1" dirty="0">
                <a:solidFill>
                  <a:schemeClr val="tx1"/>
                </a:solidFill>
                <a:latin typeface="Courier New" panose="02070309020205020404" charset="0"/>
                <a:sym typeface="Symbol" charset="0"/>
              </a:rPr>
              <a:t></a:t>
            </a:r>
            <a:r>
              <a:rPr lang="en-US" altLang="zh-CN" sz="2400" dirty="0">
                <a:solidFill>
                  <a:schemeClr val="tx1"/>
                </a:solidFill>
                <a:cs typeface="+mn-ea"/>
              </a:rPr>
              <a:t>*| </a:t>
            </a:r>
            <a:r>
              <a:rPr lang="en-US" altLang="zh-CN" sz="2400" dirty="0" err="1">
                <a:solidFill>
                  <a:schemeClr val="tx1"/>
                </a:solidFill>
                <a:cs typeface="+mn-ea"/>
              </a:rPr>
              <a:t>SampleRTT-EstimatedRTT</a:t>
            </a:r>
            <a:r>
              <a:rPr lang="en-US" altLang="zh-CN" sz="2400" dirty="0">
                <a:solidFill>
                  <a:schemeClr val="tx1"/>
                </a:solidFill>
                <a:cs typeface="+mn-ea"/>
              </a:rPr>
              <a:t> |</a:t>
            </a:r>
            <a:endParaRPr lang="en-US" altLang="zh-CN" sz="2400" dirty="0">
              <a:solidFill>
                <a:schemeClr val="tx1"/>
              </a:solidFill>
              <a:cs typeface="+mn-ea"/>
            </a:endParaRPr>
          </a:p>
          <a:p>
            <a:pPr>
              <a:lnSpc>
                <a:spcPct val="150000"/>
              </a:lnSpc>
            </a:pPr>
            <a:r>
              <a:rPr lang="en-US" altLang="zh-CN" sz="2400" dirty="0">
                <a:solidFill>
                  <a:schemeClr val="tx1"/>
                </a:solidFill>
                <a:cs typeface="+mn-ea"/>
              </a:rPr>
              <a:t>    (</a:t>
            </a:r>
            <a:r>
              <a:rPr lang="zh-CN" altLang="en-US" sz="2400" dirty="0">
                <a:solidFill>
                  <a:schemeClr val="tx1"/>
                </a:solidFill>
                <a:cs typeface="+mn-ea"/>
              </a:rPr>
              <a:t>典型地</a:t>
            </a:r>
            <a:r>
              <a:rPr lang="en-US" altLang="zh-CN" sz="2400" dirty="0">
                <a:solidFill>
                  <a:schemeClr val="tx1"/>
                </a:solidFill>
                <a:cs typeface="+mn-ea"/>
              </a:rPr>
              <a:t>, </a:t>
            </a:r>
            <a:r>
              <a:rPr lang="en-US" altLang="zh-CN" sz="2400" b="1" dirty="0">
                <a:solidFill>
                  <a:schemeClr val="tx1"/>
                </a:solidFill>
                <a:latin typeface="Courier New" panose="02070309020205020404" charset="0"/>
                <a:sym typeface="Symbol" charset="0"/>
              </a:rPr>
              <a:t></a:t>
            </a:r>
            <a:r>
              <a:rPr lang="en-US" altLang="zh-CN" sz="2400" dirty="0">
                <a:solidFill>
                  <a:schemeClr val="tx1"/>
                </a:solidFill>
                <a:cs typeface="+mn-ea"/>
              </a:rPr>
              <a:t> = 0.25)</a:t>
            </a:r>
            <a:endParaRPr lang="en-US" altLang="zh-CN" sz="2400" dirty="0">
              <a:solidFill>
                <a:schemeClr val="tx1"/>
              </a:solidFill>
              <a:cs typeface="+mn-ea"/>
            </a:endParaRPr>
          </a:p>
          <a:p>
            <a:pPr marL="342900" indent="-342900">
              <a:lnSpc>
                <a:spcPct val="150000"/>
              </a:lnSpc>
              <a:buFont typeface="Wingdings" panose="05000000000000000000" pitchFamily="2" charset="2"/>
              <a:buChar char="l"/>
            </a:pPr>
            <a:r>
              <a:rPr lang="zh-CN" altLang="en-US" sz="2400" dirty="0" smtClean="0">
                <a:solidFill>
                  <a:schemeClr val="tx1"/>
                </a:solidFill>
                <a:cs typeface="+mn-ea"/>
              </a:rPr>
              <a:t>然后设置</a:t>
            </a:r>
            <a:r>
              <a:rPr lang="zh-CN" altLang="en-US" sz="2400" dirty="0">
                <a:solidFill>
                  <a:schemeClr val="tx1"/>
                </a:solidFill>
                <a:cs typeface="+mn-ea"/>
              </a:rPr>
              <a:t>超时时间间隔</a:t>
            </a:r>
            <a:r>
              <a:rPr lang="en-US" altLang="zh-CN" sz="2400" dirty="0">
                <a:solidFill>
                  <a:schemeClr val="tx1"/>
                </a:solidFill>
                <a:cs typeface="+mn-ea"/>
              </a:rPr>
              <a:t>:</a:t>
            </a:r>
            <a:endParaRPr lang="en-US" altLang="zh-CN" sz="2400" dirty="0">
              <a:solidFill>
                <a:schemeClr val="tx1"/>
              </a:solidFill>
              <a:cs typeface="+mn-ea"/>
              <a:sym typeface="+mn-lt"/>
            </a:endParaRPr>
          </a:p>
          <a:p>
            <a:pPr>
              <a:lnSpc>
                <a:spcPct val="150000"/>
              </a:lnSpc>
            </a:pPr>
            <a:r>
              <a:rPr lang="en-US" altLang="zh-CN" sz="2400" dirty="0">
                <a:solidFill>
                  <a:schemeClr val="tx1"/>
                </a:solidFill>
                <a:cs typeface="+mn-ea"/>
              </a:rPr>
              <a:t>    </a:t>
            </a:r>
            <a:r>
              <a:rPr lang="en-US" altLang="zh-CN" sz="2400" dirty="0" err="1">
                <a:solidFill>
                  <a:schemeClr val="tx1"/>
                </a:solidFill>
                <a:cs typeface="+mn-ea"/>
              </a:rPr>
              <a:t>TimeoutInterval</a:t>
            </a:r>
            <a:r>
              <a:rPr lang="en-US" altLang="zh-CN" sz="2400" dirty="0">
                <a:solidFill>
                  <a:schemeClr val="tx1"/>
                </a:solidFill>
                <a:cs typeface="+mn-ea"/>
              </a:rPr>
              <a:t> = </a:t>
            </a:r>
            <a:r>
              <a:rPr lang="en-US" altLang="zh-CN" sz="2400" dirty="0" err="1">
                <a:solidFill>
                  <a:schemeClr val="tx1"/>
                </a:solidFill>
                <a:cs typeface="+mn-ea"/>
              </a:rPr>
              <a:t>EstimatedRTT</a:t>
            </a:r>
            <a:r>
              <a:rPr lang="en-US" altLang="zh-CN" sz="2400" dirty="0">
                <a:solidFill>
                  <a:schemeClr val="tx1"/>
                </a:solidFill>
                <a:cs typeface="+mn-ea"/>
              </a:rPr>
              <a:t> + 4*</a:t>
            </a:r>
            <a:r>
              <a:rPr lang="en-US" altLang="zh-CN" sz="2400" dirty="0" err="1">
                <a:solidFill>
                  <a:schemeClr val="tx1"/>
                </a:solidFill>
                <a:cs typeface="+mn-ea"/>
              </a:rPr>
              <a:t>DevRTT</a:t>
            </a:r>
            <a:endParaRPr lang="zh-CN" altLang="en-US" sz="2400" dirty="0">
              <a:solidFill>
                <a:schemeClr val="tx1"/>
              </a:solidFill>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3233681" y="710268"/>
            <a:ext cx="5724644" cy="646331"/>
          </a:xfrm>
          <a:prstGeom prst="rect">
            <a:avLst/>
          </a:prstGeom>
        </p:spPr>
        <p:txBody>
          <a:bodyPr wrap="none">
            <a:spAutoFit/>
          </a:bodyPr>
          <a:lstStyle/>
          <a:p>
            <a:pPr algn="ctr"/>
            <a:r>
              <a:rPr lang="en-US" altLang="zh-CN" sz="3600" b="1" dirty="0">
                <a:solidFill>
                  <a:schemeClr val="accent1"/>
                </a:solidFill>
                <a:cs typeface="+mn-ea"/>
                <a:sym typeface="+mn-lt"/>
              </a:rPr>
              <a:t>TCP</a:t>
            </a:r>
            <a:r>
              <a:rPr lang="zh-CN" altLang="en-US" sz="3600" b="1" dirty="0">
                <a:solidFill>
                  <a:schemeClr val="accent1"/>
                </a:solidFill>
                <a:cs typeface="+mn-ea"/>
                <a:sym typeface="+mn-lt"/>
              </a:rPr>
              <a:t>往返时延的估计和超时</a:t>
            </a:r>
            <a:endParaRPr lang="en-US" altLang="zh-CN" sz="3600" b="1" dirty="0">
              <a:solidFill>
                <a:schemeClr val="accent1"/>
              </a:solidFill>
              <a:cs typeface="+mn-ea"/>
              <a:sym typeface="+mn-lt"/>
            </a:endParaRPr>
          </a:p>
        </p:txBody>
      </p:sp>
      <p:sp>
        <p:nvSpPr>
          <p:cNvPr id="6" name="TextBox 1"/>
          <p:cNvSpPr txBox="1">
            <a:spLocks noChangeArrowheads="1"/>
          </p:cNvSpPr>
          <p:nvPr/>
        </p:nvSpPr>
        <p:spPr bwMode="auto">
          <a:xfrm>
            <a:off x="7150429" y="6550223"/>
            <a:ext cx="450691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r>
              <a:rPr lang="en-US" altLang="zh-CN" sz="1400" dirty="0">
                <a:latin typeface="Arial" panose="020B0604020202090204" pitchFamily="34" charset="0"/>
              </a:rPr>
              <a:t>examples: h</a:t>
            </a:r>
            <a:r>
              <a:rPr lang="en-US" altLang="zh-CN" sz="1200" dirty="0">
                <a:latin typeface="Arial" panose="020B0604020202090204" pitchFamily="34" charset="0"/>
              </a:rPr>
              <a:t>ttp://gaia.cs.umass.edu/kurose_ross/interactive/</a:t>
            </a:r>
            <a:endParaRPr lang="en-US" altLang="zh-CN" sz="1200" dirty="0">
              <a:latin typeface="Arial" panose="020B0604020202090204" pitchFamily="34" charset="0"/>
            </a:endParaRPr>
          </a:p>
        </p:txBody>
      </p:sp>
      <p:pic>
        <p:nvPicPr>
          <p:cNvPr id="7" name="Picture 20" descr="alarm_clock_ringin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8651410" y="4931268"/>
            <a:ext cx="752475" cy="828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2"/>
                                        </p:tgtEl>
                                        <p:attrNameLst>
                                          <p:attrName>style.visibility</p:attrName>
                                        </p:attrNameLst>
                                      </p:cBhvr>
                                      <p:to>
                                        <p:strVal val="visible"/>
                                      </p:to>
                                    </p:set>
                                    <p:animEffect transition="in" filter="fade">
                                      <p:cBhvr>
                                        <p:cTn id="18"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40" grpId="0"/>
      <p:bldP spid="41"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3" name="圆角矩形 42"/>
          <p:cNvSpPr/>
          <p:nvPr/>
        </p:nvSpPr>
        <p:spPr>
          <a:xfrm>
            <a:off x="872359" y="1498131"/>
            <a:ext cx="10052105" cy="4723994"/>
          </a:xfrm>
          <a:prstGeom prst="roundRect">
            <a:avLst/>
          </a:prstGeom>
          <a:noFill/>
          <a:ln w="28575">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800" dirty="0">
                <a:solidFill>
                  <a:schemeClr val="tx1"/>
                </a:solidFill>
                <a:cs typeface="+mn-ea"/>
              </a:rPr>
              <a:t>设置超时</a:t>
            </a:r>
            <a:endParaRPr lang="zh-CN" altLang="en-US" sz="2800" dirty="0">
              <a:solidFill>
                <a:schemeClr val="tx1"/>
              </a:solidFill>
              <a:cs typeface="+mn-ea"/>
            </a:endParaRPr>
          </a:p>
          <a:p>
            <a:pPr marL="457200" indent="-457200">
              <a:lnSpc>
                <a:spcPct val="150000"/>
              </a:lnSpc>
              <a:buFont typeface="Arial" panose="020B0604020202090204" pitchFamily="34" charset="0"/>
              <a:buChar char="•"/>
            </a:pPr>
            <a:r>
              <a:rPr lang="zh-CN" altLang="en-US" sz="2400" dirty="0">
                <a:solidFill>
                  <a:schemeClr val="tx1"/>
                </a:solidFill>
                <a:cs typeface="+mn-ea"/>
              </a:rPr>
              <a:t>初始时</a:t>
            </a:r>
            <a:r>
              <a:rPr lang="en-US" altLang="zh-CN" sz="2400" dirty="0" err="1">
                <a:solidFill>
                  <a:schemeClr val="tx1"/>
                </a:solidFill>
                <a:cs typeface="+mn-ea"/>
              </a:rPr>
              <a:t>TimeoutInterval</a:t>
            </a:r>
            <a:r>
              <a:rPr lang="zh-CN" altLang="en-US" sz="2400" dirty="0">
                <a:solidFill>
                  <a:schemeClr val="tx1"/>
                </a:solidFill>
                <a:cs typeface="+mn-ea"/>
              </a:rPr>
              <a:t>设置为</a:t>
            </a:r>
            <a:r>
              <a:rPr lang="en-US" altLang="zh-CN" sz="2400" dirty="0">
                <a:solidFill>
                  <a:schemeClr val="tx1"/>
                </a:solidFill>
                <a:cs typeface="+mn-ea"/>
              </a:rPr>
              <a:t>1</a:t>
            </a:r>
            <a:r>
              <a:rPr lang="zh-CN" altLang="en-US" sz="2400" dirty="0">
                <a:solidFill>
                  <a:schemeClr val="tx1"/>
                </a:solidFill>
                <a:cs typeface="+mn-ea"/>
              </a:rPr>
              <a:t>秒</a:t>
            </a:r>
            <a:endParaRPr lang="zh-CN" altLang="en-US" sz="2400" dirty="0">
              <a:solidFill>
                <a:schemeClr val="tx1"/>
              </a:solidFill>
              <a:cs typeface="+mn-ea"/>
            </a:endParaRPr>
          </a:p>
          <a:p>
            <a:pPr marL="457200" indent="-457200">
              <a:lnSpc>
                <a:spcPct val="150000"/>
              </a:lnSpc>
              <a:buFont typeface="Arial" panose="020B0604020202090204" pitchFamily="34" charset="0"/>
              <a:buChar char="•"/>
            </a:pPr>
            <a:r>
              <a:rPr lang="zh-CN" altLang="en-US" sz="2400" dirty="0">
                <a:solidFill>
                  <a:schemeClr val="tx1"/>
                </a:solidFill>
                <a:cs typeface="+mn-ea"/>
              </a:rPr>
              <a:t>第一个样本</a:t>
            </a:r>
            <a:r>
              <a:rPr lang="en-US" altLang="zh-CN" sz="2400" dirty="0">
                <a:solidFill>
                  <a:schemeClr val="tx1"/>
                </a:solidFill>
                <a:cs typeface="+mn-ea"/>
              </a:rPr>
              <a:t>RTT</a:t>
            </a:r>
            <a:r>
              <a:rPr lang="zh-CN" altLang="en-US" sz="2400" dirty="0">
                <a:solidFill>
                  <a:schemeClr val="tx1"/>
                </a:solidFill>
                <a:cs typeface="+mn-ea"/>
              </a:rPr>
              <a:t>获得后， </a:t>
            </a:r>
            <a:r>
              <a:rPr lang="en-US" altLang="zh-CN" sz="2400" dirty="0" err="1">
                <a:solidFill>
                  <a:schemeClr val="tx1"/>
                </a:solidFill>
                <a:cs typeface="+mn-ea"/>
              </a:rPr>
              <a:t>EstimatedRTT</a:t>
            </a:r>
            <a:r>
              <a:rPr lang="en-US" altLang="zh-CN" sz="2400" dirty="0">
                <a:solidFill>
                  <a:schemeClr val="tx1"/>
                </a:solidFill>
                <a:cs typeface="+mn-ea"/>
              </a:rPr>
              <a:t>=</a:t>
            </a:r>
            <a:r>
              <a:rPr lang="en-US" altLang="zh-CN" sz="2400" dirty="0" err="1">
                <a:solidFill>
                  <a:schemeClr val="tx1"/>
                </a:solidFill>
                <a:cs typeface="+mn-ea"/>
              </a:rPr>
              <a:t>SampleRTT</a:t>
            </a:r>
            <a:r>
              <a:rPr lang="zh-CN" altLang="en-US" sz="2400" dirty="0">
                <a:solidFill>
                  <a:schemeClr val="tx1"/>
                </a:solidFill>
                <a:cs typeface="+mn-ea"/>
              </a:rPr>
              <a:t>，</a:t>
            </a:r>
            <a:endParaRPr lang="zh-CN" altLang="en-US" sz="2400" dirty="0">
              <a:solidFill>
                <a:schemeClr val="tx1"/>
              </a:solidFill>
              <a:cs typeface="+mn-ea"/>
            </a:endParaRPr>
          </a:p>
          <a:p>
            <a:pPr>
              <a:lnSpc>
                <a:spcPct val="150000"/>
              </a:lnSpc>
            </a:pPr>
            <a:r>
              <a:rPr lang="zh-CN" altLang="en-US" sz="2400" dirty="0">
                <a:solidFill>
                  <a:schemeClr val="tx1"/>
                </a:solidFill>
                <a:cs typeface="+mn-ea"/>
              </a:rPr>
              <a:t>    </a:t>
            </a:r>
            <a:r>
              <a:rPr lang="en-US" altLang="zh-CN" sz="2400" dirty="0" err="1">
                <a:solidFill>
                  <a:schemeClr val="tx1"/>
                </a:solidFill>
                <a:cs typeface="+mn-ea"/>
              </a:rPr>
              <a:t>DevRTT</a:t>
            </a:r>
            <a:r>
              <a:rPr lang="en-US" altLang="zh-CN" sz="2400" dirty="0">
                <a:solidFill>
                  <a:schemeClr val="tx1"/>
                </a:solidFill>
                <a:cs typeface="+mn-ea"/>
              </a:rPr>
              <a:t>=</a:t>
            </a:r>
            <a:r>
              <a:rPr lang="en-US" altLang="zh-CN" sz="2400" dirty="0" err="1">
                <a:solidFill>
                  <a:schemeClr val="tx1"/>
                </a:solidFill>
                <a:cs typeface="+mn-ea"/>
              </a:rPr>
              <a:t>SampleRTT</a:t>
            </a:r>
            <a:r>
              <a:rPr lang="en-US" altLang="zh-CN" sz="2400" dirty="0">
                <a:solidFill>
                  <a:schemeClr val="tx1"/>
                </a:solidFill>
                <a:cs typeface="+mn-ea"/>
              </a:rPr>
              <a:t>/2</a:t>
            </a:r>
            <a:r>
              <a:rPr lang="zh-CN" altLang="en-US" sz="2400" dirty="0">
                <a:solidFill>
                  <a:schemeClr val="tx1"/>
                </a:solidFill>
                <a:cs typeface="+mn-ea"/>
              </a:rPr>
              <a:t>， </a:t>
            </a:r>
            <a:endParaRPr lang="zh-CN" altLang="en-US" sz="2400" dirty="0">
              <a:solidFill>
                <a:schemeClr val="tx1"/>
              </a:solidFill>
              <a:cs typeface="+mn-ea"/>
            </a:endParaRPr>
          </a:p>
          <a:p>
            <a:pPr>
              <a:lnSpc>
                <a:spcPct val="150000"/>
              </a:lnSpc>
            </a:pPr>
            <a:r>
              <a:rPr lang="zh-CN" altLang="en-US" sz="2400" dirty="0">
                <a:solidFill>
                  <a:schemeClr val="tx1"/>
                </a:solidFill>
                <a:cs typeface="+mn-ea"/>
              </a:rPr>
              <a:t>    </a:t>
            </a:r>
            <a:r>
              <a:rPr lang="en-US" altLang="zh-CN" sz="2400" dirty="0" err="1">
                <a:solidFill>
                  <a:schemeClr val="tx1"/>
                </a:solidFill>
                <a:cs typeface="+mn-ea"/>
              </a:rPr>
              <a:t>TimeoutInterval</a:t>
            </a:r>
            <a:r>
              <a:rPr lang="en-US" altLang="zh-CN" sz="2400" dirty="0">
                <a:solidFill>
                  <a:schemeClr val="tx1"/>
                </a:solidFill>
                <a:cs typeface="+mn-ea"/>
              </a:rPr>
              <a:t> =</a:t>
            </a:r>
            <a:r>
              <a:rPr lang="en-US" altLang="zh-CN" sz="2400" dirty="0" err="1">
                <a:solidFill>
                  <a:schemeClr val="tx1"/>
                </a:solidFill>
                <a:cs typeface="+mn-ea"/>
              </a:rPr>
              <a:t>EstimatedRTT</a:t>
            </a:r>
            <a:r>
              <a:rPr lang="en-US" altLang="zh-CN" sz="2400" dirty="0">
                <a:solidFill>
                  <a:schemeClr val="tx1"/>
                </a:solidFill>
                <a:cs typeface="+mn-ea"/>
              </a:rPr>
              <a:t> + max (G, K*</a:t>
            </a:r>
            <a:r>
              <a:rPr lang="en-US" altLang="zh-CN" sz="2400" dirty="0" err="1">
                <a:solidFill>
                  <a:schemeClr val="tx1"/>
                </a:solidFill>
                <a:cs typeface="+mn-ea"/>
              </a:rPr>
              <a:t>DevRTT</a:t>
            </a:r>
            <a:r>
              <a:rPr lang="en-US" altLang="zh-CN" sz="2400" dirty="0">
                <a:solidFill>
                  <a:schemeClr val="tx1"/>
                </a:solidFill>
                <a:cs typeface="+mn-ea"/>
              </a:rPr>
              <a:t>)</a:t>
            </a:r>
            <a:br>
              <a:rPr lang="en-US" altLang="zh-CN" sz="2400" dirty="0">
                <a:solidFill>
                  <a:schemeClr val="tx1"/>
                </a:solidFill>
                <a:cs typeface="+mn-ea"/>
              </a:rPr>
            </a:br>
            <a:r>
              <a:rPr lang="en-US" altLang="zh-CN" sz="2400" dirty="0">
                <a:solidFill>
                  <a:schemeClr val="tx1"/>
                </a:solidFill>
                <a:cs typeface="+mn-ea"/>
              </a:rPr>
              <a:t> </a:t>
            </a:r>
            <a:r>
              <a:rPr lang="zh-CN" altLang="en-US" sz="2400" dirty="0">
                <a:solidFill>
                  <a:schemeClr val="tx1"/>
                </a:solidFill>
                <a:cs typeface="+mn-ea"/>
              </a:rPr>
              <a:t>（</a:t>
            </a:r>
            <a:r>
              <a:rPr lang="en-US" altLang="zh-CN" sz="2400" dirty="0">
                <a:solidFill>
                  <a:schemeClr val="tx1"/>
                </a:solidFill>
                <a:cs typeface="+mn-ea"/>
              </a:rPr>
              <a:t>K=4</a:t>
            </a:r>
            <a:r>
              <a:rPr lang="zh-CN" altLang="en-US" sz="2400" dirty="0">
                <a:solidFill>
                  <a:schemeClr val="tx1"/>
                </a:solidFill>
                <a:cs typeface="+mn-ea"/>
              </a:rPr>
              <a:t>，</a:t>
            </a:r>
            <a:r>
              <a:rPr lang="en-US" altLang="zh-CN" sz="2400" dirty="0">
                <a:solidFill>
                  <a:schemeClr val="tx1"/>
                </a:solidFill>
                <a:cs typeface="+mn-ea"/>
              </a:rPr>
              <a:t>G</a:t>
            </a:r>
            <a:r>
              <a:rPr lang="zh-CN" altLang="en-US" sz="2400" dirty="0">
                <a:solidFill>
                  <a:schemeClr val="tx1"/>
                </a:solidFill>
                <a:cs typeface="+mn-ea"/>
              </a:rPr>
              <a:t>是用户设置的时间粒度）</a:t>
            </a:r>
            <a:endParaRPr lang="zh-CN" altLang="en-US" sz="2400" dirty="0">
              <a:solidFill>
                <a:schemeClr val="tx1"/>
              </a:solidFill>
              <a:cs typeface="+mn-ea"/>
            </a:endParaRPr>
          </a:p>
          <a:p>
            <a:pPr marL="342900" indent="-342900">
              <a:lnSpc>
                <a:spcPct val="150000"/>
              </a:lnSpc>
              <a:buFont typeface="Wingdings" panose="05000000000000000000" pitchFamily="2" charset="2"/>
              <a:buChar char="l"/>
            </a:pPr>
            <a:endParaRPr lang="zh-CN" altLang="en-US" sz="2400" dirty="0">
              <a:solidFill>
                <a:schemeClr val="tx1"/>
              </a:solidFill>
              <a:cs typeface="+mn-ea"/>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2541182" y="710268"/>
            <a:ext cx="7109640" cy="646331"/>
          </a:xfrm>
          <a:prstGeom prst="rect">
            <a:avLst/>
          </a:prstGeom>
        </p:spPr>
        <p:txBody>
          <a:bodyPr wrap="none">
            <a:spAutoFit/>
          </a:bodyPr>
          <a:lstStyle/>
          <a:p>
            <a:pPr algn="ctr"/>
            <a:r>
              <a:rPr lang="en-US" altLang="zh-CN" sz="3600" b="1" dirty="0">
                <a:solidFill>
                  <a:schemeClr val="accent1"/>
                </a:solidFill>
                <a:cs typeface="+mn-ea"/>
                <a:sym typeface="+mn-lt"/>
              </a:rPr>
              <a:t>TCP</a:t>
            </a:r>
            <a:r>
              <a:rPr lang="zh-CN" altLang="en-US" sz="3600" b="1" dirty="0">
                <a:solidFill>
                  <a:schemeClr val="accent1"/>
                </a:solidFill>
                <a:cs typeface="+mn-ea"/>
                <a:sym typeface="+mn-lt"/>
              </a:rPr>
              <a:t>往返时延的估计和超时初始化</a:t>
            </a:r>
            <a:endParaRPr lang="en-US" altLang="zh-CN" sz="3600" b="1" dirty="0">
              <a:solidFill>
                <a:schemeClr val="accent1"/>
              </a:solidFill>
              <a:cs typeface="+mn-ea"/>
              <a:sym typeface="+mn-lt"/>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43"/>
                                        </p:tgtEl>
                                        <p:attrNameLst>
                                          <p:attrName>style.visibility</p:attrName>
                                        </p:attrNameLst>
                                      </p:cBhvr>
                                      <p:to>
                                        <p:strVal val="visible"/>
                                      </p:to>
                                    </p:set>
                                    <p:animEffect transition="in" filter="fade">
                                      <p:cBhvr>
                                        <p:cTn id="18" dur="500"/>
                                        <p:tgtEl>
                                          <p:spTgt spid="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 grpId="0" animBg="1"/>
      <p:bldP spid="40" grpId="0"/>
      <p:bldP spid="41"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907371" y="632694"/>
            <a:ext cx="2031325" cy="461665"/>
          </a:xfrm>
          <a:prstGeom prst="rect">
            <a:avLst/>
          </a:prstGeom>
        </p:spPr>
        <p:txBody>
          <a:bodyPr wrap="none">
            <a:spAutoFit/>
          </a:bodyPr>
          <a:lstStyle/>
          <a:p>
            <a:pPr algn="ctr"/>
            <a:r>
              <a:rPr lang="zh-CN" altLang="en-US" sz="2400" b="1" dirty="0">
                <a:solidFill>
                  <a:schemeClr val="accent1"/>
                </a:solidFill>
                <a:cs typeface="+mn-ea"/>
                <a:sym typeface="+mn-lt"/>
              </a:rPr>
              <a:t>超时间隔加倍</a:t>
            </a:r>
            <a:endParaRPr lang="en-US" altLang="zh-CN" sz="2400" b="1" dirty="0">
              <a:solidFill>
                <a:schemeClr val="accent1"/>
              </a:solidFill>
              <a:cs typeface="+mn-ea"/>
              <a:sym typeface="+mn-lt"/>
            </a:endParaRPr>
          </a:p>
        </p:txBody>
      </p:sp>
      <p:sp>
        <p:nvSpPr>
          <p:cNvPr id="7" name="Rectangle 3"/>
          <p:cNvSpPr txBox="1">
            <a:spLocks noChangeArrowheads="1"/>
          </p:cNvSpPr>
          <p:nvPr/>
        </p:nvSpPr>
        <p:spPr>
          <a:xfrm>
            <a:off x="307367" y="1068559"/>
            <a:ext cx="11080873" cy="2483881"/>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eaLnBrk="1">
              <a:lnSpc>
                <a:spcPct val="150000"/>
              </a:lnSpc>
            </a:pPr>
            <a:r>
              <a:rPr lang="en-US" altLang="zh-CN" sz="2000" kern="0" dirty="0" smtClean="0">
                <a:latin typeface="+mn-ea"/>
              </a:rPr>
              <a:t>TCP</a:t>
            </a:r>
            <a:r>
              <a:rPr lang="zh-CN" altLang="en-US" sz="2000" kern="0" dirty="0" smtClean="0">
                <a:latin typeface="+mn-ea"/>
              </a:rPr>
              <a:t>每次重传，都会把下一次的超时间隔设置为先前值的两倍。</a:t>
            </a:r>
            <a:endParaRPr lang="en-US" altLang="zh-CN" sz="2000" kern="0" dirty="0">
              <a:latin typeface="+mn-ea"/>
            </a:endParaRPr>
          </a:p>
          <a:p>
            <a:pPr eaLnBrk="1">
              <a:lnSpc>
                <a:spcPct val="150000"/>
              </a:lnSpc>
            </a:pPr>
            <a:r>
              <a:rPr lang="zh-CN" altLang="en-US" sz="2000" kern="0" dirty="0" smtClean="0">
                <a:latin typeface="+mn-ea"/>
              </a:rPr>
              <a:t>但是当</a:t>
            </a:r>
            <a:r>
              <a:rPr lang="zh-CN" altLang="en-US" sz="2000" kern="0" dirty="0" smtClean="0">
                <a:solidFill>
                  <a:srgbClr val="FF0066"/>
                </a:solidFill>
                <a:latin typeface="+mn-ea"/>
              </a:rPr>
              <a:t>收到上层应用的数据</a:t>
            </a:r>
            <a:r>
              <a:rPr lang="zh-CN" altLang="en-US" sz="2000" kern="0" dirty="0" smtClean="0">
                <a:latin typeface="+mn-ea"/>
              </a:rPr>
              <a:t>和</a:t>
            </a:r>
            <a:r>
              <a:rPr lang="zh-CN" altLang="en-US" sz="2000" kern="0" dirty="0" smtClean="0">
                <a:solidFill>
                  <a:srgbClr val="FF0066"/>
                </a:solidFill>
                <a:latin typeface="+mn-ea"/>
              </a:rPr>
              <a:t>收到</a:t>
            </a:r>
            <a:r>
              <a:rPr lang="en-US" altLang="zh-CN" sz="2000" kern="0" dirty="0" smtClean="0">
                <a:solidFill>
                  <a:srgbClr val="FF0066"/>
                </a:solidFill>
                <a:latin typeface="+mn-ea"/>
              </a:rPr>
              <a:t>ACK</a:t>
            </a:r>
            <a:r>
              <a:rPr lang="zh-CN" altLang="en-US" sz="2000" kern="0" dirty="0" smtClean="0">
                <a:latin typeface="+mn-ea"/>
              </a:rPr>
              <a:t>两个事件中的任何一个发生时，定时器的</a:t>
            </a:r>
            <a:r>
              <a:rPr lang="en-US" altLang="zh-CN" sz="2000" b="1" dirty="0" err="1">
                <a:solidFill>
                  <a:srgbClr val="0000FF"/>
                </a:solidFill>
                <a:latin typeface="+mn-ea"/>
              </a:rPr>
              <a:t>TimeoutInterval</a:t>
            </a:r>
            <a:r>
              <a:rPr lang="zh-CN" altLang="en-US" sz="2000" kern="0" dirty="0" smtClean="0">
                <a:latin typeface="+mn-ea"/>
              </a:rPr>
              <a:t>值恢复为由近期的</a:t>
            </a:r>
            <a:r>
              <a:rPr lang="en-US" altLang="zh-CN" sz="2000" b="1" dirty="0" err="1">
                <a:solidFill>
                  <a:srgbClr val="0000FF"/>
                </a:solidFill>
                <a:latin typeface="+mn-ea"/>
              </a:rPr>
              <a:t>EstimatedRTT</a:t>
            </a:r>
            <a:r>
              <a:rPr lang="zh-CN" altLang="en-US" sz="2000" kern="0" dirty="0" smtClean="0">
                <a:latin typeface="+mn-ea"/>
              </a:rPr>
              <a:t>和</a:t>
            </a:r>
            <a:r>
              <a:rPr lang="en-US" altLang="zh-CN" sz="2000" b="1" dirty="0" err="1" smtClean="0">
                <a:solidFill>
                  <a:srgbClr val="0000FF"/>
                </a:solidFill>
                <a:latin typeface="+mn-ea"/>
              </a:rPr>
              <a:t>DevRTT</a:t>
            </a:r>
            <a:r>
              <a:rPr lang="zh-CN" altLang="en-US" sz="2000" kern="0" dirty="0" smtClean="0">
                <a:latin typeface="+mn-ea"/>
              </a:rPr>
              <a:t>计算得到。</a:t>
            </a:r>
            <a:endParaRPr lang="en-US" altLang="zh-CN" sz="2000" kern="0" dirty="0" smtClean="0">
              <a:latin typeface="+mn-ea"/>
            </a:endParaRPr>
          </a:p>
          <a:p>
            <a:pPr eaLnBrk="1">
              <a:lnSpc>
                <a:spcPct val="150000"/>
              </a:lnSpc>
            </a:pPr>
            <a:r>
              <a:rPr lang="en-US" altLang="zh-CN" sz="2000" dirty="0" err="1">
                <a:cs typeface="+mn-ea"/>
              </a:rPr>
              <a:t>TimeoutInterval</a:t>
            </a:r>
            <a:r>
              <a:rPr lang="en-US" altLang="zh-CN" sz="2000" dirty="0">
                <a:cs typeface="+mn-ea"/>
              </a:rPr>
              <a:t> =</a:t>
            </a:r>
            <a:r>
              <a:rPr lang="en-US" altLang="zh-CN" sz="2000" dirty="0" err="1">
                <a:cs typeface="+mn-ea"/>
              </a:rPr>
              <a:t>EstimatedRTT</a:t>
            </a:r>
            <a:r>
              <a:rPr lang="en-US" altLang="zh-CN" sz="2000" dirty="0">
                <a:cs typeface="+mn-ea"/>
              </a:rPr>
              <a:t> + max (G, K*</a:t>
            </a:r>
            <a:r>
              <a:rPr lang="en-US" altLang="zh-CN" sz="2000" dirty="0" err="1">
                <a:cs typeface="+mn-ea"/>
              </a:rPr>
              <a:t>DevRTT</a:t>
            </a:r>
            <a:r>
              <a:rPr lang="en-US" altLang="zh-CN" sz="2000" dirty="0">
                <a:cs typeface="+mn-ea"/>
              </a:rPr>
              <a:t>)</a:t>
            </a:r>
            <a:br>
              <a:rPr lang="en-US" altLang="zh-CN" sz="2000" dirty="0">
                <a:cs typeface="+mn-ea"/>
              </a:rPr>
            </a:br>
            <a:r>
              <a:rPr lang="en-US" altLang="zh-CN" sz="2000" dirty="0">
                <a:cs typeface="+mn-ea"/>
              </a:rPr>
              <a:t> </a:t>
            </a:r>
            <a:r>
              <a:rPr lang="zh-CN" altLang="en-US" sz="2000" dirty="0">
                <a:cs typeface="+mn-ea"/>
              </a:rPr>
              <a:t>（</a:t>
            </a:r>
            <a:r>
              <a:rPr lang="en-US" altLang="zh-CN" sz="2000" dirty="0">
                <a:cs typeface="+mn-ea"/>
              </a:rPr>
              <a:t>K=4</a:t>
            </a:r>
            <a:r>
              <a:rPr lang="zh-CN" altLang="en-US" sz="2000" dirty="0">
                <a:cs typeface="+mn-ea"/>
              </a:rPr>
              <a:t>，</a:t>
            </a:r>
            <a:r>
              <a:rPr lang="en-US" altLang="zh-CN" sz="2000" dirty="0">
                <a:cs typeface="+mn-ea"/>
              </a:rPr>
              <a:t>G</a:t>
            </a:r>
            <a:r>
              <a:rPr lang="zh-CN" altLang="en-US" sz="2000" dirty="0">
                <a:cs typeface="+mn-ea"/>
              </a:rPr>
              <a:t>是用户设置的时间粒度</a:t>
            </a:r>
            <a:r>
              <a:rPr lang="zh-CN" altLang="en-US" sz="2000" dirty="0" smtClean="0">
                <a:cs typeface="+mn-ea"/>
              </a:rPr>
              <a:t>）</a:t>
            </a:r>
            <a:endParaRPr lang="en-US" altLang="zh-CN" sz="2000" dirty="0" smtClean="0">
              <a:cs typeface="+mn-ea"/>
            </a:endParaRPr>
          </a:p>
          <a:p>
            <a:pPr eaLnBrk="1">
              <a:lnSpc>
                <a:spcPct val="150000"/>
              </a:lnSpc>
            </a:pPr>
            <a:endParaRPr lang="en-US" altLang="zh-CN" sz="2000" kern="0" dirty="0" smtClean="0">
              <a:latin typeface="+mn-ea"/>
            </a:endParaRPr>
          </a:p>
          <a:p>
            <a:pPr eaLnBrk="1">
              <a:lnSpc>
                <a:spcPct val="150000"/>
              </a:lnSpc>
            </a:pPr>
            <a:endParaRPr lang="zh-CN" altLang="en-US" sz="2000" kern="0" dirty="0" smtClean="0">
              <a:latin typeface="+mn-ea"/>
            </a:endParaRPr>
          </a:p>
        </p:txBody>
      </p:sp>
      <p:sp>
        <p:nvSpPr>
          <p:cNvPr id="6" name="圆角矩形 5"/>
          <p:cNvSpPr/>
          <p:nvPr/>
        </p:nvSpPr>
        <p:spPr>
          <a:xfrm>
            <a:off x="307367" y="4065879"/>
            <a:ext cx="11746087" cy="2792121"/>
          </a:xfrm>
          <a:prstGeom prst="roundRect">
            <a:avLst/>
          </a:prstGeom>
          <a:noFill/>
          <a:ln w="127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20000"/>
              </a:lnSpc>
              <a:buFont typeface="Wingdings" panose="05000000000000000000" pitchFamily="2" charset="2"/>
              <a:buChar char="l"/>
            </a:pPr>
            <a:r>
              <a:rPr lang="zh-CN" altLang="en-US" sz="2000" dirty="0">
                <a:solidFill>
                  <a:schemeClr val="tx1"/>
                </a:solidFill>
                <a:cs typeface="+mn-ea"/>
                <a:sym typeface="+mn-lt"/>
              </a:rPr>
              <a:t>发送方可以在超时之前通过重复的</a:t>
            </a:r>
            <a:r>
              <a:rPr lang="en-US" altLang="zh-CN" sz="2000" dirty="0">
                <a:solidFill>
                  <a:schemeClr val="tx1"/>
                </a:solidFill>
                <a:cs typeface="+mn-ea"/>
                <a:sym typeface="+mn-lt"/>
              </a:rPr>
              <a:t>ACK</a:t>
            </a:r>
            <a:r>
              <a:rPr lang="zh-CN" altLang="en-US" sz="2000" dirty="0">
                <a:solidFill>
                  <a:schemeClr val="tx1"/>
                </a:solidFill>
                <a:cs typeface="+mn-ea"/>
                <a:sym typeface="+mn-lt"/>
              </a:rPr>
              <a:t>检测丢失报文段</a:t>
            </a:r>
            <a:endParaRPr lang="zh-CN" altLang="en-US" sz="2000" dirty="0">
              <a:solidFill>
                <a:schemeClr val="tx1"/>
              </a:solidFill>
              <a:cs typeface="+mn-ea"/>
              <a:sym typeface="+mn-lt"/>
            </a:endParaRPr>
          </a:p>
          <a:p>
            <a:pPr marL="342900" indent="-342900">
              <a:lnSpc>
                <a:spcPct val="150000"/>
              </a:lnSpc>
              <a:buFont typeface="Arial" panose="020B0604020202090204" pitchFamily="34" charset="0"/>
              <a:buChar char="•"/>
            </a:pPr>
            <a:r>
              <a:rPr lang="zh-CN" altLang="en-US" sz="2000" dirty="0">
                <a:solidFill>
                  <a:schemeClr val="tx1"/>
                </a:solidFill>
                <a:cs typeface="+mn-ea"/>
                <a:sym typeface="+mn-lt"/>
              </a:rPr>
              <a:t>发送方常常一个接一个地发送很多报文段</a:t>
            </a:r>
            <a:endParaRPr lang="zh-CN" altLang="en-US" sz="2000" dirty="0">
              <a:solidFill>
                <a:schemeClr val="tx1"/>
              </a:solidFill>
              <a:cs typeface="+mn-ea"/>
              <a:sym typeface="+mn-lt"/>
            </a:endParaRPr>
          </a:p>
          <a:p>
            <a:pPr marL="342900" indent="-342900">
              <a:lnSpc>
                <a:spcPct val="150000"/>
              </a:lnSpc>
              <a:buFont typeface="Arial" panose="020B0604020202090204" pitchFamily="34" charset="0"/>
              <a:buChar char="•"/>
            </a:pPr>
            <a:r>
              <a:rPr lang="zh-CN" altLang="en-US" sz="2000" dirty="0">
                <a:solidFill>
                  <a:schemeClr val="tx1"/>
                </a:solidFill>
                <a:cs typeface="+mn-ea"/>
                <a:sym typeface="+mn-lt"/>
              </a:rPr>
              <a:t>如果报文段丢失</a:t>
            </a:r>
            <a:r>
              <a:rPr lang="en-US" altLang="zh-CN" sz="2000" dirty="0">
                <a:solidFill>
                  <a:schemeClr val="tx1"/>
                </a:solidFill>
                <a:cs typeface="+mn-ea"/>
                <a:sym typeface="+mn-lt"/>
              </a:rPr>
              <a:t>,</a:t>
            </a:r>
            <a:r>
              <a:rPr lang="zh-CN" altLang="en-US" sz="2000" dirty="0">
                <a:solidFill>
                  <a:schemeClr val="tx1"/>
                </a:solidFill>
                <a:cs typeface="+mn-ea"/>
                <a:sym typeface="+mn-lt"/>
              </a:rPr>
              <a:t>则发送方将可能接收到很多重复的 </a:t>
            </a:r>
            <a:r>
              <a:rPr lang="en-US" altLang="zh-CN" sz="2000" dirty="0">
                <a:solidFill>
                  <a:schemeClr val="tx1"/>
                </a:solidFill>
                <a:cs typeface="+mn-ea"/>
                <a:sym typeface="+mn-lt"/>
              </a:rPr>
              <a:t>ACKs</a:t>
            </a:r>
            <a:endParaRPr lang="en-US" altLang="zh-CN" sz="2000" dirty="0">
              <a:solidFill>
                <a:schemeClr val="tx1"/>
              </a:solidFill>
              <a:cs typeface="+mn-ea"/>
              <a:sym typeface="+mn-lt"/>
            </a:endParaRPr>
          </a:p>
          <a:p>
            <a:pPr marL="342900" indent="-342900">
              <a:lnSpc>
                <a:spcPct val="150000"/>
              </a:lnSpc>
              <a:buFont typeface="Wingdings" panose="05000000000000000000" pitchFamily="2" charset="2"/>
              <a:buChar char="l"/>
            </a:pPr>
            <a:r>
              <a:rPr lang="zh-CN" altLang="en-US" sz="2000" dirty="0">
                <a:solidFill>
                  <a:schemeClr val="tx1"/>
                </a:solidFill>
                <a:cs typeface="+mn-ea"/>
                <a:sym typeface="+mn-lt"/>
              </a:rPr>
              <a:t>如果发送方</a:t>
            </a:r>
            <a:r>
              <a:rPr lang="zh-CN" altLang="en-US" sz="2000" dirty="0" smtClean="0">
                <a:solidFill>
                  <a:schemeClr val="tx1"/>
                </a:solidFill>
                <a:cs typeface="+mn-ea"/>
                <a:sym typeface="+mn-lt"/>
              </a:rPr>
              <a:t>收到</a:t>
            </a:r>
            <a:r>
              <a:rPr lang="en-US" altLang="zh-CN" sz="2000" dirty="0" smtClean="0">
                <a:solidFill>
                  <a:schemeClr val="tx1"/>
                </a:solidFill>
                <a:cs typeface="+mn-ea"/>
                <a:sym typeface="+mn-lt"/>
              </a:rPr>
              <a:t>4</a:t>
            </a:r>
            <a:r>
              <a:rPr lang="zh-CN" altLang="en-US" sz="2000" dirty="0">
                <a:solidFill>
                  <a:schemeClr val="tx1"/>
                </a:solidFill>
                <a:cs typeface="+mn-ea"/>
                <a:sym typeface="+mn-lt"/>
              </a:rPr>
              <a:t>个对同样报文段的</a:t>
            </a:r>
            <a:r>
              <a:rPr lang="zh-CN" altLang="en-US" sz="2000" dirty="0" smtClean="0">
                <a:solidFill>
                  <a:schemeClr val="tx1"/>
                </a:solidFill>
                <a:cs typeface="+mn-ea"/>
                <a:sym typeface="+mn-lt"/>
              </a:rPr>
              <a:t>确认，</a:t>
            </a:r>
            <a:r>
              <a:rPr lang="zh-CN" altLang="en-US" sz="2000" dirty="0">
                <a:solidFill>
                  <a:schemeClr val="tx1"/>
                </a:solidFill>
                <a:cs typeface="+mn-ea"/>
                <a:sym typeface="+mn-lt"/>
              </a:rPr>
              <a:t>则发送方认为该报文段之后的数据已经丢失。</a:t>
            </a:r>
            <a:endParaRPr lang="zh-CN" altLang="en-US" sz="2000" dirty="0">
              <a:solidFill>
                <a:schemeClr val="tx1"/>
              </a:solidFill>
              <a:cs typeface="+mn-ea"/>
              <a:sym typeface="+mn-lt"/>
            </a:endParaRPr>
          </a:p>
          <a:p>
            <a:pPr marL="342900" indent="-342900">
              <a:lnSpc>
                <a:spcPct val="150000"/>
              </a:lnSpc>
              <a:buFont typeface="Arial" panose="020B0604020202090204" pitchFamily="34" charset="0"/>
              <a:buChar char="•"/>
            </a:pPr>
            <a:r>
              <a:rPr lang="zh-CN" altLang="en-US" sz="2000" dirty="0">
                <a:solidFill>
                  <a:schemeClr val="tx1"/>
                </a:solidFill>
                <a:cs typeface="+mn-ea"/>
                <a:sym typeface="+mn-lt"/>
              </a:rPr>
              <a:t>启动</a:t>
            </a:r>
            <a:r>
              <a:rPr lang="zh-CN" altLang="en-US" sz="2000" dirty="0">
                <a:solidFill>
                  <a:srgbClr val="FF0000"/>
                </a:solidFill>
                <a:cs typeface="+mn-ea"/>
                <a:sym typeface="+mn-lt"/>
              </a:rPr>
              <a:t>快速重传</a:t>
            </a:r>
            <a:r>
              <a:rPr lang="en-US" altLang="zh-CN" sz="2000" dirty="0">
                <a:solidFill>
                  <a:srgbClr val="FF0000"/>
                </a:solidFill>
                <a:cs typeface="+mn-ea"/>
                <a:sym typeface="+mn-lt"/>
              </a:rPr>
              <a:t>:</a:t>
            </a:r>
            <a:r>
              <a:rPr lang="en-US" altLang="zh-CN" sz="2000" dirty="0">
                <a:solidFill>
                  <a:schemeClr val="tx1"/>
                </a:solidFill>
                <a:cs typeface="+mn-ea"/>
                <a:sym typeface="+mn-lt"/>
              </a:rPr>
              <a:t> </a:t>
            </a:r>
            <a:r>
              <a:rPr lang="zh-CN" altLang="en-US" sz="2000" dirty="0">
                <a:solidFill>
                  <a:schemeClr val="tx1"/>
                </a:solidFill>
                <a:cs typeface="+mn-ea"/>
                <a:sym typeface="+mn-lt"/>
              </a:rPr>
              <a:t>在定时器超时之前重发丢失的报文段</a:t>
            </a:r>
            <a:endParaRPr lang="zh-CN" altLang="en-US" sz="2000" dirty="0">
              <a:solidFill>
                <a:schemeClr val="tx1"/>
              </a:solidFill>
              <a:cs typeface="+mn-ea"/>
              <a:sym typeface="+mn-lt"/>
            </a:endParaRPr>
          </a:p>
        </p:txBody>
      </p:sp>
      <p:sp>
        <p:nvSpPr>
          <p:cNvPr id="8" name="矩形 7"/>
          <p:cNvSpPr/>
          <p:nvPr/>
        </p:nvSpPr>
        <p:spPr>
          <a:xfrm>
            <a:off x="504622" y="3835046"/>
            <a:ext cx="1415772" cy="461665"/>
          </a:xfrm>
          <a:prstGeom prst="rect">
            <a:avLst/>
          </a:prstGeom>
        </p:spPr>
        <p:txBody>
          <a:bodyPr wrap="none">
            <a:spAutoFit/>
          </a:bodyPr>
          <a:lstStyle/>
          <a:p>
            <a:pPr algn="ctr"/>
            <a:r>
              <a:rPr lang="zh-CN" altLang="en-US" sz="2400" b="1" dirty="0">
                <a:solidFill>
                  <a:schemeClr val="accent1"/>
                </a:solidFill>
                <a:cs typeface="+mn-ea"/>
                <a:sym typeface="+mn-lt"/>
              </a:rPr>
              <a:t>快速重传</a:t>
            </a:r>
            <a:endParaRPr lang="en-US" altLang="zh-CN" sz="2400" b="1" dirty="0">
              <a:solidFill>
                <a:schemeClr val="accent1"/>
              </a:solidFill>
              <a:cs typeface="+mn-ea"/>
              <a:sym typeface="+mn-lt"/>
            </a:endParaRPr>
          </a:p>
        </p:txBody>
      </p:sp>
    </p:spTree>
  </p:cSld>
  <p:clrMapOvr>
    <a:masterClrMapping/>
  </p:clrMapOvr>
  <p:transition spd="slow">
    <p:wipe/>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3957579" y="483981"/>
            <a:ext cx="4280019"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流控</a:t>
            </a:r>
            <a:r>
              <a:rPr lang="en-US" altLang="zh-CN" sz="3600" b="1" dirty="0">
                <a:solidFill>
                  <a:schemeClr val="accent1"/>
                </a:solidFill>
                <a:cs typeface="+mn-ea"/>
                <a:sym typeface="+mn-lt"/>
              </a:rPr>
              <a:t>: </a:t>
            </a:r>
            <a:r>
              <a:rPr lang="zh-CN" altLang="en-US" sz="3600" b="1" dirty="0">
                <a:solidFill>
                  <a:schemeClr val="accent1"/>
                </a:solidFill>
                <a:cs typeface="+mn-ea"/>
                <a:sym typeface="+mn-lt"/>
              </a:rPr>
              <a:t>如何工作</a:t>
            </a:r>
            <a:endParaRPr lang="en-US" altLang="zh-CN" sz="3600" b="1" dirty="0">
              <a:solidFill>
                <a:schemeClr val="accent1"/>
              </a:solidFill>
              <a:cs typeface="+mn-ea"/>
              <a:sym typeface="+mn-lt"/>
            </a:endParaRPr>
          </a:p>
        </p:txBody>
      </p:sp>
      <p:sp>
        <p:nvSpPr>
          <p:cNvPr id="75" name="页脚占位符 5"/>
          <p:cNvSpPr txBox="1"/>
          <p:nvPr/>
        </p:nvSpPr>
        <p:spPr>
          <a:xfrm>
            <a:off x="7389308" y="6488482"/>
            <a:ext cx="2895600" cy="457200"/>
          </a:xfrm>
          <a:prstGeom prst="rect">
            <a:avLst/>
          </a:prstGeom>
        </p:spPr>
        <p:txBody>
          <a:bodyP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defRPr/>
            </a:pPr>
            <a:r>
              <a:rPr lang="en-US" altLang="zh-CN" smtClean="0"/>
              <a:t> </a:t>
            </a:r>
            <a:r>
              <a:rPr lang="zh-CN" altLang="en-US" smtClean="0">
                <a:latin typeface="Comic Sans MS" panose="030F0902030302020204" pitchFamily="66" charset="0"/>
              </a:rPr>
              <a:t>运输层</a:t>
            </a:r>
            <a:endParaRPr lang="zh-CN" altLang="en-US">
              <a:latin typeface="Comic Sans MS" panose="030F0902030302020204" pitchFamily="66" charset="0"/>
            </a:endParaRPr>
          </a:p>
        </p:txBody>
      </p:sp>
      <p:sp>
        <p:nvSpPr>
          <p:cNvPr id="76" name="灯片编号占位符 6"/>
          <p:cNvSpPr txBox="1"/>
          <p:nvPr/>
        </p:nvSpPr>
        <p:spPr>
          <a:xfrm>
            <a:off x="10142033" y="6488482"/>
            <a:ext cx="676275" cy="457200"/>
          </a:xfrm>
          <a:prstGeom prst="rect">
            <a:avLst/>
          </a:prstGeom>
          <a:noFill/>
        </p:spPr>
        <p:txBody>
          <a:bodyPr/>
          <a:lstStyle>
            <a:defPPr>
              <a:defRPr lang="zh-CN"/>
            </a:defPPr>
            <a:lvl1pPr marL="0" algn="l" defTabSz="914400" rtl="0" eaLnBrk="1" latinLnBrk="0" hangingPunct="1">
              <a:spcBef>
                <a:spcPct val="20000"/>
              </a:spcBef>
              <a:buClr>
                <a:schemeClr val="accent2"/>
              </a:buClr>
              <a:buSzPct val="85000"/>
              <a:buFont typeface="ZapfDingbats" pitchFamily="82" charset="2"/>
              <a:buChar char="r"/>
              <a:defRPr sz="2800" kern="1200">
                <a:solidFill>
                  <a:schemeClr val="tx1"/>
                </a:solidFill>
                <a:latin typeface="Times New Roman" panose="02020503050405090304" pitchFamily="18" charset="0"/>
                <a:ea typeface="宋体" charset="-122"/>
                <a:cs typeface="+mn-cs"/>
              </a:defRPr>
            </a:lvl1pPr>
            <a:lvl2pPr marL="742950" indent="-285750" algn="l" defTabSz="914400" rtl="0" eaLnBrk="1" latinLnBrk="0" hangingPunct="1">
              <a:spcBef>
                <a:spcPct val="20000"/>
              </a:spcBef>
              <a:buClr>
                <a:schemeClr val="accent2"/>
              </a:buClr>
              <a:buSzPct val="75000"/>
              <a:buFont typeface="ZapfDingbats" pitchFamily="82" charset="2"/>
              <a:buChar char="m"/>
              <a:defRPr sz="2400" kern="1200">
                <a:solidFill>
                  <a:schemeClr val="tx1"/>
                </a:solidFill>
                <a:latin typeface="Times New Roman" panose="02020503050405090304" pitchFamily="18" charset="0"/>
                <a:ea typeface="宋体" charset="-122"/>
                <a:cs typeface="+mn-cs"/>
              </a:defRPr>
            </a:lvl2pPr>
            <a:lvl3pPr marL="1143000" indent="-228600" algn="l" defTabSz="914400" rtl="0" eaLnBrk="1" latinLnBrk="0" hangingPunct="1">
              <a:spcBef>
                <a:spcPct val="20000"/>
              </a:spcBef>
              <a:buChar char="•"/>
              <a:defRPr sz="2000" kern="1200">
                <a:solidFill>
                  <a:schemeClr val="tx1"/>
                </a:solidFill>
                <a:latin typeface="Times New Roman" panose="02020503050405090304" pitchFamily="18" charset="0"/>
                <a:ea typeface="宋体" charset="-122"/>
                <a:cs typeface="+mn-cs"/>
              </a:defRPr>
            </a:lvl3pPr>
            <a:lvl4pPr marL="1600200" indent="-228600" algn="l" defTabSz="914400" rtl="0" eaLnBrk="1" latinLnBrk="0" hangingPunct="1">
              <a:spcBef>
                <a:spcPct val="20000"/>
              </a:spcBef>
              <a:buChar char="–"/>
              <a:defRPr sz="2000" kern="1200">
                <a:solidFill>
                  <a:schemeClr val="tx1"/>
                </a:solidFill>
                <a:latin typeface="Times New Roman" panose="02020503050405090304" pitchFamily="18" charset="0"/>
                <a:ea typeface="宋体" charset="-122"/>
                <a:cs typeface="+mn-cs"/>
              </a:defRPr>
            </a:lvl4pPr>
            <a:lvl5pPr marL="2057400" indent="-228600" algn="l" defTabSz="914400" rtl="0" eaLnBrk="1" latinLnBrk="0" hangingPunct="1">
              <a:spcBef>
                <a:spcPct val="20000"/>
              </a:spcBef>
              <a:buChar char="»"/>
              <a:defRPr sz="2000" kern="1200">
                <a:solidFill>
                  <a:schemeClr val="tx1"/>
                </a:solidFill>
                <a:latin typeface="Times New Roman" panose="02020503050405090304" pitchFamily="18" charset="0"/>
                <a:ea typeface="宋体" charset="-122"/>
                <a:cs typeface="+mn-cs"/>
              </a:defRPr>
            </a:lvl5pPr>
            <a:lvl6pPr marL="2514600" indent="-228600" algn="l" defTabSz="914400" rtl="0" eaLnBrk="0" fontAlgn="base" latinLnBrk="0" hangingPunct="0">
              <a:spcBef>
                <a:spcPct val="20000"/>
              </a:spcBef>
              <a:spcAft>
                <a:spcPct val="0"/>
              </a:spcAft>
              <a:buChar char="»"/>
              <a:defRPr sz="2000" kern="1200">
                <a:solidFill>
                  <a:schemeClr val="tx1"/>
                </a:solidFill>
                <a:latin typeface="Times New Roman" panose="02020503050405090304" pitchFamily="18" charset="0"/>
                <a:ea typeface="宋体" charset="-122"/>
                <a:cs typeface="+mn-cs"/>
              </a:defRPr>
            </a:lvl6pPr>
            <a:lvl7pPr marL="2971800" indent="-228600" algn="l" defTabSz="914400" rtl="0" eaLnBrk="0" fontAlgn="base" latinLnBrk="0" hangingPunct="0">
              <a:spcBef>
                <a:spcPct val="20000"/>
              </a:spcBef>
              <a:spcAft>
                <a:spcPct val="0"/>
              </a:spcAft>
              <a:buChar char="»"/>
              <a:defRPr sz="2000" kern="1200">
                <a:solidFill>
                  <a:schemeClr val="tx1"/>
                </a:solidFill>
                <a:latin typeface="Times New Roman" panose="02020503050405090304" pitchFamily="18" charset="0"/>
                <a:ea typeface="宋体" charset="-122"/>
                <a:cs typeface="+mn-cs"/>
              </a:defRPr>
            </a:lvl7pPr>
            <a:lvl8pPr marL="3429000" indent="-228600" algn="l" defTabSz="914400" rtl="0" eaLnBrk="0" fontAlgn="base" latinLnBrk="0" hangingPunct="0">
              <a:spcBef>
                <a:spcPct val="20000"/>
              </a:spcBef>
              <a:spcAft>
                <a:spcPct val="0"/>
              </a:spcAft>
              <a:buChar char="»"/>
              <a:defRPr sz="2000" kern="1200">
                <a:solidFill>
                  <a:schemeClr val="tx1"/>
                </a:solidFill>
                <a:latin typeface="Times New Roman" panose="02020503050405090304" pitchFamily="18" charset="0"/>
                <a:ea typeface="宋体" charset="-122"/>
                <a:cs typeface="+mn-cs"/>
              </a:defRPr>
            </a:lvl8pPr>
            <a:lvl9pPr marL="3886200" indent="-228600" algn="l" defTabSz="914400" rtl="0" eaLnBrk="0" fontAlgn="base" latinLnBrk="0" hangingPunct="0">
              <a:spcBef>
                <a:spcPct val="20000"/>
              </a:spcBef>
              <a:spcAft>
                <a:spcPct val="0"/>
              </a:spcAft>
              <a:buChar char="»"/>
              <a:defRPr sz="2000" kern="1200">
                <a:solidFill>
                  <a:schemeClr val="tx1"/>
                </a:solidFill>
                <a:latin typeface="Times New Roman" panose="02020503050405090304" pitchFamily="18" charset="0"/>
                <a:ea typeface="宋体" charset="-122"/>
                <a:cs typeface="+mn-cs"/>
              </a:defRPr>
            </a:lvl9pPr>
          </a:lstStyle>
          <a:p>
            <a:pPr algn="r">
              <a:spcBef>
                <a:spcPct val="0"/>
              </a:spcBef>
              <a:buClrTx/>
              <a:buSzTx/>
              <a:buFontTx/>
              <a:buNone/>
            </a:pPr>
            <a:fld id="{E89305E2-9F9A-4FAD-B088-505D195CE5B7}" type="slidenum">
              <a:rPr lang="en-US" altLang="zh-CN" sz="1400" smtClean="0">
                <a:latin typeface="Arial" panose="020B0604020202090204" pitchFamily="34" charset="0"/>
              </a:rPr>
            </a:fld>
            <a:endParaRPr lang="en-US" altLang="zh-CN" sz="1400">
              <a:latin typeface="Arial" panose="020B0604020202090204" pitchFamily="34" charset="0"/>
            </a:endParaRPr>
          </a:p>
        </p:txBody>
      </p:sp>
      <p:sp>
        <p:nvSpPr>
          <p:cNvPr id="77" name="Rectangle 3"/>
          <p:cNvSpPr txBox="1">
            <a:spLocks noChangeArrowheads="1"/>
          </p:cNvSpPr>
          <p:nvPr/>
        </p:nvSpPr>
        <p:spPr>
          <a:xfrm>
            <a:off x="741122" y="3364282"/>
            <a:ext cx="5121416" cy="29718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spcBef>
                <a:spcPts val="0"/>
              </a:spcBef>
              <a:buFont typeface="ZapfDingbats" pitchFamily="82" charset="2"/>
              <a:buNone/>
            </a:pPr>
            <a:r>
              <a:rPr lang="zh-CN" altLang="en-US" sz="2400" dirty="0" smtClean="0">
                <a:latin typeface="+mn-ea"/>
              </a:rPr>
              <a:t>(假设 </a:t>
            </a:r>
            <a:r>
              <a:rPr lang="en-US" altLang="zh-CN" sz="2400" dirty="0" smtClean="0">
                <a:latin typeface="+mn-ea"/>
              </a:rPr>
              <a:t>TCP </a:t>
            </a:r>
            <a:r>
              <a:rPr lang="zh-CN" altLang="en-US" sz="2400" dirty="0" smtClean="0">
                <a:latin typeface="+mn-ea"/>
              </a:rPr>
              <a:t>接收方丢弃失序的报文段)</a:t>
            </a:r>
            <a:endParaRPr lang="zh-CN" altLang="en-US" sz="2400" dirty="0" smtClean="0">
              <a:latin typeface="+mn-ea"/>
            </a:endParaRPr>
          </a:p>
          <a:p>
            <a:pPr>
              <a:lnSpc>
                <a:spcPct val="120000"/>
              </a:lnSpc>
              <a:spcBef>
                <a:spcPts val="0"/>
              </a:spcBef>
            </a:pPr>
            <a:r>
              <a:rPr lang="zh-CN" altLang="en-US" sz="2400" dirty="0" smtClean="0">
                <a:latin typeface="+mn-ea"/>
              </a:rPr>
              <a:t>缓冲区的剩余空间</a:t>
            </a:r>
            <a:endParaRPr lang="zh-CN" altLang="en-US" sz="2400" dirty="0" smtClean="0">
              <a:latin typeface="+mn-ea"/>
            </a:endParaRPr>
          </a:p>
          <a:p>
            <a:pPr>
              <a:lnSpc>
                <a:spcPct val="120000"/>
              </a:lnSpc>
              <a:spcBef>
                <a:spcPts val="0"/>
              </a:spcBef>
              <a:buFont typeface="ZapfDingbats" pitchFamily="82" charset="2"/>
              <a:buNone/>
            </a:pPr>
            <a:r>
              <a:rPr lang="en-US" altLang="zh-CN" sz="2000" dirty="0" smtClean="0">
                <a:latin typeface="+mn-ea"/>
              </a:rPr>
              <a:t>= </a:t>
            </a:r>
            <a:r>
              <a:rPr lang="en-US" altLang="zh-CN" sz="2000" dirty="0" err="1" smtClean="0">
                <a:latin typeface="+mn-ea"/>
              </a:rPr>
              <a:t>RcvWindow</a:t>
            </a:r>
            <a:endParaRPr lang="en-US" altLang="zh-CN" sz="2000" dirty="0" smtClean="0">
              <a:latin typeface="+mn-ea"/>
            </a:endParaRPr>
          </a:p>
          <a:p>
            <a:pPr>
              <a:lnSpc>
                <a:spcPct val="120000"/>
              </a:lnSpc>
              <a:spcBef>
                <a:spcPts val="0"/>
              </a:spcBef>
              <a:buFont typeface="ZapfDingbats" pitchFamily="82" charset="2"/>
              <a:buNone/>
            </a:pPr>
            <a:r>
              <a:rPr lang="en-US" altLang="zh-CN" sz="2000" dirty="0" smtClean="0">
                <a:latin typeface="+mn-ea"/>
              </a:rPr>
              <a:t>= </a:t>
            </a:r>
            <a:r>
              <a:rPr lang="en-US" altLang="zh-CN" sz="2000" dirty="0" err="1" smtClean="0">
                <a:latin typeface="+mn-ea"/>
              </a:rPr>
              <a:t>RcvBuffer</a:t>
            </a:r>
            <a:r>
              <a:rPr lang="en-US" altLang="zh-CN" sz="2000" dirty="0" smtClean="0">
                <a:latin typeface="+mn-ea"/>
              </a:rPr>
              <a:t>-[</a:t>
            </a:r>
            <a:r>
              <a:rPr lang="en-US" altLang="zh-CN" sz="2000" dirty="0" err="1" smtClean="0">
                <a:latin typeface="+mn-ea"/>
              </a:rPr>
              <a:t>LastByteRcvd</a:t>
            </a:r>
            <a:r>
              <a:rPr lang="en-US" altLang="zh-CN" sz="2000" dirty="0" smtClean="0">
                <a:latin typeface="+mn-ea"/>
              </a:rPr>
              <a:t> - </a:t>
            </a:r>
            <a:r>
              <a:rPr lang="en-US" altLang="zh-CN" sz="2000" dirty="0" err="1" smtClean="0">
                <a:latin typeface="+mn-ea"/>
              </a:rPr>
              <a:t>LastByteRead</a:t>
            </a:r>
            <a:r>
              <a:rPr lang="en-US" altLang="zh-CN" sz="2000" dirty="0" smtClean="0">
                <a:latin typeface="+mn-ea"/>
              </a:rPr>
              <a:t>]</a:t>
            </a:r>
            <a:endParaRPr lang="en-US" altLang="zh-CN" sz="2000" dirty="0" smtClean="0">
              <a:latin typeface="+mn-ea"/>
            </a:endParaRPr>
          </a:p>
        </p:txBody>
      </p:sp>
      <p:sp>
        <p:nvSpPr>
          <p:cNvPr id="78" name="Rectangle 4"/>
          <p:cNvSpPr txBox="1">
            <a:spLocks noChangeArrowheads="1"/>
          </p:cNvSpPr>
          <p:nvPr/>
        </p:nvSpPr>
        <p:spPr>
          <a:xfrm>
            <a:off x="5974915" y="1459282"/>
            <a:ext cx="5122793" cy="4648200"/>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spcBef>
                <a:spcPts val="0"/>
              </a:spcBef>
            </a:pPr>
            <a:r>
              <a:rPr lang="zh-CN" altLang="en-US" sz="2400" dirty="0" smtClean="0">
                <a:latin typeface="+mn-ea"/>
              </a:rPr>
              <a:t>接收方在报文段接收窗口字段中通告其接收缓冲区的剩余空间</a:t>
            </a:r>
            <a:endParaRPr lang="zh-CN" altLang="en-US" sz="2400" dirty="0" smtClean="0">
              <a:latin typeface="+mn-ea"/>
            </a:endParaRPr>
          </a:p>
          <a:p>
            <a:r>
              <a:rPr lang="en-US" altLang="zh-CN" sz="2400" dirty="0"/>
              <a:t>Sender</a:t>
            </a:r>
            <a:r>
              <a:rPr lang="zh-CN" altLang="en-US" sz="2400" dirty="0"/>
              <a:t>限制自己已经</a:t>
            </a:r>
            <a:r>
              <a:rPr lang="zh-CN" altLang="en-US" sz="2400" dirty="0" smtClean="0"/>
              <a:t>发送</a:t>
            </a:r>
            <a:r>
              <a:rPr lang="zh-CN" altLang="en-US" sz="2400" dirty="0"/>
              <a:t>的但还未收到</a:t>
            </a:r>
            <a:r>
              <a:rPr lang="en-US" altLang="zh-CN" sz="2400" dirty="0"/>
              <a:t>ACK</a:t>
            </a:r>
            <a:r>
              <a:rPr lang="zh-CN" altLang="en-US" sz="2400" dirty="0" smtClean="0"/>
              <a:t>的数据</a:t>
            </a:r>
            <a:r>
              <a:rPr lang="zh-CN" altLang="en-US" sz="2400" dirty="0"/>
              <a:t>不超过接收方的</a:t>
            </a:r>
            <a:r>
              <a:rPr lang="zh-CN" altLang="en-US" sz="2400" dirty="0" smtClean="0"/>
              <a:t>空闲</a:t>
            </a:r>
            <a:r>
              <a:rPr lang="en-US" altLang="zh-CN" sz="2400" dirty="0" err="1" smtClean="0"/>
              <a:t>RcvWindow</a:t>
            </a:r>
            <a:r>
              <a:rPr lang="zh-CN" altLang="en-US" sz="2400" dirty="0" smtClean="0"/>
              <a:t>尺寸</a:t>
            </a:r>
            <a:endParaRPr lang="en-US" altLang="zh-CN" sz="2400" dirty="0" smtClean="0"/>
          </a:p>
          <a:p>
            <a:r>
              <a:rPr lang="en-US" altLang="zh-CN" sz="2400" dirty="0"/>
              <a:t>Receiver</a:t>
            </a:r>
            <a:r>
              <a:rPr lang="zh-CN" altLang="en-US" sz="2400" dirty="0"/>
              <a:t>告知</a:t>
            </a:r>
            <a:r>
              <a:rPr lang="en-US" altLang="zh-CN" sz="2400" dirty="0" smtClean="0"/>
              <a:t>Sender</a:t>
            </a:r>
            <a:r>
              <a:rPr lang="zh-CN" altLang="en-US" sz="2400" dirty="0" smtClean="0"/>
              <a:t>，</a:t>
            </a:r>
            <a:r>
              <a:rPr lang="en-US" altLang="zh-CN" sz="2400" dirty="0" err="1" smtClean="0"/>
              <a:t>RcvWindow</a:t>
            </a:r>
            <a:r>
              <a:rPr lang="en-US" altLang="zh-CN" sz="2400" dirty="0" smtClean="0"/>
              <a:t>=0</a:t>
            </a:r>
            <a:r>
              <a:rPr lang="en-US" altLang="zh-CN" sz="2400" dirty="0"/>
              <a:t>,</a:t>
            </a:r>
            <a:r>
              <a:rPr lang="zh-CN" altLang="en-US" sz="2400" dirty="0"/>
              <a:t>会</a:t>
            </a:r>
            <a:r>
              <a:rPr lang="zh-CN" altLang="en-US" sz="2400" dirty="0" smtClean="0"/>
              <a:t>出现什么情况？</a:t>
            </a:r>
            <a:endParaRPr lang="zh-CN" altLang="en-US" sz="2400" dirty="0" smtClean="0">
              <a:latin typeface="+mn-ea"/>
            </a:endParaRPr>
          </a:p>
        </p:txBody>
      </p:sp>
      <p:pic>
        <p:nvPicPr>
          <p:cNvPr id="84" name="Picture 5" descr="rcvwin"/>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41122" y="1459282"/>
            <a:ext cx="4800600" cy="1752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7" name="图片 86"/>
          <p:cNvPicPr>
            <a:picLocks noChangeAspect="1"/>
          </p:cNvPicPr>
          <p:nvPr/>
        </p:nvPicPr>
        <p:blipFill>
          <a:blip r:embed="rId2"/>
          <a:stretch>
            <a:fillRect/>
          </a:stretch>
        </p:blipFill>
        <p:spPr>
          <a:xfrm>
            <a:off x="6969872" y="4557273"/>
            <a:ext cx="4015459" cy="2194820"/>
          </a:xfrm>
          <a:prstGeom prst="rect">
            <a:avLst/>
          </a:prstGeom>
        </p:spPr>
      </p:pic>
    </p:spTree>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412206" y="2417871"/>
            <a:ext cx="4840514" cy="4329767"/>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dirty="0">
                <a:cs typeface="+mn-ea"/>
                <a:sym typeface="+mn-lt"/>
              </a:rPr>
              <a:t>回忆</a:t>
            </a:r>
            <a:r>
              <a:rPr lang="en-US" altLang="zh-CN" dirty="0">
                <a:cs typeface="+mn-ea"/>
                <a:sym typeface="+mn-lt"/>
              </a:rPr>
              <a:t>: TCP</a:t>
            </a:r>
            <a:r>
              <a:rPr lang="zh-CN" altLang="en-US" dirty="0">
                <a:cs typeface="+mn-ea"/>
                <a:sym typeface="+mn-lt"/>
              </a:rPr>
              <a:t>在交换数据报文段之前在发送方和接收方之间建立连接</a:t>
            </a:r>
            <a:endParaRPr lang="zh-CN" altLang="en-US" dirty="0">
              <a:cs typeface="+mn-ea"/>
              <a:sym typeface="+mn-lt"/>
            </a:endParaRPr>
          </a:p>
          <a:p>
            <a:pPr marL="285750" indent="-285750">
              <a:lnSpc>
                <a:spcPct val="120000"/>
              </a:lnSpc>
              <a:buFont typeface="Arial" panose="020B0604020202090204" pitchFamily="34" charset="0"/>
              <a:buChar char="•"/>
            </a:pPr>
            <a:r>
              <a:rPr lang="zh-CN" altLang="en-US" dirty="0">
                <a:cs typeface="+mn-ea"/>
                <a:sym typeface="+mn-lt"/>
              </a:rPr>
              <a:t>初始化</a:t>
            </a:r>
            <a:r>
              <a:rPr lang="en-US" altLang="zh-CN" dirty="0">
                <a:cs typeface="+mn-ea"/>
                <a:sym typeface="+mn-lt"/>
              </a:rPr>
              <a:t>TCP </a:t>
            </a:r>
            <a:r>
              <a:rPr lang="zh-CN" altLang="en-US" dirty="0">
                <a:cs typeface="+mn-ea"/>
                <a:sym typeface="+mn-lt"/>
              </a:rPr>
              <a:t>变量</a:t>
            </a:r>
            <a:r>
              <a:rPr lang="en-US" altLang="zh-CN" dirty="0">
                <a:cs typeface="+mn-ea"/>
                <a:sym typeface="+mn-lt"/>
              </a:rPr>
              <a:t>:</a:t>
            </a:r>
            <a:endParaRPr lang="en-US" altLang="zh-CN" dirty="0">
              <a:cs typeface="+mn-ea"/>
              <a:sym typeface="+mn-lt"/>
            </a:endParaRPr>
          </a:p>
          <a:p>
            <a:pPr>
              <a:lnSpc>
                <a:spcPct val="120000"/>
              </a:lnSpc>
            </a:pPr>
            <a:r>
              <a:rPr lang="en-US" altLang="zh-CN" dirty="0">
                <a:cs typeface="+mn-ea"/>
                <a:sym typeface="+mn-lt"/>
              </a:rPr>
              <a:t>-</a:t>
            </a:r>
            <a:r>
              <a:rPr lang="zh-CN" altLang="en-US" dirty="0">
                <a:cs typeface="+mn-ea"/>
                <a:sym typeface="+mn-lt"/>
              </a:rPr>
              <a:t>序号</a:t>
            </a:r>
            <a:endParaRPr lang="zh-CN" altLang="en-US" dirty="0">
              <a:cs typeface="+mn-ea"/>
              <a:sym typeface="+mn-lt"/>
            </a:endParaRPr>
          </a:p>
          <a:p>
            <a:pPr>
              <a:lnSpc>
                <a:spcPct val="120000"/>
              </a:lnSpc>
            </a:pPr>
            <a:r>
              <a:rPr lang="en-US" altLang="zh-CN" dirty="0">
                <a:cs typeface="+mn-ea"/>
                <a:sym typeface="+mn-lt"/>
              </a:rPr>
              <a:t>-</a:t>
            </a:r>
            <a:r>
              <a:rPr lang="zh-CN" altLang="en-US" dirty="0">
                <a:cs typeface="+mn-ea"/>
                <a:sym typeface="+mn-lt"/>
              </a:rPr>
              <a:t>缓冲区流控信息 </a:t>
            </a:r>
            <a:endParaRPr lang="zh-CN" altLang="en-US" dirty="0">
              <a:cs typeface="+mn-ea"/>
              <a:sym typeface="+mn-lt"/>
            </a:endParaRPr>
          </a:p>
          <a:p>
            <a:pPr>
              <a:lnSpc>
                <a:spcPct val="120000"/>
              </a:lnSpc>
            </a:pPr>
            <a:r>
              <a:rPr lang="en-US" altLang="zh-CN" dirty="0">
                <a:cs typeface="+mn-ea"/>
                <a:sym typeface="+mn-lt"/>
              </a:rPr>
              <a:t>(</a:t>
            </a:r>
            <a:r>
              <a:rPr lang="zh-CN" altLang="en-US" dirty="0">
                <a:cs typeface="+mn-ea"/>
                <a:sym typeface="+mn-lt"/>
              </a:rPr>
              <a:t>例，接收窗口</a:t>
            </a:r>
            <a:r>
              <a:rPr lang="en-US" altLang="zh-CN" dirty="0">
                <a:cs typeface="+mn-ea"/>
                <a:sym typeface="+mn-lt"/>
              </a:rPr>
              <a:t>)</a:t>
            </a:r>
            <a:endParaRPr lang="en-US" altLang="zh-CN" dirty="0">
              <a:cs typeface="+mn-ea"/>
              <a:sym typeface="+mn-lt"/>
            </a:endParaRPr>
          </a:p>
          <a:p>
            <a:pPr marL="285750" indent="-285750">
              <a:lnSpc>
                <a:spcPct val="120000"/>
              </a:lnSpc>
              <a:buFont typeface="Arial" panose="020B0604020202090204" pitchFamily="34" charset="0"/>
              <a:buChar char="•"/>
            </a:pPr>
            <a:r>
              <a:rPr lang="zh-CN" altLang="en-US" dirty="0">
                <a:cs typeface="+mn-ea"/>
                <a:sym typeface="+mn-lt"/>
              </a:rPr>
              <a:t>客户</a:t>
            </a:r>
            <a:r>
              <a:rPr lang="en-US" altLang="zh-CN" dirty="0">
                <a:cs typeface="+mn-ea"/>
                <a:sym typeface="+mn-lt"/>
              </a:rPr>
              <a:t>: </a:t>
            </a:r>
            <a:r>
              <a:rPr lang="zh-CN" altLang="en-US" dirty="0">
                <a:cs typeface="+mn-ea"/>
                <a:sym typeface="+mn-lt"/>
              </a:rPr>
              <a:t>连接发起者</a:t>
            </a:r>
            <a:endParaRPr lang="zh-CN" altLang="en-US" dirty="0">
              <a:cs typeface="+mn-ea"/>
              <a:sym typeface="+mn-lt"/>
            </a:endParaRPr>
          </a:p>
          <a:p>
            <a:pPr>
              <a:lnSpc>
                <a:spcPct val="120000"/>
              </a:lnSpc>
            </a:pPr>
            <a:r>
              <a:rPr lang="zh-CN" altLang="en-US" dirty="0">
                <a:cs typeface="+mn-ea"/>
                <a:sym typeface="+mn-lt"/>
              </a:rPr>
              <a:t>  </a:t>
            </a:r>
            <a:r>
              <a:rPr lang="en-US" altLang="zh-CN" dirty="0">
                <a:cs typeface="+mn-ea"/>
                <a:sym typeface="+mn-lt"/>
              </a:rPr>
              <a:t>Socket </a:t>
            </a:r>
            <a:r>
              <a:rPr lang="en-US" altLang="zh-CN" dirty="0" err="1">
                <a:cs typeface="+mn-ea"/>
                <a:sym typeface="+mn-lt"/>
              </a:rPr>
              <a:t>clientSocket</a:t>
            </a:r>
            <a:r>
              <a:rPr lang="en-US" altLang="zh-CN" dirty="0">
                <a:cs typeface="+mn-ea"/>
                <a:sym typeface="+mn-lt"/>
              </a:rPr>
              <a:t> = new   Socket("</a:t>
            </a:r>
            <a:r>
              <a:rPr lang="en-US" altLang="zh-CN" dirty="0" err="1">
                <a:cs typeface="+mn-ea"/>
                <a:sym typeface="+mn-lt"/>
              </a:rPr>
              <a:t>hostname","port</a:t>
            </a:r>
            <a:r>
              <a:rPr lang="en-US" altLang="zh-CN" dirty="0">
                <a:cs typeface="+mn-ea"/>
                <a:sym typeface="+mn-lt"/>
              </a:rPr>
              <a:t> number"); </a:t>
            </a:r>
            <a:endParaRPr lang="en-US" altLang="zh-CN" dirty="0">
              <a:cs typeface="+mn-ea"/>
              <a:sym typeface="+mn-lt"/>
            </a:endParaRPr>
          </a:p>
          <a:p>
            <a:pPr marL="285750" indent="-285750">
              <a:lnSpc>
                <a:spcPct val="120000"/>
              </a:lnSpc>
              <a:buFont typeface="Arial" panose="020B0604020202090204" pitchFamily="34" charset="0"/>
              <a:buChar char="•"/>
            </a:pPr>
            <a:r>
              <a:rPr lang="zh-CN" altLang="en-US" dirty="0">
                <a:cs typeface="+mn-ea"/>
                <a:sym typeface="+mn-lt"/>
              </a:rPr>
              <a:t>服务器</a:t>
            </a:r>
            <a:r>
              <a:rPr lang="en-US" altLang="zh-CN" dirty="0">
                <a:cs typeface="+mn-ea"/>
                <a:sym typeface="+mn-lt"/>
              </a:rPr>
              <a:t>: </a:t>
            </a:r>
            <a:r>
              <a:rPr lang="zh-CN" altLang="en-US" dirty="0">
                <a:cs typeface="+mn-ea"/>
                <a:sym typeface="+mn-lt"/>
              </a:rPr>
              <a:t>被客户联系</a:t>
            </a:r>
            <a:endParaRPr lang="zh-CN" altLang="en-US" dirty="0">
              <a:cs typeface="+mn-ea"/>
              <a:sym typeface="+mn-lt"/>
            </a:endParaRPr>
          </a:p>
          <a:p>
            <a:pPr>
              <a:lnSpc>
                <a:spcPct val="120000"/>
              </a:lnSpc>
            </a:pPr>
            <a:r>
              <a:rPr lang="zh-CN" altLang="en-US" dirty="0">
                <a:cs typeface="+mn-ea"/>
                <a:sym typeface="+mn-lt"/>
              </a:rPr>
              <a:t>  </a:t>
            </a:r>
            <a:r>
              <a:rPr lang="en-US" altLang="zh-CN" dirty="0">
                <a:cs typeface="+mn-ea"/>
                <a:sym typeface="+mn-lt"/>
              </a:rPr>
              <a:t>Socket </a:t>
            </a:r>
            <a:r>
              <a:rPr lang="en-US" altLang="zh-CN" dirty="0" err="1">
                <a:cs typeface="+mn-ea"/>
                <a:sym typeface="+mn-lt"/>
              </a:rPr>
              <a:t>connectionSocket</a:t>
            </a:r>
            <a:r>
              <a:rPr lang="en-US" altLang="zh-CN" dirty="0">
                <a:cs typeface="+mn-ea"/>
                <a:sym typeface="+mn-lt"/>
              </a:rPr>
              <a:t> = </a:t>
            </a:r>
            <a:r>
              <a:rPr lang="en-US" altLang="zh-CN" dirty="0" err="1">
                <a:cs typeface="+mn-ea"/>
                <a:sym typeface="+mn-lt"/>
              </a:rPr>
              <a:t>welcomeSocket.accept</a:t>
            </a:r>
            <a:r>
              <a:rPr lang="en-US" altLang="zh-CN" dirty="0">
                <a:cs typeface="+mn-ea"/>
                <a:sym typeface="+mn-lt"/>
              </a:rPr>
              <a:t>();</a:t>
            </a:r>
            <a:endParaRPr lang="en-US" altLang="zh-CN" dirty="0">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4222390" y="667077"/>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endParaRPr lang="en-US" altLang="zh-CN" sz="3600" b="1" dirty="0">
              <a:solidFill>
                <a:schemeClr val="accent1"/>
              </a:solidFill>
              <a:cs typeface="+mn-ea"/>
              <a:sym typeface="+mn-lt"/>
            </a:endParaRPr>
          </a:p>
        </p:txBody>
      </p:sp>
      <p:sp>
        <p:nvSpPr>
          <p:cNvPr id="7" name="圆角矩形 6"/>
          <p:cNvSpPr/>
          <p:nvPr/>
        </p:nvSpPr>
        <p:spPr>
          <a:xfrm>
            <a:off x="5994401" y="1870839"/>
            <a:ext cx="5160784" cy="4876800"/>
          </a:xfrm>
          <a:prstGeom prst="round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pPr>
            <a:r>
              <a:rPr lang="zh-CN" altLang="en-US" sz="2000" dirty="0">
                <a:solidFill>
                  <a:srgbClr val="FFFF00"/>
                </a:solidFill>
                <a:cs typeface="+mn-ea"/>
                <a:sym typeface="+mn-lt"/>
              </a:rPr>
              <a:t>三次握手：</a:t>
            </a:r>
            <a:endParaRPr lang="zh-CN" altLang="en-US" sz="2000" dirty="0">
              <a:solidFill>
                <a:srgbClr val="FFFF00"/>
              </a:solidFill>
              <a:cs typeface="+mn-ea"/>
              <a:sym typeface="+mn-lt"/>
            </a:endParaRPr>
          </a:p>
          <a:p>
            <a:pPr>
              <a:lnSpc>
                <a:spcPct val="120000"/>
              </a:lnSpc>
            </a:pPr>
            <a:r>
              <a:rPr lang="en-US" altLang="zh-CN" sz="2000" dirty="0">
                <a:solidFill>
                  <a:schemeClr val="tx1"/>
                </a:solidFill>
                <a:cs typeface="+mn-ea"/>
                <a:sym typeface="+mn-lt"/>
              </a:rPr>
              <a:t>Step 1: </a:t>
            </a:r>
            <a:r>
              <a:rPr lang="zh-CN" altLang="en-US" sz="2000" dirty="0">
                <a:solidFill>
                  <a:schemeClr val="tx1"/>
                </a:solidFill>
                <a:cs typeface="+mn-ea"/>
                <a:sym typeface="+mn-lt"/>
              </a:rPr>
              <a:t>客户发送</a:t>
            </a:r>
            <a:r>
              <a:rPr lang="en-US" altLang="zh-CN" sz="2000" dirty="0">
                <a:solidFill>
                  <a:schemeClr val="tx1"/>
                </a:solidFill>
                <a:cs typeface="+mn-ea"/>
                <a:sym typeface="+mn-lt"/>
              </a:rPr>
              <a:t>TCP SYN</a:t>
            </a:r>
            <a:r>
              <a:rPr lang="zh-CN" altLang="en-US" sz="2000" dirty="0">
                <a:solidFill>
                  <a:schemeClr val="tx1"/>
                </a:solidFill>
                <a:cs typeface="+mn-ea"/>
                <a:sym typeface="+mn-lt"/>
              </a:rPr>
              <a:t>报文段到服务器</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指定初始的序号</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没有数据</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Step 2: </a:t>
            </a:r>
            <a:r>
              <a:rPr lang="zh-CN" altLang="en-US" sz="2000" dirty="0">
                <a:solidFill>
                  <a:schemeClr val="tx1"/>
                </a:solidFill>
                <a:cs typeface="+mn-ea"/>
                <a:sym typeface="+mn-lt"/>
              </a:rPr>
              <a:t>服务器接收</a:t>
            </a:r>
            <a:r>
              <a:rPr lang="en-US" altLang="zh-CN" sz="2000" dirty="0">
                <a:solidFill>
                  <a:schemeClr val="tx1"/>
                </a:solidFill>
                <a:cs typeface="+mn-ea"/>
                <a:sym typeface="+mn-lt"/>
              </a:rPr>
              <a:t>SYN, </a:t>
            </a:r>
            <a:r>
              <a:rPr lang="zh-CN" altLang="en-US" sz="2000" dirty="0">
                <a:solidFill>
                  <a:schemeClr val="tx1"/>
                </a:solidFill>
                <a:cs typeface="+mn-ea"/>
                <a:sym typeface="+mn-lt"/>
              </a:rPr>
              <a:t>回复 </a:t>
            </a:r>
            <a:r>
              <a:rPr lang="en-US" altLang="zh-CN" sz="2000" dirty="0">
                <a:solidFill>
                  <a:schemeClr val="tx1"/>
                </a:solidFill>
                <a:cs typeface="+mn-ea"/>
                <a:sym typeface="+mn-lt"/>
              </a:rPr>
              <a:t>SYN/ACK </a:t>
            </a:r>
            <a:r>
              <a:rPr lang="zh-CN" altLang="en-US" sz="2000" dirty="0">
                <a:solidFill>
                  <a:schemeClr val="tx1"/>
                </a:solidFill>
                <a:cs typeface="+mn-ea"/>
                <a:sym typeface="+mn-lt"/>
              </a:rPr>
              <a:t>报文段</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服务器分配缓冲区</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a:t>
            </a:r>
            <a:r>
              <a:rPr lang="zh-CN" altLang="en-US" sz="2000" dirty="0">
                <a:solidFill>
                  <a:schemeClr val="tx1"/>
                </a:solidFill>
                <a:cs typeface="+mn-ea"/>
                <a:sym typeface="+mn-lt"/>
              </a:rPr>
              <a:t>指定服务器的初始序号</a:t>
            </a:r>
            <a:endParaRPr lang="zh-CN" altLang="en-US" sz="2000" dirty="0">
              <a:solidFill>
                <a:schemeClr val="tx1"/>
              </a:solidFill>
              <a:cs typeface="+mn-ea"/>
              <a:sym typeface="+mn-lt"/>
            </a:endParaRPr>
          </a:p>
          <a:p>
            <a:pPr>
              <a:lnSpc>
                <a:spcPct val="120000"/>
              </a:lnSpc>
            </a:pPr>
            <a:r>
              <a:rPr lang="en-US" altLang="zh-CN" sz="2000" dirty="0">
                <a:solidFill>
                  <a:schemeClr val="tx1"/>
                </a:solidFill>
                <a:cs typeface="+mn-ea"/>
                <a:sym typeface="+mn-lt"/>
              </a:rPr>
              <a:t>Step 3: </a:t>
            </a:r>
            <a:r>
              <a:rPr lang="zh-CN" altLang="en-US" sz="2000" dirty="0">
                <a:solidFill>
                  <a:schemeClr val="tx1"/>
                </a:solidFill>
                <a:cs typeface="+mn-ea"/>
                <a:sym typeface="+mn-lt"/>
              </a:rPr>
              <a:t>客户接收 </a:t>
            </a:r>
            <a:r>
              <a:rPr lang="en-US" altLang="zh-CN" sz="2000" dirty="0">
                <a:solidFill>
                  <a:schemeClr val="tx1"/>
                </a:solidFill>
                <a:cs typeface="+mn-ea"/>
                <a:sym typeface="+mn-lt"/>
              </a:rPr>
              <a:t>SYN/ACK, </a:t>
            </a:r>
            <a:r>
              <a:rPr lang="zh-CN" altLang="en-US" sz="2000" dirty="0">
                <a:solidFill>
                  <a:schemeClr val="tx1"/>
                </a:solidFill>
                <a:cs typeface="+mn-ea"/>
                <a:sym typeface="+mn-lt"/>
              </a:rPr>
              <a:t>回复 </a:t>
            </a:r>
            <a:r>
              <a:rPr lang="en-US" altLang="zh-CN" sz="2000" dirty="0">
                <a:solidFill>
                  <a:schemeClr val="tx1"/>
                </a:solidFill>
                <a:cs typeface="+mn-ea"/>
                <a:sym typeface="+mn-lt"/>
              </a:rPr>
              <a:t>ACK </a:t>
            </a:r>
            <a:r>
              <a:rPr lang="zh-CN" altLang="en-US" sz="2000" dirty="0">
                <a:solidFill>
                  <a:schemeClr val="tx1"/>
                </a:solidFill>
                <a:cs typeface="+mn-ea"/>
                <a:sym typeface="+mn-lt"/>
              </a:rPr>
              <a:t>报文段</a:t>
            </a:r>
            <a:r>
              <a:rPr lang="en-US" altLang="zh-CN" sz="2000" dirty="0">
                <a:solidFill>
                  <a:schemeClr val="tx1"/>
                </a:solidFill>
                <a:cs typeface="+mn-ea"/>
                <a:sym typeface="+mn-lt"/>
              </a:rPr>
              <a:t>, </a:t>
            </a:r>
            <a:r>
              <a:rPr lang="zh-CN" altLang="en-US" sz="2000" dirty="0">
                <a:solidFill>
                  <a:schemeClr val="tx1"/>
                </a:solidFill>
                <a:cs typeface="+mn-ea"/>
                <a:sym typeface="+mn-lt"/>
              </a:rPr>
              <a:t>可能包含数据</a:t>
            </a:r>
            <a:endParaRPr lang="zh-CN" altLang="en-US" sz="2000" dirty="0">
              <a:solidFill>
                <a:schemeClr val="tx1"/>
              </a:solidFill>
              <a:cs typeface="+mn-ea"/>
              <a:sym typeface="+mn-lt"/>
            </a:endParaRPr>
          </a:p>
        </p:txBody>
      </p:sp>
      <p:sp>
        <p:nvSpPr>
          <p:cNvPr id="8" name="圆角矩形 7"/>
          <p:cNvSpPr/>
          <p:nvPr/>
        </p:nvSpPr>
        <p:spPr>
          <a:xfrm>
            <a:off x="738557" y="1454848"/>
            <a:ext cx="3610640" cy="499358"/>
          </a:xfrm>
          <a:prstGeom prst="roundRect">
            <a:avLst/>
          </a:prstGeom>
          <a:gradFill flip="none" rotWithShape="1">
            <a:gsLst>
              <a:gs pos="100000">
                <a:schemeClr val="bg1"/>
              </a:gs>
              <a:gs pos="50000">
                <a:schemeClr val="accent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zh-CN" altLang="en-US" sz="2400" dirty="0">
                <a:solidFill>
                  <a:srgbClr val="FFFF00"/>
                </a:solidFill>
                <a:cs typeface="+mn-ea"/>
                <a:sym typeface="+mn-lt"/>
              </a:rPr>
              <a:t>建立连接</a:t>
            </a:r>
            <a:endParaRPr lang="zh-CN" altLang="en-US" sz="2400" dirty="0">
              <a:solidFill>
                <a:srgbClr val="FFFF00"/>
              </a:solidFill>
            </a:endParaRPr>
          </a:p>
        </p:txBody>
      </p:sp>
    </p:spTree>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4222390" y="667077"/>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endParaRPr lang="en-US" altLang="zh-CN" sz="3600" b="1" dirty="0">
              <a:solidFill>
                <a:schemeClr val="accent1"/>
              </a:solidFill>
              <a:cs typeface="+mn-ea"/>
              <a:sym typeface="+mn-lt"/>
            </a:endParaRPr>
          </a:p>
        </p:txBody>
      </p:sp>
      <p:grpSp>
        <p:nvGrpSpPr>
          <p:cNvPr id="80" name="组合 79"/>
          <p:cNvGrpSpPr/>
          <p:nvPr/>
        </p:nvGrpSpPr>
        <p:grpSpPr>
          <a:xfrm>
            <a:off x="773004" y="1495491"/>
            <a:ext cx="10044530" cy="5052454"/>
            <a:chOff x="300038" y="1606551"/>
            <a:chExt cx="8558212" cy="4195762"/>
          </a:xfrm>
        </p:grpSpPr>
        <p:sp>
          <p:nvSpPr>
            <p:cNvPr id="81" name="Line 5"/>
            <p:cNvSpPr>
              <a:spLocks noChangeShapeType="1"/>
            </p:cNvSpPr>
            <p:nvPr/>
          </p:nvSpPr>
          <p:spPr bwMode="auto">
            <a:xfrm flipH="1">
              <a:off x="3282950" y="2314575"/>
              <a:ext cx="1588" cy="2470150"/>
            </a:xfrm>
            <a:prstGeom prst="line">
              <a:avLst/>
            </a:prstGeom>
            <a:noFill/>
            <a:ln w="9525">
              <a:solidFill>
                <a:srgbClr val="777777"/>
              </a:solidFill>
              <a:round/>
            </a:ln>
            <a:effectLst/>
          </p:spPr>
          <p:txBody>
            <a:bodyPr wrap="none"/>
            <a:lstStyle/>
            <a:p>
              <a:pPr>
                <a:defRPr/>
              </a:pPr>
              <a:endParaRPr lang="en-US" sz="2000">
                <a:latin typeface="Tahoma" panose="020B0804030504040204" pitchFamily="34" charset="0"/>
                <a:ea typeface="MS PGothic" charset="0"/>
              </a:endParaRPr>
            </a:p>
          </p:txBody>
        </p:sp>
        <p:grpSp>
          <p:nvGrpSpPr>
            <p:cNvPr id="82" name="Group 102"/>
            <p:cNvGrpSpPr/>
            <p:nvPr/>
          </p:nvGrpSpPr>
          <p:grpSpPr bwMode="auto">
            <a:xfrm>
              <a:off x="1352551" y="2241550"/>
              <a:ext cx="4438650" cy="955675"/>
              <a:chOff x="845" y="1363"/>
              <a:chExt cx="2796" cy="602"/>
            </a:xfrm>
          </p:grpSpPr>
          <p:sp>
            <p:nvSpPr>
              <p:cNvPr id="147" name="Line 10"/>
              <p:cNvSpPr>
                <a:spLocks noChangeShapeType="1"/>
              </p:cNvSpPr>
              <p:nvPr/>
            </p:nvSpPr>
            <p:spPr bwMode="auto">
              <a:xfrm>
                <a:off x="2062" y="1502"/>
                <a:ext cx="1579" cy="463"/>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148" name="Rectangle 12"/>
              <p:cNvSpPr>
                <a:spLocks noChangeArrowheads="1"/>
              </p:cNvSpPr>
              <p:nvPr/>
            </p:nvSpPr>
            <p:spPr bwMode="auto">
              <a:xfrm>
                <a:off x="2518" y="1565"/>
                <a:ext cx="590" cy="270"/>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49" name="Text Box 13"/>
              <p:cNvSpPr txBox="1">
                <a:spLocks noChangeArrowheads="1"/>
              </p:cNvSpPr>
              <p:nvPr/>
            </p:nvSpPr>
            <p:spPr bwMode="auto">
              <a:xfrm>
                <a:off x="2310" y="1624"/>
                <a:ext cx="1050"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SYNbit=1, Seq=x</a:t>
                </a:r>
                <a:endParaRPr lang="en-US" sz="1800"/>
              </a:p>
            </p:txBody>
          </p:sp>
          <p:sp>
            <p:nvSpPr>
              <p:cNvPr id="150" name="Text Box 21"/>
              <p:cNvSpPr txBox="1">
                <a:spLocks noChangeArrowheads="1"/>
              </p:cNvSpPr>
              <p:nvPr/>
            </p:nvSpPr>
            <p:spPr bwMode="auto">
              <a:xfrm>
                <a:off x="845" y="1363"/>
                <a:ext cx="1195" cy="280"/>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r">
                  <a:lnSpc>
                    <a:spcPct val="90000"/>
                  </a:lnSpc>
                  <a:defRPr/>
                </a:pPr>
                <a:r>
                  <a:rPr lang="en-US"/>
                  <a:t>choose init seq num, x</a:t>
                </a:r>
                <a:endParaRPr lang="en-US"/>
              </a:p>
              <a:p>
                <a:pPr algn="r">
                  <a:lnSpc>
                    <a:spcPct val="90000"/>
                  </a:lnSpc>
                  <a:defRPr/>
                </a:pPr>
                <a:r>
                  <a:rPr lang="en-US"/>
                  <a:t>send TCP SYN msg</a:t>
                </a:r>
                <a:endParaRPr lang="en-US"/>
              </a:p>
            </p:txBody>
          </p:sp>
        </p:grpSp>
        <p:sp>
          <p:nvSpPr>
            <p:cNvPr id="83" name="Line 22"/>
            <p:cNvSpPr>
              <a:spLocks noChangeShapeType="1"/>
            </p:cNvSpPr>
            <p:nvPr/>
          </p:nvSpPr>
          <p:spPr bwMode="auto">
            <a:xfrm flipH="1">
              <a:off x="5872163" y="2384425"/>
              <a:ext cx="1587" cy="3417888"/>
            </a:xfrm>
            <a:prstGeom prst="line">
              <a:avLst/>
            </a:prstGeom>
            <a:noFill/>
            <a:ln w="9525">
              <a:solidFill>
                <a:srgbClr val="777777"/>
              </a:solidFill>
              <a:round/>
            </a:ln>
            <a:effectLst/>
          </p:spPr>
          <p:txBody>
            <a:bodyPr wrap="none"/>
            <a:lstStyle/>
            <a:p>
              <a:pPr>
                <a:defRPr/>
              </a:pPr>
              <a:endParaRPr lang="en-US" sz="2000">
                <a:latin typeface="Tahoma" panose="020B0804030504040204" pitchFamily="34" charset="0"/>
                <a:ea typeface="MS PGothic" charset="0"/>
              </a:endParaRPr>
            </a:p>
          </p:txBody>
        </p:sp>
        <p:sp>
          <p:nvSpPr>
            <p:cNvPr id="84" name="Text Box 92"/>
            <p:cNvSpPr txBox="1">
              <a:spLocks noChangeArrowheads="1"/>
            </p:cNvSpPr>
            <p:nvPr/>
          </p:nvSpPr>
          <p:spPr bwMode="auto">
            <a:xfrm>
              <a:off x="8058150" y="5222875"/>
              <a:ext cx="714478" cy="306708"/>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solidFill>
                    <a:srgbClr val="CC0000"/>
                  </a:solidFill>
                </a:rPr>
                <a:t>ESTAB</a:t>
              </a:r>
              <a:endParaRPr lang="en-US" sz="1800">
                <a:solidFill>
                  <a:srgbClr val="CC0000"/>
                </a:solidFill>
              </a:endParaRPr>
            </a:p>
          </p:txBody>
        </p:sp>
        <p:grpSp>
          <p:nvGrpSpPr>
            <p:cNvPr id="85" name="Group 109"/>
            <p:cNvGrpSpPr/>
            <p:nvPr/>
          </p:nvGrpSpPr>
          <p:grpSpPr bwMode="auto">
            <a:xfrm>
              <a:off x="3281363" y="2911475"/>
              <a:ext cx="4462462" cy="1425575"/>
              <a:chOff x="2060" y="1785"/>
              <a:chExt cx="2811" cy="898"/>
            </a:xfrm>
          </p:grpSpPr>
          <p:sp>
            <p:nvSpPr>
              <p:cNvPr id="143" name="Line 11"/>
              <p:cNvSpPr>
                <a:spLocks noChangeShapeType="1"/>
              </p:cNvSpPr>
              <p:nvPr/>
            </p:nvSpPr>
            <p:spPr bwMode="auto">
              <a:xfrm flipH="1">
                <a:off x="2060" y="2031"/>
                <a:ext cx="1580" cy="652"/>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144" name="Rectangle 14"/>
              <p:cNvSpPr>
                <a:spLocks noChangeArrowheads="1"/>
              </p:cNvSpPr>
              <p:nvPr/>
            </p:nvSpPr>
            <p:spPr bwMode="auto">
              <a:xfrm>
                <a:off x="2381" y="2206"/>
                <a:ext cx="896" cy="327"/>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45" name="Text Box 83"/>
              <p:cNvSpPr txBox="1">
                <a:spLocks noChangeArrowheads="1"/>
              </p:cNvSpPr>
              <p:nvPr/>
            </p:nvSpPr>
            <p:spPr bwMode="auto">
              <a:xfrm>
                <a:off x="2159" y="2169"/>
                <a:ext cx="1472" cy="338"/>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SYNbit=1, Seq=y</a:t>
                </a:r>
                <a:endParaRPr lang="en-US" sz="1800"/>
              </a:p>
              <a:p>
                <a:pPr>
                  <a:defRPr/>
                </a:pPr>
                <a:r>
                  <a:rPr lang="en-US" sz="1800"/>
                  <a:t>ACKbit=1; ACKnum=x+1</a:t>
                </a:r>
                <a:endParaRPr lang="en-US" sz="1800"/>
              </a:p>
            </p:txBody>
          </p:sp>
          <p:sp>
            <p:nvSpPr>
              <p:cNvPr id="146" name="Text Box 93"/>
              <p:cNvSpPr txBox="1">
                <a:spLocks noChangeArrowheads="1"/>
              </p:cNvSpPr>
              <p:nvPr/>
            </p:nvSpPr>
            <p:spPr bwMode="auto">
              <a:xfrm>
                <a:off x="3676" y="1785"/>
                <a:ext cx="1195" cy="396"/>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l">
                  <a:lnSpc>
                    <a:spcPct val="90000"/>
                  </a:lnSpc>
                  <a:defRPr/>
                </a:pPr>
                <a:r>
                  <a:rPr lang="en-US" dirty="0"/>
                  <a:t>choose </a:t>
                </a:r>
                <a:r>
                  <a:rPr lang="en-US" dirty="0" err="1"/>
                  <a:t>init</a:t>
                </a:r>
                <a:r>
                  <a:rPr lang="en-US" dirty="0"/>
                  <a:t> </a:t>
                </a:r>
                <a:r>
                  <a:rPr lang="en-US" dirty="0" err="1"/>
                  <a:t>seq</a:t>
                </a:r>
                <a:r>
                  <a:rPr lang="en-US" dirty="0"/>
                  <a:t> </a:t>
                </a:r>
                <a:r>
                  <a:rPr lang="en-US" dirty="0" err="1"/>
                  <a:t>num</a:t>
                </a:r>
                <a:r>
                  <a:rPr lang="en-US" dirty="0"/>
                  <a:t>, y</a:t>
                </a:r>
                <a:endParaRPr lang="en-US" dirty="0"/>
              </a:p>
              <a:p>
                <a:pPr algn="l">
                  <a:lnSpc>
                    <a:spcPct val="90000"/>
                  </a:lnSpc>
                  <a:defRPr/>
                </a:pPr>
                <a:r>
                  <a:rPr lang="en-US" dirty="0"/>
                  <a:t>send TCP SYNACK</a:t>
                </a:r>
                <a:endParaRPr lang="en-US" dirty="0"/>
              </a:p>
              <a:p>
                <a:pPr algn="l">
                  <a:lnSpc>
                    <a:spcPct val="90000"/>
                  </a:lnSpc>
                  <a:defRPr/>
                </a:pPr>
                <a:r>
                  <a:rPr lang="en-US" dirty="0" err="1"/>
                  <a:t>msg</a:t>
                </a:r>
                <a:r>
                  <a:rPr lang="en-US" dirty="0"/>
                  <a:t>, </a:t>
                </a:r>
                <a:r>
                  <a:rPr lang="en-US" dirty="0" err="1"/>
                  <a:t>acking</a:t>
                </a:r>
                <a:r>
                  <a:rPr lang="en-US" dirty="0"/>
                  <a:t> SYN</a:t>
                </a:r>
                <a:endParaRPr lang="en-US" dirty="0"/>
              </a:p>
            </p:txBody>
          </p:sp>
        </p:grpSp>
        <p:grpSp>
          <p:nvGrpSpPr>
            <p:cNvPr id="86" name="Group 110"/>
            <p:cNvGrpSpPr/>
            <p:nvPr/>
          </p:nvGrpSpPr>
          <p:grpSpPr bwMode="auto">
            <a:xfrm>
              <a:off x="1060451" y="4010025"/>
              <a:ext cx="6505575" cy="1341438"/>
              <a:chOff x="661" y="2477"/>
              <a:chExt cx="4098" cy="845"/>
            </a:xfrm>
          </p:grpSpPr>
          <p:sp>
            <p:nvSpPr>
              <p:cNvPr id="138" name="Line 84"/>
              <p:cNvSpPr>
                <a:spLocks noChangeShapeType="1"/>
              </p:cNvSpPr>
              <p:nvPr/>
            </p:nvSpPr>
            <p:spPr bwMode="auto">
              <a:xfrm>
                <a:off x="2073" y="2728"/>
                <a:ext cx="1579" cy="463"/>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139" name="Rectangle 89"/>
              <p:cNvSpPr>
                <a:spLocks noChangeArrowheads="1"/>
              </p:cNvSpPr>
              <p:nvPr/>
            </p:nvSpPr>
            <p:spPr bwMode="auto">
              <a:xfrm>
                <a:off x="2486" y="2806"/>
                <a:ext cx="775" cy="270"/>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40" name="Text Box 90"/>
              <p:cNvSpPr txBox="1">
                <a:spLocks noChangeArrowheads="1"/>
              </p:cNvSpPr>
              <p:nvPr/>
            </p:nvSpPr>
            <p:spPr bwMode="auto">
              <a:xfrm>
                <a:off x="2092" y="2852"/>
                <a:ext cx="1467"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ACKbit=1, ACKnum=y+1</a:t>
                </a:r>
                <a:endParaRPr lang="en-US" sz="1800"/>
              </a:p>
            </p:txBody>
          </p:sp>
          <p:sp>
            <p:nvSpPr>
              <p:cNvPr id="141" name="Text Box 94"/>
              <p:cNvSpPr txBox="1">
                <a:spLocks noChangeArrowheads="1"/>
              </p:cNvSpPr>
              <p:nvPr/>
            </p:nvSpPr>
            <p:spPr bwMode="auto">
              <a:xfrm>
                <a:off x="661" y="2477"/>
                <a:ext cx="1383" cy="628"/>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r">
                  <a:lnSpc>
                    <a:spcPct val="90000"/>
                  </a:lnSpc>
                  <a:defRPr/>
                </a:pPr>
                <a:r>
                  <a:rPr lang="en-US"/>
                  <a:t>received SYNACK(x) </a:t>
                </a:r>
                <a:endParaRPr lang="en-US"/>
              </a:p>
              <a:p>
                <a:pPr algn="r">
                  <a:lnSpc>
                    <a:spcPct val="90000"/>
                  </a:lnSpc>
                  <a:defRPr/>
                </a:pPr>
                <a:r>
                  <a:rPr lang="en-US"/>
                  <a:t>indicates server is live;</a:t>
                </a:r>
                <a:endParaRPr lang="en-US"/>
              </a:p>
              <a:p>
                <a:pPr algn="r">
                  <a:lnSpc>
                    <a:spcPct val="90000"/>
                  </a:lnSpc>
                  <a:defRPr/>
                </a:pPr>
                <a:r>
                  <a:rPr lang="en-US"/>
                  <a:t>send ACK for SYNACK;</a:t>
                </a:r>
                <a:endParaRPr lang="en-US"/>
              </a:p>
              <a:p>
                <a:pPr algn="r">
                  <a:lnSpc>
                    <a:spcPct val="90000"/>
                  </a:lnSpc>
                  <a:defRPr/>
                </a:pPr>
                <a:r>
                  <a:rPr lang="en-US"/>
                  <a:t>this segment may contain </a:t>
                </a:r>
                <a:endParaRPr lang="en-US"/>
              </a:p>
              <a:p>
                <a:pPr algn="r">
                  <a:lnSpc>
                    <a:spcPct val="90000"/>
                  </a:lnSpc>
                  <a:defRPr/>
                </a:pPr>
                <a:r>
                  <a:rPr lang="en-US"/>
                  <a:t>client-to-server data</a:t>
                </a:r>
                <a:endParaRPr lang="en-US"/>
              </a:p>
            </p:txBody>
          </p:sp>
          <p:sp>
            <p:nvSpPr>
              <p:cNvPr id="142" name="Text Box 95"/>
              <p:cNvSpPr txBox="1">
                <a:spLocks noChangeArrowheads="1"/>
              </p:cNvSpPr>
              <p:nvPr/>
            </p:nvSpPr>
            <p:spPr bwMode="auto">
              <a:xfrm>
                <a:off x="3640" y="3042"/>
                <a:ext cx="1119" cy="280"/>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l">
                  <a:lnSpc>
                    <a:spcPct val="90000"/>
                  </a:lnSpc>
                  <a:defRPr/>
                </a:pPr>
                <a:r>
                  <a:rPr lang="en-US"/>
                  <a:t>received ACK(y) </a:t>
                </a:r>
                <a:endParaRPr lang="en-US"/>
              </a:p>
              <a:p>
                <a:pPr algn="l">
                  <a:lnSpc>
                    <a:spcPct val="90000"/>
                  </a:lnSpc>
                  <a:defRPr/>
                </a:pPr>
                <a:r>
                  <a:rPr lang="en-US"/>
                  <a:t>indicates client is live</a:t>
                </a:r>
                <a:endParaRPr lang="en-US"/>
              </a:p>
            </p:txBody>
          </p:sp>
        </p:grpSp>
        <p:grpSp>
          <p:nvGrpSpPr>
            <p:cNvPr id="87" name="Group 105"/>
            <p:cNvGrpSpPr/>
            <p:nvPr/>
          </p:nvGrpSpPr>
          <p:grpSpPr bwMode="auto">
            <a:xfrm>
              <a:off x="300038" y="2279648"/>
              <a:ext cx="976312" cy="669925"/>
              <a:chOff x="182" y="1387"/>
              <a:chExt cx="615" cy="422"/>
            </a:xfrm>
          </p:grpSpPr>
          <p:sp>
            <p:nvSpPr>
              <p:cNvPr id="136" name="Text Box 91"/>
              <p:cNvSpPr txBox="1">
                <a:spLocks noChangeArrowheads="1"/>
              </p:cNvSpPr>
              <p:nvPr/>
            </p:nvSpPr>
            <p:spPr bwMode="auto">
              <a:xfrm>
                <a:off x="182" y="1616"/>
                <a:ext cx="615"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a:t>SYNSENT</a:t>
                </a:r>
                <a:endParaRPr lang="en-US" sz="1800" dirty="0"/>
              </a:p>
            </p:txBody>
          </p:sp>
          <p:sp>
            <p:nvSpPr>
              <p:cNvPr id="137" name="Line 103"/>
              <p:cNvSpPr>
                <a:spLocks noChangeShapeType="1"/>
              </p:cNvSpPr>
              <p:nvPr/>
            </p:nvSpPr>
            <p:spPr bwMode="auto">
              <a:xfrm>
                <a:off x="462" y="1387"/>
                <a:ext cx="0" cy="277"/>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88" name="Group 111"/>
            <p:cNvGrpSpPr/>
            <p:nvPr/>
          </p:nvGrpSpPr>
          <p:grpSpPr bwMode="auto">
            <a:xfrm>
              <a:off x="301625" y="2940051"/>
              <a:ext cx="714375" cy="1592263"/>
              <a:chOff x="183" y="1803"/>
              <a:chExt cx="450" cy="1003"/>
            </a:xfrm>
          </p:grpSpPr>
          <p:sp>
            <p:nvSpPr>
              <p:cNvPr id="134" name="Text Box 16"/>
              <p:cNvSpPr txBox="1">
                <a:spLocks noChangeArrowheads="1"/>
              </p:cNvSpPr>
              <p:nvPr/>
            </p:nvSpPr>
            <p:spPr bwMode="auto">
              <a:xfrm>
                <a:off x="183" y="2613"/>
                <a:ext cx="450"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solidFill>
                      <a:srgbClr val="CC0000"/>
                    </a:solidFill>
                  </a:rPr>
                  <a:t>ESTAB</a:t>
                </a:r>
                <a:endParaRPr lang="en-US" sz="1800">
                  <a:solidFill>
                    <a:srgbClr val="CC0000"/>
                  </a:solidFill>
                </a:endParaRPr>
              </a:p>
            </p:txBody>
          </p:sp>
          <p:sp>
            <p:nvSpPr>
              <p:cNvPr id="135" name="Line 104"/>
              <p:cNvSpPr>
                <a:spLocks noChangeShapeType="1"/>
              </p:cNvSpPr>
              <p:nvPr/>
            </p:nvSpPr>
            <p:spPr bwMode="auto">
              <a:xfrm>
                <a:off x="465" y="1803"/>
                <a:ext cx="0" cy="797"/>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89" name="Group 108"/>
            <p:cNvGrpSpPr/>
            <p:nvPr/>
          </p:nvGrpSpPr>
          <p:grpSpPr bwMode="auto">
            <a:xfrm>
              <a:off x="7754941" y="2335214"/>
              <a:ext cx="1063625" cy="1162050"/>
              <a:chOff x="4878" y="1422"/>
              <a:chExt cx="670" cy="732"/>
            </a:xfrm>
          </p:grpSpPr>
          <p:sp>
            <p:nvSpPr>
              <p:cNvPr id="132" name="Text Box 99"/>
              <p:cNvSpPr txBox="1">
                <a:spLocks noChangeArrowheads="1"/>
              </p:cNvSpPr>
              <p:nvPr/>
            </p:nvSpPr>
            <p:spPr bwMode="auto">
              <a:xfrm>
                <a:off x="4878" y="1961"/>
                <a:ext cx="670"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SYN RCVD</a:t>
                </a:r>
                <a:endParaRPr lang="en-US" sz="1800"/>
              </a:p>
            </p:txBody>
          </p:sp>
          <p:sp>
            <p:nvSpPr>
              <p:cNvPr id="133" name="Line 106"/>
              <p:cNvSpPr>
                <a:spLocks noChangeShapeType="1"/>
              </p:cNvSpPr>
              <p:nvPr/>
            </p:nvSpPr>
            <p:spPr bwMode="auto">
              <a:xfrm>
                <a:off x="5339" y="1422"/>
                <a:ext cx="0" cy="569"/>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sp>
          <p:nvSpPr>
            <p:cNvPr id="90" name="Line 107"/>
            <p:cNvSpPr>
              <a:spLocks noChangeShapeType="1"/>
            </p:cNvSpPr>
            <p:nvPr/>
          </p:nvSpPr>
          <p:spPr bwMode="auto">
            <a:xfrm>
              <a:off x="8469313" y="3536950"/>
              <a:ext cx="0" cy="1704975"/>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nvGrpSpPr>
            <p:cNvPr id="91" name="Group 113"/>
            <p:cNvGrpSpPr/>
            <p:nvPr/>
          </p:nvGrpSpPr>
          <p:grpSpPr bwMode="auto">
            <a:xfrm>
              <a:off x="306388" y="1606551"/>
              <a:ext cx="8551862" cy="690563"/>
              <a:chOff x="193" y="1012"/>
              <a:chExt cx="5387" cy="435"/>
            </a:xfrm>
          </p:grpSpPr>
          <p:sp>
            <p:nvSpPr>
              <p:cNvPr id="92" name="Text Box 114"/>
              <p:cNvSpPr txBox="1">
                <a:spLocks noChangeArrowheads="1"/>
              </p:cNvSpPr>
              <p:nvPr/>
            </p:nvSpPr>
            <p:spPr bwMode="auto">
              <a:xfrm>
                <a:off x="207" y="1012"/>
                <a:ext cx="719" cy="338"/>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r"/>
                <a:r>
                  <a:rPr lang="zh-CN" altLang="en-US" sz="1800" i="1" dirty="0">
                    <a:solidFill>
                      <a:srgbClr val="000099"/>
                    </a:solidFill>
                  </a:rPr>
                  <a:t>客户端状态</a:t>
                </a:r>
                <a:endParaRPr lang="en-US" altLang="zh-CN" sz="1800" i="1" dirty="0">
                  <a:solidFill>
                    <a:srgbClr val="000099"/>
                  </a:solidFill>
                </a:endParaRPr>
              </a:p>
              <a:p>
                <a:pPr algn="r"/>
                <a:endParaRPr lang="en-US" altLang="zh-CN" sz="1800" i="1" dirty="0">
                  <a:solidFill>
                    <a:srgbClr val="000099"/>
                  </a:solidFill>
                </a:endParaRPr>
              </a:p>
            </p:txBody>
          </p:sp>
          <p:sp>
            <p:nvSpPr>
              <p:cNvPr id="93" name="Text Box 115"/>
              <p:cNvSpPr txBox="1">
                <a:spLocks noChangeArrowheads="1"/>
              </p:cNvSpPr>
              <p:nvPr/>
            </p:nvSpPr>
            <p:spPr bwMode="auto">
              <a:xfrm>
                <a:off x="193" y="1243"/>
                <a:ext cx="501"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a:t>LISTEN</a:t>
                </a:r>
                <a:endParaRPr lang="en-US" sz="1800" dirty="0"/>
              </a:p>
            </p:txBody>
          </p:sp>
          <p:sp>
            <p:nvSpPr>
              <p:cNvPr id="94" name="Text Box 116"/>
              <p:cNvSpPr txBox="1">
                <a:spLocks noChangeArrowheads="1"/>
              </p:cNvSpPr>
              <p:nvPr/>
            </p:nvSpPr>
            <p:spPr bwMode="auto">
              <a:xfrm>
                <a:off x="4738" y="1013"/>
                <a:ext cx="842"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r"/>
                <a:r>
                  <a:rPr lang="zh-CN" altLang="en-US" sz="1800" i="1" dirty="0">
                    <a:solidFill>
                      <a:srgbClr val="000099"/>
                    </a:solidFill>
                  </a:rPr>
                  <a:t>服务器端状态</a:t>
                </a:r>
                <a:endParaRPr lang="en-US" altLang="zh-CN" sz="1800" i="1" dirty="0">
                  <a:solidFill>
                    <a:srgbClr val="000099"/>
                  </a:solidFill>
                </a:endParaRPr>
              </a:p>
            </p:txBody>
          </p:sp>
          <p:sp>
            <p:nvSpPr>
              <p:cNvPr id="95" name="Text Box 117"/>
              <p:cNvSpPr txBox="1">
                <a:spLocks noChangeArrowheads="1"/>
              </p:cNvSpPr>
              <p:nvPr/>
            </p:nvSpPr>
            <p:spPr bwMode="auto">
              <a:xfrm>
                <a:off x="5038" y="1254"/>
                <a:ext cx="501" cy="19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LISTEN</a:t>
                </a:r>
                <a:endParaRPr lang="en-US" sz="1800"/>
              </a:p>
            </p:txBody>
          </p:sp>
          <p:grpSp>
            <p:nvGrpSpPr>
              <p:cNvPr id="96" name="Group 118"/>
              <p:cNvGrpSpPr/>
              <p:nvPr/>
            </p:nvGrpSpPr>
            <p:grpSpPr bwMode="auto">
              <a:xfrm>
                <a:off x="1914" y="1049"/>
                <a:ext cx="405" cy="378"/>
                <a:chOff x="-44" y="1473"/>
                <a:chExt cx="981" cy="1105"/>
              </a:xfrm>
            </p:grpSpPr>
            <p:pic>
              <p:nvPicPr>
                <p:cNvPr id="130" name="Picture 11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1" name="Freeform 120"/>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grpSp>
            <p:nvGrpSpPr>
              <p:cNvPr id="97" name="Group 121"/>
              <p:cNvGrpSpPr/>
              <p:nvPr/>
            </p:nvGrpSpPr>
            <p:grpSpPr bwMode="auto">
              <a:xfrm>
                <a:off x="3572" y="1051"/>
                <a:ext cx="212" cy="323"/>
                <a:chOff x="4140" y="429"/>
                <a:chExt cx="1425" cy="2396"/>
              </a:xfrm>
            </p:grpSpPr>
            <p:sp>
              <p:nvSpPr>
                <p:cNvPr id="98" name="Freeform 122"/>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99" name="Rectangle 12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00" name="Freeform 124"/>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1" name="Freeform 125"/>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02" name="Rectangle 126"/>
                <p:cNvSpPr>
                  <a:spLocks noChangeArrowheads="1"/>
                </p:cNvSpPr>
                <p:nvPr/>
              </p:nvSpPr>
              <p:spPr bwMode="auto">
                <a:xfrm>
                  <a:off x="4214" y="696"/>
                  <a:ext cx="592"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103" name="Group 127"/>
                <p:cNvGrpSpPr/>
                <p:nvPr/>
              </p:nvGrpSpPr>
              <p:grpSpPr bwMode="auto">
                <a:xfrm>
                  <a:off x="4749" y="668"/>
                  <a:ext cx="581" cy="145"/>
                  <a:chOff x="614" y="2568"/>
                  <a:chExt cx="725" cy="139"/>
                </a:xfrm>
              </p:grpSpPr>
              <p:sp>
                <p:nvSpPr>
                  <p:cNvPr id="128" name="AutoShape 128"/>
                  <p:cNvSpPr>
                    <a:spLocks noChangeArrowheads="1"/>
                  </p:cNvSpPr>
                  <p:nvPr/>
                </p:nvSpPr>
                <p:spPr bwMode="auto">
                  <a:xfrm>
                    <a:off x="617" y="2566"/>
                    <a:ext cx="721" cy="142"/>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9" name="AutoShape 12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104" name="Rectangle 130"/>
                <p:cNvSpPr>
                  <a:spLocks noChangeArrowheads="1"/>
                </p:cNvSpPr>
                <p:nvPr/>
              </p:nvSpPr>
              <p:spPr bwMode="auto">
                <a:xfrm>
                  <a:off x="4221" y="1022"/>
                  <a:ext cx="598"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105" name="Group 131"/>
                <p:cNvGrpSpPr/>
                <p:nvPr/>
              </p:nvGrpSpPr>
              <p:grpSpPr bwMode="auto">
                <a:xfrm>
                  <a:off x="4747" y="994"/>
                  <a:ext cx="581" cy="134"/>
                  <a:chOff x="614" y="2568"/>
                  <a:chExt cx="725" cy="139"/>
                </a:xfrm>
              </p:grpSpPr>
              <p:sp>
                <p:nvSpPr>
                  <p:cNvPr id="126" name="AutoShape 132"/>
                  <p:cNvSpPr>
                    <a:spLocks noChangeArrowheads="1"/>
                  </p:cNvSpPr>
                  <p:nvPr/>
                </p:nvSpPr>
                <p:spPr bwMode="auto">
                  <a:xfrm>
                    <a:off x="611" y="2567"/>
                    <a:ext cx="730" cy="139"/>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7" name="AutoShape 13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106" name="Rectangle 134"/>
                <p:cNvSpPr>
                  <a:spLocks noChangeArrowheads="1"/>
                </p:cNvSpPr>
                <p:nvPr/>
              </p:nvSpPr>
              <p:spPr bwMode="auto">
                <a:xfrm>
                  <a:off x="4214" y="1356"/>
                  <a:ext cx="598"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07" name="Rectangle 135"/>
                <p:cNvSpPr>
                  <a:spLocks noChangeArrowheads="1"/>
                </p:cNvSpPr>
                <p:nvPr/>
              </p:nvSpPr>
              <p:spPr bwMode="auto">
                <a:xfrm>
                  <a:off x="4227" y="1653"/>
                  <a:ext cx="598" cy="52"/>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108" name="Group 136"/>
                <p:cNvGrpSpPr/>
                <p:nvPr/>
              </p:nvGrpSpPr>
              <p:grpSpPr bwMode="auto">
                <a:xfrm>
                  <a:off x="4735" y="1627"/>
                  <a:ext cx="582" cy="151"/>
                  <a:chOff x="614" y="2568"/>
                  <a:chExt cx="725" cy="139"/>
                </a:xfrm>
              </p:grpSpPr>
              <p:sp>
                <p:nvSpPr>
                  <p:cNvPr id="124" name="AutoShape 137"/>
                  <p:cNvSpPr>
                    <a:spLocks noChangeArrowheads="1"/>
                  </p:cNvSpPr>
                  <p:nvPr/>
                </p:nvSpPr>
                <p:spPr bwMode="auto">
                  <a:xfrm>
                    <a:off x="618" y="2571"/>
                    <a:ext cx="720" cy="137"/>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5" name="AutoShape 13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109" name="Freeform 139"/>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110" name="Group 140"/>
                <p:cNvGrpSpPr/>
                <p:nvPr/>
              </p:nvGrpSpPr>
              <p:grpSpPr bwMode="auto">
                <a:xfrm>
                  <a:off x="4739" y="1327"/>
                  <a:ext cx="582" cy="139"/>
                  <a:chOff x="614" y="2568"/>
                  <a:chExt cx="725" cy="139"/>
                </a:xfrm>
              </p:grpSpPr>
              <p:sp>
                <p:nvSpPr>
                  <p:cNvPr id="122" name="AutoShape 141"/>
                  <p:cNvSpPr>
                    <a:spLocks noChangeArrowheads="1"/>
                  </p:cNvSpPr>
                  <p:nvPr/>
                </p:nvSpPr>
                <p:spPr bwMode="auto">
                  <a:xfrm>
                    <a:off x="613" y="2568"/>
                    <a:ext cx="728" cy="141"/>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3" name="AutoShape 14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111" name="Rectangle 14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12" name="Freeform 144"/>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3" name="Freeform 145"/>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4" name="Oval 146"/>
                <p:cNvSpPr>
                  <a:spLocks noChangeArrowheads="1"/>
                </p:cNvSpPr>
                <p:nvPr/>
              </p:nvSpPr>
              <p:spPr bwMode="auto">
                <a:xfrm>
                  <a:off x="5518" y="2610"/>
                  <a:ext cx="47" cy="96"/>
                </a:xfrm>
                <a:prstGeom prst="ellipse">
                  <a:avLst/>
                </a:prstGeom>
                <a:solidFill>
                  <a:srgbClr val="3333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15" name="Freeform 147"/>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116" name="AutoShape 14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17" name="AutoShape 14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18" name="Oval 150"/>
                <p:cNvSpPr>
                  <a:spLocks noChangeArrowheads="1"/>
                </p:cNvSpPr>
                <p:nvPr/>
              </p:nvSpPr>
              <p:spPr bwMode="auto">
                <a:xfrm>
                  <a:off x="4308" y="2380"/>
                  <a:ext cx="155" cy="148"/>
                </a:xfrm>
                <a:prstGeom prst="ellipse">
                  <a:avLst/>
                </a:prstGeom>
                <a:solidFill>
                  <a:srgbClr val="33CC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19" name="Oval 151"/>
                <p:cNvSpPr>
                  <a:spLocks noChangeArrowheads="1"/>
                </p:cNvSpPr>
                <p:nvPr/>
              </p:nvSpPr>
              <p:spPr bwMode="auto">
                <a:xfrm>
                  <a:off x="4483" y="2387"/>
                  <a:ext cx="161" cy="141"/>
                </a:xfrm>
                <a:prstGeom prst="ellipse">
                  <a:avLst/>
                </a:prstGeom>
                <a:solidFill>
                  <a:srgbClr val="FF0000"/>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eaLnBrk="1" hangingPunct="1"/>
                  <a:endParaRPr lang="zh-CN" altLang="zh-CN" sz="2000">
                    <a:solidFill>
                      <a:srgbClr val="FF0000"/>
                    </a:solidFill>
                    <a:latin typeface="Arial" panose="020B0604020202090204" pitchFamily="34" charset="0"/>
                    <a:cs typeface="Arial" panose="020B0604020202090204" pitchFamily="34" charset="0"/>
                  </a:endParaRPr>
                </a:p>
              </p:txBody>
            </p:sp>
            <p:sp>
              <p:nvSpPr>
                <p:cNvPr id="120" name="Oval 152"/>
                <p:cNvSpPr>
                  <a:spLocks noChangeArrowheads="1"/>
                </p:cNvSpPr>
                <p:nvPr/>
              </p:nvSpPr>
              <p:spPr bwMode="auto">
                <a:xfrm>
                  <a:off x="4664" y="2380"/>
                  <a:ext cx="155" cy="141"/>
                </a:xfrm>
                <a:prstGeom prst="ellipse">
                  <a:avLst/>
                </a:prstGeom>
                <a:solidFill>
                  <a:srgbClr val="33CC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1" name="Rectangle 153"/>
                <p:cNvSpPr>
                  <a:spLocks noChangeArrowheads="1"/>
                </p:cNvSpPr>
                <p:nvPr/>
              </p:nvSpPr>
              <p:spPr bwMode="auto">
                <a:xfrm>
                  <a:off x="5061" y="1838"/>
                  <a:ext cx="87" cy="757"/>
                </a:xfrm>
                <a:prstGeom prst="rect">
                  <a:avLst/>
                </a:prstGeom>
                <a:solidFill>
                  <a:srgbClr val="292929"/>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grpSp>
      </p:grpSp>
      <p:sp>
        <p:nvSpPr>
          <p:cNvPr id="3" name="文本框 2"/>
          <p:cNvSpPr txBox="1"/>
          <p:nvPr/>
        </p:nvSpPr>
        <p:spPr>
          <a:xfrm>
            <a:off x="1476363" y="6005040"/>
            <a:ext cx="2996593" cy="400110"/>
          </a:xfrm>
          <a:prstGeom prst="rect">
            <a:avLst/>
          </a:prstGeom>
          <a:noFill/>
        </p:spPr>
        <p:txBody>
          <a:bodyPr wrap="square" rtlCol="0">
            <a:spAutoFit/>
          </a:bodyPr>
          <a:lstStyle/>
          <a:p>
            <a:pPr algn="ctr"/>
            <a:r>
              <a:rPr lang="zh-CN" altLang="en-US" sz="2000" dirty="0">
                <a:solidFill>
                  <a:srgbClr val="FF0000"/>
                </a:solidFill>
              </a:rPr>
              <a:t>建立连接三次握手示意图</a:t>
            </a:r>
            <a:endParaRPr lang="zh-CN" altLang="en-US" sz="2000"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91110" y="2336200"/>
            <a:ext cx="8744993" cy="4183116"/>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20000"/>
              </a:lnSpc>
              <a:spcBef>
                <a:spcPct val="60000"/>
              </a:spcBef>
            </a:pPr>
            <a:r>
              <a:rPr lang="zh-CN" altLang="en-US" sz="2000" b="1" dirty="0">
                <a:solidFill>
                  <a:schemeClr val="accent4"/>
                </a:solidFill>
                <a:latin typeface="+mn-ea"/>
              </a:rPr>
              <a:t>客户关闭套接字</a:t>
            </a:r>
            <a:r>
              <a:rPr lang="en-US" altLang="zh-CN" sz="2000" b="1" dirty="0">
                <a:solidFill>
                  <a:schemeClr val="accent4"/>
                </a:solidFill>
                <a:latin typeface="+mn-ea"/>
              </a:rPr>
              <a:t>:</a:t>
            </a:r>
            <a:r>
              <a:rPr lang="en-US" altLang="zh-CN" sz="2000" b="1" u="sng" dirty="0">
                <a:solidFill>
                  <a:schemeClr val="accent4"/>
                </a:solidFill>
                <a:latin typeface="+mn-ea"/>
              </a:rPr>
              <a:t> </a:t>
            </a:r>
            <a:r>
              <a:rPr lang="en-US" altLang="zh-CN" sz="2000" b="1" dirty="0" err="1">
                <a:solidFill>
                  <a:schemeClr val="accent4"/>
                </a:solidFill>
                <a:latin typeface="+mn-ea"/>
              </a:rPr>
              <a:t>clientSocket.close</a:t>
            </a:r>
            <a:r>
              <a:rPr lang="en-US" altLang="zh-CN" sz="2000" dirty="0">
                <a:solidFill>
                  <a:schemeClr val="accent4"/>
                </a:solidFill>
                <a:latin typeface="+mn-ea"/>
              </a:rPr>
              <a:t>	</a:t>
            </a:r>
            <a:endParaRPr lang="en-US" altLang="zh-CN" sz="2000" u="sng" dirty="0">
              <a:solidFill>
                <a:schemeClr val="accent4"/>
              </a:solidFill>
              <a:latin typeface="+mn-ea"/>
            </a:endParaRPr>
          </a:p>
          <a:p>
            <a:pPr>
              <a:lnSpc>
                <a:spcPct val="120000"/>
              </a:lnSpc>
              <a:spcBef>
                <a:spcPct val="60000"/>
              </a:spcBef>
            </a:pPr>
            <a:r>
              <a:rPr lang="en-US" altLang="zh-CN" sz="2000" u="sng" dirty="0">
                <a:latin typeface="+mn-ea"/>
              </a:rPr>
              <a:t>Step 1:</a:t>
            </a:r>
            <a:r>
              <a:rPr lang="en-US" altLang="zh-CN" sz="2000" dirty="0">
                <a:latin typeface="+mn-ea"/>
              </a:rPr>
              <a:t> </a:t>
            </a:r>
            <a:r>
              <a:rPr lang="zh-CN" altLang="en-US" sz="2000" dirty="0">
                <a:latin typeface="+mn-ea"/>
              </a:rPr>
              <a:t>客户发送 </a:t>
            </a:r>
            <a:r>
              <a:rPr lang="en-US" altLang="zh-CN" sz="2000" dirty="0">
                <a:latin typeface="+mn-ea"/>
              </a:rPr>
              <a:t>TCP FIN </a:t>
            </a:r>
            <a:r>
              <a:rPr lang="zh-CN" altLang="en-US" sz="2000" dirty="0">
                <a:latin typeface="+mn-ea"/>
              </a:rPr>
              <a:t>控制报文段到服务器</a:t>
            </a:r>
            <a:r>
              <a:rPr lang="zh-CN" altLang="en-US" sz="2000" u="sng" dirty="0">
                <a:latin typeface="+mn-ea"/>
              </a:rPr>
              <a:t> </a:t>
            </a:r>
            <a:endParaRPr lang="zh-CN" altLang="en-US" sz="2000" u="sng" dirty="0">
              <a:latin typeface="+mn-ea"/>
            </a:endParaRPr>
          </a:p>
          <a:p>
            <a:pPr>
              <a:lnSpc>
                <a:spcPct val="120000"/>
              </a:lnSpc>
              <a:spcBef>
                <a:spcPct val="60000"/>
              </a:spcBef>
            </a:pPr>
            <a:r>
              <a:rPr lang="en-US" altLang="zh-CN" sz="2000" u="sng" dirty="0">
                <a:latin typeface="+mn-ea"/>
              </a:rPr>
              <a:t>Step 2:</a:t>
            </a:r>
            <a:r>
              <a:rPr lang="en-US" altLang="zh-CN" sz="2000" dirty="0">
                <a:latin typeface="+mn-ea"/>
              </a:rPr>
              <a:t> </a:t>
            </a:r>
            <a:r>
              <a:rPr lang="zh-CN" altLang="en-US" sz="2000" dirty="0">
                <a:latin typeface="+mn-ea"/>
              </a:rPr>
              <a:t>服务器接收 </a:t>
            </a:r>
            <a:r>
              <a:rPr lang="en-US" altLang="zh-CN" sz="2000" dirty="0">
                <a:latin typeface="+mn-ea"/>
              </a:rPr>
              <a:t>FIN, </a:t>
            </a:r>
            <a:r>
              <a:rPr lang="zh-CN" altLang="en-US" sz="2000" dirty="0">
                <a:latin typeface="+mn-ea"/>
              </a:rPr>
              <a:t>回复 </a:t>
            </a:r>
            <a:r>
              <a:rPr lang="en-US" altLang="zh-CN" sz="2000" dirty="0">
                <a:latin typeface="+mn-ea"/>
              </a:rPr>
              <a:t>ACK. </a:t>
            </a:r>
            <a:r>
              <a:rPr lang="zh-CN" altLang="en-US" sz="2000" dirty="0">
                <a:latin typeface="+mn-ea"/>
              </a:rPr>
              <a:t>进入半关闭连接状态；</a:t>
            </a:r>
            <a:r>
              <a:rPr lang="en-US" altLang="zh-CN" sz="2000" dirty="0">
                <a:latin typeface="+mn-ea"/>
              </a:rPr>
              <a:t> </a:t>
            </a:r>
            <a:endParaRPr lang="en-US" altLang="zh-CN" sz="2000" dirty="0">
              <a:latin typeface="+mn-ea"/>
            </a:endParaRPr>
          </a:p>
          <a:p>
            <a:pPr>
              <a:lnSpc>
                <a:spcPct val="120000"/>
              </a:lnSpc>
              <a:spcBef>
                <a:spcPct val="60000"/>
              </a:spcBef>
            </a:pPr>
            <a:r>
              <a:rPr lang="en-US" altLang="zh-CN" sz="2000" u="sng" dirty="0">
                <a:solidFill>
                  <a:schemeClr val="bg1"/>
                </a:solidFill>
                <a:latin typeface="+mn-ea"/>
              </a:rPr>
              <a:t>Step 3</a:t>
            </a:r>
            <a:r>
              <a:rPr lang="en-US" altLang="zh-CN" sz="2000" dirty="0">
                <a:solidFill>
                  <a:schemeClr val="bg1"/>
                </a:solidFill>
                <a:latin typeface="+mn-ea"/>
              </a:rPr>
              <a:t>: </a:t>
            </a:r>
            <a:r>
              <a:rPr lang="zh-CN" altLang="en-US" sz="2000" dirty="0">
                <a:solidFill>
                  <a:schemeClr val="bg1"/>
                </a:solidFill>
                <a:latin typeface="+mn-ea"/>
              </a:rPr>
              <a:t>服务器</a:t>
            </a:r>
            <a:r>
              <a:rPr lang="zh-CN" altLang="en-US" sz="2000" dirty="0">
                <a:latin typeface="+mn-ea"/>
              </a:rPr>
              <a:t>发送</a:t>
            </a:r>
            <a:r>
              <a:rPr lang="en-US" altLang="zh-CN" sz="2000" dirty="0">
                <a:latin typeface="+mn-ea"/>
              </a:rPr>
              <a:t>FIN</a:t>
            </a:r>
            <a:r>
              <a:rPr lang="zh-CN" altLang="en-US" sz="2000" dirty="0">
                <a:latin typeface="+mn-ea"/>
              </a:rPr>
              <a:t>到客户，</a:t>
            </a:r>
            <a:r>
              <a:rPr lang="zh-CN" altLang="en-US" sz="2000" dirty="0">
                <a:solidFill>
                  <a:schemeClr val="bg1"/>
                </a:solidFill>
                <a:latin typeface="+mn-ea"/>
              </a:rPr>
              <a:t>客户接收 </a:t>
            </a:r>
            <a:r>
              <a:rPr lang="en-US" altLang="zh-CN" sz="2000" dirty="0">
                <a:solidFill>
                  <a:schemeClr val="bg1"/>
                </a:solidFill>
                <a:latin typeface="+mn-ea"/>
              </a:rPr>
              <a:t>FIN, </a:t>
            </a:r>
            <a:r>
              <a:rPr lang="zh-CN" altLang="en-US" sz="2000" dirty="0">
                <a:solidFill>
                  <a:schemeClr val="bg1"/>
                </a:solidFill>
                <a:latin typeface="+mn-ea"/>
              </a:rPr>
              <a:t>回复 </a:t>
            </a:r>
            <a:r>
              <a:rPr lang="en-US" altLang="zh-CN" sz="2000" dirty="0">
                <a:solidFill>
                  <a:schemeClr val="bg1"/>
                </a:solidFill>
                <a:latin typeface="+mn-ea"/>
              </a:rPr>
              <a:t>ACK</a:t>
            </a:r>
            <a:r>
              <a:rPr lang="zh-CN" altLang="en-US" sz="2000" dirty="0">
                <a:solidFill>
                  <a:schemeClr val="bg1"/>
                </a:solidFill>
                <a:latin typeface="+mn-ea"/>
              </a:rPr>
              <a:t>，</a:t>
            </a:r>
            <a:endParaRPr lang="en-US" altLang="zh-CN" sz="2000" dirty="0">
              <a:solidFill>
                <a:schemeClr val="bg1"/>
              </a:solidFill>
              <a:latin typeface="+mn-ea"/>
            </a:endParaRPr>
          </a:p>
          <a:p>
            <a:pPr>
              <a:lnSpc>
                <a:spcPct val="120000"/>
              </a:lnSpc>
              <a:spcBef>
                <a:spcPct val="60000"/>
              </a:spcBef>
            </a:pPr>
            <a:r>
              <a:rPr lang="zh-CN" altLang="en-US" sz="2000" dirty="0">
                <a:solidFill>
                  <a:schemeClr val="bg1"/>
                </a:solidFill>
                <a:latin typeface="+mn-ea"/>
              </a:rPr>
              <a:t>进入 “</a:t>
            </a:r>
            <a:r>
              <a:rPr lang="en-US" altLang="zh-CN" sz="2000" dirty="0">
                <a:solidFill>
                  <a:schemeClr val="bg1"/>
                </a:solidFill>
                <a:latin typeface="+mn-ea"/>
              </a:rPr>
              <a:t>time wait”</a:t>
            </a:r>
            <a:r>
              <a:rPr lang="zh-CN" altLang="en-US" sz="2000" dirty="0">
                <a:solidFill>
                  <a:schemeClr val="bg1"/>
                </a:solidFill>
                <a:latin typeface="+mn-ea"/>
              </a:rPr>
              <a:t>状态</a:t>
            </a:r>
            <a:endParaRPr lang="en-US" altLang="zh-CN" sz="2000" dirty="0">
              <a:solidFill>
                <a:schemeClr val="bg1"/>
              </a:solidFill>
              <a:latin typeface="+mn-ea"/>
            </a:endParaRPr>
          </a:p>
          <a:p>
            <a:pPr>
              <a:lnSpc>
                <a:spcPct val="120000"/>
              </a:lnSpc>
              <a:spcBef>
                <a:spcPct val="60000"/>
              </a:spcBef>
            </a:pPr>
            <a:r>
              <a:rPr lang="zh-CN" altLang="en-US" sz="2000" dirty="0">
                <a:solidFill>
                  <a:schemeClr val="bg1"/>
                </a:solidFill>
                <a:latin typeface="+mn-ea"/>
              </a:rPr>
              <a:t>等待结束时释放连接资源</a:t>
            </a:r>
            <a:endParaRPr lang="zh-CN" altLang="en-US" sz="2000" dirty="0">
              <a:solidFill>
                <a:schemeClr val="bg1"/>
              </a:solidFill>
              <a:latin typeface="+mn-ea"/>
            </a:endParaRPr>
          </a:p>
          <a:p>
            <a:pPr>
              <a:lnSpc>
                <a:spcPct val="120000"/>
              </a:lnSpc>
              <a:spcBef>
                <a:spcPct val="60000"/>
              </a:spcBef>
            </a:pPr>
            <a:r>
              <a:rPr lang="en-US" altLang="zh-CN" sz="2000" u="sng" dirty="0">
                <a:solidFill>
                  <a:schemeClr val="bg1"/>
                </a:solidFill>
                <a:latin typeface="+mn-ea"/>
              </a:rPr>
              <a:t>Step 4</a:t>
            </a:r>
            <a:r>
              <a:rPr lang="en-US" altLang="zh-CN" sz="2000" dirty="0">
                <a:solidFill>
                  <a:schemeClr val="bg1"/>
                </a:solidFill>
                <a:latin typeface="+mn-ea"/>
              </a:rPr>
              <a:t>: </a:t>
            </a:r>
            <a:r>
              <a:rPr lang="zh-CN" altLang="en-US" sz="2000" dirty="0">
                <a:solidFill>
                  <a:schemeClr val="bg1"/>
                </a:solidFill>
                <a:latin typeface="+mn-ea"/>
              </a:rPr>
              <a:t>服务器接收 </a:t>
            </a:r>
            <a:r>
              <a:rPr lang="en-US" altLang="zh-CN" sz="2000" dirty="0">
                <a:solidFill>
                  <a:schemeClr val="bg1"/>
                </a:solidFill>
                <a:latin typeface="+mn-ea"/>
              </a:rPr>
              <a:t>ACK.  </a:t>
            </a:r>
            <a:r>
              <a:rPr lang="zh-CN" altLang="en-US" sz="2000" dirty="0">
                <a:solidFill>
                  <a:schemeClr val="bg1"/>
                </a:solidFill>
                <a:latin typeface="+mn-ea"/>
              </a:rPr>
              <a:t>连接关闭</a:t>
            </a:r>
            <a:r>
              <a:rPr lang="en-US" altLang="zh-CN" sz="2000" dirty="0">
                <a:solidFill>
                  <a:schemeClr val="bg1"/>
                </a:solidFill>
                <a:latin typeface="+mn-ea"/>
              </a:rPr>
              <a:t>. </a:t>
            </a:r>
            <a:endParaRPr lang="zh-CN" altLang="en-US" sz="2000" dirty="0">
              <a:latin typeface="+mn-ea"/>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3819488" y="710093"/>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endParaRPr lang="en-US" altLang="zh-CN" sz="3600" b="1" dirty="0">
              <a:solidFill>
                <a:schemeClr val="accent1"/>
              </a:solidFill>
              <a:cs typeface="+mn-ea"/>
              <a:sym typeface="+mn-lt"/>
            </a:endParaRPr>
          </a:p>
        </p:txBody>
      </p:sp>
      <p:sp>
        <p:nvSpPr>
          <p:cNvPr id="31" name="圆角矩形 30"/>
          <p:cNvSpPr/>
          <p:nvPr/>
        </p:nvSpPr>
        <p:spPr>
          <a:xfrm>
            <a:off x="791110" y="1524000"/>
            <a:ext cx="3610640" cy="499358"/>
          </a:xfrm>
          <a:prstGeom prst="roundRect">
            <a:avLst/>
          </a:prstGeom>
          <a:gradFill flip="none" rotWithShape="1">
            <a:gsLst>
              <a:gs pos="100000">
                <a:schemeClr val="bg1"/>
              </a:gs>
              <a:gs pos="50000">
                <a:srgbClr val="ED7D31"/>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buFont typeface="Wingdings" panose="05000000000000000000" pitchFamily="2" charset="2"/>
              <a:buChar char="l"/>
            </a:pPr>
            <a:r>
              <a:rPr lang="zh-CN" altLang="en-US" sz="2400" dirty="0">
                <a:solidFill>
                  <a:srgbClr val="FFFF00"/>
                </a:solidFill>
                <a:cs typeface="+mn-ea"/>
                <a:sym typeface="+mn-lt"/>
              </a:rPr>
              <a:t>关闭连接</a:t>
            </a:r>
            <a:endParaRPr lang="zh-CN" altLang="en-US" sz="2400" dirty="0">
              <a:solidFill>
                <a:srgbClr val="FFFF00"/>
              </a:solidFill>
            </a:endParaRPr>
          </a:p>
        </p:txBody>
      </p:sp>
    </p:spTree>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面向连接传输</a:t>
            </a:r>
            <a:r>
              <a:rPr lang="en-US" altLang="zh-CN" sz="1800" dirty="0">
                <a:solidFill>
                  <a:schemeClr val="tx1">
                    <a:lumMod val="65000"/>
                    <a:lumOff val="35000"/>
                  </a:schemeClr>
                </a:solidFill>
                <a:latin typeface="+mn-lt"/>
                <a:ea typeface="+mn-ea"/>
                <a:cs typeface="+mn-ea"/>
                <a:sym typeface="+mn-lt"/>
              </a:rPr>
              <a:t>: TCP</a:t>
            </a:r>
            <a:endParaRPr lang="en-US" altLang="zh-CN" sz="1800" dirty="0">
              <a:solidFill>
                <a:schemeClr val="tx1">
                  <a:lumMod val="65000"/>
                  <a:lumOff val="35000"/>
                </a:schemeClr>
              </a:solidFill>
              <a:latin typeface="+mn-lt"/>
              <a:ea typeface="+mn-ea"/>
              <a:cs typeface="+mn-ea"/>
              <a:sym typeface="+mn-lt"/>
            </a:endParaRPr>
          </a:p>
        </p:txBody>
      </p:sp>
      <p:sp>
        <p:nvSpPr>
          <p:cNvPr id="41" name="矩形 40"/>
          <p:cNvSpPr/>
          <p:nvPr/>
        </p:nvSpPr>
        <p:spPr>
          <a:xfrm>
            <a:off x="3819488" y="710093"/>
            <a:ext cx="4305667"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连接管理</a:t>
            </a:r>
            <a:r>
              <a:rPr lang="en-US" altLang="zh-CN" sz="3600" b="1" dirty="0">
                <a:solidFill>
                  <a:schemeClr val="accent1"/>
                </a:solidFill>
                <a:cs typeface="+mn-ea"/>
                <a:sym typeface="+mn-lt"/>
              </a:rPr>
              <a:t>(</a:t>
            </a:r>
            <a:r>
              <a:rPr lang="zh-CN" altLang="en-US" sz="3600" b="1" dirty="0">
                <a:solidFill>
                  <a:schemeClr val="accent1"/>
                </a:solidFill>
                <a:cs typeface="+mn-ea"/>
                <a:sym typeface="+mn-lt"/>
              </a:rPr>
              <a:t>继续</a:t>
            </a:r>
            <a:r>
              <a:rPr lang="en-US" altLang="zh-CN" sz="3600" b="1" dirty="0">
                <a:solidFill>
                  <a:schemeClr val="accent1"/>
                </a:solidFill>
                <a:cs typeface="+mn-ea"/>
                <a:sym typeface="+mn-lt"/>
              </a:rPr>
              <a:t>)</a:t>
            </a:r>
            <a:endParaRPr lang="en-US" altLang="zh-CN" sz="3600" b="1" dirty="0">
              <a:solidFill>
                <a:schemeClr val="accent1"/>
              </a:solidFill>
              <a:cs typeface="+mn-ea"/>
              <a:sym typeface="+mn-lt"/>
            </a:endParaRPr>
          </a:p>
        </p:txBody>
      </p:sp>
      <p:grpSp>
        <p:nvGrpSpPr>
          <p:cNvPr id="7" name="组合 6"/>
          <p:cNvGrpSpPr/>
          <p:nvPr/>
        </p:nvGrpSpPr>
        <p:grpSpPr>
          <a:xfrm>
            <a:off x="1356781" y="1440345"/>
            <a:ext cx="8953868" cy="5358196"/>
            <a:chOff x="417133" y="1368425"/>
            <a:chExt cx="8304592" cy="4919664"/>
          </a:xfrm>
        </p:grpSpPr>
        <p:sp>
          <p:nvSpPr>
            <p:cNvPr id="8" name="Line 4"/>
            <p:cNvSpPr>
              <a:spLocks noChangeShapeType="1"/>
            </p:cNvSpPr>
            <p:nvPr/>
          </p:nvSpPr>
          <p:spPr bwMode="auto">
            <a:xfrm flipH="1">
              <a:off x="3471863" y="2081213"/>
              <a:ext cx="1587" cy="3948112"/>
            </a:xfrm>
            <a:prstGeom prst="line">
              <a:avLst/>
            </a:prstGeom>
            <a:noFill/>
            <a:ln w="9525">
              <a:solidFill>
                <a:srgbClr val="777777"/>
              </a:solidFill>
              <a:round/>
            </a:ln>
            <a:effectLst/>
          </p:spPr>
          <p:txBody>
            <a:bodyPr wrap="none"/>
            <a:lstStyle/>
            <a:p>
              <a:pPr>
                <a:defRPr/>
              </a:pPr>
              <a:endParaRPr lang="en-US" sz="2000">
                <a:latin typeface="Tahoma" panose="020B0804030504040204" pitchFamily="34" charset="0"/>
                <a:ea typeface="MS PGothic" charset="0"/>
              </a:endParaRPr>
            </a:p>
          </p:txBody>
        </p:sp>
        <p:sp>
          <p:nvSpPr>
            <p:cNvPr id="9" name="Line 10"/>
            <p:cNvSpPr>
              <a:spLocks noChangeShapeType="1"/>
            </p:cNvSpPr>
            <p:nvPr/>
          </p:nvSpPr>
          <p:spPr bwMode="auto">
            <a:xfrm flipH="1">
              <a:off x="6061075" y="2151063"/>
              <a:ext cx="1588" cy="3417887"/>
            </a:xfrm>
            <a:prstGeom prst="line">
              <a:avLst/>
            </a:prstGeom>
            <a:noFill/>
            <a:ln w="9525">
              <a:solidFill>
                <a:srgbClr val="777777"/>
              </a:solidFill>
              <a:round/>
            </a:ln>
            <a:effectLst/>
          </p:spPr>
          <p:txBody>
            <a:bodyPr wrap="none"/>
            <a:lstStyle/>
            <a:p>
              <a:pPr>
                <a:defRPr/>
              </a:pPr>
              <a:endParaRPr lang="en-US" sz="2000">
                <a:latin typeface="Tahoma" panose="020B0804030504040204" pitchFamily="34" charset="0"/>
                <a:ea typeface="MS PGothic" charset="0"/>
              </a:endParaRPr>
            </a:p>
          </p:txBody>
        </p:sp>
        <p:grpSp>
          <p:nvGrpSpPr>
            <p:cNvPr id="10" name="Group 74"/>
            <p:cNvGrpSpPr/>
            <p:nvPr/>
          </p:nvGrpSpPr>
          <p:grpSpPr bwMode="auto">
            <a:xfrm>
              <a:off x="544513" y="2762252"/>
              <a:ext cx="1487487" cy="887413"/>
              <a:chOff x="343" y="1740"/>
              <a:chExt cx="937" cy="559"/>
            </a:xfrm>
          </p:grpSpPr>
          <p:sp>
            <p:nvSpPr>
              <p:cNvPr id="98" name="Text Box 34"/>
              <p:cNvSpPr txBox="1">
                <a:spLocks noChangeArrowheads="1"/>
              </p:cNvSpPr>
              <p:nvPr/>
            </p:nvSpPr>
            <p:spPr bwMode="auto">
              <a:xfrm>
                <a:off x="343" y="2066"/>
                <a:ext cx="937"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FIN_WAIT_2</a:t>
                </a:r>
                <a:endParaRPr lang="en-US" sz="1800"/>
              </a:p>
            </p:txBody>
          </p:sp>
          <p:sp>
            <p:nvSpPr>
              <p:cNvPr id="99" name="Line 35"/>
              <p:cNvSpPr>
                <a:spLocks noChangeShapeType="1"/>
              </p:cNvSpPr>
              <p:nvPr/>
            </p:nvSpPr>
            <p:spPr bwMode="auto">
              <a:xfrm>
                <a:off x="634" y="1740"/>
                <a:ext cx="0" cy="356"/>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11" name="Group 73"/>
            <p:cNvGrpSpPr/>
            <p:nvPr/>
          </p:nvGrpSpPr>
          <p:grpSpPr bwMode="auto">
            <a:xfrm>
              <a:off x="7175500" y="2101851"/>
              <a:ext cx="1546225" cy="993776"/>
              <a:chOff x="4520" y="1324"/>
              <a:chExt cx="974" cy="626"/>
            </a:xfrm>
          </p:grpSpPr>
          <p:sp>
            <p:nvSpPr>
              <p:cNvPr id="96" name="Text Box 37"/>
              <p:cNvSpPr txBox="1">
                <a:spLocks noChangeArrowheads="1"/>
              </p:cNvSpPr>
              <p:nvPr/>
            </p:nvSpPr>
            <p:spPr bwMode="auto">
              <a:xfrm>
                <a:off x="4520" y="1717"/>
                <a:ext cx="974"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CLOSE_WAIT</a:t>
                </a:r>
                <a:endParaRPr lang="en-US" sz="1800"/>
              </a:p>
            </p:txBody>
          </p:sp>
          <p:sp>
            <p:nvSpPr>
              <p:cNvPr id="97" name="Line 38"/>
              <p:cNvSpPr>
                <a:spLocks noChangeShapeType="1"/>
              </p:cNvSpPr>
              <p:nvPr/>
            </p:nvSpPr>
            <p:spPr bwMode="auto">
              <a:xfrm>
                <a:off x="5171" y="1324"/>
                <a:ext cx="0" cy="415"/>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12" name="Group 75"/>
            <p:cNvGrpSpPr/>
            <p:nvPr/>
          </p:nvGrpSpPr>
          <p:grpSpPr bwMode="auto">
            <a:xfrm>
              <a:off x="3513138" y="3870325"/>
              <a:ext cx="2495550" cy="579438"/>
              <a:chOff x="2213" y="2438"/>
              <a:chExt cx="1572" cy="365"/>
            </a:xfrm>
          </p:grpSpPr>
          <p:sp>
            <p:nvSpPr>
              <p:cNvPr id="93" name="Line 41"/>
              <p:cNvSpPr>
                <a:spLocks noChangeShapeType="1"/>
              </p:cNvSpPr>
              <p:nvPr/>
            </p:nvSpPr>
            <p:spPr bwMode="auto">
              <a:xfrm flipH="1">
                <a:off x="2213" y="2483"/>
                <a:ext cx="1572" cy="320"/>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94" name="Rectangle 42"/>
              <p:cNvSpPr>
                <a:spLocks noChangeArrowheads="1"/>
              </p:cNvSpPr>
              <p:nvPr/>
            </p:nvSpPr>
            <p:spPr bwMode="auto">
              <a:xfrm>
                <a:off x="2669" y="2438"/>
                <a:ext cx="590" cy="363"/>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95" name="Text Box 43"/>
              <p:cNvSpPr txBox="1">
                <a:spLocks noChangeArrowheads="1"/>
              </p:cNvSpPr>
              <p:nvPr/>
            </p:nvSpPr>
            <p:spPr bwMode="auto">
              <a:xfrm>
                <a:off x="2684" y="2562"/>
                <a:ext cx="642" cy="214"/>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err="1"/>
                  <a:t>FINbit</a:t>
                </a:r>
                <a:r>
                  <a:rPr lang="en-US" sz="1800" dirty="0"/>
                  <a:t>=1</a:t>
                </a:r>
                <a:endParaRPr lang="en-US" sz="1800" dirty="0"/>
              </a:p>
            </p:txBody>
          </p:sp>
        </p:grpSp>
        <p:grpSp>
          <p:nvGrpSpPr>
            <p:cNvPr id="13" name="Group 80"/>
            <p:cNvGrpSpPr/>
            <p:nvPr/>
          </p:nvGrpSpPr>
          <p:grpSpPr bwMode="auto">
            <a:xfrm>
              <a:off x="3543301" y="4578350"/>
              <a:ext cx="2767013" cy="582613"/>
              <a:chOff x="2232" y="2884"/>
              <a:chExt cx="1743" cy="367"/>
            </a:xfrm>
          </p:grpSpPr>
          <p:sp>
            <p:nvSpPr>
              <p:cNvPr id="90" name="Line 44"/>
              <p:cNvSpPr>
                <a:spLocks noChangeShapeType="1"/>
              </p:cNvSpPr>
              <p:nvPr/>
            </p:nvSpPr>
            <p:spPr bwMode="auto">
              <a:xfrm>
                <a:off x="2232" y="2884"/>
                <a:ext cx="1580" cy="367"/>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91" name="Rectangle 46"/>
              <p:cNvSpPr>
                <a:spLocks noChangeArrowheads="1"/>
              </p:cNvSpPr>
              <p:nvPr/>
            </p:nvSpPr>
            <p:spPr bwMode="auto">
              <a:xfrm>
                <a:off x="2553" y="2995"/>
                <a:ext cx="896" cy="206"/>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92" name="Text Box 47"/>
              <p:cNvSpPr txBox="1">
                <a:spLocks noChangeArrowheads="1"/>
              </p:cNvSpPr>
              <p:nvPr/>
            </p:nvSpPr>
            <p:spPr bwMode="auto">
              <a:xfrm>
                <a:off x="2246" y="2958"/>
                <a:ext cx="1729"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err="1"/>
                  <a:t>ACKbit</a:t>
                </a:r>
                <a:r>
                  <a:rPr lang="en-US" sz="1800" dirty="0"/>
                  <a:t>=1; </a:t>
                </a:r>
                <a:r>
                  <a:rPr lang="en-US" sz="1800" dirty="0" err="1"/>
                  <a:t>ACKnum</a:t>
                </a:r>
                <a:r>
                  <a:rPr lang="en-US" sz="1800" dirty="0"/>
                  <a:t>=y+1</a:t>
                </a:r>
                <a:endParaRPr lang="en-US" sz="1800" dirty="0"/>
              </a:p>
            </p:txBody>
          </p:sp>
        </p:grpSp>
        <p:grpSp>
          <p:nvGrpSpPr>
            <p:cNvPr id="14" name="Group 72"/>
            <p:cNvGrpSpPr/>
            <p:nvPr/>
          </p:nvGrpSpPr>
          <p:grpSpPr bwMode="auto">
            <a:xfrm>
              <a:off x="1911351" y="2901952"/>
              <a:ext cx="5229226" cy="912813"/>
              <a:chOff x="1204" y="1828"/>
              <a:chExt cx="3294" cy="575"/>
            </a:xfrm>
          </p:grpSpPr>
          <p:sp>
            <p:nvSpPr>
              <p:cNvPr id="85" name="Line 13"/>
              <p:cNvSpPr>
                <a:spLocks noChangeShapeType="1"/>
              </p:cNvSpPr>
              <p:nvPr/>
            </p:nvSpPr>
            <p:spPr bwMode="auto">
              <a:xfrm flipH="1">
                <a:off x="2186" y="1828"/>
                <a:ext cx="1580" cy="367"/>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86" name="Rectangle 14"/>
              <p:cNvSpPr>
                <a:spLocks noChangeArrowheads="1"/>
              </p:cNvSpPr>
              <p:nvPr/>
            </p:nvSpPr>
            <p:spPr bwMode="auto">
              <a:xfrm>
                <a:off x="2507" y="1912"/>
                <a:ext cx="896" cy="206"/>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87" name="Text Box 15"/>
              <p:cNvSpPr txBox="1">
                <a:spLocks noChangeArrowheads="1"/>
              </p:cNvSpPr>
              <p:nvPr/>
            </p:nvSpPr>
            <p:spPr bwMode="auto">
              <a:xfrm>
                <a:off x="2200" y="1875"/>
                <a:ext cx="1728"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ACKbit=1; ACKnum=x+1</a:t>
                </a:r>
                <a:endParaRPr lang="en-US" sz="1800"/>
              </a:p>
            </p:txBody>
          </p:sp>
          <p:sp>
            <p:nvSpPr>
              <p:cNvPr id="88" name="Text Box 21"/>
              <p:cNvSpPr txBox="1">
                <a:spLocks noChangeArrowheads="1"/>
              </p:cNvSpPr>
              <p:nvPr/>
            </p:nvSpPr>
            <p:spPr bwMode="auto">
              <a:xfrm>
                <a:off x="1204" y="2066"/>
                <a:ext cx="980" cy="337"/>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r">
                  <a:lnSpc>
                    <a:spcPct val="90000"/>
                  </a:lnSpc>
                  <a:defRPr/>
                </a:pPr>
                <a:r>
                  <a:rPr lang="en-US"/>
                  <a:t> wait for server</a:t>
                </a:r>
                <a:endParaRPr lang="en-US"/>
              </a:p>
              <a:p>
                <a:pPr algn="r">
                  <a:lnSpc>
                    <a:spcPct val="90000"/>
                  </a:lnSpc>
                  <a:defRPr/>
                </a:pPr>
                <a:r>
                  <a:rPr lang="en-US"/>
                  <a:t>close</a:t>
                </a:r>
                <a:endParaRPr lang="en-US"/>
              </a:p>
            </p:txBody>
          </p:sp>
          <p:sp>
            <p:nvSpPr>
              <p:cNvPr id="89" name="Text Box 49"/>
              <p:cNvSpPr txBox="1">
                <a:spLocks noChangeArrowheads="1"/>
              </p:cNvSpPr>
              <p:nvPr/>
            </p:nvSpPr>
            <p:spPr bwMode="auto">
              <a:xfrm>
                <a:off x="3822" y="1979"/>
                <a:ext cx="676" cy="337"/>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l">
                  <a:lnSpc>
                    <a:spcPct val="90000"/>
                  </a:lnSpc>
                  <a:defRPr/>
                </a:pPr>
                <a:r>
                  <a:rPr lang="en-US"/>
                  <a:t>can still</a:t>
                </a:r>
                <a:endParaRPr lang="en-US"/>
              </a:p>
              <a:p>
                <a:pPr algn="l">
                  <a:lnSpc>
                    <a:spcPct val="90000"/>
                  </a:lnSpc>
                  <a:defRPr/>
                </a:pPr>
                <a:r>
                  <a:rPr lang="en-US"/>
                  <a:t>send data</a:t>
                </a:r>
                <a:endParaRPr lang="en-US"/>
              </a:p>
            </p:txBody>
          </p:sp>
        </p:grpSp>
        <p:grpSp>
          <p:nvGrpSpPr>
            <p:cNvPr id="15" name="Group 78"/>
            <p:cNvGrpSpPr/>
            <p:nvPr/>
          </p:nvGrpSpPr>
          <p:grpSpPr bwMode="auto">
            <a:xfrm>
              <a:off x="6059488" y="3032126"/>
              <a:ext cx="2622550" cy="1793876"/>
              <a:chOff x="3817" y="1910"/>
              <a:chExt cx="1652" cy="1130"/>
            </a:xfrm>
          </p:grpSpPr>
          <p:sp>
            <p:nvSpPr>
              <p:cNvPr id="81" name="Text Box 50"/>
              <p:cNvSpPr txBox="1">
                <a:spLocks noChangeArrowheads="1"/>
              </p:cNvSpPr>
              <p:nvPr/>
            </p:nvSpPr>
            <p:spPr bwMode="auto">
              <a:xfrm>
                <a:off x="3817" y="2703"/>
                <a:ext cx="896" cy="337"/>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l">
                  <a:lnSpc>
                    <a:spcPct val="90000"/>
                  </a:lnSpc>
                  <a:defRPr/>
                </a:pPr>
                <a:r>
                  <a:rPr lang="en-US"/>
                  <a:t>can no longer</a:t>
                </a:r>
                <a:endParaRPr lang="en-US"/>
              </a:p>
              <a:p>
                <a:pPr algn="l">
                  <a:lnSpc>
                    <a:spcPct val="90000"/>
                  </a:lnSpc>
                  <a:defRPr/>
                </a:pPr>
                <a:r>
                  <a:rPr lang="en-US"/>
                  <a:t>send data</a:t>
                </a:r>
                <a:endParaRPr lang="en-US"/>
              </a:p>
            </p:txBody>
          </p:sp>
          <p:grpSp>
            <p:nvGrpSpPr>
              <p:cNvPr id="82" name="Group 76"/>
              <p:cNvGrpSpPr/>
              <p:nvPr/>
            </p:nvGrpSpPr>
            <p:grpSpPr bwMode="auto">
              <a:xfrm>
                <a:off x="4691" y="1910"/>
                <a:ext cx="778" cy="744"/>
                <a:chOff x="4691" y="1910"/>
                <a:chExt cx="778" cy="744"/>
              </a:xfrm>
            </p:grpSpPr>
            <p:sp>
              <p:nvSpPr>
                <p:cNvPr id="83" name="Line 39"/>
                <p:cNvSpPr>
                  <a:spLocks noChangeShapeType="1"/>
                </p:cNvSpPr>
                <p:nvPr/>
              </p:nvSpPr>
              <p:spPr bwMode="auto">
                <a:xfrm>
                  <a:off x="5167" y="1910"/>
                  <a:ext cx="0" cy="562"/>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84" name="Text Box 55"/>
                <p:cNvSpPr txBox="1">
                  <a:spLocks noChangeArrowheads="1"/>
                </p:cNvSpPr>
                <p:nvPr/>
              </p:nvSpPr>
              <p:spPr bwMode="auto">
                <a:xfrm>
                  <a:off x="4691" y="2421"/>
                  <a:ext cx="778"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LAST_ACK</a:t>
                  </a:r>
                  <a:endParaRPr lang="en-US" sz="1800"/>
                </a:p>
              </p:txBody>
            </p:sp>
          </p:grpSp>
        </p:grpSp>
        <p:grpSp>
          <p:nvGrpSpPr>
            <p:cNvPr id="16" name="Group 82"/>
            <p:cNvGrpSpPr/>
            <p:nvPr/>
          </p:nvGrpSpPr>
          <p:grpSpPr bwMode="auto">
            <a:xfrm>
              <a:off x="7642229" y="4213227"/>
              <a:ext cx="1014413" cy="1257301"/>
              <a:chOff x="4814" y="2654"/>
              <a:chExt cx="639" cy="792"/>
            </a:xfrm>
          </p:grpSpPr>
          <p:sp>
            <p:nvSpPr>
              <p:cNvPr id="79" name="Text Box 11"/>
              <p:cNvSpPr txBox="1">
                <a:spLocks noChangeArrowheads="1"/>
              </p:cNvSpPr>
              <p:nvPr/>
            </p:nvSpPr>
            <p:spPr bwMode="auto">
              <a:xfrm>
                <a:off x="4814" y="3213"/>
                <a:ext cx="639"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CLOSED</a:t>
                </a:r>
                <a:endParaRPr lang="en-US" sz="1800"/>
              </a:p>
            </p:txBody>
          </p:sp>
          <p:sp>
            <p:nvSpPr>
              <p:cNvPr id="80" name="Line 57"/>
              <p:cNvSpPr>
                <a:spLocks noChangeShapeType="1"/>
              </p:cNvSpPr>
              <p:nvPr/>
            </p:nvSpPr>
            <p:spPr bwMode="auto">
              <a:xfrm>
                <a:off x="5173" y="2654"/>
                <a:ext cx="0" cy="576"/>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17" name="Group 77"/>
            <p:cNvGrpSpPr/>
            <p:nvPr/>
          </p:nvGrpSpPr>
          <p:grpSpPr bwMode="auto">
            <a:xfrm>
              <a:off x="585788" y="3605215"/>
              <a:ext cx="1558925" cy="1077913"/>
              <a:chOff x="369" y="2271"/>
              <a:chExt cx="982" cy="679"/>
            </a:xfrm>
          </p:grpSpPr>
          <p:sp>
            <p:nvSpPr>
              <p:cNvPr id="77" name="Text Box 58"/>
              <p:cNvSpPr txBox="1">
                <a:spLocks noChangeArrowheads="1"/>
              </p:cNvSpPr>
              <p:nvPr/>
            </p:nvSpPr>
            <p:spPr bwMode="auto">
              <a:xfrm>
                <a:off x="369" y="2717"/>
                <a:ext cx="982"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TIMED_WAIT</a:t>
                </a:r>
                <a:endParaRPr lang="en-US" sz="1800"/>
              </a:p>
            </p:txBody>
          </p:sp>
          <p:sp>
            <p:nvSpPr>
              <p:cNvPr id="78" name="Line 60"/>
              <p:cNvSpPr>
                <a:spLocks noChangeShapeType="1"/>
              </p:cNvSpPr>
              <p:nvPr/>
            </p:nvSpPr>
            <p:spPr bwMode="auto">
              <a:xfrm>
                <a:off x="638" y="2271"/>
                <a:ext cx="0" cy="483"/>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18" name="Group 81"/>
            <p:cNvGrpSpPr/>
            <p:nvPr/>
          </p:nvGrpSpPr>
          <p:grpSpPr bwMode="auto">
            <a:xfrm>
              <a:off x="674688" y="4486276"/>
              <a:ext cx="2743200" cy="1801813"/>
              <a:chOff x="425" y="2826"/>
              <a:chExt cx="1728" cy="1135"/>
            </a:xfrm>
          </p:grpSpPr>
          <p:sp>
            <p:nvSpPr>
              <p:cNvPr id="71" name="Line 52"/>
              <p:cNvSpPr>
                <a:spLocks noChangeShapeType="1"/>
              </p:cNvSpPr>
              <p:nvPr/>
            </p:nvSpPr>
            <p:spPr bwMode="auto">
              <a:xfrm>
                <a:off x="1820" y="2833"/>
                <a:ext cx="7" cy="1059"/>
              </a:xfrm>
              <a:prstGeom prst="line">
                <a:avLst/>
              </a:prstGeom>
              <a:noFill/>
              <a:ln w="9525">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72" name="Text Box 51"/>
              <p:cNvSpPr txBox="1">
                <a:spLocks noChangeArrowheads="1"/>
              </p:cNvSpPr>
              <p:nvPr/>
            </p:nvSpPr>
            <p:spPr bwMode="auto">
              <a:xfrm>
                <a:off x="1091" y="3093"/>
                <a:ext cx="1062" cy="477"/>
              </a:xfrm>
              <a:prstGeom prst="rect">
                <a:avLst/>
              </a:prstGeom>
              <a:solidFill>
                <a:schemeClr val="bg1"/>
              </a:solid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r">
                  <a:lnSpc>
                    <a:spcPct val="90000"/>
                  </a:lnSpc>
                  <a:defRPr/>
                </a:pPr>
                <a:r>
                  <a:rPr lang="en-US" dirty="0"/>
                  <a:t> timed wait </a:t>
                </a:r>
                <a:endParaRPr lang="en-US" dirty="0"/>
              </a:p>
              <a:p>
                <a:pPr algn="r">
                  <a:lnSpc>
                    <a:spcPct val="90000"/>
                  </a:lnSpc>
                  <a:defRPr/>
                </a:pPr>
                <a:r>
                  <a:rPr lang="en-US" dirty="0"/>
                  <a:t>for 2*max </a:t>
                </a:r>
                <a:endParaRPr lang="en-US" dirty="0"/>
              </a:p>
              <a:p>
                <a:pPr algn="r">
                  <a:lnSpc>
                    <a:spcPct val="90000"/>
                  </a:lnSpc>
                  <a:defRPr/>
                </a:pPr>
                <a:r>
                  <a:rPr lang="en-US" dirty="0"/>
                  <a:t>segment lifetime</a:t>
                </a:r>
                <a:endParaRPr lang="en-US" dirty="0"/>
              </a:p>
            </p:txBody>
          </p:sp>
          <p:sp>
            <p:nvSpPr>
              <p:cNvPr id="73" name="Line 53"/>
              <p:cNvSpPr>
                <a:spLocks noChangeShapeType="1"/>
              </p:cNvSpPr>
              <p:nvPr/>
            </p:nvSpPr>
            <p:spPr bwMode="auto">
              <a:xfrm>
                <a:off x="1742" y="2826"/>
                <a:ext cx="142" cy="0"/>
              </a:xfrm>
              <a:prstGeom prst="line">
                <a:avLst/>
              </a:prstGeom>
              <a:noFill/>
              <a:ln w="9525">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74" name="Line 54"/>
              <p:cNvSpPr>
                <a:spLocks noChangeShapeType="1"/>
              </p:cNvSpPr>
              <p:nvPr/>
            </p:nvSpPr>
            <p:spPr bwMode="auto">
              <a:xfrm>
                <a:off x="1759" y="3889"/>
                <a:ext cx="142" cy="0"/>
              </a:xfrm>
              <a:prstGeom prst="line">
                <a:avLst/>
              </a:prstGeom>
              <a:noFill/>
              <a:ln w="9525">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75" name="Text Box 59"/>
              <p:cNvSpPr txBox="1">
                <a:spLocks noChangeArrowheads="1"/>
              </p:cNvSpPr>
              <p:nvPr/>
            </p:nvSpPr>
            <p:spPr bwMode="auto">
              <a:xfrm>
                <a:off x="425" y="3728"/>
                <a:ext cx="639"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CLOSED</a:t>
                </a:r>
                <a:endParaRPr lang="en-US" sz="1800"/>
              </a:p>
            </p:txBody>
          </p:sp>
          <p:sp>
            <p:nvSpPr>
              <p:cNvPr id="76" name="Line 61"/>
              <p:cNvSpPr>
                <a:spLocks noChangeShapeType="1"/>
              </p:cNvSpPr>
              <p:nvPr/>
            </p:nvSpPr>
            <p:spPr bwMode="auto">
              <a:xfrm>
                <a:off x="631" y="2918"/>
                <a:ext cx="0" cy="839"/>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19" name="Group 71"/>
            <p:cNvGrpSpPr/>
            <p:nvPr/>
          </p:nvGrpSpPr>
          <p:grpSpPr bwMode="auto">
            <a:xfrm>
              <a:off x="550863" y="2046287"/>
              <a:ext cx="1487487" cy="733424"/>
              <a:chOff x="347" y="1289"/>
              <a:chExt cx="937" cy="462"/>
            </a:xfrm>
          </p:grpSpPr>
          <p:sp>
            <p:nvSpPr>
              <p:cNvPr id="69" name="Text Box 31"/>
              <p:cNvSpPr txBox="1">
                <a:spLocks noChangeArrowheads="1"/>
              </p:cNvSpPr>
              <p:nvPr/>
            </p:nvSpPr>
            <p:spPr bwMode="auto">
              <a:xfrm>
                <a:off x="347" y="1518"/>
                <a:ext cx="937"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FIN_WAIT_1</a:t>
                </a:r>
                <a:endParaRPr lang="en-US" sz="1800"/>
              </a:p>
            </p:txBody>
          </p:sp>
          <p:sp>
            <p:nvSpPr>
              <p:cNvPr id="70" name="Line 32"/>
              <p:cNvSpPr>
                <a:spLocks noChangeShapeType="1"/>
              </p:cNvSpPr>
              <p:nvPr/>
            </p:nvSpPr>
            <p:spPr bwMode="auto">
              <a:xfrm>
                <a:off x="630" y="1289"/>
                <a:ext cx="0" cy="277"/>
              </a:xfrm>
              <a:prstGeom prst="line">
                <a:avLst/>
              </a:prstGeom>
              <a:noFill/>
              <a:ln w="952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grpSp>
        <p:grpSp>
          <p:nvGrpSpPr>
            <p:cNvPr id="20" name="Group 70"/>
            <p:cNvGrpSpPr/>
            <p:nvPr/>
          </p:nvGrpSpPr>
          <p:grpSpPr bwMode="auto">
            <a:xfrm>
              <a:off x="1204913" y="2100263"/>
              <a:ext cx="4775200" cy="1103312"/>
              <a:chOff x="759" y="1323"/>
              <a:chExt cx="3008" cy="695"/>
            </a:xfrm>
          </p:grpSpPr>
          <p:sp>
            <p:nvSpPr>
              <p:cNvPr id="64" name="Line 6"/>
              <p:cNvSpPr>
                <a:spLocks noChangeShapeType="1"/>
              </p:cNvSpPr>
              <p:nvPr/>
            </p:nvSpPr>
            <p:spPr bwMode="auto">
              <a:xfrm>
                <a:off x="2195" y="1442"/>
                <a:ext cx="1572" cy="320"/>
              </a:xfrm>
              <a:prstGeom prst="line">
                <a:avLst/>
              </a:prstGeom>
              <a:noFill/>
              <a:ln w="28575">
                <a:solidFill>
                  <a:srgbClr val="000099"/>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65" name="Rectangle 7"/>
              <p:cNvSpPr>
                <a:spLocks noChangeArrowheads="1"/>
              </p:cNvSpPr>
              <p:nvPr/>
            </p:nvSpPr>
            <p:spPr bwMode="auto">
              <a:xfrm>
                <a:off x="2644" y="1369"/>
                <a:ext cx="590" cy="363"/>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66" name="Text Box 8"/>
              <p:cNvSpPr txBox="1">
                <a:spLocks noChangeArrowheads="1"/>
              </p:cNvSpPr>
              <p:nvPr/>
            </p:nvSpPr>
            <p:spPr bwMode="auto">
              <a:xfrm>
                <a:off x="2430" y="1493"/>
                <a:ext cx="1182" cy="2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err="1"/>
                  <a:t>FINbit</a:t>
                </a:r>
                <a:r>
                  <a:rPr lang="en-US" sz="1800" dirty="0"/>
                  <a:t>=1, </a:t>
                </a:r>
                <a:r>
                  <a:rPr lang="en-US" sz="1800" dirty="0" err="1"/>
                  <a:t>seq</a:t>
                </a:r>
                <a:r>
                  <a:rPr lang="en-US" sz="1800" dirty="0"/>
                  <a:t>=x</a:t>
                </a:r>
                <a:endParaRPr lang="en-US" sz="1800" dirty="0"/>
              </a:p>
            </p:txBody>
          </p:sp>
          <p:sp>
            <p:nvSpPr>
              <p:cNvPr id="67" name="Text Box 9"/>
              <p:cNvSpPr txBox="1">
                <a:spLocks noChangeArrowheads="1"/>
              </p:cNvSpPr>
              <p:nvPr/>
            </p:nvSpPr>
            <p:spPr bwMode="auto">
              <a:xfrm>
                <a:off x="1209" y="1541"/>
                <a:ext cx="913" cy="477"/>
              </a:xfrm>
              <a:prstGeom prst="rect">
                <a:avLst/>
              </a:prstGeom>
              <a:noFill/>
              <a:ln>
                <a:noFill/>
              </a:ln>
              <a:effectLst/>
            </p:spPr>
            <p:txBody>
              <a:bodyPr>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lgn="r">
                  <a:lnSpc>
                    <a:spcPct val="90000"/>
                  </a:lnSpc>
                  <a:defRPr/>
                </a:pPr>
                <a:r>
                  <a:rPr lang="en-US"/>
                  <a:t>can no longer</a:t>
                </a:r>
                <a:endParaRPr lang="en-US"/>
              </a:p>
              <a:p>
                <a:pPr algn="r">
                  <a:lnSpc>
                    <a:spcPct val="90000"/>
                  </a:lnSpc>
                  <a:defRPr/>
                </a:pPr>
                <a:r>
                  <a:rPr lang="en-US"/>
                  <a:t>send but can</a:t>
                </a:r>
                <a:endParaRPr lang="en-US"/>
              </a:p>
              <a:p>
                <a:pPr algn="r">
                  <a:lnSpc>
                    <a:spcPct val="90000"/>
                  </a:lnSpc>
                  <a:defRPr/>
                </a:pPr>
                <a:r>
                  <a:rPr lang="en-US"/>
                  <a:t> receive data</a:t>
                </a:r>
                <a:endParaRPr lang="en-US"/>
              </a:p>
            </p:txBody>
          </p:sp>
          <p:sp>
            <p:nvSpPr>
              <p:cNvPr id="68" name="Text Box 67"/>
              <p:cNvSpPr txBox="1">
                <a:spLocks noChangeArrowheads="1"/>
              </p:cNvSpPr>
              <p:nvPr/>
            </p:nvSpPr>
            <p:spPr bwMode="auto">
              <a:xfrm>
                <a:off x="759" y="1323"/>
                <a:ext cx="1671" cy="21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a:latin typeface="Courier New" panose="02070309020205020404" charset="0"/>
                  </a:rPr>
                  <a:t>clientSocket.close()</a:t>
                </a:r>
                <a:endParaRPr lang="en-US">
                  <a:latin typeface="Courier New" panose="02070309020205020404" charset="0"/>
                </a:endParaRPr>
              </a:p>
            </p:txBody>
          </p:sp>
        </p:grpSp>
        <p:sp>
          <p:nvSpPr>
            <p:cNvPr id="21" name="Text Box 84"/>
            <p:cNvSpPr txBox="1">
              <a:spLocks noChangeArrowheads="1"/>
            </p:cNvSpPr>
            <p:nvPr/>
          </p:nvSpPr>
          <p:spPr bwMode="auto">
            <a:xfrm>
              <a:off x="417133" y="1368425"/>
              <a:ext cx="1241805" cy="593433"/>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r"/>
              <a:r>
                <a:rPr lang="zh-CN" altLang="en-US" sz="1800" i="1" dirty="0">
                  <a:solidFill>
                    <a:srgbClr val="000099"/>
                  </a:solidFill>
                </a:rPr>
                <a:t>客户端状态</a:t>
              </a:r>
              <a:endParaRPr lang="en-US" altLang="zh-CN" sz="1800" i="1" dirty="0">
                <a:solidFill>
                  <a:srgbClr val="000099"/>
                </a:solidFill>
              </a:endParaRPr>
            </a:p>
            <a:p>
              <a:pPr algn="r"/>
              <a:endParaRPr lang="en-US" altLang="zh-CN" sz="1800" i="1" dirty="0">
                <a:solidFill>
                  <a:srgbClr val="000099"/>
                </a:solidFill>
              </a:endParaRPr>
            </a:p>
          </p:txBody>
        </p:sp>
        <p:sp>
          <p:nvSpPr>
            <p:cNvPr id="22" name="Text Box 85"/>
            <p:cNvSpPr txBox="1">
              <a:spLocks noChangeArrowheads="1"/>
            </p:cNvSpPr>
            <p:nvPr/>
          </p:nvSpPr>
          <p:spPr bwMode="auto">
            <a:xfrm>
              <a:off x="7135711" y="1385888"/>
              <a:ext cx="1455839" cy="339105"/>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r"/>
              <a:r>
                <a:rPr lang="zh-CN" altLang="en-US" sz="1800" i="1" dirty="0">
                  <a:solidFill>
                    <a:srgbClr val="000099"/>
                  </a:solidFill>
                </a:rPr>
                <a:t>服务器端状态</a:t>
              </a:r>
              <a:endParaRPr lang="en-US" altLang="zh-CN" sz="1800" i="1" dirty="0">
                <a:solidFill>
                  <a:srgbClr val="000099"/>
                </a:solidFill>
              </a:endParaRPr>
            </a:p>
          </p:txBody>
        </p:sp>
        <p:sp>
          <p:nvSpPr>
            <p:cNvPr id="23" name="Text Box 86"/>
            <p:cNvSpPr txBox="1">
              <a:spLocks noChangeArrowheads="1"/>
            </p:cNvSpPr>
            <p:nvPr/>
          </p:nvSpPr>
          <p:spPr bwMode="auto">
            <a:xfrm>
              <a:off x="7769225" y="1768475"/>
              <a:ext cx="838563" cy="369332"/>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ESTAB</a:t>
              </a:r>
              <a:endParaRPr lang="en-US" sz="1800"/>
            </a:p>
          </p:txBody>
        </p:sp>
        <p:sp>
          <p:nvSpPr>
            <p:cNvPr id="24" name="Text Box 87"/>
            <p:cNvSpPr txBox="1">
              <a:spLocks noChangeArrowheads="1"/>
            </p:cNvSpPr>
            <p:nvPr/>
          </p:nvSpPr>
          <p:spPr bwMode="auto">
            <a:xfrm>
              <a:off x="533400" y="1751013"/>
              <a:ext cx="838563" cy="369332"/>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a:t>ESTAB</a:t>
              </a:r>
              <a:endParaRPr lang="en-US" sz="1800"/>
            </a:p>
          </p:txBody>
        </p:sp>
        <p:grpSp>
          <p:nvGrpSpPr>
            <p:cNvPr id="25" name="Group 88"/>
            <p:cNvGrpSpPr/>
            <p:nvPr/>
          </p:nvGrpSpPr>
          <p:grpSpPr bwMode="auto">
            <a:xfrm>
              <a:off x="3140075" y="1443038"/>
              <a:ext cx="642938" cy="600075"/>
              <a:chOff x="-44" y="1473"/>
              <a:chExt cx="981" cy="1105"/>
            </a:xfrm>
          </p:grpSpPr>
          <p:pic>
            <p:nvPicPr>
              <p:cNvPr id="62" name="Picture 89"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3" name="Freeform 90"/>
              <p:cNvSpPr/>
              <p:nvPr/>
            </p:nvSpPr>
            <p:spPr bwMode="auto">
              <a:xfrm flipH="1">
                <a:off x="374" y="1579"/>
                <a:ext cx="477" cy="506"/>
              </a:xfrm>
              <a:custGeom>
                <a:avLst/>
                <a:gdLst>
                  <a:gd name="T0" fmla="*/ 0 w 356"/>
                  <a:gd name="T1" fmla="*/ 0 h 368"/>
                  <a:gd name="T2" fmla="*/ 5595 w 356"/>
                  <a:gd name="T3" fmla="*/ 341 h 368"/>
                  <a:gd name="T4" fmla="*/ 6638 w 356"/>
                  <a:gd name="T5" fmla="*/ 7113 h 368"/>
                  <a:gd name="T6" fmla="*/ 1463 w 356"/>
                  <a:gd name="T7" fmla="*/ 889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grpSp>
        <p:grpSp>
          <p:nvGrpSpPr>
            <p:cNvPr id="26" name="Group 91"/>
            <p:cNvGrpSpPr/>
            <p:nvPr/>
          </p:nvGrpSpPr>
          <p:grpSpPr bwMode="auto">
            <a:xfrm>
              <a:off x="5772150" y="1446213"/>
              <a:ext cx="336550" cy="512762"/>
              <a:chOff x="4140" y="429"/>
              <a:chExt cx="1425" cy="2396"/>
            </a:xfrm>
          </p:grpSpPr>
          <p:sp>
            <p:nvSpPr>
              <p:cNvPr id="27" name="Freeform 92"/>
              <p:cNvSpPr/>
              <p:nvPr/>
            </p:nvSpPr>
            <p:spPr bwMode="auto">
              <a:xfrm>
                <a:off x="5268" y="433"/>
                <a:ext cx="283" cy="2286"/>
              </a:xfrm>
              <a:custGeom>
                <a:avLst/>
                <a:gdLst>
                  <a:gd name="T0" fmla="*/ 7 w 354"/>
                  <a:gd name="T1" fmla="*/ 0 h 2742"/>
                  <a:gd name="T2" fmla="*/ 38 w 354"/>
                  <a:gd name="T3" fmla="*/ 55 h 2742"/>
                  <a:gd name="T4" fmla="*/ 37 w 354"/>
                  <a:gd name="T5" fmla="*/ 425 h 2742"/>
                  <a:gd name="T6" fmla="*/ 0 w 354"/>
                  <a:gd name="T7" fmla="*/ 445 h 2742"/>
                  <a:gd name="T8" fmla="*/ 7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28" name="Rectangle 93"/>
              <p:cNvSpPr>
                <a:spLocks noChangeArrowheads="1"/>
              </p:cNvSpPr>
              <p:nvPr/>
            </p:nvSpPr>
            <p:spPr bwMode="auto">
              <a:xfrm>
                <a:off x="4207" y="429"/>
                <a:ext cx="1049" cy="2285"/>
              </a:xfrm>
              <a:prstGeom prst="rect">
                <a:avLst/>
              </a:prstGeom>
              <a:gradFill rotWithShape="1">
                <a:gsLst>
                  <a:gs pos="0">
                    <a:srgbClr val="292929"/>
                  </a:gs>
                  <a:gs pos="100000">
                    <a:srgbClr val="808080"/>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29" name="Freeform 94"/>
              <p:cNvSpPr/>
              <p:nvPr/>
            </p:nvSpPr>
            <p:spPr bwMode="auto">
              <a:xfrm>
                <a:off x="5321" y="570"/>
                <a:ext cx="169" cy="2115"/>
              </a:xfrm>
              <a:custGeom>
                <a:avLst/>
                <a:gdLst>
                  <a:gd name="T0" fmla="*/ 2 w 211"/>
                  <a:gd name="T1" fmla="*/ 0 h 2537"/>
                  <a:gd name="T2" fmla="*/ 23 w 211"/>
                  <a:gd name="T3" fmla="*/ 36 h 2537"/>
                  <a:gd name="T4" fmla="*/ 2 w 211"/>
                  <a:gd name="T5" fmla="*/ 40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0" name="Freeform 95"/>
              <p:cNvSpPr/>
              <p:nvPr/>
            </p:nvSpPr>
            <p:spPr bwMode="auto">
              <a:xfrm>
                <a:off x="5284" y="1640"/>
                <a:ext cx="263" cy="189"/>
              </a:xfrm>
              <a:custGeom>
                <a:avLst/>
                <a:gdLst>
                  <a:gd name="T0" fmla="*/ 2 w 328"/>
                  <a:gd name="T1" fmla="*/ 0 h 226"/>
                  <a:gd name="T2" fmla="*/ 36 w 328"/>
                  <a:gd name="T3" fmla="*/ 21 h 226"/>
                  <a:gd name="T4" fmla="*/ 36 w 328"/>
                  <a:gd name="T5" fmla="*/ 38 h 226"/>
                  <a:gd name="T6" fmla="*/ 0 w 328"/>
                  <a:gd name="T7" fmla="*/ 16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32" name="Rectangle 96"/>
              <p:cNvSpPr>
                <a:spLocks noChangeArrowheads="1"/>
              </p:cNvSpPr>
              <p:nvPr/>
            </p:nvSpPr>
            <p:spPr bwMode="auto">
              <a:xfrm>
                <a:off x="4214" y="696"/>
                <a:ext cx="592"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33" name="Group 97"/>
              <p:cNvGrpSpPr/>
              <p:nvPr/>
            </p:nvGrpSpPr>
            <p:grpSpPr bwMode="auto">
              <a:xfrm>
                <a:off x="4749" y="668"/>
                <a:ext cx="581" cy="145"/>
                <a:chOff x="614" y="2568"/>
                <a:chExt cx="725" cy="139"/>
              </a:xfrm>
            </p:grpSpPr>
            <p:sp>
              <p:nvSpPr>
                <p:cNvPr id="60" name="AutoShape 98"/>
                <p:cNvSpPr>
                  <a:spLocks noChangeArrowheads="1"/>
                </p:cNvSpPr>
                <p:nvPr/>
              </p:nvSpPr>
              <p:spPr bwMode="auto">
                <a:xfrm>
                  <a:off x="617" y="2566"/>
                  <a:ext cx="721" cy="142"/>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61" name="AutoShape 99"/>
                <p:cNvSpPr>
                  <a:spLocks noChangeArrowheads="1"/>
                </p:cNvSpPr>
                <p:nvPr/>
              </p:nvSpPr>
              <p:spPr bwMode="auto">
                <a:xfrm>
                  <a:off x="634" y="2581"/>
                  <a:ext cx="688" cy="11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34" name="Rectangle 100"/>
              <p:cNvSpPr>
                <a:spLocks noChangeArrowheads="1"/>
              </p:cNvSpPr>
              <p:nvPr/>
            </p:nvSpPr>
            <p:spPr bwMode="auto">
              <a:xfrm>
                <a:off x="4221" y="1022"/>
                <a:ext cx="598"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35" name="Group 101"/>
              <p:cNvGrpSpPr/>
              <p:nvPr/>
            </p:nvGrpSpPr>
            <p:grpSpPr bwMode="auto">
              <a:xfrm>
                <a:off x="4747" y="994"/>
                <a:ext cx="581" cy="134"/>
                <a:chOff x="614" y="2568"/>
                <a:chExt cx="725" cy="139"/>
              </a:xfrm>
            </p:grpSpPr>
            <p:sp>
              <p:nvSpPr>
                <p:cNvPr id="58" name="AutoShape 102"/>
                <p:cNvSpPr>
                  <a:spLocks noChangeArrowheads="1"/>
                </p:cNvSpPr>
                <p:nvPr/>
              </p:nvSpPr>
              <p:spPr bwMode="auto">
                <a:xfrm>
                  <a:off x="611" y="2567"/>
                  <a:ext cx="730" cy="139"/>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9" name="AutoShape 103"/>
                <p:cNvSpPr>
                  <a:spLocks noChangeArrowheads="1"/>
                </p:cNvSpPr>
                <p:nvPr/>
              </p:nvSpPr>
              <p:spPr bwMode="auto">
                <a:xfrm>
                  <a:off x="628" y="2582"/>
                  <a:ext cx="696" cy="108"/>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36" name="Rectangle 104"/>
              <p:cNvSpPr>
                <a:spLocks noChangeArrowheads="1"/>
              </p:cNvSpPr>
              <p:nvPr/>
            </p:nvSpPr>
            <p:spPr bwMode="auto">
              <a:xfrm>
                <a:off x="4214" y="1356"/>
                <a:ext cx="598" cy="45"/>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37" name="Rectangle 105"/>
              <p:cNvSpPr>
                <a:spLocks noChangeArrowheads="1"/>
              </p:cNvSpPr>
              <p:nvPr/>
            </p:nvSpPr>
            <p:spPr bwMode="auto">
              <a:xfrm>
                <a:off x="4227" y="1653"/>
                <a:ext cx="598" cy="52"/>
              </a:xfrm>
              <a:prstGeom prst="rect">
                <a:avLst/>
              </a:prstGeom>
              <a:solidFill>
                <a:schemeClr val="tx1"/>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nvGrpSpPr>
              <p:cNvPr id="38" name="Group 106"/>
              <p:cNvGrpSpPr/>
              <p:nvPr/>
            </p:nvGrpSpPr>
            <p:grpSpPr bwMode="auto">
              <a:xfrm>
                <a:off x="4735" y="1627"/>
                <a:ext cx="582" cy="151"/>
                <a:chOff x="614" y="2568"/>
                <a:chExt cx="725" cy="139"/>
              </a:xfrm>
            </p:grpSpPr>
            <p:sp>
              <p:nvSpPr>
                <p:cNvPr id="56" name="AutoShape 107"/>
                <p:cNvSpPr>
                  <a:spLocks noChangeArrowheads="1"/>
                </p:cNvSpPr>
                <p:nvPr/>
              </p:nvSpPr>
              <p:spPr bwMode="auto">
                <a:xfrm>
                  <a:off x="618" y="2571"/>
                  <a:ext cx="720" cy="137"/>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7" name="AutoShape 108"/>
                <p:cNvSpPr>
                  <a:spLocks noChangeArrowheads="1"/>
                </p:cNvSpPr>
                <p:nvPr/>
              </p:nvSpPr>
              <p:spPr bwMode="auto">
                <a:xfrm>
                  <a:off x="635" y="2585"/>
                  <a:ext cx="687"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39" name="Freeform 109"/>
              <p:cNvSpPr/>
              <p:nvPr/>
            </p:nvSpPr>
            <p:spPr bwMode="auto">
              <a:xfrm>
                <a:off x="5288" y="1354"/>
                <a:ext cx="263" cy="188"/>
              </a:xfrm>
              <a:custGeom>
                <a:avLst/>
                <a:gdLst>
                  <a:gd name="T0" fmla="*/ 2 w 328"/>
                  <a:gd name="T1" fmla="*/ 0 h 226"/>
                  <a:gd name="T2" fmla="*/ 36 w 328"/>
                  <a:gd name="T3" fmla="*/ 20 h 226"/>
                  <a:gd name="T4" fmla="*/ 36 w 328"/>
                  <a:gd name="T5" fmla="*/ 36 h 226"/>
                  <a:gd name="T6" fmla="*/ 0 w 328"/>
                  <a:gd name="T7" fmla="*/ 15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grpSp>
            <p:nvGrpSpPr>
              <p:cNvPr id="42" name="Group 110"/>
              <p:cNvGrpSpPr/>
              <p:nvPr/>
            </p:nvGrpSpPr>
            <p:grpSpPr bwMode="auto">
              <a:xfrm>
                <a:off x="4739" y="1327"/>
                <a:ext cx="582" cy="139"/>
                <a:chOff x="614" y="2568"/>
                <a:chExt cx="725" cy="139"/>
              </a:xfrm>
            </p:grpSpPr>
            <p:sp>
              <p:nvSpPr>
                <p:cNvPr id="54" name="AutoShape 111"/>
                <p:cNvSpPr>
                  <a:spLocks noChangeArrowheads="1"/>
                </p:cNvSpPr>
                <p:nvPr/>
              </p:nvSpPr>
              <p:spPr bwMode="auto">
                <a:xfrm>
                  <a:off x="613" y="2568"/>
                  <a:ext cx="728" cy="141"/>
                </a:xfrm>
                <a:prstGeom prst="roundRect">
                  <a:avLst>
                    <a:gd name="adj" fmla="val 50000"/>
                  </a:avLst>
                </a:prstGeom>
                <a:solidFill>
                  <a:schemeClr val="tx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5" name="AutoShape 112"/>
                <p:cNvSpPr>
                  <a:spLocks noChangeArrowheads="1"/>
                </p:cNvSpPr>
                <p:nvPr/>
              </p:nvSpPr>
              <p:spPr bwMode="auto">
                <a:xfrm>
                  <a:off x="630" y="2582"/>
                  <a:ext cx="695" cy="111"/>
                </a:xfrm>
                <a:prstGeom prst="roundRect">
                  <a:avLst>
                    <a:gd name="adj" fmla="val 50000"/>
                  </a:avLst>
                </a:prstGeom>
                <a:gradFill rotWithShape="1">
                  <a:gsLst>
                    <a:gs pos="0">
                      <a:srgbClr val="0000FF"/>
                    </a:gs>
                    <a:gs pos="50000">
                      <a:srgbClr val="99CCFF"/>
                    </a:gs>
                    <a:gs pos="100000">
                      <a:srgbClr val="0000FF"/>
                    </a:gs>
                  </a:gsLst>
                  <a:lin ang="0" scaled="1"/>
                </a:gra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sp>
            <p:nvSpPr>
              <p:cNvPr id="43" name="Rectangle 113"/>
              <p:cNvSpPr>
                <a:spLocks noChangeArrowheads="1"/>
              </p:cNvSpPr>
              <p:nvPr/>
            </p:nvSpPr>
            <p:spPr bwMode="auto">
              <a:xfrm>
                <a:off x="5249" y="429"/>
                <a:ext cx="67" cy="2292"/>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44" name="Freeform 114"/>
              <p:cNvSpPr/>
              <p:nvPr/>
            </p:nvSpPr>
            <p:spPr bwMode="auto">
              <a:xfrm>
                <a:off x="5312" y="1007"/>
                <a:ext cx="237" cy="213"/>
              </a:xfrm>
              <a:custGeom>
                <a:avLst/>
                <a:gdLst>
                  <a:gd name="T0" fmla="*/ 2 w 296"/>
                  <a:gd name="T1" fmla="*/ 0 h 256"/>
                  <a:gd name="T2" fmla="*/ 32 w 296"/>
                  <a:gd name="T3" fmla="*/ 22 h 256"/>
                  <a:gd name="T4" fmla="*/ 32 w 296"/>
                  <a:gd name="T5" fmla="*/ 41 h 256"/>
                  <a:gd name="T6" fmla="*/ 0 w 296"/>
                  <a:gd name="T7" fmla="*/ 15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5" name="Freeform 115"/>
              <p:cNvSpPr/>
              <p:nvPr/>
            </p:nvSpPr>
            <p:spPr bwMode="auto">
              <a:xfrm>
                <a:off x="5315" y="680"/>
                <a:ext cx="244" cy="240"/>
              </a:xfrm>
              <a:custGeom>
                <a:avLst/>
                <a:gdLst>
                  <a:gd name="T0" fmla="*/ 0 w 304"/>
                  <a:gd name="T1" fmla="*/ 0 h 288"/>
                  <a:gd name="T2" fmla="*/ 34 w 304"/>
                  <a:gd name="T3" fmla="*/ 27 h 288"/>
                  <a:gd name="T4" fmla="*/ 31 w 304"/>
                  <a:gd name="T5" fmla="*/ 48 h 288"/>
                  <a:gd name="T6" fmla="*/ 2 w 304"/>
                  <a:gd name="T7" fmla="*/ 20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6" name="Oval 116"/>
              <p:cNvSpPr>
                <a:spLocks noChangeArrowheads="1"/>
              </p:cNvSpPr>
              <p:nvPr/>
            </p:nvSpPr>
            <p:spPr bwMode="auto">
              <a:xfrm>
                <a:off x="5518" y="2610"/>
                <a:ext cx="47" cy="96"/>
              </a:xfrm>
              <a:prstGeom prst="ellipse">
                <a:avLst/>
              </a:prstGeom>
              <a:solidFill>
                <a:srgbClr val="3333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47" name="Freeform 117"/>
              <p:cNvSpPr/>
              <p:nvPr/>
            </p:nvSpPr>
            <p:spPr bwMode="auto">
              <a:xfrm>
                <a:off x="5302" y="2614"/>
                <a:ext cx="245" cy="200"/>
              </a:xfrm>
              <a:custGeom>
                <a:avLst/>
                <a:gdLst>
                  <a:gd name="T0" fmla="*/ 0 w 306"/>
                  <a:gd name="T1" fmla="*/ 18 h 240"/>
                  <a:gd name="T2" fmla="*/ 2 w 306"/>
                  <a:gd name="T3" fmla="*/ 40 h 240"/>
                  <a:gd name="T4" fmla="*/ 34 w 306"/>
                  <a:gd name="T5" fmla="*/ 18 h 240"/>
                  <a:gd name="T6" fmla="*/ 32 w 306"/>
                  <a:gd name="T7" fmla="*/ 0 h 240"/>
                  <a:gd name="T8" fmla="*/ 0 w 306"/>
                  <a:gd name="T9" fmla="*/ 18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2000"/>
              </a:p>
            </p:txBody>
          </p:sp>
          <p:sp>
            <p:nvSpPr>
              <p:cNvPr id="48" name="AutoShape 118"/>
              <p:cNvSpPr>
                <a:spLocks noChangeArrowheads="1"/>
              </p:cNvSpPr>
              <p:nvPr/>
            </p:nvSpPr>
            <p:spPr bwMode="auto">
              <a:xfrm>
                <a:off x="4140" y="2677"/>
                <a:ext cx="1196" cy="148"/>
              </a:xfrm>
              <a:prstGeom prst="roundRect">
                <a:avLst>
                  <a:gd name="adj" fmla="val 50000"/>
                </a:avLst>
              </a:prstGeom>
              <a:solidFill>
                <a:srgbClr val="DDDDDD"/>
              </a:solidFill>
              <a:ln w="9525">
                <a:solidFill>
                  <a:schemeClr val="tx1"/>
                </a:solidFill>
                <a:round/>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49" name="AutoShape 119"/>
              <p:cNvSpPr>
                <a:spLocks noChangeArrowheads="1"/>
              </p:cNvSpPr>
              <p:nvPr/>
            </p:nvSpPr>
            <p:spPr bwMode="auto">
              <a:xfrm>
                <a:off x="4207" y="2714"/>
                <a:ext cx="1069" cy="82"/>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0" name="Oval 120"/>
              <p:cNvSpPr>
                <a:spLocks noChangeArrowheads="1"/>
              </p:cNvSpPr>
              <p:nvPr/>
            </p:nvSpPr>
            <p:spPr bwMode="auto">
              <a:xfrm>
                <a:off x="4308" y="2380"/>
                <a:ext cx="155" cy="148"/>
              </a:xfrm>
              <a:prstGeom prst="ellipse">
                <a:avLst/>
              </a:prstGeom>
              <a:solidFill>
                <a:srgbClr val="33CC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1" name="Oval 121"/>
              <p:cNvSpPr>
                <a:spLocks noChangeArrowheads="1"/>
              </p:cNvSpPr>
              <p:nvPr/>
            </p:nvSpPr>
            <p:spPr bwMode="auto">
              <a:xfrm>
                <a:off x="4483" y="2387"/>
                <a:ext cx="161" cy="141"/>
              </a:xfrm>
              <a:prstGeom prst="ellipse">
                <a:avLst/>
              </a:prstGeom>
              <a:solidFill>
                <a:srgbClr val="FF0000"/>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eaLnBrk="1" hangingPunct="1"/>
                <a:endParaRPr lang="zh-CN" altLang="zh-CN" sz="2000">
                  <a:solidFill>
                    <a:srgbClr val="FF0000"/>
                  </a:solidFill>
                  <a:latin typeface="Arial" panose="020B0604020202090204" pitchFamily="34" charset="0"/>
                  <a:cs typeface="Arial" panose="020B0604020202090204" pitchFamily="34" charset="0"/>
                </a:endParaRPr>
              </a:p>
            </p:txBody>
          </p:sp>
          <p:sp>
            <p:nvSpPr>
              <p:cNvPr id="52" name="Oval 122"/>
              <p:cNvSpPr>
                <a:spLocks noChangeArrowheads="1"/>
              </p:cNvSpPr>
              <p:nvPr/>
            </p:nvSpPr>
            <p:spPr bwMode="auto">
              <a:xfrm>
                <a:off x="4664" y="2380"/>
                <a:ext cx="155" cy="141"/>
              </a:xfrm>
              <a:prstGeom prst="ellipse">
                <a:avLst/>
              </a:prstGeom>
              <a:solidFill>
                <a:srgbClr val="33CC33"/>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53" name="Rectangle 123"/>
              <p:cNvSpPr>
                <a:spLocks noChangeArrowheads="1"/>
              </p:cNvSpPr>
              <p:nvPr/>
            </p:nvSpPr>
            <p:spPr bwMode="auto">
              <a:xfrm>
                <a:off x="5061" y="1838"/>
                <a:ext cx="87" cy="757"/>
              </a:xfrm>
              <a:prstGeom prst="rect">
                <a:avLst/>
              </a:prstGeom>
              <a:solidFill>
                <a:srgbClr val="292929"/>
              </a:solidFill>
              <a:ln w="9525">
                <a:solidFill>
                  <a:schemeClr val="tx1"/>
                </a:solidFill>
                <a:miter lim="800000"/>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grpSp>
      </p:grpSp>
      <p:sp>
        <p:nvSpPr>
          <p:cNvPr id="100" name="文本框 99"/>
          <p:cNvSpPr txBox="1"/>
          <p:nvPr/>
        </p:nvSpPr>
        <p:spPr>
          <a:xfrm>
            <a:off x="6916125" y="6203764"/>
            <a:ext cx="2996593" cy="400110"/>
          </a:xfrm>
          <a:prstGeom prst="rect">
            <a:avLst/>
          </a:prstGeom>
          <a:noFill/>
        </p:spPr>
        <p:txBody>
          <a:bodyPr wrap="square" rtlCol="0">
            <a:spAutoFit/>
          </a:bodyPr>
          <a:lstStyle/>
          <a:p>
            <a:pPr algn="ctr"/>
            <a:r>
              <a:rPr lang="zh-CN" altLang="en-US" sz="2000" dirty="0">
                <a:solidFill>
                  <a:srgbClr val="FF0000"/>
                </a:solidFill>
              </a:rPr>
              <a:t>关闭连接四次挥手示意图</a:t>
            </a:r>
            <a:endParaRPr lang="zh-CN" altLang="en-US" sz="2000" dirty="0">
              <a:solidFill>
                <a:srgbClr val="FF0000"/>
              </a:solidFill>
            </a:endParaRPr>
          </a:p>
        </p:txBody>
      </p:sp>
    </p:spTree>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207079" y="890767"/>
            <a:ext cx="11796499" cy="5632311"/>
          </a:xfrm>
          <a:prstGeom prst="rect">
            <a:avLst/>
          </a:prstGeom>
        </p:spPr>
        <p:txBody>
          <a:bodyPr wrap="square">
            <a:spAutoFit/>
          </a:bodyPr>
          <a:lstStyle/>
          <a:p>
            <a:pPr lvl="0">
              <a:spcBef>
                <a:spcPct val="0"/>
              </a:spcBef>
              <a:buSzPct val="100000"/>
            </a:pPr>
            <a:r>
              <a:rPr lang="en-US" altLang="zh-CN" sz="2400" dirty="0" smtClean="0">
                <a:latin typeface="+mn-ea"/>
              </a:rPr>
              <a:t>1</a:t>
            </a:r>
            <a:r>
              <a:rPr lang="zh-CN" altLang="en-US" sz="2400" dirty="0" smtClean="0">
                <a:latin typeface="+mn-ea"/>
              </a:rPr>
              <a:t>、计算机网络两大功能</a:t>
            </a:r>
            <a:endParaRPr lang="en-US" altLang="zh-CN" sz="2400" dirty="0" smtClean="0">
              <a:latin typeface="+mn-ea"/>
            </a:endParaRPr>
          </a:p>
          <a:p>
            <a:pPr lvl="0">
              <a:spcBef>
                <a:spcPct val="0"/>
              </a:spcBef>
              <a:buSzPct val="100000"/>
            </a:pPr>
            <a:r>
              <a:rPr lang="en-US" altLang="zh-CN" sz="2400" dirty="0" smtClean="0">
                <a:latin typeface="+mn-ea"/>
              </a:rPr>
              <a:t>2</a:t>
            </a:r>
            <a:r>
              <a:rPr lang="zh-CN" altLang="en-US" sz="2400" dirty="0" smtClean="0">
                <a:latin typeface="+mn-ea"/>
              </a:rPr>
              <a:t>、怎样描述</a:t>
            </a:r>
            <a:r>
              <a:rPr lang="en-US" altLang="zh-CN" sz="2400" dirty="0" smtClean="0">
                <a:latin typeface="+mn-ea"/>
              </a:rPr>
              <a:t>Internet</a:t>
            </a:r>
            <a:r>
              <a:rPr lang="zh-CN" altLang="en-US" sz="2400" dirty="0" smtClean="0">
                <a:latin typeface="+mn-ea"/>
              </a:rPr>
              <a:t>：</a:t>
            </a:r>
            <a:endParaRPr lang="en-US" altLang="zh-CN" sz="2400" dirty="0" smtClean="0">
              <a:latin typeface="+mn-ea"/>
            </a:endParaRPr>
          </a:p>
          <a:p>
            <a:pPr lvl="0">
              <a:spcBef>
                <a:spcPct val="0"/>
              </a:spcBef>
              <a:buSzPct val="100000"/>
            </a:pPr>
            <a:r>
              <a:rPr lang="zh-CN" altLang="en-US" sz="2400" dirty="0" smtClean="0">
                <a:latin typeface="+mn-ea"/>
              </a:rPr>
              <a:t>（</a:t>
            </a:r>
            <a:r>
              <a:rPr lang="en-US" altLang="zh-CN" sz="2400" dirty="0" smtClean="0">
                <a:latin typeface="+mn-ea"/>
              </a:rPr>
              <a:t>1</a:t>
            </a:r>
            <a:r>
              <a:rPr lang="zh-CN" altLang="en-US" sz="2400" dirty="0" smtClean="0">
                <a:latin typeface="+mn-ea"/>
              </a:rPr>
              <a:t>）具体构成：计算互连设备、通信链路、分组交换设备</a:t>
            </a:r>
            <a:endParaRPr lang="en-US" altLang="zh-CN" sz="2400" dirty="0" smtClean="0">
              <a:latin typeface="+mn-ea"/>
            </a:endParaRPr>
          </a:p>
          <a:p>
            <a:pPr>
              <a:spcBef>
                <a:spcPct val="0"/>
              </a:spcBef>
              <a:buSzPct val="100000"/>
            </a:pPr>
            <a:r>
              <a:rPr lang="zh-CN" altLang="en-US" sz="2400" dirty="0" smtClean="0">
                <a:latin typeface="+mn-ea"/>
              </a:rPr>
              <a:t>（</a:t>
            </a:r>
            <a:r>
              <a:rPr lang="en-US" altLang="zh-CN" sz="2400" dirty="0" smtClean="0">
                <a:latin typeface="+mn-ea"/>
              </a:rPr>
              <a:t>2</a:t>
            </a:r>
            <a:r>
              <a:rPr lang="zh-CN" altLang="en-US" sz="2400" dirty="0" smtClean="0">
                <a:latin typeface="+mn-ea"/>
              </a:rPr>
              <a:t>）提供服务：</a:t>
            </a:r>
            <a:r>
              <a:rPr lang="zh-CN" altLang="en-US" sz="2400" dirty="0">
                <a:latin typeface="+mn-ea"/>
                <a:cs typeface="微软雅黑" panose="020B0503020204020204" pitchFamily="34" charset="-122"/>
              </a:rPr>
              <a:t>提供网络应用基础</a:t>
            </a:r>
            <a:r>
              <a:rPr lang="zh-CN" altLang="en-US" sz="2400" dirty="0" smtClean="0">
                <a:latin typeface="+mn-ea"/>
                <a:cs typeface="微软雅黑" panose="020B0503020204020204" pitchFamily="34" charset="-122"/>
              </a:rPr>
              <a:t>架构、无连接服务和面向连接服务</a:t>
            </a:r>
            <a:r>
              <a:rPr lang="en-US" altLang="zh-CN" sz="2400" dirty="0" smtClean="0">
                <a:latin typeface="+mn-ea"/>
                <a:cs typeface="微软雅黑" panose="020B0503020204020204" pitchFamily="34" charset="-122"/>
              </a:rPr>
              <a:t>(</a:t>
            </a:r>
            <a:r>
              <a:rPr lang="zh-CN" altLang="en-US" sz="2400" dirty="0" smtClean="0">
                <a:latin typeface="+mn-ea"/>
                <a:cs typeface="微软雅黑" panose="020B0503020204020204" pitchFamily="34" charset="-122"/>
              </a:rPr>
              <a:t>套接字</a:t>
            </a:r>
            <a:r>
              <a:rPr lang="en-US" altLang="zh-CN" sz="2400" dirty="0" smtClean="0">
                <a:latin typeface="+mn-ea"/>
                <a:cs typeface="微软雅黑" panose="020B0503020204020204" pitchFamily="34" charset="-122"/>
              </a:rPr>
              <a:t>)</a:t>
            </a:r>
            <a:endParaRPr lang="zh-CN" altLang="en-US" sz="2400" dirty="0">
              <a:latin typeface="+mn-ea"/>
              <a:cs typeface="微软雅黑" panose="020B0503020204020204" pitchFamily="34" charset="-122"/>
            </a:endParaRPr>
          </a:p>
          <a:p>
            <a:pPr lvl="0">
              <a:spcBef>
                <a:spcPct val="0"/>
              </a:spcBef>
              <a:buSzPct val="100000"/>
            </a:pPr>
            <a:r>
              <a:rPr lang="en-US" altLang="zh-CN" sz="2400" dirty="0" smtClean="0">
                <a:latin typeface="+mn-ea"/>
              </a:rPr>
              <a:t>3</a:t>
            </a:r>
            <a:r>
              <a:rPr lang="zh-CN" altLang="en-US" sz="2400" dirty="0" smtClean="0">
                <a:latin typeface="+mn-ea"/>
              </a:rPr>
              <a:t>、协议的基本要素：语法、语义、同步</a:t>
            </a:r>
            <a:endParaRPr lang="en-US" altLang="zh-CN" sz="2400" dirty="0" smtClean="0">
              <a:latin typeface="+mn-ea"/>
            </a:endParaRPr>
          </a:p>
          <a:p>
            <a:pPr lvl="0">
              <a:spcBef>
                <a:spcPct val="0"/>
              </a:spcBef>
              <a:buSzPct val="100000"/>
            </a:pPr>
            <a:r>
              <a:rPr lang="en-US" altLang="zh-CN" sz="2400" dirty="0" smtClean="0">
                <a:latin typeface="+mn-ea"/>
              </a:rPr>
              <a:t>4</a:t>
            </a:r>
            <a:r>
              <a:rPr lang="zh-CN" altLang="en-US" sz="2400" dirty="0" smtClean="0">
                <a:latin typeface="+mn-ea"/>
              </a:rPr>
              <a:t>、</a:t>
            </a:r>
            <a:r>
              <a:rPr lang="en-US" altLang="zh-CN" sz="2400" dirty="0" smtClean="0">
                <a:latin typeface="+mn-ea"/>
              </a:rPr>
              <a:t>Internet</a:t>
            </a:r>
            <a:r>
              <a:rPr lang="zh-CN" altLang="en-US" sz="2400" dirty="0" smtClean="0">
                <a:latin typeface="+mn-ea"/>
              </a:rPr>
              <a:t>标准的几个阶段：因特网草案、建议标准、草案标准、因特网标准</a:t>
            </a:r>
            <a:endParaRPr lang="en-US" altLang="zh-CN" sz="2400" dirty="0" smtClean="0">
              <a:latin typeface="+mn-ea"/>
            </a:endParaRPr>
          </a:p>
          <a:p>
            <a:pPr lvl="0">
              <a:spcBef>
                <a:spcPct val="0"/>
              </a:spcBef>
              <a:buSzPct val="100000"/>
            </a:pPr>
            <a:r>
              <a:rPr lang="en-US" altLang="zh-CN" sz="2400" dirty="0" smtClean="0">
                <a:latin typeface="+mn-ea"/>
              </a:rPr>
              <a:t>5</a:t>
            </a:r>
            <a:r>
              <a:rPr lang="zh-CN" altLang="en-US" sz="2400" dirty="0" smtClean="0">
                <a:latin typeface="+mn-ea"/>
              </a:rPr>
              <a:t>、因特网组成部分（网络边缘、接入网、网络核心）</a:t>
            </a:r>
            <a:endParaRPr lang="en-US" altLang="zh-CN" sz="2400" dirty="0" smtClean="0">
              <a:latin typeface="+mn-ea"/>
            </a:endParaRPr>
          </a:p>
          <a:p>
            <a:pPr lvl="0">
              <a:spcBef>
                <a:spcPct val="0"/>
              </a:spcBef>
              <a:buSzPct val="100000"/>
            </a:pPr>
            <a:r>
              <a:rPr lang="en-US" altLang="zh-CN" sz="2400" dirty="0">
                <a:latin typeface="+mn-ea"/>
              </a:rPr>
              <a:t>6</a:t>
            </a:r>
            <a:r>
              <a:rPr lang="zh-CN" altLang="en-US" sz="2400" dirty="0" smtClean="0">
                <a:latin typeface="+mn-ea"/>
              </a:rPr>
              <a:t>、端系统（主机）之间通信模型：</a:t>
            </a:r>
            <a:r>
              <a:rPr lang="en-US" altLang="zh-CN" sz="2400" dirty="0" smtClean="0">
                <a:latin typeface="+mn-ea"/>
              </a:rPr>
              <a:t>C/S</a:t>
            </a:r>
            <a:r>
              <a:rPr lang="zh-CN" altLang="en-US" sz="2400" dirty="0" smtClean="0">
                <a:latin typeface="+mn-ea"/>
              </a:rPr>
              <a:t>、</a:t>
            </a:r>
            <a:r>
              <a:rPr lang="en-US" altLang="zh-CN" sz="2400" dirty="0" smtClean="0">
                <a:latin typeface="+mn-ea"/>
              </a:rPr>
              <a:t>P2P</a:t>
            </a:r>
            <a:endParaRPr lang="en-US" altLang="zh-CN" sz="2400" dirty="0" smtClean="0">
              <a:latin typeface="+mn-ea"/>
            </a:endParaRPr>
          </a:p>
          <a:p>
            <a:pPr lvl="0">
              <a:spcBef>
                <a:spcPct val="0"/>
              </a:spcBef>
              <a:buSzPct val="100000"/>
            </a:pPr>
            <a:r>
              <a:rPr lang="en-US" altLang="zh-CN" sz="2400" dirty="0">
                <a:solidFill>
                  <a:srgbClr val="FF0000"/>
                </a:solidFill>
                <a:latin typeface="+mn-ea"/>
              </a:rPr>
              <a:t>7</a:t>
            </a:r>
            <a:r>
              <a:rPr lang="zh-CN" altLang="en-US" sz="2400" dirty="0" smtClean="0">
                <a:solidFill>
                  <a:srgbClr val="FF0000"/>
                </a:solidFill>
                <a:latin typeface="+mn-ea"/>
              </a:rPr>
              <a:t>、接入网络</a:t>
            </a:r>
            <a:endParaRPr lang="en-US" altLang="zh-CN" sz="2400" dirty="0" smtClean="0">
              <a:solidFill>
                <a:srgbClr val="FF0000"/>
              </a:solidFill>
              <a:latin typeface="+mn-ea"/>
            </a:endParaRPr>
          </a:p>
          <a:p>
            <a:pPr lvl="0">
              <a:spcBef>
                <a:spcPct val="0"/>
              </a:spcBef>
              <a:buSzPct val="100000"/>
            </a:pPr>
            <a:r>
              <a:rPr lang="zh-CN" altLang="en-US" sz="2400" dirty="0" smtClean="0">
                <a:solidFill>
                  <a:srgbClr val="FF0000"/>
                </a:solidFill>
                <a:latin typeface="+mn-ea"/>
              </a:rPr>
              <a:t>（</a:t>
            </a:r>
            <a:r>
              <a:rPr lang="en-US" altLang="zh-CN" sz="2400" dirty="0" smtClean="0">
                <a:solidFill>
                  <a:srgbClr val="FF0000"/>
                </a:solidFill>
                <a:latin typeface="+mn-ea"/>
              </a:rPr>
              <a:t>1</a:t>
            </a:r>
            <a:r>
              <a:rPr lang="zh-CN" altLang="en-US" sz="2400" dirty="0" smtClean="0">
                <a:solidFill>
                  <a:srgbClr val="FF0000"/>
                </a:solidFill>
                <a:latin typeface="+mn-ea"/>
              </a:rPr>
              <a:t>）家庭接入</a:t>
            </a:r>
            <a:r>
              <a:rPr lang="en-US" altLang="zh-CN" sz="2400" dirty="0" smtClean="0">
                <a:solidFill>
                  <a:srgbClr val="FF0000"/>
                </a:solidFill>
                <a:latin typeface="+mn-ea"/>
              </a:rPr>
              <a:t>:</a:t>
            </a:r>
            <a:endParaRPr lang="en-US" altLang="zh-CN" sz="2400" dirty="0" smtClean="0">
              <a:solidFill>
                <a:srgbClr val="FF0000"/>
              </a:solidFill>
              <a:latin typeface="+mn-ea"/>
            </a:endParaRPr>
          </a:p>
          <a:p>
            <a:pPr lvl="0">
              <a:spcBef>
                <a:spcPct val="0"/>
              </a:spcBef>
              <a:buSzPct val="100000"/>
            </a:pPr>
            <a:r>
              <a:rPr lang="en-US" altLang="zh-CN" sz="2400" dirty="0">
                <a:solidFill>
                  <a:srgbClr val="FF0000"/>
                </a:solidFill>
                <a:latin typeface="+mn-ea"/>
              </a:rPr>
              <a:t> </a:t>
            </a:r>
            <a:r>
              <a:rPr lang="en-US" altLang="zh-CN" sz="2400" dirty="0" smtClean="0">
                <a:solidFill>
                  <a:srgbClr val="FF0000"/>
                </a:solidFill>
                <a:latin typeface="+mn-ea"/>
              </a:rPr>
              <a:t>     ADSL</a:t>
            </a:r>
            <a:r>
              <a:rPr lang="zh-CN" altLang="en-US" sz="2400" dirty="0" smtClean="0">
                <a:solidFill>
                  <a:srgbClr val="FF0000"/>
                </a:solidFill>
                <a:latin typeface="+mn-ea"/>
              </a:rPr>
              <a:t>（</a:t>
            </a:r>
            <a:r>
              <a:rPr lang="en-US" altLang="zh-CN" sz="2400" dirty="0" smtClean="0">
                <a:solidFill>
                  <a:srgbClr val="FF0000"/>
                </a:solidFill>
                <a:latin typeface="+mn-ea"/>
              </a:rPr>
              <a:t>1/8Mbps</a:t>
            </a:r>
            <a:r>
              <a:rPr lang="zh-CN" altLang="en-US" sz="2400" dirty="0" smtClean="0">
                <a:solidFill>
                  <a:srgbClr val="FF0000"/>
                </a:solidFill>
                <a:latin typeface="+mn-ea"/>
              </a:rPr>
              <a:t>）、电缆（</a:t>
            </a:r>
            <a:r>
              <a:rPr lang="en-US" altLang="zh-CN" sz="2400" dirty="0" smtClean="0">
                <a:solidFill>
                  <a:srgbClr val="FF0000"/>
                </a:solidFill>
                <a:latin typeface="+mn-ea"/>
              </a:rPr>
              <a:t>30/42Mbps,500-5000</a:t>
            </a:r>
            <a:r>
              <a:rPr lang="zh-CN" altLang="en-US" sz="2400" dirty="0" smtClean="0">
                <a:solidFill>
                  <a:srgbClr val="FF0000"/>
                </a:solidFill>
                <a:latin typeface="+mn-ea"/>
              </a:rPr>
              <a:t>个用户）、光纤到户（</a:t>
            </a:r>
            <a:r>
              <a:rPr lang="en-US" altLang="zh-CN" sz="2400" dirty="0" smtClean="0">
                <a:solidFill>
                  <a:srgbClr val="FF0000"/>
                </a:solidFill>
                <a:latin typeface="+mn-ea"/>
              </a:rPr>
              <a:t>20Mbps-1Gbps</a:t>
            </a:r>
            <a:r>
              <a:rPr lang="zh-CN" altLang="en-US" sz="2400" dirty="0" smtClean="0">
                <a:solidFill>
                  <a:srgbClr val="FF0000"/>
                </a:solidFill>
                <a:latin typeface="+mn-ea"/>
              </a:rPr>
              <a:t>）</a:t>
            </a:r>
            <a:endParaRPr lang="en-US" altLang="zh-CN" sz="2400" dirty="0" smtClean="0">
              <a:solidFill>
                <a:srgbClr val="FF0000"/>
              </a:solidFill>
              <a:latin typeface="+mn-ea"/>
            </a:endParaRPr>
          </a:p>
          <a:p>
            <a:pPr lvl="0">
              <a:spcBef>
                <a:spcPct val="0"/>
              </a:spcBef>
              <a:buSzPct val="100000"/>
            </a:pPr>
            <a:r>
              <a:rPr lang="zh-CN" altLang="en-US" sz="2400" dirty="0" smtClean="0">
                <a:solidFill>
                  <a:srgbClr val="FF0000"/>
                </a:solidFill>
                <a:latin typeface="+mn-ea"/>
              </a:rPr>
              <a:t>（</a:t>
            </a:r>
            <a:r>
              <a:rPr lang="en-US" altLang="zh-CN" sz="2400" dirty="0" smtClean="0">
                <a:solidFill>
                  <a:srgbClr val="FF0000"/>
                </a:solidFill>
                <a:latin typeface="+mn-ea"/>
              </a:rPr>
              <a:t>2</a:t>
            </a:r>
            <a:r>
              <a:rPr lang="zh-CN" altLang="en-US" sz="2400" dirty="0" smtClean="0">
                <a:solidFill>
                  <a:srgbClr val="FF0000"/>
                </a:solidFill>
                <a:latin typeface="+mn-ea"/>
              </a:rPr>
              <a:t>）企业</a:t>
            </a:r>
            <a:r>
              <a:rPr lang="zh-CN" altLang="en-US" sz="2400" dirty="0">
                <a:solidFill>
                  <a:srgbClr val="FF0000"/>
                </a:solidFill>
                <a:latin typeface="+mn-ea"/>
              </a:rPr>
              <a:t>局域网</a:t>
            </a:r>
            <a:r>
              <a:rPr lang="zh-CN" altLang="en-US" sz="2400" dirty="0" smtClean="0">
                <a:solidFill>
                  <a:srgbClr val="FF0000"/>
                </a:solidFill>
                <a:latin typeface="+mn-ea"/>
              </a:rPr>
              <a:t>接入：以太网</a:t>
            </a:r>
            <a:r>
              <a:rPr lang="en-US" altLang="zh-CN" sz="2400" dirty="0" smtClean="0">
                <a:solidFill>
                  <a:srgbClr val="FF0000"/>
                </a:solidFill>
                <a:latin typeface="+mn-ea"/>
              </a:rPr>
              <a:t>(10M/100M/1G/10G)</a:t>
            </a:r>
            <a:r>
              <a:rPr lang="zh-CN" altLang="en-US" sz="2400" dirty="0" smtClean="0">
                <a:solidFill>
                  <a:srgbClr val="FF0000"/>
                </a:solidFill>
                <a:latin typeface="+mn-ea"/>
              </a:rPr>
              <a:t>、</a:t>
            </a:r>
            <a:r>
              <a:rPr lang="en-US" altLang="zh-CN" sz="2400" dirty="0" smtClean="0">
                <a:solidFill>
                  <a:srgbClr val="FF0000"/>
                </a:solidFill>
                <a:latin typeface="+mn-ea"/>
              </a:rPr>
              <a:t>WIFI(54/11/600Mbps)</a:t>
            </a:r>
            <a:endParaRPr lang="en-US" altLang="zh-CN" sz="2400" dirty="0" smtClean="0">
              <a:solidFill>
                <a:srgbClr val="FF0000"/>
              </a:solidFill>
              <a:latin typeface="+mn-ea"/>
            </a:endParaRPr>
          </a:p>
          <a:p>
            <a:pPr lvl="0">
              <a:spcBef>
                <a:spcPct val="0"/>
              </a:spcBef>
              <a:buSzPct val="100000"/>
            </a:pPr>
            <a:r>
              <a:rPr lang="zh-CN" altLang="en-US" sz="2400" dirty="0" smtClean="0">
                <a:solidFill>
                  <a:srgbClr val="FF0000"/>
                </a:solidFill>
                <a:latin typeface="+mn-ea"/>
              </a:rPr>
              <a:t>（</a:t>
            </a:r>
            <a:r>
              <a:rPr lang="en-US" altLang="zh-CN" sz="2400" dirty="0" smtClean="0">
                <a:solidFill>
                  <a:srgbClr val="FF0000"/>
                </a:solidFill>
                <a:latin typeface="+mn-ea"/>
              </a:rPr>
              <a:t>3</a:t>
            </a:r>
            <a:r>
              <a:rPr lang="zh-CN" altLang="en-US" sz="2400" dirty="0" smtClean="0">
                <a:solidFill>
                  <a:srgbClr val="FF0000"/>
                </a:solidFill>
                <a:latin typeface="+mn-ea"/>
              </a:rPr>
              <a:t>）广域无线接入：</a:t>
            </a:r>
            <a:r>
              <a:rPr lang="en-US" altLang="zh-CN" sz="2400" dirty="0" smtClean="0">
                <a:solidFill>
                  <a:srgbClr val="FF0000"/>
                </a:solidFill>
                <a:latin typeface="+mn-ea"/>
              </a:rPr>
              <a:t>3G(</a:t>
            </a:r>
            <a:r>
              <a:rPr lang="zh-CN" altLang="en-US" sz="2400" dirty="0">
                <a:solidFill>
                  <a:srgbClr val="FF0000"/>
                </a:solidFill>
                <a:latin typeface="+mn-ea"/>
              </a:rPr>
              <a:t>上行</a:t>
            </a:r>
            <a:r>
              <a:rPr lang="en-US" altLang="zh-CN" sz="2400" dirty="0" smtClean="0">
                <a:solidFill>
                  <a:srgbClr val="FF0000"/>
                </a:solidFill>
                <a:latin typeface="+mn-ea"/>
              </a:rPr>
              <a:t>384kbps/</a:t>
            </a:r>
            <a:r>
              <a:rPr lang="zh-CN" altLang="en-US" sz="2400" dirty="0" smtClean="0">
                <a:solidFill>
                  <a:srgbClr val="FF0000"/>
                </a:solidFill>
                <a:latin typeface="+mn-ea"/>
              </a:rPr>
              <a:t>下行</a:t>
            </a:r>
            <a:r>
              <a:rPr lang="en-US" altLang="zh-CN" sz="2400" dirty="0" smtClean="0">
                <a:solidFill>
                  <a:srgbClr val="FF0000"/>
                </a:solidFill>
                <a:latin typeface="+mn-ea"/>
              </a:rPr>
              <a:t>3.6Mbps)</a:t>
            </a:r>
            <a:r>
              <a:rPr lang="zh-CN" altLang="en-US" sz="2400" dirty="0" smtClean="0">
                <a:solidFill>
                  <a:srgbClr val="FF0000"/>
                </a:solidFill>
                <a:latin typeface="+mn-ea"/>
              </a:rPr>
              <a:t>、</a:t>
            </a:r>
            <a:r>
              <a:rPr lang="en-US" altLang="zh-CN" sz="2400" dirty="0" smtClean="0">
                <a:solidFill>
                  <a:srgbClr val="FF0000"/>
                </a:solidFill>
                <a:latin typeface="+mn-ea"/>
              </a:rPr>
              <a:t>4G(100/150Mbps)</a:t>
            </a:r>
            <a:r>
              <a:rPr lang="zh-CN" altLang="en-US" sz="2400" dirty="0" smtClean="0">
                <a:solidFill>
                  <a:srgbClr val="FF0000"/>
                </a:solidFill>
                <a:latin typeface="+mn-ea"/>
              </a:rPr>
              <a:t>、</a:t>
            </a:r>
            <a:r>
              <a:rPr lang="en-US" altLang="zh-CN" sz="2400" dirty="0" smtClean="0">
                <a:solidFill>
                  <a:srgbClr val="FF0000"/>
                </a:solidFill>
                <a:latin typeface="+mn-ea"/>
              </a:rPr>
              <a:t>5G(150M/1Gbps)</a:t>
            </a:r>
            <a:endParaRPr lang="en-US" altLang="zh-CN" sz="2400" dirty="0" smtClean="0">
              <a:solidFill>
                <a:srgbClr val="FF0000"/>
              </a:solidFill>
              <a:latin typeface="+mn-ea"/>
            </a:endParaRPr>
          </a:p>
        </p:txBody>
      </p:sp>
      <p:sp>
        <p:nvSpPr>
          <p:cNvPr id="3" name="矩形 2"/>
          <p:cNvSpPr/>
          <p:nvPr/>
        </p:nvSpPr>
        <p:spPr>
          <a:xfrm>
            <a:off x="11098283" y="521435"/>
            <a:ext cx="822661" cy="369332"/>
          </a:xfrm>
          <a:prstGeom prst="rect">
            <a:avLst/>
          </a:prstGeom>
        </p:spPr>
        <p:txBody>
          <a:bodyPr wrap="none">
            <a:spAutoFit/>
          </a:bodyPr>
          <a:lstStyle/>
          <a:p>
            <a:r>
              <a:rPr lang="en-US" altLang="zh-CN" dirty="0" smtClean="0">
                <a:latin typeface="+mn-ea"/>
              </a:rPr>
              <a:t>03/02</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756744" y="1513489"/>
            <a:ext cx="4950373" cy="4803228"/>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spcBef>
                <a:spcPct val="0"/>
              </a:spcBef>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端到端控制 </a:t>
            </a:r>
            <a:r>
              <a:rPr lang="en-US" altLang="zh-CN" sz="2000" dirty="0">
                <a:solidFill>
                  <a:schemeClr val="tx1"/>
                </a:solidFill>
                <a:latin typeface="微软雅黑" panose="020B0503020204020204" pitchFamily="34" charset="-122"/>
                <a:ea typeface="微软雅黑" panose="020B0503020204020204" pitchFamily="34" charset="-122"/>
              </a:rPr>
              <a:t>(</a:t>
            </a:r>
            <a:r>
              <a:rPr lang="zh-CN" altLang="en-US" sz="2000" dirty="0">
                <a:solidFill>
                  <a:schemeClr val="tx1"/>
                </a:solidFill>
                <a:latin typeface="微软雅黑" panose="020B0503020204020204" pitchFamily="34" charset="-122"/>
                <a:ea typeface="微软雅黑" panose="020B0503020204020204" pitchFamily="34" charset="-122"/>
              </a:rPr>
              <a:t>没有网络辅助</a:t>
            </a:r>
            <a:r>
              <a:rPr lang="en-US" altLang="zh-CN"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spcBef>
                <a:spcPct val="0"/>
              </a:spcBef>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发送方限制发送</a:t>
            </a:r>
            <a:r>
              <a:rPr lang="en-US" altLang="zh-CN"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000" dirty="0">
                <a:solidFill>
                  <a:schemeClr val="tx1"/>
                </a:solidFill>
                <a:latin typeface="微软雅黑" panose="020B0503020204020204" pitchFamily="34" charset="-122"/>
                <a:ea typeface="微软雅黑" panose="020B0503020204020204" pitchFamily="34" charset="-122"/>
              </a:rPr>
              <a:t>  </a:t>
            </a:r>
            <a:r>
              <a:rPr lang="en-US" altLang="zh-CN" sz="2000" dirty="0" err="1">
                <a:solidFill>
                  <a:schemeClr val="tx1"/>
                </a:solidFill>
                <a:latin typeface="微软雅黑" panose="020B0503020204020204" pitchFamily="34" charset="-122"/>
                <a:ea typeface="微软雅黑" panose="020B0503020204020204" pitchFamily="34" charset="-122"/>
              </a:rPr>
              <a:t>LastByteSent-LastByteAcked</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000" dirty="0">
                <a:solidFill>
                  <a:schemeClr val="tx1"/>
                </a:solidFill>
                <a:latin typeface="微软雅黑" panose="020B0503020204020204" pitchFamily="34" charset="-122"/>
                <a:ea typeface="微软雅黑" panose="020B0503020204020204" pitchFamily="34" charset="-122"/>
              </a:rPr>
              <a:t>  &lt;min( </a:t>
            </a:r>
            <a:r>
              <a:rPr lang="en-US" altLang="zh-CN" sz="2000" dirty="0" err="1">
                <a:solidFill>
                  <a:schemeClr val="tx1"/>
                </a:solidFill>
                <a:latin typeface="微软雅黑" panose="020B0503020204020204" pitchFamily="34" charset="-122"/>
                <a:ea typeface="微软雅黑" panose="020B0503020204020204" pitchFamily="34" charset="-122"/>
              </a:rPr>
              <a:t>CongWin</a:t>
            </a:r>
            <a:r>
              <a:rPr lang="en-US" altLang="zh-CN" sz="2000" dirty="0">
                <a:solidFill>
                  <a:schemeClr val="tx1"/>
                </a:solidFill>
                <a:latin typeface="微软雅黑" panose="020B0503020204020204" pitchFamily="34" charset="-122"/>
                <a:ea typeface="微软雅黑" panose="020B0503020204020204" pitchFamily="34" charset="-122"/>
              </a:rPr>
              <a:t> , </a:t>
            </a:r>
            <a:r>
              <a:rPr lang="en-US" altLang="zh-CN" sz="2000" dirty="0" err="1">
                <a:solidFill>
                  <a:schemeClr val="tx1"/>
                </a:solidFill>
                <a:latin typeface="微软雅黑" panose="020B0503020204020204" pitchFamily="34" charset="-122"/>
                <a:ea typeface="微软雅黑" panose="020B0503020204020204" pitchFamily="34" charset="-122"/>
              </a:rPr>
              <a:t>RcvWindow</a:t>
            </a:r>
            <a:r>
              <a:rPr lang="en-US" altLang="zh-CN" sz="2000" dirty="0">
                <a:solidFill>
                  <a:schemeClr val="tx1"/>
                </a:solidFill>
                <a:latin typeface="微软雅黑" panose="020B0503020204020204" pitchFamily="34" charset="-122"/>
                <a:ea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spcBef>
                <a:spcPct val="0"/>
              </a:spcBef>
              <a:buFont typeface="Wingdings" panose="05000000000000000000" pitchFamily="2" charset="2"/>
              <a:buChar char="l"/>
            </a:pPr>
            <a:r>
              <a:rPr lang="zh-CN" altLang="en-US" sz="2000" dirty="0">
                <a:solidFill>
                  <a:schemeClr val="tx1"/>
                </a:solidFill>
                <a:latin typeface="微软雅黑" panose="020B0503020204020204" pitchFamily="34" charset="-122"/>
                <a:ea typeface="微软雅黑" panose="020B0503020204020204" pitchFamily="34" charset="-122"/>
              </a:rPr>
              <a:t>大体上</a:t>
            </a:r>
            <a:r>
              <a:rPr lang="en-US" altLang="zh-CN" sz="2000" dirty="0">
                <a:solidFill>
                  <a:schemeClr val="tx1"/>
                </a:solidFill>
                <a:latin typeface="微软雅黑" panose="020B0503020204020204" pitchFamily="34" charset="-122"/>
                <a:ea typeface="微软雅黑" panose="020B0503020204020204" pitchFamily="34" charset="-122"/>
              </a:rPr>
              <a:t>,</a:t>
            </a: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endParaRPr lang="en-US" altLang="zh-CN" sz="2000" dirty="0">
              <a:solidFill>
                <a:schemeClr val="tx1"/>
              </a:solidFill>
              <a:latin typeface="微软雅黑" panose="020B0503020204020204" pitchFamily="34" charset="-122"/>
              <a:ea typeface="微软雅黑" panose="020B0503020204020204" pitchFamily="34" charset="-122"/>
            </a:endParaRPr>
          </a:p>
          <a:p>
            <a:pPr>
              <a:lnSpc>
                <a:spcPct val="150000"/>
              </a:lnSpc>
              <a:spcBef>
                <a:spcPct val="0"/>
              </a:spcBef>
            </a:pPr>
            <a:r>
              <a:rPr lang="en-US" altLang="zh-CN" sz="2000" dirty="0" err="1">
                <a:solidFill>
                  <a:schemeClr val="tx1"/>
                </a:solidFill>
                <a:latin typeface="微软雅黑" panose="020B0503020204020204" pitchFamily="34" charset="-122"/>
                <a:ea typeface="微软雅黑" panose="020B0503020204020204" pitchFamily="34" charset="-122"/>
              </a:rPr>
              <a:t>CongWin</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是动态的</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感知的网络拥塞的函数</a:t>
            </a:r>
            <a:endParaRPr lang="en-US" altLang="zh-CN" sz="2000" dirty="0">
              <a:solidFill>
                <a:schemeClr val="tx1"/>
              </a:solidFill>
              <a:latin typeface="微软雅黑" panose="020B0503020204020204" pitchFamily="34" charset="-122"/>
              <a:ea typeface="微软雅黑" panose="020B0503020204020204" pitchFamily="34" charset="-122"/>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558721" y="710268"/>
            <a:ext cx="307456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sp>
        <p:nvSpPr>
          <p:cNvPr id="7" name="圆角矩形 6"/>
          <p:cNvSpPr/>
          <p:nvPr/>
        </p:nvSpPr>
        <p:spPr>
          <a:xfrm>
            <a:off x="5707118" y="1524000"/>
            <a:ext cx="6298986" cy="4803227"/>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000" b="1" dirty="0">
                <a:solidFill>
                  <a:schemeClr val="tx1"/>
                </a:solidFill>
                <a:latin typeface="+mn-ea"/>
                <a:cs typeface="+mn-ea"/>
                <a:sym typeface="+mn-lt"/>
              </a:rPr>
              <a:t>发送方如何感知拥塞 </a:t>
            </a:r>
            <a:r>
              <a:rPr lang="en-US" altLang="zh-CN" sz="2000" b="1" dirty="0">
                <a:solidFill>
                  <a:schemeClr val="tx1"/>
                </a:solidFill>
                <a:latin typeface="+mn-ea"/>
                <a:cs typeface="+mn-ea"/>
                <a:sym typeface="+mn-lt"/>
              </a:rPr>
              <a:t>?</a:t>
            </a:r>
            <a:endParaRPr lang="en-US" altLang="zh-CN" sz="2000" b="1" dirty="0">
              <a:solidFill>
                <a:schemeClr val="tx1"/>
              </a:solidFill>
              <a:latin typeface="+mn-ea"/>
              <a:cs typeface="+mn-ea"/>
              <a:sym typeface="+mn-lt"/>
            </a:endParaRPr>
          </a:p>
          <a:p>
            <a:pPr marL="800100" lvl="1" indent="-342900">
              <a:lnSpc>
                <a:spcPct val="150000"/>
              </a:lnSpc>
              <a:buFont typeface="Arial" panose="020B0604020202090204" pitchFamily="34" charset="0"/>
              <a:buChar char="•"/>
            </a:pPr>
            <a:r>
              <a:rPr lang="zh-CN" altLang="en-US" sz="2000" b="1" dirty="0">
                <a:solidFill>
                  <a:srgbClr val="FF0000"/>
                </a:solidFill>
                <a:latin typeface="+mn-ea"/>
                <a:cs typeface="+mn-ea"/>
                <a:sym typeface="+mn-lt"/>
              </a:rPr>
              <a:t>丢失事件 </a:t>
            </a:r>
            <a:r>
              <a:rPr lang="en-US" altLang="zh-CN" sz="2000" dirty="0">
                <a:solidFill>
                  <a:schemeClr val="tx1"/>
                </a:solidFill>
                <a:latin typeface="+mn-ea"/>
                <a:cs typeface="+mn-ea"/>
                <a:sym typeface="+mn-lt"/>
              </a:rPr>
              <a:t>= </a:t>
            </a:r>
            <a:r>
              <a:rPr lang="zh-CN" altLang="en-US" sz="2000" dirty="0">
                <a:solidFill>
                  <a:schemeClr val="tx1"/>
                </a:solidFill>
                <a:latin typeface="+mn-ea"/>
                <a:cs typeface="+mn-ea"/>
                <a:sym typeface="+mn-lt"/>
              </a:rPr>
              <a:t>超时或者 </a:t>
            </a:r>
            <a:r>
              <a:rPr lang="en-US" altLang="zh-CN" sz="2000" dirty="0">
                <a:solidFill>
                  <a:schemeClr val="tx1"/>
                </a:solidFill>
                <a:latin typeface="+mn-ea"/>
                <a:cs typeface="+mn-ea"/>
                <a:sym typeface="+mn-lt"/>
              </a:rPr>
              <a:t>3 </a:t>
            </a:r>
            <a:r>
              <a:rPr lang="zh-CN" altLang="en-US" sz="2000" dirty="0">
                <a:solidFill>
                  <a:schemeClr val="tx1"/>
                </a:solidFill>
                <a:latin typeface="+mn-ea"/>
                <a:cs typeface="+mn-ea"/>
                <a:sym typeface="+mn-lt"/>
              </a:rPr>
              <a:t>个重复的</a:t>
            </a:r>
            <a:r>
              <a:rPr lang="en-US" altLang="zh-CN" sz="2000" dirty="0">
                <a:solidFill>
                  <a:schemeClr val="tx1"/>
                </a:solidFill>
                <a:latin typeface="+mn-ea"/>
                <a:cs typeface="+mn-ea"/>
                <a:sym typeface="+mn-lt"/>
              </a:rPr>
              <a:t>ACKs</a:t>
            </a:r>
            <a:endParaRPr lang="en-US" altLang="zh-CN" sz="2000" dirty="0">
              <a:solidFill>
                <a:schemeClr val="tx1"/>
              </a:solidFill>
              <a:latin typeface="+mn-ea"/>
              <a:cs typeface="+mn-ea"/>
              <a:sym typeface="+mn-lt"/>
            </a:endParaRPr>
          </a:p>
          <a:p>
            <a:pPr marL="742950" lvl="1" indent="-285750">
              <a:lnSpc>
                <a:spcPct val="150000"/>
              </a:lnSpc>
              <a:buFont typeface="Arial" panose="020B0604020202090204" pitchFamily="34" charset="0"/>
              <a:buChar char="•"/>
            </a:pPr>
            <a:r>
              <a:rPr lang="en-US" altLang="zh-CN" sz="2000" dirty="0">
                <a:solidFill>
                  <a:schemeClr val="tx1"/>
                </a:solidFill>
                <a:latin typeface="+mn-ea"/>
                <a:cs typeface="+mn-ea"/>
                <a:sym typeface="+mn-lt"/>
              </a:rPr>
              <a:t>TCP </a:t>
            </a:r>
            <a:r>
              <a:rPr lang="zh-CN" altLang="en-US" sz="2000" dirty="0">
                <a:solidFill>
                  <a:schemeClr val="tx1"/>
                </a:solidFill>
                <a:latin typeface="+mn-ea"/>
                <a:cs typeface="+mn-ea"/>
                <a:sym typeface="+mn-lt"/>
              </a:rPr>
              <a:t>发送方在丢失事件发生后降低发送速率 </a:t>
            </a:r>
            <a:r>
              <a:rPr lang="en-US" altLang="zh-CN" sz="2000" dirty="0">
                <a:solidFill>
                  <a:schemeClr val="tx1"/>
                </a:solidFill>
                <a:latin typeface="+mn-ea"/>
                <a:cs typeface="+mn-ea"/>
                <a:sym typeface="+mn-lt"/>
              </a:rPr>
              <a:t>(</a:t>
            </a:r>
            <a:r>
              <a:rPr lang="en-US" altLang="zh-CN" sz="2000" dirty="0" err="1">
                <a:solidFill>
                  <a:schemeClr val="tx1"/>
                </a:solidFill>
                <a:latin typeface="+mn-ea"/>
                <a:cs typeface="+mn-ea"/>
                <a:sym typeface="+mn-lt"/>
              </a:rPr>
              <a:t>CongWin</a:t>
            </a:r>
            <a:r>
              <a:rPr lang="en-US" altLang="zh-CN" sz="2000" dirty="0">
                <a:solidFill>
                  <a:schemeClr val="tx1"/>
                </a:solidFill>
                <a:latin typeface="+mn-ea"/>
                <a:cs typeface="+mn-ea"/>
                <a:sym typeface="+mn-lt"/>
              </a:rPr>
              <a:t>)</a:t>
            </a:r>
            <a:endParaRPr lang="en-US" altLang="zh-CN" sz="2000" dirty="0">
              <a:solidFill>
                <a:schemeClr val="tx1"/>
              </a:solidFill>
              <a:latin typeface="+mn-ea"/>
              <a:cs typeface="+mn-ea"/>
              <a:sym typeface="+mn-lt"/>
            </a:endParaRPr>
          </a:p>
          <a:p>
            <a:pPr marL="342900" indent="-342900">
              <a:lnSpc>
                <a:spcPct val="150000"/>
              </a:lnSpc>
              <a:buFont typeface="Wingdings" panose="05000000000000000000" pitchFamily="2" charset="2"/>
              <a:buChar char="l"/>
            </a:pPr>
            <a:r>
              <a:rPr lang="zh-CN" altLang="en-US" sz="2000" b="1" dirty="0" smtClean="0">
                <a:solidFill>
                  <a:schemeClr val="tx1"/>
                </a:solidFill>
                <a:latin typeface="+mn-ea"/>
                <a:cs typeface="+mn-ea"/>
                <a:sym typeface="+mn-lt"/>
              </a:rPr>
              <a:t>如何合理控制发送速率</a:t>
            </a:r>
            <a:r>
              <a:rPr lang="zh-CN" altLang="en-US" sz="2000" b="1" dirty="0">
                <a:solidFill>
                  <a:schemeClr val="tx1"/>
                </a:solidFill>
                <a:latin typeface="+mn-ea"/>
                <a:cs typeface="+mn-ea"/>
                <a:sym typeface="+mn-lt"/>
              </a:rPr>
              <a:t>？（三个机制）</a:t>
            </a:r>
            <a:endParaRPr lang="en-US" altLang="zh-CN" sz="2000" b="1" dirty="0">
              <a:solidFill>
                <a:schemeClr val="tx1"/>
              </a:solidFill>
              <a:latin typeface="+mn-ea"/>
              <a:cs typeface="+mn-ea"/>
              <a:sym typeface="+mn-lt"/>
            </a:endParaRPr>
          </a:p>
          <a:p>
            <a:pPr marL="742950" lvl="1" indent="-285750">
              <a:lnSpc>
                <a:spcPct val="150000"/>
              </a:lnSpc>
              <a:buFont typeface="Arial" panose="020B0604020202090204" pitchFamily="34" charset="0"/>
              <a:buChar char="•"/>
            </a:pPr>
            <a:r>
              <a:rPr lang="en-US" altLang="zh-CN" sz="2000" dirty="0" smtClean="0">
                <a:solidFill>
                  <a:schemeClr val="tx1"/>
                </a:solidFill>
                <a:latin typeface="+mn-ea"/>
                <a:cs typeface="+mn-ea"/>
                <a:sym typeface="+mn-lt"/>
              </a:rPr>
              <a:t>AIMD</a:t>
            </a:r>
            <a:r>
              <a:rPr lang="zh-CN" altLang="en-US" sz="2000" dirty="0" smtClean="0">
                <a:solidFill>
                  <a:schemeClr val="tx1"/>
                </a:solidFill>
                <a:latin typeface="+mn-ea"/>
                <a:cs typeface="+mn-ea"/>
                <a:sym typeface="+mn-lt"/>
              </a:rPr>
              <a:t>（拥塞避免）</a:t>
            </a:r>
            <a:endParaRPr lang="en-US" altLang="zh-CN" sz="2000" dirty="0" smtClean="0">
              <a:solidFill>
                <a:schemeClr val="tx1"/>
              </a:solidFill>
              <a:latin typeface="+mn-ea"/>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latin typeface="+mn-ea"/>
                <a:cs typeface="+mn-ea"/>
                <a:sym typeface="+mn-lt"/>
              </a:rPr>
              <a:t>慢启动</a:t>
            </a:r>
            <a:endParaRPr lang="zh-CN" altLang="en-US" sz="2000" dirty="0">
              <a:solidFill>
                <a:schemeClr val="tx1"/>
              </a:solidFill>
              <a:latin typeface="+mn-ea"/>
              <a:cs typeface="+mn-ea"/>
              <a:sym typeface="+mn-lt"/>
            </a:endParaRPr>
          </a:p>
          <a:p>
            <a:pPr marL="742950" lvl="1" indent="-285750">
              <a:lnSpc>
                <a:spcPct val="150000"/>
              </a:lnSpc>
              <a:buFont typeface="Arial" panose="020B0604020202090204" pitchFamily="34" charset="0"/>
              <a:buChar char="•"/>
            </a:pPr>
            <a:r>
              <a:rPr lang="zh-CN" altLang="en-US" sz="2000" dirty="0">
                <a:solidFill>
                  <a:schemeClr val="tx1"/>
                </a:solidFill>
                <a:latin typeface="+mn-ea"/>
                <a:cs typeface="+mn-ea"/>
                <a:sym typeface="+mn-lt"/>
              </a:rPr>
              <a:t>对拥塞事件作出</a:t>
            </a:r>
            <a:r>
              <a:rPr lang="zh-CN" altLang="en-US" sz="2000" dirty="0" smtClean="0">
                <a:solidFill>
                  <a:schemeClr val="tx1"/>
                </a:solidFill>
                <a:latin typeface="+mn-ea"/>
                <a:cs typeface="+mn-ea"/>
                <a:sym typeface="+mn-lt"/>
              </a:rPr>
              <a:t>反应</a:t>
            </a:r>
            <a:endParaRPr lang="en-US" altLang="zh-CN" sz="2000" dirty="0">
              <a:solidFill>
                <a:schemeClr val="tx1"/>
              </a:solidFill>
              <a:latin typeface="+mn-ea"/>
              <a:cs typeface="+mn-ea"/>
              <a:sym typeface="+mn-lt"/>
            </a:endParaRPr>
          </a:p>
        </p:txBody>
      </p:sp>
      <p:grpSp>
        <p:nvGrpSpPr>
          <p:cNvPr id="8" name="Group 11"/>
          <p:cNvGrpSpPr/>
          <p:nvPr/>
        </p:nvGrpSpPr>
        <p:grpSpPr bwMode="auto">
          <a:xfrm>
            <a:off x="1103074" y="4171800"/>
            <a:ext cx="4020455" cy="778184"/>
            <a:chOff x="238" y="3022"/>
            <a:chExt cx="2782" cy="484"/>
          </a:xfrm>
        </p:grpSpPr>
        <p:sp>
          <p:nvSpPr>
            <p:cNvPr id="9" name="Rectangle 5"/>
            <p:cNvSpPr>
              <a:spLocks noChangeArrowheads="1"/>
            </p:cNvSpPr>
            <p:nvPr/>
          </p:nvSpPr>
          <p:spPr bwMode="auto">
            <a:xfrm>
              <a:off x="444" y="3125"/>
              <a:ext cx="697"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000" b="1" dirty="0">
                  <a:latin typeface="+mn-ea"/>
                </a:rPr>
                <a:t>rate =</a:t>
              </a:r>
              <a:r>
                <a:rPr lang="en-US" altLang="zh-CN" sz="1000" b="1" dirty="0">
                  <a:latin typeface="+mn-ea"/>
                </a:rPr>
                <a:t> </a:t>
              </a:r>
              <a:endParaRPr lang="en-US" altLang="zh-CN" sz="1000" b="1" dirty="0">
                <a:latin typeface="+mn-ea"/>
              </a:endParaRPr>
            </a:p>
          </p:txBody>
        </p:sp>
        <p:sp>
          <p:nvSpPr>
            <p:cNvPr id="10" name="Rectangle 6"/>
            <p:cNvSpPr>
              <a:spLocks noChangeArrowheads="1"/>
            </p:cNvSpPr>
            <p:nvPr/>
          </p:nvSpPr>
          <p:spPr bwMode="auto">
            <a:xfrm>
              <a:off x="1083" y="3034"/>
              <a:ext cx="983"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000" b="1" dirty="0" err="1">
                  <a:latin typeface="+mn-ea"/>
                </a:rPr>
                <a:t>CongWin</a:t>
              </a:r>
              <a:r>
                <a:rPr lang="en-US" altLang="zh-CN" sz="1000" b="1" dirty="0">
                  <a:latin typeface="+mn-ea"/>
                </a:rPr>
                <a:t> </a:t>
              </a:r>
              <a:endParaRPr lang="en-US" altLang="zh-CN" sz="1000" b="1" dirty="0">
                <a:latin typeface="+mn-ea"/>
              </a:endParaRPr>
            </a:p>
          </p:txBody>
        </p:sp>
        <p:sp>
          <p:nvSpPr>
            <p:cNvPr id="11" name="Rectangle 7"/>
            <p:cNvSpPr>
              <a:spLocks noChangeArrowheads="1"/>
            </p:cNvSpPr>
            <p:nvPr/>
          </p:nvSpPr>
          <p:spPr bwMode="auto">
            <a:xfrm>
              <a:off x="1321" y="3243"/>
              <a:ext cx="501"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000" b="1" dirty="0">
                  <a:latin typeface="+mn-ea"/>
                </a:rPr>
                <a:t>RTT</a:t>
              </a:r>
              <a:r>
                <a:rPr lang="en-US" altLang="zh-CN" sz="1000" b="1" dirty="0">
                  <a:latin typeface="+mn-ea"/>
                </a:rPr>
                <a:t> </a:t>
              </a:r>
              <a:endParaRPr lang="en-US" altLang="zh-CN" sz="1000" b="1" dirty="0">
                <a:latin typeface="+mn-ea"/>
              </a:endParaRPr>
            </a:p>
          </p:txBody>
        </p:sp>
        <p:sp>
          <p:nvSpPr>
            <p:cNvPr id="12" name="Rectangle 8"/>
            <p:cNvSpPr>
              <a:spLocks noChangeArrowheads="1"/>
            </p:cNvSpPr>
            <p:nvPr/>
          </p:nvSpPr>
          <p:spPr bwMode="auto">
            <a:xfrm>
              <a:off x="1780" y="3147"/>
              <a:ext cx="1195" cy="2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a:spcBef>
                  <a:spcPct val="0"/>
                </a:spcBef>
                <a:buFontTx/>
                <a:buNone/>
              </a:pPr>
              <a:r>
                <a:rPr lang="en-US" altLang="zh-CN" sz="2000" b="1" dirty="0">
                  <a:latin typeface="+mn-ea"/>
                </a:rPr>
                <a:t>    Bytes/sec</a:t>
              </a:r>
              <a:endParaRPr lang="en-US" altLang="zh-CN" sz="2000" b="1" dirty="0">
                <a:latin typeface="+mn-ea"/>
              </a:endParaRPr>
            </a:p>
          </p:txBody>
        </p:sp>
        <p:sp>
          <p:nvSpPr>
            <p:cNvPr id="13" name="Line 9"/>
            <p:cNvSpPr>
              <a:spLocks noChangeShapeType="1"/>
            </p:cNvSpPr>
            <p:nvPr/>
          </p:nvSpPr>
          <p:spPr bwMode="auto">
            <a:xfrm>
              <a:off x="1097" y="3250"/>
              <a:ext cx="932" cy="0"/>
            </a:xfrm>
            <a:prstGeom prst="line">
              <a:avLst/>
            </a:prstGeom>
            <a:noFill/>
            <a:ln w="12700">
              <a:solidFill>
                <a:schemeClr val="tx1"/>
              </a:solidFill>
              <a:round/>
              <a:headEnd type="none" w="sm" len="sm"/>
              <a:tailEnd type="none" w="sm" len="sm"/>
            </a:ln>
            <a:extLst>
              <a:ext uri="{909E8E84-426E-40DD-AFC4-6F175D3DCCD1}">
                <a14:hiddenFill xmlns:a14="http://schemas.microsoft.com/office/drawing/2010/main">
                  <a:noFill/>
                </a14:hiddenFill>
              </a:ext>
            </a:extLst>
          </p:spPr>
          <p:txBody>
            <a:bodyPr/>
            <a:lstStyle/>
            <a:p>
              <a:endParaRPr lang="zh-CN" altLang="en-US" b="1">
                <a:latin typeface="+mn-ea"/>
              </a:endParaRPr>
            </a:p>
          </p:txBody>
        </p:sp>
        <p:sp>
          <p:nvSpPr>
            <p:cNvPr id="14" name="Rectangle 10"/>
            <p:cNvSpPr>
              <a:spLocks noChangeArrowheads="1"/>
            </p:cNvSpPr>
            <p:nvPr/>
          </p:nvSpPr>
          <p:spPr bwMode="auto">
            <a:xfrm>
              <a:off x="238" y="3022"/>
              <a:ext cx="2782" cy="484"/>
            </a:xfrm>
            <a:prstGeom prst="rect">
              <a:avLst/>
            </a:prstGeom>
            <a:noFill/>
            <a:ln w="12700">
              <a:solidFill>
                <a:srgbClr val="FF0000"/>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en-US" sz="1800" b="1" dirty="0">
                <a:latin typeface="+mn-ea"/>
              </a:endParaRPr>
            </a:p>
          </p:txBody>
        </p:sp>
      </p:grpSp>
    </p:spTree>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872130" y="1506312"/>
            <a:ext cx="10363905" cy="149334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smtClean="0">
                <a:solidFill>
                  <a:schemeClr val="tx1"/>
                </a:solidFill>
                <a:latin typeface="+mn-ea"/>
                <a:cs typeface="+mn-ea"/>
                <a:sym typeface="+mn-lt"/>
              </a:rPr>
              <a:t>原理：</a:t>
            </a:r>
            <a:r>
              <a:rPr lang="zh-CN" altLang="en-US" sz="2000" dirty="0" smtClean="0">
                <a:solidFill>
                  <a:schemeClr val="tx1"/>
                </a:solidFill>
                <a:latin typeface="+mn-ea"/>
                <a:cs typeface="+mn-ea"/>
                <a:sym typeface="+mn-lt"/>
              </a:rPr>
              <a:t>发送</a:t>
            </a:r>
            <a:r>
              <a:rPr lang="zh-CN" altLang="en-US" sz="2000" dirty="0">
                <a:solidFill>
                  <a:schemeClr val="tx1"/>
                </a:solidFill>
                <a:latin typeface="+mn-ea"/>
                <a:cs typeface="+mn-ea"/>
                <a:sym typeface="+mn-lt"/>
              </a:rPr>
              <a:t>方增加传输速率（窗口大小</a:t>
            </a:r>
            <a:r>
              <a:rPr lang="zh-CN" altLang="en-US" sz="2000" dirty="0" smtClean="0">
                <a:solidFill>
                  <a:schemeClr val="tx1"/>
                </a:solidFill>
                <a:latin typeface="+mn-ea"/>
                <a:cs typeface="+mn-ea"/>
                <a:sym typeface="+mn-lt"/>
              </a:rPr>
              <a:t>），谨慎地探测</a:t>
            </a:r>
            <a:r>
              <a:rPr lang="zh-CN" altLang="en-US" sz="2000" dirty="0">
                <a:solidFill>
                  <a:schemeClr val="tx1"/>
                </a:solidFill>
                <a:latin typeface="+mn-ea"/>
                <a:cs typeface="+mn-ea"/>
                <a:sym typeface="+mn-lt"/>
              </a:rPr>
              <a:t>可用带宽，直到发生丢包</a:t>
            </a:r>
            <a:r>
              <a:rPr lang="zh-CN" altLang="en-US" sz="2000" dirty="0" smtClean="0">
                <a:solidFill>
                  <a:schemeClr val="tx1"/>
                </a:solidFill>
                <a:latin typeface="+mn-ea"/>
                <a:cs typeface="+mn-ea"/>
                <a:sym typeface="+mn-lt"/>
              </a:rPr>
              <a:t>事件</a:t>
            </a:r>
            <a:endParaRPr lang="en-US" altLang="zh-CN" sz="2000" dirty="0" smtClean="0">
              <a:solidFill>
                <a:schemeClr val="tx1"/>
              </a:solidFill>
              <a:latin typeface="+mn-ea"/>
              <a:cs typeface="+mn-ea"/>
              <a:sym typeface="+mn-lt"/>
            </a:endParaRPr>
          </a:p>
          <a:p>
            <a:pPr>
              <a:lnSpc>
                <a:spcPct val="150000"/>
              </a:lnSpc>
            </a:pPr>
            <a:r>
              <a:rPr lang="zh-CN" altLang="en-US" sz="2000" b="1" dirty="0" smtClean="0">
                <a:solidFill>
                  <a:schemeClr val="tx1"/>
                </a:solidFill>
                <a:latin typeface="+mn-ea"/>
                <a:cs typeface="+mn-ea"/>
                <a:sym typeface="+mn-lt"/>
              </a:rPr>
              <a:t>方法：</a:t>
            </a:r>
            <a:r>
              <a:rPr lang="en-US" altLang="zh-CN" sz="2000" b="1" dirty="0" smtClean="0">
                <a:solidFill>
                  <a:schemeClr val="tx1"/>
                </a:solidFill>
                <a:latin typeface="+mn-ea"/>
                <a:cs typeface="+mn-ea"/>
                <a:sym typeface="+mn-lt"/>
              </a:rPr>
              <a:t>AIMD</a:t>
            </a:r>
            <a:endParaRPr lang="en-US" altLang="zh-CN" sz="2000" b="1" dirty="0">
              <a:solidFill>
                <a:schemeClr val="tx1"/>
              </a:solidFill>
              <a:latin typeface="+mn-ea"/>
              <a:cs typeface="+mn-ea"/>
              <a:sym typeface="+mn-lt"/>
            </a:endParaRPr>
          </a:p>
          <a:p>
            <a:pPr marL="800100" lvl="1" indent="-342900">
              <a:lnSpc>
                <a:spcPct val="150000"/>
              </a:lnSpc>
              <a:buFont typeface="Arial" panose="020B0604020202090204" pitchFamily="34" charset="0"/>
              <a:buChar char="•"/>
            </a:pPr>
            <a:r>
              <a:rPr lang="zh-CN" altLang="en-US" sz="2000" dirty="0" smtClean="0">
                <a:solidFill>
                  <a:schemeClr val="tx1"/>
                </a:solidFill>
                <a:latin typeface="+mn-ea"/>
              </a:rPr>
              <a:t>加性</a:t>
            </a:r>
            <a:r>
              <a:rPr lang="zh-CN" altLang="en-US" sz="2000" dirty="0">
                <a:solidFill>
                  <a:schemeClr val="tx1"/>
                </a:solidFill>
                <a:latin typeface="+mn-ea"/>
              </a:rPr>
              <a:t>递增</a:t>
            </a:r>
            <a:r>
              <a:rPr lang="en-US" altLang="zh-CN" sz="2000" dirty="0">
                <a:solidFill>
                  <a:schemeClr val="tx1"/>
                </a:solidFill>
                <a:latin typeface="+mn-ea"/>
              </a:rPr>
              <a:t>: </a:t>
            </a:r>
            <a:r>
              <a:rPr lang="zh-CN" altLang="en-US" sz="2000" dirty="0">
                <a:solidFill>
                  <a:schemeClr val="tx1"/>
                </a:solidFill>
                <a:latin typeface="+mn-ea"/>
              </a:rPr>
              <a:t>每个</a:t>
            </a:r>
            <a:r>
              <a:rPr lang="en-US" altLang="zh-CN" sz="2000" dirty="0">
                <a:solidFill>
                  <a:schemeClr val="tx1"/>
                </a:solidFill>
                <a:latin typeface="+mn-ea"/>
              </a:rPr>
              <a:t>RTT</a:t>
            </a:r>
            <a:r>
              <a:rPr lang="zh-CN" altLang="en-US" sz="2000" dirty="0">
                <a:solidFill>
                  <a:schemeClr val="tx1"/>
                </a:solidFill>
                <a:latin typeface="+mn-ea"/>
              </a:rPr>
              <a:t>内如果没有丢失事件发生，拥塞窗口</a:t>
            </a:r>
            <a:r>
              <a:rPr lang="zh-CN" altLang="en-US" sz="2000" dirty="0" smtClean="0">
                <a:solidFill>
                  <a:schemeClr val="tx1"/>
                </a:solidFill>
                <a:latin typeface="+mn-ea"/>
              </a:rPr>
              <a:t>增加</a:t>
            </a:r>
            <a:r>
              <a:rPr lang="en-US" altLang="zh-CN" sz="2000" dirty="0" smtClean="0">
                <a:solidFill>
                  <a:schemeClr val="tx1"/>
                </a:solidFill>
                <a:latin typeface="+mn-ea"/>
              </a:rPr>
              <a:t>1</a:t>
            </a:r>
            <a:r>
              <a:rPr lang="zh-CN" altLang="en-US" sz="2000" dirty="0" smtClean="0">
                <a:solidFill>
                  <a:schemeClr val="tx1"/>
                </a:solidFill>
                <a:latin typeface="+mn-ea"/>
              </a:rPr>
              <a:t>个</a:t>
            </a:r>
            <a:r>
              <a:rPr lang="en-US" altLang="zh-CN" sz="2000" dirty="0" smtClean="0">
                <a:solidFill>
                  <a:schemeClr val="tx1"/>
                </a:solidFill>
                <a:latin typeface="+mn-ea"/>
              </a:rPr>
              <a:t>MSS</a:t>
            </a:r>
            <a:r>
              <a:rPr lang="zh-CN" altLang="en-US" sz="2000" dirty="0" smtClean="0">
                <a:solidFill>
                  <a:schemeClr val="tx1"/>
                </a:solidFill>
                <a:latin typeface="+mn-ea"/>
              </a:rPr>
              <a:t>（</a:t>
            </a:r>
            <a:r>
              <a:rPr lang="zh-CN" altLang="en-US" dirty="0">
                <a:solidFill>
                  <a:schemeClr val="tx1"/>
                </a:solidFill>
              </a:rPr>
              <a:t>拥塞避免</a:t>
            </a:r>
            <a:r>
              <a:rPr lang="zh-CN" altLang="en-US" sz="2000" dirty="0" smtClean="0">
                <a:solidFill>
                  <a:schemeClr val="tx1"/>
                </a:solidFill>
                <a:latin typeface="+mn-ea"/>
              </a:rPr>
              <a:t>）</a:t>
            </a:r>
            <a:endParaRPr lang="en-US" altLang="zh-CN" sz="2000" dirty="0" smtClean="0">
              <a:solidFill>
                <a:schemeClr val="tx1"/>
              </a:solidFill>
              <a:latin typeface="+mn-ea"/>
            </a:endParaRPr>
          </a:p>
          <a:p>
            <a:pPr marL="800100" lvl="1" indent="-342900">
              <a:lnSpc>
                <a:spcPct val="150000"/>
              </a:lnSpc>
              <a:buFont typeface="Arial" panose="020B0604020202090204" pitchFamily="34" charset="0"/>
              <a:buChar char="•"/>
            </a:pPr>
            <a:r>
              <a:rPr lang="zh-CN" altLang="en-US" sz="2000" dirty="0">
                <a:solidFill>
                  <a:schemeClr val="tx1"/>
                </a:solidFill>
                <a:latin typeface="+mn-ea"/>
                <a:cs typeface="+mn-ea"/>
                <a:sym typeface="+mn-lt"/>
              </a:rPr>
              <a:t>乘性递减</a:t>
            </a:r>
            <a:r>
              <a:rPr lang="en-US" altLang="zh-CN" sz="2000" dirty="0">
                <a:solidFill>
                  <a:schemeClr val="tx1"/>
                </a:solidFill>
                <a:latin typeface="+mn-ea"/>
                <a:cs typeface="+mn-ea"/>
                <a:sym typeface="+mn-lt"/>
              </a:rPr>
              <a:t>: </a:t>
            </a:r>
            <a:r>
              <a:rPr lang="zh-CN" altLang="en-US" sz="2000" dirty="0">
                <a:solidFill>
                  <a:schemeClr val="tx1"/>
                </a:solidFill>
                <a:latin typeface="+mn-ea"/>
                <a:cs typeface="+mn-ea"/>
                <a:sym typeface="+mn-lt"/>
              </a:rPr>
              <a:t>发生丢包事件后将拥塞窗口</a:t>
            </a:r>
            <a:r>
              <a:rPr lang="zh-CN" altLang="en-US" sz="2000" dirty="0" smtClean="0">
                <a:solidFill>
                  <a:schemeClr val="tx1"/>
                </a:solidFill>
                <a:latin typeface="+mn-ea"/>
                <a:cs typeface="+mn-ea"/>
                <a:sym typeface="+mn-lt"/>
              </a:rPr>
              <a:t>减半</a:t>
            </a:r>
            <a:endParaRPr lang="zh-CN" altLang="en-US" sz="2000" dirty="0">
              <a:solidFill>
                <a:schemeClr val="tx1"/>
              </a:solidFill>
              <a:latin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858157" y="710268"/>
            <a:ext cx="10475688" cy="584775"/>
          </a:xfrm>
          <a:prstGeom prst="rect">
            <a:avLst/>
          </a:prstGeom>
        </p:spPr>
        <p:txBody>
          <a:bodyPr wrap="none">
            <a:spAutoFit/>
          </a:bodyPr>
          <a:lstStyle/>
          <a:p>
            <a:pPr algn="ctr"/>
            <a:r>
              <a:rPr lang="en-US" altLang="zh-CN" sz="3200" b="1" dirty="0">
                <a:solidFill>
                  <a:schemeClr val="accent1"/>
                </a:solidFill>
                <a:cs typeface="+mn-ea"/>
                <a:sym typeface="+mn-lt"/>
              </a:rPr>
              <a:t>TCP AIMD(Additive-</a:t>
            </a:r>
            <a:r>
              <a:rPr lang="en-US" altLang="zh-CN" sz="3200" b="1" dirty="0" err="1">
                <a:solidFill>
                  <a:schemeClr val="accent1"/>
                </a:solidFill>
                <a:cs typeface="+mn-ea"/>
                <a:sym typeface="+mn-lt"/>
              </a:rPr>
              <a:t>increase,multiplicative</a:t>
            </a:r>
            <a:r>
              <a:rPr lang="en-US" altLang="zh-CN" sz="3200" b="1" dirty="0">
                <a:solidFill>
                  <a:schemeClr val="accent1"/>
                </a:solidFill>
                <a:cs typeface="+mn-ea"/>
                <a:sym typeface="+mn-lt"/>
              </a:rPr>
              <a:t>-decrease)</a:t>
            </a:r>
            <a:endParaRPr lang="en-US" altLang="zh-CN" sz="3200" b="1" dirty="0">
              <a:solidFill>
                <a:schemeClr val="accent1"/>
              </a:solidFill>
              <a:cs typeface="+mn-ea"/>
              <a:sym typeface="+mn-lt"/>
            </a:endParaRPr>
          </a:p>
        </p:txBody>
      </p:sp>
      <p:grpSp>
        <p:nvGrpSpPr>
          <p:cNvPr id="6" name="组合 5"/>
          <p:cNvGrpSpPr/>
          <p:nvPr/>
        </p:nvGrpSpPr>
        <p:grpSpPr>
          <a:xfrm>
            <a:off x="1688554" y="3364604"/>
            <a:ext cx="9364219" cy="2870215"/>
            <a:chOff x="2796924" y="3364604"/>
            <a:chExt cx="9364219" cy="2870215"/>
          </a:xfrm>
        </p:grpSpPr>
        <p:grpSp>
          <p:nvGrpSpPr>
            <p:cNvPr id="10" name="组合 9"/>
            <p:cNvGrpSpPr/>
            <p:nvPr/>
          </p:nvGrpSpPr>
          <p:grpSpPr>
            <a:xfrm>
              <a:off x="2796924" y="3364604"/>
              <a:ext cx="9364219" cy="2870215"/>
              <a:chOff x="2121701" y="3622675"/>
              <a:chExt cx="9138842" cy="2615308"/>
            </a:xfrm>
          </p:grpSpPr>
          <p:sp>
            <p:nvSpPr>
              <p:cNvPr id="11" name="Rectangle 11"/>
              <p:cNvSpPr>
                <a:spLocks noChangeArrowheads="1"/>
              </p:cNvSpPr>
              <p:nvPr/>
            </p:nvSpPr>
            <p:spPr bwMode="auto">
              <a:xfrm>
                <a:off x="3663950" y="3659188"/>
                <a:ext cx="685800" cy="304800"/>
              </a:xfrm>
              <a:prstGeom prst="rect">
                <a:avLst/>
              </a:prstGeom>
              <a:solidFill>
                <a:schemeClr val="bg1"/>
              </a:solidFill>
              <a:ln>
                <a:noFill/>
              </a:ln>
              <a:effectLst/>
            </p:spPr>
            <p:txBody>
              <a:bodyPr wrap="none" anchor="ct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endParaRPr lang="zh-CN" altLang="zh-CN" sz="1800"/>
              </a:p>
            </p:txBody>
          </p:sp>
          <p:sp>
            <p:nvSpPr>
              <p:cNvPr id="12" name="Text Box 12"/>
              <p:cNvSpPr txBox="1">
                <a:spLocks noChangeArrowheads="1"/>
              </p:cNvSpPr>
              <p:nvPr/>
            </p:nvSpPr>
            <p:spPr bwMode="auto">
              <a:xfrm rot="16200000">
                <a:off x="1342831" y="4720146"/>
                <a:ext cx="2128442" cy="570701"/>
              </a:xfrm>
              <a:prstGeom prst="rect">
                <a:avLst/>
              </a:prstGeom>
              <a:solidFill>
                <a:schemeClr val="bg1"/>
              </a:solid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b="1" dirty="0" err="1">
                    <a:latin typeface="Courier New" panose="02070309020205020404" charset="0"/>
                  </a:rPr>
                  <a:t>cwnd</a:t>
                </a:r>
                <a:r>
                  <a:rPr lang="en-US" b="1" dirty="0">
                    <a:latin typeface="Courier New" panose="02070309020205020404" charset="0"/>
                  </a:rPr>
                  <a:t>:</a:t>
                </a:r>
                <a:r>
                  <a:rPr lang="en-US" dirty="0">
                    <a:latin typeface="Arial" panose="020B0604020202090204" pitchFamily="34" charset="0"/>
                  </a:rPr>
                  <a:t> TCP sender </a:t>
                </a:r>
                <a:endParaRPr lang="en-US" dirty="0">
                  <a:latin typeface="Arial" panose="020B0604020202090204" pitchFamily="34" charset="0"/>
                </a:endParaRPr>
              </a:p>
              <a:p>
                <a:pPr>
                  <a:defRPr/>
                </a:pPr>
                <a:r>
                  <a:rPr lang="en-US" dirty="0">
                    <a:latin typeface="Arial" panose="020B0604020202090204" pitchFamily="34" charset="0"/>
                  </a:rPr>
                  <a:t>congestion window size</a:t>
                </a:r>
                <a:endParaRPr lang="en-US" dirty="0">
                  <a:latin typeface="Arial" panose="020B0604020202090204" pitchFamily="34" charset="0"/>
                </a:endParaRPr>
              </a:p>
            </p:txBody>
          </p:sp>
          <p:sp>
            <p:nvSpPr>
              <p:cNvPr id="13" name="Text Box 13"/>
              <p:cNvSpPr txBox="1">
                <a:spLocks noChangeArrowheads="1"/>
              </p:cNvSpPr>
              <p:nvPr/>
            </p:nvSpPr>
            <p:spPr bwMode="auto">
              <a:xfrm>
                <a:off x="8158644" y="4947657"/>
                <a:ext cx="3101899" cy="645018"/>
              </a:xfrm>
              <a:prstGeom prst="rect">
                <a:avLst/>
              </a:prstGeom>
              <a:noFill/>
              <a:ln>
                <a:noFill/>
              </a:ln>
              <a:effectLst/>
            </p:spPr>
            <p:txBody>
              <a:bodyPr wrap="squar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2000" dirty="0">
                    <a:latin typeface="+mn-ea"/>
                    <a:ea typeface="+mn-ea"/>
                  </a:rPr>
                  <a:t>AIMD </a:t>
                </a:r>
                <a:r>
                  <a:rPr lang="zh-CN" altLang="en-US" sz="2000" dirty="0" smtClean="0">
                    <a:latin typeface="+mn-ea"/>
                    <a:ea typeface="+mn-ea"/>
                  </a:rPr>
                  <a:t>锯齿状的</a:t>
                </a:r>
                <a:r>
                  <a:rPr lang="zh-CN" altLang="en-US" sz="2000" dirty="0">
                    <a:latin typeface="+mn-ea"/>
                    <a:ea typeface="+mn-ea"/>
                  </a:rPr>
                  <a:t>行为特点</a:t>
                </a:r>
                <a:r>
                  <a:rPr lang="en-US" sz="2000" dirty="0" smtClean="0">
                    <a:latin typeface="+mn-ea"/>
                    <a:ea typeface="+mn-ea"/>
                  </a:rPr>
                  <a:t>:</a:t>
                </a:r>
                <a:endParaRPr lang="en-US" sz="2000" dirty="0" smtClean="0">
                  <a:latin typeface="+mn-ea"/>
                  <a:ea typeface="+mn-ea"/>
                </a:endParaRPr>
              </a:p>
              <a:p>
                <a:pPr>
                  <a:defRPr/>
                </a:pPr>
                <a:r>
                  <a:rPr lang="zh-CN" altLang="en-US" sz="2000" dirty="0" smtClean="0">
                    <a:latin typeface="+mn-ea"/>
                    <a:ea typeface="+mn-ea"/>
                  </a:rPr>
                  <a:t>探测</a:t>
                </a:r>
                <a:r>
                  <a:rPr lang="zh-CN" altLang="en-US" sz="2000" dirty="0">
                    <a:latin typeface="+mn-ea"/>
                    <a:ea typeface="+mn-ea"/>
                  </a:rPr>
                  <a:t>带宽</a:t>
                </a:r>
                <a:endParaRPr lang="en-US" sz="2000" dirty="0">
                  <a:latin typeface="+mn-ea"/>
                  <a:ea typeface="+mn-ea"/>
                </a:endParaRPr>
              </a:p>
            </p:txBody>
          </p:sp>
          <p:sp>
            <p:nvSpPr>
              <p:cNvPr id="14" name="Line 17"/>
              <p:cNvSpPr>
                <a:spLocks noChangeShapeType="1"/>
              </p:cNvSpPr>
              <p:nvPr/>
            </p:nvSpPr>
            <p:spPr bwMode="auto">
              <a:xfrm>
                <a:off x="3505200" y="6149975"/>
                <a:ext cx="4143375" cy="0"/>
              </a:xfrm>
              <a:prstGeom prst="line">
                <a:avLst/>
              </a:prstGeom>
              <a:noFill/>
              <a:ln w="28575">
                <a:solidFill>
                  <a:schemeClr val="tx1"/>
                </a:solidFill>
                <a:round/>
                <a:tailEnd type="triangle" w="med" len="med"/>
              </a:ln>
              <a:effectLst/>
            </p:spPr>
            <p:txBody>
              <a:bodyPr wrap="none"/>
              <a:lstStyle/>
              <a:p>
                <a:pPr>
                  <a:defRPr/>
                </a:pPr>
                <a:endParaRPr lang="en-US" sz="2000">
                  <a:latin typeface="Tahoma" panose="020B0804030504040204" pitchFamily="34" charset="0"/>
                  <a:ea typeface="MS PGothic" charset="0"/>
                </a:endParaRPr>
              </a:p>
            </p:txBody>
          </p:sp>
          <p:sp>
            <p:nvSpPr>
              <p:cNvPr id="15" name="Line 18"/>
              <p:cNvSpPr>
                <a:spLocks noChangeShapeType="1"/>
              </p:cNvSpPr>
              <p:nvPr/>
            </p:nvSpPr>
            <p:spPr bwMode="auto">
              <a:xfrm>
                <a:off x="3494088" y="3735388"/>
                <a:ext cx="0" cy="2416175"/>
              </a:xfrm>
              <a:prstGeom prst="line">
                <a:avLst/>
              </a:prstGeom>
              <a:noFill/>
              <a:ln w="28575">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16" name="Line 19"/>
              <p:cNvSpPr>
                <a:spLocks noChangeShapeType="1"/>
              </p:cNvSpPr>
              <p:nvPr/>
            </p:nvSpPr>
            <p:spPr bwMode="auto">
              <a:xfrm flipV="1">
                <a:off x="3505200" y="4852988"/>
                <a:ext cx="169863" cy="169862"/>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17" name="Line 20"/>
              <p:cNvSpPr>
                <a:spLocks noChangeShapeType="1"/>
              </p:cNvSpPr>
              <p:nvPr/>
            </p:nvSpPr>
            <p:spPr bwMode="auto">
              <a:xfrm>
                <a:off x="3686175" y="4841875"/>
                <a:ext cx="0" cy="642938"/>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18" name="Line 21"/>
              <p:cNvSpPr>
                <a:spLocks noChangeShapeType="1"/>
              </p:cNvSpPr>
              <p:nvPr/>
            </p:nvSpPr>
            <p:spPr bwMode="auto">
              <a:xfrm flipV="1">
                <a:off x="3675063" y="4525963"/>
                <a:ext cx="982662" cy="981075"/>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19" name="Line 22"/>
              <p:cNvSpPr>
                <a:spLocks noChangeShapeType="1"/>
              </p:cNvSpPr>
              <p:nvPr/>
            </p:nvSpPr>
            <p:spPr bwMode="auto">
              <a:xfrm>
                <a:off x="4646613" y="4527550"/>
                <a:ext cx="0" cy="801688"/>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grpSp>
            <p:nvGrpSpPr>
              <p:cNvPr id="20" name="Group 38"/>
              <p:cNvGrpSpPr/>
              <p:nvPr/>
            </p:nvGrpSpPr>
            <p:grpSpPr bwMode="auto">
              <a:xfrm>
                <a:off x="4638675" y="4402138"/>
                <a:ext cx="3040063" cy="1106487"/>
                <a:chOff x="2720" y="2730"/>
                <a:chExt cx="1915" cy="697"/>
              </a:xfrm>
            </p:grpSpPr>
            <p:sp>
              <p:nvSpPr>
                <p:cNvPr id="27" name="Line 23"/>
                <p:cNvSpPr>
                  <a:spLocks noChangeShapeType="1"/>
                </p:cNvSpPr>
                <p:nvPr/>
              </p:nvSpPr>
              <p:spPr bwMode="auto">
                <a:xfrm flipV="1">
                  <a:off x="2720" y="2996"/>
                  <a:ext cx="331" cy="330"/>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grpSp>
              <p:nvGrpSpPr>
                <p:cNvPr id="28" name="Group 37"/>
                <p:cNvGrpSpPr/>
                <p:nvPr/>
              </p:nvGrpSpPr>
              <p:grpSpPr bwMode="auto">
                <a:xfrm>
                  <a:off x="3051" y="2730"/>
                  <a:ext cx="1584" cy="697"/>
                  <a:chOff x="3051" y="2730"/>
                  <a:chExt cx="1584" cy="697"/>
                </a:xfrm>
              </p:grpSpPr>
              <p:sp>
                <p:nvSpPr>
                  <p:cNvPr id="29" name="Line 24"/>
                  <p:cNvSpPr>
                    <a:spLocks noChangeShapeType="1"/>
                  </p:cNvSpPr>
                  <p:nvPr/>
                </p:nvSpPr>
                <p:spPr bwMode="auto">
                  <a:xfrm>
                    <a:off x="3051" y="2993"/>
                    <a:ext cx="0" cy="434"/>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30" name="Line 25"/>
                  <p:cNvSpPr>
                    <a:spLocks noChangeShapeType="1"/>
                  </p:cNvSpPr>
                  <p:nvPr/>
                </p:nvSpPr>
                <p:spPr bwMode="auto">
                  <a:xfrm flipV="1">
                    <a:off x="3058" y="2795"/>
                    <a:ext cx="611" cy="618"/>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31" name="Line 26"/>
                  <p:cNvSpPr>
                    <a:spLocks noChangeShapeType="1"/>
                  </p:cNvSpPr>
                  <p:nvPr/>
                </p:nvSpPr>
                <p:spPr bwMode="auto">
                  <a:xfrm>
                    <a:off x="3666" y="2795"/>
                    <a:ext cx="7" cy="526"/>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32" name="Line 29"/>
                  <p:cNvSpPr>
                    <a:spLocks noChangeShapeType="1"/>
                  </p:cNvSpPr>
                  <p:nvPr/>
                </p:nvSpPr>
                <p:spPr bwMode="auto">
                  <a:xfrm flipV="1">
                    <a:off x="3669" y="2898"/>
                    <a:ext cx="420" cy="420"/>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33" name="Line 30"/>
                  <p:cNvSpPr>
                    <a:spLocks noChangeShapeType="1"/>
                  </p:cNvSpPr>
                  <p:nvPr/>
                </p:nvSpPr>
                <p:spPr bwMode="auto">
                  <a:xfrm>
                    <a:off x="4089" y="2889"/>
                    <a:ext cx="0" cy="471"/>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sp>
                <p:nvSpPr>
                  <p:cNvPr id="34" name="Line 31"/>
                  <p:cNvSpPr>
                    <a:spLocks noChangeShapeType="1"/>
                  </p:cNvSpPr>
                  <p:nvPr/>
                </p:nvSpPr>
                <p:spPr bwMode="auto">
                  <a:xfrm flipV="1">
                    <a:off x="4083" y="2730"/>
                    <a:ext cx="552" cy="639"/>
                  </a:xfrm>
                  <a:prstGeom prst="line">
                    <a:avLst/>
                  </a:prstGeom>
                  <a:noFill/>
                  <a:ln w="38100">
                    <a:solidFill>
                      <a:schemeClr val="tx1"/>
                    </a:solidFill>
                    <a:round/>
                  </a:ln>
                  <a:effectLst/>
                </p:spPr>
                <p:txBody>
                  <a:bodyPr wrap="none"/>
                  <a:lstStyle/>
                  <a:p>
                    <a:pPr>
                      <a:defRPr/>
                    </a:pPr>
                    <a:endParaRPr lang="en-US" sz="2000">
                      <a:latin typeface="Tahoma" panose="020B0804030504040204" pitchFamily="34" charset="0"/>
                      <a:ea typeface="MS PGothic" charset="0"/>
                    </a:endParaRPr>
                  </a:p>
                </p:txBody>
              </p:sp>
            </p:grpSp>
          </p:grpSp>
          <p:sp>
            <p:nvSpPr>
              <p:cNvPr id="21" name="Text Box 32"/>
              <p:cNvSpPr txBox="1">
                <a:spLocks noChangeArrowheads="1"/>
              </p:cNvSpPr>
              <p:nvPr/>
            </p:nvSpPr>
            <p:spPr bwMode="auto">
              <a:xfrm>
                <a:off x="4403725" y="3622675"/>
                <a:ext cx="4668423" cy="588929"/>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panose="020B0600070205080204" pitchFamily="34" charset="-128"/>
                  </a:defRPr>
                </a:lvl1pPr>
                <a:lvl2pPr marL="742950" indent="-285750">
                  <a:defRPr sz="1600">
                    <a:solidFill>
                      <a:schemeClr val="tx1"/>
                    </a:solidFill>
                    <a:latin typeface="Tahoma" panose="020B0804030504040204" pitchFamily="34" charset="0"/>
                    <a:ea typeface="MS PGothic" panose="020B0600070205080204" pitchFamily="34" charset="-128"/>
                  </a:defRPr>
                </a:lvl2pPr>
                <a:lvl3pPr marL="1143000" indent="-228600">
                  <a:defRPr sz="1600">
                    <a:solidFill>
                      <a:schemeClr val="tx1"/>
                    </a:solidFill>
                    <a:latin typeface="Tahoma" panose="020B0804030504040204" pitchFamily="34" charset="0"/>
                    <a:ea typeface="MS PGothic" panose="020B0600070205080204" pitchFamily="34" charset="-128"/>
                  </a:defRPr>
                </a:lvl3pPr>
                <a:lvl4pPr marL="1600200" indent="-228600">
                  <a:defRPr sz="1600">
                    <a:solidFill>
                      <a:schemeClr val="tx1"/>
                    </a:solidFill>
                    <a:latin typeface="Tahoma" panose="020B0804030504040204" pitchFamily="34" charset="0"/>
                    <a:ea typeface="MS PGothic" panose="020B0600070205080204" pitchFamily="34" charset="-128"/>
                  </a:defRPr>
                </a:lvl4pPr>
                <a:lvl5pPr marL="2057400" indent="-228600">
                  <a:defRPr sz="1600">
                    <a:solidFill>
                      <a:schemeClr val="tx1"/>
                    </a:solidFill>
                    <a:latin typeface="Tahoma" panose="020B0804030504040204" pitchFamily="34" charset="0"/>
                    <a:ea typeface="MS PGothic" panose="020B0600070205080204" pitchFamily="34" charset="-128"/>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panose="020B0600070205080204" pitchFamily="34" charset="-128"/>
                  </a:defRPr>
                </a:lvl9pPr>
              </a:lstStyle>
              <a:p>
                <a:pPr algn="l"/>
                <a:r>
                  <a:rPr lang="en-US" altLang="zh-CN" sz="1800" dirty="0"/>
                  <a:t>additively increase window size …</a:t>
                </a:r>
                <a:endParaRPr lang="en-US" altLang="zh-CN" sz="1800" dirty="0"/>
              </a:p>
              <a:p>
                <a:pPr algn="l"/>
                <a:r>
                  <a:rPr lang="en-US" altLang="zh-CN" sz="1800" dirty="0"/>
                  <a:t>…. until loss occurs (then cut window in half)</a:t>
                </a:r>
                <a:endParaRPr lang="en-US" altLang="zh-CN" sz="1800" dirty="0"/>
              </a:p>
            </p:txBody>
          </p:sp>
          <p:sp>
            <p:nvSpPr>
              <p:cNvPr id="22" name="Freeform 33"/>
              <p:cNvSpPr/>
              <p:nvPr/>
            </p:nvSpPr>
            <p:spPr bwMode="auto">
              <a:xfrm>
                <a:off x="3598863" y="3816350"/>
                <a:ext cx="858837" cy="1016000"/>
              </a:xfrm>
              <a:custGeom>
                <a:avLst/>
                <a:gdLst>
                  <a:gd name="T0" fmla="*/ 2147483647 w 541"/>
                  <a:gd name="T1" fmla="*/ 0 h 640"/>
                  <a:gd name="T2" fmla="*/ 0 w 541"/>
                  <a:gd name="T3" fmla="*/ 0 h 640"/>
                  <a:gd name="T4" fmla="*/ 0 w 541"/>
                  <a:gd name="T5" fmla="*/ 2147483647 h 640"/>
                  <a:gd name="T6" fmla="*/ 0 60000 65536"/>
                  <a:gd name="T7" fmla="*/ 0 60000 65536"/>
                  <a:gd name="T8" fmla="*/ 0 60000 65536"/>
                </a:gdLst>
                <a:ahLst/>
                <a:cxnLst>
                  <a:cxn ang="T6">
                    <a:pos x="T0" y="T1"/>
                  </a:cxn>
                  <a:cxn ang="T7">
                    <a:pos x="T2" y="T3"/>
                  </a:cxn>
                  <a:cxn ang="T8">
                    <a:pos x="T4" y="T5"/>
                  </a:cxn>
                </a:cxnLst>
                <a:rect l="0" t="0" r="r" b="b"/>
                <a:pathLst>
                  <a:path w="541" h="640">
                    <a:moveTo>
                      <a:pt x="541" y="0"/>
                    </a:moveTo>
                    <a:lnTo>
                      <a:pt x="0" y="0"/>
                    </a:lnTo>
                    <a:lnTo>
                      <a:pt x="0" y="640"/>
                    </a:lnTo>
                  </a:path>
                </a:pathLst>
              </a:custGeom>
              <a:noFill/>
              <a:ln w="9525"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3" name="Freeform 34"/>
              <p:cNvSpPr/>
              <p:nvPr/>
            </p:nvSpPr>
            <p:spPr bwMode="auto">
              <a:xfrm>
                <a:off x="3743325" y="4019550"/>
                <a:ext cx="796925" cy="1000125"/>
              </a:xfrm>
              <a:custGeom>
                <a:avLst/>
                <a:gdLst>
                  <a:gd name="T0" fmla="*/ 2147483647 w 502"/>
                  <a:gd name="T1" fmla="*/ 0 h 630"/>
                  <a:gd name="T2" fmla="*/ 2147483647 w 502"/>
                  <a:gd name="T3" fmla="*/ 2147483647 h 630"/>
                  <a:gd name="T4" fmla="*/ 2147483647 w 502"/>
                  <a:gd name="T5" fmla="*/ 2147483647 h 630"/>
                  <a:gd name="T6" fmla="*/ 0 w 502"/>
                  <a:gd name="T7" fmla="*/ 2147483647 h 63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02" h="630">
                    <a:moveTo>
                      <a:pt x="502" y="0"/>
                    </a:moveTo>
                    <a:lnTo>
                      <a:pt x="56" y="2"/>
                    </a:lnTo>
                    <a:lnTo>
                      <a:pt x="54" y="630"/>
                    </a:lnTo>
                    <a:lnTo>
                      <a:pt x="0" y="630"/>
                    </a:lnTo>
                  </a:path>
                </a:pathLst>
              </a:custGeom>
              <a:noFill/>
              <a:ln w="9525"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4" name="Freeform 35"/>
              <p:cNvSpPr/>
              <p:nvPr/>
            </p:nvSpPr>
            <p:spPr bwMode="auto">
              <a:xfrm>
                <a:off x="4051300" y="3814763"/>
                <a:ext cx="406400" cy="1168400"/>
              </a:xfrm>
              <a:custGeom>
                <a:avLst/>
                <a:gdLst>
                  <a:gd name="T0" fmla="*/ 2147483647 w 256"/>
                  <a:gd name="T1" fmla="*/ 0 h 736"/>
                  <a:gd name="T2" fmla="*/ 0 w 256"/>
                  <a:gd name="T3" fmla="*/ 0 h 736"/>
                  <a:gd name="T4" fmla="*/ 0 w 256"/>
                  <a:gd name="T5" fmla="*/ 2147483647 h 736"/>
                  <a:gd name="T6" fmla="*/ 0 60000 65536"/>
                  <a:gd name="T7" fmla="*/ 0 60000 65536"/>
                  <a:gd name="T8" fmla="*/ 0 60000 65536"/>
                </a:gdLst>
                <a:ahLst/>
                <a:cxnLst>
                  <a:cxn ang="T6">
                    <a:pos x="T0" y="T1"/>
                  </a:cxn>
                  <a:cxn ang="T7">
                    <a:pos x="T2" y="T3"/>
                  </a:cxn>
                  <a:cxn ang="T8">
                    <a:pos x="T4" y="T5"/>
                  </a:cxn>
                </a:cxnLst>
                <a:rect l="0" t="0" r="r" b="b"/>
                <a:pathLst>
                  <a:path w="256" h="736">
                    <a:moveTo>
                      <a:pt x="256" y="0"/>
                    </a:moveTo>
                    <a:lnTo>
                      <a:pt x="0" y="0"/>
                    </a:lnTo>
                    <a:lnTo>
                      <a:pt x="0" y="736"/>
                    </a:lnTo>
                  </a:path>
                </a:pathLst>
              </a:custGeom>
              <a:noFill/>
              <a:ln w="9525"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5" name="Freeform 36"/>
              <p:cNvSpPr/>
              <p:nvPr/>
            </p:nvSpPr>
            <p:spPr bwMode="auto">
              <a:xfrm>
                <a:off x="4689475" y="4179888"/>
                <a:ext cx="168275" cy="635000"/>
              </a:xfrm>
              <a:custGeom>
                <a:avLst/>
                <a:gdLst>
                  <a:gd name="T0" fmla="*/ 2147483647 w 106"/>
                  <a:gd name="T1" fmla="*/ 0 h 400"/>
                  <a:gd name="T2" fmla="*/ 2147483647 w 106"/>
                  <a:gd name="T3" fmla="*/ 2147483647 h 400"/>
                  <a:gd name="T4" fmla="*/ 0 w 106"/>
                  <a:gd name="T5" fmla="*/ 2147483647 h 400"/>
                  <a:gd name="T6" fmla="*/ 0 60000 65536"/>
                  <a:gd name="T7" fmla="*/ 0 60000 65536"/>
                  <a:gd name="T8" fmla="*/ 0 60000 65536"/>
                </a:gdLst>
                <a:ahLst/>
                <a:cxnLst>
                  <a:cxn ang="T6">
                    <a:pos x="T0" y="T1"/>
                  </a:cxn>
                  <a:cxn ang="T7">
                    <a:pos x="T2" y="T3"/>
                  </a:cxn>
                  <a:cxn ang="T8">
                    <a:pos x="T4" y="T5"/>
                  </a:cxn>
                </a:cxnLst>
                <a:rect l="0" t="0" r="r" b="b"/>
                <a:pathLst>
                  <a:path w="106" h="400">
                    <a:moveTo>
                      <a:pt x="106" y="0"/>
                    </a:moveTo>
                    <a:lnTo>
                      <a:pt x="106" y="400"/>
                    </a:lnTo>
                    <a:lnTo>
                      <a:pt x="0" y="400"/>
                    </a:lnTo>
                  </a:path>
                </a:pathLst>
              </a:custGeom>
              <a:noFill/>
              <a:ln w="9525" cap="flat" cmpd="sng">
                <a:solidFill>
                  <a:schemeClr val="tx1"/>
                </a:solidFill>
                <a:prstDash val="solid"/>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sz="2000"/>
              </a:p>
            </p:txBody>
          </p:sp>
          <p:sp>
            <p:nvSpPr>
              <p:cNvPr id="26" name="Text Box 40"/>
              <p:cNvSpPr txBox="1">
                <a:spLocks noChangeArrowheads="1"/>
              </p:cNvSpPr>
              <p:nvPr/>
            </p:nvSpPr>
            <p:spPr bwMode="auto">
              <a:xfrm>
                <a:off x="7678739" y="5901452"/>
                <a:ext cx="615131" cy="336531"/>
              </a:xfrm>
              <a:prstGeom prst="rect">
                <a:avLst/>
              </a:prstGeom>
              <a:noFill/>
              <a:ln>
                <a:noFill/>
              </a:ln>
              <a:effectLst/>
            </p:spPr>
            <p:txBody>
              <a:bodyPr wrap="none">
                <a:spAutoFit/>
              </a:bodyPr>
              <a:lstStyle>
                <a:lvl1pPr>
                  <a:defRPr sz="1600">
                    <a:solidFill>
                      <a:schemeClr val="tx1"/>
                    </a:solidFill>
                    <a:latin typeface="Tahoma" panose="020B0804030504040204" pitchFamily="34" charset="0"/>
                    <a:ea typeface="MS PGothic" charset="0"/>
                  </a:defRPr>
                </a:lvl1pPr>
                <a:lvl2pPr marL="742950" indent="-285750">
                  <a:defRPr sz="1600">
                    <a:solidFill>
                      <a:schemeClr val="tx1"/>
                    </a:solidFill>
                    <a:latin typeface="Tahoma" panose="020B0804030504040204" pitchFamily="34" charset="0"/>
                    <a:ea typeface="MS PGothic" charset="0"/>
                  </a:defRPr>
                </a:lvl2pPr>
                <a:lvl3pPr marL="1143000" indent="-228600">
                  <a:defRPr sz="1600">
                    <a:solidFill>
                      <a:schemeClr val="tx1"/>
                    </a:solidFill>
                    <a:latin typeface="Tahoma" panose="020B0804030504040204" pitchFamily="34" charset="0"/>
                    <a:ea typeface="MS PGothic" charset="0"/>
                  </a:defRPr>
                </a:lvl3pPr>
                <a:lvl4pPr marL="1600200" indent="-228600">
                  <a:defRPr sz="1600">
                    <a:solidFill>
                      <a:schemeClr val="tx1"/>
                    </a:solidFill>
                    <a:latin typeface="Tahoma" panose="020B0804030504040204" pitchFamily="34" charset="0"/>
                    <a:ea typeface="MS PGothic" charset="0"/>
                  </a:defRPr>
                </a:lvl4pPr>
                <a:lvl5pPr marL="2057400" indent="-228600">
                  <a:defRPr sz="1600">
                    <a:solidFill>
                      <a:schemeClr val="tx1"/>
                    </a:solidFill>
                    <a:latin typeface="Tahoma" panose="020B0804030504040204" pitchFamily="34" charset="0"/>
                    <a:ea typeface="MS PGothic" charset="0"/>
                  </a:defRPr>
                </a:lvl5pPr>
                <a:lvl6pPr marL="25146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6pPr>
                <a:lvl7pPr marL="29718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7pPr>
                <a:lvl8pPr marL="34290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8pPr>
                <a:lvl9pPr marL="3886200" indent="-228600" algn="ctr" eaLnBrk="0" fontAlgn="base" hangingPunct="0">
                  <a:spcBef>
                    <a:spcPct val="0"/>
                  </a:spcBef>
                  <a:spcAft>
                    <a:spcPct val="0"/>
                  </a:spcAft>
                  <a:defRPr sz="1600">
                    <a:solidFill>
                      <a:schemeClr val="tx1"/>
                    </a:solidFill>
                    <a:latin typeface="Tahoma" panose="020B0804030504040204" pitchFamily="34" charset="0"/>
                    <a:ea typeface="MS PGothic" charset="0"/>
                  </a:defRPr>
                </a:lvl9pPr>
              </a:lstStyle>
              <a:p>
                <a:pPr>
                  <a:defRPr/>
                </a:pPr>
                <a:r>
                  <a:rPr lang="en-US" sz="1800" dirty="0"/>
                  <a:t>time</a:t>
                </a:r>
                <a:endParaRPr lang="en-US" sz="1800" dirty="0"/>
              </a:p>
            </p:txBody>
          </p:sp>
        </p:grpSp>
        <p:cxnSp>
          <p:nvCxnSpPr>
            <p:cNvPr id="4" name="直接连接符 3"/>
            <p:cNvCxnSpPr/>
            <p:nvPr/>
          </p:nvCxnSpPr>
          <p:spPr>
            <a:xfrm>
              <a:off x="4096980" y="5413793"/>
              <a:ext cx="9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 name="文本框 4"/>
            <p:cNvSpPr txBox="1"/>
            <p:nvPr/>
          </p:nvSpPr>
          <p:spPr>
            <a:xfrm>
              <a:off x="3552696" y="5278584"/>
              <a:ext cx="570990" cy="338554"/>
            </a:xfrm>
            <a:prstGeom prst="rect">
              <a:avLst/>
            </a:prstGeom>
            <a:noFill/>
          </p:spPr>
          <p:txBody>
            <a:bodyPr wrap="none" rtlCol="0">
              <a:spAutoFit/>
            </a:bodyPr>
            <a:lstStyle/>
            <a:p>
              <a:r>
                <a:rPr lang="en-US" altLang="zh-CN" sz="1600" dirty="0" smtClean="0"/>
                <a:t>8KB</a:t>
              </a:r>
              <a:endParaRPr lang="zh-CN" altLang="en-US" sz="1600" dirty="0"/>
            </a:p>
          </p:txBody>
        </p:sp>
        <p:cxnSp>
          <p:nvCxnSpPr>
            <p:cNvPr id="35" name="直接连接符 34"/>
            <p:cNvCxnSpPr/>
            <p:nvPr/>
          </p:nvCxnSpPr>
          <p:spPr>
            <a:xfrm>
              <a:off x="4096980" y="4721062"/>
              <a:ext cx="9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6" name="文本框 35"/>
            <p:cNvSpPr txBox="1"/>
            <p:nvPr/>
          </p:nvSpPr>
          <p:spPr>
            <a:xfrm>
              <a:off x="3438883" y="4585853"/>
              <a:ext cx="684803" cy="338554"/>
            </a:xfrm>
            <a:prstGeom prst="rect">
              <a:avLst/>
            </a:prstGeom>
            <a:noFill/>
          </p:spPr>
          <p:txBody>
            <a:bodyPr wrap="none" rtlCol="0">
              <a:spAutoFit/>
            </a:bodyPr>
            <a:lstStyle/>
            <a:p>
              <a:r>
                <a:rPr lang="en-US" altLang="zh-CN" sz="1600" dirty="0" smtClean="0"/>
                <a:t>16KB</a:t>
              </a:r>
              <a:endParaRPr lang="zh-CN" altLang="en-US" sz="1600" dirty="0"/>
            </a:p>
          </p:txBody>
        </p:sp>
        <p:cxnSp>
          <p:nvCxnSpPr>
            <p:cNvPr id="37" name="直接连接符 36"/>
            <p:cNvCxnSpPr/>
            <p:nvPr/>
          </p:nvCxnSpPr>
          <p:spPr>
            <a:xfrm>
              <a:off x="4096980" y="3792809"/>
              <a:ext cx="976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 name="文本框 37"/>
            <p:cNvSpPr txBox="1"/>
            <p:nvPr/>
          </p:nvSpPr>
          <p:spPr>
            <a:xfrm>
              <a:off x="3438883" y="3657600"/>
              <a:ext cx="684803" cy="338554"/>
            </a:xfrm>
            <a:prstGeom prst="rect">
              <a:avLst/>
            </a:prstGeom>
            <a:noFill/>
          </p:spPr>
          <p:txBody>
            <a:bodyPr wrap="none" rtlCol="0">
              <a:spAutoFit/>
            </a:bodyPr>
            <a:lstStyle/>
            <a:p>
              <a:r>
                <a:rPr lang="en-US" altLang="zh-CN" sz="1600" dirty="0" smtClean="0"/>
                <a:t>24KB</a:t>
              </a:r>
              <a:endParaRPr lang="zh-CN" altLang="en-US" sz="1600" dirty="0"/>
            </a:p>
          </p:txBody>
        </p:sp>
      </p:grpSp>
    </p:spTree>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063356" y="1857046"/>
            <a:ext cx="7634826" cy="3872894"/>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defRPr/>
            </a:pPr>
            <a:r>
              <a:rPr lang="zh-CN" altLang="en-US" sz="2400" b="1" kern="0" dirty="0">
                <a:solidFill>
                  <a:schemeClr val="tx1"/>
                </a:solidFill>
                <a:latin typeface="+mn-ea"/>
              </a:rPr>
              <a:t>连接开始的时候</a:t>
            </a:r>
            <a:r>
              <a:rPr lang="en-US" altLang="zh-CN" sz="2400" b="1" kern="0" dirty="0">
                <a:solidFill>
                  <a:schemeClr val="tx1"/>
                </a:solidFill>
                <a:latin typeface="+mn-ea"/>
              </a:rPr>
              <a:t>, </a:t>
            </a:r>
            <a:r>
              <a:rPr lang="en-US" altLang="zh-CN" sz="2400" b="1" kern="0" dirty="0" err="1">
                <a:solidFill>
                  <a:schemeClr val="tx1"/>
                </a:solidFill>
                <a:latin typeface="+mn-ea"/>
              </a:rPr>
              <a:t>CongWin</a:t>
            </a:r>
            <a:r>
              <a:rPr lang="en-US" altLang="zh-CN" sz="2400" b="1" kern="0" dirty="0">
                <a:solidFill>
                  <a:schemeClr val="tx1"/>
                </a:solidFill>
                <a:latin typeface="+mn-ea"/>
              </a:rPr>
              <a:t> = 1 MSS</a:t>
            </a:r>
            <a:endParaRPr lang="en-US" altLang="zh-CN" sz="2400" b="1" kern="0" dirty="0">
              <a:solidFill>
                <a:schemeClr val="tx1"/>
              </a:solidFill>
              <a:latin typeface="+mn-ea"/>
            </a:endParaRPr>
          </a:p>
          <a:p>
            <a:pPr lvl="1">
              <a:lnSpc>
                <a:spcPct val="150000"/>
              </a:lnSpc>
              <a:defRPr/>
            </a:pPr>
            <a:r>
              <a:rPr lang="en-US" altLang="zh-CN" sz="2000" kern="0" dirty="0">
                <a:solidFill>
                  <a:schemeClr val="tx1"/>
                </a:solidFill>
                <a:latin typeface="+mn-ea"/>
              </a:rPr>
              <a:t>Example: MSS = 500 bytes &amp; RTT = 200 </a:t>
            </a:r>
            <a:r>
              <a:rPr lang="en-US" altLang="zh-CN" sz="2000" kern="0" dirty="0" err="1">
                <a:solidFill>
                  <a:schemeClr val="tx1"/>
                </a:solidFill>
                <a:latin typeface="+mn-ea"/>
              </a:rPr>
              <a:t>msec</a:t>
            </a:r>
            <a:endParaRPr lang="en-US" altLang="zh-CN" sz="2000" kern="0" dirty="0">
              <a:solidFill>
                <a:schemeClr val="tx1"/>
              </a:solidFill>
              <a:latin typeface="+mn-ea"/>
            </a:endParaRPr>
          </a:p>
          <a:p>
            <a:pPr lvl="1">
              <a:lnSpc>
                <a:spcPct val="150000"/>
              </a:lnSpc>
              <a:defRPr/>
            </a:pPr>
            <a:r>
              <a:rPr lang="zh-CN" altLang="en-US" sz="2000" kern="0" dirty="0">
                <a:solidFill>
                  <a:schemeClr val="tx1"/>
                </a:solidFill>
                <a:latin typeface="+mn-ea"/>
              </a:rPr>
              <a:t>初始速率 </a:t>
            </a:r>
            <a:r>
              <a:rPr lang="en-US" altLang="zh-CN" sz="2000" kern="0" dirty="0">
                <a:solidFill>
                  <a:schemeClr val="tx1"/>
                </a:solidFill>
                <a:latin typeface="+mn-ea"/>
              </a:rPr>
              <a:t>= 20 kbps</a:t>
            </a:r>
            <a:endParaRPr lang="en-US" altLang="zh-CN" sz="2000" kern="0" dirty="0">
              <a:solidFill>
                <a:schemeClr val="tx1"/>
              </a:solidFill>
              <a:latin typeface="+mn-ea"/>
            </a:endParaRPr>
          </a:p>
          <a:p>
            <a:pPr marL="342900" indent="-342900">
              <a:lnSpc>
                <a:spcPct val="150000"/>
              </a:lnSpc>
              <a:buFont typeface="Wingdings" panose="05000000000000000000" pitchFamily="2" charset="2"/>
              <a:buChar char="l"/>
              <a:defRPr/>
            </a:pPr>
            <a:r>
              <a:rPr lang="zh-CN" altLang="en-US" sz="2400" b="1" kern="0" dirty="0">
                <a:solidFill>
                  <a:schemeClr val="tx1"/>
                </a:solidFill>
                <a:latin typeface="+mn-ea"/>
              </a:rPr>
              <a:t>有效带宽将 </a:t>
            </a:r>
            <a:r>
              <a:rPr lang="en-US" altLang="zh-CN" sz="2400" b="1" kern="0" dirty="0">
                <a:solidFill>
                  <a:schemeClr val="tx1"/>
                </a:solidFill>
                <a:latin typeface="+mn-ea"/>
              </a:rPr>
              <a:t>&gt;&gt; MSS/RTT</a:t>
            </a:r>
            <a:endParaRPr lang="en-US" altLang="zh-CN" sz="2400" b="1" kern="0" dirty="0">
              <a:solidFill>
                <a:schemeClr val="tx1"/>
              </a:solidFill>
              <a:latin typeface="+mn-ea"/>
            </a:endParaRPr>
          </a:p>
          <a:p>
            <a:pPr>
              <a:lnSpc>
                <a:spcPct val="150000"/>
              </a:lnSpc>
              <a:spcBef>
                <a:spcPct val="0"/>
              </a:spcBef>
            </a:pPr>
            <a:r>
              <a:rPr lang="en-US" altLang="zh-CN" sz="2000" kern="0" dirty="0">
                <a:solidFill>
                  <a:schemeClr val="tx1"/>
                </a:solidFill>
                <a:latin typeface="+mn-ea"/>
              </a:rPr>
              <a:t> </a:t>
            </a:r>
            <a:r>
              <a:rPr lang="en-US" altLang="zh-CN" sz="2000" kern="0" dirty="0" smtClean="0">
                <a:solidFill>
                  <a:schemeClr val="tx1"/>
                </a:solidFill>
                <a:latin typeface="+mn-ea"/>
              </a:rPr>
              <a:t>     </a:t>
            </a:r>
            <a:r>
              <a:rPr lang="zh-CN" altLang="en-US" sz="2000" kern="0" dirty="0" smtClean="0">
                <a:solidFill>
                  <a:schemeClr val="tx1"/>
                </a:solidFill>
                <a:latin typeface="+mn-ea"/>
              </a:rPr>
              <a:t>希望</a:t>
            </a:r>
            <a:r>
              <a:rPr lang="zh-CN" altLang="en-US" sz="2000" kern="0" dirty="0">
                <a:solidFill>
                  <a:schemeClr val="tx1"/>
                </a:solidFill>
                <a:latin typeface="+mn-ea"/>
              </a:rPr>
              <a:t>尽快达到期待的速率，故</a:t>
            </a:r>
            <a:r>
              <a:rPr lang="zh-CN" altLang="en-US" sz="2000" dirty="0">
                <a:solidFill>
                  <a:schemeClr val="tx1"/>
                </a:solidFill>
                <a:latin typeface="+mn-ea"/>
              </a:rPr>
              <a:t>将以</a:t>
            </a:r>
            <a:r>
              <a:rPr lang="en-US" altLang="zh-CN" sz="2000" dirty="0">
                <a:solidFill>
                  <a:schemeClr val="tx1"/>
                </a:solidFill>
                <a:latin typeface="+mn-ea"/>
              </a:rPr>
              <a:t>2</a:t>
            </a:r>
            <a:r>
              <a:rPr lang="zh-CN" altLang="en-US" sz="2000" dirty="0">
                <a:solidFill>
                  <a:schemeClr val="tx1"/>
                </a:solidFill>
                <a:latin typeface="+mn-ea"/>
              </a:rPr>
              <a:t>的指数方式增加</a:t>
            </a:r>
            <a:r>
              <a:rPr lang="zh-CN" altLang="en-US" sz="2000" dirty="0" smtClean="0">
                <a:solidFill>
                  <a:schemeClr val="tx1"/>
                </a:solidFill>
                <a:latin typeface="+mn-ea"/>
              </a:rPr>
              <a:t>速率。</a:t>
            </a:r>
            <a:endParaRPr lang="zh-CN" altLang="en-US" sz="2000" dirty="0">
              <a:solidFill>
                <a:schemeClr val="tx1"/>
              </a:solidFill>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3186550" y="710268"/>
            <a:ext cx="5818901" cy="646331"/>
          </a:xfrm>
          <a:prstGeom prst="rect">
            <a:avLst/>
          </a:prstGeom>
        </p:spPr>
        <p:txBody>
          <a:bodyPr wrap="none">
            <a:spAutoFit/>
          </a:bodyPr>
          <a:lstStyle/>
          <a:p>
            <a:pPr algn="ctr"/>
            <a:r>
              <a:rPr lang="en-US" altLang="zh-CN" sz="3600" b="1" dirty="0">
                <a:solidFill>
                  <a:schemeClr val="accent1"/>
                </a:solidFill>
                <a:cs typeface="+mn-ea"/>
                <a:sym typeface="+mn-lt"/>
              </a:rPr>
              <a:t>TCP </a:t>
            </a:r>
            <a:r>
              <a:rPr lang="zh-CN" altLang="en-US" sz="3600" b="1" dirty="0">
                <a:solidFill>
                  <a:schemeClr val="accent1"/>
                </a:solidFill>
                <a:cs typeface="+mn-ea"/>
                <a:sym typeface="+mn-lt"/>
              </a:rPr>
              <a:t>慢启动（</a:t>
            </a:r>
            <a:r>
              <a:rPr lang="en-US" altLang="zh-CN" sz="3600" b="1" dirty="0">
                <a:solidFill>
                  <a:schemeClr val="accent1"/>
                </a:solidFill>
                <a:cs typeface="+mn-ea"/>
                <a:sym typeface="+mn-lt"/>
              </a:rPr>
              <a:t>slow  start</a:t>
            </a:r>
            <a:r>
              <a:rPr lang="zh-CN" altLang="en-US" sz="3600" b="1" dirty="0">
                <a:solidFill>
                  <a:schemeClr val="accent1"/>
                </a:solidFill>
                <a:cs typeface="+mn-ea"/>
                <a:sym typeface="+mn-lt"/>
              </a:rPr>
              <a:t>）</a:t>
            </a:r>
            <a:endParaRPr lang="en-US" altLang="zh-CN" sz="3600" b="1" dirty="0">
              <a:solidFill>
                <a:schemeClr val="accent1"/>
              </a:solidFill>
              <a:cs typeface="+mn-ea"/>
              <a:sym typeface="+mn-lt"/>
            </a:endParaRPr>
          </a:p>
        </p:txBody>
      </p:sp>
    </p:spTree>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2" name="圆角矩形 1"/>
          <p:cNvSpPr/>
          <p:nvPr/>
        </p:nvSpPr>
        <p:spPr>
          <a:xfrm>
            <a:off x="256285" y="3461101"/>
            <a:ext cx="5297218" cy="1955933"/>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defRPr/>
            </a:pPr>
            <a:r>
              <a:rPr lang="zh-CN" altLang="en-US" sz="2000" b="1" u="sng" kern="0" dirty="0">
                <a:solidFill>
                  <a:schemeClr val="tx1"/>
                </a:solidFill>
                <a:latin typeface="微软雅黑" panose="020B0503020204020204" pitchFamily="34" charset="-122"/>
                <a:ea typeface="微软雅黑" panose="020B0503020204020204" pitchFamily="34" charset="-122"/>
              </a:rPr>
              <a:t>实现</a:t>
            </a:r>
            <a:r>
              <a:rPr lang="en-US" altLang="zh-CN" sz="2000" b="1" u="sng" kern="0" dirty="0">
                <a:solidFill>
                  <a:schemeClr val="tx1"/>
                </a:solidFill>
                <a:latin typeface="微软雅黑" panose="020B0503020204020204" pitchFamily="34" charset="-122"/>
                <a:ea typeface="微软雅黑" panose="020B0503020204020204" pitchFamily="34" charset="-122"/>
              </a:rPr>
              <a:t>:</a:t>
            </a:r>
            <a:endParaRPr lang="en-US" altLang="zh-CN" sz="2000" b="1" kern="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kern="0" dirty="0" smtClean="0">
                <a:solidFill>
                  <a:schemeClr val="tx1"/>
                </a:solidFill>
                <a:latin typeface="微软雅黑" panose="020B0503020204020204" pitchFamily="34" charset="-122"/>
                <a:ea typeface="微软雅黑" panose="020B0503020204020204" pitchFamily="34" charset="-122"/>
              </a:rPr>
              <a:t>变量：阈值 </a:t>
            </a:r>
            <a:r>
              <a:rPr lang="en-US" altLang="zh-CN" sz="2000" dirty="0" err="1" smtClean="0">
                <a:solidFill>
                  <a:schemeClr val="tx1"/>
                </a:solidFill>
                <a:latin typeface="微软雅黑" panose="020B0503020204020204" pitchFamily="34" charset="-122"/>
                <a:ea typeface="微软雅黑" panose="020B0503020204020204" pitchFamily="34" charset="-122"/>
              </a:rPr>
              <a:t>ssthresh</a:t>
            </a:r>
            <a:endParaRPr lang="en-US" altLang="zh-CN" sz="2000" dirty="0" smtClean="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defRPr/>
            </a:pPr>
            <a:r>
              <a:rPr lang="zh-CN" altLang="en-US" sz="2000" kern="0" dirty="0" smtClean="0">
                <a:solidFill>
                  <a:schemeClr val="tx1"/>
                </a:solidFill>
                <a:latin typeface="微软雅黑" panose="020B0503020204020204" pitchFamily="34" charset="-122"/>
                <a:ea typeface="微软雅黑" panose="020B0503020204020204" pitchFamily="34" charset="-122"/>
              </a:rPr>
              <a:t>发送</a:t>
            </a:r>
            <a:r>
              <a:rPr lang="zh-CN" altLang="en-US" sz="2000" kern="0" dirty="0">
                <a:solidFill>
                  <a:srgbClr val="FF0000"/>
                </a:solidFill>
                <a:latin typeface="微软雅黑" panose="020B0503020204020204" pitchFamily="34" charset="-122"/>
                <a:ea typeface="微软雅黑" panose="020B0503020204020204" pitchFamily="34" charset="-122"/>
              </a:rPr>
              <a:t>丢失事件</a:t>
            </a:r>
            <a:r>
              <a:rPr lang="zh-CN" altLang="en-US" sz="2000" kern="0" dirty="0">
                <a:solidFill>
                  <a:schemeClr val="tx1"/>
                </a:solidFill>
                <a:latin typeface="微软雅黑" panose="020B0503020204020204" pitchFamily="34" charset="-122"/>
                <a:ea typeface="微软雅黑" panose="020B0503020204020204" pitchFamily="34" charset="-122"/>
              </a:rPr>
              <a:t>后</a:t>
            </a:r>
            <a:r>
              <a:rPr lang="en-US" altLang="zh-CN" sz="2000" kern="0" dirty="0">
                <a:solidFill>
                  <a:schemeClr val="tx1"/>
                </a:solidFill>
                <a:latin typeface="微软雅黑" panose="020B0503020204020204" pitchFamily="34" charset="-122"/>
                <a:ea typeface="微软雅黑" panose="020B0503020204020204" pitchFamily="34" charset="-122"/>
              </a:rPr>
              <a:t>,</a:t>
            </a:r>
            <a:r>
              <a:rPr lang="zh-CN" altLang="en-US" sz="2000" kern="0" dirty="0">
                <a:solidFill>
                  <a:schemeClr val="tx1"/>
                </a:solidFill>
                <a:latin typeface="微软雅黑" panose="020B0503020204020204" pitchFamily="34" charset="-122"/>
                <a:ea typeface="微软雅黑" panose="020B0503020204020204" pitchFamily="34" charset="-122"/>
              </a:rPr>
              <a:t>阈值设置为丢失前的 </a:t>
            </a:r>
            <a:r>
              <a:rPr lang="en-US" altLang="zh-CN" sz="2000" kern="0" dirty="0" err="1">
                <a:solidFill>
                  <a:schemeClr val="tx1"/>
                </a:solidFill>
                <a:latin typeface="微软雅黑" panose="020B0503020204020204" pitchFamily="34" charset="-122"/>
                <a:ea typeface="微软雅黑" panose="020B0503020204020204" pitchFamily="34" charset="-122"/>
              </a:rPr>
              <a:t>CongWin</a:t>
            </a:r>
            <a:r>
              <a:rPr lang="en-US" altLang="zh-CN" sz="2000" kern="0" dirty="0">
                <a:solidFill>
                  <a:schemeClr val="tx1"/>
                </a:solidFill>
                <a:latin typeface="微软雅黑" panose="020B0503020204020204" pitchFamily="34" charset="-122"/>
                <a:ea typeface="微软雅黑" panose="020B0503020204020204" pitchFamily="34" charset="-122"/>
              </a:rPr>
              <a:t> </a:t>
            </a:r>
            <a:r>
              <a:rPr lang="zh-CN" altLang="en-US" sz="2000" kern="0" dirty="0">
                <a:solidFill>
                  <a:schemeClr val="tx1"/>
                </a:solidFill>
                <a:latin typeface="微软雅黑" panose="020B0503020204020204" pitchFamily="34" charset="-122"/>
                <a:ea typeface="微软雅黑" panose="020B0503020204020204" pitchFamily="34" charset="-122"/>
              </a:rPr>
              <a:t>的一半，最小为</a:t>
            </a:r>
            <a:r>
              <a:rPr lang="en-US" altLang="zh-CN" sz="2000" kern="0" dirty="0">
                <a:solidFill>
                  <a:schemeClr val="tx1"/>
                </a:solidFill>
                <a:latin typeface="微软雅黑" panose="020B0503020204020204" pitchFamily="34" charset="-122"/>
                <a:ea typeface="微软雅黑" panose="020B0503020204020204" pitchFamily="34" charset="-122"/>
              </a:rPr>
              <a:t>2</a:t>
            </a:r>
            <a:endParaRPr lang="en-US" altLang="zh-CN" sz="2000" kern="0" dirty="0">
              <a:solidFill>
                <a:schemeClr val="tx1"/>
              </a:solidFill>
              <a:latin typeface="微软雅黑" panose="020B0503020204020204" pitchFamily="34" charset="-122"/>
              <a:ea typeface="微软雅黑" panose="020B0503020204020204" pitchFamily="34" charset="-122"/>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030371" y="710268"/>
            <a:ext cx="3031600" cy="646331"/>
          </a:xfrm>
          <a:prstGeom prst="rect">
            <a:avLst/>
          </a:prstGeom>
        </p:spPr>
        <p:txBody>
          <a:bodyPr wrap="none">
            <a:spAutoFit/>
          </a:bodyPr>
          <a:lstStyle/>
          <a:p>
            <a:pPr marL="0" lvl="1" algn="ctr"/>
            <a:r>
              <a:rPr lang="en-US" altLang="zh-CN" sz="3600" b="1" dirty="0" err="1">
                <a:solidFill>
                  <a:schemeClr val="accent1"/>
                </a:solidFill>
                <a:cs typeface="+mn-ea"/>
              </a:rPr>
              <a:t>ssthresh</a:t>
            </a:r>
            <a:r>
              <a:rPr lang="zh-CN" altLang="en-US" sz="3600" b="1" dirty="0" smtClean="0">
                <a:solidFill>
                  <a:schemeClr val="accent1"/>
                </a:solidFill>
                <a:cs typeface="+mn-ea"/>
              </a:rPr>
              <a:t>变量</a:t>
            </a:r>
            <a:endParaRPr lang="en-US" altLang="zh-CN" sz="3600" b="1" dirty="0">
              <a:solidFill>
                <a:schemeClr val="accent1"/>
              </a:solidFill>
              <a:cs typeface="+mn-ea"/>
              <a:sym typeface="+mn-lt"/>
            </a:endParaRPr>
          </a:p>
        </p:txBody>
      </p:sp>
      <p:sp>
        <p:nvSpPr>
          <p:cNvPr id="8" name="圆角矩形 7"/>
          <p:cNvSpPr/>
          <p:nvPr/>
        </p:nvSpPr>
        <p:spPr>
          <a:xfrm>
            <a:off x="256285" y="1701273"/>
            <a:ext cx="6380042" cy="1582555"/>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nSpc>
                <a:spcPct val="150000"/>
              </a:lnSpc>
            </a:pPr>
            <a:r>
              <a:rPr lang="zh-CN" altLang="en-US" sz="2000" b="1" dirty="0">
                <a:solidFill>
                  <a:schemeClr val="tx1"/>
                </a:solidFill>
                <a:latin typeface="+mn-ea"/>
              </a:rPr>
              <a:t>什么时候从指数增加变为线性</a:t>
            </a:r>
            <a:r>
              <a:rPr lang="zh-CN" altLang="en-US" sz="2000" b="1" dirty="0" smtClean="0">
                <a:solidFill>
                  <a:schemeClr val="tx1"/>
                </a:solidFill>
                <a:latin typeface="+mn-ea"/>
              </a:rPr>
              <a:t>增加（</a:t>
            </a:r>
            <a:r>
              <a:rPr lang="zh-CN" altLang="en-US" dirty="0">
                <a:solidFill>
                  <a:schemeClr val="tx1"/>
                </a:solidFill>
                <a:latin typeface="+mn-ea"/>
              </a:rPr>
              <a:t>拥塞避免</a:t>
            </a:r>
            <a:r>
              <a:rPr lang="zh-CN" altLang="en-US" sz="2000" b="1" dirty="0" smtClean="0">
                <a:solidFill>
                  <a:schemeClr val="tx1"/>
                </a:solidFill>
                <a:latin typeface="+mn-ea"/>
              </a:rPr>
              <a:t>）</a:t>
            </a:r>
            <a:endParaRPr lang="en-US" altLang="zh-CN" sz="2000" b="1" dirty="0" smtClean="0">
              <a:solidFill>
                <a:schemeClr val="tx1"/>
              </a:solidFill>
              <a:latin typeface="+mn-ea"/>
            </a:endParaRPr>
          </a:p>
          <a:p>
            <a:pPr marL="800100" lvl="1" indent="-342900">
              <a:lnSpc>
                <a:spcPct val="150000"/>
              </a:lnSpc>
              <a:buFont typeface="Arial" panose="020B0604020202090204" pitchFamily="34" charset="0"/>
              <a:buChar char="•"/>
            </a:pPr>
            <a:r>
              <a:rPr lang="zh-CN" altLang="en-US" sz="2000" dirty="0" smtClean="0">
                <a:solidFill>
                  <a:schemeClr val="tx1"/>
                </a:solidFill>
                <a:latin typeface="+mn-ea"/>
              </a:rPr>
              <a:t>当 </a:t>
            </a:r>
            <a:r>
              <a:rPr lang="en-US" altLang="zh-CN" sz="2000" dirty="0" err="1" smtClean="0">
                <a:solidFill>
                  <a:schemeClr val="tx1"/>
                </a:solidFill>
                <a:latin typeface="+mn-ea"/>
              </a:rPr>
              <a:t>CongWin</a:t>
            </a:r>
            <a:r>
              <a:rPr lang="en-US" altLang="zh-CN" sz="2000" dirty="0" smtClean="0">
                <a:solidFill>
                  <a:schemeClr val="tx1"/>
                </a:solidFill>
                <a:latin typeface="+mn-ea"/>
              </a:rPr>
              <a:t> </a:t>
            </a:r>
            <a:r>
              <a:rPr lang="zh-CN" altLang="en-US" sz="2000" dirty="0">
                <a:solidFill>
                  <a:schemeClr val="tx1"/>
                </a:solidFill>
                <a:latin typeface="+mn-ea"/>
              </a:rPr>
              <a:t>达到超时前</a:t>
            </a:r>
            <a:r>
              <a:rPr lang="zh-CN" altLang="en-US" sz="2000" dirty="0" smtClean="0">
                <a:solidFill>
                  <a:schemeClr val="tx1"/>
                </a:solidFill>
                <a:latin typeface="+mn-ea"/>
              </a:rPr>
              <a:t>的</a:t>
            </a:r>
            <a:r>
              <a:rPr lang="en-US" altLang="zh-CN" sz="2000" b="1" dirty="0" smtClean="0">
                <a:solidFill>
                  <a:srgbClr val="FF0000"/>
                </a:solidFill>
                <a:latin typeface="+mn-ea"/>
              </a:rPr>
              <a:t>1/2</a:t>
            </a:r>
            <a:endParaRPr lang="en-US" altLang="zh-CN" sz="2000" dirty="0">
              <a:solidFill>
                <a:schemeClr val="tx1"/>
              </a:solidFill>
              <a:latin typeface="+mn-ea"/>
            </a:endParaRPr>
          </a:p>
        </p:txBody>
      </p:sp>
      <p:pic>
        <p:nvPicPr>
          <p:cNvPr id="3" name="图片 2"/>
          <p:cNvPicPr>
            <a:picLocks noChangeAspect="1"/>
          </p:cNvPicPr>
          <p:nvPr/>
        </p:nvPicPr>
        <p:blipFill>
          <a:blip r:embed="rId1">
            <a:extLst>
              <a:ext uri="{28A0092B-C50C-407E-A947-70E740481C1C}">
                <a14:useLocalDpi xmlns:a14="http://schemas.microsoft.com/office/drawing/2010/main" val="0"/>
              </a:ext>
            </a:extLst>
          </a:blip>
          <a:stretch>
            <a:fillRect/>
          </a:stretch>
        </p:blipFill>
        <p:spPr>
          <a:xfrm>
            <a:off x="5688335" y="1853268"/>
            <a:ext cx="6219721" cy="4095914"/>
          </a:xfrm>
          <a:prstGeom prst="rect">
            <a:avLst/>
          </a:prstGeom>
        </p:spPr>
      </p:pic>
    </p:spTree>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4157008" y="710268"/>
            <a:ext cx="3877986" cy="646331"/>
          </a:xfrm>
          <a:prstGeom prst="rect">
            <a:avLst/>
          </a:prstGeom>
        </p:spPr>
        <p:txBody>
          <a:bodyPr wrap="none">
            <a:spAutoFit/>
          </a:bodyPr>
          <a:lstStyle/>
          <a:p>
            <a:pPr algn="ctr"/>
            <a:r>
              <a:rPr lang="zh-CN" altLang="en-US" sz="3600" b="1" dirty="0">
                <a:solidFill>
                  <a:schemeClr val="accent1"/>
                </a:solidFill>
                <a:cs typeface="+mn-ea"/>
                <a:sym typeface="+mn-lt"/>
              </a:rPr>
              <a:t>对拥塞事件的反应</a:t>
            </a:r>
            <a:endParaRPr lang="en-US" altLang="zh-CN" sz="3600" b="1" dirty="0">
              <a:solidFill>
                <a:schemeClr val="accent1"/>
              </a:solidFill>
              <a:cs typeface="+mn-ea"/>
              <a:sym typeface="+mn-lt"/>
            </a:endParaRPr>
          </a:p>
        </p:txBody>
      </p:sp>
      <p:sp>
        <p:nvSpPr>
          <p:cNvPr id="7" name="圆角矩形 6"/>
          <p:cNvSpPr/>
          <p:nvPr/>
        </p:nvSpPr>
        <p:spPr>
          <a:xfrm>
            <a:off x="7295082" y="2017846"/>
            <a:ext cx="4402931" cy="2806402"/>
          </a:xfrm>
          <a:prstGeom prst="round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nSpc>
                <a:spcPct val="150000"/>
              </a:lnSpc>
              <a:buFont typeface="Wingdings" panose="05000000000000000000" pitchFamily="2" charset="2"/>
              <a:buChar char="l"/>
              <a:defRPr/>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怎么理解不同的丢包事件？</a:t>
            </a:r>
            <a:endParaRPr lang="en-US" altLang="zh-CN" sz="20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90204" pitchFamily="34" charset="0"/>
              <a:buChar char="•"/>
              <a:defRPr/>
            </a:pP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3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个重复的 </a:t>
            </a:r>
            <a:r>
              <a:rPr lang="en-US" altLang="zh-CN" sz="2000" dirty="0">
                <a:solidFill>
                  <a:schemeClr val="accent1">
                    <a:lumMod val="75000"/>
                  </a:schemeClr>
                </a:solidFill>
                <a:latin typeface="微软雅黑" panose="020B0503020204020204" pitchFamily="34" charset="-122"/>
                <a:ea typeface="微软雅黑" panose="020B0503020204020204" pitchFamily="34" charset="-122"/>
              </a:rPr>
              <a:t>ACKs </a:t>
            </a: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表明网络具有传输一些数据段的能力</a:t>
            </a:r>
            <a:endParaRPr lang="zh-CN" altLang="en-US" sz="2000" dirty="0">
              <a:solidFill>
                <a:schemeClr val="accent1">
                  <a:lumMod val="75000"/>
                </a:schemeClr>
              </a:solidFill>
              <a:latin typeface="微软雅黑" panose="020B0503020204020204" pitchFamily="34" charset="-122"/>
              <a:ea typeface="微软雅黑" panose="020B0503020204020204" pitchFamily="34" charset="-122"/>
            </a:endParaRPr>
          </a:p>
          <a:p>
            <a:pPr marL="457200" indent="-457200">
              <a:lnSpc>
                <a:spcPct val="150000"/>
              </a:lnSpc>
              <a:buFont typeface="Arial" panose="020B0604020202090204" pitchFamily="34" charset="0"/>
              <a:buChar char="•"/>
              <a:defRPr/>
            </a:pPr>
            <a:r>
              <a:rPr lang="zh-CN" altLang="en-US" sz="2000" dirty="0">
                <a:solidFill>
                  <a:schemeClr val="accent1">
                    <a:lumMod val="75000"/>
                  </a:schemeClr>
                </a:solidFill>
                <a:latin typeface="微软雅黑" panose="020B0503020204020204" pitchFamily="34" charset="-122"/>
                <a:ea typeface="微软雅黑" panose="020B0503020204020204" pitchFamily="34" charset="-122"/>
              </a:rPr>
              <a:t>在三个重复的确认之前超时是“更加严重的警告”</a:t>
            </a:r>
            <a:endParaRPr lang="zh-CN" altLang="en-US" sz="2000" dirty="0">
              <a:solidFill>
                <a:schemeClr val="accent1">
                  <a:lumMod val="75000"/>
                </a:schemeClr>
              </a:solidFill>
              <a:cs typeface="+mn-ea"/>
              <a:sym typeface="+mn-lt"/>
            </a:endParaRPr>
          </a:p>
        </p:txBody>
      </p:sp>
      <p:sp>
        <p:nvSpPr>
          <p:cNvPr id="8" name="圆角矩形 7"/>
          <p:cNvSpPr/>
          <p:nvPr/>
        </p:nvSpPr>
        <p:spPr>
          <a:xfrm>
            <a:off x="611560" y="1393813"/>
            <a:ext cx="5853206" cy="4040036"/>
          </a:xfrm>
          <a:prstGeom prst="round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342900" indent="-342900">
              <a:lnSpc>
                <a:spcPct val="150000"/>
              </a:lnSpc>
              <a:buFont typeface="Wingdings" panose="05000000000000000000" pitchFamily="2" charset="2"/>
              <a:buChar char="l"/>
            </a:pPr>
            <a:r>
              <a:rPr lang="zh-CN" altLang="en-US" sz="2400" b="1" u="sng" dirty="0">
                <a:solidFill>
                  <a:schemeClr val="tx1"/>
                </a:solidFill>
                <a:latin typeface="微软雅黑" panose="020B0503020204020204" pitchFamily="34" charset="-122"/>
                <a:ea typeface="微软雅黑" panose="020B0503020204020204" pitchFamily="34" charset="-122"/>
              </a:rPr>
              <a:t>当超时事件发生时</a:t>
            </a:r>
            <a:r>
              <a:rPr lang="en-US" altLang="zh-CN" sz="2400" b="1" dirty="0">
                <a:solidFill>
                  <a:schemeClr val="tx1"/>
                </a:solidFill>
                <a:latin typeface="微软雅黑" panose="020B0503020204020204" pitchFamily="34" charset="-122"/>
                <a:ea typeface="微软雅黑" panose="020B0503020204020204" pitchFamily="34" charset="-122"/>
              </a:rPr>
              <a:t>:</a:t>
            </a:r>
            <a:endParaRPr lang="en-US" altLang="zh-CN" sz="2400" b="1"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pPr>
            <a:r>
              <a:rPr lang="en-US" altLang="zh-CN" sz="2000" dirty="0" err="1">
                <a:solidFill>
                  <a:schemeClr val="tx1"/>
                </a:solidFill>
                <a:latin typeface="微软雅黑" panose="020B0503020204020204" pitchFamily="34" charset="-122"/>
                <a:ea typeface="微软雅黑" panose="020B0503020204020204" pitchFamily="34" charset="-122"/>
              </a:rPr>
              <a:t>CongWin</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立即设置为 </a:t>
            </a:r>
            <a:r>
              <a:rPr lang="en-US" altLang="zh-CN" sz="2000" dirty="0">
                <a:solidFill>
                  <a:schemeClr val="tx1"/>
                </a:solidFill>
                <a:latin typeface="微软雅黑" panose="020B0503020204020204" pitchFamily="34" charset="-122"/>
                <a:ea typeface="微软雅黑" panose="020B0503020204020204" pitchFamily="34" charset="-122"/>
              </a:rPr>
              <a:t>1</a:t>
            </a:r>
            <a:r>
              <a:rPr lang="zh-CN" altLang="en-US" sz="2000" dirty="0">
                <a:solidFill>
                  <a:schemeClr val="tx1"/>
                </a:solidFill>
                <a:latin typeface="微软雅黑" panose="020B0503020204020204" pitchFamily="34" charset="-122"/>
                <a:ea typeface="微软雅黑" panose="020B0503020204020204" pitchFamily="34" charset="-122"/>
              </a:rPr>
              <a:t>个 </a:t>
            </a:r>
            <a:r>
              <a:rPr lang="en-US" altLang="zh-CN" sz="2000" dirty="0">
                <a:solidFill>
                  <a:schemeClr val="tx1"/>
                </a:solidFill>
                <a:latin typeface="微软雅黑" panose="020B0503020204020204" pitchFamily="34" charset="-122"/>
                <a:ea typeface="微软雅黑" panose="020B0503020204020204" pitchFamily="34" charset="-122"/>
              </a:rPr>
              <a:t>MSS</a:t>
            </a:r>
            <a:r>
              <a:rPr lang="zh-CN" altLang="en-US" sz="2000" dirty="0">
                <a:solidFill>
                  <a:schemeClr val="tx1"/>
                </a:solidFill>
                <a:latin typeface="微软雅黑" panose="020B0503020204020204" pitchFamily="34" charset="-122"/>
                <a:ea typeface="微软雅黑" panose="020B0503020204020204" pitchFamily="34" charset="-122"/>
              </a:rPr>
              <a:t>；</a:t>
            </a:r>
            <a:r>
              <a:rPr lang="en-US" altLang="zh-CN" sz="2000" dirty="0">
                <a:solidFill>
                  <a:schemeClr val="tx1"/>
                </a:solidFill>
                <a:latin typeface="微软雅黑" panose="020B0503020204020204" pitchFamily="34" charset="-122"/>
                <a:ea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窗口开始指数增长（进入慢启动）</a:t>
            </a:r>
            <a:endParaRPr lang="zh-CN" altLang="en-US" sz="2000" dirty="0">
              <a:solidFill>
                <a:schemeClr val="tx1"/>
              </a:solidFill>
              <a:latin typeface="微软雅黑" panose="020B0503020204020204" pitchFamily="34" charset="-122"/>
              <a:ea typeface="微软雅黑" panose="020B0503020204020204" pitchFamily="34" charset="-122"/>
            </a:endParaRPr>
          </a:p>
          <a:p>
            <a:pPr marL="800100" lvl="1" indent="-342900">
              <a:lnSpc>
                <a:spcPct val="150000"/>
              </a:lnSpc>
              <a:buFont typeface="Arial" panose="020B0604020202090204" pitchFamily="34" charset="0"/>
              <a:buChar char="•"/>
            </a:pPr>
            <a:r>
              <a:rPr lang="zh-CN" altLang="en-US" sz="2000" dirty="0">
                <a:solidFill>
                  <a:schemeClr val="tx1"/>
                </a:solidFill>
                <a:latin typeface="微软雅黑" panose="020B0503020204020204" pitchFamily="34" charset="-122"/>
                <a:ea typeface="微软雅黑" panose="020B0503020204020204" pitchFamily="34" charset="-122"/>
              </a:rPr>
              <a:t>到达一个</a:t>
            </a:r>
            <a:r>
              <a:rPr lang="zh-CN" altLang="en-US" sz="2000" b="1" dirty="0">
                <a:solidFill>
                  <a:srgbClr val="FF0000"/>
                </a:solidFill>
                <a:latin typeface="微软雅黑" panose="020B0503020204020204" pitchFamily="34" charset="-122"/>
                <a:ea typeface="微软雅黑" panose="020B0503020204020204" pitchFamily="34" charset="-122"/>
              </a:rPr>
              <a:t>阈值</a:t>
            </a:r>
            <a:r>
              <a:rPr lang="zh-CN" altLang="en-US" sz="2000" dirty="0">
                <a:solidFill>
                  <a:schemeClr val="tx1"/>
                </a:solidFill>
                <a:latin typeface="微软雅黑" panose="020B0503020204020204" pitchFamily="34" charset="-122"/>
                <a:ea typeface="微软雅黑" panose="020B0503020204020204" pitchFamily="34" charset="-122"/>
              </a:rPr>
              <a:t>后再线性增长</a:t>
            </a:r>
            <a:endParaRPr lang="en-US" altLang="zh-CN" sz="2000" dirty="0">
              <a:solidFill>
                <a:schemeClr val="tx1"/>
              </a:solidFill>
              <a:latin typeface="微软雅黑" panose="020B0503020204020204" pitchFamily="34" charset="-122"/>
              <a:ea typeface="微软雅黑" panose="020B0503020204020204" pitchFamily="34" charset="-122"/>
            </a:endParaRPr>
          </a:p>
          <a:p>
            <a:pPr marL="342900" indent="-342900">
              <a:lnSpc>
                <a:spcPct val="150000"/>
              </a:lnSpc>
              <a:buFont typeface="Wingdings" panose="05000000000000000000" pitchFamily="2" charset="2"/>
              <a:buChar char="l"/>
            </a:pPr>
            <a:r>
              <a:rPr lang="zh-CN" altLang="en-US" sz="2400" b="1" dirty="0">
                <a:solidFill>
                  <a:schemeClr val="tx1"/>
                </a:solidFill>
                <a:latin typeface="微软雅黑" panose="020B0503020204020204" pitchFamily="34" charset="-122"/>
                <a:ea typeface="微软雅黑" panose="020B0503020204020204" pitchFamily="34" charset="-122"/>
              </a:rPr>
              <a:t>收到三个重复的确认时：</a:t>
            </a:r>
            <a:endParaRPr lang="zh-CN" altLang="en-US" sz="2400" b="1"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en-US" altLang="zh-CN" sz="2000" dirty="0" err="1">
                <a:solidFill>
                  <a:schemeClr val="tx1"/>
                </a:solidFill>
                <a:latin typeface="微软雅黑" panose="020B0503020204020204" pitchFamily="34" charset="-122"/>
                <a:ea typeface="微软雅黑" panose="020B0503020204020204" pitchFamily="34" charset="-122"/>
              </a:rPr>
              <a:t>CongWin</a:t>
            </a:r>
            <a:r>
              <a:rPr lang="en-US" altLang="zh-CN" sz="2000" dirty="0">
                <a:solidFill>
                  <a:schemeClr val="tx1"/>
                </a:solidFill>
                <a:latin typeface="微软雅黑" panose="020B0503020204020204" pitchFamily="34" charset="-122"/>
                <a:ea typeface="微软雅黑" panose="020B0503020204020204" pitchFamily="34" charset="-122"/>
              </a:rPr>
              <a:t> </a:t>
            </a:r>
            <a:r>
              <a:rPr lang="zh-CN" altLang="en-US" sz="2000" dirty="0">
                <a:solidFill>
                  <a:schemeClr val="tx1"/>
                </a:solidFill>
                <a:latin typeface="微软雅黑" panose="020B0503020204020204" pitchFamily="34" charset="-122"/>
                <a:ea typeface="微软雅黑" panose="020B0503020204020204" pitchFamily="34" charset="-122"/>
              </a:rPr>
              <a:t>减半</a:t>
            </a:r>
            <a:r>
              <a:rPr lang="en-US" altLang="zh-CN" sz="2000" dirty="0">
                <a:solidFill>
                  <a:schemeClr val="tx1"/>
                </a:solidFill>
                <a:latin typeface="微软雅黑" panose="020B0503020204020204" pitchFamily="34" charset="-122"/>
                <a:ea typeface="微软雅黑" panose="020B0503020204020204" pitchFamily="34" charset="-122"/>
              </a:rPr>
              <a:t>+3 (Reno</a:t>
            </a:r>
            <a:r>
              <a:rPr lang="zh-CN" altLang="en-US" sz="2000" dirty="0">
                <a:solidFill>
                  <a:schemeClr val="tx1"/>
                </a:solidFill>
                <a:latin typeface="微软雅黑" panose="020B0503020204020204" pitchFamily="34" charset="-122"/>
                <a:ea typeface="微软雅黑" panose="020B0503020204020204" pitchFamily="34" charset="-122"/>
              </a:rPr>
              <a:t>版</a:t>
            </a:r>
            <a:r>
              <a:rPr lang="en-US" altLang="zh-CN" sz="2000" dirty="0">
                <a:solidFill>
                  <a:schemeClr val="tx1"/>
                </a:solidFill>
                <a:latin typeface="微软雅黑" panose="020B0503020204020204" pitchFamily="34" charset="-122"/>
                <a:ea typeface="微软雅黑" panose="020B0503020204020204" pitchFamily="34" charset="-122"/>
              </a:rPr>
              <a:t>) </a:t>
            </a:r>
            <a:endParaRPr lang="en-US" altLang="zh-CN" sz="2000" dirty="0">
              <a:solidFill>
                <a:schemeClr val="tx1"/>
              </a:solidFill>
              <a:latin typeface="微软雅黑" panose="020B0503020204020204" pitchFamily="34" charset="-122"/>
              <a:ea typeface="微软雅黑" panose="020B0503020204020204" pitchFamily="34" charset="-122"/>
            </a:endParaRPr>
          </a:p>
          <a:p>
            <a:pPr lvl="1">
              <a:lnSpc>
                <a:spcPct val="150000"/>
              </a:lnSpc>
            </a:pPr>
            <a:r>
              <a:rPr lang="zh-CN" altLang="en-US" sz="2000" dirty="0">
                <a:solidFill>
                  <a:schemeClr val="tx1"/>
                </a:solidFill>
                <a:latin typeface="微软雅黑" panose="020B0503020204020204" pitchFamily="34" charset="-122"/>
                <a:ea typeface="微软雅黑" panose="020B0503020204020204" pitchFamily="34" charset="-122"/>
              </a:rPr>
              <a:t>然后，窗口线性增长</a:t>
            </a:r>
            <a:endParaRPr lang="zh-CN" altLang="en-US" sz="2000" dirty="0">
              <a:solidFill>
                <a:schemeClr val="tx1"/>
              </a:solidFill>
              <a:latin typeface="微软雅黑" panose="020B0503020204020204" pitchFamily="34" charset="-122"/>
              <a:ea typeface="微软雅黑" panose="020B0503020204020204" pitchFamily="34" charset="-122"/>
            </a:endParaRPr>
          </a:p>
        </p:txBody>
      </p:sp>
      <p:sp>
        <p:nvSpPr>
          <p:cNvPr id="3" name="矩形 2"/>
          <p:cNvSpPr/>
          <p:nvPr/>
        </p:nvSpPr>
        <p:spPr>
          <a:xfrm>
            <a:off x="364040" y="5311253"/>
            <a:ext cx="7330853" cy="961289"/>
          </a:xfrm>
          <a:prstGeom prst="rect">
            <a:avLst/>
          </a:prstGeom>
        </p:spPr>
        <p:txBody>
          <a:bodyPr wrap="none">
            <a:spAutoFit/>
          </a:bodyPr>
          <a:lstStyle/>
          <a:p>
            <a:pPr lvl="1">
              <a:lnSpc>
                <a:spcPct val="150000"/>
              </a:lnSpc>
            </a:pPr>
            <a:r>
              <a:rPr lang="zh-CN" altLang="en-US" sz="2000" dirty="0">
                <a:latin typeface="微软雅黑" panose="020B0503020204020204" pitchFamily="34" charset="-122"/>
                <a:ea typeface="微软雅黑" panose="020B0503020204020204" pitchFamily="34" charset="-122"/>
              </a:rPr>
              <a:t>注：上述为</a:t>
            </a:r>
            <a:r>
              <a:rPr lang="en-US" altLang="zh-CN" sz="2000" dirty="0">
                <a:latin typeface="微软雅黑" panose="020B0503020204020204" pitchFamily="34" charset="-122"/>
                <a:ea typeface="微软雅黑" panose="020B0503020204020204" pitchFamily="34" charset="-122"/>
              </a:rPr>
              <a:t>TCP Reno</a:t>
            </a:r>
            <a:r>
              <a:rPr lang="zh-CN" altLang="en-US" sz="2000" dirty="0">
                <a:latin typeface="微软雅黑" panose="020B0503020204020204" pitchFamily="34" charset="-122"/>
                <a:ea typeface="微软雅黑" panose="020B0503020204020204" pitchFamily="34" charset="-122"/>
              </a:rPr>
              <a:t>版本的内容，在</a:t>
            </a:r>
            <a:r>
              <a:rPr lang="en-US" altLang="zh-CN" sz="2000" dirty="0">
                <a:latin typeface="微软雅黑" panose="020B0503020204020204" pitchFamily="34" charset="-122"/>
                <a:ea typeface="微软雅黑" panose="020B0503020204020204" pitchFamily="34" charset="-122"/>
              </a:rPr>
              <a:t>TCP Tahoe</a:t>
            </a:r>
            <a:r>
              <a:rPr lang="zh-CN" altLang="en-US" sz="2000" dirty="0">
                <a:latin typeface="微软雅黑" panose="020B0503020204020204" pitchFamily="34" charset="-122"/>
                <a:ea typeface="微软雅黑" panose="020B0503020204020204" pitchFamily="34" charset="-122"/>
              </a:rPr>
              <a:t>版本里，</a:t>
            </a:r>
            <a:endParaRPr lang="en-US" altLang="zh-CN" sz="2000" dirty="0">
              <a:latin typeface="微软雅黑" panose="020B0503020204020204" pitchFamily="34" charset="-122"/>
              <a:ea typeface="微软雅黑" panose="020B0503020204020204" pitchFamily="34" charset="-122"/>
            </a:endParaRPr>
          </a:p>
          <a:p>
            <a:pPr lvl="1">
              <a:lnSpc>
                <a:spcPct val="150000"/>
              </a:lnSpc>
            </a:pPr>
            <a:r>
              <a:rPr lang="zh-CN" altLang="en-US" sz="2000" dirty="0">
                <a:latin typeface="微软雅黑" panose="020B0503020204020204" pitchFamily="34" charset="-122"/>
                <a:ea typeface="微软雅黑" panose="020B0503020204020204" pitchFamily="34" charset="-122"/>
              </a:rPr>
              <a:t>无论超时还是三个重复，都直接将</a:t>
            </a:r>
            <a:r>
              <a:rPr lang="en-US" altLang="zh-CN" sz="2000" dirty="0" err="1">
                <a:latin typeface="微软雅黑" panose="020B0503020204020204" pitchFamily="34" charset="-122"/>
                <a:ea typeface="微软雅黑" panose="020B0503020204020204" pitchFamily="34" charset="-122"/>
              </a:rPr>
              <a:t>CongWin</a:t>
            </a:r>
            <a:r>
              <a:rPr lang="en-US" altLang="zh-CN" sz="2000" dirty="0">
                <a:latin typeface="微软雅黑" panose="020B0503020204020204" pitchFamily="34" charset="-122"/>
                <a:ea typeface="微软雅黑" panose="020B0503020204020204" pitchFamily="34" charset="-122"/>
              </a:rPr>
              <a:t> </a:t>
            </a:r>
            <a:r>
              <a:rPr lang="zh-CN" altLang="en-US" sz="2000" dirty="0">
                <a:latin typeface="微软雅黑" panose="020B0503020204020204" pitchFamily="34" charset="-122"/>
                <a:ea typeface="微软雅黑" panose="020B0503020204020204" pitchFamily="34" charset="-122"/>
              </a:rPr>
              <a:t>置为 </a:t>
            </a:r>
            <a:r>
              <a:rPr lang="en-US" altLang="zh-CN" sz="2000" dirty="0">
                <a:latin typeface="微软雅黑" panose="020B0503020204020204" pitchFamily="34" charset="-122"/>
                <a:ea typeface="微软雅黑" panose="020B0503020204020204" pitchFamily="34" charset="-122"/>
              </a:rPr>
              <a:t>1</a:t>
            </a:r>
            <a:r>
              <a:rPr lang="zh-CN" altLang="en-US" sz="2000" dirty="0">
                <a:latin typeface="微软雅黑" panose="020B0503020204020204" pitchFamily="34" charset="-122"/>
                <a:ea typeface="微软雅黑" panose="020B0503020204020204" pitchFamily="34" charset="-122"/>
              </a:rPr>
              <a:t>个 </a:t>
            </a:r>
            <a:r>
              <a:rPr lang="en-US" altLang="zh-CN" sz="2000" dirty="0">
                <a:latin typeface="微软雅黑" panose="020B0503020204020204" pitchFamily="34" charset="-122"/>
                <a:ea typeface="微软雅黑" panose="020B0503020204020204" pitchFamily="34" charset="-122"/>
              </a:rPr>
              <a:t>MSS</a:t>
            </a:r>
            <a:endParaRPr lang="zh-CN" altLang="en-US" sz="2000" dirty="0">
              <a:latin typeface="微软雅黑" panose="020B0503020204020204" pitchFamily="34" charset="-122"/>
              <a:ea typeface="微软雅黑" panose="020B0503020204020204" pitchFamily="34" charset="-122"/>
            </a:endParaRPr>
          </a:p>
        </p:txBody>
      </p:sp>
    </p:spTree>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ChangeArrowheads="1"/>
          </p:cNvSpPr>
          <p:nvPr/>
        </p:nvSpPr>
        <p:spPr bwMode="auto">
          <a:xfrm>
            <a:off x="1754188" y="381000"/>
            <a:ext cx="86868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nchor="ctr"/>
          <a:lstStyle>
            <a:lvl1pPr>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gn="ctr" eaLnBrk="1" hangingPunct="1">
              <a:spcBef>
                <a:spcPct val="0"/>
              </a:spcBef>
              <a:buFont typeface="Wingdings" panose="05000000000000000000" pitchFamily="2" charset="2"/>
              <a:buNone/>
            </a:pPr>
            <a:endParaRPr lang="zh-CN" altLang="en-US" sz="4000" u="sng" dirty="0">
              <a:solidFill>
                <a:srgbClr val="00007F"/>
              </a:solidFill>
              <a:latin typeface="+mn-lt"/>
              <a:ea typeface="+mn-ea"/>
              <a:cs typeface="+mn-ea"/>
              <a:sym typeface="+mn-lt"/>
            </a:endParaRPr>
          </a:p>
        </p:txBody>
      </p:sp>
      <p:sp>
        <p:nvSpPr>
          <p:cNvPr id="40"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en-US" altLang="zh-CN" sz="1800" dirty="0">
                <a:solidFill>
                  <a:schemeClr val="tx1">
                    <a:lumMod val="65000"/>
                    <a:lumOff val="35000"/>
                  </a:schemeClr>
                </a:solidFill>
                <a:latin typeface="+mn-lt"/>
                <a:ea typeface="+mn-ea"/>
                <a:cs typeface="+mn-ea"/>
                <a:sym typeface="+mn-lt"/>
              </a:rPr>
              <a:t>TCP </a:t>
            </a:r>
            <a:r>
              <a:rPr lang="zh-CN" altLang="en-US" sz="1800" dirty="0">
                <a:solidFill>
                  <a:schemeClr val="tx1">
                    <a:lumMod val="65000"/>
                    <a:lumOff val="35000"/>
                  </a:schemeClr>
                </a:solidFill>
                <a:latin typeface="+mn-lt"/>
                <a:ea typeface="+mn-ea"/>
                <a:cs typeface="+mn-ea"/>
                <a:sym typeface="+mn-lt"/>
              </a:rPr>
              <a:t>拥塞控制</a:t>
            </a:r>
            <a:endParaRPr lang="zh-CN" altLang="en-US" sz="1800" dirty="0">
              <a:solidFill>
                <a:schemeClr val="tx1">
                  <a:lumMod val="65000"/>
                  <a:lumOff val="35000"/>
                </a:schemeClr>
              </a:solidFill>
              <a:latin typeface="+mn-lt"/>
              <a:ea typeface="+mn-ea"/>
              <a:cs typeface="+mn-ea"/>
              <a:sym typeface="+mn-lt"/>
            </a:endParaRPr>
          </a:p>
        </p:txBody>
      </p:sp>
      <p:sp>
        <p:nvSpPr>
          <p:cNvPr id="41" name="矩形 40"/>
          <p:cNvSpPr/>
          <p:nvPr/>
        </p:nvSpPr>
        <p:spPr>
          <a:xfrm>
            <a:off x="3955992" y="354668"/>
            <a:ext cx="4280018" cy="646331"/>
          </a:xfrm>
          <a:prstGeom prst="rect">
            <a:avLst/>
          </a:prstGeom>
        </p:spPr>
        <p:txBody>
          <a:bodyPr wrap="none">
            <a:spAutoFit/>
          </a:bodyPr>
          <a:lstStyle/>
          <a:p>
            <a:pPr algn="ctr"/>
            <a:r>
              <a:rPr lang="zh-CN" altLang="en-US" sz="3600" b="1" dirty="0">
                <a:solidFill>
                  <a:schemeClr val="accent1"/>
                </a:solidFill>
                <a:cs typeface="+mn-ea"/>
                <a:sym typeface="+mn-lt"/>
              </a:rPr>
              <a:t>总结</a:t>
            </a:r>
            <a:r>
              <a:rPr lang="en-US" altLang="zh-CN" sz="3600" b="1" dirty="0">
                <a:solidFill>
                  <a:schemeClr val="accent1"/>
                </a:solidFill>
                <a:cs typeface="+mn-ea"/>
                <a:sym typeface="+mn-lt"/>
              </a:rPr>
              <a:t>: TCP </a:t>
            </a:r>
            <a:r>
              <a:rPr lang="zh-CN" altLang="en-US" sz="3600" b="1" dirty="0">
                <a:solidFill>
                  <a:schemeClr val="accent1"/>
                </a:solidFill>
                <a:cs typeface="+mn-ea"/>
                <a:sym typeface="+mn-lt"/>
              </a:rPr>
              <a:t>拥塞控制</a:t>
            </a:r>
            <a:endParaRPr lang="en-US" altLang="zh-CN" sz="3600" b="1" dirty="0">
              <a:solidFill>
                <a:schemeClr val="accent1"/>
              </a:solidFill>
              <a:cs typeface="+mn-ea"/>
              <a:sym typeface="+mn-lt"/>
            </a:endParaRPr>
          </a:p>
        </p:txBody>
      </p:sp>
      <p:grpSp>
        <p:nvGrpSpPr>
          <p:cNvPr id="2" name="组合 1"/>
          <p:cNvGrpSpPr/>
          <p:nvPr/>
        </p:nvGrpSpPr>
        <p:grpSpPr>
          <a:xfrm>
            <a:off x="2378873" y="1080514"/>
            <a:ext cx="7826671" cy="5698658"/>
            <a:chOff x="2408238" y="1212850"/>
            <a:chExt cx="7451725" cy="5389563"/>
          </a:xfrm>
        </p:grpSpPr>
        <p:grpSp>
          <p:nvGrpSpPr>
            <p:cNvPr id="8" name="Group 240"/>
            <p:cNvGrpSpPr/>
            <p:nvPr/>
          </p:nvGrpSpPr>
          <p:grpSpPr bwMode="auto">
            <a:xfrm>
              <a:off x="5029200" y="2971800"/>
              <a:ext cx="2133600" cy="814388"/>
              <a:chOff x="2168" y="1727"/>
              <a:chExt cx="1344" cy="513"/>
            </a:xfrm>
          </p:grpSpPr>
          <p:grpSp>
            <p:nvGrpSpPr>
              <p:cNvPr id="9" name="Group 171"/>
              <p:cNvGrpSpPr/>
              <p:nvPr/>
            </p:nvGrpSpPr>
            <p:grpSpPr bwMode="auto">
              <a:xfrm>
                <a:off x="2280" y="1727"/>
                <a:ext cx="1118" cy="513"/>
                <a:chOff x="2280" y="1727"/>
                <a:chExt cx="1118" cy="513"/>
              </a:xfrm>
            </p:grpSpPr>
            <p:sp>
              <p:nvSpPr>
                <p:cNvPr id="11" name="Text Box 172"/>
                <p:cNvSpPr txBox="1">
                  <a:spLocks noChangeArrowheads="1"/>
                </p:cNvSpPr>
                <p:nvPr/>
              </p:nvSpPr>
              <p:spPr bwMode="auto">
                <a:xfrm>
                  <a:off x="2640" y="1727"/>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timeout</a:t>
                  </a:r>
                  <a:endParaRPr lang="en-US" altLang="zh-CN" sz="1000">
                    <a:latin typeface="Arial" panose="020B0604020202090204" pitchFamily="34" charset="0"/>
                    <a:ea typeface="MS PGothic" panose="020B0600070205080204" pitchFamily="34" charset="-128"/>
                  </a:endParaRPr>
                </a:p>
              </p:txBody>
            </p:sp>
            <p:sp>
              <p:nvSpPr>
                <p:cNvPr id="12" name="Text Box 173"/>
                <p:cNvSpPr txBox="1">
                  <a:spLocks noChangeArrowheads="1"/>
                </p:cNvSpPr>
                <p:nvPr/>
              </p:nvSpPr>
              <p:spPr bwMode="auto">
                <a:xfrm>
                  <a:off x="2280" y="1838"/>
                  <a:ext cx="11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5000"/>
                    </a:lnSpc>
                    <a:spcBef>
                      <a:spcPct val="0"/>
                    </a:spcBef>
                    <a:buFontTx/>
                    <a:buNone/>
                  </a:pPr>
                  <a:r>
                    <a:rPr lang="en-US" altLang="zh-CN" sz="1000">
                      <a:latin typeface="Arial" panose="020B0604020202090204" pitchFamily="34" charset="0"/>
                      <a:ea typeface="MS PGothic" panose="020B0600070205080204" pitchFamily="34" charset="-128"/>
                    </a:rPr>
                    <a:t>ssthresh = cwnd/2</a:t>
                  </a:r>
                  <a:endParaRPr lang="en-US" altLang="zh-CN" sz="100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a:latin typeface="Arial" panose="020B0604020202090204" pitchFamily="34" charset="0"/>
                      <a:ea typeface="MS PGothic" panose="020B0600070205080204" pitchFamily="34" charset="-128"/>
                    </a:rPr>
                    <a:t>cwnd = 1 MSS</a:t>
                  </a:r>
                  <a:endParaRPr lang="en-US" altLang="zh-CN" sz="100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a:latin typeface="Arial" panose="020B0604020202090204" pitchFamily="34" charset="0"/>
                      <a:ea typeface="MS PGothic" panose="020B0600070205080204" pitchFamily="34" charset="-128"/>
                    </a:rPr>
                    <a:t>dupACKcount = 0</a:t>
                  </a:r>
                  <a:endParaRPr lang="en-US" altLang="zh-CN" sz="100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i="1">
                      <a:latin typeface="Arial" panose="020B0604020202090204" pitchFamily="34" charset="0"/>
                      <a:ea typeface="MS PGothic" panose="020B0600070205080204" pitchFamily="34" charset="-128"/>
                    </a:rPr>
                    <a:t>retransmit missing segment</a:t>
                  </a:r>
                  <a:r>
                    <a:rPr lang="en-US" altLang="zh-CN" sz="1200">
                      <a:latin typeface="Arial" panose="020B0604020202090204" pitchFamily="34" charset="0"/>
                      <a:ea typeface="MS PGothic" panose="020B0600070205080204" pitchFamily="34" charset="-128"/>
                    </a:rPr>
                    <a:t> </a:t>
                  </a:r>
                  <a:endParaRPr lang="en-US" altLang="zh-CN" sz="1200">
                    <a:latin typeface="Arial" panose="020B0604020202090204" pitchFamily="34" charset="0"/>
                    <a:ea typeface="MS PGothic" panose="020B0600070205080204" pitchFamily="34" charset="-128"/>
                  </a:endParaRPr>
                </a:p>
              </p:txBody>
            </p:sp>
            <p:sp>
              <p:nvSpPr>
                <p:cNvPr id="13" name="Line 174"/>
                <p:cNvSpPr>
                  <a:spLocks noChangeShapeType="1"/>
                </p:cNvSpPr>
                <p:nvPr/>
              </p:nvSpPr>
              <p:spPr bwMode="auto">
                <a:xfrm>
                  <a:off x="2491" y="1857"/>
                  <a:ext cx="69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10" name="Line 175"/>
              <p:cNvSpPr>
                <a:spLocks noChangeShapeType="1"/>
              </p:cNvSpPr>
              <p:nvPr/>
            </p:nvSpPr>
            <p:spPr bwMode="auto">
              <a:xfrm flipH="1">
                <a:off x="2168" y="1734"/>
                <a:ext cx="1344" cy="0"/>
              </a:xfrm>
              <a:prstGeom prst="line">
                <a:avLst/>
              </a:prstGeom>
              <a:noFill/>
              <a:ln w="9525">
                <a:solidFill>
                  <a:schemeClr val="tx1"/>
                </a:solidFill>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grpSp>
          <p:nvGrpSpPr>
            <p:cNvPr id="14" name="Group 239"/>
            <p:cNvGrpSpPr/>
            <p:nvPr/>
          </p:nvGrpSpPr>
          <p:grpSpPr bwMode="auto">
            <a:xfrm>
              <a:off x="5059363" y="2495550"/>
              <a:ext cx="2133600" cy="398463"/>
              <a:chOff x="2187" y="1427"/>
              <a:chExt cx="1344" cy="251"/>
            </a:xfrm>
          </p:grpSpPr>
          <p:sp>
            <p:nvSpPr>
              <p:cNvPr id="15" name="Line 176"/>
              <p:cNvSpPr>
                <a:spLocks noChangeShapeType="1"/>
              </p:cNvSpPr>
              <p:nvPr/>
            </p:nvSpPr>
            <p:spPr bwMode="auto">
              <a:xfrm flipH="1">
                <a:off x="2187" y="1673"/>
                <a:ext cx="1344" cy="0"/>
              </a:xfrm>
              <a:prstGeom prst="line">
                <a:avLst/>
              </a:prstGeom>
              <a:noFill/>
              <a:ln w="9525">
                <a:solidFill>
                  <a:schemeClr val="tx1"/>
                </a:solidFill>
                <a:round/>
                <a:head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16" name="Text Box 181"/>
              <p:cNvSpPr txBox="1">
                <a:spLocks noChangeArrowheads="1"/>
              </p:cNvSpPr>
              <p:nvPr/>
            </p:nvSpPr>
            <p:spPr bwMode="auto">
              <a:xfrm>
                <a:off x="2740" y="1543"/>
                <a:ext cx="171" cy="1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a:latin typeface="Symbol" panose="05050102010706020507" pitchFamily="18" charset="2"/>
                    <a:ea typeface="MS PGothic" panose="020B0600070205080204" pitchFamily="34" charset="-128"/>
                  </a:rPr>
                  <a:t>L</a:t>
                </a:r>
                <a:endParaRPr lang="en-US" altLang="zh-CN" sz="1200">
                  <a:latin typeface="Symbol" panose="05050102010706020507" pitchFamily="18" charset="2"/>
                  <a:ea typeface="MS PGothic" panose="020B0600070205080204" pitchFamily="34" charset="-128"/>
                </a:endParaRPr>
              </a:p>
            </p:txBody>
          </p:sp>
          <p:sp>
            <p:nvSpPr>
              <p:cNvPr id="17" name="Line 182"/>
              <p:cNvSpPr>
                <a:spLocks noChangeShapeType="1"/>
              </p:cNvSpPr>
              <p:nvPr/>
            </p:nvSpPr>
            <p:spPr bwMode="auto">
              <a:xfrm>
                <a:off x="2572" y="1554"/>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nvGrpSpPr>
              <p:cNvPr id="18" name="Group 183"/>
              <p:cNvGrpSpPr/>
              <p:nvPr/>
            </p:nvGrpSpPr>
            <p:grpSpPr bwMode="auto">
              <a:xfrm>
                <a:off x="2486" y="1427"/>
                <a:ext cx="694" cy="154"/>
                <a:chOff x="2458" y="1450"/>
                <a:chExt cx="694" cy="154"/>
              </a:xfrm>
            </p:grpSpPr>
            <p:sp>
              <p:nvSpPr>
                <p:cNvPr id="19" name="Text Box 184"/>
                <p:cNvSpPr txBox="1">
                  <a:spLocks noChangeArrowheads="1"/>
                </p:cNvSpPr>
                <p:nvPr/>
              </p:nvSpPr>
              <p:spPr bwMode="auto">
                <a:xfrm>
                  <a:off x="2458" y="1450"/>
                  <a:ext cx="694"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cwnd &gt; ssthresh</a:t>
                  </a:r>
                  <a:endParaRPr lang="en-US" altLang="zh-CN" sz="1000">
                    <a:latin typeface="Arial" panose="020B0604020202090204" pitchFamily="34" charset="0"/>
                    <a:ea typeface="MS PGothic" panose="020B0600070205080204" pitchFamily="34" charset="-128"/>
                  </a:endParaRPr>
                </a:p>
              </p:txBody>
            </p:sp>
            <p:sp>
              <p:nvSpPr>
                <p:cNvPr id="20" name="Line 185"/>
                <p:cNvSpPr>
                  <a:spLocks noChangeShapeType="1"/>
                </p:cNvSpPr>
                <p:nvPr/>
              </p:nvSpPr>
              <p:spPr bwMode="auto">
                <a:xfrm>
                  <a:off x="2724" y="1557"/>
                  <a:ext cx="4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21" name="Group 242"/>
            <p:cNvGrpSpPr/>
            <p:nvPr/>
          </p:nvGrpSpPr>
          <p:grpSpPr bwMode="auto">
            <a:xfrm>
              <a:off x="7173913" y="1433513"/>
              <a:ext cx="2682875" cy="2365375"/>
              <a:chOff x="3519" y="786"/>
              <a:chExt cx="1690" cy="1490"/>
            </a:xfrm>
          </p:grpSpPr>
          <p:grpSp>
            <p:nvGrpSpPr>
              <p:cNvPr id="22" name="Group 164"/>
              <p:cNvGrpSpPr/>
              <p:nvPr/>
            </p:nvGrpSpPr>
            <p:grpSpPr bwMode="auto">
              <a:xfrm>
                <a:off x="3602" y="1330"/>
                <a:ext cx="817" cy="754"/>
                <a:chOff x="2293" y="2021"/>
                <a:chExt cx="817" cy="754"/>
              </a:xfrm>
            </p:grpSpPr>
            <p:sp>
              <p:nvSpPr>
                <p:cNvPr id="34" name="Oval 165"/>
                <p:cNvSpPr>
                  <a:spLocks noChangeArrowheads="1"/>
                </p:cNvSpPr>
                <p:nvPr/>
              </p:nvSpPr>
              <p:spPr bwMode="auto">
                <a:xfrm>
                  <a:off x="2293" y="2021"/>
                  <a:ext cx="800" cy="754"/>
                </a:xfrm>
                <a:prstGeom prst="ellipse">
                  <a:avLst/>
                </a:prstGeom>
                <a:solidFill>
                  <a:schemeClr val="accent1"/>
                </a:solidFill>
                <a:ln w="9525">
                  <a:solidFill>
                    <a:schemeClr val="tx1"/>
                  </a:solidFill>
                  <a:round/>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sp>
              <p:nvSpPr>
                <p:cNvPr id="35" name="Text Box 166"/>
                <p:cNvSpPr txBox="1">
                  <a:spLocks noChangeArrowheads="1"/>
                </p:cNvSpPr>
                <p:nvPr/>
              </p:nvSpPr>
              <p:spPr bwMode="auto">
                <a:xfrm>
                  <a:off x="2298" y="2191"/>
                  <a:ext cx="812"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800" dirty="0">
                      <a:latin typeface="Arial" panose="020B0604020202090204" pitchFamily="34" charset="0"/>
                      <a:ea typeface="MS PGothic" panose="020B0600070205080204" pitchFamily="34" charset="-128"/>
                    </a:rPr>
                    <a:t>congestion</a:t>
                  </a:r>
                  <a:endParaRPr lang="en-US" altLang="zh-CN" sz="1800" dirty="0">
                    <a:latin typeface="Arial" panose="020B0604020202090204" pitchFamily="34" charset="0"/>
                    <a:ea typeface="MS PGothic" panose="020B0600070205080204" pitchFamily="34" charset="-128"/>
                  </a:endParaRPr>
                </a:p>
                <a:p>
                  <a:pPr eaLnBrk="1" hangingPunct="1">
                    <a:spcBef>
                      <a:spcPct val="0"/>
                    </a:spcBef>
                    <a:buFontTx/>
                    <a:buNone/>
                  </a:pPr>
                  <a:r>
                    <a:rPr lang="en-US" altLang="zh-CN" sz="1800" dirty="0">
                      <a:latin typeface="Arial" panose="020B0604020202090204" pitchFamily="34" charset="0"/>
                      <a:ea typeface="MS PGothic" panose="020B0600070205080204" pitchFamily="34" charset="-128"/>
                    </a:rPr>
                    <a:t>avoidance </a:t>
                  </a:r>
                  <a:endParaRPr lang="en-US" altLang="zh-CN" sz="1800" dirty="0">
                    <a:latin typeface="Arial" panose="020B0604020202090204" pitchFamily="34" charset="0"/>
                    <a:ea typeface="MS PGothic" panose="020B0600070205080204" pitchFamily="34" charset="-128"/>
                  </a:endParaRPr>
                </a:p>
                <a:p>
                  <a:pPr eaLnBrk="1" hangingPunct="1">
                    <a:spcBef>
                      <a:spcPct val="0"/>
                    </a:spcBef>
                    <a:buFontTx/>
                    <a:buNone/>
                  </a:pPr>
                  <a:endParaRPr lang="en-US" altLang="zh-CN" sz="1800" dirty="0">
                    <a:latin typeface="Arial" panose="020B0604020202090204" pitchFamily="34" charset="0"/>
                    <a:ea typeface="MS PGothic" panose="020B0600070205080204" pitchFamily="34" charset="-128"/>
                  </a:endParaRPr>
                </a:p>
              </p:txBody>
            </p:sp>
          </p:grpSp>
          <p:grpSp>
            <p:nvGrpSpPr>
              <p:cNvPr id="23" name="Group 190"/>
              <p:cNvGrpSpPr/>
              <p:nvPr/>
            </p:nvGrpSpPr>
            <p:grpSpPr bwMode="auto">
              <a:xfrm>
                <a:off x="3519" y="786"/>
                <a:ext cx="1422" cy="546"/>
                <a:chOff x="3542" y="904"/>
                <a:chExt cx="1422" cy="546"/>
              </a:xfrm>
            </p:grpSpPr>
            <p:sp>
              <p:nvSpPr>
                <p:cNvPr id="30" name="Text Box 191"/>
                <p:cNvSpPr txBox="1">
                  <a:spLocks noChangeArrowheads="1"/>
                </p:cNvSpPr>
                <p:nvPr/>
              </p:nvSpPr>
              <p:spPr bwMode="auto">
                <a:xfrm>
                  <a:off x="3542" y="1037"/>
                  <a:ext cx="142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90000"/>
                    </a:lnSpc>
                    <a:spcBef>
                      <a:spcPct val="0"/>
                    </a:spcBef>
                    <a:buFontTx/>
                    <a:buNone/>
                  </a:pP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a:t>
                  </a: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MSS    (MSS/</a:t>
                  </a: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a:t>
                  </a:r>
                  <a:endParaRPr lang="en-US" altLang="zh-CN" sz="1000" dirty="0">
                    <a:latin typeface="Arial" panose="020B0604020202090204" pitchFamily="34" charset="0"/>
                    <a:ea typeface="MS PGothic" panose="020B0600070205080204" pitchFamily="34" charset="-128"/>
                  </a:endParaRPr>
                </a:p>
                <a:p>
                  <a:pPr eaLnBrk="1" hangingPunct="1">
                    <a:lnSpc>
                      <a:spcPct val="90000"/>
                    </a:lnSpc>
                    <a:spcBef>
                      <a:spcPct val="0"/>
                    </a:spcBef>
                    <a:buFontTx/>
                    <a:buNone/>
                  </a:pPr>
                  <a:r>
                    <a:rPr lang="en-US" altLang="zh-CN" sz="1000" dirty="0" err="1">
                      <a:latin typeface="Arial" panose="020B0604020202090204" pitchFamily="34" charset="0"/>
                      <a:ea typeface="MS PGothic" panose="020B0600070205080204" pitchFamily="34" charset="-128"/>
                    </a:rPr>
                    <a:t>dupACKcount</a:t>
                  </a:r>
                  <a:r>
                    <a:rPr lang="en-US" altLang="zh-CN" sz="1000" dirty="0">
                      <a:latin typeface="Arial" panose="020B0604020202090204" pitchFamily="34" charset="0"/>
                      <a:ea typeface="MS PGothic" panose="020B0600070205080204" pitchFamily="34" charset="-128"/>
                    </a:rPr>
                    <a:t> = 0</a:t>
                  </a:r>
                  <a:endParaRPr lang="en-US" altLang="zh-CN" sz="1000" dirty="0">
                    <a:latin typeface="Arial" panose="020B0604020202090204" pitchFamily="34" charset="0"/>
                    <a:ea typeface="MS PGothic" panose="020B0600070205080204" pitchFamily="34" charset="-128"/>
                  </a:endParaRPr>
                </a:p>
                <a:p>
                  <a:pPr eaLnBrk="1" hangingPunct="1">
                    <a:lnSpc>
                      <a:spcPct val="90000"/>
                    </a:lnSpc>
                    <a:spcBef>
                      <a:spcPct val="0"/>
                    </a:spcBef>
                    <a:buFontTx/>
                    <a:buNone/>
                  </a:pPr>
                  <a:r>
                    <a:rPr lang="en-US" altLang="zh-CN" sz="1000" i="1" dirty="0">
                      <a:latin typeface="Arial" panose="020B0604020202090204" pitchFamily="34" charset="0"/>
                      <a:ea typeface="MS PGothic" panose="020B0600070205080204" pitchFamily="34" charset="-128"/>
                    </a:rPr>
                    <a:t>transmit new segment(s), as allowed</a:t>
                  </a:r>
                  <a:endParaRPr lang="en-US" altLang="zh-CN" sz="1000" i="1" dirty="0">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i="1" dirty="0">
                    <a:latin typeface="Arial" panose="020B0604020202090204" pitchFamily="34" charset="0"/>
                    <a:ea typeface="MS PGothic" panose="020B0600070205080204" pitchFamily="34" charset="-128"/>
                  </a:endParaRPr>
                </a:p>
              </p:txBody>
            </p:sp>
            <p:sp>
              <p:nvSpPr>
                <p:cNvPr id="31" name="Line 192"/>
                <p:cNvSpPr>
                  <a:spLocks noChangeShapeType="1"/>
                </p:cNvSpPr>
                <p:nvPr/>
              </p:nvSpPr>
              <p:spPr bwMode="auto">
                <a:xfrm>
                  <a:off x="3976" y="1054"/>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2" name="Text Box 193"/>
                <p:cNvSpPr txBox="1">
                  <a:spLocks noChangeArrowheads="1"/>
                </p:cNvSpPr>
                <p:nvPr/>
              </p:nvSpPr>
              <p:spPr bwMode="auto">
                <a:xfrm>
                  <a:off x="4014" y="923"/>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new ACK</a:t>
                  </a:r>
                  <a:endParaRPr lang="en-US" altLang="zh-CN" sz="1000">
                    <a:latin typeface="Arial" panose="020B0604020202090204" pitchFamily="34" charset="0"/>
                    <a:ea typeface="MS PGothic" panose="020B0600070205080204" pitchFamily="34" charset="-128"/>
                  </a:endParaRPr>
                </a:p>
              </p:txBody>
            </p:sp>
            <p:sp>
              <p:nvSpPr>
                <p:cNvPr id="33" name="Text Box 194"/>
                <p:cNvSpPr txBox="1">
                  <a:spLocks noChangeArrowheads="1"/>
                </p:cNvSpPr>
                <p:nvPr/>
              </p:nvSpPr>
              <p:spPr bwMode="auto">
                <a:xfrm>
                  <a:off x="4311" y="904"/>
                  <a:ext cx="164"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2400">
                      <a:ea typeface="MS PGothic" panose="020B0600070205080204" pitchFamily="34" charset="-128"/>
                    </a:rPr>
                    <a:t>.</a:t>
                  </a:r>
                  <a:endParaRPr lang="en-US" altLang="zh-CN" sz="2400">
                    <a:ea typeface="MS PGothic" panose="020B0600070205080204" pitchFamily="34" charset="-128"/>
                  </a:endParaRPr>
                </a:p>
              </p:txBody>
            </p:sp>
          </p:grpSp>
          <p:sp>
            <p:nvSpPr>
              <p:cNvPr id="24" name="Freeform 195"/>
              <p:cNvSpPr/>
              <p:nvPr/>
            </p:nvSpPr>
            <p:spPr bwMode="auto">
              <a:xfrm rot="9705213">
                <a:off x="4212" y="1145"/>
                <a:ext cx="333" cy="452"/>
              </a:xfrm>
              <a:custGeom>
                <a:avLst/>
                <a:gdLst>
                  <a:gd name="T0" fmla="*/ 69 w 376"/>
                  <a:gd name="T1" fmla="*/ 306 h 452"/>
                  <a:gd name="T2" fmla="*/ 15 w 376"/>
                  <a:gd name="T3" fmla="*/ 269 h 452"/>
                  <a:gd name="T4" fmla="*/ 38 w 376"/>
                  <a:gd name="T5" fmla="*/ 0 h 452"/>
                  <a:gd name="T6" fmla="*/ 0 60000 65536"/>
                  <a:gd name="T7" fmla="*/ 0 60000 65536"/>
                  <a:gd name="T8" fmla="*/ 0 60000 65536"/>
                  <a:gd name="T9" fmla="*/ 0 w 376"/>
                  <a:gd name="T10" fmla="*/ 0 h 452"/>
                  <a:gd name="T11" fmla="*/ 376 w 376"/>
                  <a:gd name="T12" fmla="*/ 452 h 452"/>
                </a:gdLst>
                <a:ahLst/>
                <a:cxnLst>
                  <a:cxn ang="T6">
                    <a:pos x="T0" y="T1"/>
                  </a:cxn>
                  <a:cxn ang="T7">
                    <a:pos x="T2" y="T3"/>
                  </a:cxn>
                  <a:cxn ang="T8">
                    <a:pos x="T4" y="T5"/>
                  </a:cxn>
                </a:cxnLst>
                <a:rect l="T9" t="T10" r="T11" b="T12"/>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25" name="Group 196"/>
              <p:cNvGrpSpPr/>
              <p:nvPr/>
            </p:nvGrpSpPr>
            <p:grpSpPr bwMode="auto">
              <a:xfrm>
                <a:off x="4509" y="1909"/>
                <a:ext cx="700" cy="367"/>
                <a:chOff x="4274" y="2922"/>
                <a:chExt cx="700" cy="367"/>
              </a:xfrm>
            </p:grpSpPr>
            <p:sp>
              <p:nvSpPr>
                <p:cNvPr id="27" name="Text Box 197"/>
                <p:cNvSpPr txBox="1">
                  <a:spLocks noChangeArrowheads="1"/>
                </p:cNvSpPr>
                <p:nvPr/>
              </p:nvSpPr>
              <p:spPr bwMode="auto">
                <a:xfrm>
                  <a:off x="4274" y="3062"/>
                  <a:ext cx="7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dupACKcount++</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a:latin typeface="Arial" panose="020B0604020202090204" pitchFamily="34" charset="0"/>
                    <a:ea typeface="MS PGothic" panose="020B0600070205080204" pitchFamily="34" charset="-128"/>
                  </a:endParaRPr>
                </a:p>
              </p:txBody>
            </p:sp>
            <p:sp>
              <p:nvSpPr>
                <p:cNvPr id="28" name="Line 198"/>
                <p:cNvSpPr>
                  <a:spLocks noChangeShapeType="1"/>
                </p:cNvSpPr>
                <p:nvPr/>
              </p:nvSpPr>
              <p:spPr bwMode="auto">
                <a:xfrm>
                  <a:off x="4353" y="3071"/>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29" name="Text Box 199"/>
                <p:cNvSpPr txBox="1">
                  <a:spLocks noChangeArrowheads="1"/>
                </p:cNvSpPr>
                <p:nvPr/>
              </p:nvSpPr>
              <p:spPr bwMode="auto">
                <a:xfrm>
                  <a:off x="4295" y="2922"/>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duplicate ACK</a:t>
                  </a:r>
                  <a:endParaRPr lang="en-US" altLang="zh-CN" sz="1000">
                    <a:latin typeface="Arial" panose="020B0604020202090204" pitchFamily="34" charset="0"/>
                    <a:ea typeface="MS PGothic" panose="020B0600070205080204" pitchFamily="34" charset="-128"/>
                  </a:endParaRPr>
                </a:p>
              </p:txBody>
            </p:sp>
          </p:grpSp>
          <p:sp>
            <p:nvSpPr>
              <p:cNvPr id="26" name="Freeform 200"/>
              <p:cNvSpPr/>
              <p:nvPr/>
            </p:nvSpPr>
            <p:spPr bwMode="auto">
              <a:xfrm rot="-7516021">
                <a:off x="4290" y="1673"/>
                <a:ext cx="333" cy="452"/>
              </a:xfrm>
              <a:custGeom>
                <a:avLst/>
                <a:gdLst>
                  <a:gd name="T0" fmla="*/ 69 w 376"/>
                  <a:gd name="T1" fmla="*/ 306 h 452"/>
                  <a:gd name="T2" fmla="*/ 15 w 376"/>
                  <a:gd name="T3" fmla="*/ 269 h 452"/>
                  <a:gd name="T4" fmla="*/ 38 w 376"/>
                  <a:gd name="T5" fmla="*/ 0 h 452"/>
                  <a:gd name="T6" fmla="*/ 0 60000 65536"/>
                  <a:gd name="T7" fmla="*/ 0 60000 65536"/>
                  <a:gd name="T8" fmla="*/ 0 60000 65536"/>
                  <a:gd name="T9" fmla="*/ 0 w 376"/>
                  <a:gd name="T10" fmla="*/ 0 h 452"/>
                  <a:gd name="T11" fmla="*/ 376 w 376"/>
                  <a:gd name="T12" fmla="*/ 452 h 452"/>
                </a:gdLst>
                <a:ahLst/>
                <a:cxnLst>
                  <a:cxn ang="T6">
                    <a:pos x="T0" y="T1"/>
                  </a:cxn>
                  <a:cxn ang="T7">
                    <a:pos x="T2" y="T3"/>
                  </a:cxn>
                  <a:cxn ang="T8">
                    <a:pos x="T4" y="T5"/>
                  </a:cxn>
                </a:cxnLst>
                <a:rect l="T9" t="T10" r="T11" b="T12"/>
                <a:pathLst>
                  <a:path w="376" h="452">
                    <a:moveTo>
                      <a:pt x="376" y="306"/>
                    </a:moveTo>
                    <a:cubicBezTo>
                      <a:pt x="332" y="380"/>
                      <a:pt x="164" y="452"/>
                      <a:pt x="82" y="269"/>
                    </a:cubicBezTo>
                    <a:cubicBezTo>
                      <a:pt x="0" y="86"/>
                      <a:pt x="66" y="18"/>
                      <a:pt x="208" y="0"/>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36" name="Group 245"/>
            <p:cNvGrpSpPr/>
            <p:nvPr/>
          </p:nvGrpSpPr>
          <p:grpSpPr bwMode="auto">
            <a:xfrm>
              <a:off x="5616575" y="4884738"/>
              <a:ext cx="3279775" cy="1717675"/>
              <a:chOff x="2538" y="2960"/>
              <a:chExt cx="2066" cy="1082"/>
            </a:xfrm>
          </p:grpSpPr>
          <p:grpSp>
            <p:nvGrpSpPr>
              <p:cNvPr id="37" name="Group 167"/>
              <p:cNvGrpSpPr/>
              <p:nvPr/>
            </p:nvGrpSpPr>
            <p:grpSpPr bwMode="auto">
              <a:xfrm>
                <a:off x="2538" y="2960"/>
                <a:ext cx="800" cy="754"/>
                <a:chOff x="2454" y="3045"/>
                <a:chExt cx="800" cy="754"/>
              </a:xfrm>
            </p:grpSpPr>
            <p:sp>
              <p:nvSpPr>
                <p:cNvPr id="45" name="Oval 168"/>
                <p:cNvSpPr>
                  <a:spLocks noChangeArrowheads="1"/>
                </p:cNvSpPr>
                <p:nvPr/>
              </p:nvSpPr>
              <p:spPr bwMode="auto">
                <a:xfrm>
                  <a:off x="2454" y="3045"/>
                  <a:ext cx="800" cy="754"/>
                </a:xfrm>
                <a:prstGeom prst="ellipse">
                  <a:avLst/>
                </a:prstGeom>
                <a:solidFill>
                  <a:schemeClr val="accent1"/>
                </a:solidFill>
                <a:ln w="9525">
                  <a:solidFill>
                    <a:schemeClr val="tx1"/>
                  </a:solidFill>
                  <a:round/>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sp>
              <p:nvSpPr>
                <p:cNvPr id="46" name="Text Box 169"/>
                <p:cNvSpPr txBox="1">
                  <a:spLocks noChangeArrowheads="1"/>
                </p:cNvSpPr>
                <p:nvPr/>
              </p:nvSpPr>
              <p:spPr bwMode="auto">
                <a:xfrm>
                  <a:off x="2796" y="3212"/>
                  <a:ext cx="15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800">
                      <a:latin typeface="Arial" panose="020B0604020202090204" pitchFamily="34" charset="0"/>
                      <a:ea typeface="MS PGothic" panose="020B0600070205080204" pitchFamily="34" charset="-128"/>
                    </a:rPr>
                    <a:t> </a:t>
                  </a:r>
                  <a:endParaRPr lang="en-US" altLang="zh-CN" sz="1800">
                    <a:latin typeface="Arial" panose="020B0604020202090204" pitchFamily="34" charset="0"/>
                    <a:ea typeface="MS PGothic" panose="020B0600070205080204" pitchFamily="34" charset="-128"/>
                  </a:endParaRPr>
                </a:p>
                <a:p>
                  <a:pPr eaLnBrk="1" hangingPunct="1">
                    <a:spcBef>
                      <a:spcPct val="0"/>
                    </a:spcBef>
                    <a:buFontTx/>
                    <a:buNone/>
                  </a:pPr>
                  <a:endParaRPr lang="en-US" altLang="zh-CN" sz="1800">
                    <a:latin typeface="Arial" panose="020B0604020202090204" pitchFamily="34" charset="0"/>
                    <a:ea typeface="MS PGothic" panose="020B0600070205080204" pitchFamily="34" charset="-128"/>
                  </a:endParaRPr>
                </a:p>
              </p:txBody>
            </p:sp>
            <p:sp>
              <p:nvSpPr>
                <p:cNvPr id="47" name="Text Box 170"/>
                <p:cNvSpPr txBox="1">
                  <a:spLocks noChangeArrowheads="1"/>
                </p:cNvSpPr>
                <p:nvPr/>
              </p:nvSpPr>
              <p:spPr bwMode="auto">
                <a:xfrm>
                  <a:off x="2510" y="3204"/>
                  <a:ext cx="708" cy="5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ctr" eaLnBrk="1" hangingPunct="1">
                    <a:spcBef>
                      <a:spcPct val="0"/>
                    </a:spcBef>
                    <a:buFontTx/>
                    <a:buNone/>
                  </a:pPr>
                  <a:r>
                    <a:rPr lang="en-US" altLang="zh-CN" sz="1800">
                      <a:latin typeface="Arial" panose="020B0604020202090204" pitchFamily="34" charset="0"/>
                      <a:ea typeface="MS PGothic" panose="020B0600070205080204" pitchFamily="34" charset="-128"/>
                    </a:rPr>
                    <a:t>fast</a:t>
                  </a:r>
                  <a:endParaRPr lang="en-US" altLang="zh-CN" sz="1800">
                    <a:latin typeface="Arial" panose="020B0604020202090204" pitchFamily="34" charset="0"/>
                    <a:ea typeface="MS PGothic" panose="020B0600070205080204" pitchFamily="34" charset="-128"/>
                  </a:endParaRPr>
                </a:p>
                <a:p>
                  <a:pPr algn="ctr" eaLnBrk="1" hangingPunct="1">
                    <a:spcBef>
                      <a:spcPct val="0"/>
                    </a:spcBef>
                    <a:buFontTx/>
                    <a:buNone/>
                  </a:pPr>
                  <a:r>
                    <a:rPr lang="en-US" altLang="zh-CN" sz="1800">
                      <a:latin typeface="Arial" panose="020B0604020202090204" pitchFamily="34" charset="0"/>
                      <a:ea typeface="MS PGothic" panose="020B0600070205080204" pitchFamily="34" charset="-128"/>
                    </a:rPr>
                    <a:t>recovery </a:t>
                  </a:r>
                  <a:endParaRPr lang="en-US" altLang="zh-CN" sz="1800">
                    <a:latin typeface="Arial" panose="020B0604020202090204" pitchFamily="34" charset="0"/>
                    <a:ea typeface="MS PGothic" panose="020B0600070205080204" pitchFamily="34" charset="-128"/>
                  </a:endParaRPr>
                </a:p>
                <a:p>
                  <a:pPr algn="ctr" eaLnBrk="1" hangingPunct="1">
                    <a:spcBef>
                      <a:spcPct val="0"/>
                    </a:spcBef>
                    <a:buFontTx/>
                    <a:buNone/>
                  </a:pPr>
                  <a:endParaRPr lang="en-US" altLang="zh-CN" sz="1800">
                    <a:latin typeface="Arial" panose="020B0604020202090204" pitchFamily="34" charset="0"/>
                    <a:ea typeface="MS PGothic" panose="020B0600070205080204" pitchFamily="34" charset="-128"/>
                  </a:endParaRPr>
                </a:p>
              </p:txBody>
            </p:sp>
          </p:grpSp>
          <p:sp>
            <p:nvSpPr>
              <p:cNvPr id="38" name="Freeform 220"/>
              <p:cNvSpPr/>
              <p:nvPr/>
            </p:nvSpPr>
            <p:spPr bwMode="auto">
              <a:xfrm>
                <a:off x="2775" y="3708"/>
                <a:ext cx="384" cy="161"/>
              </a:xfrm>
              <a:custGeom>
                <a:avLst/>
                <a:gdLst>
                  <a:gd name="T0" fmla="*/ 317 w 384"/>
                  <a:gd name="T1" fmla="*/ 0 h 161"/>
                  <a:gd name="T2" fmla="*/ 189 w 384"/>
                  <a:gd name="T3" fmla="*/ 155 h 161"/>
                  <a:gd name="T4" fmla="*/ 59 w 384"/>
                  <a:gd name="T5" fmla="*/ 13 h 161"/>
                  <a:gd name="T6" fmla="*/ 0 60000 65536"/>
                  <a:gd name="T7" fmla="*/ 0 60000 65536"/>
                  <a:gd name="T8" fmla="*/ 0 60000 65536"/>
                  <a:gd name="T9" fmla="*/ 0 w 384"/>
                  <a:gd name="T10" fmla="*/ 0 h 161"/>
                  <a:gd name="T11" fmla="*/ 384 w 384"/>
                  <a:gd name="T12" fmla="*/ 161 h 161"/>
                </a:gdLst>
                <a:ahLst/>
                <a:cxnLst>
                  <a:cxn ang="T6">
                    <a:pos x="T0" y="T1"/>
                  </a:cxn>
                  <a:cxn ang="T7">
                    <a:pos x="T2" y="T3"/>
                  </a:cxn>
                  <a:cxn ang="T8">
                    <a:pos x="T4" y="T5"/>
                  </a:cxn>
                </a:cxnLst>
                <a:rect l="T9" t="T10" r="T11" b="T12"/>
                <a:pathLst>
                  <a:path w="384" h="161">
                    <a:moveTo>
                      <a:pt x="317" y="0"/>
                    </a:moveTo>
                    <a:cubicBezTo>
                      <a:pt x="384" y="42"/>
                      <a:pt x="378" y="149"/>
                      <a:pt x="189" y="155"/>
                    </a:cubicBezTo>
                    <a:cubicBezTo>
                      <a:pt x="0" y="161"/>
                      <a:pt x="3" y="87"/>
                      <a:pt x="59" y="13"/>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39" name="Group 221"/>
              <p:cNvGrpSpPr/>
              <p:nvPr/>
            </p:nvGrpSpPr>
            <p:grpSpPr bwMode="auto">
              <a:xfrm>
                <a:off x="3191" y="3592"/>
                <a:ext cx="1413" cy="450"/>
                <a:chOff x="3542" y="3496"/>
                <a:chExt cx="1413" cy="450"/>
              </a:xfrm>
            </p:grpSpPr>
            <p:sp>
              <p:nvSpPr>
                <p:cNvPr id="42" name="Text Box 222"/>
                <p:cNvSpPr txBox="1">
                  <a:spLocks noChangeArrowheads="1"/>
                </p:cNvSpPr>
                <p:nvPr/>
              </p:nvSpPr>
              <p:spPr bwMode="auto">
                <a:xfrm>
                  <a:off x="3546" y="3632"/>
                  <a:ext cx="1409" cy="31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5000"/>
                    </a:lnSpc>
                    <a:spcBef>
                      <a:spcPct val="0"/>
                    </a:spcBef>
                    <a:buFontTx/>
                    <a:buNone/>
                  </a:pP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a:t>
                  </a: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MSS</a:t>
                  </a:r>
                  <a:endParaRPr lang="en-US" altLang="zh-CN" sz="1000" dirty="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i="1" dirty="0">
                      <a:latin typeface="Arial" panose="020B0604020202090204" pitchFamily="34" charset="0"/>
                      <a:ea typeface="MS PGothic" panose="020B0600070205080204" pitchFamily="34" charset="-128"/>
                    </a:rPr>
                    <a:t>transmit new segment(s), as allowed</a:t>
                  </a:r>
                  <a:endParaRPr lang="en-US" altLang="zh-CN" sz="1000" i="1" dirty="0">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i="1" dirty="0">
                    <a:latin typeface="Arial" panose="020B0604020202090204" pitchFamily="34" charset="0"/>
                    <a:ea typeface="MS PGothic" panose="020B0600070205080204" pitchFamily="34" charset="-128"/>
                  </a:endParaRPr>
                </a:p>
              </p:txBody>
            </p:sp>
            <p:sp>
              <p:nvSpPr>
                <p:cNvPr id="43" name="Line 223"/>
                <p:cNvSpPr>
                  <a:spLocks noChangeShapeType="1"/>
                </p:cNvSpPr>
                <p:nvPr/>
              </p:nvSpPr>
              <p:spPr bwMode="auto">
                <a:xfrm>
                  <a:off x="3600" y="3645"/>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44" name="Text Box 224"/>
                <p:cNvSpPr txBox="1">
                  <a:spLocks noChangeArrowheads="1"/>
                </p:cNvSpPr>
                <p:nvPr/>
              </p:nvSpPr>
              <p:spPr bwMode="auto">
                <a:xfrm>
                  <a:off x="3542" y="3496"/>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dirty="0">
                      <a:latin typeface="Arial" panose="020B0604020202090204" pitchFamily="34" charset="0"/>
                      <a:ea typeface="MS PGothic" panose="020B0600070205080204" pitchFamily="34" charset="-128"/>
                    </a:rPr>
                    <a:t>duplicate ACK</a:t>
                  </a:r>
                  <a:endParaRPr lang="en-US" altLang="zh-CN" sz="1000" dirty="0">
                    <a:latin typeface="Arial" panose="020B0604020202090204" pitchFamily="34" charset="0"/>
                    <a:ea typeface="MS PGothic" panose="020B0600070205080204" pitchFamily="34" charset="-128"/>
                  </a:endParaRPr>
                </a:p>
              </p:txBody>
            </p:sp>
          </p:grpSp>
        </p:grpSp>
        <p:grpSp>
          <p:nvGrpSpPr>
            <p:cNvPr id="48" name="Group 246"/>
            <p:cNvGrpSpPr/>
            <p:nvPr/>
          </p:nvGrpSpPr>
          <p:grpSpPr bwMode="auto">
            <a:xfrm>
              <a:off x="2516188" y="3565525"/>
              <a:ext cx="3724275" cy="1927225"/>
              <a:chOff x="585" y="2129"/>
              <a:chExt cx="2346" cy="1214"/>
            </a:xfrm>
          </p:grpSpPr>
          <p:grpSp>
            <p:nvGrpSpPr>
              <p:cNvPr id="49" name="Group 212"/>
              <p:cNvGrpSpPr/>
              <p:nvPr/>
            </p:nvGrpSpPr>
            <p:grpSpPr bwMode="auto">
              <a:xfrm>
                <a:off x="585" y="2818"/>
                <a:ext cx="1095" cy="525"/>
                <a:chOff x="444" y="2768"/>
                <a:chExt cx="1095" cy="525"/>
              </a:xfrm>
            </p:grpSpPr>
            <p:sp>
              <p:nvSpPr>
                <p:cNvPr id="56" name="Text Box 213"/>
                <p:cNvSpPr txBox="1">
                  <a:spLocks noChangeArrowheads="1"/>
                </p:cNvSpPr>
                <p:nvPr/>
              </p:nvSpPr>
              <p:spPr bwMode="auto">
                <a:xfrm>
                  <a:off x="444" y="2912"/>
                  <a:ext cx="109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ssthresh= cwnd/2</a:t>
                  </a:r>
                  <a:endParaRPr lang="en-US" altLang="zh-CN" sz="1000">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cwnd = ssthresh + 3</a:t>
                  </a:r>
                  <a:endParaRPr lang="en-US" altLang="zh-CN" sz="1000">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r>
                    <a:rPr lang="en-US" altLang="zh-CN" sz="1000" i="1">
                      <a:latin typeface="Arial" panose="020B0604020202090204" pitchFamily="34" charset="0"/>
                      <a:ea typeface="MS PGothic" panose="020B0600070205080204" pitchFamily="34" charset="-128"/>
                    </a:rPr>
                    <a:t>retransmit missing segment</a:t>
                  </a:r>
                  <a:endParaRPr lang="en-US" altLang="zh-CN" sz="1000" i="1">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endParaRPr lang="en-US" altLang="zh-CN" sz="1200">
                    <a:latin typeface="Arial" panose="020B0604020202090204" pitchFamily="34" charset="0"/>
                    <a:ea typeface="MS PGothic" panose="020B0600070205080204" pitchFamily="34" charset="-128"/>
                  </a:endParaRPr>
                </a:p>
              </p:txBody>
            </p:sp>
            <p:sp>
              <p:nvSpPr>
                <p:cNvPr id="57" name="Line 214"/>
                <p:cNvSpPr>
                  <a:spLocks noChangeShapeType="1"/>
                </p:cNvSpPr>
                <p:nvPr/>
              </p:nvSpPr>
              <p:spPr bwMode="auto">
                <a:xfrm>
                  <a:off x="925" y="2913"/>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8" name="Text Box 215"/>
                <p:cNvSpPr txBox="1">
                  <a:spLocks noChangeArrowheads="1"/>
                </p:cNvSpPr>
                <p:nvPr/>
              </p:nvSpPr>
              <p:spPr bwMode="auto">
                <a:xfrm>
                  <a:off x="751" y="2768"/>
                  <a:ext cx="7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dupACKcount == 3</a:t>
                  </a:r>
                  <a:endParaRPr lang="en-US" altLang="zh-CN" sz="1000">
                    <a:latin typeface="Arial" panose="020B0604020202090204" pitchFamily="34" charset="0"/>
                    <a:ea typeface="MS PGothic" panose="020B0600070205080204" pitchFamily="34" charset="-128"/>
                  </a:endParaRPr>
                </a:p>
              </p:txBody>
            </p:sp>
          </p:grpSp>
          <p:grpSp>
            <p:nvGrpSpPr>
              <p:cNvPr id="50" name="Group 216"/>
              <p:cNvGrpSpPr/>
              <p:nvPr/>
            </p:nvGrpSpPr>
            <p:grpSpPr bwMode="auto">
              <a:xfrm>
                <a:off x="1813" y="2454"/>
                <a:ext cx="1118" cy="519"/>
                <a:chOff x="419" y="2872"/>
                <a:chExt cx="1118" cy="519"/>
              </a:xfrm>
            </p:grpSpPr>
            <p:sp>
              <p:nvSpPr>
                <p:cNvPr id="53" name="Text Box 217"/>
                <p:cNvSpPr txBox="1">
                  <a:spLocks noChangeArrowheads="1"/>
                </p:cNvSpPr>
                <p:nvPr/>
              </p:nvSpPr>
              <p:spPr bwMode="auto">
                <a:xfrm>
                  <a:off x="439" y="2872"/>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timeout</a:t>
                  </a:r>
                  <a:endParaRPr lang="en-US" altLang="zh-CN" sz="1000">
                    <a:latin typeface="Arial" panose="020B0604020202090204" pitchFamily="34" charset="0"/>
                    <a:ea typeface="MS PGothic" panose="020B0600070205080204" pitchFamily="34" charset="-128"/>
                  </a:endParaRPr>
                </a:p>
              </p:txBody>
            </p:sp>
            <p:sp>
              <p:nvSpPr>
                <p:cNvPr id="54" name="Text Box 218"/>
                <p:cNvSpPr txBox="1">
                  <a:spLocks noChangeArrowheads="1"/>
                </p:cNvSpPr>
                <p:nvPr/>
              </p:nvSpPr>
              <p:spPr bwMode="auto">
                <a:xfrm>
                  <a:off x="419" y="2989"/>
                  <a:ext cx="1118" cy="40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5000"/>
                    </a:lnSpc>
                    <a:spcBef>
                      <a:spcPct val="0"/>
                    </a:spcBef>
                    <a:buFontTx/>
                    <a:buNone/>
                  </a:pPr>
                  <a:r>
                    <a:rPr lang="en-US" altLang="zh-CN" sz="1000" dirty="0" err="1">
                      <a:latin typeface="Arial" panose="020B0604020202090204" pitchFamily="34" charset="0"/>
                      <a:ea typeface="MS PGothic" panose="020B0600070205080204" pitchFamily="34" charset="-128"/>
                    </a:rPr>
                    <a:t>ssthresh</a:t>
                  </a:r>
                  <a:r>
                    <a:rPr lang="en-US" altLang="zh-CN" sz="1000" dirty="0">
                      <a:latin typeface="Arial" panose="020B0604020202090204" pitchFamily="34" charset="0"/>
                      <a:ea typeface="MS PGothic" panose="020B0600070205080204" pitchFamily="34" charset="-128"/>
                    </a:rPr>
                    <a:t> = </a:t>
                  </a: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/2</a:t>
                  </a:r>
                  <a:endParaRPr lang="en-US" altLang="zh-CN" sz="1000" dirty="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1 </a:t>
                  </a:r>
                  <a:endParaRPr lang="en-US" altLang="zh-CN" sz="1000" dirty="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dirty="0" err="1">
                      <a:latin typeface="Arial" panose="020B0604020202090204" pitchFamily="34" charset="0"/>
                      <a:ea typeface="MS PGothic" panose="020B0600070205080204" pitchFamily="34" charset="-128"/>
                    </a:rPr>
                    <a:t>dupACKcount</a:t>
                  </a:r>
                  <a:r>
                    <a:rPr lang="en-US" altLang="zh-CN" sz="1000" dirty="0">
                      <a:latin typeface="Arial" panose="020B0604020202090204" pitchFamily="34" charset="0"/>
                      <a:ea typeface="MS PGothic" panose="020B0600070205080204" pitchFamily="34" charset="-128"/>
                    </a:rPr>
                    <a:t> = 0</a:t>
                  </a:r>
                  <a:endParaRPr lang="en-US" altLang="zh-CN" sz="1000" dirty="0">
                    <a:latin typeface="Arial" panose="020B0604020202090204" pitchFamily="34" charset="0"/>
                    <a:ea typeface="MS PGothic" panose="020B0600070205080204" pitchFamily="34" charset="-128"/>
                  </a:endParaRPr>
                </a:p>
                <a:p>
                  <a:pPr eaLnBrk="1" hangingPunct="1">
                    <a:lnSpc>
                      <a:spcPct val="85000"/>
                    </a:lnSpc>
                    <a:spcBef>
                      <a:spcPct val="0"/>
                    </a:spcBef>
                    <a:buFontTx/>
                    <a:buNone/>
                  </a:pPr>
                  <a:r>
                    <a:rPr lang="en-US" altLang="zh-CN" sz="1000" i="1" dirty="0">
                      <a:latin typeface="Arial" panose="020B0604020202090204" pitchFamily="34" charset="0"/>
                      <a:ea typeface="MS PGothic" panose="020B0600070205080204" pitchFamily="34" charset="-128"/>
                    </a:rPr>
                    <a:t>retransmit missing segment</a:t>
                  </a:r>
                  <a:r>
                    <a:rPr lang="en-US" altLang="zh-CN" sz="1200" dirty="0">
                      <a:latin typeface="Arial" panose="020B0604020202090204" pitchFamily="34" charset="0"/>
                      <a:ea typeface="MS PGothic" panose="020B0600070205080204" pitchFamily="34" charset="-128"/>
                    </a:rPr>
                    <a:t> </a:t>
                  </a:r>
                  <a:endParaRPr lang="en-US" altLang="zh-CN" sz="1200" dirty="0">
                    <a:latin typeface="Arial" panose="020B0604020202090204" pitchFamily="34" charset="0"/>
                    <a:ea typeface="MS PGothic" panose="020B0600070205080204" pitchFamily="34" charset="-128"/>
                  </a:endParaRPr>
                </a:p>
              </p:txBody>
            </p:sp>
            <p:sp>
              <p:nvSpPr>
                <p:cNvPr id="55" name="Line 219"/>
                <p:cNvSpPr>
                  <a:spLocks noChangeShapeType="1"/>
                </p:cNvSpPr>
                <p:nvPr/>
              </p:nvSpPr>
              <p:spPr bwMode="auto">
                <a:xfrm>
                  <a:off x="471" y="3014"/>
                  <a:ext cx="697"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sp>
            <p:nvSpPr>
              <p:cNvPr id="51" name="Freeform 225"/>
              <p:cNvSpPr/>
              <p:nvPr/>
            </p:nvSpPr>
            <p:spPr bwMode="auto">
              <a:xfrm>
                <a:off x="1722" y="2129"/>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 name="T9" fmla="*/ 0 w 740"/>
                  <a:gd name="T10" fmla="*/ 0 h 1146"/>
                  <a:gd name="T11" fmla="*/ 740 w 740"/>
                  <a:gd name="T12" fmla="*/ 1146 h 1146"/>
                </a:gdLst>
                <a:ahLst/>
                <a:cxnLst>
                  <a:cxn ang="T6">
                    <a:pos x="T0" y="T1"/>
                  </a:cxn>
                  <a:cxn ang="T7">
                    <a:pos x="T2" y="T3"/>
                  </a:cxn>
                  <a:cxn ang="T8">
                    <a:pos x="T4" y="T5"/>
                  </a:cxn>
                </a:cxnLst>
                <a:rect l="T9" t="T10" r="T11" b="T12"/>
                <a:pathLst>
                  <a:path w="740" h="1146">
                    <a:moveTo>
                      <a:pt x="0" y="0"/>
                    </a:moveTo>
                    <a:lnTo>
                      <a:pt x="0" y="1146"/>
                    </a:lnTo>
                    <a:lnTo>
                      <a:pt x="740" y="114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52" name="Freeform 226"/>
              <p:cNvSpPr/>
              <p:nvPr/>
            </p:nvSpPr>
            <p:spPr bwMode="auto">
              <a:xfrm>
                <a:off x="1791" y="2146"/>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 name="T9" fmla="*/ 0 w 700"/>
                  <a:gd name="T10" fmla="*/ 0 h 1051"/>
                  <a:gd name="T11" fmla="*/ 700 w 700"/>
                  <a:gd name="T12" fmla="*/ 1051 h 1051"/>
                </a:gdLst>
                <a:ahLst/>
                <a:cxnLst>
                  <a:cxn ang="T6">
                    <a:pos x="T0" y="T1"/>
                  </a:cxn>
                  <a:cxn ang="T7">
                    <a:pos x="T2" y="T3"/>
                  </a:cxn>
                  <a:cxn ang="T8">
                    <a:pos x="T4" y="T5"/>
                  </a:cxn>
                </a:cxnLst>
                <a:rect l="T9" t="T10" r="T11" b="T12"/>
                <a:pathLst>
                  <a:path w="700" h="1051">
                    <a:moveTo>
                      <a:pt x="700" y="1051"/>
                    </a:moveTo>
                    <a:lnTo>
                      <a:pt x="0" y="1051"/>
                    </a:lnTo>
                    <a:lnTo>
                      <a:pt x="0"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59" name="Group 244"/>
            <p:cNvGrpSpPr/>
            <p:nvPr/>
          </p:nvGrpSpPr>
          <p:grpSpPr bwMode="auto">
            <a:xfrm>
              <a:off x="6938963" y="3557588"/>
              <a:ext cx="2921000" cy="1916112"/>
              <a:chOff x="3371" y="2124"/>
              <a:chExt cx="1840" cy="1207"/>
            </a:xfrm>
          </p:grpSpPr>
          <p:grpSp>
            <p:nvGrpSpPr>
              <p:cNvPr id="60" name="Group 201"/>
              <p:cNvGrpSpPr/>
              <p:nvPr/>
            </p:nvGrpSpPr>
            <p:grpSpPr bwMode="auto">
              <a:xfrm>
                <a:off x="4120" y="2796"/>
                <a:ext cx="1091" cy="535"/>
                <a:chOff x="4142" y="2802"/>
                <a:chExt cx="1091" cy="535"/>
              </a:xfrm>
            </p:grpSpPr>
            <p:sp>
              <p:nvSpPr>
                <p:cNvPr id="62" name="Text Box 202"/>
                <p:cNvSpPr txBox="1">
                  <a:spLocks noChangeArrowheads="1"/>
                </p:cNvSpPr>
                <p:nvPr/>
              </p:nvSpPr>
              <p:spPr bwMode="auto">
                <a:xfrm>
                  <a:off x="4142" y="2956"/>
                  <a:ext cx="109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dirty="0" err="1">
                      <a:latin typeface="Arial" panose="020B0604020202090204" pitchFamily="34" charset="0"/>
                      <a:ea typeface="MS PGothic" panose="020B0600070205080204" pitchFamily="34" charset="-128"/>
                    </a:rPr>
                    <a:t>ssthresh</a:t>
                  </a:r>
                  <a:r>
                    <a:rPr lang="en-US" altLang="zh-CN" sz="1000" dirty="0">
                      <a:latin typeface="Arial" panose="020B0604020202090204" pitchFamily="34" charset="0"/>
                      <a:ea typeface="MS PGothic" panose="020B0600070205080204" pitchFamily="34" charset="-128"/>
                    </a:rPr>
                    <a:t>= </a:t>
                  </a: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/2</a:t>
                  </a:r>
                  <a:endParaRPr lang="en-US" altLang="zh-CN" sz="1000" dirty="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dirty="0" err="1">
                      <a:latin typeface="Arial" panose="020B0604020202090204" pitchFamily="34" charset="0"/>
                      <a:ea typeface="MS PGothic" panose="020B0600070205080204" pitchFamily="34" charset="-128"/>
                    </a:rPr>
                    <a:t>cwnd</a:t>
                  </a:r>
                  <a:r>
                    <a:rPr lang="en-US" altLang="zh-CN" sz="1000" dirty="0">
                      <a:latin typeface="Arial" panose="020B0604020202090204" pitchFamily="34" charset="0"/>
                      <a:ea typeface="MS PGothic" panose="020B0600070205080204" pitchFamily="34" charset="-128"/>
                    </a:rPr>
                    <a:t> = </a:t>
                  </a:r>
                  <a:r>
                    <a:rPr lang="en-US" altLang="zh-CN" sz="1000" dirty="0" err="1">
                      <a:latin typeface="Arial" panose="020B0604020202090204" pitchFamily="34" charset="0"/>
                      <a:ea typeface="MS PGothic" panose="020B0600070205080204" pitchFamily="34" charset="-128"/>
                    </a:rPr>
                    <a:t>ssthresh</a:t>
                  </a:r>
                  <a:r>
                    <a:rPr lang="en-US" altLang="zh-CN" sz="1000" dirty="0">
                      <a:latin typeface="Arial" panose="020B0604020202090204" pitchFamily="34" charset="0"/>
                      <a:ea typeface="MS PGothic" panose="020B0600070205080204" pitchFamily="34" charset="-128"/>
                    </a:rPr>
                    <a:t> + 3</a:t>
                  </a:r>
                  <a:endParaRPr lang="en-US" altLang="zh-CN" sz="1000" dirty="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i="1" dirty="0">
                      <a:latin typeface="Arial" panose="020B0604020202090204" pitchFamily="34" charset="0"/>
                      <a:ea typeface="MS PGothic" panose="020B0600070205080204" pitchFamily="34" charset="-128"/>
                    </a:rPr>
                    <a:t>retransmit missing segment</a:t>
                  </a:r>
                  <a:endParaRPr lang="en-US" altLang="zh-CN" sz="1000" i="1" dirty="0">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i="1" dirty="0">
                    <a:latin typeface="Arial" panose="020B0604020202090204" pitchFamily="34" charset="0"/>
                    <a:ea typeface="MS PGothic" panose="020B0600070205080204" pitchFamily="34" charset="-128"/>
                  </a:endParaRPr>
                </a:p>
              </p:txBody>
            </p:sp>
            <p:sp>
              <p:nvSpPr>
                <p:cNvPr id="63" name="Line 203"/>
                <p:cNvSpPr>
                  <a:spLocks noChangeShapeType="1"/>
                </p:cNvSpPr>
                <p:nvPr/>
              </p:nvSpPr>
              <p:spPr bwMode="auto">
                <a:xfrm>
                  <a:off x="4211" y="2950"/>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64" name="Text Box 204"/>
                <p:cNvSpPr txBox="1">
                  <a:spLocks noChangeArrowheads="1"/>
                </p:cNvSpPr>
                <p:nvPr/>
              </p:nvSpPr>
              <p:spPr bwMode="auto">
                <a:xfrm>
                  <a:off x="4154" y="2802"/>
                  <a:ext cx="78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dirty="0" err="1">
                      <a:latin typeface="Arial" panose="020B0604020202090204" pitchFamily="34" charset="0"/>
                      <a:ea typeface="MS PGothic" panose="020B0600070205080204" pitchFamily="34" charset="-128"/>
                    </a:rPr>
                    <a:t>dupACKcount</a:t>
                  </a:r>
                  <a:r>
                    <a:rPr lang="en-US" altLang="zh-CN" sz="1000" dirty="0">
                      <a:latin typeface="Arial" panose="020B0604020202090204" pitchFamily="34" charset="0"/>
                      <a:ea typeface="MS PGothic" panose="020B0600070205080204" pitchFamily="34" charset="-128"/>
                    </a:rPr>
                    <a:t> == 3</a:t>
                  </a:r>
                  <a:endParaRPr lang="en-US" altLang="zh-CN" sz="1000" dirty="0">
                    <a:latin typeface="Arial" panose="020B0604020202090204" pitchFamily="34" charset="0"/>
                    <a:ea typeface="MS PGothic" panose="020B0600070205080204" pitchFamily="34" charset="-128"/>
                  </a:endParaRPr>
                </a:p>
              </p:txBody>
            </p:sp>
          </p:grpSp>
          <p:sp>
            <p:nvSpPr>
              <p:cNvPr id="61" name="Freeform 227"/>
              <p:cNvSpPr/>
              <p:nvPr/>
            </p:nvSpPr>
            <p:spPr bwMode="auto">
              <a:xfrm flipH="1">
                <a:off x="3371" y="2124"/>
                <a:ext cx="740" cy="1146"/>
              </a:xfrm>
              <a:custGeom>
                <a:avLst/>
                <a:gdLst>
                  <a:gd name="T0" fmla="*/ 0 w 740"/>
                  <a:gd name="T1" fmla="*/ 0 h 1146"/>
                  <a:gd name="T2" fmla="*/ 0 w 740"/>
                  <a:gd name="T3" fmla="*/ 1146 h 1146"/>
                  <a:gd name="T4" fmla="*/ 740 w 740"/>
                  <a:gd name="T5" fmla="*/ 1146 h 1146"/>
                  <a:gd name="T6" fmla="*/ 0 60000 65536"/>
                  <a:gd name="T7" fmla="*/ 0 60000 65536"/>
                  <a:gd name="T8" fmla="*/ 0 60000 65536"/>
                  <a:gd name="T9" fmla="*/ 0 w 740"/>
                  <a:gd name="T10" fmla="*/ 0 h 1146"/>
                  <a:gd name="T11" fmla="*/ 740 w 740"/>
                  <a:gd name="T12" fmla="*/ 1146 h 1146"/>
                </a:gdLst>
                <a:ahLst/>
                <a:cxnLst>
                  <a:cxn ang="T6">
                    <a:pos x="T0" y="T1"/>
                  </a:cxn>
                  <a:cxn ang="T7">
                    <a:pos x="T2" y="T3"/>
                  </a:cxn>
                  <a:cxn ang="T8">
                    <a:pos x="T4" y="T5"/>
                  </a:cxn>
                </a:cxnLst>
                <a:rect l="T9" t="T10" r="T11" b="T12"/>
                <a:pathLst>
                  <a:path w="740" h="1146">
                    <a:moveTo>
                      <a:pt x="0" y="0"/>
                    </a:moveTo>
                    <a:lnTo>
                      <a:pt x="0" y="1146"/>
                    </a:lnTo>
                    <a:lnTo>
                      <a:pt x="740" y="1146"/>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grpSp>
          <p:nvGrpSpPr>
            <p:cNvPr id="65" name="Group 243"/>
            <p:cNvGrpSpPr/>
            <p:nvPr/>
          </p:nvGrpSpPr>
          <p:grpSpPr bwMode="auto">
            <a:xfrm>
              <a:off x="6773863" y="3582988"/>
              <a:ext cx="1206500" cy="1668462"/>
              <a:chOff x="3267" y="2140"/>
              <a:chExt cx="760" cy="1051"/>
            </a:xfrm>
          </p:grpSpPr>
          <p:sp>
            <p:nvSpPr>
              <p:cNvPr id="66" name="Freeform 228"/>
              <p:cNvSpPr/>
              <p:nvPr/>
            </p:nvSpPr>
            <p:spPr bwMode="auto">
              <a:xfrm flipH="1">
                <a:off x="3327" y="2140"/>
                <a:ext cx="700" cy="1051"/>
              </a:xfrm>
              <a:custGeom>
                <a:avLst/>
                <a:gdLst>
                  <a:gd name="T0" fmla="*/ 700 w 700"/>
                  <a:gd name="T1" fmla="*/ 1051 h 1051"/>
                  <a:gd name="T2" fmla="*/ 0 w 700"/>
                  <a:gd name="T3" fmla="*/ 1051 h 1051"/>
                  <a:gd name="T4" fmla="*/ 0 w 700"/>
                  <a:gd name="T5" fmla="*/ 0 h 1051"/>
                  <a:gd name="T6" fmla="*/ 0 60000 65536"/>
                  <a:gd name="T7" fmla="*/ 0 60000 65536"/>
                  <a:gd name="T8" fmla="*/ 0 60000 65536"/>
                  <a:gd name="T9" fmla="*/ 0 w 700"/>
                  <a:gd name="T10" fmla="*/ 0 h 1051"/>
                  <a:gd name="T11" fmla="*/ 700 w 700"/>
                  <a:gd name="T12" fmla="*/ 1051 h 1051"/>
                </a:gdLst>
                <a:ahLst/>
                <a:cxnLst>
                  <a:cxn ang="T6">
                    <a:pos x="T0" y="T1"/>
                  </a:cxn>
                  <a:cxn ang="T7">
                    <a:pos x="T2" y="T3"/>
                  </a:cxn>
                  <a:cxn ang="T8">
                    <a:pos x="T4" y="T5"/>
                  </a:cxn>
                </a:cxnLst>
                <a:rect l="T9" t="T10" r="T11" b="T12"/>
                <a:pathLst>
                  <a:path w="700" h="1051">
                    <a:moveTo>
                      <a:pt x="700" y="1051"/>
                    </a:moveTo>
                    <a:lnTo>
                      <a:pt x="0" y="1051"/>
                    </a:lnTo>
                    <a:lnTo>
                      <a:pt x="0" y="0"/>
                    </a:ln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67" name="Group 229"/>
              <p:cNvGrpSpPr/>
              <p:nvPr/>
            </p:nvGrpSpPr>
            <p:grpSpPr bwMode="auto">
              <a:xfrm>
                <a:off x="3267" y="2649"/>
                <a:ext cx="741" cy="525"/>
                <a:chOff x="1059" y="3496"/>
                <a:chExt cx="741" cy="525"/>
              </a:xfrm>
            </p:grpSpPr>
            <p:sp>
              <p:nvSpPr>
                <p:cNvPr id="68" name="Text Box 230"/>
                <p:cNvSpPr txBox="1">
                  <a:spLocks noChangeArrowheads="1"/>
                </p:cNvSpPr>
                <p:nvPr/>
              </p:nvSpPr>
              <p:spPr bwMode="auto">
                <a:xfrm>
                  <a:off x="1059" y="3640"/>
                  <a:ext cx="741"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cwnd = ssthresh</a:t>
                  </a:r>
                  <a:endParaRPr lang="en-US" altLang="zh-CN" sz="1000">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dupACKcount = 0</a:t>
                  </a:r>
                  <a:endParaRPr lang="en-US" altLang="zh-CN" sz="1000">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endParaRPr lang="en-US" altLang="zh-CN" sz="1000">
                    <a:latin typeface="Arial" panose="020B0604020202090204" pitchFamily="34" charset="0"/>
                    <a:ea typeface="MS PGothic" panose="020B0600070205080204" pitchFamily="34" charset="-128"/>
                  </a:endParaRPr>
                </a:p>
                <a:p>
                  <a:pPr algn="r" eaLnBrk="1" hangingPunct="1">
                    <a:lnSpc>
                      <a:spcPct val="80000"/>
                    </a:lnSpc>
                    <a:spcBef>
                      <a:spcPct val="0"/>
                    </a:spcBef>
                    <a:buFontTx/>
                    <a:buNone/>
                  </a:pPr>
                  <a:endParaRPr lang="en-US" altLang="zh-CN" sz="1200">
                    <a:latin typeface="Arial" panose="020B0604020202090204" pitchFamily="34" charset="0"/>
                    <a:ea typeface="MS PGothic" panose="020B0600070205080204" pitchFamily="34" charset="-128"/>
                  </a:endParaRPr>
                </a:p>
              </p:txBody>
            </p:sp>
            <p:grpSp>
              <p:nvGrpSpPr>
                <p:cNvPr id="69" name="Group 231"/>
                <p:cNvGrpSpPr/>
                <p:nvPr/>
              </p:nvGrpSpPr>
              <p:grpSpPr bwMode="auto">
                <a:xfrm>
                  <a:off x="1190" y="3496"/>
                  <a:ext cx="582" cy="154"/>
                  <a:chOff x="1190" y="3496"/>
                  <a:chExt cx="582" cy="154"/>
                </a:xfrm>
              </p:grpSpPr>
              <p:sp>
                <p:nvSpPr>
                  <p:cNvPr id="70" name="Line 232"/>
                  <p:cNvSpPr>
                    <a:spLocks noChangeShapeType="1"/>
                  </p:cNvSpPr>
                  <p:nvPr/>
                </p:nvSpPr>
                <p:spPr bwMode="auto">
                  <a:xfrm>
                    <a:off x="1190" y="3641"/>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71" name="Text Box 233"/>
                  <p:cNvSpPr txBox="1">
                    <a:spLocks noChangeArrowheads="1"/>
                  </p:cNvSpPr>
                  <p:nvPr/>
                </p:nvSpPr>
                <p:spPr bwMode="auto">
                  <a:xfrm>
                    <a:off x="1310" y="3496"/>
                    <a:ext cx="462"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algn="r" eaLnBrk="1" hangingPunct="1">
                      <a:spcBef>
                        <a:spcPct val="0"/>
                      </a:spcBef>
                      <a:buFontTx/>
                      <a:buNone/>
                    </a:pPr>
                    <a:r>
                      <a:rPr lang="en-US" altLang="zh-CN" sz="1000">
                        <a:latin typeface="Arial" panose="020B0604020202090204" pitchFamily="34" charset="0"/>
                        <a:ea typeface="MS PGothic" panose="020B0600070205080204" pitchFamily="34" charset="-128"/>
                      </a:rPr>
                      <a:t>New ACK</a:t>
                    </a:r>
                    <a:endParaRPr lang="en-US" altLang="zh-CN" sz="1000">
                      <a:latin typeface="Arial" panose="020B0604020202090204" pitchFamily="34" charset="0"/>
                      <a:ea typeface="MS PGothic" panose="020B0600070205080204" pitchFamily="34" charset="-128"/>
                    </a:endParaRPr>
                  </a:p>
                </p:txBody>
              </p:sp>
            </p:grpSp>
          </p:grpSp>
        </p:grpSp>
        <p:grpSp>
          <p:nvGrpSpPr>
            <p:cNvPr id="72" name="Group 241"/>
            <p:cNvGrpSpPr/>
            <p:nvPr/>
          </p:nvGrpSpPr>
          <p:grpSpPr bwMode="auto">
            <a:xfrm>
              <a:off x="2408238" y="1549400"/>
              <a:ext cx="4886325" cy="2659063"/>
              <a:chOff x="517" y="859"/>
              <a:chExt cx="3078" cy="1675"/>
            </a:xfrm>
          </p:grpSpPr>
          <p:grpSp>
            <p:nvGrpSpPr>
              <p:cNvPr id="73" name="Group 161"/>
              <p:cNvGrpSpPr/>
              <p:nvPr/>
            </p:nvGrpSpPr>
            <p:grpSpPr bwMode="auto">
              <a:xfrm>
                <a:off x="1329" y="1320"/>
                <a:ext cx="800" cy="754"/>
                <a:chOff x="996" y="1773"/>
                <a:chExt cx="800" cy="754"/>
              </a:xfrm>
            </p:grpSpPr>
            <p:sp>
              <p:nvSpPr>
                <p:cNvPr id="94" name="Oval 162"/>
                <p:cNvSpPr>
                  <a:spLocks noChangeArrowheads="1"/>
                </p:cNvSpPr>
                <p:nvPr/>
              </p:nvSpPr>
              <p:spPr bwMode="auto">
                <a:xfrm>
                  <a:off x="996" y="1773"/>
                  <a:ext cx="800" cy="754"/>
                </a:xfrm>
                <a:prstGeom prst="ellipse">
                  <a:avLst/>
                </a:prstGeom>
                <a:solidFill>
                  <a:schemeClr val="accent1"/>
                </a:solidFill>
                <a:ln w="9525">
                  <a:solidFill>
                    <a:schemeClr val="tx1"/>
                  </a:solidFill>
                  <a:round/>
                </a:ln>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sp>
              <p:nvSpPr>
                <p:cNvPr id="95" name="Text Box 163"/>
                <p:cNvSpPr txBox="1">
                  <a:spLocks noChangeArrowheads="1"/>
                </p:cNvSpPr>
                <p:nvPr/>
              </p:nvSpPr>
              <p:spPr bwMode="auto">
                <a:xfrm>
                  <a:off x="1179" y="1946"/>
                  <a:ext cx="444"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800">
                      <a:latin typeface="Arial" panose="020B0604020202090204" pitchFamily="34" charset="0"/>
                      <a:ea typeface="MS PGothic" panose="020B0600070205080204" pitchFamily="34" charset="-128"/>
                    </a:rPr>
                    <a:t>slow </a:t>
                  </a:r>
                  <a:endParaRPr lang="en-US" altLang="zh-CN" sz="1800">
                    <a:latin typeface="Arial" panose="020B0604020202090204" pitchFamily="34" charset="0"/>
                    <a:ea typeface="MS PGothic" panose="020B0600070205080204" pitchFamily="34" charset="-128"/>
                  </a:endParaRPr>
                </a:p>
                <a:p>
                  <a:pPr eaLnBrk="1" hangingPunct="1">
                    <a:spcBef>
                      <a:spcPct val="0"/>
                    </a:spcBef>
                    <a:buFontTx/>
                    <a:buNone/>
                  </a:pPr>
                  <a:r>
                    <a:rPr lang="en-US" altLang="zh-CN" sz="1800">
                      <a:latin typeface="Arial" panose="020B0604020202090204" pitchFamily="34" charset="0"/>
                      <a:ea typeface="MS PGothic" panose="020B0600070205080204" pitchFamily="34" charset="-128"/>
                    </a:rPr>
                    <a:t>start</a:t>
                  </a:r>
                  <a:endParaRPr lang="en-US" altLang="zh-CN" sz="1800">
                    <a:latin typeface="Arial" panose="020B0604020202090204" pitchFamily="34" charset="0"/>
                    <a:ea typeface="MS PGothic" panose="020B0600070205080204" pitchFamily="34" charset="-128"/>
                  </a:endParaRPr>
                </a:p>
              </p:txBody>
            </p:sp>
          </p:grpSp>
          <p:grpSp>
            <p:nvGrpSpPr>
              <p:cNvPr id="74" name="Group 177"/>
              <p:cNvGrpSpPr/>
              <p:nvPr/>
            </p:nvGrpSpPr>
            <p:grpSpPr bwMode="auto">
              <a:xfrm>
                <a:off x="530" y="2026"/>
                <a:ext cx="1118" cy="508"/>
                <a:chOff x="418" y="2713"/>
                <a:chExt cx="1118" cy="508"/>
              </a:xfrm>
            </p:grpSpPr>
            <p:sp>
              <p:nvSpPr>
                <p:cNvPr id="91" name="Text Box 178"/>
                <p:cNvSpPr txBox="1">
                  <a:spLocks noChangeArrowheads="1"/>
                </p:cNvSpPr>
                <p:nvPr/>
              </p:nvSpPr>
              <p:spPr bwMode="auto">
                <a:xfrm>
                  <a:off x="777" y="2713"/>
                  <a:ext cx="377"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timeout</a:t>
                  </a:r>
                  <a:endParaRPr lang="en-US" altLang="zh-CN" sz="1000">
                    <a:latin typeface="Arial" panose="020B0604020202090204" pitchFamily="34" charset="0"/>
                    <a:ea typeface="MS PGothic" panose="020B0600070205080204" pitchFamily="34" charset="-128"/>
                  </a:endParaRPr>
                </a:p>
              </p:txBody>
            </p:sp>
            <p:sp>
              <p:nvSpPr>
                <p:cNvPr id="92" name="Text Box 179"/>
                <p:cNvSpPr txBox="1">
                  <a:spLocks noChangeArrowheads="1"/>
                </p:cNvSpPr>
                <p:nvPr/>
              </p:nvSpPr>
              <p:spPr bwMode="auto">
                <a:xfrm>
                  <a:off x="418" y="2840"/>
                  <a:ext cx="1118" cy="3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ssthresh = cwnd/2 </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cwnd = 1 MSS</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dupACKcount = 0</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i="1">
                      <a:latin typeface="Arial" panose="020B0604020202090204" pitchFamily="34" charset="0"/>
                      <a:ea typeface="MS PGothic" panose="020B0600070205080204" pitchFamily="34" charset="-128"/>
                    </a:rPr>
                    <a:t>retransmit missing segment</a:t>
                  </a:r>
                  <a:r>
                    <a:rPr lang="en-US" altLang="zh-CN" sz="1200">
                      <a:latin typeface="Arial" panose="020B0604020202090204" pitchFamily="34" charset="0"/>
                      <a:ea typeface="MS PGothic" panose="020B0600070205080204" pitchFamily="34" charset="-128"/>
                    </a:rPr>
                    <a:t> </a:t>
                  </a:r>
                  <a:endParaRPr lang="en-US" altLang="zh-CN" sz="1200">
                    <a:latin typeface="Arial" panose="020B0604020202090204" pitchFamily="34" charset="0"/>
                    <a:ea typeface="MS PGothic" panose="020B0600070205080204" pitchFamily="34" charset="-128"/>
                  </a:endParaRPr>
                </a:p>
              </p:txBody>
            </p:sp>
            <p:sp>
              <p:nvSpPr>
                <p:cNvPr id="93" name="Line 180"/>
                <p:cNvSpPr>
                  <a:spLocks noChangeShapeType="1"/>
                </p:cNvSpPr>
                <p:nvPr/>
              </p:nvSpPr>
              <p:spPr bwMode="auto">
                <a:xfrm>
                  <a:off x="709" y="2855"/>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nvGrpSpPr>
              <p:cNvPr id="75" name="Group 186"/>
              <p:cNvGrpSpPr/>
              <p:nvPr/>
            </p:nvGrpSpPr>
            <p:grpSpPr bwMode="auto">
              <a:xfrm>
                <a:off x="2173" y="960"/>
                <a:ext cx="1422" cy="532"/>
                <a:chOff x="2683" y="798"/>
                <a:chExt cx="1422" cy="532"/>
              </a:xfrm>
            </p:grpSpPr>
            <p:sp>
              <p:nvSpPr>
                <p:cNvPr id="88" name="Text Box 187"/>
                <p:cNvSpPr txBox="1">
                  <a:spLocks noChangeArrowheads="1"/>
                </p:cNvSpPr>
                <p:nvPr/>
              </p:nvSpPr>
              <p:spPr bwMode="auto">
                <a:xfrm>
                  <a:off x="2683" y="917"/>
                  <a:ext cx="1422" cy="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90000"/>
                    </a:lnSpc>
                    <a:spcBef>
                      <a:spcPct val="0"/>
                    </a:spcBef>
                    <a:buFontTx/>
                    <a:buNone/>
                  </a:pPr>
                  <a:r>
                    <a:rPr lang="en-US" altLang="zh-CN" sz="1000">
                      <a:latin typeface="Arial" panose="020B0604020202090204" pitchFamily="34" charset="0"/>
                      <a:ea typeface="MS PGothic" panose="020B0600070205080204" pitchFamily="34" charset="-128"/>
                    </a:rPr>
                    <a:t>cwnd = cwnd+MSS</a:t>
                  </a:r>
                  <a:endParaRPr lang="en-US" altLang="zh-CN" sz="1000">
                    <a:latin typeface="Arial" panose="020B0604020202090204" pitchFamily="34" charset="0"/>
                    <a:ea typeface="MS PGothic" panose="020B0600070205080204" pitchFamily="34" charset="-128"/>
                  </a:endParaRPr>
                </a:p>
                <a:p>
                  <a:pPr eaLnBrk="1" hangingPunct="1">
                    <a:lnSpc>
                      <a:spcPct val="90000"/>
                    </a:lnSpc>
                    <a:spcBef>
                      <a:spcPct val="0"/>
                    </a:spcBef>
                    <a:buFontTx/>
                    <a:buNone/>
                  </a:pPr>
                  <a:r>
                    <a:rPr lang="en-US" altLang="zh-CN" sz="1000">
                      <a:latin typeface="Arial" panose="020B0604020202090204" pitchFamily="34" charset="0"/>
                      <a:ea typeface="MS PGothic" panose="020B0600070205080204" pitchFamily="34" charset="-128"/>
                    </a:rPr>
                    <a:t>dupACKcount = 0</a:t>
                  </a:r>
                  <a:endParaRPr lang="en-US" altLang="zh-CN" sz="1000">
                    <a:latin typeface="Arial" panose="020B0604020202090204" pitchFamily="34" charset="0"/>
                    <a:ea typeface="MS PGothic" panose="020B0600070205080204" pitchFamily="34" charset="-128"/>
                  </a:endParaRPr>
                </a:p>
                <a:p>
                  <a:pPr eaLnBrk="1" hangingPunct="1">
                    <a:lnSpc>
                      <a:spcPct val="90000"/>
                    </a:lnSpc>
                    <a:spcBef>
                      <a:spcPct val="0"/>
                    </a:spcBef>
                    <a:buFontTx/>
                    <a:buNone/>
                  </a:pPr>
                  <a:r>
                    <a:rPr lang="en-US" altLang="zh-CN" sz="1000" i="1">
                      <a:latin typeface="Arial" panose="020B0604020202090204" pitchFamily="34" charset="0"/>
                      <a:ea typeface="MS PGothic" panose="020B0600070205080204" pitchFamily="34" charset="-128"/>
                    </a:rPr>
                    <a:t>transmit new segment(s), as allowed</a:t>
                  </a:r>
                  <a:endParaRPr lang="en-US" altLang="zh-CN" sz="1000" i="1">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a:latin typeface="Arial" panose="020B0604020202090204" pitchFamily="34" charset="0"/>
                    <a:ea typeface="MS PGothic" panose="020B0600070205080204" pitchFamily="34" charset="-128"/>
                  </a:endParaRPr>
                </a:p>
              </p:txBody>
            </p:sp>
            <p:sp>
              <p:nvSpPr>
                <p:cNvPr id="89" name="Line 188"/>
                <p:cNvSpPr>
                  <a:spLocks noChangeShapeType="1"/>
                </p:cNvSpPr>
                <p:nvPr/>
              </p:nvSpPr>
              <p:spPr bwMode="auto">
                <a:xfrm>
                  <a:off x="2744" y="934"/>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90" name="Text Box 189"/>
                <p:cNvSpPr txBox="1">
                  <a:spLocks noChangeArrowheads="1"/>
                </p:cNvSpPr>
                <p:nvPr/>
              </p:nvSpPr>
              <p:spPr bwMode="auto">
                <a:xfrm>
                  <a:off x="2697" y="798"/>
                  <a:ext cx="448"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new ACK</a:t>
                  </a:r>
                  <a:endParaRPr lang="en-US" altLang="zh-CN" sz="1000">
                    <a:latin typeface="Arial" panose="020B0604020202090204" pitchFamily="34" charset="0"/>
                    <a:ea typeface="MS PGothic" panose="020B0600070205080204" pitchFamily="34" charset="-128"/>
                  </a:endParaRPr>
                </a:p>
              </p:txBody>
            </p:sp>
          </p:grpSp>
          <p:sp>
            <p:nvSpPr>
              <p:cNvPr id="76" name="Freeform 205"/>
              <p:cNvSpPr/>
              <p:nvPr/>
            </p:nvSpPr>
            <p:spPr bwMode="auto">
              <a:xfrm>
                <a:off x="1601" y="1129"/>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77" name="Freeform 206"/>
              <p:cNvSpPr/>
              <p:nvPr/>
            </p:nvSpPr>
            <p:spPr bwMode="auto">
              <a:xfrm rot="2575893">
                <a:off x="1950" y="1316"/>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grpSp>
            <p:nvGrpSpPr>
              <p:cNvPr id="78" name="Group 207"/>
              <p:cNvGrpSpPr/>
              <p:nvPr/>
            </p:nvGrpSpPr>
            <p:grpSpPr bwMode="auto">
              <a:xfrm>
                <a:off x="1465" y="859"/>
                <a:ext cx="700" cy="367"/>
                <a:chOff x="4274" y="2922"/>
                <a:chExt cx="700" cy="367"/>
              </a:xfrm>
            </p:grpSpPr>
            <p:sp>
              <p:nvSpPr>
                <p:cNvPr id="85" name="Text Box 208"/>
                <p:cNvSpPr txBox="1">
                  <a:spLocks noChangeArrowheads="1"/>
                </p:cNvSpPr>
                <p:nvPr/>
              </p:nvSpPr>
              <p:spPr bwMode="auto">
                <a:xfrm>
                  <a:off x="4274" y="3062"/>
                  <a:ext cx="700" cy="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dupACKcount++</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endParaRPr lang="en-US" altLang="zh-CN" sz="1200">
                    <a:latin typeface="Arial" panose="020B0604020202090204" pitchFamily="34" charset="0"/>
                    <a:ea typeface="MS PGothic" panose="020B0600070205080204" pitchFamily="34" charset="-128"/>
                  </a:endParaRPr>
                </a:p>
              </p:txBody>
            </p:sp>
            <p:sp>
              <p:nvSpPr>
                <p:cNvPr id="86" name="Line 209"/>
                <p:cNvSpPr>
                  <a:spLocks noChangeShapeType="1"/>
                </p:cNvSpPr>
                <p:nvPr/>
              </p:nvSpPr>
              <p:spPr bwMode="auto">
                <a:xfrm>
                  <a:off x="4353" y="3071"/>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87" name="Text Box 210"/>
                <p:cNvSpPr txBox="1">
                  <a:spLocks noChangeArrowheads="1"/>
                </p:cNvSpPr>
                <p:nvPr/>
              </p:nvSpPr>
              <p:spPr bwMode="auto">
                <a:xfrm>
                  <a:off x="4295" y="2922"/>
                  <a:ext cx="620"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Arial" panose="020B0604020202090204" pitchFamily="34" charset="0"/>
                      <a:ea typeface="MS PGothic" panose="020B0600070205080204" pitchFamily="34" charset="-128"/>
                    </a:rPr>
                    <a:t>duplicate ACK</a:t>
                  </a:r>
                  <a:endParaRPr lang="en-US" altLang="zh-CN" sz="1000">
                    <a:latin typeface="Arial" panose="020B0604020202090204" pitchFamily="34" charset="0"/>
                    <a:ea typeface="MS PGothic" panose="020B0600070205080204" pitchFamily="34" charset="-128"/>
                  </a:endParaRPr>
                </a:p>
              </p:txBody>
            </p:sp>
          </p:grpSp>
          <p:sp>
            <p:nvSpPr>
              <p:cNvPr id="79" name="Freeform 211"/>
              <p:cNvSpPr/>
              <p:nvPr/>
            </p:nvSpPr>
            <p:spPr bwMode="auto">
              <a:xfrm rot="-8222029">
                <a:off x="1204" y="1903"/>
                <a:ext cx="313" cy="201"/>
              </a:xfrm>
              <a:custGeom>
                <a:avLst/>
                <a:gdLst>
                  <a:gd name="T0" fmla="*/ 25 w 313"/>
                  <a:gd name="T1" fmla="*/ 169 h 201"/>
                  <a:gd name="T2" fmla="*/ 153 w 313"/>
                  <a:gd name="T3" fmla="*/ 7 h 201"/>
                  <a:gd name="T4" fmla="*/ 258 w 313"/>
                  <a:gd name="T5" fmla="*/ 201 h 201"/>
                  <a:gd name="T6" fmla="*/ 0 60000 65536"/>
                  <a:gd name="T7" fmla="*/ 0 60000 65536"/>
                  <a:gd name="T8" fmla="*/ 0 60000 65536"/>
                  <a:gd name="T9" fmla="*/ 0 w 313"/>
                  <a:gd name="T10" fmla="*/ 0 h 201"/>
                  <a:gd name="T11" fmla="*/ 313 w 313"/>
                  <a:gd name="T12" fmla="*/ 201 h 201"/>
                </a:gdLst>
                <a:ahLst/>
                <a:cxnLst>
                  <a:cxn ang="T6">
                    <a:pos x="T0" y="T1"/>
                  </a:cxn>
                  <a:cxn ang="T7">
                    <a:pos x="T2" y="T3"/>
                  </a:cxn>
                  <a:cxn ang="T8">
                    <a:pos x="T4" y="T5"/>
                  </a:cxn>
                </a:cxnLst>
                <a:rect l="T9" t="T10" r="T11" b="T12"/>
                <a:pathLst>
                  <a:path w="313" h="201">
                    <a:moveTo>
                      <a:pt x="25" y="169"/>
                    </a:moveTo>
                    <a:cubicBezTo>
                      <a:pt x="0" y="108"/>
                      <a:pt x="5" y="0"/>
                      <a:pt x="153" y="7"/>
                    </a:cubicBezTo>
                    <a:cubicBezTo>
                      <a:pt x="302" y="12"/>
                      <a:pt x="313" y="87"/>
                      <a:pt x="258" y="201"/>
                    </a:cubicBezTo>
                  </a:path>
                </a:pathLst>
              </a:custGeom>
              <a:noFill/>
              <a:ln w="9525">
                <a:solidFill>
                  <a:schemeClr val="tx1"/>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p>
            </p:txBody>
          </p:sp>
          <p:sp>
            <p:nvSpPr>
              <p:cNvPr id="80" name="Line 234"/>
              <p:cNvSpPr>
                <a:spLocks noChangeShapeType="1"/>
              </p:cNvSpPr>
              <p:nvPr/>
            </p:nvSpPr>
            <p:spPr bwMode="auto">
              <a:xfrm>
                <a:off x="536" y="1649"/>
                <a:ext cx="752" cy="1"/>
              </a:xfrm>
              <a:prstGeom prst="line">
                <a:avLst/>
              </a:prstGeom>
              <a:noFill/>
              <a:ln w="9525">
                <a:solidFill>
                  <a:schemeClr val="tx1"/>
                </a:solidFill>
                <a:prstDash val="dash"/>
                <a:round/>
                <a:tailEnd type="triangle" w="med" len="med"/>
              </a:ln>
              <a:extLst>
                <a:ext uri="{909E8E84-426E-40DD-AFC4-6F175D3DCCD1}">
                  <a14:hiddenFill xmlns:a14="http://schemas.microsoft.com/office/drawing/2010/main">
                    <a:noFill/>
                  </a14:hiddenFill>
                </a:ext>
              </a:extLst>
            </p:spPr>
            <p:txBody>
              <a:bodyPr/>
              <a:lstStyle/>
              <a:p>
                <a:endParaRPr lang="zh-CN" altLang="en-US"/>
              </a:p>
            </p:txBody>
          </p:sp>
          <p:grpSp>
            <p:nvGrpSpPr>
              <p:cNvPr id="81" name="Group 235"/>
              <p:cNvGrpSpPr/>
              <p:nvPr/>
            </p:nvGrpSpPr>
            <p:grpSpPr bwMode="auto">
              <a:xfrm>
                <a:off x="517" y="1255"/>
                <a:ext cx="741" cy="416"/>
                <a:chOff x="539" y="936"/>
                <a:chExt cx="741" cy="416"/>
              </a:xfrm>
            </p:grpSpPr>
            <p:sp>
              <p:nvSpPr>
                <p:cNvPr id="82" name="Text Box 236"/>
                <p:cNvSpPr txBox="1">
                  <a:spLocks noChangeArrowheads="1"/>
                </p:cNvSpPr>
                <p:nvPr/>
              </p:nvSpPr>
              <p:spPr bwMode="auto">
                <a:xfrm>
                  <a:off x="816" y="936"/>
                  <a:ext cx="171"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r>
                    <a:rPr lang="en-US" altLang="zh-CN" sz="1000">
                      <a:latin typeface="Symbol" panose="05050102010706020507" pitchFamily="18" charset="2"/>
                      <a:ea typeface="MS PGothic" panose="020B0600070205080204" pitchFamily="34" charset="-128"/>
                    </a:rPr>
                    <a:t>L</a:t>
                  </a:r>
                  <a:endParaRPr lang="en-US" altLang="zh-CN" sz="1000">
                    <a:latin typeface="Symbol" panose="05050102010706020507" pitchFamily="18" charset="2"/>
                    <a:ea typeface="MS PGothic" panose="020B0600070205080204" pitchFamily="34" charset="-128"/>
                  </a:endParaRPr>
                </a:p>
              </p:txBody>
            </p:sp>
            <p:sp>
              <p:nvSpPr>
                <p:cNvPr id="83" name="Text Box 237"/>
                <p:cNvSpPr txBox="1">
                  <a:spLocks noChangeArrowheads="1"/>
                </p:cNvSpPr>
                <p:nvPr/>
              </p:nvSpPr>
              <p:spPr bwMode="auto">
                <a:xfrm>
                  <a:off x="539" y="1063"/>
                  <a:ext cx="741" cy="28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cwnd = 1 MSS</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ssthresh = 64 KB</a:t>
                  </a:r>
                  <a:endParaRPr lang="en-US" altLang="zh-CN" sz="1000">
                    <a:latin typeface="Arial" panose="020B0604020202090204" pitchFamily="34" charset="0"/>
                    <a:ea typeface="MS PGothic" panose="020B0600070205080204" pitchFamily="34" charset="-128"/>
                  </a:endParaRPr>
                </a:p>
                <a:p>
                  <a:pPr eaLnBrk="1" hangingPunct="1">
                    <a:lnSpc>
                      <a:spcPct val="80000"/>
                    </a:lnSpc>
                    <a:spcBef>
                      <a:spcPct val="0"/>
                    </a:spcBef>
                    <a:buFontTx/>
                    <a:buNone/>
                  </a:pPr>
                  <a:r>
                    <a:rPr lang="en-US" altLang="zh-CN" sz="1000">
                      <a:latin typeface="Arial" panose="020B0604020202090204" pitchFamily="34" charset="0"/>
                      <a:ea typeface="MS PGothic" panose="020B0600070205080204" pitchFamily="34" charset="-128"/>
                    </a:rPr>
                    <a:t>dupACKcount = 0</a:t>
                  </a:r>
                  <a:endParaRPr lang="en-US" altLang="zh-CN" sz="1200">
                    <a:latin typeface="Arial" panose="020B0604020202090204" pitchFamily="34" charset="0"/>
                    <a:ea typeface="MS PGothic" panose="020B0600070205080204" pitchFamily="34" charset="-128"/>
                  </a:endParaRPr>
                </a:p>
              </p:txBody>
            </p:sp>
            <p:sp>
              <p:nvSpPr>
                <p:cNvPr id="84" name="Line 238"/>
                <p:cNvSpPr>
                  <a:spLocks noChangeShapeType="1"/>
                </p:cNvSpPr>
                <p:nvPr/>
              </p:nvSpPr>
              <p:spPr bwMode="auto">
                <a:xfrm>
                  <a:off x="641" y="1078"/>
                  <a:ext cx="53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grpSp>
        </p:grpSp>
        <p:grpSp>
          <p:nvGrpSpPr>
            <p:cNvPr id="96" name="Group 255"/>
            <p:cNvGrpSpPr/>
            <p:nvPr/>
          </p:nvGrpSpPr>
          <p:grpSpPr bwMode="auto">
            <a:xfrm>
              <a:off x="2470151" y="3052763"/>
              <a:ext cx="4654550" cy="1246187"/>
              <a:chOff x="558" y="1808"/>
              <a:chExt cx="2932" cy="785"/>
            </a:xfrm>
          </p:grpSpPr>
          <p:pic>
            <p:nvPicPr>
              <p:cNvPr id="97" name="Picture 252"/>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558" y="187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8" name="Picture 253"/>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3228" y="180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9" name="Picture 254"/>
              <p:cNvPicPr>
                <a:picLocks noChangeAspect="1" noChangeArrowheads="1"/>
              </p:cNvPicPr>
              <p:nvPr/>
            </p:nvPicPr>
            <p:blipFill>
              <a:blip r:embed="rId1" cstate="print">
                <a:extLst>
                  <a:ext uri="{28A0092B-C50C-407E-A947-70E740481C1C}">
                    <a14:useLocalDpi xmlns:a14="http://schemas.microsoft.com/office/drawing/2010/main" val="0"/>
                  </a:ext>
                </a:extLst>
              </a:blip>
              <a:srcRect/>
              <a:stretch>
                <a:fillRect/>
              </a:stretch>
            </p:blipFill>
            <p:spPr bwMode="auto">
              <a:xfrm flipH="1">
                <a:off x="2164" y="2348"/>
                <a:ext cx="262" cy="2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100" name="Group 297"/>
            <p:cNvGrpSpPr/>
            <p:nvPr/>
          </p:nvGrpSpPr>
          <p:grpSpPr bwMode="auto">
            <a:xfrm>
              <a:off x="5089525" y="1212850"/>
              <a:ext cx="4333875" cy="3243263"/>
              <a:chOff x="2205" y="641"/>
              <a:chExt cx="2730" cy="2043"/>
            </a:xfrm>
          </p:grpSpPr>
          <p:grpSp>
            <p:nvGrpSpPr>
              <p:cNvPr id="101" name="Group 282"/>
              <p:cNvGrpSpPr/>
              <p:nvPr/>
            </p:nvGrpSpPr>
            <p:grpSpPr bwMode="auto">
              <a:xfrm>
                <a:off x="3381" y="2381"/>
                <a:ext cx="583" cy="303"/>
                <a:chOff x="1166" y="3601"/>
                <a:chExt cx="583" cy="303"/>
              </a:xfrm>
            </p:grpSpPr>
            <p:grpSp>
              <p:nvGrpSpPr>
                <p:cNvPr id="112" name="Group 283"/>
                <p:cNvGrpSpPr/>
                <p:nvPr/>
              </p:nvGrpSpPr>
              <p:grpSpPr bwMode="auto">
                <a:xfrm>
                  <a:off x="1166" y="3601"/>
                  <a:ext cx="583" cy="303"/>
                  <a:chOff x="990" y="4570"/>
                  <a:chExt cx="597" cy="380"/>
                </a:xfrm>
              </p:grpSpPr>
              <p:pic>
                <p:nvPicPr>
                  <p:cNvPr id="114" name="Picture 28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5" name="Rectangle 285"/>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grpSp>
            <p:sp>
              <p:nvSpPr>
                <p:cNvPr id="113" name="Text Box 286"/>
                <p:cNvSpPr txBox="1">
                  <a:spLocks noChangeArrowheads="1"/>
                </p:cNvSpPr>
                <p:nvPr/>
              </p:nvSpPr>
              <p:spPr bwMode="auto">
                <a:xfrm>
                  <a:off x="1274" y="3633"/>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New</a:t>
                  </a:r>
                  <a:endParaRPr lang="en-US" altLang="zh-CN" sz="1200" b="1" i="1" dirty="0">
                    <a:solidFill>
                      <a:srgbClr val="FF0000"/>
                    </a:solidFill>
                    <a:latin typeface="Comic Sans MS" panose="030F0902030302020204" pitchFamily="66" charset="0"/>
                    <a:ea typeface="MS PGothic" panose="020B0600070205080204" pitchFamily="34" charset="-128"/>
                  </a:endParaRPr>
                </a:p>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ACK!</a:t>
                  </a:r>
                  <a:endParaRPr lang="en-US" altLang="zh-CN" sz="1200" b="1" i="1" dirty="0">
                    <a:solidFill>
                      <a:srgbClr val="FF0000"/>
                    </a:solidFill>
                    <a:latin typeface="Comic Sans MS" panose="030F0902030302020204" pitchFamily="66" charset="0"/>
                    <a:ea typeface="MS PGothic" panose="020B0600070205080204" pitchFamily="34" charset="-128"/>
                  </a:endParaRPr>
                </a:p>
              </p:txBody>
            </p:sp>
          </p:grpSp>
          <p:grpSp>
            <p:nvGrpSpPr>
              <p:cNvPr id="102" name="Group 287"/>
              <p:cNvGrpSpPr/>
              <p:nvPr/>
            </p:nvGrpSpPr>
            <p:grpSpPr bwMode="auto">
              <a:xfrm>
                <a:off x="2205" y="700"/>
                <a:ext cx="583" cy="303"/>
                <a:chOff x="1166" y="3601"/>
                <a:chExt cx="583" cy="303"/>
              </a:xfrm>
            </p:grpSpPr>
            <p:grpSp>
              <p:nvGrpSpPr>
                <p:cNvPr id="108" name="Group 288"/>
                <p:cNvGrpSpPr/>
                <p:nvPr/>
              </p:nvGrpSpPr>
              <p:grpSpPr bwMode="auto">
                <a:xfrm>
                  <a:off x="1166" y="3601"/>
                  <a:ext cx="583" cy="303"/>
                  <a:chOff x="990" y="4570"/>
                  <a:chExt cx="597" cy="380"/>
                </a:xfrm>
              </p:grpSpPr>
              <p:pic>
                <p:nvPicPr>
                  <p:cNvPr id="110" name="Picture 289"/>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11" name="Rectangle 290"/>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grpSp>
            <p:sp>
              <p:nvSpPr>
                <p:cNvPr id="109" name="Text Box 291"/>
                <p:cNvSpPr txBox="1">
                  <a:spLocks noChangeArrowheads="1"/>
                </p:cNvSpPr>
                <p:nvPr/>
              </p:nvSpPr>
              <p:spPr bwMode="auto">
                <a:xfrm>
                  <a:off x="1274" y="3633"/>
                  <a:ext cx="397" cy="2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New</a:t>
                  </a:r>
                  <a:endParaRPr lang="en-US" altLang="zh-CN" sz="1200" b="1" i="1" dirty="0">
                    <a:solidFill>
                      <a:srgbClr val="FF0000"/>
                    </a:solidFill>
                    <a:latin typeface="Comic Sans MS" panose="030F0902030302020204" pitchFamily="66" charset="0"/>
                    <a:ea typeface="MS PGothic" panose="020B0600070205080204" pitchFamily="34" charset="-128"/>
                  </a:endParaRPr>
                </a:p>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ACK!</a:t>
                  </a:r>
                  <a:endParaRPr lang="en-US" altLang="zh-CN" sz="1200" b="1" i="1" dirty="0">
                    <a:solidFill>
                      <a:srgbClr val="FF0000"/>
                    </a:solidFill>
                    <a:latin typeface="Comic Sans MS" panose="030F0902030302020204" pitchFamily="66" charset="0"/>
                    <a:ea typeface="MS PGothic" panose="020B0600070205080204" pitchFamily="34" charset="-128"/>
                  </a:endParaRPr>
                </a:p>
              </p:txBody>
            </p:sp>
          </p:grpSp>
          <p:grpSp>
            <p:nvGrpSpPr>
              <p:cNvPr id="103" name="Group 292"/>
              <p:cNvGrpSpPr/>
              <p:nvPr/>
            </p:nvGrpSpPr>
            <p:grpSpPr bwMode="auto">
              <a:xfrm>
                <a:off x="4352" y="641"/>
                <a:ext cx="583" cy="303"/>
                <a:chOff x="1166" y="3601"/>
                <a:chExt cx="583" cy="303"/>
              </a:xfrm>
            </p:grpSpPr>
            <p:grpSp>
              <p:nvGrpSpPr>
                <p:cNvPr id="104" name="Group 293"/>
                <p:cNvGrpSpPr/>
                <p:nvPr/>
              </p:nvGrpSpPr>
              <p:grpSpPr bwMode="auto">
                <a:xfrm>
                  <a:off x="1166" y="3601"/>
                  <a:ext cx="583" cy="303"/>
                  <a:chOff x="990" y="4570"/>
                  <a:chExt cx="597" cy="380"/>
                </a:xfrm>
              </p:grpSpPr>
              <p:pic>
                <p:nvPicPr>
                  <p:cNvPr id="106" name="Picture 294"/>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990" y="4570"/>
                    <a:ext cx="597" cy="3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7" name="Rectangle 295"/>
                  <p:cNvSpPr>
                    <a:spLocks noChangeArrowheads="1"/>
                  </p:cNvSpPr>
                  <p:nvPr/>
                </p:nvSpPr>
                <p:spPr bwMode="auto">
                  <a:xfrm>
                    <a:off x="1124" y="4679"/>
                    <a:ext cx="358" cy="148"/>
                  </a:xfrm>
                  <a:prstGeom prst="rect">
                    <a:avLst/>
                  </a:prstGeom>
                  <a:solidFill>
                    <a:srgbClr val="FFFF0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spcBef>
                        <a:spcPct val="0"/>
                      </a:spcBef>
                      <a:buFontTx/>
                      <a:buNone/>
                    </a:pPr>
                    <a:endParaRPr lang="zh-CN" altLang="zh-CN" sz="1600">
                      <a:latin typeface="Tahoma" panose="020B0804030504040204" pitchFamily="34" charset="0"/>
                      <a:ea typeface="MS PGothic" panose="020B0600070205080204" pitchFamily="34" charset="-128"/>
                    </a:endParaRPr>
                  </a:p>
                </p:txBody>
              </p:sp>
            </p:grpSp>
            <p:sp>
              <p:nvSpPr>
                <p:cNvPr id="105" name="Text Box 296"/>
                <p:cNvSpPr txBox="1">
                  <a:spLocks noChangeArrowheads="1"/>
                </p:cNvSpPr>
                <p:nvPr/>
              </p:nvSpPr>
              <p:spPr bwMode="auto">
                <a:xfrm>
                  <a:off x="1274" y="3633"/>
                  <a:ext cx="397" cy="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2800">
                      <a:solidFill>
                        <a:schemeClr val="tx1"/>
                      </a:solidFill>
                      <a:latin typeface="Times New Roman" panose="02020503050405090304" pitchFamily="18" charset="0"/>
                    </a:defRPr>
                  </a:lvl1pPr>
                  <a:lvl2pPr marL="742950" indent="-285750">
                    <a:spcBef>
                      <a:spcPct val="20000"/>
                    </a:spcBef>
                    <a:buChar char="–"/>
                    <a:defRPr sz="2400">
                      <a:solidFill>
                        <a:schemeClr val="tx1"/>
                      </a:solidFill>
                      <a:latin typeface="Times New Roman" panose="02020503050405090304" pitchFamily="18" charset="0"/>
                    </a:defRPr>
                  </a:lvl2pPr>
                  <a:lvl3pPr marL="1143000" indent="-228600">
                    <a:spcBef>
                      <a:spcPct val="20000"/>
                    </a:spcBef>
                    <a:buChar char="•"/>
                    <a:defRPr sz="2000">
                      <a:solidFill>
                        <a:schemeClr val="tx1"/>
                      </a:solidFill>
                      <a:latin typeface="Times New Roman" panose="02020503050405090304" pitchFamily="18" charset="0"/>
                    </a:defRPr>
                  </a:lvl3pPr>
                  <a:lvl4pPr marL="1600200" indent="-228600">
                    <a:spcBef>
                      <a:spcPct val="20000"/>
                    </a:spcBef>
                    <a:buChar char="–"/>
                    <a:defRPr sz="2000">
                      <a:solidFill>
                        <a:schemeClr val="tx1"/>
                      </a:solidFill>
                      <a:latin typeface="Times New Roman" panose="02020503050405090304" pitchFamily="18" charset="0"/>
                    </a:defRPr>
                  </a:lvl4pPr>
                  <a:lvl5pPr marL="2057400" indent="-228600">
                    <a:spcBef>
                      <a:spcPct val="20000"/>
                    </a:spcBef>
                    <a:buChar char="•"/>
                    <a:defRPr sz="1600">
                      <a:solidFill>
                        <a:schemeClr val="tx1"/>
                      </a:solidFill>
                      <a:latin typeface="Times New Roman" panose="02020503050405090304" pitchFamily="18" charset="0"/>
                    </a:defRPr>
                  </a:lvl5pPr>
                  <a:lvl6pPr marL="2514600" indent="-228600" eaLnBrk="0" fontAlgn="base" hangingPunct="0">
                    <a:spcBef>
                      <a:spcPct val="20000"/>
                    </a:spcBef>
                    <a:spcAft>
                      <a:spcPct val="0"/>
                    </a:spcAft>
                    <a:buChar char="•"/>
                    <a:defRPr sz="1600">
                      <a:solidFill>
                        <a:schemeClr val="tx1"/>
                      </a:solidFill>
                      <a:latin typeface="Times New Roman" panose="02020503050405090304" pitchFamily="18" charset="0"/>
                    </a:defRPr>
                  </a:lvl6pPr>
                  <a:lvl7pPr marL="2971800" indent="-228600" eaLnBrk="0" fontAlgn="base" hangingPunct="0">
                    <a:spcBef>
                      <a:spcPct val="20000"/>
                    </a:spcBef>
                    <a:spcAft>
                      <a:spcPct val="0"/>
                    </a:spcAft>
                    <a:buChar char="•"/>
                    <a:defRPr sz="1600">
                      <a:solidFill>
                        <a:schemeClr val="tx1"/>
                      </a:solidFill>
                      <a:latin typeface="Times New Roman" panose="02020503050405090304" pitchFamily="18" charset="0"/>
                    </a:defRPr>
                  </a:lvl7pPr>
                  <a:lvl8pPr marL="3429000" indent="-228600" eaLnBrk="0" fontAlgn="base" hangingPunct="0">
                    <a:spcBef>
                      <a:spcPct val="20000"/>
                    </a:spcBef>
                    <a:spcAft>
                      <a:spcPct val="0"/>
                    </a:spcAft>
                    <a:buChar char="•"/>
                    <a:defRPr sz="1600">
                      <a:solidFill>
                        <a:schemeClr val="tx1"/>
                      </a:solidFill>
                      <a:latin typeface="Times New Roman" panose="02020503050405090304" pitchFamily="18" charset="0"/>
                    </a:defRPr>
                  </a:lvl8pPr>
                  <a:lvl9pPr marL="3886200" indent="-228600" eaLnBrk="0" fontAlgn="base" hangingPunct="0">
                    <a:spcBef>
                      <a:spcPct val="20000"/>
                    </a:spcBef>
                    <a:spcAft>
                      <a:spcPct val="0"/>
                    </a:spcAft>
                    <a:buChar char="•"/>
                    <a:defRPr sz="1600">
                      <a:solidFill>
                        <a:schemeClr val="tx1"/>
                      </a:solidFill>
                      <a:latin typeface="Times New Roman" panose="02020503050405090304" pitchFamily="18" charset="0"/>
                    </a:defRPr>
                  </a:lvl9pPr>
                </a:lstStyle>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New</a:t>
                  </a:r>
                  <a:endParaRPr lang="en-US" altLang="zh-CN" sz="1200" b="1" i="1" dirty="0">
                    <a:solidFill>
                      <a:srgbClr val="FF0000"/>
                    </a:solidFill>
                    <a:latin typeface="Comic Sans MS" panose="030F0902030302020204" pitchFamily="66" charset="0"/>
                    <a:ea typeface="MS PGothic" panose="020B0600070205080204" pitchFamily="34" charset="-128"/>
                  </a:endParaRPr>
                </a:p>
                <a:p>
                  <a:pPr eaLnBrk="1" hangingPunct="1">
                    <a:lnSpc>
                      <a:spcPct val="80000"/>
                    </a:lnSpc>
                    <a:spcBef>
                      <a:spcPct val="0"/>
                    </a:spcBef>
                    <a:buFontTx/>
                    <a:buNone/>
                  </a:pPr>
                  <a:r>
                    <a:rPr lang="en-US" altLang="zh-CN" sz="1200" b="1" i="1" dirty="0">
                      <a:solidFill>
                        <a:srgbClr val="FF0000"/>
                      </a:solidFill>
                      <a:latin typeface="Comic Sans MS" panose="030F0902030302020204" pitchFamily="66" charset="0"/>
                      <a:ea typeface="MS PGothic" panose="020B0600070205080204" pitchFamily="34" charset="-128"/>
                    </a:rPr>
                    <a:t>ACK!</a:t>
                  </a:r>
                  <a:endParaRPr lang="en-US" altLang="zh-CN" sz="1200" b="1" i="1" dirty="0">
                    <a:solidFill>
                      <a:srgbClr val="FF0000"/>
                    </a:solidFill>
                    <a:latin typeface="Comic Sans MS" panose="030F0902030302020204" pitchFamily="66" charset="0"/>
                    <a:ea typeface="MS PGothic" panose="020B0600070205080204" pitchFamily="34" charset="-128"/>
                  </a:endParaRPr>
                </a:p>
              </p:txBody>
            </p:sp>
          </p:grpSp>
        </p:grpSp>
      </p:grpSp>
      <p:sp>
        <p:nvSpPr>
          <p:cNvPr id="116" name="文本框 115"/>
          <p:cNvSpPr txBox="1"/>
          <p:nvPr/>
        </p:nvSpPr>
        <p:spPr>
          <a:xfrm>
            <a:off x="297670" y="6095909"/>
            <a:ext cx="2996593" cy="400110"/>
          </a:xfrm>
          <a:prstGeom prst="rect">
            <a:avLst/>
          </a:prstGeom>
          <a:noFill/>
        </p:spPr>
        <p:txBody>
          <a:bodyPr wrap="square" rtlCol="0">
            <a:spAutoFit/>
          </a:bodyPr>
          <a:lstStyle/>
          <a:p>
            <a:pPr algn="ctr"/>
            <a:r>
              <a:rPr lang="en-US" altLang="zh-CN" sz="2000" dirty="0">
                <a:solidFill>
                  <a:srgbClr val="FF0000"/>
                </a:solidFill>
              </a:rPr>
              <a:t>TCP</a:t>
            </a:r>
            <a:r>
              <a:rPr lang="zh-CN" altLang="en-US" sz="2000" dirty="0">
                <a:solidFill>
                  <a:srgbClr val="FF0000"/>
                </a:solidFill>
              </a:rPr>
              <a:t>拥塞控制的</a:t>
            </a:r>
            <a:r>
              <a:rPr lang="en-US" altLang="zh-CN" sz="2000" dirty="0">
                <a:solidFill>
                  <a:srgbClr val="FF0000"/>
                </a:solidFill>
              </a:rPr>
              <a:t>FSM</a:t>
            </a:r>
            <a:r>
              <a:rPr lang="zh-CN" altLang="en-US" sz="2000" dirty="0">
                <a:solidFill>
                  <a:srgbClr val="FF0000"/>
                </a:solidFill>
              </a:rPr>
              <a:t>图</a:t>
            </a:r>
            <a:endParaRPr lang="zh-CN" altLang="en-US" sz="2000" dirty="0">
              <a:solidFill>
                <a:srgbClr val="FF0000"/>
              </a:solidFill>
            </a:endParaRPr>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0-#ppt_w/2"/>
                                          </p:val>
                                        </p:tav>
                                        <p:tav tm="100000">
                                          <p:val>
                                            <p:strVal val="#ppt_x"/>
                                          </p:val>
                                        </p:tav>
                                      </p:tavLst>
                                    </p:anim>
                                    <p:anim calcmode="lin" valueType="num">
                                      <p:cBhvr additive="base">
                                        <p:cTn id="8" dur="500" fill="hold"/>
                                        <p:tgtEl>
                                          <p:spTgt spid="40"/>
                                        </p:tgtEl>
                                        <p:attrNameLst>
                                          <p:attrName>ppt_y</p:attrName>
                                        </p:attrNameLst>
                                      </p:cBhvr>
                                      <p:tavLst>
                                        <p:tav tm="0">
                                          <p:val>
                                            <p:strVal val="#ppt_y"/>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grpId="0" nodeType="clickEffect">
                                  <p:stCondLst>
                                    <p:cond delay="0"/>
                                  </p:stCondLst>
                                  <p:childTnLst>
                                    <p:set>
                                      <p:cBhvr>
                                        <p:cTn id="12" dur="1" fill="hold">
                                          <p:stCondLst>
                                            <p:cond delay="0"/>
                                          </p:stCondLst>
                                        </p:cTn>
                                        <p:tgtEl>
                                          <p:spTgt spid="41"/>
                                        </p:tgtEl>
                                        <p:attrNameLst>
                                          <p:attrName>style.visibility</p:attrName>
                                        </p:attrNameLst>
                                      </p:cBhvr>
                                      <p:to>
                                        <p:strVal val="visible"/>
                                      </p:to>
                                    </p:set>
                                    <p:animEffect transition="in" filter="wipe(left)">
                                      <p:cBhvr>
                                        <p:cTn id="13" dur="500"/>
                                        <p:tgtEl>
                                          <p:spTgt spid="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 grpId="0"/>
      <p:bldP spid="41" grpId="0"/>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5" name="Rectangle 2"/>
          <p:cNvSpPr>
            <a:spLocks noGrp="1" noChangeArrowheads="1"/>
          </p:cNvSpPr>
          <p:nvPr>
            <p:ph type="title" idx="4294967295"/>
          </p:nvPr>
        </p:nvSpPr>
        <p:spPr>
          <a:xfrm>
            <a:off x="0" y="577256"/>
            <a:ext cx="12192000" cy="1143000"/>
          </a:xfrm>
          <a:prstGeom prst="rect">
            <a:avLst/>
          </a:prstGeom>
        </p:spPr>
        <p:txBody>
          <a:bodyPr/>
          <a:lstStyle/>
          <a:p>
            <a:pPr algn="ctr">
              <a:defRPr/>
            </a:pPr>
            <a:r>
              <a:rPr lang="zh-CN" altLang="en-US" dirty="0" smtClean="0">
                <a:cs typeface="+mj-cs"/>
              </a:rPr>
              <a:t>主要</a:t>
            </a:r>
            <a:r>
              <a:rPr lang="zh-CN" altLang="en-US" dirty="0">
                <a:cs typeface="+mj-cs"/>
              </a:rPr>
              <a:t>的网络层功能</a:t>
            </a:r>
            <a:endParaRPr lang="en-US" dirty="0">
              <a:cs typeface="+mj-cs"/>
            </a:endParaRPr>
          </a:p>
        </p:txBody>
      </p:sp>
      <p:sp>
        <p:nvSpPr>
          <p:cNvPr id="5126" name="Rectangle 3"/>
          <p:cNvSpPr>
            <a:spLocks noGrp="1" noChangeArrowheads="1"/>
          </p:cNvSpPr>
          <p:nvPr>
            <p:ph type="body" idx="4294967295"/>
          </p:nvPr>
        </p:nvSpPr>
        <p:spPr>
          <a:xfrm>
            <a:off x="96520" y="1426817"/>
            <a:ext cx="11998960" cy="2151270"/>
          </a:xfrm>
          <a:prstGeom prst="rect">
            <a:avLst/>
          </a:prstGeom>
        </p:spPr>
        <p:txBody>
          <a:bodyPr/>
          <a:lstStyle/>
          <a:p>
            <a:pPr>
              <a:lnSpc>
                <a:spcPct val="120000"/>
              </a:lnSpc>
              <a:spcBef>
                <a:spcPts val="600"/>
              </a:spcBef>
            </a:pPr>
            <a:r>
              <a:rPr lang="zh-CN" altLang="en-US" sz="2400" b="1" dirty="0">
                <a:solidFill>
                  <a:srgbClr val="000099"/>
                </a:solidFill>
                <a:latin typeface="+mn-ea"/>
              </a:rPr>
              <a:t>转发</a:t>
            </a:r>
            <a:r>
              <a:rPr lang="en-US" altLang="zh-CN" sz="2400" b="1" dirty="0">
                <a:solidFill>
                  <a:srgbClr val="000099"/>
                </a:solidFill>
                <a:latin typeface="+mn-ea"/>
              </a:rPr>
              <a:t>(forwarding):</a:t>
            </a:r>
            <a:r>
              <a:rPr lang="en-US" altLang="zh-CN" sz="2400" b="1" dirty="0">
                <a:latin typeface="+mn-ea"/>
              </a:rPr>
              <a:t> </a:t>
            </a:r>
            <a:r>
              <a:rPr lang="zh-CN" altLang="en-US" sz="2400" dirty="0">
                <a:latin typeface="+mn-ea"/>
              </a:rPr>
              <a:t>将分组从路由器的输入端口转移到正确的路由器输出端口</a:t>
            </a:r>
            <a:endParaRPr lang="en-US" altLang="zh-CN" sz="2400" dirty="0">
              <a:latin typeface="+mn-ea"/>
            </a:endParaRPr>
          </a:p>
          <a:p>
            <a:pPr algn="just">
              <a:lnSpc>
                <a:spcPct val="120000"/>
              </a:lnSpc>
              <a:spcBef>
                <a:spcPts val="600"/>
              </a:spcBef>
            </a:pPr>
            <a:r>
              <a:rPr lang="zh-CN" altLang="en-US" sz="2400" b="1" dirty="0">
                <a:solidFill>
                  <a:srgbClr val="000099"/>
                </a:solidFill>
                <a:latin typeface="+mn-ea"/>
              </a:rPr>
              <a:t>路由</a:t>
            </a:r>
            <a:r>
              <a:rPr lang="en-US" altLang="zh-CN" sz="2400" b="1" dirty="0">
                <a:solidFill>
                  <a:srgbClr val="000099"/>
                </a:solidFill>
                <a:latin typeface="+mn-ea"/>
              </a:rPr>
              <a:t>(routing):</a:t>
            </a:r>
            <a:r>
              <a:rPr lang="en-US" altLang="zh-CN" sz="2400" b="1" dirty="0">
                <a:latin typeface="+mn-ea"/>
              </a:rPr>
              <a:t> </a:t>
            </a:r>
            <a:r>
              <a:rPr lang="zh-CN" altLang="en-US" sz="2400" dirty="0">
                <a:latin typeface="+mn-ea"/>
              </a:rPr>
              <a:t>确定分组从发送方传输到接收方</a:t>
            </a:r>
            <a:r>
              <a:rPr lang="en-US" altLang="zh-CN" sz="2400" dirty="0">
                <a:latin typeface="+mn-ea"/>
              </a:rPr>
              <a:t>(</a:t>
            </a:r>
            <a:r>
              <a:rPr lang="zh-CN" altLang="en-US" sz="2400" dirty="0">
                <a:latin typeface="+mn-ea"/>
              </a:rPr>
              <a:t>目的主机</a:t>
            </a:r>
            <a:r>
              <a:rPr lang="en-US" altLang="zh-CN" sz="2400" dirty="0">
                <a:latin typeface="+mn-ea"/>
              </a:rPr>
              <a:t>)</a:t>
            </a:r>
            <a:r>
              <a:rPr lang="zh-CN" altLang="en-US" sz="2400" dirty="0">
                <a:latin typeface="+mn-ea"/>
              </a:rPr>
              <a:t>所经过的路径</a:t>
            </a:r>
            <a:r>
              <a:rPr lang="en-US" altLang="zh-CN" sz="2400" dirty="0">
                <a:latin typeface="+mn-ea"/>
              </a:rPr>
              <a:t>(</a:t>
            </a:r>
            <a:r>
              <a:rPr lang="zh-CN" altLang="en-US" sz="2400" dirty="0">
                <a:latin typeface="+mn-ea"/>
              </a:rPr>
              <a:t>或路由</a:t>
            </a:r>
            <a:r>
              <a:rPr lang="en-US" altLang="zh-CN" sz="2400" dirty="0" smtClean="0">
                <a:latin typeface="+mn-ea"/>
              </a:rPr>
              <a:t>)</a:t>
            </a:r>
            <a:endParaRPr lang="en-US" altLang="zh-CN" sz="2400" dirty="0" smtClean="0">
              <a:latin typeface="+mn-ea"/>
            </a:endParaRPr>
          </a:p>
          <a:p>
            <a:pPr algn="just">
              <a:lnSpc>
                <a:spcPct val="120000"/>
              </a:lnSpc>
              <a:spcBef>
                <a:spcPts val="600"/>
              </a:spcBef>
            </a:pPr>
            <a:r>
              <a:rPr lang="zh-CN" altLang="en-US" sz="2400" b="1" dirty="0">
                <a:solidFill>
                  <a:srgbClr val="000099"/>
                </a:solidFill>
                <a:latin typeface="+mn-ea"/>
              </a:rPr>
              <a:t>连接建立</a:t>
            </a:r>
            <a:r>
              <a:rPr lang="en-US" altLang="zh-CN" sz="2400" b="1" dirty="0" smtClean="0">
                <a:solidFill>
                  <a:srgbClr val="000099"/>
                </a:solidFill>
                <a:latin typeface="+mn-ea"/>
              </a:rPr>
              <a:t>:</a:t>
            </a:r>
            <a:r>
              <a:rPr lang="zh-CN" altLang="en-US" sz="2400" dirty="0">
                <a:latin typeface="+mn-ea"/>
              </a:rPr>
              <a:t>指网络层数据分组开始传输前，在所选择的从源到目的地</a:t>
            </a:r>
            <a:r>
              <a:rPr lang="zh-CN" altLang="en-US" sz="2400" dirty="0">
                <a:solidFill>
                  <a:srgbClr val="FF3300"/>
                </a:solidFill>
                <a:latin typeface="+mn-ea"/>
              </a:rPr>
              <a:t>路径上的各路由器之间相互握手</a:t>
            </a:r>
            <a:r>
              <a:rPr lang="zh-CN" altLang="en-US" sz="2400" dirty="0">
                <a:latin typeface="+mn-ea"/>
              </a:rPr>
              <a:t>，建立连接状态</a:t>
            </a:r>
            <a:r>
              <a:rPr lang="zh-CN" altLang="en-US" sz="2400" dirty="0" smtClean="0">
                <a:latin typeface="+mn-ea"/>
              </a:rPr>
              <a:t>。</a:t>
            </a:r>
            <a:endParaRPr lang="en-US" altLang="zh-CN" sz="2400" dirty="0" smtClean="0">
              <a:latin typeface="+mn-ea"/>
            </a:endParaRPr>
          </a:p>
          <a:p>
            <a:pPr algn="just">
              <a:lnSpc>
                <a:spcPct val="120000"/>
              </a:lnSpc>
              <a:spcBef>
                <a:spcPts val="600"/>
              </a:spcBef>
            </a:pPr>
            <a:endParaRPr lang="en-US" altLang="zh-CN" sz="2400" b="1" dirty="0">
              <a:solidFill>
                <a:srgbClr val="000099"/>
              </a:solidFill>
              <a:latin typeface="+mn-ea"/>
            </a:endParaRPr>
          </a:p>
          <a:p>
            <a:pPr algn="just">
              <a:lnSpc>
                <a:spcPct val="120000"/>
              </a:lnSpc>
              <a:spcBef>
                <a:spcPts val="600"/>
              </a:spcBef>
            </a:pPr>
            <a:r>
              <a:rPr lang="zh-CN" altLang="en-US" sz="2400" b="1" dirty="0" smtClean="0">
                <a:solidFill>
                  <a:srgbClr val="000099"/>
                </a:solidFill>
                <a:latin typeface="+mn-ea"/>
              </a:rPr>
              <a:t>传输层的连接和网络层连接区别？</a:t>
            </a:r>
            <a:endParaRPr lang="en-US" altLang="zh-CN" sz="2400" b="1" dirty="0" smtClean="0">
              <a:solidFill>
                <a:srgbClr val="000099"/>
              </a:solidFill>
              <a:latin typeface="+mn-ea"/>
            </a:endParaRPr>
          </a:p>
          <a:p>
            <a:pPr algn="just">
              <a:lnSpc>
                <a:spcPct val="120000"/>
              </a:lnSpc>
              <a:spcBef>
                <a:spcPts val="600"/>
              </a:spcBef>
            </a:pPr>
            <a:endParaRPr lang="en-US" altLang="zh-CN" sz="2400" b="1" dirty="0">
              <a:solidFill>
                <a:srgbClr val="000099"/>
              </a:solidFill>
              <a:latin typeface="+mn-ea"/>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6" name="Rectangle 2"/>
          <p:cNvSpPr>
            <a:spLocks noGrp="1" noChangeArrowheads="1"/>
          </p:cNvSpPr>
          <p:nvPr>
            <p:ph type="title" idx="4294967295"/>
          </p:nvPr>
        </p:nvSpPr>
        <p:spPr>
          <a:xfrm>
            <a:off x="0" y="749460"/>
            <a:ext cx="12192000" cy="1143000"/>
          </a:xfrm>
          <a:prstGeom prst="rect">
            <a:avLst/>
          </a:prstGeom>
        </p:spPr>
        <p:txBody>
          <a:bodyPr/>
          <a:lstStyle/>
          <a:p>
            <a:pPr algn="ctr">
              <a:defRPr/>
            </a:pPr>
            <a:r>
              <a:rPr lang="zh-CN" altLang="en-US" dirty="0"/>
              <a:t>网络层的服务模型</a:t>
            </a:r>
            <a:endParaRPr lang="en-US" dirty="0">
              <a:cs typeface="+mj-cs"/>
            </a:endParaRPr>
          </a:p>
        </p:txBody>
      </p:sp>
      <p:sp>
        <p:nvSpPr>
          <p:cNvPr id="2" name="矩形 1"/>
          <p:cNvSpPr/>
          <p:nvPr/>
        </p:nvSpPr>
        <p:spPr>
          <a:xfrm>
            <a:off x="749369" y="2485382"/>
            <a:ext cx="11217344" cy="830997"/>
          </a:xfrm>
          <a:prstGeom prst="rect">
            <a:avLst/>
          </a:prstGeom>
        </p:spPr>
        <p:txBody>
          <a:bodyPr wrap="square">
            <a:spAutoFit/>
          </a:bodyPr>
          <a:lstStyle/>
          <a:p>
            <a:pPr marL="342900" indent="-342900">
              <a:buFont typeface="Arial" panose="020B0604020202090204" pitchFamily="34" charset="0"/>
              <a:buChar char="•"/>
            </a:pPr>
            <a:r>
              <a:rPr lang="zh-CN" altLang="en-US" sz="2400" b="1" dirty="0" smtClean="0"/>
              <a:t>面向连接的网络层服务模型（虚电路网络）</a:t>
            </a:r>
            <a:endParaRPr lang="en-US" altLang="zh-CN" sz="2400" b="1" dirty="0"/>
          </a:p>
          <a:p>
            <a:pPr marL="800100" lvl="1" indent="-342900">
              <a:lnSpc>
                <a:spcPct val="120000"/>
              </a:lnSpc>
              <a:buFont typeface="Arial" panose="020B0604020202090204" pitchFamily="34" charset="0"/>
              <a:buChar char="•"/>
            </a:pPr>
            <a:r>
              <a:rPr lang="zh-CN" altLang="en-US" sz="2000" dirty="0">
                <a:solidFill>
                  <a:srgbClr val="FF0000"/>
                </a:solidFill>
                <a:latin typeface="+mn-ea"/>
              </a:rPr>
              <a:t>确保</a:t>
            </a:r>
            <a:r>
              <a:rPr lang="zh-CN" altLang="en-US" sz="2000" dirty="0" smtClean="0">
                <a:solidFill>
                  <a:srgbClr val="FF0000"/>
                </a:solidFill>
                <a:latin typeface="+mn-ea"/>
              </a:rPr>
              <a:t>交付、具有</a:t>
            </a:r>
            <a:r>
              <a:rPr lang="zh-CN" altLang="en-US" sz="2000" dirty="0">
                <a:solidFill>
                  <a:srgbClr val="FF0000"/>
                </a:solidFill>
                <a:latin typeface="+mn-ea"/>
              </a:rPr>
              <a:t>时延上界的确保</a:t>
            </a:r>
            <a:r>
              <a:rPr lang="zh-CN" altLang="en-US" sz="2000" dirty="0" smtClean="0">
                <a:solidFill>
                  <a:srgbClr val="FF0000"/>
                </a:solidFill>
                <a:latin typeface="+mn-ea"/>
              </a:rPr>
              <a:t>交付、有序</a:t>
            </a:r>
            <a:r>
              <a:rPr lang="zh-CN" altLang="en-US" sz="2000" dirty="0">
                <a:solidFill>
                  <a:srgbClr val="FF0000"/>
                </a:solidFill>
                <a:latin typeface="+mn-ea"/>
              </a:rPr>
              <a:t>分组</a:t>
            </a:r>
            <a:r>
              <a:rPr lang="zh-CN" altLang="en-US" sz="2000" dirty="0" smtClean="0">
                <a:solidFill>
                  <a:srgbClr val="FF0000"/>
                </a:solidFill>
                <a:latin typeface="+mn-ea"/>
              </a:rPr>
              <a:t>交付、确保</a:t>
            </a:r>
            <a:r>
              <a:rPr lang="zh-CN" altLang="en-US" sz="2000" dirty="0">
                <a:solidFill>
                  <a:srgbClr val="FF0000"/>
                </a:solidFill>
                <a:latin typeface="+mn-ea"/>
              </a:rPr>
              <a:t>最小</a:t>
            </a:r>
            <a:r>
              <a:rPr lang="zh-CN" altLang="en-US" sz="2000" dirty="0" smtClean="0">
                <a:solidFill>
                  <a:srgbClr val="FF0000"/>
                </a:solidFill>
                <a:latin typeface="+mn-ea"/>
              </a:rPr>
              <a:t>带宽、确保</a:t>
            </a:r>
            <a:r>
              <a:rPr lang="zh-CN" altLang="en-US" sz="2000" dirty="0">
                <a:solidFill>
                  <a:srgbClr val="FF0000"/>
                </a:solidFill>
                <a:latin typeface="+mn-ea"/>
              </a:rPr>
              <a:t>最大时延</a:t>
            </a:r>
            <a:r>
              <a:rPr lang="zh-CN" altLang="en-US" sz="2000" dirty="0" smtClean="0">
                <a:solidFill>
                  <a:srgbClr val="FF0000"/>
                </a:solidFill>
                <a:latin typeface="+mn-ea"/>
              </a:rPr>
              <a:t>抖动</a:t>
            </a:r>
            <a:endParaRPr lang="zh-CN" altLang="en-US" sz="2000" dirty="0">
              <a:latin typeface="+mn-ea"/>
            </a:endParaRPr>
          </a:p>
        </p:txBody>
      </p:sp>
      <p:sp>
        <p:nvSpPr>
          <p:cNvPr id="10" name="矩形 9"/>
          <p:cNvSpPr/>
          <p:nvPr/>
        </p:nvSpPr>
        <p:spPr>
          <a:xfrm>
            <a:off x="769969" y="3316379"/>
            <a:ext cx="11614188" cy="904863"/>
          </a:xfrm>
          <a:prstGeom prst="rect">
            <a:avLst/>
          </a:prstGeom>
        </p:spPr>
        <p:txBody>
          <a:bodyPr wrap="square">
            <a:spAutoFit/>
          </a:bodyPr>
          <a:lstStyle/>
          <a:p>
            <a:pPr marL="342900" indent="-342900">
              <a:lnSpc>
                <a:spcPct val="120000"/>
              </a:lnSpc>
              <a:buFont typeface="Arial" panose="020B0604020202090204" pitchFamily="34" charset="0"/>
              <a:buChar char="•"/>
            </a:pPr>
            <a:r>
              <a:rPr lang="zh-CN" altLang="en-US" sz="2400" b="1" dirty="0" smtClean="0"/>
              <a:t>无连接的网络层服务（数据报网络）</a:t>
            </a:r>
            <a:endParaRPr lang="en-US" altLang="zh-CN" sz="2400" b="1" dirty="0"/>
          </a:p>
          <a:p>
            <a:pPr marL="800100" lvl="1" indent="-342900" algn="just">
              <a:lnSpc>
                <a:spcPct val="120000"/>
              </a:lnSpc>
              <a:buFont typeface="Arial" panose="020B0604020202090204" pitchFamily="34" charset="0"/>
              <a:buChar char="•"/>
            </a:pPr>
            <a:r>
              <a:rPr lang="zh-CN" altLang="en-US" sz="2000" dirty="0"/>
              <a:t>单一</a:t>
            </a:r>
            <a:r>
              <a:rPr lang="zh-CN" altLang="en-US" sz="2000" dirty="0" smtClean="0"/>
              <a:t>服务、不保证时延、按序和分组可靠交付</a:t>
            </a:r>
            <a:endParaRPr lang="en-US" altLang="zh-CN" sz="2000" dirty="0" smtClean="0"/>
          </a:p>
        </p:txBody>
      </p:sp>
      <p:sp>
        <p:nvSpPr>
          <p:cNvPr id="6" name="矩形 5"/>
          <p:cNvSpPr/>
          <p:nvPr/>
        </p:nvSpPr>
        <p:spPr>
          <a:xfrm>
            <a:off x="769969" y="4599806"/>
            <a:ext cx="8135492" cy="535531"/>
          </a:xfrm>
          <a:prstGeom prst="rect">
            <a:avLst/>
          </a:prstGeom>
        </p:spPr>
        <p:txBody>
          <a:bodyPr wrap="square">
            <a:spAutoFit/>
          </a:bodyPr>
          <a:lstStyle/>
          <a:p>
            <a:pPr marL="342900" indent="-342900">
              <a:lnSpc>
                <a:spcPct val="120000"/>
              </a:lnSpc>
              <a:buFont typeface="Arial" panose="020B0604020202090204" pitchFamily="34" charset="0"/>
              <a:buChar char="•"/>
            </a:pPr>
            <a:r>
              <a:rPr lang="zh-CN" altLang="en-US" sz="2400" dirty="0" smtClean="0"/>
              <a:t>虚电路网络和电路交换网路的区别？</a:t>
            </a:r>
            <a:endParaRPr lang="en-US" altLang="zh-CN" sz="2400" dirty="0" smtClean="0"/>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7" name="Rectangle 2"/>
          <p:cNvSpPr>
            <a:spLocks noGrp="1" noChangeArrowheads="1"/>
          </p:cNvSpPr>
          <p:nvPr>
            <p:ph type="title" idx="4294967295"/>
          </p:nvPr>
        </p:nvSpPr>
        <p:spPr>
          <a:xfrm>
            <a:off x="0" y="714737"/>
            <a:ext cx="12192000" cy="1143000"/>
          </a:xfrm>
          <a:prstGeom prst="rect">
            <a:avLst/>
          </a:prstGeom>
        </p:spPr>
        <p:txBody>
          <a:bodyPr/>
          <a:lstStyle/>
          <a:p>
            <a:pPr algn="ctr"/>
            <a:r>
              <a:rPr lang="zh-CN" altLang="en-US" dirty="0"/>
              <a:t>数据报网络的特点</a:t>
            </a:r>
            <a:endParaRPr lang="zh-CN" altLang="en-US" dirty="0"/>
          </a:p>
        </p:txBody>
      </p:sp>
      <p:sp>
        <p:nvSpPr>
          <p:cNvPr id="1029123" name="Rectangle 3"/>
          <p:cNvSpPr>
            <a:spLocks noGrp="1" noChangeArrowheads="1"/>
          </p:cNvSpPr>
          <p:nvPr>
            <p:ph type="body" idx="4294967295"/>
          </p:nvPr>
        </p:nvSpPr>
        <p:spPr>
          <a:xfrm>
            <a:off x="1027415" y="1757992"/>
            <a:ext cx="10356351" cy="4914900"/>
          </a:xfrm>
          <a:prstGeom prst="rect">
            <a:avLst/>
          </a:prstGeom>
        </p:spPr>
        <p:txBody>
          <a:bodyPr/>
          <a:lstStyle/>
          <a:p>
            <a:pPr eaLnBrk="1">
              <a:lnSpc>
                <a:spcPct val="115000"/>
              </a:lnSpc>
              <a:buFont typeface="ZapfDingbats" pitchFamily="82" charset="2"/>
              <a:buNone/>
            </a:pPr>
            <a:r>
              <a:rPr lang="zh-CN" altLang="en-US" sz="2400" dirty="0">
                <a:latin typeface="+mn-ea"/>
              </a:rPr>
              <a:t>由互连计算机的需求发展而来。与电话网相反。</a:t>
            </a:r>
            <a:endParaRPr lang="zh-CN" altLang="en-US" sz="2400" dirty="0">
              <a:latin typeface="+mn-ea"/>
            </a:endParaRPr>
          </a:p>
          <a:p>
            <a:pPr eaLnBrk="1">
              <a:lnSpc>
                <a:spcPct val="115000"/>
              </a:lnSpc>
              <a:buFont typeface="Wingdings" panose="05000000000000000000" pitchFamily="2" charset="2"/>
              <a:buChar char="ü"/>
            </a:pPr>
            <a:r>
              <a:rPr lang="zh-CN" altLang="en-US" sz="2400" dirty="0">
                <a:solidFill>
                  <a:srgbClr val="FF3300"/>
                </a:solidFill>
                <a:latin typeface="+mn-ea"/>
              </a:rPr>
              <a:t>网络层服务模型简单</a:t>
            </a:r>
            <a:r>
              <a:rPr lang="zh-CN" altLang="en-US" sz="2400" dirty="0">
                <a:latin typeface="+mn-ea"/>
              </a:rPr>
              <a:t>。</a:t>
            </a:r>
            <a:endParaRPr lang="zh-CN" altLang="en-US" sz="2400" dirty="0">
              <a:latin typeface="+mn-ea"/>
            </a:endParaRPr>
          </a:p>
          <a:p>
            <a:pPr eaLnBrk="1">
              <a:lnSpc>
                <a:spcPct val="115000"/>
              </a:lnSpc>
              <a:buFont typeface="Wingdings" panose="05000000000000000000" pitchFamily="2" charset="2"/>
              <a:buChar char="ü"/>
            </a:pPr>
            <a:r>
              <a:rPr lang="zh-CN" altLang="en-US" sz="2400" dirty="0">
                <a:solidFill>
                  <a:srgbClr val="FF3300"/>
                </a:solidFill>
                <a:latin typeface="+mn-ea"/>
              </a:rPr>
              <a:t>端系统功能复杂</a:t>
            </a:r>
            <a:r>
              <a:rPr lang="zh-CN" altLang="en-US" sz="2400" dirty="0">
                <a:latin typeface="+mn-ea"/>
              </a:rPr>
              <a:t>：高层实现许多功能，如按序传送、可靠数据传输、拥塞控制与</a:t>
            </a:r>
            <a:r>
              <a:rPr lang="en-US" altLang="zh-CN" sz="2400" dirty="0">
                <a:latin typeface="+mn-ea"/>
              </a:rPr>
              <a:t>DNS</a:t>
            </a:r>
            <a:r>
              <a:rPr lang="zh-CN" altLang="en-US" sz="2400" dirty="0">
                <a:latin typeface="+mn-ea"/>
              </a:rPr>
              <a:t>名字解析等；</a:t>
            </a:r>
            <a:endParaRPr lang="en-US" altLang="zh-CN" sz="2400" dirty="0">
              <a:latin typeface="+mn-ea"/>
            </a:endParaRPr>
          </a:p>
          <a:p>
            <a:pPr eaLnBrk="1">
              <a:lnSpc>
                <a:spcPct val="115000"/>
              </a:lnSpc>
              <a:buFont typeface="Wingdings" panose="05000000000000000000" pitchFamily="2" charset="2"/>
              <a:buChar char="ü"/>
            </a:pPr>
            <a:r>
              <a:rPr lang="zh-CN" altLang="en-US" sz="2400" dirty="0">
                <a:solidFill>
                  <a:srgbClr val="FF6600"/>
                </a:solidFill>
                <a:latin typeface="+mn-ea"/>
              </a:rPr>
              <a:t>带来的结果</a:t>
            </a:r>
            <a:endParaRPr lang="en-US" altLang="zh-CN" sz="2400" dirty="0">
              <a:solidFill>
                <a:srgbClr val="FF6600"/>
              </a:solidFill>
              <a:latin typeface="+mn-ea"/>
            </a:endParaRPr>
          </a:p>
          <a:p>
            <a:pPr lvl="1">
              <a:lnSpc>
                <a:spcPct val="115000"/>
              </a:lnSpc>
            </a:pPr>
            <a:r>
              <a:rPr lang="zh-CN" altLang="en-US" dirty="0">
                <a:latin typeface="+mn-ea"/>
              </a:rPr>
              <a:t>因特网服务模型提供的服务保证最少（可能没有！），对网络层的需求最小，使得</a:t>
            </a:r>
            <a:r>
              <a:rPr lang="zh-CN" altLang="en-US" dirty="0">
                <a:solidFill>
                  <a:srgbClr val="FF3300"/>
                </a:solidFill>
                <a:latin typeface="+mn-ea"/>
              </a:rPr>
              <a:t>互连使用各种不同链路层技术的网络变得更加容易</a:t>
            </a:r>
            <a:r>
              <a:rPr lang="zh-CN" altLang="en-US" dirty="0">
                <a:latin typeface="+mn-ea"/>
              </a:rPr>
              <a:t>。</a:t>
            </a:r>
            <a:endParaRPr lang="zh-CN" altLang="en-US" dirty="0">
              <a:latin typeface="+mn-ea"/>
            </a:endParaRPr>
          </a:p>
          <a:p>
            <a:pPr eaLnBrk="1">
              <a:lnSpc>
                <a:spcPct val="115000"/>
              </a:lnSpc>
              <a:buFont typeface="Wingdings" panose="05000000000000000000" pitchFamily="2" charset="2"/>
              <a:buChar char="ü"/>
            </a:pPr>
            <a:r>
              <a:rPr lang="zh-CN" altLang="en-US" sz="2400" dirty="0">
                <a:latin typeface="+mn-ea"/>
              </a:rPr>
              <a:t>许多应用都在位于网络边缘的主机（服务器）上实现。</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29123">
                                            <p:txEl>
                                              <p:pRg st="4" end="4"/>
                                            </p:txEl>
                                          </p:spTgt>
                                        </p:tgtEl>
                                        <p:attrNameLst>
                                          <p:attrName>style.visibility</p:attrName>
                                        </p:attrNameLst>
                                      </p:cBhvr>
                                      <p:to>
                                        <p:strVal val="visible"/>
                                      </p:to>
                                    </p:set>
                                    <p:animEffect transition="in" filter="blinds(horizontal)">
                                      <p:cBhvr>
                                        <p:cTn id="7" dur="500"/>
                                        <p:tgtEl>
                                          <p:spTgt spid="1029123">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1029123">
                                            <p:txEl>
                                              <p:pRg st="5" end="5"/>
                                            </p:txEl>
                                          </p:spTgt>
                                        </p:tgtEl>
                                        <p:attrNameLst>
                                          <p:attrName>style.visibility</p:attrName>
                                        </p:attrNameLst>
                                      </p:cBhvr>
                                      <p:to>
                                        <p:strVal val="visible"/>
                                      </p:to>
                                    </p:set>
                                    <p:animEffect transition="in" filter="blinds(horizontal)">
                                      <p:cBhvr>
                                        <p:cTn id="10" dur="500"/>
                                        <p:tgtEl>
                                          <p:spTgt spid="10291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Rectangle 2"/>
          <p:cNvSpPr>
            <a:spLocks noGrp="1" noChangeArrowheads="1"/>
          </p:cNvSpPr>
          <p:nvPr>
            <p:ph type="title" idx="4294967295"/>
          </p:nvPr>
        </p:nvSpPr>
        <p:spPr>
          <a:xfrm>
            <a:off x="0" y="208051"/>
            <a:ext cx="12092683" cy="1143000"/>
          </a:xfrm>
          <a:prstGeom prst="rect">
            <a:avLst/>
          </a:prstGeom>
        </p:spPr>
        <p:txBody>
          <a:bodyPr/>
          <a:lstStyle/>
          <a:p>
            <a:pPr algn="ctr"/>
            <a:r>
              <a:rPr lang="zh-CN" altLang="en-US" u="none" dirty="0"/>
              <a:t>路由器的整体结构</a:t>
            </a:r>
            <a:endParaRPr lang="zh-CN" altLang="en-US" u="none" dirty="0"/>
          </a:p>
        </p:txBody>
      </p:sp>
      <p:sp>
        <p:nvSpPr>
          <p:cNvPr id="1031171" name="Rectangle 3"/>
          <p:cNvSpPr>
            <a:spLocks noGrp="1" noChangeArrowheads="1"/>
          </p:cNvSpPr>
          <p:nvPr>
            <p:ph type="body" idx="4294967295"/>
          </p:nvPr>
        </p:nvSpPr>
        <p:spPr>
          <a:xfrm>
            <a:off x="406400" y="1123950"/>
            <a:ext cx="10363200" cy="1778000"/>
          </a:xfrm>
          <a:prstGeom prst="rect">
            <a:avLst/>
          </a:prstGeom>
        </p:spPr>
        <p:txBody>
          <a:bodyPr/>
          <a:lstStyle/>
          <a:p>
            <a:pPr eaLnBrk="1"/>
            <a:r>
              <a:rPr lang="zh-CN" altLang="en-US" dirty="0">
                <a:solidFill>
                  <a:srgbClr val="FF6600"/>
                </a:solidFill>
                <a:latin typeface="+mn-ea"/>
              </a:rPr>
              <a:t>路由器的两个核心功能：</a:t>
            </a:r>
            <a:endParaRPr lang="zh-CN" altLang="en-US" u="sng" dirty="0">
              <a:solidFill>
                <a:srgbClr val="FF6600"/>
              </a:solidFill>
              <a:latin typeface="+mn-ea"/>
            </a:endParaRPr>
          </a:p>
          <a:p>
            <a:pPr lvl="1"/>
            <a:r>
              <a:rPr lang="zh-CN" altLang="en-US" dirty="0"/>
              <a:t>运行路由算法</a:t>
            </a:r>
            <a:r>
              <a:rPr lang="en-US" altLang="zh-CN" dirty="0"/>
              <a:t>/</a:t>
            </a:r>
            <a:r>
              <a:rPr lang="zh-CN" altLang="en-US" dirty="0"/>
              <a:t>协议</a:t>
            </a:r>
            <a:r>
              <a:rPr lang="en-US" altLang="zh-CN" dirty="0"/>
              <a:t>(OSPF, RIP, BGP)</a:t>
            </a:r>
            <a:endParaRPr lang="en-US" altLang="zh-CN" dirty="0">
              <a:latin typeface="+mn-ea"/>
            </a:endParaRPr>
          </a:p>
          <a:p>
            <a:pPr lvl="1"/>
            <a:r>
              <a:rPr lang="zh-CN" altLang="en-US" dirty="0">
                <a:latin typeface="+mn-ea"/>
              </a:rPr>
              <a:t>将分组从路由器的输入链路传送到正确的输出链路。</a:t>
            </a:r>
            <a:endParaRPr lang="zh-CN" altLang="en-US" i="1" dirty="0">
              <a:latin typeface="+mn-ea"/>
            </a:endParaRPr>
          </a:p>
          <a:p>
            <a:pPr eaLnBrk="1"/>
            <a:r>
              <a:rPr lang="zh-CN" altLang="en-US" dirty="0">
                <a:solidFill>
                  <a:srgbClr val="FF6600"/>
                </a:solidFill>
                <a:latin typeface="+mn-ea"/>
              </a:rPr>
              <a:t>路由器的体系结构：</a:t>
            </a:r>
            <a:endParaRPr lang="zh-CN" altLang="en-US" dirty="0">
              <a:solidFill>
                <a:srgbClr val="FF6600"/>
              </a:solidFill>
              <a:latin typeface="+mn-ea"/>
            </a:endParaRPr>
          </a:p>
        </p:txBody>
      </p:sp>
      <p:pic>
        <p:nvPicPr>
          <p:cNvPr id="1031172" name="Picture 4" descr="461 swtch components"/>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2543388" y="3149447"/>
            <a:ext cx="6448212" cy="31829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1173" name="AutoShape 5"/>
          <p:cNvSpPr>
            <a:spLocks noChangeArrowheads="1"/>
          </p:cNvSpPr>
          <p:nvPr/>
        </p:nvSpPr>
        <p:spPr bwMode="auto">
          <a:xfrm>
            <a:off x="511387" y="3243744"/>
            <a:ext cx="1845733" cy="495300"/>
          </a:xfrm>
          <a:prstGeom prst="wedgeRoundRectCallout">
            <a:avLst>
              <a:gd name="adj1" fmla="val 71423"/>
              <a:gd name="adj2" fmla="val -22947"/>
              <a:gd name="adj3" fmla="val 1666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ctr" eaLnBrk="1" hangingPunct="1">
              <a:spcBef>
                <a:spcPct val="0"/>
              </a:spcBef>
              <a:buClrTx/>
              <a:buSzTx/>
              <a:buNone/>
            </a:pPr>
            <a:r>
              <a:rPr lang="zh-CN" altLang="en-US" sz="1800" b="1">
                <a:solidFill>
                  <a:prstClr val="black"/>
                </a:solidFill>
                <a:latin typeface="Comic Sans MS" panose="030F0902030302020204" pitchFamily="66" charset="0"/>
                <a:ea typeface="Microsoft YaHei"/>
              </a:rPr>
              <a:t>输入端口</a:t>
            </a:r>
            <a:endParaRPr lang="en-US" altLang="zh-CN" sz="1800" b="1">
              <a:solidFill>
                <a:prstClr val="black"/>
              </a:solidFill>
              <a:latin typeface="Comic Sans MS" panose="030F0902030302020204" pitchFamily="66" charset="0"/>
              <a:ea typeface="Microsoft YaHei"/>
            </a:endParaRPr>
          </a:p>
        </p:txBody>
      </p:sp>
      <p:sp>
        <p:nvSpPr>
          <p:cNvPr id="1031174" name="AutoShape 6"/>
          <p:cNvSpPr>
            <a:spLocks noChangeArrowheads="1"/>
          </p:cNvSpPr>
          <p:nvPr/>
        </p:nvSpPr>
        <p:spPr bwMode="auto">
          <a:xfrm>
            <a:off x="6827522" y="6084734"/>
            <a:ext cx="2201333" cy="495300"/>
          </a:xfrm>
          <a:prstGeom prst="wedgeRoundRectCallout">
            <a:avLst>
              <a:gd name="adj1" fmla="val -74655"/>
              <a:gd name="adj2" fmla="val 128"/>
              <a:gd name="adj3" fmla="val 1666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ctr" eaLnBrk="1" hangingPunct="1">
              <a:spcBef>
                <a:spcPct val="0"/>
              </a:spcBef>
              <a:buClrTx/>
              <a:buSzTx/>
              <a:buNone/>
            </a:pPr>
            <a:r>
              <a:rPr lang="zh-CN" altLang="en-US" sz="1800" b="1">
                <a:solidFill>
                  <a:prstClr val="black"/>
                </a:solidFill>
                <a:latin typeface="Comic Sans MS" panose="030F0902030302020204" pitchFamily="66" charset="0"/>
                <a:ea typeface="Microsoft YaHei"/>
              </a:rPr>
              <a:t>选路处理器</a:t>
            </a:r>
            <a:endParaRPr lang="en-US" altLang="zh-CN" sz="1800" b="1" dirty="0">
              <a:solidFill>
                <a:prstClr val="black"/>
              </a:solidFill>
              <a:latin typeface="Comic Sans MS" panose="030F0902030302020204" pitchFamily="66" charset="0"/>
              <a:ea typeface="Microsoft YaHei"/>
            </a:endParaRPr>
          </a:p>
        </p:txBody>
      </p:sp>
      <p:sp>
        <p:nvSpPr>
          <p:cNvPr id="1031175" name="AutoShape 7"/>
          <p:cNvSpPr>
            <a:spLocks noChangeArrowheads="1"/>
          </p:cNvSpPr>
          <p:nvPr/>
        </p:nvSpPr>
        <p:spPr bwMode="auto">
          <a:xfrm>
            <a:off x="5252720" y="2607474"/>
            <a:ext cx="1845733" cy="495300"/>
          </a:xfrm>
          <a:prstGeom prst="wedgeRoundRectCallout">
            <a:avLst>
              <a:gd name="adj1" fmla="val -19954"/>
              <a:gd name="adj2" fmla="val 275000"/>
              <a:gd name="adj3" fmla="val 1666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ctr" eaLnBrk="1" hangingPunct="1">
              <a:spcBef>
                <a:spcPct val="0"/>
              </a:spcBef>
              <a:buClrTx/>
              <a:buSzTx/>
              <a:buNone/>
            </a:pPr>
            <a:r>
              <a:rPr lang="zh-CN" altLang="en-US" sz="1800" b="1">
                <a:solidFill>
                  <a:prstClr val="black"/>
                </a:solidFill>
                <a:latin typeface="Comic Sans MS" panose="030F0902030302020204" pitchFamily="66" charset="0"/>
                <a:ea typeface="Microsoft YaHei"/>
              </a:rPr>
              <a:t>交换结构</a:t>
            </a:r>
            <a:endParaRPr lang="en-US" altLang="zh-CN" sz="1800" b="1">
              <a:solidFill>
                <a:prstClr val="black"/>
              </a:solidFill>
              <a:latin typeface="Comic Sans MS" panose="030F0902030302020204" pitchFamily="66" charset="0"/>
              <a:ea typeface="Microsoft YaHei"/>
            </a:endParaRPr>
          </a:p>
        </p:txBody>
      </p:sp>
      <p:sp>
        <p:nvSpPr>
          <p:cNvPr id="1031176" name="AutoShape 8"/>
          <p:cNvSpPr>
            <a:spLocks noChangeArrowheads="1"/>
          </p:cNvSpPr>
          <p:nvPr/>
        </p:nvSpPr>
        <p:spPr bwMode="auto">
          <a:xfrm>
            <a:off x="8669867" y="2890602"/>
            <a:ext cx="1845733" cy="495300"/>
          </a:xfrm>
          <a:prstGeom prst="wedgeRoundRectCallout">
            <a:avLst>
              <a:gd name="adj1" fmla="val -61057"/>
              <a:gd name="adj2" fmla="val 61153"/>
              <a:gd name="adj3" fmla="val 16667"/>
            </a:avLst>
          </a:prstGeom>
          <a:solidFill>
            <a:srgbClr val="FFFF00"/>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ctr" eaLnBrk="1" hangingPunct="1">
              <a:spcBef>
                <a:spcPct val="0"/>
              </a:spcBef>
              <a:buClrTx/>
              <a:buSzTx/>
              <a:buNone/>
            </a:pPr>
            <a:r>
              <a:rPr lang="zh-CN" altLang="en-US" sz="1800" b="1">
                <a:solidFill>
                  <a:prstClr val="black"/>
                </a:solidFill>
                <a:latin typeface="Comic Sans MS" panose="030F0902030302020204" pitchFamily="66" charset="0"/>
                <a:ea typeface="Microsoft YaHei"/>
              </a:rPr>
              <a:t>输出端口</a:t>
            </a:r>
            <a:endParaRPr lang="en-US" altLang="zh-CN" sz="1800" b="1" dirty="0">
              <a:solidFill>
                <a:prstClr val="black"/>
              </a:solidFill>
              <a:latin typeface="Comic Sans MS" panose="030F0902030302020204" pitchFamily="66" charset="0"/>
              <a:ea typeface="Microsoft YaHei"/>
            </a:endParaRPr>
          </a:p>
        </p:txBody>
      </p:sp>
      <p:sp>
        <p:nvSpPr>
          <p:cNvPr id="1031177" name="Text Box 9"/>
          <p:cNvSpPr txBox="1">
            <a:spLocks noChangeArrowheads="1"/>
          </p:cNvSpPr>
          <p:nvPr/>
        </p:nvSpPr>
        <p:spPr bwMode="auto">
          <a:xfrm>
            <a:off x="2712720" y="5576652"/>
            <a:ext cx="2092960" cy="495300"/>
          </a:xfrm>
          <a:prstGeom prst="rect">
            <a:avLst/>
          </a:prstGeom>
          <a:noFill/>
          <a:ln>
            <a:noFill/>
          </a:ln>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zh-CN" altLang="en-US" sz="1400" b="1" dirty="0">
                <a:solidFill>
                  <a:srgbClr val="FF0000"/>
                </a:solidFill>
              </a:rPr>
              <a:t>物理层   数据         查找</a:t>
            </a:r>
            <a:endParaRPr lang="zh-CN" altLang="en-US" sz="1400" b="1" dirty="0">
              <a:solidFill>
                <a:srgbClr val="FF0000"/>
              </a:solidFill>
            </a:endParaRPr>
          </a:p>
          <a:p>
            <a:pPr algn="just">
              <a:spcBef>
                <a:spcPct val="0"/>
              </a:spcBef>
              <a:buClrTx/>
              <a:buSzTx/>
              <a:buFontTx/>
              <a:buNone/>
            </a:pPr>
            <a:r>
              <a:rPr lang="zh-CN" altLang="en-US" sz="1400" b="1" dirty="0">
                <a:solidFill>
                  <a:srgbClr val="FF0000"/>
                </a:solidFill>
              </a:rPr>
              <a:t>               链路层     转发</a:t>
            </a:r>
            <a:r>
              <a:rPr lang="zh-CN" altLang="en-US" sz="1400" dirty="0">
                <a:solidFill>
                  <a:srgbClr val="FF0000"/>
                </a:solidFill>
              </a:rPr>
              <a:t>  </a:t>
            </a:r>
            <a:endParaRPr lang="zh-CN" altLang="en-US" sz="1400" b="1" dirty="0">
              <a:solidFill>
                <a:srgbClr val="FF0000"/>
              </a:solidFill>
              <a:latin typeface="Comic Sans MS" panose="030F0902030302020204" pitchFamily="66" charset="0"/>
            </a:endParaRPr>
          </a:p>
        </p:txBody>
      </p:sp>
      <p:sp>
        <p:nvSpPr>
          <p:cNvPr id="1031178" name="Text Box 10"/>
          <p:cNvSpPr txBox="1">
            <a:spLocks noChangeArrowheads="1"/>
          </p:cNvSpPr>
          <p:nvPr/>
        </p:nvSpPr>
        <p:spPr bwMode="auto">
          <a:xfrm>
            <a:off x="6827522" y="5581896"/>
            <a:ext cx="2025226" cy="495300"/>
          </a:xfrm>
          <a:prstGeom prst="rect">
            <a:avLst/>
          </a:prstGeom>
          <a:solidFill>
            <a:srgbClr val="FFFFFF"/>
          </a:solidFill>
          <a:ln>
            <a:noFill/>
          </a:ln>
          <a:effectLst/>
          <a:extLs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zh-CN" altLang="en-US" sz="1400" b="1" dirty="0">
                <a:solidFill>
                  <a:srgbClr val="FF0000"/>
                </a:solidFill>
              </a:rPr>
              <a:t>排队     数据       物理层</a:t>
            </a:r>
            <a:endParaRPr lang="zh-CN" altLang="en-US" sz="1400" b="1" dirty="0">
              <a:solidFill>
                <a:srgbClr val="FF0000"/>
              </a:solidFill>
            </a:endParaRPr>
          </a:p>
          <a:p>
            <a:pPr algn="just">
              <a:spcBef>
                <a:spcPct val="0"/>
              </a:spcBef>
              <a:buClrTx/>
              <a:buSzTx/>
              <a:buFontTx/>
              <a:buNone/>
            </a:pPr>
            <a:r>
              <a:rPr lang="zh-CN" altLang="en-US" sz="1400" b="1" dirty="0">
                <a:solidFill>
                  <a:srgbClr val="FF0000"/>
                </a:solidFill>
              </a:rPr>
              <a:t>缓存     链路层</a:t>
            </a:r>
            <a:r>
              <a:rPr lang="zh-CN" altLang="en-US" sz="1000" b="1" dirty="0">
                <a:solidFill>
                  <a:srgbClr val="FF0000"/>
                </a:solidFill>
              </a:rPr>
              <a:t>       </a:t>
            </a:r>
            <a:endParaRPr lang="zh-CN" altLang="en-US" sz="1800" b="1" dirty="0">
              <a:solidFill>
                <a:srgbClr val="FF0000"/>
              </a:solidFill>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31171">
                                            <p:txEl>
                                              <p:pRg st="3" end="3"/>
                                            </p:txEl>
                                          </p:spTgt>
                                        </p:tgtEl>
                                        <p:attrNameLst>
                                          <p:attrName>style.visibility</p:attrName>
                                        </p:attrNameLst>
                                      </p:cBhvr>
                                      <p:to>
                                        <p:strVal val="visible"/>
                                      </p:to>
                                    </p:set>
                                    <p:animEffect transition="in" filter="blinds(horizontal)">
                                      <p:cBhvr>
                                        <p:cTn id="7" dur="500"/>
                                        <p:tgtEl>
                                          <p:spTgt spid="1031171">
                                            <p:txEl>
                                              <p:pRg st="3" end="3"/>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31172"/>
                                        </p:tgtEl>
                                        <p:attrNameLst>
                                          <p:attrName>style.visibility</p:attrName>
                                        </p:attrNameLst>
                                      </p:cBhvr>
                                      <p:to>
                                        <p:strVal val="visible"/>
                                      </p:to>
                                    </p:set>
                                    <p:animEffect transition="in" filter="dissolve">
                                      <p:cBhvr>
                                        <p:cTn id="12" dur="500"/>
                                        <p:tgtEl>
                                          <p:spTgt spid="1031172"/>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031173"/>
                                        </p:tgtEl>
                                        <p:attrNameLst>
                                          <p:attrName>style.visibility</p:attrName>
                                        </p:attrNameLst>
                                      </p:cBhvr>
                                      <p:to>
                                        <p:strVal val="visible"/>
                                      </p:to>
                                    </p:set>
                                    <p:animEffect transition="in" filter="dissolve">
                                      <p:cBhvr>
                                        <p:cTn id="17" dur="500"/>
                                        <p:tgtEl>
                                          <p:spTgt spid="1031173"/>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031175"/>
                                        </p:tgtEl>
                                        <p:attrNameLst>
                                          <p:attrName>style.visibility</p:attrName>
                                        </p:attrNameLst>
                                      </p:cBhvr>
                                      <p:to>
                                        <p:strVal val="visible"/>
                                      </p:to>
                                    </p:set>
                                    <p:animEffect transition="in" filter="dissolve">
                                      <p:cBhvr>
                                        <p:cTn id="22" dur="500"/>
                                        <p:tgtEl>
                                          <p:spTgt spid="1031175"/>
                                        </p:tgtEl>
                                      </p:cBhvr>
                                    </p:animEffect>
                                  </p:childTnLst>
                                </p:cTn>
                              </p:par>
                            </p:childTnLst>
                          </p:cTn>
                        </p:par>
                      </p:childTnLst>
                    </p:cTn>
                  </p:par>
                  <p:par>
                    <p:cTn id="23" fill="hold">
                      <p:stCondLst>
                        <p:cond delay="indefinite"/>
                      </p:stCondLst>
                      <p:childTnLst>
                        <p:par>
                          <p:cTn id="24" fill="hold">
                            <p:stCondLst>
                              <p:cond delay="0"/>
                            </p:stCondLst>
                            <p:childTnLst>
                              <p:par>
                                <p:cTn id="25" presetID="9" presetClass="entr" presetSubtype="0" fill="hold" grpId="0" nodeType="clickEffect">
                                  <p:stCondLst>
                                    <p:cond delay="0"/>
                                  </p:stCondLst>
                                  <p:childTnLst>
                                    <p:set>
                                      <p:cBhvr>
                                        <p:cTn id="26" dur="1" fill="hold">
                                          <p:stCondLst>
                                            <p:cond delay="0"/>
                                          </p:stCondLst>
                                        </p:cTn>
                                        <p:tgtEl>
                                          <p:spTgt spid="1031176"/>
                                        </p:tgtEl>
                                        <p:attrNameLst>
                                          <p:attrName>style.visibility</p:attrName>
                                        </p:attrNameLst>
                                      </p:cBhvr>
                                      <p:to>
                                        <p:strVal val="visible"/>
                                      </p:to>
                                    </p:set>
                                    <p:animEffect transition="in" filter="dissolve">
                                      <p:cBhvr>
                                        <p:cTn id="27" dur="500"/>
                                        <p:tgtEl>
                                          <p:spTgt spid="1031176"/>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031174"/>
                                        </p:tgtEl>
                                        <p:attrNameLst>
                                          <p:attrName>style.visibility</p:attrName>
                                        </p:attrNameLst>
                                      </p:cBhvr>
                                      <p:to>
                                        <p:strVal val="visible"/>
                                      </p:to>
                                    </p:set>
                                    <p:animEffect transition="in" filter="dissolve">
                                      <p:cBhvr>
                                        <p:cTn id="32" dur="500"/>
                                        <p:tgtEl>
                                          <p:spTgt spid="1031174"/>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031177"/>
                                        </p:tgtEl>
                                        <p:attrNameLst>
                                          <p:attrName>style.visibility</p:attrName>
                                        </p:attrNameLst>
                                      </p:cBhvr>
                                      <p:to>
                                        <p:strVal val="visible"/>
                                      </p:to>
                                    </p:set>
                                    <p:animEffect transition="in" filter="dissolve">
                                      <p:cBhvr>
                                        <p:cTn id="37" dur="500"/>
                                        <p:tgtEl>
                                          <p:spTgt spid="1031177"/>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031178"/>
                                        </p:tgtEl>
                                        <p:attrNameLst>
                                          <p:attrName>style.visibility</p:attrName>
                                        </p:attrNameLst>
                                      </p:cBhvr>
                                      <p:to>
                                        <p:strVal val="visible"/>
                                      </p:to>
                                    </p:set>
                                    <p:animEffect transition="in" filter="dissolve">
                                      <p:cBhvr>
                                        <p:cTn id="42" dur="500"/>
                                        <p:tgtEl>
                                          <p:spTgt spid="103117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31173" grpId="0" animBg="1"/>
      <p:bldP spid="1031174" grpId="0" animBg="1"/>
      <p:bldP spid="1031175" grpId="0" animBg="1"/>
      <p:bldP spid="1031176" grpId="0" animBg="1"/>
      <p:bldP spid="1031177" grpId="0"/>
      <p:bldP spid="1031178" grpId="0" animBg="1"/>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259866" y="597980"/>
            <a:ext cx="11661078" cy="5139869"/>
          </a:xfrm>
          <a:prstGeom prst="rect">
            <a:avLst/>
          </a:prstGeom>
        </p:spPr>
        <p:txBody>
          <a:bodyPr wrap="square">
            <a:spAutoFit/>
          </a:bodyPr>
          <a:lstStyle/>
          <a:p>
            <a:r>
              <a:rPr lang="en-US" altLang="zh-CN" sz="2400" dirty="0">
                <a:latin typeface="+mn-ea"/>
              </a:rPr>
              <a:t>8</a:t>
            </a:r>
            <a:r>
              <a:rPr lang="zh-CN" altLang="en-US" sz="2400" dirty="0" smtClean="0">
                <a:latin typeface="+mn-ea"/>
              </a:rPr>
              <a:t>、</a:t>
            </a:r>
            <a:r>
              <a:rPr lang="zh-CN" altLang="en-US" sz="2400" dirty="0">
                <a:latin typeface="+mn-ea"/>
              </a:rPr>
              <a:t>物理</a:t>
            </a:r>
            <a:r>
              <a:rPr lang="zh-CN" altLang="en-US" sz="2400" dirty="0" smtClean="0">
                <a:latin typeface="+mn-ea"/>
              </a:rPr>
              <a:t>媒体</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）通过</a:t>
            </a:r>
            <a:r>
              <a:rPr lang="zh-CN" altLang="en-US" sz="2400" dirty="0">
                <a:latin typeface="+mn-ea"/>
              </a:rPr>
              <a:t>传播电磁波或光脉冲来发送</a:t>
            </a:r>
            <a:r>
              <a:rPr lang="zh-CN" altLang="en-US" sz="2400" b="1" dirty="0">
                <a:latin typeface="+mn-ea"/>
              </a:rPr>
              <a:t>比特</a:t>
            </a:r>
            <a:r>
              <a:rPr lang="zh-CN" altLang="en-US" sz="2400" b="1" dirty="0" smtClean="0">
                <a:latin typeface="+mn-ea"/>
              </a:rPr>
              <a:t>流，</a:t>
            </a:r>
            <a:r>
              <a:rPr lang="zh-CN" altLang="en-US" sz="2400" dirty="0" smtClean="0">
                <a:latin typeface="+mn-ea"/>
              </a:rPr>
              <a:t>在物理媒体中数据传输是串行的。</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）物理媒体分类：</a:t>
            </a:r>
            <a:r>
              <a:rPr lang="zh-CN" altLang="en-US" sz="2400" dirty="0">
                <a:latin typeface="+mn-ea"/>
              </a:rPr>
              <a:t>导引型</a:t>
            </a:r>
            <a:r>
              <a:rPr lang="zh-CN" altLang="en-US" sz="2400" dirty="0" smtClean="0">
                <a:latin typeface="+mn-ea"/>
              </a:rPr>
              <a:t>媒体和</a:t>
            </a:r>
            <a:r>
              <a:rPr lang="zh-CN" altLang="en-US" sz="2400" dirty="0">
                <a:latin typeface="+mn-ea"/>
              </a:rPr>
              <a:t>非导引型媒体</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）物理</a:t>
            </a:r>
            <a:r>
              <a:rPr lang="zh-CN" altLang="en-US" sz="2400" dirty="0">
                <a:latin typeface="+mn-ea"/>
              </a:rPr>
              <a:t>媒体的性能对网络的通信、速度、距离、价格以及网络中的结点数和可靠性都有很大影响</a:t>
            </a:r>
            <a:endParaRPr lang="en-US" altLang="zh-CN" sz="2400" dirty="0" smtClean="0">
              <a:latin typeface="+mn-ea"/>
            </a:endParaRPr>
          </a:p>
          <a:p>
            <a:r>
              <a:rPr lang="zh-CN" altLang="en-US" sz="2400" dirty="0" smtClean="0">
                <a:latin typeface="+mn-ea"/>
              </a:rPr>
              <a:t>（</a:t>
            </a:r>
            <a:r>
              <a:rPr lang="en-US" altLang="zh-CN" sz="2400" dirty="0" smtClean="0">
                <a:latin typeface="+mn-ea"/>
              </a:rPr>
              <a:t>4</a:t>
            </a:r>
            <a:r>
              <a:rPr lang="zh-CN" altLang="en-US" sz="2400" dirty="0" smtClean="0">
                <a:latin typeface="+mn-ea"/>
              </a:rPr>
              <a:t>）</a:t>
            </a:r>
            <a:r>
              <a:rPr lang="zh-CN" altLang="en-US" sz="2400" dirty="0">
                <a:latin typeface="+mn-ea"/>
              </a:rPr>
              <a:t>导引</a:t>
            </a:r>
            <a:r>
              <a:rPr lang="zh-CN" altLang="en-US" sz="2400" dirty="0" smtClean="0">
                <a:latin typeface="+mn-ea"/>
              </a:rPr>
              <a:t>型媒体：</a:t>
            </a:r>
            <a:r>
              <a:rPr lang="zh-CN" altLang="en-US" sz="2000" dirty="0" smtClean="0">
                <a:latin typeface="+mn-ea"/>
              </a:rPr>
              <a:t>双绞线（</a:t>
            </a:r>
            <a:r>
              <a:rPr lang="en-US" altLang="zh-CN" sz="2000" dirty="0" smtClean="0">
                <a:latin typeface="+mn-ea"/>
              </a:rPr>
              <a:t>10-600Mbps</a:t>
            </a:r>
            <a:r>
              <a:rPr lang="zh-CN" altLang="en-US" sz="2000" dirty="0" smtClean="0">
                <a:latin typeface="+mn-ea"/>
              </a:rPr>
              <a:t>、屏蔽和非屏蔽），同轴电缆（</a:t>
            </a:r>
            <a:r>
              <a:rPr lang="en-US" altLang="zh-CN" sz="2000" dirty="0" smtClean="0">
                <a:latin typeface="+mn-ea"/>
              </a:rPr>
              <a:t>10Mbps</a:t>
            </a:r>
            <a:r>
              <a:rPr lang="zh-CN" altLang="en-US" sz="2000" dirty="0" smtClean="0">
                <a:latin typeface="+mn-ea"/>
              </a:rPr>
              <a:t>），光纤（</a:t>
            </a:r>
            <a:r>
              <a:rPr lang="zh-CN" altLang="en-US" sz="2000" dirty="0">
                <a:latin typeface="+mn-ea"/>
                <a:cs typeface="微软雅黑" panose="020B0503020204020204" pitchFamily="34" charset="-122"/>
              </a:rPr>
              <a:t>数十或数百 </a:t>
            </a:r>
            <a:r>
              <a:rPr lang="en-US" altLang="zh-CN" sz="2000" dirty="0" err="1">
                <a:latin typeface="+mn-ea"/>
                <a:cs typeface="微软雅黑" panose="020B0503020204020204" pitchFamily="34" charset="-122"/>
              </a:rPr>
              <a:t>Gbps</a:t>
            </a:r>
            <a:r>
              <a:rPr lang="en-US" altLang="zh-CN" sz="2000" dirty="0">
                <a:latin typeface="+mn-ea"/>
                <a:cs typeface="微软雅黑" panose="020B0503020204020204" pitchFamily="34" charset="-122"/>
              </a:rPr>
              <a:t> </a:t>
            </a:r>
            <a:r>
              <a:rPr lang="zh-CN" altLang="en-US" sz="2000" dirty="0" smtClean="0">
                <a:latin typeface="+mn-ea"/>
                <a:cs typeface="微软雅黑" panose="020B0503020204020204" pitchFamily="34" charset="-122"/>
              </a:rPr>
              <a:t>，传输距离远、防止</a:t>
            </a:r>
            <a:r>
              <a:rPr lang="zh-CN" altLang="en-US" sz="2000" dirty="0">
                <a:latin typeface="+mn-ea"/>
                <a:cs typeface="微软雅黑" panose="020B0503020204020204" pitchFamily="34" charset="-122"/>
              </a:rPr>
              <a:t>电磁干扰，难以被分光窃听</a:t>
            </a:r>
            <a:r>
              <a:rPr lang="zh-CN" altLang="en-US" sz="2000" dirty="0" smtClean="0">
                <a:latin typeface="+mn-ea"/>
              </a:rPr>
              <a:t>）</a:t>
            </a:r>
            <a:endParaRPr lang="en-US" altLang="zh-CN" sz="2000" dirty="0" smtClean="0">
              <a:latin typeface="+mn-ea"/>
            </a:endParaRPr>
          </a:p>
          <a:p>
            <a:r>
              <a:rPr lang="zh-CN" altLang="en-US" sz="2400" dirty="0" smtClean="0">
                <a:latin typeface="+mn-ea"/>
              </a:rPr>
              <a:t>（</a:t>
            </a:r>
            <a:r>
              <a:rPr lang="en-US" altLang="zh-CN" sz="2400" dirty="0" smtClean="0">
                <a:latin typeface="+mn-ea"/>
              </a:rPr>
              <a:t>5</a:t>
            </a:r>
            <a:r>
              <a:rPr lang="zh-CN" altLang="en-US" sz="2400" dirty="0" smtClean="0">
                <a:latin typeface="+mn-ea"/>
              </a:rPr>
              <a:t>）</a:t>
            </a:r>
            <a:r>
              <a:rPr lang="zh-CN" altLang="en-US" sz="2400" dirty="0">
                <a:latin typeface="+mn-ea"/>
              </a:rPr>
              <a:t>非导引型</a:t>
            </a:r>
            <a:r>
              <a:rPr lang="zh-CN" altLang="en-US" sz="2400" dirty="0" smtClean="0">
                <a:latin typeface="+mn-ea"/>
              </a:rPr>
              <a:t>媒体：</a:t>
            </a:r>
            <a:r>
              <a:rPr lang="zh-CN" altLang="en-US" sz="2000" dirty="0">
                <a:latin typeface="+mn-ea"/>
                <a:cs typeface="微软雅黑" panose="020B0503020204020204" pitchFamily="34" charset="-122"/>
              </a:rPr>
              <a:t>多路径</a:t>
            </a:r>
            <a:r>
              <a:rPr lang="zh-CN" altLang="en-US" sz="2000" dirty="0" smtClean="0">
                <a:latin typeface="+mn-ea"/>
                <a:cs typeface="微软雅黑" panose="020B0503020204020204" pitchFamily="34" charset="-122"/>
              </a:rPr>
              <a:t>衰落、</a:t>
            </a:r>
            <a:r>
              <a:rPr lang="zh-CN" altLang="en-US" sz="2000" dirty="0">
                <a:latin typeface="+mn-ea"/>
                <a:cs typeface="微软雅黑" panose="020B0503020204020204" pitchFamily="34" charset="-122"/>
              </a:rPr>
              <a:t>盲区</a:t>
            </a:r>
            <a:r>
              <a:rPr lang="zh-CN" altLang="en-US" sz="2000" dirty="0" smtClean="0">
                <a:latin typeface="+mn-ea"/>
                <a:cs typeface="微软雅黑" panose="020B0503020204020204" pitchFamily="34" charset="-122"/>
              </a:rPr>
              <a:t>衰落、干扰</a:t>
            </a:r>
            <a:endParaRPr lang="en-US" altLang="zh-CN" sz="2000" dirty="0" smtClean="0">
              <a:latin typeface="+mn-ea"/>
            </a:endParaRPr>
          </a:p>
          <a:p>
            <a:r>
              <a:rPr lang="en-US" altLang="zh-CN" sz="2400" dirty="0">
                <a:latin typeface="+mn-ea"/>
              </a:rPr>
              <a:t>	</a:t>
            </a:r>
            <a:r>
              <a:rPr lang="zh-CN" altLang="en-US" sz="2000" dirty="0" smtClean="0">
                <a:latin typeface="+mn-ea"/>
              </a:rPr>
              <a:t>地面微波（</a:t>
            </a:r>
            <a:r>
              <a:rPr lang="en-US" altLang="zh-CN" sz="2000" dirty="0" smtClean="0">
                <a:latin typeface="+mn-ea"/>
              </a:rPr>
              <a:t>45Mbps</a:t>
            </a:r>
            <a:r>
              <a:rPr lang="zh-CN" altLang="en-US" sz="2000" dirty="0" smtClean="0">
                <a:latin typeface="+mn-ea"/>
              </a:rPr>
              <a:t>），</a:t>
            </a:r>
            <a:r>
              <a:rPr lang="en-US" altLang="zh-CN" sz="2000" dirty="0" err="1" smtClean="0">
                <a:latin typeface="+mn-ea"/>
              </a:rPr>
              <a:t>WiFi</a:t>
            </a:r>
            <a:r>
              <a:rPr lang="zh-CN" altLang="en-US" sz="2000" dirty="0" smtClean="0">
                <a:latin typeface="+mn-ea"/>
              </a:rPr>
              <a:t>（</a:t>
            </a:r>
            <a:r>
              <a:rPr lang="en-US" altLang="zh-CN" sz="2000" dirty="0" smtClean="0">
                <a:latin typeface="+mn-ea"/>
              </a:rPr>
              <a:t>11/54/600Mbps</a:t>
            </a:r>
            <a:r>
              <a:rPr lang="zh-CN" altLang="en-US" sz="2000" dirty="0" smtClean="0">
                <a:latin typeface="+mn-ea"/>
              </a:rPr>
              <a:t>）</a:t>
            </a:r>
            <a:r>
              <a:rPr lang="en-US" altLang="zh-CN" sz="2000" dirty="0" smtClean="0">
                <a:latin typeface="+mn-ea"/>
              </a:rPr>
              <a:t>,</a:t>
            </a:r>
            <a:r>
              <a:rPr lang="zh-CN" altLang="en-US" sz="2000" dirty="0" smtClean="0">
                <a:latin typeface="+mn-ea"/>
              </a:rPr>
              <a:t>广域无线电（</a:t>
            </a:r>
            <a:r>
              <a:rPr lang="en-US" altLang="zh-CN" sz="2000" dirty="0" smtClean="0">
                <a:latin typeface="+mn-ea"/>
              </a:rPr>
              <a:t>3G</a:t>
            </a:r>
            <a:r>
              <a:rPr lang="zh-CN" altLang="en-US" sz="2000" dirty="0" smtClean="0">
                <a:latin typeface="+mn-ea"/>
              </a:rPr>
              <a:t>、</a:t>
            </a:r>
            <a:r>
              <a:rPr lang="en-US" altLang="zh-CN" sz="2000" dirty="0" smtClean="0">
                <a:latin typeface="+mn-ea"/>
              </a:rPr>
              <a:t>4G</a:t>
            </a:r>
            <a:r>
              <a:rPr lang="zh-CN" altLang="en-US" sz="2000" dirty="0" smtClean="0">
                <a:latin typeface="+mn-ea"/>
              </a:rPr>
              <a:t>、</a:t>
            </a:r>
            <a:r>
              <a:rPr lang="en-US" altLang="zh-CN" sz="2000" dirty="0" smtClean="0">
                <a:latin typeface="+mn-ea"/>
              </a:rPr>
              <a:t>5G</a:t>
            </a:r>
            <a:r>
              <a:rPr lang="zh-CN" altLang="en-US" sz="2000" dirty="0" smtClean="0">
                <a:latin typeface="+mn-ea"/>
              </a:rPr>
              <a:t>）、卫星（</a:t>
            </a:r>
            <a:r>
              <a:rPr lang="zh-CN" altLang="en-US" sz="2000" dirty="0">
                <a:latin typeface="+mn-ea"/>
                <a:cs typeface="微软雅黑" panose="020B0503020204020204" pitchFamily="34" charset="-122"/>
              </a:rPr>
              <a:t>高达数百</a:t>
            </a:r>
            <a:r>
              <a:rPr lang="en-US" altLang="zh-CN" sz="2000" dirty="0">
                <a:latin typeface="+mn-ea"/>
                <a:cs typeface="微软雅黑" panose="020B0503020204020204" pitchFamily="34" charset="-122"/>
              </a:rPr>
              <a:t>Mbps </a:t>
            </a:r>
            <a:r>
              <a:rPr lang="zh-CN" altLang="en-US" sz="2000" dirty="0" smtClean="0">
                <a:latin typeface="+mn-ea"/>
                <a:cs typeface="微软雅黑" panose="020B0503020204020204" pitchFamily="34" charset="-122"/>
              </a:rPr>
              <a:t>、</a:t>
            </a:r>
            <a:r>
              <a:rPr lang="en-US" altLang="zh-CN" sz="2000" dirty="0">
                <a:solidFill>
                  <a:srgbClr val="FF0000"/>
                </a:solidFill>
                <a:latin typeface="+mn-ea"/>
                <a:cs typeface="微软雅黑" panose="020B0503020204020204" pitchFamily="34" charset="-122"/>
              </a:rPr>
              <a:t> </a:t>
            </a:r>
            <a:r>
              <a:rPr lang="en-US" altLang="zh-CN" sz="2000" dirty="0">
                <a:latin typeface="+mn-ea"/>
                <a:cs typeface="微软雅黑" panose="020B0503020204020204" pitchFamily="34" charset="-122"/>
              </a:rPr>
              <a:t>250 </a:t>
            </a:r>
            <a:r>
              <a:rPr lang="en-US" altLang="zh-CN" sz="2000" dirty="0" err="1">
                <a:latin typeface="+mn-ea"/>
                <a:cs typeface="微软雅黑" panose="020B0503020204020204" pitchFamily="34" charset="-122"/>
              </a:rPr>
              <a:t>msec</a:t>
            </a:r>
            <a:r>
              <a:rPr lang="zh-CN" altLang="en-US" sz="2000" dirty="0" smtClean="0">
                <a:latin typeface="+mn-ea"/>
                <a:cs typeface="微软雅黑" panose="020B0503020204020204" pitchFamily="34" charset="-122"/>
              </a:rPr>
              <a:t>毫秒延时</a:t>
            </a:r>
            <a:r>
              <a:rPr lang="zh-CN" altLang="en-US" sz="2000" dirty="0" smtClean="0">
                <a:latin typeface="+mn-ea"/>
              </a:rPr>
              <a:t>）</a:t>
            </a:r>
            <a:endParaRPr lang="en-US" altLang="zh-CN" sz="2000" dirty="0" smtClean="0">
              <a:latin typeface="+mn-ea"/>
            </a:endParaRPr>
          </a:p>
          <a:p>
            <a:endParaRPr lang="en-US" altLang="zh-CN" sz="2400" dirty="0" smtClean="0">
              <a:latin typeface="+mn-ea"/>
            </a:endParaRPr>
          </a:p>
          <a:p>
            <a:r>
              <a:rPr lang="en-US" altLang="zh-CN" sz="2400" dirty="0">
                <a:latin typeface="+mn-ea"/>
              </a:rPr>
              <a:t>9</a:t>
            </a:r>
            <a:r>
              <a:rPr lang="zh-CN" altLang="en-US" sz="2400" dirty="0" smtClean="0">
                <a:latin typeface="+mn-ea"/>
              </a:rPr>
              <a:t>、端系统上因特网提供的服务</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）面向连接的服务</a:t>
            </a:r>
            <a:r>
              <a:rPr lang="en-US" altLang="zh-CN" sz="2400" dirty="0" smtClean="0">
                <a:latin typeface="+mn-ea"/>
              </a:rPr>
              <a:t>TCP</a:t>
            </a:r>
            <a:r>
              <a:rPr lang="zh-CN" altLang="en-US" sz="2400" dirty="0" smtClean="0">
                <a:latin typeface="+mn-ea"/>
              </a:rPr>
              <a:t>（</a:t>
            </a:r>
            <a:r>
              <a:rPr lang="en-US" altLang="zh-CN" sz="2400" dirty="0" smtClean="0">
                <a:latin typeface="+mn-ea"/>
              </a:rPr>
              <a:t>RFC793</a:t>
            </a:r>
            <a:r>
              <a:rPr lang="zh-CN" altLang="en-US" sz="2400" dirty="0" smtClean="0">
                <a:latin typeface="+mn-ea"/>
              </a:rPr>
              <a:t>）：</a:t>
            </a:r>
            <a:r>
              <a:rPr lang="zh-CN" altLang="en-US" sz="2000" dirty="0" smtClean="0">
                <a:latin typeface="+mn-ea"/>
              </a:rPr>
              <a:t>可靠、顺序、字节流传输；流量控制；拥塞控制</a:t>
            </a:r>
            <a:endParaRPr lang="en-US" altLang="zh-CN" sz="20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）无连接服务</a:t>
            </a:r>
            <a:r>
              <a:rPr lang="en-US" altLang="zh-CN" sz="2400" dirty="0" smtClean="0">
                <a:latin typeface="+mn-ea"/>
              </a:rPr>
              <a:t>UDP</a:t>
            </a:r>
            <a:r>
              <a:rPr lang="zh-CN" altLang="en-US" sz="2400" dirty="0" smtClean="0">
                <a:latin typeface="+mn-ea"/>
              </a:rPr>
              <a:t>（</a:t>
            </a:r>
            <a:r>
              <a:rPr lang="en-US" altLang="zh-CN" sz="2400" dirty="0" smtClean="0">
                <a:latin typeface="+mn-ea"/>
              </a:rPr>
              <a:t>RFC768</a:t>
            </a:r>
            <a:r>
              <a:rPr lang="zh-CN" altLang="en-US" sz="2400" dirty="0" smtClean="0">
                <a:latin typeface="+mn-ea"/>
              </a:rPr>
              <a:t>）：</a:t>
            </a:r>
            <a:r>
              <a:rPr lang="zh-CN" altLang="en-US" sz="2000" dirty="0" smtClean="0">
                <a:latin typeface="+mn-ea"/>
              </a:rPr>
              <a:t>不可靠数据传输、无流量控制、无拥塞控制</a:t>
            </a:r>
            <a:endParaRPr lang="en-US" altLang="zh-CN" sz="2000" dirty="0" smtClean="0">
              <a:latin typeface="+mn-ea"/>
            </a:endParaRPr>
          </a:p>
        </p:txBody>
      </p:sp>
      <p:sp>
        <p:nvSpPr>
          <p:cNvPr id="6" name="矩形 5"/>
          <p:cNvSpPr/>
          <p:nvPr/>
        </p:nvSpPr>
        <p:spPr>
          <a:xfrm>
            <a:off x="11098283" y="521435"/>
            <a:ext cx="822661" cy="369332"/>
          </a:xfrm>
          <a:prstGeom prst="rect">
            <a:avLst/>
          </a:prstGeom>
        </p:spPr>
        <p:txBody>
          <a:bodyPr wrap="none">
            <a:spAutoFit/>
          </a:bodyPr>
          <a:lstStyle/>
          <a:p>
            <a:r>
              <a:rPr lang="en-US" altLang="zh-CN" dirty="0" smtClean="0">
                <a:latin typeface="+mn-ea"/>
              </a:rPr>
              <a:t>03/04</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3" name="Rectangle 2"/>
          <p:cNvSpPr>
            <a:spLocks noGrp="1" noChangeArrowheads="1"/>
          </p:cNvSpPr>
          <p:nvPr>
            <p:ph type="title" idx="4294967295"/>
          </p:nvPr>
        </p:nvSpPr>
        <p:spPr>
          <a:xfrm>
            <a:off x="0" y="367498"/>
            <a:ext cx="12192000" cy="1143000"/>
          </a:xfrm>
          <a:prstGeom prst="rect">
            <a:avLst/>
          </a:prstGeom>
        </p:spPr>
        <p:txBody>
          <a:bodyPr/>
          <a:lstStyle/>
          <a:p>
            <a:pPr algn="ctr"/>
            <a:r>
              <a:rPr lang="zh-CN" altLang="en-US" dirty="0"/>
              <a:t>输入端口功能</a:t>
            </a:r>
            <a:endParaRPr lang="zh-CN" altLang="en-US" dirty="0"/>
          </a:p>
        </p:txBody>
      </p:sp>
      <p:sp>
        <p:nvSpPr>
          <p:cNvPr id="45060" name="Rectangle 3"/>
          <p:cNvSpPr>
            <a:spLocks noGrp="1" noChangeArrowheads="1"/>
          </p:cNvSpPr>
          <p:nvPr>
            <p:ph type="body" idx="4294967295"/>
          </p:nvPr>
        </p:nvSpPr>
        <p:spPr>
          <a:xfrm>
            <a:off x="838884" y="1065080"/>
            <a:ext cx="10721279" cy="3225800"/>
          </a:xfrm>
          <a:prstGeom prst="rect">
            <a:avLst/>
          </a:prstGeom>
        </p:spPr>
        <p:txBody>
          <a:bodyPr/>
          <a:lstStyle/>
          <a:p>
            <a:pPr marL="0" indent="0" eaLnBrk="1">
              <a:lnSpc>
                <a:spcPct val="110000"/>
              </a:lnSpc>
              <a:buNone/>
              <a:defRPr/>
            </a:pPr>
            <a:r>
              <a:rPr lang="zh-CN" altLang="en-US" sz="2400" dirty="0">
                <a:latin typeface="+mn-ea"/>
              </a:rPr>
              <a:t>第一个</a:t>
            </a:r>
            <a:r>
              <a:rPr lang="zh-CN" altLang="en-US" sz="2400" dirty="0">
                <a:solidFill>
                  <a:srgbClr val="FF0000"/>
                </a:solidFill>
                <a:latin typeface="+mn-ea"/>
              </a:rPr>
              <a:t>线路端接</a:t>
            </a:r>
            <a:r>
              <a:rPr lang="zh-CN" altLang="en-US" sz="2400" dirty="0">
                <a:latin typeface="+mn-ea"/>
              </a:rPr>
              <a:t>模块：将一条</a:t>
            </a:r>
            <a:r>
              <a:rPr lang="zh-CN" altLang="en-US" sz="2400" dirty="0">
                <a:solidFill>
                  <a:srgbClr val="FF0000"/>
                </a:solidFill>
                <a:latin typeface="+mn-ea"/>
              </a:rPr>
              <a:t>物理链路端接到路由器</a:t>
            </a:r>
            <a:r>
              <a:rPr lang="zh-CN" altLang="en-US" sz="2400" dirty="0">
                <a:latin typeface="+mn-ea"/>
              </a:rPr>
              <a:t>的物理层；</a:t>
            </a:r>
            <a:endParaRPr lang="zh-CN" altLang="en-US" sz="2400" dirty="0">
              <a:latin typeface="+mn-ea"/>
            </a:endParaRPr>
          </a:p>
          <a:p>
            <a:pPr marL="0" indent="0" eaLnBrk="1">
              <a:lnSpc>
                <a:spcPct val="110000"/>
              </a:lnSpc>
              <a:buNone/>
              <a:defRPr/>
            </a:pPr>
            <a:r>
              <a:rPr lang="zh-CN" altLang="en-US" sz="2400" dirty="0">
                <a:latin typeface="+mn-ea"/>
              </a:rPr>
              <a:t>第二个</a:t>
            </a:r>
            <a:r>
              <a:rPr lang="zh-CN" altLang="en-US" sz="2400" dirty="0">
                <a:solidFill>
                  <a:srgbClr val="FF0000"/>
                </a:solidFill>
                <a:latin typeface="+mn-ea"/>
              </a:rPr>
              <a:t>数据链路处理</a:t>
            </a:r>
            <a:r>
              <a:rPr lang="zh-CN" altLang="en-US" sz="2400" dirty="0">
                <a:latin typeface="+mn-ea"/>
              </a:rPr>
              <a:t>模块：实现路由器的</a:t>
            </a:r>
            <a:r>
              <a:rPr lang="zh-CN" altLang="en-US" sz="2400" dirty="0">
                <a:solidFill>
                  <a:srgbClr val="FF0000"/>
                </a:solidFill>
                <a:latin typeface="+mn-ea"/>
              </a:rPr>
              <a:t>数据链路层功能</a:t>
            </a:r>
            <a:r>
              <a:rPr lang="zh-CN" altLang="en-US" sz="2400" dirty="0">
                <a:latin typeface="+mn-ea"/>
              </a:rPr>
              <a:t>；</a:t>
            </a:r>
            <a:endParaRPr lang="zh-CN" altLang="en-US" sz="2400" dirty="0">
              <a:latin typeface="+mn-ea"/>
            </a:endParaRPr>
          </a:p>
          <a:p>
            <a:pPr marL="0" indent="0" eaLnBrk="1">
              <a:lnSpc>
                <a:spcPct val="110000"/>
              </a:lnSpc>
              <a:buNone/>
              <a:defRPr/>
            </a:pPr>
            <a:r>
              <a:rPr lang="zh-CN" altLang="en-US" sz="2400" dirty="0">
                <a:latin typeface="+mn-ea"/>
              </a:rPr>
              <a:t>第三个</a:t>
            </a:r>
            <a:r>
              <a:rPr lang="zh-CN" altLang="en-US" sz="2400" dirty="0">
                <a:solidFill>
                  <a:srgbClr val="FF0000"/>
                </a:solidFill>
                <a:latin typeface="+mn-ea"/>
              </a:rPr>
              <a:t>查找与转发</a:t>
            </a:r>
            <a:r>
              <a:rPr lang="zh-CN" altLang="en-US" sz="2400" dirty="0">
                <a:latin typeface="+mn-ea"/>
              </a:rPr>
              <a:t>模块：实现</a:t>
            </a:r>
            <a:r>
              <a:rPr lang="zh-CN" altLang="en-US" sz="2400" dirty="0">
                <a:solidFill>
                  <a:srgbClr val="FF0000"/>
                </a:solidFill>
                <a:latin typeface="+mn-ea"/>
              </a:rPr>
              <a:t>查找与转发功能</a:t>
            </a:r>
            <a:r>
              <a:rPr lang="zh-CN" altLang="en-US" sz="2400" dirty="0">
                <a:latin typeface="+mn-ea"/>
              </a:rPr>
              <a:t>，以便分组通过路由器交换结构转发到适当的输出端口；</a:t>
            </a:r>
            <a:endParaRPr lang="zh-CN" altLang="en-US" sz="2400" dirty="0">
              <a:latin typeface="+mn-ea"/>
            </a:endParaRPr>
          </a:p>
        </p:txBody>
      </p:sp>
      <p:sp>
        <p:nvSpPr>
          <p:cNvPr id="7" name="Rectangle 12"/>
          <p:cNvSpPr>
            <a:spLocks noChangeArrowheads="1"/>
          </p:cNvSpPr>
          <p:nvPr/>
        </p:nvSpPr>
        <p:spPr bwMode="auto">
          <a:xfrm>
            <a:off x="2158808" y="2966905"/>
            <a:ext cx="6091767" cy="1836737"/>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prstClr val="black"/>
              </a:solidFill>
            </a:endParaRPr>
          </a:p>
        </p:txBody>
      </p:sp>
      <p:sp>
        <p:nvSpPr>
          <p:cNvPr id="8" name="Rectangle 13"/>
          <p:cNvSpPr>
            <a:spLocks noChangeArrowheads="1"/>
          </p:cNvSpPr>
          <p:nvPr/>
        </p:nvSpPr>
        <p:spPr bwMode="auto">
          <a:xfrm>
            <a:off x="2366242" y="3481255"/>
            <a:ext cx="1890183" cy="828675"/>
          </a:xfrm>
          <a:prstGeom prst="rect">
            <a:avLst/>
          </a:prstGeom>
          <a:solidFill>
            <a:schemeClr val="bg1"/>
          </a:solidFill>
          <a:ln w="28575">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dirty="0">
                <a:solidFill>
                  <a:prstClr val="black"/>
                </a:solidFill>
                <a:ea typeface="MS PGothic" charset="0"/>
              </a:rPr>
              <a:t>line</a:t>
            </a:r>
            <a:endParaRPr lang="en-US" dirty="0">
              <a:solidFill>
                <a:prstClr val="black"/>
              </a:solidFill>
              <a:ea typeface="MS PGothic" charset="0"/>
            </a:endParaRPr>
          </a:p>
          <a:p>
            <a:pPr algn="ctr" eaLnBrk="0" hangingPunct="0">
              <a:defRPr/>
            </a:pPr>
            <a:r>
              <a:rPr lang="en-US" dirty="0">
                <a:solidFill>
                  <a:prstClr val="black"/>
                </a:solidFill>
                <a:ea typeface="MS PGothic" charset="0"/>
              </a:rPr>
              <a:t>termination</a:t>
            </a:r>
            <a:endParaRPr lang="en-US" dirty="0">
              <a:solidFill>
                <a:prstClr val="black"/>
              </a:solidFill>
              <a:ea typeface="MS PGothic" charset="0"/>
            </a:endParaRPr>
          </a:p>
        </p:txBody>
      </p:sp>
      <p:sp>
        <p:nvSpPr>
          <p:cNvPr id="9" name="Rectangle 14"/>
          <p:cNvSpPr>
            <a:spLocks noChangeArrowheads="1"/>
          </p:cNvSpPr>
          <p:nvPr/>
        </p:nvSpPr>
        <p:spPr bwMode="auto">
          <a:xfrm>
            <a:off x="4531591" y="3152641"/>
            <a:ext cx="1536700" cy="1409700"/>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prstClr val="black"/>
              </a:solidFill>
            </a:endParaRPr>
          </a:p>
        </p:txBody>
      </p:sp>
      <p:sp>
        <p:nvSpPr>
          <p:cNvPr id="10" name="Rectangle 15"/>
          <p:cNvSpPr>
            <a:spLocks noChangeArrowheads="1"/>
          </p:cNvSpPr>
          <p:nvPr/>
        </p:nvSpPr>
        <p:spPr bwMode="auto">
          <a:xfrm>
            <a:off x="6332875" y="3103429"/>
            <a:ext cx="1663700" cy="1504950"/>
          </a:xfrm>
          <a:prstGeom prst="rect">
            <a:avLst/>
          </a:prstGeom>
          <a:solidFill>
            <a:schemeClr val="bg1"/>
          </a:solidFill>
          <a:ln w="28575">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prstClr val="black"/>
              </a:solidFill>
            </a:endParaRPr>
          </a:p>
        </p:txBody>
      </p:sp>
      <p:sp>
        <p:nvSpPr>
          <p:cNvPr id="11" name="Line 16"/>
          <p:cNvSpPr>
            <a:spLocks noChangeShapeType="1"/>
          </p:cNvSpPr>
          <p:nvPr/>
        </p:nvSpPr>
        <p:spPr bwMode="auto">
          <a:xfrm>
            <a:off x="1790508" y="3892416"/>
            <a:ext cx="565149"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12" name="Line 30"/>
          <p:cNvSpPr>
            <a:spLocks noChangeShapeType="1"/>
          </p:cNvSpPr>
          <p:nvPr/>
        </p:nvSpPr>
        <p:spPr bwMode="auto">
          <a:xfrm>
            <a:off x="4281824" y="3871780"/>
            <a:ext cx="254000"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13" name="Line 31"/>
          <p:cNvSpPr>
            <a:spLocks noChangeShapeType="1"/>
          </p:cNvSpPr>
          <p:nvPr/>
        </p:nvSpPr>
        <p:spPr bwMode="auto">
          <a:xfrm>
            <a:off x="6072524" y="3828916"/>
            <a:ext cx="254000"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14" name="Line 32"/>
          <p:cNvSpPr>
            <a:spLocks noChangeShapeType="1"/>
          </p:cNvSpPr>
          <p:nvPr/>
        </p:nvSpPr>
        <p:spPr bwMode="auto">
          <a:xfrm flipV="1">
            <a:off x="7926724" y="3870191"/>
            <a:ext cx="982133"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15" name="Rectangle 33"/>
          <p:cNvSpPr>
            <a:spLocks noChangeArrowheads="1"/>
          </p:cNvSpPr>
          <p:nvPr/>
        </p:nvSpPr>
        <p:spPr bwMode="auto">
          <a:xfrm>
            <a:off x="4576042" y="3462205"/>
            <a:ext cx="1407583" cy="828675"/>
          </a:xfrm>
          <a:prstGeom prst="rect">
            <a:avLst/>
          </a:prstGeom>
          <a:solidFill>
            <a:schemeClr val="bg1"/>
          </a:solidFill>
          <a:ln>
            <a:noFill/>
          </a:ln>
          <a:effectLst/>
          <a:extLs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lnSpc>
                <a:spcPct val="90000"/>
              </a:lnSpc>
              <a:defRPr/>
            </a:pPr>
            <a:r>
              <a:rPr lang="en-US">
                <a:solidFill>
                  <a:prstClr val="black"/>
                </a:solidFill>
                <a:ea typeface="MS PGothic" charset="0"/>
              </a:rPr>
              <a:t>link </a:t>
            </a:r>
            <a:endParaRPr lang="en-US">
              <a:solidFill>
                <a:prstClr val="black"/>
              </a:solidFill>
              <a:ea typeface="MS PGothic" charset="0"/>
            </a:endParaRPr>
          </a:p>
          <a:p>
            <a:pPr algn="ctr" eaLnBrk="0" hangingPunct="0">
              <a:lnSpc>
                <a:spcPct val="90000"/>
              </a:lnSpc>
              <a:defRPr/>
            </a:pPr>
            <a:r>
              <a:rPr lang="en-US">
                <a:solidFill>
                  <a:prstClr val="black"/>
                </a:solidFill>
                <a:ea typeface="MS PGothic" charset="0"/>
              </a:rPr>
              <a:t>layer </a:t>
            </a:r>
            <a:endParaRPr lang="en-US">
              <a:solidFill>
                <a:prstClr val="black"/>
              </a:solidFill>
              <a:ea typeface="MS PGothic" charset="0"/>
            </a:endParaRPr>
          </a:p>
          <a:p>
            <a:pPr algn="ctr" eaLnBrk="0" hangingPunct="0">
              <a:lnSpc>
                <a:spcPct val="90000"/>
              </a:lnSpc>
              <a:defRPr/>
            </a:pPr>
            <a:r>
              <a:rPr lang="en-US">
                <a:solidFill>
                  <a:prstClr val="black"/>
                </a:solidFill>
                <a:ea typeface="MS PGothic" charset="0"/>
              </a:rPr>
              <a:t>protocol</a:t>
            </a:r>
            <a:endParaRPr lang="en-US">
              <a:solidFill>
                <a:prstClr val="black"/>
              </a:solidFill>
              <a:ea typeface="MS PGothic" charset="0"/>
            </a:endParaRPr>
          </a:p>
          <a:p>
            <a:pPr algn="ctr" eaLnBrk="0" hangingPunct="0">
              <a:lnSpc>
                <a:spcPct val="90000"/>
              </a:lnSpc>
              <a:defRPr/>
            </a:pPr>
            <a:r>
              <a:rPr lang="en-US">
                <a:solidFill>
                  <a:prstClr val="black"/>
                </a:solidFill>
                <a:ea typeface="MS PGothic" charset="0"/>
              </a:rPr>
              <a:t>(receive)</a:t>
            </a:r>
            <a:endParaRPr lang="en-US">
              <a:solidFill>
                <a:prstClr val="black"/>
              </a:solidFill>
              <a:ea typeface="MS PGothic" charset="0"/>
            </a:endParaRPr>
          </a:p>
        </p:txBody>
      </p:sp>
      <p:sp>
        <p:nvSpPr>
          <p:cNvPr id="16" name="Text Box 35"/>
          <p:cNvSpPr txBox="1">
            <a:spLocks noChangeArrowheads="1"/>
          </p:cNvSpPr>
          <p:nvPr/>
        </p:nvSpPr>
        <p:spPr bwMode="auto">
          <a:xfrm>
            <a:off x="6578232" y="3116129"/>
            <a:ext cx="1261884" cy="147732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r>
              <a:rPr lang="en-US" altLang="zh-CN" sz="1800" dirty="0">
                <a:solidFill>
                  <a:prstClr val="black"/>
                </a:solidFill>
              </a:rPr>
              <a:t>lookup,</a:t>
            </a:r>
            <a:endParaRPr lang="en-US" altLang="zh-CN" sz="1800" dirty="0">
              <a:solidFill>
                <a:prstClr val="black"/>
              </a:solidFill>
            </a:endParaRPr>
          </a:p>
          <a:p>
            <a:pPr algn="ctr" eaLnBrk="0" hangingPunct="0">
              <a:defRPr/>
            </a:pPr>
            <a:r>
              <a:rPr lang="en-US" altLang="zh-CN" sz="1800" dirty="0">
                <a:solidFill>
                  <a:prstClr val="black"/>
                </a:solidFill>
              </a:rPr>
              <a:t>forwarding</a:t>
            </a:r>
            <a:endParaRPr lang="en-US" altLang="zh-CN" sz="1800" dirty="0">
              <a:solidFill>
                <a:prstClr val="black"/>
              </a:solidFill>
            </a:endParaRPr>
          </a:p>
          <a:p>
            <a:pPr algn="ctr" eaLnBrk="0" hangingPunct="0">
              <a:defRPr/>
            </a:pPr>
            <a:endParaRPr lang="en-US" altLang="zh-CN" sz="1800" dirty="0">
              <a:solidFill>
                <a:prstClr val="black"/>
              </a:solidFill>
            </a:endParaRPr>
          </a:p>
          <a:p>
            <a:pPr algn="ctr" eaLnBrk="0" hangingPunct="0">
              <a:defRPr/>
            </a:pPr>
            <a:endParaRPr lang="en-US" altLang="zh-CN" sz="1800" dirty="0">
              <a:solidFill>
                <a:prstClr val="black"/>
              </a:solidFill>
            </a:endParaRPr>
          </a:p>
          <a:p>
            <a:pPr algn="ctr" eaLnBrk="0" hangingPunct="0">
              <a:defRPr/>
            </a:pPr>
            <a:r>
              <a:rPr lang="en-US" altLang="zh-CN" sz="1800" dirty="0">
                <a:solidFill>
                  <a:prstClr val="black"/>
                </a:solidFill>
              </a:rPr>
              <a:t>queueing</a:t>
            </a:r>
            <a:endParaRPr lang="en-US" altLang="zh-CN" sz="1800" dirty="0">
              <a:solidFill>
                <a:prstClr val="black"/>
              </a:solidFill>
            </a:endParaRPr>
          </a:p>
        </p:txBody>
      </p:sp>
      <p:sp>
        <p:nvSpPr>
          <p:cNvPr id="17" name="Line 45"/>
          <p:cNvSpPr>
            <a:spLocks noChangeShapeType="1"/>
          </p:cNvSpPr>
          <p:nvPr/>
        </p:nvSpPr>
        <p:spPr bwMode="auto">
          <a:xfrm>
            <a:off x="8908857" y="2801804"/>
            <a:ext cx="0" cy="1966912"/>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18" name="Rectangle 46"/>
          <p:cNvSpPr>
            <a:spLocks noChangeArrowheads="1"/>
          </p:cNvSpPr>
          <p:nvPr/>
        </p:nvSpPr>
        <p:spPr bwMode="auto">
          <a:xfrm>
            <a:off x="9016808" y="3479667"/>
            <a:ext cx="1407583" cy="828675"/>
          </a:xfrm>
          <a:prstGeom prst="rect">
            <a:avLst/>
          </a:prstGeom>
          <a:solidFill>
            <a:schemeClr val="bg1"/>
          </a:solidFill>
          <a:ln>
            <a:noFill/>
          </a:ln>
          <a:effectLst/>
          <a:extLs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lnSpc>
                <a:spcPct val="90000"/>
              </a:lnSpc>
              <a:defRPr/>
            </a:pPr>
            <a:r>
              <a:rPr lang="en-US" dirty="0">
                <a:solidFill>
                  <a:prstClr val="black"/>
                </a:solidFill>
                <a:ea typeface="MS PGothic" charset="0"/>
              </a:rPr>
              <a:t>switch</a:t>
            </a:r>
            <a:endParaRPr lang="en-US" dirty="0">
              <a:solidFill>
                <a:prstClr val="black"/>
              </a:solidFill>
              <a:ea typeface="MS PGothic" charset="0"/>
            </a:endParaRPr>
          </a:p>
          <a:p>
            <a:pPr algn="ctr" eaLnBrk="0" hangingPunct="0">
              <a:lnSpc>
                <a:spcPct val="90000"/>
              </a:lnSpc>
              <a:defRPr/>
            </a:pPr>
            <a:r>
              <a:rPr lang="en-US" dirty="0">
                <a:solidFill>
                  <a:prstClr val="black"/>
                </a:solidFill>
                <a:ea typeface="MS PGothic" charset="0"/>
              </a:rPr>
              <a:t>fabric</a:t>
            </a:r>
            <a:endParaRPr lang="en-US" dirty="0">
              <a:solidFill>
                <a:prstClr val="black"/>
              </a:solidFill>
              <a:ea typeface="MS PGothic" charset="0"/>
            </a:endParaRPr>
          </a:p>
        </p:txBody>
      </p:sp>
      <p:grpSp>
        <p:nvGrpSpPr>
          <p:cNvPr id="51218" name="Group 56"/>
          <p:cNvGrpSpPr/>
          <p:nvPr/>
        </p:nvGrpSpPr>
        <p:grpSpPr bwMode="auto">
          <a:xfrm>
            <a:off x="6502209" y="3722554"/>
            <a:ext cx="1325033" cy="468312"/>
            <a:chOff x="310" y="3526"/>
            <a:chExt cx="1040" cy="457"/>
          </a:xfrm>
        </p:grpSpPr>
        <p:sp>
          <p:nvSpPr>
            <p:cNvPr id="20" name="Rectangle 47"/>
            <p:cNvSpPr>
              <a:spLocks noChangeArrowheads="1"/>
            </p:cNvSpPr>
            <p:nvPr/>
          </p:nvSpPr>
          <p:spPr bwMode="auto">
            <a:xfrm>
              <a:off x="310" y="3526"/>
              <a:ext cx="1040" cy="457"/>
            </a:xfrm>
            <a:prstGeom prst="rect">
              <a:avLst/>
            </a:prstGeom>
            <a:solidFill>
              <a:srgbClr val="FF0000"/>
            </a:solidFill>
            <a:ln w="381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prstClr val="black"/>
                </a:solidFill>
              </a:endParaRPr>
            </a:p>
          </p:txBody>
        </p:sp>
        <p:sp>
          <p:nvSpPr>
            <p:cNvPr id="21" name="Line 48"/>
            <p:cNvSpPr>
              <a:spLocks noChangeShapeType="1"/>
            </p:cNvSpPr>
            <p:nvPr/>
          </p:nvSpPr>
          <p:spPr bwMode="auto">
            <a:xfrm>
              <a:off x="446"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2" name="Line 49"/>
            <p:cNvSpPr>
              <a:spLocks noChangeShapeType="1"/>
            </p:cNvSpPr>
            <p:nvPr/>
          </p:nvSpPr>
          <p:spPr bwMode="auto">
            <a:xfrm>
              <a:off x="558" y="3538"/>
              <a:ext cx="2" cy="435"/>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3" name="Line 50"/>
            <p:cNvSpPr>
              <a:spLocks noChangeShapeType="1"/>
            </p:cNvSpPr>
            <p:nvPr/>
          </p:nvSpPr>
          <p:spPr bwMode="auto">
            <a:xfrm>
              <a:off x="671"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4" name="Line 51"/>
            <p:cNvSpPr>
              <a:spLocks noChangeShapeType="1"/>
            </p:cNvSpPr>
            <p:nvPr/>
          </p:nvSpPr>
          <p:spPr bwMode="auto">
            <a:xfrm>
              <a:off x="782"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5" name="Line 52"/>
            <p:cNvSpPr>
              <a:spLocks noChangeShapeType="1"/>
            </p:cNvSpPr>
            <p:nvPr/>
          </p:nvSpPr>
          <p:spPr bwMode="auto">
            <a:xfrm>
              <a:off x="895"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6" name="Line 53"/>
            <p:cNvSpPr>
              <a:spLocks noChangeShapeType="1"/>
            </p:cNvSpPr>
            <p:nvPr/>
          </p:nvSpPr>
          <p:spPr bwMode="auto">
            <a:xfrm>
              <a:off x="1006"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7" name="Line 54"/>
            <p:cNvSpPr>
              <a:spLocks noChangeShapeType="1"/>
            </p:cNvSpPr>
            <p:nvPr/>
          </p:nvSpPr>
          <p:spPr bwMode="auto">
            <a:xfrm>
              <a:off x="1121"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sp>
          <p:nvSpPr>
            <p:cNvPr id="28" name="Line 55"/>
            <p:cNvSpPr>
              <a:spLocks noChangeShapeType="1"/>
            </p:cNvSpPr>
            <p:nvPr/>
          </p:nvSpPr>
          <p:spPr bwMode="auto">
            <a:xfrm>
              <a:off x="1229" y="3538"/>
              <a:ext cx="2" cy="435"/>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prstClr val="black"/>
                </a:solidFill>
                <a:ea typeface="MS PGothic" charset="0"/>
              </a:endParaRPr>
            </a:p>
          </p:txBody>
        </p:sp>
      </p:grpSp>
      <p:sp>
        <p:nvSpPr>
          <p:cNvPr id="31" name="Line 58"/>
          <p:cNvSpPr>
            <a:spLocks noChangeShapeType="1"/>
          </p:cNvSpPr>
          <p:nvPr/>
        </p:nvSpPr>
        <p:spPr bwMode="auto">
          <a:xfrm flipV="1">
            <a:off x="2832330" y="4278178"/>
            <a:ext cx="446087" cy="490538"/>
          </a:xfrm>
          <a:prstGeom prst="line">
            <a:avLst/>
          </a:prstGeom>
          <a:noFill/>
          <a:ln w="190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32" name="Text Box 5"/>
          <p:cNvSpPr txBox="1">
            <a:spLocks noChangeArrowheads="1"/>
          </p:cNvSpPr>
          <p:nvPr/>
        </p:nvSpPr>
        <p:spPr bwMode="auto">
          <a:xfrm>
            <a:off x="1254880" y="4785862"/>
            <a:ext cx="1800493"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r"/>
            <a:r>
              <a:rPr lang="zh-CN" altLang="en-US" sz="2000" dirty="0">
                <a:solidFill>
                  <a:srgbClr val="000099"/>
                </a:solidFill>
                <a:latin typeface="Microsoft YaHei"/>
                <a:ea typeface="Microsoft YaHei"/>
              </a:rPr>
              <a:t>物理层</a:t>
            </a:r>
            <a:r>
              <a:rPr lang="en-US" altLang="zh-CN" sz="2000" dirty="0">
                <a:solidFill>
                  <a:srgbClr val="000099"/>
                </a:solidFill>
                <a:latin typeface="Microsoft YaHei"/>
                <a:ea typeface="Microsoft YaHei"/>
              </a:rPr>
              <a:t>:</a:t>
            </a:r>
            <a:endParaRPr lang="en-US" altLang="zh-CN" sz="2000" dirty="0">
              <a:solidFill>
                <a:srgbClr val="000099"/>
              </a:solidFill>
              <a:latin typeface="Microsoft YaHei"/>
              <a:ea typeface="Microsoft YaHei"/>
            </a:endParaRPr>
          </a:p>
          <a:p>
            <a:pPr algn="r"/>
            <a:r>
              <a:rPr lang="zh-CN" altLang="en-US" sz="1800" dirty="0">
                <a:solidFill>
                  <a:prstClr val="black"/>
                </a:solidFill>
                <a:latin typeface="Microsoft YaHei"/>
                <a:ea typeface="Microsoft YaHei"/>
              </a:rPr>
              <a:t>比特等级的接收</a:t>
            </a:r>
            <a:endParaRPr lang="en-US" altLang="zh-CN" sz="1800" dirty="0">
              <a:solidFill>
                <a:prstClr val="black"/>
              </a:solidFill>
              <a:latin typeface="Microsoft YaHei"/>
              <a:ea typeface="Microsoft YaHei"/>
            </a:endParaRPr>
          </a:p>
        </p:txBody>
      </p:sp>
      <p:sp>
        <p:nvSpPr>
          <p:cNvPr id="33" name="Text Box 6"/>
          <p:cNvSpPr txBox="1">
            <a:spLocks noChangeArrowheads="1"/>
          </p:cNvSpPr>
          <p:nvPr/>
        </p:nvSpPr>
        <p:spPr bwMode="auto">
          <a:xfrm>
            <a:off x="3055373" y="5039743"/>
            <a:ext cx="1869389" cy="6771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r"/>
            <a:r>
              <a:rPr lang="zh-CN" altLang="en-US" sz="2000" dirty="0">
                <a:solidFill>
                  <a:srgbClr val="000099"/>
                </a:solidFill>
                <a:latin typeface="Microsoft YaHei"/>
                <a:ea typeface="Microsoft YaHei"/>
              </a:rPr>
              <a:t>数据链路层</a:t>
            </a:r>
            <a:r>
              <a:rPr lang="en-US" altLang="zh-CN" sz="2000" dirty="0">
                <a:solidFill>
                  <a:srgbClr val="000099"/>
                </a:solidFill>
                <a:latin typeface="Microsoft YaHei"/>
                <a:ea typeface="Microsoft YaHei"/>
              </a:rPr>
              <a:t>:</a:t>
            </a:r>
            <a:endParaRPr lang="en-US" altLang="zh-CN" sz="2000" dirty="0">
              <a:solidFill>
                <a:srgbClr val="000099"/>
              </a:solidFill>
              <a:latin typeface="Microsoft YaHei"/>
              <a:ea typeface="Microsoft YaHei"/>
            </a:endParaRPr>
          </a:p>
          <a:p>
            <a:pPr algn="r"/>
            <a:r>
              <a:rPr lang="zh-CN" altLang="en-US" sz="1800" dirty="0">
                <a:solidFill>
                  <a:prstClr val="black"/>
                </a:solidFill>
                <a:latin typeface="Microsoft YaHei"/>
                <a:ea typeface="Microsoft YaHei"/>
              </a:rPr>
              <a:t>解封装进行分析</a:t>
            </a:r>
            <a:endParaRPr lang="en-US" altLang="zh-CN" sz="1800" dirty="0">
              <a:solidFill>
                <a:prstClr val="black"/>
              </a:solidFill>
              <a:latin typeface="Microsoft YaHei"/>
              <a:ea typeface="Microsoft YaHei"/>
            </a:endParaRPr>
          </a:p>
        </p:txBody>
      </p:sp>
      <p:sp>
        <p:nvSpPr>
          <p:cNvPr id="34" name="Line 59"/>
          <p:cNvSpPr>
            <a:spLocks noChangeShapeType="1"/>
          </p:cNvSpPr>
          <p:nvPr/>
        </p:nvSpPr>
        <p:spPr bwMode="auto">
          <a:xfrm flipV="1">
            <a:off x="4701719" y="4464552"/>
            <a:ext cx="682888" cy="580071"/>
          </a:xfrm>
          <a:prstGeom prst="line">
            <a:avLst/>
          </a:prstGeom>
          <a:noFill/>
          <a:ln w="190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35" name="Rectangle 4"/>
          <p:cNvSpPr txBox="1">
            <a:spLocks noChangeArrowheads="1"/>
          </p:cNvSpPr>
          <p:nvPr/>
        </p:nvSpPr>
        <p:spPr>
          <a:xfrm>
            <a:off x="5860606" y="5013390"/>
            <a:ext cx="1729297" cy="522009"/>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buFont typeface="Wingdings" panose="05000000000000000000" pitchFamily="2" charset="2"/>
              <a:buNone/>
            </a:pPr>
            <a:r>
              <a:rPr lang="zh-CN" altLang="en-US" sz="2000" i="1" dirty="0">
                <a:solidFill>
                  <a:srgbClr val="000099"/>
                </a:solidFill>
                <a:latin typeface="Microsoft YaHei"/>
              </a:rPr>
              <a:t>分布式</a:t>
            </a:r>
            <a:r>
              <a:rPr lang="zh-CN" altLang="en-US" sz="2000" i="1" dirty="0" smtClean="0">
                <a:solidFill>
                  <a:srgbClr val="000099"/>
                </a:solidFill>
                <a:latin typeface="Microsoft YaHei"/>
              </a:rPr>
              <a:t>交换</a:t>
            </a:r>
            <a:endParaRPr lang="en-US" altLang="zh-CN" sz="2000" dirty="0">
              <a:solidFill>
                <a:srgbClr val="000099"/>
              </a:solidFill>
              <a:latin typeface="Microsoft YaHei"/>
            </a:endParaRPr>
          </a:p>
        </p:txBody>
      </p:sp>
      <p:sp>
        <p:nvSpPr>
          <p:cNvPr id="36" name="Line 60"/>
          <p:cNvSpPr>
            <a:spLocks noChangeShapeType="1"/>
          </p:cNvSpPr>
          <p:nvPr/>
        </p:nvSpPr>
        <p:spPr bwMode="auto">
          <a:xfrm flipV="1">
            <a:off x="6675483" y="4551386"/>
            <a:ext cx="478658" cy="395287"/>
          </a:xfrm>
          <a:prstGeom prst="line">
            <a:avLst/>
          </a:prstGeom>
          <a:noFill/>
          <a:ln w="19050">
            <a:solidFill>
              <a:srgbClr val="CC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81" name="Rectangle 3"/>
          <p:cNvSpPr>
            <a:spLocks noGrp="1" noChangeArrowheads="1"/>
          </p:cNvSpPr>
          <p:nvPr>
            <p:ph type="title" idx="4294967295"/>
          </p:nvPr>
        </p:nvSpPr>
        <p:spPr>
          <a:xfrm>
            <a:off x="0" y="618040"/>
            <a:ext cx="12192000" cy="685800"/>
          </a:xfrm>
          <a:prstGeom prst="rect">
            <a:avLst/>
          </a:prstGeom>
        </p:spPr>
        <p:txBody>
          <a:bodyPr/>
          <a:lstStyle/>
          <a:p>
            <a:pPr algn="ctr"/>
            <a:r>
              <a:rPr lang="zh-CN" altLang="en-US" dirty="0">
                <a:latin typeface="+mj-ea"/>
              </a:rPr>
              <a:t>交换结构</a:t>
            </a:r>
            <a:endParaRPr lang="en-US" altLang="zh-CN" dirty="0">
              <a:latin typeface="+mj-ea"/>
            </a:endParaRPr>
          </a:p>
        </p:txBody>
      </p:sp>
      <p:sp>
        <p:nvSpPr>
          <p:cNvPr id="24582" name="Rectangle 4"/>
          <p:cNvSpPr>
            <a:spLocks noGrp="1" noChangeArrowheads="1"/>
          </p:cNvSpPr>
          <p:nvPr>
            <p:ph type="body" idx="4294967295"/>
          </p:nvPr>
        </p:nvSpPr>
        <p:spPr>
          <a:xfrm>
            <a:off x="621035" y="2047867"/>
            <a:ext cx="10363200" cy="4648200"/>
          </a:xfrm>
          <a:prstGeom prst="rect">
            <a:avLst/>
          </a:prstGeom>
        </p:spPr>
        <p:txBody>
          <a:bodyPr/>
          <a:lstStyle/>
          <a:p>
            <a:pPr>
              <a:defRPr/>
            </a:pPr>
            <a:r>
              <a:rPr lang="zh-CN" altLang="en-US" dirty="0">
                <a:latin typeface="+mn-ea"/>
              </a:rPr>
              <a:t>将分组从输入端口缓存交换（转发）到恰当的输出端口缓存中</a:t>
            </a:r>
            <a:endParaRPr lang="en-US" altLang="zh-CN" dirty="0">
              <a:latin typeface="+mn-ea"/>
            </a:endParaRPr>
          </a:p>
          <a:p>
            <a:pPr>
              <a:defRPr/>
            </a:pPr>
            <a:r>
              <a:rPr lang="zh-CN" altLang="en-US" dirty="0">
                <a:latin typeface="+mn-ea"/>
              </a:rPr>
              <a:t>三种类型的交换结构</a:t>
            </a:r>
            <a:endParaRPr lang="en-US" altLang="zh-CN" dirty="0">
              <a:latin typeface="+mn-ea"/>
            </a:endParaRPr>
          </a:p>
        </p:txBody>
      </p:sp>
      <p:grpSp>
        <p:nvGrpSpPr>
          <p:cNvPr id="39942" name="Group 30"/>
          <p:cNvGrpSpPr/>
          <p:nvPr/>
        </p:nvGrpSpPr>
        <p:grpSpPr bwMode="auto">
          <a:xfrm>
            <a:off x="1083200" y="3820054"/>
            <a:ext cx="1187451" cy="215900"/>
            <a:chOff x="876" y="2800"/>
            <a:chExt cx="642" cy="175"/>
          </a:xfrm>
        </p:grpSpPr>
        <p:sp>
          <p:nvSpPr>
            <p:cNvPr id="24711" name="Rectangle 7"/>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12" name="Rectangle 8"/>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13" name="Rectangle 9"/>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14" name="Rectangle 10"/>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15" name="Line 11"/>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43" name="Group 45"/>
          <p:cNvGrpSpPr/>
          <p:nvPr/>
        </p:nvGrpSpPr>
        <p:grpSpPr bwMode="auto">
          <a:xfrm>
            <a:off x="1051452" y="4215342"/>
            <a:ext cx="1187449" cy="215900"/>
            <a:chOff x="876" y="2800"/>
            <a:chExt cx="642" cy="175"/>
          </a:xfrm>
        </p:grpSpPr>
        <p:sp>
          <p:nvSpPr>
            <p:cNvPr id="24706" name="Rectangle 46"/>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7" name="Rectangle 47"/>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8" name="Rectangle 48"/>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9" name="Rectangle 49"/>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10" name="Line 50"/>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44" name="Group 51"/>
          <p:cNvGrpSpPr/>
          <p:nvPr/>
        </p:nvGrpSpPr>
        <p:grpSpPr bwMode="auto">
          <a:xfrm>
            <a:off x="1045100" y="4642379"/>
            <a:ext cx="1187451" cy="215900"/>
            <a:chOff x="876" y="2800"/>
            <a:chExt cx="642" cy="175"/>
          </a:xfrm>
        </p:grpSpPr>
        <p:sp>
          <p:nvSpPr>
            <p:cNvPr id="24701" name="Rectangle 52"/>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2" name="Rectangle 53"/>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3" name="Rectangle 54"/>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4" name="Rectangle 55"/>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5" name="Line 56"/>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sp>
        <p:nvSpPr>
          <p:cNvPr id="24586" name="Rectangle 57"/>
          <p:cNvSpPr>
            <a:spLocks noChangeArrowheads="1"/>
          </p:cNvSpPr>
          <p:nvPr/>
        </p:nvSpPr>
        <p:spPr bwMode="auto">
          <a:xfrm>
            <a:off x="2228317" y="3737504"/>
            <a:ext cx="939800" cy="1176338"/>
          </a:xfrm>
          <a:prstGeom prst="rect">
            <a:avLst/>
          </a:prstGeom>
          <a:noFill/>
          <a:ln w="2857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nvGrpSpPr>
          <p:cNvPr id="39946" name="Group 64"/>
          <p:cNvGrpSpPr/>
          <p:nvPr/>
        </p:nvGrpSpPr>
        <p:grpSpPr bwMode="auto">
          <a:xfrm>
            <a:off x="3174467" y="3818467"/>
            <a:ext cx="1187451" cy="215900"/>
            <a:chOff x="455" y="3463"/>
            <a:chExt cx="561" cy="136"/>
          </a:xfrm>
        </p:grpSpPr>
        <p:sp>
          <p:nvSpPr>
            <p:cNvPr id="24696" name="Rectangle 59"/>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7" name="Rectangle 60"/>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8" name="Rectangle 61"/>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9" name="Rectangle 62"/>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700" name="Line 63"/>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47" name="Group 65"/>
          <p:cNvGrpSpPr/>
          <p:nvPr/>
        </p:nvGrpSpPr>
        <p:grpSpPr bwMode="auto">
          <a:xfrm>
            <a:off x="3180818" y="4210579"/>
            <a:ext cx="1187449" cy="215900"/>
            <a:chOff x="455" y="3463"/>
            <a:chExt cx="561" cy="136"/>
          </a:xfrm>
        </p:grpSpPr>
        <p:sp>
          <p:nvSpPr>
            <p:cNvPr id="24691" name="Rectangle 66"/>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2" name="Rectangle 67"/>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3" name="Rectangle 68"/>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4" name="Rectangle 69"/>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5" name="Line 70"/>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48" name="Group 71"/>
          <p:cNvGrpSpPr/>
          <p:nvPr/>
        </p:nvGrpSpPr>
        <p:grpSpPr bwMode="auto">
          <a:xfrm>
            <a:off x="3174467" y="4637617"/>
            <a:ext cx="1187451" cy="215900"/>
            <a:chOff x="455" y="3463"/>
            <a:chExt cx="561" cy="136"/>
          </a:xfrm>
        </p:grpSpPr>
        <p:sp>
          <p:nvSpPr>
            <p:cNvPr id="24686" name="Rectangle 72"/>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7" name="Rectangle 73"/>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8" name="Rectangle 74"/>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9" name="Rectangle 75"/>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90" name="Line 76"/>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sp>
        <p:nvSpPr>
          <p:cNvPr id="24590" name="Text Box 78"/>
          <p:cNvSpPr txBox="1">
            <a:spLocks noChangeArrowheads="1"/>
          </p:cNvSpPr>
          <p:nvPr/>
        </p:nvSpPr>
        <p:spPr bwMode="auto">
          <a:xfrm>
            <a:off x="2375051" y="5123392"/>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defRPr/>
            </a:pPr>
            <a:r>
              <a:rPr lang="zh-CN" altLang="en-US" sz="2400" dirty="0">
                <a:solidFill>
                  <a:prstClr val="black"/>
                </a:solidFill>
                <a:latin typeface="Microsoft YaHei"/>
                <a:ea typeface="Microsoft YaHei"/>
              </a:rPr>
              <a:t>内存</a:t>
            </a:r>
            <a:endParaRPr lang="en-US" sz="2400" dirty="0">
              <a:solidFill>
                <a:prstClr val="black"/>
              </a:solidFill>
              <a:latin typeface="Microsoft YaHei"/>
              <a:ea typeface="Microsoft YaHei"/>
            </a:endParaRPr>
          </a:p>
        </p:txBody>
      </p:sp>
      <p:sp>
        <p:nvSpPr>
          <p:cNvPr id="24591" name="Text Box 79"/>
          <p:cNvSpPr txBox="1">
            <a:spLocks noChangeArrowheads="1"/>
          </p:cNvSpPr>
          <p:nvPr/>
        </p:nvSpPr>
        <p:spPr bwMode="auto">
          <a:xfrm>
            <a:off x="2282878" y="4320911"/>
            <a:ext cx="830677" cy="30777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defRPr/>
            </a:pPr>
            <a:r>
              <a:rPr lang="en-US" sz="1400" dirty="0">
                <a:solidFill>
                  <a:prstClr val="black"/>
                </a:solidFill>
              </a:rPr>
              <a:t>memory</a:t>
            </a:r>
            <a:endParaRPr lang="en-US" sz="1400" dirty="0">
              <a:solidFill>
                <a:prstClr val="black"/>
              </a:solidFill>
            </a:endParaRPr>
          </a:p>
        </p:txBody>
      </p:sp>
      <p:grpSp>
        <p:nvGrpSpPr>
          <p:cNvPr id="39951" name="Group 80"/>
          <p:cNvGrpSpPr/>
          <p:nvPr/>
        </p:nvGrpSpPr>
        <p:grpSpPr bwMode="auto">
          <a:xfrm>
            <a:off x="4956700" y="3804179"/>
            <a:ext cx="1187451" cy="215900"/>
            <a:chOff x="876" y="2800"/>
            <a:chExt cx="642" cy="175"/>
          </a:xfrm>
        </p:grpSpPr>
        <p:sp>
          <p:nvSpPr>
            <p:cNvPr id="24681" name="Rectangle 81"/>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2" name="Rectangle 82"/>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3" name="Rectangle 83"/>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4" name="Rectangle 84"/>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5" name="Line 85"/>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52" name="Group 86"/>
          <p:cNvGrpSpPr/>
          <p:nvPr/>
        </p:nvGrpSpPr>
        <p:grpSpPr bwMode="auto">
          <a:xfrm>
            <a:off x="4954585" y="4199467"/>
            <a:ext cx="1187449" cy="215900"/>
            <a:chOff x="876" y="2800"/>
            <a:chExt cx="642" cy="175"/>
          </a:xfrm>
        </p:grpSpPr>
        <p:sp>
          <p:nvSpPr>
            <p:cNvPr id="24676" name="Rectangle 87"/>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7" name="Rectangle 88"/>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8" name="Rectangle 89"/>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9" name="Rectangle 90"/>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80" name="Line 91"/>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53" name="Group 92"/>
          <p:cNvGrpSpPr/>
          <p:nvPr/>
        </p:nvGrpSpPr>
        <p:grpSpPr bwMode="auto">
          <a:xfrm>
            <a:off x="4948233" y="4626504"/>
            <a:ext cx="1187451" cy="215900"/>
            <a:chOff x="876" y="2800"/>
            <a:chExt cx="642" cy="175"/>
          </a:xfrm>
        </p:grpSpPr>
        <p:sp>
          <p:nvSpPr>
            <p:cNvPr id="24671" name="Rectangle 93"/>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2" name="Rectangle 94"/>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3" name="Rectangle 95"/>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4" name="Rectangle 96"/>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5" name="Line 97"/>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sp>
        <p:nvSpPr>
          <p:cNvPr id="24595" name="Line 98"/>
          <p:cNvSpPr>
            <a:spLocks noChangeShapeType="1"/>
          </p:cNvSpPr>
          <p:nvPr/>
        </p:nvSpPr>
        <p:spPr bwMode="auto">
          <a:xfrm>
            <a:off x="6158967" y="3807354"/>
            <a:ext cx="0" cy="1003300"/>
          </a:xfrm>
          <a:prstGeom prst="line">
            <a:avLst/>
          </a:prstGeom>
          <a:noFill/>
          <a:ln w="76200">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nvGrpSpPr>
          <p:cNvPr id="39955" name="Group 99"/>
          <p:cNvGrpSpPr/>
          <p:nvPr/>
        </p:nvGrpSpPr>
        <p:grpSpPr bwMode="auto">
          <a:xfrm>
            <a:off x="6230933" y="3791479"/>
            <a:ext cx="1187451" cy="215900"/>
            <a:chOff x="455" y="3463"/>
            <a:chExt cx="561" cy="136"/>
          </a:xfrm>
        </p:grpSpPr>
        <p:sp>
          <p:nvSpPr>
            <p:cNvPr id="24666" name="Rectangle 100"/>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7" name="Rectangle 101"/>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8" name="Rectangle 102"/>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9" name="Rectangle 103"/>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70" name="Line 104"/>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56" name="Group 105"/>
          <p:cNvGrpSpPr/>
          <p:nvPr/>
        </p:nvGrpSpPr>
        <p:grpSpPr bwMode="auto">
          <a:xfrm>
            <a:off x="6237285" y="4183592"/>
            <a:ext cx="1187449" cy="215900"/>
            <a:chOff x="455" y="3463"/>
            <a:chExt cx="561" cy="136"/>
          </a:xfrm>
        </p:grpSpPr>
        <p:sp>
          <p:nvSpPr>
            <p:cNvPr id="24661" name="Rectangle 106"/>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2" name="Rectangle 107"/>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3" name="Rectangle 108"/>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4" name="Rectangle 109"/>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5" name="Line 110"/>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57" name="Group 111"/>
          <p:cNvGrpSpPr/>
          <p:nvPr/>
        </p:nvGrpSpPr>
        <p:grpSpPr bwMode="auto">
          <a:xfrm>
            <a:off x="6230933" y="4610629"/>
            <a:ext cx="1187451" cy="215900"/>
            <a:chOff x="455" y="3463"/>
            <a:chExt cx="561" cy="136"/>
          </a:xfrm>
        </p:grpSpPr>
        <p:sp>
          <p:nvSpPr>
            <p:cNvPr id="24656" name="Rectangle 112"/>
            <p:cNvSpPr>
              <a:spLocks noChangeArrowheads="1"/>
            </p:cNvSpPr>
            <p:nvPr/>
          </p:nvSpPr>
          <p:spPr bwMode="auto">
            <a:xfrm>
              <a:off x="498" y="3463"/>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7" name="Rectangle 113"/>
            <p:cNvSpPr>
              <a:spLocks noChangeArrowheads="1"/>
            </p:cNvSpPr>
            <p:nvPr/>
          </p:nvSpPr>
          <p:spPr bwMode="auto">
            <a:xfrm>
              <a:off x="771" y="3500"/>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8" name="Rectangle 114"/>
            <p:cNvSpPr>
              <a:spLocks noChangeArrowheads="1"/>
            </p:cNvSpPr>
            <p:nvPr/>
          </p:nvSpPr>
          <p:spPr bwMode="auto">
            <a:xfrm>
              <a:off x="644" y="3477"/>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9" name="Rectangle 115"/>
            <p:cNvSpPr>
              <a:spLocks noChangeArrowheads="1"/>
            </p:cNvSpPr>
            <p:nvPr/>
          </p:nvSpPr>
          <p:spPr bwMode="auto">
            <a:xfrm>
              <a:off x="517" y="3480"/>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60" name="Line 116"/>
            <p:cNvSpPr>
              <a:spLocks noChangeShapeType="1"/>
            </p:cNvSpPr>
            <p:nvPr/>
          </p:nvSpPr>
          <p:spPr bwMode="auto">
            <a:xfrm flipV="1">
              <a:off x="455" y="3527"/>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sp>
        <p:nvSpPr>
          <p:cNvPr id="24599" name="Text Box 117"/>
          <p:cNvSpPr txBox="1">
            <a:spLocks noChangeArrowheads="1"/>
          </p:cNvSpPr>
          <p:nvPr/>
        </p:nvSpPr>
        <p:spPr bwMode="auto">
          <a:xfrm>
            <a:off x="5807600" y="5120217"/>
            <a:ext cx="80021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defRPr/>
            </a:pPr>
            <a:r>
              <a:rPr lang="zh-CN" altLang="en-US" sz="2400" dirty="0">
                <a:solidFill>
                  <a:prstClr val="black"/>
                </a:solidFill>
                <a:latin typeface="Microsoft YaHei"/>
                <a:ea typeface="Microsoft YaHei"/>
              </a:rPr>
              <a:t>总线</a:t>
            </a:r>
            <a:endParaRPr lang="en-US" sz="2400" dirty="0">
              <a:solidFill>
                <a:prstClr val="black"/>
              </a:solidFill>
              <a:latin typeface="Microsoft YaHei"/>
              <a:ea typeface="Microsoft YaHei"/>
            </a:endParaRPr>
          </a:p>
        </p:txBody>
      </p:sp>
      <p:grpSp>
        <p:nvGrpSpPr>
          <p:cNvPr id="39959" name="Group 118"/>
          <p:cNvGrpSpPr/>
          <p:nvPr/>
        </p:nvGrpSpPr>
        <p:grpSpPr bwMode="auto">
          <a:xfrm>
            <a:off x="8214252" y="3770842"/>
            <a:ext cx="1187449" cy="215900"/>
            <a:chOff x="876" y="2800"/>
            <a:chExt cx="642" cy="175"/>
          </a:xfrm>
        </p:grpSpPr>
        <p:sp>
          <p:nvSpPr>
            <p:cNvPr id="24651" name="Rectangle 119"/>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2" name="Rectangle 120"/>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3" name="Rectangle 121"/>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4" name="Rectangle 122"/>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5" name="Line 123"/>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60" name="Group 124"/>
          <p:cNvGrpSpPr/>
          <p:nvPr/>
        </p:nvGrpSpPr>
        <p:grpSpPr bwMode="auto">
          <a:xfrm>
            <a:off x="8182500" y="4166129"/>
            <a:ext cx="1187451" cy="215900"/>
            <a:chOff x="876" y="2800"/>
            <a:chExt cx="642" cy="175"/>
          </a:xfrm>
        </p:grpSpPr>
        <p:sp>
          <p:nvSpPr>
            <p:cNvPr id="24646" name="Rectangle 125"/>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7" name="Rectangle 126"/>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8" name="Rectangle 127"/>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9" name="Rectangle 128"/>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50" name="Line 129"/>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61" name="Group 130"/>
          <p:cNvGrpSpPr/>
          <p:nvPr/>
        </p:nvGrpSpPr>
        <p:grpSpPr bwMode="auto">
          <a:xfrm>
            <a:off x="8176152" y="4593167"/>
            <a:ext cx="1187449" cy="215900"/>
            <a:chOff x="876" y="2800"/>
            <a:chExt cx="642" cy="175"/>
          </a:xfrm>
        </p:grpSpPr>
        <p:sp>
          <p:nvSpPr>
            <p:cNvPr id="24641" name="Rectangle 131"/>
            <p:cNvSpPr>
              <a:spLocks noChangeArrowheads="1"/>
            </p:cNvSpPr>
            <p:nvPr/>
          </p:nvSpPr>
          <p:spPr bwMode="auto">
            <a:xfrm>
              <a:off x="925" y="2800"/>
              <a:ext cx="485" cy="175"/>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2" name="Rectangle 132"/>
            <p:cNvSpPr>
              <a:spLocks noChangeArrowheads="1"/>
            </p:cNvSpPr>
            <p:nvPr/>
          </p:nvSpPr>
          <p:spPr bwMode="auto">
            <a:xfrm>
              <a:off x="945" y="2849"/>
              <a:ext cx="151" cy="78"/>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3" name="Rectangle 133"/>
            <p:cNvSpPr>
              <a:spLocks noChangeArrowheads="1"/>
            </p:cNvSpPr>
            <p:nvPr/>
          </p:nvSpPr>
          <p:spPr bwMode="auto">
            <a:xfrm>
              <a:off x="1117" y="2818"/>
              <a:ext cx="124" cy="13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4" name="Rectangle 134"/>
            <p:cNvSpPr>
              <a:spLocks noChangeArrowheads="1"/>
            </p:cNvSpPr>
            <p:nvPr/>
          </p:nvSpPr>
          <p:spPr bwMode="auto">
            <a:xfrm>
              <a:off x="1263" y="2815"/>
              <a:ext cx="125" cy="13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5" name="Line 135"/>
            <p:cNvSpPr>
              <a:spLocks noChangeShapeType="1"/>
            </p:cNvSpPr>
            <p:nvPr/>
          </p:nvSpPr>
          <p:spPr bwMode="auto">
            <a:xfrm flipV="1">
              <a:off x="876" y="2882"/>
              <a:ext cx="642" cy="5"/>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62" name="Group 154"/>
          <p:cNvGrpSpPr/>
          <p:nvPr/>
        </p:nvGrpSpPr>
        <p:grpSpPr bwMode="auto">
          <a:xfrm rot="5400000">
            <a:off x="9819748" y="4614343"/>
            <a:ext cx="895351" cy="1380066"/>
            <a:chOff x="2952" y="2778"/>
            <a:chExt cx="564" cy="652"/>
          </a:xfrm>
        </p:grpSpPr>
        <p:grpSp>
          <p:nvGrpSpPr>
            <p:cNvPr id="39982" name="Group 136"/>
            <p:cNvGrpSpPr/>
            <p:nvPr/>
          </p:nvGrpSpPr>
          <p:grpSpPr bwMode="auto">
            <a:xfrm>
              <a:off x="2952" y="2778"/>
              <a:ext cx="561" cy="136"/>
              <a:chOff x="453" y="3465"/>
              <a:chExt cx="561" cy="136"/>
            </a:xfrm>
          </p:grpSpPr>
          <p:sp>
            <p:nvSpPr>
              <p:cNvPr id="24636" name="Rectangle 137"/>
              <p:cNvSpPr>
                <a:spLocks noChangeArrowheads="1"/>
              </p:cNvSpPr>
              <p:nvPr/>
            </p:nvSpPr>
            <p:spPr bwMode="auto">
              <a:xfrm>
                <a:off x="496" y="3465"/>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7" name="Rectangle 138"/>
              <p:cNvSpPr>
                <a:spLocks noChangeArrowheads="1"/>
              </p:cNvSpPr>
              <p:nvPr/>
            </p:nvSpPr>
            <p:spPr bwMode="auto">
              <a:xfrm>
                <a:off x="768" y="3504"/>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8" name="Rectangle 139"/>
              <p:cNvSpPr>
                <a:spLocks noChangeArrowheads="1"/>
              </p:cNvSpPr>
              <p:nvPr/>
            </p:nvSpPr>
            <p:spPr bwMode="auto">
              <a:xfrm>
                <a:off x="642" y="3479"/>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9" name="Rectangle 140"/>
              <p:cNvSpPr>
                <a:spLocks noChangeArrowheads="1"/>
              </p:cNvSpPr>
              <p:nvPr/>
            </p:nvSpPr>
            <p:spPr bwMode="auto">
              <a:xfrm>
                <a:off x="515" y="3484"/>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40" name="Line 141"/>
              <p:cNvSpPr>
                <a:spLocks noChangeShapeType="1"/>
              </p:cNvSpPr>
              <p:nvPr/>
            </p:nvSpPr>
            <p:spPr bwMode="auto">
              <a:xfrm flipV="1">
                <a:off x="453" y="3529"/>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83" name="Group 142"/>
            <p:cNvGrpSpPr/>
            <p:nvPr/>
          </p:nvGrpSpPr>
          <p:grpSpPr bwMode="auto">
            <a:xfrm>
              <a:off x="2955" y="3025"/>
              <a:ext cx="561" cy="136"/>
              <a:chOff x="453" y="3465"/>
              <a:chExt cx="561" cy="136"/>
            </a:xfrm>
          </p:grpSpPr>
          <p:sp>
            <p:nvSpPr>
              <p:cNvPr id="24631" name="Rectangle 143"/>
              <p:cNvSpPr>
                <a:spLocks noChangeArrowheads="1"/>
              </p:cNvSpPr>
              <p:nvPr/>
            </p:nvSpPr>
            <p:spPr bwMode="auto">
              <a:xfrm>
                <a:off x="496" y="3465"/>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2" name="Rectangle 144"/>
              <p:cNvSpPr>
                <a:spLocks noChangeArrowheads="1"/>
              </p:cNvSpPr>
              <p:nvPr/>
            </p:nvSpPr>
            <p:spPr bwMode="auto">
              <a:xfrm>
                <a:off x="768" y="3504"/>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3" name="Rectangle 145"/>
              <p:cNvSpPr>
                <a:spLocks noChangeArrowheads="1"/>
              </p:cNvSpPr>
              <p:nvPr/>
            </p:nvSpPr>
            <p:spPr bwMode="auto">
              <a:xfrm>
                <a:off x="642" y="3479"/>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4" name="Rectangle 146"/>
              <p:cNvSpPr>
                <a:spLocks noChangeArrowheads="1"/>
              </p:cNvSpPr>
              <p:nvPr/>
            </p:nvSpPr>
            <p:spPr bwMode="auto">
              <a:xfrm>
                <a:off x="515" y="3484"/>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5" name="Line 147"/>
              <p:cNvSpPr>
                <a:spLocks noChangeShapeType="1"/>
              </p:cNvSpPr>
              <p:nvPr/>
            </p:nvSpPr>
            <p:spPr bwMode="auto">
              <a:xfrm flipV="1">
                <a:off x="453" y="3529"/>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39984" name="Group 148"/>
            <p:cNvGrpSpPr/>
            <p:nvPr/>
          </p:nvGrpSpPr>
          <p:grpSpPr bwMode="auto">
            <a:xfrm>
              <a:off x="2952" y="3294"/>
              <a:ext cx="561" cy="136"/>
              <a:chOff x="453" y="3465"/>
              <a:chExt cx="561" cy="136"/>
            </a:xfrm>
          </p:grpSpPr>
          <p:sp>
            <p:nvSpPr>
              <p:cNvPr id="24626" name="Rectangle 149"/>
              <p:cNvSpPr>
                <a:spLocks noChangeArrowheads="1"/>
              </p:cNvSpPr>
              <p:nvPr/>
            </p:nvSpPr>
            <p:spPr bwMode="auto">
              <a:xfrm>
                <a:off x="496" y="3465"/>
                <a:ext cx="424" cy="136"/>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27" name="Rectangle 150"/>
              <p:cNvSpPr>
                <a:spLocks noChangeArrowheads="1"/>
              </p:cNvSpPr>
              <p:nvPr/>
            </p:nvSpPr>
            <p:spPr bwMode="auto">
              <a:xfrm>
                <a:off x="768" y="3504"/>
                <a:ext cx="132" cy="61"/>
              </a:xfrm>
              <a:prstGeom prst="rect">
                <a:avLst/>
              </a:prstGeom>
              <a:solidFill>
                <a:schemeClr val="bg1"/>
              </a:solidFill>
              <a:ln w="19050">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28" name="Rectangle 151"/>
              <p:cNvSpPr>
                <a:spLocks noChangeArrowheads="1"/>
              </p:cNvSpPr>
              <p:nvPr/>
            </p:nvSpPr>
            <p:spPr bwMode="auto">
              <a:xfrm>
                <a:off x="642" y="3479"/>
                <a:ext cx="108" cy="104"/>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29" name="Rectangle 152"/>
              <p:cNvSpPr>
                <a:spLocks noChangeArrowheads="1"/>
              </p:cNvSpPr>
              <p:nvPr/>
            </p:nvSpPr>
            <p:spPr bwMode="auto">
              <a:xfrm>
                <a:off x="515" y="3484"/>
                <a:ext cx="108" cy="105"/>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30" name="Line 153"/>
              <p:cNvSpPr>
                <a:spLocks noChangeShapeType="1"/>
              </p:cNvSpPr>
              <p:nvPr/>
            </p:nvSpPr>
            <p:spPr bwMode="auto">
              <a:xfrm flipV="1">
                <a:off x="453" y="3529"/>
                <a:ext cx="561" cy="4"/>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sp>
        <p:nvSpPr>
          <p:cNvPr id="24604" name="Line 155"/>
          <p:cNvSpPr>
            <a:spLocks noChangeShapeType="1"/>
          </p:cNvSpPr>
          <p:nvPr/>
        </p:nvSpPr>
        <p:spPr bwMode="auto">
          <a:xfrm>
            <a:off x="9401701" y="3877204"/>
            <a:ext cx="141816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05" name="Line 156"/>
          <p:cNvSpPr>
            <a:spLocks noChangeShapeType="1"/>
          </p:cNvSpPr>
          <p:nvPr/>
        </p:nvSpPr>
        <p:spPr bwMode="auto">
          <a:xfrm flipV="1">
            <a:off x="9350900" y="4264555"/>
            <a:ext cx="1481667" cy="3175"/>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06" name="Line 157"/>
          <p:cNvSpPr>
            <a:spLocks noChangeShapeType="1"/>
          </p:cNvSpPr>
          <p:nvPr/>
        </p:nvSpPr>
        <p:spPr bwMode="auto">
          <a:xfrm>
            <a:off x="9350901" y="4696354"/>
            <a:ext cx="1468967" cy="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07" name="Line 158"/>
          <p:cNvSpPr>
            <a:spLocks noChangeShapeType="1"/>
          </p:cNvSpPr>
          <p:nvPr/>
        </p:nvSpPr>
        <p:spPr bwMode="auto">
          <a:xfrm flipV="1">
            <a:off x="9727667" y="3877204"/>
            <a:ext cx="0" cy="9779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08" name="Line 159"/>
          <p:cNvSpPr>
            <a:spLocks noChangeShapeType="1"/>
          </p:cNvSpPr>
          <p:nvPr/>
        </p:nvSpPr>
        <p:spPr bwMode="auto">
          <a:xfrm flipV="1">
            <a:off x="10290700" y="3877204"/>
            <a:ext cx="0" cy="9779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09" name="Line 160"/>
          <p:cNvSpPr>
            <a:spLocks noChangeShapeType="1"/>
          </p:cNvSpPr>
          <p:nvPr/>
        </p:nvSpPr>
        <p:spPr bwMode="auto">
          <a:xfrm flipV="1">
            <a:off x="10819867" y="3867679"/>
            <a:ext cx="0" cy="977900"/>
          </a:xfrm>
          <a:prstGeom prst="line">
            <a:avLst/>
          </a:prstGeom>
          <a:noFill/>
          <a:ln w="28575">
            <a:solidFill>
              <a:srgbClr val="FF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4610" name="Oval 161"/>
          <p:cNvSpPr>
            <a:spLocks noChangeArrowheads="1"/>
          </p:cNvSpPr>
          <p:nvPr/>
        </p:nvSpPr>
        <p:spPr bwMode="auto">
          <a:xfrm>
            <a:off x="9672634" y="3839104"/>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1" name="Oval 162"/>
          <p:cNvSpPr>
            <a:spLocks noChangeArrowheads="1"/>
          </p:cNvSpPr>
          <p:nvPr/>
        </p:nvSpPr>
        <p:spPr bwMode="auto">
          <a:xfrm>
            <a:off x="9672634" y="422327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2" name="Oval 163"/>
          <p:cNvSpPr>
            <a:spLocks noChangeArrowheads="1"/>
          </p:cNvSpPr>
          <p:nvPr/>
        </p:nvSpPr>
        <p:spPr bwMode="auto">
          <a:xfrm>
            <a:off x="9664167" y="464872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3" name="Oval 164"/>
          <p:cNvSpPr>
            <a:spLocks noChangeArrowheads="1"/>
          </p:cNvSpPr>
          <p:nvPr/>
        </p:nvSpPr>
        <p:spPr bwMode="auto">
          <a:xfrm>
            <a:off x="10239900" y="3839104"/>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4" name="Oval 165"/>
          <p:cNvSpPr>
            <a:spLocks noChangeArrowheads="1"/>
          </p:cNvSpPr>
          <p:nvPr/>
        </p:nvSpPr>
        <p:spPr bwMode="auto">
          <a:xfrm>
            <a:off x="10239900" y="422327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5" name="Oval 166"/>
          <p:cNvSpPr>
            <a:spLocks noChangeArrowheads="1"/>
          </p:cNvSpPr>
          <p:nvPr/>
        </p:nvSpPr>
        <p:spPr bwMode="auto">
          <a:xfrm>
            <a:off x="10231434" y="464872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6" name="Oval 167"/>
          <p:cNvSpPr>
            <a:spLocks noChangeArrowheads="1"/>
          </p:cNvSpPr>
          <p:nvPr/>
        </p:nvSpPr>
        <p:spPr bwMode="auto">
          <a:xfrm>
            <a:off x="10760600" y="3839104"/>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7" name="Oval 168"/>
          <p:cNvSpPr>
            <a:spLocks noChangeArrowheads="1"/>
          </p:cNvSpPr>
          <p:nvPr/>
        </p:nvSpPr>
        <p:spPr bwMode="auto">
          <a:xfrm>
            <a:off x="10760600" y="422327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8" name="Oval 169"/>
          <p:cNvSpPr>
            <a:spLocks noChangeArrowheads="1"/>
          </p:cNvSpPr>
          <p:nvPr/>
        </p:nvSpPr>
        <p:spPr bwMode="auto">
          <a:xfrm>
            <a:off x="10752134" y="4648729"/>
            <a:ext cx="118533" cy="88900"/>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4619" name="Text Box 170"/>
          <p:cNvSpPr txBox="1">
            <a:spLocks noChangeArrowheads="1"/>
          </p:cNvSpPr>
          <p:nvPr/>
        </p:nvSpPr>
        <p:spPr bwMode="auto">
          <a:xfrm>
            <a:off x="7958134" y="5126567"/>
            <a:ext cx="1411861"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a:defRPr/>
            </a:pPr>
            <a:r>
              <a:rPr lang="zh-CN" altLang="en-US" sz="2400" dirty="0">
                <a:solidFill>
                  <a:prstClr val="black"/>
                </a:solidFill>
                <a:latin typeface="Microsoft YaHei"/>
                <a:ea typeface="Microsoft YaHei"/>
              </a:rPr>
              <a:t>纵横式</a:t>
            </a:r>
            <a:endParaRPr lang="en-US" altLang="zh-CN" sz="2400" dirty="0">
              <a:solidFill>
                <a:prstClr val="black"/>
              </a:solidFill>
              <a:latin typeface="Microsoft YaHei"/>
              <a:ea typeface="Microsoft YaHei"/>
            </a:endParaRPr>
          </a:p>
          <a:p>
            <a:pPr algn="ctr">
              <a:defRPr/>
            </a:pPr>
            <a:r>
              <a:rPr lang="en-US" sz="2400" dirty="0">
                <a:solidFill>
                  <a:prstClr val="black"/>
                </a:solidFill>
                <a:latin typeface="Microsoft YaHei"/>
                <a:ea typeface="Microsoft YaHei"/>
              </a:rPr>
              <a:t>crossbar</a:t>
            </a:r>
            <a:endParaRPr lang="en-US" sz="2400" dirty="0">
              <a:solidFill>
                <a:prstClr val="black"/>
              </a:solidFill>
              <a:latin typeface="Microsoft YaHei"/>
              <a:ea typeface="Microsoft YaHei"/>
            </a:endParaRPr>
          </a:p>
        </p:txBody>
      </p:sp>
      <p:sp>
        <p:nvSpPr>
          <p:cNvPr id="39979" name="Freeform 171"/>
          <p:cNvSpPr/>
          <p:nvPr/>
        </p:nvSpPr>
        <p:spPr bwMode="auto">
          <a:xfrm>
            <a:off x="880001" y="3862917"/>
            <a:ext cx="3731684" cy="412750"/>
          </a:xfrm>
          <a:custGeom>
            <a:avLst/>
            <a:gdLst>
              <a:gd name="T0" fmla="*/ 0 w 1763"/>
              <a:gd name="T1" fmla="*/ 0 h 260"/>
              <a:gd name="T2" fmla="*/ 2147483647 w 1763"/>
              <a:gd name="T3" fmla="*/ 0 h 260"/>
              <a:gd name="T4" fmla="*/ 2147483647 w 1763"/>
              <a:gd name="T5" fmla="*/ 2147483647 h 260"/>
              <a:gd name="T6" fmla="*/ 2147483647 w 1763"/>
              <a:gd name="T7" fmla="*/ 2147483647 h 2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763" h="260">
                <a:moveTo>
                  <a:pt x="0" y="0"/>
                </a:moveTo>
                <a:lnTo>
                  <a:pt x="689" y="0"/>
                </a:lnTo>
                <a:lnTo>
                  <a:pt x="1054" y="260"/>
                </a:lnTo>
                <a:lnTo>
                  <a:pt x="1763" y="260"/>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9980" name="Freeform 172"/>
          <p:cNvSpPr/>
          <p:nvPr/>
        </p:nvSpPr>
        <p:spPr bwMode="auto">
          <a:xfrm>
            <a:off x="4948233" y="3832754"/>
            <a:ext cx="2675467" cy="400050"/>
          </a:xfrm>
          <a:custGeom>
            <a:avLst/>
            <a:gdLst>
              <a:gd name="T0" fmla="*/ 0 w 1264"/>
              <a:gd name="T1" fmla="*/ 2147483647 h 252"/>
              <a:gd name="T2" fmla="*/ 2147483647 w 1264"/>
              <a:gd name="T3" fmla="*/ 0 h 252"/>
              <a:gd name="T4" fmla="*/ 2147483647 w 1264"/>
              <a:gd name="T5" fmla="*/ 2147483647 h 252"/>
              <a:gd name="T6" fmla="*/ 2147483647 w 1264"/>
              <a:gd name="T7" fmla="*/ 2147483647 h 252"/>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264" h="252">
                <a:moveTo>
                  <a:pt x="0" y="2"/>
                </a:moveTo>
                <a:lnTo>
                  <a:pt x="622" y="0"/>
                </a:lnTo>
                <a:lnTo>
                  <a:pt x="616" y="246"/>
                </a:lnTo>
                <a:lnTo>
                  <a:pt x="1264" y="252"/>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39981" name="Freeform 173"/>
          <p:cNvSpPr/>
          <p:nvPr/>
        </p:nvSpPr>
        <p:spPr bwMode="auto">
          <a:xfrm>
            <a:off x="8144400" y="3823229"/>
            <a:ext cx="2057400" cy="2014538"/>
          </a:xfrm>
          <a:custGeom>
            <a:avLst/>
            <a:gdLst>
              <a:gd name="T0" fmla="*/ 0 w 972"/>
              <a:gd name="T1" fmla="*/ 2147483647 h 1266"/>
              <a:gd name="T2" fmla="*/ 2147483647 w 972"/>
              <a:gd name="T3" fmla="*/ 0 h 1266"/>
              <a:gd name="T4" fmla="*/ 2147483647 w 972"/>
              <a:gd name="T5" fmla="*/ 2147483647 h 1266"/>
              <a:gd name="T6" fmla="*/ 0 60000 65536"/>
              <a:gd name="T7" fmla="*/ 0 60000 65536"/>
              <a:gd name="T8" fmla="*/ 0 60000 65536"/>
            </a:gdLst>
            <a:ahLst/>
            <a:cxnLst>
              <a:cxn ang="T6">
                <a:pos x="T0" y="T1"/>
              </a:cxn>
              <a:cxn ang="T7">
                <a:pos x="T2" y="T3"/>
              </a:cxn>
              <a:cxn ang="T8">
                <a:pos x="T4" y="T5"/>
              </a:cxn>
            </a:cxnLst>
            <a:rect l="0" t="0" r="r" b="b"/>
            <a:pathLst>
              <a:path w="972" h="1266">
                <a:moveTo>
                  <a:pt x="0" y="3"/>
                </a:moveTo>
                <a:lnTo>
                  <a:pt x="969" y="0"/>
                </a:lnTo>
                <a:lnTo>
                  <a:pt x="972" y="1266"/>
                </a:lnTo>
              </a:path>
            </a:pathLst>
          </a:custGeom>
          <a:noFill/>
          <a:ln w="38100" cap="flat" cmpd="sng">
            <a:solidFill>
              <a:schemeClr val="tx1"/>
            </a:solidFill>
            <a:prstDash val="solid"/>
            <a:round/>
            <a:headEnd type="none" w="med" len="med"/>
            <a:tailEnd type="triangle" w="med" len="me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7" name="Rectangle 2"/>
          <p:cNvSpPr>
            <a:spLocks noGrp="1" noChangeArrowheads="1"/>
          </p:cNvSpPr>
          <p:nvPr>
            <p:ph type="title" idx="4294967295"/>
          </p:nvPr>
        </p:nvSpPr>
        <p:spPr>
          <a:xfrm>
            <a:off x="-1" y="668438"/>
            <a:ext cx="12061861" cy="1143000"/>
          </a:xfrm>
          <a:prstGeom prst="rect">
            <a:avLst/>
          </a:prstGeom>
        </p:spPr>
        <p:txBody>
          <a:bodyPr/>
          <a:lstStyle/>
          <a:p>
            <a:pPr algn="ctr"/>
            <a:r>
              <a:rPr lang="zh-CN" altLang="en-US" dirty="0">
                <a:latin typeface="+mn-ea"/>
                <a:ea typeface="+mn-ea"/>
              </a:rPr>
              <a:t>输出端口</a:t>
            </a:r>
            <a:endParaRPr lang="zh-CN" altLang="en-US" dirty="0">
              <a:latin typeface="+mn-ea"/>
              <a:ea typeface="+mn-ea"/>
            </a:endParaRPr>
          </a:p>
        </p:txBody>
      </p:sp>
      <p:sp>
        <p:nvSpPr>
          <p:cNvPr id="62468" name="Rectangle 3"/>
          <p:cNvSpPr>
            <a:spLocks noGrp="1" noChangeArrowheads="1"/>
          </p:cNvSpPr>
          <p:nvPr>
            <p:ph type="body" idx="4294967295"/>
          </p:nvPr>
        </p:nvSpPr>
        <p:spPr>
          <a:xfrm>
            <a:off x="823384" y="1735239"/>
            <a:ext cx="10363200" cy="2501900"/>
          </a:xfrm>
          <a:prstGeom prst="rect">
            <a:avLst/>
          </a:prstGeom>
        </p:spPr>
        <p:txBody>
          <a:bodyPr/>
          <a:lstStyle/>
          <a:p>
            <a:pPr>
              <a:lnSpc>
                <a:spcPct val="110000"/>
              </a:lnSpc>
              <a:spcBef>
                <a:spcPct val="15000"/>
              </a:spcBef>
            </a:pPr>
            <a:r>
              <a:rPr lang="zh-CN" altLang="en-US" sz="2400" dirty="0">
                <a:latin typeface="+mn-ea"/>
              </a:rPr>
              <a:t>取出存放在输出端口内存中的分组，并将其传输到输出链路上。</a:t>
            </a:r>
            <a:endParaRPr lang="zh-CN" altLang="en-US" sz="2400" dirty="0">
              <a:latin typeface="+mn-ea"/>
            </a:endParaRPr>
          </a:p>
          <a:p>
            <a:pPr>
              <a:lnSpc>
                <a:spcPct val="110000"/>
              </a:lnSpc>
              <a:spcBef>
                <a:spcPct val="15000"/>
              </a:spcBef>
            </a:pPr>
            <a:r>
              <a:rPr lang="zh-CN" altLang="en-US" sz="2400" dirty="0">
                <a:latin typeface="+mn-ea"/>
              </a:rPr>
              <a:t>当交换结构将分组交付给</a:t>
            </a:r>
            <a:r>
              <a:rPr lang="zh-CN" altLang="en-US" sz="2400" dirty="0">
                <a:solidFill>
                  <a:srgbClr val="FF0000"/>
                </a:solidFill>
                <a:latin typeface="+mn-ea"/>
              </a:rPr>
              <a:t>输出端口的速率超过输出链路速率</a:t>
            </a:r>
            <a:r>
              <a:rPr lang="zh-CN" altLang="en-US" sz="2400" dirty="0">
                <a:latin typeface="+mn-ea"/>
              </a:rPr>
              <a:t>，就需要排队与缓存管理功能。当输出端口的缓冲区溢出时，就会出现延时和丢包。</a:t>
            </a:r>
            <a:endParaRPr lang="zh-CN" altLang="en-US" sz="2400" dirty="0">
              <a:latin typeface="+mn-ea"/>
            </a:endParaRPr>
          </a:p>
        </p:txBody>
      </p:sp>
      <p:sp>
        <p:nvSpPr>
          <p:cNvPr id="14" name="Rectangle 5"/>
          <p:cNvSpPr>
            <a:spLocks noChangeArrowheads="1"/>
          </p:cNvSpPr>
          <p:nvPr/>
        </p:nvSpPr>
        <p:spPr bwMode="auto">
          <a:xfrm>
            <a:off x="3964518" y="3741838"/>
            <a:ext cx="6091767" cy="1836738"/>
          </a:xfrm>
          <a:prstGeom prst="rect">
            <a:avLst/>
          </a:prstGeom>
          <a:solidFill>
            <a:schemeClr val="bg1"/>
          </a:solidFill>
          <a:ln w="19050">
            <a:solidFill>
              <a:srgbClr val="5F5F5F"/>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srgbClr val="000000"/>
              </a:solidFill>
              <a:latin typeface="+mn-ea"/>
              <a:ea typeface="+mn-ea"/>
            </a:endParaRPr>
          </a:p>
        </p:txBody>
      </p:sp>
      <p:sp>
        <p:nvSpPr>
          <p:cNvPr id="15" name="Rectangle 6"/>
          <p:cNvSpPr>
            <a:spLocks noChangeArrowheads="1"/>
          </p:cNvSpPr>
          <p:nvPr/>
        </p:nvSpPr>
        <p:spPr bwMode="auto">
          <a:xfrm>
            <a:off x="7861300" y="4200627"/>
            <a:ext cx="1890184" cy="828675"/>
          </a:xfrm>
          <a:prstGeom prst="rect">
            <a:avLst/>
          </a:prstGeom>
          <a:solidFill>
            <a:schemeClr val="bg1"/>
          </a:solidFill>
          <a:ln w="28575">
            <a:solidFill>
              <a:srgbClr val="0066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r>
              <a:rPr lang="en-US">
                <a:solidFill>
                  <a:srgbClr val="000000"/>
                </a:solidFill>
                <a:latin typeface="+mn-ea"/>
              </a:rPr>
              <a:t>line</a:t>
            </a:r>
            <a:endParaRPr lang="en-US">
              <a:solidFill>
                <a:srgbClr val="000000"/>
              </a:solidFill>
              <a:latin typeface="+mn-ea"/>
            </a:endParaRPr>
          </a:p>
          <a:p>
            <a:pPr algn="ctr" eaLnBrk="0" hangingPunct="0">
              <a:defRPr/>
            </a:pPr>
            <a:r>
              <a:rPr lang="en-US">
                <a:solidFill>
                  <a:srgbClr val="000000"/>
                </a:solidFill>
                <a:latin typeface="+mn-ea"/>
              </a:rPr>
              <a:t>termination</a:t>
            </a:r>
            <a:endParaRPr lang="en-US">
              <a:solidFill>
                <a:srgbClr val="000000"/>
              </a:solidFill>
              <a:latin typeface="+mn-ea"/>
            </a:endParaRPr>
          </a:p>
        </p:txBody>
      </p:sp>
      <p:sp>
        <p:nvSpPr>
          <p:cNvPr id="16" name="Rectangle 7"/>
          <p:cNvSpPr>
            <a:spLocks noChangeArrowheads="1"/>
          </p:cNvSpPr>
          <p:nvPr/>
        </p:nvSpPr>
        <p:spPr bwMode="auto">
          <a:xfrm>
            <a:off x="6115051" y="3927576"/>
            <a:ext cx="1536700" cy="1409700"/>
          </a:xfrm>
          <a:prstGeom prst="rect">
            <a:avLst/>
          </a:prstGeom>
          <a:solidFill>
            <a:schemeClr val="bg1"/>
          </a:solidFill>
          <a:ln w="28575">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srgbClr val="000000"/>
              </a:solidFill>
              <a:latin typeface="+mn-ea"/>
              <a:ea typeface="+mn-ea"/>
            </a:endParaRPr>
          </a:p>
        </p:txBody>
      </p:sp>
      <p:sp>
        <p:nvSpPr>
          <p:cNvPr id="17" name="Line 10"/>
          <p:cNvSpPr>
            <a:spLocks noChangeShapeType="1"/>
          </p:cNvSpPr>
          <p:nvPr/>
        </p:nvSpPr>
        <p:spPr bwMode="auto">
          <a:xfrm>
            <a:off x="5877984" y="4646713"/>
            <a:ext cx="254000" cy="1588"/>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18" name="Line 11"/>
          <p:cNvSpPr>
            <a:spLocks noChangeShapeType="1"/>
          </p:cNvSpPr>
          <p:nvPr/>
        </p:nvSpPr>
        <p:spPr bwMode="auto">
          <a:xfrm>
            <a:off x="7655984" y="4603852"/>
            <a:ext cx="254000"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19" name="Line 12"/>
          <p:cNvSpPr>
            <a:spLocks noChangeShapeType="1"/>
          </p:cNvSpPr>
          <p:nvPr/>
        </p:nvSpPr>
        <p:spPr bwMode="auto">
          <a:xfrm flipV="1">
            <a:off x="9732434" y="4645127"/>
            <a:ext cx="982133" cy="1587"/>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20" name="Rectangle 13"/>
          <p:cNvSpPr>
            <a:spLocks noChangeArrowheads="1"/>
          </p:cNvSpPr>
          <p:nvPr/>
        </p:nvSpPr>
        <p:spPr bwMode="auto">
          <a:xfrm>
            <a:off x="6159500" y="4237139"/>
            <a:ext cx="1407584" cy="828675"/>
          </a:xfrm>
          <a:prstGeom prst="rect">
            <a:avLst/>
          </a:prstGeom>
          <a:solidFill>
            <a:schemeClr val="bg1"/>
          </a:solidFill>
          <a:ln>
            <a:noFill/>
          </a:ln>
          <a:effectLst/>
          <a:extLs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lnSpc>
                <a:spcPct val="90000"/>
              </a:lnSpc>
              <a:defRPr/>
            </a:pPr>
            <a:r>
              <a:rPr lang="en-US">
                <a:solidFill>
                  <a:srgbClr val="000000"/>
                </a:solidFill>
                <a:latin typeface="+mn-ea"/>
              </a:rPr>
              <a:t>link </a:t>
            </a:r>
            <a:endParaRPr lang="en-US">
              <a:solidFill>
                <a:srgbClr val="000000"/>
              </a:solidFill>
              <a:latin typeface="+mn-ea"/>
            </a:endParaRPr>
          </a:p>
          <a:p>
            <a:pPr algn="ctr" eaLnBrk="0" hangingPunct="0">
              <a:lnSpc>
                <a:spcPct val="90000"/>
              </a:lnSpc>
              <a:defRPr/>
            </a:pPr>
            <a:r>
              <a:rPr lang="en-US">
                <a:solidFill>
                  <a:srgbClr val="000000"/>
                </a:solidFill>
                <a:latin typeface="+mn-ea"/>
              </a:rPr>
              <a:t>layer </a:t>
            </a:r>
            <a:endParaRPr lang="en-US">
              <a:solidFill>
                <a:srgbClr val="000000"/>
              </a:solidFill>
              <a:latin typeface="+mn-ea"/>
            </a:endParaRPr>
          </a:p>
          <a:p>
            <a:pPr algn="ctr" eaLnBrk="0" hangingPunct="0">
              <a:lnSpc>
                <a:spcPct val="90000"/>
              </a:lnSpc>
              <a:defRPr/>
            </a:pPr>
            <a:r>
              <a:rPr lang="en-US">
                <a:solidFill>
                  <a:srgbClr val="000000"/>
                </a:solidFill>
                <a:latin typeface="+mn-ea"/>
              </a:rPr>
              <a:t>protocol</a:t>
            </a:r>
            <a:endParaRPr lang="en-US">
              <a:solidFill>
                <a:srgbClr val="000000"/>
              </a:solidFill>
              <a:latin typeface="+mn-ea"/>
            </a:endParaRPr>
          </a:p>
          <a:p>
            <a:pPr algn="ctr" eaLnBrk="0" hangingPunct="0">
              <a:lnSpc>
                <a:spcPct val="90000"/>
              </a:lnSpc>
              <a:defRPr/>
            </a:pPr>
            <a:r>
              <a:rPr lang="en-US">
                <a:solidFill>
                  <a:srgbClr val="000000"/>
                </a:solidFill>
                <a:latin typeface="+mn-ea"/>
              </a:rPr>
              <a:t>(send)</a:t>
            </a:r>
            <a:endParaRPr lang="en-US">
              <a:solidFill>
                <a:srgbClr val="000000"/>
              </a:solidFill>
              <a:latin typeface="+mn-ea"/>
            </a:endParaRPr>
          </a:p>
        </p:txBody>
      </p:sp>
      <p:sp>
        <p:nvSpPr>
          <p:cNvPr id="21" name="Rectangle 16"/>
          <p:cNvSpPr>
            <a:spLocks noChangeArrowheads="1"/>
          </p:cNvSpPr>
          <p:nvPr/>
        </p:nvSpPr>
        <p:spPr bwMode="auto">
          <a:xfrm>
            <a:off x="1885951" y="4030764"/>
            <a:ext cx="1407583" cy="828675"/>
          </a:xfrm>
          <a:prstGeom prst="rect">
            <a:avLst/>
          </a:prstGeom>
          <a:solidFill>
            <a:schemeClr val="bg1"/>
          </a:solidFill>
          <a:ln>
            <a:noFill/>
          </a:ln>
          <a:effectLst/>
          <a:extLst>
            <a:ext uri="{91240B29-F687-4F45-9708-019B960494DF}">
              <a14:hiddenLine xmlns:a14="http://schemas.microsoft.com/office/drawing/2010/main" w="28575">
                <a:solidFill>
                  <a:srgbClr val="0066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lnSpc>
                <a:spcPct val="90000"/>
              </a:lnSpc>
              <a:defRPr/>
            </a:pPr>
            <a:r>
              <a:rPr lang="en-US">
                <a:solidFill>
                  <a:srgbClr val="000000"/>
                </a:solidFill>
                <a:latin typeface="+mn-ea"/>
              </a:rPr>
              <a:t>switch</a:t>
            </a:r>
            <a:endParaRPr lang="en-US">
              <a:solidFill>
                <a:srgbClr val="000000"/>
              </a:solidFill>
              <a:latin typeface="+mn-ea"/>
            </a:endParaRPr>
          </a:p>
          <a:p>
            <a:pPr algn="ctr" eaLnBrk="0" hangingPunct="0">
              <a:lnSpc>
                <a:spcPct val="90000"/>
              </a:lnSpc>
              <a:defRPr/>
            </a:pPr>
            <a:r>
              <a:rPr lang="en-US">
                <a:solidFill>
                  <a:srgbClr val="000000"/>
                </a:solidFill>
                <a:latin typeface="+mn-ea"/>
              </a:rPr>
              <a:t>fabric</a:t>
            </a:r>
            <a:endParaRPr lang="en-US">
              <a:solidFill>
                <a:srgbClr val="000000"/>
              </a:solidFill>
              <a:latin typeface="+mn-ea"/>
            </a:endParaRPr>
          </a:p>
        </p:txBody>
      </p:sp>
      <p:grpSp>
        <p:nvGrpSpPr>
          <p:cNvPr id="62477" name="Group 28"/>
          <p:cNvGrpSpPr/>
          <p:nvPr/>
        </p:nvGrpSpPr>
        <p:grpSpPr bwMode="auto">
          <a:xfrm>
            <a:off x="4167718" y="3878363"/>
            <a:ext cx="1663700" cy="1504950"/>
            <a:chOff x="3180" y="909"/>
            <a:chExt cx="786" cy="948"/>
          </a:xfrm>
        </p:grpSpPr>
        <p:sp>
          <p:nvSpPr>
            <p:cNvPr id="23" name="Rectangle 8"/>
            <p:cNvSpPr>
              <a:spLocks noChangeArrowheads="1"/>
            </p:cNvSpPr>
            <p:nvPr/>
          </p:nvSpPr>
          <p:spPr bwMode="auto">
            <a:xfrm>
              <a:off x="3180" y="909"/>
              <a:ext cx="786" cy="948"/>
            </a:xfrm>
            <a:prstGeom prst="rect">
              <a:avLst/>
            </a:prstGeom>
            <a:solidFill>
              <a:schemeClr val="bg1"/>
            </a:solidFill>
            <a:ln w="28575">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srgbClr val="000000"/>
                </a:solidFill>
                <a:latin typeface="+mn-ea"/>
                <a:ea typeface="+mn-ea"/>
              </a:endParaRPr>
            </a:p>
          </p:txBody>
        </p:sp>
        <p:sp>
          <p:nvSpPr>
            <p:cNvPr id="24" name="Text Box 14"/>
            <p:cNvSpPr txBox="1">
              <a:spLocks noChangeArrowheads="1"/>
            </p:cNvSpPr>
            <p:nvPr/>
          </p:nvSpPr>
          <p:spPr bwMode="auto">
            <a:xfrm>
              <a:off x="3297" y="917"/>
              <a:ext cx="593"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r>
                <a:rPr lang="en-US" altLang="zh-CN" sz="1800">
                  <a:solidFill>
                    <a:srgbClr val="000000"/>
                  </a:solidFill>
                  <a:latin typeface="+mn-ea"/>
                  <a:ea typeface="+mn-ea"/>
                </a:rPr>
                <a:t>datagram</a:t>
              </a:r>
              <a:endParaRPr lang="en-US" altLang="zh-CN" sz="1800">
                <a:solidFill>
                  <a:srgbClr val="000000"/>
                </a:solidFill>
                <a:latin typeface="+mn-ea"/>
                <a:ea typeface="+mn-ea"/>
              </a:endParaRPr>
            </a:p>
            <a:p>
              <a:pPr algn="ctr" eaLnBrk="0" hangingPunct="0">
                <a:defRPr/>
              </a:pPr>
              <a:r>
                <a:rPr lang="en-US" altLang="zh-CN" sz="1800">
                  <a:solidFill>
                    <a:srgbClr val="000000"/>
                  </a:solidFill>
                  <a:latin typeface="+mn-ea"/>
                  <a:ea typeface="+mn-ea"/>
                </a:rPr>
                <a:t>buffer</a:t>
              </a:r>
              <a:endParaRPr lang="en-US" altLang="zh-CN" sz="1800">
                <a:solidFill>
                  <a:srgbClr val="000000"/>
                </a:solidFill>
                <a:latin typeface="+mn-ea"/>
                <a:ea typeface="+mn-ea"/>
              </a:endParaRPr>
            </a:p>
            <a:p>
              <a:pPr algn="ctr" eaLnBrk="0" hangingPunct="0">
                <a:defRPr/>
              </a:pPr>
              <a:endParaRPr lang="en-US" altLang="zh-CN" sz="1800">
                <a:solidFill>
                  <a:srgbClr val="000000"/>
                </a:solidFill>
                <a:latin typeface="+mn-ea"/>
                <a:ea typeface="+mn-ea"/>
              </a:endParaRPr>
            </a:p>
            <a:p>
              <a:pPr algn="ctr" eaLnBrk="0" hangingPunct="0">
                <a:defRPr/>
              </a:pPr>
              <a:endParaRPr lang="en-US" altLang="zh-CN" sz="1800">
                <a:solidFill>
                  <a:srgbClr val="000000"/>
                </a:solidFill>
                <a:latin typeface="+mn-ea"/>
                <a:ea typeface="+mn-ea"/>
              </a:endParaRPr>
            </a:p>
            <a:p>
              <a:pPr algn="ctr" eaLnBrk="0" hangingPunct="0">
                <a:defRPr/>
              </a:pPr>
              <a:r>
                <a:rPr lang="en-US" altLang="zh-CN" sz="1800">
                  <a:solidFill>
                    <a:srgbClr val="000000"/>
                  </a:solidFill>
                  <a:latin typeface="+mn-ea"/>
                  <a:ea typeface="+mn-ea"/>
                </a:rPr>
                <a:t>queueing</a:t>
              </a:r>
              <a:endParaRPr lang="en-US" altLang="zh-CN" sz="1800">
                <a:solidFill>
                  <a:srgbClr val="000000"/>
                </a:solidFill>
                <a:latin typeface="+mn-ea"/>
                <a:ea typeface="+mn-ea"/>
              </a:endParaRPr>
            </a:p>
          </p:txBody>
        </p:sp>
        <p:grpSp>
          <p:nvGrpSpPr>
            <p:cNvPr id="62483" name="Group 17"/>
            <p:cNvGrpSpPr/>
            <p:nvPr/>
          </p:nvGrpSpPr>
          <p:grpSpPr bwMode="auto">
            <a:xfrm>
              <a:off x="3260" y="1299"/>
              <a:ext cx="626" cy="295"/>
              <a:chOff x="310" y="3526"/>
              <a:chExt cx="1040" cy="457"/>
            </a:xfrm>
          </p:grpSpPr>
          <p:sp>
            <p:nvSpPr>
              <p:cNvPr id="26" name="Rectangle 18"/>
              <p:cNvSpPr>
                <a:spLocks noChangeArrowheads="1"/>
              </p:cNvSpPr>
              <p:nvPr/>
            </p:nvSpPr>
            <p:spPr bwMode="auto">
              <a:xfrm>
                <a:off x="310" y="3526"/>
                <a:ext cx="1040" cy="457"/>
              </a:xfrm>
              <a:prstGeom prst="rect">
                <a:avLst/>
              </a:prstGeom>
              <a:solidFill>
                <a:srgbClr val="FF0000"/>
              </a:solidFill>
              <a:ln w="38100">
                <a:solidFill>
                  <a:schemeClr val="bg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eaLnBrk="0" hangingPunct="0">
                  <a:defRPr/>
                </a:pPr>
                <a:endParaRPr lang="zh-CN" altLang="zh-CN" sz="1800">
                  <a:solidFill>
                    <a:srgbClr val="000000"/>
                  </a:solidFill>
                  <a:latin typeface="+mn-ea"/>
                  <a:ea typeface="+mn-ea"/>
                </a:endParaRPr>
              </a:p>
            </p:txBody>
          </p:sp>
          <p:sp>
            <p:nvSpPr>
              <p:cNvPr id="27" name="Line 19"/>
              <p:cNvSpPr>
                <a:spLocks noChangeShapeType="1"/>
              </p:cNvSpPr>
              <p:nvPr/>
            </p:nvSpPr>
            <p:spPr bwMode="auto">
              <a:xfrm>
                <a:off x="446"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28" name="Line 20"/>
              <p:cNvSpPr>
                <a:spLocks noChangeShapeType="1"/>
              </p:cNvSpPr>
              <p:nvPr/>
            </p:nvSpPr>
            <p:spPr bwMode="auto">
              <a:xfrm>
                <a:off x="558" y="3538"/>
                <a:ext cx="2" cy="435"/>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29" name="Line 21"/>
              <p:cNvSpPr>
                <a:spLocks noChangeShapeType="1"/>
              </p:cNvSpPr>
              <p:nvPr/>
            </p:nvSpPr>
            <p:spPr bwMode="auto">
              <a:xfrm>
                <a:off x="671"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0" name="Line 22"/>
              <p:cNvSpPr>
                <a:spLocks noChangeShapeType="1"/>
              </p:cNvSpPr>
              <p:nvPr/>
            </p:nvSpPr>
            <p:spPr bwMode="auto">
              <a:xfrm>
                <a:off x="782"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1" name="Line 23"/>
              <p:cNvSpPr>
                <a:spLocks noChangeShapeType="1"/>
              </p:cNvSpPr>
              <p:nvPr/>
            </p:nvSpPr>
            <p:spPr bwMode="auto">
              <a:xfrm>
                <a:off x="895"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2" name="Line 24"/>
              <p:cNvSpPr>
                <a:spLocks noChangeShapeType="1"/>
              </p:cNvSpPr>
              <p:nvPr/>
            </p:nvSpPr>
            <p:spPr bwMode="auto">
              <a:xfrm>
                <a:off x="1006" y="3534"/>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3" name="Line 25"/>
              <p:cNvSpPr>
                <a:spLocks noChangeShapeType="1"/>
              </p:cNvSpPr>
              <p:nvPr/>
            </p:nvSpPr>
            <p:spPr bwMode="auto">
              <a:xfrm>
                <a:off x="1121" y="3535"/>
                <a:ext cx="2" cy="437"/>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4" name="Line 26"/>
              <p:cNvSpPr>
                <a:spLocks noChangeShapeType="1"/>
              </p:cNvSpPr>
              <p:nvPr/>
            </p:nvSpPr>
            <p:spPr bwMode="auto">
              <a:xfrm>
                <a:off x="1229" y="3538"/>
                <a:ext cx="2" cy="435"/>
              </a:xfrm>
              <a:prstGeom prst="line">
                <a:avLst/>
              </a:prstGeom>
              <a:noFill/>
              <a:ln w="38100">
                <a:solidFill>
                  <a:schemeClr val="bg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grpSp>
      </p:grpSp>
      <p:sp>
        <p:nvSpPr>
          <p:cNvPr id="35" name="Line 27"/>
          <p:cNvSpPr>
            <a:spLocks noChangeShapeType="1"/>
          </p:cNvSpPr>
          <p:nvPr/>
        </p:nvSpPr>
        <p:spPr bwMode="auto">
          <a:xfrm>
            <a:off x="3115734" y="3606901"/>
            <a:ext cx="14817" cy="2195512"/>
          </a:xfrm>
          <a:prstGeom prst="line">
            <a:avLst/>
          </a:prstGeom>
          <a:noFill/>
          <a:ln w="2857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
        <p:nvSpPr>
          <p:cNvPr id="36" name="Line 9"/>
          <p:cNvSpPr>
            <a:spLocks noChangeShapeType="1"/>
          </p:cNvSpPr>
          <p:nvPr/>
        </p:nvSpPr>
        <p:spPr bwMode="auto">
          <a:xfrm flipV="1">
            <a:off x="3105151" y="4689576"/>
            <a:ext cx="1234016" cy="0"/>
          </a:xfrm>
          <a:prstGeom prst="line">
            <a:avLst/>
          </a:prstGeom>
          <a:noFill/>
          <a:ln w="2857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latin typeface="+mn-ea"/>
            </a:endParaRP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701" name="Rectangle 2"/>
          <p:cNvSpPr>
            <a:spLocks noGrp="1" noChangeArrowheads="1"/>
          </p:cNvSpPr>
          <p:nvPr>
            <p:ph type="title" idx="4294967295"/>
          </p:nvPr>
        </p:nvSpPr>
        <p:spPr>
          <a:xfrm>
            <a:off x="0" y="740859"/>
            <a:ext cx="12192000" cy="730250"/>
          </a:xfrm>
          <a:prstGeom prst="rect">
            <a:avLst/>
          </a:prstGeom>
        </p:spPr>
        <p:txBody>
          <a:bodyPr/>
          <a:lstStyle/>
          <a:p>
            <a:pPr algn="ctr"/>
            <a:r>
              <a:rPr lang="zh-CN" altLang="en-US" dirty="0" smtClean="0">
                <a:latin typeface="+mn-ea"/>
                <a:ea typeface="+mn-ea"/>
              </a:rPr>
              <a:t>输出</a:t>
            </a:r>
            <a:r>
              <a:rPr lang="en-US" altLang="zh-CN" dirty="0" smtClean="0">
                <a:latin typeface="+mn-ea"/>
                <a:ea typeface="+mn-ea"/>
              </a:rPr>
              <a:t>/</a:t>
            </a:r>
            <a:r>
              <a:rPr lang="zh-CN" altLang="en-US" dirty="0" smtClean="0">
                <a:latin typeface="+mn-ea"/>
                <a:ea typeface="+mn-ea"/>
              </a:rPr>
              <a:t>输出端口</a:t>
            </a:r>
            <a:r>
              <a:rPr lang="zh-CN" altLang="en-US" dirty="0">
                <a:latin typeface="+mn-ea"/>
                <a:ea typeface="+mn-ea"/>
              </a:rPr>
              <a:t>排队</a:t>
            </a:r>
            <a:endParaRPr lang="en-US" altLang="zh-CN" dirty="0">
              <a:latin typeface="+mn-ea"/>
              <a:ea typeface="+mn-ea"/>
            </a:endParaRPr>
          </a:p>
        </p:txBody>
      </p:sp>
      <p:sp>
        <p:nvSpPr>
          <p:cNvPr id="29702" name="Rectangle 3"/>
          <p:cNvSpPr>
            <a:spLocks noGrp="1" noChangeArrowheads="1"/>
          </p:cNvSpPr>
          <p:nvPr>
            <p:ph type="body" idx="4294967295"/>
          </p:nvPr>
        </p:nvSpPr>
        <p:spPr>
          <a:xfrm>
            <a:off x="1178985" y="4570257"/>
            <a:ext cx="10363200" cy="1190625"/>
          </a:xfrm>
          <a:prstGeom prst="rect">
            <a:avLst/>
          </a:prstGeom>
        </p:spPr>
        <p:txBody>
          <a:bodyPr/>
          <a:lstStyle/>
          <a:p>
            <a:r>
              <a:rPr lang="zh-CN" altLang="en-US" sz="2400" dirty="0">
                <a:latin typeface="+mn-ea"/>
              </a:rPr>
              <a:t>当经过交换结构到达的速度超过了输出端口的处理线速就会发生排队</a:t>
            </a:r>
            <a:endParaRPr lang="en-US" altLang="zh-CN" sz="2400" dirty="0">
              <a:latin typeface="+mn-ea"/>
            </a:endParaRPr>
          </a:p>
          <a:p>
            <a:r>
              <a:rPr lang="zh-CN" altLang="en-US" sz="2400" dirty="0">
                <a:solidFill>
                  <a:srgbClr val="CC0000"/>
                </a:solidFill>
                <a:latin typeface="+mn-ea"/>
              </a:rPr>
              <a:t>当输出端口的缓冲区溢出时就会发生丢包！</a:t>
            </a:r>
            <a:endParaRPr lang="en-US" altLang="zh-CN" sz="2400" dirty="0">
              <a:solidFill>
                <a:srgbClr val="CC0000"/>
              </a:solidFill>
              <a:latin typeface="+mn-ea"/>
            </a:endParaRPr>
          </a:p>
        </p:txBody>
      </p:sp>
      <p:grpSp>
        <p:nvGrpSpPr>
          <p:cNvPr id="45062" name="Group 78"/>
          <p:cNvGrpSpPr/>
          <p:nvPr/>
        </p:nvGrpSpPr>
        <p:grpSpPr bwMode="auto">
          <a:xfrm>
            <a:off x="1178985" y="1664164"/>
            <a:ext cx="9882716" cy="2870200"/>
            <a:chOff x="550" y="931"/>
            <a:chExt cx="4669" cy="1808"/>
          </a:xfrm>
        </p:grpSpPr>
        <p:grpSp>
          <p:nvGrpSpPr>
            <p:cNvPr id="45063" name="Group 29"/>
            <p:cNvGrpSpPr/>
            <p:nvPr/>
          </p:nvGrpSpPr>
          <p:grpSpPr bwMode="auto">
            <a:xfrm>
              <a:off x="699" y="948"/>
              <a:ext cx="2099" cy="1356"/>
              <a:chOff x="523" y="976"/>
              <a:chExt cx="2099" cy="1356"/>
            </a:xfrm>
          </p:grpSpPr>
          <p:sp>
            <p:nvSpPr>
              <p:cNvPr id="29750" name="Rectangle 6"/>
              <p:cNvSpPr>
                <a:spLocks noChangeArrowheads="1"/>
              </p:cNvSpPr>
              <p:nvPr/>
            </p:nvSpPr>
            <p:spPr bwMode="auto">
              <a:xfrm>
                <a:off x="1208" y="976"/>
                <a:ext cx="745" cy="135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nvGrpSpPr>
              <p:cNvPr id="45110" name="Group 10"/>
              <p:cNvGrpSpPr/>
              <p:nvPr/>
            </p:nvGrpSpPr>
            <p:grpSpPr bwMode="auto">
              <a:xfrm>
                <a:off x="804" y="997"/>
                <a:ext cx="249" cy="1295"/>
                <a:chOff x="748" y="997"/>
                <a:chExt cx="249" cy="1295"/>
              </a:xfrm>
            </p:grpSpPr>
            <p:sp>
              <p:nvSpPr>
                <p:cNvPr id="29770" name="Rectangle 7"/>
                <p:cNvSpPr>
                  <a:spLocks noChangeArrowheads="1"/>
                </p:cNvSpPr>
                <p:nvPr/>
              </p:nvSpPr>
              <p:spPr bwMode="auto">
                <a:xfrm>
                  <a:off x="759" y="997"/>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71" name="Rectangle 8"/>
                <p:cNvSpPr>
                  <a:spLocks noChangeArrowheads="1"/>
                </p:cNvSpPr>
                <p:nvPr/>
              </p:nvSpPr>
              <p:spPr bwMode="auto">
                <a:xfrm>
                  <a:off x="750" y="1472"/>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72" name="Rectangle 9"/>
                <p:cNvSpPr>
                  <a:spLocks noChangeArrowheads="1"/>
                </p:cNvSpPr>
                <p:nvPr/>
              </p:nvSpPr>
              <p:spPr bwMode="auto">
                <a:xfrm>
                  <a:off x="748" y="1940"/>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grpSp>
            <p:nvGrpSpPr>
              <p:cNvPr id="45111" name="Group 11"/>
              <p:cNvGrpSpPr/>
              <p:nvPr/>
            </p:nvGrpSpPr>
            <p:grpSpPr bwMode="auto">
              <a:xfrm>
                <a:off x="2109" y="1002"/>
                <a:ext cx="249" cy="1295"/>
                <a:chOff x="748" y="997"/>
                <a:chExt cx="249" cy="1295"/>
              </a:xfrm>
            </p:grpSpPr>
            <p:sp>
              <p:nvSpPr>
                <p:cNvPr id="29767" name="Rectangle 12"/>
                <p:cNvSpPr>
                  <a:spLocks noChangeArrowheads="1"/>
                </p:cNvSpPr>
                <p:nvPr/>
              </p:nvSpPr>
              <p:spPr bwMode="auto">
                <a:xfrm>
                  <a:off x="759" y="997"/>
                  <a:ext cx="238" cy="35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68" name="Rectangle 13"/>
                <p:cNvSpPr>
                  <a:spLocks noChangeArrowheads="1"/>
                </p:cNvSpPr>
                <p:nvPr/>
              </p:nvSpPr>
              <p:spPr bwMode="auto">
                <a:xfrm>
                  <a:off x="750" y="1472"/>
                  <a:ext cx="238" cy="352"/>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69" name="Rectangle 14"/>
                <p:cNvSpPr>
                  <a:spLocks noChangeArrowheads="1"/>
                </p:cNvSpPr>
                <p:nvPr/>
              </p:nvSpPr>
              <p:spPr bwMode="auto">
                <a:xfrm>
                  <a:off x="748" y="1940"/>
                  <a:ext cx="238" cy="352"/>
                </a:xfrm>
                <a:prstGeom prst="rect">
                  <a:avLst/>
                </a:prstGeom>
                <a:solidFill>
                  <a:schemeClr val="bg1"/>
                </a:solidFill>
                <a:ln w="19050">
                  <a:solidFill>
                    <a:srgbClr val="008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sp>
            <p:nvSpPr>
              <p:cNvPr id="29753" name="Line 15"/>
              <p:cNvSpPr>
                <a:spLocks noChangeShapeType="1"/>
              </p:cNvSpPr>
              <p:nvPr/>
            </p:nvSpPr>
            <p:spPr bwMode="auto">
              <a:xfrm>
                <a:off x="1946" y="1180"/>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54" name="Line 16"/>
              <p:cNvSpPr>
                <a:spLocks noChangeShapeType="1"/>
              </p:cNvSpPr>
              <p:nvPr/>
            </p:nvSpPr>
            <p:spPr bwMode="auto">
              <a:xfrm>
                <a:off x="1940" y="1645"/>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55" name="Line 17"/>
              <p:cNvSpPr>
                <a:spLocks noChangeShapeType="1"/>
              </p:cNvSpPr>
              <p:nvPr/>
            </p:nvSpPr>
            <p:spPr bwMode="auto">
              <a:xfrm>
                <a:off x="1940" y="2119"/>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56" name="Line 18"/>
              <p:cNvSpPr>
                <a:spLocks noChangeShapeType="1"/>
              </p:cNvSpPr>
              <p:nvPr/>
            </p:nvSpPr>
            <p:spPr bwMode="auto">
              <a:xfrm>
                <a:off x="1044" y="1164"/>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57" name="Line 19"/>
              <p:cNvSpPr>
                <a:spLocks noChangeShapeType="1"/>
              </p:cNvSpPr>
              <p:nvPr/>
            </p:nvSpPr>
            <p:spPr bwMode="auto">
              <a:xfrm>
                <a:off x="1038" y="1629"/>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58" name="Line 20"/>
              <p:cNvSpPr>
                <a:spLocks noChangeShapeType="1"/>
              </p:cNvSpPr>
              <p:nvPr/>
            </p:nvSpPr>
            <p:spPr bwMode="auto">
              <a:xfrm>
                <a:off x="1038" y="2103"/>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nvGrpSpPr>
              <p:cNvPr id="45118" name="Group 24"/>
              <p:cNvGrpSpPr/>
              <p:nvPr/>
            </p:nvGrpSpPr>
            <p:grpSpPr bwMode="auto">
              <a:xfrm>
                <a:off x="523" y="1169"/>
                <a:ext cx="288" cy="939"/>
                <a:chOff x="-60" y="1148"/>
                <a:chExt cx="168" cy="939"/>
              </a:xfrm>
            </p:grpSpPr>
            <p:sp>
              <p:nvSpPr>
                <p:cNvPr id="29764" name="Line 21"/>
                <p:cNvSpPr>
                  <a:spLocks noChangeShapeType="1"/>
                </p:cNvSpPr>
                <p:nvPr/>
              </p:nvSpPr>
              <p:spPr bwMode="auto">
                <a:xfrm>
                  <a:off x="-54" y="1148"/>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65" name="Line 22"/>
                <p:cNvSpPr>
                  <a:spLocks noChangeShapeType="1"/>
                </p:cNvSpPr>
                <p:nvPr/>
              </p:nvSpPr>
              <p:spPr bwMode="auto">
                <a:xfrm>
                  <a:off x="-60" y="1613"/>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66" name="Line 23"/>
                <p:cNvSpPr>
                  <a:spLocks noChangeShapeType="1"/>
                </p:cNvSpPr>
                <p:nvPr/>
              </p:nvSpPr>
              <p:spPr bwMode="auto">
                <a:xfrm>
                  <a:off x="-60" y="2087"/>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45119" name="Group 25"/>
              <p:cNvGrpSpPr/>
              <p:nvPr/>
            </p:nvGrpSpPr>
            <p:grpSpPr bwMode="auto">
              <a:xfrm>
                <a:off x="2334" y="1173"/>
                <a:ext cx="288" cy="939"/>
                <a:chOff x="-60" y="1148"/>
                <a:chExt cx="168" cy="939"/>
              </a:xfrm>
            </p:grpSpPr>
            <p:sp>
              <p:nvSpPr>
                <p:cNvPr id="29761" name="Line 26"/>
                <p:cNvSpPr>
                  <a:spLocks noChangeShapeType="1"/>
                </p:cNvSpPr>
                <p:nvPr/>
              </p:nvSpPr>
              <p:spPr bwMode="auto">
                <a:xfrm>
                  <a:off x="-54" y="1148"/>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62" name="Line 27"/>
                <p:cNvSpPr>
                  <a:spLocks noChangeShapeType="1"/>
                </p:cNvSpPr>
                <p:nvPr/>
              </p:nvSpPr>
              <p:spPr bwMode="auto">
                <a:xfrm>
                  <a:off x="-60" y="1613"/>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63" name="Line 28"/>
                <p:cNvSpPr>
                  <a:spLocks noChangeShapeType="1"/>
                </p:cNvSpPr>
                <p:nvPr/>
              </p:nvSpPr>
              <p:spPr bwMode="auto">
                <a:xfrm>
                  <a:off x="-60" y="2087"/>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grpSp>
          <p:nvGrpSpPr>
            <p:cNvPr id="45064" name="Group 30"/>
            <p:cNvGrpSpPr/>
            <p:nvPr/>
          </p:nvGrpSpPr>
          <p:grpSpPr bwMode="auto">
            <a:xfrm>
              <a:off x="3120" y="931"/>
              <a:ext cx="2099" cy="1356"/>
              <a:chOff x="523" y="976"/>
              <a:chExt cx="2099" cy="1356"/>
            </a:xfrm>
          </p:grpSpPr>
          <p:sp>
            <p:nvSpPr>
              <p:cNvPr id="29727" name="Rectangle 31"/>
              <p:cNvSpPr>
                <a:spLocks noChangeArrowheads="1"/>
              </p:cNvSpPr>
              <p:nvPr/>
            </p:nvSpPr>
            <p:spPr bwMode="auto">
              <a:xfrm>
                <a:off x="1208" y="976"/>
                <a:ext cx="745" cy="1356"/>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nvGrpSpPr>
              <p:cNvPr id="45087" name="Group 32"/>
              <p:cNvGrpSpPr/>
              <p:nvPr/>
            </p:nvGrpSpPr>
            <p:grpSpPr bwMode="auto">
              <a:xfrm>
                <a:off x="804" y="997"/>
                <a:ext cx="249" cy="1295"/>
                <a:chOff x="748" y="997"/>
                <a:chExt cx="249" cy="1295"/>
              </a:xfrm>
            </p:grpSpPr>
            <p:sp>
              <p:nvSpPr>
                <p:cNvPr id="29747" name="Rectangle 33"/>
                <p:cNvSpPr>
                  <a:spLocks noChangeArrowheads="1"/>
                </p:cNvSpPr>
                <p:nvPr/>
              </p:nvSpPr>
              <p:spPr bwMode="auto">
                <a:xfrm>
                  <a:off x="759" y="997"/>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48" name="Rectangle 34"/>
                <p:cNvSpPr>
                  <a:spLocks noChangeArrowheads="1"/>
                </p:cNvSpPr>
                <p:nvPr/>
              </p:nvSpPr>
              <p:spPr bwMode="auto">
                <a:xfrm>
                  <a:off x="750" y="1472"/>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49" name="Rectangle 35"/>
                <p:cNvSpPr>
                  <a:spLocks noChangeArrowheads="1"/>
                </p:cNvSpPr>
                <p:nvPr/>
              </p:nvSpPr>
              <p:spPr bwMode="auto">
                <a:xfrm>
                  <a:off x="748" y="1940"/>
                  <a:ext cx="238" cy="352"/>
                </a:xfrm>
                <a:prstGeom prst="rect">
                  <a:avLst/>
                </a:prstGeom>
                <a:solidFill>
                  <a:schemeClr val="bg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grpSp>
            <p:nvGrpSpPr>
              <p:cNvPr id="45088" name="Group 36"/>
              <p:cNvGrpSpPr/>
              <p:nvPr/>
            </p:nvGrpSpPr>
            <p:grpSpPr bwMode="auto">
              <a:xfrm>
                <a:off x="2109" y="1002"/>
                <a:ext cx="249" cy="1295"/>
                <a:chOff x="748" y="997"/>
                <a:chExt cx="249" cy="1295"/>
              </a:xfrm>
            </p:grpSpPr>
            <p:sp>
              <p:nvSpPr>
                <p:cNvPr id="29744" name="Rectangle 37"/>
                <p:cNvSpPr>
                  <a:spLocks noChangeArrowheads="1"/>
                </p:cNvSpPr>
                <p:nvPr/>
              </p:nvSpPr>
              <p:spPr bwMode="auto">
                <a:xfrm>
                  <a:off x="759" y="997"/>
                  <a:ext cx="238" cy="352"/>
                </a:xfrm>
                <a:prstGeom prst="rect">
                  <a:avLst/>
                </a:prstGeom>
                <a:solidFill>
                  <a:schemeClr val="bg1"/>
                </a:solidFill>
                <a:ln w="19050">
                  <a:solidFill>
                    <a:srgbClr val="FF0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45" name="Rectangle 38"/>
                <p:cNvSpPr>
                  <a:spLocks noChangeArrowheads="1"/>
                </p:cNvSpPr>
                <p:nvPr/>
              </p:nvSpPr>
              <p:spPr bwMode="auto">
                <a:xfrm>
                  <a:off x="750" y="1472"/>
                  <a:ext cx="238" cy="352"/>
                </a:xfrm>
                <a:prstGeom prst="rect">
                  <a:avLst/>
                </a:prstGeom>
                <a:solidFill>
                  <a:schemeClr val="bg1"/>
                </a:solidFill>
                <a:ln w="19050">
                  <a:solidFill>
                    <a:schemeClr val="accent2"/>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sz="1800">
                    <a:solidFill>
                      <a:prstClr val="black"/>
                    </a:solidFill>
                  </a:endParaRPr>
                </a:p>
              </p:txBody>
            </p:sp>
            <p:sp>
              <p:nvSpPr>
                <p:cNvPr id="29746" name="Rectangle 39"/>
                <p:cNvSpPr>
                  <a:spLocks noChangeArrowheads="1"/>
                </p:cNvSpPr>
                <p:nvPr/>
              </p:nvSpPr>
              <p:spPr bwMode="auto">
                <a:xfrm>
                  <a:off x="748" y="1940"/>
                  <a:ext cx="238" cy="352"/>
                </a:xfrm>
                <a:prstGeom prst="rect">
                  <a:avLst/>
                </a:prstGeom>
                <a:solidFill>
                  <a:schemeClr val="bg1"/>
                </a:solidFill>
                <a:ln w="19050">
                  <a:solidFill>
                    <a:srgbClr val="008000"/>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sp>
            <p:nvSpPr>
              <p:cNvPr id="29730" name="Line 40"/>
              <p:cNvSpPr>
                <a:spLocks noChangeShapeType="1"/>
              </p:cNvSpPr>
              <p:nvPr/>
            </p:nvSpPr>
            <p:spPr bwMode="auto">
              <a:xfrm>
                <a:off x="1946" y="1180"/>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1" name="Line 41"/>
              <p:cNvSpPr>
                <a:spLocks noChangeShapeType="1"/>
              </p:cNvSpPr>
              <p:nvPr/>
            </p:nvSpPr>
            <p:spPr bwMode="auto">
              <a:xfrm>
                <a:off x="1940" y="1645"/>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2" name="Line 42"/>
              <p:cNvSpPr>
                <a:spLocks noChangeShapeType="1"/>
              </p:cNvSpPr>
              <p:nvPr/>
            </p:nvSpPr>
            <p:spPr bwMode="auto">
              <a:xfrm>
                <a:off x="1940" y="2119"/>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3" name="Line 43"/>
              <p:cNvSpPr>
                <a:spLocks noChangeShapeType="1"/>
              </p:cNvSpPr>
              <p:nvPr/>
            </p:nvSpPr>
            <p:spPr bwMode="auto">
              <a:xfrm>
                <a:off x="1044" y="1164"/>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4" name="Line 44"/>
              <p:cNvSpPr>
                <a:spLocks noChangeShapeType="1"/>
              </p:cNvSpPr>
              <p:nvPr/>
            </p:nvSpPr>
            <p:spPr bwMode="auto">
              <a:xfrm>
                <a:off x="1038" y="1629"/>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5" name="Line 45"/>
              <p:cNvSpPr>
                <a:spLocks noChangeShapeType="1"/>
              </p:cNvSpPr>
              <p:nvPr/>
            </p:nvSpPr>
            <p:spPr bwMode="auto">
              <a:xfrm>
                <a:off x="1038" y="2103"/>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nvGrpSpPr>
              <p:cNvPr id="45095" name="Group 46"/>
              <p:cNvGrpSpPr/>
              <p:nvPr/>
            </p:nvGrpSpPr>
            <p:grpSpPr bwMode="auto">
              <a:xfrm>
                <a:off x="523" y="1169"/>
                <a:ext cx="288" cy="939"/>
                <a:chOff x="-60" y="1148"/>
                <a:chExt cx="168" cy="939"/>
              </a:xfrm>
            </p:grpSpPr>
            <p:sp>
              <p:nvSpPr>
                <p:cNvPr id="29741" name="Line 47"/>
                <p:cNvSpPr>
                  <a:spLocks noChangeShapeType="1"/>
                </p:cNvSpPr>
                <p:nvPr/>
              </p:nvSpPr>
              <p:spPr bwMode="auto">
                <a:xfrm>
                  <a:off x="-54" y="1148"/>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42" name="Line 48"/>
                <p:cNvSpPr>
                  <a:spLocks noChangeShapeType="1"/>
                </p:cNvSpPr>
                <p:nvPr/>
              </p:nvSpPr>
              <p:spPr bwMode="auto">
                <a:xfrm>
                  <a:off x="-60" y="1613"/>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43" name="Line 49"/>
                <p:cNvSpPr>
                  <a:spLocks noChangeShapeType="1"/>
                </p:cNvSpPr>
                <p:nvPr/>
              </p:nvSpPr>
              <p:spPr bwMode="auto">
                <a:xfrm>
                  <a:off x="-60" y="2087"/>
                  <a:ext cx="162"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nvGrpSpPr>
              <p:cNvPr id="45096" name="Group 50"/>
              <p:cNvGrpSpPr/>
              <p:nvPr/>
            </p:nvGrpSpPr>
            <p:grpSpPr bwMode="auto">
              <a:xfrm>
                <a:off x="2334" y="1173"/>
                <a:ext cx="288" cy="939"/>
                <a:chOff x="-60" y="1148"/>
                <a:chExt cx="168" cy="939"/>
              </a:xfrm>
            </p:grpSpPr>
            <p:sp>
              <p:nvSpPr>
                <p:cNvPr id="29738" name="Line 51"/>
                <p:cNvSpPr>
                  <a:spLocks noChangeShapeType="1"/>
                </p:cNvSpPr>
                <p:nvPr/>
              </p:nvSpPr>
              <p:spPr bwMode="auto">
                <a:xfrm>
                  <a:off x="-54" y="1148"/>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39" name="Line 52"/>
                <p:cNvSpPr>
                  <a:spLocks noChangeShapeType="1"/>
                </p:cNvSpPr>
                <p:nvPr/>
              </p:nvSpPr>
              <p:spPr bwMode="auto">
                <a:xfrm>
                  <a:off x="-60" y="1613"/>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40" name="Line 53"/>
                <p:cNvSpPr>
                  <a:spLocks noChangeShapeType="1"/>
                </p:cNvSpPr>
                <p:nvPr/>
              </p:nvSpPr>
              <p:spPr bwMode="auto">
                <a:xfrm>
                  <a:off x="-60" y="2087"/>
                  <a:ext cx="162"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grpSp>
        </p:grpSp>
        <p:sp>
          <p:nvSpPr>
            <p:cNvPr id="29706" name="Rectangle 54"/>
            <p:cNvSpPr>
              <a:spLocks noChangeArrowheads="1"/>
            </p:cNvSpPr>
            <p:nvPr/>
          </p:nvSpPr>
          <p:spPr bwMode="auto">
            <a:xfrm>
              <a:off x="1012" y="1012"/>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07" name="Rectangle 55"/>
            <p:cNvSpPr>
              <a:spLocks noChangeArrowheads="1"/>
            </p:cNvSpPr>
            <p:nvPr/>
          </p:nvSpPr>
          <p:spPr bwMode="auto">
            <a:xfrm>
              <a:off x="1003" y="1494"/>
              <a:ext cx="175" cy="98"/>
            </a:xfrm>
            <a:prstGeom prst="rect">
              <a:avLst/>
            </a:prstGeom>
            <a:solidFill>
              <a:srgbClr val="000099"/>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08" name="Rectangle 56"/>
            <p:cNvSpPr>
              <a:spLocks noChangeArrowheads="1"/>
            </p:cNvSpPr>
            <p:nvPr/>
          </p:nvSpPr>
          <p:spPr bwMode="auto">
            <a:xfrm>
              <a:off x="994" y="1969"/>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09" name="Rectangle 57"/>
            <p:cNvSpPr>
              <a:spLocks noChangeArrowheads="1"/>
            </p:cNvSpPr>
            <p:nvPr/>
          </p:nvSpPr>
          <p:spPr bwMode="auto">
            <a:xfrm>
              <a:off x="764" y="1017"/>
              <a:ext cx="175" cy="9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10" name="Rectangle 58"/>
            <p:cNvSpPr>
              <a:spLocks noChangeArrowheads="1"/>
            </p:cNvSpPr>
            <p:nvPr/>
          </p:nvSpPr>
          <p:spPr bwMode="auto">
            <a:xfrm>
              <a:off x="760" y="1953"/>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11" name="Line 60"/>
            <p:cNvSpPr>
              <a:spLocks noChangeShapeType="1"/>
            </p:cNvSpPr>
            <p:nvPr/>
          </p:nvSpPr>
          <p:spPr bwMode="auto">
            <a:xfrm>
              <a:off x="1215" y="1054"/>
              <a:ext cx="1026" cy="1"/>
            </a:xfrm>
            <a:prstGeom prst="line">
              <a:avLst/>
            </a:prstGeom>
            <a:noFill/>
            <a:ln w="28575">
              <a:solidFill>
                <a:srgbClr val="FF0000"/>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45071" name="Freeform 62"/>
            <p:cNvSpPr/>
            <p:nvPr/>
          </p:nvSpPr>
          <p:spPr bwMode="auto">
            <a:xfrm>
              <a:off x="1246" y="1285"/>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9713" name="Text Box 63"/>
            <p:cNvSpPr txBox="1">
              <a:spLocks noChangeArrowheads="1"/>
            </p:cNvSpPr>
            <p:nvPr/>
          </p:nvSpPr>
          <p:spPr bwMode="auto">
            <a:xfrm>
              <a:off x="933" y="2335"/>
              <a:ext cx="1549" cy="40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800" dirty="0">
                  <a:solidFill>
                    <a:prstClr val="black"/>
                  </a:solidFill>
                </a:rPr>
                <a:t>at </a:t>
              </a:r>
              <a:r>
                <a:rPr lang="en-US" altLang="zh-CN" sz="1800" i="1" dirty="0">
                  <a:solidFill>
                    <a:prstClr val="black"/>
                  </a:solidFill>
                </a:rPr>
                <a:t>t,</a:t>
              </a:r>
              <a:r>
                <a:rPr lang="en-US" altLang="zh-CN" sz="1800" dirty="0">
                  <a:solidFill>
                    <a:prstClr val="black"/>
                  </a:solidFill>
                </a:rPr>
                <a:t> packets more</a:t>
              </a:r>
              <a:endParaRPr lang="en-US" altLang="zh-CN" sz="1800" dirty="0">
                <a:solidFill>
                  <a:prstClr val="black"/>
                </a:solidFill>
              </a:endParaRPr>
            </a:p>
            <a:p>
              <a:pPr algn="ctr"/>
              <a:r>
                <a:rPr lang="en-US" altLang="zh-CN" sz="1800" dirty="0">
                  <a:solidFill>
                    <a:prstClr val="black"/>
                  </a:solidFill>
                </a:rPr>
                <a:t>from input to output</a:t>
              </a:r>
              <a:endParaRPr lang="en-US" altLang="zh-CN" sz="1800" i="1" dirty="0">
                <a:solidFill>
                  <a:prstClr val="black"/>
                </a:solidFill>
              </a:endParaRPr>
            </a:p>
          </p:txBody>
        </p:sp>
        <p:sp>
          <p:nvSpPr>
            <p:cNvPr id="29714" name="Text Box 64"/>
            <p:cNvSpPr txBox="1">
              <a:spLocks noChangeArrowheads="1"/>
            </p:cNvSpPr>
            <p:nvPr/>
          </p:nvSpPr>
          <p:spPr bwMode="auto">
            <a:xfrm>
              <a:off x="3354" y="2325"/>
              <a:ext cx="1549"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800">
                  <a:solidFill>
                    <a:prstClr val="black"/>
                  </a:solidFill>
                </a:rPr>
                <a:t>one packet time later</a:t>
              </a:r>
              <a:endParaRPr lang="en-US" altLang="zh-CN" sz="1800" i="1">
                <a:solidFill>
                  <a:prstClr val="black"/>
                </a:solidFill>
              </a:endParaRPr>
            </a:p>
          </p:txBody>
        </p:sp>
        <p:sp>
          <p:nvSpPr>
            <p:cNvPr id="29715" name="Text Box 66"/>
            <p:cNvSpPr txBox="1">
              <a:spLocks noChangeArrowheads="1"/>
            </p:cNvSpPr>
            <p:nvPr/>
          </p:nvSpPr>
          <p:spPr bwMode="auto">
            <a:xfrm>
              <a:off x="1488" y="1545"/>
              <a:ext cx="3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defRPr/>
              </a:pPr>
              <a:r>
                <a:rPr lang="en-US" sz="1600">
                  <a:solidFill>
                    <a:prstClr val="black"/>
                  </a:solidFill>
                </a:rPr>
                <a:t>switch</a:t>
              </a:r>
              <a:endParaRPr lang="en-US" sz="1600">
                <a:solidFill>
                  <a:prstClr val="black"/>
                </a:solidFill>
              </a:endParaRPr>
            </a:p>
            <a:p>
              <a:pPr>
                <a:defRPr/>
              </a:pPr>
              <a:r>
                <a:rPr lang="en-US" sz="1600">
                  <a:solidFill>
                    <a:prstClr val="black"/>
                  </a:solidFill>
                </a:rPr>
                <a:t>fabric</a:t>
              </a:r>
              <a:endParaRPr lang="en-US" sz="1600">
                <a:solidFill>
                  <a:prstClr val="black"/>
                </a:solidFill>
              </a:endParaRPr>
            </a:p>
          </p:txBody>
        </p:sp>
        <p:sp>
          <p:nvSpPr>
            <p:cNvPr id="29716" name="Text Box 67"/>
            <p:cNvSpPr txBox="1">
              <a:spLocks noChangeArrowheads="1"/>
            </p:cNvSpPr>
            <p:nvPr/>
          </p:nvSpPr>
          <p:spPr bwMode="auto">
            <a:xfrm>
              <a:off x="3895" y="1479"/>
              <a:ext cx="356" cy="36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defRPr/>
              </a:pPr>
              <a:r>
                <a:rPr lang="en-US" sz="1600">
                  <a:solidFill>
                    <a:prstClr val="black"/>
                  </a:solidFill>
                </a:rPr>
                <a:t>switch</a:t>
              </a:r>
              <a:endParaRPr lang="en-US" sz="1600">
                <a:solidFill>
                  <a:prstClr val="black"/>
                </a:solidFill>
              </a:endParaRPr>
            </a:p>
            <a:p>
              <a:pPr>
                <a:defRPr/>
              </a:pPr>
              <a:r>
                <a:rPr lang="en-US" sz="1600">
                  <a:solidFill>
                    <a:prstClr val="black"/>
                  </a:solidFill>
                </a:rPr>
                <a:t>fabric</a:t>
              </a:r>
              <a:endParaRPr lang="en-US" sz="1600">
                <a:solidFill>
                  <a:prstClr val="black"/>
                </a:solidFill>
              </a:endParaRPr>
            </a:p>
          </p:txBody>
        </p:sp>
        <p:sp>
          <p:nvSpPr>
            <p:cNvPr id="29717" name="Rectangle 68"/>
            <p:cNvSpPr>
              <a:spLocks noChangeArrowheads="1"/>
            </p:cNvSpPr>
            <p:nvPr/>
          </p:nvSpPr>
          <p:spPr bwMode="auto">
            <a:xfrm>
              <a:off x="4746" y="972"/>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18" name="Rectangle 69"/>
            <p:cNvSpPr>
              <a:spLocks noChangeArrowheads="1"/>
            </p:cNvSpPr>
            <p:nvPr/>
          </p:nvSpPr>
          <p:spPr bwMode="auto">
            <a:xfrm>
              <a:off x="4746" y="1497"/>
              <a:ext cx="175" cy="9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19" name="Rectangle 70"/>
            <p:cNvSpPr>
              <a:spLocks noChangeArrowheads="1"/>
            </p:cNvSpPr>
            <p:nvPr/>
          </p:nvSpPr>
          <p:spPr bwMode="auto">
            <a:xfrm>
              <a:off x="4743" y="1099"/>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20" name="Rectangle 71"/>
            <p:cNvSpPr>
              <a:spLocks noChangeArrowheads="1"/>
            </p:cNvSpPr>
            <p:nvPr/>
          </p:nvSpPr>
          <p:spPr bwMode="auto">
            <a:xfrm>
              <a:off x="3445" y="1001"/>
              <a:ext cx="175" cy="98"/>
            </a:xfrm>
            <a:prstGeom prst="rect">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21" name="Rectangle 72"/>
            <p:cNvSpPr>
              <a:spLocks noChangeArrowheads="1"/>
            </p:cNvSpPr>
            <p:nvPr/>
          </p:nvSpPr>
          <p:spPr bwMode="auto">
            <a:xfrm>
              <a:off x="3434" y="1965"/>
              <a:ext cx="175" cy="98"/>
            </a:xfrm>
            <a:prstGeom prst="rect">
              <a:avLst/>
            </a:prstGeom>
            <a:solidFill>
              <a:srgbClr val="FF0000"/>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45081" name="Freeform 73"/>
            <p:cNvSpPr/>
            <p:nvPr/>
          </p:nvSpPr>
          <p:spPr bwMode="auto">
            <a:xfrm>
              <a:off x="3682" y="1261"/>
              <a:ext cx="967" cy="735"/>
            </a:xfrm>
            <a:custGeom>
              <a:avLst/>
              <a:gdLst>
                <a:gd name="T0" fmla="*/ 0 w 967"/>
                <a:gd name="T1" fmla="*/ 733 h 735"/>
                <a:gd name="T2" fmla="*/ 522 w 967"/>
                <a:gd name="T3" fmla="*/ 735 h 735"/>
                <a:gd name="T4" fmla="*/ 967 w 967"/>
                <a:gd name="T5" fmla="*/ 0 h 735"/>
                <a:gd name="T6" fmla="*/ 0 60000 65536"/>
                <a:gd name="T7" fmla="*/ 0 60000 65536"/>
                <a:gd name="T8" fmla="*/ 0 60000 65536"/>
              </a:gdLst>
              <a:ahLst/>
              <a:cxnLst>
                <a:cxn ang="T6">
                  <a:pos x="T0" y="T1"/>
                </a:cxn>
                <a:cxn ang="T7">
                  <a:pos x="T2" y="T3"/>
                </a:cxn>
                <a:cxn ang="T8">
                  <a:pos x="T4" y="T5"/>
                </a:cxn>
              </a:cxnLst>
              <a:rect l="0" t="0" r="r" b="b"/>
              <a:pathLst>
                <a:path w="967" h="735">
                  <a:moveTo>
                    <a:pt x="0" y="733"/>
                  </a:moveTo>
                  <a:lnTo>
                    <a:pt x="522" y="735"/>
                  </a:lnTo>
                  <a:lnTo>
                    <a:pt x="967" y="0"/>
                  </a:lnTo>
                </a:path>
              </a:pathLst>
            </a:custGeom>
            <a:noFill/>
            <a:ln w="28575" cap="flat" cmpd="sng">
              <a:solidFill>
                <a:srgbClr val="FF0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5082" name="Freeform 74"/>
            <p:cNvSpPr/>
            <p:nvPr/>
          </p:nvSpPr>
          <p:spPr bwMode="auto">
            <a:xfrm>
              <a:off x="3669" y="1051"/>
              <a:ext cx="988" cy="951"/>
            </a:xfrm>
            <a:custGeom>
              <a:avLst/>
              <a:gdLst>
                <a:gd name="T0" fmla="*/ 0 w 1002"/>
                <a:gd name="T1" fmla="*/ 63 h 480"/>
                <a:gd name="T2" fmla="*/ 487 w 1002"/>
                <a:gd name="T3" fmla="*/ 0 h 480"/>
                <a:gd name="T4" fmla="*/ 934 w 1002"/>
                <a:gd name="T5" fmla="*/ 14653 h 480"/>
                <a:gd name="T6" fmla="*/ 0 60000 65536"/>
                <a:gd name="T7" fmla="*/ 0 60000 65536"/>
                <a:gd name="T8" fmla="*/ 0 60000 65536"/>
              </a:gdLst>
              <a:ahLst/>
              <a:cxnLst>
                <a:cxn ang="T6">
                  <a:pos x="T0" y="T1"/>
                </a:cxn>
                <a:cxn ang="T7">
                  <a:pos x="T2" y="T3"/>
                </a:cxn>
                <a:cxn ang="T8">
                  <a:pos x="T4" y="T5"/>
                </a:cxn>
              </a:cxnLst>
              <a:rect l="0" t="0" r="r" b="b"/>
              <a:pathLst>
                <a:path w="1002" h="480">
                  <a:moveTo>
                    <a:pt x="0" y="2"/>
                  </a:moveTo>
                  <a:lnTo>
                    <a:pt x="522" y="0"/>
                  </a:lnTo>
                  <a:lnTo>
                    <a:pt x="1002" y="480"/>
                  </a:lnTo>
                </a:path>
              </a:pathLst>
            </a:custGeom>
            <a:noFill/>
            <a:ln w="28575" cap="flat" cmpd="sng">
              <a:solidFill>
                <a:srgbClr val="008000"/>
              </a:solidFill>
              <a:prstDash val="dash"/>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29724" name="Line 75"/>
            <p:cNvSpPr>
              <a:spLocks noChangeShapeType="1"/>
            </p:cNvSpPr>
            <p:nvPr/>
          </p:nvSpPr>
          <p:spPr bwMode="auto">
            <a:xfrm>
              <a:off x="1208" y="1545"/>
              <a:ext cx="1012" cy="14"/>
            </a:xfrm>
            <a:prstGeom prst="line">
              <a:avLst/>
            </a:prstGeom>
            <a:noFill/>
            <a:ln w="28575">
              <a:solidFill>
                <a:schemeClr val="accent2"/>
              </a:solidFill>
              <a:prstDash val="dash"/>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29725" name="Rectangle 76"/>
            <p:cNvSpPr>
              <a:spLocks noChangeArrowheads="1"/>
            </p:cNvSpPr>
            <p:nvPr/>
          </p:nvSpPr>
          <p:spPr bwMode="auto">
            <a:xfrm>
              <a:off x="550" y="1010"/>
              <a:ext cx="175" cy="9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sp>
          <p:nvSpPr>
            <p:cNvPr id="29726" name="Rectangle 77"/>
            <p:cNvSpPr>
              <a:spLocks noChangeArrowheads="1"/>
            </p:cNvSpPr>
            <p:nvPr/>
          </p:nvSpPr>
          <p:spPr bwMode="auto">
            <a:xfrm>
              <a:off x="3194" y="997"/>
              <a:ext cx="175" cy="98"/>
            </a:xfrm>
            <a:prstGeom prst="rect">
              <a:avLst/>
            </a:prstGeom>
            <a:solidFill>
              <a:schemeClr val="accent2"/>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prstClr val="black"/>
                </a:solidFill>
              </a:endParaRPr>
            </a:p>
          </p:txBody>
        </p:sp>
      </p:grpSp>
      <p:sp>
        <p:nvSpPr>
          <p:cNvPr id="74" name="Rectangle 3"/>
          <p:cNvSpPr txBox="1">
            <a:spLocks noChangeArrowheads="1"/>
          </p:cNvSpPr>
          <p:nvPr/>
        </p:nvSpPr>
        <p:spPr>
          <a:xfrm>
            <a:off x="1216479" y="5511646"/>
            <a:ext cx="10708640" cy="1346354"/>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r>
              <a:rPr lang="zh-CN" altLang="en-US" sz="2400" dirty="0" smtClean="0">
                <a:latin typeface="+mn-ea"/>
              </a:rPr>
              <a:t>当交换结构的速度慢于输入端口的速度，就会在输入端口的缓冲区发生排队</a:t>
            </a:r>
            <a:endParaRPr lang="en-US" altLang="zh-CN" sz="2400" dirty="0" smtClean="0">
              <a:latin typeface="+mn-ea"/>
            </a:endParaRPr>
          </a:p>
          <a:p>
            <a:pPr lvl="1"/>
            <a:r>
              <a:rPr lang="zh-CN" altLang="en-US" dirty="0" smtClean="0">
                <a:solidFill>
                  <a:srgbClr val="FF0000"/>
                </a:solidFill>
                <a:latin typeface="+mn-ea"/>
              </a:rPr>
              <a:t>导致排队延时和由于输入缓冲区溢出导致的丢包！</a:t>
            </a:r>
            <a:endParaRPr lang="en-US" altLang="zh-CN" dirty="0" smtClean="0">
              <a:solidFill>
                <a:srgbClr val="FF0000"/>
              </a:solidFill>
              <a:latin typeface="+mn-ea"/>
            </a:endParaRPr>
          </a:p>
          <a:p>
            <a:r>
              <a:rPr lang="zh-CN" altLang="en-US" sz="2400" dirty="0" smtClean="0">
                <a:solidFill>
                  <a:srgbClr val="CC0000"/>
                </a:solidFill>
                <a:latin typeface="+mn-ea"/>
              </a:rPr>
              <a:t>线头阻塞（</a:t>
            </a:r>
            <a:r>
              <a:rPr lang="en-US" altLang="zh-CN" sz="2400" dirty="0" smtClean="0">
                <a:solidFill>
                  <a:srgbClr val="CC0000"/>
                </a:solidFill>
                <a:latin typeface="+mn-ea"/>
              </a:rPr>
              <a:t>Head-of-the-Line (HOL) blocking</a:t>
            </a:r>
            <a:r>
              <a:rPr lang="zh-CN" altLang="en-US" sz="2400" dirty="0" smtClean="0">
                <a:solidFill>
                  <a:srgbClr val="CC0000"/>
                </a:solidFill>
                <a:latin typeface="+mn-ea"/>
              </a:rPr>
              <a:t>）</a:t>
            </a:r>
            <a:endParaRPr lang="en-US" altLang="zh-CN" sz="2400" dirty="0">
              <a:solidFill>
                <a:srgbClr val="CC0000"/>
              </a:solidFill>
              <a:latin typeface="+mn-ea"/>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3" name="Rectangle 2"/>
          <p:cNvSpPr>
            <a:spLocks noGrp="1" noChangeArrowheads="1"/>
          </p:cNvSpPr>
          <p:nvPr>
            <p:ph type="title" idx="4294967295"/>
          </p:nvPr>
        </p:nvSpPr>
        <p:spPr>
          <a:xfrm>
            <a:off x="0" y="514048"/>
            <a:ext cx="12192000" cy="781050"/>
          </a:xfrm>
          <a:prstGeom prst="rect">
            <a:avLst/>
          </a:prstGeom>
        </p:spPr>
        <p:txBody>
          <a:bodyPr/>
          <a:lstStyle/>
          <a:p>
            <a:pPr algn="ctr"/>
            <a:r>
              <a:rPr lang="en-US" altLang="zh-CN" sz="3600" dirty="0">
                <a:latin typeface="+mn-ea"/>
                <a:ea typeface="+mn-ea"/>
              </a:rPr>
              <a:t>IP </a:t>
            </a:r>
            <a:r>
              <a:rPr lang="zh-CN" altLang="en-US" sz="3600" dirty="0">
                <a:latin typeface="+mn-ea"/>
                <a:ea typeface="+mn-ea"/>
              </a:rPr>
              <a:t>数据报格式（</a:t>
            </a:r>
            <a:r>
              <a:rPr lang="en-US" altLang="zh-CN" sz="3600" dirty="0">
                <a:latin typeface="+mn-ea"/>
                <a:ea typeface="+mn-ea"/>
              </a:rPr>
              <a:t>IPv4</a:t>
            </a:r>
            <a:r>
              <a:rPr lang="zh-CN" altLang="en-US" sz="3600" dirty="0">
                <a:latin typeface="+mn-ea"/>
                <a:ea typeface="+mn-ea"/>
              </a:rPr>
              <a:t>）</a:t>
            </a:r>
            <a:endParaRPr lang="zh-CN" altLang="en-US" dirty="0">
              <a:latin typeface="+mn-ea"/>
              <a:ea typeface="+mn-ea"/>
            </a:endParaRPr>
          </a:p>
        </p:txBody>
      </p:sp>
      <p:sp>
        <p:nvSpPr>
          <p:cNvPr id="71684" name="Rectangle 3"/>
          <p:cNvSpPr>
            <a:spLocks noChangeArrowheads="1"/>
          </p:cNvSpPr>
          <p:nvPr/>
        </p:nvSpPr>
        <p:spPr bwMode="auto">
          <a:xfrm>
            <a:off x="4199467" y="1759919"/>
            <a:ext cx="5268384" cy="4824413"/>
          </a:xfrm>
          <a:prstGeom prst="rect">
            <a:avLst/>
          </a:prstGeom>
          <a:solidFill>
            <a:schemeClr val="accent2"/>
          </a:solidFill>
          <a:ln>
            <a:noFill/>
          </a:ln>
          <a:effectLst/>
          <a:extLs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000000"/>
              </a:solidFill>
              <a:latin typeface="+mn-ea"/>
              <a:ea typeface="+mn-ea"/>
            </a:endParaRPr>
          </a:p>
        </p:txBody>
      </p:sp>
      <p:sp>
        <p:nvSpPr>
          <p:cNvPr id="71685" name="Rectangle 4"/>
          <p:cNvSpPr>
            <a:spLocks noChangeArrowheads="1"/>
          </p:cNvSpPr>
          <p:nvPr/>
        </p:nvSpPr>
        <p:spPr bwMode="auto">
          <a:xfrm>
            <a:off x="4072467" y="1866281"/>
            <a:ext cx="5268384" cy="480536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srgbClr val="000000"/>
              </a:solidFill>
              <a:latin typeface="+mn-ea"/>
              <a:ea typeface="+mn-ea"/>
            </a:endParaRPr>
          </a:p>
        </p:txBody>
      </p:sp>
      <p:sp>
        <p:nvSpPr>
          <p:cNvPr id="71686" name="Text Box 5"/>
          <p:cNvSpPr txBox="1">
            <a:spLocks noChangeArrowheads="1"/>
          </p:cNvSpPr>
          <p:nvPr/>
        </p:nvSpPr>
        <p:spPr bwMode="auto">
          <a:xfrm>
            <a:off x="4084808" y="1931369"/>
            <a:ext cx="53412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000000"/>
                </a:solidFill>
                <a:latin typeface="+mn-ea"/>
                <a:ea typeface="+mn-ea"/>
              </a:rPr>
              <a:t>ver</a:t>
            </a:r>
            <a:endParaRPr lang="en-US" altLang="zh-CN" sz="2400">
              <a:solidFill>
                <a:srgbClr val="000000"/>
              </a:solidFill>
              <a:latin typeface="+mn-ea"/>
              <a:ea typeface="+mn-ea"/>
            </a:endParaRPr>
          </a:p>
        </p:txBody>
      </p:sp>
      <p:sp>
        <p:nvSpPr>
          <p:cNvPr id="71687" name="Text Box 6"/>
          <p:cNvSpPr txBox="1">
            <a:spLocks noChangeArrowheads="1"/>
          </p:cNvSpPr>
          <p:nvPr/>
        </p:nvSpPr>
        <p:spPr bwMode="auto">
          <a:xfrm>
            <a:off x="7116525" y="1941550"/>
            <a:ext cx="1338828"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None/>
            </a:pPr>
            <a:r>
              <a:rPr lang="zh-CN" altLang="en-US" sz="1800" dirty="0">
                <a:solidFill>
                  <a:srgbClr val="000000"/>
                </a:solidFill>
                <a:latin typeface="+mn-ea"/>
                <a:ea typeface="+mn-ea"/>
              </a:rPr>
              <a:t>数据报</a:t>
            </a:r>
            <a:r>
              <a:rPr lang="zh-CN" altLang="en-US" sz="1800" dirty="0" smtClean="0">
                <a:solidFill>
                  <a:srgbClr val="000000"/>
                </a:solidFill>
                <a:latin typeface="+mn-ea"/>
                <a:ea typeface="+mn-ea"/>
              </a:rPr>
              <a:t>长度</a:t>
            </a:r>
            <a:endParaRPr lang="zh-CN" altLang="en-US" sz="1800" dirty="0">
              <a:solidFill>
                <a:srgbClr val="000000"/>
              </a:solidFill>
              <a:latin typeface="+mn-ea"/>
              <a:ea typeface="+mn-ea"/>
            </a:endParaRPr>
          </a:p>
        </p:txBody>
      </p:sp>
      <p:sp>
        <p:nvSpPr>
          <p:cNvPr id="71688" name="Line 7"/>
          <p:cNvSpPr>
            <a:spLocks noChangeShapeType="1"/>
          </p:cNvSpPr>
          <p:nvPr/>
        </p:nvSpPr>
        <p:spPr bwMode="auto">
          <a:xfrm>
            <a:off x="4089401" y="2383806"/>
            <a:ext cx="5262033" cy="476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89" name="Line 8"/>
          <p:cNvSpPr>
            <a:spLocks noChangeShapeType="1"/>
          </p:cNvSpPr>
          <p:nvPr/>
        </p:nvSpPr>
        <p:spPr bwMode="auto">
          <a:xfrm flipH="1" flipV="1">
            <a:off x="6675967" y="1875806"/>
            <a:ext cx="0" cy="506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90" name="Text Box 9"/>
          <p:cNvSpPr txBox="1">
            <a:spLocks noChangeArrowheads="1"/>
          </p:cNvSpPr>
          <p:nvPr/>
        </p:nvSpPr>
        <p:spPr bwMode="auto">
          <a:xfrm>
            <a:off x="6159212" y="1350344"/>
            <a:ext cx="95731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000000"/>
                </a:solidFill>
                <a:latin typeface="+mn-ea"/>
                <a:ea typeface="+mn-ea"/>
              </a:rPr>
              <a:t>32 bits</a:t>
            </a:r>
            <a:endParaRPr lang="en-US" altLang="zh-CN" sz="2400">
              <a:solidFill>
                <a:srgbClr val="000000"/>
              </a:solidFill>
              <a:latin typeface="+mn-ea"/>
              <a:ea typeface="+mn-ea"/>
            </a:endParaRPr>
          </a:p>
        </p:txBody>
      </p:sp>
      <p:sp>
        <p:nvSpPr>
          <p:cNvPr id="71691" name="Line 10"/>
          <p:cNvSpPr>
            <a:spLocks noChangeShapeType="1"/>
          </p:cNvSpPr>
          <p:nvPr/>
        </p:nvSpPr>
        <p:spPr bwMode="auto">
          <a:xfrm>
            <a:off x="7399867" y="1591644"/>
            <a:ext cx="1902884" cy="4763"/>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92" name="Line 11"/>
          <p:cNvSpPr>
            <a:spLocks noChangeShapeType="1"/>
          </p:cNvSpPr>
          <p:nvPr/>
        </p:nvSpPr>
        <p:spPr bwMode="auto">
          <a:xfrm rot="10800000">
            <a:off x="4055533" y="1602756"/>
            <a:ext cx="1788584" cy="0"/>
          </a:xfrm>
          <a:prstGeom prst="line">
            <a:avLst/>
          </a:prstGeom>
          <a:noFill/>
          <a:ln w="19050">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93" name="Text Box 12"/>
          <p:cNvSpPr txBox="1">
            <a:spLocks noChangeArrowheads="1"/>
          </p:cNvSpPr>
          <p:nvPr/>
        </p:nvSpPr>
        <p:spPr bwMode="auto">
          <a:xfrm>
            <a:off x="4972156" y="4799982"/>
            <a:ext cx="372089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2000">
                <a:solidFill>
                  <a:srgbClr val="000000"/>
                </a:solidFill>
                <a:latin typeface="+mn-ea"/>
                <a:ea typeface="+mn-ea"/>
              </a:rPr>
              <a:t>数据</a:t>
            </a:r>
            <a:endParaRPr lang="zh-CN" altLang="en-US" sz="2000">
              <a:solidFill>
                <a:srgbClr val="000000"/>
              </a:solidFill>
              <a:latin typeface="+mn-ea"/>
              <a:ea typeface="+mn-ea"/>
            </a:endParaRPr>
          </a:p>
          <a:p>
            <a:pPr algn="ctr">
              <a:spcBef>
                <a:spcPct val="0"/>
              </a:spcBef>
              <a:buClrTx/>
              <a:buSzTx/>
              <a:buFontTx/>
              <a:buNone/>
            </a:pPr>
            <a:r>
              <a:rPr lang="en-US" altLang="zh-CN" sz="2000">
                <a:solidFill>
                  <a:srgbClr val="000000"/>
                </a:solidFill>
                <a:latin typeface="+mn-ea"/>
                <a:ea typeface="+mn-ea"/>
              </a:rPr>
              <a:t>(</a:t>
            </a:r>
            <a:r>
              <a:rPr lang="zh-CN" altLang="en-US" sz="2000">
                <a:solidFill>
                  <a:srgbClr val="000000"/>
                </a:solidFill>
                <a:latin typeface="+mn-ea"/>
                <a:ea typeface="+mn-ea"/>
              </a:rPr>
              <a:t>变长</a:t>
            </a:r>
            <a:r>
              <a:rPr lang="en-US" altLang="zh-CN" sz="2000">
                <a:solidFill>
                  <a:srgbClr val="000000"/>
                </a:solidFill>
                <a:latin typeface="+mn-ea"/>
                <a:ea typeface="+mn-ea"/>
              </a:rPr>
              <a:t>,</a:t>
            </a:r>
            <a:r>
              <a:rPr lang="zh-CN" altLang="en-US" sz="2000">
                <a:solidFill>
                  <a:srgbClr val="000000"/>
                </a:solidFill>
                <a:latin typeface="+mn-ea"/>
                <a:ea typeface="+mn-ea"/>
              </a:rPr>
              <a:t>通常是一个</a:t>
            </a:r>
            <a:r>
              <a:rPr lang="en-US" altLang="zh-CN" sz="2000">
                <a:solidFill>
                  <a:srgbClr val="000000"/>
                </a:solidFill>
                <a:latin typeface="+mn-ea"/>
                <a:ea typeface="+mn-ea"/>
              </a:rPr>
              <a:t>TCP</a:t>
            </a:r>
            <a:r>
              <a:rPr lang="zh-CN" altLang="en-US" sz="2000">
                <a:solidFill>
                  <a:srgbClr val="000000"/>
                </a:solidFill>
                <a:latin typeface="+mn-ea"/>
                <a:ea typeface="+mn-ea"/>
              </a:rPr>
              <a:t>或</a:t>
            </a:r>
            <a:r>
              <a:rPr lang="en-US" altLang="zh-CN" sz="2000">
                <a:solidFill>
                  <a:srgbClr val="000000"/>
                </a:solidFill>
                <a:latin typeface="+mn-ea"/>
                <a:ea typeface="+mn-ea"/>
              </a:rPr>
              <a:t>UDP</a:t>
            </a:r>
            <a:r>
              <a:rPr lang="zh-CN" altLang="en-US" sz="2000">
                <a:solidFill>
                  <a:srgbClr val="000000"/>
                </a:solidFill>
                <a:latin typeface="+mn-ea"/>
                <a:ea typeface="+mn-ea"/>
              </a:rPr>
              <a:t>段</a:t>
            </a:r>
            <a:r>
              <a:rPr lang="en-US" altLang="zh-CN" sz="2000">
                <a:solidFill>
                  <a:srgbClr val="000000"/>
                </a:solidFill>
                <a:latin typeface="+mn-ea"/>
                <a:ea typeface="+mn-ea"/>
              </a:rPr>
              <a:t>)</a:t>
            </a:r>
            <a:endParaRPr lang="en-US" altLang="zh-CN" sz="2400">
              <a:solidFill>
                <a:srgbClr val="000000"/>
              </a:solidFill>
              <a:latin typeface="+mn-ea"/>
              <a:ea typeface="+mn-ea"/>
            </a:endParaRPr>
          </a:p>
        </p:txBody>
      </p:sp>
      <p:sp>
        <p:nvSpPr>
          <p:cNvPr id="71694" name="Text Box 13"/>
          <p:cNvSpPr txBox="1">
            <a:spLocks noChangeArrowheads="1"/>
          </p:cNvSpPr>
          <p:nvPr/>
        </p:nvSpPr>
        <p:spPr bwMode="auto">
          <a:xfrm>
            <a:off x="3964517" y="2477469"/>
            <a:ext cx="28702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000000"/>
                </a:solidFill>
                <a:latin typeface="+mn-ea"/>
                <a:ea typeface="+mn-ea"/>
              </a:rPr>
              <a:t>16-bit</a:t>
            </a:r>
            <a:r>
              <a:rPr lang="zh-CN" altLang="en-US" sz="1800">
                <a:solidFill>
                  <a:srgbClr val="000000"/>
                </a:solidFill>
                <a:latin typeface="+mn-ea"/>
                <a:ea typeface="+mn-ea"/>
              </a:rPr>
              <a:t>标识符</a:t>
            </a:r>
            <a:endParaRPr lang="zh-CN" altLang="en-US" sz="2000">
              <a:solidFill>
                <a:srgbClr val="000000"/>
              </a:solidFill>
              <a:latin typeface="+mn-ea"/>
              <a:ea typeface="+mn-ea"/>
            </a:endParaRPr>
          </a:p>
        </p:txBody>
      </p:sp>
      <p:sp>
        <p:nvSpPr>
          <p:cNvPr id="71695" name="Line 14"/>
          <p:cNvSpPr>
            <a:spLocks noChangeShapeType="1"/>
          </p:cNvSpPr>
          <p:nvPr/>
        </p:nvSpPr>
        <p:spPr bwMode="auto">
          <a:xfrm flipV="1">
            <a:off x="4080933" y="3882406"/>
            <a:ext cx="526838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96" name="Line 15"/>
          <p:cNvSpPr>
            <a:spLocks noChangeShapeType="1"/>
          </p:cNvSpPr>
          <p:nvPr/>
        </p:nvSpPr>
        <p:spPr bwMode="auto">
          <a:xfrm flipV="1">
            <a:off x="4080933" y="4358656"/>
            <a:ext cx="526838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697" name="Text Box 16"/>
          <p:cNvSpPr txBox="1">
            <a:spLocks noChangeArrowheads="1"/>
          </p:cNvSpPr>
          <p:nvPr/>
        </p:nvSpPr>
        <p:spPr bwMode="auto">
          <a:xfrm>
            <a:off x="7358270" y="2979119"/>
            <a:ext cx="1346844"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b="1">
                <a:solidFill>
                  <a:srgbClr val="FF0000"/>
                </a:solidFill>
                <a:latin typeface="+mn-ea"/>
                <a:ea typeface="+mn-ea"/>
              </a:rPr>
              <a:t>首部检查和</a:t>
            </a:r>
            <a:endParaRPr lang="zh-CN" altLang="en-US" sz="1800" b="1">
              <a:solidFill>
                <a:srgbClr val="FF0000"/>
              </a:solidFill>
              <a:latin typeface="+mn-ea"/>
              <a:ea typeface="+mn-ea"/>
            </a:endParaRPr>
          </a:p>
        </p:txBody>
      </p:sp>
      <p:sp>
        <p:nvSpPr>
          <p:cNvPr id="71698" name="Text Box 17"/>
          <p:cNvSpPr txBox="1">
            <a:spLocks noChangeArrowheads="1"/>
          </p:cNvSpPr>
          <p:nvPr/>
        </p:nvSpPr>
        <p:spPr bwMode="auto">
          <a:xfrm>
            <a:off x="4513419" y="2958481"/>
            <a:ext cx="64633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a:solidFill>
                  <a:srgbClr val="000000"/>
                </a:solidFill>
                <a:latin typeface="+mn-ea"/>
                <a:ea typeface="+mn-ea"/>
              </a:rPr>
              <a:t>寿命</a:t>
            </a:r>
            <a:endParaRPr lang="zh-CN" altLang="en-US" sz="1800">
              <a:solidFill>
                <a:srgbClr val="000000"/>
              </a:solidFill>
              <a:latin typeface="+mn-ea"/>
              <a:ea typeface="+mn-ea"/>
            </a:endParaRPr>
          </a:p>
        </p:txBody>
      </p:sp>
      <p:sp>
        <p:nvSpPr>
          <p:cNvPr id="71699" name="Text Box 18"/>
          <p:cNvSpPr txBox="1">
            <a:spLocks noChangeArrowheads="1"/>
          </p:cNvSpPr>
          <p:nvPr/>
        </p:nvSpPr>
        <p:spPr bwMode="auto">
          <a:xfrm>
            <a:off x="5758337" y="3496644"/>
            <a:ext cx="1784463"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FF0000"/>
                </a:solidFill>
                <a:latin typeface="+mn-ea"/>
                <a:ea typeface="+mn-ea"/>
              </a:rPr>
              <a:t>32 bit</a:t>
            </a:r>
            <a:r>
              <a:rPr lang="zh-CN" altLang="en-US" sz="1800">
                <a:solidFill>
                  <a:srgbClr val="FF0000"/>
                </a:solidFill>
                <a:latin typeface="+mn-ea"/>
                <a:ea typeface="+mn-ea"/>
              </a:rPr>
              <a:t>源</a:t>
            </a:r>
            <a:r>
              <a:rPr lang="en-US" altLang="zh-CN" sz="1800">
                <a:solidFill>
                  <a:srgbClr val="FF0000"/>
                </a:solidFill>
                <a:latin typeface="+mn-ea"/>
                <a:ea typeface="+mn-ea"/>
              </a:rPr>
              <a:t>IP</a:t>
            </a:r>
            <a:r>
              <a:rPr lang="zh-CN" altLang="en-US" sz="1800">
                <a:solidFill>
                  <a:srgbClr val="FF0000"/>
                </a:solidFill>
                <a:latin typeface="+mn-ea"/>
                <a:ea typeface="+mn-ea"/>
              </a:rPr>
              <a:t>地址</a:t>
            </a:r>
            <a:endParaRPr lang="en-US" altLang="zh-CN" sz="2400">
              <a:solidFill>
                <a:srgbClr val="FF0000"/>
              </a:solidFill>
              <a:latin typeface="+mn-ea"/>
              <a:ea typeface="+mn-ea"/>
            </a:endParaRPr>
          </a:p>
        </p:txBody>
      </p:sp>
      <p:sp>
        <p:nvSpPr>
          <p:cNvPr id="71705" name="Text Box 24"/>
          <p:cNvSpPr txBox="1">
            <a:spLocks noChangeArrowheads="1"/>
          </p:cNvSpPr>
          <p:nvPr/>
        </p:nvSpPr>
        <p:spPr bwMode="auto">
          <a:xfrm>
            <a:off x="2470320" y="2881607"/>
            <a:ext cx="1446230"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dirty="0" smtClean="0">
                <a:solidFill>
                  <a:srgbClr val="000000"/>
                </a:solidFill>
                <a:latin typeface="+mn-ea"/>
                <a:ea typeface="+mn-ea"/>
              </a:rPr>
              <a:t>固定首部</a:t>
            </a:r>
            <a:endParaRPr lang="en-US" altLang="zh-CN" sz="1800" dirty="0" smtClean="0">
              <a:solidFill>
                <a:srgbClr val="000000"/>
              </a:solidFill>
              <a:latin typeface="+mn-ea"/>
              <a:ea typeface="+mn-ea"/>
            </a:endParaRPr>
          </a:p>
          <a:p>
            <a:pPr algn="ctr">
              <a:spcBef>
                <a:spcPct val="0"/>
              </a:spcBef>
              <a:buClrTx/>
              <a:buSzTx/>
              <a:buFontTx/>
              <a:buNone/>
            </a:pPr>
            <a:r>
              <a:rPr lang="zh-CN" altLang="en-US" sz="1800" dirty="0" smtClean="0">
                <a:solidFill>
                  <a:srgbClr val="000000"/>
                </a:solidFill>
                <a:latin typeface="+mn-ea"/>
                <a:ea typeface="+mn-ea"/>
              </a:rPr>
              <a:t>（</a:t>
            </a:r>
            <a:r>
              <a:rPr lang="en-US" altLang="zh-CN" sz="1800" dirty="0">
                <a:solidFill>
                  <a:srgbClr val="000000"/>
                </a:solidFill>
                <a:latin typeface="+mn-ea"/>
              </a:rPr>
              <a:t> 20</a:t>
            </a:r>
            <a:r>
              <a:rPr lang="zh-CN" altLang="en-US" sz="1800" dirty="0">
                <a:solidFill>
                  <a:srgbClr val="000000"/>
                </a:solidFill>
                <a:latin typeface="+mn-ea"/>
              </a:rPr>
              <a:t>字节</a:t>
            </a:r>
            <a:r>
              <a:rPr lang="zh-CN" altLang="en-US" sz="1800" dirty="0" smtClean="0">
                <a:solidFill>
                  <a:srgbClr val="000000"/>
                </a:solidFill>
                <a:latin typeface="+mn-ea"/>
                <a:ea typeface="+mn-ea"/>
              </a:rPr>
              <a:t>）</a:t>
            </a:r>
            <a:endParaRPr lang="en-US" altLang="zh-CN" sz="1800" dirty="0">
              <a:solidFill>
                <a:srgbClr val="000000"/>
              </a:solidFill>
              <a:latin typeface="+mn-ea"/>
              <a:ea typeface="+mn-ea"/>
            </a:endParaRPr>
          </a:p>
        </p:txBody>
      </p:sp>
      <p:sp>
        <p:nvSpPr>
          <p:cNvPr id="71711" name="Text Box 30"/>
          <p:cNvSpPr txBox="1">
            <a:spLocks noChangeArrowheads="1"/>
          </p:cNvSpPr>
          <p:nvPr/>
        </p:nvSpPr>
        <p:spPr bwMode="auto">
          <a:xfrm>
            <a:off x="4763185" y="1807543"/>
            <a:ext cx="64633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a:solidFill>
                  <a:srgbClr val="000000"/>
                </a:solidFill>
                <a:latin typeface="+mn-ea"/>
                <a:ea typeface="+mn-ea"/>
              </a:rPr>
              <a:t>首部</a:t>
            </a:r>
            <a:endParaRPr lang="zh-CN" altLang="en-US" sz="1800">
              <a:solidFill>
                <a:srgbClr val="000000"/>
              </a:solidFill>
              <a:latin typeface="+mn-ea"/>
              <a:ea typeface="+mn-ea"/>
            </a:endParaRPr>
          </a:p>
          <a:p>
            <a:pPr algn="ctr">
              <a:spcBef>
                <a:spcPct val="0"/>
              </a:spcBef>
              <a:buClrTx/>
              <a:buSzTx/>
              <a:buFontTx/>
              <a:buNone/>
            </a:pPr>
            <a:r>
              <a:rPr lang="zh-CN" altLang="en-US" sz="1800">
                <a:solidFill>
                  <a:srgbClr val="000000"/>
                </a:solidFill>
                <a:latin typeface="+mn-ea"/>
                <a:ea typeface="+mn-ea"/>
              </a:rPr>
              <a:t>长度</a:t>
            </a:r>
            <a:endParaRPr lang="zh-CN" altLang="en-US" sz="2400">
              <a:solidFill>
                <a:srgbClr val="000000"/>
              </a:solidFill>
              <a:latin typeface="+mn-ea"/>
              <a:ea typeface="+mn-ea"/>
            </a:endParaRPr>
          </a:p>
        </p:txBody>
      </p:sp>
      <p:sp>
        <p:nvSpPr>
          <p:cNvPr id="71712" name="Text Box 31"/>
          <p:cNvSpPr txBox="1">
            <a:spLocks noChangeArrowheads="1"/>
          </p:cNvSpPr>
          <p:nvPr/>
        </p:nvSpPr>
        <p:spPr bwMode="auto">
          <a:xfrm>
            <a:off x="5764368" y="1798018"/>
            <a:ext cx="646331" cy="64633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dirty="0">
                <a:solidFill>
                  <a:srgbClr val="000000"/>
                </a:solidFill>
                <a:latin typeface="+mn-ea"/>
                <a:ea typeface="+mn-ea"/>
              </a:rPr>
              <a:t>服务</a:t>
            </a:r>
            <a:endParaRPr lang="zh-CN" altLang="en-US" sz="1800" dirty="0">
              <a:solidFill>
                <a:srgbClr val="000000"/>
              </a:solidFill>
              <a:latin typeface="+mn-ea"/>
              <a:ea typeface="+mn-ea"/>
            </a:endParaRPr>
          </a:p>
          <a:p>
            <a:pPr algn="ctr">
              <a:spcBef>
                <a:spcPct val="0"/>
              </a:spcBef>
              <a:buClrTx/>
              <a:buSzTx/>
              <a:buFontTx/>
              <a:buNone/>
            </a:pPr>
            <a:r>
              <a:rPr lang="zh-CN" altLang="en-US" sz="1800" dirty="0">
                <a:solidFill>
                  <a:srgbClr val="000000"/>
                </a:solidFill>
                <a:latin typeface="+mn-ea"/>
                <a:ea typeface="+mn-ea"/>
              </a:rPr>
              <a:t>类型</a:t>
            </a:r>
            <a:endParaRPr lang="zh-CN" altLang="en-US" sz="2400" dirty="0">
              <a:solidFill>
                <a:srgbClr val="000000"/>
              </a:solidFill>
              <a:latin typeface="+mn-ea"/>
              <a:ea typeface="+mn-ea"/>
            </a:endParaRPr>
          </a:p>
        </p:txBody>
      </p:sp>
      <p:sp>
        <p:nvSpPr>
          <p:cNvPr id="71713" name="Line 32"/>
          <p:cNvSpPr>
            <a:spLocks noChangeShapeType="1"/>
          </p:cNvSpPr>
          <p:nvPr/>
        </p:nvSpPr>
        <p:spPr bwMode="auto">
          <a:xfrm flipH="1" flipV="1">
            <a:off x="5482167" y="1871044"/>
            <a:ext cx="0" cy="5064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14" name="Line 33"/>
          <p:cNvSpPr>
            <a:spLocks noChangeShapeType="1"/>
          </p:cNvSpPr>
          <p:nvPr/>
        </p:nvSpPr>
        <p:spPr bwMode="auto">
          <a:xfrm flipH="1" flipV="1">
            <a:off x="4663017" y="1880569"/>
            <a:ext cx="0" cy="506413"/>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17" name="Line 36"/>
          <p:cNvSpPr>
            <a:spLocks noChangeShapeType="1"/>
          </p:cNvSpPr>
          <p:nvPr/>
        </p:nvSpPr>
        <p:spPr bwMode="auto">
          <a:xfrm flipH="1" flipV="1">
            <a:off x="6675967" y="2390156"/>
            <a:ext cx="0" cy="506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18" name="Text Box 37"/>
          <p:cNvSpPr txBox="1">
            <a:spLocks noChangeArrowheads="1"/>
          </p:cNvSpPr>
          <p:nvPr/>
        </p:nvSpPr>
        <p:spPr bwMode="auto">
          <a:xfrm>
            <a:off x="6479118" y="2467944"/>
            <a:ext cx="10287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a:solidFill>
                  <a:srgbClr val="000000"/>
                </a:solidFill>
                <a:latin typeface="+mn-ea"/>
                <a:ea typeface="+mn-ea"/>
              </a:rPr>
              <a:t>标志</a:t>
            </a:r>
            <a:endParaRPr lang="zh-CN" altLang="en-US" sz="2000">
              <a:solidFill>
                <a:srgbClr val="000000"/>
              </a:solidFill>
              <a:latin typeface="+mn-ea"/>
              <a:ea typeface="+mn-ea"/>
            </a:endParaRPr>
          </a:p>
        </p:txBody>
      </p:sp>
      <p:sp>
        <p:nvSpPr>
          <p:cNvPr id="71719" name="Line 38"/>
          <p:cNvSpPr>
            <a:spLocks noChangeShapeType="1"/>
          </p:cNvSpPr>
          <p:nvPr/>
        </p:nvSpPr>
        <p:spPr bwMode="auto">
          <a:xfrm flipH="1" flipV="1">
            <a:off x="7298267" y="2380631"/>
            <a:ext cx="0" cy="506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20" name="Text Box 39"/>
          <p:cNvSpPr txBox="1">
            <a:spLocks noChangeArrowheads="1"/>
          </p:cNvSpPr>
          <p:nvPr/>
        </p:nvSpPr>
        <p:spPr bwMode="auto">
          <a:xfrm>
            <a:off x="7355417" y="2473494"/>
            <a:ext cx="1905000" cy="3667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dirty="0">
                <a:solidFill>
                  <a:srgbClr val="000000"/>
                </a:solidFill>
                <a:latin typeface="+mn-ea"/>
                <a:ea typeface="+mn-ea"/>
              </a:rPr>
              <a:t>片</a:t>
            </a:r>
            <a:r>
              <a:rPr lang="zh-CN" altLang="en-US" sz="1800" dirty="0" smtClean="0">
                <a:solidFill>
                  <a:srgbClr val="000000"/>
                </a:solidFill>
                <a:latin typeface="+mn-ea"/>
                <a:ea typeface="+mn-ea"/>
              </a:rPr>
              <a:t>偏移</a:t>
            </a:r>
            <a:endParaRPr lang="zh-CN" altLang="en-US" sz="2000" dirty="0">
              <a:solidFill>
                <a:srgbClr val="000000"/>
              </a:solidFill>
              <a:latin typeface="+mn-ea"/>
              <a:ea typeface="+mn-ea"/>
            </a:endParaRPr>
          </a:p>
        </p:txBody>
      </p:sp>
      <p:sp>
        <p:nvSpPr>
          <p:cNvPr id="71723" name="Line 42"/>
          <p:cNvSpPr>
            <a:spLocks noChangeShapeType="1"/>
          </p:cNvSpPr>
          <p:nvPr/>
        </p:nvSpPr>
        <p:spPr bwMode="auto">
          <a:xfrm flipV="1">
            <a:off x="4080933" y="2891806"/>
            <a:ext cx="526838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24" name="Line 43"/>
          <p:cNvSpPr>
            <a:spLocks noChangeShapeType="1"/>
          </p:cNvSpPr>
          <p:nvPr/>
        </p:nvSpPr>
        <p:spPr bwMode="auto">
          <a:xfrm flipH="1" flipV="1">
            <a:off x="6675967" y="2894981"/>
            <a:ext cx="0" cy="506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25" name="Line 44"/>
          <p:cNvSpPr>
            <a:spLocks noChangeShapeType="1"/>
          </p:cNvSpPr>
          <p:nvPr/>
        </p:nvSpPr>
        <p:spPr bwMode="auto">
          <a:xfrm flipV="1">
            <a:off x="4055533" y="3406156"/>
            <a:ext cx="526838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26" name="Text Box 45"/>
          <p:cNvSpPr txBox="1">
            <a:spLocks noChangeArrowheads="1"/>
          </p:cNvSpPr>
          <p:nvPr/>
        </p:nvSpPr>
        <p:spPr bwMode="auto">
          <a:xfrm>
            <a:off x="5486969" y="2929906"/>
            <a:ext cx="1107996"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dirty="0">
                <a:solidFill>
                  <a:srgbClr val="000000"/>
                </a:solidFill>
                <a:latin typeface="+mn-ea"/>
              </a:rPr>
              <a:t>上层协议</a:t>
            </a:r>
            <a:endParaRPr lang="zh-CN" altLang="en-US" sz="1800" dirty="0">
              <a:solidFill>
                <a:srgbClr val="000000"/>
              </a:solidFill>
              <a:latin typeface="+mn-ea"/>
            </a:endParaRPr>
          </a:p>
        </p:txBody>
      </p:sp>
      <p:sp>
        <p:nvSpPr>
          <p:cNvPr id="71727" name="Line 46"/>
          <p:cNvSpPr>
            <a:spLocks noChangeShapeType="1"/>
          </p:cNvSpPr>
          <p:nvPr/>
        </p:nvSpPr>
        <p:spPr bwMode="auto">
          <a:xfrm flipH="1" flipV="1">
            <a:off x="5405967" y="2904506"/>
            <a:ext cx="0" cy="50641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29" name="Text Box 48"/>
          <p:cNvSpPr txBox="1">
            <a:spLocks noChangeArrowheads="1"/>
          </p:cNvSpPr>
          <p:nvPr/>
        </p:nvSpPr>
        <p:spPr bwMode="auto">
          <a:xfrm>
            <a:off x="5706421" y="3934794"/>
            <a:ext cx="2015295"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FF0000"/>
                </a:solidFill>
                <a:latin typeface="+mn-ea"/>
                <a:ea typeface="+mn-ea"/>
              </a:rPr>
              <a:t>32 bit</a:t>
            </a:r>
            <a:r>
              <a:rPr lang="zh-CN" altLang="en-US" sz="1800">
                <a:solidFill>
                  <a:srgbClr val="FF0000"/>
                </a:solidFill>
                <a:latin typeface="+mn-ea"/>
                <a:ea typeface="+mn-ea"/>
              </a:rPr>
              <a:t>目的</a:t>
            </a:r>
            <a:r>
              <a:rPr lang="en-US" altLang="zh-CN" sz="1800">
                <a:solidFill>
                  <a:srgbClr val="FF0000"/>
                </a:solidFill>
                <a:latin typeface="+mn-ea"/>
                <a:ea typeface="+mn-ea"/>
              </a:rPr>
              <a:t>IP</a:t>
            </a:r>
            <a:r>
              <a:rPr lang="zh-CN" altLang="en-US" sz="1800">
                <a:solidFill>
                  <a:srgbClr val="FF0000"/>
                </a:solidFill>
                <a:latin typeface="+mn-ea"/>
                <a:ea typeface="+mn-ea"/>
              </a:rPr>
              <a:t>地址</a:t>
            </a:r>
            <a:endParaRPr lang="zh-CN" altLang="en-US" sz="2400">
              <a:solidFill>
                <a:srgbClr val="FF0000"/>
              </a:solidFill>
              <a:latin typeface="+mn-ea"/>
              <a:ea typeface="+mn-ea"/>
            </a:endParaRPr>
          </a:p>
        </p:txBody>
      </p:sp>
      <p:sp>
        <p:nvSpPr>
          <p:cNvPr id="71730" name="Line 49"/>
          <p:cNvSpPr>
            <a:spLocks noChangeShapeType="1"/>
          </p:cNvSpPr>
          <p:nvPr/>
        </p:nvSpPr>
        <p:spPr bwMode="auto">
          <a:xfrm flipV="1">
            <a:off x="4080933" y="4806331"/>
            <a:ext cx="5268384" cy="0"/>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latin typeface="+mn-ea"/>
            </a:endParaRPr>
          </a:p>
        </p:txBody>
      </p:sp>
      <p:sp>
        <p:nvSpPr>
          <p:cNvPr id="71731" name="Text Box 50"/>
          <p:cNvSpPr txBox="1">
            <a:spLocks noChangeArrowheads="1"/>
          </p:cNvSpPr>
          <p:nvPr/>
        </p:nvSpPr>
        <p:spPr bwMode="auto">
          <a:xfrm>
            <a:off x="5640421" y="4401519"/>
            <a:ext cx="2039341" cy="3693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zh-CN" altLang="en-US" sz="1800">
                <a:solidFill>
                  <a:srgbClr val="000000"/>
                </a:solidFill>
                <a:latin typeface="+mn-ea"/>
                <a:ea typeface="+mn-ea"/>
              </a:rPr>
              <a:t>选项 </a:t>
            </a:r>
            <a:r>
              <a:rPr lang="en-US" altLang="zh-CN" sz="1800">
                <a:solidFill>
                  <a:srgbClr val="000000"/>
                </a:solidFill>
                <a:latin typeface="+mn-ea"/>
                <a:ea typeface="+mn-ea"/>
              </a:rPr>
              <a:t>(</a:t>
            </a:r>
            <a:r>
              <a:rPr lang="zh-CN" altLang="en-US" sz="1800">
                <a:solidFill>
                  <a:srgbClr val="000000"/>
                </a:solidFill>
                <a:latin typeface="+mn-ea"/>
                <a:ea typeface="+mn-ea"/>
              </a:rPr>
              <a:t>如果有的话</a:t>
            </a:r>
            <a:r>
              <a:rPr lang="en-US" altLang="zh-CN" sz="1800">
                <a:solidFill>
                  <a:srgbClr val="000000"/>
                </a:solidFill>
                <a:latin typeface="+mn-ea"/>
                <a:ea typeface="+mn-ea"/>
              </a:rPr>
              <a:t>)</a:t>
            </a:r>
            <a:endParaRPr lang="en-US" altLang="zh-CN" sz="2400">
              <a:solidFill>
                <a:srgbClr val="000000"/>
              </a:solidFill>
              <a:latin typeface="+mn-ea"/>
              <a:ea typeface="+mn-ea"/>
            </a:endParaRPr>
          </a:p>
        </p:txBody>
      </p:sp>
      <p:sp>
        <p:nvSpPr>
          <p:cNvPr id="71734" name="AutoShape 54"/>
          <p:cNvSpPr/>
          <p:nvPr/>
        </p:nvSpPr>
        <p:spPr bwMode="auto">
          <a:xfrm>
            <a:off x="9526207" y="1956768"/>
            <a:ext cx="118533" cy="2895600"/>
          </a:xfrm>
          <a:prstGeom prst="rightBrace">
            <a:avLst>
              <a:gd name="adj1" fmla="val 271429"/>
              <a:gd name="adj2" fmla="val 50000"/>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000000"/>
              </a:solidFill>
              <a:latin typeface="+mn-ea"/>
              <a:ea typeface="+mn-ea"/>
            </a:endParaRPr>
          </a:p>
        </p:txBody>
      </p:sp>
      <p:sp>
        <p:nvSpPr>
          <p:cNvPr id="58" name="Text Box 24"/>
          <p:cNvSpPr txBox="1">
            <a:spLocks noChangeArrowheads="1"/>
          </p:cNvSpPr>
          <p:nvPr/>
        </p:nvSpPr>
        <p:spPr bwMode="auto">
          <a:xfrm>
            <a:off x="9822216" y="3153103"/>
            <a:ext cx="788634" cy="40011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buNone/>
            </a:pPr>
            <a:r>
              <a:rPr lang="zh-CN" altLang="en-US" sz="2000" dirty="0" smtClean="0">
                <a:latin typeface="+mn-ea"/>
                <a:ea typeface="+mn-ea"/>
              </a:rPr>
              <a:t>首 </a:t>
            </a:r>
            <a:r>
              <a:rPr lang="zh-CN" altLang="en-US" sz="2000" dirty="0">
                <a:latin typeface="+mn-ea"/>
                <a:ea typeface="+mn-ea"/>
              </a:rPr>
              <a:t>部 </a:t>
            </a:r>
            <a:endParaRPr lang="en-US" altLang="zh-CN" sz="2000" dirty="0">
              <a:solidFill>
                <a:srgbClr val="000000"/>
              </a:solidFill>
              <a:latin typeface="+mn-ea"/>
              <a:ea typeface="+mn-ea"/>
            </a:endParaRPr>
          </a:p>
        </p:txBody>
      </p:sp>
      <p:sp>
        <p:nvSpPr>
          <p:cNvPr id="59" name="AutoShape 54"/>
          <p:cNvSpPr/>
          <p:nvPr/>
        </p:nvSpPr>
        <p:spPr bwMode="auto">
          <a:xfrm flipH="1">
            <a:off x="3845982" y="1974231"/>
            <a:ext cx="129115" cy="2384425"/>
          </a:xfrm>
          <a:prstGeom prst="rightBrace">
            <a:avLst>
              <a:gd name="adj1" fmla="val 271429"/>
              <a:gd name="adj2" fmla="val 50000"/>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000000"/>
              </a:solidFill>
              <a:latin typeface="+mn-ea"/>
              <a:ea typeface="+mn-ea"/>
            </a:endParaRPr>
          </a:p>
        </p:txBody>
      </p:sp>
      <p:sp>
        <p:nvSpPr>
          <p:cNvPr id="60" name="Rectangle 54"/>
          <p:cNvSpPr>
            <a:spLocks noChangeArrowheads="1"/>
          </p:cNvSpPr>
          <p:nvPr/>
        </p:nvSpPr>
        <p:spPr bwMode="auto">
          <a:xfrm>
            <a:off x="318505" y="4785895"/>
            <a:ext cx="3494617" cy="1606550"/>
          </a:xfrm>
          <a:prstGeom prst="rect">
            <a:avLst/>
          </a:prstGeom>
          <a:noFill/>
          <a:ln w="9525">
            <a:solidFill>
              <a:srgbClr val="CC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marL="342900" indent="-342900" algn="ctr" eaLnBrk="0" hangingPunct="0">
              <a:lnSpc>
                <a:spcPct val="85000"/>
              </a:lnSpc>
              <a:spcBef>
                <a:spcPct val="20000"/>
              </a:spcBef>
              <a:buClr>
                <a:srgbClr val="000099"/>
              </a:buClr>
              <a:buSzPct val="65000"/>
              <a:buFont typeface="Wingdings" panose="05000000000000000000" charset="0"/>
              <a:buNone/>
              <a:defRPr/>
            </a:pPr>
            <a:r>
              <a:rPr lang="en-US" sz="2000" i="1" dirty="0">
                <a:solidFill>
                  <a:srgbClr val="CC0000"/>
                </a:solidFill>
                <a:latin typeface="+mn-ea"/>
              </a:rPr>
              <a:t>how much overhead?</a:t>
            </a:r>
            <a:endParaRPr lang="en-US" sz="2000" i="1" dirty="0">
              <a:solidFill>
                <a:srgbClr val="CC0000"/>
              </a:solidFill>
              <a:latin typeface="+mn-ea"/>
            </a:endParaRPr>
          </a:p>
          <a:p>
            <a:pPr algn="just" eaLnBrk="0" hangingPunct="0">
              <a:lnSpc>
                <a:spcPct val="85000"/>
              </a:lnSpc>
              <a:spcBef>
                <a:spcPct val="20000"/>
              </a:spcBef>
              <a:buClr>
                <a:srgbClr val="000099"/>
              </a:buClr>
              <a:buSzPct val="65000"/>
              <a:defRPr/>
            </a:pPr>
            <a:r>
              <a:rPr lang="en-US" sz="2000" dirty="0">
                <a:solidFill>
                  <a:srgbClr val="000000"/>
                </a:solidFill>
                <a:latin typeface="+mn-ea"/>
              </a:rPr>
              <a:t>20 bytes of TCP</a:t>
            </a:r>
            <a:endParaRPr lang="en-US" sz="2000" dirty="0">
              <a:solidFill>
                <a:srgbClr val="000000"/>
              </a:solidFill>
              <a:latin typeface="+mn-ea"/>
            </a:endParaRPr>
          </a:p>
          <a:p>
            <a:pPr algn="just" eaLnBrk="0" hangingPunct="0">
              <a:lnSpc>
                <a:spcPct val="85000"/>
              </a:lnSpc>
              <a:spcBef>
                <a:spcPct val="20000"/>
              </a:spcBef>
              <a:buClr>
                <a:srgbClr val="000099"/>
              </a:buClr>
              <a:buSzPct val="65000"/>
              <a:defRPr/>
            </a:pPr>
            <a:r>
              <a:rPr lang="en-US" sz="2000" dirty="0">
                <a:solidFill>
                  <a:srgbClr val="000000"/>
                </a:solidFill>
                <a:latin typeface="+mn-ea"/>
              </a:rPr>
              <a:t>20 bytes of IP</a:t>
            </a:r>
            <a:endParaRPr lang="en-US" sz="2000" dirty="0">
              <a:solidFill>
                <a:srgbClr val="000000"/>
              </a:solidFill>
              <a:latin typeface="+mn-ea"/>
            </a:endParaRPr>
          </a:p>
          <a:p>
            <a:pPr algn="just" eaLnBrk="0" hangingPunct="0">
              <a:lnSpc>
                <a:spcPct val="85000"/>
              </a:lnSpc>
              <a:spcBef>
                <a:spcPct val="20000"/>
              </a:spcBef>
              <a:buClr>
                <a:srgbClr val="000099"/>
              </a:buClr>
              <a:buSzPct val="65000"/>
              <a:defRPr/>
            </a:pPr>
            <a:r>
              <a:rPr lang="en-US" sz="2000" dirty="0">
                <a:solidFill>
                  <a:srgbClr val="000000"/>
                </a:solidFill>
                <a:latin typeface="+mn-ea"/>
              </a:rPr>
              <a:t>= 40 bytes + app layer overhead</a:t>
            </a:r>
            <a:endParaRPr lang="en-US" sz="2000" dirty="0">
              <a:solidFill>
                <a:srgbClr val="000000"/>
              </a:solidFill>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60"/>
                                        </p:tgtEl>
                                        <p:attrNameLst>
                                          <p:attrName>style.visibility</p:attrName>
                                        </p:attrNameLst>
                                      </p:cBhvr>
                                      <p:to>
                                        <p:strVal val="visible"/>
                                      </p:to>
                                    </p:set>
                                    <p:animEffect transition="in" filter="dissolve">
                                      <p:cBhvr>
                                        <p:cTn id="7"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0" grpId="0" animBg="1"/>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标题 1"/>
          <p:cNvSpPr>
            <a:spLocks noGrp="1"/>
          </p:cNvSpPr>
          <p:nvPr>
            <p:ph type="title" idx="4294967295"/>
          </p:nvPr>
        </p:nvSpPr>
        <p:spPr>
          <a:xfrm>
            <a:off x="0" y="552691"/>
            <a:ext cx="12192000" cy="1143000"/>
          </a:xfrm>
          <a:prstGeom prst="rect">
            <a:avLst/>
          </a:prstGeom>
        </p:spPr>
        <p:txBody>
          <a:bodyPr/>
          <a:lstStyle/>
          <a:p>
            <a:pPr algn="ctr"/>
            <a:r>
              <a:rPr lang="en-US" altLang="zh-CN" dirty="0"/>
              <a:t>IP</a:t>
            </a:r>
            <a:r>
              <a:rPr lang="zh-CN" altLang="en-US" dirty="0"/>
              <a:t>数据报分片和重组</a:t>
            </a:r>
            <a:endParaRPr lang="zh-CN" altLang="en-US" dirty="0"/>
          </a:p>
        </p:txBody>
      </p:sp>
      <p:sp>
        <p:nvSpPr>
          <p:cNvPr id="7" name="Rectangle 3"/>
          <p:cNvSpPr txBox="1">
            <a:spLocks noChangeArrowheads="1"/>
          </p:cNvSpPr>
          <p:nvPr/>
        </p:nvSpPr>
        <p:spPr bwMode="auto">
          <a:xfrm>
            <a:off x="287866" y="1382470"/>
            <a:ext cx="5185109" cy="510722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a:lnSpc>
                <a:spcPct val="125000"/>
              </a:lnSpc>
              <a:spcBef>
                <a:spcPts val="600"/>
              </a:spcBef>
              <a:buClr>
                <a:srgbClr val="3333CC"/>
              </a:buClr>
              <a:defRPr/>
            </a:pPr>
            <a:r>
              <a:rPr lang="zh-CN" altLang="en-US" sz="2400" kern="0" dirty="0">
                <a:solidFill>
                  <a:srgbClr val="000000"/>
                </a:solidFill>
              </a:rPr>
              <a:t>每个数据链路有自己的</a:t>
            </a:r>
            <a:r>
              <a:rPr lang="en-US" altLang="zh-CN" sz="2400" kern="0" dirty="0" smtClean="0">
                <a:solidFill>
                  <a:srgbClr val="000000"/>
                </a:solidFill>
              </a:rPr>
              <a:t>MTU</a:t>
            </a:r>
            <a:r>
              <a:rPr lang="zh-CN" altLang="en-US" sz="2400" kern="0" dirty="0" smtClean="0">
                <a:solidFill>
                  <a:srgbClr val="000000"/>
                </a:solidFill>
              </a:rPr>
              <a:t>，</a:t>
            </a:r>
            <a:r>
              <a:rPr lang="zh-CN" altLang="en-US" sz="2400" kern="0" dirty="0">
                <a:solidFill>
                  <a:srgbClr val="000000"/>
                </a:solidFill>
              </a:rPr>
              <a:t>链路类型不同，</a:t>
            </a:r>
            <a:r>
              <a:rPr lang="en-US" altLang="zh-CN" sz="2400" kern="0" dirty="0">
                <a:solidFill>
                  <a:srgbClr val="000000"/>
                </a:solidFill>
              </a:rPr>
              <a:t>MTU</a:t>
            </a:r>
            <a:r>
              <a:rPr lang="zh-CN" altLang="en-US" sz="2400" kern="0" dirty="0">
                <a:solidFill>
                  <a:srgbClr val="000000"/>
                </a:solidFill>
              </a:rPr>
              <a:t>的值也不同，这里</a:t>
            </a:r>
            <a:r>
              <a:rPr lang="en-US" altLang="zh-CN" sz="2400" kern="0" dirty="0">
                <a:solidFill>
                  <a:srgbClr val="000000"/>
                </a:solidFill>
              </a:rPr>
              <a:t>MTU</a:t>
            </a:r>
            <a:r>
              <a:rPr lang="zh-CN" altLang="en-US" sz="2400" kern="0" dirty="0">
                <a:solidFill>
                  <a:srgbClr val="000000"/>
                </a:solidFill>
              </a:rPr>
              <a:t>指的是数据链路帧的数据区的最大字节数</a:t>
            </a:r>
            <a:endParaRPr lang="en-US" altLang="zh-CN" sz="2400" kern="0" dirty="0">
              <a:solidFill>
                <a:srgbClr val="000000"/>
              </a:solidFill>
            </a:endParaRPr>
          </a:p>
          <a:p>
            <a:pPr>
              <a:lnSpc>
                <a:spcPct val="125000"/>
              </a:lnSpc>
              <a:spcBef>
                <a:spcPts val="600"/>
              </a:spcBef>
              <a:buClr>
                <a:srgbClr val="3333CC"/>
              </a:buClr>
              <a:defRPr/>
            </a:pPr>
            <a:r>
              <a:rPr lang="zh-CN" altLang="en-US" sz="2400" kern="0" dirty="0">
                <a:solidFill>
                  <a:srgbClr val="000000"/>
                </a:solidFill>
              </a:rPr>
              <a:t>在因特网中，一个大的分组可能在路由器中被分割为几个分片，在最终的目的主机上，将这些分片重新组装成一个大的分组</a:t>
            </a:r>
            <a:endParaRPr lang="en-US" altLang="zh-CN" sz="2400" kern="0" dirty="0">
              <a:solidFill>
                <a:srgbClr val="000000"/>
              </a:solidFill>
            </a:endParaRPr>
          </a:p>
          <a:p>
            <a:pPr>
              <a:lnSpc>
                <a:spcPct val="125000"/>
              </a:lnSpc>
              <a:spcBef>
                <a:spcPts val="600"/>
              </a:spcBef>
              <a:buClr>
                <a:srgbClr val="3333CC"/>
              </a:buClr>
              <a:defRPr/>
            </a:pPr>
            <a:r>
              <a:rPr lang="zh-CN" altLang="en-US" sz="2400" kern="0" dirty="0">
                <a:solidFill>
                  <a:srgbClr val="000000"/>
                </a:solidFill>
              </a:rPr>
              <a:t>为了进一步识别出这些分组，需要对分片进行标识</a:t>
            </a:r>
            <a:endParaRPr lang="en-US" altLang="zh-CN" sz="2400" kern="0" dirty="0">
              <a:solidFill>
                <a:srgbClr val="000000"/>
              </a:solidFill>
            </a:endParaRPr>
          </a:p>
        </p:txBody>
      </p:sp>
      <p:grpSp>
        <p:nvGrpSpPr>
          <p:cNvPr id="2" name="组合 1"/>
          <p:cNvGrpSpPr/>
          <p:nvPr/>
        </p:nvGrpSpPr>
        <p:grpSpPr>
          <a:xfrm>
            <a:off x="5329688" y="1640010"/>
            <a:ext cx="6576776" cy="4389436"/>
            <a:chOff x="5329688" y="1640010"/>
            <a:chExt cx="6576776" cy="4389436"/>
          </a:xfrm>
        </p:grpSpPr>
        <p:sp>
          <p:nvSpPr>
            <p:cNvPr id="72709" name="Freeform 4"/>
            <p:cNvSpPr/>
            <p:nvPr/>
          </p:nvSpPr>
          <p:spPr bwMode="auto">
            <a:xfrm>
              <a:off x="6326638" y="1640010"/>
              <a:ext cx="3249084" cy="2255837"/>
            </a:xfrm>
            <a:custGeom>
              <a:avLst/>
              <a:gdLst>
                <a:gd name="T0" fmla="*/ 2147483647 w 1292"/>
                <a:gd name="T1" fmla="*/ 2147483647 h 1255"/>
                <a:gd name="T2" fmla="*/ 2147483647 w 1292"/>
                <a:gd name="T3" fmla="*/ 2147483647 h 1255"/>
                <a:gd name="T4" fmla="*/ 2147483647 w 1292"/>
                <a:gd name="T5" fmla="*/ 2147483647 h 1255"/>
                <a:gd name="T6" fmla="*/ 2147483647 w 1292"/>
                <a:gd name="T7" fmla="*/ 2147483647 h 1255"/>
                <a:gd name="T8" fmla="*/ 2147483647 w 1292"/>
                <a:gd name="T9" fmla="*/ 2147483647 h 1255"/>
                <a:gd name="T10" fmla="*/ 2147483647 w 1292"/>
                <a:gd name="T11" fmla="*/ 2147483647 h 1255"/>
                <a:gd name="T12" fmla="*/ 2147483647 w 1292"/>
                <a:gd name="T13" fmla="*/ 2147483647 h 1255"/>
                <a:gd name="T14" fmla="*/ 2147483647 w 1292"/>
                <a:gd name="T15" fmla="*/ 2147483647 h 1255"/>
                <a:gd name="T16" fmla="*/ 2147483647 w 1292"/>
                <a:gd name="T17" fmla="*/ 2147483647 h 1255"/>
                <a:gd name="T18" fmla="*/ 2147483647 w 1292"/>
                <a:gd name="T19" fmla="*/ 2147483647 h 1255"/>
                <a:gd name="T20" fmla="*/ 2147483647 w 1292"/>
                <a:gd name="T21" fmla="*/ 2147483647 h 1255"/>
                <a:gd name="T22" fmla="*/ 2147483647 w 1292"/>
                <a:gd name="T23" fmla="*/ 2147483647 h 125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1292" h="1255">
                  <a:moveTo>
                    <a:pt x="239" y="7"/>
                  </a:moveTo>
                  <a:cubicBezTo>
                    <a:pt x="120" y="14"/>
                    <a:pt x="70" y="71"/>
                    <a:pt x="35" y="157"/>
                  </a:cubicBezTo>
                  <a:cubicBezTo>
                    <a:pt x="0" y="243"/>
                    <a:pt x="26" y="411"/>
                    <a:pt x="29" y="523"/>
                  </a:cubicBezTo>
                  <a:cubicBezTo>
                    <a:pt x="32" y="635"/>
                    <a:pt x="17" y="771"/>
                    <a:pt x="53" y="829"/>
                  </a:cubicBezTo>
                  <a:cubicBezTo>
                    <a:pt x="89" y="887"/>
                    <a:pt x="146" y="821"/>
                    <a:pt x="245" y="871"/>
                  </a:cubicBezTo>
                  <a:cubicBezTo>
                    <a:pt x="344" y="921"/>
                    <a:pt x="522" y="1068"/>
                    <a:pt x="647" y="1129"/>
                  </a:cubicBezTo>
                  <a:cubicBezTo>
                    <a:pt x="772" y="1190"/>
                    <a:pt x="903" y="1255"/>
                    <a:pt x="995" y="1237"/>
                  </a:cubicBezTo>
                  <a:cubicBezTo>
                    <a:pt x="1087" y="1219"/>
                    <a:pt x="1153" y="1153"/>
                    <a:pt x="1199" y="1021"/>
                  </a:cubicBezTo>
                  <a:cubicBezTo>
                    <a:pt x="1245" y="889"/>
                    <a:pt x="1270" y="580"/>
                    <a:pt x="1271" y="445"/>
                  </a:cubicBezTo>
                  <a:cubicBezTo>
                    <a:pt x="1272" y="310"/>
                    <a:pt x="1292" y="266"/>
                    <a:pt x="1205" y="211"/>
                  </a:cubicBezTo>
                  <a:cubicBezTo>
                    <a:pt x="1118" y="156"/>
                    <a:pt x="908" y="150"/>
                    <a:pt x="749" y="115"/>
                  </a:cubicBezTo>
                  <a:cubicBezTo>
                    <a:pt x="590" y="80"/>
                    <a:pt x="358" y="0"/>
                    <a:pt x="239" y="7"/>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2710" name="Freeform 5"/>
            <p:cNvSpPr/>
            <p:nvPr/>
          </p:nvSpPr>
          <p:spPr bwMode="auto">
            <a:xfrm>
              <a:off x="6326638" y="4041896"/>
              <a:ext cx="2635251" cy="1987550"/>
            </a:xfrm>
            <a:custGeom>
              <a:avLst/>
              <a:gdLst>
                <a:gd name="T0" fmla="*/ 2147483647 w 873"/>
                <a:gd name="T1" fmla="*/ 2147483647 h 940"/>
                <a:gd name="T2" fmla="*/ 2147483647 w 873"/>
                <a:gd name="T3" fmla="*/ 2147483647 h 940"/>
                <a:gd name="T4" fmla="*/ 2147483647 w 873"/>
                <a:gd name="T5" fmla="*/ 2147483647 h 940"/>
                <a:gd name="T6" fmla="*/ 2147483647 w 873"/>
                <a:gd name="T7" fmla="*/ 2147483647 h 940"/>
                <a:gd name="T8" fmla="*/ 2147483647 w 873"/>
                <a:gd name="T9" fmla="*/ 2147483647 h 940"/>
                <a:gd name="T10" fmla="*/ 2147483647 w 873"/>
                <a:gd name="T11" fmla="*/ 2147483647 h 940"/>
                <a:gd name="T12" fmla="*/ 2147483647 w 873"/>
                <a:gd name="T13" fmla="*/ 2147483647 h 940"/>
                <a:gd name="T14" fmla="*/ 2147483647 w 873"/>
                <a:gd name="T15" fmla="*/ 2147483647 h 940"/>
                <a:gd name="T16" fmla="*/ 2147483647 w 873"/>
                <a:gd name="T17" fmla="*/ 2147483647 h 940"/>
                <a:gd name="T18" fmla="*/ 2147483647 w 873"/>
                <a:gd name="T19" fmla="*/ 2147483647 h 940"/>
                <a:gd name="T20" fmla="*/ 2147483647 w 873"/>
                <a:gd name="T21" fmla="*/ 2147483647 h 940"/>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873" h="940">
                  <a:moveTo>
                    <a:pt x="2" y="405"/>
                  </a:moveTo>
                  <a:cubicBezTo>
                    <a:pt x="17" y="290"/>
                    <a:pt x="138" y="129"/>
                    <a:pt x="230" y="65"/>
                  </a:cubicBezTo>
                  <a:cubicBezTo>
                    <a:pt x="322" y="1"/>
                    <a:pt x="460" y="0"/>
                    <a:pt x="555" y="22"/>
                  </a:cubicBezTo>
                  <a:cubicBezTo>
                    <a:pt x="650" y="44"/>
                    <a:pt x="748" y="143"/>
                    <a:pt x="800" y="197"/>
                  </a:cubicBezTo>
                  <a:cubicBezTo>
                    <a:pt x="852" y="251"/>
                    <a:pt x="859" y="292"/>
                    <a:pt x="866" y="347"/>
                  </a:cubicBezTo>
                  <a:cubicBezTo>
                    <a:pt x="873" y="402"/>
                    <a:pt x="855" y="457"/>
                    <a:pt x="842" y="527"/>
                  </a:cubicBezTo>
                  <a:cubicBezTo>
                    <a:pt x="829" y="597"/>
                    <a:pt x="827" y="714"/>
                    <a:pt x="788" y="767"/>
                  </a:cubicBezTo>
                  <a:cubicBezTo>
                    <a:pt x="749" y="820"/>
                    <a:pt x="670" y="819"/>
                    <a:pt x="608" y="845"/>
                  </a:cubicBezTo>
                  <a:cubicBezTo>
                    <a:pt x="546" y="871"/>
                    <a:pt x="496" y="940"/>
                    <a:pt x="418" y="925"/>
                  </a:cubicBezTo>
                  <a:cubicBezTo>
                    <a:pt x="340" y="910"/>
                    <a:pt x="208" y="840"/>
                    <a:pt x="139" y="754"/>
                  </a:cubicBezTo>
                  <a:cubicBezTo>
                    <a:pt x="69" y="667"/>
                    <a:pt x="0" y="546"/>
                    <a:pt x="2" y="405"/>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10" name="Line 16"/>
            <p:cNvSpPr>
              <a:spLocks noChangeShapeType="1"/>
            </p:cNvSpPr>
            <p:nvPr/>
          </p:nvSpPr>
          <p:spPr bwMode="auto">
            <a:xfrm flipV="1">
              <a:off x="6424005" y="2595685"/>
              <a:ext cx="169333" cy="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1" name="Line 17"/>
            <p:cNvSpPr>
              <a:spLocks noChangeShapeType="1"/>
            </p:cNvSpPr>
            <p:nvPr/>
          </p:nvSpPr>
          <p:spPr bwMode="auto">
            <a:xfrm>
              <a:off x="7192355" y="1920996"/>
              <a:ext cx="878416" cy="2794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2" name="Line 18"/>
            <p:cNvSpPr>
              <a:spLocks noChangeShapeType="1"/>
            </p:cNvSpPr>
            <p:nvPr/>
          </p:nvSpPr>
          <p:spPr bwMode="auto">
            <a:xfrm>
              <a:off x="8320538" y="2257547"/>
              <a:ext cx="262467" cy="6699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3" name="Line 19"/>
            <p:cNvSpPr>
              <a:spLocks noChangeShapeType="1"/>
            </p:cNvSpPr>
            <p:nvPr/>
          </p:nvSpPr>
          <p:spPr bwMode="auto">
            <a:xfrm>
              <a:off x="6857922" y="2033709"/>
              <a:ext cx="2116" cy="582612"/>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4" name="Line 20"/>
            <p:cNvSpPr>
              <a:spLocks noChangeShapeType="1"/>
            </p:cNvSpPr>
            <p:nvPr/>
          </p:nvSpPr>
          <p:spPr bwMode="auto">
            <a:xfrm>
              <a:off x="7171188" y="2687760"/>
              <a:ext cx="1295400" cy="40163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5" name="Line 21"/>
            <p:cNvSpPr>
              <a:spLocks noChangeShapeType="1"/>
            </p:cNvSpPr>
            <p:nvPr/>
          </p:nvSpPr>
          <p:spPr bwMode="auto">
            <a:xfrm flipH="1" flipV="1">
              <a:off x="8868755" y="3217985"/>
              <a:ext cx="635000" cy="6873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6" name="Line 22"/>
            <p:cNvSpPr>
              <a:spLocks noChangeShapeType="1"/>
            </p:cNvSpPr>
            <p:nvPr/>
          </p:nvSpPr>
          <p:spPr bwMode="auto">
            <a:xfrm flipH="1">
              <a:off x="7202938" y="2225797"/>
              <a:ext cx="1011767" cy="51752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7" name="Line 23"/>
            <p:cNvSpPr>
              <a:spLocks noChangeShapeType="1"/>
            </p:cNvSpPr>
            <p:nvPr/>
          </p:nvSpPr>
          <p:spPr bwMode="auto">
            <a:xfrm flipH="1">
              <a:off x="7215638" y="1665409"/>
              <a:ext cx="635000" cy="34290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8" name="Line 24"/>
            <p:cNvSpPr>
              <a:spLocks noChangeShapeType="1"/>
            </p:cNvSpPr>
            <p:nvPr/>
          </p:nvSpPr>
          <p:spPr bwMode="auto">
            <a:xfrm flipH="1">
              <a:off x="8172371" y="1841621"/>
              <a:ext cx="364067" cy="236538"/>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9" name="Line 119"/>
            <p:cNvSpPr>
              <a:spLocks noChangeShapeType="1"/>
            </p:cNvSpPr>
            <p:nvPr/>
          </p:nvSpPr>
          <p:spPr bwMode="auto">
            <a:xfrm flipH="1">
              <a:off x="8811604" y="4218110"/>
              <a:ext cx="848784" cy="877887"/>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nvGrpSpPr>
            <p:cNvPr id="20" name="Group 199"/>
            <p:cNvGrpSpPr/>
            <p:nvPr/>
          </p:nvGrpSpPr>
          <p:grpSpPr bwMode="auto">
            <a:xfrm>
              <a:off x="6864270" y="2967160"/>
              <a:ext cx="1634066" cy="403225"/>
              <a:chOff x="3150" y="1862"/>
              <a:chExt cx="772" cy="254"/>
            </a:xfrm>
          </p:grpSpPr>
          <p:grpSp>
            <p:nvGrpSpPr>
              <p:cNvPr id="72833" name="Group 120"/>
              <p:cNvGrpSpPr/>
              <p:nvPr/>
            </p:nvGrpSpPr>
            <p:grpSpPr bwMode="auto">
              <a:xfrm rot="1433392">
                <a:off x="3150" y="1862"/>
                <a:ext cx="650" cy="108"/>
                <a:chOff x="4710" y="1742"/>
                <a:chExt cx="650" cy="108"/>
              </a:xfrm>
            </p:grpSpPr>
            <p:sp>
              <p:nvSpPr>
                <p:cNvPr id="23" name="Rectangle 121"/>
                <p:cNvSpPr>
                  <a:spLocks noChangeArrowheads="1"/>
                </p:cNvSpPr>
                <p:nvPr/>
              </p:nvSpPr>
              <p:spPr bwMode="auto">
                <a:xfrm>
                  <a:off x="4712" y="1742"/>
                  <a:ext cx="648"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24" name="Rectangle 122"/>
                <p:cNvSpPr>
                  <a:spLocks noChangeArrowheads="1"/>
                </p:cNvSpPr>
                <p:nvPr/>
              </p:nvSpPr>
              <p:spPr bwMode="auto">
                <a:xfrm>
                  <a:off x="4710" y="1742"/>
                  <a:ext cx="534"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22" name="Line 132"/>
              <p:cNvSpPr>
                <a:spLocks noChangeShapeType="1"/>
              </p:cNvSpPr>
              <p:nvPr/>
            </p:nvSpPr>
            <p:spPr bwMode="auto">
              <a:xfrm>
                <a:off x="3784" y="2060"/>
                <a:ext cx="138" cy="56"/>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sp>
          <p:nvSpPr>
            <p:cNvPr id="25" name="Text Box 136"/>
            <p:cNvSpPr txBox="1">
              <a:spLocks noChangeArrowheads="1"/>
            </p:cNvSpPr>
            <p:nvPr/>
          </p:nvSpPr>
          <p:spPr bwMode="auto">
            <a:xfrm>
              <a:off x="9416680" y="2252784"/>
              <a:ext cx="2489784" cy="83099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r>
                <a:rPr lang="en-US" altLang="zh-CN" sz="1600" i="1" dirty="0">
                  <a:solidFill>
                    <a:srgbClr val="CC0000"/>
                  </a:solidFill>
                  <a:latin typeface="Arial" panose="020B0604020202090204" pitchFamily="34" charset="0"/>
                  <a:ea typeface="MS PGothic" panose="020B0600070205080204" pitchFamily="34" charset="-128"/>
                </a:rPr>
                <a:t>fragmentation:</a:t>
              </a:r>
              <a:r>
                <a:rPr lang="en-US" altLang="zh-CN" sz="1600" dirty="0">
                  <a:solidFill>
                    <a:srgbClr val="000000"/>
                  </a:solidFill>
                  <a:latin typeface="Arial" panose="020B0604020202090204" pitchFamily="34" charset="0"/>
                  <a:ea typeface="MS PGothic" panose="020B0600070205080204" pitchFamily="34" charset="-128"/>
                </a:rPr>
                <a:t> </a:t>
              </a:r>
              <a:endParaRPr lang="en-US" altLang="zh-CN" sz="1600" dirty="0">
                <a:solidFill>
                  <a:srgbClr val="000000"/>
                </a:solidFill>
                <a:latin typeface="Arial" panose="020B0604020202090204" pitchFamily="34" charset="0"/>
                <a:ea typeface="MS PGothic" panose="020B0600070205080204" pitchFamily="34" charset="-128"/>
              </a:endParaRPr>
            </a:p>
            <a:p>
              <a:pPr algn="ctr" eaLnBrk="0" hangingPunct="0">
                <a:spcBef>
                  <a:spcPct val="0"/>
                </a:spcBef>
                <a:buClrTx/>
                <a:buSzTx/>
                <a:buFontTx/>
                <a:buNone/>
                <a:defRPr/>
              </a:pPr>
              <a:r>
                <a:rPr lang="en-US" altLang="zh-CN" sz="1600" b="1" i="1" dirty="0">
                  <a:solidFill>
                    <a:srgbClr val="000099"/>
                  </a:solidFill>
                  <a:latin typeface="Arial" panose="020B0604020202090204" pitchFamily="34" charset="0"/>
                  <a:ea typeface="MS PGothic" panose="020B0600070205080204" pitchFamily="34" charset="-128"/>
                </a:rPr>
                <a:t>in:</a:t>
              </a:r>
              <a:r>
                <a:rPr lang="en-US" altLang="zh-CN" sz="1600" dirty="0">
                  <a:solidFill>
                    <a:srgbClr val="000000"/>
                  </a:solidFill>
                  <a:latin typeface="Arial" panose="020B0604020202090204" pitchFamily="34" charset="0"/>
                  <a:ea typeface="MS PGothic" panose="020B0600070205080204" pitchFamily="34" charset="-128"/>
                </a:rPr>
                <a:t> one large datagram</a:t>
              </a:r>
              <a:endParaRPr lang="en-US" altLang="zh-CN" sz="1600" dirty="0">
                <a:solidFill>
                  <a:srgbClr val="000000"/>
                </a:solidFill>
                <a:latin typeface="Arial" panose="020B0604020202090204" pitchFamily="34" charset="0"/>
                <a:ea typeface="MS PGothic" panose="020B0600070205080204" pitchFamily="34" charset="-128"/>
              </a:endParaRPr>
            </a:p>
            <a:p>
              <a:pPr algn="ctr" eaLnBrk="0" hangingPunct="0">
                <a:spcBef>
                  <a:spcPct val="0"/>
                </a:spcBef>
                <a:buClrTx/>
                <a:buSzTx/>
                <a:buFontTx/>
                <a:buNone/>
                <a:defRPr/>
              </a:pPr>
              <a:r>
                <a:rPr lang="en-US" altLang="zh-CN" sz="1600" b="1" i="1" dirty="0">
                  <a:solidFill>
                    <a:srgbClr val="000099"/>
                  </a:solidFill>
                  <a:latin typeface="Arial" panose="020B0604020202090204" pitchFamily="34" charset="0"/>
                  <a:ea typeface="MS PGothic" panose="020B0600070205080204" pitchFamily="34" charset="-128"/>
                </a:rPr>
                <a:t>out:</a:t>
              </a:r>
              <a:r>
                <a:rPr lang="en-US" altLang="zh-CN" sz="1600" dirty="0">
                  <a:solidFill>
                    <a:srgbClr val="000000"/>
                  </a:solidFill>
                  <a:latin typeface="Arial" panose="020B0604020202090204" pitchFamily="34" charset="0"/>
                  <a:ea typeface="MS PGothic" panose="020B0600070205080204" pitchFamily="34" charset="-128"/>
                </a:rPr>
                <a:t> 3 smaller datagrams</a:t>
              </a:r>
              <a:endParaRPr lang="en-US" altLang="zh-CN" sz="1800" dirty="0">
                <a:solidFill>
                  <a:srgbClr val="000000"/>
                </a:solidFill>
                <a:latin typeface="Arial" panose="020B0604020202090204" pitchFamily="34" charset="0"/>
                <a:ea typeface="MS PGothic" panose="020B0600070205080204" pitchFamily="34" charset="-128"/>
              </a:endParaRPr>
            </a:p>
          </p:txBody>
        </p:sp>
        <p:sp>
          <p:nvSpPr>
            <p:cNvPr id="26" name="Line 118"/>
            <p:cNvSpPr>
              <a:spLocks noChangeShapeType="1"/>
            </p:cNvSpPr>
            <p:nvPr/>
          </p:nvSpPr>
          <p:spPr bwMode="auto">
            <a:xfrm>
              <a:off x="7509856" y="5189660"/>
              <a:ext cx="383116" cy="3175"/>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nvGrpSpPr>
            <p:cNvPr id="27" name="Group 220"/>
            <p:cNvGrpSpPr/>
            <p:nvPr/>
          </p:nvGrpSpPr>
          <p:grpSpPr bwMode="auto">
            <a:xfrm>
              <a:off x="7406136" y="4364159"/>
              <a:ext cx="922866" cy="558800"/>
              <a:chOff x="3406" y="2742"/>
              <a:chExt cx="436" cy="352"/>
            </a:xfrm>
          </p:grpSpPr>
          <p:grpSp>
            <p:nvGrpSpPr>
              <p:cNvPr id="72821" name="Group 137"/>
              <p:cNvGrpSpPr/>
              <p:nvPr/>
            </p:nvGrpSpPr>
            <p:grpSpPr bwMode="auto">
              <a:xfrm rot="-10773343">
                <a:off x="3566" y="2742"/>
                <a:ext cx="272" cy="108"/>
                <a:chOff x="5088" y="1860"/>
                <a:chExt cx="272" cy="108"/>
              </a:xfrm>
            </p:grpSpPr>
            <p:sp>
              <p:nvSpPr>
                <p:cNvPr id="38" name="Rectangle 138"/>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39" name="Rectangle 139"/>
                <p:cNvSpPr>
                  <a:spLocks noChangeArrowheads="1"/>
                </p:cNvSpPr>
                <p:nvPr/>
              </p:nvSpPr>
              <p:spPr bwMode="auto">
                <a:xfrm>
                  <a:off x="5088" y="1860"/>
                  <a:ext cx="16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2822" name="Group 140"/>
              <p:cNvGrpSpPr/>
              <p:nvPr/>
            </p:nvGrpSpPr>
            <p:grpSpPr bwMode="auto">
              <a:xfrm rot="-10773343">
                <a:off x="3568" y="2864"/>
                <a:ext cx="272" cy="108"/>
                <a:chOff x="5088" y="1860"/>
                <a:chExt cx="272" cy="108"/>
              </a:xfrm>
            </p:grpSpPr>
            <p:sp>
              <p:nvSpPr>
                <p:cNvPr id="36" name="Rectangle 141"/>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37" name="Rectangle 142"/>
                <p:cNvSpPr>
                  <a:spLocks noChangeArrowheads="1"/>
                </p:cNvSpPr>
                <p:nvPr/>
              </p:nvSpPr>
              <p:spPr bwMode="auto">
                <a:xfrm>
                  <a:off x="5088" y="1860"/>
                  <a:ext cx="16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2823" name="Group 143"/>
              <p:cNvGrpSpPr/>
              <p:nvPr/>
            </p:nvGrpSpPr>
            <p:grpSpPr bwMode="auto">
              <a:xfrm rot="-10773343">
                <a:off x="3570" y="2986"/>
                <a:ext cx="272" cy="108"/>
                <a:chOff x="5088" y="1860"/>
                <a:chExt cx="272" cy="108"/>
              </a:xfrm>
            </p:grpSpPr>
            <p:sp>
              <p:nvSpPr>
                <p:cNvPr id="34" name="Rectangle 144"/>
                <p:cNvSpPr>
                  <a:spLocks noChangeArrowheads="1"/>
                </p:cNvSpPr>
                <p:nvPr/>
              </p:nvSpPr>
              <p:spPr bwMode="auto">
                <a:xfrm>
                  <a:off x="5216" y="1860"/>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35" name="Rectangle 145"/>
                <p:cNvSpPr>
                  <a:spLocks noChangeArrowheads="1"/>
                </p:cNvSpPr>
                <p:nvPr/>
              </p:nvSpPr>
              <p:spPr bwMode="auto">
                <a:xfrm>
                  <a:off x="5088" y="1860"/>
                  <a:ext cx="166"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31" name="Line 146"/>
              <p:cNvSpPr>
                <a:spLocks noChangeShapeType="1"/>
              </p:cNvSpPr>
              <p:nvPr/>
            </p:nvSpPr>
            <p:spPr bwMode="auto">
              <a:xfrm rot="9691848">
                <a:off x="3412" y="2778"/>
                <a:ext cx="138" cy="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2" name="Line 147"/>
              <p:cNvSpPr>
                <a:spLocks noChangeShapeType="1"/>
              </p:cNvSpPr>
              <p:nvPr/>
            </p:nvSpPr>
            <p:spPr bwMode="auto">
              <a:xfrm rot="9691848">
                <a:off x="3406" y="2888"/>
                <a:ext cx="138" cy="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3" name="Line 148"/>
              <p:cNvSpPr>
                <a:spLocks noChangeShapeType="1"/>
              </p:cNvSpPr>
              <p:nvPr/>
            </p:nvSpPr>
            <p:spPr bwMode="auto">
              <a:xfrm rot="9691848">
                <a:off x="3408" y="3018"/>
                <a:ext cx="138" cy="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grpSp>
          <p:nvGrpSpPr>
            <p:cNvPr id="40" name="Group 233"/>
            <p:cNvGrpSpPr/>
            <p:nvPr/>
          </p:nvGrpSpPr>
          <p:grpSpPr bwMode="auto">
            <a:xfrm>
              <a:off x="5913888" y="3883150"/>
              <a:ext cx="1706032" cy="492126"/>
              <a:chOff x="2701" y="2439"/>
              <a:chExt cx="806" cy="310"/>
            </a:xfrm>
          </p:grpSpPr>
          <p:grpSp>
            <p:nvGrpSpPr>
              <p:cNvPr id="72815" name="Group 232"/>
              <p:cNvGrpSpPr/>
              <p:nvPr/>
            </p:nvGrpSpPr>
            <p:grpSpPr bwMode="auto">
              <a:xfrm>
                <a:off x="2701" y="2630"/>
                <a:ext cx="806" cy="119"/>
                <a:chOff x="2540" y="2630"/>
                <a:chExt cx="806" cy="119"/>
              </a:xfrm>
            </p:grpSpPr>
            <p:grpSp>
              <p:nvGrpSpPr>
                <p:cNvPr id="72817" name="Group 149"/>
                <p:cNvGrpSpPr/>
                <p:nvPr/>
              </p:nvGrpSpPr>
              <p:grpSpPr bwMode="auto">
                <a:xfrm rot="10793026">
                  <a:off x="2697" y="2630"/>
                  <a:ext cx="649" cy="119"/>
                  <a:chOff x="4712" y="1742"/>
                  <a:chExt cx="648" cy="118"/>
                </a:xfrm>
              </p:grpSpPr>
              <p:sp>
                <p:nvSpPr>
                  <p:cNvPr id="45" name="Rectangle 150"/>
                  <p:cNvSpPr>
                    <a:spLocks noChangeArrowheads="1"/>
                  </p:cNvSpPr>
                  <p:nvPr/>
                </p:nvSpPr>
                <p:spPr bwMode="auto">
                  <a:xfrm>
                    <a:off x="4712" y="1742"/>
                    <a:ext cx="648"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6" name="Rectangle 151"/>
                  <p:cNvSpPr>
                    <a:spLocks noChangeArrowheads="1"/>
                  </p:cNvSpPr>
                  <p:nvPr/>
                </p:nvSpPr>
                <p:spPr bwMode="auto">
                  <a:xfrm>
                    <a:off x="4722" y="1752"/>
                    <a:ext cx="534"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44" name="Line 152"/>
                <p:cNvSpPr>
                  <a:spLocks noChangeShapeType="1"/>
                </p:cNvSpPr>
                <p:nvPr/>
              </p:nvSpPr>
              <p:spPr bwMode="auto">
                <a:xfrm rot="9691848">
                  <a:off x="2540" y="2666"/>
                  <a:ext cx="138" cy="44"/>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sp>
            <p:nvSpPr>
              <p:cNvPr id="42" name="Text Box 153"/>
              <p:cNvSpPr txBox="1">
                <a:spLocks noChangeArrowheads="1"/>
              </p:cNvSpPr>
              <p:nvPr/>
            </p:nvSpPr>
            <p:spPr bwMode="auto">
              <a:xfrm>
                <a:off x="2904" y="2439"/>
                <a:ext cx="583" cy="2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r>
                  <a:rPr lang="en-US" altLang="zh-CN" sz="1600" i="1">
                    <a:solidFill>
                      <a:srgbClr val="CC0000"/>
                    </a:solidFill>
                    <a:latin typeface="Arial" panose="020B0604020202090204" pitchFamily="34" charset="0"/>
                    <a:ea typeface="MS PGothic" panose="020B0600070205080204" pitchFamily="34" charset="-128"/>
                  </a:rPr>
                  <a:t>reassembly</a:t>
                </a:r>
                <a:endParaRPr lang="en-US" altLang="zh-CN" sz="1800" i="1">
                  <a:solidFill>
                    <a:srgbClr val="CC0000"/>
                  </a:solidFill>
                  <a:latin typeface="Arial" panose="020B0604020202090204" pitchFamily="34" charset="0"/>
                  <a:ea typeface="MS PGothic" panose="020B0600070205080204" pitchFamily="34" charset="-128"/>
                </a:endParaRPr>
              </a:p>
            </p:txBody>
          </p:sp>
        </p:grpSp>
        <p:grpSp>
          <p:nvGrpSpPr>
            <p:cNvPr id="72726" name="Group 162"/>
            <p:cNvGrpSpPr/>
            <p:nvPr/>
          </p:nvGrpSpPr>
          <p:grpSpPr bwMode="auto">
            <a:xfrm>
              <a:off x="5329688" y="1719384"/>
              <a:ext cx="1117600" cy="1720850"/>
              <a:chOff x="2345" y="1140"/>
              <a:chExt cx="528" cy="1084"/>
            </a:xfrm>
          </p:grpSpPr>
          <p:sp>
            <p:nvSpPr>
              <p:cNvPr id="48" name="Line 8"/>
              <p:cNvSpPr>
                <a:spLocks noChangeShapeType="1"/>
              </p:cNvSpPr>
              <p:nvPr/>
            </p:nvSpPr>
            <p:spPr bwMode="auto">
              <a:xfrm flipV="1">
                <a:off x="2811" y="1459"/>
                <a:ext cx="62" cy="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9" name="Line 10"/>
              <p:cNvSpPr>
                <a:spLocks noChangeShapeType="1"/>
              </p:cNvSpPr>
              <p:nvPr/>
            </p:nvSpPr>
            <p:spPr bwMode="auto">
              <a:xfrm flipV="1">
                <a:off x="2811" y="1967"/>
                <a:ext cx="6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50" name="Line 15"/>
              <p:cNvSpPr>
                <a:spLocks noChangeShapeType="1"/>
              </p:cNvSpPr>
              <p:nvPr/>
            </p:nvSpPr>
            <p:spPr bwMode="auto">
              <a:xfrm>
                <a:off x="2868" y="1456"/>
                <a:ext cx="0" cy="51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nvGrpSpPr>
              <p:cNvPr id="72808" name="Group 155"/>
              <p:cNvGrpSpPr/>
              <p:nvPr/>
            </p:nvGrpSpPr>
            <p:grpSpPr bwMode="auto">
              <a:xfrm>
                <a:off x="2345" y="1140"/>
                <a:ext cx="503" cy="444"/>
                <a:chOff x="-44" y="1473"/>
                <a:chExt cx="981" cy="1105"/>
              </a:xfrm>
            </p:grpSpPr>
            <p:pic>
              <p:nvPicPr>
                <p:cNvPr id="72813" name="Picture 15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14" name="Freeform 157"/>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52" name="Text Box 158"/>
              <p:cNvSpPr txBox="1">
                <a:spLocks noChangeArrowheads="1"/>
              </p:cNvSpPr>
              <p:nvPr/>
            </p:nvSpPr>
            <p:spPr bwMode="auto">
              <a:xfrm rot="5400000">
                <a:off x="2525" y="1549"/>
                <a:ext cx="343" cy="24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r>
                  <a:rPr lang="en-US" altLang="zh-CN">
                    <a:solidFill>
                      <a:srgbClr val="000000"/>
                    </a:solidFill>
                    <a:latin typeface="Arial" panose="020B0604020202090204" pitchFamily="34" charset="0"/>
                    <a:ea typeface="MS PGothic" panose="020B0600070205080204" pitchFamily="34" charset="-128"/>
                  </a:rPr>
                  <a:t>…</a:t>
                </a:r>
                <a:endParaRPr lang="en-US" altLang="zh-CN">
                  <a:solidFill>
                    <a:srgbClr val="000000"/>
                  </a:solidFill>
                  <a:latin typeface="Arial" panose="020B0604020202090204" pitchFamily="34" charset="0"/>
                  <a:ea typeface="MS PGothic" panose="020B0600070205080204" pitchFamily="34" charset="-128"/>
                </a:endParaRPr>
              </a:p>
            </p:txBody>
          </p:sp>
          <p:grpSp>
            <p:nvGrpSpPr>
              <p:cNvPr id="72810" name="Group 159"/>
              <p:cNvGrpSpPr/>
              <p:nvPr/>
            </p:nvGrpSpPr>
            <p:grpSpPr bwMode="auto">
              <a:xfrm>
                <a:off x="2357" y="1780"/>
                <a:ext cx="503" cy="444"/>
                <a:chOff x="-44" y="1473"/>
                <a:chExt cx="981" cy="1105"/>
              </a:xfrm>
            </p:grpSpPr>
            <p:pic>
              <p:nvPicPr>
                <p:cNvPr id="72811" name="Picture 16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812" name="Freeform 161"/>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nvGrpSpPr>
            <p:cNvPr id="72727" name="Group 163"/>
            <p:cNvGrpSpPr/>
            <p:nvPr/>
          </p:nvGrpSpPr>
          <p:grpSpPr bwMode="auto">
            <a:xfrm>
              <a:off x="8157555" y="2906834"/>
              <a:ext cx="931333" cy="355600"/>
              <a:chOff x="4396" y="1245"/>
              <a:chExt cx="672" cy="248"/>
            </a:xfrm>
          </p:grpSpPr>
          <p:sp>
            <p:nvSpPr>
              <p:cNvPr id="72797"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98"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99"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800" name="Group 167"/>
              <p:cNvGrpSpPr/>
              <p:nvPr/>
            </p:nvGrpSpPr>
            <p:grpSpPr bwMode="auto">
              <a:xfrm>
                <a:off x="4530" y="1287"/>
                <a:ext cx="377" cy="75"/>
                <a:chOff x="2468" y="1332"/>
                <a:chExt cx="310" cy="60"/>
              </a:xfrm>
            </p:grpSpPr>
            <p:sp>
              <p:nvSpPr>
                <p:cNvPr id="72803" name="Freeform 168"/>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804" name="Freeform 169"/>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63" name="Line 170"/>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64" name="Line 171"/>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72728" name="Group 172"/>
            <p:cNvGrpSpPr/>
            <p:nvPr/>
          </p:nvGrpSpPr>
          <p:grpSpPr bwMode="auto">
            <a:xfrm>
              <a:off x="6540422" y="1801934"/>
              <a:ext cx="931333" cy="355600"/>
              <a:chOff x="4396" y="1245"/>
              <a:chExt cx="672" cy="248"/>
            </a:xfrm>
          </p:grpSpPr>
          <p:sp>
            <p:nvSpPr>
              <p:cNvPr id="72789"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90"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91"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792" name="Group 176"/>
              <p:cNvGrpSpPr/>
              <p:nvPr/>
            </p:nvGrpSpPr>
            <p:grpSpPr bwMode="auto">
              <a:xfrm>
                <a:off x="4530" y="1287"/>
                <a:ext cx="377" cy="75"/>
                <a:chOff x="2468" y="1332"/>
                <a:chExt cx="310" cy="60"/>
              </a:xfrm>
            </p:grpSpPr>
            <p:sp>
              <p:nvSpPr>
                <p:cNvPr id="72795" name="Freeform 177"/>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796" name="Freeform 178"/>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72" name="Line 179"/>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73" name="Line 180"/>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72729" name="Group 181"/>
            <p:cNvGrpSpPr/>
            <p:nvPr/>
          </p:nvGrpSpPr>
          <p:grpSpPr bwMode="auto">
            <a:xfrm>
              <a:off x="6548889" y="2436934"/>
              <a:ext cx="931333" cy="355600"/>
              <a:chOff x="4396" y="1245"/>
              <a:chExt cx="672" cy="248"/>
            </a:xfrm>
          </p:grpSpPr>
          <p:sp>
            <p:nvSpPr>
              <p:cNvPr id="72781"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82"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83"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784" name="Group 185"/>
              <p:cNvGrpSpPr/>
              <p:nvPr/>
            </p:nvGrpSpPr>
            <p:grpSpPr bwMode="auto">
              <a:xfrm>
                <a:off x="4530" y="1287"/>
                <a:ext cx="377" cy="75"/>
                <a:chOff x="2468" y="1332"/>
                <a:chExt cx="310" cy="60"/>
              </a:xfrm>
            </p:grpSpPr>
            <p:sp>
              <p:nvSpPr>
                <p:cNvPr id="72787" name="Freeform 18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788" name="Freeform 18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81" name="Line 188"/>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82" name="Line 189"/>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72730" name="Group 190"/>
            <p:cNvGrpSpPr/>
            <p:nvPr/>
          </p:nvGrpSpPr>
          <p:grpSpPr bwMode="auto">
            <a:xfrm>
              <a:off x="7658022" y="2011484"/>
              <a:ext cx="931333" cy="355600"/>
              <a:chOff x="4396" y="1245"/>
              <a:chExt cx="672" cy="248"/>
            </a:xfrm>
          </p:grpSpPr>
          <p:sp>
            <p:nvSpPr>
              <p:cNvPr id="7277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7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7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776" name="Group 194"/>
              <p:cNvGrpSpPr/>
              <p:nvPr/>
            </p:nvGrpSpPr>
            <p:grpSpPr bwMode="auto">
              <a:xfrm>
                <a:off x="4530" y="1287"/>
                <a:ext cx="377" cy="75"/>
                <a:chOff x="2468" y="1332"/>
                <a:chExt cx="310" cy="60"/>
              </a:xfrm>
            </p:grpSpPr>
            <p:sp>
              <p:nvSpPr>
                <p:cNvPr id="72779" name="Freeform 19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780" name="Freeform 19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90" name="Line 197"/>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91" name="Line 198"/>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94" name="Group 200"/>
            <p:cNvGrpSpPr/>
            <p:nvPr/>
          </p:nvGrpSpPr>
          <p:grpSpPr bwMode="auto">
            <a:xfrm>
              <a:off x="8754454" y="3116382"/>
              <a:ext cx="1382182" cy="800100"/>
              <a:chOff x="4043" y="1956"/>
              <a:chExt cx="653" cy="504"/>
            </a:xfrm>
          </p:grpSpPr>
          <p:grpSp>
            <p:nvGrpSpPr>
              <p:cNvPr id="72761" name="Group 123"/>
              <p:cNvGrpSpPr/>
              <p:nvPr/>
            </p:nvGrpSpPr>
            <p:grpSpPr bwMode="auto">
              <a:xfrm rot="3346875">
                <a:off x="3958" y="2041"/>
                <a:ext cx="279" cy="109"/>
                <a:chOff x="5078" y="1860"/>
                <a:chExt cx="279" cy="109"/>
              </a:xfrm>
            </p:grpSpPr>
            <p:sp>
              <p:nvSpPr>
                <p:cNvPr id="105" name="Rectangle 124"/>
                <p:cNvSpPr>
                  <a:spLocks noChangeArrowheads="1"/>
                </p:cNvSpPr>
                <p:nvPr/>
              </p:nvSpPr>
              <p:spPr bwMode="auto">
                <a:xfrm>
                  <a:off x="5213" y="1861"/>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106" name="Rectangle 125"/>
                <p:cNvSpPr>
                  <a:spLocks noChangeArrowheads="1"/>
                </p:cNvSpPr>
                <p:nvPr/>
              </p:nvSpPr>
              <p:spPr bwMode="auto">
                <a:xfrm>
                  <a:off x="5078" y="1860"/>
                  <a:ext cx="167"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2762" name="Group 126"/>
              <p:cNvGrpSpPr/>
              <p:nvPr/>
            </p:nvGrpSpPr>
            <p:grpSpPr bwMode="auto">
              <a:xfrm rot="3215306">
                <a:off x="4155" y="2105"/>
                <a:ext cx="283" cy="108"/>
                <a:chOff x="5074" y="1860"/>
                <a:chExt cx="283" cy="108"/>
              </a:xfrm>
            </p:grpSpPr>
            <p:sp>
              <p:nvSpPr>
                <p:cNvPr id="103" name="Rectangle 127"/>
                <p:cNvSpPr>
                  <a:spLocks noChangeArrowheads="1"/>
                </p:cNvSpPr>
                <p:nvPr/>
              </p:nvSpPr>
              <p:spPr bwMode="auto">
                <a:xfrm>
                  <a:off x="5213" y="1860"/>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104" name="Rectangle 128"/>
                <p:cNvSpPr>
                  <a:spLocks noChangeArrowheads="1"/>
                </p:cNvSpPr>
                <p:nvPr/>
              </p:nvSpPr>
              <p:spPr bwMode="auto">
                <a:xfrm>
                  <a:off x="5074" y="1860"/>
                  <a:ext cx="167"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2763" name="Group 129"/>
              <p:cNvGrpSpPr/>
              <p:nvPr/>
            </p:nvGrpSpPr>
            <p:grpSpPr bwMode="auto">
              <a:xfrm rot="3051000">
                <a:off x="4381" y="2182"/>
                <a:ext cx="278" cy="108"/>
                <a:chOff x="5078" y="1860"/>
                <a:chExt cx="278" cy="108"/>
              </a:xfrm>
            </p:grpSpPr>
            <p:sp>
              <p:nvSpPr>
                <p:cNvPr id="101" name="Rectangle 130"/>
                <p:cNvSpPr>
                  <a:spLocks noChangeArrowheads="1"/>
                </p:cNvSpPr>
                <p:nvPr/>
              </p:nvSpPr>
              <p:spPr bwMode="auto">
                <a:xfrm>
                  <a:off x="5212" y="1860"/>
                  <a:ext cx="144" cy="108"/>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102" name="Rectangle 131"/>
                <p:cNvSpPr>
                  <a:spLocks noChangeArrowheads="1"/>
                </p:cNvSpPr>
                <p:nvPr/>
              </p:nvSpPr>
              <p:spPr bwMode="auto">
                <a:xfrm>
                  <a:off x="5078" y="1860"/>
                  <a:ext cx="167" cy="108"/>
                </a:xfrm>
                <a:prstGeom prst="rect">
                  <a:avLst/>
                </a:prstGeom>
                <a:solidFill>
                  <a:srgbClr val="FF0000"/>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98" name="Line 133"/>
              <p:cNvSpPr>
                <a:spLocks noChangeShapeType="1"/>
              </p:cNvSpPr>
              <p:nvPr/>
            </p:nvSpPr>
            <p:spPr bwMode="auto">
              <a:xfrm>
                <a:off x="4184" y="2216"/>
                <a:ext cx="84" cy="1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99" name="Line 134"/>
              <p:cNvSpPr>
                <a:spLocks noChangeShapeType="1"/>
              </p:cNvSpPr>
              <p:nvPr/>
            </p:nvSpPr>
            <p:spPr bwMode="auto">
              <a:xfrm>
                <a:off x="4388" y="2278"/>
                <a:ext cx="82" cy="112"/>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00" name="Line 135"/>
              <p:cNvSpPr>
                <a:spLocks noChangeShapeType="1"/>
              </p:cNvSpPr>
              <p:nvPr/>
            </p:nvSpPr>
            <p:spPr bwMode="auto">
              <a:xfrm>
                <a:off x="4620" y="2350"/>
                <a:ext cx="76" cy="11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grpSp>
          <p:nvGrpSpPr>
            <p:cNvPr id="72732" name="Group 201"/>
            <p:cNvGrpSpPr/>
            <p:nvPr/>
          </p:nvGrpSpPr>
          <p:grpSpPr bwMode="auto">
            <a:xfrm>
              <a:off x="9122755" y="3897434"/>
              <a:ext cx="931333" cy="355600"/>
              <a:chOff x="4396" y="1245"/>
              <a:chExt cx="672" cy="248"/>
            </a:xfrm>
          </p:grpSpPr>
          <p:sp>
            <p:nvSpPr>
              <p:cNvPr id="72753"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54"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55"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756" name="Group 205"/>
              <p:cNvGrpSpPr/>
              <p:nvPr/>
            </p:nvGrpSpPr>
            <p:grpSpPr bwMode="auto">
              <a:xfrm>
                <a:off x="4530" y="1287"/>
                <a:ext cx="377" cy="75"/>
                <a:chOff x="2468" y="1332"/>
                <a:chExt cx="310" cy="60"/>
              </a:xfrm>
            </p:grpSpPr>
            <p:sp>
              <p:nvSpPr>
                <p:cNvPr id="72759" name="Freeform 206"/>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760" name="Freeform 207"/>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112" name="Line 208"/>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113" name="Line 209"/>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72733" name="Group 210"/>
            <p:cNvGrpSpPr/>
            <p:nvPr/>
          </p:nvGrpSpPr>
          <p:grpSpPr bwMode="auto">
            <a:xfrm>
              <a:off x="7918371" y="4965821"/>
              <a:ext cx="931333" cy="355600"/>
              <a:chOff x="4396" y="1245"/>
              <a:chExt cx="672" cy="248"/>
            </a:xfrm>
          </p:grpSpPr>
          <p:sp>
            <p:nvSpPr>
              <p:cNvPr id="72745" name="Oval 407"/>
              <p:cNvSpPr>
                <a:spLocks noChangeArrowheads="1"/>
              </p:cNvSpPr>
              <p:nvPr/>
            </p:nvSpPr>
            <p:spPr bwMode="auto">
              <a:xfrm>
                <a:off x="4399" y="1355"/>
                <a:ext cx="666" cy="138"/>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46" name="Rectangle 410"/>
              <p:cNvSpPr>
                <a:spLocks noChangeArrowheads="1"/>
              </p:cNvSpPr>
              <p:nvPr/>
            </p:nvSpPr>
            <p:spPr bwMode="auto">
              <a:xfrm>
                <a:off x="4399" y="1339"/>
                <a:ext cx="669" cy="86"/>
              </a:xfrm>
              <a:prstGeom prst="rect">
                <a:avLst/>
              </a:prstGeom>
              <a:gradFill rotWithShape="1">
                <a:gsLst>
                  <a:gs pos="0">
                    <a:srgbClr val="CCCCFF"/>
                  </a:gs>
                  <a:gs pos="100000">
                    <a:srgbClr val="FFFFFF"/>
                  </a:gs>
                </a:gsLst>
                <a:lin ang="0" scaled="1"/>
              </a:gradFill>
              <a:ln>
                <a:noFill/>
              </a:ln>
              <a:extLst>
                <a:ext uri="{91240B29-F687-4F45-9708-019B960494DF}">
                  <a14:hiddenLine xmlns:a14="http://schemas.microsoft.com/office/drawing/2010/main" w="12700">
                    <a:solidFill>
                      <a:srgbClr val="000000"/>
                    </a:solidFill>
                    <a:miter lim="800000"/>
                    <a:headEnd/>
                    <a:tailEnd/>
                  </a14:hiddenLine>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sp>
            <p:nvSpPr>
              <p:cNvPr id="72747" name="Oval 411"/>
              <p:cNvSpPr>
                <a:spLocks noChangeArrowheads="1"/>
              </p:cNvSpPr>
              <p:nvPr/>
            </p:nvSpPr>
            <p:spPr bwMode="auto">
              <a:xfrm>
                <a:off x="4396" y="1245"/>
                <a:ext cx="667" cy="162"/>
              </a:xfrm>
              <a:prstGeom prst="ellipse">
                <a:avLst/>
              </a:prstGeom>
              <a:gradFill rotWithShape="1">
                <a:gsLst>
                  <a:gs pos="0">
                    <a:srgbClr val="CCCCFF"/>
                  </a:gs>
                  <a:gs pos="100000">
                    <a:srgbClr val="FFFFFF"/>
                  </a:gs>
                </a:gsLst>
                <a:lin ang="0" scaled="1"/>
              </a:gradFill>
              <a:ln w="19050">
                <a:solidFill>
                  <a:srgbClr val="000000"/>
                </a:solidFill>
                <a:round/>
              </a:ln>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400">
                  <a:solidFill>
                    <a:srgbClr val="000000"/>
                  </a:solidFill>
                  <a:ea typeface="MS PGothic" panose="020B0600070205080204" pitchFamily="34" charset="-128"/>
                  <a:cs typeface="Arial" panose="020B0604020202090204" pitchFamily="34" charset="0"/>
                </a:endParaRPr>
              </a:p>
            </p:txBody>
          </p:sp>
          <p:grpSp>
            <p:nvGrpSpPr>
              <p:cNvPr id="72748" name="Group 214"/>
              <p:cNvGrpSpPr/>
              <p:nvPr/>
            </p:nvGrpSpPr>
            <p:grpSpPr bwMode="auto">
              <a:xfrm>
                <a:off x="4530" y="1287"/>
                <a:ext cx="377" cy="75"/>
                <a:chOff x="2468" y="1332"/>
                <a:chExt cx="310" cy="60"/>
              </a:xfrm>
            </p:grpSpPr>
            <p:sp>
              <p:nvSpPr>
                <p:cNvPr id="72751" name="Freeform 215"/>
                <p:cNvSpPr/>
                <p:nvPr/>
              </p:nvSpPr>
              <p:spPr bwMode="auto">
                <a:xfrm>
                  <a:off x="2468" y="1332"/>
                  <a:ext cx="310" cy="60"/>
                </a:xfrm>
                <a:custGeom>
                  <a:avLst/>
                  <a:gdLst>
                    <a:gd name="T0" fmla="*/ 0 w 310"/>
                    <a:gd name="T1" fmla="*/ 60 h 60"/>
                    <a:gd name="T2" fmla="*/ 96 w 310"/>
                    <a:gd name="T3" fmla="*/ 60 h 60"/>
                    <a:gd name="T4" fmla="*/ 192 w 310"/>
                    <a:gd name="T5" fmla="*/ 0 h 60"/>
                    <a:gd name="T6" fmla="*/ 310 w 310"/>
                    <a:gd name="T7" fmla="*/ 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0" h="60">
                      <a:moveTo>
                        <a:pt x="0" y="60"/>
                      </a:moveTo>
                      <a:lnTo>
                        <a:pt x="96" y="60"/>
                      </a:lnTo>
                      <a:lnTo>
                        <a:pt x="192" y="0"/>
                      </a:lnTo>
                      <a:lnTo>
                        <a:pt x="310" y="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72752" name="Freeform 216"/>
                <p:cNvSpPr/>
                <p:nvPr/>
              </p:nvSpPr>
              <p:spPr bwMode="auto">
                <a:xfrm>
                  <a:off x="2482" y="1332"/>
                  <a:ext cx="282" cy="60"/>
                </a:xfrm>
                <a:custGeom>
                  <a:avLst/>
                  <a:gdLst>
                    <a:gd name="T0" fmla="*/ 0 w 282"/>
                    <a:gd name="T1" fmla="*/ 0 h 60"/>
                    <a:gd name="T2" fmla="*/ 96 w 282"/>
                    <a:gd name="T3" fmla="*/ 0 h 60"/>
                    <a:gd name="T4" fmla="*/ 192 w 282"/>
                    <a:gd name="T5" fmla="*/ 60 h 60"/>
                    <a:gd name="T6" fmla="*/ 282 w 282"/>
                    <a:gd name="T7" fmla="*/ 60 h 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82" h="60">
                      <a:moveTo>
                        <a:pt x="0" y="0"/>
                      </a:moveTo>
                      <a:lnTo>
                        <a:pt x="96" y="0"/>
                      </a:lnTo>
                      <a:lnTo>
                        <a:pt x="192" y="60"/>
                      </a:lnTo>
                      <a:lnTo>
                        <a:pt x="282" y="60"/>
                      </a:lnTo>
                    </a:path>
                  </a:pathLst>
                </a:custGeom>
                <a:noFill/>
                <a:ln w="19050" cmpd="sng">
                  <a:solidFill>
                    <a:srgbClr val="000000"/>
                  </a:solidFill>
                  <a:round/>
                </a:ln>
                <a:effectLst/>
                <a:extLst>
                  <a:ext uri="{909E8E84-426E-40DD-AFC4-6F175D3DCCD1}">
                    <a14:hiddenFill xmlns:a14="http://schemas.microsoft.com/office/drawing/2010/main">
                      <a:solidFill>
                        <a:srgbClr val="00CC99"/>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121" name="Line 217"/>
              <p:cNvSpPr>
                <a:spLocks noChangeShapeType="1"/>
              </p:cNvSpPr>
              <p:nvPr/>
            </p:nvSpPr>
            <p:spPr bwMode="auto">
              <a:xfrm>
                <a:off x="4399" y="1321"/>
                <a:ext cx="0" cy="109"/>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sp>
            <p:nvSpPr>
              <p:cNvPr id="122" name="Line 218"/>
              <p:cNvSpPr>
                <a:spLocks noChangeShapeType="1"/>
              </p:cNvSpPr>
              <p:nvPr/>
            </p:nvSpPr>
            <p:spPr bwMode="auto">
              <a:xfrm>
                <a:off x="5063" y="1326"/>
                <a:ext cx="0" cy="107"/>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algn="ctr" eaLnBrk="0" hangingPunct="0">
                  <a:defRPr/>
                </a:pPr>
                <a:endParaRPr lang="en-US">
                  <a:solidFill>
                    <a:srgbClr val="000000"/>
                  </a:solidFill>
                  <a:ea typeface="MS PGothic" charset="0"/>
                </a:endParaRPr>
              </a:p>
            </p:txBody>
          </p:sp>
        </p:grpSp>
        <p:grpSp>
          <p:nvGrpSpPr>
            <p:cNvPr id="72734" name="Group 221"/>
            <p:cNvGrpSpPr/>
            <p:nvPr/>
          </p:nvGrpSpPr>
          <p:grpSpPr bwMode="auto">
            <a:xfrm>
              <a:off x="6534071" y="4411785"/>
              <a:ext cx="984251" cy="1385887"/>
              <a:chOff x="2345" y="1140"/>
              <a:chExt cx="528" cy="1084"/>
            </a:xfrm>
          </p:grpSpPr>
          <p:sp>
            <p:nvSpPr>
              <p:cNvPr id="126" name="Line 222"/>
              <p:cNvSpPr>
                <a:spLocks noChangeShapeType="1"/>
              </p:cNvSpPr>
              <p:nvPr/>
            </p:nvSpPr>
            <p:spPr bwMode="auto">
              <a:xfrm flipV="1">
                <a:off x="2811" y="1459"/>
                <a:ext cx="62" cy="5"/>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27" name="Line 223"/>
              <p:cNvSpPr>
                <a:spLocks noChangeShapeType="1"/>
              </p:cNvSpPr>
              <p:nvPr/>
            </p:nvSpPr>
            <p:spPr bwMode="auto">
              <a:xfrm flipV="1">
                <a:off x="2811" y="1967"/>
                <a:ext cx="62" cy="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28" name="Line 224"/>
              <p:cNvSpPr>
                <a:spLocks noChangeShapeType="1"/>
              </p:cNvSpPr>
              <p:nvPr/>
            </p:nvSpPr>
            <p:spPr bwMode="auto">
              <a:xfrm>
                <a:off x="2868" y="1455"/>
                <a:ext cx="0" cy="509"/>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grpSp>
            <p:nvGrpSpPr>
              <p:cNvPr id="72738" name="Group 225"/>
              <p:cNvGrpSpPr/>
              <p:nvPr/>
            </p:nvGrpSpPr>
            <p:grpSpPr bwMode="auto">
              <a:xfrm>
                <a:off x="2345" y="1140"/>
                <a:ext cx="503" cy="444"/>
                <a:chOff x="-44" y="1473"/>
                <a:chExt cx="981" cy="1105"/>
              </a:xfrm>
            </p:grpSpPr>
            <p:pic>
              <p:nvPicPr>
                <p:cNvPr id="72743" name="Picture 226"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44" name="Freeform 227"/>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sp>
            <p:nvSpPr>
              <p:cNvPr id="130" name="Text Box 228"/>
              <p:cNvSpPr txBox="1">
                <a:spLocks noChangeArrowheads="1"/>
              </p:cNvSpPr>
              <p:nvPr/>
            </p:nvSpPr>
            <p:spPr bwMode="auto">
              <a:xfrm rot="5400000">
                <a:off x="2461" y="1574"/>
                <a:ext cx="424" cy="28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r>
                  <a:rPr lang="en-US" altLang="zh-CN">
                    <a:solidFill>
                      <a:srgbClr val="000000"/>
                    </a:solidFill>
                    <a:latin typeface="Arial" panose="020B0604020202090204" pitchFamily="34" charset="0"/>
                    <a:ea typeface="MS PGothic" panose="020B0600070205080204" pitchFamily="34" charset="-128"/>
                  </a:rPr>
                  <a:t>…</a:t>
                </a:r>
                <a:endParaRPr lang="en-US" altLang="zh-CN">
                  <a:solidFill>
                    <a:srgbClr val="000000"/>
                  </a:solidFill>
                  <a:latin typeface="Arial" panose="020B0604020202090204" pitchFamily="34" charset="0"/>
                  <a:ea typeface="MS PGothic" panose="020B0600070205080204" pitchFamily="34" charset="-128"/>
                </a:endParaRPr>
              </a:p>
            </p:txBody>
          </p:sp>
          <p:grpSp>
            <p:nvGrpSpPr>
              <p:cNvPr id="72740" name="Group 229"/>
              <p:cNvGrpSpPr/>
              <p:nvPr/>
            </p:nvGrpSpPr>
            <p:grpSpPr bwMode="auto">
              <a:xfrm>
                <a:off x="2357" y="1780"/>
                <a:ext cx="503" cy="444"/>
                <a:chOff x="-44" y="1473"/>
                <a:chExt cx="981" cy="1105"/>
              </a:xfrm>
            </p:grpSpPr>
            <p:pic>
              <p:nvPicPr>
                <p:cNvPr id="72741" name="Picture 230" descr="desktop_computer_stylized_medium"/>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flipH="1">
                  <a:off x="-44" y="1473"/>
                  <a:ext cx="981" cy="1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2742" name="Freeform 231"/>
                <p:cNvSpPr/>
                <p:nvPr/>
              </p:nvSpPr>
              <p:spPr bwMode="auto">
                <a:xfrm flipH="1">
                  <a:off x="374" y="1579"/>
                  <a:ext cx="477" cy="506"/>
                </a:xfrm>
                <a:custGeom>
                  <a:avLst/>
                  <a:gdLst>
                    <a:gd name="T0" fmla="*/ 0 w 356"/>
                    <a:gd name="T1" fmla="*/ 0 h 368"/>
                    <a:gd name="T2" fmla="*/ 13459 w 356"/>
                    <a:gd name="T3" fmla="*/ 887 h 368"/>
                    <a:gd name="T4" fmla="*/ 15967 w 356"/>
                    <a:gd name="T5" fmla="*/ 18491 h 368"/>
                    <a:gd name="T6" fmla="*/ 3519 w 356"/>
                    <a:gd name="T7" fmla="*/ 23125 h 368"/>
                    <a:gd name="T8" fmla="*/ 0 w 356"/>
                    <a:gd name="T9" fmla="*/ 0 h 36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6" h="368">
                      <a:moveTo>
                        <a:pt x="0" y="0"/>
                      </a:moveTo>
                      <a:lnTo>
                        <a:pt x="300" y="14"/>
                      </a:lnTo>
                      <a:lnTo>
                        <a:pt x="356" y="294"/>
                      </a:lnTo>
                      <a:lnTo>
                        <a:pt x="78" y="368"/>
                      </a:lnTo>
                      <a:lnTo>
                        <a:pt x="0" y="0"/>
                      </a:lnTo>
                      <a:close/>
                    </a:path>
                  </a:pathLst>
                </a:custGeom>
                <a:gradFill rotWithShape="1">
                  <a:gsLst>
                    <a:gs pos="0">
                      <a:srgbClr val="000099"/>
                    </a:gs>
                    <a:gs pos="100000">
                      <a:schemeClr val="bg1"/>
                    </a:gs>
                  </a:gsLst>
                  <a:lin ang="2700000" scaled="1"/>
                </a:gradFill>
                <a:ln>
                  <a:noFill/>
                </a:ln>
                <a:effectLst/>
                <a:extLst>
                  <a:ext uri="{91240B29-F687-4F45-9708-019B960494DF}">
                    <a14:hiddenLine xmlns:a14="http://schemas.microsoft.com/office/drawing/2010/main" w="9525">
                      <a:solidFill>
                        <a:schemeClr val="tx1"/>
                      </a:solidFill>
                      <a:prstDash val="solid"/>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grpSp>
        </p:grpSp>
      </p:grpSp>
    </p:spTree>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标题 1"/>
          <p:cNvSpPr>
            <a:spLocks noGrp="1"/>
          </p:cNvSpPr>
          <p:nvPr>
            <p:ph type="title" idx="4294967295"/>
          </p:nvPr>
        </p:nvSpPr>
        <p:spPr>
          <a:xfrm>
            <a:off x="0" y="460095"/>
            <a:ext cx="12192000" cy="1143000"/>
          </a:xfrm>
          <a:prstGeom prst="rect">
            <a:avLst/>
          </a:prstGeom>
        </p:spPr>
        <p:txBody>
          <a:bodyPr/>
          <a:lstStyle/>
          <a:p>
            <a:pPr algn="ctr"/>
            <a:r>
              <a:rPr lang="zh-CN" altLang="en-US" dirty="0"/>
              <a:t>分片的例子</a:t>
            </a:r>
            <a:endParaRPr lang="zh-CN" altLang="en-US" dirty="0"/>
          </a:p>
        </p:txBody>
      </p:sp>
      <p:grpSp>
        <p:nvGrpSpPr>
          <p:cNvPr id="73732" name="Group 4"/>
          <p:cNvGrpSpPr/>
          <p:nvPr/>
        </p:nvGrpSpPr>
        <p:grpSpPr bwMode="auto">
          <a:xfrm>
            <a:off x="4794251" y="1527176"/>
            <a:ext cx="5664200" cy="665163"/>
            <a:chOff x="3006" y="1205"/>
            <a:chExt cx="2676" cy="419"/>
          </a:xfrm>
        </p:grpSpPr>
        <p:sp>
          <p:nvSpPr>
            <p:cNvPr id="6" name="Rectangle 5"/>
            <p:cNvSpPr>
              <a:spLocks noChangeArrowheads="1"/>
            </p:cNvSpPr>
            <p:nvPr/>
          </p:nvSpPr>
          <p:spPr bwMode="auto">
            <a:xfrm>
              <a:off x="3048" y="1212"/>
              <a:ext cx="2634" cy="342"/>
            </a:xfrm>
            <a:prstGeom prst="rect">
              <a:avLst/>
            </a:prstGeom>
            <a:solidFill>
              <a:schemeClr val="accent2"/>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7" name="Rectangle 6"/>
            <p:cNvSpPr>
              <a:spLocks noChangeArrowheads="1"/>
            </p:cNvSpPr>
            <p:nvPr/>
          </p:nvSpPr>
          <p:spPr bwMode="auto">
            <a:xfrm>
              <a:off x="3006" y="1242"/>
              <a:ext cx="2634" cy="34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8" name="Text Box 7"/>
            <p:cNvSpPr txBox="1">
              <a:spLocks noChangeArrowheads="1"/>
            </p:cNvSpPr>
            <p:nvPr/>
          </p:nvSpPr>
          <p:spPr bwMode="auto">
            <a:xfrm>
              <a:off x="3767" y="1205"/>
              <a:ext cx="20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ID</a:t>
              </a:r>
              <a:endParaRPr lang="en-US">
                <a:solidFill>
                  <a:srgbClr val="000000"/>
                </a:solidFill>
              </a:endParaRPr>
            </a:p>
            <a:p>
              <a:pPr algn="ctr" eaLnBrk="0" hangingPunct="0">
                <a:defRPr/>
              </a:pPr>
              <a:r>
                <a:rPr lang="en-US">
                  <a:solidFill>
                    <a:srgbClr val="000000"/>
                  </a:solidFill>
                </a:rPr>
                <a:t>=x</a:t>
              </a:r>
              <a:endParaRPr lang="en-US">
                <a:solidFill>
                  <a:srgbClr val="000000"/>
                </a:solidFill>
              </a:endParaRPr>
            </a:p>
          </p:txBody>
        </p:sp>
        <p:sp>
          <p:nvSpPr>
            <p:cNvPr id="9" name="Text Box 8"/>
            <p:cNvSpPr txBox="1">
              <a:spLocks noChangeArrowheads="1"/>
            </p:cNvSpPr>
            <p:nvPr/>
          </p:nvSpPr>
          <p:spPr bwMode="auto">
            <a:xfrm>
              <a:off x="4706" y="1217"/>
              <a:ext cx="35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offset</a:t>
              </a:r>
              <a:endParaRPr lang="en-US">
                <a:solidFill>
                  <a:srgbClr val="000000"/>
                </a:solidFill>
              </a:endParaRPr>
            </a:p>
            <a:p>
              <a:pPr algn="ctr" eaLnBrk="0" hangingPunct="0">
                <a:defRPr/>
              </a:pPr>
              <a:r>
                <a:rPr lang="en-US">
                  <a:solidFill>
                    <a:srgbClr val="000000"/>
                  </a:solidFill>
                </a:rPr>
                <a:t>=0</a:t>
              </a:r>
              <a:endParaRPr lang="en-US">
                <a:solidFill>
                  <a:srgbClr val="000000"/>
                </a:solidFill>
              </a:endParaRPr>
            </a:p>
          </p:txBody>
        </p:sp>
        <p:sp>
          <p:nvSpPr>
            <p:cNvPr id="10" name="Text Box 9"/>
            <p:cNvSpPr txBox="1">
              <a:spLocks noChangeArrowheads="1"/>
            </p:cNvSpPr>
            <p:nvPr/>
          </p:nvSpPr>
          <p:spPr bwMode="auto">
            <a:xfrm>
              <a:off x="4090" y="1217"/>
              <a:ext cx="45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fragflag</a:t>
              </a:r>
              <a:endParaRPr lang="en-US">
                <a:solidFill>
                  <a:srgbClr val="000000"/>
                </a:solidFill>
              </a:endParaRPr>
            </a:p>
            <a:p>
              <a:pPr algn="ctr" eaLnBrk="0" hangingPunct="0">
                <a:defRPr/>
              </a:pPr>
              <a:r>
                <a:rPr lang="en-US">
                  <a:solidFill>
                    <a:srgbClr val="000000"/>
                  </a:solidFill>
                </a:rPr>
                <a:t>=0</a:t>
              </a:r>
              <a:endParaRPr lang="en-US">
                <a:solidFill>
                  <a:srgbClr val="000000"/>
                </a:solidFill>
              </a:endParaRPr>
            </a:p>
          </p:txBody>
        </p:sp>
        <p:sp>
          <p:nvSpPr>
            <p:cNvPr id="11" name="Text Box 10"/>
            <p:cNvSpPr txBox="1">
              <a:spLocks noChangeArrowheads="1"/>
            </p:cNvSpPr>
            <p:nvPr/>
          </p:nvSpPr>
          <p:spPr bwMode="auto">
            <a:xfrm>
              <a:off x="3293" y="1205"/>
              <a:ext cx="393"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length</a:t>
              </a:r>
              <a:endParaRPr lang="en-US">
                <a:solidFill>
                  <a:srgbClr val="000000"/>
                </a:solidFill>
              </a:endParaRPr>
            </a:p>
            <a:p>
              <a:pPr algn="ctr" eaLnBrk="0" hangingPunct="0">
                <a:defRPr/>
              </a:pPr>
              <a:r>
                <a:rPr lang="en-US">
                  <a:solidFill>
                    <a:srgbClr val="000000"/>
                  </a:solidFill>
                </a:rPr>
                <a:t>=4000</a:t>
              </a:r>
              <a:endParaRPr lang="en-US">
                <a:solidFill>
                  <a:srgbClr val="000000"/>
                </a:solidFill>
              </a:endParaRPr>
            </a:p>
          </p:txBody>
        </p:sp>
        <p:sp>
          <p:nvSpPr>
            <p:cNvPr id="12" name="Line 11"/>
            <p:cNvSpPr>
              <a:spLocks noChangeShapeType="1"/>
            </p:cNvSpPr>
            <p:nvPr/>
          </p:nvSpPr>
          <p:spPr bwMode="auto">
            <a:xfrm>
              <a:off x="3246"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3" name="Line 12"/>
            <p:cNvSpPr>
              <a:spLocks noChangeShapeType="1"/>
            </p:cNvSpPr>
            <p:nvPr/>
          </p:nvSpPr>
          <p:spPr bwMode="auto">
            <a:xfrm>
              <a:off x="3750"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4" name="Line 13"/>
            <p:cNvSpPr>
              <a:spLocks noChangeShapeType="1"/>
            </p:cNvSpPr>
            <p:nvPr/>
          </p:nvSpPr>
          <p:spPr bwMode="auto">
            <a:xfrm>
              <a:off x="4020" y="1254"/>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5" name="Line 14"/>
            <p:cNvSpPr>
              <a:spLocks noChangeShapeType="1"/>
            </p:cNvSpPr>
            <p:nvPr/>
          </p:nvSpPr>
          <p:spPr bwMode="auto">
            <a:xfrm>
              <a:off x="4638"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6" name="Line 15"/>
            <p:cNvSpPr>
              <a:spLocks noChangeShapeType="1"/>
            </p:cNvSpPr>
            <p:nvPr/>
          </p:nvSpPr>
          <p:spPr bwMode="auto">
            <a:xfrm>
              <a:off x="5112"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17" name="Rectangle 16"/>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18" name="Group 70"/>
          <p:cNvGrpSpPr/>
          <p:nvPr/>
        </p:nvGrpSpPr>
        <p:grpSpPr bwMode="auto">
          <a:xfrm>
            <a:off x="4946650" y="2290764"/>
            <a:ext cx="6248400" cy="3282949"/>
            <a:chOff x="2337" y="1443"/>
            <a:chExt cx="2952" cy="2068"/>
          </a:xfrm>
        </p:grpSpPr>
        <p:grpSp>
          <p:nvGrpSpPr>
            <p:cNvPr id="73739" name="Group 17"/>
            <p:cNvGrpSpPr/>
            <p:nvPr/>
          </p:nvGrpSpPr>
          <p:grpSpPr bwMode="auto">
            <a:xfrm>
              <a:off x="2613" y="2066"/>
              <a:ext cx="2676" cy="419"/>
              <a:chOff x="3006" y="1205"/>
              <a:chExt cx="2676" cy="419"/>
            </a:xfrm>
          </p:grpSpPr>
          <p:sp>
            <p:nvSpPr>
              <p:cNvPr id="50" name="Rectangle 18"/>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51" name="Rectangle 19"/>
              <p:cNvSpPr>
                <a:spLocks noChangeArrowheads="1"/>
              </p:cNvSpPr>
              <p:nvPr/>
            </p:nvSpPr>
            <p:spPr bwMode="auto">
              <a:xfrm>
                <a:off x="3006" y="1242"/>
                <a:ext cx="2634" cy="34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52" name="Text Box 20"/>
              <p:cNvSpPr txBox="1">
                <a:spLocks noChangeArrowheads="1"/>
              </p:cNvSpPr>
              <p:nvPr/>
            </p:nvSpPr>
            <p:spPr bwMode="auto">
              <a:xfrm>
                <a:off x="3767" y="1205"/>
                <a:ext cx="20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ID</a:t>
                </a:r>
                <a:endParaRPr lang="en-US">
                  <a:solidFill>
                    <a:srgbClr val="000000"/>
                  </a:solidFill>
                </a:endParaRPr>
              </a:p>
              <a:p>
                <a:pPr algn="ctr" eaLnBrk="0" hangingPunct="0">
                  <a:defRPr/>
                </a:pPr>
                <a:r>
                  <a:rPr lang="en-US">
                    <a:solidFill>
                      <a:srgbClr val="000000"/>
                    </a:solidFill>
                  </a:rPr>
                  <a:t>=x</a:t>
                </a:r>
                <a:endParaRPr lang="en-US">
                  <a:solidFill>
                    <a:srgbClr val="000000"/>
                  </a:solidFill>
                </a:endParaRPr>
              </a:p>
            </p:txBody>
          </p:sp>
          <p:sp>
            <p:nvSpPr>
              <p:cNvPr id="53" name="Text Box 21"/>
              <p:cNvSpPr txBox="1">
                <a:spLocks noChangeArrowheads="1"/>
              </p:cNvSpPr>
              <p:nvPr/>
            </p:nvSpPr>
            <p:spPr bwMode="auto">
              <a:xfrm>
                <a:off x="4706" y="1217"/>
                <a:ext cx="35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offset</a:t>
                </a:r>
                <a:endParaRPr lang="en-US">
                  <a:solidFill>
                    <a:srgbClr val="000000"/>
                  </a:solidFill>
                </a:endParaRPr>
              </a:p>
              <a:p>
                <a:pPr algn="ctr" eaLnBrk="0" hangingPunct="0">
                  <a:defRPr/>
                </a:pPr>
                <a:r>
                  <a:rPr lang="en-US">
                    <a:solidFill>
                      <a:srgbClr val="000000"/>
                    </a:solidFill>
                  </a:rPr>
                  <a:t>=0</a:t>
                </a:r>
                <a:endParaRPr lang="en-US">
                  <a:solidFill>
                    <a:srgbClr val="000000"/>
                  </a:solidFill>
                </a:endParaRPr>
              </a:p>
            </p:txBody>
          </p:sp>
          <p:sp>
            <p:nvSpPr>
              <p:cNvPr id="54" name="Text Box 22"/>
              <p:cNvSpPr txBox="1">
                <a:spLocks noChangeArrowheads="1"/>
              </p:cNvSpPr>
              <p:nvPr/>
            </p:nvSpPr>
            <p:spPr bwMode="auto">
              <a:xfrm>
                <a:off x="4090" y="1217"/>
                <a:ext cx="45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fragflag</a:t>
                </a:r>
                <a:endParaRPr lang="en-US">
                  <a:solidFill>
                    <a:srgbClr val="000000"/>
                  </a:solidFill>
                </a:endParaRPr>
              </a:p>
              <a:p>
                <a:pPr algn="ctr" eaLnBrk="0" hangingPunct="0">
                  <a:defRPr/>
                </a:pPr>
                <a:r>
                  <a:rPr lang="en-US">
                    <a:solidFill>
                      <a:srgbClr val="000000"/>
                    </a:solidFill>
                  </a:rPr>
                  <a:t>=1</a:t>
                </a:r>
                <a:endParaRPr lang="en-US">
                  <a:solidFill>
                    <a:srgbClr val="000000"/>
                  </a:solidFill>
                </a:endParaRPr>
              </a:p>
            </p:txBody>
          </p:sp>
          <p:sp>
            <p:nvSpPr>
              <p:cNvPr id="55" name="Text Box 23"/>
              <p:cNvSpPr txBox="1">
                <a:spLocks noChangeArrowheads="1"/>
              </p:cNvSpPr>
              <p:nvPr/>
            </p:nvSpPr>
            <p:spPr bwMode="auto">
              <a:xfrm>
                <a:off x="3293" y="1205"/>
                <a:ext cx="393"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length</a:t>
                </a:r>
                <a:endParaRPr lang="en-US">
                  <a:solidFill>
                    <a:srgbClr val="000000"/>
                  </a:solidFill>
                </a:endParaRPr>
              </a:p>
              <a:p>
                <a:pPr algn="ctr" eaLnBrk="0" hangingPunct="0">
                  <a:defRPr/>
                </a:pPr>
                <a:r>
                  <a:rPr lang="en-US">
                    <a:solidFill>
                      <a:srgbClr val="000000"/>
                    </a:solidFill>
                  </a:rPr>
                  <a:t>=1500</a:t>
                </a:r>
                <a:endParaRPr lang="en-US">
                  <a:solidFill>
                    <a:srgbClr val="000000"/>
                  </a:solidFill>
                </a:endParaRPr>
              </a:p>
            </p:txBody>
          </p:sp>
          <p:sp>
            <p:nvSpPr>
              <p:cNvPr id="56" name="Line 24"/>
              <p:cNvSpPr>
                <a:spLocks noChangeShapeType="1"/>
              </p:cNvSpPr>
              <p:nvPr/>
            </p:nvSpPr>
            <p:spPr bwMode="auto">
              <a:xfrm>
                <a:off x="3246"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57" name="Line 25"/>
              <p:cNvSpPr>
                <a:spLocks noChangeShapeType="1"/>
              </p:cNvSpPr>
              <p:nvPr/>
            </p:nvSpPr>
            <p:spPr bwMode="auto">
              <a:xfrm>
                <a:off x="3750"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58" name="Line 26"/>
              <p:cNvSpPr>
                <a:spLocks noChangeShapeType="1"/>
              </p:cNvSpPr>
              <p:nvPr/>
            </p:nvSpPr>
            <p:spPr bwMode="auto">
              <a:xfrm>
                <a:off x="4020" y="1254"/>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59" name="Line 27"/>
              <p:cNvSpPr>
                <a:spLocks noChangeShapeType="1"/>
              </p:cNvSpPr>
              <p:nvPr/>
            </p:nvSpPr>
            <p:spPr bwMode="auto">
              <a:xfrm>
                <a:off x="4638"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60" name="Line 28"/>
              <p:cNvSpPr>
                <a:spLocks noChangeShapeType="1"/>
              </p:cNvSpPr>
              <p:nvPr/>
            </p:nvSpPr>
            <p:spPr bwMode="auto">
              <a:xfrm>
                <a:off x="5112"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61" name="Rectangle 29"/>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3740" name="Group 30"/>
            <p:cNvGrpSpPr/>
            <p:nvPr/>
          </p:nvGrpSpPr>
          <p:grpSpPr bwMode="auto">
            <a:xfrm>
              <a:off x="2613" y="2570"/>
              <a:ext cx="2676" cy="419"/>
              <a:chOff x="3006" y="1205"/>
              <a:chExt cx="2676" cy="419"/>
            </a:xfrm>
          </p:grpSpPr>
          <p:sp>
            <p:nvSpPr>
              <p:cNvPr id="38" name="Rectangle 31"/>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39" name="Rectangle 32"/>
              <p:cNvSpPr>
                <a:spLocks noChangeArrowheads="1"/>
              </p:cNvSpPr>
              <p:nvPr/>
            </p:nvSpPr>
            <p:spPr bwMode="auto">
              <a:xfrm>
                <a:off x="3006" y="1242"/>
                <a:ext cx="2634" cy="34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0" name="Text Box 33"/>
              <p:cNvSpPr txBox="1">
                <a:spLocks noChangeArrowheads="1"/>
              </p:cNvSpPr>
              <p:nvPr/>
            </p:nvSpPr>
            <p:spPr bwMode="auto">
              <a:xfrm>
                <a:off x="3767" y="1205"/>
                <a:ext cx="20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ID</a:t>
                </a:r>
                <a:endParaRPr lang="en-US">
                  <a:solidFill>
                    <a:srgbClr val="000000"/>
                  </a:solidFill>
                </a:endParaRPr>
              </a:p>
              <a:p>
                <a:pPr algn="ctr" eaLnBrk="0" hangingPunct="0">
                  <a:defRPr/>
                </a:pPr>
                <a:r>
                  <a:rPr lang="en-US">
                    <a:solidFill>
                      <a:srgbClr val="000000"/>
                    </a:solidFill>
                  </a:rPr>
                  <a:t>=x</a:t>
                </a:r>
                <a:endParaRPr lang="en-US">
                  <a:solidFill>
                    <a:srgbClr val="000000"/>
                  </a:solidFill>
                </a:endParaRPr>
              </a:p>
            </p:txBody>
          </p:sp>
          <p:sp>
            <p:nvSpPr>
              <p:cNvPr id="41" name="Text Box 34"/>
              <p:cNvSpPr txBox="1">
                <a:spLocks noChangeArrowheads="1"/>
              </p:cNvSpPr>
              <p:nvPr/>
            </p:nvSpPr>
            <p:spPr bwMode="auto">
              <a:xfrm>
                <a:off x="4706" y="1217"/>
                <a:ext cx="35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offset</a:t>
                </a:r>
                <a:endParaRPr lang="en-US">
                  <a:solidFill>
                    <a:srgbClr val="000000"/>
                  </a:solidFill>
                </a:endParaRPr>
              </a:p>
              <a:p>
                <a:pPr algn="ctr" eaLnBrk="0" hangingPunct="0">
                  <a:defRPr/>
                </a:pPr>
                <a:r>
                  <a:rPr lang="en-US">
                    <a:solidFill>
                      <a:srgbClr val="000000"/>
                    </a:solidFill>
                  </a:rPr>
                  <a:t>=185</a:t>
                </a:r>
                <a:endParaRPr lang="en-US">
                  <a:solidFill>
                    <a:srgbClr val="000000"/>
                  </a:solidFill>
                </a:endParaRPr>
              </a:p>
            </p:txBody>
          </p:sp>
          <p:sp>
            <p:nvSpPr>
              <p:cNvPr id="42" name="Text Box 35"/>
              <p:cNvSpPr txBox="1">
                <a:spLocks noChangeArrowheads="1"/>
              </p:cNvSpPr>
              <p:nvPr/>
            </p:nvSpPr>
            <p:spPr bwMode="auto">
              <a:xfrm>
                <a:off x="4090" y="1217"/>
                <a:ext cx="45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fragflag</a:t>
                </a:r>
                <a:endParaRPr lang="en-US">
                  <a:solidFill>
                    <a:srgbClr val="000000"/>
                  </a:solidFill>
                </a:endParaRPr>
              </a:p>
              <a:p>
                <a:pPr algn="ctr" eaLnBrk="0" hangingPunct="0">
                  <a:defRPr/>
                </a:pPr>
                <a:r>
                  <a:rPr lang="en-US">
                    <a:solidFill>
                      <a:srgbClr val="000000"/>
                    </a:solidFill>
                  </a:rPr>
                  <a:t>=1</a:t>
                </a:r>
                <a:endParaRPr lang="en-US">
                  <a:solidFill>
                    <a:srgbClr val="000000"/>
                  </a:solidFill>
                </a:endParaRPr>
              </a:p>
            </p:txBody>
          </p:sp>
          <p:sp>
            <p:nvSpPr>
              <p:cNvPr id="43" name="Text Box 36"/>
              <p:cNvSpPr txBox="1">
                <a:spLocks noChangeArrowheads="1"/>
              </p:cNvSpPr>
              <p:nvPr/>
            </p:nvSpPr>
            <p:spPr bwMode="auto">
              <a:xfrm>
                <a:off x="3293" y="1205"/>
                <a:ext cx="393"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length</a:t>
                </a:r>
                <a:endParaRPr lang="en-US">
                  <a:solidFill>
                    <a:srgbClr val="000000"/>
                  </a:solidFill>
                </a:endParaRPr>
              </a:p>
              <a:p>
                <a:pPr algn="ctr" eaLnBrk="0" hangingPunct="0">
                  <a:defRPr/>
                </a:pPr>
                <a:r>
                  <a:rPr lang="en-US">
                    <a:solidFill>
                      <a:srgbClr val="000000"/>
                    </a:solidFill>
                  </a:rPr>
                  <a:t>=1500</a:t>
                </a:r>
                <a:endParaRPr lang="en-US">
                  <a:solidFill>
                    <a:srgbClr val="000000"/>
                  </a:solidFill>
                </a:endParaRPr>
              </a:p>
            </p:txBody>
          </p:sp>
          <p:sp>
            <p:nvSpPr>
              <p:cNvPr id="44" name="Line 37"/>
              <p:cNvSpPr>
                <a:spLocks noChangeShapeType="1"/>
              </p:cNvSpPr>
              <p:nvPr/>
            </p:nvSpPr>
            <p:spPr bwMode="auto">
              <a:xfrm>
                <a:off x="3246"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5" name="Line 38"/>
              <p:cNvSpPr>
                <a:spLocks noChangeShapeType="1"/>
              </p:cNvSpPr>
              <p:nvPr/>
            </p:nvSpPr>
            <p:spPr bwMode="auto">
              <a:xfrm>
                <a:off x="3750"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6" name="Line 39"/>
              <p:cNvSpPr>
                <a:spLocks noChangeShapeType="1"/>
              </p:cNvSpPr>
              <p:nvPr/>
            </p:nvSpPr>
            <p:spPr bwMode="auto">
              <a:xfrm>
                <a:off x="4020" y="1254"/>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7" name="Line 40"/>
              <p:cNvSpPr>
                <a:spLocks noChangeShapeType="1"/>
              </p:cNvSpPr>
              <p:nvPr/>
            </p:nvSpPr>
            <p:spPr bwMode="auto">
              <a:xfrm>
                <a:off x="4638"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8" name="Line 41"/>
              <p:cNvSpPr>
                <a:spLocks noChangeShapeType="1"/>
              </p:cNvSpPr>
              <p:nvPr/>
            </p:nvSpPr>
            <p:spPr bwMode="auto">
              <a:xfrm>
                <a:off x="5112"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49" name="Rectangle 42"/>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nvGrpSpPr>
            <p:cNvPr id="73741" name="Group 43"/>
            <p:cNvGrpSpPr/>
            <p:nvPr/>
          </p:nvGrpSpPr>
          <p:grpSpPr bwMode="auto">
            <a:xfrm>
              <a:off x="2607" y="3092"/>
              <a:ext cx="2676" cy="419"/>
              <a:chOff x="3006" y="1205"/>
              <a:chExt cx="2676" cy="419"/>
            </a:xfrm>
          </p:grpSpPr>
          <p:sp>
            <p:nvSpPr>
              <p:cNvPr id="26" name="Rectangle 44"/>
              <p:cNvSpPr>
                <a:spLocks noChangeArrowheads="1"/>
              </p:cNvSpPr>
              <p:nvPr/>
            </p:nvSpPr>
            <p:spPr bwMode="auto">
              <a:xfrm>
                <a:off x="3048" y="1212"/>
                <a:ext cx="2634" cy="342"/>
              </a:xfrm>
              <a:prstGeom prst="rect">
                <a:avLst/>
              </a:prstGeom>
              <a:solidFill>
                <a:srgbClr val="000099"/>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27" name="Rectangle 45"/>
              <p:cNvSpPr>
                <a:spLocks noChangeArrowheads="1"/>
              </p:cNvSpPr>
              <p:nvPr/>
            </p:nvSpPr>
            <p:spPr bwMode="auto">
              <a:xfrm>
                <a:off x="3006" y="1242"/>
                <a:ext cx="2634" cy="342"/>
              </a:xfrm>
              <a:prstGeom prst="rect">
                <a:avLst/>
              </a:prstGeom>
              <a:solidFill>
                <a:schemeClr val="bg1"/>
              </a:solidFill>
              <a:ln w="19050">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28" name="Text Box 46"/>
              <p:cNvSpPr txBox="1">
                <a:spLocks noChangeArrowheads="1"/>
              </p:cNvSpPr>
              <p:nvPr/>
            </p:nvSpPr>
            <p:spPr bwMode="auto">
              <a:xfrm>
                <a:off x="3767" y="1205"/>
                <a:ext cx="205"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ID</a:t>
                </a:r>
                <a:endParaRPr lang="en-US">
                  <a:solidFill>
                    <a:srgbClr val="000000"/>
                  </a:solidFill>
                </a:endParaRPr>
              </a:p>
              <a:p>
                <a:pPr algn="ctr" eaLnBrk="0" hangingPunct="0">
                  <a:defRPr/>
                </a:pPr>
                <a:r>
                  <a:rPr lang="en-US">
                    <a:solidFill>
                      <a:srgbClr val="000000"/>
                    </a:solidFill>
                  </a:rPr>
                  <a:t>=x</a:t>
                </a:r>
                <a:endParaRPr lang="en-US">
                  <a:solidFill>
                    <a:srgbClr val="000000"/>
                  </a:solidFill>
                </a:endParaRPr>
              </a:p>
            </p:txBody>
          </p:sp>
          <p:sp>
            <p:nvSpPr>
              <p:cNvPr id="29" name="Text Box 47"/>
              <p:cNvSpPr txBox="1">
                <a:spLocks noChangeArrowheads="1"/>
              </p:cNvSpPr>
              <p:nvPr/>
            </p:nvSpPr>
            <p:spPr bwMode="auto">
              <a:xfrm>
                <a:off x="4706" y="1217"/>
                <a:ext cx="352"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offset</a:t>
                </a:r>
                <a:endParaRPr lang="en-US">
                  <a:solidFill>
                    <a:srgbClr val="000000"/>
                  </a:solidFill>
                </a:endParaRPr>
              </a:p>
              <a:p>
                <a:pPr algn="ctr" eaLnBrk="0" hangingPunct="0">
                  <a:defRPr/>
                </a:pPr>
                <a:r>
                  <a:rPr lang="en-US">
                    <a:solidFill>
                      <a:srgbClr val="000000"/>
                    </a:solidFill>
                  </a:rPr>
                  <a:t>=370</a:t>
                </a:r>
                <a:endParaRPr lang="en-US">
                  <a:solidFill>
                    <a:srgbClr val="000000"/>
                  </a:solidFill>
                </a:endParaRPr>
              </a:p>
            </p:txBody>
          </p:sp>
          <p:sp>
            <p:nvSpPr>
              <p:cNvPr id="30" name="Text Box 48"/>
              <p:cNvSpPr txBox="1">
                <a:spLocks noChangeArrowheads="1"/>
              </p:cNvSpPr>
              <p:nvPr/>
            </p:nvSpPr>
            <p:spPr bwMode="auto">
              <a:xfrm>
                <a:off x="4090" y="1217"/>
                <a:ext cx="451"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fragflag</a:t>
                </a:r>
                <a:endParaRPr lang="en-US">
                  <a:solidFill>
                    <a:srgbClr val="000000"/>
                  </a:solidFill>
                </a:endParaRPr>
              </a:p>
              <a:p>
                <a:pPr algn="ctr" eaLnBrk="0" hangingPunct="0">
                  <a:defRPr/>
                </a:pPr>
                <a:r>
                  <a:rPr lang="en-US">
                    <a:solidFill>
                      <a:srgbClr val="000000"/>
                    </a:solidFill>
                  </a:rPr>
                  <a:t>=0</a:t>
                </a:r>
                <a:endParaRPr lang="en-US">
                  <a:solidFill>
                    <a:srgbClr val="000000"/>
                  </a:solidFill>
                </a:endParaRPr>
              </a:p>
            </p:txBody>
          </p:sp>
          <p:sp>
            <p:nvSpPr>
              <p:cNvPr id="31" name="Text Box 49"/>
              <p:cNvSpPr txBox="1">
                <a:spLocks noChangeArrowheads="1"/>
              </p:cNvSpPr>
              <p:nvPr/>
            </p:nvSpPr>
            <p:spPr bwMode="auto">
              <a:xfrm>
                <a:off x="3293" y="1205"/>
                <a:ext cx="393" cy="40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dirty="0">
                    <a:solidFill>
                      <a:srgbClr val="000000"/>
                    </a:solidFill>
                  </a:rPr>
                  <a:t>length</a:t>
                </a:r>
                <a:endParaRPr lang="en-US" dirty="0">
                  <a:solidFill>
                    <a:srgbClr val="000000"/>
                  </a:solidFill>
                </a:endParaRPr>
              </a:p>
              <a:p>
                <a:pPr algn="ctr" eaLnBrk="0" hangingPunct="0">
                  <a:defRPr/>
                </a:pPr>
                <a:r>
                  <a:rPr lang="en-US" dirty="0">
                    <a:solidFill>
                      <a:srgbClr val="000000"/>
                    </a:solidFill>
                  </a:rPr>
                  <a:t>=1040</a:t>
                </a:r>
                <a:endParaRPr lang="en-US" dirty="0">
                  <a:solidFill>
                    <a:srgbClr val="000000"/>
                  </a:solidFill>
                </a:endParaRPr>
              </a:p>
            </p:txBody>
          </p:sp>
          <p:sp>
            <p:nvSpPr>
              <p:cNvPr id="32" name="Line 50"/>
              <p:cNvSpPr>
                <a:spLocks noChangeShapeType="1"/>
              </p:cNvSpPr>
              <p:nvPr/>
            </p:nvSpPr>
            <p:spPr bwMode="auto">
              <a:xfrm>
                <a:off x="3246"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3" name="Line 51"/>
              <p:cNvSpPr>
                <a:spLocks noChangeShapeType="1"/>
              </p:cNvSpPr>
              <p:nvPr/>
            </p:nvSpPr>
            <p:spPr bwMode="auto">
              <a:xfrm>
                <a:off x="3750"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4" name="Line 52"/>
              <p:cNvSpPr>
                <a:spLocks noChangeShapeType="1"/>
              </p:cNvSpPr>
              <p:nvPr/>
            </p:nvSpPr>
            <p:spPr bwMode="auto">
              <a:xfrm>
                <a:off x="4020" y="1254"/>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5" name="Line 53"/>
              <p:cNvSpPr>
                <a:spLocks noChangeShapeType="1"/>
              </p:cNvSpPr>
              <p:nvPr/>
            </p:nvSpPr>
            <p:spPr bwMode="auto">
              <a:xfrm>
                <a:off x="4638"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6" name="Line 54"/>
              <p:cNvSpPr>
                <a:spLocks noChangeShapeType="1"/>
              </p:cNvSpPr>
              <p:nvPr/>
            </p:nvSpPr>
            <p:spPr bwMode="auto">
              <a:xfrm>
                <a:off x="5112" y="1242"/>
                <a:ext cx="0" cy="342"/>
              </a:xfrm>
              <a:prstGeom prst="line">
                <a:avLst/>
              </a:prstGeom>
              <a:noFill/>
              <a:ln w="1905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37" name="Rectangle 55"/>
              <p:cNvSpPr>
                <a:spLocks noChangeArrowheads="1"/>
              </p:cNvSpPr>
              <p:nvPr/>
            </p:nvSpPr>
            <p:spPr bwMode="auto">
              <a:xfrm>
                <a:off x="5232" y="1212"/>
                <a:ext cx="138" cy="378"/>
              </a:xfrm>
              <a:prstGeom prst="rect">
                <a:avLst/>
              </a:prstGeom>
              <a:solidFill>
                <a:srgbClr val="FF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73742" name="Freeform 56"/>
            <p:cNvSpPr/>
            <p:nvPr/>
          </p:nvSpPr>
          <p:spPr bwMode="auto">
            <a:xfrm>
              <a:off x="2337" y="1443"/>
              <a:ext cx="210" cy="1362"/>
            </a:xfrm>
            <a:custGeom>
              <a:avLst/>
              <a:gdLst>
                <a:gd name="T0" fmla="*/ 0 w 210"/>
                <a:gd name="T1" fmla="*/ 0 h 1362"/>
                <a:gd name="T2" fmla="*/ 0 w 210"/>
                <a:gd name="T3" fmla="*/ 1362 h 1362"/>
                <a:gd name="T4" fmla="*/ 210 w 210"/>
                <a:gd name="T5" fmla="*/ 858 h 1362"/>
                <a:gd name="T6" fmla="*/ 0 60000 65536"/>
                <a:gd name="T7" fmla="*/ 0 60000 65536"/>
                <a:gd name="T8" fmla="*/ 0 60000 65536"/>
              </a:gdLst>
              <a:ahLst/>
              <a:cxnLst>
                <a:cxn ang="T6">
                  <a:pos x="T0" y="T1"/>
                </a:cxn>
                <a:cxn ang="T7">
                  <a:pos x="T2" y="T3"/>
                </a:cxn>
                <a:cxn ang="T8">
                  <a:pos x="T4" y="T5"/>
                </a:cxn>
              </a:cxnLst>
              <a:rect l="0" t="0" r="r" b="b"/>
              <a:pathLst>
                <a:path w="210" h="1362">
                  <a:moveTo>
                    <a:pt x="0" y="0"/>
                  </a:moveTo>
                  <a:lnTo>
                    <a:pt x="0" y="1362"/>
                  </a:lnTo>
                  <a:lnTo>
                    <a:pt x="210" y="858"/>
                  </a:lnTo>
                </a:path>
              </a:pathLst>
            </a:custGeom>
            <a:noFill/>
            <a:ln w="19050" cap="flat" cmpd="sng">
              <a:solidFill>
                <a:srgbClr val="CC0000"/>
              </a:solidFill>
              <a:prstDash val="solid"/>
              <a:round/>
              <a:headEnd type="none" w="med" len="med"/>
              <a:tailEnd type="triangle" w="med" len="me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23" name="Line 57"/>
            <p:cNvSpPr>
              <a:spLocks noChangeShapeType="1"/>
            </p:cNvSpPr>
            <p:nvPr/>
          </p:nvSpPr>
          <p:spPr bwMode="auto">
            <a:xfrm>
              <a:off x="2337" y="2787"/>
              <a:ext cx="228" cy="0"/>
            </a:xfrm>
            <a:prstGeom prst="line">
              <a:avLst/>
            </a:prstGeom>
            <a:noFill/>
            <a:ln w="1905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24" name="Line 58"/>
            <p:cNvSpPr>
              <a:spLocks noChangeShapeType="1"/>
            </p:cNvSpPr>
            <p:nvPr/>
          </p:nvSpPr>
          <p:spPr bwMode="auto">
            <a:xfrm>
              <a:off x="2343" y="2793"/>
              <a:ext cx="210" cy="498"/>
            </a:xfrm>
            <a:prstGeom prst="line">
              <a:avLst/>
            </a:prstGeom>
            <a:noFill/>
            <a:ln w="19050">
              <a:solidFill>
                <a:srgbClr val="CC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lgn="ctr" eaLnBrk="0" hangingPunct="0">
                <a:defRPr/>
              </a:pPr>
              <a:endParaRPr lang="en-US">
                <a:solidFill>
                  <a:srgbClr val="000000"/>
                </a:solidFill>
                <a:ea typeface="MS PGothic" charset="0"/>
              </a:endParaRPr>
            </a:p>
          </p:txBody>
        </p:sp>
        <p:sp>
          <p:nvSpPr>
            <p:cNvPr id="25" name="Text Box 59"/>
            <p:cNvSpPr txBox="1">
              <a:spLocks noChangeArrowheads="1"/>
            </p:cNvSpPr>
            <p:nvPr/>
          </p:nvSpPr>
          <p:spPr bwMode="auto">
            <a:xfrm>
              <a:off x="2369" y="1490"/>
              <a:ext cx="2559"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zh-CN" altLang="en-US" sz="2400" i="1" dirty="0">
                  <a:solidFill>
                    <a:srgbClr val="CC0000"/>
                  </a:solidFill>
                  <a:latin typeface="Microsoft YaHei"/>
                  <a:ea typeface="Microsoft YaHei"/>
                </a:rPr>
                <a:t>一个大的数据报分割为若干小的数据报</a:t>
              </a:r>
              <a:endParaRPr lang="en-US" sz="2400" i="1" dirty="0">
                <a:solidFill>
                  <a:srgbClr val="CC0000"/>
                </a:solidFill>
                <a:latin typeface="Microsoft YaHei"/>
                <a:ea typeface="Microsoft YaHei"/>
              </a:endParaRPr>
            </a:p>
          </p:txBody>
        </p:sp>
      </p:grpSp>
      <p:sp>
        <p:nvSpPr>
          <p:cNvPr id="62" name="Rectangle 60"/>
          <p:cNvSpPr>
            <a:spLocks noChangeArrowheads="1"/>
          </p:cNvSpPr>
          <p:nvPr/>
        </p:nvSpPr>
        <p:spPr bwMode="auto">
          <a:xfrm>
            <a:off x="442384" y="1801814"/>
            <a:ext cx="3774016" cy="16779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marL="342900" indent="-342900"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lnSpc>
                <a:spcPct val="85000"/>
              </a:lnSpc>
              <a:buClr>
                <a:srgbClr val="000099"/>
              </a:buClr>
              <a:buSzPct val="65000"/>
              <a:buFont typeface="Wingdings" panose="05000000000000000000" pitchFamily="2" charset="2"/>
              <a:buNone/>
              <a:defRPr/>
            </a:pPr>
            <a:r>
              <a:rPr lang="en-US" altLang="zh-CN" i="1">
                <a:solidFill>
                  <a:srgbClr val="CC0000"/>
                </a:solidFill>
                <a:latin typeface="Gill Sans MT" charset="0"/>
                <a:ea typeface="MS PGothic" panose="020B0600070205080204" pitchFamily="34" charset="-128"/>
              </a:rPr>
              <a:t>example:</a:t>
            </a:r>
            <a:endParaRPr lang="en-US" altLang="zh-CN" i="1">
              <a:solidFill>
                <a:srgbClr val="CC0000"/>
              </a:solidFill>
              <a:latin typeface="Gill Sans MT" charset="0"/>
              <a:ea typeface="MS PGothic" panose="020B0600070205080204" pitchFamily="34" charset="-128"/>
            </a:endParaRPr>
          </a:p>
          <a:p>
            <a:pPr algn="ctr" eaLnBrk="0" hangingPunct="0">
              <a:lnSpc>
                <a:spcPct val="85000"/>
              </a:lnSpc>
              <a:buClr>
                <a:srgbClr val="000099"/>
              </a:buClr>
              <a:buSzPct val="65000"/>
              <a:buFont typeface="Wingdings" panose="05000000000000000000" pitchFamily="2" charset="2"/>
              <a:buChar char="v"/>
              <a:defRPr/>
            </a:pPr>
            <a:r>
              <a:rPr lang="en-US" altLang="zh-CN" sz="2000">
                <a:solidFill>
                  <a:srgbClr val="000000"/>
                </a:solidFill>
                <a:latin typeface="Gill Sans MT" charset="0"/>
                <a:ea typeface="MS PGothic" panose="020B0600070205080204" pitchFamily="34" charset="-128"/>
              </a:rPr>
              <a:t>4000 byte datagram</a:t>
            </a:r>
            <a:endParaRPr lang="en-US" altLang="zh-CN" sz="2000">
              <a:solidFill>
                <a:srgbClr val="000000"/>
              </a:solidFill>
              <a:latin typeface="Gill Sans MT" charset="0"/>
              <a:ea typeface="MS PGothic" panose="020B0600070205080204" pitchFamily="34" charset="-128"/>
            </a:endParaRPr>
          </a:p>
          <a:p>
            <a:pPr algn="ctr" eaLnBrk="0" hangingPunct="0">
              <a:lnSpc>
                <a:spcPct val="85000"/>
              </a:lnSpc>
              <a:buClr>
                <a:srgbClr val="000099"/>
              </a:buClr>
              <a:buSzPct val="65000"/>
              <a:buFont typeface="Wingdings" panose="05000000000000000000" pitchFamily="2" charset="2"/>
              <a:buChar char="v"/>
              <a:defRPr/>
            </a:pPr>
            <a:r>
              <a:rPr lang="en-US" altLang="zh-CN" sz="2000">
                <a:solidFill>
                  <a:srgbClr val="000000"/>
                </a:solidFill>
                <a:latin typeface="Gill Sans MT" charset="0"/>
                <a:ea typeface="MS PGothic" panose="020B0600070205080204" pitchFamily="34" charset="-128"/>
              </a:rPr>
              <a:t>MTU = 1500 bytes</a:t>
            </a:r>
            <a:endParaRPr lang="en-US" altLang="zh-CN" sz="2000">
              <a:solidFill>
                <a:srgbClr val="000000"/>
              </a:solidFill>
              <a:latin typeface="Gill Sans MT" charset="0"/>
              <a:ea typeface="MS PGothic" panose="020B0600070205080204" pitchFamily="34" charset="-128"/>
            </a:endParaRPr>
          </a:p>
          <a:p>
            <a:pPr algn="ctr" eaLnBrk="0" hangingPunct="0">
              <a:lnSpc>
                <a:spcPct val="85000"/>
              </a:lnSpc>
              <a:buClr>
                <a:srgbClr val="000099"/>
              </a:buClr>
              <a:buSzPct val="65000"/>
              <a:buFont typeface="Wingdings" panose="05000000000000000000" pitchFamily="2" charset="2"/>
              <a:buChar char="v"/>
              <a:defRPr/>
            </a:pPr>
            <a:endParaRPr lang="en-US" altLang="zh-CN" sz="2000">
              <a:solidFill>
                <a:srgbClr val="000000"/>
              </a:solidFill>
              <a:latin typeface="Gill Sans MT" charset="0"/>
              <a:ea typeface="MS PGothic" panose="020B0600070205080204" pitchFamily="34" charset="-128"/>
            </a:endParaRPr>
          </a:p>
        </p:txBody>
      </p:sp>
      <p:sp>
        <p:nvSpPr>
          <p:cNvPr id="63" name="Text Box 61"/>
          <p:cNvSpPr txBox="1">
            <a:spLocks noChangeArrowheads="1"/>
          </p:cNvSpPr>
          <p:nvPr/>
        </p:nvSpPr>
        <p:spPr bwMode="auto">
          <a:xfrm>
            <a:off x="1651206" y="3238500"/>
            <a:ext cx="162095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dirty="0">
                <a:solidFill>
                  <a:srgbClr val="000000"/>
                </a:solidFill>
              </a:rPr>
              <a:t>1480 bytes in </a:t>
            </a:r>
            <a:br>
              <a:rPr lang="en-US" dirty="0">
                <a:solidFill>
                  <a:srgbClr val="000000"/>
                </a:solidFill>
              </a:rPr>
            </a:br>
            <a:r>
              <a:rPr lang="en-US" dirty="0">
                <a:solidFill>
                  <a:srgbClr val="000000"/>
                </a:solidFill>
              </a:rPr>
              <a:t>data field</a:t>
            </a:r>
            <a:endParaRPr lang="en-US" dirty="0">
              <a:solidFill>
                <a:srgbClr val="000000"/>
              </a:solidFill>
            </a:endParaRPr>
          </a:p>
        </p:txBody>
      </p:sp>
      <p:sp>
        <p:nvSpPr>
          <p:cNvPr id="64" name="Text Box 63"/>
          <p:cNvSpPr txBox="1">
            <a:spLocks noChangeArrowheads="1"/>
          </p:cNvSpPr>
          <p:nvPr/>
        </p:nvSpPr>
        <p:spPr bwMode="auto">
          <a:xfrm>
            <a:off x="2160313" y="4071938"/>
            <a:ext cx="954107"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ctr" eaLnBrk="0" hangingPunct="0">
              <a:defRPr/>
            </a:pPr>
            <a:r>
              <a:rPr lang="en-US">
                <a:solidFill>
                  <a:srgbClr val="000000"/>
                </a:solidFill>
              </a:rPr>
              <a:t>offset =</a:t>
            </a:r>
            <a:endParaRPr lang="en-US">
              <a:solidFill>
                <a:srgbClr val="000000"/>
              </a:solidFill>
            </a:endParaRPr>
          </a:p>
          <a:p>
            <a:pPr algn="ctr" eaLnBrk="0" hangingPunct="0">
              <a:defRPr/>
            </a:pPr>
            <a:r>
              <a:rPr lang="en-US">
                <a:solidFill>
                  <a:srgbClr val="000000"/>
                </a:solidFill>
              </a:rPr>
              <a:t>1480/8 </a:t>
            </a:r>
            <a:endParaRPr lang="en-US">
              <a:solidFill>
                <a:srgbClr val="000000"/>
              </a:solidFill>
            </a:endParaRPr>
          </a:p>
        </p:txBody>
      </p:sp>
      <p:sp>
        <p:nvSpPr>
          <p:cNvPr id="65" name="Line 68"/>
          <p:cNvSpPr>
            <a:spLocks noChangeShapeType="1"/>
          </p:cNvSpPr>
          <p:nvPr/>
        </p:nvSpPr>
        <p:spPr bwMode="auto">
          <a:xfrm>
            <a:off x="2647951" y="3590925"/>
            <a:ext cx="34925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ea typeface="MS PGothic" charset="0"/>
            </a:endParaRPr>
          </a:p>
        </p:txBody>
      </p:sp>
      <p:sp>
        <p:nvSpPr>
          <p:cNvPr id="66" name="Line 69"/>
          <p:cNvSpPr>
            <a:spLocks noChangeShapeType="1"/>
          </p:cNvSpPr>
          <p:nvPr/>
        </p:nvSpPr>
        <p:spPr bwMode="auto">
          <a:xfrm flipH="1">
            <a:off x="3092451" y="4394200"/>
            <a:ext cx="6229349"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lgn="ctr" eaLnBrk="0" hangingPunct="0">
              <a:defRPr/>
            </a:pPr>
            <a:endParaRPr lang="en-US">
              <a:solidFill>
                <a:srgbClr val="000000"/>
              </a:solidFill>
              <a:ea typeface="MS PGothic" charset="0"/>
            </a:endParaRPr>
          </a:p>
        </p:txBody>
      </p:sp>
      <p:sp>
        <p:nvSpPr>
          <p:cNvPr id="67" name="Rectangle 61"/>
          <p:cNvSpPr>
            <a:spLocks noChangeArrowheads="1"/>
          </p:cNvSpPr>
          <p:nvPr/>
        </p:nvSpPr>
        <p:spPr bwMode="auto">
          <a:xfrm>
            <a:off x="190500" y="5620013"/>
            <a:ext cx="8464550" cy="12009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a:spcBef>
                <a:spcPct val="0"/>
              </a:spcBef>
              <a:buClrTx/>
              <a:buFontTx/>
              <a:buNone/>
            </a:pPr>
            <a:r>
              <a:rPr lang="zh-CN" altLang="en-US" sz="1800" dirty="0">
                <a:solidFill>
                  <a:schemeClr val="tx2"/>
                </a:solidFill>
                <a:latin typeface="+mn-ea"/>
                <a:ea typeface="+mn-ea"/>
              </a:rPr>
              <a:t>注：</a:t>
            </a:r>
            <a:r>
              <a:rPr lang="en-US" altLang="zh-CN" sz="1800" dirty="0" err="1">
                <a:solidFill>
                  <a:schemeClr val="tx2"/>
                </a:solidFill>
                <a:latin typeface="+mn-ea"/>
                <a:ea typeface="+mn-ea"/>
              </a:rPr>
              <a:t>fragflag</a:t>
            </a:r>
            <a:r>
              <a:rPr lang="zh-CN" altLang="en-US" sz="1800" dirty="0">
                <a:solidFill>
                  <a:schemeClr val="tx2"/>
                </a:solidFill>
                <a:latin typeface="+mn-ea"/>
                <a:ea typeface="+mn-ea"/>
              </a:rPr>
              <a:t>字段包含</a:t>
            </a:r>
            <a:r>
              <a:rPr lang="en-US" altLang="zh-CN" sz="1800" dirty="0">
                <a:solidFill>
                  <a:schemeClr val="tx2"/>
                </a:solidFill>
                <a:latin typeface="+mn-ea"/>
                <a:ea typeface="+mn-ea"/>
              </a:rPr>
              <a:t>3</a:t>
            </a:r>
            <a:r>
              <a:rPr lang="zh-CN" altLang="en-US" sz="1800" dirty="0">
                <a:solidFill>
                  <a:schemeClr val="tx2"/>
                </a:solidFill>
                <a:latin typeface="+mn-ea"/>
                <a:ea typeface="+mn-ea"/>
              </a:rPr>
              <a:t>位二进制</a:t>
            </a:r>
            <a:r>
              <a:rPr lang="en-US" altLang="zh-CN" sz="1800" dirty="0">
                <a:solidFill>
                  <a:schemeClr val="tx2"/>
                </a:solidFill>
                <a:latin typeface="+mn-ea"/>
                <a:ea typeface="+mn-ea"/>
              </a:rPr>
              <a:t>:Bit0  Bit1  Bit2</a:t>
            </a:r>
            <a:r>
              <a:rPr lang="zh-CN" altLang="en-US" sz="1800" dirty="0">
                <a:solidFill>
                  <a:schemeClr val="tx2"/>
                </a:solidFill>
                <a:latin typeface="+mn-ea"/>
                <a:ea typeface="+mn-ea"/>
              </a:rPr>
              <a:t>。</a:t>
            </a:r>
            <a:r>
              <a:rPr lang="en-US" altLang="zh-CN" sz="1800" dirty="0" err="1">
                <a:solidFill>
                  <a:schemeClr val="tx2"/>
                </a:solidFill>
                <a:latin typeface="+mn-ea"/>
                <a:ea typeface="+mn-ea"/>
              </a:rPr>
              <a:t>fragflag</a:t>
            </a:r>
            <a:r>
              <a:rPr lang="zh-CN" altLang="en-US" sz="1800" dirty="0">
                <a:solidFill>
                  <a:schemeClr val="tx2"/>
                </a:solidFill>
                <a:latin typeface="+mn-ea"/>
                <a:ea typeface="+mn-ea"/>
              </a:rPr>
              <a:t>指示的是</a:t>
            </a:r>
            <a:r>
              <a:rPr lang="en-US" altLang="zh-CN" sz="1800" dirty="0">
                <a:solidFill>
                  <a:schemeClr val="tx2"/>
                </a:solidFill>
                <a:latin typeface="+mn-ea"/>
                <a:ea typeface="+mn-ea"/>
              </a:rPr>
              <a:t>Bit 2</a:t>
            </a:r>
            <a:r>
              <a:rPr lang="zh-CN" altLang="en-US" sz="1800" dirty="0">
                <a:solidFill>
                  <a:schemeClr val="tx2"/>
                </a:solidFill>
                <a:latin typeface="+mn-ea"/>
                <a:ea typeface="+mn-ea"/>
              </a:rPr>
              <a:t>的设置。</a:t>
            </a:r>
            <a:endParaRPr lang="zh-CN" altLang="en-US" sz="1800" dirty="0">
              <a:solidFill>
                <a:schemeClr val="tx2"/>
              </a:solidFill>
              <a:latin typeface="+mn-ea"/>
              <a:ea typeface="+mn-ea"/>
            </a:endParaRPr>
          </a:p>
          <a:p>
            <a:pPr eaLnBrk="1" hangingPunct="1">
              <a:spcBef>
                <a:spcPct val="0"/>
              </a:spcBef>
              <a:buClrTx/>
              <a:buFontTx/>
              <a:buNone/>
            </a:pPr>
            <a:r>
              <a:rPr lang="en-US" altLang="zh-CN" sz="1800" dirty="0">
                <a:solidFill>
                  <a:schemeClr val="tx2"/>
                </a:solidFill>
                <a:latin typeface="+mn-ea"/>
                <a:ea typeface="+mn-ea"/>
              </a:rPr>
              <a:t>Bit 0: reserved, must be zero </a:t>
            </a:r>
            <a:endParaRPr lang="en-US" altLang="zh-CN" sz="1800" dirty="0">
              <a:solidFill>
                <a:schemeClr val="tx2"/>
              </a:solidFill>
              <a:latin typeface="+mn-ea"/>
              <a:ea typeface="+mn-ea"/>
            </a:endParaRPr>
          </a:p>
          <a:p>
            <a:pPr eaLnBrk="1" hangingPunct="1">
              <a:spcBef>
                <a:spcPct val="0"/>
              </a:spcBef>
              <a:buClrTx/>
              <a:buFontTx/>
              <a:buNone/>
            </a:pPr>
            <a:r>
              <a:rPr lang="en-US" altLang="zh-CN" sz="1800" dirty="0">
                <a:solidFill>
                  <a:schemeClr val="tx2"/>
                </a:solidFill>
                <a:latin typeface="+mn-ea"/>
                <a:ea typeface="+mn-ea"/>
              </a:rPr>
              <a:t>Bit 1: (DF)   0 = May Fragment, 1 = Don't Fragment. </a:t>
            </a:r>
            <a:endParaRPr lang="en-US" altLang="zh-CN" sz="1800" dirty="0">
              <a:solidFill>
                <a:schemeClr val="tx2"/>
              </a:solidFill>
              <a:latin typeface="+mn-ea"/>
              <a:ea typeface="+mn-ea"/>
            </a:endParaRPr>
          </a:p>
          <a:p>
            <a:pPr eaLnBrk="1" hangingPunct="1">
              <a:spcBef>
                <a:spcPct val="0"/>
              </a:spcBef>
              <a:buClrTx/>
              <a:buFontTx/>
              <a:buNone/>
            </a:pPr>
            <a:r>
              <a:rPr lang="en-US" altLang="zh-CN" sz="1800" dirty="0">
                <a:solidFill>
                  <a:schemeClr val="tx2"/>
                </a:solidFill>
                <a:latin typeface="+mn-ea"/>
                <a:ea typeface="+mn-ea"/>
              </a:rPr>
              <a:t>Bit 2: (MF)  0 = Last Fragment,  1 = More Fragments. </a:t>
            </a:r>
            <a:endParaRPr lang="zh-CN" altLang="en-US" sz="1800" dirty="0">
              <a:solidFill>
                <a:schemeClr val="tx2"/>
              </a:solidFill>
              <a:latin typeface="+mn-ea"/>
              <a:ea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wipe(up)">
                                      <p:cBhvr>
                                        <p:cTn id="7" dur="1000"/>
                                        <p:tgtEl>
                                          <p:spTgt spid="1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63"/>
                                        </p:tgtEl>
                                        <p:attrNameLst>
                                          <p:attrName>style.visibility</p:attrName>
                                        </p:attrNameLst>
                                      </p:cBhvr>
                                      <p:to>
                                        <p:strVal val="visible"/>
                                      </p:to>
                                    </p:set>
                                    <p:animEffect transition="in" filter="dissolve">
                                      <p:cBhvr>
                                        <p:cTn id="12" dur="500"/>
                                        <p:tgtEl>
                                          <p:spTgt spid="63"/>
                                        </p:tgtEl>
                                      </p:cBhvr>
                                    </p:animEffect>
                                  </p:childTnLst>
                                </p:cTn>
                              </p:par>
                              <p:par>
                                <p:cTn id="13" presetID="9" presetClass="entr" presetSubtype="0" fill="hold" nodeType="withEffect">
                                  <p:stCondLst>
                                    <p:cond delay="0"/>
                                  </p:stCondLst>
                                  <p:childTnLst>
                                    <p:set>
                                      <p:cBhvr>
                                        <p:cTn id="14" dur="1" fill="hold">
                                          <p:stCondLst>
                                            <p:cond delay="0"/>
                                          </p:stCondLst>
                                        </p:cTn>
                                        <p:tgtEl>
                                          <p:spTgt spid="65"/>
                                        </p:tgtEl>
                                        <p:attrNameLst>
                                          <p:attrName>style.visibility</p:attrName>
                                        </p:attrNameLst>
                                      </p:cBhvr>
                                      <p:to>
                                        <p:strVal val="visible"/>
                                      </p:to>
                                    </p:set>
                                    <p:animEffect transition="in" filter="dissolve">
                                      <p:cBhvr>
                                        <p:cTn id="15" dur="500"/>
                                        <p:tgtEl>
                                          <p:spTgt spid="65"/>
                                        </p:tgtEl>
                                      </p:cBhvr>
                                    </p:animEffect>
                                  </p:childTnLst>
                                </p:cTn>
                              </p:par>
                            </p:childTnLst>
                          </p:cTn>
                        </p:par>
                      </p:childTnLst>
                    </p:cTn>
                  </p:par>
                  <p:par>
                    <p:cTn id="16" fill="hold">
                      <p:stCondLst>
                        <p:cond delay="indefinite"/>
                      </p:stCondLst>
                      <p:childTnLst>
                        <p:par>
                          <p:cTn id="17" fill="hold">
                            <p:stCondLst>
                              <p:cond delay="0"/>
                            </p:stCondLst>
                            <p:childTnLst>
                              <p:par>
                                <p:cTn id="18" presetID="9" presetClass="entr" presetSubtype="0" fill="hold" grpId="0" nodeType="clickEffect">
                                  <p:stCondLst>
                                    <p:cond delay="0"/>
                                  </p:stCondLst>
                                  <p:childTnLst>
                                    <p:set>
                                      <p:cBhvr>
                                        <p:cTn id="19" dur="1" fill="hold">
                                          <p:stCondLst>
                                            <p:cond delay="0"/>
                                          </p:stCondLst>
                                        </p:cTn>
                                        <p:tgtEl>
                                          <p:spTgt spid="64"/>
                                        </p:tgtEl>
                                        <p:attrNameLst>
                                          <p:attrName>style.visibility</p:attrName>
                                        </p:attrNameLst>
                                      </p:cBhvr>
                                      <p:to>
                                        <p:strVal val="visible"/>
                                      </p:to>
                                    </p:set>
                                    <p:animEffect transition="in" filter="dissolve">
                                      <p:cBhvr>
                                        <p:cTn id="20" dur="500"/>
                                        <p:tgtEl>
                                          <p:spTgt spid="64"/>
                                        </p:tgtEl>
                                      </p:cBhvr>
                                    </p:animEffect>
                                  </p:childTnLst>
                                </p:cTn>
                              </p:par>
                              <p:par>
                                <p:cTn id="21" presetID="9" presetClass="entr" presetSubtype="0" fill="hold" nodeType="withEffect">
                                  <p:stCondLst>
                                    <p:cond delay="0"/>
                                  </p:stCondLst>
                                  <p:childTnLst>
                                    <p:set>
                                      <p:cBhvr>
                                        <p:cTn id="22" dur="1" fill="hold">
                                          <p:stCondLst>
                                            <p:cond delay="0"/>
                                          </p:stCondLst>
                                        </p:cTn>
                                        <p:tgtEl>
                                          <p:spTgt spid="66"/>
                                        </p:tgtEl>
                                        <p:attrNameLst>
                                          <p:attrName>style.visibility</p:attrName>
                                        </p:attrNameLst>
                                      </p:cBhvr>
                                      <p:to>
                                        <p:strVal val="visible"/>
                                      </p:to>
                                    </p:set>
                                    <p:animEffect transition="in" filter="dissolve">
                                      <p:cBhvr>
                                        <p:cTn id="23" dur="500"/>
                                        <p:tgtEl>
                                          <p:spTgt spid="66"/>
                                        </p:tgtEl>
                                      </p:cBhvr>
                                    </p:animEffect>
                                  </p:childTnLst>
                                </p:cTn>
                              </p:par>
                            </p:childTnLst>
                          </p:cTn>
                        </p:par>
                      </p:childTnLst>
                    </p:cTn>
                  </p:par>
                  <p:par>
                    <p:cTn id="24" fill="hold">
                      <p:stCondLst>
                        <p:cond delay="indefinite"/>
                      </p:stCondLst>
                      <p:childTnLst>
                        <p:par>
                          <p:cTn id="25" fill="hold">
                            <p:stCondLst>
                              <p:cond delay="0"/>
                            </p:stCondLst>
                            <p:childTnLst>
                              <p:par>
                                <p:cTn id="26" presetID="2" presetClass="entr" presetSubtype="4" fill="hold" grpId="0" nodeType="clickEffect">
                                  <p:stCondLst>
                                    <p:cond delay="0"/>
                                  </p:stCondLst>
                                  <p:childTnLst>
                                    <p:set>
                                      <p:cBhvr>
                                        <p:cTn id="27" dur="1" fill="hold">
                                          <p:stCondLst>
                                            <p:cond delay="0"/>
                                          </p:stCondLst>
                                        </p:cTn>
                                        <p:tgtEl>
                                          <p:spTgt spid="67"/>
                                        </p:tgtEl>
                                        <p:attrNameLst>
                                          <p:attrName>style.visibility</p:attrName>
                                        </p:attrNameLst>
                                      </p:cBhvr>
                                      <p:to>
                                        <p:strVal val="visible"/>
                                      </p:to>
                                    </p:set>
                                    <p:anim calcmode="lin" valueType="num">
                                      <p:cBhvr additive="base">
                                        <p:cTn id="28" dur="500" fill="hold"/>
                                        <p:tgtEl>
                                          <p:spTgt spid="67"/>
                                        </p:tgtEl>
                                        <p:attrNameLst>
                                          <p:attrName>ppt_x</p:attrName>
                                        </p:attrNameLst>
                                      </p:cBhvr>
                                      <p:tavLst>
                                        <p:tav tm="0">
                                          <p:val>
                                            <p:strVal val="#ppt_x"/>
                                          </p:val>
                                        </p:tav>
                                        <p:tav tm="100000">
                                          <p:val>
                                            <p:strVal val="#ppt_x"/>
                                          </p:val>
                                        </p:tav>
                                      </p:tavLst>
                                    </p:anim>
                                    <p:anim calcmode="lin" valueType="num">
                                      <p:cBhvr additive="base">
                                        <p:cTn id="29" dur="5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3" grpId="0"/>
      <p:bldP spid="64" grpId="0"/>
      <p:bldP spid="67" grpId="0"/>
    </p:bld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标题 1"/>
          <p:cNvSpPr>
            <a:spLocks noGrp="1"/>
          </p:cNvSpPr>
          <p:nvPr>
            <p:ph type="title" idx="4294967295"/>
          </p:nvPr>
        </p:nvSpPr>
        <p:spPr>
          <a:xfrm>
            <a:off x="57875" y="506393"/>
            <a:ext cx="12026900" cy="1143000"/>
          </a:xfrm>
          <a:prstGeom prst="rect">
            <a:avLst/>
          </a:prstGeom>
        </p:spPr>
        <p:txBody>
          <a:bodyPr/>
          <a:lstStyle/>
          <a:p>
            <a:pPr algn="ctr"/>
            <a:r>
              <a:rPr lang="en-US" altLang="zh-CN" dirty="0">
                <a:latin typeface="+mj-ea"/>
              </a:rPr>
              <a:t>IP</a:t>
            </a:r>
            <a:r>
              <a:rPr lang="zh-CN" altLang="en-US" dirty="0">
                <a:latin typeface="+mj-ea"/>
              </a:rPr>
              <a:t>地址</a:t>
            </a:r>
            <a:endParaRPr lang="zh-CN" altLang="en-US" dirty="0">
              <a:latin typeface="+mj-ea"/>
            </a:endParaRPr>
          </a:p>
        </p:txBody>
      </p:sp>
      <p:sp>
        <p:nvSpPr>
          <p:cNvPr id="5" name="Rectangle 3"/>
          <p:cNvSpPr txBox="1">
            <a:spLocks noChangeArrowheads="1"/>
          </p:cNvSpPr>
          <p:nvPr/>
        </p:nvSpPr>
        <p:spPr bwMode="auto">
          <a:xfrm>
            <a:off x="312235" y="1262606"/>
            <a:ext cx="6399557"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a:buClr>
                <a:srgbClr val="3333CC"/>
              </a:buClr>
              <a:defRPr/>
            </a:pPr>
            <a:r>
              <a:rPr lang="en-US" altLang="zh-CN" kern="0" dirty="0">
                <a:solidFill>
                  <a:srgbClr val="3333CC"/>
                </a:solidFill>
                <a:latin typeface="+mn-ea"/>
              </a:rPr>
              <a:t>IP </a:t>
            </a:r>
            <a:r>
              <a:rPr lang="zh-CN" altLang="en-US" kern="0" dirty="0">
                <a:solidFill>
                  <a:srgbClr val="3333CC"/>
                </a:solidFill>
                <a:latin typeface="+mn-ea"/>
              </a:rPr>
              <a:t>地址</a:t>
            </a:r>
            <a:r>
              <a:rPr lang="en-US" altLang="zh-CN" kern="0" dirty="0">
                <a:solidFill>
                  <a:srgbClr val="3333CC"/>
                </a:solidFill>
                <a:latin typeface="+mn-ea"/>
              </a:rPr>
              <a:t>:</a:t>
            </a:r>
            <a:r>
              <a:rPr lang="en-US" altLang="zh-CN" kern="0" dirty="0">
                <a:solidFill>
                  <a:srgbClr val="000000"/>
                </a:solidFill>
                <a:latin typeface="+mn-ea"/>
              </a:rPr>
              <a:t> </a:t>
            </a:r>
            <a:r>
              <a:rPr lang="zh-CN" altLang="en-US" kern="0" dirty="0">
                <a:solidFill>
                  <a:srgbClr val="000000"/>
                </a:solidFill>
                <a:latin typeface="+mn-ea"/>
              </a:rPr>
              <a:t>分配给主机或路由器接口的标识符</a:t>
            </a:r>
            <a:endParaRPr lang="zh-CN" altLang="en-US" kern="0" dirty="0">
              <a:solidFill>
                <a:srgbClr val="000000"/>
              </a:solidFill>
              <a:latin typeface="+mn-ea"/>
            </a:endParaRPr>
          </a:p>
          <a:p>
            <a:pPr algn="just">
              <a:buClr>
                <a:srgbClr val="3333CC"/>
              </a:buClr>
              <a:defRPr/>
            </a:pPr>
            <a:r>
              <a:rPr lang="zh-CN" altLang="en-US" kern="0" dirty="0">
                <a:solidFill>
                  <a:srgbClr val="3333CC"/>
                </a:solidFill>
                <a:latin typeface="+mn-ea"/>
              </a:rPr>
              <a:t>接口</a:t>
            </a:r>
            <a:r>
              <a:rPr lang="en-US" altLang="zh-CN" kern="0" dirty="0">
                <a:solidFill>
                  <a:srgbClr val="3333CC"/>
                </a:solidFill>
                <a:latin typeface="+mn-ea"/>
              </a:rPr>
              <a:t>:</a:t>
            </a:r>
            <a:r>
              <a:rPr lang="en-US" altLang="zh-CN" kern="0" dirty="0">
                <a:solidFill>
                  <a:srgbClr val="000000"/>
                </a:solidFill>
                <a:latin typeface="+mn-ea"/>
              </a:rPr>
              <a:t> </a:t>
            </a:r>
            <a:r>
              <a:rPr lang="zh-CN" altLang="en-US" kern="0" dirty="0">
                <a:solidFill>
                  <a:srgbClr val="000000"/>
                </a:solidFill>
                <a:latin typeface="+mn-ea"/>
              </a:rPr>
              <a:t>主机</a:t>
            </a:r>
            <a:r>
              <a:rPr lang="en-US" altLang="zh-CN" kern="0" dirty="0">
                <a:solidFill>
                  <a:srgbClr val="000000"/>
                </a:solidFill>
                <a:latin typeface="+mn-ea"/>
              </a:rPr>
              <a:t>/</a:t>
            </a:r>
            <a:r>
              <a:rPr lang="zh-CN" altLang="en-US" kern="0" dirty="0">
                <a:solidFill>
                  <a:srgbClr val="000000"/>
                </a:solidFill>
                <a:latin typeface="+mn-ea"/>
              </a:rPr>
              <a:t>路由器与物理链路之间</a:t>
            </a:r>
            <a:r>
              <a:rPr lang="zh-CN" altLang="en-US" kern="0" dirty="0" smtClean="0">
                <a:solidFill>
                  <a:srgbClr val="000000"/>
                </a:solidFill>
                <a:latin typeface="+mn-ea"/>
              </a:rPr>
              <a:t>的边界</a:t>
            </a:r>
            <a:r>
              <a:rPr lang="en-US" altLang="zh-CN" kern="0" dirty="0" smtClean="0">
                <a:solidFill>
                  <a:srgbClr val="000000"/>
                </a:solidFill>
                <a:latin typeface="+mn-ea"/>
              </a:rPr>
              <a:t>/</a:t>
            </a:r>
            <a:r>
              <a:rPr lang="zh-CN" altLang="en-US" kern="0" dirty="0" smtClean="0">
                <a:solidFill>
                  <a:srgbClr val="000000"/>
                </a:solidFill>
                <a:latin typeface="+mn-ea"/>
              </a:rPr>
              <a:t>连接</a:t>
            </a:r>
            <a:endParaRPr lang="zh-CN" altLang="en-US" kern="0" dirty="0">
              <a:solidFill>
                <a:srgbClr val="000000"/>
              </a:solidFill>
              <a:latin typeface="+mn-ea"/>
            </a:endParaRPr>
          </a:p>
          <a:p>
            <a:pPr lvl="1">
              <a:buClr>
                <a:srgbClr val="3333CC"/>
              </a:buClr>
              <a:defRPr/>
            </a:pPr>
            <a:r>
              <a:rPr lang="zh-CN" altLang="en-US" kern="0" dirty="0">
                <a:solidFill>
                  <a:srgbClr val="000000"/>
                </a:solidFill>
                <a:latin typeface="+mn-ea"/>
              </a:rPr>
              <a:t>路由器有多个接口</a:t>
            </a:r>
            <a:endParaRPr lang="zh-CN" altLang="en-US" kern="0" dirty="0">
              <a:solidFill>
                <a:srgbClr val="000000"/>
              </a:solidFill>
              <a:latin typeface="+mn-ea"/>
            </a:endParaRPr>
          </a:p>
          <a:p>
            <a:pPr lvl="1">
              <a:buClr>
                <a:srgbClr val="3333CC"/>
              </a:buClr>
              <a:defRPr/>
            </a:pPr>
            <a:r>
              <a:rPr lang="zh-CN" altLang="en-US" kern="0" dirty="0">
                <a:solidFill>
                  <a:srgbClr val="000000"/>
                </a:solidFill>
                <a:latin typeface="+mn-ea"/>
              </a:rPr>
              <a:t>主机可以有多个</a:t>
            </a:r>
            <a:r>
              <a:rPr lang="zh-CN" altLang="en-US" kern="0" dirty="0" smtClean="0">
                <a:solidFill>
                  <a:srgbClr val="000000"/>
                </a:solidFill>
                <a:latin typeface="+mn-ea"/>
              </a:rPr>
              <a:t>接口</a:t>
            </a:r>
            <a:endParaRPr lang="zh-CN" altLang="en-US" kern="0" dirty="0">
              <a:solidFill>
                <a:srgbClr val="000000"/>
              </a:solidFill>
              <a:latin typeface="+mn-ea"/>
            </a:endParaRPr>
          </a:p>
          <a:p>
            <a:pPr lvl="1">
              <a:buClr>
                <a:srgbClr val="3333CC"/>
              </a:buClr>
              <a:defRPr/>
            </a:pPr>
            <a:r>
              <a:rPr lang="zh-CN" altLang="en-US" kern="0" dirty="0">
                <a:solidFill>
                  <a:srgbClr val="000000"/>
                </a:solidFill>
                <a:latin typeface="+mn-ea"/>
              </a:rPr>
              <a:t>每个接口有一个</a:t>
            </a:r>
            <a:r>
              <a:rPr lang="en-US" altLang="zh-CN" kern="0" dirty="0">
                <a:solidFill>
                  <a:srgbClr val="000000"/>
                </a:solidFill>
                <a:latin typeface="+mn-ea"/>
              </a:rPr>
              <a:t>IP</a:t>
            </a:r>
            <a:r>
              <a:rPr lang="zh-CN" altLang="en-US" kern="0" dirty="0">
                <a:solidFill>
                  <a:srgbClr val="000000"/>
                </a:solidFill>
                <a:latin typeface="+mn-ea"/>
              </a:rPr>
              <a:t>地址</a:t>
            </a:r>
            <a:endParaRPr lang="en-US" altLang="zh-CN" kern="0" dirty="0">
              <a:solidFill>
                <a:srgbClr val="000000"/>
              </a:solidFill>
              <a:latin typeface="+mn-ea"/>
            </a:endParaRPr>
          </a:p>
          <a:p>
            <a:pPr>
              <a:buClr>
                <a:srgbClr val="3333CC"/>
              </a:buClr>
              <a:defRPr/>
            </a:pPr>
            <a:r>
              <a:rPr lang="en-US" altLang="zh-CN" dirty="0"/>
              <a:t>IP</a:t>
            </a:r>
            <a:r>
              <a:rPr lang="zh-CN" altLang="en-US" dirty="0"/>
              <a:t>地址有两种：</a:t>
            </a:r>
            <a:r>
              <a:rPr lang="en-US" altLang="zh-CN" dirty="0"/>
              <a:t>IPV4</a:t>
            </a:r>
            <a:r>
              <a:rPr lang="zh-CN" altLang="en-US" dirty="0"/>
              <a:t>和</a:t>
            </a:r>
            <a:r>
              <a:rPr lang="en-US" altLang="zh-CN" dirty="0"/>
              <a:t>IPV6</a:t>
            </a:r>
            <a:endParaRPr lang="en-US" altLang="zh-CN" dirty="0"/>
          </a:p>
          <a:p>
            <a:pPr lvl="1">
              <a:buClr>
                <a:srgbClr val="3333CC"/>
              </a:buClr>
              <a:defRPr/>
            </a:pPr>
            <a:r>
              <a:rPr lang="en-US" altLang="zh-CN" sz="2600" kern="0" dirty="0">
                <a:solidFill>
                  <a:srgbClr val="FF0000"/>
                </a:solidFill>
                <a:latin typeface="+mn-ea"/>
              </a:rPr>
              <a:t>IPV4</a:t>
            </a:r>
            <a:r>
              <a:rPr lang="zh-CN" altLang="en-US" sz="2600" kern="0" dirty="0">
                <a:solidFill>
                  <a:srgbClr val="FF0000"/>
                </a:solidFill>
                <a:latin typeface="+mn-ea"/>
              </a:rPr>
              <a:t>：</a:t>
            </a:r>
            <a:r>
              <a:rPr lang="en-US" altLang="zh-CN" sz="2600" kern="0" dirty="0">
                <a:solidFill>
                  <a:srgbClr val="FF0000"/>
                </a:solidFill>
                <a:latin typeface="+mn-ea"/>
              </a:rPr>
              <a:t>32</a:t>
            </a:r>
            <a:r>
              <a:rPr lang="zh-CN" altLang="en-US" sz="2600" kern="0" dirty="0">
                <a:solidFill>
                  <a:srgbClr val="FF0000"/>
                </a:solidFill>
                <a:latin typeface="+mn-ea"/>
              </a:rPr>
              <a:t>个二进制位长（</a:t>
            </a:r>
            <a:r>
              <a:rPr lang="en-US" altLang="zh-CN" sz="2600" kern="0" dirty="0">
                <a:solidFill>
                  <a:srgbClr val="FF0000"/>
                </a:solidFill>
                <a:latin typeface="+mn-ea"/>
              </a:rPr>
              <a:t>4</a:t>
            </a:r>
            <a:r>
              <a:rPr lang="zh-CN" altLang="en-US" sz="2600" kern="0" dirty="0">
                <a:solidFill>
                  <a:srgbClr val="FF0000"/>
                </a:solidFill>
                <a:latin typeface="+mn-ea"/>
              </a:rPr>
              <a:t>字节），常用点分十进制表示；</a:t>
            </a:r>
            <a:endParaRPr lang="en-US" altLang="zh-CN" sz="2600" kern="0" dirty="0">
              <a:solidFill>
                <a:srgbClr val="FF0000"/>
              </a:solidFill>
              <a:latin typeface="+mn-ea"/>
            </a:endParaRPr>
          </a:p>
          <a:p>
            <a:pPr lvl="1">
              <a:buClr>
                <a:srgbClr val="3333CC"/>
              </a:buClr>
              <a:defRPr/>
            </a:pPr>
            <a:r>
              <a:rPr lang="en-US" altLang="zh-CN" sz="2600" kern="0" dirty="0">
                <a:solidFill>
                  <a:srgbClr val="FF0000"/>
                </a:solidFill>
                <a:latin typeface="+mn-ea"/>
              </a:rPr>
              <a:t>IPV6</a:t>
            </a:r>
            <a:r>
              <a:rPr lang="zh-CN" altLang="en-US" sz="2600" kern="0" dirty="0">
                <a:solidFill>
                  <a:srgbClr val="FF0000"/>
                </a:solidFill>
                <a:latin typeface="+mn-ea"/>
              </a:rPr>
              <a:t>：</a:t>
            </a:r>
            <a:r>
              <a:rPr lang="en-US" altLang="zh-CN" sz="2600" kern="0" dirty="0">
                <a:solidFill>
                  <a:srgbClr val="FF0000"/>
                </a:solidFill>
                <a:latin typeface="+mn-ea"/>
              </a:rPr>
              <a:t>128</a:t>
            </a:r>
            <a:r>
              <a:rPr lang="zh-CN" altLang="en-US" sz="2600" kern="0" dirty="0">
                <a:solidFill>
                  <a:srgbClr val="FF0000"/>
                </a:solidFill>
                <a:latin typeface="+mn-ea"/>
              </a:rPr>
              <a:t>个二进制位长（</a:t>
            </a:r>
            <a:r>
              <a:rPr lang="en-US" altLang="zh-CN" sz="2600" kern="0" dirty="0">
                <a:solidFill>
                  <a:srgbClr val="FF0000"/>
                </a:solidFill>
                <a:latin typeface="+mn-ea"/>
              </a:rPr>
              <a:t>16</a:t>
            </a:r>
            <a:r>
              <a:rPr lang="zh-CN" altLang="en-US" sz="2600" kern="0" dirty="0">
                <a:solidFill>
                  <a:srgbClr val="FF0000"/>
                </a:solidFill>
                <a:latin typeface="+mn-ea"/>
              </a:rPr>
              <a:t>字节）常用冒号分隔表示</a:t>
            </a:r>
            <a:endParaRPr lang="zh-CN" altLang="en-US" sz="2600" kern="0" dirty="0">
              <a:solidFill>
                <a:srgbClr val="FF0000"/>
              </a:solidFill>
              <a:latin typeface="+mn-ea"/>
            </a:endParaRPr>
          </a:p>
        </p:txBody>
      </p:sp>
      <p:grpSp>
        <p:nvGrpSpPr>
          <p:cNvPr id="2" name="组合 1"/>
          <p:cNvGrpSpPr/>
          <p:nvPr/>
        </p:nvGrpSpPr>
        <p:grpSpPr>
          <a:xfrm>
            <a:off x="6893130" y="2042731"/>
            <a:ext cx="5168495" cy="2941337"/>
            <a:chOff x="5814484" y="1684338"/>
            <a:chExt cx="5602816" cy="3490912"/>
          </a:xfrm>
        </p:grpSpPr>
        <p:graphicFrame>
          <p:nvGraphicFramePr>
            <p:cNvPr id="79877" name="Object 4"/>
            <p:cNvGraphicFramePr/>
            <p:nvPr/>
          </p:nvGraphicFramePr>
          <p:xfrm>
            <a:off x="5814484" y="1684338"/>
            <a:ext cx="795867" cy="476250"/>
          </p:xfrm>
          <a:graphic>
            <a:graphicData uri="http://schemas.openxmlformats.org/presentationml/2006/ole">
              <mc:AlternateContent xmlns:mc="http://schemas.openxmlformats.org/markup-compatibility/2006">
                <mc:Choice xmlns:v="urn:schemas-microsoft-com:vml" Requires="v">
                  <p:oleObj spid="_x0000_s7751" name="Clip" r:id="rId1" imgW="596265" imgH="476250" progId="MS_ClipArt_Gallery.2">
                    <p:embed/>
                  </p:oleObj>
                </mc:Choice>
                <mc:Fallback>
                  <p:oleObj name="Clip" r:id="rId1" imgW="596265" imgH="476250" progId="MS_ClipArt_Gallery.2">
                    <p:embed/>
                    <p:pic>
                      <p:nvPicPr>
                        <p:cNvPr id="0" name="Object 4"/>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14484" y="1684338"/>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78" name="Line 5"/>
            <p:cNvSpPr>
              <a:spLocks noChangeShapeType="1"/>
            </p:cNvSpPr>
            <p:nvPr/>
          </p:nvSpPr>
          <p:spPr bwMode="auto">
            <a:xfrm>
              <a:off x="6561668" y="2057400"/>
              <a:ext cx="370417" cy="158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879" name="Line 6"/>
            <p:cNvSpPr>
              <a:spLocks noChangeShapeType="1"/>
            </p:cNvSpPr>
            <p:nvPr/>
          </p:nvSpPr>
          <p:spPr bwMode="auto">
            <a:xfrm>
              <a:off x="6949017" y="2043114"/>
              <a:ext cx="0" cy="1290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880" name="Line 7"/>
            <p:cNvSpPr>
              <a:spLocks noChangeShapeType="1"/>
            </p:cNvSpPr>
            <p:nvPr/>
          </p:nvSpPr>
          <p:spPr bwMode="auto">
            <a:xfrm flipV="1">
              <a:off x="6559551" y="2701926"/>
              <a:ext cx="370416" cy="31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881" name="Line 8"/>
            <p:cNvSpPr>
              <a:spLocks noChangeShapeType="1"/>
            </p:cNvSpPr>
            <p:nvPr/>
          </p:nvSpPr>
          <p:spPr bwMode="auto">
            <a:xfrm>
              <a:off x="6574367" y="3328989"/>
              <a:ext cx="364067"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aphicFrame>
          <p:nvGraphicFramePr>
            <p:cNvPr id="79882" name="Object 9"/>
            <p:cNvGraphicFramePr/>
            <p:nvPr/>
          </p:nvGraphicFramePr>
          <p:xfrm>
            <a:off x="5814484" y="2351088"/>
            <a:ext cx="795867" cy="476250"/>
          </p:xfrm>
          <a:graphic>
            <a:graphicData uri="http://schemas.openxmlformats.org/presentationml/2006/ole">
              <mc:AlternateContent xmlns:mc="http://schemas.openxmlformats.org/markup-compatibility/2006">
                <mc:Choice xmlns:v="urn:schemas-microsoft-com:vml" Requires="v">
                  <p:oleObj spid="_x0000_s7752" name="Clip" r:id="rId3" imgW="596265" imgH="476250" progId="MS_ClipArt_Gallery.2">
                    <p:embed/>
                  </p:oleObj>
                </mc:Choice>
                <mc:Fallback>
                  <p:oleObj name="Clip" r:id="rId3" imgW="596265" imgH="476250" progId="MS_ClipArt_Gallery.2">
                    <p:embed/>
                    <p:pic>
                      <p:nvPicPr>
                        <p:cNvPr id="0" name="Object 9"/>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14484" y="2351088"/>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883" name="Object 10"/>
            <p:cNvGraphicFramePr/>
            <p:nvPr/>
          </p:nvGraphicFramePr>
          <p:xfrm>
            <a:off x="5814484" y="2960688"/>
            <a:ext cx="795867" cy="476250"/>
          </p:xfrm>
          <a:graphic>
            <a:graphicData uri="http://schemas.openxmlformats.org/presentationml/2006/ole">
              <mc:AlternateContent xmlns:mc="http://schemas.openxmlformats.org/markup-compatibility/2006">
                <mc:Choice xmlns:v="urn:schemas-microsoft-com:vml" Requires="v">
                  <p:oleObj spid="_x0000_s7753" name="Clip" r:id="rId5" imgW="596265" imgH="476250" progId="MS_ClipArt_Gallery.2">
                    <p:embed/>
                  </p:oleObj>
                </mc:Choice>
                <mc:Fallback>
                  <p:oleObj name="Clip" r:id="rId5" imgW="596265" imgH="476250" progId="MS_ClipArt_Gallery.2">
                    <p:embed/>
                    <p:pic>
                      <p:nvPicPr>
                        <p:cNvPr id="0" name="Object 10"/>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814484" y="2960688"/>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84" name="Line 11"/>
            <p:cNvSpPr>
              <a:spLocks noChangeShapeType="1"/>
            </p:cNvSpPr>
            <p:nvPr/>
          </p:nvSpPr>
          <p:spPr bwMode="auto">
            <a:xfrm>
              <a:off x="6949017" y="2900363"/>
              <a:ext cx="1380067"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pSp>
          <p:nvGrpSpPr>
            <p:cNvPr id="79885" name="Group 25"/>
            <p:cNvGrpSpPr/>
            <p:nvPr/>
          </p:nvGrpSpPr>
          <p:grpSpPr bwMode="auto">
            <a:xfrm>
              <a:off x="8206317" y="2865438"/>
              <a:ext cx="948267" cy="381000"/>
              <a:chOff x="3937" y="1541"/>
              <a:chExt cx="448" cy="240"/>
            </a:xfrm>
          </p:grpSpPr>
          <p:sp>
            <p:nvSpPr>
              <p:cNvPr id="79918" name="Oval 12"/>
              <p:cNvSpPr>
                <a:spLocks noChangeArrowheads="1"/>
              </p:cNvSpPr>
              <p:nvPr/>
            </p:nvSpPr>
            <p:spPr bwMode="auto">
              <a:xfrm>
                <a:off x="3941" y="1648"/>
                <a:ext cx="444" cy="133"/>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19" name="Line 13"/>
              <p:cNvSpPr>
                <a:spLocks noChangeShapeType="1"/>
              </p:cNvSpPr>
              <p:nvPr/>
            </p:nvSpPr>
            <p:spPr bwMode="auto">
              <a:xfrm>
                <a:off x="3941" y="1637"/>
                <a:ext cx="0" cy="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20" name="Line 14"/>
              <p:cNvSpPr>
                <a:spLocks noChangeShapeType="1"/>
              </p:cNvSpPr>
              <p:nvPr/>
            </p:nvSpPr>
            <p:spPr bwMode="auto">
              <a:xfrm>
                <a:off x="4385" y="1637"/>
                <a:ext cx="0" cy="8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21" name="Rectangle 15"/>
              <p:cNvSpPr>
                <a:spLocks noChangeArrowheads="1"/>
              </p:cNvSpPr>
              <p:nvPr/>
            </p:nvSpPr>
            <p:spPr bwMode="auto">
              <a:xfrm>
                <a:off x="3941" y="1637"/>
                <a:ext cx="440" cy="81"/>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2000">
                  <a:solidFill>
                    <a:srgbClr val="000000"/>
                  </a:solidFill>
                  <a:latin typeface="Arial" panose="020B0604020202090204"/>
                </a:endParaRPr>
              </a:p>
            </p:txBody>
          </p:sp>
          <p:sp>
            <p:nvSpPr>
              <p:cNvPr id="79922" name="Oval 16"/>
              <p:cNvSpPr>
                <a:spLocks noChangeArrowheads="1"/>
              </p:cNvSpPr>
              <p:nvPr/>
            </p:nvSpPr>
            <p:spPr bwMode="auto">
              <a:xfrm>
                <a:off x="3937" y="1541"/>
                <a:ext cx="444" cy="15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grpSp>
            <p:nvGrpSpPr>
              <p:cNvPr id="79923" name="Group 20"/>
              <p:cNvGrpSpPr/>
              <p:nvPr/>
            </p:nvGrpSpPr>
            <p:grpSpPr bwMode="auto">
              <a:xfrm>
                <a:off x="4043" y="1575"/>
                <a:ext cx="221" cy="91"/>
                <a:chOff x="4043" y="1575"/>
                <a:chExt cx="221" cy="91"/>
              </a:xfrm>
            </p:grpSpPr>
            <p:sp>
              <p:nvSpPr>
                <p:cNvPr id="79928" name="Line 17"/>
                <p:cNvSpPr>
                  <a:spLocks noChangeShapeType="1"/>
                </p:cNvSpPr>
                <p:nvPr/>
              </p:nvSpPr>
              <p:spPr bwMode="auto">
                <a:xfrm flipV="1">
                  <a:off x="4043" y="1575"/>
                  <a:ext cx="79" cy="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29" name="Line 18"/>
                <p:cNvSpPr>
                  <a:spLocks noChangeShapeType="1"/>
                </p:cNvSpPr>
                <p:nvPr/>
              </p:nvSpPr>
              <p:spPr bwMode="auto">
                <a:xfrm>
                  <a:off x="4195" y="1666"/>
                  <a:ext cx="6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30" name="Line 19"/>
                <p:cNvSpPr>
                  <a:spLocks noChangeShapeType="1"/>
                </p:cNvSpPr>
                <p:nvPr/>
              </p:nvSpPr>
              <p:spPr bwMode="auto">
                <a:xfrm>
                  <a:off x="4116" y="1577"/>
                  <a:ext cx="82" cy="89"/>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pSp>
          <p:grpSp>
            <p:nvGrpSpPr>
              <p:cNvPr id="79924" name="Group 24"/>
              <p:cNvGrpSpPr/>
              <p:nvPr/>
            </p:nvGrpSpPr>
            <p:grpSpPr bwMode="auto">
              <a:xfrm>
                <a:off x="4044" y="1574"/>
                <a:ext cx="219" cy="90"/>
                <a:chOff x="4044" y="1574"/>
                <a:chExt cx="219" cy="90"/>
              </a:xfrm>
            </p:grpSpPr>
            <p:sp>
              <p:nvSpPr>
                <p:cNvPr id="79925" name="Line 21"/>
                <p:cNvSpPr>
                  <a:spLocks noChangeShapeType="1"/>
                </p:cNvSpPr>
                <p:nvPr/>
              </p:nvSpPr>
              <p:spPr bwMode="auto">
                <a:xfrm>
                  <a:off x="4044" y="1662"/>
                  <a:ext cx="79" cy="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26" name="Line 22"/>
                <p:cNvSpPr>
                  <a:spLocks noChangeShapeType="1"/>
                </p:cNvSpPr>
                <p:nvPr/>
              </p:nvSpPr>
              <p:spPr bwMode="auto">
                <a:xfrm>
                  <a:off x="4194" y="1574"/>
                  <a:ext cx="69"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27" name="Line 23"/>
                <p:cNvSpPr>
                  <a:spLocks noChangeShapeType="1"/>
                </p:cNvSpPr>
                <p:nvPr/>
              </p:nvSpPr>
              <p:spPr bwMode="auto">
                <a:xfrm flipV="1">
                  <a:off x="4116" y="1574"/>
                  <a:ext cx="82" cy="88"/>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pSp>
        </p:grpSp>
        <p:sp>
          <p:nvSpPr>
            <p:cNvPr id="79886" name="Rectangle 26"/>
            <p:cNvSpPr>
              <a:spLocks noChangeArrowheads="1"/>
            </p:cNvSpPr>
            <p:nvPr/>
          </p:nvSpPr>
          <p:spPr bwMode="auto">
            <a:xfrm>
              <a:off x="6689746" y="1731963"/>
              <a:ext cx="1009608" cy="36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dirty="0">
                  <a:solidFill>
                    <a:srgbClr val="000000"/>
                  </a:solidFill>
                  <a:latin typeface="Arial" panose="020B0604020202090204"/>
                </a:rPr>
                <a:t>223.1.1.1</a:t>
              </a:r>
              <a:endParaRPr lang="en-US" altLang="zh-CN" sz="1400" b="1" dirty="0">
                <a:solidFill>
                  <a:srgbClr val="000000"/>
                </a:solidFill>
                <a:latin typeface="Arial" panose="020B0604020202090204"/>
              </a:endParaRPr>
            </a:p>
          </p:txBody>
        </p:sp>
        <p:grpSp>
          <p:nvGrpSpPr>
            <p:cNvPr id="81935" name="Group 29"/>
            <p:cNvGrpSpPr/>
            <p:nvPr/>
          </p:nvGrpSpPr>
          <p:grpSpPr bwMode="auto">
            <a:xfrm>
              <a:off x="6623052" y="2374903"/>
              <a:ext cx="1111250" cy="366713"/>
              <a:chOff x="3189" y="1232"/>
              <a:chExt cx="525" cy="231"/>
            </a:xfrm>
            <a:noFill/>
          </p:grpSpPr>
          <p:sp>
            <p:nvSpPr>
              <p:cNvPr id="81966" name="Rectangle 27"/>
              <p:cNvSpPr>
                <a:spLocks noChangeArrowheads="1"/>
              </p:cNvSpPr>
              <p:nvPr/>
            </p:nvSpPr>
            <p:spPr bwMode="auto">
              <a:xfrm>
                <a:off x="3189" y="1281"/>
                <a:ext cx="525" cy="114"/>
              </a:xfrm>
              <a:prstGeom prst="rect">
                <a:avLst/>
              </a:prstGeom>
              <a:grp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en-US" sz="2000">
                  <a:solidFill>
                    <a:srgbClr val="000000"/>
                  </a:solidFill>
                  <a:latin typeface="Arial" panose="020B0604020202090204"/>
                </a:endParaRPr>
              </a:p>
            </p:txBody>
          </p:sp>
          <p:sp>
            <p:nvSpPr>
              <p:cNvPr id="81967" name="Rectangle 28"/>
              <p:cNvSpPr>
                <a:spLocks noChangeArrowheads="1"/>
              </p:cNvSpPr>
              <p:nvPr/>
            </p:nvSpPr>
            <p:spPr bwMode="auto">
              <a:xfrm>
                <a:off x="3221" y="1232"/>
                <a:ext cx="477" cy="231"/>
              </a:xfrm>
              <a:prstGeom prst="rect">
                <a:avLst/>
              </a:prstGeom>
              <a:noFill/>
              <a:ln w="9525">
                <a:no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r>
                  <a:rPr lang="en-US" altLang="zh-CN" sz="1400" b="1" dirty="0">
                    <a:solidFill>
                      <a:srgbClr val="000000"/>
                    </a:solidFill>
                    <a:latin typeface="Arial" panose="020B0604020202090204"/>
                  </a:rPr>
                  <a:t>223.1.1.2</a:t>
                </a:r>
                <a:endParaRPr lang="en-US" altLang="zh-CN" sz="1400" b="1" dirty="0">
                  <a:solidFill>
                    <a:srgbClr val="000000"/>
                  </a:solidFill>
                  <a:latin typeface="Arial" panose="020B0604020202090204"/>
                </a:endParaRPr>
              </a:p>
            </p:txBody>
          </p:sp>
        </p:grpSp>
        <p:sp>
          <p:nvSpPr>
            <p:cNvPr id="79888" name="Rectangle 30"/>
            <p:cNvSpPr>
              <a:spLocks noChangeArrowheads="1"/>
            </p:cNvSpPr>
            <p:nvPr/>
          </p:nvSpPr>
          <p:spPr bwMode="auto">
            <a:xfrm>
              <a:off x="6537346" y="3313113"/>
              <a:ext cx="1009608" cy="36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223.1.1.3</a:t>
              </a:r>
              <a:endParaRPr lang="en-US" altLang="zh-CN" sz="1400" b="1">
                <a:solidFill>
                  <a:srgbClr val="000000"/>
                </a:solidFill>
                <a:latin typeface="Arial" panose="020B0604020202090204"/>
              </a:endParaRPr>
            </a:p>
          </p:txBody>
        </p:sp>
        <p:sp>
          <p:nvSpPr>
            <p:cNvPr id="79889" name="Rectangle 31"/>
            <p:cNvSpPr>
              <a:spLocks noChangeArrowheads="1"/>
            </p:cNvSpPr>
            <p:nvPr/>
          </p:nvSpPr>
          <p:spPr bwMode="auto">
            <a:xfrm>
              <a:off x="7591445" y="2641600"/>
              <a:ext cx="1009608" cy="36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dirty="0">
                  <a:solidFill>
                    <a:srgbClr val="000000"/>
                  </a:solidFill>
                  <a:latin typeface="Arial" panose="020B0604020202090204"/>
                </a:rPr>
                <a:t>223.1.1.4</a:t>
              </a:r>
              <a:endParaRPr lang="en-US" altLang="zh-CN" sz="1400" b="1" dirty="0">
                <a:solidFill>
                  <a:srgbClr val="000000"/>
                </a:solidFill>
                <a:latin typeface="Arial" panose="020B0604020202090204"/>
              </a:endParaRPr>
            </a:p>
          </p:txBody>
        </p:sp>
        <p:sp>
          <p:nvSpPr>
            <p:cNvPr id="79890" name="Line 32"/>
            <p:cNvSpPr>
              <a:spLocks noChangeShapeType="1"/>
            </p:cNvSpPr>
            <p:nvPr/>
          </p:nvSpPr>
          <p:spPr bwMode="auto">
            <a:xfrm>
              <a:off x="9012767" y="2909889"/>
              <a:ext cx="1354667" cy="158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891" name="Rectangle 33"/>
            <p:cNvSpPr>
              <a:spLocks noChangeArrowheads="1"/>
            </p:cNvSpPr>
            <p:nvPr/>
          </p:nvSpPr>
          <p:spPr bwMode="auto">
            <a:xfrm>
              <a:off x="9026546" y="2632076"/>
              <a:ext cx="1009608" cy="36604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223.1.2.9</a:t>
              </a:r>
              <a:endParaRPr lang="en-US" altLang="zh-CN" sz="1400" b="1">
                <a:solidFill>
                  <a:srgbClr val="000000"/>
                </a:solidFill>
                <a:latin typeface="Arial" panose="020B0604020202090204"/>
              </a:endParaRPr>
            </a:p>
          </p:txBody>
        </p:sp>
        <p:sp>
          <p:nvSpPr>
            <p:cNvPr id="79892" name="Line 34"/>
            <p:cNvSpPr>
              <a:spLocks noChangeShapeType="1"/>
            </p:cNvSpPr>
            <p:nvPr/>
          </p:nvSpPr>
          <p:spPr bwMode="auto">
            <a:xfrm>
              <a:off x="10378017" y="2214564"/>
              <a:ext cx="0" cy="1290637"/>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aphicFrame>
          <p:nvGraphicFramePr>
            <p:cNvPr id="79893" name="Object 35"/>
            <p:cNvGraphicFramePr/>
            <p:nvPr/>
          </p:nvGraphicFramePr>
          <p:xfrm>
            <a:off x="10615084" y="1922463"/>
            <a:ext cx="795867" cy="476250"/>
          </p:xfrm>
          <a:graphic>
            <a:graphicData uri="http://schemas.openxmlformats.org/presentationml/2006/ole">
              <mc:AlternateContent xmlns:mc="http://schemas.openxmlformats.org/markup-compatibility/2006">
                <mc:Choice xmlns:v="urn:schemas-microsoft-com:vml" Requires="v">
                  <p:oleObj spid="_x0000_s7754" name="Clip" r:id="rId7" imgW="596265" imgH="476250" progId="MS_ClipArt_Gallery.2">
                    <p:embed/>
                  </p:oleObj>
                </mc:Choice>
                <mc:Fallback>
                  <p:oleObj name="Clip" r:id="rId7" imgW="596265" imgH="476250" progId="MS_ClipArt_Gallery.2">
                    <p:embed/>
                    <p:pic>
                      <p:nvPicPr>
                        <p:cNvPr id="0" name="Object 35"/>
                        <p:cNvPicPr>
                          <a:picLocks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615084" y="1922463"/>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94" name="Line 36"/>
            <p:cNvSpPr>
              <a:spLocks noChangeShapeType="1"/>
            </p:cNvSpPr>
            <p:nvPr/>
          </p:nvSpPr>
          <p:spPr bwMode="auto">
            <a:xfrm>
              <a:off x="10378017" y="2219325"/>
              <a:ext cx="313267"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aphicFrame>
          <p:nvGraphicFramePr>
            <p:cNvPr id="79895" name="Object 37"/>
            <p:cNvGraphicFramePr/>
            <p:nvPr/>
          </p:nvGraphicFramePr>
          <p:xfrm>
            <a:off x="10621433" y="3303588"/>
            <a:ext cx="795867" cy="476250"/>
          </p:xfrm>
          <a:graphic>
            <a:graphicData uri="http://schemas.openxmlformats.org/presentationml/2006/ole">
              <mc:AlternateContent xmlns:mc="http://schemas.openxmlformats.org/markup-compatibility/2006">
                <mc:Choice xmlns:v="urn:schemas-microsoft-com:vml" Requires="v">
                  <p:oleObj spid="_x0000_s7755" name="Clip" r:id="rId9" imgW="596265" imgH="476250" progId="MS_ClipArt_Gallery.2">
                    <p:embed/>
                  </p:oleObj>
                </mc:Choice>
                <mc:Fallback>
                  <p:oleObj name="Clip" r:id="rId9" imgW="596265" imgH="476250" progId="MS_ClipArt_Gallery.2">
                    <p:embed/>
                    <p:pic>
                      <p:nvPicPr>
                        <p:cNvPr id="0" name="Object 37"/>
                        <p:cNvPicPr>
                          <a:picLocks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21433" y="3303588"/>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79896" name="Line 38"/>
            <p:cNvSpPr>
              <a:spLocks noChangeShapeType="1"/>
            </p:cNvSpPr>
            <p:nvPr/>
          </p:nvSpPr>
          <p:spPr bwMode="auto">
            <a:xfrm>
              <a:off x="10378017" y="3490913"/>
              <a:ext cx="313267"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pSp>
          <p:nvGrpSpPr>
            <p:cNvPr id="79897" name="Group 41"/>
            <p:cNvGrpSpPr/>
            <p:nvPr/>
          </p:nvGrpSpPr>
          <p:grpSpPr bwMode="auto">
            <a:xfrm>
              <a:off x="9575804" y="3151192"/>
              <a:ext cx="1130300" cy="366713"/>
              <a:chOff x="4584" y="1721"/>
              <a:chExt cx="534" cy="231"/>
            </a:xfrm>
          </p:grpSpPr>
          <p:sp>
            <p:nvSpPr>
              <p:cNvPr id="79916" name="Rectangle 39"/>
              <p:cNvSpPr>
                <a:spLocks noChangeArrowheads="1"/>
              </p:cNvSpPr>
              <p:nvPr/>
            </p:nvSpPr>
            <p:spPr bwMode="auto">
              <a:xfrm>
                <a:off x="4584" y="1776"/>
                <a:ext cx="534"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17" name="Rectangle 40"/>
              <p:cNvSpPr>
                <a:spLocks noChangeArrowheads="1"/>
              </p:cNvSpPr>
              <p:nvPr/>
            </p:nvSpPr>
            <p:spPr bwMode="auto">
              <a:xfrm>
                <a:off x="4616" y="1721"/>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223.1.2.2</a:t>
                </a:r>
                <a:endParaRPr lang="en-US" altLang="zh-CN" sz="1400" b="1">
                  <a:solidFill>
                    <a:srgbClr val="000000"/>
                  </a:solidFill>
                  <a:latin typeface="Arial" panose="020B0604020202090204"/>
                </a:endParaRPr>
              </a:p>
            </p:txBody>
          </p:sp>
        </p:grpSp>
        <p:grpSp>
          <p:nvGrpSpPr>
            <p:cNvPr id="79898" name="Group 44"/>
            <p:cNvGrpSpPr/>
            <p:nvPr/>
          </p:nvGrpSpPr>
          <p:grpSpPr bwMode="auto">
            <a:xfrm>
              <a:off x="9525004" y="2179640"/>
              <a:ext cx="1130300" cy="366713"/>
              <a:chOff x="4560" y="1109"/>
              <a:chExt cx="534" cy="231"/>
            </a:xfrm>
          </p:grpSpPr>
          <p:sp>
            <p:nvSpPr>
              <p:cNvPr id="79914" name="Rectangle 42"/>
              <p:cNvSpPr>
                <a:spLocks noChangeArrowheads="1"/>
              </p:cNvSpPr>
              <p:nvPr/>
            </p:nvSpPr>
            <p:spPr bwMode="auto">
              <a:xfrm>
                <a:off x="4560" y="1164"/>
                <a:ext cx="534"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15" name="Rectangle 43"/>
              <p:cNvSpPr>
                <a:spLocks noChangeArrowheads="1"/>
              </p:cNvSpPr>
              <p:nvPr/>
            </p:nvSpPr>
            <p:spPr bwMode="auto">
              <a:xfrm>
                <a:off x="4592" y="1109"/>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223.1.2.1</a:t>
                </a:r>
                <a:endParaRPr lang="en-US" altLang="zh-CN" sz="1400" b="1">
                  <a:solidFill>
                    <a:srgbClr val="000000"/>
                  </a:solidFill>
                  <a:latin typeface="Arial" panose="020B0604020202090204"/>
                </a:endParaRPr>
              </a:p>
            </p:txBody>
          </p:sp>
        </p:grpSp>
        <p:sp>
          <p:nvSpPr>
            <p:cNvPr id="79899" name="Line 45"/>
            <p:cNvSpPr>
              <a:spLocks noChangeShapeType="1"/>
            </p:cNvSpPr>
            <p:nvPr/>
          </p:nvSpPr>
          <p:spPr bwMode="auto">
            <a:xfrm>
              <a:off x="8695267" y="3248025"/>
              <a:ext cx="0" cy="129063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00" name="Line 46"/>
            <p:cNvSpPr>
              <a:spLocks noChangeShapeType="1"/>
            </p:cNvSpPr>
            <p:nvPr/>
          </p:nvSpPr>
          <p:spPr bwMode="auto">
            <a:xfrm flipH="1">
              <a:off x="7882467" y="4529138"/>
              <a:ext cx="1581151"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01" name="Line 47"/>
            <p:cNvSpPr>
              <a:spLocks noChangeShapeType="1"/>
            </p:cNvSpPr>
            <p:nvPr/>
          </p:nvSpPr>
          <p:spPr bwMode="auto">
            <a:xfrm flipH="1" flipV="1">
              <a:off x="7878234" y="4521200"/>
              <a:ext cx="4233" cy="241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sp>
          <p:nvSpPr>
            <p:cNvPr id="79902" name="Line 48"/>
            <p:cNvSpPr>
              <a:spLocks noChangeShapeType="1"/>
            </p:cNvSpPr>
            <p:nvPr/>
          </p:nvSpPr>
          <p:spPr bwMode="auto">
            <a:xfrm flipH="1" flipV="1">
              <a:off x="9446685" y="4525963"/>
              <a:ext cx="4233" cy="24130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sz="1600">
                <a:solidFill>
                  <a:prstClr val="black"/>
                </a:solidFill>
              </a:endParaRPr>
            </a:p>
          </p:txBody>
        </p:sp>
        <p:graphicFrame>
          <p:nvGraphicFramePr>
            <p:cNvPr id="79903" name="Object 49"/>
            <p:cNvGraphicFramePr/>
            <p:nvPr/>
          </p:nvGraphicFramePr>
          <p:xfrm>
            <a:off x="9160933" y="4684713"/>
            <a:ext cx="795867" cy="476250"/>
          </p:xfrm>
          <a:graphic>
            <a:graphicData uri="http://schemas.openxmlformats.org/presentationml/2006/ole">
              <mc:AlternateContent xmlns:mc="http://schemas.openxmlformats.org/markup-compatibility/2006">
                <mc:Choice xmlns:v="urn:schemas-microsoft-com:vml" Requires="v">
                  <p:oleObj spid="_x0000_s7756" name="Clip" r:id="rId11" imgW="596265" imgH="476250" progId="MS_ClipArt_Gallery.2">
                    <p:embed/>
                  </p:oleObj>
                </mc:Choice>
                <mc:Fallback>
                  <p:oleObj name="Clip" r:id="rId11" imgW="596265" imgH="476250" progId="MS_ClipArt_Gallery.2">
                    <p:embed/>
                    <p:pic>
                      <p:nvPicPr>
                        <p:cNvPr id="0" name="Object 49"/>
                        <p:cNvPicPr>
                          <a:picLocks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9160933" y="4684713"/>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79904" name="Object 50"/>
            <p:cNvGraphicFramePr/>
            <p:nvPr/>
          </p:nvGraphicFramePr>
          <p:xfrm>
            <a:off x="7484533" y="4699000"/>
            <a:ext cx="795867" cy="476250"/>
          </p:xfrm>
          <a:graphic>
            <a:graphicData uri="http://schemas.openxmlformats.org/presentationml/2006/ole">
              <mc:AlternateContent xmlns:mc="http://schemas.openxmlformats.org/markup-compatibility/2006">
                <mc:Choice xmlns:v="urn:schemas-microsoft-com:vml" Requires="v">
                  <p:oleObj spid="_x0000_s7757" name="Clip" r:id="rId13" imgW="596265" imgH="476250" progId="MS_ClipArt_Gallery.2">
                    <p:embed/>
                  </p:oleObj>
                </mc:Choice>
                <mc:Fallback>
                  <p:oleObj name="Clip" r:id="rId13" imgW="596265" imgH="476250" progId="MS_ClipArt_Gallery.2">
                    <p:embed/>
                    <p:pic>
                      <p:nvPicPr>
                        <p:cNvPr id="0" name="Object 50"/>
                        <p:cNvPicPr>
                          <a:picLocks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484533" y="4699000"/>
                          <a:ext cx="795867"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pSp>
          <p:nvGrpSpPr>
            <p:cNvPr id="79905" name="Group 53"/>
            <p:cNvGrpSpPr/>
            <p:nvPr/>
          </p:nvGrpSpPr>
          <p:grpSpPr bwMode="auto">
            <a:xfrm>
              <a:off x="9525004" y="4403730"/>
              <a:ext cx="1130300" cy="366713"/>
              <a:chOff x="4560" y="2510"/>
              <a:chExt cx="534" cy="231"/>
            </a:xfrm>
          </p:grpSpPr>
          <p:sp>
            <p:nvSpPr>
              <p:cNvPr id="79912" name="Rectangle 51"/>
              <p:cNvSpPr>
                <a:spLocks noChangeArrowheads="1"/>
              </p:cNvSpPr>
              <p:nvPr/>
            </p:nvSpPr>
            <p:spPr bwMode="auto">
              <a:xfrm>
                <a:off x="4560" y="2565"/>
                <a:ext cx="534"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13" name="Rectangle 52"/>
              <p:cNvSpPr>
                <a:spLocks noChangeArrowheads="1"/>
              </p:cNvSpPr>
              <p:nvPr/>
            </p:nvSpPr>
            <p:spPr bwMode="auto">
              <a:xfrm>
                <a:off x="4592" y="2510"/>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223.1.3.2</a:t>
                </a:r>
                <a:endParaRPr lang="en-US" altLang="zh-CN" sz="1400" b="1">
                  <a:solidFill>
                    <a:srgbClr val="000000"/>
                  </a:solidFill>
                  <a:latin typeface="Arial" panose="020B0604020202090204"/>
                </a:endParaRPr>
              </a:p>
            </p:txBody>
          </p:sp>
        </p:grpSp>
        <p:grpSp>
          <p:nvGrpSpPr>
            <p:cNvPr id="79906" name="Group 56"/>
            <p:cNvGrpSpPr/>
            <p:nvPr/>
          </p:nvGrpSpPr>
          <p:grpSpPr bwMode="auto">
            <a:xfrm>
              <a:off x="6661152" y="4432305"/>
              <a:ext cx="1130300" cy="366713"/>
              <a:chOff x="3207" y="2528"/>
              <a:chExt cx="534" cy="231"/>
            </a:xfrm>
          </p:grpSpPr>
          <p:sp>
            <p:nvSpPr>
              <p:cNvPr id="79910" name="Rectangle 54"/>
              <p:cNvSpPr>
                <a:spLocks noChangeArrowheads="1"/>
              </p:cNvSpPr>
              <p:nvPr/>
            </p:nvSpPr>
            <p:spPr bwMode="auto">
              <a:xfrm>
                <a:off x="3207" y="2583"/>
                <a:ext cx="534"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11" name="Rectangle 55"/>
              <p:cNvSpPr>
                <a:spLocks noChangeArrowheads="1"/>
              </p:cNvSpPr>
              <p:nvPr/>
            </p:nvSpPr>
            <p:spPr bwMode="auto">
              <a:xfrm>
                <a:off x="3239" y="2528"/>
                <a:ext cx="477"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223.1.3.1</a:t>
                </a:r>
                <a:endParaRPr lang="en-US" altLang="zh-CN" sz="1400" b="1">
                  <a:solidFill>
                    <a:srgbClr val="000000"/>
                  </a:solidFill>
                  <a:latin typeface="Arial" panose="020B0604020202090204"/>
                </a:endParaRPr>
              </a:p>
            </p:txBody>
          </p:sp>
        </p:grpSp>
        <p:grpSp>
          <p:nvGrpSpPr>
            <p:cNvPr id="79907" name="Group 59"/>
            <p:cNvGrpSpPr/>
            <p:nvPr/>
          </p:nvGrpSpPr>
          <p:grpSpPr bwMode="auto">
            <a:xfrm>
              <a:off x="7994653" y="3294067"/>
              <a:ext cx="1204384" cy="366713"/>
              <a:chOff x="3837" y="1811"/>
              <a:chExt cx="569" cy="231"/>
            </a:xfrm>
          </p:grpSpPr>
          <p:sp>
            <p:nvSpPr>
              <p:cNvPr id="79908" name="Rectangle 57"/>
              <p:cNvSpPr>
                <a:spLocks noChangeArrowheads="1"/>
              </p:cNvSpPr>
              <p:nvPr/>
            </p:nvSpPr>
            <p:spPr bwMode="auto">
              <a:xfrm>
                <a:off x="3837" y="1866"/>
                <a:ext cx="534" cy="114"/>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000">
                  <a:solidFill>
                    <a:srgbClr val="000000"/>
                  </a:solidFill>
                  <a:latin typeface="Arial" panose="020B0604020202090204"/>
                </a:endParaRPr>
              </a:p>
            </p:txBody>
          </p:sp>
          <p:sp>
            <p:nvSpPr>
              <p:cNvPr id="79909" name="Rectangle 58"/>
              <p:cNvSpPr>
                <a:spLocks noChangeArrowheads="1"/>
              </p:cNvSpPr>
              <p:nvPr/>
            </p:nvSpPr>
            <p:spPr bwMode="auto">
              <a:xfrm>
                <a:off x="3878" y="1811"/>
                <a:ext cx="528"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400" b="1">
                    <a:solidFill>
                      <a:srgbClr val="000000"/>
                    </a:solidFill>
                    <a:latin typeface="Arial" panose="020B0604020202090204"/>
                  </a:rPr>
                  <a:t>223.1.3.27</a:t>
                </a:r>
                <a:endParaRPr lang="en-US" altLang="zh-CN" sz="1400" b="1">
                  <a:solidFill>
                    <a:srgbClr val="000000"/>
                  </a:solidFill>
                  <a:latin typeface="Arial" panose="020B0604020202090204"/>
                </a:endParaRPr>
              </a:p>
            </p:txBody>
          </p:sp>
        </p:grpSp>
      </p:gr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2"/>
          <p:cNvSpPr txBox="1">
            <a:spLocks noChangeArrowheads="1"/>
          </p:cNvSpPr>
          <p:nvPr/>
        </p:nvSpPr>
        <p:spPr bwMode="auto">
          <a:xfrm>
            <a:off x="2003840" y="646733"/>
            <a:ext cx="7726363" cy="1143000"/>
          </a:xfrm>
          <a:prstGeom prst="rect">
            <a:avLst/>
          </a:prstGeom>
        </p:spPr>
        <p:txBody>
          <a:bodyPr/>
          <a:lstStyle>
            <a:lvl1pPr algn="ctr">
              <a:lnSpc>
                <a:spcPct val="90000"/>
              </a:lnSpc>
              <a:spcBef>
                <a:spcPct val="0"/>
              </a:spcBef>
              <a:buNone/>
              <a:defRPr sz="4400">
                <a:latin typeface="+mj-lt"/>
                <a:ea typeface="+mj-ea"/>
                <a:cs typeface="+mj-cs"/>
              </a:defRPr>
            </a:lvl1pPr>
          </a:lstStyle>
          <a:p>
            <a:r>
              <a:rPr lang="zh-CN" altLang="en-US" sz="4000" dirty="0"/>
              <a:t>划分子网</a:t>
            </a:r>
            <a:endParaRPr lang="zh-CN" altLang="en-US" sz="4000" dirty="0"/>
          </a:p>
        </p:txBody>
      </p:sp>
      <p:sp>
        <p:nvSpPr>
          <p:cNvPr id="10" name="Rectangle 6"/>
          <p:cNvSpPr txBox="1">
            <a:spLocks noChangeArrowheads="1"/>
          </p:cNvSpPr>
          <p:nvPr/>
        </p:nvSpPr>
        <p:spPr bwMode="auto">
          <a:xfrm>
            <a:off x="634999" y="1501775"/>
            <a:ext cx="4930913" cy="46604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a:lnSpc>
                <a:spcPct val="120000"/>
              </a:lnSpc>
              <a:buClr>
                <a:srgbClr val="3333CC"/>
              </a:buClr>
              <a:defRPr/>
            </a:pPr>
            <a:r>
              <a:rPr lang="en-US" altLang="zh-CN" sz="2400" kern="0" dirty="0">
                <a:solidFill>
                  <a:srgbClr val="000000"/>
                </a:solidFill>
                <a:latin typeface="+mn-ea"/>
              </a:rPr>
              <a:t>IP </a:t>
            </a:r>
            <a:r>
              <a:rPr lang="zh-CN" altLang="en-US" sz="2400" kern="0" dirty="0">
                <a:solidFill>
                  <a:srgbClr val="000000"/>
                </a:solidFill>
                <a:latin typeface="+mn-ea"/>
              </a:rPr>
              <a:t>地址</a:t>
            </a:r>
            <a:r>
              <a:rPr lang="en-US" altLang="zh-CN" sz="2400" kern="0" dirty="0">
                <a:solidFill>
                  <a:srgbClr val="000000"/>
                </a:solidFill>
                <a:latin typeface="+mn-ea"/>
              </a:rPr>
              <a:t>: </a:t>
            </a:r>
            <a:endParaRPr lang="en-US" altLang="zh-CN" sz="2400" kern="0" dirty="0">
              <a:solidFill>
                <a:srgbClr val="000000"/>
              </a:solidFill>
              <a:latin typeface="+mn-ea"/>
            </a:endParaRPr>
          </a:p>
          <a:p>
            <a:pPr lvl="1">
              <a:lnSpc>
                <a:spcPct val="120000"/>
              </a:lnSpc>
              <a:buClr>
                <a:srgbClr val="3333CC"/>
              </a:buClr>
              <a:defRPr/>
            </a:pPr>
            <a:r>
              <a:rPr lang="zh-CN" altLang="en-US" kern="0" dirty="0">
                <a:solidFill>
                  <a:srgbClr val="000000"/>
                </a:solidFill>
                <a:latin typeface="+mn-ea"/>
              </a:rPr>
              <a:t>网络号 </a:t>
            </a:r>
            <a:r>
              <a:rPr lang="en-US" altLang="zh-CN" kern="0" dirty="0">
                <a:solidFill>
                  <a:srgbClr val="000000"/>
                </a:solidFill>
                <a:latin typeface="+mn-ea"/>
              </a:rPr>
              <a:t>(</a:t>
            </a:r>
            <a:r>
              <a:rPr lang="zh-CN" altLang="en-US" kern="0" dirty="0">
                <a:solidFill>
                  <a:srgbClr val="000000"/>
                </a:solidFill>
                <a:latin typeface="+mn-ea"/>
              </a:rPr>
              <a:t>高位 </a:t>
            </a:r>
            <a:r>
              <a:rPr lang="en-US" altLang="zh-CN" kern="0" dirty="0">
                <a:solidFill>
                  <a:srgbClr val="000000"/>
                </a:solidFill>
                <a:latin typeface="+mn-ea"/>
              </a:rPr>
              <a:t>bits)</a:t>
            </a:r>
            <a:endParaRPr lang="en-US" altLang="zh-CN" kern="0" dirty="0">
              <a:solidFill>
                <a:srgbClr val="000000"/>
              </a:solidFill>
              <a:latin typeface="+mn-ea"/>
            </a:endParaRPr>
          </a:p>
          <a:p>
            <a:pPr lvl="1">
              <a:lnSpc>
                <a:spcPct val="120000"/>
              </a:lnSpc>
              <a:buClr>
                <a:srgbClr val="3333CC"/>
              </a:buClr>
              <a:defRPr/>
            </a:pPr>
            <a:r>
              <a:rPr lang="zh-CN" altLang="en-US" kern="0" dirty="0">
                <a:solidFill>
                  <a:srgbClr val="000000"/>
                </a:solidFill>
                <a:latin typeface="+mn-ea"/>
              </a:rPr>
              <a:t>主机号 </a:t>
            </a:r>
            <a:r>
              <a:rPr lang="en-US" altLang="zh-CN" kern="0" dirty="0">
                <a:solidFill>
                  <a:srgbClr val="000000"/>
                </a:solidFill>
                <a:latin typeface="+mn-ea"/>
              </a:rPr>
              <a:t>(</a:t>
            </a:r>
            <a:r>
              <a:rPr lang="zh-CN" altLang="en-US" kern="0" dirty="0">
                <a:solidFill>
                  <a:srgbClr val="000000"/>
                </a:solidFill>
                <a:latin typeface="+mn-ea"/>
              </a:rPr>
              <a:t>低位 </a:t>
            </a:r>
            <a:r>
              <a:rPr lang="en-US" altLang="zh-CN" kern="0" dirty="0">
                <a:solidFill>
                  <a:srgbClr val="000000"/>
                </a:solidFill>
                <a:latin typeface="+mn-ea"/>
              </a:rPr>
              <a:t>bits) </a:t>
            </a:r>
            <a:endParaRPr lang="en-US" altLang="zh-CN" kern="0" dirty="0">
              <a:solidFill>
                <a:srgbClr val="000000"/>
              </a:solidFill>
              <a:latin typeface="+mn-ea"/>
            </a:endParaRPr>
          </a:p>
          <a:p>
            <a:pPr>
              <a:lnSpc>
                <a:spcPct val="120000"/>
              </a:lnSpc>
              <a:buClr>
                <a:srgbClr val="3333CC"/>
              </a:buClr>
              <a:defRPr/>
            </a:pPr>
            <a:r>
              <a:rPr lang="zh-CN" altLang="en-US" sz="2400" kern="0" dirty="0">
                <a:solidFill>
                  <a:srgbClr val="000000"/>
                </a:solidFill>
                <a:latin typeface="+mn-ea"/>
              </a:rPr>
              <a:t>网络号相同的</a:t>
            </a:r>
            <a:r>
              <a:rPr lang="en-US" altLang="zh-CN" sz="2400" kern="0" dirty="0">
                <a:solidFill>
                  <a:srgbClr val="000000"/>
                </a:solidFill>
                <a:latin typeface="+mn-ea"/>
              </a:rPr>
              <a:t>IP</a:t>
            </a:r>
            <a:r>
              <a:rPr lang="zh-CN" altLang="en-US" sz="2400" kern="0" dirty="0">
                <a:solidFill>
                  <a:srgbClr val="000000"/>
                </a:solidFill>
                <a:latin typeface="+mn-ea"/>
              </a:rPr>
              <a:t>地址属于同一个网络。而网络还可以划分为若干子网（</a:t>
            </a:r>
            <a:r>
              <a:rPr lang="en-US" altLang="zh-CN" sz="2400" kern="0" dirty="0">
                <a:solidFill>
                  <a:srgbClr val="000000"/>
                </a:solidFill>
                <a:latin typeface="+mn-ea"/>
              </a:rPr>
              <a:t>subnet</a:t>
            </a:r>
            <a:r>
              <a:rPr lang="zh-CN" altLang="en-US" sz="2400" kern="0" dirty="0">
                <a:solidFill>
                  <a:srgbClr val="000000"/>
                </a:solidFill>
                <a:latin typeface="+mn-ea"/>
              </a:rPr>
              <a:t>）。</a:t>
            </a:r>
            <a:endParaRPr lang="zh-CN" altLang="en-US" sz="2400" kern="0" dirty="0">
              <a:solidFill>
                <a:srgbClr val="000000"/>
              </a:solidFill>
              <a:latin typeface="+mn-ea"/>
            </a:endParaRPr>
          </a:p>
          <a:p>
            <a:pPr>
              <a:lnSpc>
                <a:spcPct val="120000"/>
              </a:lnSpc>
              <a:buClr>
                <a:srgbClr val="3333CC"/>
              </a:buClr>
              <a:defRPr/>
            </a:pPr>
            <a:r>
              <a:rPr lang="zh-CN" altLang="en-US" sz="2400" kern="0" dirty="0">
                <a:solidFill>
                  <a:srgbClr val="000000"/>
                </a:solidFill>
                <a:latin typeface="+mn-ea"/>
              </a:rPr>
              <a:t>划分子网的方法是</a:t>
            </a:r>
            <a:r>
              <a:rPr lang="zh-CN" altLang="en-US" sz="2400" kern="0" dirty="0">
                <a:solidFill>
                  <a:srgbClr val="FF0000"/>
                </a:solidFill>
                <a:latin typeface="+mn-ea"/>
              </a:rPr>
              <a:t>从主机号借用若干个比特作为子网号，剩下的主机位为主机号。</a:t>
            </a:r>
            <a:endParaRPr lang="zh-CN" altLang="en-US" sz="2400" kern="0" dirty="0">
              <a:solidFill>
                <a:srgbClr val="FF0000"/>
              </a:solidFill>
              <a:latin typeface="+mn-ea"/>
            </a:endParaRPr>
          </a:p>
          <a:p>
            <a:pPr lvl="1">
              <a:lnSpc>
                <a:spcPct val="120000"/>
              </a:lnSpc>
              <a:buClr>
                <a:srgbClr val="3333CC"/>
              </a:buClr>
              <a:defRPr/>
            </a:pPr>
            <a:endParaRPr lang="en-US" altLang="zh-CN" kern="0" dirty="0">
              <a:solidFill>
                <a:srgbClr val="000000"/>
              </a:solidFill>
              <a:latin typeface="+mn-ea"/>
            </a:endParaRPr>
          </a:p>
        </p:txBody>
      </p:sp>
      <p:graphicFrame>
        <p:nvGraphicFramePr>
          <p:cNvPr id="12" name="表格 11"/>
          <p:cNvGraphicFramePr>
            <a:graphicFrameLocks noGrp="1"/>
          </p:cNvGraphicFramePr>
          <p:nvPr/>
        </p:nvGraphicFramePr>
        <p:xfrm>
          <a:off x="5838687" y="1784117"/>
          <a:ext cx="6098208" cy="680786"/>
        </p:xfrm>
        <a:graphic>
          <a:graphicData uri="http://schemas.openxmlformats.org/drawingml/2006/table">
            <a:tbl>
              <a:tblPr firstRow="1" bandRow="1">
                <a:tableStyleId>{5C22544A-7EE6-4342-B048-85BDC9FD1C3A}</a:tableStyleId>
              </a:tblPr>
              <a:tblGrid>
                <a:gridCol w="2032736"/>
                <a:gridCol w="4065472"/>
              </a:tblGrid>
              <a:tr h="680786">
                <a:tc>
                  <a:txBody>
                    <a:bodyPr/>
                    <a:lstStyle/>
                    <a:p>
                      <a:pPr algn="ctr"/>
                      <a:r>
                        <a:rPr lang="zh-CN" altLang="en-US" sz="2800" b="0" dirty="0"/>
                        <a:t>网络号</a:t>
                      </a:r>
                      <a:endParaRPr lang="zh-CN" altLang="en-US" sz="2800" b="0" dirty="0"/>
                    </a:p>
                  </a:txBody>
                  <a:tcPr anchor="ctr"/>
                </a:tc>
                <a:tc>
                  <a:txBody>
                    <a:bodyPr/>
                    <a:lstStyle/>
                    <a:p>
                      <a:pPr algn="ctr"/>
                      <a:r>
                        <a:rPr lang="zh-CN" altLang="en-US" sz="2800" b="0" dirty="0"/>
                        <a:t>主机号</a:t>
                      </a:r>
                      <a:endParaRPr lang="zh-CN" altLang="en-US" sz="2800" b="0" dirty="0"/>
                    </a:p>
                  </a:txBody>
                  <a:tcPr anchor="ctr">
                    <a:solidFill>
                      <a:schemeClr val="accent2"/>
                    </a:solidFill>
                  </a:tcPr>
                </a:tc>
              </a:tr>
            </a:tbl>
          </a:graphicData>
        </a:graphic>
      </p:graphicFrame>
      <p:graphicFrame>
        <p:nvGraphicFramePr>
          <p:cNvPr id="13" name="表格 12"/>
          <p:cNvGraphicFramePr>
            <a:graphicFrameLocks noGrp="1"/>
          </p:cNvGraphicFramePr>
          <p:nvPr/>
        </p:nvGraphicFramePr>
        <p:xfrm>
          <a:off x="5832063" y="3417449"/>
          <a:ext cx="6098208" cy="680786"/>
        </p:xfrm>
        <a:graphic>
          <a:graphicData uri="http://schemas.openxmlformats.org/drawingml/2006/table">
            <a:tbl>
              <a:tblPr firstRow="1" bandRow="1">
                <a:tableStyleId>{5C22544A-7EE6-4342-B048-85BDC9FD1C3A}</a:tableStyleId>
              </a:tblPr>
              <a:tblGrid>
                <a:gridCol w="2032736"/>
                <a:gridCol w="1388531"/>
                <a:gridCol w="2676941"/>
              </a:tblGrid>
              <a:tr h="680786">
                <a:tc>
                  <a:txBody>
                    <a:bodyPr/>
                    <a:lstStyle/>
                    <a:p>
                      <a:pPr algn="ctr"/>
                      <a:r>
                        <a:rPr lang="zh-CN" altLang="en-US" sz="2800" b="0" dirty="0"/>
                        <a:t>网络号</a:t>
                      </a:r>
                      <a:endParaRPr lang="zh-CN" altLang="en-US" sz="2800" b="0" dirty="0"/>
                    </a:p>
                  </a:txBody>
                  <a:tcPr anchor="ctr"/>
                </a:tc>
                <a:tc>
                  <a:txBody>
                    <a:bodyPr/>
                    <a:lstStyle/>
                    <a:p>
                      <a:pPr algn="ctr"/>
                      <a:r>
                        <a:rPr lang="zh-CN" altLang="en-US" sz="2800" b="0" dirty="0"/>
                        <a:t>子网号</a:t>
                      </a:r>
                      <a:endParaRPr lang="zh-CN" altLang="en-US" sz="2800" b="0" dirty="0"/>
                    </a:p>
                  </a:txBody>
                  <a:tcPr anchor="ctr">
                    <a:solidFill>
                      <a:schemeClr val="accent6">
                        <a:lumMod val="75000"/>
                      </a:schemeClr>
                    </a:solidFill>
                  </a:tcPr>
                </a:tc>
                <a:tc>
                  <a:txBody>
                    <a:bodyPr/>
                    <a:lstStyle/>
                    <a:p>
                      <a:pPr algn="ctr"/>
                      <a:r>
                        <a:rPr lang="zh-CN" altLang="en-US" sz="2800" b="0" dirty="0"/>
                        <a:t>主机号</a:t>
                      </a:r>
                      <a:endParaRPr lang="zh-CN" altLang="en-US" sz="2800" b="0" dirty="0"/>
                    </a:p>
                  </a:txBody>
                  <a:tcPr anchor="ctr">
                    <a:solidFill>
                      <a:schemeClr val="accent2"/>
                    </a:solidFill>
                  </a:tcPr>
                </a:tc>
              </a:tr>
            </a:tbl>
          </a:graphicData>
        </a:graphic>
      </p:graphicFrame>
      <p:graphicFrame>
        <p:nvGraphicFramePr>
          <p:cNvPr id="14" name="表格 13"/>
          <p:cNvGraphicFramePr>
            <a:graphicFrameLocks noGrp="1"/>
          </p:cNvGraphicFramePr>
          <p:nvPr/>
        </p:nvGraphicFramePr>
        <p:xfrm>
          <a:off x="5832063" y="5077279"/>
          <a:ext cx="6098208" cy="680786"/>
        </p:xfrm>
        <a:graphic>
          <a:graphicData uri="http://schemas.openxmlformats.org/drawingml/2006/table">
            <a:tbl>
              <a:tblPr firstRow="1" bandRow="1">
                <a:tableStyleId>{5C22544A-7EE6-4342-B048-85BDC9FD1C3A}</a:tableStyleId>
              </a:tblPr>
              <a:tblGrid>
                <a:gridCol w="3431207"/>
                <a:gridCol w="2667001"/>
              </a:tblGrid>
              <a:tr h="680786">
                <a:tc>
                  <a:txBody>
                    <a:bodyPr/>
                    <a:lstStyle/>
                    <a:p>
                      <a:pPr algn="ctr"/>
                      <a:r>
                        <a:rPr lang="zh-CN" altLang="en-US" sz="2400" b="0" dirty="0" smtClean="0"/>
                        <a:t>子网号</a:t>
                      </a:r>
                      <a:endParaRPr lang="zh-CN" altLang="en-US" sz="2400" b="0" dirty="0"/>
                    </a:p>
                  </a:txBody>
                  <a:tcPr anchor="ctr"/>
                </a:tc>
                <a:tc>
                  <a:txBody>
                    <a:bodyPr/>
                    <a:lstStyle/>
                    <a:p>
                      <a:pPr algn="ctr"/>
                      <a:r>
                        <a:rPr lang="zh-CN" altLang="en-US" sz="2400" b="0" dirty="0"/>
                        <a:t>主机号</a:t>
                      </a:r>
                      <a:endParaRPr lang="zh-CN" altLang="en-US" sz="2400" b="0" dirty="0"/>
                    </a:p>
                  </a:txBody>
                  <a:tcPr anchor="ctr">
                    <a:solidFill>
                      <a:schemeClr val="accent2"/>
                    </a:solidFill>
                  </a:tcPr>
                </a:tc>
              </a:tr>
            </a:tbl>
          </a:graphicData>
        </a:graphic>
      </p:graphicFrame>
      <p:sp>
        <p:nvSpPr>
          <p:cNvPr id="15" name="下箭头 14"/>
          <p:cNvSpPr/>
          <p:nvPr/>
        </p:nvSpPr>
        <p:spPr>
          <a:xfrm>
            <a:off x="8656983" y="2633869"/>
            <a:ext cx="374372" cy="646043"/>
          </a:xfrm>
          <a:prstGeom prst="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下箭头 15"/>
          <p:cNvSpPr/>
          <p:nvPr/>
        </p:nvSpPr>
        <p:spPr>
          <a:xfrm>
            <a:off x="8690115" y="4267201"/>
            <a:ext cx="374372" cy="646043"/>
          </a:xfrm>
          <a:prstGeom prst="downArrow">
            <a:avLst/>
          </a:prstGeom>
          <a:solidFill>
            <a:schemeClr val="tx2">
              <a:lumMod val="75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53536" y="478962"/>
            <a:ext cx="7726363"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dirty="0">
                <a:latin typeface="+mn-ea"/>
                <a:ea typeface="+mn-ea"/>
              </a:rPr>
              <a:t>子网掩码</a:t>
            </a:r>
            <a:endParaRPr lang="zh-CN" altLang="en-US" sz="4000" dirty="0">
              <a:latin typeface="+mn-ea"/>
              <a:ea typeface="+mn-ea"/>
            </a:endParaRPr>
          </a:p>
        </p:txBody>
      </p:sp>
      <p:sp>
        <p:nvSpPr>
          <p:cNvPr id="3" name="Text Box 4"/>
          <p:cNvSpPr txBox="1">
            <a:spLocks noChangeArrowheads="1"/>
          </p:cNvSpPr>
          <p:nvPr/>
        </p:nvSpPr>
        <p:spPr bwMode="auto">
          <a:xfrm>
            <a:off x="582717" y="1238644"/>
            <a:ext cx="9975416" cy="24929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457200" indent="-457200" eaLnBrk="1" hangingPunct="1">
              <a:lnSpc>
                <a:spcPct val="120000"/>
              </a:lnSpc>
              <a:spcBef>
                <a:spcPct val="50000"/>
              </a:spcBef>
              <a:buClrTx/>
              <a:buFont typeface="Wingdings" panose="05000000000000000000" pitchFamily="2" charset="2"/>
              <a:buChar char="l"/>
            </a:pPr>
            <a:r>
              <a:rPr kumimoji="1" lang="zh-CN" altLang="en-US" sz="2400" dirty="0">
                <a:latin typeface="+mn-ea"/>
                <a:ea typeface="+mn-ea"/>
              </a:rPr>
              <a:t>子网号字段长度是可变的，因此，为了确定子网地址，</a:t>
            </a:r>
            <a:r>
              <a:rPr kumimoji="1" lang="en-US" altLang="zh-CN" sz="2400" dirty="0">
                <a:latin typeface="+mn-ea"/>
                <a:ea typeface="+mn-ea"/>
              </a:rPr>
              <a:t>IP</a:t>
            </a:r>
            <a:r>
              <a:rPr kumimoji="1" lang="zh-CN" altLang="en-US" sz="2400" dirty="0">
                <a:latin typeface="+mn-ea"/>
                <a:ea typeface="+mn-ea"/>
              </a:rPr>
              <a:t>协议提供了</a:t>
            </a:r>
            <a:r>
              <a:rPr kumimoji="1" lang="zh-CN" altLang="en-US" sz="2400" dirty="0">
                <a:solidFill>
                  <a:srgbClr val="FF0000"/>
                </a:solidFill>
                <a:latin typeface="+mn-ea"/>
                <a:ea typeface="+mn-ea"/>
              </a:rPr>
              <a:t>子网掩码</a:t>
            </a:r>
            <a:r>
              <a:rPr kumimoji="1" lang="zh-CN" altLang="en-US" sz="2400" dirty="0">
                <a:latin typeface="+mn-ea"/>
                <a:ea typeface="+mn-ea"/>
              </a:rPr>
              <a:t>的概念 。</a:t>
            </a:r>
            <a:endParaRPr kumimoji="1" lang="en-US" altLang="zh-CN" sz="2400" dirty="0">
              <a:latin typeface="+mn-ea"/>
              <a:ea typeface="+mn-ea"/>
            </a:endParaRPr>
          </a:p>
          <a:p>
            <a:pPr marL="457200" indent="-457200" eaLnBrk="1" hangingPunct="1">
              <a:lnSpc>
                <a:spcPct val="120000"/>
              </a:lnSpc>
              <a:spcBef>
                <a:spcPct val="50000"/>
              </a:spcBef>
              <a:buClrTx/>
              <a:buFont typeface="Wingdings" panose="05000000000000000000" pitchFamily="2" charset="2"/>
              <a:buChar char="l"/>
            </a:pPr>
            <a:r>
              <a:rPr kumimoji="1" lang="zh-CN" altLang="en-US" sz="2400" dirty="0">
                <a:latin typeface="+mn-ea"/>
                <a:ea typeface="+mn-ea"/>
              </a:rPr>
              <a:t>子网掩码用来确定网络地址</a:t>
            </a:r>
            <a:r>
              <a:rPr kumimoji="1" lang="zh-CN" altLang="en-US" sz="2400" dirty="0" smtClean="0">
                <a:latin typeface="+mn-ea"/>
                <a:ea typeface="+mn-ea"/>
              </a:rPr>
              <a:t>（网络号</a:t>
            </a:r>
            <a:r>
              <a:rPr kumimoji="1" lang="en-US" altLang="zh-CN" sz="2400" dirty="0" smtClean="0">
                <a:latin typeface="+mn-ea"/>
                <a:ea typeface="+mn-ea"/>
              </a:rPr>
              <a:t>+</a:t>
            </a:r>
            <a:r>
              <a:rPr kumimoji="1" lang="zh-CN" altLang="en-US" sz="2400" dirty="0" smtClean="0">
                <a:latin typeface="+mn-ea"/>
                <a:ea typeface="+mn-ea"/>
              </a:rPr>
              <a:t>子网</a:t>
            </a:r>
            <a:r>
              <a:rPr kumimoji="1" lang="zh-CN" altLang="en-US" sz="2400" dirty="0">
                <a:latin typeface="+mn-ea"/>
                <a:ea typeface="+mn-ea"/>
              </a:rPr>
              <a:t>号）和主机地址的长度。子网掩码长为</a:t>
            </a:r>
            <a:r>
              <a:rPr kumimoji="1" lang="en-US" altLang="zh-CN" sz="2400" dirty="0">
                <a:latin typeface="+mn-ea"/>
                <a:ea typeface="+mn-ea"/>
              </a:rPr>
              <a:t>32</a:t>
            </a:r>
            <a:r>
              <a:rPr kumimoji="1" lang="zh-CN" altLang="en-US" sz="2400" dirty="0">
                <a:latin typeface="+mn-ea"/>
                <a:ea typeface="+mn-ea"/>
              </a:rPr>
              <a:t>位比特，其中的</a:t>
            </a:r>
            <a:r>
              <a:rPr kumimoji="1" lang="en-US" altLang="zh-CN" sz="2400" dirty="0">
                <a:latin typeface="+mn-ea"/>
                <a:ea typeface="+mn-ea"/>
              </a:rPr>
              <a:t>1</a:t>
            </a:r>
            <a:r>
              <a:rPr kumimoji="1" lang="zh-CN" altLang="en-US" sz="2400" dirty="0">
                <a:latin typeface="+mn-ea"/>
                <a:ea typeface="+mn-ea"/>
              </a:rPr>
              <a:t>对应于</a:t>
            </a:r>
            <a:r>
              <a:rPr kumimoji="1" lang="en-US" altLang="zh-CN" sz="2400" dirty="0">
                <a:latin typeface="+mn-ea"/>
                <a:ea typeface="+mn-ea"/>
              </a:rPr>
              <a:t>IP</a:t>
            </a:r>
            <a:r>
              <a:rPr kumimoji="1" lang="zh-CN" altLang="en-US" sz="2400" dirty="0">
                <a:latin typeface="+mn-ea"/>
                <a:ea typeface="+mn-ea"/>
              </a:rPr>
              <a:t>地址中的网络号和子网号，而子网掩码中的</a:t>
            </a:r>
            <a:r>
              <a:rPr kumimoji="1" lang="en-US" altLang="zh-CN" sz="2400" dirty="0">
                <a:latin typeface="+mn-ea"/>
                <a:ea typeface="+mn-ea"/>
              </a:rPr>
              <a:t>0</a:t>
            </a:r>
            <a:r>
              <a:rPr kumimoji="1" lang="zh-CN" altLang="en-US" sz="2400" dirty="0">
                <a:latin typeface="+mn-ea"/>
                <a:ea typeface="+mn-ea"/>
              </a:rPr>
              <a:t>对应于主机号。</a:t>
            </a:r>
            <a:endParaRPr kumimoji="1" lang="zh-CN" altLang="en-US" sz="2400" dirty="0">
              <a:latin typeface="+mn-ea"/>
              <a:ea typeface="+mn-ea"/>
            </a:endParaRPr>
          </a:p>
        </p:txBody>
      </p:sp>
      <p:graphicFrame>
        <p:nvGraphicFramePr>
          <p:cNvPr id="4" name="表格 3"/>
          <p:cNvGraphicFramePr>
            <a:graphicFrameLocks noGrp="1"/>
          </p:cNvGraphicFramePr>
          <p:nvPr/>
        </p:nvGraphicFramePr>
        <p:xfrm>
          <a:off x="309723" y="4353426"/>
          <a:ext cx="6629399" cy="680786"/>
        </p:xfrm>
        <a:graphic>
          <a:graphicData uri="http://schemas.openxmlformats.org/drawingml/2006/table">
            <a:tbl>
              <a:tblPr firstRow="1" bandRow="1">
                <a:tableStyleId>{5C22544A-7EE6-4342-B048-85BDC9FD1C3A}</a:tableStyleId>
              </a:tblPr>
              <a:tblGrid>
                <a:gridCol w="4969565"/>
                <a:gridCol w="1659834"/>
              </a:tblGrid>
              <a:tr h="680786">
                <a:tc>
                  <a:txBody>
                    <a:bodyPr/>
                    <a:lstStyle/>
                    <a:p>
                      <a:pPr algn="ctr"/>
                      <a:r>
                        <a:rPr lang="zh-CN" altLang="en-US" sz="2400" b="0" dirty="0">
                          <a:latin typeface="Times New Roman" panose="02020503050405090304" pitchFamily="18" charset="0"/>
                          <a:cs typeface="Times New Roman" panose="02020503050405090304" pitchFamily="18" charset="0"/>
                        </a:rPr>
                        <a:t>‭</a:t>
                      </a:r>
                      <a:r>
                        <a:rPr lang="en-US" altLang="zh-CN" sz="2400" b="0" dirty="0">
                          <a:latin typeface="Times New Roman" panose="02020503050405090304" pitchFamily="18" charset="0"/>
                          <a:cs typeface="Times New Roman" panose="02020503050405090304" pitchFamily="18" charset="0"/>
                        </a:rPr>
                        <a:t>1011 1011 1010 0011 0001 </a:t>
                      </a:r>
                      <a:r>
                        <a:rPr lang="en-US" altLang="zh-CN" sz="2400" b="0" dirty="0" smtClean="0">
                          <a:latin typeface="Times New Roman" panose="02020503050405090304" pitchFamily="18" charset="0"/>
                          <a:cs typeface="Times New Roman" panose="02020503050405090304" pitchFamily="18" charset="0"/>
                        </a:rPr>
                        <a:t>0110 0</a:t>
                      </a:r>
                      <a:r>
                        <a:rPr lang="en-US" altLang="zh-CN" sz="2400" b="0" dirty="0">
                          <a:latin typeface="Times New Roman" panose="02020503050405090304" pitchFamily="18" charset="0"/>
                          <a:cs typeface="Times New Roman" panose="02020503050405090304" pitchFamily="18" charset="0"/>
                        </a:rPr>
                        <a:t>‬</a:t>
                      </a:r>
                      <a:endParaRPr lang="zh-CN" altLang="en-US" sz="2400" b="0" dirty="0">
                        <a:latin typeface="Times New Roman" panose="02020503050405090304" pitchFamily="18" charset="0"/>
                        <a:cs typeface="Times New Roman" panose="02020503050405090304" pitchFamily="18" charset="0"/>
                      </a:endParaRPr>
                    </a:p>
                  </a:txBody>
                  <a:tcPr anchor="ctr"/>
                </a:tc>
                <a:tc>
                  <a:txBody>
                    <a:bodyPr/>
                    <a:lstStyle/>
                    <a:p>
                      <a:pPr algn="ctr"/>
                      <a:r>
                        <a:rPr lang="en-US" altLang="zh-CN" sz="2400" b="0" dirty="0" smtClean="0">
                          <a:latin typeface="Times New Roman" panose="02020503050405090304" pitchFamily="18" charset="0"/>
                          <a:cs typeface="Times New Roman" panose="02020503050405090304" pitchFamily="18" charset="0"/>
                        </a:rPr>
                        <a:t>000 1011</a:t>
                      </a:r>
                      <a:endParaRPr lang="zh-CN" altLang="en-US" sz="2400" b="0" dirty="0">
                        <a:latin typeface="Times New Roman" panose="02020503050405090304" pitchFamily="18" charset="0"/>
                        <a:cs typeface="Times New Roman" panose="02020503050405090304" pitchFamily="18" charset="0"/>
                      </a:endParaRPr>
                    </a:p>
                  </a:txBody>
                  <a:tcPr anchor="ctr">
                    <a:solidFill>
                      <a:schemeClr val="accent2"/>
                    </a:solidFill>
                  </a:tcPr>
                </a:tc>
              </a:tr>
            </a:tbl>
          </a:graphicData>
        </a:graphic>
      </p:graphicFrame>
      <p:graphicFrame>
        <p:nvGraphicFramePr>
          <p:cNvPr id="5" name="表格 4"/>
          <p:cNvGraphicFramePr>
            <a:graphicFrameLocks noGrp="1"/>
          </p:cNvGraphicFramePr>
          <p:nvPr/>
        </p:nvGraphicFramePr>
        <p:xfrm>
          <a:off x="289847" y="5327466"/>
          <a:ext cx="6659217" cy="680786"/>
        </p:xfrm>
        <a:graphic>
          <a:graphicData uri="http://schemas.openxmlformats.org/drawingml/2006/table">
            <a:tbl>
              <a:tblPr firstRow="1" bandRow="1">
                <a:tableStyleId>{5C22544A-7EE6-4342-B048-85BDC9FD1C3A}</a:tableStyleId>
              </a:tblPr>
              <a:tblGrid>
                <a:gridCol w="4999382"/>
                <a:gridCol w="1659835"/>
              </a:tblGrid>
              <a:tr h="680786">
                <a:tc>
                  <a:txBody>
                    <a:bodyPr/>
                    <a:lstStyle/>
                    <a:p>
                      <a:pPr algn="ctr"/>
                      <a:r>
                        <a:rPr lang="en-US" altLang="zh-CN" sz="2400" b="0" dirty="0">
                          <a:latin typeface="Times New Roman" panose="02020503050405090304" pitchFamily="18" charset="0"/>
                          <a:cs typeface="Times New Roman" panose="02020503050405090304" pitchFamily="18" charset="0"/>
                        </a:rPr>
                        <a:t>1111 1111 1111 1111 1111 </a:t>
                      </a:r>
                      <a:r>
                        <a:rPr lang="en-US" altLang="zh-CN" sz="2400" b="0" dirty="0" smtClean="0">
                          <a:latin typeface="Times New Roman" panose="02020503050405090304" pitchFamily="18" charset="0"/>
                          <a:cs typeface="Times New Roman" panose="02020503050405090304" pitchFamily="18" charset="0"/>
                        </a:rPr>
                        <a:t>1111 1</a:t>
                      </a:r>
                      <a:endParaRPr lang="zh-CN" altLang="en-US" sz="2400" b="0" dirty="0">
                        <a:latin typeface="Times New Roman" panose="02020503050405090304" pitchFamily="18" charset="0"/>
                        <a:cs typeface="Times New Roman" panose="02020503050405090304" pitchFamily="18" charset="0"/>
                      </a:endParaRPr>
                    </a:p>
                  </a:txBody>
                  <a:tcPr anchor="ctr"/>
                </a:tc>
                <a:tc>
                  <a:txBody>
                    <a:bodyPr/>
                    <a:lstStyle/>
                    <a:p>
                      <a:pPr algn="ctr"/>
                      <a:r>
                        <a:rPr lang="en-US" altLang="zh-CN" sz="2400" b="0" dirty="0" smtClean="0">
                          <a:latin typeface="Times New Roman" panose="02020503050405090304" pitchFamily="18" charset="0"/>
                          <a:cs typeface="Times New Roman" panose="02020503050405090304" pitchFamily="18" charset="0"/>
                        </a:rPr>
                        <a:t>000 0000</a:t>
                      </a:r>
                      <a:endParaRPr lang="zh-CN" altLang="en-US" sz="2400" b="0" dirty="0">
                        <a:latin typeface="Times New Roman" panose="02020503050405090304" pitchFamily="18" charset="0"/>
                        <a:cs typeface="Times New Roman" panose="02020503050405090304" pitchFamily="18" charset="0"/>
                      </a:endParaRPr>
                    </a:p>
                  </a:txBody>
                  <a:tcPr anchor="ctr">
                    <a:solidFill>
                      <a:schemeClr val="accent2"/>
                    </a:solidFill>
                  </a:tcPr>
                </a:tc>
              </a:tr>
            </a:tbl>
          </a:graphicData>
        </a:graphic>
      </p:graphicFrame>
      <p:sp>
        <p:nvSpPr>
          <p:cNvPr id="6" name="文本框 5"/>
          <p:cNvSpPr txBox="1"/>
          <p:nvPr/>
        </p:nvSpPr>
        <p:spPr>
          <a:xfrm>
            <a:off x="7686636" y="4440824"/>
            <a:ext cx="3737113" cy="523220"/>
          </a:xfrm>
          <a:prstGeom prst="rect">
            <a:avLst/>
          </a:prstGeom>
          <a:noFill/>
        </p:spPr>
        <p:txBody>
          <a:bodyPr wrap="square" rtlCol="0">
            <a:spAutoFit/>
          </a:bodyPr>
          <a:lstStyle/>
          <a:p>
            <a:r>
              <a:rPr lang="en-US" altLang="zh-CN" sz="2800" dirty="0"/>
              <a:t>187.163.22.11</a:t>
            </a:r>
            <a:endParaRPr lang="zh-CN" altLang="en-US" sz="2800" dirty="0"/>
          </a:p>
        </p:txBody>
      </p:sp>
      <p:sp>
        <p:nvSpPr>
          <p:cNvPr id="7" name="文本框 6"/>
          <p:cNvSpPr txBox="1"/>
          <p:nvPr/>
        </p:nvSpPr>
        <p:spPr>
          <a:xfrm>
            <a:off x="7718532" y="5368837"/>
            <a:ext cx="3737113" cy="523220"/>
          </a:xfrm>
          <a:prstGeom prst="rect">
            <a:avLst/>
          </a:prstGeom>
          <a:noFill/>
        </p:spPr>
        <p:txBody>
          <a:bodyPr wrap="square" rtlCol="0">
            <a:spAutoFit/>
          </a:bodyPr>
          <a:lstStyle/>
          <a:p>
            <a:r>
              <a:rPr lang="en-US" altLang="zh-CN" sz="2800" dirty="0" smtClean="0"/>
              <a:t>255.255.255.128</a:t>
            </a:r>
            <a:endParaRPr lang="zh-CN" altLang="en-US" sz="2800" dirty="0"/>
          </a:p>
        </p:txBody>
      </p:sp>
      <p:cxnSp>
        <p:nvCxnSpPr>
          <p:cNvPr id="9" name="直接箭头连接符 8"/>
          <p:cNvCxnSpPr/>
          <p:nvPr/>
        </p:nvCxnSpPr>
        <p:spPr>
          <a:xfrm>
            <a:off x="6906299" y="4702434"/>
            <a:ext cx="854765" cy="0"/>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0" name="直接箭头连接符 9"/>
          <p:cNvCxnSpPr/>
          <p:nvPr/>
        </p:nvCxnSpPr>
        <p:spPr>
          <a:xfrm>
            <a:off x="6898289" y="5649965"/>
            <a:ext cx="854765" cy="0"/>
          </a:xfrm>
          <a:prstGeom prst="straightConnector1">
            <a:avLst/>
          </a:prstGeom>
          <a:ln w="57150">
            <a:solidFill>
              <a:schemeClr val="tx2">
                <a:lumMod val="75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1" name="矩形 10"/>
          <p:cNvSpPr/>
          <p:nvPr/>
        </p:nvSpPr>
        <p:spPr>
          <a:xfrm>
            <a:off x="1422594" y="3789940"/>
            <a:ext cx="1261884" cy="523220"/>
          </a:xfrm>
          <a:prstGeom prst="rect">
            <a:avLst/>
          </a:prstGeom>
        </p:spPr>
        <p:txBody>
          <a:bodyPr wrap="none">
            <a:spAutoFit/>
          </a:bodyPr>
          <a:lstStyle/>
          <a:p>
            <a:r>
              <a:rPr lang="zh-CN" altLang="en-US" sz="2800" dirty="0"/>
              <a:t>示例：</a:t>
            </a:r>
            <a:endParaRPr lang="zh-CN" altLang="en-US" sz="2800" dirty="0"/>
          </a:p>
        </p:txBody>
      </p:sp>
      <p:sp>
        <p:nvSpPr>
          <p:cNvPr id="12" name="文本框 11"/>
          <p:cNvSpPr txBox="1"/>
          <p:nvPr/>
        </p:nvSpPr>
        <p:spPr>
          <a:xfrm>
            <a:off x="10613214" y="4465752"/>
            <a:ext cx="1527108" cy="523220"/>
          </a:xfrm>
          <a:prstGeom prst="rect">
            <a:avLst/>
          </a:prstGeom>
          <a:noFill/>
        </p:spPr>
        <p:txBody>
          <a:bodyPr wrap="square" rtlCol="0">
            <a:spAutoFit/>
          </a:bodyPr>
          <a:lstStyle/>
          <a:p>
            <a:r>
              <a:rPr lang="en-US" altLang="zh-CN" sz="2800" dirty="0"/>
              <a:t>IP</a:t>
            </a:r>
            <a:r>
              <a:rPr lang="zh-CN" altLang="en-US" sz="2800" dirty="0"/>
              <a:t>地址</a:t>
            </a:r>
            <a:endParaRPr lang="zh-CN" altLang="en-US" sz="2800" dirty="0"/>
          </a:p>
        </p:txBody>
      </p:sp>
      <p:sp>
        <p:nvSpPr>
          <p:cNvPr id="13" name="文本框 12"/>
          <p:cNvSpPr txBox="1"/>
          <p:nvPr/>
        </p:nvSpPr>
        <p:spPr>
          <a:xfrm>
            <a:off x="10558133" y="5343909"/>
            <a:ext cx="1633867" cy="523220"/>
          </a:xfrm>
          <a:prstGeom prst="rect">
            <a:avLst/>
          </a:prstGeom>
          <a:noFill/>
        </p:spPr>
        <p:txBody>
          <a:bodyPr wrap="square" rtlCol="0">
            <a:spAutoFit/>
          </a:bodyPr>
          <a:lstStyle/>
          <a:p>
            <a:r>
              <a:rPr lang="zh-CN" altLang="en-US" sz="2800" dirty="0"/>
              <a:t>子网掩码</a:t>
            </a:r>
            <a:endParaRPr lang="zh-CN" altLang="en-US"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0" y="706101"/>
            <a:ext cx="12192000" cy="4893647"/>
          </a:xfrm>
          <a:prstGeom prst="rect">
            <a:avLst/>
          </a:prstGeom>
        </p:spPr>
        <p:txBody>
          <a:bodyPr wrap="square">
            <a:spAutoFit/>
          </a:bodyPr>
          <a:lstStyle/>
          <a:p>
            <a:r>
              <a:rPr lang="en-US" altLang="zh-CN" sz="2400" dirty="0" smtClean="0">
                <a:latin typeface="+mn-ea"/>
              </a:rPr>
              <a:t>10</a:t>
            </a:r>
            <a:r>
              <a:rPr lang="zh-CN" altLang="en-US" sz="2400" dirty="0" smtClean="0">
                <a:latin typeface="+mn-ea"/>
              </a:rPr>
              <a:t>、</a:t>
            </a:r>
            <a:r>
              <a:rPr lang="zh-CN" altLang="en-US" sz="2400" dirty="0">
                <a:latin typeface="+mn-ea"/>
              </a:rPr>
              <a:t>电路交换</a:t>
            </a:r>
            <a:endParaRPr lang="en-US" altLang="zh-CN" sz="2400" dirty="0">
              <a:latin typeface="+mn-ea"/>
            </a:endParaRPr>
          </a:p>
          <a:p>
            <a:r>
              <a:rPr lang="zh-CN" altLang="en-US" sz="2400" dirty="0">
                <a:latin typeface="+mn-ea"/>
              </a:rPr>
              <a:t>（</a:t>
            </a:r>
            <a:r>
              <a:rPr lang="en-US" altLang="zh-CN" sz="2400" dirty="0">
                <a:latin typeface="+mn-ea"/>
              </a:rPr>
              <a:t>1</a:t>
            </a:r>
            <a:r>
              <a:rPr lang="zh-CN" altLang="en-US" sz="2400" dirty="0">
                <a:latin typeface="+mn-ea"/>
              </a:rPr>
              <a:t>）预先建立连接，预留资源，发送方以恒定速度发送数据</a:t>
            </a:r>
            <a:endParaRPr lang="en-US" altLang="zh-CN" sz="2400" dirty="0">
              <a:latin typeface="+mn-ea"/>
            </a:endParaRPr>
          </a:p>
          <a:p>
            <a:r>
              <a:rPr lang="zh-CN" altLang="en-US" sz="2400" dirty="0">
                <a:latin typeface="+mn-ea"/>
              </a:rPr>
              <a:t>（</a:t>
            </a:r>
            <a:r>
              <a:rPr lang="en-US" altLang="zh-CN" sz="2400" dirty="0">
                <a:latin typeface="+mn-ea"/>
              </a:rPr>
              <a:t>2</a:t>
            </a:r>
            <a:r>
              <a:rPr lang="zh-CN" altLang="en-US" sz="2400" dirty="0">
                <a:latin typeface="+mn-ea"/>
              </a:rPr>
              <a:t>）电路和通信链路的区别</a:t>
            </a:r>
            <a:endParaRPr lang="en-US" altLang="zh-CN" sz="2400" dirty="0">
              <a:latin typeface="+mn-ea"/>
            </a:endParaRPr>
          </a:p>
          <a:p>
            <a:r>
              <a:rPr lang="zh-CN" altLang="en-US" sz="2400" dirty="0">
                <a:latin typeface="+mn-ea"/>
              </a:rPr>
              <a:t>（</a:t>
            </a:r>
            <a:r>
              <a:rPr lang="en-US" altLang="zh-CN" sz="2400" dirty="0">
                <a:latin typeface="+mn-ea"/>
              </a:rPr>
              <a:t>3</a:t>
            </a:r>
            <a:r>
              <a:rPr lang="zh-CN" altLang="en-US" sz="2400" dirty="0">
                <a:latin typeface="+mn-ea"/>
              </a:rPr>
              <a:t>）链路带宽和一条电路的传输速率的关系</a:t>
            </a:r>
            <a:endParaRPr lang="en-US" altLang="zh-CN" sz="2400" dirty="0">
              <a:latin typeface="+mn-ea"/>
            </a:endParaRPr>
          </a:p>
          <a:p>
            <a:r>
              <a:rPr lang="zh-CN" altLang="en-US" sz="2400" dirty="0">
                <a:latin typeface="+mn-ea"/>
              </a:rPr>
              <a:t>（</a:t>
            </a:r>
            <a:r>
              <a:rPr lang="en-US" altLang="zh-CN" sz="2400" dirty="0">
                <a:latin typeface="+mn-ea"/>
              </a:rPr>
              <a:t>4</a:t>
            </a:r>
            <a:r>
              <a:rPr lang="zh-CN" altLang="en-US" sz="2400" dirty="0">
                <a:latin typeface="+mn-ea"/>
              </a:rPr>
              <a:t>）频分多路复用和时分多路复用</a:t>
            </a:r>
            <a:endParaRPr lang="en-US" altLang="zh-CN" sz="2400" dirty="0">
              <a:latin typeface="+mn-ea"/>
            </a:endParaRPr>
          </a:p>
          <a:p>
            <a:r>
              <a:rPr lang="zh-CN" altLang="en-US" sz="2400" dirty="0">
                <a:latin typeface="+mn-ea"/>
              </a:rPr>
              <a:t>（</a:t>
            </a:r>
            <a:r>
              <a:rPr lang="en-US" altLang="zh-CN" sz="2400" dirty="0">
                <a:latin typeface="+mn-ea"/>
              </a:rPr>
              <a:t>5</a:t>
            </a:r>
            <a:r>
              <a:rPr lang="zh-CN" altLang="en-US" sz="2400" dirty="0">
                <a:latin typeface="+mn-ea"/>
              </a:rPr>
              <a:t>）电路交换的优缺点：电路级的</a:t>
            </a:r>
            <a:r>
              <a:rPr lang="zh-CN" altLang="en-US" sz="2400" dirty="0" smtClean="0">
                <a:latin typeface="+mn-ea"/>
              </a:rPr>
              <a:t>性能，时延小；</a:t>
            </a:r>
            <a:r>
              <a:rPr lang="zh-CN" altLang="en-US" sz="2400" dirty="0">
                <a:latin typeface="+mn-ea"/>
              </a:rPr>
              <a:t>效率低；创建连接过程复杂</a:t>
            </a:r>
            <a:endParaRPr lang="zh-CN" altLang="en-US" sz="2400" dirty="0">
              <a:latin typeface="+mn-ea"/>
            </a:endParaRPr>
          </a:p>
          <a:p>
            <a:endParaRPr lang="en-US" altLang="zh-CN" sz="2400" dirty="0" smtClean="0">
              <a:latin typeface="+mn-ea"/>
            </a:endParaRPr>
          </a:p>
          <a:p>
            <a:r>
              <a:rPr lang="en-US" altLang="zh-CN" sz="2400" dirty="0" smtClean="0">
                <a:latin typeface="+mn-ea"/>
              </a:rPr>
              <a:t>11</a:t>
            </a:r>
            <a:r>
              <a:rPr lang="zh-CN" altLang="en-US" sz="2400" dirty="0" smtClean="0">
                <a:latin typeface="+mn-ea"/>
              </a:rPr>
              <a:t>、分组交换</a:t>
            </a:r>
            <a:endParaRPr lang="en-US" altLang="zh-CN" sz="2400" dirty="0" smtClean="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）报文：</a:t>
            </a:r>
            <a:r>
              <a:rPr lang="zh-CN" altLang="en-US" sz="2400" dirty="0">
                <a:latin typeface="+mn-ea"/>
              </a:rPr>
              <a:t>应用程序要传输的</a:t>
            </a:r>
            <a:r>
              <a:rPr lang="zh-CN" altLang="en-US" sz="2400" dirty="0" smtClean="0">
                <a:latin typeface="+mn-ea"/>
              </a:rPr>
              <a:t>信息，包含控制或数据</a:t>
            </a:r>
            <a:endParaRPr lang="en-US" altLang="zh-CN" sz="2400" dirty="0" smtClean="0">
              <a:latin typeface="+mn-ea"/>
            </a:endParaRPr>
          </a:p>
          <a:p>
            <a:r>
              <a:rPr lang="zh-CN" altLang="en-US" sz="2400" dirty="0" smtClean="0">
                <a:latin typeface="+mn-ea"/>
              </a:rPr>
              <a:t>（</a:t>
            </a:r>
            <a:r>
              <a:rPr lang="en-US" altLang="zh-CN" sz="2400" dirty="0" smtClean="0">
                <a:latin typeface="+mn-ea"/>
              </a:rPr>
              <a:t>2</a:t>
            </a:r>
            <a:r>
              <a:rPr lang="zh-CN" altLang="en-US" sz="2400" dirty="0" smtClean="0">
                <a:latin typeface="+mn-ea"/>
              </a:rPr>
              <a:t>）分组：报文拆分成若干的数据块，每个数据块加上头部信息，构成分组</a:t>
            </a:r>
            <a:endParaRPr lang="en-US" altLang="zh-CN" sz="2400" dirty="0" smtClean="0">
              <a:latin typeface="+mn-ea"/>
            </a:endParaRPr>
          </a:p>
          <a:p>
            <a:r>
              <a:rPr lang="zh-CN" altLang="en-US" sz="2400" dirty="0" smtClean="0">
                <a:latin typeface="+mn-ea"/>
              </a:rPr>
              <a:t>（</a:t>
            </a:r>
            <a:r>
              <a:rPr lang="en-US" altLang="zh-CN" sz="2400" dirty="0" smtClean="0">
                <a:latin typeface="+mn-ea"/>
              </a:rPr>
              <a:t>3</a:t>
            </a:r>
            <a:r>
              <a:rPr lang="zh-CN" altLang="en-US" sz="2400" dirty="0" smtClean="0">
                <a:latin typeface="+mn-ea"/>
              </a:rPr>
              <a:t>）特点：每个</a:t>
            </a:r>
            <a:r>
              <a:rPr lang="zh-CN" altLang="en-US" sz="2400" dirty="0">
                <a:latin typeface="+mn-ea"/>
              </a:rPr>
              <a:t>分组使用全部链路</a:t>
            </a:r>
            <a:r>
              <a:rPr lang="zh-CN" altLang="en-US" sz="2400" dirty="0" smtClean="0">
                <a:latin typeface="+mn-ea"/>
              </a:rPr>
              <a:t>带宽；传输过程采用存储转发；排队时延和分组丢失；转发表和路由选择协议</a:t>
            </a:r>
            <a:endParaRPr lang="en-US" altLang="zh-CN" sz="2400" dirty="0" smtClean="0">
              <a:latin typeface="+mn-ea"/>
            </a:endParaRPr>
          </a:p>
          <a:p>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03/04</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2"/>
          <p:cNvSpPr txBox="1">
            <a:spLocks noChangeArrowheads="1"/>
          </p:cNvSpPr>
          <p:nvPr/>
        </p:nvSpPr>
        <p:spPr>
          <a:xfrm>
            <a:off x="2093292" y="438012"/>
            <a:ext cx="7726363" cy="1143000"/>
          </a:xfrm>
          <a:prstGeom prst="rect">
            <a:avLst/>
          </a:prstGeom>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zh-CN" altLang="en-US" sz="4000" dirty="0">
                <a:latin typeface="+mn-ea"/>
                <a:ea typeface="+mn-ea"/>
              </a:rPr>
              <a:t>使用子网掩码的分组转发</a:t>
            </a:r>
            <a:endParaRPr lang="zh-CN" altLang="en-US" sz="4000" dirty="0">
              <a:latin typeface="+mn-ea"/>
              <a:ea typeface="+mn-ea"/>
            </a:endParaRPr>
          </a:p>
        </p:txBody>
      </p:sp>
      <p:sp>
        <p:nvSpPr>
          <p:cNvPr id="3" name="Text Box 4"/>
          <p:cNvSpPr txBox="1">
            <a:spLocks noChangeArrowheads="1"/>
          </p:cNvSpPr>
          <p:nvPr/>
        </p:nvSpPr>
        <p:spPr bwMode="auto">
          <a:xfrm>
            <a:off x="179608" y="1070416"/>
            <a:ext cx="11250392" cy="430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a:lnSpc>
                <a:spcPct val="120000"/>
              </a:lnSpc>
              <a:spcBef>
                <a:spcPct val="50000"/>
              </a:spcBef>
              <a:buClr>
                <a:schemeClr val="hlink"/>
              </a:buClr>
              <a:buNone/>
            </a:pPr>
            <a:r>
              <a:rPr kumimoji="1" lang="zh-CN" altLang="en-US" sz="2000" dirty="0">
                <a:latin typeface="+mn-ea"/>
                <a:ea typeface="+mn-ea"/>
              </a:rPr>
              <a:t>使用子网划分后，路由表</a:t>
            </a:r>
            <a:r>
              <a:rPr kumimoji="1" lang="zh-CN" altLang="en-US" sz="2000" dirty="0" smtClean="0">
                <a:latin typeface="+mn-ea"/>
                <a:ea typeface="+mn-ea"/>
              </a:rPr>
              <a:t>中包括</a:t>
            </a:r>
            <a:r>
              <a:rPr kumimoji="1" lang="zh-CN" altLang="en-US" sz="2000" dirty="0">
                <a:latin typeface="+mn-ea"/>
                <a:ea typeface="+mn-ea"/>
              </a:rPr>
              <a:t>三项：目的网络地址、子网掩码和下一跳</a:t>
            </a:r>
            <a:r>
              <a:rPr kumimoji="1" lang="zh-CN" altLang="en-US" sz="2000" dirty="0" smtClean="0">
                <a:latin typeface="+mn-ea"/>
                <a:ea typeface="+mn-ea"/>
              </a:rPr>
              <a:t>地址，例如：</a:t>
            </a:r>
            <a:endParaRPr kumimoji="1" lang="zh-CN" altLang="en-US" sz="2000" dirty="0">
              <a:latin typeface="+mn-ea"/>
              <a:ea typeface="+mn-ea"/>
            </a:endParaRPr>
          </a:p>
        </p:txBody>
      </p:sp>
      <p:graphicFrame>
        <p:nvGraphicFramePr>
          <p:cNvPr id="9" name="Object 2"/>
          <p:cNvGraphicFramePr>
            <a:graphicFrameLocks noChangeAspect="1"/>
          </p:cNvGraphicFramePr>
          <p:nvPr/>
        </p:nvGraphicFramePr>
        <p:xfrm>
          <a:off x="274204" y="1502182"/>
          <a:ext cx="6096000" cy="4857750"/>
        </p:xfrm>
        <a:graphic>
          <a:graphicData uri="http://schemas.openxmlformats.org/presentationml/2006/ole">
            <mc:AlternateContent xmlns:mc="http://schemas.openxmlformats.org/markup-compatibility/2006">
              <mc:Choice xmlns:v="urn:schemas-microsoft-com:vml" Requires="v">
                <p:oleObj spid="_x0000_s8252" name="Visio" r:id="rId1" imgW="8399145" imgH="6692265" progId="Visio.Drawing.6">
                  <p:embed/>
                </p:oleObj>
              </mc:Choice>
              <mc:Fallback>
                <p:oleObj name="Visio" r:id="rId1" imgW="8399145" imgH="6692265" progId="Visio.Drawing.6">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204" y="1502182"/>
                        <a:ext cx="6096000" cy="48577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10" name="Group 3"/>
          <p:cNvGraphicFramePr>
            <a:graphicFrameLocks noGrp="1"/>
          </p:cNvGraphicFramePr>
          <p:nvPr/>
        </p:nvGraphicFramePr>
        <p:xfrm>
          <a:off x="6724671" y="1517839"/>
          <a:ext cx="4831544" cy="1503999"/>
        </p:xfrm>
        <a:graphic>
          <a:graphicData uri="http://schemas.openxmlformats.org/drawingml/2006/table">
            <a:tbl>
              <a:tblPr/>
              <a:tblGrid>
                <a:gridCol w="1779104"/>
                <a:gridCol w="2023369"/>
                <a:gridCol w="1029071"/>
              </a:tblGrid>
              <a:tr h="0">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1800" b="0" i="0" u="none" strike="noStrike" cap="none" normalizeH="0" baseline="0" dirty="0">
                          <a:ln>
                            <a:noFill/>
                          </a:ln>
                          <a:solidFill>
                            <a:schemeClr val="tx1"/>
                          </a:solidFill>
                          <a:effectLst/>
                          <a:latin typeface="+mn-ea"/>
                          <a:ea typeface="+mn-ea"/>
                        </a:rPr>
                        <a:t>目的网络地址</a:t>
                      </a:r>
                      <a:endParaRPr kumimoji="0" lang="zh-CN" altLang="en-US" sz="1800" b="0" i="0" u="none" strike="noStrike" cap="none" normalizeH="0" baseline="0" dirty="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1800" b="0" i="0" u="none" strike="noStrike" cap="none" normalizeH="0" baseline="0" dirty="0">
                          <a:ln>
                            <a:noFill/>
                          </a:ln>
                          <a:solidFill>
                            <a:schemeClr val="tx1"/>
                          </a:solidFill>
                          <a:effectLst/>
                          <a:latin typeface="+mn-ea"/>
                          <a:ea typeface="+mn-ea"/>
                        </a:rPr>
                        <a:t>子网掩码</a:t>
                      </a: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1800" b="0" i="0" u="none" strike="noStrike" cap="none" normalizeH="0" baseline="0" dirty="0">
                          <a:ln>
                            <a:noFill/>
                          </a:ln>
                          <a:solidFill>
                            <a:schemeClr val="tx1"/>
                          </a:solidFill>
                          <a:effectLst/>
                          <a:latin typeface="+mn-ea"/>
                          <a:ea typeface="+mn-ea"/>
                        </a:rPr>
                        <a:t>下一跳</a:t>
                      </a:r>
                      <a:endParaRPr kumimoji="0" lang="zh-CN" altLang="en-US"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128.30.33.0</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254.254.254.128</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1800" b="0" i="0" u="none" strike="noStrike" cap="none" normalizeH="0" baseline="0">
                          <a:ln>
                            <a:noFill/>
                          </a:ln>
                          <a:solidFill>
                            <a:schemeClr val="tx1"/>
                          </a:solidFill>
                          <a:effectLst/>
                          <a:latin typeface="+mn-ea"/>
                          <a:ea typeface="+mn-ea"/>
                        </a:rPr>
                        <a:t>接口</a:t>
                      </a:r>
                      <a:r>
                        <a:rPr kumimoji="0" lang="en-US" altLang="zh-CN" sz="1800" b="0" i="0" u="none" strike="noStrike" cap="none" normalizeH="0" baseline="0">
                          <a:ln>
                            <a:noFill/>
                          </a:ln>
                          <a:solidFill>
                            <a:schemeClr val="tx1"/>
                          </a:solidFill>
                          <a:effectLst/>
                          <a:latin typeface="+mn-ea"/>
                          <a:ea typeface="+mn-ea"/>
                        </a:rPr>
                        <a:t>0</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128.30.33.128</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254.254.254.128</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1800" b="0" i="0" u="none" strike="noStrike" cap="none" normalizeH="0" baseline="0">
                          <a:ln>
                            <a:noFill/>
                          </a:ln>
                          <a:solidFill>
                            <a:schemeClr val="tx1"/>
                          </a:solidFill>
                          <a:effectLst/>
                          <a:latin typeface="+mn-ea"/>
                          <a:ea typeface="+mn-ea"/>
                        </a:rPr>
                        <a:t>接口</a:t>
                      </a:r>
                      <a:r>
                        <a:rPr kumimoji="0" lang="en-US" altLang="zh-CN" sz="1800" b="0" i="0" u="none" strike="noStrike" cap="none" normalizeH="0" baseline="0">
                          <a:ln>
                            <a:noFill/>
                          </a:ln>
                          <a:solidFill>
                            <a:schemeClr val="tx1"/>
                          </a:solidFill>
                          <a:effectLst/>
                          <a:latin typeface="+mn-ea"/>
                          <a:ea typeface="+mn-ea"/>
                        </a:rPr>
                        <a:t>1</a:t>
                      </a:r>
                      <a:endParaRPr kumimoji="0" lang="en-US" altLang="zh-CN" sz="1800" b="0" i="0" u="none" strike="noStrike" cap="none" normalizeH="0" baseline="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tr>
              <a:tr h="379413">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128.30.36.0</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254.254.255.0</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en-US" altLang="zh-CN" sz="1800" b="0" i="0" u="none" strike="noStrike" cap="none" normalizeH="0" baseline="0" dirty="0">
                          <a:ln>
                            <a:noFill/>
                          </a:ln>
                          <a:solidFill>
                            <a:schemeClr val="tx1"/>
                          </a:solidFill>
                          <a:effectLst/>
                          <a:latin typeface="+mn-ea"/>
                          <a:ea typeface="+mn-ea"/>
                        </a:rPr>
                        <a:t>R2</a:t>
                      </a:r>
                      <a:endParaRPr kumimoji="0" lang="en-US" altLang="zh-CN" sz="1800" b="0" i="0" u="none" strike="noStrike" cap="none" normalizeH="0" baseline="0" dirty="0">
                        <a:ln>
                          <a:noFill/>
                        </a:ln>
                        <a:solidFill>
                          <a:schemeClr val="tx1"/>
                        </a:solidFill>
                        <a:effectLst/>
                        <a:latin typeface="+mn-ea"/>
                        <a:ea typeface="+mn-ea"/>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11" name="Text Box 25"/>
          <p:cNvSpPr txBox="1">
            <a:spLocks noChangeArrowheads="1"/>
          </p:cNvSpPr>
          <p:nvPr/>
        </p:nvSpPr>
        <p:spPr bwMode="auto">
          <a:xfrm>
            <a:off x="9176755" y="1136499"/>
            <a:ext cx="236360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algn="ctr" eaLnBrk="1" hangingPunct="1">
              <a:spcBef>
                <a:spcPct val="0"/>
              </a:spcBef>
              <a:buClr>
                <a:schemeClr val="hlink"/>
              </a:buClr>
              <a:buSzPct val="65000"/>
              <a:buFont typeface="Wingdings" panose="05000000000000000000" pitchFamily="2" charset="2"/>
              <a:buNone/>
            </a:pPr>
            <a:r>
              <a:rPr kumimoji="1" lang="en-US" altLang="zh-CN" sz="1800" dirty="0">
                <a:latin typeface="+mn-ea"/>
                <a:ea typeface="+mn-ea"/>
              </a:rPr>
              <a:t>R1</a:t>
            </a:r>
            <a:r>
              <a:rPr kumimoji="1" lang="zh-CN" altLang="en-US" sz="1800" dirty="0">
                <a:latin typeface="+mn-ea"/>
                <a:ea typeface="+mn-ea"/>
              </a:rPr>
              <a:t>路由表</a:t>
            </a:r>
            <a:endParaRPr kumimoji="1" lang="zh-CN" altLang="en-US" sz="1800" dirty="0">
              <a:latin typeface="+mn-ea"/>
              <a:ea typeface="+mn-ea"/>
            </a:endParaRPr>
          </a:p>
        </p:txBody>
      </p:sp>
      <p:sp>
        <p:nvSpPr>
          <p:cNvPr id="4" name="矩形 3"/>
          <p:cNvSpPr/>
          <p:nvPr/>
        </p:nvSpPr>
        <p:spPr>
          <a:xfrm>
            <a:off x="6448155" y="3404731"/>
            <a:ext cx="5769528" cy="369332"/>
          </a:xfrm>
          <a:prstGeom prst="rect">
            <a:avLst/>
          </a:prstGeom>
        </p:spPr>
        <p:txBody>
          <a:bodyPr wrap="none">
            <a:spAutoFit/>
          </a:bodyPr>
          <a:lstStyle/>
          <a:p>
            <a:r>
              <a:rPr lang="zh-CN" altLang="en-US" b="1" dirty="0" smtClean="0">
                <a:solidFill>
                  <a:srgbClr val="FF0000"/>
                </a:solidFill>
                <a:latin typeface="+mn-ea"/>
              </a:rPr>
              <a:t>讨论</a:t>
            </a:r>
            <a:r>
              <a:rPr lang="en-US" altLang="zh-CN" b="1" dirty="0" smtClean="0">
                <a:solidFill>
                  <a:srgbClr val="FF0000"/>
                </a:solidFill>
                <a:latin typeface="+mn-ea"/>
              </a:rPr>
              <a:t>R1</a:t>
            </a:r>
            <a:r>
              <a:rPr lang="zh-CN" altLang="en-US" b="1" dirty="0" smtClean="0">
                <a:solidFill>
                  <a:srgbClr val="FF0000"/>
                </a:solidFill>
                <a:latin typeface="+mn-ea"/>
              </a:rPr>
              <a:t>收到</a:t>
            </a:r>
            <a:r>
              <a:rPr lang="en-US" altLang="zh-CN" b="1" dirty="0" smtClean="0">
                <a:solidFill>
                  <a:srgbClr val="FF0000"/>
                </a:solidFill>
                <a:latin typeface="+mn-ea"/>
              </a:rPr>
              <a:t>H1</a:t>
            </a:r>
            <a:r>
              <a:rPr lang="zh-CN" altLang="en-US" b="1" dirty="0" smtClean="0">
                <a:solidFill>
                  <a:srgbClr val="FF0000"/>
                </a:solidFill>
                <a:latin typeface="+mn-ea"/>
              </a:rPr>
              <a:t>向</a:t>
            </a:r>
            <a:r>
              <a:rPr lang="en-US" altLang="zh-CN" b="1" dirty="0" smtClean="0">
                <a:solidFill>
                  <a:srgbClr val="FF0000"/>
                </a:solidFill>
                <a:latin typeface="+mn-ea"/>
              </a:rPr>
              <a:t>H2</a:t>
            </a:r>
            <a:r>
              <a:rPr lang="zh-CN" altLang="en-US" b="1" dirty="0" smtClean="0">
                <a:solidFill>
                  <a:srgbClr val="FF0000"/>
                </a:solidFill>
                <a:latin typeface="+mn-ea"/>
              </a:rPr>
              <a:t>发送分组后，查找路由表的过程？</a:t>
            </a:r>
            <a:endParaRPr lang="zh-CN" altLang="en-US" b="1" dirty="0">
              <a:solidFill>
                <a:srgbClr val="FF0000"/>
              </a:solidFill>
              <a:latin typeface="+mn-ea"/>
            </a:endParaRPr>
          </a:p>
        </p:txBody>
      </p:sp>
      <p:sp>
        <p:nvSpPr>
          <p:cNvPr id="5" name="矩形 4"/>
          <p:cNvSpPr/>
          <p:nvPr/>
        </p:nvSpPr>
        <p:spPr>
          <a:xfrm>
            <a:off x="6426999" y="3774063"/>
            <a:ext cx="5686172" cy="1477328"/>
          </a:xfrm>
          <a:prstGeom prst="rect">
            <a:avLst/>
          </a:prstGeom>
        </p:spPr>
        <p:txBody>
          <a:bodyPr wrap="square">
            <a:spAutoFit/>
          </a:bodyPr>
          <a:lstStyle/>
          <a:p>
            <a:r>
              <a:rPr lang="zh-CN" altLang="en-US" dirty="0">
                <a:latin typeface="+mn-ea"/>
              </a:rPr>
              <a:t>主机</a:t>
            </a:r>
            <a:r>
              <a:rPr lang="en-US" altLang="zh-CN" dirty="0">
                <a:latin typeface="+mn-ea"/>
              </a:rPr>
              <a:t>H1</a:t>
            </a:r>
            <a:r>
              <a:rPr lang="zh-CN" altLang="en-US" dirty="0">
                <a:latin typeface="+mn-ea"/>
              </a:rPr>
              <a:t>首先要进行的操作时把本子网的子网掩码 </a:t>
            </a:r>
            <a:r>
              <a:rPr lang="en-US" altLang="zh-CN" dirty="0">
                <a:latin typeface="+mn-ea"/>
              </a:rPr>
              <a:t>255.255.255.128</a:t>
            </a:r>
            <a:r>
              <a:rPr lang="zh-CN" altLang="en-US" dirty="0">
                <a:latin typeface="+mn-ea"/>
              </a:rPr>
              <a:t>与目的</a:t>
            </a:r>
            <a:r>
              <a:rPr lang="en-US" altLang="zh-CN" dirty="0">
                <a:latin typeface="+mn-ea"/>
              </a:rPr>
              <a:t>IP 128.30.33.138</a:t>
            </a:r>
            <a:r>
              <a:rPr lang="zh-CN" altLang="en-US" dirty="0">
                <a:latin typeface="+mn-ea"/>
              </a:rPr>
              <a:t>进行与操作。得到</a:t>
            </a:r>
            <a:r>
              <a:rPr lang="en-US" altLang="zh-CN" dirty="0">
                <a:latin typeface="+mn-ea"/>
              </a:rPr>
              <a:t>128.30.33.128</a:t>
            </a:r>
            <a:r>
              <a:rPr lang="zh-CN" altLang="en-US" dirty="0" smtClean="0">
                <a:latin typeface="+mn-ea"/>
              </a:rPr>
              <a:t>，</a:t>
            </a:r>
            <a:r>
              <a:rPr lang="zh-CN" altLang="en-US" dirty="0">
                <a:latin typeface="+mn-ea"/>
              </a:rPr>
              <a:t>它</a:t>
            </a:r>
            <a:r>
              <a:rPr lang="zh-CN" altLang="en-US" dirty="0" smtClean="0">
                <a:latin typeface="+mn-ea"/>
              </a:rPr>
              <a:t>不</a:t>
            </a:r>
            <a:r>
              <a:rPr lang="zh-CN" altLang="en-US" dirty="0">
                <a:latin typeface="+mn-ea"/>
              </a:rPr>
              <a:t>等于</a:t>
            </a:r>
            <a:r>
              <a:rPr lang="en-US" altLang="zh-CN" dirty="0">
                <a:latin typeface="+mn-ea"/>
              </a:rPr>
              <a:t>H1</a:t>
            </a:r>
            <a:r>
              <a:rPr lang="zh-CN" altLang="en-US" dirty="0">
                <a:latin typeface="+mn-ea"/>
              </a:rPr>
              <a:t>的网络地址，所以不在一个子网上。因此</a:t>
            </a:r>
            <a:r>
              <a:rPr lang="en-US" altLang="zh-CN" dirty="0">
                <a:latin typeface="+mn-ea"/>
              </a:rPr>
              <a:t>H1</a:t>
            </a:r>
            <a:r>
              <a:rPr lang="zh-CN" altLang="en-US" dirty="0">
                <a:latin typeface="+mn-ea"/>
              </a:rPr>
              <a:t>把分组交互给子网上的默认路由器</a:t>
            </a:r>
            <a:r>
              <a:rPr lang="en-US" altLang="zh-CN" dirty="0" smtClean="0">
                <a:latin typeface="+mn-ea"/>
              </a:rPr>
              <a:t>R1</a:t>
            </a:r>
            <a:r>
              <a:rPr lang="zh-CN" altLang="en-US" dirty="0" smtClean="0">
                <a:latin typeface="+mn-ea"/>
              </a:rPr>
              <a:t>。</a:t>
            </a:r>
            <a:endParaRPr lang="zh-CN" altLang="en-US" dirty="0">
              <a:latin typeface="+mn-ea"/>
            </a:endParaRPr>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ounded Rectangle 1"/>
          <p:cNvSpPr/>
          <p:nvPr/>
        </p:nvSpPr>
        <p:spPr>
          <a:xfrm>
            <a:off x="771896" y="2186611"/>
            <a:ext cx="10707800" cy="3120886"/>
          </a:xfrm>
          <a:prstGeom prst="roundRect">
            <a:avLst>
              <a:gd name="adj" fmla="val 5481"/>
            </a:avLst>
          </a:prstGeom>
          <a:noFill/>
          <a:ln w="28575"/>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6802" name="标题 1"/>
          <p:cNvSpPr>
            <a:spLocks noGrp="1"/>
          </p:cNvSpPr>
          <p:nvPr>
            <p:ph type="title" idx="4294967295"/>
          </p:nvPr>
        </p:nvSpPr>
        <p:spPr>
          <a:xfrm>
            <a:off x="23150" y="784184"/>
            <a:ext cx="12060238" cy="635000"/>
          </a:xfrm>
          <a:prstGeom prst="rect">
            <a:avLst/>
          </a:prstGeom>
        </p:spPr>
        <p:txBody>
          <a:bodyPr/>
          <a:lstStyle/>
          <a:p>
            <a:pPr algn="ctr"/>
            <a:r>
              <a:rPr lang="zh-CN" altLang="en-US" sz="3600" dirty="0"/>
              <a:t>无分类域间路由</a:t>
            </a:r>
            <a:br>
              <a:rPr lang="en-US" altLang="zh-CN" sz="3600" dirty="0"/>
            </a:br>
            <a:r>
              <a:rPr lang="en-US" altLang="zh-CN" sz="3600" dirty="0"/>
              <a:t>(Classless Inter-Domain Routing</a:t>
            </a:r>
            <a:r>
              <a:rPr lang="zh-CN" altLang="en-US" sz="3600" dirty="0"/>
              <a:t>，</a:t>
            </a:r>
            <a:r>
              <a:rPr lang="en-US" altLang="zh-CN" sz="3600" dirty="0"/>
              <a:t>CIDR)</a:t>
            </a:r>
            <a:endParaRPr lang="zh-CN" altLang="en-US" sz="3600" dirty="0"/>
          </a:p>
        </p:txBody>
      </p:sp>
      <p:sp>
        <p:nvSpPr>
          <p:cNvPr id="76803" name="内容占位符 2"/>
          <p:cNvSpPr>
            <a:spLocks noGrp="1"/>
          </p:cNvSpPr>
          <p:nvPr>
            <p:ph idx="4294967295"/>
          </p:nvPr>
        </p:nvSpPr>
        <p:spPr>
          <a:xfrm>
            <a:off x="944196" y="2186611"/>
            <a:ext cx="10363200" cy="2239873"/>
          </a:xfrm>
          <a:prstGeom prst="rect">
            <a:avLst/>
          </a:prstGeom>
        </p:spPr>
        <p:txBody>
          <a:bodyPr/>
          <a:lstStyle/>
          <a:p>
            <a:pPr algn="just">
              <a:lnSpc>
                <a:spcPct val="125000"/>
              </a:lnSpc>
              <a:buFont typeface="Wingdings" panose="05000000000000000000" pitchFamily="2" charset="2"/>
              <a:buChar char="l"/>
            </a:pPr>
            <a:r>
              <a:rPr lang="en-US" altLang="zh-CN" sz="2400" dirty="0">
                <a:latin typeface="+mn-ea"/>
              </a:rPr>
              <a:t>  CIDR</a:t>
            </a:r>
            <a:r>
              <a:rPr lang="zh-CN" altLang="en-US" sz="2400" dirty="0">
                <a:latin typeface="+mn-ea"/>
              </a:rPr>
              <a:t>消除了传统的</a:t>
            </a:r>
            <a:r>
              <a:rPr lang="en-US" altLang="zh-CN" sz="2400" dirty="0">
                <a:latin typeface="+mn-ea"/>
              </a:rPr>
              <a:t>A</a:t>
            </a:r>
            <a:r>
              <a:rPr lang="zh-CN" altLang="en-US" sz="2400" dirty="0">
                <a:latin typeface="+mn-ea"/>
              </a:rPr>
              <a:t>类、</a:t>
            </a:r>
            <a:r>
              <a:rPr lang="en-US" altLang="zh-CN" sz="2400" dirty="0">
                <a:latin typeface="+mn-ea"/>
              </a:rPr>
              <a:t>B</a:t>
            </a:r>
            <a:r>
              <a:rPr lang="zh-CN" altLang="en-US" sz="2400" dirty="0">
                <a:latin typeface="+mn-ea"/>
              </a:rPr>
              <a:t>类和</a:t>
            </a:r>
            <a:r>
              <a:rPr lang="en-US" altLang="zh-CN" sz="2400" dirty="0">
                <a:latin typeface="+mn-ea"/>
              </a:rPr>
              <a:t>C</a:t>
            </a:r>
            <a:r>
              <a:rPr lang="zh-CN" altLang="en-US" sz="2400" dirty="0">
                <a:latin typeface="+mn-ea"/>
              </a:rPr>
              <a:t>类地址的概念</a:t>
            </a:r>
            <a:r>
              <a:rPr lang="zh-CN" altLang="en-US" sz="2400" dirty="0" smtClean="0">
                <a:latin typeface="+mn-ea"/>
              </a:rPr>
              <a:t>。</a:t>
            </a:r>
            <a:endParaRPr lang="zh-CN" altLang="en-US" sz="2400" dirty="0">
              <a:latin typeface="+mn-ea"/>
            </a:endParaRPr>
          </a:p>
          <a:p>
            <a:pPr lvl="1"/>
            <a:r>
              <a:rPr lang="en-US" altLang="zh-CN" sz="2000" dirty="0" err="1">
                <a:latin typeface="+mn-ea"/>
              </a:rPr>
              <a:t>NetID+SubID→Network</a:t>
            </a:r>
            <a:r>
              <a:rPr lang="en-US" altLang="zh-CN" sz="2000" dirty="0">
                <a:latin typeface="+mn-ea"/>
              </a:rPr>
              <a:t> Prefix </a:t>
            </a:r>
            <a:r>
              <a:rPr lang="en-US" altLang="zh-CN" sz="2000" dirty="0" smtClean="0">
                <a:latin typeface="+mn-ea"/>
              </a:rPr>
              <a:t>(</a:t>
            </a:r>
            <a:r>
              <a:rPr lang="zh-CN" altLang="en-US" sz="2000" b="1" dirty="0">
                <a:solidFill>
                  <a:srgbClr val="FF0000"/>
                </a:solidFill>
                <a:latin typeface="+mn-ea"/>
              </a:rPr>
              <a:t>网络前缀</a:t>
            </a:r>
            <a:r>
              <a:rPr lang="en-US" altLang="zh-CN" sz="2000" dirty="0" smtClean="0">
                <a:latin typeface="+mn-ea"/>
              </a:rPr>
              <a:t>)</a:t>
            </a:r>
            <a:r>
              <a:rPr lang="zh-CN" altLang="en-US" sz="2000" dirty="0">
                <a:latin typeface="+mn-ea"/>
              </a:rPr>
              <a:t>可以任意</a:t>
            </a:r>
            <a:r>
              <a:rPr lang="zh-CN" altLang="en-US" sz="2000" dirty="0" smtClean="0">
                <a:latin typeface="+mn-ea"/>
              </a:rPr>
              <a:t>长度</a:t>
            </a:r>
            <a:endParaRPr lang="zh-CN" altLang="en-US" sz="2000" dirty="0">
              <a:latin typeface="+mn-ea"/>
            </a:endParaRPr>
          </a:p>
          <a:p>
            <a:pPr algn="just">
              <a:lnSpc>
                <a:spcPct val="125000"/>
              </a:lnSpc>
              <a:buFont typeface="Wingdings" panose="05000000000000000000" pitchFamily="2" charset="2"/>
              <a:buChar char="l"/>
            </a:pPr>
            <a:r>
              <a:rPr lang="zh-CN" altLang="en-US" sz="2400" dirty="0">
                <a:latin typeface="+mn-ea"/>
              </a:rPr>
              <a:t>融合子网地址与子网掩码，方便子网</a:t>
            </a:r>
            <a:r>
              <a:rPr lang="zh-CN" altLang="en-US" sz="2400" dirty="0" smtClean="0">
                <a:latin typeface="+mn-ea"/>
              </a:rPr>
              <a:t>划分</a:t>
            </a:r>
            <a:endParaRPr lang="zh-CN" altLang="en-US" sz="2400" dirty="0">
              <a:latin typeface="+mn-ea"/>
            </a:endParaRPr>
          </a:p>
          <a:p>
            <a:pPr lvl="1"/>
            <a:r>
              <a:rPr lang="zh-CN" altLang="en-US" sz="2000" dirty="0">
                <a:latin typeface="+mn-ea"/>
              </a:rPr>
              <a:t>无类地址格式：</a:t>
            </a:r>
            <a:r>
              <a:rPr lang="en-US" altLang="zh-CN" sz="2000" dirty="0" err="1">
                <a:latin typeface="+mn-ea"/>
              </a:rPr>
              <a:t>a.b.c.d</a:t>
            </a:r>
            <a:r>
              <a:rPr lang="en-US" altLang="zh-CN" sz="2000" dirty="0">
                <a:latin typeface="+mn-ea"/>
              </a:rPr>
              <a:t>/</a:t>
            </a:r>
            <a:r>
              <a:rPr lang="en-US" altLang="zh-CN" sz="2000" i="1" dirty="0">
                <a:latin typeface="+mn-ea"/>
              </a:rPr>
              <a:t>x</a:t>
            </a:r>
            <a:r>
              <a:rPr lang="zh-CN" altLang="en-US" sz="2000" dirty="0">
                <a:latin typeface="+mn-ea"/>
              </a:rPr>
              <a:t>，其中</a:t>
            </a:r>
            <a:r>
              <a:rPr lang="en-US" altLang="zh-CN" sz="2000" i="1" dirty="0">
                <a:latin typeface="+mn-ea"/>
              </a:rPr>
              <a:t>x</a:t>
            </a:r>
            <a:r>
              <a:rPr lang="zh-CN" altLang="en-US" sz="2000" dirty="0">
                <a:latin typeface="+mn-ea"/>
              </a:rPr>
              <a:t>为前缀长度 </a:t>
            </a:r>
            <a:endParaRPr lang="zh-CN" altLang="en-US" sz="2000" dirty="0">
              <a:latin typeface="+mn-ea"/>
            </a:endParaRPr>
          </a:p>
          <a:p>
            <a:pPr algn="just">
              <a:lnSpc>
                <a:spcPct val="125000"/>
              </a:lnSpc>
              <a:buFont typeface="Wingdings" panose="05000000000000000000" pitchFamily="2" charset="2"/>
              <a:buChar char="l"/>
            </a:pPr>
            <a:r>
              <a:rPr lang="en-US" altLang="zh-CN" sz="2400" dirty="0" smtClean="0">
                <a:latin typeface="+mn-ea"/>
              </a:rPr>
              <a:t>CIDR</a:t>
            </a:r>
            <a:r>
              <a:rPr lang="zh-CN" altLang="en-US" sz="2400" dirty="0">
                <a:latin typeface="+mn-ea"/>
              </a:rPr>
              <a:t>将</a:t>
            </a:r>
            <a:r>
              <a:rPr lang="zh-CN" altLang="en-US" sz="2400" b="1" dirty="0">
                <a:latin typeface="+mn-ea"/>
              </a:rPr>
              <a:t>网络前缀</a:t>
            </a:r>
            <a:r>
              <a:rPr lang="zh-CN" altLang="en-US" sz="2400" dirty="0">
                <a:latin typeface="+mn-ea"/>
              </a:rPr>
              <a:t>都相同的连续的</a:t>
            </a:r>
            <a:r>
              <a:rPr lang="en-US" altLang="zh-CN" sz="2400" dirty="0">
                <a:latin typeface="+mn-ea"/>
              </a:rPr>
              <a:t>IP</a:t>
            </a:r>
            <a:r>
              <a:rPr lang="zh-CN" altLang="en-US" sz="2400" dirty="0">
                <a:latin typeface="+mn-ea"/>
              </a:rPr>
              <a:t>地址组成“</a:t>
            </a:r>
            <a:r>
              <a:rPr lang="en-US" altLang="zh-CN" sz="2400" dirty="0">
                <a:solidFill>
                  <a:srgbClr val="FF0000"/>
                </a:solidFill>
                <a:latin typeface="+mn-ea"/>
              </a:rPr>
              <a:t>CIDR</a:t>
            </a:r>
            <a:r>
              <a:rPr lang="zh-CN" altLang="en-US" sz="2400" dirty="0">
                <a:solidFill>
                  <a:srgbClr val="FF0000"/>
                </a:solidFill>
                <a:latin typeface="+mn-ea"/>
              </a:rPr>
              <a:t>地址块</a:t>
            </a:r>
            <a:r>
              <a:rPr lang="zh-CN" altLang="en-US" sz="2400" dirty="0">
                <a:latin typeface="+mn-ea"/>
              </a:rPr>
              <a:t>”。</a:t>
            </a:r>
            <a:endParaRPr lang="zh-CN" altLang="en-US" sz="2400" dirty="0">
              <a:latin typeface="+mn-ea"/>
            </a:endParaRPr>
          </a:p>
        </p:txBody>
      </p:sp>
      <p:graphicFrame>
        <p:nvGraphicFramePr>
          <p:cNvPr id="6" name="Group 5"/>
          <p:cNvGraphicFramePr>
            <a:graphicFrameLocks noGrp="1"/>
          </p:cNvGraphicFramePr>
          <p:nvPr/>
        </p:nvGraphicFramePr>
        <p:xfrm>
          <a:off x="4250634" y="5717623"/>
          <a:ext cx="4064000" cy="517525"/>
        </p:xfrm>
        <a:graphic>
          <a:graphicData uri="http://schemas.openxmlformats.org/drawingml/2006/table">
            <a:tbl>
              <a:tblPr/>
              <a:tblGrid>
                <a:gridCol w="2006600"/>
                <a:gridCol w="2057400"/>
              </a:tblGrid>
              <a:tr h="517525">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2400" b="0" i="0" u="none" strike="noStrike" cap="none" normalizeH="0" baseline="0" dirty="0">
                          <a:ln>
                            <a:noFill/>
                          </a:ln>
                          <a:solidFill>
                            <a:schemeClr val="bg1"/>
                          </a:solidFill>
                          <a:effectLst/>
                          <a:latin typeface="+mn-ea"/>
                          <a:ea typeface="+mn-ea"/>
                        </a:rPr>
                        <a:t>网络前缀</a:t>
                      </a:r>
                      <a:endParaRPr kumimoji="0" lang="zh-CN" altLang="en-US" sz="2400" b="0" i="0" u="none" strike="noStrike" cap="none" normalizeH="0" baseline="0" dirty="0">
                        <a:ln>
                          <a:noFill/>
                        </a:ln>
                        <a:solidFill>
                          <a:schemeClr val="bg1"/>
                        </a:solidFill>
                        <a:effectLst/>
                        <a:latin typeface="+mn-ea"/>
                        <a:ea typeface="+mn-ea"/>
                      </a:endParaRPr>
                    </a:p>
                  </a:txBody>
                  <a:tcPr marT="45414" marB="45414"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1"/>
                    </a:solidFill>
                  </a:tcPr>
                </a:tc>
                <a:tc>
                  <a:txBody>
                    <a:bodyPr/>
                    <a:lstStyle/>
                    <a:p>
                      <a:pPr marL="0" marR="0" lvl="0" indent="0" algn="ctr" defTabSz="914400" rtl="0" eaLnBrk="1" fontAlgn="base" latinLnBrk="0" hangingPunct="1">
                        <a:lnSpc>
                          <a:spcPct val="100000"/>
                        </a:lnSpc>
                        <a:spcBef>
                          <a:spcPct val="20000"/>
                        </a:spcBef>
                        <a:spcAft>
                          <a:spcPct val="0"/>
                        </a:spcAft>
                        <a:buClr>
                          <a:schemeClr val="accent1"/>
                        </a:buClr>
                        <a:buSzTx/>
                        <a:buFontTx/>
                        <a:buNone/>
                      </a:pPr>
                      <a:r>
                        <a:rPr kumimoji="0" lang="zh-CN" altLang="en-US" sz="2400" b="0" i="0" u="none" strike="noStrike" cap="none" normalizeH="0" baseline="0" dirty="0">
                          <a:ln>
                            <a:noFill/>
                          </a:ln>
                          <a:solidFill>
                            <a:schemeClr val="bg1"/>
                          </a:solidFill>
                          <a:effectLst/>
                          <a:latin typeface="+mn-ea"/>
                          <a:ea typeface="+mn-ea"/>
                        </a:rPr>
                        <a:t>主机号</a:t>
                      </a:r>
                      <a:endParaRPr kumimoji="0" lang="zh-CN" altLang="en-US" sz="2400" b="0" i="0" u="none" strike="noStrike" cap="none" normalizeH="0" baseline="0" dirty="0">
                        <a:ln>
                          <a:noFill/>
                        </a:ln>
                        <a:solidFill>
                          <a:schemeClr val="bg1"/>
                        </a:solidFill>
                        <a:effectLst/>
                        <a:latin typeface="+mn-ea"/>
                        <a:ea typeface="+mn-ea"/>
                      </a:endParaRPr>
                    </a:p>
                  </a:txBody>
                  <a:tcPr marT="45414" marB="45414"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chemeClr val="accent2"/>
                    </a:solidFill>
                  </a:tcPr>
                </a:tc>
              </a:tr>
            </a:tbl>
          </a:graphicData>
        </a:graphic>
      </p:graphicFrame>
      <p:sp>
        <p:nvSpPr>
          <p:cNvPr id="2" name="矩形 1"/>
          <p:cNvSpPr/>
          <p:nvPr/>
        </p:nvSpPr>
        <p:spPr>
          <a:xfrm>
            <a:off x="1612057" y="5775166"/>
            <a:ext cx="2103461" cy="400110"/>
          </a:xfrm>
          <a:prstGeom prst="rect">
            <a:avLst/>
          </a:prstGeom>
        </p:spPr>
        <p:txBody>
          <a:bodyPr wrap="none">
            <a:spAutoFit/>
          </a:bodyPr>
          <a:lstStyle/>
          <a:p>
            <a:r>
              <a:rPr lang="en-US" altLang="zh-CN" sz="2000" dirty="0">
                <a:latin typeface="+mn-ea"/>
              </a:rPr>
              <a:t>CIDR</a:t>
            </a:r>
            <a:r>
              <a:rPr lang="zh-CN" altLang="en-US" sz="2000" dirty="0">
                <a:latin typeface="+mn-ea"/>
              </a:rPr>
              <a:t>的地址格式</a:t>
            </a:r>
            <a:endParaRPr lang="zh-CN" altLang="en-US" sz="2000" dirty="0">
              <a:latin typeface="+mn-ea"/>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85" name="Rectangle 94"/>
          <p:cNvSpPr>
            <a:spLocks noGrp="1" noChangeArrowheads="1"/>
          </p:cNvSpPr>
          <p:nvPr>
            <p:ph type="title" idx="4294967295"/>
          </p:nvPr>
        </p:nvSpPr>
        <p:spPr>
          <a:xfrm>
            <a:off x="0" y="359760"/>
            <a:ext cx="12007516" cy="898525"/>
          </a:xfrm>
          <a:prstGeom prst="rect">
            <a:avLst/>
          </a:prstGeom>
        </p:spPr>
        <p:txBody>
          <a:bodyPr/>
          <a:lstStyle/>
          <a:p>
            <a:pPr algn="ctr"/>
            <a:r>
              <a:rPr lang="en-US" altLang="zh-CN" dirty="0">
                <a:ea typeface="MS PGothic" panose="020B0600070205080204" pitchFamily="34" charset="-128"/>
              </a:rPr>
              <a:t>DHCP </a:t>
            </a:r>
            <a:r>
              <a:rPr lang="zh-CN" altLang="en-US" dirty="0">
                <a:latin typeface="+mj-ea"/>
              </a:rPr>
              <a:t>客户端</a:t>
            </a:r>
            <a:r>
              <a:rPr lang="en-US" altLang="zh-CN" dirty="0">
                <a:latin typeface="+mj-ea"/>
              </a:rPr>
              <a:t>-</a:t>
            </a:r>
            <a:r>
              <a:rPr lang="zh-CN" altLang="en-US" dirty="0">
                <a:latin typeface="+mj-ea"/>
              </a:rPr>
              <a:t>服务器场景</a:t>
            </a:r>
            <a:endParaRPr lang="en-US" altLang="zh-CN" dirty="0">
              <a:latin typeface="+mj-ea"/>
            </a:endParaRPr>
          </a:p>
        </p:txBody>
      </p:sp>
      <p:grpSp>
        <p:nvGrpSpPr>
          <p:cNvPr id="2" name="组合 1"/>
          <p:cNvGrpSpPr/>
          <p:nvPr/>
        </p:nvGrpSpPr>
        <p:grpSpPr>
          <a:xfrm>
            <a:off x="1741274" y="1270000"/>
            <a:ext cx="7882140" cy="5170491"/>
            <a:chOff x="1556079" y="1270000"/>
            <a:chExt cx="7882140" cy="5170491"/>
          </a:xfrm>
        </p:grpSpPr>
        <p:sp>
          <p:nvSpPr>
            <p:cNvPr id="88068" name="Text Box 7"/>
            <p:cNvSpPr txBox="1">
              <a:spLocks noChangeArrowheads="1"/>
            </p:cNvSpPr>
            <p:nvPr/>
          </p:nvSpPr>
          <p:spPr bwMode="auto">
            <a:xfrm>
              <a:off x="1556079" y="1270000"/>
              <a:ext cx="2359428" cy="338554"/>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600" dirty="0">
                  <a:solidFill>
                    <a:srgbClr val="CC0000"/>
                  </a:solidFill>
                  <a:latin typeface="Arial" panose="020B0604020202090204" pitchFamily="34" charset="0"/>
                  <a:ea typeface="MS PGothic" panose="020B0600070205080204" pitchFamily="34" charset="-128"/>
                </a:rPr>
                <a:t>DHCP server: 223.1.2.5</a:t>
              </a:r>
              <a:endParaRPr lang="en-US" altLang="zh-CN" sz="1600" dirty="0">
                <a:solidFill>
                  <a:srgbClr val="CC0000"/>
                </a:solidFill>
                <a:latin typeface="Arial" panose="020B0604020202090204" pitchFamily="34" charset="0"/>
                <a:ea typeface="MS PGothic" panose="020B0600070205080204" pitchFamily="34" charset="-128"/>
              </a:endParaRPr>
            </a:p>
          </p:txBody>
        </p:sp>
        <p:sp>
          <p:nvSpPr>
            <p:cNvPr id="88069" name="Text Box 8"/>
            <p:cNvSpPr txBox="1">
              <a:spLocks noChangeArrowheads="1"/>
            </p:cNvSpPr>
            <p:nvPr/>
          </p:nvSpPr>
          <p:spPr bwMode="auto">
            <a:xfrm>
              <a:off x="8187731" y="1311277"/>
              <a:ext cx="856325" cy="510909"/>
            </a:xfrm>
            <a:prstGeom prst="rect">
              <a:avLst/>
            </a:prstGeom>
            <a:noFill/>
            <a:ln>
              <a:noFill/>
            </a:ln>
            <a:extLst>
              <a:ext uri="{909E8E84-426E-40DD-AFC4-6F175D3DCCD1}">
                <a14:hiddenFill xmlns:a14="http://schemas.microsoft.com/office/drawing/2010/main">
                  <a:solidFill>
                    <a:srgbClr val="00CC99"/>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lnSpc>
                  <a:spcPct val="85000"/>
                </a:lnSpc>
                <a:spcBef>
                  <a:spcPct val="0"/>
                </a:spcBef>
                <a:buClrTx/>
                <a:buSzTx/>
                <a:buFontTx/>
                <a:buNone/>
              </a:pPr>
              <a:r>
                <a:rPr lang="en-US" altLang="zh-CN" sz="1600">
                  <a:solidFill>
                    <a:srgbClr val="CC0000"/>
                  </a:solidFill>
                  <a:latin typeface="Arial" panose="020B0604020202090204" pitchFamily="34" charset="0"/>
                  <a:ea typeface="MS PGothic" panose="020B0600070205080204" pitchFamily="34" charset="-128"/>
                </a:rPr>
                <a:t>arriving</a:t>
              </a:r>
              <a:endParaRPr lang="en-US" altLang="zh-CN" sz="1600">
                <a:solidFill>
                  <a:srgbClr val="CC0000"/>
                </a:solidFill>
                <a:latin typeface="Arial" panose="020B0604020202090204" pitchFamily="34" charset="0"/>
                <a:ea typeface="MS PGothic" panose="020B0600070205080204" pitchFamily="34" charset="-128"/>
              </a:endParaRPr>
            </a:p>
            <a:p>
              <a:pPr algn="ctr">
                <a:lnSpc>
                  <a:spcPct val="85000"/>
                </a:lnSpc>
                <a:spcBef>
                  <a:spcPct val="0"/>
                </a:spcBef>
                <a:buClrTx/>
                <a:buSzTx/>
                <a:buFontTx/>
                <a:buNone/>
              </a:pPr>
              <a:r>
                <a:rPr lang="en-US" altLang="zh-CN" sz="1600">
                  <a:solidFill>
                    <a:srgbClr val="CC0000"/>
                  </a:solidFill>
                  <a:latin typeface="Arial" panose="020B0604020202090204" pitchFamily="34" charset="0"/>
                  <a:ea typeface="MS PGothic" panose="020B0600070205080204" pitchFamily="34" charset="-128"/>
                </a:rPr>
                <a:t> client</a:t>
              </a:r>
              <a:endParaRPr lang="en-US" altLang="zh-CN" sz="1800">
                <a:solidFill>
                  <a:srgbClr val="CC0000"/>
                </a:solidFill>
                <a:latin typeface="Arial" panose="020B0604020202090204" pitchFamily="34" charset="0"/>
                <a:ea typeface="MS PGothic" panose="020B0600070205080204" pitchFamily="34" charset="-128"/>
              </a:endParaRPr>
            </a:p>
          </p:txBody>
        </p:sp>
        <p:sp>
          <p:nvSpPr>
            <p:cNvPr id="88070" name="Line 9"/>
            <p:cNvSpPr>
              <a:spLocks noChangeShapeType="1"/>
            </p:cNvSpPr>
            <p:nvPr/>
          </p:nvSpPr>
          <p:spPr bwMode="auto">
            <a:xfrm flipH="1">
              <a:off x="2480733" y="2208216"/>
              <a:ext cx="5861051"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8071" name="Line 10"/>
            <p:cNvSpPr>
              <a:spLocks noChangeShapeType="1"/>
            </p:cNvSpPr>
            <p:nvPr/>
          </p:nvSpPr>
          <p:spPr bwMode="auto">
            <a:xfrm flipH="1">
              <a:off x="2421469" y="2163764"/>
              <a:ext cx="14817" cy="4027487"/>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8072" name="Line 11"/>
            <p:cNvSpPr>
              <a:spLocks noChangeShapeType="1"/>
            </p:cNvSpPr>
            <p:nvPr/>
          </p:nvSpPr>
          <p:spPr bwMode="auto">
            <a:xfrm flipH="1">
              <a:off x="8456084" y="2239963"/>
              <a:ext cx="14816" cy="4140200"/>
            </a:xfrm>
            <a:prstGeom prst="line">
              <a:avLst/>
            </a:prstGeom>
            <a:noFill/>
            <a:ln w="9525">
              <a:solidFill>
                <a:schemeClr val="accent1"/>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grpSp>
          <p:nvGrpSpPr>
            <p:cNvPr id="88073" name="Group 23"/>
            <p:cNvGrpSpPr/>
            <p:nvPr/>
          </p:nvGrpSpPr>
          <p:grpSpPr bwMode="auto">
            <a:xfrm>
              <a:off x="4519085" y="1343026"/>
              <a:ext cx="3564467" cy="1116013"/>
              <a:chOff x="11865" y="3885"/>
              <a:chExt cx="3720" cy="1260"/>
            </a:xfrm>
          </p:grpSpPr>
          <p:sp>
            <p:nvSpPr>
              <p:cNvPr id="88141" name="Text Box 24"/>
              <p:cNvSpPr txBox="1">
                <a:spLocks noChangeArrowheads="1"/>
              </p:cNvSpPr>
              <p:nvPr/>
            </p:nvSpPr>
            <p:spPr bwMode="auto">
              <a:xfrm>
                <a:off x="11865" y="3885"/>
                <a:ext cx="2062" cy="49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b="1" dirty="0">
                    <a:solidFill>
                      <a:srgbClr val="000000"/>
                    </a:solidFill>
                    <a:latin typeface="Arial" panose="020B0604020202090204" pitchFamily="34" charset="0"/>
                    <a:ea typeface="MS PGothic" panose="020B0600070205080204" pitchFamily="34" charset="-128"/>
                  </a:rPr>
                  <a:t>DHCP discover</a:t>
                </a:r>
                <a:endParaRPr lang="en-US" altLang="zh-CN" sz="1200" b="1" dirty="0">
                  <a:solidFill>
                    <a:srgbClr val="000000"/>
                  </a:solidFill>
                  <a:latin typeface="Comic Sans MS" panose="030F0902030302020204" pitchFamily="66" charset="0"/>
                  <a:ea typeface="MS PGothic" panose="020B0600070205080204" pitchFamily="34" charset="-128"/>
                </a:endParaRPr>
              </a:p>
            </p:txBody>
          </p:sp>
          <p:sp>
            <p:nvSpPr>
              <p:cNvPr id="88142" name="Text Box 25"/>
              <p:cNvSpPr txBox="1">
                <a:spLocks noChangeArrowheads="1"/>
              </p:cNvSpPr>
              <p:nvPr/>
            </p:nvSpPr>
            <p:spPr bwMode="auto">
              <a:xfrm>
                <a:off x="12015" y="4231"/>
                <a:ext cx="3570" cy="914"/>
              </a:xfrm>
              <a:prstGeom prst="rect">
                <a:avLst/>
              </a:prstGeom>
              <a:solidFill>
                <a:srgbClr val="FFFFFF"/>
              </a:solidFill>
              <a:ln w="9525">
                <a:solidFill>
                  <a:srgbClr val="000000"/>
                </a:solidFill>
                <a:miter lim="800000"/>
              </a:ln>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src</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b="1" dirty="0">
                    <a:solidFill>
                      <a:srgbClr val="FF0000"/>
                    </a:solidFill>
                    <a:latin typeface="Arial" panose="020B0604020202090204" pitchFamily="34" charset="0"/>
                    <a:ea typeface="MS PGothic" panose="020B0600070205080204" pitchFamily="34" charset="-128"/>
                  </a:rPr>
                  <a:t>: 0.0.0.0</a:t>
                </a:r>
                <a:r>
                  <a:rPr lang="en-US" altLang="zh-CN" sz="1200" dirty="0">
                    <a:solidFill>
                      <a:srgbClr val="000000"/>
                    </a:solidFill>
                    <a:latin typeface="Arial" panose="020B0604020202090204" pitchFamily="34" charset="0"/>
                    <a:ea typeface="MS PGothic" panose="020B0600070205080204" pitchFamily="34" charset="-128"/>
                  </a:rPr>
                  <a:t>, 68     </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dest</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b="1" dirty="0" smtClean="0">
                    <a:solidFill>
                      <a:srgbClr val="FF0000"/>
                    </a:solidFill>
                    <a:latin typeface="Arial" panose="020B0604020202090204" pitchFamily="34" charset="0"/>
                    <a:ea typeface="MS PGothic" panose="020B0600070205080204" pitchFamily="34" charset="-128"/>
                  </a:rPr>
                  <a:t>255.255.255.255</a:t>
                </a:r>
                <a:r>
                  <a:rPr lang="en-US" altLang="zh-CN" sz="1200" dirty="0" smtClean="0">
                    <a:solidFill>
                      <a:srgbClr val="000000"/>
                    </a:solidFill>
                    <a:latin typeface="Arial" panose="020B0604020202090204" pitchFamily="34" charset="0"/>
                    <a:ea typeface="MS PGothic" panose="020B0600070205080204" pitchFamily="34" charset="-128"/>
                  </a:rPr>
                  <a:t>,67</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yiaddr</a:t>
                </a:r>
                <a:r>
                  <a:rPr lang="en-US" altLang="zh-CN" sz="1200" dirty="0">
                    <a:solidFill>
                      <a:srgbClr val="000000"/>
                    </a:solidFill>
                    <a:latin typeface="Arial" panose="020B0604020202090204" pitchFamily="34" charset="0"/>
                    <a:ea typeface="MS PGothic" panose="020B0600070205080204" pitchFamily="34" charset="-128"/>
                  </a:rPr>
                  <a:t>:    0.0.0.0</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transaction ID: 654</a:t>
                </a:r>
                <a:endParaRPr lang="en-US" altLang="zh-CN" sz="1800" dirty="0">
                  <a:solidFill>
                    <a:srgbClr val="000000"/>
                  </a:solidFill>
                  <a:latin typeface="Comic Sans MS" panose="030F0902030302020204" pitchFamily="66" charset="0"/>
                  <a:ea typeface="MS PGothic" panose="020B0600070205080204" pitchFamily="34" charset="-128"/>
                </a:endParaRPr>
              </a:p>
            </p:txBody>
          </p:sp>
        </p:grpSp>
        <p:sp>
          <p:nvSpPr>
            <p:cNvPr id="88074" name="Line 26"/>
            <p:cNvSpPr>
              <a:spLocks noChangeShapeType="1"/>
            </p:cNvSpPr>
            <p:nvPr/>
          </p:nvSpPr>
          <p:spPr bwMode="auto">
            <a:xfrm>
              <a:off x="2537886" y="3194053"/>
              <a:ext cx="5861049" cy="538163"/>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8075" name="Text Box 27"/>
            <p:cNvSpPr txBox="1">
              <a:spLocks noChangeArrowheads="1"/>
            </p:cNvSpPr>
            <p:nvPr/>
          </p:nvSpPr>
          <p:spPr bwMode="auto">
            <a:xfrm>
              <a:off x="4749800" y="2579688"/>
              <a:ext cx="1839384" cy="33020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b="1">
                  <a:solidFill>
                    <a:srgbClr val="000000"/>
                  </a:solidFill>
                  <a:latin typeface="Arial" panose="020B0604020202090204" pitchFamily="34" charset="0"/>
                  <a:ea typeface="MS PGothic" panose="020B0600070205080204" pitchFamily="34" charset="-128"/>
                </a:rPr>
                <a:t>DHCP offer</a:t>
              </a:r>
              <a:endParaRPr lang="en-US" altLang="zh-CN" sz="1800">
                <a:solidFill>
                  <a:srgbClr val="000000"/>
                </a:solidFill>
                <a:latin typeface="Comic Sans MS" panose="030F0902030302020204" pitchFamily="66" charset="0"/>
                <a:ea typeface="MS PGothic" panose="020B0600070205080204" pitchFamily="34" charset="-128"/>
              </a:endParaRPr>
            </a:p>
          </p:txBody>
        </p:sp>
        <p:sp>
          <p:nvSpPr>
            <p:cNvPr id="88076" name="Text Box 28"/>
            <p:cNvSpPr txBox="1">
              <a:spLocks noChangeArrowheads="1"/>
            </p:cNvSpPr>
            <p:nvPr/>
          </p:nvSpPr>
          <p:spPr bwMode="auto">
            <a:xfrm>
              <a:off x="4878919" y="2832100"/>
              <a:ext cx="3232149" cy="965200"/>
            </a:xfrm>
            <a:prstGeom prst="rect">
              <a:avLst/>
            </a:prstGeom>
            <a:solidFill>
              <a:srgbClr val="FFFFFF"/>
            </a:solidFill>
            <a:ln w="9525">
              <a:solidFill>
                <a:srgbClr val="000000"/>
              </a:solidFill>
              <a:miter lim="800000"/>
            </a:ln>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src</a:t>
              </a:r>
              <a:r>
                <a:rPr lang="en-US" altLang="zh-CN" sz="1200" dirty="0">
                  <a:solidFill>
                    <a:srgbClr val="000000"/>
                  </a:solidFill>
                  <a:latin typeface="Arial" panose="020B0604020202090204" pitchFamily="34" charset="0"/>
                  <a:ea typeface="MS PGothic" panose="020B0600070205080204" pitchFamily="34" charset="-128"/>
                </a:rPr>
                <a:t>: 223.1.2.5, 67      </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dest</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b="1" dirty="0" smtClean="0">
                  <a:solidFill>
                    <a:srgbClr val="FF0000"/>
                  </a:solidFill>
                  <a:latin typeface="Arial" panose="020B0604020202090204" pitchFamily="34" charset="0"/>
                  <a:ea typeface="MS PGothic" panose="020B0600070205080204" pitchFamily="34" charset="-128"/>
                </a:rPr>
                <a:t>255.255.255.255</a:t>
              </a:r>
              <a:r>
                <a:rPr lang="en-US" altLang="zh-CN" sz="1200" dirty="0">
                  <a:solidFill>
                    <a:srgbClr val="000000"/>
                  </a:solidFill>
                  <a:latin typeface="Arial" panose="020B0604020202090204" pitchFamily="34" charset="0"/>
                  <a:ea typeface="MS PGothic" panose="020B0600070205080204" pitchFamily="34" charset="-128"/>
                </a:rPr>
                <a:t>, 68</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yiaddrr</a:t>
              </a:r>
              <a:r>
                <a:rPr lang="en-US" altLang="zh-CN" sz="1200" dirty="0">
                  <a:solidFill>
                    <a:srgbClr val="000000"/>
                  </a:solidFill>
                  <a:latin typeface="Arial" panose="020B0604020202090204" pitchFamily="34" charset="0"/>
                  <a:ea typeface="MS PGothic" panose="020B0600070205080204" pitchFamily="34" charset="-128"/>
                </a:rPr>
                <a:t>: 223.1.2.4</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transaction ID: 654</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lifetime: 3600 </a:t>
              </a:r>
              <a:r>
                <a:rPr lang="en-US" altLang="zh-CN" sz="1200" dirty="0" err="1">
                  <a:solidFill>
                    <a:srgbClr val="000000"/>
                  </a:solidFill>
                  <a:latin typeface="Arial" panose="020B0604020202090204" pitchFamily="34" charset="0"/>
                  <a:ea typeface="MS PGothic" panose="020B0600070205080204" pitchFamily="34" charset="-128"/>
                </a:rPr>
                <a:t>secs</a:t>
              </a:r>
              <a:endParaRPr lang="en-US" altLang="zh-CN" sz="800" dirty="0">
                <a:solidFill>
                  <a:srgbClr val="000000"/>
                </a:solidFill>
                <a:latin typeface="Comic Sans MS" panose="030F0902030302020204" pitchFamily="66" charset="0"/>
                <a:ea typeface="MS PGothic" panose="020B0600070205080204" pitchFamily="34" charset="-128"/>
              </a:endParaRPr>
            </a:p>
          </p:txBody>
        </p:sp>
        <p:sp>
          <p:nvSpPr>
            <p:cNvPr id="88077" name="Line 29"/>
            <p:cNvSpPr>
              <a:spLocks noChangeShapeType="1"/>
            </p:cNvSpPr>
            <p:nvPr/>
          </p:nvSpPr>
          <p:spPr bwMode="auto">
            <a:xfrm flipH="1">
              <a:off x="2393953" y="4422778"/>
              <a:ext cx="5861049" cy="536575"/>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8078" name="Text Box 30"/>
            <p:cNvSpPr txBox="1">
              <a:spLocks noChangeArrowheads="1"/>
            </p:cNvSpPr>
            <p:nvPr/>
          </p:nvSpPr>
          <p:spPr bwMode="auto">
            <a:xfrm>
              <a:off x="2622553" y="3765553"/>
              <a:ext cx="1839383"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b="1">
                  <a:solidFill>
                    <a:srgbClr val="000000"/>
                  </a:solidFill>
                  <a:latin typeface="Arial" panose="020B0604020202090204" pitchFamily="34" charset="0"/>
                  <a:ea typeface="MS PGothic" panose="020B0600070205080204" pitchFamily="34" charset="-128"/>
                </a:rPr>
                <a:t>DHCP request</a:t>
              </a:r>
              <a:endParaRPr lang="en-US" altLang="zh-CN" sz="1800">
                <a:solidFill>
                  <a:srgbClr val="000000"/>
                </a:solidFill>
                <a:latin typeface="Comic Sans MS" panose="030F0902030302020204" pitchFamily="66" charset="0"/>
                <a:ea typeface="MS PGothic" panose="020B0600070205080204" pitchFamily="34" charset="-128"/>
              </a:endParaRPr>
            </a:p>
          </p:txBody>
        </p:sp>
        <p:sp>
          <p:nvSpPr>
            <p:cNvPr id="88079" name="Text Box 31"/>
            <p:cNvSpPr txBox="1">
              <a:spLocks noChangeArrowheads="1"/>
            </p:cNvSpPr>
            <p:nvPr/>
          </p:nvSpPr>
          <p:spPr bwMode="auto">
            <a:xfrm>
              <a:off x="2796120" y="4027491"/>
              <a:ext cx="3676649" cy="998537"/>
            </a:xfrm>
            <a:prstGeom prst="rect">
              <a:avLst/>
            </a:prstGeom>
            <a:solidFill>
              <a:srgbClr val="FFFFFF"/>
            </a:solidFill>
            <a:ln w="9525">
              <a:solidFill>
                <a:srgbClr val="000000"/>
              </a:solidFill>
              <a:miter lim="800000"/>
            </a:ln>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src</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b="1" dirty="0">
                  <a:solidFill>
                    <a:srgbClr val="FF0000"/>
                  </a:solidFill>
                  <a:latin typeface="Arial" panose="020B0604020202090204" pitchFamily="34" charset="0"/>
                  <a:ea typeface="MS PGothic" panose="020B0600070205080204" pitchFamily="34" charset="-128"/>
                </a:rPr>
                <a:t>0.0.0.0</a:t>
              </a:r>
              <a:r>
                <a:rPr lang="en-US" altLang="zh-CN" sz="1200" dirty="0">
                  <a:solidFill>
                    <a:srgbClr val="000000"/>
                  </a:solidFill>
                  <a:latin typeface="Arial" panose="020B0604020202090204" pitchFamily="34" charset="0"/>
                  <a:ea typeface="MS PGothic" panose="020B0600070205080204" pitchFamily="34" charset="-128"/>
                </a:rPr>
                <a:t>, 68     </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dest</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b="1" dirty="0" smtClean="0">
                  <a:solidFill>
                    <a:srgbClr val="FF0000"/>
                  </a:solidFill>
                  <a:latin typeface="Arial" panose="020B0604020202090204" pitchFamily="34" charset="0"/>
                  <a:ea typeface="MS PGothic" panose="020B0600070205080204" pitchFamily="34" charset="-128"/>
                </a:rPr>
                <a:t>255.255.255.255</a:t>
              </a:r>
              <a:r>
                <a:rPr lang="en-US" altLang="zh-CN" sz="1200" dirty="0">
                  <a:solidFill>
                    <a:srgbClr val="000000"/>
                  </a:solidFill>
                  <a:latin typeface="Arial" panose="020B0604020202090204" pitchFamily="34" charset="0"/>
                  <a:ea typeface="MS PGothic" panose="020B0600070205080204" pitchFamily="34" charset="-128"/>
                </a:rPr>
                <a:t>, 67</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yiaddrr</a:t>
              </a:r>
              <a:r>
                <a:rPr lang="en-US" altLang="zh-CN" sz="1200" dirty="0">
                  <a:solidFill>
                    <a:srgbClr val="000000"/>
                  </a:solidFill>
                  <a:latin typeface="Arial" panose="020B0604020202090204" pitchFamily="34" charset="0"/>
                  <a:ea typeface="MS PGothic" panose="020B0600070205080204" pitchFamily="34" charset="-128"/>
                </a:rPr>
                <a:t>: 223.1.2.4</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transaction ID: 655</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lifetime: 3600 </a:t>
              </a:r>
              <a:r>
                <a:rPr lang="en-US" altLang="zh-CN" sz="1200" dirty="0" err="1">
                  <a:solidFill>
                    <a:srgbClr val="000000"/>
                  </a:solidFill>
                  <a:latin typeface="Arial" panose="020B0604020202090204" pitchFamily="34" charset="0"/>
                  <a:ea typeface="MS PGothic" panose="020B0600070205080204" pitchFamily="34" charset="-128"/>
                </a:rPr>
                <a:t>secs</a:t>
              </a:r>
              <a:endParaRPr lang="en-US" altLang="zh-CN" sz="1800" dirty="0">
                <a:solidFill>
                  <a:srgbClr val="000000"/>
                </a:solidFill>
                <a:latin typeface="Comic Sans MS" panose="030F0902030302020204" pitchFamily="66" charset="0"/>
                <a:ea typeface="MS PGothic" panose="020B0600070205080204" pitchFamily="34" charset="-128"/>
              </a:endParaRPr>
            </a:p>
          </p:txBody>
        </p:sp>
        <p:sp>
          <p:nvSpPr>
            <p:cNvPr id="88080" name="Line 32"/>
            <p:cNvSpPr>
              <a:spLocks noChangeShapeType="1"/>
            </p:cNvSpPr>
            <p:nvPr/>
          </p:nvSpPr>
          <p:spPr bwMode="auto">
            <a:xfrm>
              <a:off x="2508253" y="5453063"/>
              <a:ext cx="5861049" cy="538162"/>
            </a:xfrm>
            <a:prstGeom prst="line">
              <a:avLst/>
            </a:prstGeom>
            <a:noFill/>
            <a:ln w="19050">
              <a:solidFill>
                <a:srgbClr val="000000"/>
              </a:solidFill>
              <a:round/>
              <a:tailEnd type="triangle" w="med" len="med"/>
            </a:ln>
            <a:extLst>
              <a:ext uri="{909E8E84-426E-40DD-AFC4-6F175D3DCCD1}">
                <a14:hiddenFill xmlns:a14="http://schemas.microsoft.com/office/drawing/2010/main">
                  <a:noFill/>
                </a14:hiddenFill>
              </a:ext>
            </a:extLst>
          </p:spPr>
          <p:txBody>
            <a:bodyPr/>
            <a:lstStyle/>
            <a:p>
              <a:endParaRPr lang="zh-CN" altLang="en-US">
                <a:solidFill>
                  <a:prstClr val="black"/>
                </a:solidFill>
              </a:endParaRPr>
            </a:p>
          </p:txBody>
        </p:sp>
        <p:sp>
          <p:nvSpPr>
            <p:cNvPr id="88081" name="Text Box 33"/>
            <p:cNvSpPr txBox="1">
              <a:spLocks noChangeArrowheads="1"/>
            </p:cNvSpPr>
            <p:nvPr/>
          </p:nvSpPr>
          <p:spPr bwMode="auto">
            <a:xfrm>
              <a:off x="4692653" y="5168903"/>
              <a:ext cx="1839383" cy="328613"/>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b="1">
                  <a:solidFill>
                    <a:srgbClr val="000000"/>
                  </a:solidFill>
                  <a:latin typeface="Arial" panose="020B0604020202090204" pitchFamily="34" charset="0"/>
                  <a:ea typeface="MS PGothic" panose="020B0600070205080204" pitchFamily="34" charset="-128"/>
                </a:rPr>
                <a:t>DHCP ACK</a:t>
              </a:r>
              <a:endParaRPr lang="en-US" altLang="zh-CN" sz="1800">
                <a:solidFill>
                  <a:srgbClr val="000000"/>
                </a:solidFill>
                <a:latin typeface="Comic Sans MS" panose="030F0902030302020204" pitchFamily="66" charset="0"/>
                <a:ea typeface="MS PGothic" panose="020B0600070205080204" pitchFamily="34" charset="-128"/>
              </a:endParaRPr>
            </a:p>
          </p:txBody>
        </p:sp>
        <p:sp>
          <p:nvSpPr>
            <p:cNvPr id="88082" name="Text Box 34"/>
            <p:cNvSpPr txBox="1">
              <a:spLocks noChangeArrowheads="1"/>
            </p:cNvSpPr>
            <p:nvPr/>
          </p:nvSpPr>
          <p:spPr bwMode="auto">
            <a:xfrm>
              <a:off x="4821768" y="5421316"/>
              <a:ext cx="3217333" cy="1019175"/>
            </a:xfrm>
            <a:prstGeom prst="rect">
              <a:avLst/>
            </a:prstGeom>
            <a:solidFill>
              <a:srgbClr val="FFFFFF"/>
            </a:solidFill>
            <a:ln w="9525">
              <a:solidFill>
                <a:srgbClr val="000000"/>
              </a:solidFill>
              <a:miter lim="800000"/>
            </a:ln>
          </p:spPr>
          <p:txBody>
            <a:bodyPr/>
            <a:lstStyle>
              <a:lvl1pPr eaLnBrk="0" hangingPunct="0">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eaLnBrk="0" hangingPunct="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eaLnBrk="0" hangingPunct="0">
                <a:spcBef>
                  <a:spcPct val="20000"/>
                </a:spcBef>
                <a:buChar char="•"/>
                <a:defRPr sz="2000">
                  <a:solidFill>
                    <a:schemeClr val="tx1"/>
                  </a:solidFill>
                  <a:latin typeface="Times New Roman" panose="02020503050405090304" pitchFamily="18" charset="0"/>
                  <a:ea typeface="宋体" charset="-122"/>
                </a:defRPr>
              </a:lvl3pPr>
              <a:lvl4pPr marL="1600200" indent="-228600" eaLnBrk="0" hangingPunct="0">
                <a:spcBef>
                  <a:spcPct val="20000"/>
                </a:spcBef>
                <a:buChar char="–"/>
                <a:defRPr sz="2000">
                  <a:solidFill>
                    <a:schemeClr val="tx1"/>
                  </a:solidFill>
                  <a:latin typeface="Times New Roman" panose="02020503050405090304" pitchFamily="18" charset="0"/>
                  <a:ea typeface="宋体" charset="-122"/>
                </a:defRPr>
              </a:lvl4pPr>
              <a:lvl5pPr marL="2057400" indent="-228600" eaLnBrk="0" hangingPunct="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src</a:t>
              </a:r>
              <a:r>
                <a:rPr lang="en-US" altLang="zh-CN" sz="1200" dirty="0">
                  <a:solidFill>
                    <a:srgbClr val="000000"/>
                  </a:solidFill>
                  <a:latin typeface="Arial" panose="020B0604020202090204" pitchFamily="34" charset="0"/>
                  <a:ea typeface="MS PGothic" panose="020B0600070205080204" pitchFamily="34" charset="-128"/>
                </a:rPr>
                <a:t>: 223.1.2.5, 67      </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dest</a:t>
              </a:r>
              <a:r>
                <a:rPr lang="en-US" altLang="zh-CN" sz="1200" dirty="0">
                  <a:solidFill>
                    <a:srgbClr val="000000"/>
                  </a:solidFill>
                  <a:latin typeface="Arial" panose="020B0604020202090204" pitchFamily="34" charset="0"/>
                  <a:ea typeface="MS PGothic" panose="020B0600070205080204" pitchFamily="34" charset="-128"/>
                </a:rPr>
                <a:t>:  </a:t>
              </a:r>
              <a:r>
                <a:rPr lang="en-US" altLang="zh-CN" sz="1200" dirty="0" smtClean="0">
                  <a:solidFill>
                    <a:srgbClr val="000000"/>
                  </a:solidFill>
                  <a:latin typeface="Arial" panose="020B0604020202090204" pitchFamily="34" charset="0"/>
                  <a:ea typeface="MS PGothic" panose="020B0600070205080204" pitchFamily="34" charset="-128"/>
                </a:rPr>
                <a:t>255.255.255.255</a:t>
              </a:r>
              <a:r>
                <a:rPr lang="en-US" altLang="zh-CN" sz="1200" dirty="0">
                  <a:solidFill>
                    <a:srgbClr val="000000"/>
                  </a:solidFill>
                  <a:latin typeface="Arial" panose="020B0604020202090204" pitchFamily="34" charset="0"/>
                  <a:ea typeface="MS PGothic" panose="020B0600070205080204" pitchFamily="34" charset="-128"/>
                </a:rPr>
                <a:t>, 68</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err="1">
                  <a:solidFill>
                    <a:srgbClr val="000000"/>
                  </a:solidFill>
                  <a:latin typeface="Arial" panose="020B0604020202090204" pitchFamily="34" charset="0"/>
                  <a:ea typeface="MS PGothic" panose="020B0600070205080204" pitchFamily="34" charset="-128"/>
                </a:rPr>
                <a:t>yiaddrr</a:t>
              </a:r>
              <a:r>
                <a:rPr lang="en-US" altLang="zh-CN" sz="1200" dirty="0">
                  <a:solidFill>
                    <a:srgbClr val="000000"/>
                  </a:solidFill>
                  <a:latin typeface="Arial" panose="020B0604020202090204" pitchFamily="34" charset="0"/>
                  <a:ea typeface="MS PGothic" panose="020B0600070205080204" pitchFamily="34" charset="-128"/>
                </a:rPr>
                <a:t>: 223.1.2.4</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transaction ID: 655</a:t>
              </a:r>
              <a:endParaRPr lang="en-US" altLang="zh-CN" sz="1200" dirty="0">
                <a:solidFill>
                  <a:srgbClr val="000000"/>
                </a:solidFill>
                <a:latin typeface="Arial" panose="020B0604020202090204" pitchFamily="34" charset="0"/>
                <a:ea typeface="MS PGothic" panose="020B0600070205080204" pitchFamily="34" charset="-128"/>
              </a:endParaRPr>
            </a:p>
            <a:p>
              <a:pPr algn="ctr">
                <a:spcBef>
                  <a:spcPct val="0"/>
                </a:spcBef>
                <a:buClrTx/>
                <a:buSzTx/>
                <a:buFontTx/>
                <a:buNone/>
              </a:pPr>
              <a:r>
                <a:rPr lang="en-US" altLang="zh-CN" sz="1200" dirty="0">
                  <a:solidFill>
                    <a:srgbClr val="000000"/>
                  </a:solidFill>
                  <a:latin typeface="Arial" panose="020B0604020202090204" pitchFamily="34" charset="0"/>
                  <a:ea typeface="MS PGothic" panose="020B0600070205080204" pitchFamily="34" charset="-128"/>
                </a:rPr>
                <a:t>lifetime: 3600 secs</a:t>
              </a:r>
              <a:endParaRPr lang="en-US" altLang="zh-CN" sz="1000" dirty="0">
                <a:solidFill>
                  <a:srgbClr val="000000"/>
                </a:solidFill>
                <a:latin typeface="Comic Sans MS" panose="030F0902030302020204" pitchFamily="66" charset="0"/>
                <a:ea typeface="MS PGothic" panose="020B0600070205080204" pitchFamily="34" charset="-128"/>
              </a:endParaRPr>
            </a:p>
          </p:txBody>
        </p:sp>
        <p:grpSp>
          <p:nvGrpSpPr>
            <p:cNvPr id="88083" name="Group 36"/>
            <p:cNvGrpSpPr/>
            <p:nvPr/>
          </p:nvGrpSpPr>
          <p:grpSpPr bwMode="auto">
            <a:xfrm>
              <a:off x="8392586" y="1781178"/>
              <a:ext cx="1045633" cy="549275"/>
              <a:chOff x="4420" y="878"/>
              <a:chExt cx="614" cy="458"/>
            </a:xfrm>
          </p:grpSpPr>
          <p:pic>
            <p:nvPicPr>
              <p:cNvPr id="88119" name="Picture 37" descr="laptop_keyboard"/>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rot="109064" flipH="1">
                <a:off x="4420" y="1108"/>
                <a:ext cx="527" cy="2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0" name="Freeform 38"/>
              <p:cNvSpPr/>
              <p:nvPr/>
            </p:nvSpPr>
            <p:spPr bwMode="auto">
              <a:xfrm>
                <a:off x="4595" y="888"/>
                <a:ext cx="424" cy="297"/>
              </a:xfrm>
              <a:custGeom>
                <a:avLst/>
                <a:gdLst>
                  <a:gd name="T0" fmla="*/ 0 w 2982"/>
                  <a:gd name="T1" fmla="*/ 0 h 2442"/>
                  <a:gd name="T2" fmla="*/ 0 w 2982"/>
                  <a:gd name="T3" fmla="*/ 0 h 2442"/>
                  <a:gd name="T4" fmla="*/ 0 w 2982"/>
                  <a:gd name="T5" fmla="*/ 0 h 2442"/>
                  <a:gd name="T6" fmla="*/ 0 w 2982"/>
                  <a:gd name="T7" fmla="*/ 0 h 2442"/>
                  <a:gd name="T8" fmla="*/ 0 w 2982"/>
                  <a:gd name="T9" fmla="*/ 0 h 24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82" h="2442">
                    <a:moveTo>
                      <a:pt x="540" y="0"/>
                    </a:moveTo>
                    <a:lnTo>
                      <a:pt x="0" y="1734"/>
                    </a:lnTo>
                    <a:lnTo>
                      <a:pt x="2394" y="2442"/>
                    </a:lnTo>
                    <a:lnTo>
                      <a:pt x="2982" y="318"/>
                    </a:lnTo>
                    <a:lnTo>
                      <a:pt x="540" y="0"/>
                    </a:lnTo>
                    <a:close/>
                  </a:path>
                </a:pathLst>
              </a:custGeom>
              <a:solidFill>
                <a:schemeClr val="tx1"/>
              </a:solidFill>
              <a:ln w="9525">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pic>
            <p:nvPicPr>
              <p:cNvPr id="88121" name="Picture 39" descr="screen"/>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16" y="895"/>
                <a:ext cx="385" cy="27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8122" name="Freeform 40"/>
              <p:cNvSpPr/>
              <p:nvPr/>
            </p:nvSpPr>
            <p:spPr bwMode="auto">
              <a:xfrm>
                <a:off x="4672" y="879"/>
                <a:ext cx="359" cy="55"/>
              </a:xfrm>
              <a:custGeom>
                <a:avLst/>
                <a:gdLst>
                  <a:gd name="T0" fmla="*/ 0 w 2528"/>
                  <a:gd name="T1" fmla="*/ 0 h 455"/>
                  <a:gd name="T2" fmla="*/ 0 w 2528"/>
                  <a:gd name="T3" fmla="*/ 0 h 455"/>
                  <a:gd name="T4" fmla="*/ 0 w 2528"/>
                  <a:gd name="T5" fmla="*/ 0 h 455"/>
                  <a:gd name="T6" fmla="*/ 0 w 2528"/>
                  <a:gd name="T7" fmla="*/ 0 h 455"/>
                  <a:gd name="T8" fmla="*/ 0 w 2528"/>
                  <a:gd name="T9" fmla="*/ 0 h 45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28" h="455">
                    <a:moveTo>
                      <a:pt x="14" y="0"/>
                    </a:moveTo>
                    <a:lnTo>
                      <a:pt x="2528" y="341"/>
                    </a:lnTo>
                    <a:lnTo>
                      <a:pt x="2480" y="455"/>
                    </a:lnTo>
                    <a:lnTo>
                      <a:pt x="0" y="86"/>
                    </a:lnTo>
                    <a:lnTo>
                      <a:pt x="14" y="0"/>
                    </a:lnTo>
                    <a:close/>
                  </a:path>
                </a:pathLst>
              </a:custGeom>
              <a:gradFill rotWithShape="1">
                <a:gsLst>
                  <a:gs pos="0">
                    <a:srgbClr val="000099"/>
                  </a:gs>
                  <a:gs pos="100000">
                    <a:srgbClr val="EAEAEA"/>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23" name="Freeform 41"/>
              <p:cNvSpPr/>
              <p:nvPr/>
            </p:nvSpPr>
            <p:spPr bwMode="auto">
              <a:xfrm>
                <a:off x="4591" y="878"/>
                <a:ext cx="100" cy="230"/>
              </a:xfrm>
              <a:custGeom>
                <a:avLst/>
                <a:gdLst>
                  <a:gd name="T0" fmla="*/ 0 w 702"/>
                  <a:gd name="T1" fmla="*/ 0 h 1893"/>
                  <a:gd name="T2" fmla="*/ 0 w 702"/>
                  <a:gd name="T3" fmla="*/ 0 h 1893"/>
                  <a:gd name="T4" fmla="*/ 0 w 702"/>
                  <a:gd name="T5" fmla="*/ 0 h 1893"/>
                  <a:gd name="T6" fmla="*/ 0 w 702"/>
                  <a:gd name="T7" fmla="*/ 0 h 1893"/>
                  <a:gd name="T8" fmla="*/ 0 w 702"/>
                  <a:gd name="T9" fmla="*/ 0 h 189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02" h="1893">
                    <a:moveTo>
                      <a:pt x="579" y="0"/>
                    </a:moveTo>
                    <a:lnTo>
                      <a:pt x="0" y="1869"/>
                    </a:lnTo>
                    <a:lnTo>
                      <a:pt x="114" y="1893"/>
                    </a:lnTo>
                    <a:lnTo>
                      <a:pt x="702" y="51"/>
                    </a:lnTo>
                    <a:lnTo>
                      <a:pt x="579"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24" name="Freeform 42"/>
              <p:cNvSpPr/>
              <p:nvPr/>
            </p:nvSpPr>
            <p:spPr bwMode="auto">
              <a:xfrm>
                <a:off x="4921" y="920"/>
                <a:ext cx="108" cy="265"/>
              </a:xfrm>
              <a:custGeom>
                <a:avLst/>
                <a:gdLst>
                  <a:gd name="T0" fmla="*/ 0 w 756"/>
                  <a:gd name="T1" fmla="*/ 0 h 2184"/>
                  <a:gd name="T2" fmla="*/ 0 w 756"/>
                  <a:gd name="T3" fmla="*/ 0 h 2184"/>
                  <a:gd name="T4" fmla="*/ 0 w 756"/>
                  <a:gd name="T5" fmla="*/ 0 h 2184"/>
                  <a:gd name="T6" fmla="*/ 0 w 756"/>
                  <a:gd name="T7" fmla="*/ 0 h 2184"/>
                  <a:gd name="T8" fmla="*/ 0 w 756"/>
                  <a:gd name="T9" fmla="*/ 0 h 2184"/>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6" h="2184">
                    <a:moveTo>
                      <a:pt x="756" y="0"/>
                    </a:moveTo>
                    <a:lnTo>
                      <a:pt x="138" y="2184"/>
                    </a:lnTo>
                    <a:lnTo>
                      <a:pt x="0" y="2148"/>
                    </a:lnTo>
                    <a:lnTo>
                      <a:pt x="606" y="78"/>
                    </a:lnTo>
                    <a:lnTo>
                      <a:pt x="756" y="0"/>
                    </a:lnTo>
                    <a:close/>
                  </a:path>
                </a:pathLst>
              </a:custGeom>
              <a:gradFill rotWithShape="1">
                <a:gsLst>
                  <a:gs pos="0">
                    <a:srgbClr val="DDDDDD"/>
                  </a:gs>
                  <a:gs pos="100000">
                    <a:schemeClr val="bg1"/>
                  </a:gs>
                </a:gsLst>
                <a:lin ang="54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25" name="Freeform 43"/>
              <p:cNvSpPr/>
              <p:nvPr/>
            </p:nvSpPr>
            <p:spPr bwMode="auto">
              <a:xfrm>
                <a:off x="4590" y="1097"/>
                <a:ext cx="394" cy="89"/>
              </a:xfrm>
              <a:custGeom>
                <a:avLst/>
                <a:gdLst>
                  <a:gd name="T0" fmla="*/ 0 w 2773"/>
                  <a:gd name="T1" fmla="*/ 0 h 738"/>
                  <a:gd name="T2" fmla="*/ 0 w 2773"/>
                  <a:gd name="T3" fmla="*/ 0 h 738"/>
                  <a:gd name="T4" fmla="*/ 0 w 2773"/>
                  <a:gd name="T5" fmla="*/ 0 h 738"/>
                  <a:gd name="T6" fmla="*/ 0 w 2773"/>
                  <a:gd name="T7" fmla="*/ 0 h 738"/>
                  <a:gd name="T8" fmla="*/ 0 w 2773"/>
                  <a:gd name="T9" fmla="*/ 0 h 73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773" h="738">
                    <a:moveTo>
                      <a:pt x="33" y="0"/>
                    </a:moveTo>
                    <a:lnTo>
                      <a:pt x="0" y="99"/>
                    </a:lnTo>
                    <a:lnTo>
                      <a:pt x="2436" y="738"/>
                    </a:lnTo>
                    <a:cubicBezTo>
                      <a:pt x="2499" y="501"/>
                      <a:pt x="2773" y="727"/>
                      <a:pt x="2373" y="603"/>
                    </a:cubicBezTo>
                    <a:lnTo>
                      <a:pt x="33" y="0"/>
                    </a:lnTo>
                    <a:close/>
                  </a:path>
                </a:pathLst>
              </a:custGeom>
              <a:gradFill rotWithShape="1">
                <a:gsLst>
                  <a:gs pos="0">
                    <a:srgbClr val="0000CC"/>
                  </a:gs>
                  <a:gs pos="100000">
                    <a:schemeClr val="bg1"/>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26" name="Freeform 44"/>
              <p:cNvSpPr/>
              <p:nvPr/>
            </p:nvSpPr>
            <p:spPr bwMode="auto">
              <a:xfrm>
                <a:off x="4933" y="922"/>
                <a:ext cx="101" cy="266"/>
              </a:xfrm>
              <a:custGeom>
                <a:avLst/>
                <a:gdLst>
                  <a:gd name="T0" fmla="*/ 0 w 637"/>
                  <a:gd name="T1" fmla="*/ 0 h 1659"/>
                  <a:gd name="T2" fmla="*/ 0 w 637"/>
                  <a:gd name="T3" fmla="*/ 0 h 1659"/>
                  <a:gd name="T4" fmla="*/ 0 w 637"/>
                  <a:gd name="T5" fmla="*/ 0 h 1659"/>
                  <a:gd name="T6" fmla="*/ 0 w 637"/>
                  <a:gd name="T7" fmla="*/ 0 h 1659"/>
                  <a:gd name="T8" fmla="*/ 0 w 637"/>
                  <a:gd name="T9" fmla="*/ 0 h 165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7" h="1659">
                    <a:moveTo>
                      <a:pt x="615" y="0"/>
                    </a:moveTo>
                    <a:lnTo>
                      <a:pt x="637" y="0"/>
                    </a:lnTo>
                    <a:lnTo>
                      <a:pt x="68" y="1659"/>
                    </a:lnTo>
                    <a:lnTo>
                      <a:pt x="0" y="1647"/>
                    </a:lnTo>
                    <a:lnTo>
                      <a:pt x="615" y="0"/>
                    </a:lnTo>
                    <a:close/>
                  </a:path>
                </a:pathLst>
              </a:custGeom>
              <a:solidFill>
                <a:srgbClr val="4D4D4D"/>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27" name="Freeform 45"/>
              <p:cNvSpPr/>
              <p:nvPr/>
            </p:nvSpPr>
            <p:spPr bwMode="auto">
              <a:xfrm>
                <a:off x="4590" y="1109"/>
                <a:ext cx="351" cy="88"/>
              </a:xfrm>
              <a:custGeom>
                <a:avLst/>
                <a:gdLst>
                  <a:gd name="T0" fmla="*/ 0 w 2216"/>
                  <a:gd name="T1" fmla="*/ 0 h 550"/>
                  <a:gd name="T2" fmla="*/ 0 w 2216"/>
                  <a:gd name="T3" fmla="*/ 0 h 550"/>
                  <a:gd name="T4" fmla="*/ 0 w 2216"/>
                  <a:gd name="T5" fmla="*/ 0 h 550"/>
                  <a:gd name="T6" fmla="*/ 0 w 2216"/>
                  <a:gd name="T7" fmla="*/ 0 h 550"/>
                  <a:gd name="T8" fmla="*/ 0 w 2216"/>
                  <a:gd name="T9" fmla="*/ 0 h 55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216" h="550">
                    <a:moveTo>
                      <a:pt x="0" y="0"/>
                    </a:moveTo>
                    <a:lnTo>
                      <a:pt x="9" y="57"/>
                    </a:lnTo>
                    <a:lnTo>
                      <a:pt x="2164" y="550"/>
                    </a:lnTo>
                    <a:lnTo>
                      <a:pt x="2216" y="496"/>
                    </a:lnTo>
                    <a:lnTo>
                      <a:pt x="0" y="0"/>
                    </a:lnTo>
                    <a:close/>
                  </a:path>
                </a:pathLst>
              </a:custGeom>
              <a:gradFill rotWithShape="1">
                <a:gsLst>
                  <a:gs pos="0">
                    <a:srgbClr val="00009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nvGrpSpPr>
              <p:cNvPr id="88128" name="Group 46"/>
              <p:cNvGrpSpPr/>
              <p:nvPr/>
            </p:nvGrpSpPr>
            <p:grpSpPr bwMode="auto">
              <a:xfrm>
                <a:off x="4584" y="1203"/>
                <a:ext cx="119" cy="53"/>
                <a:chOff x="1740" y="2642"/>
                <a:chExt cx="752" cy="327"/>
              </a:xfrm>
            </p:grpSpPr>
            <p:sp>
              <p:nvSpPr>
                <p:cNvPr id="88135" name="Freeform 47"/>
                <p:cNvSpPr/>
                <p:nvPr/>
              </p:nvSpPr>
              <p:spPr bwMode="auto">
                <a:xfrm>
                  <a:off x="1740" y="2642"/>
                  <a:ext cx="752" cy="327"/>
                </a:xfrm>
                <a:custGeom>
                  <a:avLst/>
                  <a:gdLst>
                    <a:gd name="T0" fmla="*/ 293 w 752"/>
                    <a:gd name="T1" fmla="*/ 0 h 327"/>
                    <a:gd name="T2" fmla="*/ 752 w 752"/>
                    <a:gd name="T3" fmla="*/ 124 h 327"/>
                    <a:gd name="T4" fmla="*/ 470 w 752"/>
                    <a:gd name="T5" fmla="*/ 327 h 327"/>
                    <a:gd name="T6" fmla="*/ 0 w 752"/>
                    <a:gd name="T7" fmla="*/ 183 h 327"/>
                    <a:gd name="T8" fmla="*/ 293 w 752"/>
                    <a:gd name="T9" fmla="*/ 0 h 32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52" h="327">
                      <a:moveTo>
                        <a:pt x="293" y="0"/>
                      </a:moveTo>
                      <a:lnTo>
                        <a:pt x="752" y="124"/>
                      </a:lnTo>
                      <a:lnTo>
                        <a:pt x="470" y="327"/>
                      </a:lnTo>
                      <a:lnTo>
                        <a:pt x="0" y="183"/>
                      </a:lnTo>
                      <a:lnTo>
                        <a:pt x="293"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6" name="Freeform 48"/>
                <p:cNvSpPr/>
                <p:nvPr/>
              </p:nvSpPr>
              <p:spPr bwMode="auto">
                <a:xfrm>
                  <a:off x="1754" y="2649"/>
                  <a:ext cx="726" cy="311"/>
                </a:xfrm>
                <a:custGeom>
                  <a:avLst/>
                  <a:gdLst>
                    <a:gd name="T0" fmla="*/ 282 w 726"/>
                    <a:gd name="T1" fmla="*/ 0 h 311"/>
                    <a:gd name="T2" fmla="*/ 726 w 726"/>
                    <a:gd name="T3" fmla="*/ 119 h 311"/>
                    <a:gd name="T4" fmla="*/ 457 w 726"/>
                    <a:gd name="T5" fmla="*/ 311 h 311"/>
                    <a:gd name="T6" fmla="*/ 0 w 726"/>
                    <a:gd name="T7" fmla="*/ 173 h 311"/>
                    <a:gd name="T8" fmla="*/ 282 w 726"/>
                    <a:gd name="T9" fmla="*/ 0 h 311"/>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726" h="311">
                      <a:moveTo>
                        <a:pt x="282" y="0"/>
                      </a:moveTo>
                      <a:lnTo>
                        <a:pt x="726" y="119"/>
                      </a:lnTo>
                      <a:lnTo>
                        <a:pt x="457" y="311"/>
                      </a:lnTo>
                      <a:lnTo>
                        <a:pt x="0" y="173"/>
                      </a:lnTo>
                      <a:lnTo>
                        <a:pt x="282" y="0"/>
                      </a:lnTo>
                      <a:close/>
                    </a:path>
                  </a:pathLst>
                </a:custGeom>
                <a:gradFill rotWithShape="1">
                  <a:gsLst>
                    <a:gs pos="0">
                      <a:srgbClr val="4D4D4D"/>
                    </a:gs>
                    <a:gs pos="100000">
                      <a:srgbClr val="DDDDDD"/>
                    </a:gs>
                  </a:gsLst>
                  <a:lin ang="1890000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7" name="Freeform 49"/>
                <p:cNvSpPr/>
                <p:nvPr/>
              </p:nvSpPr>
              <p:spPr bwMode="auto">
                <a:xfrm>
                  <a:off x="1808" y="2770"/>
                  <a:ext cx="258" cy="100"/>
                </a:xfrm>
                <a:custGeom>
                  <a:avLst/>
                  <a:gdLst>
                    <a:gd name="T0" fmla="*/ 0 w 258"/>
                    <a:gd name="T1" fmla="*/ 44 h 100"/>
                    <a:gd name="T2" fmla="*/ 75 w 258"/>
                    <a:gd name="T3" fmla="*/ 0 h 100"/>
                    <a:gd name="T4" fmla="*/ 258 w 258"/>
                    <a:gd name="T5" fmla="*/ 50 h 100"/>
                    <a:gd name="T6" fmla="*/ 183 w 258"/>
                    <a:gd name="T7" fmla="*/ 100 h 100"/>
                    <a:gd name="T8" fmla="*/ 0 w 258"/>
                    <a:gd name="T9" fmla="*/ 44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0">
                      <a:moveTo>
                        <a:pt x="0" y="44"/>
                      </a:moveTo>
                      <a:lnTo>
                        <a:pt x="75" y="0"/>
                      </a:lnTo>
                      <a:lnTo>
                        <a:pt x="258" y="50"/>
                      </a:lnTo>
                      <a:lnTo>
                        <a:pt x="183" y="100"/>
                      </a:lnTo>
                      <a:lnTo>
                        <a:pt x="0" y="44"/>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8" name="Freeform 50"/>
                <p:cNvSpPr/>
                <p:nvPr/>
              </p:nvSpPr>
              <p:spPr bwMode="auto">
                <a:xfrm>
                  <a:off x="1799" y="2816"/>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9" name="Freeform 51"/>
                <p:cNvSpPr/>
                <p:nvPr/>
              </p:nvSpPr>
              <p:spPr bwMode="auto">
                <a:xfrm>
                  <a:off x="2020" y="2834"/>
                  <a:ext cx="258" cy="102"/>
                </a:xfrm>
                <a:custGeom>
                  <a:avLst/>
                  <a:gdLst>
                    <a:gd name="T0" fmla="*/ 0 w 258"/>
                    <a:gd name="T1" fmla="*/ 46 h 102"/>
                    <a:gd name="T2" fmla="*/ 71 w 258"/>
                    <a:gd name="T3" fmla="*/ 0 h 102"/>
                    <a:gd name="T4" fmla="*/ 258 w 258"/>
                    <a:gd name="T5" fmla="*/ 52 h 102"/>
                    <a:gd name="T6" fmla="*/ 183 w 258"/>
                    <a:gd name="T7" fmla="*/ 102 h 102"/>
                    <a:gd name="T8" fmla="*/ 0 w 258"/>
                    <a:gd name="T9" fmla="*/ 46 h 10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58" h="102">
                      <a:moveTo>
                        <a:pt x="0" y="46"/>
                      </a:moveTo>
                      <a:lnTo>
                        <a:pt x="71" y="0"/>
                      </a:lnTo>
                      <a:lnTo>
                        <a:pt x="258" y="52"/>
                      </a:lnTo>
                      <a:lnTo>
                        <a:pt x="183" y="102"/>
                      </a:lnTo>
                      <a:lnTo>
                        <a:pt x="0" y="46"/>
                      </a:lnTo>
                      <a:close/>
                    </a:path>
                  </a:pathLst>
                </a:custGeom>
                <a:solidFill>
                  <a:schemeClr val="accent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40" name="Freeform 52"/>
                <p:cNvSpPr/>
                <p:nvPr/>
              </p:nvSpPr>
              <p:spPr bwMode="auto">
                <a:xfrm>
                  <a:off x="2011" y="2882"/>
                  <a:ext cx="194" cy="63"/>
                </a:xfrm>
                <a:custGeom>
                  <a:avLst/>
                  <a:gdLst>
                    <a:gd name="T0" fmla="*/ 12 w 194"/>
                    <a:gd name="T1" fmla="*/ 0 h 63"/>
                    <a:gd name="T2" fmla="*/ 194 w 194"/>
                    <a:gd name="T3" fmla="*/ 53 h 63"/>
                    <a:gd name="T4" fmla="*/ 180 w 194"/>
                    <a:gd name="T5" fmla="*/ 63 h 63"/>
                    <a:gd name="T6" fmla="*/ 0 w 194"/>
                    <a:gd name="T7" fmla="*/ 9 h 63"/>
                    <a:gd name="T8" fmla="*/ 12 w 194"/>
                    <a:gd name="T9" fmla="*/ 0 h 6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94" h="63">
                      <a:moveTo>
                        <a:pt x="12" y="0"/>
                      </a:moveTo>
                      <a:lnTo>
                        <a:pt x="194" y="53"/>
                      </a:lnTo>
                      <a:lnTo>
                        <a:pt x="180" y="63"/>
                      </a:lnTo>
                      <a:lnTo>
                        <a:pt x="0" y="9"/>
                      </a:lnTo>
                      <a:lnTo>
                        <a:pt x="12"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sp>
            <p:nvSpPr>
              <p:cNvPr id="88129" name="Freeform 53"/>
              <p:cNvSpPr/>
              <p:nvPr/>
            </p:nvSpPr>
            <p:spPr bwMode="auto">
              <a:xfrm>
                <a:off x="4788" y="1211"/>
                <a:ext cx="144" cy="116"/>
              </a:xfrm>
              <a:custGeom>
                <a:avLst/>
                <a:gdLst>
                  <a:gd name="T0" fmla="*/ 0 w 990"/>
                  <a:gd name="T1" fmla="*/ 0 h 792"/>
                  <a:gd name="T2" fmla="*/ 0 w 990"/>
                  <a:gd name="T3" fmla="*/ 0 h 792"/>
                  <a:gd name="T4" fmla="*/ 0 w 990"/>
                  <a:gd name="T5" fmla="*/ 0 h 792"/>
                  <a:gd name="T6" fmla="*/ 0 w 990"/>
                  <a:gd name="T7" fmla="*/ 0 h 792"/>
                  <a:gd name="T8" fmla="*/ 0 w 990"/>
                  <a:gd name="T9" fmla="*/ 0 h 79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990" h="792">
                    <a:moveTo>
                      <a:pt x="3" y="738"/>
                    </a:moveTo>
                    <a:lnTo>
                      <a:pt x="990" y="0"/>
                    </a:lnTo>
                    <a:lnTo>
                      <a:pt x="987" y="60"/>
                    </a:lnTo>
                    <a:lnTo>
                      <a:pt x="0" y="792"/>
                    </a:lnTo>
                    <a:lnTo>
                      <a:pt x="3" y="738"/>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0" name="Freeform 54"/>
              <p:cNvSpPr/>
              <p:nvPr/>
            </p:nvSpPr>
            <p:spPr bwMode="auto">
              <a:xfrm>
                <a:off x="4420" y="1220"/>
                <a:ext cx="369" cy="106"/>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1" name="Freeform 55"/>
              <p:cNvSpPr/>
              <p:nvPr/>
            </p:nvSpPr>
            <p:spPr bwMode="auto">
              <a:xfrm>
                <a:off x="4420" y="1201"/>
                <a:ext cx="4" cy="21"/>
              </a:xfrm>
              <a:custGeom>
                <a:avLst/>
                <a:gdLst>
                  <a:gd name="T0" fmla="*/ 0 w 26"/>
                  <a:gd name="T1" fmla="*/ 0 h 147"/>
                  <a:gd name="T2" fmla="*/ 0 w 26"/>
                  <a:gd name="T3" fmla="*/ 0 h 147"/>
                  <a:gd name="T4" fmla="*/ 0 w 26"/>
                  <a:gd name="T5" fmla="*/ 0 h 147"/>
                  <a:gd name="T6" fmla="*/ 0 w 26"/>
                  <a:gd name="T7" fmla="*/ 0 h 147"/>
                  <a:gd name="T8" fmla="*/ 0 w 26"/>
                  <a:gd name="T9" fmla="*/ 0 h 147"/>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 h="147">
                    <a:moveTo>
                      <a:pt x="26" y="10"/>
                    </a:moveTo>
                    <a:lnTo>
                      <a:pt x="23" y="147"/>
                    </a:lnTo>
                    <a:lnTo>
                      <a:pt x="0" y="144"/>
                    </a:lnTo>
                    <a:lnTo>
                      <a:pt x="3" y="0"/>
                    </a:lnTo>
                    <a:lnTo>
                      <a:pt x="26" y="1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2" name="Freeform 56"/>
              <p:cNvSpPr/>
              <p:nvPr/>
            </p:nvSpPr>
            <p:spPr bwMode="auto">
              <a:xfrm>
                <a:off x="4421" y="1114"/>
                <a:ext cx="171" cy="88"/>
              </a:xfrm>
              <a:custGeom>
                <a:avLst/>
                <a:gdLst>
                  <a:gd name="T0" fmla="*/ 0 w 1176"/>
                  <a:gd name="T1" fmla="*/ 0 h 606"/>
                  <a:gd name="T2" fmla="*/ 0 w 1176"/>
                  <a:gd name="T3" fmla="*/ 0 h 606"/>
                  <a:gd name="T4" fmla="*/ 0 w 1176"/>
                  <a:gd name="T5" fmla="*/ 0 h 606"/>
                  <a:gd name="T6" fmla="*/ 0 w 1176"/>
                  <a:gd name="T7" fmla="*/ 0 h 606"/>
                  <a:gd name="T8" fmla="*/ 0 w 1176"/>
                  <a:gd name="T9" fmla="*/ 0 h 60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176" h="606">
                    <a:moveTo>
                      <a:pt x="1170" y="0"/>
                    </a:moveTo>
                    <a:lnTo>
                      <a:pt x="0" y="597"/>
                    </a:lnTo>
                    <a:lnTo>
                      <a:pt x="30" y="606"/>
                    </a:lnTo>
                    <a:lnTo>
                      <a:pt x="1176" y="18"/>
                    </a:lnTo>
                    <a:lnTo>
                      <a:pt x="1170"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3" name="Freeform 57"/>
              <p:cNvSpPr/>
              <p:nvPr/>
            </p:nvSpPr>
            <p:spPr bwMode="auto">
              <a:xfrm>
                <a:off x="4432" y="1205"/>
                <a:ext cx="350" cy="102"/>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34" name="Freeform 58"/>
              <p:cNvSpPr/>
              <p:nvPr/>
            </p:nvSpPr>
            <p:spPr bwMode="auto">
              <a:xfrm flipV="1">
                <a:off x="4782" y="1198"/>
                <a:ext cx="142" cy="105"/>
              </a:xfrm>
              <a:custGeom>
                <a:avLst/>
                <a:gdLst>
                  <a:gd name="T0" fmla="*/ 0 w 2532"/>
                  <a:gd name="T1" fmla="*/ 0 h 723"/>
                  <a:gd name="T2" fmla="*/ 0 w 2532"/>
                  <a:gd name="T3" fmla="*/ 0 h 723"/>
                  <a:gd name="T4" fmla="*/ 0 w 2532"/>
                  <a:gd name="T5" fmla="*/ 0 h 723"/>
                  <a:gd name="T6" fmla="*/ 0 w 2532"/>
                  <a:gd name="T7" fmla="*/ 0 h 723"/>
                  <a:gd name="T8" fmla="*/ 0 w 2532"/>
                  <a:gd name="T9" fmla="*/ 0 h 723"/>
                  <a:gd name="T10" fmla="*/ 0 w 2532"/>
                  <a:gd name="T11" fmla="*/ 0 h 72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32" h="723">
                    <a:moveTo>
                      <a:pt x="6" y="0"/>
                    </a:moveTo>
                    <a:cubicBezTo>
                      <a:pt x="16" y="0"/>
                      <a:pt x="26" y="0"/>
                      <a:pt x="36" y="0"/>
                    </a:cubicBezTo>
                    <a:lnTo>
                      <a:pt x="2532" y="678"/>
                    </a:lnTo>
                    <a:lnTo>
                      <a:pt x="2529" y="723"/>
                    </a:lnTo>
                    <a:lnTo>
                      <a:pt x="0" y="24"/>
                    </a:lnTo>
                    <a:lnTo>
                      <a:pt x="6" y="0"/>
                    </a:lnTo>
                    <a:close/>
                  </a:path>
                </a:pathLst>
              </a:custGeom>
              <a:solidFill>
                <a:srgbClr val="000099"/>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grpSp>
          <p:nvGrpSpPr>
            <p:cNvPr id="88084" name="Group 60"/>
            <p:cNvGrpSpPr/>
            <p:nvPr/>
          </p:nvGrpSpPr>
          <p:grpSpPr bwMode="auto">
            <a:xfrm>
              <a:off x="2290236" y="1590676"/>
              <a:ext cx="446617" cy="536575"/>
              <a:chOff x="4140" y="429"/>
              <a:chExt cx="1425" cy="2396"/>
            </a:xfrm>
          </p:grpSpPr>
          <p:sp>
            <p:nvSpPr>
              <p:cNvPr id="88087" name="Freeform 61"/>
              <p:cNvSpPr/>
              <p:nvPr/>
            </p:nvSpPr>
            <p:spPr bwMode="auto">
              <a:xfrm>
                <a:off x="5268" y="433"/>
                <a:ext cx="283" cy="2286"/>
              </a:xfrm>
              <a:custGeom>
                <a:avLst/>
                <a:gdLst>
                  <a:gd name="T0" fmla="*/ 4 w 354"/>
                  <a:gd name="T1" fmla="*/ 0 h 2742"/>
                  <a:gd name="T2" fmla="*/ 19 w 354"/>
                  <a:gd name="T3" fmla="*/ 32 h 2742"/>
                  <a:gd name="T4" fmla="*/ 19 w 354"/>
                  <a:gd name="T5" fmla="*/ 246 h 2742"/>
                  <a:gd name="T6" fmla="*/ 0 w 354"/>
                  <a:gd name="T7" fmla="*/ 258 h 2742"/>
                  <a:gd name="T8" fmla="*/ 4 w 354"/>
                  <a:gd name="T9" fmla="*/ 0 h 274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47128" name="Rectangle 62"/>
              <p:cNvSpPr>
                <a:spLocks noChangeArrowheads="1"/>
              </p:cNvSpPr>
              <p:nvPr/>
            </p:nvSpPr>
            <p:spPr bwMode="auto">
              <a:xfrm>
                <a:off x="4208" y="429"/>
                <a:ext cx="1047" cy="2283"/>
              </a:xfrm>
              <a:prstGeom prst="rect">
                <a:avLst/>
              </a:pr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88089" name="Freeform 63"/>
              <p:cNvSpPr/>
              <p:nvPr/>
            </p:nvSpPr>
            <p:spPr bwMode="auto">
              <a:xfrm>
                <a:off x="5321" y="570"/>
                <a:ext cx="169" cy="2115"/>
              </a:xfrm>
              <a:custGeom>
                <a:avLst/>
                <a:gdLst>
                  <a:gd name="T0" fmla="*/ 2 w 211"/>
                  <a:gd name="T1" fmla="*/ 0 h 2537"/>
                  <a:gd name="T2" fmla="*/ 11 w 211"/>
                  <a:gd name="T3" fmla="*/ 21 h 2537"/>
                  <a:gd name="T4" fmla="*/ 2 w 211"/>
                  <a:gd name="T5" fmla="*/ 235 h 2537"/>
                  <a:gd name="T6" fmla="*/ 2 w 211"/>
                  <a:gd name="T7" fmla="*/ 0 h 2537"/>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090" name="Freeform 64"/>
              <p:cNvSpPr/>
              <p:nvPr/>
            </p:nvSpPr>
            <p:spPr bwMode="auto">
              <a:xfrm>
                <a:off x="5284" y="1640"/>
                <a:ext cx="263" cy="189"/>
              </a:xfrm>
              <a:custGeom>
                <a:avLst/>
                <a:gdLst>
                  <a:gd name="T0" fmla="*/ 2 w 328"/>
                  <a:gd name="T1" fmla="*/ 0 h 226"/>
                  <a:gd name="T2" fmla="*/ 18 w 328"/>
                  <a:gd name="T3" fmla="*/ 13 h 226"/>
                  <a:gd name="T4" fmla="*/ 18 w 328"/>
                  <a:gd name="T5" fmla="*/ 23 h 226"/>
                  <a:gd name="T6" fmla="*/ 0 w 328"/>
                  <a:gd name="T7" fmla="*/ 9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47131" name="Rectangle 65"/>
              <p:cNvSpPr>
                <a:spLocks noChangeArrowheads="1"/>
              </p:cNvSpPr>
              <p:nvPr/>
            </p:nvSpPr>
            <p:spPr bwMode="auto">
              <a:xfrm>
                <a:off x="4214" y="691"/>
                <a:ext cx="594" cy="5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nvGrpSpPr>
              <p:cNvPr id="88092" name="Group 66"/>
              <p:cNvGrpSpPr/>
              <p:nvPr/>
            </p:nvGrpSpPr>
            <p:grpSpPr bwMode="auto">
              <a:xfrm>
                <a:off x="4749" y="668"/>
                <a:ext cx="581" cy="145"/>
                <a:chOff x="614" y="2568"/>
                <a:chExt cx="725" cy="139"/>
              </a:xfrm>
            </p:grpSpPr>
            <p:sp>
              <p:nvSpPr>
                <p:cNvPr id="47157" name="AutoShape 67"/>
                <p:cNvSpPr>
                  <a:spLocks noChangeArrowheads="1"/>
                </p:cNvSpPr>
                <p:nvPr/>
              </p:nvSpPr>
              <p:spPr bwMode="auto">
                <a:xfrm>
                  <a:off x="613" y="2570"/>
                  <a:ext cx="725" cy="136"/>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58" name="AutoShape 68"/>
                <p:cNvSpPr>
                  <a:spLocks noChangeArrowheads="1"/>
                </p:cNvSpPr>
                <p:nvPr/>
              </p:nvSpPr>
              <p:spPr bwMode="auto">
                <a:xfrm>
                  <a:off x="629" y="2584"/>
                  <a:ext cx="691" cy="109"/>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47133" name="Rectangle 69"/>
              <p:cNvSpPr>
                <a:spLocks noChangeArrowheads="1"/>
              </p:cNvSpPr>
              <p:nvPr/>
            </p:nvSpPr>
            <p:spPr bwMode="auto">
              <a:xfrm>
                <a:off x="4221" y="1017"/>
                <a:ext cx="601" cy="5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nvGrpSpPr>
              <p:cNvPr id="88094" name="Group 70"/>
              <p:cNvGrpSpPr/>
              <p:nvPr/>
            </p:nvGrpSpPr>
            <p:grpSpPr bwMode="auto">
              <a:xfrm>
                <a:off x="4747" y="994"/>
                <a:ext cx="581" cy="134"/>
                <a:chOff x="614" y="2568"/>
                <a:chExt cx="725" cy="139"/>
              </a:xfrm>
            </p:grpSpPr>
            <p:sp>
              <p:nvSpPr>
                <p:cNvPr id="47155" name="AutoShape 71"/>
                <p:cNvSpPr>
                  <a:spLocks noChangeArrowheads="1"/>
                </p:cNvSpPr>
                <p:nvPr/>
              </p:nvSpPr>
              <p:spPr bwMode="auto">
                <a:xfrm>
                  <a:off x="615" y="2570"/>
                  <a:ext cx="725" cy="140"/>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56" name="AutoShape 72"/>
                <p:cNvSpPr>
                  <a:spLocks noChangeArrowheads="1"/>
                </p:cNvSpPr>
                <p:nvPr/>
              </p:nvSpPr>
              <p:spPr bwMode="auto">
                <a:xfrm>
                  <a:off x="632" y="2585"/>
                  <a:ext cx="691" cy="110"/>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47135" name="Rectangle 73"/>
              <p:cNvSpPr>
                <a:spLocks noChangeArrowheads="1"/>
              </p:cNvSpPr>
              <p:nvPr/>
            </p:nvSpPr>
            <p:spPr bwMode="auto">
              <a:xfrm>
                <a:off x="4214" y="1358"/>
                <a:ext cx="601" cy="5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36" name="Rectangle 74"/>
              <p:cNvSpPr>
                <a:spLocks noChangeArrowheads="1"/>
              </p:cNvSpPr>
              <p:nvPr/>
            </p:nvSpPr>
            <p:spPr bwMode="auto">
              <a:xfrm>
                <a:off x="4228" y="1655"/>
                <a:ext cx="594" cy="50"/>
              </a:xfrm>
              <a:prstGeom prst="rect">
                <a:avLst/>
              </a:prstGeom>
              <a:solidFill>
                <a:schemeClr val="tx1"/>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nvGrpSpPr>
              <p:cNvPr id="88097" name="Group 75"/>
              <p:cNvGrpSpPr/>
              <p:nvPr/>
            </p:nvGrpSpPr>
            <p:grpSpPr bwMode="auto">
              <a:xfrm>
                <a:off x="4735" y="1627"/>
                <a:ext cx="582" cy="151"/>
                <a:chOff x="614" y="2568"/>
                <a:chExt cx="725" cy="139"/>
              </a:xfrm>
            </p:grpSpPr>
            <p:sp>
              <p:nvSpPr>
                <p:cNvPr id="47153" name="AutoShape 76"/>
                <p:cNvSpPr>
                  <a:spLocks noChangeArrowheads="1"/>
                </p:cNvSpPr>
                <p:nvPr/>
              </p:nvSpPr>
              <p:spPr bwMode="auto">
                <a:xfrm>
                  <a:off x="613" y="2568"/>
                  <a:ext cx="724" cy="137"/>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54" name="AutoShape 77"/>
                <p:cNvSpPr>
                  <a:spLocks noChangeArrowheads="1"/>
                </p:cNvSpPr>
                <p:nvPr/>
              </p:nvSpPr>
              <p:spPr bwMode="auto">
                <a:xfrm>
                  <a:off x="630" y="2581"/>
                  <a:ext cx="690" cy="104"/>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88098" name="Freeform 78"/>
              <p:cNvSpPr/>
              <p:nvPr/>
            </p:nvSpPr>
            <p:spPr bwMode="auto">
              <a:xfrm>
                <a:off x="5288" y="1354"/>
                <a:ext cx="263" cy="188"/>
              </a:xfrm>
              <a:custGeom>
                <a:avLst/>
                <a:gdLst>
                  <a:gd name="T0" fmla="*/ 2 w 328"/>
                  <a:gd name="T1" fmla="*/ 0 h 226"/>
                  <a:gd name="T2" fmla="*/ 18 w 328"/>
                  <a:gd name="T3" fmla="*/ 12 h 226"/>
                  <a:gd name="T4" fmla="*/ 18 w 328"/>
                  <a:gd name="T5" fmla="*/ 21 h 226"/>
                  <a:gd name="T6" fmla="*/ 0 w 328"/>
                  <a:gd name="T7" fmla="*/ 8 h 226"/>
                  <a:gd name="T8" fmla="*/ 2 w 328"/>
                  <a:gd name="T9" fmla="*/ 0 h 22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grpSp>
            <p:nvGrpSpPr>
              <p:cNvPr id="88099" name="Group 79"/>
              <p:cNvGrpSpPr/>
              <p:nvPr/>
            </p:nvGrpSpPr>
            <p:grpSpPr bwMode="auto">
              <a:xfrm>
                <a:off x="4739" y="1327"/>
                <a:ext cx="582" cy="139"/>
                <a:chOff x="614" y="2568"/>
                <a:chExt cx="725" cy="139"/>
              </a:xfrm>
            </p:grpSpPr>
            <p:sp>
              <p:nvSpPr>
                <p:cNvPr id="47151" name="AutoShape 80"/>
                <p:cNvSpPr>
                  <a:spLocks noChangeArrowheads="1"/>
                </p:cNvSpPr>
                <p:nvPr/>
              </p:nvSpPr>
              <p:spPr bwMode="auto">
                <a:xfrm>
                  <a:off x="617" y="2570"/>
                  <a:ext cx="724" cy="135"/>
                </a:xfrm>
                <a:prstGeom prst="roundRect">
                  <a:avLst>
                    <a:gd name="adj" fmla="val 50000"/>
                  </a:avLst>
                </a:prstGeom>
                <a:solidFill>
                  <a:schemeClr val="tx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52" name="AutoShape 81"/>
                <p:cNvSpPr>
                  <a:spLocks noChangeArrowheads="1"/>
                </p:cNvSpPr>
                <p:nvPr/>
              </p:nvSpPr>
              <p:spPr bwMode="auto">
                <a:xfrm>
                  <a:off x="633" y="2584"/>
                  <a:ext cx="690" cy="106"/>
                </a:xfrm>
                <a:prstGeom prst="roundRect">
                  <a:avLst>
                    <a:gd name="adj" fmla="val 50000"/>
                  </a:avLst>
                </a:prstGeom>
                <a:gradFill rotWithShape="1">
                  <a:gsLst>
                    <a:gs pos="0">
                      <a:srgbClr val="0000FF"/>
                    </a:gs>
                    <a:gs pos="50000">
                      <a:srgbClr val="99CCFF"/>
                    </a:gs>
                    <a:gs pos="100000">
                      <a:srgbClr val="0000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sp>
            <p:nvSpPr>
              <p:cNvPr id="47140" name="Rectangle 82"/>
              <p:cNvSpPr>
                <a:spLocks noChangeArrowheads="1"/>
              </p:cNvSpPr>
              <p:nvPr/>
            </p:nvSpPr>
            <p:spPr bwMode="auto">
              <a:xfrm>
                <a:off x="5248" y="429"/>
                <a:ext cx="68" cy="2290"/>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88101" name="Freeform 83"/>
              <p:cNvSpPr/>
              <p:nvPr/>
            </p:nvSpPr>
            <p:spPr bwMode="auto">
              <a:xfrm>
                <a:off x="5312" y="1007"/>
                <a:ext cx="237" cy="213"/>
              </a:xfrm>
              <a:custGeom>
                <a:avLst/>
                <a:gdLst>
                  <a:gd name="T0" fmla="*/ 2 w 296"/>
                  <a:gd name="T1" fmla="*/ 0 h 256"/>
                  <a:gd name="T2" fmla="*/ 17 w 296"/>
                  <a:gd name="T3" fmla="*/ 12 h 256"/>
                  <a:gd name="T4" fmla="*/ 17 w 296"/>
                  <a:gd name="T5" fmla="*/ 23 h 256"/>
                  <a:gd name="T6" fmla="*/ 0 w 296"/>
                  <a:gd name="T7" fmla="*/ 8 h 256"/>
                  <a:gd name="T8" fmla="*/ 2 w 296"/>
                  <a:gd name="T9" fmla="*/ 0 h 256"/>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88102" name="Freeform 84"/>
              <p:cNvSpPr/>
              <p:nvPr/>
            </p:nvSpPr>
            <p:spPr bwMode="auto">
              <a:xfrm>
                <a:off x="5315" y="680"/>
                <a:ext cx="244" cy="240"/>
              </a:xfrm>
              <a:custGeom>
                <a:avLst/>
                <a:gdLst>
                  <a:gd name="T0" fmla="*/ 0 w 304"/>
                  <a:gd name="T1" fmla="*/ 0 h 288"/>
                  <a:gd name="T2" fmla="*/ 18 w 304"/>
                  <a:gd name="T3" fmla="*/ 16 h 288"/>
                  <a:gd name="T4" fmla="*/ 16 w 304"/>
                  <a:gd name="T5" fmla="*/ 28 h 288"/>
                  <a:gd name="T6" fmla="*/ 2 w 304"/>
                  <a:gd name="T7" fmla="*/ 12 h 288"/>
                  <a:gd name="T8" fmla="*/ 0 w 304"/>
                  <a:gd name="T9" fmla="*/ 0 h 288"/>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47143" name="Oval 85"/>
              <p:cNvSpPr>
                <a:spLocks noChangeArrowheads="1"/>
              </p:cNvSpPr>
              <p:nvPr/>
            </p:nvSpPr>
            <p:spPr bwMode="auto">
              <a:xfrm>
                <a:off x="5518" y="2612"/>
                <a:ext cx="47" cy="92"/>
              </a:xfrm>
              <a:prstGeom prst="ellipse">
                <a:avLst/>
              </a:pr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88104" name="Freeform 86"/>
              <p:cNvSpPr/>
              <p:nvPr/>
            </p:nvSpPr>
            <p:spPr bwMode="auto">
              <a:xfrm>
                <a:off x="5302" y="2614"/>
                <a:ext cx="245" cy="200"/>
              </a:xfrm>
              <a:custGeom>
                <a:avLst/>
                <a:gdLst>
                  <a:gd name="T0" fmla="*/ 0 w 306"/>
                  <a:gd name="T1" fmla="*/ 11 h 240"/>
                  <a:gd name="T2" fmla="*/ 2 w 306"/>
                  <a:gd name="T3" fmla="*/ 23 h 240"/>
                  <a:gd name="T4" fmla="*/ 18 w 306"/>
                  <a:gd name="T5" fmla="*/ 11 h 240"/>
                  <a:gd name="T6" fmla="*/ 17 w 306"/>
                  <a:gd name="T7" fmla="*/ 0 h 240"/>
                  <a:gd name="T8" fmla="*/ 0 w 306"/>
                  <a:gd name="T9" fmla="*/ 11 h 24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306" h="240">
                    <a:moveTo>
                      <a:pt x="0" y="106"/>
                    </a:moveTo>
                    <a:lnTo>
                      <a:pt x="2" y="240"/>
                    </a:lnTo>
                    <a:lnTo>
                      <a:pt x="306" y="110"/>
                    </a:lnTo>
                    <a:lnTo>
                      <a:pt x="300" y="0"/>
                    </a:lnTo>
                    <a:lnTo>
                      <a:pt x="0" y="106"/>
                    </a:lnTo>
                    <a:close/>
                  </a:path>
                </a:pathLst>
              </a:custGeom>
              <a:solidFill>
                <a:srgbClr val="3333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solidFill>
                    <a:prstClr val="black"/>
                  </a:solidFill>
                </a:endParaRPr>
              </a:p>
            </p:txBody>
          </p:sp>
          <p:sp>
            <p:nvSpPr>
              <p:cNvPr id="47145" name="AutoShape 87"/>
              <p:cNvSpPr>
                <a:spLocks noChangeArrowheads="1"/>
              </p:cNvSpPr>
              <p:nvPr/>
            </p:nvSpPr>
            <p:spPr bwMode="auto">
              <a:xfrm>
                <a:off x="4140" y="2676"/>
                <a:ext cx="1202" cy="149"/>
              </a:xfrm>
              <a:prstGeom prst="roundRect">
                <a:avLst>
                  <a:gd name="adj" fmla="val 50000"/>
                </a:avLst>
              </a:prstGeom>
              <a:solidFill>
                <a:srgbClr val="DDDDDD"/>
              </a:soli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46" name="AutoShape 88"/>
              <p:cNvSpPr>
                <a:spLocks noChangeArrowheads="1"/>
              </p:cNvSpPr>
              <p:nvPr/>
            </p:nvSpPr>
            <p:spPr bwMode="auto">
              <a:xfrm>
                <a:off x="4208" y="2712"/>
                <a:ext cx="1067" cy="78"/>
              </a:xfrm>
              <a:prstGeom prst="roundRect">
                <a:avLst>
                  <a:gd name="adj" fmla="val 50000"/>
                </a:avLst>
              </a:prstGeom>
              <a:gradFill rotWithShape="1">
                <a:gsLst>
                  <a:gs pos="0">
                    <a:schemeClr val="tx2"/>
                  </a:gs>
                  <a:gs pos="100000">
                    <a:schemeClr val="bg2"/>
                  </a:gs>
                </a:gsLst>
                <a:lin ang="0" scaled="1"/>
              </a:gradFill>
              <a:ln w="9525">
                <a:solidFill>
                  <a:schemeClr val="tx1"/>
                </a:solidFill>
                <a:rou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47" name="Oval 89"/>
              <p:cNvSpPr>
                <a:spLocks noChangeArrowheads="1"/>
              </p:cNvSpPr>
              <p:nvPr/>
            </p:nvSpPr>
            <p:spPr bwMode="auto">
              <a:xfrm>
                <a:off x="4309" y="2385"/>
                <a:ext cx="155" cy="142"/>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48" name="Oval 90"/>
              <p:cNvSpPr>
                <a:spLocks noChangeArrowheads="1"/>
              </p:cNvSpPr>
              <p:nvPr/>
            </p:nvSpPr>
            <p:spPr bwMode="auto">
              <a:xfrm>
                <a:off x="4484" y="2385"/>
                <a:ext cx="162" cy="142"/>
              </a:xfrm>
              <a:prstGeom prst="ellipse">
                <a:avLst/>
              </a:prstGeom>
              <a:solidFill>
                <a:srgbClr val="FF0000"/>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defRPr/>
                </a:pPr>
                <a:endParaRPr lang="zh-CN" altLang="zh-CN" sz="1800">
                  <a:solidFill>
                    <a:srgbClr val="FF0000"/>
                  </a:solidFill>
                  <a:latin typeface="Arial" panose="020B0604020202090204" pitchFamily="34" charset="0"/>
                  <a:ea typeface="MS PGothic" panose="020B0600070205080204" pitchFamily="34" charset="-128"/>
                  <a:cs typeface="Arial" panose="020B0604020202090204" pitchFamily="34" charset="0"/>
                </a:endParaRPr>
              </a:p>
            </p:txBody>
          </p:sp>
          <p:sp>
            <p:nvSpPr>
              <p:cNvPr id="47149" name="Oval 91"/>
              <p:cNvSpPr>
                <a:spLocks noChangeArrowheads="1"/>
              </p:cNvSpPr>
              <p:nvPr/>
            </p:nvSpPr>
            <p:spPr bwMode="auto">
              <a:xfrm>
                <a:off x="4660" y="2378"/>
                <a:ext cx="162" cy="142"/>
              </a:xfrm>
              <a:prstGeom prst="ellipse">
                <a:avLst/>
              </a:prstGeom>
              <a:solidFill>
                <a:srgbClr val="33CC33"/>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sp>
            <p:nvSpPr>
              <p:cNvPr id="47150" name="Rectangle 92"/>
              <p:cNvSpPr>
                <a:spLocks noChangeArrowheads="1"/>
              </p:cNvSpPr>
              <p:nvPr/>
            </p:nvSpPr>
            <p:spPr bwMode="auto">
              <a:xfrm>
                <a:off x="5065" y="1833"/>
                <a:ext cx="81" cy="766"/>
              </a:xfrm>
              <a:prstGeom prst="rect">
                <a:avLst/>
              </a:prstGeom>
              <a:solidFill>
                <a:srgbClr val="292929"/>
              </a:solidFill>
              <a:ln w="9525">
                <a:solidFill>
                  <a:schemeClr val="tx1"/>
                </a:solidFill>
                <a:miter lim="800000"/>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eaLnBrk="0" hangingPunct="0">
                  <a:spcBef>
                    <a:spcPct val="0"/>
                  </a:spcBef>
                  <a:buClrTx/>
                  <a:buSzTx/>
                  <a:buFontTx/>
                  <a:buNone/>
                  <a:defRPr/>
                </a:pPr>
                <a:endParaRPr lang="zh-CN" altLang="zh-CN" sz="1800">
                  <a:solidFill>
                    <a:srgbClr val="000000"/>
                  </a:solidFill>
                  <a:latin typeface="Arial" panose="020B0604020202090204" pitchFamily="34" charset="0"/>
                  <a:ea typeface="MS PGothic" panose="020B0600070205080204" pitchFamily="34" charset="-128"/>
                </a:endParaRPr>
              </a:p>
            </p:txBody>
          </p:sp>
        </p:grpSp>
      </p:grpSp>
      <p:sp>
        <p:nvSpPr>
          <p:cNvPr id="90" name="TextBox 1"/>
          <p:cNvSpPr txBox="1">
            <a:spLocks noChangeArrowheads="1"/>
          </p:cNvSpPr>
          <p:nvPr/>
        </p:nvSpPr>
        <p:spPr bwMode="auto">
          <a:xfrm>
            <a:off x="9477998" y="1724153"/>
            <a:ext cx="2528167" cy="5847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600" dirty="0">
                <a:solidFill>
                  <a:srgbClr val="FF0000"/>
                </a:solidFill>
                <a:latin typeface="Tahoma" panose="020B0804030504040204" pitchFamily="34" charset="0"/>
              </a:rPr>
              <a:t>Broadcast: is there a DHCP server out there?</a:t>
            </a:r>
            <a:endParaRPr lang="en-US" altLang="zh-CN" sz="1600" dirty="0">
              <a:solidFill>
                <a:srgbClr val="FF0000"/>
              </a:solidFill>
              <a:latin typeface="Tahoma" panose="020B0804030504040204" pitchFamily="34" charset="0"/>
            </a:endParaRPr>
          </a:p>
        </p:txBody>
      </p:sp>
      <p:sp>
        <p:nvSpPr>
          <p:cNvPr id="91" name="TextBox 88"/>
          <p:cNvSpPr txBox="1">
            <a:spLocks noChangeArrowheads="1"/>
          </p:cNvSpPr>
          <p:nvPr/>
        </p:nvSpPr>
        <p:spPr bwMode="auto">
          <a:xfrm>
            <a:off x="174740" y="2914311"/>
            <a:ext cx="2528888" cy="830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600" dirty="0">
                <a:solidFill>
                  <a:srgbClr val="FF0000"/>
                </a:solidFill>
                <a:latin typeface="Tahoma" panose="020B0804030504040204" pitchFamily="34" charset="0"/>
              </a:rPr>
              <a:t>Broadcast: I</a:t>
            </a:r>
            <a:r>
              <a:rPr lang="en-US" altLang="en-US" sz="1600" dirty="0">
                <a:solidFill>
                  <a:srgbClr val="FF0000"/>
                </a:solidFill>
                <a:latin typeface="Tahoma" panose="020B0804030504040204" pitchFamily="34" charset="0"/>
              </a:rPr>
              <a:t>’</a:t>
            </a:r>
            <a:r>
              <a:rPr lang="en-US" altLang="zh-CN" sz="1600" dirty="0">
                <a:solidFill>
                  <a:srgbClr val="FF0000"/>
                </a:solidFill>
                <a:latin typeface="Tahoma" panose="020B0804030504040204" pitchFamily="34" charset="0"/>
              </a:rPr>
              <a:t>m a DHCP server! Here</a:t>
            </a:r>
            <a:r>
              <a:rPr lang="en-US" altLang="en-US" sz="1600" dirty="0">
                <a:solidFill>
                  <a:srgbClr val="FF0000"/>
                </a:solidFill>
                <a:latin typeface="Tahoma" panose="020B0804030504040204" pitchFamily="34" charset="0"/>
              </a:rPr>
              <a:t>’</a:t>
            </a:r>
            <a:r>
              <a:rPr lang="en-US" altLang="zh-CN" sz="1600" dirty="0">
                <a:solidFill>
                  <a:srgbClr val="FF0000"/>
                </a:solidFill>
                <a:latin typeface="Tahoma" panose="020B0804030504040204" pitchFamily="34" charset="0"/>
              </a:rPr>
              <a:t>s an IP address you can use </a:t>
            </a:r>
            <a:endParaRPr lang="en-US" altLang="zh-CN" sz="1600" dirty="0">
              <a:solidFill>
                <a:srgbClr val="FF0000"/>
              </a:solidFill>
              <a:latin typeface="Tahoma" panose="020B0804030504040204" pitchFamily="34" charset="0"/>
            </a:endParaRPr>
          </a:p>
        </p:txBody>
      </p:sp>
      <p:sp>
        <p:nvSpPr>
          <p:cNvPr id="92" name="TextBox 90"/>
          <p:cNvSpPr txBox="1">
            <a:spLocks noChangeArrowheads="1"/>
          </p:cNvSpPr>
          <p:nvPr/>
        </p:nvSpPr>
        <p:spPr bwMode="auto">
          <a:xfrm>
            <a:off x="9531761" y="4247080"/>
            <a:ext cx="2527300" cy="584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600" dirty="0">
                <a:solidFill>
                  <a:srgbClr val="FF0000"/>
                </a:solidFill>
                <a:latin typeface="Tahoma" panose="020B0804030504040204" pitchFamily="34" charset="0"/>
              </a:rPr>
              <a:t>Broadcast: OK.  I</a:t>
            </a:r>
            <a:r>
              <a:rPr lang="en-US" altLang="en-US" sz="1600" dirty="0">
                <a:solidFill>
                  <a:srgbClr val="FF0000"/>
                </a:solidFill>
                <a:latin typeface="Tahoma" panose="020B0804030504040204" pitchFamily="34" charset="0"/>
              </a:rPr>
              <a:t>’</a:t>
            </a:r>
            <a:r>
              <a:rPr lang="en-US" altLang="zh-CN" sz="1600" dirty="0">
                <a:solidFill>
                  <a:srgbClr val="FF0000"/>
                </a:solidFill>
                <a:latin typeface="Tahoma" panose="020B0804030504040204" pitchFamily="34" charset="0"/>
              </a:rPr>
              <a:t>ll take that IP address!</a:t>
            </a:r>
            <a:endParaRPr lang="en-US" altLang="zh-CN" sz="1600" dirty="0">
              <a:solidFill>
                <a:srgbClr val="FF0000"/>
              </a:solidFill>
              <a:latin typeface="Tahoma" panose="020B0804030504040204" pitchFamily="34" charset="0"/>
            </a:endParaRPr>
          </a:p>
        </p:txBody>
      </p:sp>
      <p:sp>
        <p:nvSpPr>
          <p:cNvPr id="93" name="TextBox 92"/>
          <p:cNvSpPr txBox="1">
            <a:spLocks noChangeArrowheads="1"/>
          </p:cNvSpPr>
          <p:nvPr/>
        </p:nvSpPr>
        <p:spPr bwMode="auto">
          <a:xfrm>
            <a:off x="192002" y="5615774"/>
            <a:ext cx="2528887" cy="585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600" dirty="0">
                <a:solidFill>
                  <a:srgbClr val="FF0000"/>
                </a:solidFill>
                <a:latin typeface="Tahoma" panose="020B0804030504040204" pitchFamily="34" charset="0"/>
              </a:rPr>
              <a:t>Broadcast: OK.  You</a:t>
            </a:r>
            <a:r>
              <a:rPr lang="en-US" altLang="en-US" sz="1600" dirty="0">
                <a:solidFill>
                  <a:srgbClr val="FF0000"/>
                </a:solidFill>
                <a:latin typeface="Tahoma" panose="020B0804030504040204" pitchFamily="34" charset="0"/>
              </a:rPr>
              <a:t>’</a:t>
            </a:r>
            <a:r>
              <a:rPr lang="en-US" altLang="zh-CN" sz="1600" dirty="0">
                <a:solidFill>
                  <a:srgbClr val="FF0000"/>
                </a:solidFill>
                <a:latin typeface="Tahoma" panose="020B0804030504040204" pitchFamily="34" charset="0"/>
              </a:rPr>
              <a:t>ve got that IP address!</a:t>
            </a:r>
            <a:endParaRPr lang="en-US" altLang="zh-CN" sz="1600" dirty="0">
              <a:solidFill>
                <a:srgbClr val="FF0000"/>
              </a:solidFill>
              <a:latin typeface="Tahoma" panose="020B0804030504040204" pitchFamily="34" charset="0"/>
            </a:endParaRPr>
          </a:p>
        </p:txBody>
      </p:sp>
    </p:spTree>
  </p:cSld>
  <p:clrMapOvr>
    <a:masterClrMapping/>
  </p:clrMapOvr>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2" name="Rectangle 2"/>
          <p:cNvSpPr>
            <a:spLocks noGrp="1" noChangeArrowheads="1"/>
          </p:cNvSpPr>
          <p:nvPr>
            <p:ph type="title" idx="4294967295"/>
          </p:nvPr>
        </p:nvSpPr>
        <p:spPr>
          <a:xfrm>
            <a:off x="-1" y="448519"/>
            <a:ext cx="11983453" cy="1143000"/>
          </a:xfrm>
          <a:prstGeom prst="rect">
            <a:avLst/>
          </a:prstGeom>
        </p:spPr>
        <p:txBody>
          <a:bodyPr/>
          <a:lstStyle/>
          <a:p>
            <a:pPr algn="ctr"/>
            <a:r>
              <a:rPr lang="en-US" altLang="zh-CN" dirty="0"/>
              <a:t>DHCP:  </a:t>
            </a:r>
            <a:r>
              <a:rPr lang="zh-CN" altLang="en-US" dirty="0"/>
              <a:t>不仅获得</a:t>
            </a:r>
            <a:r>
              <a:rPr lang="en-US" altLang="zh-CN" dirty="0"/>
              <a:t>IP</a:t>
            </a:r>
            <a:r>
              <a:rPr lang="zh-CN" altLang="en-US" dirty="0"/>
              <a:t>地址</a:t>
            </a:r>
            <a:endParaRPr lang="en-US" altLang="zh-CN" dirty="0"/>
          </a:p>
        </p:txBody>
      </p:sp>
      <p:sp>
        <p:nvSpPr>
          <p:cNvPr id="89093" name="Rectangle 3"/>
          <p:cNvSpPr>
            <a:spLocks noGrp="1" noChangeArrowheads="1"/>
          </p:cNvSpPr>
          <p:nvPr>
            <p:ph type="body" idx="4294967295"/>
          </p:nvPr>
        </p:nvSpPr>
        <p:spPr>
          <a:xfrm>
            <a:off x="938463" y="1407694"/>
            <a:ext cx="10363200" cy="4648200"/>
          </a:xfrm>
          <a:prstGeom prst="rect">
            <a:avLst/>
          </a:prstGeom>
        </p:spPr>
        <p:txBody>
          <a:bodyPr/>
          <a:lstStyle/>
          <a:p>
            <a:pPr>
              <a:lnSpc>
                <a:spcPct val="125000"/>
              </a:lnSpc>
              <a:spcBef>
                <a:spcPts val="600"/>
              </a:spcBef>
              <a:buFont typeface="Wingdings" panose="05000000000000000000" pitchFamily="2" charset="2"/>
              <a:buChar char="l"/>
            </a:pPr>
            <a:r>
              <a:rPr lang="en-US" altLang="zh-CN" sz="2400" dirty="0">
                <a:latin typeface="+mn-ea"/>
              </a:rPr>
              <a:t> DHCP</a:t>
            </a:r>
            <a:r>
              <a:rPr lang="zh-CN" altLang="en-US" sz="2400" dirty="0">
                <a:latin typeface="+mn-ea"/>
              </a:rPr>
              <a:t>分配的不仅仅是</a:t>
            </a:r>
            <a:r>
              <a:rPr lang="en-US" altLang="zh-CN" sz="2400" dirty="0">
                <a:latin typeface="+mn-ea"/>
              </a:rPr>
              <a:t>IP</a:t>
            </a:r>
            <a:r>
              <a:rPr lang="zh-CN" altLang="en-US" sz="2400" dirty="0">
                <a:latin typeface="+mn-ea"/>
              </a:rPr>
              <a:t>地址，还可分配：</a:t>
            </a:r>
            <a:endParaRPr lang="en-US" altLang="zh-CN" sz="2400" dirty="0">
              <a:latin typeface="+mn-ea"/>
            </a:endParaRPr>
          </a:p>
          <a:p>
            <a:pPr lvl="1">
              <a:lnSpc>
                <a:spcPct val="125000"/>
              </a:lnSpc>
              <a:spcBef>
                <a:spcPts val="600"/>
              </a:spcBef>
            </a:pPr>
            <a:r>
              <a:rPr lang="zh-CN" altLang="en-US" sz="2000" dirty="0">
                <a:latin typeface="+mn-ea"/>
              </a:rPr>
              <a:t>客户的第一跳路由器的地址（网关）</a:t>
            </a:r>
            <a:endParaRPr lang="en-US" altLang="zh-CN" sz="2000" dirty="0">
              <a:latin typeface="+mn-ea"/>
            </a:endParaRPr>
          </a:p>
          <a:p>
            <a:pPr lvl="1">
              <a:lnSpc>
                <a:spcPct val="125000"/>
              </a:lnSpc>
              <a:spcBef>
                <a:spcPts val="600"/>
              </a:spcBef>
            </a:pPr>
            <a:r>
              <a:rPr lang="en-US" altLang="zh-CN" sz="2000" dirty="0">
                <a:latin typeface="+mn-ea"/>
              </a:rPr>
              <a:t>DNS</a:t>
            </a:r>
            <a:r>
              <a:rPr lang="zh-CN" altLang="en-US" sz="2000" dirty="0">
                <a:latin typeface="+mn-ea"/>
              </a:rPr>
              <a:t>服务器的</a:t>
            </a:r>
            <a:r>
              <a:rPr lang="en-US" altLang="zh-CN" sz="2000" dirty="0">
                <a:latin typeface="+mn-ea"/>
              </a:rPr>
              <a:t>IP</a:t>
            </a:r>
            <a:r>
              <a:rPr lang="zh-CN" altLang="en-US" sz="2000" dirty="0">
                <a:latin typeface="+mn-ea"/>
              </a:rPr>
              <a:t>地址或域名</a:t>
            </a:r>
            <a:endParaRPr lang="en-US" altLang="zh-CN" sz="2000" dirty="0">
              <a:latin typeface="+mn-ea"/>
            </a:endParaRPr>
          </a:p>
          <a:p>
            <a:pPr lvl="1">
              <a:lnSpc>
                <a:spcPct val="125000"/>
              </a:lnSpc>
              <a:spcBef>
                <a:spcPts val="600"/>
              </a:spcBef>
            </a:pPr>
            <a:r>
              <a:rPr lang="zh-CN" altLang="en-US" sz="2000" dirty="0">
                <a:latin typeface="+mn-ea"/>
              </a:rPr>
              <a:t>子网掩码</a:t>
            </a:r>
            <a:endParaRPr lang="en-US" altLang="zh-CN" sz="2000" dirty="0">
              <a:latin typeface="+mn-ea"/>
            </a:endParaRPr>
          </a:p>
          <a:p>
            <a:pPr>
              <a:lnSpc>
                <a:spcPct val="125000"/>
              </a:lnSpc>
              <a:spcBef>
                <a:spcPts val="600"/>
              </a:spcBef>
              <a:buFont typeface="Wingdings" panose="05000000000000000000" pitchFamily="2" charset="2"/>
              <a:buChar char="l"/>
            </a:pPr>
            <a:r>
              <a:rPr lang="en-US" altLang="zh-CN" sz="2400" dirty="0">
                <a:latin typeface="+mn-ea"/>
              </a:rPr>
              <a:t> </a:t>
            </a:r>
            <a:r>
              <a:rPr lang="en-US" altLang="zh-CN" sz="2400" dirty="0">
                <a:solidFill>
                  <a:srgbClr val="FF0000"/>
                </a:solidFill>
                <a:latin typeface="+mn-ea"/>
              </a:rPr>
              <a:t>DHCP</a:t>
            </a:r>
            <a:r>
              <a:rPr lang="zh-CN" altLang="en-US" sz="2400" dirty="0">
                <a:solidFill>
                  <a:srgbClr val="FF0000"/>
                </a:solidFill>
                <a:latin typeface="+mn-ea"/>
              </a:rPr>
              <a:t>是应用层</a:t>
            </a:r>
            <a:r>
              <a:rPr lang="zh-CN" altLang="en-US" sz="2400" dirty="0" smtClean="0">
                <a:solidFill>
                  <a:srgbClr val="FF0000"/>
                </a:solidFill>
                <a:latin typeface="+mn-ea"/>
              </a:rPr>
              <a:t>协议</a:t>
            </a:r>
            <a:endParaRPr lang="en-US" altLang="zh-CN" sz="2400" dirty="0" smtClean="0">
              <a:solidFill>
                <a:srgbClr val="FF0000"/>
              </a:solidFill>
              <a:latin typeface="+mn-ea"/>
            </a:endParaRPr>
          </a:p>
          <a:p>
            <a:pPr lvl="1"/>
            <a:r>
              <a:rPr lang="zh-CN" altLang="en-US" sz="2000" dirty="0" smtClean="0">
                <a:latin typeface="微软雅黑" panose="020B0503020204020204" pitchFamily="34" charset="-122"/>
                <a:ea typeface="微软雅黑" panose="020B0503020204020204" pitchFamily="34" charset="-122"/>
              </a:rPr>
              <a:t>请求</a:t>
            </a:r>
            <a:r>
              <a:rPr lang="zh-CN" altLang="en-US" sz="2000" dirty="0">
                <a:latin typeface="微软雅黑" panose="020B0503020204020204" pitchFamily="34" charset="-122"/>
                <a:ea typeface="微软雅黑" panose="020B0503020204020204" pitchFamily="34" charset="-122"/>
              </a:rPr>
              <a:t>报文封装到</a:t>
            </a:r>
            <a:r>
              <a:rPr lang="en-US" altLang="zh-CN" sz="2000" dirty="0">
                <a:latin typeface="微软雅黑" panose="020B0503020204020204" pitchFamily="34" charset="-122"/>
                <a:ea typeface="微软雅黑" panose="020B0503020204020204" pitchFamily="34" charset="-122"/>
              </a:rPr>
              <a:t>UDP</a:t>
            </a:r>
            <a:r>
              <a:rPr lang="zh-CN" altLang="en-US" sz="2000" dirty="0">
                <a:latin typeface="微软雅黑" panose="020B0503020204020204" pitchFamily="34" charset="-122"/>
                <a:ea typeface="微软雅黑" panose="020B0503020204020204" pitchFamily="34" charset="-122"/>
              </a:rPr>
              <a:t>数据报中 </a:t>
            </a:r>
            <a:endParaRPr lang="zh-CN" altLang="en-US" sz="2000" dirty="0">
              <a:latin typeface="微软雅黑" panose="020B0503020204020204" pitchFamily="34" charset="-122"/>
              <a:ea typeface="微软雅黑" panose="020B0503020204020204" pitchFamily="34" charset="-122"/>
            </a:endParaRPr>
          </a:p>
          <a:p>
            <a:pPr lvl="1"/>
            <a:r>
              <a:rPr lang="en-US" altLang="zh-CN" sz="2000" dirty="0" smtClean="0">
                <a:latin typeface="微软雅黑" panose="020B0503020204020204" pitchFamily="34" charset="-122"/>
                <a:ea typeface="微软雅黑" panose="020B0503020204020204" pitchFamily="34" charset="-122"/>
              </a:rPr>
              <a:t>IP</a:t>
            </a:r>
            <a:r>
              <a:rPr lang="zh-CN" altLang="en-US" sz="2000" dirty="0">
                <a:latin typeface="微软雅黑" panose="020B0503020204020204" pitchFamily="34" charset="-122"/>
                <a:ea typeface="微软雅黑" panose="020B0503020204020204" pitchFamily="34" charset="-122"/>
              </a:rPr>
              <a:t>广播 </a:t>
            </a:r>
            <a:endParaRPr lang="zh-CN" altLang="en-US" sz="2000" dirty="0">
              <a:latin typeface="微软雅黑" panose="020B0503020204020204" pitchFamily="34" charset="-122"/>
              <a:ea typeface="微软雅黑" panose="020B0503020204020204" pitchFamily="34" charset="-122"/>
            </a:endParaRPr>
          </a:p>
          <a:p>
            <a:pPr lvl="1"/>
            <a:r>
              <a:rPr lang="zh-CN" altLang="en-US" sz="2000" dirty="0">
                <a:latin typeface="微软雅黑" panose="020B0503020204020204" pitchFamily="34" charset="-122"/>
                <a:ea typeface="微软雅黑" panose="020B0503020204020204" pitchFamily="34" charset="-122"/>
              </a:rPr>
              <a:t>链路层广播 </a:t>
            </a:r>
            <a:endParaRPr lang="en-US" altLang="zh-CN" sz="2000" dirty="0" smtClean="0">
              <a:latin typeface="微软雅黑" panose="020B0503020204020204" pitchFamily="34" charset="-122"/>
              <a:ea typeface="微软雅黑" panose="020B0503020204020204" pitchFamily="34" charset="-122"/>
            </a:endParaRPr>
          </a:p>
          <a:p>
            <a:pPr marL="457200" lvl="1" indent="0">
              <a:buNone/>
            </a:pPr>
            <a:r>
              <a:rPr lang="en-US" altLang="zh-CN" sz="2000" dirty="0" smtClean="0">
                <a:latin typeface="微软雅黑" panose="020B0503020204020204" pitchFamily="34" charset="-122"/>
                <a:ea typeface="微软雅黑" panose="020B0503020204020204" pitchFamily="34" charset="-122"/>
              </a:rPr>
              <a:t>(</a:t>
            </a:r>
            <a:r>
              <a:rPr lang="en-US" altLang="zh-CN" sz="2000" dirty="0">
                <a:latin typeface="微软雅黑" panose="020B0503020204020204" pitchFamily="34" charset="-122"/>
                <a:ea typeface="微软雅黑" panose="020B0503020204020204" pitchFamily="34" charset="-122"/>
              </a:rPr>
              <a:t>e.g. </a:t>
            </a:r>
            <a:r>
              <a:rPr lang="zh-CN" altLang="en-US" sz="2000" dirty="0">
                <a:latin typeface="微软雅黑" panose="020B0503020204020204" pitchFamily="34" charset="-122"/>
                <a:ea typeface="微软雅黑" panose="020B0503020204020204" pitchFamily="34" charset="-122"/>
              </a:rPr>
              <a:t>以太网广播</a:t>
            </a:r>
            <a:r>
              <a:rPr lang="en-US" altLang="zh-CN" sz="2000" dirty="0">
                <a:latin typeface="微软雅黑" panose="020B0503020204020204" pitchFamily="34" charset="-122"/>
                <a:ea typeface="微软雅黑" panose="020B0503020204020204" pitchFamily="34" charset="-122"/>
              </a:rPr>
              <a:t>) </a:t>
            </a:r>
            <a:endParaRPr lang="zh-CN" altLang="en-US" sz="2000" dirty="0">
              <a:latin typeface="微软雅黑" panose="020B0503020204020204" pitchFamily="34" charset="-122"/>
              <a:ea typeface="微软雅黑" panose="020B0503020204020204" pitchFamily="34" charset="-122"/>
            </a:endParaRPr>
          </a:p>
          <a:p>
            <a:endParaRPr lang="zh-CN" altLang="en-US" dirty="0"/>
          </a:p>
          <a:p>
            <a:endParaRPr lang="zh-CN" altLang="en-US" dirty="0"/>
          </a:p>
          <a:p>
            <a:pPr>
              <a:lnSpc>
                <a:spcPct val="125000"/>
              </a:lnSpc>
              <a:spcBef>
                <a:spcPts val="600"/>
              </a:spcBef>
              <a:buFont typeface="Wingdings" panose="05000000000000000000" pitchFamily="2" charset="2"/>
              <a:buChar char="l"/>
            </a:pPr>
            <a:endParaRPr lang="en-US" altLang="zh-CN" sz="2400" dirty="0">
              <a:solidFill>
                <a:srgbClr val="FF0000"/>
              </a:solidFill>
              <a:latin typeface="+mn-ea"/>
            </a:endParaRPr>
          </a:p>
        </p:txBody>
      </p:sp>
      <p:pic>
        <p:nvPicPr>
          <p:cNvPr id="2" name="图片 1"/>
          <p:cNvPicPr>
            <a:picLocks noChangeAspect="1"/>
          </p:cNvPicPr>
          <p:nvPr/>
        </p:nvPicPr>
        <p:blipFill>
          <a:blip r:embed="rId1"/>
          <a:stretch>
            <a:fillRect/>
          </a:stretch>
        </p:blipFill>
        <p:spPr>
          <a:xfrm>
            <a:off x="6505944" y="2132085"/>
            <a:ext cx="5019048" cy="3923809"/>
          </a:xfrm>
          <a:prstGeom prst="rect">
            <a:avLst/>
          </a:prstGeom>
        </p:spPr>
      </p:pic>
    </p:spTree>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Freeform 2"/>
          <p:cNvSpPr/>
          <p:nvPr/>
        </p:nvSpPr>
        <p:spPr bwMode="auto">
          <a:xfrm>
            <a:off x="283633" y="3757613"/>
            <a:ext cx="5113867" cy="1154112"/>
          </a:xfrm>
          <a:custGeom>
            <a:avLst/>
            <a:gdLst>
              <a:gd name="T0" fmla="*/ 2147483647 w 2416"/>
              <a:gd name="T1" fmla="*/ 2147483647 h 727"/>
              <a:gd name="T2" fmla="*/ 2147483647 w 2416"/>
              <a:gd name="T3" fmla="*/ 2147483647 h 727"/>
              <a:gd name="T4" fmla="*/ 2147483647 w 2416"/>
              <a:gd name="T5" fmla="*/ 2147483647 h 727"/>
              <a:gd name="T6" fmla="*/ 2147483647 w 2416"/>
              <a:gd name="T7" fmla="*/ 2147483647 h 727"/>
              <a:gd name="T8" fmla="*/ 2147483647 w 2416"/>
              <a:gd name="T9" fmla="*/ 2147483647 h 727"/>
              <a:gd name="T10" fmla="*/ 2147483647 w 2416"/>
              <a:gd name="T11" fmla="*/ 2147483647 h 727"/>
              <a:gd name="T12" fmla="*/ 2147483647 w 2416"/>
              <a:gd name="T13" fmla="*/ 2147483647 h 727"/>
              <a:gd name="T14" fmla="*/ 2147483647 w 2416"/>
              <a:gd name="T15" fmla="*/ 2147483647 h 727"/>
              <a:gd name="T16" fmla="*/ 2147483647 w 2416"/>
              <a:gd name="T17" fmla="*/ 2147483647 h 727"/>
              <a:gd name="T18" fmla="*/ 2147483647 w 2416"/>
              <a:gd name="T19" fmla="*/ 2147483647 h 727"/>
              <a:gd name="T20" fmla="*/ 2147483647 w 2416"/>
              <a:gd name="T21" fmla="*/ 2147483647 h 727"/>
              <a:gd name="T22" fmla="*/ 2147483647 w 2416"/>
              <a:gd name="T23" fmla="*/ 0 h 727"/>
              <a:gd name="T24" fmla="*/ 2147483647 w 2416"/>
              <a:gd name="T25" fmla="*/ 2147483647 h 727"/>
              <a:gd name="T26" fmla="*/ 2147483647 w 2416"/>
              <a:gd name="T27" fmla="*/ 2147483647 h 727"/>
              <a:gd name="T28" fmla="*/ 2147483647 w 2416"/>
              <a:gd name="T29" fmla="*/ 2147483647 h 727"/>
              <a:gd name="T30" fmla="*/ 0 w 2416"/>
              <a:gd name="T31" fmla="*/ 2147483647 h 727"/>
              <a:gd name="T32" fmla="*/ 2147483647 w 2416"/>
              <a:gd name="T33" fmla="*/ 2147483647 h 727"/>
              <a:gd name="T34" fmla="*/ 2147483647 w 2416"/>
              <a:gd name="T35" fmla="*/ 2147483647 h 727"/>
              <a:gd name="T36" fmla="*/ 2147483647 w 2416"/>
              <a:gd name="T37" fmla="*/ 2147483647 h 727"/>
              <a:gd name="T38" fmla="*/ 2147483647 w 2416"/>
              <a:gd name="T39" fmla="*/ 2147483647 h 727"/>
              <a:gd name="T40" fmla="*/ 2147483647 w 2416"/>
              <a:gd name="T41" fmla="*/ 2147483647 h 727"/>
              <a:gd name="T42" fmla="*/ 2147483647 w 2416"/>
              <a:gd name="T43" fmla="*/ 2147483647 h 727"/>
              <a:gd name="T44" fmla="*/ 2147483647 w 2416"/>
              <a:gd name="T45" fmla="*/ 2147483647 h 727"/>
              <a:gd name="T46" fmla="*/ 2147483647 w 2416"/>
              <a:gd name="T47" fmla="*/ 2147483647 h 727"/>
              <a:gd name="T48" fmla="*/ 2147483647 w 2416"/>
              <a:gd name="T49" fmla="*/ 2147483647 h 727"/>
              <a:gd name="T50" fmla="*/ 2147483647 w 2416"/>
              <a:gd name="T51" fmla="*/ 2147483647 h 727"/>
              <a:gd name="T52" fmla="*/ 2147483647 w 2416"/>
              <a:gd name="T53" fmla="*/ 2147483647 h 727"/>
              <a:gd name="T54" fmla="*/ 2147483647 w 2416"/>
              <a:gd name="T55" fmla="*/ 2147483647 h 727"/>
              <a:gd name="T56" fmla="*/ 2147483647 w 2416"/>
              <a:gd name="T57" fmla="*/ 2147483647 h 727"/>
              <a:gd name="T58" fmla="*/ 2147483647 w 2416"/>
              <a:gd name="T59" fmla="*/ 2147483647 h 727"/>
              <a:gd name="T60" fmla="*/ 2147483647 w 2416"/>
              <a:gd name="T61" fmla="*/ 2147483647 h 727"/>
              <a:gd name="T62" fmla="*/ 2147483647 w 2416"/>
              <a:gd name="T63" fmla="*/ 2147483647 h 727"/>
              <a:gd name="T64" fmla="*/ 2147483647 w 2416"/>
              <a:gd name="T65" fmla="*/ 2147483647 h 727"/>
              <a:gd name="T66" fmla="*/ 2147483647 w 2416"/>
              <a:gd name="T67" fmla="*/ 2147483647 h 727"/>
              <a:gd name="T68" fmla="*/ 2147483647 w 2416"/>
              <a:gd name="T69" fmla="*/ 2147483647 h 727"/>
              <a:gd name="T70" fmla="*/ 2147483647 w 2416"/>
              <a:gd name="T71" fmla="*/ 2147483647 h 727"/>
              <a:gd name="T72" fmla="*/ 2147483647 w 2416"/>
              <a:gd name="T73" fmla="*/ 2147483647 h 727"/>
              <a:gd name="T74" fmla="*/ 2147483647 w 2416"/>
              <a:gd name="T75" fmla="*/ 2147483647 h 727"/>
              <a:gd name="T76" fmla="*/ 2147483647 w 2416"/>
              <a:gd name="T77" fmla="*/ 2147483647 h 727"/>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Lst>
            <a:ahLst/>
            <a:cxnLst>
              <a:cxn ang="T78">
                <a:pos x="T0" y="T1"/>
              </a:cxn>
              <a:cxn ang="T79">
                <a:pos x="T2" y="T3"/>
              </a:cxn>
              <a:cxn ang="T80">
                <a:pos x="T4" y="T5"/>
              </a:cxn>
              <a:cxn ang="T81">
                <a:pos x="T6" y="T7"/>
              </a:cxn>
              <a:cxn ang="T82">
                <a:pos x="T8" y="T9"/>
              </a:cxn>
              <a:cxn ang="T83">
                <a:pos x="T10" y="T11"/>
              </a:cxn>
              <a:cxn ang="T84">
                <a:pos x="T12" y="T13"/>
              </a:cxn>
              <a:cxn ang="T85">
                <a:pos x="T14" y="T15"/>
              </a:cxn>
              <a:cxn ang="T86">
                <a:pos x="T16" y="T17"/>
              </a:cxn>
              <a:cxn ang="T87">
                <a:pos x="T18" y="T19"/>
              </a:cxn>
              <a:cxn ang="T88">
                <a:pos x="T20" y="T21"/>
              </a:cxn>
              <a:cxn ang="T89">
                <a:pos x="T22" y="T23"/>
              </a:cxn>
              <a:cxn ang="T90">
                <a:pos x="T24" y="T25"/>
              </a:cxn>
              <a:cxn ang="T91">
                <a:pos x="T26" y="T27"/>
              </a:cxn>
              <a:cxn ang="T92">
                <a:pos x="T28" y="T29"/>
              </a:cxn>
              <a:cxn ang="T93">
                <a:pos x="T30" y="T31"/>
              </a:cxn>
              <a:cxn ang="T94">
                <a:pos x="T32" y="T33"/>
              </a:cxn>
              <a:cxn ang="T95">
                <a:pos x="T34" y="T35"/>
              </a:cxn>
              <a:cxn ang="T96">
                <a:pos x="T36" y="T37"/>
              </a:cxn>
              <a:cxn ang="T97">
                <a:pos x="T38" y="T39"/>
              </a:cxn>
              <a:cxn ang="T98">
                <a:pos x="T40" y="T41"/>
              </a:cxn>
              <a:cxn ang="T99">
                <a:pos x="T42" y="T43"/>
              </a:cxn>
              <a:cxn ang="T100">
                <a:pos x="T44" y="T45"/>
              </a:cxn>
              <a:cxn ang="T101">
                <a:pos x="T46" y="T47"/>
              </a:cxn>
              <a:cxn ang="T102">
                <a:pos x="T48" y="T49"/>
              </a:cxn>
              <a:cxn ang="T103">
                <a:pos x="T50" y="T51"/>
              </a:cxn>
              <a:cxn ang="T104">
                <a:pos x="T52" y="T53"/>
              </a:cxn>
              <a:cxn ang="T105">
                <a:pos x="T54" y="T55"/>
              </a:cxn>
              <a:cxn ang="T106">
                <a:pos x="T56" y="T57"/>
              </a:cxn>
              <a:cxn ang="T107">
                <a:pos x="T58" y="T59"/>
              </a:cxn>
              <a:cxn ang="T108">
                <a:pos x="T60" y="T61"/>
              </a:cxn>
              <a:cxn ang="T109">
                <a:pos x="T62" y="T63"/>
              </a:cxn>
              <a:cxn ang="T110">
                <a:pos x="T64" y="T65"/>
              </a:cxn>
              <a:cxn ang="T111">
                <a:pos x="T66" y="T67"/>
              </a:cxn>
              <a:cxn ang="T112">
                <a:pos x="T68" y="T69"/>
              </a:cxn>
              <a:cxn ang="T113">
                <a:pos x="T70" y="T71"/>
              </a:cxn>
              <a:cxn ang="T114">
                <a:pos x="T72" y="T73"/>
              </a:cxn>
              <a:cxn ang="T115">
                <a:pos x="T74" y="T75"/>
              </a:cxn>
              <a:cxn ang="T116">
                <a:pos x="T76" y="T77"/>
              </a:cxn>
            </a:cxnLst>
            <a:rect l="0" t="0" r="r" b="b"/>
            <a:pathLst>
              <a:path w="2416" h="727">
                <a:moveTo>
                  <a:pt x="2123" y="218"/>
                </a:moveTo>
                <a:lnTo>
                  <a:pt x="2058" y="214"/>
                </a:lnTo>
                <a:lnTo>
                  <a:pt x="1978" y="212"/>
                </a:lnTo>
                <a:lnTo>
                  <a:pt x="1887" y="211"/>
                </a:lnTo>
                <a:lnTo>
                  <a:pt x="1784" y="211"/>
                </a:lnTo>
                <a:lnTo>
                  <a:pt x="1671" y="213"/>
                </a:lnTo>
                <a:lnTo>
                  <a:pt x="1554" y="215"/>
                </a:lnTo>
                <a:lnTo>
                  <a:pt x="1305" y="220"/>
                </a:lnTo>
                <a:lnTo>
                  <a:pt x="1055" y="224"/>
                </a:lnTo>
                <a:lnTo>
                  <a:pt x="933" y="227"/>
                </a:lnTo>
                <a:lnTo>
                  <a:pt x="819" y="228"/>
                </a:lnTo>
                <a:lnTo>
                  <a:pt x="711" y="227"/>
                </a:lnTo>
                <a:lnTo>
                  <a:pt x="613" y="224"/>
                </a:lnTo>
                <a:lnTo>
                  <a:pt x="526" y="221"/>
                </a:lnTo>
                <a:lnTo>
                  <a:pt x="454" y="216"/>
                </a:lnTo>
                <a:lnTo>
                  <a:pt x="394" y="208"/>
                </a:lnTo>
                <a:lnTo>
                  <a:pt x="340" y="195"/>
                </a:lnTo>
                <a:lnTo>
                  <a:pt x="294" y="178"/>
                </a:lnTo>
                <a:lnTo>
                  <a:pt x="254" y="160"/>
                </a:lnTo>
                <a:lnTo>
                  <a:pt x="192" y="116"/>
                </a:lnTo>
                <a:lnTo>
                  <a:pt x="146" y="73"/>
                </a:lnTo>
                <a:lnTo>
                  <a:pt x="114" y="35"/>
                </a:lnTo>
                <a:lnTo>
                  <a:pt x="91" y="8"/>
                </a:lnTo>
                <a:lnTo>
                  <a:pt x="70" y="0"/>
                </a:lnTo>
                <a:lnTo>
                  <a:pt x="60" y="5"/>
                </a:lnTo>
                <a:lnTo>
                  <a:pt x="47" y="16"/>
                </a:lnTo>
                <a:lnTo>
                  <a:pt x="35" y="37"/>
                </a:lnTo>
                <a:lnTo>
                  <a:pt x="26" y="67"/>
                </a:lnTo>
                <a:lnTo>
                  <a:pt x="17" y="106"/>
                </a:lnTo>
                <a:lnTo>
                  <a:pt x="10" y="150"/>
                </a:lnTo>
                <a:lnTo>
                  <a:pt x="2" y="254"/>
                </a:lnTo>
                <a:lnTo>
                  <a:pt x="0" y="370"/>
                </a:lnTo>
                <a:lnTo>
                  <a:pt x="4" y="484"/>
                </a:lnTo>
                <a:lnTo>
                  <a:pt x="13" y="587"/>
                </a:lnTo>
                <a:lnTo>
                  <a:pt x="20" y="630"/>
                </a:lnTo>
                <a:lnTo>
                  <a:pt x="28" y="668"/>
                </a:lnTo>
                <a:lnTo>
                  <a:pt x="37" y="696"/>
                </a:lnTo>
                <a:lnTo>
                  <a:pt x="47" y="715"/>
                </a:lnTo>
                <a:lnTo>
                  <a:pt x="58" y="724"/>
                </a:lnTo>
                <a:lnTo>
                  <a:pt x="65" y="726"/>
                </a:lnTo>
                <a:lnTo>
                  <a:pt x="71" y="722"/>
                </a:lnTo>
                <a:lnTo>
                  <a:pt x="76" y="712"/>
                </a:lnTo>
                <a:lnTo>
                  <a:pt x="89" y="679"/>
                </a:lnTo>
                <a:lnTo>
                  <a:pt x="109" y="631"/>
                </a:lnTo>
                <a:lnTo>
                  <a:pt x="144" y="579"/>
                </a:lnTo>
                <a:lnTo>
                  <a:pt x="169" y="553"/>
                </a:lnTo>
                <a:lnTo>
                  <a:pt x="201" y="527"/>
                </a:lnTo>
                <a:lnTo>
                  <a:pt x="239" y="504"/>
                </a:lnTo>
                <a:lnTo>
                  <a:pt x="284" y="483"/>
                </a:lnTo>
                <a:lnTo>
                  <a:pt x="340" y="466"/>
                </a:lnTo>
                <a:lnTo>
                  <a:pt x="404" y="452"/>
                </a:lnTo>
                <a:lnTo>
                  <a:pt x="482" y="443"/>
                </a:lnTo>
                <a:lnTo>
                  <a:pt x="578" y="435"/>
                </a:lnTo>
                <a:lnTo>
                  <a:pt x="689" y="428"/>
                </a:lnTo>
                <a:lnTo>
                  <a:pt x="811" y="423"/>
                </a:lnTo>
                <a:lnTo>
                  <a:pt x="943" y="418"/>
                </a:lnTo>
                <a:lnTo>
                  <a:pt x="1081" y="415"/>
                </a:lnTo>
                <a:lnTo>
                  <a:pt x="1368" y="410"/>
                </a:lnTo>
                <a:lnTo>
                  <a:pt x="1651" y="406"/>
                </a:lnTo>
                <a:lnTo>
                  <a:pt x="1785" y="403"/>
                </a:lnTo>
                <a:lnTo>
                  <a:pt x="1909" y="400"/>
                </a:lnTo>
                <a:lnTo>
                  <a:pt x="2023" y="397"/>
                </a:lnTo>
                <a:lnTo>
                  <a:pt x="2122" y="392"/>
                </a:lnTo>
                <a:lnTo>
                  <a:pt x="2205" y="386"/>
                </a:lnTo>
                <a:lnTo>
                  <a:pt x="2269" y="380"/>
                </a:lnTo>
                <a:lnTo>
                  <a:pt x="2317" y="373"/>
                </a:lnTo>
                <a:lnTo>
                  <a:pt x="2355" y="364"/>
                </a:lnTo>
                <a:lnTo>
                  <a:pt x="2383" y="354"/>
                </a:lnTo>
                <a:lnTo>
                  <a:pt x="2403" y="344"/>
                </a:lnTo>
                <a:lnTo>
                  <a:pt x="2413" y="333"/>
                </a:lnTo>
                <a:lnTo>
                  <a:pt x="2415" y="321"/>
                </a:lnTo>
                <a:lnTo>
                  <a:pt x="2410" y="309"/>
                </a:lnTo>
                <a:lnTo>
                  <a:pt x="2398" y="298"/>
                </a:lnTo>
                <a:lnTo>
                  <a:pt x="2379" y="286"/>
                </a:lnTo>
                <a:lnTo>
                  <a:pt x="2355" y="274"/>
                </a:lnTo>
                <a:lnTo>
                  <a:pt x="2293" y="252"/>
                </a:lnTo>
                <a:lnTo>
                  <a:pt x="2213" y="234"/>
                </a:lnTo>
                <a:lnTo>
                  <a:pt x="2123" y="218"/>
                </a:lnTo>
              </a:path>
            </a:pathLst>
          </a:custGeom>
          <a:gradFill rotWithShape="0">
            <a:gsLst>
              <a:gs pos="0">
                <a:srgbClr val="FFFFFF"/>
              </a:gs>
              <a:gs pos="100000">
                <a:srgbClr val="66CCFF"/>
              </a:gs>
            </a:gsLst>
            <a:lin ang="0" scaled="1"/>
          </a:gra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24" name="Rectangle 3"/>
          <p:cNvSpPr>
            <a:spLocks noGrp="1" noChangeArrowheads="1"/>
          </p:cNvSpPr>
          <p:nvPr>
            <p:ph type="title" sz="quarter" idx="4294967295"/>
          </p:nvPr>
        </p:nvSpPr>
        <p:spPr>
          <a:xfrm>
            <a:off x="283233" y="292894"/>
            <a:ext cx="11531600" cy="1143000"/>
          </a:xfrm>
          <a:prstGeom prst="rect">
            <a:avLst/>
          </a:prstGeom>
          <a:noFill/>
        </p:spPr>
        <p:txBody>
          <a:bodyPr/>
          <a:lstStyle/>
          <a:p>
            <a:pPr algn="ctr"/>
            <a:r>
              <a:rPr lang="en-US" altLang="zh-CN" dirty="0"/>
              <a:t>NAT: </a:t>
            </a:r>
            <a:r>
              <a:rPr lang="zh-CN" altLang="en-US" dirty="0"/>
              <a:t>网络地址转换</a:t>
            </a:r>
            <a:endParaRPr lang="zh-CN" altLang="en-US" dirty="0"/>
          </a:p>
        </p:txBody>
      </p:sp>
      <p:sp>
        <p:nvSpPr>
          <p:cNvPr id="5125" name="Freeform 4"/>
          <p:cNvSpPr/>
          <p:nvPr/>
        </p:nvSpPr>
        <p:spPr bwMode="auto">
          <a:xfrm>
            <a:off x="6182784" y="2935289"/>
            <a:ext cx="4764616" cy="2630487"/>
          </a:xfrm>
          <a:custGeom>
            <a:avLst/>
            <a:gdLst>
              <a:gd name="T0" fmla="*/ 2147483647 w 2251"/>
              <a:gd name="T1" fmla="*/ 2147483647 h 1657"/>
              <a:gd name="T2" fmla="*/ 2147483647 w 2251"/>
              <a:gd name="T3" fmla="*/ 2147483647 h 1657"/>
              <a:gd name="T4" fmla="*/ 2147483647 w 2251"/>
              <a:gd name="T5" fmla="*/ 2147483647 h 1657"/>
              <a:gd name="T6" fmla="*/ 2147483647 w 2251"/>
              <a:gd name="T7" fmla="*/ 2147483647 h 1657"/>
              <a:gd name="T8" fmla="*/ 2147483647 w 2251"/>
              <a:gd name="T9" fmla="*/ 2147483647 h 1657"/>
              <a:gd name="T10" fmla="*/ 2147483647 w 2251"/>
              <a:gd name="T11" fmla="*/ 2147483647 h 1657"/>
              <a:gd name="T12" fmla="*/ 2147483647 w 2251"/>
              <a:gd name="T13" fmla="*/ 2147483647 h 1657"/>
              <a:gd name="T14" fmla="*/ 2147483647 w 2251"/>
              <a:gd name="T15" fmla="*/ 2147483647 h 1657"/>
              <a:gd name="T16" fmla="*/ 2147483647 w 2251"/>
              <a:gd name="T17" fmla="*/ 2147483647 h 1657"/>
              <a:gd name="T18" fmla="*/ 2147483647 w 2251"/>
              <a:gd name="T19" fmla="*/ 2147483647 h 1657"/>
              <a:gd name="T20" fmla="*/ 2147483647 w 2251"/>
              <a:gd name="T21" fmla="*/ 2147483647 h 1657"/>
              <a:gd name="T22" fmla="*/ 2147483647 w 2251"/>
              <a:gd name="T23" fmla="*/ 2147483647 h 1657"/>
              <a:gd name="T24" fmla="*/ 2147483647 w 2251"/>
              <a:gd name="T25" fmla="*/ 2147483647 h 1657"/>
              <a:gd name="T26" fmla="*/ 2147483647 w 2251"/>
              <a:gd name="T27" fmla="*/ 2147483647 h 1657"/>
              <a:gd name="T28" fmla="*/ 2147483647 w 2251"/>
              <a:gd name="T29" fmla="*/ 2147483647 h 1657"/>
              <a:gd name="T30" fmla="*/ 2147483647 w 2251"/>
              <a:gd name="T31" fmla="*/ 0 h 1657"/>
              <a:gd name="T32" fmla="*/ 2147483647 w 2251"/>
              <a:gd name="T33" fmla="*/ 2147483647 h 1657"/>
              <a:gd name="T34" fmla="*/ 2147483647 w 2251"/>
              <a:gd name="T35" fmla="*/ 2147483647 h 1657"/>
              <a:gd name="T36" fmla="*/ 2147483647 w 2251"/>
              <a:gd name="T37" fmla="*/ 2147483647 h 1657"/>
              <a:gd name="T38" fmla="*/ 2147483647 w 2251"/>
              <a:gd name="T39" fmla="*/ 2147483647 h 1657"/>
              <a:gd name="T40" fmla="*/ 2147483647 w 2251"/>
              <a:gd name="T41" fmla="*/ 2147483647 h 1657"/>
              <a:gd name="T42" fmla="*/ 2147483647 w 2251"/>
              <a:gd name="T43" fmla="*/ 2147483647 h 1657"/>
              <a:gd name="T44" fmla="*/ 2147483647 w 2251"/>
              <a:gd name="T45" fmla="*/ 2147483647 h 1657"/>
              <a:gd name="T46" fmla="*/ 2147483647 w 2251"/>
              <a:gd name="T47" fmla="*/ 2147483647 h 1657"/>
              <a:gd name="T48" fmla="*/ 2147483647 w 2251"/>
              <a:gd name="T49" fmla="*/ 2147483647 h 1657"/>
              <a:gd name="T50" fmla="*/ 2147483647 w 2251"/>
              <a:gd name="T51" fmla="*/ 2147483647 h 1657"/>
              <a:gd name="T52" fmla="*/ 2147483647 w 2251"/>
              <a:gd name="T53" fmla="*/ 2147483647 h 1657"/>
              <a:gd name="T54" fmla="*/ 2147483647 w 2251"/>
              <a:gd name="T55" fmla="*/ 2147483647 h 1657"/>
              <a:gd name="T56" fmla="*/ 2147483647 w 2251"/>
              <a:gd name="T57" fmla="*/ 2147483647 h 1657"/>
              <a:gd name="T58" fmla="*/ 2147483647 w 2251"/>
              <a:gd name="T59" fmla="*/ 2147483647 h 1657"/>
              <a:gd name="T60" fmla="*/ 2147483647 w 2251"/>
              <a:gd name="T61" fmla="*/ 2147483647 h 1657"/>
              <a:gd name="T62" fmla="*/ 2147483647 w 2251"/>
              <a:gd name="T63" fmla="*/ 2147483647 h 1657"/>
              <a:gd name="T64" fmla="*/ 2147483647 w 2251"/>
              <a:gd name="T65" fmla="*/ 2147483647 h 1657"/>
              <a:gd name="T66" fmla="*/ 2147483647 w 2251"/>
              <a:gd name="T67" fmla="*/ 2147483647 h 1657"/>
              <a:gd name="T68" fmla="*/ 2147483647 w 2251"/>
              <a:gd name="T69" fmla="*/ 2147483647 h 1657"/>
              <a:gd name="T70" fmla="*/ 2147483647 w 2251"/>
              <a:gd name="T71" fmla="*/ 2147483647 h 1657"/>
              <a:gd name="T72" fmla="*/ 2147483647 w 2251"/>
              <a:gd name="T73" fmla="*/ 2147483647 h 1657"/>
              <a:gd name="T74" fmla="*/ 2147483647 w 2251"/>
              <a:gd name="T75" fmla="*/ 2147483647 h 1657"/>
              <a:gd name="T76" fmla="*/ 2147483647 w 2251"/>
              <a:gd name="T77" fmla="*/ 2147483647 h 1657"/>
              <a:gd name="T78" fmla="*/ 2147483647 w 2251"/>
              <a:gd name="T79" fmla="*/ 2147483647 h 1657"/>
              <a:gd name="T80" fmla="*/ 2147483647 w 2251"/>
              <a:gd name="T81" fmla="*/ 2147483647 h 1657"/>
              <a:gd name="T82" fmla="*/ 2147483647 w 2251"/>
              <a:gd name="T83" fmla="*/ 2147483647 h 1657"/>
              <a:gd name="T84" fmla="*/ 2147483647 w 2251"/>
              <a:gd name="T85" fmla="*/ 2147483647 h 1657"/>
              <a:gd name="T86" fmla="*/ 2147483647 w 2251"/>
              <a:gd name="T87" fmla="*/ 2147483647 h 1657"/>
              <a:gd name="T88" fmla="*/ 2147483647 w 2251"/>
              <a:gd name="T89" fmla="*/ 2147483647 h 1657"/>
              <a:gd name="T90" fmla="*/ 2147483647 w 2251"/>
              <a:gd name="T91" fmla="*/ 2147483647 h 1657"/>
              <a:gd name="T92" fmla="*/ 0 w 2251"/>
              <a:gd name="T93" fmla="*/ 2147483647 h 1657"/>
              <a:gd name="T94" fmla="*/ 2147483647 w 2251"/>
              <a:gd name="T95" fmla="*/ 2147483647 h 1657"/>
              <a:gd name="T96" fmla="*/ 2147483647 w 2251"/>
              <a:gd name="T97" fmla="*/ 2147483647 h 1657"/>
              <a:gd name="T98" fmla="*/ 2147483647 w 2251"/>
              <a:gd name="T99" fmla="*/ 2147483647 h 1657"/>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Lst>
            <a:ahLst/>
            <a:cxnLst>
              <a:cxn ang="T100">
                <a:pos x="T0" y="T1"/>
              </a:cxn>
              <a:cxn ang="T101">
                <a:pos x="T2" y="T3"/>
              </a:cxn>
              <a:cxn ang="T102">
                <a:pos x="T4" y="T5"/>
              </a:cxn>
              <a:cxn ang="T103">
                <a:pos x="T6" y="T7"/>
              </a:cxn>
              <a:cxn ang="T104">
                <a:pos x="T8" y="T9"/>
              </a:cxn>
              <a:cxn ang="T105">
                <a:pos x="T10" y="T11"/>
              </a:cxn>
              <a:cxn ang="T106">
                <a:pos x="T12" y="T13"/>
              </a:cxn>
              <a:cxn ang="T107">
                <a:pos x="T14" y="T15"/>
              </a:cxn>
              <a:cxn ang="T108">
                <a:pos x="T16" y="T17"/>
              </a:cxn>
              <a:cxn ang="T109">
                <a:pos x="T18" y="T19"/>
              </a:cxn>
              <a:cxn ang="T110">
                <a:pos x="T20" y="T21"/>
              </a:cxn>
              <a:cxn ang="T111">
                <a:pos x="T22" y="T23"/>
              </a:cxn>
              <a:cxn ang="T112">
                <a:pos x="T24" y="T25"/>
              </a:cxn>
              <a:cxn ang="T113">
                <a:pos x="T26" y="T27"/>
              </a:cxn>
              <a:cxn ang="T114">
                <a:pos x="T28" y="T29"/>
              </a:cxn>
              <a:cxn ang="T115">
                <a:pos x="T30" y="T31"/>
              </a:cxn>
              <a:cxn ang="T116">
                <a:pos x="T32" y="T33"/>
              </a:cxn>
              <a:cxn ang="T117">
                <a:pos x="T34" y="T35"/>
              </a:cxn>
              <a:cxn ang="T118">
                <a:pos x="T36" y="T37"/>
              </a:cxn>
              <a:cxn ang="T119">
                <a:pos x="T38" y="T39"/>
              </a:cxn>
              <a:cxn ang="T120">
                <a:pos x="T40" y="T41"/>
              </a:cxn>
              <a:cxn ang="T121">
                <a:pos x="T42" y="T43"/>
              </a:cxn>
              <a:cxn ang="T122">
                <a:pos x="T44" y="T45"/>
              </a:cxn>
              <a:cxn ang="T123">
                <a:pos x="T46" y="T47"/>
              </a:cxn>
              <a:cxn ang="T124">
                <a:pos x="T48" y="T49"/>
              </a:cxn>
              <a:cxn ang="T125">
                <a:pos x="T50" y="T51"/>
              </a:cxn>
              <a:cxn ang="T126">
                <a:pos x="T52" y="T53"/>
              </a:cxn>
              <a:cxn ang="T127">
                <a:pos x="T54" y="T55"/>
              </a:cxn>
              <a:cxn ang="T128">
                <a:pos x="T56" y="T57"/>
              </a:cxn>
              <a:cxn ang="T129">
                <a:pos x="T58" y="T59"/>
              </a:cxn>
              <a:cxn ang="T130">
                <a:pos x="T60" y="T61"/>
              </a:cxn>
              <a:cxn ang="T131">
                <a:pos x="T62" y="T63"/>
              </a:cxn>
              <a:cxn ang="T132">
                <a:pos x="T64" y="T65"/>
              </a:cxn>
              <a:cxn ang="T133">
                <a:pos x="T66" y="T67"/>
              </a:cxn>
              <a:cxn ang="T134">
                <a:pos x="T68" y="T69"/>
              </a:cxn>
              <a:cxn ang="T135">
                <a:pos x="T70" y="T71"/>
              </a:cxn>
              <a:cxn ang="T136">
                <a:pos x="T72" y="T73"/>
              </a:cxn>
              <a:cxn ang="T137">
                <a:pos x="T74" y="T75"/>
              </a:cxn>
              <a:cxn ang="T138">
                <a:pos x="T76" y="T77"/>
              </a:cxn>
              <a:cxn ang="T139">
                <a:pos x="T78" y="T79"/>
              </a:cxn>
              <a:cxn ang="T140">
                <a:pos x="T80" y="T81"/>
              </a:cxn>
              <a:cxn ang="T141">
                <a:pos x="T82" y="T83"/>
              </a:cxn>
              <a:cxn ang="T142">
                <a:pos x="T84" y="T85"/>
              </a:cxn>
              <a:cxn ang="T143">
                <a:pos x="T86" y="T87"/>
              </a:cxn>
              <a:cxn ang="T144">
                <a:pos x="T88" y="T89"/>
              </a:cxn>
              <a:cxn ang="T145">
                <a:pos x="T90" y="T91"/>
              </a:cxn>
              <a:cxn ang="T146">
                <a:pos x="T92" y="T93"/>
              </a:cxn>
              <a:cxn ang="T147">
                <a:pos x="T94" y="T95"/>
              </a:cxn>
              <a:cxn ang="T148">
                <a:pos x="T96" y="T97"/>
              </a:cxn>
              <a:cxn ang="T149">
                <a:pos x="T98" y="T99"/>
              </a:cxn>
            </a:cxnLst>
            <a:rect l="0" t="0" r="r" b="b"/>
            <a:pathLst>
              <a:path w="2251" h="1657">
                <a:moveTo>
                  <a:pt x="243" y="754"/>
                </a:moveTo>
                <a:lnTo>
                  <a:pt x="294" y="749"/>
                </a:lnTo>
                <a:lnTo>
                  <a:pt x="358" y="747"/>
                </a:lnTo>
                <a:lnTo>
                  <a:pt x="432" y="746"/>
                </a:lnTo>
                <a:lnTo>
                  <a:pt x="514" y="748"/>
                </a:lnTo>
                <a:lnTo>
                  <a:pt x="603" y="750"/>
                </a:lnTo>
                <a:lnTo>
                  <a:pt x="697" y="754"/>
                </a:lnTo>
                <a:lnTo>
                  <a:pt x="895" y="760"/>
                </a:lnTo>
                <a:lnTo>
                  <a:pt x="1092" y="764"/>
                </a:lnTo>
                <a:lnTo>
                  <a:pt x="1186" y="764"/>
                </a:lnTo>
                <a:lnTo>
                  <a:pt x="1276" y="761"/>
                </a:lnTo>
                <a:lnTo>
                  <a:pt x="1358" y="757"/>
                </a:lnTo>
                <a:lnTo>
                  <a:pt x="1431" y="750"/>
                </a:lnTo>
                <a:lnTo>
                  <a:pt x="1494" y="739"/>
                </a:lnTo>
                <a:lnTo>
                  <a:pt x="1545" y="725"/>
                </a:lnTo>
                <a:lnTo>
                  <a:pt x="1585" y="706"/>
                </a:lnTo>
                <a:lnTo>
                  <a:pt x="1616" y="682"/>
                </a:lnTo>
                <a:lnTo>
                  <a:pt x="1639" y="656"/>
                </a:lnTo>
                <a:lnTo>
                  <a:pt x="1655" y="626"/>
                </a:lnTo>
                <a:lnTo>
                  <a:pt x="1666" y="594"/>
                </a:lnTo>
                <a:lnTo>
                  <a:pt x="1671" y="559"/>
                </a:lnTo>
                <a:lnTo>
                  <a:pt x="1671" y="485"/>
                </a:lnTo>
                <a:lnTo>
                  <a:pt x="1664" y="411"/>
                </a:lnTo>
                <a:lnTo>
                  <a:pt x="1655" y="339"/>
                </a:lnTo>
                <a:lnTo>
                  <a:pt x="1654" y="275"/>
                </a:lnTo>
                <a:lnTo>
                  <a:pt x="1667" y="222"/>
                </a:lnTo>
                <a:lnTo>
                  <a:pt x="1723" y="138"/>
                </a:lnTo>
                <a:lnTo>
                  <a:pt x="1789" y="69"/>
                </a:lnTo>
                <a:lnTo>
                  <a:pt x="1823" y="43"/>
                </a:lnTo>
                <a:lnTo>
                  <a:pt x="1858" y="22"/>
                </a:lnTo>
                <a:lnTo>
                  <a:pt x="1892" y="7"/>
                </a:lnTo>
                <a:lnTo>
                  <a:pt x="1924" y="0"/>
                </a:lnTo>
                <a:lnTo>
                  <a:pt x="1988" y="2"/>
                </a:lnTo>
                <a:lnTo>
                  <a:pt x="2021" y="11"/>
                </a:lnTo>
                <a:lnTo>
                  <a:pt x="2053" y="27"/>
                </a:lnTo>
                <a:lnTo>
                  <a:pt x="2084" y="49"/>
                </a:lnTo>
                <a:lnTo>
                  <a:pt x="2113" y="81"/>
                </a:lnTo>
                <a:lnTo>
                  <a:pt x="2138" y="123"/>
                </a:lnTo>
                <a:lnTo>
                  <a:pt x="2161" y="175"/>
                </a:lnTo>
                <a:lnTo>
                  <a:pt x="2181" y="243"/>
                </a:lnTo>
                <a:lnTo>
                  <a:pt x="2198" y="327"/>
                </a:lnTo>
                <a:lnTo>
                  <a:pt x="2213" y="422"/>
                </a:lnTo>
                <a:lnTo>
                  <a:pt x="2226" y="526"/>
                </a:lnTo>
                <a:lnTo>
                  <a:pt x="2243" y="739"/>
                </a:lnTo>
                <a:lnTo>
                  <a:pt x="2248" y="840"/>
                </a:lnTo>
                <a:lnTo>
                  <a:pt x="2250" y="935"/>
                </a:lnTo>
                <a:lnTo>
                  <a:pt x="2250" y="1025"/>
                </a:lnTo>
                <a:lnTo>
                  <a:pt x="2248" y="1120"/>
                </a:lnTo>
                <a:lnTo>
                  <a:pt x="2245" y="1215"/>
                </a:lnTo>
                <a:lnTo>
                  <a:pt x="2238" y="1308"/>
                </a:lnTo>
                <a:lnTo>
                  <a:pt x="2227" y="1393"/>
                </a:lnTo>
                <a:lnTo>
                  <a:pt x="2212" y="1471"/>
                </a:lnTo>
                <a:lnTo>
                  <a:pt x="2189" y="1536"/>
                </a:lnTo>
                <a:lnTo>
                  <a:pt x="2161" y="1585"/>
                </a:lnTo>
                <a:lnTo>
                  <a:pt x="2122" y="1619"/>
                </a:lnTo>
                <a:lnTo>
                  <a:pt x="2073" y="1642"/>
                </a:lnTo>
                <a:lnTo>
                  <a:pt x="2014" y="1654"/>
                </a:lnTo>
                <a:lnTo>
                  <a:pt x="1953" y="1656"/>
                </a:lnTo>
                <a:lnTo>
                  <a:pt x="1890" y="1650"/>
                </a:lnTo>
                <a:lnTo>
                  <a:pt x="1830" y="1634"/>
                </a:lnTo>
                <a:lnTo>
                  <a:pt x="1778" y="1610"/>
                </a:lnTo>
                <a:lnTo>
                  <a:pt x="1734" y="1578"/>
                </a:lnTo>
                <a:lnTo>
                  <a:pt x="1719" y="1557"/>
                </a:lnTo>
                <a:lnTo>
                  <a:pt x="1710" y="1532"/>
                </a:lnTo>
                <a:lnTo>
                  <a:pt x="1704" y="1467"/>
                </a:lnTo>
                <a:lnTo>
                  <a:pt x="1708" y="1389"/>
                </a:lnTo>
                <a:lnTo>
                  <a:pt x="1714" y="1304"/>
                </a:lnTo>
                <a:lnTo>
                  <a:pt x="1711" y="1219"/>
                </a:lnTo>
                <a:lnTo>
                  <a:pt x="1703" y="1178"/>
                </a:lnTo>
                <a:lnTo>
                  <a:pt x="1691" y="1138"/>
                </a:lnTo>
                <a:lnTo>
                  <a:pt x="1672" y="1102"/>
                </a:lnTo>
                <a:lnTo>
                  <a:pt x="1646" y="1069"/>
                </a:lnTo>
                <a:lnTo>
                  <a:pt x="1610" y="1041"/>
                </a:lnTo>
                <a:lnTo>
                  <a:pt x="1565" y="1018"/>
                </a:lnTo>
                <a:lnTo>
                  <a:pt x="1506" y="999"/>
                </a:lnTo>
                <a:lnTo>
                  <a:pt x="1434" y="984"/>
                </a:lnTo>
                <a:lnTo>
                  <a:pt x="1349" y="971"/>
                </a:lnTo>
                <a:lnTo>
                  <a:pt x="1255" y="961"/>
                </a:lnTo>
                <a:lnTo>
                  <a:pt x="1153" y="953"/>
                </a:lnTo>
                <a:lnTo>
                  <a:pt x="1045" y="949"/>
                </a:lnTo>
                <a:lnTo>
                  <a:pt x="821" y="941"/>
                </a:lnTo>
                <a:lnTo>
                  <a:pt x="598" y="938"/>
                </a:lnTo>
                <a:lnTo>
                  <a:pt x="494" y="936"/>
                </a:lnTo>
                <a:lnTo>
                  <a:pt x="396" y="935"/>
                </a:lnTo>
                <a:lnTo>
                  <a:pt x="306" y="932"/>
                </a:lnTo>
                <a:lnTo>
                  <a:pt x="229" y="928"/>
                </a:lnTo>
                <a:lnTo>
                  <a:pt x="164" y="923"/>
                </a:lnTo>
                <a:lnTo>
                  <a:pt x="114" y="916"/>
                </a:lnTo>
                <a:lnTo>
                  <a:pt x="77" y="907"/>
                </a:lnTo>
                <a:lnTo>
                  <a:pt x="47" y="898"/>
                </a:lnTo>
                <a:lnTo>
                  <a:pt x="26" y="888"/>
                </a:lnTo>
                <a:lnTo>
                  <a:pt x="11" y="876"/>
                </a:lnTo>
                <a:lnTo>
                  <a:pt x="2" y="866"/>
                </a:lnTo>
                <a:lnTo>
                  <a:pt x="0" y="854"/>
                </a:lnTo>
                <a:lnTo>
                  <a:pt x="4" y="842"/>
                </a:lnTo>
                <a:lnTo>
                  <a:pt x="13" y="831"/>
                </a:lnTo>
                <a:lnTo>
                  <a:pt x="47" y="808"/>
                </a:lnTo>
                <a:lnTo>
                  <a:pt x="99" y="787"/>
                </a:lnTo>
                <a:lnTo>
                  <a:pt x="165" y="769"/>
                </a:lnTo>
                <a:lnTo>
                  <a:pt x="243" y="754"/>
                </a:lnTo>
              </a:path>
            </a:pathLst>
          </a:custGeom>
          <a:solidFill>
            <a:srgbClr val="66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aphicFrame>
        <p:nvGraphicFramePr>
          <p:cNvPr id="5126" name="Object 5"/>
          <p:cNvGraphicFramePr/>
          <p:nvPr/>
        </p:nvGraphicFramePr>
        <p:xfrm>
          <a:off x="10824634" y="3149601"/>
          <a:ext cx="789517" cy="454025"/>
        </p:xfrm>
        <a:graphic>
          <a:graphicData uri="http://schemas.openxmlformats.org/presentationml/2006/ole">
            <mc:AlternateContent xmlns:mc="http://schemas.openxmlformats.org/markup-compatibility/2006">
              <mc:Choice xmlns:v="urn:schemas-microsoft-com:vml" Requires="v">
                <p:oleObj spid="_x0000_s9368" name="Clip" r:id="rId1" imgW="591820" imgH="454025" progId="MS_ClipArt_Gallery.2">
                  <p:embed/>
                </p:oleObj>
              </mc:Choice>
              <mc:Fallback>
                <p:oleObj name="Clip" r:id="rId1" imgW="591820" imgH="454025" progId="MS_ClipArt_Gallery.2">
                  <p:embed/>
                  <p:pic>
                    <p:nvPicPr>
                      <p:cNvPr id="0" name="Object 5"/>
                      <p:cNvPicPr>
                        <a:picLocks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824634" y="3149601"/>
                        <a:ext cx="789517" cy="4540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7" name="Object 6"/>
          <p:cNvGraphicFramePr/>
          <p:nvPr/>
        </p:nvGraphicFramePr>
        <p:xfrm>
          <a:off x="10062634" y="4022725"/>
          <a:ext cx="789517" cy="495300"/>
        </p:xfrm>
        <a:graphic>
          <a:graphicData uri="http://schemas.openxmlformats.org/presentationml/2006/ole">
            <mc:AlternateContent xmlns:mc="http://schemas.openxmlformats.org/markup-compatibility/2006">
              <mc:Choice xmlns:v="urn:schemas-microsoft-com:vml" Requires="v">
                <p:oleObj spid="_x0000_s9369" name="Clip" r:id="rId3" imgW="591820" imgH="495300" progId="MS_ClipArt_Gallery.2">
                  <p:embed/>
                </p:oleObj>
              </mc:Choice>
              <mc:Fallback>
                <p:oleObj name="Clip" r:id="rId3" imgW="591820" imgH="495300" progId="MS_ClipArt_Gallery.2">
                  <p:embed/>
                  <p:pic>
                    <p:nvPicPr>
                      <p:cNvPr id="0" name="Object 6"/>
                      <p:cNvPicPr>
                        <a:picLocks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0062634" y="4022725"/>
                        <a:ext cx="789517" cy="495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graphicFrame>
        <p:nvGraphicFramePr>
          <p:cNvPr id="5128" name="Object 7"/>
          <p:cNvGraphicFramePr/>
          <p:nvPr/>
        </p:nvGraphicFramePr>
        <p:xfrm>
          <a:off x="10024534" y="4787900"/>
          <a:ext cx="768351" cy="482600"/>
        </p:xfrm>
        <a:graphic>
          <a:graphicData uri="http://schemas.openxmlformats.org/presentationml/2006/ole">
            <mc:AlternateContent xmlns:mc="http://schemas.openxmlformats.org/markup-compatibility/2006">
              <mc:Choice xmlns:v="urn:schemas-microsoft-com:vml" Requires="v">
                <p:oleObj spid="_x0000_s9370" name="Clip" r:id="rId5" imgW="575945" imgH="482600" progId="MS_ClipArt_Gallery.2">
                  <p:embed/>
                </p:oleObj>
              </mc:Choice>
              <mc:Fallback>
                <p:oleObj name="Clip" r:id="rId5" imgW="575945" imgH="482600" progId="MS_ClipArt_Gallery.2">
                  <p:embed/>
                  <p:pic>
                    <p:nvPicPr>
                      <p:cNvPr id="0" name="Object 7"/>
                      <p:cNvPicPr>
                        <a:picLocks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0024534" y="4787900"/>
                        <a:ext cx="768351" cy="482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oleObj>
              </mc:Fallback>
            </mc:AlternateContent>
          </a:graphicData>
        </a:graphic>
      </p:graphicFrame>
      <p:sp>
        <p:nvSpPr>
          <p:cNvPr id="5129" name="Line 8"/>
          <p:cNvSpPr>
            <a:spLocks noChangeShapeType="1"/>
          </p:cNvSpPr>
          <p:nvPr/>
        </p:nvSpPr>
        <p:spPr bwMode="auto">
          <a:xfrm>
            <a:off x="6110818" y="4244975"/>
            <a:ext cx="4034367"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30" name="Line 9"/>
          <p:cNvSpPr>
            <a:spLocks noChangeShapeType="1"/>
          </p:cNvSpPr>
          <p:nvPr/>
        </p:nvSpPr>
        <p:spPr bwMode="auto">
          <a:xfrm flipH="1">
            <a:off x="9891185" y="3502025"/>
            <a:ext cx="12700" cy="14922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31" name="Line 10"/>
          <p:cNvSpPr>
            <a:spLocks noChangeShapeType="1"/>
          </p:cNvSpPr>
          <p:nvPr/>
        </p:nvSpPr>
        <p:spPr bwMode="auto">
          <a:xfrm>
            <a:off x="9897533" y="3497263"/>
            <a:ext cx="177800"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32" name="Line 11"/>
          <p:cNvSpPr>
            <a:spLocks noChangeShapeType="1"/>
          </p:cNvSpPr>
          <p:nvPr/>
        </p:nvSpPr>
        <p:spPr bwMode="auto">
          <a:xfrm>
            <a:off x="9906000" y="5002213"/>
            <a:ext cx="228600" cy="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33" name="Rectangle 12"/>
          <p:cNvSpPr>
            <a:spLocks noChangeArrowheads="1"/>
          </p:cNvSpPr>
          <p:nvPr/>
        </p:nvSpPr>
        <p:spPr bwMode="auto">
          <a:xfrm>
            <a:off x="11092957" y="3232150"/>
            <a:ext cx="703718" cy="2622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100">
                <a:latin typeface="+mn-ea"/>
                <a:ea typeface="+mn-ea"/>
              </a:rPr>
              <a:t>10.0.0.1</a:t>
            </a:r>
            <a:endParaRPr lang="en-US" altLang="zh-CN" sz="1100">
              <a:latin typeface="+mn-ea"/>
              <a:ea typeface="+mn-ea"/>
            </a:endParaRPr>
          </a:p>
        </p:txBody>
      </p:sp>
      <p:sp>
        <p:nvSpPr>
          <p:cNvPr id="5134" name="Rectangle 13"/>
          <p:cNvSpPr>
            <a:spLocks noChangeArrowheads="1"/>
          </p:cNvSpPr>
          <p:nvPr/>
        </p:nvSpPr>
        <p:spPr bwMode="auto">
          <a:xfrm>
            <a:off x="11059585" y="3999084"/>
            <a:ext cx="74539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a:latin typeface="+mn-ea"/>
                <a:ea typeface="+mn-ea"/>
              </a:rPr>
              <a:t>10.0.0.2</a:t>
            </a:r>
            <a:endParaRPr lang="en-US" altLang="zh-CN" sz="1200" dirty="0">
              <a:latin typeface="+mn-ea"/>
              <a:ea typeface="+mn-ea"/>
            </a:endParaRPr>
          </a:p>
        </p:txBody>
      </p:sp>
      <p:sp>
        <p:nvSpPr>
          <p:cNvPr id="5135" name="Rectangle 14"/>
          <p:cNvSpPr>
            <a:spLocks noChangeArrowheads="1"/>
          </p:cNvSpPr>
          <p:nvPr/>
        </p:nvSpPr>
        <p:spPr bwMode="auto">
          <a:xfrm>
            <a:off x="11024058" y="4878561"/>
            <a:ext cx="74539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a:latin typeface="+mn-ea"/>
                <a:ea typeface="+mn-ea"/>
              </a:rPr>
              <a:t>10.0.0.3</a:t>
            </a:r>
            <a:endParaRPr lang="en-US" altLang="zh-CN" sz="1200" dirty="0">
              <a:latin typeface="+mn-ea"/>
              <a:ea typeface="+mn-ea"/>
            </a:endParaRPr>
          </a:p>
        </p:txBody>
      </p:sp>
      <p:grpSp>
        <p:nvGrpSpPr>
          <p:cNvPr id="105502" name="Group 30"/>
          <p:cNvGrpSpPr/>
          <p:nvPr/>
        </p:nvGrpSpPr>
        <p:grpSpPr bwMode="auto">
          <a:xfrm>
            <a:off x="7514168" y="2860675"/>
            <a:ext cx="2493433" cy="1035050"/>
            <a:chOff x="3550" y="1802"/>
            <a:chExt cx="1178" cy="652"/>
          </a:xfrm>
        </p:grpSpPr>
        <p:grpSp>
          <p:nvGrpSpPr>
            <p:cNvPr id="5219" name="Group 25"/>
            <p:cNvGrpSpPr/>
            <p:nvPr/>
          </p:nvGrpSpPr>
          <p:grpSpPr bwMode="auto">
            <a:xfrm>
              <a:off x="3550" y="1802"/>
              <a:ext cx="1178" cy="358"/>
              <a:chOff x="3550" y="1802"/>
              <a:chExt cx="1178" cy="358"/>
            </a:xfrm>
          </p:grpSpPr>
          <p:sp>
            <p:nvSpPr>
              <p:cNvPr id="5224" name="Rectangle 15"/>
              <p:cNvSpPr>
                <a:spLocks noChangeArrowheads="1"/>
              </p:cNvSpPr>
              <p:nvPr/>
            </p:nvSpPr>
            <p:spPr bwMode="auto">
              <a:xfrm>
                <a:off x="3555" y="1847"/>
                <a:ext cx="1173" cy="254"/>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105488" name="Rectangle 16"/>
              <p:cNvSpPr>
                <a:spLocks noChangeArrowheads="1"/>
              </p:cNvSpPr>
              <p:nvPr/>
            </p:nvSpPr>
            <p:spPr bwMode="auto">
              <a:xfrm>
                <a:off x="3550" y="1829"/>
                <a:ext cx="1112" cy="26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altLang="zh-CN" sz="1050">
                    <a:latin typeface="+mn-ea"/>
                  </a:rPr>
                  <a:t>S: 10.0.0.1, 3345</a:t>
                </a:r>
                <a:endParaRPr lang="en-US" altLang="zh-CN" sz="1050">
                  <a:latin typeface="+mn-ea"/>
                </a:endParaRPr>
              </a:p>
              <a:p>
                <a:pPr>
                  <a:defRPr/>
                </a:pPr>
                <a:r>
                  <a:rPr lang="en-US" altLang="zh-CN" sz="1050">
                    <a:latin typeface="+mn-ea"/>
                  </a:rPr>
                  <a:t>D: 128.119.40.186, 80</a:t>
                </a:r>
                <a:endParaRPr lang="en-US" altLang="zh-CN" sz="1050">
                  <a:latin typeface="+mn-ea"/>
                </a:endParaRPr>
              </a:p>
            </p:txBody>
          </p:sp>
          <p:grpSp>
            <p:nvGrpSpPr>
              <p:cNvPr id="5226" name="Group 20"/>
              <p:cNvGrpSpPr/>
              <p:nvPr/>
            </p:nvGrpSpPr>
            <p:grpSpPr bwMode="auto">
              <a:xfrm>
                <a:off x="4628" y="1802"/>
                <a:ext cx="52" cy="100"/>
                <a:chOff x="4628" y="1802"/>
                <a:chExt cx="52" cy="100"/>
              </a:xfrm>
            </p:grpSpPr>
            <p:sp>
              <p:nvSpPr>
                <p:cNvPr id="5231" name="Freeform 17"/>
                <p:cNvSpPr/>
                <p:nvPr/>
              </p:nvSpPr>
              <p:spPr bwMode="auto">
                <a:xfrm>
                  <a:off x="4628" y="1802"/>
                  <a:ext cx="52" cy="100"/>
                </a:xfrm>
                <a:custGeom>
                  <a:avLst/>
                  <a:gdLst>
                    <a:gd name="T0" fmla="*/ 22 w 52"/>
                    <a:gd name="T1" fmla="*/ 0 h 100"/>
                    <a:gd name="T2" fmla="*/ 0 w 52"/>
                    <a:gd name="T3" fmla="*/ 72 h 100"/>
                    <a:gd name="T4" fmla="*/ 29 w 52"/>
                    <a:gd name="T5" fmla="*/ 99 h 100"/>
                    <a:gd name="T6" fmla="*/ 51 w 52"/>
                    <a:gd name="T7" fmla="*/ 21 h 100"/>
                    <a:gd name="T8" fmla="*/ 22 w 52"/>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100">
                      <a:moveTo>
                        <a:pt x="22" y="0"/>
                      </a:moveTo>
                      <a:lnTo>
                        <a:pt x="0" y="72"/>
                      </a:lnTo>
                      <a:lnTo>
                        <a:pt x="29" y="99"/>
                      </a:lnTo>
                      <a:lnTo>
                        <a:pt x="51" y="21"/>
                      </a:lnTo>
                      <a:lnTo>
                        <a:pt x="22"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32" name="Line 18"/>
                <p:cNvSpPr>
                  <a:spLocks noChangeShapeType="1"/>
                </p:cNvSpPr>
                <p:nvPr/>
              </p:nvSpPr>
              <p:spPr bwMode="auto">
                <a:xfrm flipH="1">
                  <a:off x="4632" y="1811"/>
                  <a:ext cx="22"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33" name="Line 19"/>
                <p:cNvSpPr>
                  <a:spLocks noChangeShapeType="1"/>
                </p:cNvSpPr>
                <p:nvPr/>
              </p:nvSpPr>
              <p:spPr bwMode="auto">
                <a:xfrm flipH="1">
                  <a:off x="4658" y="1823"/>
                  <a:ext cx="21"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5227" name="Group 24"/>
              <p:cNvGrpSpPr/>
              <p:nvPr/>
            </p:nvGrpSpPr>
            <p:grpSpPr bwMode="auto">
              <a:xfrm>
                <a:off x="4615" y="2060"/>
                <a:ext cx="52" cy="100"/>
                <a:chOff x="4615" y="2060"/>
                <a:chExt cx="52" cy="100"/>
              </a:xfrm>
            </p:grpSpPr>
            <p:sp>
              <p:nvSpPr>
                <p:cNvPr id="5228" name="Freeform 21"/>
                <p:cNvSpPr/>
                <p:nvPr/>
              </p:nvSpPr>
              <p:spPr bwMode="auto">
                <a:xfrm>
                  <a:off x="4615" y="2060"/>
                  <a:ext cx="52" cy="100"/>
                </a:xfrm>
                <a:custGeom>
                  <a:avLst/>
                  <a:gdLst>
                    <a:gd name="T0" fmla="*/ 22 w 52"/>
                    <a:gd name="T1" fmla="*/ 0 h 100"/>
                    <a:gd name="T2" fmla="*/ 0 w 52"/>
                    <a:gd name="T3" fmla="*/ 72 h 100"/>
                    <a:gd name="T4" fmla="*/ 29 w 52"/>
                    <a:gd name="T5" fmla="*/ 99 h 100"/>
                    <a:gd name="T6" fmla="*/ 51 w 52"/>
                    <a:gd name="T7" fmla="*/ 21 h 100"/>
                    <a:gd name="T8" fmla="*/ 22 w 52"/>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52" h="100">
                      <a:moveTo>
                        <a:pt x="22" y="0"/>
                      </a:moveTo>
                      <a:lnTo>
                        <a:pt x="0" y="72"/>
                      </a:lnTo>
                      <a:lnTo>
                        <a:pt x="29" y="99"/>
                      </a:lnTo>
                      <a:lnTo>
                        <a:pt x="51" y="21"/>
                      </a:lnTo>
                      <a:lnTo>
                        <a:pt x="22"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29" name="Line 22"/>
                <p:cNvSpPr>
                  <a:spLocks noChangeShapeType="1"/>
                </p:cNvSpPr>
                <p:nvPr/>
              </p:nvSpPr>
              <p:spPr bwMode="auto">
                <a:xfrm flipH="1">
                  <a:off x="4619" y="2069"/>
                  <a:ext cx="22"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30" name="Line 23"/>
                <p:cNvSpPr>
                  <a:spLocks noChangeShapeType="1"/>
                </p:cNvSpPr>
                <p:nvPr/>
              </p:nvSpPr>
              <p:spPr bwMode="auto">
                <a:xfrm flipH="1">
                  <a:off x="4645" y="2081"/>
                  <a:ext cx="21"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sp>
          <p:nvSpPr>
            <p:cNvPr id="5220" name="Freeform 26"/>
            <p:cNvSpPr/>
            <p:nvPr/>
          </p:nvSpPr>
          <p:spPr bwMode="auto">
            <a:xfrm>
              <a:off x="3573" y="2111"/>
              <a:ext cx="565" cy="343"/>
            </a:xfrm>
            <a:custGeom>
              <a:avLst/>
              <a:gdLst>
                <a:gd name="T0" fmla="*/ 0 w 565"/>
                <a:gd name="T1" fmla="*/ 342 h 343"/>
                <a:gd name="T2" fmla="*/ 564 w 565"/>
                <a:gd name="T3" fmla="*/ 342 h 343"/>
                <a:gd name="T4" fmla="*/ 564 w 565"/>
                <a:gd name="T5" fmla="*/ 0 h 343"/>
                <a:gd name="T6" fmla="*/ 0 60000 65536"/>
                <a:gd name="T7" fmla="*/ 0 60000 65536"/>
                <a:gd name="T8" fmla="*/ 0 60000 65536"/>
              </a:gdLst>
              <a:ahLst/>
              <a:cxnLst>
                <a:cxn ang="T6">
                  <a:pos x="T0" y="T1"/>
                </a:cxn>
                <a:cxn ang="T7">
                  <a:pos x="T2" y="T3"/>
                </a:cxn>
                <a:cxn ang="T8">
                  <a:pos x="T4" y="T5"/>
                </a:cxn>
              </a:cxnLst>
              <a:rect l="0" t="0" r="r" b="b"/>
              <a:pathLst>
                <a:path w="565" h="343">
                  <a:moveTo>
                    <a:pt x="0" y="342"/>
                  </a:moveTo>
                  <a:lnTo>
                    <a:pt x="564" y="342"/>
                  </a:lnTo>
                  <a:lnTo>
                    <a:pt x="564" y="0"/>
                  </a:lnTo>
                </a:path>
              </a:pathLst>
            </a:custGeom>
            <a:noFill/>
            <a:ln w="25400" cap="rnd" cmpd="sng">
              <a:solidFill>
                <a:schemeClr val="tx1"/>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5221" name="Group 29"/>
            <p:cNvGrpSpPr/>
            <p:nvPr/>
          </p:nvGrpSpPr>
          <p:grpSpPr bwMode="auto">
            <a:xfrm>
              <a:off x="4033" y="2166"/>
              <a:ext cx="216" cy="233"/>
              <a:chOff x="4033" y="2166"/>
              <a:chExt cx="216" cy="233"/>
            </a:xfrm>
          </p:grpSpPr>
          <p:sp>
            <p:nvSpPr>
              <p:cNvPr id="5222" name="Oval 27"/>
              <p:cNvSpPr>
                <a:spLocks noChangeArrowheads="1"/>
              </p:cNvSpPr>
              <p:nvPr/>
            </p:nvSpPr>
            <p:spPr bwMode="auto">
              <a:xfrm>
                <a:off x="4033" y="2174"/>
                <a:ext cx="216" cy="216"/>
              </a:xfrm>
              <a:prstGeom prst="ellipse">
                <a:avLst/>
              </a:prstGeom>
              <a:solidFill>
                <a:schemeClr val="bg1"/>
              </a:solidFill>
              <a:ln w="127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5223" name="Rectangle 28"/>
              <p:cNvSpPr>
                <a:spLocks noChangeArrowheads="1"/>
              </p:cNvSpPr>
              <p:nvPr/>
            </p:nvSpPr>
            <p:spPr bwMode="auto">
              <a:xfrm>
                <a:off x="4071" y="2166"/>
                <a:ext cx="1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latin typeface="+mn-ea"/>
                    <a:ea typeface="+mn-ea"/>
                  </a:rPr>
                  <a:t>1</a:t>
                </a:r>
                <a:endParaRPr lang="en-US" altLang="zh-CN" sz="1800">
                  <a:latin typeface="+mn-ea"/>
                  <a:ea typeface="+mn-ea"/>
                </a:endParaRPr>
              </a:p>
            </p:txBody>
          </p:sp>
        </p:grpSp>
      </p:grpSp>
      <p:sp>
        <p:nvSpPr>
          <p:cNvPr id="5137" name="Rectangle 31"/>
          <p:cNvSpPr>
            <a:spLocks noChangeArrowheads="1"/>
          </p:cNvSpPr>
          <p:nvPr/>
        </p:nvSpPr>
        <p:spPr bwMode="auto">
          <a:xfrm>
            <a:off x="6385819" y="3822701"/>
            <a:ext cx="745396"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a:latin typeface="+mn-ea"/>
                <a:ea typeface="+mn-ea"/>
              </a:rPr>
              <a:t>10.0.0.4</a:t>
            </a:r>
            <a:endParaRPr lang="en-US" altLang="zh-CN" sz="1200">
              <a:latin typeface="+mn-ea"/>
              <a:ea typeface="+mn-ea"/>
            </a:endParaRPr>
          </a:p>
        </p:txBody>
      </p:sp>
      <p:sp>
        <p:nvSpPr>
          <p:cNvPr id="5138" name="Line 32"/>
          <p:cNvSpPr>
            <a:spLocks noChangeShapeType="1"/>
          </p:cNvSpPr>
          <p:nvPr/>
        </p:nvSpPr>
        <p:spPr bwMode="auto">
          <a:xfrm flipH="1">
            <a:off x="6210301" y="4073525"/>
            <a:ext cx="114300" cy="128588"/>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39" name="Rectangle 33"/>
          <p:cNvSpPr>
            <a:spLocks noChangeArrowheads="1"/>
          </p:cNvSpPr>
          <p:nvPr/>
        </p:nvSpPr>
        <p:spPr bwMode="auto">
          <a:xfrm>
            <a:off x="4047717" y="4379913"/>
            <a:ext cx="1014700" cy="277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200" dirty="0">
                <a:latin typeface="+mn-ea"/>
                <a:ea typeface="+mn-ea"/>
              </a:rPr>
              <a:t>138.76.29.7</a:t>
            </a:r>
            <a:endParaRPr lang="en-US" altLang="zh-CN" sz="1200" dirty="0">
              <a:latin typeface="+mn-ea"/>
              <a:ea typeface="+mn-ea"/>
            </a:endParaRPr>
          </a:p>
        </p:txBody>
      </p:sp>
      <p:sp>
        <p:nvSpPr>
          <p:cNvPr id="5140" name="Line 34"/>
          <p:cNvSpPr>
            <a:spLocks noChangeShapeType="1"/>
          </p:cNvSpPr>
          <p:nvPr/>
        </p:nvSpPr>
        <p:spPr bwMode="auto">
          <a:xfrm flipH="1">
            <a:off x="5223934" y="4311650"/>
            <a:ext cx="114300" cy="128588"/>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105509" name="Group 37"/>
          <p:cNvGrpSpPr/>
          <p:nvPr/>
        </p:nvGrpSpPr>
        <p:grpSpPr bwMode="auto">
          <a:xfrm>
            <a:off x="8625417" y="1557338"/>
            <a:ext cx="2197100" cy="1401763"/>
            <a:chOff x="4075" y="981"/>
            <a:chExt cx="1038" cy="883"/>
          </a:xfrm>
        </p:grpSpPr>
        <p:sp>
          <p:nvSpPr>
            <p:cNvPr id="5217" name="Rectangle 35"/>
            <p:cNvSpPr>
              <a:spLocks noChangeArrowheads="1"/>
            </p:cNvSpPr>
            <p:nvPr/>
          </p:nvSpPr>
          <p:spPr bwMode="auto">
            <a:xfrm>
              <a:off x="4310" y="981"/>
              <a:ext cx="803" cy="524"/>
            </a:xfrm>
            <a:prstGeom prst="rect">
              <a:avLst/>
            </a:prstGeom>
            <a:noFill/>
            <a:ln w="12700">
              <a:solidFill>
                <a:schemeClr val="tx2"/>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600" u="sng" dirty="0">
                  <a:latin typeface="+mn-ea"/>
                  <a:ea typeface="+mn-ea"/>
                </a:rPr>
                <a:t>1:</a:t>
              </a:r>
              <a:r>
                <a:rPr lang="en-US" altLang="zh-CN" sz="1600" dirty="0">
                  <a:latin typeface="+mn-ea"/>
                  <a:ea typeface="+mn-ea"/>
                </a:rPr>
                <a:t> </a:t>
              </a:r>
              <a:r>
                <a:rPr lang="zh-CN" altLang="en-US" sz="1600" dirty="0">
                  <a:latin typeface="+mn-ea"/>
                  <a:ea typeface="+mn-ea"/>
                </a:rPr>
                <a:t>主机 </a:t>
              </a:r>
              <a:r>
                <a:rPr lang="en-US" altLang="zh-CN" sz="1600" dirty="0">
                  <a:latin typeface="+mn-ea"/>
                  <a:ea typeface="+mn-ea"/>
                </a:rPr>
                <a:t>10.0.0.1 </a:t>
              </a:r>
              <a:endParaRPr lang="en-US" altLang="zh-CN" sz="1600" dirty="0">
                <a:latin typeface="+mn-ea"/>
                <a:ea typeface="+mn-ea"/>
              </a:endParaRPr>
            </a:p>
            <a:p>
              <a:pPr algn="ctr">
                <a:spcBef>
                  <a:spcPct val="0"/>
                </a:spcBef>
                <a:buClrTx/>
                <a:buSzTx/>
                <a:buFontTx/>
                <a:buNone/>
              </a:pPr>
              <a:r>
                <a:rPr lang="zh-CN" altLang="en-US" sz="1600" dirty="0">
                  <a:latin typeface="+mn-ea"/>
                  <a:ea typeface="+mn-ea"/>
                </a:rPr>
                <a:t>发送数据报到 </a:t>
              </a:r>
              <a:endParaRPr lang="zh-CN" altLang="en-US" sz="1600" dirty="0">
                <a:latin typeface="+mn-ea"/>
                <a:ea typeface="+mn-ea"/>
              </a:endParaRPr>
            </a:p>
            <a:p>
              <a:pPr algn="ctr">
                <a:spcBef>
                  <a:spcPct val="0"/>
                </a:spcBef>
                <a:buClrTx/>
                <a:buSzTx/>
                <a:buFontTx/>
                <a:buNone/>
              </a:pPr>
              <a:r>
                <a:rPr lang="en-US" altLang="zh-CN" sz="1600" dirty="0">
                  <a:latin typeface="+mn-ea"/>
                  <a:ea typeface="+mn-ea"/>
                </a:rPr>
                <a:t>128.119.40.186</a:t>
              </a:r>
              <a:endParaRPr lang="en-US" altLang="zh-CN" sz="1600" dirty="0">
                <a:latin typeface="+mn-ea"/>
                <a:ea typeface="+mn-ea"/>
              </a:endParaRPr>
            </a:p>
          </p:txBody>
        </p:sp>
        <p:sp>
          <p:nvSpPr>
            <p:cNvPr id="5218" name="Line 36"/>
            <p:cNvSpPr>
              <a:spLocks noChangeShapeType="1"/>
            </p:cNvSpPr>
            <p:nvPr/>
          </p:nvSpPr>
          <p:spPr bwMode="auto">
            <a:xfrm flipH="1">
              <a:off x="4075" y="1105"/>
              <a:ext cx="197" cy="759"/>
            </a:xfrm>
            <a:prstGeom prst="line">
              <a:avLst/>
            </a:prstGeom>
            <a:noFill/>
            <a:ln w="12700">
              <a:solidFill>
                <a:schemeClr val="tx2"/>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sp>
        <p:nvSpPr>
          <p:cNvPr id="5142" name="Freeform 38"/>
          <p:cNvSpPr/>
          <p:nvPr/>
        </p:nvSpPr>
        <p:spPr bwMode="auto">
          <a:xfrm>
            <a:off x="3126318" y="2684463"/>
            <a:ext cx="4995333" cy="1477962"/>
          </a:xfrm>
          <a:custGeom>
            <a:avLst/>
            <a:gdLst>
              <a:gd name="T0" fmla="*/ 2147483647 w 2360"/>
              <a:gd name="T1" fmla="*/ 2147483647 h 931"/>
              <a:gd name="T2" fmla="*/ 2147483647 w 2360"/>
              <a:gd name="T3" fmla="*/ 2147483647 h 931"/>
              <a:gd name="T4" fmla="*/ 2147483647 w 2360"/>
              <a:gd name="T5" fmla="*/ 2147483647 h 931"/>
              <a:gd name="T6" fmla="*/ 2147483647 w 2360"/>
              <a:gd name="T7" fmla="*/ 2147483647 h 931"/>
              <a:gd name="T8" fmla="*/ 2147483647 w 2360"/>
              <a:gd name="T9" fmla="*/ 2147483647 h 931"/>
              <a:gd name="T10" fmla="*/ 2147483647 w 2360"/>
              <a:gd name="T11" fmla="*/ 2147483647 h 931"/>
              <a:gd name="T12" fmla="*/ 2147483647 w 2360"/>
              <a:gd name="T13" fmla="*/ 2147483647 h 931"/>
              <a:gd name="T14" fmla="*/ 2147483647 w 2360"/>
              <a:gd name="T15" fmla="*/ 0 h 931"/>
              <a:gd name="T16" fmla="*/ 2147483647 w 2360"/>
              <a:gd name="T17" fmla="*/ 2147483647 h 931"/>
              <a:gd name="T18" fmla="*/ 2147483647 w 2360"/>
              <a:gd name="T19" fmla="*/ 2147483647 h 931"/>
              <a:gd name="T20" fmla="*/ 2147483647 w 2360"/>
              <a:gd name="T21" fmla="*/ 2147483647 h 931"/>
              <a:gd name="T22" fmla="*/ 2147483647 w 2360"/>
              <a:gd name="T23" fmla="*/ 2147483647 h 931"/>
              <a:gd name="T24" fmla="*/ 2147483647 w 2360"/>
              <a:gd name="T25" fmla="*/ 2147483647 h 931"/>
              <a:gd name="T26" fmla="*/ 2147483647 w 2360"/>
              <a:gd name="T27" fmla="*/ 2147483647 h 931"/>
              <a:gd name="T28" fmla="*/ 2147483647 w 2360"/>
              <a:gd name="T29" fmla="*/ 2147483647 h 931"/>
              <a:gd name="T30" fmla="*/ 2147483647 w 2360"/>
              <a:gd name="T31" fmla="*/ 2147483647 h 931"/>
              <a:gd name="T32" fmla="*/ 2147483647 w 2360"/>
              <a:gd name="T33" fmla="*/ 2147483647 h 931"/>
              <a:gd name="T34" fmla="*/ 2147483647 w 2360"/>
              <a:gd name="T35" fmla="*/ 2147483647 h 931"/>
              <a:gd name="T36" fmla="*/ 2147483647 w 2360"/>
              <a:gd name="T37" fmla="*/ 2147483647 h 931"/>
              <a:gd name="T38" fmla="*/ 2147483647 w 2360"/>
              <a:gd name="T39" fmla="*/ 2147483647 h 931"/>
              <a:gd name="T40" fmla="*/ 2147483647 w 2360"/>
              <a:gd name="T41" fmla="*/ 2147483647 h 931"/>
              <a:gd name="T42" fmla="*/ 2147483647 w 2360"/>
              <a:gd name="T43" fmla="*/ 2147483647 h 931"/>
              <a:gd name="T44" fmla="*/ 2147483647 w 2360"/>
              <a:gd name="T45" fmla="*/ 2147483647 h 931"/>
              <a:gd name="T46" fmla="*/ 2147483647 w 2360"/>
              <a:gd name="T47" fmla="*/ 2147483647 h 931"/>
              <a:gd name="T48" fmla="*/ 2147483647 w 2360"/>
              <a:gd name="T49" fmla="*/ 2147483647 h 931"/>
              <a:gd name="T50" fmla="*/ 2147483647 w 2360"/>
              <a:gd name="T51" fmla="*/ 2147483647 h 931"/>
              <a:gd name="T52" fmla="*/ 2147483647 w 2360"/>
              <a:gd name="T53" fmla="*/ 2147483647 h 931"/>
              <a:gd name="T54" fmla="*/ 2147483647 w 2360"/>
              <a:gd name="T55" fmla="*/ 2147483647 h 931"/>
              <a:gd name="T56" fmla="*/ 2147483647 w 2360"/>
              <a:gd name="T57" fmla="*/ 2147483647 h 931"/>
              <a:gd name="T58" fmla="*/ 2147483647 w 2360"/>
              <a:gd name="T59" fmla="*/ 2147483647 h 931"/>
              <a:gd name="T60" fmla="*/ 2147483647 w 2360"/>
              <a:gd name="T61" fmla="*/ 2147483647 h 931"/>
              <a:gd name="T62" fmla="*/ 2147483647 w 2360"/>
              <a:gd name="T63" fmla="*/ 2147483647 h 931"/>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0" t="0" r="r" b="b"/>
            <a:pathLst>
              <a:path w="2360" h="931">
                <a:moveTo>
                  <a:pt x="0" y="29"/>
                </a:moveTo>
                <a:lnTo>
                  <a:pt x="6" y="29"/>
                </a:lnTo>
                <a:lnTo>
                  <a:pt x="24" y="28"/>
                </a:lnTo>
                <a:lnTo>
                  <a:pt x="52" y="27"/>
                </a:lnTo>
                <a:lnTo>
                  <a:pt x="90" y="26"/>
                </a:lnTo>
                <a:lnTo>
                  <a:pt x="138" y="25"/>
                </a:lnTo>
                <a:lnTo>
                  <a:pt x="194" y="23"/>
                </a:lnTo>
                <a:lnTo>
                  <a:pt x="258" y="22"/>
                </a:lnTo>
                <a:lnTo>
                  <a:pt x="329" y="20"/>
                </a:lnTo>
                <a:lnTo>
                  <a:pt x="407" y="18"/>
                </a:lnTo>
                <a:lnTo>
                  <a:pt x="491" y="16"/>
                </a:lnTo>
                <a:lnTo>
                  <a:pt x="673" y="12"/>
                </a:lnTo>
                <a:lnTo>
                  <a:pt x="868" y="8"/>
                </a:lnTo>
                <a:lnTo>
                  <a:pt x="1074" y="4"/>
                </a:lnTo>
                <a:lnTo>
                  <a:pt x="1282" y="2"/>
                </a:lnTo>
                <a:lnTo>
                  <a:pt x="1488" y="0"/>
                </a:lnTo>
                <a:lnTo>
                  <a:pt x="1686" y="0"/>
                </a:lnTo>
                <a:lnTo>
                  <a:pt x="1870" y="1"/>
                </a:lnTo>
                <a:lnTo>
                  <a:pt x="1955" y="3"/>
                </a:lnTo>
                <a:lnTo>
                  <a:pt x="2033" y="4"/>
                </a:lnTo>
                <a:lnTo>
                  <a:pt x="2106" y="7"/>
                </a:lnTo>
                <a:lnTo>
                  <a:pt x="2172" y="10"/>
                </a:lnTo>
                <a:lnTo>
                  <a:pt x="2231" y="14"/>
                </a:lnTo>
                <a:lnTo>
                  <a:pt x="2281" y="18"/>
                </a:lnTo>
                <a:lnTo>
                  <a:pt x="2321" y="23"/>
                </a:lnTo>
                <a:lnTo>
                  <a:pt x="2353" y="29"/>
                </a:lnTo>
                <a:lnTo>
                  <a:pt x="2359" y="31"/>
                </a:lnTo>
                <a:lnTo>
                  <a:pt x="2353" y="37"/>
                </a:lnTo>
                <a:lnTo>
                  <a:pt x="2332" y="50"/>
                </a:lnTo>
                <a:lnTo>
                  <a:pt x="2300" y="67"/>
                </a:lnTo>
                <a:lnTo>
                  <a:pt x="2258" y="87"/>
                </a:lnTo>
                <a:lnTo>
                  <a:pt x="2209" y="110"/>
                </a:lnTo>
                <a:lnTo>
                  <a:pt x="2153" y="138"/>
                </a:lnTo>
                <a:lnTo>
                  <a:pt x="2092" y="166"/>
                </a:lnTo>
                <a:lnTo>
                  <a:pt x="1963" y="229"/>
                </a:lnTo>
                <a:lnTo>
                  <a:pt x="1837" y="293"/>
                </a:lnTo>
                <a:lnTo>
                  <a:pt x="1777" y="325"/>
                </a:lnTo>
                <a:lnTo>
                  <a:pt x="1724" y="357"/>
                </a:lnTo>
                <a:lnTo>
                  <a:pt x="1678" y="387"/>
                </a:lnTo>
                <a:lnTo>
                  <a:pt x="1640" y="414"/>
                </a:lnTo>
                <a:lnTo>
                  <a:pt x="1579" y="473"/>
                </a:lnTo>
                <a:lnTo>
                  <a:pt x="1525" y="543"/>
                </a:lnTo>
                <a:lnTo>
                  <a:pt x="1479" y="618"/>
                </a:lnTo>
                <a:lnTo>
                  <a:pt x="1438" y="695"/>
                </a:lnTo>
                <a:lnTo>
                  <a:pt x="1401" y="769"/>
                </a:lnTo>
                <a:lnTo>
                  <a:pt x="1368" y="836"/>
                </a:lnTo>
                <a:lnTo>
                  <a:pt x="1337" y="891"/>
                </a:lnTo>
                <a:lnTo>
                  <a:pt x="1308" y="930"/>
                </a:lnTo>
                <a:lnTo>
                  <a:pt x="1159" y="930"/>
                </a:lnTo>
                <a:lnTo>
                  <a:pt x="1129" y="884"/>
                </a:lnTo>
                <a:lnTo>
                  <a:pt x="1099" y="822"/>
                </a:lnTo>
                <a:lnTo>
                  <a:pt x="1068" y="747"/>
                </a:lnTo>
                <a:lnTo>
                  <a:pt x="1032" y="666"/>
                </a:lnTo>
                <a:lnTo>
                  <a:pt x="991" y="581"/>
                </a:lnTo>
                <a:lnTo>
                  <a:pt x="943" y="500"/>
                </a:lnTo>
                <a:lnTo>
                  <a:pt x="887" y="424"/>
                </a:lnTo>
                <a:lnTo>
                  <a:pt x="821" y="361"/>
                </a:lnTo>
                <a:lnTo>
                  <a:pt x="725" y="295"/>
                </a:lnTo>
                <a:lnTo>
                  <a:pt x="619" y="240"/>
                </a:lnTo>
                <a:lnTo>
                  <a:pt x="506" y="193"/>
                </a:lnTo>
                <a:lnTo>
                  <a:pt x="393" y="153"/>
                </a:lnTo>
                <a:lnTo>
                  <a:pt x="281" y="118"/>
                </a:lnTo>
                <a:lnTo>
                  <a:pt x="175" y="87"/>
                </a:lnTo>
                <a:lnTo>
                  <a:pt x="80" y="58"/>
                </a:lnTo>
                <a:lnTo>
                  <a:pt x="0" y="29"/>
                </a:lnTo>
              </a:path>
            </a:pathLst>
          </a:custGeom>
          <a:gradFill rotWithShape="0">
            <a:gsLst>
              <a:gs pos="0">
                <a:schemeClr val="hlink"/>
              </a:gs>
              <a:gs pos="100000">
                <a:schemeClr val="bg1"/>
              </a:gs>
            </a:gsLst>
            <a:lin ang="5400000" scaled="1"/>
          </a:gradFill>
          <a:ln w="12700" cap="rnd" cmpd="sng">
            <a:solidFill>
              <a:schemeClr val="hlink"/>
            </a:solidFill>
            <a:prstDash val="solid"/>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43" name="Rectangle 39"/>
          <p:cNvSpPr>
            <a:spLocks noChangeArrowheads="1"/>
          </p:cNvSpPr>
          <p:nvPr/>
        </p:nvSpPr>
        <p:spPr bwMode="auto">
          <a:xfrm>
            <a:off x="3128434" y="1376363"/>
            <a:ext cx="5041900" cy="1350962"/>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600"/>
          </a:p>
        </p:txBody>
      </p:sp>
      <p:sp>
        <p:nvSpPr>
          <p:cNvPr id="5144" name="Rectangle 40"/>
          <p:cNvSpPr>
            <a:spLocks noChangeArrowheads="1"/>
          </p:cNvSpPr>
          <p:nvPr/>
        </p:nvSpPr>
        <p:spPr bwMode="auto">
          <a:xfrm>
            <a:off x="4126430" y="1475152"/>
            <a:ext cx="3014158" cy="5854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600" dirty="0">
                <a:latin typeface="+mn-ea"/>
                <a:ea typeface="+mn-ea"/>
              </a:rPr>
              <a:t>NAT </a:t>
            </a:r>
            <a:r>
              <a:rPr lang="zh-CN" altLang="en-US" sz="1600" dirty="0">
                <a:latin typeface="+mn-ea"/>
                <a:ea typeface="+mn-ea"/>
              </a:rPr>
              <a:t>转换表</a:t>
            </a:r>
            <a:endParaRPr lang="zh-CN" altLang="en-US" sz="1600" dirty="0">
              <a:latin typeface="+mn-ea"/>
              <a:ea typeface="+mn-ea"/>
            </a:endParaRPr>
          </a:p>
          <a:p>
            <a:pPr algn="ctr">
              <a:spcBef>
                <a:spcPct val="0"/>
              </a:spcBef>
              <a:buClrTx/>
              <a:buSzTx/>
              <a:buFontTx/>
              <a:buNone/>
            </a:pPr>
            <a:r>
              <a:rPr lang="en-US" altLang="zh-CN" sz="1600" dirty="0">
                <a:latin typeface="+mn-ea"/>
                <a:ea typeface="+mn-ea"/>
              </a:rPr>
              <a:t>WAN </a:t>
            </a:r>
            <a:r>
              <a:rPr lang="zh-CN" altLang="en-US" sz="1600" dirty="0">
                <a:latin typeface="+mn-ea"/>
                <a:ea typeface="+mn-ea"/>
              </a:rPr>
              <a:t>外部地址        </a:t>
            </a:r>
            <a:r>
              <a:rPr lang="en-US" altLang="zh-CN" sz="1600" dirty="0">
                <a:latin typeface="+mn-ea"/>
                <a:ea typeface="+mn-ea"/>
              </a:rPr>
              <a:t>LAN </a:t>
            </a:r>
            <a:r>
              <a:rPr lang="zh-CN" altLang="en-US" sz="1600" dirty="0">
                <a:latin typeface="+mn-ea"/>
                <a:ea typeface="+mn-ea"/>
              </a:rPr>
              <a:t>地址</a:t>
            </a:r>
            <a:endParaRPr lang="zh-CN" altLang="en-US" sz="1600" dirty="0">
              <a:latin typeface="+mn-ea"/>
              <a:ea typeface="+mn-ea"/>
            </a:endParaRPr>
          </a:p>
        </p:txBody>
      </p:sp>
      <p:sp>
        <p:nvSpPr>
          <p:cNvPr id="5145" name="Line 41"/>
          <p:cNvSpPr>
            <a:spLocks noChangeShapeType="1"/>
          </p:cNvSpPr>
          <p:nvPr/>
        </p:nvSpPr>
        <p:spPr bwMode="auto">
          <a:xfrm flipV="1">
            <a:off x="3126317" y="1746251"/>
            <a:ext cx="5054600" cy="11113"/>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46" name="Line 42"/>
          <p:cNvSpPr>
            <a:spLocks noChangeShapeType="1"/>
          </p:cNvSpPr>
          <p:nvPr/>
        </p:nvSpPr>
        <p:spPr bwMode="auto">
          <a:xfrm flipV="1">
            <a:off x="3145367" y="2024063"/>
            <a:ext cx="4999567" cy="11112"/>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47" name="Line 43"/>
          <p:cNvSpPr>
            <a:spLocks noChangeShapeType="1"/>
          </p:cNvSpPr>
          <p:nvPr/>
        </p:nvSpPr>
        <p:spPr bwMode="auto">
          <a:xfrm>
            <a:off x="5958418" y="1770064"/>
            <a:ext cx="4233" cy="955675"/>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5148" name="Group 57"/>
          <p:cNvGrpSpPr/>
          <p:nvPr/>
        </p:nvGrpSpPr>
        <p:grpSpPr bwMode="auto">
          <a:xfrm>
            <a:off x="5416552" y="4105276"/>
            <a:ext cx="740833" cy="307975"/>
            <a:chOff x="2559" y="2586"/>
            <a:chExt cx="350" cy="194"/>
          </a:xfrm>
        </p:grpSpPr>
        <p:sp>
          <p:nvSpPr>
            <p:cNvPr id="5204" name="Oval 44"/>
            <p:cNvSpPr>
              <a:spLocks noChangeArrowheads="1"/>
            </p:cNvSpPr>
            <p:nvPr/>
          </p:nvSpPr>
          <p:spPr bwMode="auto">
            <a:xfrm>
              <a:off x="2562" y="2672"/>
              <a:ext cx="347" cy="108"/>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5205" name="Line 45"/>
            <p:cNvSpPr>
              <a:spLocks noChangeShapeType="1"/>
            </p:cNvSpPr>
            <p:nvPr/>
          </p:nvSpPr>
          <p:spPr bwMode="auto">
            <a:xfrm>
              <a:off x="2562" y="2664"/>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06" name="Line 46"/>
            <p:cNvSpPr>
              <a:spLocks noChangeShapeType="1"/>
            </p:cNvSpPr>
            <p:nvPr/>
          </p:nvSpPr>
          <p:spPr bwMode="auto">
            <a:xfrm>
              <a:off x="2909" y="2664"/>
              <a:ext cx="0" cy="66"/>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07" name="Rectangle 47"/>
            <p:cNvSpPr>
              <a:spLocks noChangeArrowheads="1"/>
            </p:cNvSpPr>
            <p:nvPr/>
          </p:nvSpPr>
          <p:spPr bwMode="auto">
            <a:xfrm>
              <a:off x="2562" y="2664"/>
              <a:ext cx="344" cy="65"/>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zh-CN" sz="1800">
                <a:latin typeface="+mn-ea"/>
                <a:ea typeface="+mn-ea"/>
              </a:endParaRPr>
            </a:p>
          </p:txBody>
        </p:sp>
        <p:sp>
          <p:nvSpPr>
            <p:cNvPr id="5208" name="Oval 48"/>
            <p:cNvSpPr>
              <a:spLocks noChangeArrowheads="1"/>
            </p:cNvSpPr>
            <p:nvPr/>
          </p:nvSpPr>
          <p:spPr bwMode="auto">
            <a:xfrm>
              <a:off x="2559" y="2586"/>
              <a:ext cx="347" cy="12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grpSp>
          <p:nvGrpSpPr>
            <p:cNvPr id="5209" name="Group 52"/>
            <p:cNvGrpSpPr/>
            <p:nvPr/>
          </p:nvGrpSpPr>
          <p:grpSpPr bwMode="auto">
            <a:xfrm>
              <a:off x="2642" y="2613"/>
              <a:ext cx="173" cy="74"/>
              <a:chOff x="2642" y="2613"/>
              <a:chExt cx="173" cy="74"/>
            </a:xfrm>
          </p:grpSpPr>
          <p:sp>
            <p:nvSpPr>
              <p:cNvPr id="5214" name="Line 49"/>
              <p:cNvSpPr>
                <a:spLocks noChangeShapeType="1"/>
              </p:cNvSpPr>
              <p:nvPr/>
            </p:nvSpPr>
            <p:spPr bwMode="auto">
              <a:xfrm flipV="1">
                <a:off x="2642" y="2613"/>
                <a:ext cx="61"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15" name="Line 50"/>
              <p:cNvSpPr>
                <a:spLocks noChangeShapeType="1"/>
              </p:cNvSpPr>
              <p:nvPr/>
            </p:nvSpPr>
            <p:spPr bwMode="auto">
              <a:xfrm>
                <a:off x="2761" y="2687"/>
                <a:ext cx="5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16" name="Line 51"/>
              <p:cNvSpPr>
                <a:spLocks noChangeShapeType="1"/>
              </p:cNvSpPr>
              <p:nvPr/>
            </p:nvSpPr>
            <p:spPr bwMode="auto">
              <a:xfrm>
                <a:off x="2700" y="2615"/>
                <a:ext cx="63" cy="7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5210" name="Group 56"/>
            <p:cNvGrpSpPr/>
            <p:nvPr/>
          </p:nvGrpSpPr>
          <p:grpSpPr bwMode="auto">
            <a:xfrm>
              <a:off x="2643" y="2613"/>
              <a:ext cx="172" cy="73"/>
              <a:chOff x="2643" y="2613"/>
              <a:chExt cx="172" cy="73"/>
            </a:xfrm>
          </p:grpSpPr>
          <p:sp>
            <p:nvSpPr>
              <p:cNvPr id="5211" name="Line 53"/>
              <p:cNvSpPr>
                <a:spLocks noChangeShapeType="1"/>
              </p:cNvSpPr>
              <p:nvPr/>
            </p:nvSpPr>
            <p:spPr bwMode="auto">
              <a:xfrm>
                <a:off x="2643" y="2685"/>
                <a:ext cx="61" cy="1"/>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12" name="Line 54"/>
              <p:cNvSpPr>
                <a:spLocks noChangeShapeType="1"/>
              </p:cNvSpPr>
              <p:nvPr/>
            </p:nvSpPr>
            <p:spPr bwMode="auto">
              <a:xfrm>
                <a:off x="2761" y="2613"/>
                <a:ext cx="54" cy="0"/>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13" name="Line 55"/>
              <p:cNvSpPr>
                <a:spLocks noChangeShapeType="1"/>
              </p:cNvSpPr>
              <p:nvPr/>
            </p:nvSpPr>
            <p:spPr bwMode="auto">
              <a:xfrm flipV="1">
                <a:off x="2699" y="2613"/>
                <a:ext cx="63" cy="72"/>
              </a:xfrm>
              <a:prstGeom prst="line">
                <a:avLst/>
              </a:prstGeom>
              <a:noFill/>
              <a:ln w="254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sp>
        <p:nvSpPr>
          <p:cNvPr id="105530" name="Rectangle 58"/>
          <p:cNvSpPr>
            <a:spLocks noChangeArrowheads="1"/>
          </p:cNvSpPr>
          <p:nvPr/>
        </p:nvSpPr>
        <p:spPr bwMode="auto">
          <a:xfrm>
            <a:off x="2753785" y="2100264"/>
            <a:ext cx="5956300" cy="5857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600" dirty="0">
                <a:latin typeface="+mn-ea"/>
                <a:ea typeface="+mn-ea"/>
              </a:rPr>
              <a:t>138.76.29.7:</a:t>
            </a:r>
            <a:r>
              <a:rPr lang="en-US" altLang="zh-CN" sz="1600" dirty="0">
                <a:solidFill>
                  <a:srgbClr val="FF0000"/>
                </a:solidFill>
                <a:latin typeface="+mn-ea"/>
                <a:ea typeface="+mn-ea"/>
              </a:rPr>
              <a:t>5001</a:t>
            </a:r>
            <a:r>
              <a:rPr lang="en-US" altLang="zh-CN" sz="1600" dirty="0">
                <a:latin typeface="+mn-ea"/>
                <a:ea typeface="+mn-ea"/>
              </a:rPr>
              <a:t>  10.0.0.1:3345</a:t>
            </a:r>
            <a:endParaRPr lang="en-US" altLang="zh-CN" sz="1600" dirty="0">
              <a:latin typeface="+mn-ea"/>
              <a:ea typeface="+mn-ea"/>
            </a:endParaRPr>
          </a:p>
          <a:p>
            <a:pPr algn="ctr">
              <a:spcBef>
                <a:spcPct val="0"/>
              </a:spcBef>
              <a:buClrTx/>
              <a:buSzTx/>
              <a:buFontTx/>
              <a:buNone/>
            </a:pPr>
            <a:r>
              <a:rPr lang="en-US" altLang="zh-CN" sz="1600" dirty="0">
                <a:latin typeface="+mn-ea"/>
                <a:ea typeface="+mn-ea"/>
              </a:rPr>
              <a:t>……                                         ……</a:t>
            </a:r>
            <a:endParaRPr lang="en-US" altLang="zh-CN" sz="1600" dirty="0">
              <a:latin typeface="+mn-ea"/>
              <a:ea typeface="+mn-ea"/>
            </a:endParaRPr>
          </a:p>
        </p:txBody>
      </p:sp>
      <p:grpSp>
        <p:nvGrpSpPr>
          <p:cNvPr id="105545" name="Group 73"/>
          <p:cNvGrpSpPr/>
          <p:nvPr/>
        </p:nvGrpSpPr>
        <p:grpSpPr bwMode="auto">
          <a:xfrm>
            <a:off x="5746752" y="3435351"/>
            <a:ext cx="4322233" cy="1592263"/>
            <a:chOff x="2715" y="2164"/>
            <a:chExt cx="2042" cy="1003"/>
          </a:xfrm>
        </p:grpSpPr>
        <p:sp>
          <p:nvSpPr>
            <p:cNvPr id="5190" name="Rectangle 59"/>
            <p:cNvSpPr>
              <a:spLocks noChangeArrowheads="1"/>
            </p:cNvSpPr>
            <p:nvPr/>
          </p:nvSpPr>
          <p:spPr bwMode="auto">
            <a:xfrm>
              <a:off x="2715" y="2799"/>
              <a:ext cx="1366" cy="254"/>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105532" name="Rectangle 60"/>
            <p:cNvSpPr>
              <a:spLocks noChangeArrowheads="1"/>
            </p:cNvSpPr>
            <p:nvPr/>
          </p:nvSpPr>
          <p:spPr bwMode="auto">
            <a:xfrm>
              <a:off x="2833" y="2789"/>
              <a:ext cx="129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altLang="zh-CN" sz="1050">
                  <a:latin typeface="+mn-ea"/>
                </a:rPr>
                <a:t>S: 128.119.40.186, 80 </a:t>
              </a:r>
              <a:endParaRPr lang="en-US" altLang="zh-CN" sz="1050">
                <a:latin typeface="+mn-ea"/>
              </a:endParaRPr>
            </a:p>
            <a:p>
              <a:pPr>
                <a:defRPr/>
              </a:pPr>
              <a:r>
                <a:rPr lang="en-US" altLang="zh-CN" sz="1050">
                  <a:latin typeface="+mn-ea"/>
                </a:rPr>
                <a:t>D: 10.0.0.1, 3345</a:t>
              </a:r>
              <a:endParaRPr lang="en-US" altLang="zh-CN" sz="1050">
                <a:latin typeface="+mn-ea"/>
              </a:endParaRPr>
            </a:p>
            <a:p>
              <a:pPr>
                <a:defRPr/>
              </a:pPr>
              <a:endParaRPr lang="en-US" altLang="zh-CN" sz="1050">
                <a:latin typeface="+mn-ea"/>
              </a:endParaRPr>
            </a:p>
          </p:txBody>
        </p:sp>
        <p:grpSp>
          <p:nvGrpSpPr>
            <p:cNvPr id="5192" name="Group 64"/>
            <p:cNvGrpSpPr/>
            <p:nvPr/>
          </p:nvGrpSpPr>
          <p:grpSpPr bwMode="auto">
            <a:xfrm>
              <a:off x="2775" y="2754"/>
              <a:ext cx="60" cy="100"/>
              <a:chOff x="2775" y="2754"/>
              <a:chExt cx="60" cy="100"/>
            </a:xfrm>
          </p:grpSpPr>
          <p:sp>
            <p:nvSpPr>
              <p:cNvPr id="5201" name="Freeform 61"/>
              <p:cNvSpPr/>
              <p:nvPr/>
            </p:nvSpPr>
            <p:spPr bwMode="auto">
              <a:xfrm>
                <a:off x="2775" y="2754"/>
                <a:ext cx="60" cy="100"/>
              </a:xfrm>
              <a:custGeom>
                <a:avLst/>
                <a:gdLst>
                  <a:gd name="T0" fmla="*/ 26 w 60"/>
                  <a:gd name="T1" fmla="*/ 0 h 100"/>
                  <a:gd name="T2" fmla="*/ 0 w 60"/>
                  <a:gd name="T3" fmla="*/ 72 h 100"/>
                  <a:gd name="T4" fmla="*/ 33 w 60"/>
                  <a:gd name="T5" fmla="*/ 99 h 100"/>
                  <a:gd name="T6" fmla="*/ 59 w 60"/>
                  <a:gd name="T7" fmla="*/ 21 h 100"/>
                  <a:gd name="T8" fmla="*/ 26 w 60"/>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0" h="100">
                    <a:moveTo>
                      <a:pt x="26" y="0"/>
                    </a:moveTo>
                    <a:lnTo>
                      <a:pt x="0" y="72"/>
                    </a:lnTo>
                    <a:lnTo>
                      <a:pt x="33" y="99"/>
                    </a:lnTo>
                    <a:lnTo>
                      <a:pt x="59" y="21"/>
                    </a:lnTo>
                    <a:lnTo>
                      <a:pt x="2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02" name="Line 62"/>
              <p:cNvSpPr>
                <a:spLocks noChangeShapeType="1"/>
              </p:cNvSpPr>
              <p:nvPr/>
            </p:nvSpPr>
            <p:spPr bwMode="auto">
              <a:xfrm flipH="1">
                <a:off x="2780" y="2763"/>
                <a:ext cx="25"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03" name="Line 63"/>
              <p:cNvSpPr>
                <a:spLocks noChangeShapeType="1"/>
              </p:cNvSpPr>
              <p:nvPr/>
            </p:nvSpPr>
            <p:spPr bwMode="auto">
              <a:xfrm flipH="1">
                <a:off x="2809" y="2775"/>
                <a:ext cx="25"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5193" name="Group 68"/>
            <p:cNvGrpSpPr/>
            <p:nvPr/>
          </p:nvGrpSpPr>
          <p:grpSpPr bwMode="auto">
            <a:xfrm>
              <a:off x="2780" y="2995"/>
              <a:ext cx="61" cy="100"/>
              <a:chOff x="2780" y="2995"/>
              <a:chExt cx="61" cy="100"/>
            </a:xfrm>
          </p:grpSpPr>
          <p:sp>
            <p:nvSpPr>
              <p:cNvPr id="5198" name="Freeform 65"/>
              <p:cNvSpPr/>
              <p:nvPr/>
            </p:nvSpPr>
            <p:spPr bwMode="auto">
              <a:xfrm>
                <a:off x="2780" y="2995"/>
                <a:ext cx="61" cy="100"/>
              </a:xfrm>
              <a:custGeom>
                <a:avLst/>
                <a:gdLst>
                  <a:gd name="T0" fmla="*/ 26 w 61"/>
                  <a:gd name="T1" fmla="*/ 0 h 100"/>
                  <a:gd name="T2" fmla="*/ 0 w 61"/>
                  <a:gd name="T3" fmla="*/ 72 h 100"/>
                  <a:gd name="T4" fmla="*/ 34 w 61"/>
                  <a:gd name="T5" fmla="*/ 99 h 100"/>
                  <a:gd name="T6" fmla="*/ 60 w 61"/>
                  <a:gd name="T7" fmla="*/ 21 h 100"/>
                  <a:gd name="T8" fmla="*/ 26 w 61"/>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1" h="100">
                    <a:moveTo>
                      <a:pt x="26" y="0"/>
                    </a:moveTo>
                    <a:lnTo>
                      <a:pt x="0" y="72"/>
                    </a:lnTo>
                    <a:lnTo>
                      <a:pt x="34" y="99"/>
                    </a:lnTo>
                    <a:lnTo>
                      <a:pt x="60" y="21"/>
                    </a:lnTo>
                    <a:lnTo>
                      <a:pt x="26"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99" name="Line 66"/>
              <p:cNvSpPr>
                <a:spLocks noChangeShapeType="1"/>
              </p:cNvSpPr>
              <p:nvPr/>
            </p:nvSpPr>
            <p:spPr bwMode="auto">
              <a:xfrm flipH="1">
                <a:off x="2785" y="3004"/>
                <a:ext cx="25"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200" name="Line 67"/>
              <p:cNvSpPr>
                <a:spLocks noChangeShapeType="1"/>
              </p:cNvSpPr>
              <p:nvPr/>
            </p:nvSpPr>
            <p:spPr bwMode="auto">
              <a:xfrm flipH="1">
                <a:off x="2815" y="3016"/>
                <a:ext cx="25"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sp>
          <p:nvSpPr>
            <p:cNvPr id="5194" name="Freeform 69"/>
            <p:cNvSpPr/>
            <p:nvPr/>
          </p:nvSpPr>
          <p:spPr bwMode="auto">
            <a:xfrm>
              <a:off x="4084" y="2164"/>
              <a:ext cx="673" cy="769"/>
            </a:xfrm>
            <a:custGeom>
              <a:avLst/>
              <a:gdLst>
                <a:gd name="T0" fmla="*/ 672 w 673"/>
                <a:gd name="T1" fmla="*/ 0 h 769"/>
                <a:gd name="T2" fmla="*/ 398 w 673"/>
                <a:gd name="T3" fmla="*/ 0 h 769"/>
                <a:gd name="T4" fmla="*/ 398 w 673"/>
                <a:gd name="T5" fmla="*/ 768 h 769"/>
                <a:gd name="T6" fmla="*/ 0 w 673"/>
                <a:gd name="T7" fmla="*/ 760 h 76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73" h="769">
                  <a:moveTo>
                    <a:pt x="672" y="0"/>
                  </a:moveTo>
                  <a:lnTo>
                    <a:pt x="398" y="0"/>
                  </a:lnTo>
                  <a:lnTo>
                    <a:pt x="398" y="768"/>
                  </a:lnTo>
                  <a:lnTo>
                    <a:pt x="0" y="760"/>
                  </a:lnTo>
                </a:path>
              </a:pathLst>
            </a:custGeom>
            <a:noFill/>
            <a:ln w="25400" cap="rnd" cmpd="sng">
              <a:solidFill>
                <a:schemeClr val="tx1"/>
              </a:solidFill>
              <a:prstDash val="solid"/>
              <a:round/>
              <a:headEnd type="stealth" w="med" len="med"/>
              <a:tailEnd type="none" w="sm" len="sm"/>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5195" name="Group 72"/>
            <p:cNvGrpSpPr/>
            <p:nvPr/>
          </p:nvGrpSpPr>
          <p:grpSpPr bwMode="auto">
            <a:xfrm>
              <a:off x="4156" y="2811"/>
              <a:ext cx="252" cy="233"/>
              <a:chOff x="4156" y="2811"/>
              <a:chExt cx="252" cy="233"/>
            </a:xfrm>
          </p:grpSpPr>
          <p:sp>
            <p:nvSpPr>
              <p:cNvPr id="5196" name="Oval 70"/>
              <p:cNvSpPr>
                <a:spLocks noChangeArrowheads="1"/>
              </p:cNvSpPr>
              <p:nvPr/>
            </p:nvSpPr>
            <p:spPr bwMode="auto">
              <a:xfrm>
                <a:off x="4156" y="2819"/>
                <a:ext cx="252" cy="216"/>
              </a:xfrm>
              <a:prstGeom prst="ellipse">
                <a:avLst/>
              </a:prstGeom>
              <a:solidFill>
                <a:schemeClr val="bg1"/>
              </a:solidFill>
              <a:ln w="127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5197" name="Rectangle 71"/>
              <p:cNvSpPr>
                <a:spLocks noChangeArrowheads="1"/>
              </p:cNvSpPr>
              <p:nvPr/>
            </p:nvSpPr>
            <p:spPr bwMode="auto">
              <a:xfrm>
                <a:off x="4196" y="2811"/>
                <a:ext cx="1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latin typeface="+mn-ea"/>
                    <a:ea typeface="+mn-ea"/>
                  </a:rPr>
                  <a:t>4</a:t>
                </a:r>
                <a:endParaRPr lang="en-US" altLang="zh-CN" sz="1800">
                  <a:latin typeface="+mn-ea"/>
                  <a:ea typeface="+mn-ea"/>
                </a:endParaRPr>
              </a:p>
            </p:txBody>
          </p:sp>
        </p:grpSp>
      </p:grpSp>
      <p:grpSp>
        <p:nvGrpSpPr>
          <p:cNvPr id="105561" name="Group 89"/>
          <p:cNvGrpSpPr/>
          <p:nvPr/>
        </p:nvGrpSpPr>
        <p:grpSpPr bwMode="auto">
          <a:xfrm>
            <a:off x="1263651" y="3641726"/>
            <a:ext cx="4106333" cy="568325"/>
            <a:chOff x="597" y="2294"/>
            <a:chExt cx="1940" cy="358"/>
          </a:xfrm>
        </p:grpSpPr>
        <p:grpSp>
          <p:nvGrpSpPr>
            <p:cNvPr id="5175" name="Group 84"/>
            <p:cNvGrpSpPr/>
            <p:nvPr/>
          </p:nvGrpSpPr>
          <p:grpSpPr bwMode="auto">
            <a:xfrm>
              <a:off x="1073" y="2294"/>
              <a:ext cx="1464" cy="358"/>
              <a:chOff x="1073" y="2294"/>
              <a:chExt cx="1464" cy="358"/>
            </a:xfrm>
          </p:grpSpPr>
          <p:sp>
            <p:nvSpPr>
              <p:cNvPr id="5180" name="Rectangle 74"/>
              <p:cNvSpPr>
                <a:spLocks noChangeArrowheads="1"/>
              </p:cNvSpPr>
              <p:nvPr/>
            </p:nvSpPr>
            <p:spPr bwMode="auto">
              <a:xfrm>
                <a:off x="1079" y="2339"/>
                <a:ext cx="1458" cy="254"/>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105547" name="Rectangle 75"/>
              <p:cNvSpPr>
                <a:spLocks noChangeArrowheads="1"/>
              </p:cNvSpPr>
              <p:nvPr/>
            </p:nvSpPr>
            <p:spPr bwMode="auto">
              <a:xfrm>
                <a:off x="1073" y="2321"/>
                <a:ext cx="1382" cy="27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altLang="zh-CN" sz="1050">
                    <a:latin typeface="+mn-ea"/>
                  </a:rPr>
                  <a:t>S: 138.76.29.7, 5001</a:t>
                </a:r>
                <a:endParaRPr lang="en-US" altLang="zh-CN" sz="1050">
                  <a:latin typeface="+mn-ea"/>
                </a:endParaRPr>
              </a:p>
              <a:p>
                <a:pPr>
                  <a:defRPr/>
                </a:pPr>
                <a:r>
                  <a:rPr lang="en-US" altLang="zh-CN" sz="1050">
                    <a:latin typeface="+mn-ea"/>
                  </a:rPr>
                  <a:t>D: 128.119.40.186, 80</a:t>
                </a:r>
                <a:endParaRPr lang="en-US" altLang="zh-CN" sz="1050">
                  <a:latin typeface="+mn-ea"/>
                </a:endParaRPr>
              </a:p>
            </p:txBody>
          </p:sp>
          <p:grpSp>
            <p:nvGrpSpPr>
              <p:cNvPr id="5182" name="Group 79"/>
              <p:cNvGrpSpPr/>
              <p:nvPr/>
            </p:nvGrpSpPr>
            <p:grpSpPr bwMode="auto">
              <a:xfrm>
                <a:off x="2412" y="2294"/>
                <a:ext cx="65" cy="100"/>
                <a:chOff x="2412" y="2294"/>
                <a:chExt cx="65" cy="100"/>
              </a:xfrm>
            </p:grpSpPr>
            <p:sp>
              <p:nvSpPr>
                <p:cNvPr id="5187" name="Freeform 76"/>
                <p:cNvSpPr/>
                <p:nvPr/>
              </p:nvSpPr>
              <p:spPr bwMode="auto">
                <a:xfrm>
                  <a:off x="2412" y="2294"/>
                  <a:ext cx="65" cy="100"/>
                </a:xfrm>
                <a:custGeom>
                  <a:avLst/>
                  <a:gdLst>
                    <a:gd name="T0" fmla="*/ 28 w 65"/>
                    <a:gd name="T1" fmla="*/ 0 h 100"/>
                    <a:gd name="T2" fmla="*/ 0 w 65"/>
                    <a:gd name="T3" fmla="*/ 72 h 100"/>
                    <a:gd name="T4" fmla="*/ 36 w 65"/>
                    <a:gd name="T5" fmla="*/ 99 h 100"/>
                    <a:gd name="T6" fmla="*/ 64 w 65"/>
                    <a:gd name="T7" fmla="*/ 21 h 100"/>
                    <a:gd name="T8" fmla="*/ 28 w 65"/>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5" h="100">
                      <a:moveTo>
                        <a:pt x="28" y="0"/>
                      </a:moveTo>
                      <a:lnTo>
                        <a:pt x="0" y="72"/>
                      </a:lnTo>
                      <a:lnTo>
                        <a:pt x="36" y="99"/>
                      </a:lnTo>
                      <a:lnTo>
                        <a:pt x="64" y="21"/>
                      </a:lnTo>
                      <a:lnTo>
                        <a:pt x="2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88" name="Line 77"/>
                <p:cNvSpPr>
                  <a:spLocks noChangeShapeType="1"/>
                </p:cNvSpPr>
                <p:nvPr/>
              </p:nvSpPr>
              <p:spPr bwMode="auto">
                <a:xfrm flipH="1">
                  <a:off x="2417" y="2303"/>
                  <a:ext cx="27"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89" name="Line 78"/>
                <p:cNvSpPr>
                  <a:spLocks noChangeShapeType="1"/>
                </p:cNvSpPr>
                <p:nvPr/>
              </p:nvSpPr>
              <p:spPr bwMode="auto">
                <a:xfrm flipH="1">
                  <a:off x="2449" y="2315"/>
                  <a:ext cx="27"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5183" name="Group 83"/>
              <p:cNvGrpSpPr/>
              <p:nvPr/>
            </p:nvGrpSpPr>
            <p:grpSpPr bwMode="auto">
              <a:xfrm>
                <a:off x="2397" y="2552"/>
                <a:ext cx="64" cy="100"/>
                <a:chOff x="2397" y="2552"/>
                <a:chExt cx="64" cy="100"/>
              </a:xfrm>
            </p:grpSpPr>
            <p:sp>
              <p:nvSpPr>
                <p:cNvPr id="5184" name="Freeform 80"/>
                <p:cNvSpPr/>
                <p:nvPr/>
              </p:nvSpPr>
              <p:spPr bwMode="auto">
                <a:xfrm>
                  <a:off x="2397" y="2552"/>
                  <a:ext cx="64" cy="100"/>
                </a:xfrm>
                <a:custGeom>
                  <a:avLst/>
                  <a:gdLst>
                    <a:gd name="T0" fmla="*/ 28 w 64"/>
                    <a:gd name="T1" fmla="*/ 0 h 100"/>
                    <a:gd name="T2" fmla="*/ 0 w 64"/>
                    <a:gd name="T3" fmla="*/ 72 h 100"/>
                    <a:gd name="T4" fmla="*/ 35 w 64"/>
                    <a:gd name="T5" fmla="*/ 99 h 100"/>
                    <a:gd name="T6" fmla="*/ 63 w 64"/>
                    <a:gd name="T7" fmla="*/ 21 h 100"/>
                    <a:gd name="T8" fmla="*/ 28 w 64"/>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100">
                      <a:moveTo>
                        <a:pt x="28" y="0"/>
                      </a:moveTo>
                      <a:lnTo>
                        <a:pt x="0" y="72"/>
                      </a:lnTo>
                      <a:lnTo>
                        <a:pt x="35" y="99"/>
                      </a:lnTo>
                      <a:lnTo>
                        <a:pt x="63" y="21"/>
                      </a:lnTo>
                      <a:lnTo>
                        <a:pt x="2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85" name="Line 81"/>
                <p:cNvSpPr>
                  <a:spLocks noChangeShapeType="1"/>
                </p:cNvSpPr>
                <p:nvPr/>
              </p:nvSpPr>
              <p:spPr bwMode="auto">
                <a:xfrm flipH="1">
                  <a:off x="2402" y="2561"/>
                  <a:ext cx="27"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86" name="Line 82"/>
                <p:cNvSpPr>
                  <a:spLocks noChangeShapeType="1"/>
                </p:cNvSpPr>
                <p:nvPr/>
              </p:nvSpPr>
              <p:spPr bwMode="auto">
                <a:xfrm flipH="1">
                  <a:off x="2434" y="2573"/>
                  <a:ext cx="2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sp>
          <p:nvSpPr>
            <p:cNvPr id="5176" name="Line 85"/>
            <p:cNvSpPr>
              <a:spLocks noChangeShapeType="1"/>
            </p:cNvSpPr>
            <p:nvPr/>
          </p:nvSpPr>
          <p:spPr bwMode="auto">
            <a:xfrm flipH="1">
              <a:off x="597" y="2464"/>
              <a:ext cx="464" cy="0"/>
            </a:xfrm>
            <a:prstGeom prst="line">
              <a:avLst/>
            </a:prstGeom>
            <a:noFill/>
            <a:ln w="12700">
              <a:solidFill>
                <a:schemeClr val="tx1"/>
              </a:solidFill>
              <a:round/>
              <a:headEnd type="none" w="sm" len="sm"/>
              <a:tailEnd type="stealth"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5177" name="Group 88"/>
            <p:cNvGrpSpPr/>
            <p:nvPr/>
          </p:nvGrpSpPr>
          <p:grpSpPr bwMode="auto">
            <a:xfrm>
              <a:off x="742" y="2351"/>
              <a:ext cx="267" cy="233"/>
              <a:chOff x="742" y="2351"/>
              <a:chExt cx="267" cy="233"/>
            </a:xfrm>
          </p:grpSpPr>
          <p:sp>
            <p:nvSpPr>
              <p:cNvPr id="5178" name="Oval 86"/>
              <p:cNvSpPr>
                <a:spLocks noChangeArrowheads="1"/>
              </p:cNvSpPr>
              <p:nvPr/>
            </p:nvSpPr>
            <p:spPr bwMode="auto">
              <a:xfrm>
                <a:off x="742" y="2359"/>
                <a:ext cx="267" cy="216"/>
              </a:xfrm>
              <a:prstGeom prst="ellipse">
                <a:avLst/>
              </a:prstGeom>
              <a:solidFill>
                <a:schemeClr val="bg1"/>
              </a:solidFill>
              <a:ln w="127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5179" name="Rectangle 87"/>
              <p:cNvSpPr>
                <a:spLocks noChangeArrowheads="1"/>
              </p:cNvSpPr>
              <p:nvPr/>
            </p:nvSpPr>
            <p:spPr bwMode="auto">
              <a:xfrm>
                <a:off x="782" y="2351"/>
                <a:ext cx="1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latin typeface="+mn-ea"/>
                    <a:ea typeface="+mn-ea"/>
                  </a:rPr>
                  <a:t>2</a:t>
                </a:r>
                <a:endParaRPr lang="en-US" altLang="zh-CN" sz="1800">
                  <a:latin typeface="+mn-ea"/>
                  <a:ea typeface="+mn-ea"/>
                </a:endParaRPr>
              </a:p>
            </p:txBody>
          </p:sp>
        </p:grpSp>
      </p:grpSp>
      <p:grpSp>
        <p:nvGrpSpPr>
          <p:cNvPr id="105566" name="Group 94"/>
          <p:cNvGrpSpPr/>
          <p:nvPr/>
        </p:nvGrpSpPr>
        <p:grpSpPr bwMode="auto">
          <a:xfrm>
            <a:off x="565151" y="1995489"/>
            <a:ext cx="6307667" cy="1728788"/>
            <a:chOff x="267" y="1257"/>
            <a:chExt cx="2980" cy="1089"/>
          </a:xfrm>
        </p:grpSpPr>
        <p:sp>
          <p:nvSpPr>
            <p:cNvPr id="5171" name="Rectangle 90"/>
            <p:cNvSpPr>
              <a:spLocks noChangeArrowheads="1"/>
            </p:cNvSpPr>
            <p:nvPr/>
          </p:nvSpPr>
          <p:spPr bwMode="auto">
            <a:xfrm>
              <a:off x="267" y="1257"/>
              <a:ext cx="1016" cy="9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u="sng" dirty="0">
                  <a:latin typeface="+mn-ea"/>
                  <a:ea typeface="+mn-ea"/>
                </a:rPr>
                <a:t>2:</a:t>
              </a:r>
              <a:r>
                <a:rPr lang="en-US" altLang="zh-CN" sz="1800" dirty="0">
                  <a:latin typeface="+mn-ea"/>
                  <a:ea typeface="+mn-ea"/>
                </a:rPr>
                <a:t> NAT </a:t>
              </a:r>
              <a:r>
                <a:rPr lang="zh-CN" altLang="en-US" sz="1800" dirty="0">
                  <a:latin typeface="+mn-ea"/>
                  <a:ea typeface="+mn-ea"/>
                </a:rPr>
                <a:t>路由器改变</a:t>
              </a:r>
              <a:endParaRPr lang="zh-CN" altLang="en-US" sz="1800" dirty="0">
                <a:latin typeface="+mn-ea"/>
                <a:ea typeface="+mn-ea"/>
              </a:endParaRPr>
            </a:p>
            <a:p>
              <a:pPr algn="ctr">
                <a:spcBef>
                  <a:spcPct val="0"/>
                </a:spcBef>
                <a:buClrTx/>
                <a:buSzTx/>
                <a:buFontTx/>
                <a:buNone/>
              </a:pPr>
              <a:r>
                <a:rPr lang="zh-CN" altLang="en-US" sz="1800" dirty="0">
                  <a:latin typeface="+mn-ea"/>
                  <a:ea typeface="+mn-ea"/>
                </a:rPr>
                <a:t>数据报源地址从</a:t>
              </a:r>
              <a:endParaRPr lang="zh-CN" altLang="en-US" sz="1800" dirty="0">
                <a:latin typeface="+mn-ea"/>
                <a:ea typeface="+mn-ea"/>
              </a:endParaRPr>
            </a:p>
            <a:p>
              <a:pPr algn="ctr">
                <a:spcBef>
                  <a:spcPct val="0"/>
                </a:spcBef>
                <a:buClrTx/>
                <a:buSzTx/>
                <a:buFontTx/>
                <a:buNone/>
              </a:pPr>
              <a:r>
                <a:rPr lang="en-US" altLang="zh-CN" sz="1800" dirty="0">
                  <a:latin typeface="+mn-ea"/>
                  <a:ea typeface="+mn-ea"/>
                </a:rPr>
                <a:t>10.0.0.1, 3345 </a:t>
              </a:r>
              <a:r>
                <a:rPr lang="zh-CN" altLang="en-US" sz="1800" dirty="0">
                  <a:latin typeface="+mn-ea"/>
                  <a:ea typeface="+mn-ea"/>
                </a:rPr>
                <a:t>到</a:t>
              </a:r>
              <a:endParaRPr lang="zh-CN" altLang="en-US" sz="1800" dirty="0">
                <a:latin typeface="+mn-ea"/>
                <a:ea typeface="+mn-ea"/>
              </a:endParaRPr>
            </a:p>
            <a:p>
              <a:pPr algn="ctr">
                <a:spcBef>
                  <a:spcPct val="0"/>
                </a:spcBef>
                <a:buClrTx/>
                <a:buSzTx/>
                <a:buFontTx/>
                <a:buNone/>
              </a:pPr>
              <a:r>
                <a:rPr lang="en-US" altLang="zh-CN" sz="1800" dirty="0">
                  <a:latin typeface="+mn-ea"/>
                  <a:ea typeface="+mn-ea"/>
                </a:rPr>
                <a:t>138.76.29.7, </a:t>
              </a:r>
              <a:r>
                <a:rPr lang="en-US" altLang="zh-CN" sz="1800" dirty="0">
                  <a:solidFill>
                    <a:srgbClr val="FF0000"/>
                  </a:solidFill>
                  <a:latin typeface="+mn-ea"/>
                  <a:ea typeface="+mn-ea"/>
                </a:rPr>
                <a:t>5001</a:t>
              </a:r>
              <a:r>
                <a:rPr lang="en-US" altLang="zh-CN" sz="1800" dirty="0">
                  <a:latin typeface="+mn-ea"/>
                  <a:ea typeface="+mn-ea"/>
                </a:rPr>
                <a:t>,</a:t>
              </a:r>
              <a:endParaRPr lang="en-US" altLang="zh-CN" sz="1800" dirty="0">
                <a:latin typeface="+mn-ea"/>
                <a:ea typeface="+mn-ea"/>
              </a:endParaRPr>
            </a:p>
            <a:p>
              <a:pPr algn="ctr">
                <a:spcBef>
                  <a:spcPct val="0"/>
                </a:spcBef>
                <a:buClrTx/>
                <a:buSzTx/>
                <a:buFontTx/>
                <a:buNone/>
              </a:pPr>
              <a:r>
                <a:rPr lang="zh-CN" altLang="en-US" sz="1800" dirty="0">
                  <a:latin typeface="+mn-ea"/>
                  <a:ea typeface="+mn-ea"/>
                </a:rPr>
                <a:t>更新表</a:t>
              </a:r>
              <a:endParaRPr lang="zh-CN" altLang="en-US" sz="1800" dirty="0">
                <a:latin typeface="+mn-ea"/>
                <a:ea typeface="+mn-ea"/>
              </a:endParaRPr>
            </a:p>
          </p:txBody>
        </p:sp>
        <p:sp>
          <p:nvSpPr>
            <p:cNvPr id="5172" name="Line 91"/>
            <p:cNvSpPr>
              <a:spLocks noChangeShapeType="1"/>
            </p:cNvSpPr>
            <p:nvPr/>
          </p:nvSpPr>
          <p:spPr bwMode="auto">
            <a:xfrm>
              <a:off x="1285" y="1990"/>
              <a:ext cx="147" cy="356"/>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73" name="Line 92"/>
            <p:cNvSpPr>
              <a:spLocks noChangeShapeType="1"/>
            </p:cNvSpPr>
            <p:nvPr/>
          </p:nvSpPr>
          <p:spPr bwMode="auto">
            <a:xfrm flipV="1">
              <a:off x="1274" y="1534"/>
              <a:ext cx="663" cy="455"/>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74" name="Line 93"/>
            <p:cNvSpPr>
              <a:spLocks noChangeShapeType="1"/>
            </p:cNvSpPr>
            <p:nvPr/>
          </p:nvSpPr>
          <p:spPr bwMode="auto">
            <a:xfrm flipV="1">
              <a:off x="1275" y="1497"/>
              <a:ext cx="1972" cy="491"/>
            </a:xfrm>
            <a:prstGeom prst="line">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
                  <a:solidFill>
                    <a:srgbClr val="000000"/>
                  </a:solidFill>
                  <a:round/>
                  <a:headEnd type="none" w="sm" len="sm"/>
                  <a:tailEnd type="stealth"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105581" name="Group 109"/>
          <p:cNvGrpSpPr/>
          <p:nvPr/>
        </p:nvGrpSpPr>
        <p:grpSpPr bwMode="auto">
          <a:xfrm>
            <a:off x="1155700" y="4681539"/>
            <a:ext cx="3953933" cy="657225"/>
            <a:chOff x="546" y="2949"/>
            <a:chExt cx="1868" cy="414"/>
          </a:xfrm>
        </p:grpSpPr>
        <p:sp>
          <p:nvSpPr>
            <p:cNvPr id="5157" name="Rectangle 95"/>
            <p:cNvSpPr>
              <a:spLocks noChangeArrowheads="1"/>
            </p:cNvSpPr>
            <p:nvPr/>
          </p:nvSpPr>
          <p:spPr bwMode="auto">
            <a:xfrm>
              <a:off x="546" y="2994"/>
              <a:ext cx="1418" cy="254"/>
            </a:xfrm>
            <a:prstGeom prst="rect">
              <a:avLst/>
            </a:prstGeom>
            <a:solidFill>
              <a:schemeClr val="bg1"/>
            </a:solidFill>
            <a:ln w="12700">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105568" name="Rectangle 96"/>
            <p:cNvSpPr>
              <a:spLocks noChangeArrowheads="1"/>
            </p:cNvSpPr>
            <p:nvPr/>
          </p:nvSpPr>
          <p:spPr bwMode="auto">
            <a:xfrm>
              <a:off x="687" y="2985"/>
              <a:ext cx="1344" cy="3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2075" tIns="46038" rIns="92075" bIns="46038">
              <a:spAutoFit/>
            </a:bodyPr>
            <a:lstStyle/>
            <a:p>
              <a:pPr>
                <a:defRPr/>
              </a:pPr>
              <a:r>
                <a:rPr lang="en-US" altLang="zh-CN" sz="1050">
                  <a:latin typeface="+mn-ea"/>
                </a:rPr>
                <a:t>S: 128.119.40.186, 80 </a:t>
              </a:r>
              <a:endParaRPr lang="en-US" altLang="zh-CN" sz="1050">
                <a:latin typeface="+mn-ea"/>
              </a:endParaRPr>
            </a:p>
            <a:p>
              <a:pPr>
                <a:defRPr/>
              </a:pPr>
              <a:r>
                <a:rPr lang="en-US" altLang="zh-CN" sz="1050">
                  <a:latin typeface="+mn-ea"/>
                </a:rPr>
                <a:t>D: 138.76.29.7, 5001</a:t>
              </a:r>
              <a:endParaRPr lang="en-US" altLang="zh-CN" sz="1050">
                <a:latin typeface="+mn-ea"/>
              </a:endParaRPr>
            </a:p>
            <a:p>
              <a:pPr>
                <a:defRPr/>
              </a:pPr>
              <a:endParaRPr lang="en-US" altLang="zh-CN" sz="1050">
                <a:latin typeface="+mn-ea"/>
              </a:endParaRPr>
            </a:p>
          </p:txBody>
        </p:sp>
        <p:grpSp>
          <p:nvGrpSpPr>
            <p:cNvPr id="5159" name="Group 100"/>
            <p:cNvGrpSpPr/>
            <p:nvPr/>
          </p:nvGrpSpPr>
          <p:grpSpPr bwMode="auto">
            <a:xfrm>
              <a:off x="606" y="2949"/>
              <a:ext cx="64" cy="100"/>
              <a:chOff x="606" y="2949"/>
              <a:chExt cx="64" cy="100"/>
            </a:xfrm>
          </p:grpSpPr>
          <p:sp>
            <p:nvSpPr>
              <p:cNvPr id="5168" name="Freeform 97"/>
              <p:cNvSpPr/>
              <p:nvPr/>
            </p:nvSpPr>
            <p:spPr bwMode="auto">
              <a:xfrm>
                <a:off x="606" y="2949"/>
                <a:ext cx="64" cy="100"/>
              </a:xfrm>
              <a:custGeom>
                <a:avLst/>
                <a:gdLst>
                  <a:gd name="T0" fmla="*/ 28 w 64"/>
                  <a:gd name="T1" fmla="*/ 0 h 100"/>
                  <a:gd name="T2" fmla="*/ 0 w 64"/>
                  <a:gd name="T3" fmla="*/ 72 h 100"/>
                  <a:gd name="T4" fmla="*/ 35 w 64"/>
                  <a:gd name="T5" fmla="*/ 99 h 100"/>
                  <a:gd name="T6" fmla="*/ 63 w 64"/>
                  <a:gd name="T7" fmla="*/ 21 h 100"/>
                  <a:gd name="T8" fmla="*/ 28 w 64"/>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4" h="100">
                    <a:moveTo>
                      <a:pt x="28" y="0"/>
                    </a:moveTo>
                    <a:lnTo>
                      <a:pt x="0" y="72"/>
                    </a:lnTo>
                    <a:lnTo>
                      <a:pt x="35" y="99"/>
                    </a:lnTo>
                    <a:lnTo>
                      <a:pt x="63" y="21"/>
                    </a:lnTo>
                    <a:lnTo>
                      <a:pt x="28"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69" name="Line 98"/>
              <p:cNvSpPr>
                <a:spLocks noChangeShapeType="1"/>
              </p:cNvSpPr>
              <p:nvPr/>
            </p:nvSpPr>
            <p:spPr bwMode="auto">
              <a:xfrm flipH="1">
                <a:off x="611" y="2958"/>
                <a:ext cx="27"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70" name="Line 99"/>
              <p:cNvSpPr>
                <a:spLocks noChangeShapeType="1"/>
              </p:cNvSpPr>
              <p:nvPr/>
            </p:nvSpPr>
            <p:spPr bwMode="auto">
              <a:xfrm flipH="1">
                <a:off x="643" y="2970"/>
                <a:ext cx="2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grpSp>
          <p:nvGrpSpPr>
            <p:cNvPr id="5160" name="Group 104"/>
            <p:cNvGrpSpPr/>
            <p:nvPr/>
          </p:nvGrpSpPr>
          <p:grpSpPr bwMode="auto">
            <a:xfrm>
              <a:off x="581" y="3181"/>
              <a:ext cx="63" cy="100"/>
              <a:chOff x="581" y="3181"/>
              <a:chExt cx="63" cy="100"/>
            </a:xfrm>
          </p:grpSpPr>
          <p:sp>
            <p:nvSpPr>
              <p:cNvPr id="5165" name="Freeform 101"/>
              <p:cNvSpPr/>
              <p:nvPr/>
            </p:nvSpPr>
            <p:spPr bwMode="auto">
              <a:xfrm>
                <a:off x="581" y="3181"/>
                <a:ext cx="63" cy="100"/>
              </a:xfrm>
              <a:custGeom>
                <a:avLst/>
                <a:gdLst>
                  <a:gd name="T0" fmla="*/ 27 w 63"/>
                  <a:gd name="T1" fmla="*/ 0 h 100"/>
                  <a:gd name="T2" fmla="*/ 0 w 63"/>
                  <a:gd name="T3" fmla="*/ 72 h 100"/>
                  <a:gd name="T4" fmla="*/ 35 w 63"/>
                  <a:gd name="T5" fmla="*/ 99 h 100"/>
                  <a:gd name="T6" fmla="*/ 62 w 63"/>
                  <a:gd name="T7" fmla="*/ 21 h 100"/>
                  <a:gd name="T8" fmla="*/ 27 w 63"/>
                  <a:gd name="T9" fmla="*/ 0 h 10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63" h="100">
                    <a:moveTo>
                      <a:pt x="27" y="0"/>
                    </a:moveTo>
                    <a:lnTo>
                      <a:pt x="0" y="72"/>
                    </a:lnTo>
                    <a:lnTo>
                      <a:pt x="35" y="99"/>
                    </a:lnTo>
                    <a:lnTo>
                      <a:pt x="62" y="21"/>
                    </a:lnTo>
                    <a:lnTo>
                      <a:pt x="27" y="0"/>
                    </a:lnTo>
                  </a:path>
                </a:pathLst>
              </a:custGeom>
              <a:solidFill>
                <a:schemeClr val="bg1"/>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66" name="Line 102"/>
              <p:cNvSpPr>
                <a:spLocks noChangeShapeType="1"/>
              </p:cNvSpPr>
              <p:nvPr/>
            </p:nvSpPr>
            <p:spPr bwMode="auto">
              <a:xfrm flipH="1">
                <a:off x="586" y="3190"/>
                <a:ext cx="2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
            <p:nvSpPr>
              <p:cNvPr id="5167" name="Line 103"/>
              <p:cNvSpPr>
                <a:spLocks noChangeShapeType="1"/>
              </p:cNvSpPr>
              <p:nvPr/>
            </p:nvSpPr>
            <p:spPr bwMode="auto">
              <a:xfrm flipH="1">
                <a:off x="617" y="3202"/>
                <a:ext cx="26" cy="68"/>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sp>
          <p:nvSpPr>
            <p:cNvPr id="5161" name="Line 105"/>
            <p:cNvSpPr>
              <a:spLocks noChangeShapeType="1"/>
            </p:cNvSpPr>
            <p:nvPr/>
          </p:nvSpPr>
          <p:spPr bwMode="auto">
            <a:xfrm flipH="1">
              <a:off x="1963" y="3128"/>
              <a:ext cx="451" cy="0"/>
            </a:xfrm>
            <a:prstGeom prst="line">
              <a:avLst/>
            </a:prstGeom>
            <a:noFill/>
            <a:ln w="12700">
              <a:solidFill>
                <a:schemeClr val="tx1"/>
              </a:solidFill>
              <a:round/>
              <a:headEnd type="stealth" w="med" len="med"/>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grpSp>
          <p:nvGrpSpPr>
            <p:cNvPr id="5162" name="Group 108"/>
            <p:cNvGrpSpPr/>
            <p:nvPr/>
          </p:nvGrpSpPr>
          <p:grpSpPr bwMode="auto">
            <a:xfrm>
              <a:off x="2042" y="3015"/>
              <a:ext cx="259" cy="233"/>
              <a:chOff x="2042" y="3015"/>
              <a:chExt cx="259" cy="233"/>
            </a:xfrm>
          </p:grpSpPr>
          <p:sp>
            <p:nvSpPr>
              <p:cNvPr id="5163" name="Oval 106"/>
              <p:cNvSpPr>
                <a:spLocks noChangeArrowheads="1"/>
              </p:cNvSpPr>
              <p:nvPr/>
            </p:nvSpPr>
            <p:spPr bwMode="auto">
              <a:xfrm>
                <a:off x="2042" y="3023"/>
                <a:ext cx="259" cy="216"/>
              </a:xfrm>
              <a:prstGeom prst="ellipse">
                <a:avLst/>
              </a:prstGeom>
              <a:solidFill>
                <a:schemeClr val="bg1"/>
              </a:solidFill>
              <a:ln w="12700">
                <a:solidFill>
                  <a:srgbClr val="FF0000"/>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latin typeface="+mn-ea"/>
                  <a:ea typeface="+mn-ea"/>
                </a:endParaRPr>
              </a:p>
            </p:txBody>
          </p:sp>
          <p:sp>
            <p:nvSpPr>
              <p:cNvPr id="5164" name="Rectangle 107"/>
              <p:cNvSpPr>
                <a:spLocks noChangeArrowheads="1"/>
              </p:cNvSpPr>
              <p:nvPr/>
            </p:nvSpPr>
            <p:spPr bwMode="auto">
              <a:xfrm>
                <a:off x="2082" y="3015"/>
                <a:ext cx="15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latin typeface="+mn-ea"/>
                    <a:ea typeface="+mn-ea"/>
                  </a:rPr>
                  <a:t>3</a:t>
                </a:r>
                <a:endParaRPr lang="en-US" altLang="zh-CN" sz="1800">
                  <a:latin typeface="+mn-ea"/>
                  <a:ea typeface="+mn-ea"/>
                </a:endParaRPr>
              </a:p>
            </p:txBody>
          </p:sp>
        </p:grpSp>
      </p:grpSp>
      <p:sp>
        <p:nvSpPr>
          <p:cNvPr id="105582" name="Rectangle 110"/>
          <p:cNvSpPr>
            <a:spLocks noChangeArrowheads="1"/>
          </p:cNvSpPr>
          <p:nvPr/>
        </p:nvSpPr>
        <p:spPr bwMode="auto">
          <a:xfrm>
            <a:off x="3383682" y="5419899"/>
            <a:ext cx="2375650" cy="6469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u="sng" dirty="0">
                <a:latin typeface="+mn-ea"/>
                <a:ea typeface="+mn-ea"/>
              </a:rPr>
              <a:t>3:</a:t>
            </a:r>
            <a:r>
              <a:rPr lang="en-US" altLang="zh-CN" sz="1800" dirty="0">
                <a:latin typeface="+mn-ea"/>
                <a:ea typeface="+mn-ea"/>
              </a:rPr>
              <a:t> </a:t>
            </a:r>
            <a:r>
              <a:rPr lang="zh-CN" altLang="en-US" sz="1800" dirty="0">
                <a:latin typeface="+mn-ea"/>
                <a:ea typeface="+mn-ea"/>
              </a:rPr>
              <a:t>响应到达目的地址</a:t>
            </a:r>
            <a:r>
              <a:rPr lang="en-US" altLang="zh-CN" sz="1800" dirty="0">
                <a:latin typeface="+mn-ea"/>
                <a:ea typeface="+mn-ea"/>
              </a:rPr>
              <a:t>:</a:t>
            </a:r>
            <a:endParaRPr lang="en-US" altLang="zh-CN" sz="1800" dirty="0">
              <a:latin typeface="+mn-ea"/>
              <a:ea typeface="+mn-ea"/>
            </a:endParaRPr>
          </a:p>
          <a:p>
            <a:pPr algn="ctr">
              <a:spcBef>
                <a:spcPct val="0"/>
              </a:spcBef>
              <a:buClrTx/>
              <a:buSzTx/>
              <a:buFontTx/>
              <a:buNone/>
            </a:pPr>
            <a:r>
              <a:rPr lang="en-US" altLang="zh-CN" sz="1800" dirty="0">
                <a:latin typeface="+mn-ea"/>
                <a:ea typeface="+mn-ea"/>
              </a:rPr>
              <a:t> 138.76.29.7, </a:t>
            </a:r>
            <a:r>
              <a:rPr lang="en-US" altLang="zh-CN" sz="1800" dirty="0">
                <a:solidFill>
                  <a:srgbClr val="FF0000"/>
                </a:solidFill>
                <a:latin typeface="+mn-ea"/>
                <a:ea typeface="+mn-ea"/>
              </a:rPr>
              <a:t>5001</a:t>
            </a:r>
            <a:endParaRPr lang="en-US" altLang="zh-CN" sz="1800" dirty="0">
              <a:solidFill>
                <a:srgbClr val="FF0000"/>
              </a:solidFill>
              <a:latin typeface="+mn-ea"/>
              <a:ea typeface="+mn-ea"/>
            </a:endParaRPr>
          </a:p>
        </p:txBody>
      </p:sp>
      <p:sp>
        <p:nvSpPr>
          <p:cNvPr id="105583" name="Rectangle 111"/>
          <p:cNvSpPr>
            <a:spLocks noChangeArrowheads="1"/>
          </p:cNvSpPr>
          <p:nvPr/>
        </p:nvSpPr>
        <p:spPr bwMode="auto">
          <a:xfrm>
            <a:off x="7429631" y="5014345"/>
            <a:ext cx="2133340" cy="14779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2075" tIns="46038" rIns="92075" bIns="46038">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u="sng" dirty="0">
                <a:latin typeface="+mn-ea"/>
                <a:ea typeface="+mn-ea"/>
              </a:rPr>
              <a:t>4:</a:t>
            </a:r>
            <a:r>
              <a:rPr lang="en-US" altLang="zh-CN" sz="1800" dirty="0">
                <a:latin typeface="+mn-ea"/>
                <a:ea typeface="+mn-ea"/>
              </a:rPr>
              <a:t> NAT </a:t>
            </a:r>
            <a:r>
              <a:rPr lang="zh-CN" altLang="en-US" sz="1800" dirty="0">
                <a:latin typeface="+mn-ea"/>
                <a:ea typeface="+mn-ea"/>
              </a:rPr>
              <a:t>路由器改变</a:t>
            </a:r>
            <a:endParaRPr lang="zh-CN" altLang="en-US" sz="1800" dirty="0">
              <a:latin typeface="+mn-ea"/>
              <a:ea typeface="+mn-ea"/>
            </a:endParaRPr>
          </a:p>
          <a:p>
            <a:pPr algn="ctr">
              <a:spcBef>
                <a:spcPct val="0"/>
              </a:spcBef>
              <a:buClrTx/>
              <a:buSzTx/>
              <a:buFontTx/>
              <a:buNone/>
            </a:pPr>
            <a:r>
              <a:rPr lang="zh-CN" altLang="en-US" sz="1800" dirty="0">
                <a:latin typeface="+mn-ea"/>
                <a:ea typeface="+mn-ea"/>
              </a:rPr>
              <a:t>数据报目的地址从</a:t>
            </a:r>
            <a:endParaRPr lang="zh-CN" altLang="en-US" sz="1800" dirty="0">
              <a:latin typeface="+mn-ea"/>
              <a:ea typeface="+mn-ea"/>
            </a:endParaRPr>
          </a:p>
          <a:p>
            <a:pPr algn="ctr">
              <a:spcBef>
                <a:spcPct val="0"/>
              </a:spcBef>
              <a:buClrTx/>
              <a:buSzTx/>
              <a:buFontTx/>
              <a:buNone/>
            </a:pPr>
            <a:r>
              <a:rPr lang="en-US" altLang="zh-CN" sz="1800" dirty="0">
                <a:latin typeface="+mn-ea"/>
                <a:ea typeface="+mn-ea"/>
              </a:rPr>
              <a:t>138.76.29.7, </a:t>
            </a:r>
            <a:r>
              <a:rPr lang="en-US" altLang="zh-CN" sz="1800" dirty="0">
                <a:solidFill>
                  <a:srgbClr val="FF0000"/>
                </a:solidFill>
                <a:latin typeface="+mn-ea"/>
                <a:ea typeface="+mn-ea"/>
              </a:rPr>
              <a:t>5001</a:t>
            </a:r>
            <a:endParaRPr lang="en-US" altLang="zh-CN" sz="1800" dirty="0">
              <a:solidFill>
                <a:srgbClr val="FF0000"/>
              </a:solidFill>
              <a:latin typeface="+mn-ea"/>
              <a:ea typeface="+mn-ea"/>
            </a:endParaRPr>
          </a:p>
          <a:p>
            <a:pPr algn="ctr">
              <a:spcBef>
                <a:spcPct val="0"/>
              </a:spcBef>
              <a:buClrTx/>
              <a:buSzTx/>
              <a:buFontTx/>
              <a:buNone/>
            </a:pPr>
            <a:r>
              <a:rPr lang="en-US" altLang="zh-CN" sz="1800" dirty="0">
                <a:latin typeface="+mn-ea"/>
                <a:ea typeface="+mn-ea"/>
              </a:rPr>
              <a:t> </a:t>
            </a:r>
            <a:r>
              <a:rPr lang="zh-CN" altLang="en-US" sz="1800" dirty="0">
                <a:latin typeface="+mn-ea"/>
                <a:ea typeface="+mn-ea"/>
              </a:rPr>
              <a:t>到 </a:t>
            </a:r>
            <a:r>
              <a:rPr lang="en-US" altLang="zh-CN" sz="1800" dirty="0">
                <a:latin typeface="+mn-ea"/>
                <a:ea typeface="+mn-ea"/>
              </a:rPr>
              <a:t>10.0.0.1, 3345 </a:t>
            </a:r>
            <a:endParaRPr lang="en-US" altLang="zh-CN" sz="1800" dirty="0">
              <a:latin typeface="+mn-ea"/>
              <a:ea typeface="+mn-ea"/>
            </a:endParaRPr>
          </a:p>
          <a:p>
            <a:pPr algn="ctr">
              <a:spcBef>
                <a:spcPct val="0"/>
              </a:spcBef>
              <a:buClrTx/>
              <a:buSzTx/>
              <a:buFontTx/>
              <a:buNone/>
            </a:pPr>
            <a:endParaRPr lang="en-US" altLang="zh-CN" sz="1800" dirty="0">
              <a:latin typeface="+mn-ea"/>
              <a:ea typeface="+mn-ea"/>
            </a:endParaRPr>
          </a:p>
        </p:txBody>
      </p:sp>
      <p:sp>
        <p:nvSpPr>
          <p:cNvPr id="5156" name="Line 112"/>
          <p:cNvSpPr>
            <a:spLocks noChangeShapeType="1"/>
          </p:cNvSpPr>
          <p:nvPr/>
        </p:nvSpPr>
        <p:spPr bwMode="auto">
          <a:xfrm>
            <a:off x="1363134" y="4273550"/>
            <a:ext cx="4034367" cy="6350"/>
          </a:xfrm>
          <a:prstGeom prst="line">
            <a:avLst/>
          </a:prstGeom>
          <a:noFill/>
          <a:ln w="12700">
            <a:solidFill>
              <a:schemeClr val="tx1"/>
            </a:solidFill>
            <a:round/>
            <a:headEnd type="none" w="sm" len="sm"/>
            <a:tailEnd type="none" w="sm" len="sm"/>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zh-CN" altLang="en-US">
              <a:latin typeface="+mn-ea"/>
            </a:endParaRPr>
          </a:p>
        </p:txBody>
      </p:sp>
    </p:spTree>
  </p:cSld>
  <p:clrMapOvr>
    <a:masterClrMapping/>
  </p:clrMapOvr>
  <p:transition>
    <p:random/>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2" fill="hold" nodeType="clickEffect">
                                  <p:stCondLst>
                                    <p:cond delay="0"/>
                                  </p:stCondLst>
                                  <p:childTnLst>
                                    <p:set>
                                      <p:cBhvr>
                                        <p:cTn id="6" dur="1" fill="hold">
                                          <p:stCondLst>
                                            <p:cond delay="0"/>
                                          </p:stCondLst>
                                        </p:cTn>
                                        <p:tgtEl>
                                          <p:spTgt spid="105502"/>
                                        </p:tgtEl>
                                        <p:attrNameLst>
                                          <p:attrName>style.visibility</p:attrName>
                                        </p:attrNameLst>
                                      </p:cBhvr>
                                      <p:to>
                                        <p:strVal val="visible"/>
                                      </p:to>
                                    </p:set>
                                    <p:animEffect transition="in" filter="wipe(right)">
                                      <p:cBhvr>
                                        <p:cTn id="7" dur="500"/>
                                        <p:tgtEl>
                                          <p:spTgt spid="105502"/>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499"/>
                                          </p:stCondLst>
                                        </p:cTn>
                                        <p:tgtEl>
                                          <p:spTgt spid="105509"/>
                                        </p:tgtEl>
                                        <p:attrNameLst>
                                          <p:attrName>style.visibility</p:attrName>
                                        </p:attrNameLst>
                                      </p:cBhvr>
                                      <p:to>
                                        <p:strVal val="visible"/>
                                      </p:to>
                                    </p:set>
                                  </p:childTnLst>
                                  <p:subTnLst>
                                    <p:set>
                                      <p:cBhvr override="childStyle">
                                        <p:cTn dur="1" fill="hold" display="0" masterRel="nextClick" afterEffect="1"/>
                                        <p:tgtEl>
                                          <p:spTgt spid="105509"/>
                                        </p:tgtEl>
                                        <p:attrNameLst>
                                          <p:attrName>style.visibility</p:attrName>
                                        </p:attrNameLst>
                                      </p:cBhvr>
                                      <p:to>
                                        <p:strVal val="hidden"/>
                                      </p:to>
                                    </p:set>
                                  </p:subTnLst>
                                </p:cTn>
                              </p:par>
                            </p:childTnLst>
                          </p:cTn>
                        </p:par>
                      </p:childTnLst>
                    </p:cTn>
                  </p:par>
                  <p:par>
                    <p:cTn id="11" fill="hold">
                      <p:stCondLst>
                        <p:cond delay="indefinite"/>
                      </p:stCondLst>
                      <p:childTnLst>
                        <p:par>
                          <p:cTn id="12" fill="hold">
                            <p:stCondLst>
                              <p:cond delay="0"/>
                            </p:stCondLst>
                            <p:childTnLst>
                              <p:par>
                                <p:cTn id="13" presetID="22" presetClass="entr" presetSubtype="2" fill="hold" nodeType="clickEffect">
                                  <p:stCondLst>
                                    <p:cond delay="0"/>
                                  </p:stCondLst>
                                  <p:childTnLst>
                                    <p:set>
                                      <p:cBhvr>
                                        <p:cTn id="14" dur="1" fill="hold">
                                          <p:stCondLst>
                                            <p:cond delay="0"/>
                                          </p:stCondLst>
                                        </p:cTn>
                                        <p:tgtEl>
                                          <p:spTgt spid="105561"/>
                                        </p:tgtEl>
                                        <p:attrNameLst>
                                          <p:attrName>style.visibility</p:attrName>
                                        </p:attrNameLst>
                                      </p:cBhvr>
                                      <p:to>
                                        <p:strVal val="visible"/>
                                      </p:to>
                                    </p:set>
                                    <p:animEffect transition="in" filter="wipe(right)">
                                      <p:cBhvr>
                                        <p:cTn id="15" dur="500"/>
                                        <p:tgtEl>
                                          <p:spTgt spid="105561"/>
                                        </p:tgtEl>
                                      </p:cBhvr>
                                    </p:animEffect>
                                  </p:childTnLst>
                                </p:cTn>
                              </p:par>
                            </p:childTnLst>
                          </p:cTn>
                        </p:par>
                        <p:par>
                          <p:cTn id="16" fill="hold">
                            <p:stCondLst>
                              <p:cond delay="500"/>
                            </p:stCondLst>
                            <p:childTnLst>
                              <p:par>
                                <p:cTn id="17" presetID="1" presetClass="entr" presetSubtype="0" fill="hold" grpId="0" nodeType="afterEffect">
                                  <p:stCondLst>
                                    <p:cond delay="0"/>
                                  </p:stCondLst>
                                  <p:childTnLst>
                                    <p:set>
                                      <p:cBhvr>
                                        <p:cTn id="18" dur="1" fill="hold">
                                          <p:stCondLst>
                                            <p:cond delay="499"/>
                                          </p:stCondLst>
                                        </p:cTn>
                                        <p:tgtEl>
                                          <p:spTgt spid="105530">
                                            <p:txEl>
                                              <p:pRg st="0" end="0"/>
                                            </p:txEl>
                                          </p:spTgt>
                                        </p:tgtEl>
                                        <p:attrNameLst>
                                          <p:attrName>style.visibility</p:attrName>
                                        </p:attrNameLst>
                                      </p:cBhvr>
                                      <p:to>
                                        <p:strVal val="visible"/>
                                      </p:to>
                                    </p:set>
                                  </p:childTnLst>
                                </p:cTn>
                              </p:par>
                            </p:childTnLst>
                          </p:cTn>
                        </p:par>
                        <p:par>
                          <p:cTn id="19" fill="hold">
                            <p:stCondLst>
                              <p:cond delay="1000"/>
                            </p:stCondLst>
                            <p:childTnLst>
                              <p:par>
                                <p:cTn id="20" presetID="1" presetClass="entr" presetSubtype="0" fill="hold" grpId="0" nodeType="afterEffect">
                                  <p:stCondLst>
                                    <p:cond delay="0"/>
                                  </p:stCondLst>
                                  <p:childTnLst>
                                    <p:set>
                                      <p:cBhvr>
                                        <p:cTn id="21" dur="1" fill="hold">
                                          <p:stCondLst>
                                            <p:cond delay="499"/>
                                          </p:stCondLst>
                                        </p:cTn>
                                        <p:tgtEl>
                                          <p:spTgt spid="105530">
                                            <p:txEl>
                                              <p:pRg st="1" end="1"/>
                                            </p:txEl>
                                          </p:spTgt>
                                        </p:tgtEl>
                                        <p:attrNameLst>
                                          <p:attrName>style.visibility</p:attrName>
                                        </p:attrNameLst>
                                      </p:cBhvr>
                                      <p:to>
                                        <p:strVal val="visible"/>
                                      </p:to>
                                    </p:set>
                                  </p:childTnLst>
                                </p:cTn>
                              </p:par>
                            </p:childTnLst>
                          </p:cTn>
                        </p:par>
                        <p:par>
                          <p:cTn id="22" fill="hold">
                            <p:stCondLst>
                              <p:cond delay="1500"/>
                            </p:stCondLst>
                            <p:childTnLst>
                              <p:par>
                                <p:cTn id="23" presetID="1" presetClass="entr" presetSubtype="0" fill="hold" nodeType="afterEffect">
                                  <p:stCondLst>
                                    <p:cond delay="0"/>
                                  </p:stCondLst>
                                  <p:childTnLst>
                                    <p:set>
                                      <p:cBhvr>
                                        <p:cTn id="24" dur="1" fill="hold">
                                          <p:stCondLst>
                                            <p:cond delay="499"/>
                                          </p:stCondLst>
                                        </p:cTn>
                                        <p:tgtEl>
                                          <p:spTgt spid="105566"/>
                                        </p:tgtEl>
                                        <p:attrNameLst>
                                          <p:attrName>style.visibility</p:attrName>
                                        </p:attrNameLst>
                                      </p:cBhvr>
                                      <p:to>
                                        <p:strVal val="visible"/>
                                      </p:to>
                                    </p:set>
                                  </p:childTnLst>
                                  <p:subTnLst>
                                    <p:set>
                                      <p:cBhvr override="childStyle">
                                        <p:cTn dur="1" fill="hold" display="0" masterRel="nextClick" afterEffect="1"/>
                                        <p:tgtEl>
                                          <p:spTgt spid="105566"/>
                                        </p:tgtEl>
                                        <p:attrNameLst>
                                          <p:attrName>style.visibility</p:attrName>
                                        </p:attrNameLst>
                                      </p:cBhvr>
                                      <p:to>
                                        <p:strVal val="hidden"/>
                                      </p:to>
                                    </p:set>
                                  </p:subTnLst>
                                </p:cTn>
                              </p:par>
                            </p:childTnLst>
                          </p:cTn>
                        </p:par>
                      </p:childTnLst>
                    </p:cTn>
                  </p:par>
                  <p:par>
                    <p:cTn id="25" fill="hold">
                      <p:stCondLst>
                        <p:cond delay="indefinite"/>
                      </p:stCondLst>
                      <p:childTnLst>
                        <p:par>
                          <p:cTn id="26" fill="hold">
                            <p:stCondLst>
                              <p:cond delay="0"/>
                            </p:stCondLst>
                            <p:childTnLst>
                              <p:par>
                                <p:cTn id="27" presetID="22" presetClass="entr" presetSubtype="8" fill="hold" nodeType="clickEffect">
                                  <p:stCondLst>
                                    <p:cond delay="0"/>
                                  </p:stCondLst>
                                  <p:childTnLst>
                                    <p:set>
                                      <p:cBhvr>
                                        <p:cTn id="28" dur="1" fill="hold">
                                          <p:stCondLst>
                                            <p:cond delay="0"/>
                                          </p:stCondLst>
                                        </p:cTn>
                                        <p:tgtEl>
                                          <p:spTgt spid="105581"/>
                                        </p:tgtEl>
                                        <p:attrNameLst>
                                          <p:attrName>style.visibility</p:attrName>
                                        </p:attrNameLst>
                                      </p:cBhvr>
                                      <p:to>
                                        <p:strVal val="visible"/>
                                      </p:to>
                                    </p:set>
                                    <p:animEffect transition="in" filter="wipe(left)">
                                      <p:cBhvr>
                                        <p:cTn id="29" dur="500"/>
                                        <p:tgtEl>
                                          <p:spTgt spid="105581"/>
                                        </p:tgtEl>
                                      </p:cBhvr>
                                    </p:animEffect>
                                  </p:childTnLst>
                                </p:cTn>
                              </p:par>
                            </p:childTnLst>
                          </p:cTn>
                        </p:par>
                        <p:par>
                          <p:cTn id="30" fill="hold">
                            <p:stCondLst>
                              <p:cond delay="500"/>
                            </p:stCondLst>
                            <p:childTnLst>
                              <p:par>
                                <p:cTn id="31" presetID="1" presetClass="entr" presetSubtype="0" fill="hold" grpId="0" nodeType="afterEffect">
                                  <p:stCondLst>
                                    <p:cond delay="0"/>
                                  </p:stCondLst>
                                  <p:childTnLst>
                                    <p:set>
                                      <p:cBhvr>
                                        <p:cTn id="32" dur="1" fill="hold">
                                          <p:stCondLst>
                                            <p:cond delay="499"/>
                                          </p:stCondLst>
                                        </p:cTn>
                                        <p:tgtEl>
                                          <p:spTgt spid="105582">
                                            <p:txEl>
                                              <p:pRg st="0" end="0"/>
                                            </p:txEl>
                                          </p:spTgt>
                                        </p:tgtEl>
                                        <p:attrNameLst>
                                          <p:attrName>style.visibility</p:attrName>
                                        </p:attrNameLst>
                                      </p:cBhvr>
                                      <p:to>
                                        <p:strVal val="visible"/>
                                      </p:to>
                                    </p:set>
                                  </p:childTnLst>
                                  <p:subTnLst>
                                    <p:set>
                                      <p:cBhvr override="childStyle">
                                        <p:cTn dur="1" fill="hold" display="0" masterRel="nextClick" afterEffect="1"/>
                                        <p:tgtEl>
                                          <p:spTgt spid="105582">
                                            <p:txEl>
                                              <p:pRg st="0" end="0"/>
                                            </p:txEl>
                                          </p:spTgt>
                                        </p:tgtEl>
                                        <p:attrNameLst>
                                          <p:attrName>style.visibility</p:attrName>
                                        </p:attrNameLst>
                                      </p:cBhvr>
                                      <p:to>
                                        <p:strVal val="hidden"/>
                                      </p:to>
                                    </p:set>
                                  </p:subTnLst>
                                </p:cTn>
                              </p:par>
                            </p:childTnLst>
                          </p:cTn>
                        </p:par>
                        <p:par>
                          <p:cTn id="33" fill="hold">
                            <p:stCondLst>
                              <p:cond delay="1000"/>
                            </p:stCondLst>
                            <p:childTnLst>
                              <p:par>
                                <p:cTn id="34" presetID="1" presetClass="entr" presetSubtype="0" fill="hold" grpId="0" nodeType="afterEffect">
                                  <p:stCondLst>
                                    <p:cond delay="0"/>
                                  </p:stCondLst>
                                  <p:childTnLst>
                                    <p:set>
                                      <p:cBhvr>
                                        <p:cTn id="35" dur="1" fill="hold">
                                          <p:stCondLst>
                                            <p:cond delay="499"/>
                                          </p:stCondLst>
                                        </p:cTn>
                                        <p:tgtEl>
                                          <p:spTgt spid="105582">
                                            <p:txEl>
                                              <p:pRg st="1" end="1"/>
                                            </p:txEl>
                                          </p:spTgt>
                                        </p:tgtEl>
                                        <p:attrNameLst>
                                          <p:attrName>style.visibility</p:attrName>
                                        </p:attrNameLst>
                                      </p:cBhvr>
                                      <p:to>
                                        <p:strVal val="visible"/>
                                      </p:to>
                                    </p:set>
                                  </p:childTnLst>
                                  <p:subTnLst>
                                    <p:set>
                                      <p:cBhvr override="childStyle">
                                        <p:cTn dur="1" fill="hold" display="0" masterRel="nextClick" afterEffect="1"/>
                                        <p:tgtEl>
                                          <p:spTgt spid="105582">
                                            <p:txEl>
                                              <p:pRg st="1" end="1"/>
                                            </p:txEl>
                                          </p:spTgt>
                                        </p:tgtEl>
                                        <p:attrNameLst>
                                          <p:attrName>style.visibility</p:attrName>
                                        </p:attrNameLst>
                                      </p:cBhvr>
                                      <p:to>
                                        <p:strVal val="hidden"/>
                                      </p:to>
                                    </p:set>
                                  </p:sub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105545"/>
                                        </p:tgtEl>
                                        <p:attrNameLst>
                                          <p:attrName>style.visibility</p:attrName>
                                        </p:attrNameLst>
                                      </p:cBhvr>
                                      <p:to>
                                        <p:strVal val="visible"/>
                                      </p:to>
                                    </p:set>
                                    <p:animEffect transition="in" filter="wipe(left)">
                                      <p:cBhvr>
                                        <p:cTn id="40" dur="500"/>
                                        <p:tgtEl>
                                          <p:spTgt spid="105545"/>
                                        </p:tgtEl>
                                      </p:cBhvr>
                                    </p:animEffect>
                                  </p:childTnLst>
                                </p:cTn>
                              </p:par>
                            </p:childTnLst>
                          </p:cTn>
                        </p:par>
                        <p:par>
                          <p:cTn id="41" fill="hold">
                            <p:stCondLst>
                              <p:cond delay="500"/>
                            </p:stCondLst>
                            <p:childTnLst>
                              <p:par>
                                <p:cTn id="42" presetID="1" presetClass="entr" presetSubtype="0" fill="hold" grpId="0" nodeType="afterEffect">
                                  <p:stCondLst>
                                    <p:cond delay="0"/>
                                  </p:stCondLst>
                                  <p:childTnLst>
                                    <p:set>
                                      <p:cBhvr>
                                        <p:cTn id="43" dur="1" fill="hold">
                                          <p:stCondLst>
                                            <p:cond delay="499"/>
                                          </p:stCondLst>
                                        </p:cTn>
                                        <p:tgtEl>
                                          <p:spTgt spid="105583">
                                            <p:txEl>
                                              <p:pRg st="0" end="0"/>
                                            </p:txEl>
                                          </p:spTgt>
                                        </p:tgtEl>
                                        <p:attrNameLst>
                                          <p:attrName>style.visibility</p:attrName>
                                        </p:attrNameLst>
                                      </p:cBhvr>
                                      <p:to>
                                        <p:strVal val="visible"/>
                                      </p:to>
                                    </p:set>
                                  </p:childTnLst>
                                </p:cTn>
                              </p:par>
                            </p:childTnLst>
                          </p:cTn>
                        </p:par>
                        <p:par>
                          <p:cTn id="44" fill="hold">
                            <p:stCondLst>
                              <p:cond delay="1000"/>
                            </p:stCondLst>
                            <p:childTnLst>
                              <p:par>
                                <p:cTn id="45" presetID="1" presetClass="entr" presetSubtype="0" fill="hold" grpId="0" nodeType="afterEffect">
                                  <p:stCondLst>
                                    <p:cond delay="0"/>
                                  </p:stCondLst>
                                  <p:childTnLst>
                                    <p:set>
                                      <p:cBhvr>
                                        <p:cTn id="46" dur="1" fill="hold">
                                          <p:stCondLst>
                                            <p:cond delay="499"/>
                                          </p:stCondLst>
                                        </p:cTn>
                                        <p:tgtEl>
                                          <p:spTgt spid="105583">
                                            <p:txEl>
                                              <p:pRg st="1" end="1"/>
                                            </p:txEl>
                                          </p:spTgt>
                                        </p:tgtEl>
                                        <p:attrNameLst>
                                          <p:attrName>style.visibility</p:attrName>
                                        </p:attrNameLst>
                                      </p:cBhvr>
                                      <p:to>
                                        <p:strVal val="visible"/>
                                      </p:to>
                                    </p:set>
                                  </p:childTnLst>
                                </p:cTn>
                              </p:par>
                            </p:childTnLst>
                          </p:cTn>
                        </p:par>
                        <p:par>
                          <p:cTn id="47" fill="hold">
                            <p:stCondLst>
                              <p:cond delay="1500"/>
                            </p:stCondLst>
                            <p:childTnLst>
                              <p:par>
                                <p:cTn id="48" presetID="1" presetClass="entr" presetSubtype="0" fill="hold" grpId="0" nodeType="afterEffect">
                                  <p:stCondLst>
                                    <p:cond delay="0"/>
                                  </p:stCondLst>
                                  <p:childTnLst>
                                    <p:set>
                                      <p:cBhvr>
                                        <p:cTn id="49" dur="1" fill="hold">
                                          <p:stCondLst>
                                            <p:cond delay="499"/>
                                          </p:stCondLst>
                                        </p:cTn>
                                        <p:tgtEl>
                                          <p:spTgt spid="105583">
                                            <p:txEl>
                                              <p:pRg st="2" end="2"/>
                                            </p:txEl>
                                          </p:spTgt>
                                        </p:tgtEl>
                                        <p:attrNameLst>
                                          <p:attrName>style.visibility</p:attrName>
                                        </p:attrNameLst>
                                      </p:cBhvr>
                                      <p:to>
                                        <p:strVal val="visible"/>
                                      </p:to>
                                    </p:set>
                                  </p:childTnLst>
                                </p:cTn>
                              </p:par>
                            </p:childTnLst>
                          </p:cTn>
                        </p:par>
                        <p:par>
                          <p:cTn id="50" fill="hold">
                            <p:stCondLst>
                              <p:cond delay="2000"/>
                            </p:stCondLst>
                            <p:childTnLst>
                              <p:par>
                                <p:cTn id="51" presetID="1" presetClass="entr" presetSubtype="0" fill="hold" grpId="0" nodeType="afterEffect">
                                  <p:stCondLst>
                                    <p:cond delay="0"/>
                                  </p:stCondLst>
                                  <p:childTnLst>
                                    <p:set>
                                      <p:cBhvr>
                                        <p:cTn id="52" dur="1" fill="hold">
                                          <p:stCondLst>
                                            <p:cond delay="499"/>
                                          </p:stCondLst>
                                        </p:cTn>
                                        <p:tgtEl>
                                          <p:spTgt spid="10558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5530" grpId="0" advAuto="0" autoUpdateAnimBg="0" build="p"/>
      <p:bldP spid="105582" grpId="0" advAuto="0" autoUpdateAnimBg="0" build="p"/>
      <p:bldP spid="105583" grpId="0" advAuto="0" autoUpdateAnimBg="0" build="p"/>
    </p:bld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a:spLocks noGrp="1" noChangeArrowheads="1"/>
          </p:cNvSpPr>
          <p:nvPr>
            <p:ph type="title" idx="4294967295"/>
          </p:nvPr>
        </p:nvSpPr>
        <p:spPr>
          <a:xfrm>
            <a:off x="84220" y="441566"/>
            <a:ext cx="11983453" cy="1143000"/>
          </a:xfrm>
          <a:prstGeom prst="rect">
            <a:avLst/>
          </a:prstGeom>
          <a:noFill/>
        </p:spPr>
        <p:txBody>
          <a:bodyPr/>
          <a:lstStyle/>
          <a:p>
            <a:pPr algn="ctr"/>
            <a:r>
              <a:rPr lang="en-US" altLang="zh-CN" dirty="0">
                <a:latin typeface="+mj-ea"/>
              </a:rPr>
              <a:t>NAT: </a:t>
            </a:r>
            <a:r>
              <a:rPr lang="zh-CN" altLang="en-US" dirty="0">
                <a:latin typeface="+mj-ea"/>
              </a:rPr>
              <a:t>网络地址转换的一些限制</a:t>
            </a:r>
            <a:endParaRPr lang="zh-CN" altLang="en-US" dirty="0">
              <a:latin typeface="+mj-ea"/>
            </a:endParaRPr>
          </a:p>
        </p:txBody>
      </p:sp>
      <p:sp>
        <p:nvSpPr>
          <p:cNvPr id="7172" name="Rectangle 3"/>
          <p:cNvSpPr>
            <a:spLocks noGrp="1" noChangeArrowheads="1"/>
          </p:cNvSpPr>
          <p:nvPr>
            <p:ph type="body" idx="4294967295"/>
          </p:nvPr>
        </p:nvSpPr>
        <p:spPr>
          <a:xfrm>
            <a:off x="830178" y="1411288"/>
            <a:ext cx="10491538" cy="4648200"/>
          </a:xfrm>
          <a:prstGeom prst="rect">
            <a:avLst/>
          </a:prstGeom>
          <a:noFill/>
        </p:spPr>
        <p:txBody>
          <a:bodyPr/>
          <a:lstStyle/>
          <a:p>
            <a:pPr>
              <a:lnSpc>
                <a:spcPct val="125000"/>
              </a:lnSpc>
              <a:spcBef>
                <a:spcPts val="600"/>
              </a:spcBef>
            </a:pPr>
            <a:r>
              <a:rPr lang="en-US" altLang="zh-CN" sz="2400" dirty="0">
                <a:solidFill>
                  <a:schemeClr val="tx2"/>
                </a:solidFill>
                <a:latin typeface="+mn-ea"/>
              </a:rPr>
              <a:t>16-bit </a:t>
            </a:r>
            <a:r>
              <a:rPr lang="zh-CN" altLang="en-US" sz="2400" dirty="0">
                <a:solidFill>
                  <a:schemeClr val="tx2"/>
                </a:solidFill>
                <a:latin typeface="+mn-ea"/>
              </a:rPr>
              <a:t>端口号</a:t>
            </a:r>
            <a:r>
              <a:rPr lang="en-US" altLang="zh-CN" sz="2400" dirty="0">
                <a:solidFill>
                  <a:schemeClr val="tx2"/>
                </a:solidFill>
                <a:latin typeface="+mn-ea"/>
              </a:rPr>
              <a:t>: </a:t>
            </a:r>
            <a:endParaRPr lang="en-US" altLang="zh-CN" sz="2400" dirty="0">
              <a:solidFill>
                <a:schemeClr val="tx2"/>
              </a:solidFill>
              <a:latin typeface="+mn-ea"/>
            </a:endParaRPr>
          </a:p>
          <a:p>
            <a:pPr lvl="1">
              <a:lnSpc>
                <a:spcPct val="125000"/>
              </a:lnSpc>
              <a:spcBef>
                <a:spcPts val="600"/>
              </a:spcBef>
            </a:pPr>
            <a:r>
              <a:rPr lang="zh-CN" altLang="en-US" dirty="0">
                <a:latin typeface="+mn-ea"/>
              </a:rPr>
              <a:t>一个局域网地址可以同时支持</a:t>
            </a:r>
            <a:r>
              <a:rPr lang="en-US" altLang="zh-CN" dirty="0">
                <a:latin typeface="+mn-ea"/>
              </a:rPr>
              <a:t>60,000</a:t>
            </a:r>
            <a:r>
              <a:rPr lang="zh-CN" altLang="en-US" dirty="0">
                <a:latin typeface="+mn-ea"/>
              </a:rPr>
              <a:t>个并发连接</a:t>
            </a:r>
            <a:r>
              <a:rPr lang="en-US" altLang="zh-CN" dirty="0">
                <a:latin typeface="+mn-ea"/>
              </a:rPr>
              <a:t>!</a:t>
            </a:r>
            <a:endParaRPr lang="en-US" altLang="zh-CN" dirty="0">
              <a:latin typeface="+mn-ea"/>
            </a:endParaRPr>
          </a:p>
          <a:p>
            <a:pPr>
              <a:lnSpc>
                <a:spcPct val="125000"/>
              </a:lnSpc>
              <a:spcBef>
                <a:spcPts val="600"/>
              </a:spcBef>
            </a:pPr>
            <a:r>
              <a:rPr lang="en-US" altLang="zh-CN" sz="2400" dirty="0">
                <a:solidFill>
                  <a:schemeClr val="tx2"/>
                </a:solidFill>
                <a:latin typeface="+mn-ea"/>
              </a:rPr>
              <a:t>NAT </a:t>
            </a:r>
            <a:r>
              <a:rPr lang="zh-CN" altLang="en-US" sz="2400" dirty="0">
                <a:solidFill>
                  <a:schemeClr val="tx2"/>
                </a:solidFill>
                <a:latin typeface="+mn-ea"/>
              </a:rPr>
              <a:t>存在争议</a:t>
            </a:r>
            <a:endParaRPr lang="zh-CN" altLang="en-US" sz="2400" dirty="0">
              <a:solidFill>
                <a:schemeClr val="tx2"/>
              </a:solidFill>
              <a:latin typeface="+mn-ea"/>
            </a:endParaRPr>
          </a:p>
          <a:p>
            <a:pPr lvl="1">
              <a:lnSpc>
                <a:spcPct val="125000"/>
              </a:lnSpc>
              <a:spcBef>
                <a:spcPts val="600"/>
              </a:spcBef>
            </a:pPr>
            <a:r>
              <a:rPr lang="zh-CN" altLang="en-US" dirty="0">
                <a:latin typeface="+mn-ea"/>
              </a:rPr>
              <a:t>路由器只应该处理到第三层</a:t>
            </a:r>
            <a:endParaRPr lang="zh-CN" altLang="en-US" dirty="0">
              <a:latin typeface="+mn-ea"/>
            </a:endParaRPr>
          </a:p>
          <a:p>
            <a:pPr lvl="1">
              <a:lnSpc>
                <a:spcPct val="125000"/>
              </a:lnSpc>
              <a:spcBef>
                <a:spcPts val="600"/>
              </a:spcBef>
            </a:pPr>
            <a:r>
              <a:rPr lang="zh-CN" altLang="en-US" dirty="0">
                <a:latin typeface="+mn-ea"/>
              </a:rPr>
              <a:t>违反了端到端主张</a:t>
            </a:r>
            <a:endParaRPr lang="zh-CN" altLang="en-US" dirty="0">
              <a:latin typeface="+mn-ea"/>
            </a:endParaRPr>
          </a:p>
          <a:p>
            <a:pPr lvl="2">
              <a:lnSpc>
                <a:spcPct val="125000"/>
              </a:lnSpc>
              <a:spcBef>
                <a:spcPts val="600"/>
              </a:spcBef>
              <a:buFontTx/>
              <a:buNone/>
            </a:pPr>
            <a:r>
              <a:rPr lang="zh-CN" altLang="en-US" sz="2400" dirty="0">
                <a:latin typeface="+mn-ea"/>
              </a:rPr>
              <a:t>应用程序设计者在设计时不得不将</a:t>
            </a:r>
            <a:r>
              <a:rPr lang="en-US" altLang="zh-CN" sz="2400" dirty="0">
                <a:latin typeface="+mn-ea"/>
              </a:rPr>
              <a:t>NAT</a:t>
            </a:r>
            <a:r>
              <a:rPr lang="zh-CN" altLang="en-US" sz="2400" dirty="0">
                <a:latin typeface="+mn-ea"/>
              </a:rPr>
              <a:t>加以</a:t>
            </a:r>
            <a:r>
              <a:rPr lang="zh-CN" altLang="en-US" sz="2400" dirty="0" smtClean="0">
                <a:latin typeface="+mn-ea"/>
              </a:rPr>
              <a:t>考虑</a:t>
            </a:r>
            <a:r>
              <a:rPr lang="zh-CN" altLang="en-US" sz="2400" dirty="0">
                <a:latin typeface="+mn-ea"/>
              </a:rPr>
              <a:t>，</a:t>
            </a:r>
            <a:r>
              <a:rPr lang="zh-CN" altLang="en-US" sz="2400" dirty="0" smtClean="0">
                <a:latin typeface="+mn-ea"/>
              </a:rPr>
              <a:t>如</a:t>
            </a:r>
            <a:r>
              <a:rPr lang="en-US" altLang="zh-CN" sz="2400" dirty="0">
                <a:latin typeface="+mn-ea"/>
              </a:rPr>
              <a:t>P2P</a:t>
            </a:r>
            <a:r>
              <a:rPr lang="zh-CN" altLang="en-US" sz="2400" dirty="0">
                <a:latin typeface="+mn-ea"/>
              </a:rPr>
              <a:t>应用程序</a:t>
            </a:r>
            <a:endParaRPr lang="zh-CN" altLang="en-US" sz="2400" dirty="0">
              <a:latin typeface="+mn-ea"/>
            </a:endParaRPr>
          </a:p>
          <a:p>
            <a:pPr lvl="1">
              <a:lnSpc>
                <a:spcPct val="125000"/>
              </a:lnSpc>
              <a:spcBef>
                <a:spcPts val="600"/>
              </a:spcBef>
            </a:pPr>
            <a:r>
              <a:rPr lang="zh-CN" altLang="en-US" dirty="0">
                <a:latin typeface="+mn-ea"/>
              </a:rPr>
              <a:t>应使用</a:t>
            </a:r>
            <a:r>
              <a:rPr lang="en-US" altLang="zh-CN" dirty="0">
                <a:latin typeface="+mn-ea"/>
              </a:rPr>
              <a:t>IPv6</a:t>
            </a:r>
            <a:r>
              <a:rPr lang="zh-CN" altLang="en-US" dirty="0">
                <a:latin typeface="+mn-ea"/>
              </a:rPr>
              <a:t>来解决地址短缺问题</a:t>
            </a:r>
            <a:endParaRPr lang="zh-CN" altLang="en-US" dirty="0">
              <a:latin typeface="+mn-ea"/>
            </a:endParaRPr>
          </a:p>
          <a:p>
            <a:endParaRPr lang="en-US" altLang="zh-CN" sz="2400" b="1" dirty="0"/>
          </a:p>
        </p:txBody>
      </p:sp>
    </p:spTree>
  </p:cSld>
  <p:clrMapOvr>
    <a:masterClrMapping/>
  </p:clrMapOvr>
  <p:transition spd="slow"/>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1795" name="Rectangle 2"/>
          <p:cNvSpPr>
            <a:spLocks noGrp="1" noChangeArrowheads="1"/>
          </p:cNvSpPr>
          <p:nvPr>
            <p:ph type="title" idx="4294967295"/>
          </p:nvPr>
        </p:nvSpPr>
        <p:spPr>
          <a:xfrm>
            <a:off x="868102" y="450850"/>
            <a:ext cx="11103980" cy="1143000"/>
          </a:xfrm>
          <a:prstGeom prst="rect">
            <a:avLst/>
          </a:prstGeom>
          <a:noFill/>
        </p:spPr>
        <p:txBody>
          <a:bodyPr/>
          <a:lstStyle/>
          <a:p>
            <a:pPr algn="ctr" eaLnBrk="1" hangingPunct="1"/>
            <a:r>
              <a:rPr lang="en-US" altLang="zh-CN" sz="3600" dirty="0"/>
              <a:t>ICMP: (Internet Control Message Protocol</a:t>
            </a:r>
            <a:r>
              <a:rPr lang="zh-CN" altLang="en-US" sz="3600" dirty="0"/>
              <a:t>，</a:t>
            </a:r>
            <a:br>
              <a:rPr lang="en-US" altLang="zh-CN" sz="3600" dirty="0"/>
            </a:br>
            <a:r>
              <a:rPr lang="zh-CN" altLang="en-US" sz="3600" dirty="0"/>
              <a:t>因特网控制报文协议）</a:t>
            </a:r>
            <a:endParaRPr lang="zh-CN" altLang="en-US" sz="3600" dirty="0"/>
          </a:p>
        </p:txBody>
      </p:sp>
      <p:sp>
        <p:nvSpPr>
          <p:cNvPr id="5" name="圆角矩形 4"/>
          <p:cNvSpPr/>
          <p:nvPr/>
        </p:nvSpPr>
        <p:spPr>
          <a:xfrm>
            <a:off x="1038510" y="2036934"/>
            <a:ext cx="10444271" cy="2776643"/>
          </a:xfrm>
          <a:prstGeom prst="round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pPr marL="342900" lvl="0" indent="-342900">
              <a:lnSpc>
                <a:spcPct val="125000"/>
              </a:lnSpc>
              <a:spcBef>
                <a:spcPts val="600"/>
              </a:spcBef>
              <a:buFont typeface="Wingdings" panose="05000000000000000000" pitchFamily="2" charset="2"/>
              <a:buChar char="l"/>
            </a:pPr>
            <a:r>
              <a:rPr lang="zh-CN" altLang="en-US" sz="2400" dirty="0" smtClean="0">
                <a:solidFill>
                  <a:schemeClr val="tx1"/>
                </a:solidFill>
                <a:latin typeface="+mn-ea"/>
              </a:rPr>
              <a:t>差错报告（</a:t>
            </a:r>
            <a:r>
              <a:rPr lang="en-US" altLang="zh-CN" sz="2400" dirty="0" smtClean="0">
                <a:solidFill>
                  <a:schemeClr val="tx1"/>
                </a:solidFill>
                <a:latin typeface="+mn-ea"/>
              </a:rPr>
              <a:t>5</a:t>
            </a:r>
            <a:r>
              <a:rPr lang="zh-CN" altLang="en-US" sz="2400" dirty="0" smtClean="0">
                <a:solidFill>
                  <a:schemeClr val="tx1"/>
                </a:solidFill>
                <a:latin typeface="+mn-ea"/>
              </a:rPr>
              <a:t>种）</a:t>
            </a:r>
            <a:endParaRPr lang="en-US" altLang="zh-CN" sz="2400" dirty="0" smtClean="0">
              <a:solidFill>
                <a:schemeClr val="tx1"/>
              </a:solidFill>
              <a:latin typeface="+mn-ea"/>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目的（主机、网络、协议、端口）不可达</a:t>
            </a:r>
            <a:endParaRPr lang="en-US" altLang="zh-CN" sz="2000" dirty="0" smtClean="0">
              <a:solidFill>
                <a:schemeClr val="tx1"/>
              </a:solidFill>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源抑制</a:t>
            </a:r>
            <a:r>
              <a:rPr lang="en-US" altLang="zh-CN" sz="2000" dirty="0" smtClean="0">
                <a:solidFill>
                  <a:schemeClr val="tx1"/>
                </a:solidFill>
              </a:rPr>
              <a:t>(Source Quench) </a:t>
            </a:r>
            <a:endParaRPr lang="en-US" altLang="zh-CN" sz="2000" dirty="0" smtClean="0">
              <a:solidFill>
                <a:schemeClr val="tx1"/>
              </a:solidFill>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超时</a:t>
            </a:r>
            <a:r>
              <a:rPr lang="en-US" altLang="zh-CN" sz="2000" dirty="0">
                <a:solidFill>
                  <a:schemeClr val="tx1"/>
                </a:solidFill>
              </a:rPr>
              <a:t>/</a:t>
            </a:r>
            <a:r>
              <a:rPr lang="zh-CN" altLang="en-US" sz="2000" dirty="0" smtClean="0">
                <a:solidFill>
                  <a:schemeClr val="tx1"/>
                </a:solidFill>
              </a:rPr>
              <a:t>超期</a:t>
            </a:r>
            <a:endParaRPr lang="en-US" altLang="zh-CN" sz="2000" dirty="0" smtClean="0">
              <a:solidFill>
                <a:schemeClr val="tx1"/>
              </a:solidFill>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参数问题</a:t>
            </a:r>
            <a:endParaRPr lang="en-US" altLang="zh-CN" sz="2000" dirty="0" smtClean="0">
              <a:solidFill>
                <a:schemeClr val="tx1"/>
              </a:solidFill>
            </a:endParaRPr>
          </a:p>
          <a:p>
            <a:pPr marL="800100" lvl="1" indent="-342900">
              <a:lnSpc>
                <a:spcPct val="125000"/>
              </a:lnSpc>
              <a:spcBef>
                <a:spcPts val="600"/>
              </a:spcBef>
              <a:buFont typeface="Arial" panose="020B0604020202090204" pitchFamily="34" charset="0"/>
              <a:buChar char="•"/>
            </a:pPr>
            <a:r>
              <a:rPr lang="zh-CN" altLang="en-US" sz="2000" dirty="0">
                <a:solidFill>
                  <a:schemeClr val="tx1"/>
                </a:solidFill>
              </a:rPr>
              <a:t>重定向</a:t>
            </a:r>
            <a:endParaRPr lang="en-US" altLang="zh-CN" sz="2000" dirty="0" smtClean="0">
              <a:solidFill>
                <a:schemeClr val="tx1"/>
              </a:solidFill>
            </a:endParaRPr>
          </a:p>
          <a:p>
            <a:pPr marL="342900" lvl="0" indent="-342900">
              <a:lnSpc>
                <a:spcPct val="125000"/>
              </a:lnSpc>
              <a:spcBef>
                <a:spcPts val="600"/>
              </a:spcBef>
              <a:buFont typeface="Wingdings" panose="05000000000000000000" pitchFamily="2" charset="2"/>
              <a:buChar char="l"/>
            </a:pPr>
            <a:r>
              <a:rPr lang="zh-CN" altLang="en-US" sz="2400" dirty="0" smtClean="0">
                <a:solidFill>
                  <a:schemeClr val="tx1"/>
                </a:solidFill>
                <a:latin typeface="+mn-ea"/>
              </a:rPr>
              <a:t>网络探询</a:t>
            </a:r>
            <a:r>
              <a:rPr lang="en-US" altLang="zh-CN" sz="2400" dirty="0" smtClean="0">
                <a:solidFill>
                  <a:schemeClr val="tx1"/>
                </a:solidFill>
                <a:latin typeface="+mn-ea"/>
              </a:rPr>
              <a:t>(2</a:t>
            </a:r>
            <a:r>
              <a:rPr lang="zh-CN" altLang="en-US" sz="2400" dirty="0" smtClean="0">
                <a:solidFill>
                  <a:schemeClr val="tx1"/>
                </a:solidFill>
                <a:latin typeface="+mn-ea"/>
              </a:rPr>
              <a:t>种）</a:t>
            </a:r>
            <a:endParaRPr lang="en-US" altLang="zh-CN" sz="2400" dirty="0">
              <a:solidFill>
                <a:schemeClr val="tx1"/>
              </a:solidFill>
              <a:latin typeface="+mn-ea"/>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回声</a:t>
            </a:r>
            <a:r>
              <a:rPr lang="en-US" altLang="zh-CN" sz="2000" dirty="0">
                <a:solidFill>
                  <a:schemeClr val="tx1"/>
                </a:solidFill>
              </a:rPr>
              <a:t>(Echo)</a:t>
            </a:r>
            <a:r>
              <a:rPr lang="zh-CN" altLang="en-US" sz="2000" dirty="0">
                <a:solidFill>
                  <a:schemeClr val="tx1"/>
                </a:solidFill>
              </a:rPr>
              <a:t>请求与应答报文</a:t>
            </a:r>
            <a:r>
              <a:rPr lang="en-US" altLang="zh-CN" sz="2000" dirty="0">
                <a:solidFill>
                  <a:schemeClr val="tx1"/>
                </a:solidFill>
              </a:rPr>
              <a:t>(Reply</a:t>
            </a:r>
            <a:r>
              <a:rPr lang="en-US" altLang="zh-CN" sz="2000" dirty="0" smtClean="0">
                <a:solidFill>
                  <a:schemeClr val="tx1"/>
                </a:solidFill>
              </a:rPr>
              <a:t>):ping </a:t>
            </a:r>
            <a:endParaRPr lang="en-US" altLang="zh-CN" sz="2000" dirty="0">
              <a:solidFill>
                <a:schemeClr val="tx1"/>
              </a:solidFill>
            </a:endParaRPr>
          </a:p>
          <a:p>
            <a:pPr marL="800100" lvl="1" indent="-342900">
              <a:lnSpc>
                <a:spcPct val="125000"/>
              </a:lnSpc>
              <a:spcBef>
                <a:spcPts val="600"/>
              </a:spcBef>
              <a:buFont typeface="Arial" panose="020B0604020202090204" pitchFamily="34" charset="0"/>
              <a:buChar char="•"/>
            </a:pPr>
            <a:r>
              <a:rPr lang="zh-CN" altLang="en-US" sz="2000" dirty="0" smtClean="0">
                <a:solidFill>
                  <a:schemeClr val="tx1"/>
                </a:solidFill>
              </a:rPr>
              <a:t>时间</a:t>
            </a:r>
            <a:r>
              <a:rPr lang="zh-CN" altLang="en-US" sz="2000" dirty="0">
                <a:solidFill>
                  <a:schemeClr val="tx1"/>
                </a:solidFill>
              </a:rPr>
              <a:t>戳请求与应答</a:t>
            </a:r>
            <a:r>
              <a:rPr lang="zh-CN" altLang="en-US" sz="2000" dirty="0" smtClean="0">
                <a:solidFill>
                  <a:schemeClr val="tx1"/>
                </a:solidFill>
              </a:rPr>
              <a:t>报文</a:t>
            </a:r>
            <a:r>
              <a:rPr lang="en-US" altLang="zh-CN" sz="2000" dirty="0" smtClean="0">
                <a:solidFill>
                  <a:schemeClr val="tx1"/>
                </a:solidFill>
              </a:rPr>
              <a:t>:</a:t>
            </a:r>
            <a:r>
              <a:rPr lang="en-US" altLang="zh-CN" sz="2000" dirty="0" err="1" smtClean="0">
                <a:solidFill>
                  <a:schemeClr val="tx1"/>
                </a:solidFill>
              </a:rPr>
              <a:t>tracerouter</a:t>
            </a:r>
            <a:r>
              <a:rPr lang="en-US" altLang="zh-CN" sz="2000" dirty="0" smtClean="0">
                <a:solidFill>
                  <a:schemeClr val="tx1"/>
                </a:solidFill>
              </a:rPr>
              <a:t> </a:t>
            </a:r>
            <a:endParaRPr lang="zh-CN" altLang="en-US" sz="2000" dirty="0">
              <a:solidFill>
                <a:schemeClr val="tx1"/>
              </a:solidFill>
            </a:endParaRPr>
          </a:p>
          <a:p>
            <a:pPr lvl="0" algn="ctr"/>
            <a:endParaRPr lang="zh-CN" altLang="en-US" sz="2400" dirty="0">
              <a:solidFill>
                <a:schemeClr val="tx1"/>
              </a:solidFill>
              <a:cs typeface="+mn-ea"/>
              <a:sym typeface="+mn-lt"/>
            </a:endParaRPr>
          </a:p>
        </p:txBody>
      </p:sp>
      <p:sp>
        <p:nvSpPr>
          <p:cNvPr id="2" name="矩形 1"/>
          <p:cNvSpPr/>
          <p:nvPr/>
        </p:nvSpPr>
        <p:spPr>
          <a:xfrm>
            <a:off x="1148470" y="1507965"/>
            <a:ext cx="5724644" cy="511166"/>
          </a:xfrm>
          <a:prstGeom prst="rect">
            <a:avLst/>
          </a:prstGeom>
        </p:spPr>
        <p:txBody>
          <a:bodyPr wrap="none">
            <a:spAutoFit/>
          </a:bodyPr>
          <a:lstStyle/>
          <a:p>
            <a:pPr lvl="0">
              <a:lnSpc>
                <a:spcPct val="125000"/>
              </a:lnSpc>
              <a:spcBef>
                <a:spcPts val="600"/>
              </a:spcBef>
            </a:pPr>
            <a:r>
              <a:rPr lang="zh-CN" altLang="en-US" sz="2400" b="1" dirty="0"/>
              <a:t>用于主机路由器之间彼此交流网络层信息</a:t>
            </a:r>
            <a:endParaRPr lang="en-US" altLang="zh-CN" sz="2400" b="1" dirty="0"/>
          </a:p>
        </p:txBody>
      </p:sp>
    </p:spTree>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4867" name="Rectangle 2"/>
          <p:cNvSpPr>
            <a:spLocks noGrp="1" noChangeArrowheads="1"/>
          </p:cNvSpPr>
          <p:nvPr>
            <p:ph type="title" idx="4294967295"/>
          </p:nvPr>
        </p:nvSpPr>
        <p:spPr>
          <a:xfrm>
            <a:off x="1705940" y="379071"/>
            <a:ext cx="8124825" cy="1143000"/>
          </a:xfrm>
          <a:prstGeom prst="rect">
            <a:avLst/>
          </a:prstGeom>
          <a:noFill/>
        </p:spPr>
        <p:txBody>
          <a:bodyPr/>
          <a:lstStyle/>
          <a:p>
            <a:pPr algn="ctr"/>
            <a:r>
              <a:rPr lang="en-US" altLang="zh-CN" sz="3600" dirty="0">
                <a:latin typeface="+mn-ea"/>
                <a:ea typeface="+mn-ea"/>
              </a:rPr>
              <a:t>ICMP </a:t>
            </a:r>
            <a:r>
              <a:rPr lang="zh-CN" altLang="en-US" sz="3600" dirty="0">
                <a:latin typeface="+mn-ea"/>
                <a:ea typeface="+mn-ea"/>
              </a:rPr>
              <a:t>报文类型及对应常见代码</a:t>
            </a:r>
            <a:r>
              <a:rPr lang="en-US" altLang="zh-CN" sz="3600" dirty="0">
                <a:latin typeface="+mn-ea"/>
                <a:ea typeface="+mn-ea"/>
              </a:rPr>
              <a:t>*</a:t>
            </a:r>
            <a:endParaRPr lang="zh-CN" altLang="en-US" sz="3600" dirty="0">
              <a:latin typeface="+mn-ea"/>
              <a:ea typeface="+mn-ea"/>
            </a:endParaRPr>
          </a:p>
        </p:txBody>
      </p:sp>
      <p:sp>
        <p:nvSpPr>
          <p:cNvPr id="164868" name="Rectangle 4"/>
          <p:cNvSpPr>
            <a:spLocks noChangeArrowheads="1"/>
          </p:cNvSpPr>
          <p:nvPr/>
        </p:nvSpPr>
        <p:spPr bwMode="auto">
          <a:xfrm>
            <a:off x="2497559" y="1336875"/>
            <a:ext cx="6739037" cy="5232331"/>
          </a:xfrm>
          <a:prstGeom prst="rect">
            <a:avLst/>
          </a:prstGeom>
          <a:solidFill>
            <a:schemeClr val="accent1">
              <a:lumMod val="60000"/>
              <a:lumOff val="40000"/>
            </a:schemeClr>
          </a:solidFill>
          <a:ln>
            <a:noFill/>
          </a:ln>
        </p:spPr>
        <p:txBody>
          <a:bodyPr wrap="squar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a:lnSpc>
                <a:spcPct val="120000"/>
              </a:lnSpc>
              <a:spcBef>
                <a:spcPct val="0"/>
              </a:spcBef>
              <a:buClrTx/>
              <a:buFontTx/>
              <a:buNone/>
            </a:pPr>
            <a:r>
              <a:rPr lang="zh-CN" altLang="en-US" sz="2000" u="sng" dirty="0">
                <a:latin typeface="+mn-ea"/>
                <a:ea typeface="+mn-ea"/>
              </a:rPr>
              <a:t>类型</a:t>
            </a:r>
            <a:r>
              <a:rPr lang="zh-CN" altLang="en-US" sz="2000" dirty="0">
                <a:latin typeface="+mn-ea"/>
                <a:ea typeface="+mn-ea"/>
              </a:rPr>
              <a:t>  </a:t>
            </a:r>
            <a:r>
              <a:rPr lang="zh-CN" altLang="en-US" sz="2000" u="sng" dirty="0">
                <a:latin typeface="+mn-ea"/>
                <a:ea typeface="+mn-ea"/>
              </a:rPr>
              <a:t>代码</a:t>
            </a:r>
            <a:r>
              <a:rPr lang="zh-CN" altLang="en-US" sz="2000" dirty="0">
                <a:latin typeface="+mn-ea"/>
                <a:ea typeface="+mn-ea"/>
              </a:rPr>
              <a:t>  </a:t>
            </a:r>
            <a:r>
              <a:rPr lang="zh-CN" altLang="en-US" sz="2000" u="sng" dirty="0">
                <a:latin typeface="+mn-ea"/>
                <a:ea typeface="+mn-ea"/>
              </a:rPr>
              <a:t>描述</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0        0     ping</a:t>
            </a:r>
            <a:r>
              <a:rPr lang="zh-CN" altLang="en-US" sz="2000" dirty="0">
                <a:latin typeface="+mn-ea"/>
                <a:ea typeface="+mn-ea"/>
              </a:rPr>
              <a:t>应答 </a:t>
            </a:r>
            <a:r>
              <a:rPr lang="en-US" altLang="zh-CN" sz="2000" dirty="0">
                <a:latin typeface="+mn-ea"/>
                <a:ea typeface="+mn-ea"/>
              </a:rPr>
              <a:t>(ping)</a:t>
            </a:r>
            <a:endParaRPr lang="en-US" altLang="zh-CN" sz="2000" dirty="0">
              <a:latin typeface="+mn-ea"/>
              <a:ea typeface="+mn-ea"/>
            </a:endParaRPr>
          </a:p>
          <a:p>
            <a:pPr>
              <a:lnSpc>
                <a:spcPct val="120000"/>
              </a:lnSpc>
              <a:spcBef>
                <a:spcPct val="0"/>
              </a:spcBef>
              <a:buClrTx/>
              <a:buFontTx/>
              <a:buNone/>
            </a:pPr>
            <a:r>
              <a:rPr lang="en-US" altLang="zh-CN" sz="2000" dirty="0">
                <a:latin typeface="+mn-ea"/>
                <a:ea typeface="+mn-ea"/>
              </a:rPr>
              <a:t>3        0     </a:t>
            </a:r>
            <a:r>
              <a:rPr lang="zh-CN" altLang="en-US" sz="2000" dirty="0">
                <a:latin typeface="+mn-ea"/>
                <a:ea typeface="+mn-ea"/>
              </a:rPr>
              <a:t>目的网络不可到达</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3        1     </a:t>
            </a:r>
            <a:r>
              <a:rPr lang="zh-CN" altLang="en-US" sz="2000" dirty="0">
                <a:latin typeface="+mn-ea"/>
                <a:ea typeface="+mn-ea"/>
              </a:rPr>
              <a:t>目的主机不可到达</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3        2     </a:t>
            </a:r>
            <a:r>
              <a:rPr lang="zh-CN" altLang="en-US" sz="2000" dirty="0">
                <a:latin typeface="+mn-ea"/>
                <a:ea typeface="+mn-ea"/>
              </a:rPr>
              <a:t>目的协议不可到达</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3        3     </a:t>
            </a:r>
            <a:r>
              <a:rPr lang="zh-CN" altLang="en-US" sz="2000" dirty="0">
                <a:latin typeface="+mn-ea"/>
                <a:ea typeface="+mn-ea"/>
              </a:rPr>
              <a:t>目的端口不可达到</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3        6     </a:t>
            </a:r>
            <a:r>
              <a:rPr lang="zh-CN" altLang="en-US" sz="2000" dirty="0">
                <a:latin typeface="+mn-ea"/>
                <a:ea typeface="+mn-ea"/>
              </a:rPr>
              <a:t>不知道的目的网络</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3        7     </a:t>
            </a:r>
            <a:r>
              <a:rPr lang="zh-CN" altLang="en-US" sz="2000" dirty="0">
                <a:latin typeface="+mn-ea"/>
                <a:ea typeface="+mn-ea"/>
              </a:rPr>
              <a:t>不知道的目的主机</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4        0     </a:t>
            </a:r>
            <a:r>
              <a:rPr lang="zh-CN" altLang="en-US" sz="2000" dirty="0">
                <a:latin typeface="+mn-ea"/>
                <a:ea typeface="+mn-ea"/>
              </a:rPr>
              <a:t>源端抑制 </a:t>
            </a:r>
            <a:r>
              <a:rPr lang="en-US" altLang="zh-CN" sz="2000" dirty="0">
                <a:latin typeface="+mn-ea"/>
                <a:ea typeface="+mn-ea"/>
              </a:rPr>
              <a:t>(</a:t>
            </a:r>
            <a:r>
              <a:rPr lang="zh-CN" altLang="en-US" sz="2000" dirty="0">
                <a:latin typeface="+mn-ea"/>
                <a:ea typeface="+mn-ea"/>
              </a:rPr>
              <a:t>拥塞控制 </a:t>
            </a:r>
            <a:r>
              <a:rPr lang="en-US" altLang="zh-CN" sz="2000" dirty="0">
                <a:latin typeface="+mn-ea"/>
                <a:ea typeface="+mn-ea"/>
              </a:rPr>
              <a:t>– </a:t>
            </a:r>
            <a:r>
              <a:rPr lang="zh-CN" altLang="en-US" sz="2000" dirty="0">
                <a:latin typeface="+mn-ea"/>
                <a:ea typeface="+mn-ea"/>
              </a:rPr>
              <a:t>不用</a:t>
            </a:r>
            <a:r>
              <a:rPr lang="en-US" altLang="zh-CN" sz="2000" dirty="0">
                <a:latin typeface="+mn-ea"/>
                <a:ea typeface="+mn-ea"/>
              </a:rPr>
              <a:t>)</a:t>
            </a:r>
            <a:endParaRPr lang="en-US" altLang="zh-CN" sz="2000" dirty="0">
              <a:latin typeface="+mn-ea"/>
              <a:ea typeface="+mn-ea"/>
            </a:endParaRPr>
          </a:p>
          <a:p>
            <a:pPr>
              <a:lnSpc>
                <a:spcPct val="120000"/>
              </a:lnSpc>
              <a:spcBef>
                <a:spcPct val="0"/>
              </a:spcBef>
              <a:buClrTx/>
              <a:buFontTx/>
              <a:buNone/>
            </a:pPr>
            <a:r>
              <a:rPr lang="en-US" altLang="zh-CN" sz="2000" dirty="0">
                <a:latin typeface="+mn-ea"/>
                <a:ea typeface="+mn-ea"/>
              </a:rPr>
              <a:t>8        0      ping</a:t>
            </a:r>
            <a:r>
              <a:rPr lang="zh-CN" altLang="en-US" sz="2000" dirty="0">
                <a:latin typeface="+mn-ea"/>
                <a:ea typeface="+mn-ea"/>
              </a:rPr>
              <a:t>请求 </a:t>
            </a:r>
            <a:r>
              <a:rPr lang="en-US" altLang="zh-CN" sz="2000" dirty="0">
                <a:latin typeface="+mn-ea"/>
                <a:ea typeface="+mn-ea"/>
              </a:rPr>
              <a:t>(ping)</a:t>
            </a:r>
            <a:endParaRPr lang="en-US" altLang="zh-CN" sz="2000" dirty="0">
              <a:latin typeface="+mn-ea"/>
              <a:ea typeface="+mn-ea"/>
            </a:endParaRPr>
          </a:p>
          <a:p>
            <a:pPr>
              <a:lnSpc>
                <a:spcPct val="120000"/>
              </a:lnSpc>
              <a:spcBef>
                <a:spcPct val="0"/>
              </a:spcBef>
              <a:buClrTx/>
              <a:buFontTx/>
              <a:buNone/>
            </a:pPr>
            <a:r>
              <a:rPr lang="en-US" altLang="zh-CN" sz="2000" dirty="0">
                <a:latin typeface="+mn-ea"/>
                <a:ea typeface="+mn-ea"/>
              </a:rPr>
              <a:t>9        0      </a:t>
            </a:r>
            <a:r>
              <a:rPr lang="zh-CN" altLang="en-US" sz="2000" dirty="0">
                <a:latin typeface="+mn-ea"/>
                <a:ea typeface="+mn-ea"/>
              </a:rPr>
              <a:t>路由器公告</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10      0       </a:t>
            </a:r>
            <a:r>
              <a:rPr lang="zh-CN" altLang="en-US" sz="2000" dirty="0">
                <a:latin typeface="+mn-ea"/>
                <a:ea typeface="+mn-ea"/>
              </a:rPr>
              <a:t>路由器发现</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11      0       TTL </a:t>
            </a:r>
            <a:r>
              <a:rPr lang="zh-CN" altLang="en-US" sz="2000" dirty="0">
                <a:latin typeface="+mn-ea"/>
                <a:ea typeface="+mn-ea"/>
              </a:rPr>
              <a:t>过期</a:t>
            </a:r>
            <a:endParaRPr lang="zh-CN" altLang="en-US" sz="2000" dirty="0">
              <a:latin typeface="+mn-ea"/>
              <a:ea typeface="+mn-ea"/>
            </a:endParaRPr>
          </a:p>
          <a:p>
            <a:pPr>
              <a:lnSpc>
                <a:spcPct val="120000"/>
              </a:lnSpc>
              <a:spcBef>
                <a:spcPct val="0"/>
              </a:spcBef>
              <a:buClrTx/>
              <a:buFontTx/>
              <a:buNone/>
            </a:pPr>
            <a:r>
              <a:rPr lang="en-US" altLang="zh-CN" sz="2000" dirty="0">
                <a:latin typeface="+mn-ea"/>
                <a:ea typeface="+mn-ea"/>
              </a:rPr>
              <a:t>12      0       IP</a:t>
            </a:r>
            <a:r>
              <a:rPr lang="zh-CN" altLang="en-US" sz="2000" dirty="0">
                <a:latin typeface="+mn-ea"/>
                <a:ea typeface="+mn-ea"/>
              </a:rPr>
              <a:t>首部损坏</a:t>
            </a:r>
            <a:endParaRPr lang="zh-CN" altLang="en-US" sz="2000" dirty="0">
              <a:latin typeface="+mn-ea"/>
              <a:ea typeface="+mn-ea"/>
            </a:endParaRPr>
          </a:p>
        </p:txBody>
      </p:sp>
    </p:spTree>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1" name="Rectangle 2"/>
          <p:cNvSpPr>
            <a:spLocks noGrp="1" noChangeArrowheads="1"/>
          </p:cNvSpPr>
          <p:nvPr>
            <p:ph type="title" idx="4294967295"/>
          </p:nvPr>
        </p:nvSpPr>
        <p:spPr>
          <a:xfrm>
            <a:off x="1701478" y="445424"/>
            <a:ext cx="7772400" cy="838200"/>
          </a:xfrm>
          <a:prstGeom prst="rect">
            <a:avLst/>
          </a:prstGeom>
          <a:noFill/>
        </p:spPr>
        <p:txBody>
          <a:bodyPr/>
          <a:lstStyle/>
          <a:p>
            <a:pPr algn="ctr" eaLnBrk="1" hangingPunct="1"/>
            <a:r>
              <a:rPr lang="en-US" altLang="zh-CN" dirty="0"/>
              <a:t>IPv6</a:t>
            </a:r>
            <a:endParaRPr lang="en-US" altLang="zh-CN" dirty="0"/>
          </a:p>
        </p:txBody>
      </p:sp>
      <p:pic>
        <p:nvPicPr>
          <p:cNvPr id="2" name="图片 1"/>
          <p:cNvPicPr>
            <a:picLocks noChangeAspect="1"/>
          </p:cNvPicPr>
          <p:nvPr/>
        </p:nvPicPr>
        <p:blipFill>
          <a:blip r:embed="rId1"/>
          <a:stretch>
            <a:fillRect/>
          </a:stretch>
        </p:blipFill>
        <p:spPr>
          <a:xfrm>
            <a:off x="2401092" y="4653071"/>
            <a:ext cx="7390476" cy="1952381"/>
          </a:xfrm>
          <a:prstGeom prst="rect">
            <a:avLst/>
          </a:prstGeom>
        </p:spPr>
      </p:pic>
      <p:sp>
        <p:nvSpPr>
          <p:cNvPr id="5" name="Rectangle 3"/>
          <p:cNvSpPr txBox="1">
            <a:spLocks noChangeArrowheads="1"/>
          </p:cNvSpPr>
          <p:nvPr/>
        </p:nvSpPr>
        <p:spPr>
          <a:xfrm>
            <a:off x="1115690" y="1042977"/>
            <a:ext cx="9961281" cy="3988732"/>
          </a:xfrm>
          <a:prstGeom prst="rect">
            <a:avLst/>
          </a:prstGeom>
          <a:noFill/>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30000"/>
              </a:lnSpc>
              <a:buFont typeface="Wingdings" panose="05000000000000000000" pitchFamily="2" charset="2"/>
              <a:buChar char="l"/>
            </a:pPr>
            <a:r>
              <a:rPr lang="zh-CN" altLang="en-US" sz="2400" smtClean="0">
                <a:solidFill>
                  <a:schemeClr val="accent1"/>
                </a:solidFill>
                <a:latin typeface="+mn-ea"/>
              </a:rPr>
              <a:t> 初始动机：</a:t>
            </a:r>
            <a:r>
              <a:rPr lang="en-US" altLang="zh-CN" sz="2400" smtClean="0">
                <a:latin typeface="+mn-ea"/>
              </a:rPr>
              <a:t>32-bit IPv4</a:t>
            </a:r>
            <a:r>
              <a:rPr lang="zh-CN" altLang="en-US" sz="2400" smtClean="0">
                <a:latin typeface="+mn-ea"/>
              </a:rPr>
              <a:t>地址空间即将用尽</a:t>
            </a:r>
            <a:endParaRPr lang="zh-CN" altLang="en-US" sz="2400" smtClean="0">
              <a:latin typeface="+mn-ea"/>
            </a:endParaRPr>
          </a:p>
          <a:p>
            <a:pPr>
              <a:lnSpc>
                <a:spcPct val="130000"/>
              </a:lnSpc>
              <a:buFont typeface="Wingdings" panose="05000000000000000000" pitchFamily="2" charset="2"/>
              <a:buChar char="l"/>
            </a:pPr>
            <a:r>
              <a:rPr lang="zh-CN" altLang="en-US" sz="2400" smtClean="0">
                <a:solidFill>
                  <a:schemeClr val="accent1"/>
                </a:solidFill>
                <a:latin typeface="+mn-ea"/>
              </a:rPr>
              <a:t> 其他动机：</a:t>
            </a:r>
            <a:endParaRPr lang="en-US" altLang="zh-CN" sz="2400" smtClean="0">
              <a:solidFill>
                <a:schemeClr val="accent1"/>
              </a:solidFill>
              <a:latin typeface="+mn-ea"/>
            </a:endParaRPr>
          </a:p>
          <a:p>
            <a:pPr lvl="1">
              <a:lnSpc>
                <a:spcPct val="130000"/>
              </a:lnSpc>
            </a:pPr>
            <a:r>
              <a:rPr lang="zh-CN" altLang="en-US" smtClean="0">
                <a:latin typeface="+mn-ea"/>
              </a:rPr>
              <a:t>快速处理</a:t>
            </a:r>
            <a:r>
              <a:rPr lang="en-US" altLang="zh-CN" smtClean="0">
                <a:latin typeface="+mn-ea"/>
              </a:rPr>
              <a:t>/</a:t>
            </a:r>
            <a:r>
              <a:rPr lang="zh-CN" altLang="en-US" smtClean="0">
                <a:latin typeface="+mn-ea"/>
              </a:rPr>
              <a:t>转发数据报</a:t>
            </a:r>
            <a:endParaRPr lang="zh-CN" altLang="en-US" smtClean="0">
              <a:latin typeface="+mn-ea"/>
            </a:endParaRPr>
          </a:p>
          <a:p>
            <a:pPr lvl="1">
              <a:lnSpc>
                <a:spcPct val="130000"/>
              </a:lnSpc>
            </a:pPr>
            <a:r>
              <a:rPr lang="zh-CN" altLang="en-US" smtClean="0">
                <a:latin typeface="+mn-ea"/>
              </a:rPr>
              <a:t>支持</a:t>
            </a:r>
            <a:r>
              <a:rPr lang="en-US" altLang="zh-CN" smtClean="0">
                <a:latin typeface="+mn-ea"/>
              </a:rPr>
              <a:t>QoS</a:t>
            </a:r>
            <a:r>
              <a:rPr lang="zh-CN" altLang="en-US" smtClean="0">
                <a:latin typeface="+mn-ea"/>
              </a:rPr>
              <a:t>（服务质量）</a:t>
            </a:r>
            <a:endParaRPr lang="zh-CN" altLang="en-US" smtClean="0">
              <a:latin typeface="+mn-ea"/>
            </a:endParaRPr>
          </a:p>
          <a:p>
            <a:pPr>
              <a:lnSpc>
                <a:spcPct val="130000"/>
              </a:lnSpc>
              <a:buFont typeface="Wingdings" panose="05000000000000000000" pitchFamily="2" charset="2"/>
              <a:buChar char="l"/>
            </a:pPr>
            <a:r>
              <a:rPr lang="en-US" altLang="zh-CN" sz="2400" smtClean="0">
                <a:solidFill>
                  <a:schemeClr val="accent1"/>
                </a:solidFill>
                <a:latin typeface="+mn-ea"/>
              </a:rPr>
              <a:t> IPv6 </a:t>
            </a:r>
            <a:r>
              <a:rPr lang="zh-CN" altLang="en-US" sz="2400" smtClean="0">
                <a:solidFill>
                  <a:schemeClr val="accent1"/>
                </a:solidFill>
                <a:latin typeface="+mn-ea"/>
              </a:rPr>
              <a:t>数据报格式 </a:t>
            </a:r>
            <a:endParaRPr lang="zh-CN" altLang="en-US" sz="2400" smtClean="0">
              <a:solidFill>
                <a:schemeClr val="accent1"/>
              </a:solidFill>
              <a:latin typeface="+mn-ea"/>
            </a:endParaRPr>
          </a:p>
          <a:p>
            <a:pPr lvl="1"/>
            <a:r>
              <a:rPr lang="zh-CN" altLang="en-US" smtClean="0">
                <a:latin typeface="+mn-ea"/>
              </a:rPr>
              <a:t>固定长度的 </a:t>
            </a:r>
            <a:r>
              <a:rPr lang="en-US" altLang="zh-CN" smtClean="0">
                <a:latin typeface="+mn-ea"/>
              </a:rPr>
              <a:t>40 </a:t>
            </a:r>
            <a:r>
              <a:rPr lang="zh-CN" altLang="en-US" smtClean="0">
                <a:latin typeface="+mn-ea"/>
              </a:rPr>
              <a:t>字节</a:t>
            </a:r>
            <a:r>
              <a:rPr lang="zh-CN" altLang="en-US" smtClean="0"/>
              <a:t>基本首部 </a:t>
            </a:r>
            <a:endParaRPr lang="zh-CN" altLang="en-US" smtClean="0"/>
          </a:p>
          <a:p>
            <a:pPr lvl="1">
              <a:lnSpc>
                <a:spcPct val="130000"/>
              </a:lnSpc>
            </a:pPr>
            <a:r>
              <a:rPr lang="zh-CN" altLang="en-US" smtClean="0">
                <a:latin typeface="+mn-ea"/>
              </a:rPr>
              <a:t>不允许分片</a:t>
            </a:r>
            <a:endParaRPr lang="zh-CN" altLang="en-US" dirty="0">
              <a:latin typeface="+mn-ea"/>
            </a:endParaRPr>
          </a:p>
        </p:txBody>
      </p:sp>
    </p:spTree>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7" name="Rectangle 2"/>
          <p:cNvSpPr>
            <a:spLocks noGrp="1" noChangeArrowheads="1"/>
          </p:cNvSpPr>
          <p:nvPr>
            <p:ph type="title" idx="4294967295"/>
          </p:nvPr>
        </p:nvSpPr>
        <p:spPr>
          <a:xfrm>
            <a:off x="-1" y="344347"/>
            <a:ext cx="12021015" cy="1143000"/>
          </a:xfrm>
          <a:prstGeom prst="rect">
            <a:avLst/>
          </a:prstGeom>
        </p:spPr>
        <p:txBody>
          <a:bodyPr/>
          <a:lstStyle/>
          <a:p>
            <a:pPr algn="ctr"/>
            <a:r>
              <a:rPr lang="zh-CN" altLang="en-US" dirty="0">
                <a:latin typeface="+mn-ea"/>
                <a:ea typeface="+mn-ea"/>
              </a:rPr>
              <a:t>链路状态选路算法</a:t>
            </a:r>
            <a:endParaRPr lang="zh-CN" altLang="en-US" dirty="0">
              <a:latin typeface="+mn-ea"/>
              <a:ea typeface="+mn-ea"/>
            </a:endParaRPr>
          </a:p>
        </p:txBody>
      </p:sp>
      <p:sp>
        <p:nvSpPr>
          <p:cNvPr id="2" name="矩形 1"/>
          <p:cNvSpPr/>
          <p:nvPr/>
        </p:nvSpPr>
        <p:spPr>
          <a:xfrm>
            <a:off x="954939" y="1393232"/>
            <a:ext cx="10062466" cy="4852932"/>
          </a:xfrm>
          <a:prstGeom prst="rect">
            <a:avLst/>
          </a:prstGeom>
        </p:spPr>
        <p:txBody>
          <a:bodyPr wrap="square">
            <a:spAutoFit/>
          </a:bodyPr>
          <a:lstStyle/>
          <a:p>
            <a:pPr>
              <a:lnSpc>
                <a:spcPct val="120000"/>
              </a:lnSpc>
            </a:pPr>
            <a:r>
              <a:rPr lang="en-US" altLang="zh-CN" sz="2600" b="1" dirty="0">
                <a:solidFill>
                  <a:prstClr val="black"/>
                </a:solidFill>
                <a:latin typeface="+mn-ea"/>
              </a:rPr>
              <a:t>Dijkstra</a:t>
            </a:r>
            <a:r>
              <a:rPr lang="zh-CN" altLang="en-US" sz="2600" b="1" dirty="0">
                <a:solidFill>
                  <a:prstClr val="black"/>
                </a:solidFill>
                <a:latin typeface="+mn-ea"/>
              </a:rPr>
              <a:t>最低费用路径算法</a:t>
            </a:r>
            <a:endParaRPr lang="en-US" altLang="zh-CN" sz="2600" b="1" dirty="0">
              <a:solidFill>
                <a:prstClr val="black"/>
              </a:solidFill>
              <a:latin typeface="+mn-ea"/>
            </a:endParaRPr>
          </a:p>
          <a:p>
            <a:pPr marL="342900" indent="-342900">
              <a:lnSpc>
                <a:spcPct val="120000"/>
              </a:lnSpc>
              <a:buFont typeface="Arial" panose="020B0604020202090204" pitchFamily="34" charset="0"/>
              <a:buChar char="•"/>
            </a:pPr>
            <a:r>
              <a:rPr lang="zh-CN" altLang="en-US" sz="2600" dirty="0">
                <a:solidFill>
                  <a:prstClr val="black"/>
                </a:solidFill>
                <a:latin typeface="+mn-ea"/>
              </a:rPr>
              <a:t>所有节点知道网络拓扑，以及每条链路的费用信息</a:t>
            </a:r>
            <a:endParaRPr lang="en-US" altLang="zh-CN" sz="2600" dirty="0">
              <a:solidFill>
                <a:prstClr val="black"/>
              </a:solidFill>
              <a:latin typeface="+mn-ea"/>
            </a:endParaRPr>
          </a:p>
          <a:p>
            <a:pPr marL="800100" lvl="1" indent="-342900">
              <a:lnSpc>
                <a:spcPct val="120000"/>
              </a:lnSpc>
              <a:buFont typeface="Arial" panose="020B0604020202090204" pitchFamily="34" charset="0"/>
              <a:buChar char="•"/>
            </a:pPr>
            <a:r>
              <a:rPr lang="zh-CN" altLang="en-US" sz="2600" dirty="0">
                <a:solidFill>
                  <a:prstClr val="black"/>
                </a:solidFill>
                <a:latin typeface="+mn-ea"/>
              </a:rPr>
              <a:t>通过链路状态广播来实现</a:t>
            </a:r>
            <a:endParaRPr lang="en-US" altLang="zh-CN" sz="2600" dirty="0">
              <a:solidFill>
                <a:prstClr val="black"/>
              </a:solidFill>
              <a:latin typeface="+mn-ea"/>
            </a:endParaRPr>
          </a:p>
          <a:p>
            <a:pPr marL="800100" lvl="1" indent="-342900">
              <a:lnSpc>
                <a:spcPct val="120000"/>
              </a:lnSpc>
              <a:buFont typeface="Arial" panose="020B0604020202090204" pitchFamily="34" charset="0"/>
              <a:buChar char="•"/>
            </a:pPr>
            <a:r>
              <a:rPr lang="zh-CN" altLang="en-US" sz="2600" dirty="0">
                <a:solidFill>
                  <a:prstClr val="black"/>
                </a:solidFill>
                <a:latin typeface="+mn-ea"/>
              </a:rPr>
              <a:t>所有节点拥有相同的信息</a:t>
            </a:r>
            <a:endParaRPr lang="en-US" altLang="zh-CN" sz="2600" dirty="0">
              <a:solidFill>
                <a:prstClr val="black"/>
              </a:solidFill>
              <a:latin typeface="+mn-ea"/>
            </a:endParaRPr>
          </a:p>
          <a:p>
            <a:pPr marL="342900" indent="-342900">
              <a:lnSpc>
                <a:spcPct val="120000"/>
              </a:lnSpc>
              <a:buFont typeface="Arial" panose="020B0604020202090204" pitchFamily="34" charset="0"/>
              <a:buChar char="•"/>
            </a:pPr>
            <a:r>
              <a:rPr lang="zh-CN" altLang="en-US" sz="2600" dirty="0">
                <a:solidFill>
                  <a:prstClr val="black"/>
                </a:solidFill>
                <a:latin typeface="+mn-ea"/>
              </a:rPr>
              <a:t>计算任意一个节点（源节点）到所有其他节点的最低费用路径</a:t>
            </a:r>
            <a:endParaRPr lang="en-US" altLang="zh-CN" sz="2600" dirty="0">
              <a:solidFill>
                <a:prstClr val="black"/>
              </a:solidFill>
              <a:latin typeface="+mn-ea"/>
            </a:endParaRPr>
          </a:p>
          <a:p>
            <a:pPr marL="800100" lvl="1" indent="-342900">
              <a:lnSpc>
                <a:spcPct val="120000"/>
              </a:lnSpc>
              <a:buFont typeface="Arial" panose="020B0604020202090204" pitchFamily="34" charset="0"/>
              <a:buChar char="•"/>
            </a:pPr>
            <a:r>
              <a:rPr lang="zh-CN" altLang="en-US" sz="2600" dirty="0">
                <a:solidFill>
                  <a:prstClr val="black"/>
                </a:solidFill>
                <a:latin typeface="+mn-ea"/>
              </a:rPr>
              <a:t>给出该节点的转发表</a:t>
            </a:r>
            <a:endParaRPr lang="en-US" altLang="zh-CN" sz="2600" dirty="0">
              <a:solidFill>
                <a:prstClr val="black"/>
              </a:solidFill>
              <a:latin typeface="+mn-ea"/>
            </a:endParaRPr>
          </a:p>
          <a:p>
            <a:pPr marL="342900" indent="-342900">
              <a:lnSpc>
                <a:spcPct val="120000"/>
              </a:lnSpc>
              <a:buFont typeface="Arial" panose="020B0604020202090204" pitchFamily="34" charset="0"/>
              <a:buChar char="•"/>
            </a:pPr>
            <a:r>
              <a:rPr lang="zh-CN" altLang="en-US" sz="2600" dirty="0">
                <a:solidFill>
                  <a:prstClr val="black"/>
                </a:solidFill>
                <a:latin typeface="+mn-ea"/>
              </a:rPr>
              <a:t>迭代：通过</a:t>
            </a:r>
            <a:r>
              <a:rPr lang="en-US" altLang="zh-CN" sz="2600" dirty="0">
                <a:solidFill>
                  <a:prstClr val="black"/>
                </a:solidFill>
                <a:latin typeface="+mn-ea"/>
              </a:rPr>
              <a:t>k</a:t>
            </a:r>
            <a:r>
              <a:rPr lang="zh-CN" altLang="en-US" sz="2600" dirty="0">
                <a:solidFill>
                  <a:prstClr val="black"/>
                </a:solidFill>
                <a:latin typeface="+mn-ea"/>
              </a:rPr>
              <a:t>次迭代后可以知道到达</a:t>
            </a:r>
            <a:r>
              <a:rPr lang="en-US" altLang="zh-CN" sz="2600" dirty="0">
                <a:solidFill>
                  <a:prstClr val="black"/>
                </a:solidFill>
                <a:latin typeface="+mn-ea"/>
              </a:rPr>
              <a:t>k</a:t>
            </a:r>
            <a:r>
              <a:rPr lang="zh-CN" altLang="en-US" sz="2600" dirty="0">
                <a:solidFill>
                  <a:prstClr val="black"/>
                </a:solidFill>
                <a:latin typeface="+mn-ea"/>
              </a:rPr>
              <a:t>个目的节点的最低费用路径</a:t>
            </a:r>
            <a:endParaRPr lang="en-US" altLang="zh-CN" sz="2600" dirty="0">
              <a:solidFill>
                <a:prstClr val="black"/>
              </a:solidFill>
              <a:latin typeface="+mn-ea"/>
            </a:endParaRPr>
          </a:p>
          <a:p>
            <a:pPr marL="342900" indent="-342900">
              <a:lnSpc>
                <a:spcPct val="120000"/>
              </a:lnSpc>
              <a:buFont typeface="Arial" panose="020B0604020202090204" pitchFamily="34" charset="0"/>
              <a:buChar char="•"/>
            </a:pPr>
            <a:r>
              <a:rPr lang="zh-CN" altLang="en-US" sz="2600" b="1" dirty="0">
                <a:solidFill>
                  <a:srgbClr val="FF0000"/>
                </a:solidFill>
                <a:latin typeface="+mn-ea"/>
              </a:rPr>
              <a:t>基本思想</a:t>
            </a:r>
            <a:r>
              <a:rPr lang="zh-CN" altLang="en-US" sz="2600" dirty="0">
                <a:solidFill>
                  <a:prstClr val="black"/>
                </a:solidFill>
                <a:latin typeface="+mn-ea"/>
              </a:rPr>
              <a:t>：以源节点为起点，每次找出一个到源节点的费用最低的节点，直到把所有的目的节点都找到为止。</a:t>
            </a:r>
            <a:endParaRPr lang="zh-CN" altLang="en-US" sz="2600" dirty="0">
              <a:solidFill>
                <a:prstClr val="black"/>
              </a:solidFill>
              <a:latin typeface="+mn-ea"/>
            </a:endParaRPr>
          </a:p>
          <a:p>
            <a:pPr>
              <a:lnSpc>
                <a:spcPct val="120000"/>
              </a:lnSpc>
            </a:pPr>
            <a:endParaRPr lang="zh-CN" altLang="en-US" sz="2600" dirty="0">
              <a:solidFill>
                <a:prstClr val="black"/>
              </a:solidFill>
              <a:latin typeface="+mn-ea"/>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0" y="706101"/>
            <a:ext cx="11418277" cy="4893647"/>
          </a:xfrm>
          <a:prstGeom prst="rect">
            <a:avLst/>
          </a:prstGeom>
        </p:spPr>
        <p:txBody>
          <a:bodyPr wrap="square">
            <a:spAutoFit/>
          </a:bodyPr>
          <a:lstStyle/>
          <a:p>
            <a:r>
              <a:rPr lang="en-US" altLang="zh-CN" sz="2400" dirty="0" smtClean="0">
                <a:latin typeface="+mn-ea"/>
              </a:rPr>
              <a:t>12</a:t>
            </a:r>
            <a:r>
              <a:rPr lang="zh-CN" altLang="en-US" sz="2400" dirty="0" smtClean="0">
                <a:latin typeface="+mn-ea"/>
              </a:rPr>
              <a:t>、</a:t>
            </a:r>
            <a:r>
              <a:rPr lang="en-US" altLang="zh-CN" sz="2400" b="1" dirty="0">
                <a:latin typeface="+mn-ea"/>
              </a:rPr>
              <a:t>Internet</a:t>
            </a:r>
            <a:r>
              <a:rPr lang="zh-CN" altLang="en-US" sz="2400" b="1" dirty="0">
                <a:latin typeface="+mn-ea"/>
              </a:rPr>
              <a:t>主干</a:t>
            </a:r>
            <a:r>
              <a:rPr lang="en-US" altLang="zh-CN" sz="2400" b="1" dirty="0">
                <a:latin typeface="+mn-ea"/>
              </a:rPr>
              <a:t>/ISP</a:t>
            </a:r>
            <a:r>
              <a:rPr lang="zh-CN" altLang="en-US" sz="2400" b="1" dirty="0">
                <a:latin typeface="+mn-ea"/>
              </a:rPr>
              <a:t>的结构组成</a:t>
            </a:r>
            <a:endParaRPr lang="zh-CN" altLang="en-US" sz="2400" b="1" dirty="0">
              <a:latin typeface="+mn-ea"/>
            </a:endParaRPr>
          </a:p>
          <a:p>
            <a:r>
              <a:rPr lang="zh-CN" altLang="en-US" sz="2400" dirty="0" smtClean="0">
                <a:latin typeface="+mn-ea"/>
              </a:rPr>
              <a:t>第</a:t>
            </a:r>
            <a:r>
              <a:rPr lang="zh-CN" altLang="en-US" sz="2400" dirty="0">
                <a:latin typeface="+mn-ea"/>
              </a:rPr>
              <a:t>一</a:t>
            </a:r>
            <a:r>
              <a:rPr lang="zh-CN" altLang="en-US" sz="2400" dirty="0" smtClean="0">
                <a:latin typeface="+mn-ea"/>
              </a:rPr>
              <a:t>层</a:t>
            </a:r>
            <a:r>
              <a:rPr lang="en-US" altLang="zh-CN" sz="2400" dirty="0" smtClean="0">
                <a:latin typeface="+mn-ea"/>
              </a:rPr>
              <a:t>ISP</a:t>
            </a:r>
            <a:r>
              <a:rPr lang="zh-CN" altLang="en-US" sz="2400" dirty="0" smtClean="0">
                <a:latin typeface="+mn-ea"/>
              </a:rPr>
              <a:t>（国家</a:t>
            </a:r>
            <a:r>
              <a:rPr lang="en-US" altLang="zh-CN" sz="2400" dirty="0" smtClean="0">
                <a:latin typeface="+mn-ea"/>
              </a:rPr>
              <a:t>/</a:t>
            </a:r>
            <a:r>
              <a:rPr lang="zh-CN" altLang="en-US" sz="2400" dirty="0" smtClean="0">
                <a:latin typeface="+mn-ea"/>
              </a:rPr>
              <a:t>国际级）、第二层</a:t>
            </a:r>
            <a:r>
              <a:rPr lang="en-US" altLang="zh-CN" sz="2400" dirty="0" smtClean="0">
                <a:latin typeface="+mn-ea"/>
              </a:rPr>
              <a:t>ISP</a:t>
            </a:r>
            <a:r>
              <a:rPr lang="zh-CN" altLang="en-US" sz="2400" dirty="0" smtClean="0">
                <a:latin typeface="+mn-ea"/>
              </a:rPr>
              <a:t>（区域级</a:t>
            </a:r>
            <a:r>
              <a:rPr lang="en-US" altLang="zh-CN" sz="2400" dirty="0" smtClean="0">
                <a:latin typeface="+mn-ea"/>
              </a:rPr>
              <a:t>/</a:t>
            </a:r>
            <a:r>
              <a:rPr lang="zh-CN" altLang="en-US" sz="2400" dirty="0" smtClean="0">
                <a:latin typeface="+mn-ea"/>
              </a:rPr>
              <a:t>省级）、第三层</a:t>
            </a:r>
            <a:r>
              <a:rPr lang="en-US" altLang="zh-CN" sz="2400" dirty="0" smtClean="0">
                <a:latin typeface="+mn-ea"/>
              </a:rPr>
              <a:t>ISP</a:t>
            </a:r>
            <a:r>
              <a:rPr lang="zh-CN" altLang="en-US" sz="2400" dirty="0" smtClean="0">
                <a:latin typeface="+mn-ea"/>
              </a:rPr>
              <a:t>（城市级）、本地</a:t>
            </a:r>
            <a:r>
              <a:rPr lang="en-US" altLang="zh-CN" sz="2400" dirty="0" smtClean="0">
                <a:latin typeface="+mn-ea"/>
              </a:rPr>
              <a:t>ISP</a:t>
            </a:r>
            <a:r>
              <a:rPr lang="zh-CN" altLang="en-US" sz="2400" dirty="0" smtClean="0">
                <a:latin typeface="+mn-ea"/>
              </a:rPr>
              <a:t>、因特网交换点</a:t>
            </a:r>
            <a:r>
              <a:rPr lang="en-US" altLang="zh-CN" sz="2400" dirty="0" smtClean="0">
                <a:latin typeface="+mn-ea"/>
              </a:rPr>
              <a:t>IXP</a:t>
            </a:r>
            <a:r>
              <a:rPr lang="zh-CN" altLang="en-US" sz="2400" dirty="0" smtClean="0">
                <a:latin typeface="+mn-ea"/>
              </a:rPr>
              <a:t>、</a:t>
            </a:r>
            <a:r>
              <a:rPr lang="zh-CN" altLang="en-US" sz="2400" dirty="0" smtClean="0">
                <a:solidFill>
                  <a:srgbClr val="FF0000"/>
                </a:solidFill>
                <a:latin typeface="+mn-ea"/>
              </a:rPr>
              <a:t>存在点</a:t>
            </a:r>
            <a:r>
              <a:rPr lang="en-US" altLang="zh-CN" sz="2400" dirty="0" err="1" smtClean="0">
                <a:solidFill>
                  <a:srgbClr val="FF0000"/>
                </a:solidFill>
                <a:latin typeface="+mn-ea"/>
              </a:rPr>
              <a:t>PoP</a:t>
            </a:r>
            <a:r>
              <a:rPr lang="zh-CN" altLang="en-US" sz="2400" dirty="0" smtClean="0">
                <a:solidFill>
                  <a:srgbClr val="FF0000"/>
                </a:solidFill>
                <a:latin typeface="+mn-ea"/>
              </a:rPr>
              <a:t>、多宿、对等</a:t>
            </a:r>
            <a:r>
              <a:rPr lang="zh-CN" altLang="en-US" sz="2400" dirty="0" smtClean="0">
                <a:latin typeface="+mn-ea"/>
              </a:rPr>
              <a:t>。</a:t>
            </a:r>
            <a:endParaRPr lang="en-US" altLang="zh-CN" sz="2400" dirty="0" smtClean="0">
              <a:latin typeface="+mn-ea"/>
            </a:endParaRPr>
          </a:p>
          <a:p>
            <a:endParaRPr lang="en-US" altLang="zh-CN" sz="2400" dirty="0" smtClean="0">
              <a:latin typeface="+mn-ea"/>
            </a:endParaRPr>
          </a:p>
          <a:p>
            <a:r>
              <a:rPr lang="en-US" altLang="zh-CN" sz="2400" dirty="0" smtClean="0">
                <a:latin typeface="+mn-ea"/>
              </a:rPr>
              <a:t>13</a:t>
            </a:r>
            <a:r>
              <a:rPr lang="zh-CN" altLang="en-US" sz="2400" dirty="0" smtClean="0">
                <a:latin typeface="+mn-ea"/>
              </a:rPr>
              <a:t>、</a:t>
            </a:r>
            <a:r>
              <a:rPr lang="zh-CN" altLang="en-US" sz="2400" b="1" dirty="0">
                <a:latin typeface="+mn-ea"/>
              </a:rPr>
              <a:t>分组延迟的</a:t>
            </a:r>
            <a:r>
              <a:rPr lang="en-US" altLang="zh-CN" sz="2400" b="1" dirty="0">
                <a:latin typeface="+mn-ea"/>
              </a:rPr>
              <a:t>4</a:t>
            </a:r>
            <a:r>
              <a:rPr lang="zh-CN" altLang="en-US" sz="2400" b="1" dirty="0">
                <a:latin typeface="+mn-ea"/>
              </a:rPr>
              <a:t>种类型</a:t>
            </a:r>
            <a:endParaRPr lang="zh-CN" altLang="en-US" sz="2400" b="1" dirty="0">
              <a:latin typeface="+mn-ea"/>
            </a:endParaRPr>
          </a:p>
          <a:p>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dirty="0">
                <a:latin typeface="+mn-ea"/>
                <a:cs typeface="微软雅黑" panose="020B0503020204020204" pitchFamily="34" charset="-122"/>
              </a:rPr>
              <a:t>节点处理</a:t>
            </a:r>
            <a:r>
              <a:rPr lang="zh-CN" altLang="en-US" sz="2400" dirty="0" smtClean="0">
                <a:latin typeface="+mn-ea"/>
                <a:cs typeface="微软雅黑" panose="020B0503020204020204" pitchFamily="34" charset="-122"/>
              </a:rPr>
              <a:t>时延：差错检测、选择输出链路，微秒级</a:t>
            </a:r>
            <a:endParaRPr lang="en-US" altLang="zh-CN" sz="2400" dirty="0" smtClean="0">
              <a:latin typeface="+mn-ea"/>
              <a:cs typeface="微软雅黑" panose="020B0503020204020204" pitchFamily="34" charset="-122"/>
            </a:endParaRPr>
          </a:p>
          <a:p>
            <a:r>
              <a:rPr lang="zh-CN" altLang="en-US" sz="2400" dirty="0" smtClean="0">
                <a:latin typeface="+mn-ea"/>
              </a:rPr>
              <a:t>（</a:t>
            </a:r>
            <a:r>
              <a:rPr lang="en-US" altLang="zh-CN" sz="2400" dirty="0" smtClean="0">
                <a:latin typeface="+mn-ea"/>
              </a:rPr>
              <a:t>2</a:t>
            </a:r>
            <a:r>
              <a:rPr lang="zh-CN" altLang="en-US" sz="2400" dirty="0" smtClean="0">
                <a:latin typeface="+mn-ea"/>
              </a:rPr>
              <a:t>）</a:t>
            </a:r>
            <a:r>
              <a:rPr lang="zh-CN" altLang="en-US" sz="2400" dirty="0">
                <a:latin typeface="+mn-ea"/>
                <a:cs typeface="微软雅黑" panose="020B0503020204020204" pitchFamily="34" charset="-122"/>
              </a:rPr>
              <a:t>排队</a:t>
            </a:r>
            <a:r>
              <a:rPr lang="zh-CN" altLang="en-US" sz="2400" dirty="0" smtClean="0">
                <a:latin typeface="+mn-ea"/>
                <a:cs typeface="微软雅黑" panose="020B0503020204020204" pitchFamily="34" charset="-122"/>
              </a:rPr>
              <a:t>时延：</a:t>
            </a:r>
            <a:r>
              <a:rPr lang="zh-CN" altLang="en-US" sz="2400" dirty="0">
                <a:latin typeface="+mn-ea"/>
                <a:cs typeface="微软雅黑" panose="020B0503020204020204" pitchFamily="34" charset="-122"/>
              </a:rPr>
              <a:t>路由器的拥塞</a:t>
            </a:r>
            <a:r>
              <a:rPr lang="zh-CN" altLang="en-US" sz="2400" dirty="0" smtClean="0">
                <a:latin typeface="+mn-ea"/>
                <a:cs typeface="微软雅黑" panose="020B0503020204020204" pitchFamily="34" charset="-122"/>
              </a:rPr>
              <a:t>程度</a:t>
            </a:r>
            <a:endParaRPr lang="en-US" altLang="zh-CN" sz="2400" dirty="0" smtClean="0">
              <a:latin typeface="+mn-ea"/>
              <a:cs typeface="微软雅黑" panose="020B0503020204020204" pitchFamily="34" charset="-122"/>
            </a:endParaRPr>
          </a:p>
          <a:p>
            <a:pPr lvl="0"/>
            <a:r>
              <a:rPr lang="zh-CN" altLang="en-US" sz="2400" dirty="0" smtClean="0">
                <a:latin typeface="+mn-ea"/>
              </a:rPr>
              <a:t>（</a:t>
            </a:r>
            <a:r>
              <a:rPr lang="en-US" altLang="zh-CN" sz="2400" dirty="0" smtClean="0">
                <a:latin typeface="+mn-ea"/>
              </a:rPr>
              <a:t>3</a:t>
            </a:r>
            <a:r>
              <a:rPr lang="zh-CN" altLang="en-US" sz="2400" dirty="0" smtClean="0">
                <a:latin typeface="+mn-ea"/>
              </a:rPr>
              <a:t>）传输时延：</a:t>
            </a:r>
            <a:r>
              <a:rPr lang="en-US" altLang="zh-CN" sz="2400" dirty="0" smtClean="0">
                <a:latin typeface="+mn-ea"/>
              </a:rPr>
              <a:t>L/R</a:t>
            </a:r>
            <a:endParaRPr lang="en-US" altLang="zh-CN" sz="2400" dirty="0" smtClean="0">
              <a:latin typeface="+mn-ea"/>
            </a:endParaRPr>
          </a:p>
          <a:p>
            <a:pPr lvl="0"/>
            <a:r>
              <a:rPr lang="zh-CN" altLang="en-US" sz="2400" dirty="0" smtClean="0">
                <a:latin typeface="+mn-ea"/>
              </a:rPr>
              <a:t>（</a:t>
            </a:r>
            <a:r>
              <a:rPr lang="en-US" altLang="zh-CN" sz="2400" dirty="0" smtClean="0">
                <a:latin typeface="+mn-ea"/>
              </a:rPr>
              <a:t>4</a:t>
            </a:r>
            <a:r>
              <a:rPr lang="zh-CN" altLang="en-US" sz="2400" dirty="0" smtClean="0">
                <a:latin typeface="+mn-ea"/>
              </a:rPr>
              <a:t>）传播时延：</a:t>
            </a:r>
            <a:r>
              <a:rPr lang="en-US" altLang="zh-CN" sz="2400" dirty="0" smtClean="0">
                <a:latin typeface="+mn-ea"/>
              </a:rPr>
              <a:t>d/s</a:t>
            </a:r>
            <a:r>
              <a:rPr lang="zh-CN" altLang="en-US" sz="2400" dirty="0" smtClean="0">
                <a:latin typeface="+mn-ea"/>
              </a:rPr>
              <a:t>，卫星</a:t>
            </a:r>
            <a:r>
              <a:rPr lang="en-US" altLang="zh-CN" sz="2400" dirty="0" smtClean="0">
                <a:latin typeface="+mn-ea"/>
              </a:rPr>
              <a:t>250ms</a:t>
            </a:r>
            <a:endParaRPr lang="en-US" altLang="zh-CN" sz="2400" dirty="0" smtClean="0">
              <a:latin typeface="+mn-ea"/>
            </a:endParaRPr>
          </a:p>
          <a:p>
            <a:pPr lvl="0"/>
            <a:endParaRPr lang="en-US" altLang="zh-CN" sz="2400" dirty="0" smtClean="0">
              <a:latin typeface="+mn-ea"/>
            </a:endParaRPr>
          </a:p>
          <a:p>
            <a:pPr lvl="0"/>
            <a:r>
              <a:rPr lang="en-US" altLang="zh-CN" sz="2400" dirty="0" smtClean="0">
                <a:latin typeface="+mn-ea"/>
              </a:rPr>
              <a:t>14</a:t>
            </a:r>
            <a:r>
              <a:rPr lang="zh-CN" altLang="en-US" sz="2400" dirty="0" smtClean="0">
                <a:latin typeface="+mn-ea"/>
              </a:rPr>
              <a:t>、排队延时</a:t>
            </a:r>
            <a:endParaRPr lang="en-US" altLang="zh-CN" sz="2400" dirty="0" smtClean="0">
              <a:latin typeface="+mn-ea"/>
            </a:endParaRPr>
          </a:p>
          <a:p>
            <a:r>
              <a:rPr lang="zh-CN" altLang="en-US" sz="2400" dirty="0" smtClean="0">
                <a:latin typeface="+mn-ea"/>
                <a:cs typeface="微软雅黑" panose="020B0503020204020204" pitchFamily="34" charset="-122"/>
              </a:rPr>
              <a:t>流量</a:t>
            </a:r>
            <a:r>
              <a:rPr lang="zh-CN" altLang="en-US" sz="2400" dirty="0">
                <a:latin typeface="+mn-ea"/>
                <a:cs typeface="微软雅黑" panose="020B0503020204020204" pitchFamily="34" charset="-122"/>
              </a:rPr>
              <a:t>强度</a:t>
            </a:r>
            <a:r>
              <a:rPr lang="en-US" altLang="zh-CN" sz="2400" dirty="0">
                <a:latin typeface="+mn-ea"/>
                <a:cs typeface="微软雅黑" panose="020B0503020204020204" pitchFamily="34" charset="-122"/>
              </a:rPr>
              <a:t>(traffic intensity) = </a:t>
            </a:r>
            <a:r>
              <a:rPr lang="en-US" altLang="zh-CN" sz="2400" dirty="0" smtClean="0">
                <a:latin typeface="+mn-ea"/>
                <a:cs typeface="微软雅黑" panose="020B0503020204020204" pitchFamily="34" charset="-122"/>
              </a:rPr>
              <a:t>La/R</a:t>
            </a:r>
            <a:r>
              <a:rPr lang="zh-CN" altLang="en-US" sz="2400" dirty="0" smtClean="0">
                <a:latin typeface="+mn-ea"/>
                <a:cs typeface="微软雅黑" panose="020B0503020204020204" pitchFamily="34" charset="-122"/>
              </a:rPr>
              <a:t>，其中</a:t>
            </a:r>
            <a:r>
              <a:rPr lang="en-US" altLang="zh-CN" sz="2400" dirty="0" smtClean="0">
                <a:latin typeface="+mn-ea"/>
                <a:cs typeface="微软雅黑" panose="020B0503020204020204" pitchFamily="34" charset="-122"/>
              </a:rPr>
              <a:t>a</a:t>
            </a:r>
            <a:r>
              <a:rPr lang="zh-CN" altLang="en-US" sz="2400" dirty="0" smtClean="0">
                <a:latin typeface="+mn-ea"/>
                <a:cs typeface="微软雅黑" panose="020B0503020204020204" pitchFamily="34" charset="-122"/>
              </a:rPr>
              <a:t>为平均</a:t>
            </a:r>
            <a:r>
              <a:rPr lang="zh-CN" altLang="en-US" sz="2400" dirty="0">
                <a:latin typeface="+mn-ea"/>
                <a:cs typeface="微软雅黑" panose="020B0503020204020204" pitchFamily="34" charset="-122"/>
              </a:rPr>
              <a:t>分组到达</a:t>
            </a:r>
            <a:r>
              <a:rPr lang="zh-CN" altLang="en-US" sz="2400" dirty="0" smtClean="0">
                <a:latin typeface="+mn-ea"/>
                <a:cs typeface="微软雅黑" panose="020B0503020204020204" pitchFamily="34" charset="-122"/>
              </a:rPr>
              <a:t>速率，</a:t>
            </a:r>
            <a:r>
              <a:rPr lang="en-US" altLang="zh-CN" sz="2400" dirty="0">
                <a:latin typeface="+mn-ea"/>
                <a:cs typeface="微软雅黑" panose="020B0503020204020204" pitchFamily="34" charset="-122"/>
              </a:rPr>
              <a:t> </a:t>
            </a:r>
            <a:r>
              <a:rPr lang="en-US" altLang="zh-CN" sz="2400" dirty="0" smtClean="0">
                <a:latin typeface="+mn-ea"/>
                <a:cs typeface="微软雅黑" panose="020B0503020204020204" pitchFamily="34" charset="-122"/>
              </a:rPr>
              <a:t>L</a:t>
            </a:r>
            <a:r>
              <a:rPr lang="zh-CN" altLang="en-US" sz="2400" dirty="0" smtClean="0">
                <a:latin typeface="+mn-ea"/>
                <a:cs typeface="微软雅黑" panose="020B0503020204020204" pitchFamily="34" charset="-122"/>
              </a:rPr>
              <a:t>为分组长度，</a:t>
            </a:r>
            <a:r>
              <a:rPr lang="en-US" altLang="zh-CN" sz="2400" dirty="0">
                <a:latin typeface="+mn-ea"/>
                <a:cs typeface="微软雅黑" panose="020B0503020204020204" pitchFamily="34" charset="-122"/>
              </a:rPr>
              <a:t> </a:t>
            </a:r>
            <a:r>
              <a:rPr lang="en-US" altLang="zh-CN" sz="2400" dirty="0" smtClean="0">
                <a:latin typeface="+mn-ea"/>
                <a:cs typeface="微软雅黑" panose="020B0503020204020204" pitchFamily="34" charset="-122"/>
              </a:rPr>
              <a:t>R</a:t>
            </a:r>
            <a:r>
              <a:rPr lang="zh-CN" altLang="en-US" sz="2400" dirty="0" smtClean="0">
                <a:latin typeface="+mn-ea"/>
                <a:cs typeface="微软雅黑" panose="020B0503020204020204" pitchFamily="34" charset="-122"/>
              </a:rPr>
              <a:t>为链路</a:t>
            </a:r>
            <a:r>
              <a:rPr lang="zh-CN" altLang="en-US" sz="2400" dirty="0">
                <a:latin typeface="+mn-ea"/>
                <a:cs typeface="微软雅黑" panose="020B0503020204020204" pitchFamily="34" charset="-122"/>
              </a:rPr>
              <a:t>带宽</a:t>
            </a:r>
            <a:r>
              <a:rPr lang="zh-CN" altLang="en-US" sz="2400" dirty="0" smtClean="0">
                <a:latin typeface="+mn-ea"/>
                <a:cs typeface="微软雅黑" panose="020B0503020204020204" pitchFamily="34" charset="-122"/>
              </a:rPr>
              <a:t> </a:t>
            </a:r>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03/09</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3" name="Rectangle 2"/>
          <p:cNvSpPr>
            <a:spLocks noGrp="1" noChangeArrowheads="1"/>
          </p:cNvSpPr>
          <p:nvPr>
            <p:ph type="title" idx="4294967295"/>
          </p:nvPr>
        </p:nvSpPr>
        <p:spPr>
          <a:xfrm>
            <a:off x="0" y="377947"/>
            <a:ext cx="12054468" cy="990600"/>
          </a:xfrm>
          <a:prstGeom prst="rect">
            <a:avLst/>
          </a:prstGeom>
        </p:spPr>
        <p:txBody>
          <a:bodyPr/>
          <a:lstStyle/>
          <a:p>
            <a:pPr algn="ctr"/>
            <a:r>
              <a:rPr lang="en-US" altLang="zh-CN" dirty="0">
                <a:latin typeface="+mn-ea"/>
                <a:ea typeface="+mn-ea"/>
              </a:rPr>
              <a:t>Dijkstra</a:t>
            </a:r>
            <a:r>
              <a:rPr lang="zh-CN" altLang="en-US" dirty="0">
                <a:latin typeface="+mn-ea"/>
                <a:ea typeface="+mn-ea"/>
              </a:rPr>
              <a:t>算法</a:t>
            </a:r>
            <a:endParaRPr lang="zh-CN" altLang="en-US" dirty="0">
              <a:latin typeface="+mn-ea"/>
              <a:ea typeface="+mn-ea"/>
            </a:endParaRPr>
          </a:p>
        </p:txBody>
      </p:sp>
      <p:sp>
        <p:nvSpPr>
          <p:cNvPr id="25604" name="Text Box 5"/>
          <p:cNvSpPr txBox="1">
            <a:spLocks noChangeArrowheads="1"/>
          </p:cNvSpPr>
          <p:nvPr/>
        </p:nvSpPr>
        <p:spPr bwMode="auto">
          <a:xfrm>
            <a:off x="1109134" y="1622548"/>
            <a:ext cx="9183441" cy="4401205"/>
          </a:xfrm>
          <a:prstGeom prst="rect">
            <a:avLst/>
          </a:prstGeom>
          <a:noFill/>
          <a:ln w="9525">
            <a:solidFill>
              <a:srgbClr val="FF0000"/>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marL="457200" indent="-457200"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914400" indent="-45720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371600" indent="-457200" algn="l">
              <a:spcBef>
                <a:spcPct val="20000"/>
              </a:spcBef>
              <a:buChar char="•"/>
              <a:defRPr sz="2000">
                <a:solidFill>
                  <a:schemeClr val="tx1"/>
                </a:solidFill>
                <a:latin typeface="Times New Roman" panose="02020503050405090304" pitchFamily="18" charset="0"/>
                <a:ea typeface="宋体" charset="-122"/>
              </a:defRPr>
            </a:lvl3pPr>
            <a:lvl4pPr marL="1828800" indent="-457200" algn="l">
              <a:spcBef>
                <a:spcPct val="20000"/>
              </a:spcBef>
              <a:buChar char="–"/>
              <a:defRPr sz="2000">
                <a:solidFill>
                  <a:schemeClr val="tx1"/>
                </a:solidFill>
                <a:latin typeface="Times New Roman" panose="02020503050405090304" pitchFamily="18" charset="0"/>
                <a:ea typeface="宋体" charset="-122"/>
              </a:defRPr>
            </a:lvl4pPr>
            <a:lvl5pPr marL="2286000" indent="-457200" algn="l">
              <a:spcBef>
                <a:spcPct val="20000"/>
              </a:spcBef>
              <a:buChar char="»"/>
              <a:defRPr sz="2000">
                <a:solidFill>
                  <a:schemeClr val="tx1"/>
                </a:solidFill>
                <a:latin typeface="Times New Roman" panose="02020503050405090304" pitchFamily="18" charset="0"/>
                <a:ea typeface="宋体" charset="-122"/>
              </a:defRPr>
            </a:lvl5pPr>
            <a:lvl6pPr marL="2743200" indent="-4572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3200400" indent="-4572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657600" indent="-4572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4114800" indent="-4572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2000" dirty="0">
                <a:solidFill>
                  <a:prstClr val="black"/>
                </a:solidFill>
                <a:latin typeface="+mn-ea"/>
                <a:ea typeface="+mn-ea"/>
              </a:rPr>
              <a:t>1  </a:t>
            </a:r>
            <a:r>
              <a:rPr lang="zh-CN" altLang="en-US" sz="2000" i="1" dirty="0">
                <a:solidFill>
                  <a:srgbClr val="FF3300"/>
                </a:solidFill>
                <a:latin typeface="+mn-ea"/>
                <a:ea typeface="+mn-ea"/>
              </a:rPr>
              <a:t>初始化</a:t>
            </a:r>
            <a:r>
              <a:rPr lang="en-US" altLang="zh-CN" sz="2000" i="1" dirty="0">
                <a:solidFill>
                  <a:srgbClr val="FF3300"/>
                </a:solidFill>
                <a:latin typeface="+mn-ea"/>
                <a:ea typeface="+mn-ea"/>
              </a:rPr>
              <a:t>:</a:t>
            </a:r>
            <a:r>
              <a:rPr lang="en-US" altLang="zh-CN" sz="2000" dirty="0">
                <a:solidFill>
                  <a:prstClr val="black"/>
                </a:solidFill>
                <a:latin typeface="+mn-ea"/>
                <a:ea typeface="+mn-ea"/>
              </a:rPr>
              <a:t>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2    N' = {u}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3    </a:t>
            </a:r>
            <a:r>
              <a:rPr lang="zh-CN" altLang="en-US" sz="2000" dirty="0">
                <a:solidFill>
                  <a:prstClr val="black"/>
                </a:solidFill>
                <a:latin typeface="+mn-ea"/>
                <a:ea typeface="+mn-ea"/>
              </a:rPr>
              <a:t>对所有节点</a:t>
            </a:r>
            <a:r>
              <a:rPr lang="en-US" altLang="zh-CN" sz="2000" dirty="0">
                <a:solidFill>
                  <a:prstClr val="black"/>
                </a:solidFill>
                <a:latin typeface="+mn-ea"/>
                <a:ea typeface="+mn-ea"/>
              </a:rPr>
              <a:t>v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4      if v </a:t>
            </a:r>
            <a:r>
              <a:rPr lang="zh-CN" altLang="en-US" sz="2000" dirty="0">
                <a:solidFill>
                  <a:prstClr val="black"/>
                </a:solidFill>
                <a:latin typeface="+mn-ea"/>
                <a:ea typeface="+mn-ea"/>
              </a:rPr>
              <a:t>临近 </a:t>
            </a:r>
            <a:r>
              <a:rPr lang="en-US" altLang="zh-CN" sz="2000" dirty="0">
                <a:solidFill>
                  <a:prstClr val="black"/>
                </a:solidFill>
                <a:latin typeface="+mn-ea"/>
                <a:ea typeface="+mn-ea"/>
              </a:rPr>
              <a:t>u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5          then D(v) = c(</a:t>
            </a:r>
            <a:r>
              <a:rPr lang="en-US" altLang="zh-CN" sz="2000" dirty="0" err="1">
                <a:solidFill>
                  <a:prstClr val="black"/>
                </a:solidFill>
                <a:latin typeface="+mn-ea"/>
                <a:ea typeface="+mn-ea"/>
              </a:rPr>
              <a:t>u,v</a:t>
            </a:r>
            <a:r>
              <a:rPr lang="en-US" altLang="zh-CN" sz="2000" dirty="0">
                <a:solidFill>
                  <a:prstClr val="black"/>
                </a:solidFill>
                <a:latin typeface="+mn-ea"/>
                <a:ea typeface="+mn-ea"/>
              </a:rPr>
              <a:t>)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6      else D(v) = ∞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7</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8   </a:t>
            </a:r>
            <a:r>
              <a:rPr lang="en-US" altLang="zh-CN" sz="2000" i="1" dirty="0">
                <a:solidFill>
                  <a:srgbClr val="FF3300"/>
                </a:solidFill>
                <a:latin typeface="+mn-ea"/>
                <a:ea typeface="+mn-ea"/>
              </a:rPr>
              <a:t>Loop </a:t>
            </a:r>
            <a:endParaRPr lang="en-US" altLang="zh-CN" sz="2000" dirty="0">
              <a:solidFill>
                <a:srgbClr val="FF3300"/>
              </a:solidFill>
              <a:latin typeface="+mn-ea"/>
              <a:ea typeface="+mn-ea"/>
            </a:endParaRPr>
          </a:p>
          <a:p>
            <a:pPr>
              <a:spcBef>
                <a:spcPct val="0"/>
              </a:spcBef>
              <a:buClrTx/>
              <a:buSzTx/>
              <a:buFontTx/>
              <a:buNone/>
            </a:pPr>
            <a:r>
              <a:rPr lang="en-US" altLang="zh-CN" sz="2000" dirty="0">
                <a:solidFill>
                  <a:prstClr val="black"/>
                </a:solidFill>
                <a:latin typeface="+mn-ea"/>
                <a:ea typeface="+mn-ea"/>
              </a:rPr>
              <a:t>9     </a:t>
            </a:r>
            <a:r>
              <a:rPr lang="zh-CN" altLang="en-US" sz="2000" dirty="0">
                <a:solidFill>
                  <a:prstClr val="black"/>
                </a:solidFill>
                <a:latin typeface="+mn-ea"/>
                <a:ea typeface="+mn-ea"/>
              </a:rPr>
              <a:t>找出</a:t>
            </a:r>
            <a:r>
              <a:rPr lang="en-US" altLang="zh-CN" sz="2000" dirty="0">
                <a:solidFill>
                  <a:prstClr val="black"/>
                </a:solidFill>
                <a:latin typeface="+mn-ea"/>
                <a:ea typeface="+mn-ea"/>
              </a:rPr>
              <a:t>w</a:t>
            </a:r>
            <a:r>
              <a:rPr lang="zh-CN" altLang="en-US" sz="2000" dirty="0">
                <a:solidFill>
                  <a:prstClr val="black"/>
                </a:solidFill>
                <a:latin typeface="+mn-ea"/>
                <a:ea typeface="+mn-ea"/>
              </a:rPr>
              <a:t>不在</a:t>
            </a:r>
            <a:r>
              <a:rPr lang="en-US" altLang="zh-CN" sz="2000" dirty="0">
                <a:solidFill>
                  <a:prstClr val="black"/>
                </a:solidFill>
                <a:latin typeface="+mn-ea"/>
                <a:ea typeface="+mn-ea"/>
              </a:rPr>
              <a:t>N’</a:t>
            </a:r>
            <a:r>
              <a:rPr lang="zh-CN" altLang="en-US" sz="2000" dirty="0">
                <a:solidFill>
                  <a:prstClr val="black"/>
                </a:solidFill>
                <a:latin typeface="+mn-ea"/>
                <a:ea typeface="+mn-ea"/>
              </a:rPr>
              <a:t>中使得</a:t>
            </a:r>
            <a:r>
              <a:rPr lang="en-US" altLang="zh-CN" sz="2000" dirty="0">
                <a:solidFill>
                  <a:prstClr val="black"/>
                </a:solidFill>
                <a:latin typeface="+mn-ea"/>
                <a:ea typeface="+mn-ea"/>
              </a:rPr>
              <a:t>D(w)</a:t>
            </a:r>
            <a:r>
              <a:rPr lang="zh-CN" altLang="en-US" sz="2000" dirty="0">
                <a:solidFill>
                  <a:prstClr val="black"/>
                </a:solidFill>
                <a:latin typeface="+mn-ea"/>
                <a:ea typeface="+mn-ea"/>
              </a:rPr>
              <a:t>最小 </a:t>
            </a:r>
            <a:endParaRPr lang="zh-CN" altLang="en-US"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10    </a:t>
            </a:r>
            <a:r>
              <a:rPr lang="zh-CN" altLang="en-US" sz="2000" dirty="0">
                <a:solidFill>
                  <a:prstClr val="black"/>
                </a:solidFill>
                <a:latin typeface="+mn-ea"/>
                <a:ea typeface="+mn-ea"/>
              </a:rPr>
              <a:t>将</a:t>
            </a:r>
            <a:r>
              <a:rPr lang="en-US" altLang="zh-CN" sz="2000" dirty="0">
                <a:solidFill>
                  <a:prstClr val="black"/>
                </a:solidFill>
                <a:latin typeface="+mn-ea"/>
                <a:ea typeface="+mn-ea"/>
              </a:rPr>
              <a:t>w</a:t>
            </a:r>
            <a:r>
              <a:rPr lang="zh-CN" altLang="en-US" sz="2000" dirty="0">
                <a:solidFill>
                  <a:prstClr val="black"/>
                </a:solidFill>
                <a:latin typeface="+mn-ea"/>
                <a:ea typeface="+mn-ea"/>
              </a:rPr>
              <a:t>加入</a:t>
            </a:r>
            <a:r>
              <a:rPr lang="en-US" altLang="zh-CN" sz="2000" dirty="0">
                <a:solidFill>
                  <a:prstClr val="black"/>
                </a:solidFill>
                <a:latin typeface="+mn-ea"/>
                <a:ea typeface="+mn-ea"/>
              </a:rPr>
              <a:t>N'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11    </a:t>
            </a:r>
            <a:r>
              <a:rPr lang="zh-CN" altLang="en-US" sz="2000" dirty="0">
                <a:solidFill>
                  <a:prstClr val="black"/>
                </a:solidFill>
                <a:latin typeface="+mn-ea"/>
                <a:ea typeface="+mn-ea"/>
              </a:rPr>
              <a:t>对于所有</a:t>
            </a:r>
            <a:r>
              <a:rPr lang="en-US" altLang="zh-CN" sz="2000" dirty="0">
                <a:solidFill>
                  <a:prstClr val="black"/>
                </a:solidFill>
                <a:latin typeface="+mn-ea"/>
                <a:ea typeface="+mn-ea"/>
              </a:rPr>
              <a:t>v</a:t>
            </a:r>
            <a:r>
              <a:rPr lang="zh-CN" altLang="en-US" sz="2000" dirty="0">
                <a:solidFill>
                  <a:prstClr val="black"/>
                </a:solidFill>
                <a:latin typeface="+mn-ea"/>
                <a:ea typeface="+mn-ea"/>
              </a:rPr>
              <a:t>临近</a:t>
            </a:r>
            <a:r>
              <a:rPr lang="en-US" altLang="zh-CN" sz="2000" dirty="0">
                <a:solidFill>
                  <a:prstClr val="black"/>
                </a:solidFill>
                <a:latin typeface="+mn-ea"/>
                <a:ea typeface="+mn-ea"/>
              </a:rPr>
              <a:t>w</a:t>
            </a:r>
            <a:r>
              <a:rPr lang="zh-CN" altLang="en-US" sz="2000" dirty="0">
                <a:solidFill>
                  <a:prstClr val="black"/>
                </a:solidFill>
                <a:latin typeface="+mn-ea"/>
                <a:ea typeface="+mn-ea"/>
              </a:rPr>
              <a:t>并不在</a:t>
            </a:r>
            <a:r>
              <a:rPr lang="en-US" altLang="zh-CN" sz="2000" dirty="0">
                <a:solidFill>
                  <a:prstClr val="black"/>
                </a:solidFill>
                <a:latin typeface="+mn-ea"/>
                <a:ea typeface="+mn-ea"/>
              </a:rPr>
              <a:t>N’</a:t>
            </a:r>
            <a:r>
              <a:rPr lang="zh-CN" altLang="en-US" sz="2000" dirty="0">
                <a:solidFill>
                  <a:prstClr val="black"/>
                </a:solidFill>
                <a:latin typeface="+mn-ea"/>
                <a:ea typeface="+mn-ea"/>
              </a:rPr>
              <a:t>中，更新</a:t>
            </a:r>
            <a:r>
              <a:rPr lang="en-US" altLang="zh-CN" sz="2000" dirty="0">
                <a:solidFill>
                  <a:prstClr val="black"/>
                </a:solidFill>
                <a:latin typeface="+mn-ea"/>
                <a:ea typeface="+mn-ea"/>
              </a:rPr>
              <a:t>D(v):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12       </a:t>
            </a:r>
            <a:r>
              <a:rPr lang="en-US" altLang="zh-CN" sz="2000" dirty="0">
                <a:solidFill>
                  <a:srgbClr val="FF0000"/>
                </a:solidFill>
                <a:latin typeface="+mn-ea"/>
                <a:ea typeface="+mn-ea"/>
              </a:rPr>
              <a:t>D(v) = min( D(v), D(w) + c(</a:t>
            </a:r>
            <a:r>
              <a:rPr lang="en-US" altLang="zh-CN" sz="2000" dirty="0" err="1">
                <a:solidFill>
                  <a:srgbClr val="FF0000"/>
                </a:solidFill>
                <a:latin typeface="+mn-ea"/>
                <a:ea typeface="+mn-ea"/>
              </a:rPr>
              <a:t>w,v</a:t>
            </a:r>
            <a:r>
              <a:rPr lang="en-US" altLang="zh-CN" sz="2000" dirty="0">
                <a:solidFill>
                  <a:srgbClr val="FF0000"/>
                </a:solidFill>
                <a:latin typeface="+mn-ea"/>
                <a:ea typeface="+mn-ea"/>
              </a:rPr>
              <a:t>) ) </a:t>
            </a:r>
            <a:endParaRPr lang="en-US" altLang="zh-CN" sz="2000" dirty="0">
              <a:solidFill>
                <a:srgbClr val="FF0000"/>
              </a:solidFill>
              <a:latin typeface="+mn-ea"/>
              <a:ea typeface="+mn-ea"/>
            </a:endParaRPr>
          </a:p>
          <a:p>
            <a:pPr>
              <a:spcBef>
                <a:spcPct val="0"/>
              </a:spcBef>
              <a:buClrTx/>
              <a:buSzTx/>
              <a:buFontTx/>
              <a:buNone/>
            </a:pPr>
            <a:r>
              <a:rPr lang="en-US" altLang="zh-CN" sz="2000" dirty="0">
                <a:solidFill>
                  <a:prstClr val="black"/>
                </a:solidFill>
                <a:latin typeface="+mn-ea"/>
                <a:ea typeface="+mn-ea"/>
              </a:rPr>
              <a:t>13    /* </a:t>
            </a:r>
            <a:r>
              <a:rPr lang="zh-CN" altLang="en-US" sz="2000" dirty="0">
                <a:solidFill>
                  <a:prstClr val="black"/>
                </a:solidFill>
                <a:latin typeface="+mn-ea"/>
                <a:ea typeface="+mn-ea"/>
              </a:rPr>
              <a:t>到</a:t>
            </a:r>
            <a:r>
              <a:rPr lang="en-US" altLang="zh-CN" sz="2000" dirty="0">
                <a:solidFill>
                  <a:prstClr val="black"/>
                </a:solidFill>
                <a:latin typeface="+mn-ea"/>
                <a:ea typeface="+mn-ea"/>
              </a:rPr>
              <a:t>v</a:t>
            </a:r>
            <a:r>
              <a:rPr lang="zh-CN" altLang="en-US" sz="2000" dirty="0">
                <a:solidFill>
                  <a:prstClr val="black"/>
                </a:solidFill>
                <a:latin typeface="+mn-ea"/>
                <a:ea typeface="+mn-ea"/>
              </a:rPr>
              <a:t>的新费用或是到</a:t>
            </a:r>
            <a:r>
              <a:rPr lang="en-US" altLang="zh-CN" sz="2000" dirty="0">
                <a:solidFill>
                  <a:prstClr val="black"/>
                </a:solidFill>
                <a:latin typeface="+mn-ea"/>
                <a:ea typeface="+mn-ea"/>
              </a:rPr>
              <a:t>v</a:t>
            </a:r>
            <a:r>
              <a:rPr lang="zh-CN" altLang="en-US" sz="2000" dirty="0">
                <a:solidFill>
                  <a:prstClr val="black"/>
                </a:solidFill>
                <a:latin typeface="+mn-ea"/>
                <a:ea typeface="+mn-ea"/>
              </a:rPr>
              <a:t>的老费用或到</a:t>
            </a:r>
            <a:r>
              <a:rPr lang="en-US" altLang="zh-CN" sz="2000" dirty="0">
                <a:solidFill>
                  <a:prstClr val="black"/>
                </a:solidFill>
                <a:latin typeface="+mn-ea"/>
                <a:ea typeface="+mn-ea"/>
              </a:rPr>
              <a:t>w</a:t>
            </a:r>
            <a:r>
              <a:rPr lang="zh-CN" altLang="en-US" sz="2000" dirty="0">
                <a:solidFill>
                  <a:prstClr val="black"/>
                </a:solidFill>
                <a:latin typeface="+mn-ea"/>
                <a:ea typeface="+mn-ea"/>
              </a:rPr>
              <a:t>加上从</a:t>
            </a:r>
            <a:r>
              <a:rPr lang="en-US" altLang="zh-CN" sz="2000" dirty="0">
                <a:solidFill>
                  <a:prstClr val="black"/>
                </a:solidFill>
                <a:latin typeface="+mn-ea"/>
                <a:ea typeface="+mn-ea"/>
              </a:rPr>
              <a:t>w</a:t>
            </a:r>
            <a:r>
              <a:rPr lang="zh-CN" altLang="en-US" sz="2000" dirty="0">
                <a:solidFill>
                  <a:prstClr val="black"/>
                </a:solidFill>
                <a:latin typeface="+mn-ea"/>
                <a:ea typeface="+mn-ea"/>
              </a:rPr>
              <a:t>到</a:t>
            </a:r>
            <a:r>
              <a:rPr lang="en-US" altLang="zh-CN" sz="2000" dirty="0">
                <a:solidFill>
                  <a:prstClr val="black"/>
                </a:solidFill>
                <a:latin typeface="+mn-ea"/>
                <a:ea typeface="+mn-ea"/>
              </a:rPr>
              <a:t>v</a:t>
            </a:r>
            <a:r>
              <a:rPr lang="zh-CN" altLang="en-US" sz="2000" dirty="0">
                <a:solidFill>
                  <a:prstClr val="black"/>
                </a:solidFill>
                <a:latin typeface="+mn-ea"/>
                <a:ea typeface="+mn-ea"/>
              </a:rPr>
              <a:t>的已知最短路费用</a:t>
            </a:r>
            <a:r>
              <a:rPr lang="en-US" altLang="zh-CN" sz="2000" dirty="0">
                <a:solidFill>
                  <a:prstClr val="black"/>
                </a:solidFill>
                <a:latin typeface="+mn-ea"/>
                <a:ea typeface="+mn-ea"/>
              </a:rPr>
              <a:t>*/ </a:t>
            </a:r>
            <a:endParaRPr lang="en-US" altLang="zh-CN" sz="2000" dirty="0">
              <a:solidFill>
                <a:prstClr val="black"/>
              </a:solidFill>
              <a:latin typeface="+mn-ea"/>
              <a:ea typeface="+mn-ea"/>
            </a:endParaRPr>
          </a:p>
          <a:p>
            <a:pPr>
              <a:spcBef>
                <a:spcPct val="0"/>
              </a:spcBef>
              <a:buClrTx/>
              <a:buSzTx/>
              <a:buFontTx/>
              <a:buNone/>
            </a:pPr>
            <a:r>
              <a:rPr lang="en-US" altLang="zh-CN" sz="2000" dirty="0">
                <a:solidFill>
                  <a:prstClr val="black"/>
                </a:solidFill>
                <a:latin typeface="+mn-ea"/>
                <a:ea typeface="+mn-ea"/>
              </a:rPr>
              <a:t>15  </a:t>
            </a:r>
            <a:r>
              <a:rPr lang="en-US" altLang="zh-CN" sz="2000" i="1" dirty="0">
                <a:solidFill>
                  <a:prstClr val="black"/>
                </a:solidFill>
                <a:latin typeface="+mn-ea"/>
                <a:ea typeface="+mn-ea"/>
              </a:rPr>
              <a:t>until </a:t>
            </a:r>
            <a:r>
              <a:rPr lang="zh-CN" altLang="en-US" sz="2000" i="1" dirty="0">
                <a:solidFill>
                  <a:prstClr val="black"/>
                </a:solidFill>
                <a:latin typeface="+mn-ea"/>
                <a:ea typeface="+mn-ea"/>
              </a:rPr>
              <a:t>所有节点在 </a:t>
            </a:r>
            <a:r>
              <a:rPr lang="en-US" altLang="zh-CN" sz="2000" i="1" dirty="0">
                <a:solidFill>
                  <a:prstClr val="black"/>
                </a:solidFill>
                <a:latin typeface="+mn-ea"/>
                <a:ea typeface="+mn-ea"/>
              </a:rPr>
              <a:t>N’</a:t>
            </a:r>
            <a:r>
              <a:rPr lang="zh-CN" altLang="en-US" sz="2000" i="1" dirty="0">
                <a:solidFill>
                  <a:prstClr val="black"/>
                </a:solidFill>
                <a:latin typeface="+mn-ea"/>
                <a:ea typeface="+mn-ea"/>
              </a:rPr>
              <a:t>中</a:t>
            </a:r>
            <a:r>
              <a:rPr lang="zh-CN" altLang="en-US" sz="2000" dirty="0">
                <a:solidFill>
                  <a:prstClr val="black"/>
                </a:solidFill>
                <a:latin typeface="+mn-ea"/>
                <a:ea typeface="+mn-ea"/>
              </a:rPr>
              <a:t> </a:t>
            </a:r>
            <a:endParaRPr lang="zh-CN" altLang="en-US" sz="2000" dirty="0">
              <a:solidFill>
                <a:prstClr val="black"/>
              </a:solidFill>
              <a:latin typeface="+mn-ea"/>
              <a:ea typeface="+mn-ea"/>
            </a:endParaRPr>
          </a:p>
        </p:txBody>
      </p:sp>
      <p:sp>
        <p:nvSpPr>
          <p:cNvPr id="25605" name="AutoShape 6"/>
          <p:cNvSpPr/>
          <p:nvPr/>
        </p:nvSpPr>
        <p:spPr bwMode="auto">
          <a:xfrm>
            <a:off x="749300" y="1801276"/>
            <a:ext cx="165099" cy="1653866"/>
          </a:xfrm>
          <a:prstGeom prst="leftBrace">
            <a:avLst>
              <a:gd name="adj1" fmla="val 142857"/>
              <a:gd name="adj2" fmla="val 50000"/>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mn-ea"/>
              <a:ea typeface="+mn-ea"/>
            </a:endParaRPr>
          </a:p>
        </p:txBody>
      </p:sp>
      <p:sp>
        <p:nvSpPr>
          <p:cNvPr id="25606" name="AutoShape 7"/>
          <p:cNvSpPr/>
          <p:nvPr/>
        </p:nvSpPr>
        <p:spPr bwMode="auto">
          <a:xfrm>
            <a:off x="795866" y="3925119"/>
            <a:ext cx="118533" cy="1981200"/>
          </a:xfrm>
          <a:prstGeom prst="leftBrace">
            <a:avLst>
              <a:gd name="adj1" fmla="val 185714"/>
              <a:gd name="adj2" fmla="val 50000"/>
            </a:avLst>
          </a:prstGeom>
          <a:noFill/>
          <a:ln w="38100">
            <a:solidFill>
              <a:srgbClr val="0000FF"/>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mn-ea"/>
              <a:ea typeface="+mn-ea"/>
            </a:endParaRPr>
          </a:p>
        </p:txBody>
      </p:sp>
    </p:spTree>
  </p:cSld>
  <p:clrMapOvr>
    <a:masterClrMapping/>
  </p:clrMapOvr>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5" name="Rectangle 2"/>
          <p:cNvSpPr>
            <a:spLocks noGrp="1" noChangeArrowheads="1"/>
          </p:cNvSpPr>
          <p:nvPr>
            <p:ph type="title" idx="4294967295"/>
          </p:nvPr>
        </p:nvSpPr>
        <p:spPr>
          <a:xfrm>
            <a:off x="-1" y="228600"/>
            <a:ext cx="11954107" cy="1143000"/>
          </a:xfrm>
          <a:prstGeom prst="rect">
            <a:avLst/>
          </a:prstGeom>
        </p:spPr>
        <p:txBody>
          <a:bodyPr/>
          <a:lstStyle/>
          <a:p>
            <a:pPr algn="ctr"/>
            <a:r>
              <a:rPr lang="zh-CN" altLang="en-US" dirty="0"/>
              <a:t>例子</a:t>
            </a:r>
            <a:endParaRPr lang="zh-CN" altLang="en-US" dirty="0"/>
          </a:p>
        </p:txBody>
      </p:sp>
      <p:sp>
        <p:nvSpPr>
          <p:cNvPr id="28676" name="Rectangle 3"/>
          <p:cNvSpPr>
            <a:spLocks noGrp="1" noChangeArrowheads="1"/>
          </p:cNvSpPr>
          <p:nvPr>
            <p:ph type="body" idx="4294967295"/>
          </p:nvPr>
        </p:nvSpPr>
        <p:spPr>
          <a:xfrm>
            <a:off x="605368" y="1171576"/>
            <a:ext cx="10363200" cy="4648200"/>
          </a:xfrm>
          <a:prstGeom prst="rect">
            <a:avLst/>
          </a:prstGeom>
        </p:spPr>
        <p:txBody>
          <a:bodyPr/>
          <a:lstStyle/>
          <a:p>
            <a:pPr eaLnBrk="1"/>
            <a:r>
              <a:rPr lang="zh-CN" altLang="en-US" sz="2400" dirty="0">
                <a:latin typeface="+mn-ea"/>
              </a:rPr>
              <a:t>计算从</a:t>
            </a:r>
            <a:r>
              <a:rPr lang="en-US" altLang="zh-CN" sz="2400" i="1" dirty="0">
                <a:latin typeface="+mn-ea"/>
              </a:rPr>
              <a:t>u</a:t>
            </a:r>
            <a:r>
              <a:rPr lang="zh-CN" altLang="en-US" sz="2400" dirty="0">
                <a:latin typeface="+mn-ea"/>
              </a:rPr>
              <a:t>到所有可能目的节点的最低费用路径。</a:t>
            </a:r>
            <a:endParaRPr lang="zh-CN" altLang="en-US" sz="2400" dirty="0">
              <a:latin typeface="+mn-ea"/>
            </a:endParaRPr>
          </a:p>
          <a:p>
            <a:pPr eaLnBrk="1"/>
            <a:r>
              <a:rPr lang="zh-CN" altLang="en-US" sz="2400" dirty="0">
                <a:latin typeface="+mn-ea"/>
              </a:rPr>
              <a:t>计算过程如表，表中的</a:t>
            </a:r>
            <a:r>
              <a:rPr lang="zh-CN" altLang="en-US" sz="2400" dirty="0">
                <a:solidFill>
                  <a:srgbClr val="FF3300"/>
                </a:solidFill>
                <a:latin typeface="+mn-ea"/>
              </a:rPr>
              <a:t>每一行表示一次迭代结束时的算法变量值。</a:t>
            </a:r>
            <a:endParaRPr lang="zh-CN" altLang="en-US" sz="2400" dirty="0">
              <a:solidFill>
                <a:srgbClr val="FF3300"/>
              </a:solidFill>
              <a:latin typeface="+mn-ea"/>
            </a:endParaRPr>
          </a:p>
        </p:txBody>
      </p:sp>
      <p:sp>
        <p:nvSpPr>
          <p:cNvPr id="76" name="Text Box 3"/>
          <p:cNvSpPr txBox="1">
            <a:spLocks noChangeArrowheads="1"/>
          </p:cNvSpPr>
          <p:nvPr/>
        </p:nvSpPr>
        <p:spPr bwMode="auto">
          <a:xfrm>
            <a:off x="560632" y="2197901"/>
            <a:ext cx="712053"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Step</a:t>
            </a:r>
            <a:endParaRPr lang="en-US" sz="2000">
              <a:solidFill>
                <a:prstClr val="black"/>
              </a:solidFill>
            </a:endParaRPr>
          </a:p>
          <a:p>
            <a:pPr algn="r">
              <a:defRPr/>
            </a:pPr>
            <a:r>
              <a:rPr lang="en-US" sz="2000">
                <a:solidFill>
                  <a:prstClr val="black"/>
                </a:solidFill>
              </a:rPr>
              <a:t>0</a:t>
            </a:r>
            <a:endParaRPr lang="en-US" sz="2000">
              <a:solidFill>
                <a:prstClr val="black"/>
              </a:solidFill>
            </a:endParaRPr>
          </a:p>
          <a:p>
            <a:pPr algn="r">
              <a:defRPr/>
            </a:pPr>
            <a:r>
              <a:rPr lang="en-US" sz="2000">
                <a:solidFill>
                  <a:prstClr val="black"/>
                </a:solidFill>
              </a:rPr>
              <a:t>1</a:t>
            </a:r>
            <a:endParaRPr lang="en-US" sz="2000">
              <a:solidFill>
                <a:prstClr val="black"/>
              </a:solidFill>
            </a:endParaRPr>
          </a:p>
          <a:p>
            <a:pPr algn="r">
              <a:defRPr/>
            </a:pPr>
            <a:r>
              <a:rPr lang="en-US" sz="2000">
                <a:solidFill>
                  <a:prstClr val="black"/>
                </a:solidFill>
              </a:rPr>
              <a:t>2</a:t>
            </a:r>
            <a:endParaRPr lang="en-US" sz="2000">
              <a:solidFill>
                <a:prstClr val="black"/>
              </a:solidFill>
            </a:endParaRPr>
          </a:p>
          <a:p>
            <a:pPr algn="r">
              <a:defRPr/>
            </a:pPr>
            <a:r>
              <a:rPr lang="en-US" sz="2000">
                <a:solidFill>
                  <a:prstClr val="black"/>
                </a:solidFill>
              </a:rPr>
              <a:t>3</a:t>
            </a:r>
            <a:endParaRPr lang="en-US" sz="2000">
              <a:solidFill>
                <a:prstClr val="black"/>
              </a:solidFill>
            </a:endParaRPr>
          </a:p>
          <a:p>
            <a:pPr algn="r">
              <a:defRPr/>
            </a:pPr>
            <a:r>
              <a:rPr lang="en-US" sz="2000">
                <a:solidFill>
                  <a:prstClr val="black"/>
                </a:solidFill>
              </a:rPr>
              <a:t>4</a:t>
            </a:r>
            <a:endParaRPr lang="en-US" sz="2000">
              <a:solidFill>
                <a:prstClr val="black"/>
              </a:solidFill>
            </a:endParaRPr>
          </a:p>
          <a:p>
            <a:pPr algn="r">
              <a:defRPr/>
            </a:pPr>
            <a:r>
              <a:rPr lang="en-US" sz="2000">
                <a:solidFill>
                  <a:prstClr val="black"/>
                </a:solidFill>
              </a:rPr>
              <a:t>5</a:t>
            </a:r>
            <a:endParaRPr lang="en-US" sz="2000">
              <a:solidFill>
                <a:prstClr val="black"/>
              </a:solidFill>
            </a:endParaRPr>
          </a:p>
        </p:txBody>
      </p:sp>
      <p:sp>
        <p:nvSpPr>
          <p:cNvPr id="77" name="Text Box 4"/>
          <p:cNvSpPr txBox="1">
            <a:spLocks noChangeArrowheads="1"/>
          </p:cNvSpPr>
          <p:nvPr/>
        </p:nvSpPr>
        <p:spPr bwMode="auto">
          <a:xfrm>
            <a:off x="2011743" y="2207426"/>
            <a:ext cx="1026242" cy="224676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N</a:t>
            </a:r>
            <a:r>
              <a:rPr lang="en-US" sz="2000">
                <a:solidFill>
                  <a:prstClr val="black"/>
                </a:solidFill>
                <a:cs typeface="Arial" panose="020B0604020202090204" pitchFamily="34" charset="0"/>
              </a:rPr>
              <a:t>'</a:t>
            </a:r>
            <a:endParaRPr lang="en-US" sz="2000">
              <a:solidFill>
                <a:prstClr val="black"/>
              </a:solidFill>
              <a:cs typeface="Arial" panose="020B0604020202090204" pitchFamily="34" charset="0"/>
            </a:endParaRPr>
          </a:p>
          <a:p>
            <a:pPr algn="r">
              <a:defRPr/>
            </a:pPr>
            <a:r>
              <a:rPr lang="en-US" sz="2000">
                <a:solidFill>
                  <a:prstClr val="black"/>
                </a:solidFill>
              </a:rPr>
              <a:t>u</a:t>
            </a:r>
            <a:endParaRPr lang="en-US" sz="2000">
              <a:solidFill>
                <a:prstClr val="black"/>
              </a:solidFill>
            </a:endParaRPr>
          </a:p>
          <a:p>
            <a:pPr algn="r">
              <a:defRPr/>
            </a:pPr>
            <a:r>
              <a:rPr lang="en-US" sz="2000">
                <a:solidFill>
                  <a:prstClr val="black"/>
                </a:solidFill>
              </a:rPr>
              <a:t>ux</a:t>
            </a:r>
            <a:endParaRPr lang="en-US" sz="2000">
              <a:solidFill>
                <a:prstClr val="black"/>
              </a:solidFill>
            </a:endParaRPr>
          </a:p>
          <a:p>
            <a:pPr algn="r">
              <a:defRPr/>
            </a:pPr>
            <a:r>
              <a:rPr lang="en-US" sz="2000">
                <a:solidFill>
                  <a:prstClr val="black"/>
                </a:solidFill>
              </a:rPr>
              <a:t>uxy</a:t>
            </a:r>
            <a:endParaRPr lang="en-US" sz="2000">
              <a:solidFill>
                <a:prstClr val="black"/>
              </a:solidFill>
            </a:endParaRPr>
          </a:p>
          <a:p>
            <a:pPr algn="r">
              <a:defRPr/>
            </a:pPr>
            <a:r>
              <a:rPr lang="en-US" sz="2000">
                <a:solidFill>
                  <a:prstClr val="black"/>
                </a:solidFill>
              </a:rPr>
              <a:t>uxyv</a:t>
            </a:r>
            <a:endParaRPr lang="en-US" sz="2000">
              <a:solidFill>
                <a:prstClr val="black"/>
              </a:solidFill>
            </a:endParaRPr>
          </a:p>
          <a:p>
            <a:pPr algn="r">
              <a:defRPr/>
            </a:pPr>
            <a:r>
              <a:rPr lang="en-US" sz="2000">
                <a:solidFill>
                  <a:prstClr val="black"/>
                </a:solidFill>
              </a:rPr>
              <a:t>uxyvw</a:t>
            </a:r>
            <a:endParaRPr lang="en-US" sz="2000">
              <a:solidFill>
                <a:prstClr val="black"/>
              </a:solidFill>
            </a:endParaRPr>
          </a:p>
          <a:p>
            <a:pPr algn="r">
              <a:defRPr/>
            </a:pPr>
            <a:r>
              <a:rPr lang="en-US" sz="2000">
                <a:solidFill>
                  <a:prstClr val="black"/>
                </a:solidFill>
              </a:rPr>
              <a:t>uxyvwz</a:t>
            </a:r>
            <a:endParaRPr lang="en-US" sz="2000">
              <a:solidFill>
                <a:prstClr val="black"/>
              </a:solidFill>
            </a:endParaRPr>
          </a:p>
        </p:txBody>
      </p:sp>
      <p:sp>
        <p:nvSpPr>
          <p:cNvPr id="78" name="Text Box 5"/>
          <p:cNvSpPr txBox="1">
            <a:spLocks noChangeArrowheads="1"/>
          </p:cNvSpPr>
          <p:nvPr/>
        </p:nvSpPr>
        <p:spPr bwMode="auto">
          <a:xfrm>
            <a:off x="3724755" y="2188376"/>
            <a:ext cx="1180130" cy="132343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D(v),p(v)</a:t>
            </a:r>
            <a:endParaRPr lang="en-US" sz="2000">
              <a:solidFill>
                <a:prstClr val="black"/>
              </a:solidFill>
            </a:endParaRPr>
          </a:p>
          <a:p>
            <a:pPr algn="r">
              <a:defRPr/>
            </a:pPr>
            <a:r>
              <a:rPr lang="en-US" sz="2000">
                <a:solidFill>
                  <a:prstClr val="black"/>
                </a:solidFill>
              </a:rPr>
              <a:t>2,u</a:t>
            </a:r>
            <a:endParaRPr lang="en-US" sz="2000">
              <a:solidFill>
                <a:prstClr val="black"/>
              </a:solidFill>
            </a:endParaRPr>
          </a:p>
          <a:p>
            <a:pPr algn="r">
              <a:defRPr/>
            </a:pPr>
            <a:r>
              <a:rPr lang="en-US" sz="2000">
                <a:solidFill>
                  <a:prstClr val="black"/>
                </a:solidFill>
              </a:rPr>
              <a:t>2,u</a:t>
            </a:r>
            <a:endParaRPr lang="en-US" sz="2000">
              <a:solidFill>
                <a:prstClr val="black"/>
              </a:solidFill>
            </a:endParaRPr>
          </a:p>
          <a:p>
            <a:pPr algn="r">
              <a:defRPr/>
            </a:pPr>
            <a:r>
              <a:rPr lang="en-US" sz="2000">
                <a:solidFill>
                  <a:prstClr val="black"/>
                </a:solidFill>
              </a:rPr>
              <a:t>2,u</a:t>
            </a:r>
            <a:endParaRPr lang="en-US" sz="2000">
              <a:solidFill>
                <a:prstClr val="black"/>
              </a:solidFill>
            </a:endParaRPr>
          </a:p>
        </p:txBody>
      </p:sp>
      <p:sp>
        <p:nvSpPr>
          <p:cNvPr id="79" name="Text Box 6"/>
          <p:cNvSpPr txBox="1">
            <a:spLocks noChangeArrowheads="1"/>
          </p:cNvSpPr>
          <p:nvPr/>
        </p:nvSpPr>
        <p:spPr bwMode="auto">
          <a:xfrm>
            <a:off x="5317489" y="2193138"/>
            <a:ext cx="1295546" cy="163121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D(w),p(w)</a:t>
            </a:r>
            <a:endParaRPr lang="en-US" sz="2000">
              <a:solidFill>
                <a:prstClr val="black"/>
              </a:solidFill>
            </a:endParaRPr>
          </a:p>
          <a:p>
            <a:pPr algn="r">
              <a:defRPr/>
            </a:pPr>
            <a:r>
              <a:rPr lang="en-US" sz="2000">
                <a:solidFill>
                  <a:prstClr val="black"/>
                </a:solidFill>
              </a:rPr>
              <a:t>5,u</a:t>
            </a:r>
            <a:endParaRPr lang="en-US" sz="2000">
              <a:solidFill>
                <a:prstClr val="black"/>
              </a:solidFill>
            </a:endParaRPr>
          </a:p>
          <a:p>
            <a:pPr algn="r">
              <a:defRPr/>
            </a:pPr>
            <a:r>
              <a:rPr lang="en-US" sz="2000">
                <a:solidFill>
                  <a:prstClr val="black"/>
                </a:solidFill>
              </a:rPr>
              <a:t>4,x</a:t>
            </a:r>
            <a:endParaRPr lang="en-US" sz="2000">
              <a:solidFill>
                <a:prstClr val="black"/>
              </a:solidFill>
            </a:endParaRPr>
          </a:p>
          <a:p>
            <a:pPr algn="r">
              <a:defRPr/>
            </a:pPr>
            <a:r>
              <a:rPr lang="en-US" sz="2000">
                <a:solidFill>
                  <a:prstClr val="black"/>
                </a:solidFill>
              </a:rPr>
              <a:t>3,y</a:t>
            </a:r>
            <a:endParaRPr lang="en-US" sz="2000">
              <a:solidFill>
                <a:prstClr val="black"/>
              </a:solidFill>
            </a:endParaRPr>
          </a:p>
          <a:p>
            <a:pPr algn="r">
              <a:defRPr/>
            </a:pPr>
            <a:r>
              <a:rPr lang="en-US" sz="2000">
                <a:solidFill>
                  <a:prstClr val="black"/>
                </a:solidFill>
              </a:rPr>
              <a:t>3,y</a:t>
            </a:r>
            <a:endParaRPr lang="en-US" sz="2000">
              <a:solidFill>
                <a:prstClr val="black"/>
              </a:solidFill>
            </a:endParaRPr>
          </a:p>
        </p:txBody>
      </p:sp>
      <p:sp>
        <p:nvSpPr>
          <p:cNvPr id="80" name="Text Box 7"/>
          <p:cNvSpPr txBox="1">
            <a:spLocks noChangeArrowheads="1"/>
          </p:cNvSpPr>
          <p:nvPr/>
        </p:nvSpPr>
        <p:spPr bwMode="auto">
          <a:xfrm>
            <a:off x="7134705" y="2188375"/>
            <a:ext cx="1180130" cy="7078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D(x),p(x)</a:t>
            </a:r>
            <a:endParaRPr lang="en-US" sz="2000">
              <a:solidFill>
                <a:prstClr val="black"/>
              </a:solidFill>
            </a:endParaRPr>
          </a:p>
          <a:p>
            <a:pPr algn="r">
              <a:defRPr/>
            </a:pPr>
            <a:r>
              <a:rPr lang="en-US" sz="2000">
                <a:solidFill>
                  <a:prstClr val="black"/>
                </a:solidFill>
              </a:rPr>
              <a:t>1,u</a:t>
            </a:r>
            <a:endParaRPr lang="en-US" sz="2000">
              <a:solidFill>
                <a:prstClr val="black"/>
              </a:solidFill>
            </a:endParaRPr>
          </a:p>
        </p:txBody>
      </p:sp>
      <p:sp>
        <p:nvSpPr>
          <p:cNvPr id="81" name="Text Box 8"/>
          <p:cNvSpPr txBox="1">
            <a:spLocks noChangeArrowheads="1"/>
          </p:cNvSpPr>
          <p:nvPr/>
        </p:nvSpPr>
        <p:spPr bwMode="auto">
          <a:xfrm>
            <a:off x="8861905" y="2193138"/>
            <a:ext cx="1180130" cy="10156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a:solidFill>
                  <a:schemeClr val="tx1"/>
                </a:solidFill>
                <a:latin typeface="Arial" panose="020B0604020202090204" pitchFamily="34" charset="0"/>
                <a:ea typeface="MS PGothic" charset="0"/>
              </a:defRPr>
            </a:lvl1pPr>
            <a:lvl2pPr marL="742950" indent="-285750">
              <a:defRPr>
                <a:solidFill>
                  <a:schemeClr val="tx1"/>
                </a:solidFill>
                <a:latin typeface="Arial" panose="020B0604020202090204" pitchFamily="34" charset="0"/>
                <a:ea typeface="MS PGothic" charset="0"/>
              </a:defRPr>
            </a:lvl2pPr>
            <a:lvl3pPr marL="1143000" indent="-228600">
              <a:defRPr>
                <a:solidFill>
                  <a:schemeClr val="tx1"/>
                </a:solidFill>
                <a:latin typeface="Arial" panose="020B0604020202090204" pitchFamily="34" charset="0"/>
                <a:ea typeface="MS PGothic" charset="0"/>
              </a:defRPr>
            </a:lvl3pPr>
            <a:lvl4pPr marL="1600200" indent="-228600">
              <a:defRPr>
                <a:solidFill>
                  <a:schemeClr val="tx1"/>
                </a:solidFill>
                <a:latin typeface="Arial" panose="020B0604020202090204" pitchFamily="34" charset="0"/>
                <a:ea typeface="MS PGothic" charset="0"/>
              </a:defRPr>
            </a:lvl4pPr>
            <a:lvl5pPr marL="2057400" indent="-228600">
              <a:defRPr>
                <a:solidFill>
                  <a:schemeClr val="tx1"/>
                </a:solidFill>
                <a:latin typeface="Arial" panose="020B0604020202090204" pitchFamily="34" charset="0"/>
                <a:ea typeface="MS PGothic" charset="0"/>
              </a:defRPr>
            </a:lvl5pPr>
            <a:lvl6pPr marL="2514600" indent="-228600" eaLnBrk="0" fontAlgn="base" hangingPunct="0">
              <a:spcBef>
                <a:spcPct val="0"/>
              </a:spcBef>
              <a:spcAft>
                <a:spcPct val="0"/>
              </a:spcAft>
              <a:defRPr>
                <a:solidFill>
                  <a:schemeClr val="tx1"/>
                </a:solidFill>
                <a:latin typeface="Arial" panose="020B0604020202090204" pitchFamily="34" charset="0"/>
                <a:ea typeface="MS PGothic" charset="0"/>
              </a:defRPr>
            </a:lvl6pPr>
            <a:lvl7pPr marL="2971800" indent="-228600" eaLnBrk="0" fontAlgn="base" hangingPunct="0">
              <a:spcBef>
                <a:spcPct val="0"/>
              </a:spcBef>
              <a:spcAft>
                <a:spcPct val="0"/>
              </a:spcAft>
              <a:defRPr>
                <a:solidFill>
                  <a:schemeClr val="tx1"/>
                </a:solidFill>
                <a:latin typeface="Arial" panose="020B0604020202090204" pitchFamily="34" charset="0"/>
                <a:ea typeface="MS PGothic" charset="0"/>
              </a:defRPr>
            </a:lvl7pPr>
            <a:lvl8pPr marL="3429000" indent="-228600" eaLnBrk="0" fontAlgn="base" hangingPunct="0">
              <a:spcBef>
                <a:spcPct val="0"/>
              </a:spcBef>
              <a:spcAft>
                <a:spcPct val="0"/>
              </a:spcAft>
              <a:defRPr>
                <a:solidFill>
                  <a:schemeClr val="tx1"/>
                </a:solidFill>
                <a:latin typeface="Arial" panose="020B0604020202090204" pitchFamily="34" charset="0"/>
                <a:ea typeface="MS PGothic" charset="0"/>
              </a:defRPr>
            </a:lvl8pPr>
            <a:lvl9pPr marL="3886200" indent="-228600" eaLnBrk="0" fontAlgn="base" hangingPunct="0">
              <a:spcBef>
                <a:spcPct val="0"/>
              </a:spcBef>
              <a:spcAft>
                <a:spcPct val="0"/>
              </a:spcAft>
              <a:defRPr>
                <a:solidFill>
                  <a:schemeClr val="tx1"/>
                </a:solidFill>
                <a:latin typeface="Arial" panose="020B0604020202090204" pitchFamily="34" charset="0"/>
                <a:ea typeface="MS PGothic" charset="0"/>
              </a:defRPr>
            </a:lvl9pPr>
          </a:lstStyle>
          <a:p>
            <a:pPr algn="r">
              <a:defRPr/>
            </a:pPr>
            <a:r>
              <a:rPr lang="en-US" sz="2000">
                <a:solidFill>
                  <a:prstClr val="black"/>
                </a:solidFill>
              </a:rPr>
              <a:t>D(y),p(y)</a:t>
            </a:r>
            <a:endParaRPr lang="en-US" sz="2000">
              <a:solidFill>
                <a:prstClr val="black"/>
              </a:solidFill>
            </a:endParaRPr>
          </a:p>
          <a:p>
            <a:pPr algn="r">
              <a:defRPr/>
            </a:pPr>
            <a:r>
              <a:rPr lang="en-US" sz="2000">
                <a:solidFill>
                  <a:prstClr val="black"/>
                </a:solidFill>
                <a:latin typeface="Comic Sans MS" panose="030F0902030302020204" pitchFamily="66" charset="0"/>
                <a:cs typeface="Arial" panose="020B0604020202090204" pitchFamily="34" charset="0"/>
              </a:rPr>
              <a:t>∞</a:t>
            </a:r>
            <a:endParaRPr lang="en-US" sz="2000">
              <a:solidFill>
                <a:prstClr val="black"/>
              </a:solidFill>
              <a:latin typeface="Comic Sans MS" panose="030F0902030302020204" pitchFamily="66" charset="0"/>
              <a:cs typeface="Arial" panose="020B0604020202090204" pitchFamily="34" charset="0"/>
            </a:endParaRPr>
          </a:p>
          <a:p>
            <a:pPr algn="r">
              <a:defRPr/>
            </a:pPr>
            <a:r>
              <a:rPr lang="en-US" sz="2000">
                <a:solidFill>
                  <a:prstClr val="black"/>
                </a:solidFill>
              </a:rPr>
              <a:t>2,x</a:t>
            </a:r>
            <a:endParaRPr lang="en-US" sz="2000">
              <a:solidFill>
                <a:prstClr val="black"/>
              </a:solidFill>
            </a:endParaRPr>
          </a:p>
        </p:txBody>
      </p:sp>
      <p:sp>
        <p:nvSpPr>
          <p:cNvPr id="82" name="Text Box 9"/>
          <p:cNvSpPr txBox="1">
            <a:spLocks noChangeArrowheads="1"/>
          </p:cNvSpPr>
          <p:nvPr/>
        </p:nvSpPr>
        <p:spPr bwMode="auto">
          <a:xfrm>
            <a:off x="10531955" y="2207425"/>
            <a:ext cx="1180130" cy="18774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r"/>
            <a:r>
              <a:rPr lang="en-US" altLang="zh-CN" sz="2000">
                <a:solidFill>
                  <a:prstClr val="black"/>
                </a:solidFill>
              </a:rPr>
              <a:t>D(z),p(z)</a:t>
            </a:r>
            <a:endParaRPr lang="en-US" altLang="zh-CN" sz="2000">
              <a:solidFill>
                <a:prstClr val="black"/>
              </a:solidFill>
            </a:endParaRPr>
          </a:p>
          <a:p>
            <a:pPr algn="r"/>
            <a:r>
              <a:rPr lang="en-US" altLang="zh-CN" sz="1800">
                <a:solidFill>
                  <a:prstClr val="black"/>
                </a:solidFill>
                <a:latin typeface="Comic Sans MS" panose="030F0902030302020204" pitchFamily="66" charset="0"/>
              </a:rPr>
              <a:t>∞ </a:t>
            </a:r>
            <a:endParaRPr lang="en-US" altLang="zh-CN" sz="2000">
              <a:solidFill>
                <a:prstClr val="black"/>
              </a:solidFill>
            </a:endParaRPr>
          </a:p>
          <a:p>
            <a:pPr algn="r"/>
            <a:r>
              <a:rPr lang="en-US" altLang="zh-CN" sz="1800">
                <a:solidFill>
                  <a:prstClr val="black"/>
                </a:solidFill>
                <a:latin typeface="Comic Sans MS" panose="030F0902030302020204" pitchFamily="66" charset="0"/>
              </a:rPr>
              <a:t>∞ </a:t>
            </a:r>
            <a:endParaRPr lang="en-US" altLang="zh-CN" sz="2000">
              <a:solidFill>
                <a:prstClr val="black"/>
              </a:solidFill>
            </a:endParaRPr>
          </a:p>
          <a:p>
            <a:pPr algn="r"/>
            <a:r>
              <a:rPr lang="en-US" altLang="zh-CN" sz="2000">
                <a:solidFill>
                  <a:prstClr val="black"/>
                </a:solidFill>
              </a:rPr>
              <a:t>4,y</a:t>
            </a:r>
            <a:endParaRPr lang="en-US" altLang="zh-CN" sz="2000">
              <a:solidFill>
                <a:prstClr val="black"/>
              </a:solidFill>
            </a:endParaRPr>
          </a:p>
          <a:p>
            <a:pPr algn="r"/>
            <a:r>
              <a:rPr lang="en-US" altLang="zh-CN" sz="2000">
                <a:solidFill>
                  <a:prstClr val="black"/>
                </a:solidFill>
              </a:rPr>
              <a:t>4,y</a:t>
            </a:r>
            <a:endParaRPr lang="en-US" altLang="zh-CN" sz="2000">
              <a:solidFill>
                <a:prstClr val="black"/>
              </a:solidFill>
            </a:endParaRPr>
          </a:p>
          <a:p>
            <a:pPr algn="r"/>
            <a:r>
              <a:rPr lang="en-US" altLang="zh-CN" sz="2000">
                <a:solidFill>
                  <a:prstClr val="black"/>
                </a:solidFill>
              </a:rPr>
              <a:t>4,y</a:t>
            </a:r>
            <a:endParaRPr lang="en-US" altLang="zh-CN" sz="2000">
              <a:solidFill>
                <a:prstClr val="black"/>
              </a:solidFill>
            </a:endParaRPr>
          </a:p>
        </p:txBody>
      </p:sp>
      <p:sp>
        <p:nvSpPr>
          <p:cNvPr id="83" name="Line 10"/>
          <p:cNvSpPr>
            <a:spLocks noChangeShapeType="1"/>
          </p:cNvSpPr>
          <p:nvPr/>
        </p:nvSpPr>
        <p:spPr bwMode="auto">
          <a:xfrm>
            <a:off x="493752" y="2548737"/>
            <a:ext cx="11341100" cy="9525"/>
          </a:xfrm>
          <a:prstGeom prst="line">
            <a:avLst/>
          </a:prstGeom>
          <a:noFill/>
          <a:ln w="28575">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84" name="Line 11"/>
          <p:cNvSpPr>
            <a:spLocks noChangeShapeType="1"/>
          </p:cNvSpPr>
          <p:nvPr/>
        </p:nvSpPr>
        <p:spPr bwMode="auto">
          <a:xfrm>
            <a:off x="703302" y="2853537"/>
            <a:ext cx="11061700" cy="0"/>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85" name="Line 12"/>
          <p:cNvSpPr>
            <a:spLocks noChangeShapeType="1"/>
          </p:cNvSpPr>
          <p:nvPr/>
        </p:nvSpPr>
        <p:spPr bwMode="auto">
          <a:xfrm>
            <a:off x="728702" y="3148813"/>
            <a:ext cx="11023600" cy="4763"/>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86" name="Line 13"/>
          <p:cNvSpPr>
            <a:spLocks noChangeShapeType="1"/>
          </p:cNvSpPr>
          <p:nvPr/>
        </p:nvSpPr>
        <p:spPr bwMode="auto">
          <a:xfrm>
            <a:off x="741402" y="3458376"/>
            <a:ext cx="11004549" cy="9525"/>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87" name="Line 14"/>
          <p:cNvSpPr>
            <a:spLocks noChangeShapeType="1"/>
          </p:cNvSpPr>
          <p:nvPr/>
        </p:nvSpPr>
        <p:spPr bwMode="auto">
          <a:xfrm>
            <a:off x="754102" y="3763176"/>
            <a:ext cx="11023600" cy="9525"/>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88" name="Line 15"/>
          <p:cNvSpPr>
            <a:spLocks noChangeShapeType="1"/>
          </p:cNvSpPr>
          <p:nvPr/>
        </p:nvSpPr>
        <p:spPr bwMode="auto">
          <a:xfrm>
            <a:off x="773151" y="4077500"/>
            <a:ext cx="11017251" cy="4762"/>
          </a:xfrm>
          <a:prstGeom prst="line">
            <a:avLst/>
          </a:prstGeom>
          <a:noFill/>
          <a:ln w="19050">
            <a:solidFill>
              <a:schemeClr val="accent2"/>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a:defRPr/>
            </a:pPr>
            <a:endParaRPr lang="en-US">
              <a:solidFill>
                <a:prstClr val="black"/>
              </a:solidFill>
              <a:ea typeface="MS PGothic" charset="0"/>
            </a:endParaRPr>
          </a:p>
        </p:txBody>
      </p:sp>
      <p:sp>
        <p:nvSpPr>
          <p:cNvPr id="159" name="Line 86"/>
          <p:cNvSpPr>
            <a:spLocks noChangeShapeType="1"/>
          </p:cNvSpPr>
          <p:nvPr/>
        </p:nvSpPr>
        <p:spPr bwMode="auto">
          <a:xfrm flipH="1">
            <a:off x="2999885" y="2726538"/>
            <a:ext cx="4686300" cy="3095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160" name="Line 87"/>
          <p:cNvSpPr>
            <a:spLocks noChangeShapeType="1"/>
          </p:cNvSpPr>
          <p:nvPr/>
        </p:nvSpPr>
        <p:spPr bwMode="auto">
          <a:xfrm flipH="1">
            <a:off x="2896168" y="3021813"/>
            <a:ext cx="6525683" cy="3349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161" name="Line 88"/>
          <p:cNvSpPr>
            <a:spLocks noChangeShapeType="1"/>
          </p:cNvSpPr>
          <p:nvPr/>
        </p:nvSpPr>
        <p:spPr bwMode="auto">
          <a:xfrm flipH="1">
            <a:off x="2980835" y="3383763"/>
            <a:ext cx="1219200" cy="257175"/>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162" name="Line 89"/>
          <p:cNvSpPr>
            <a:spLocks noChangeShapeType="1"/>
          </p:cNvSpPr>
          <p:nvPr/>
        </p:nvSpPr>
        <p:spPr bwMode="auto">
          <a:xfrm flipH="1">
            <a:off x="2999885" y="3640938"/>
            <a:ext cx="2986617" cy="3095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163" name="Line 90"/>
          <p:cNvSpPr>
            <a:spLocks noChangeShapeType="1"/>
          </p:cNvSpPr>
          <p:nvPr/>
        </p:nvSpPr>
        <p:spPr bwMode="auto">
          <a:xfrm flipH="1">
            <a:off x="3016818" y="3898113"/>
            <a:ext cx="7967133" cy="334963"/>
          </a:xfrm>
          <a:prstGeom prst="line">
            <a:avLst/>
          </a:prstGeom>
          <a:noFill/>
          <a:ln w="9525">
            <a:solidFill>
              <a:srgbClr val="FF0000"/>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lstStyle/>
          <a:p>
            <a:pPr>
              <a:defRPr/>
            </a:pPr>
            <a:endParaRPr lang="en-US">
              <a:solidFill>
                <a:prstClr val="black"/>
              </a:solidFill>
              <a:ea typeface="MS PGothic" charset="0"/>
            </a:endParaRPr>
          </a:p>
        </p:txBody>
      </p:sp>
      <p:sp>
        <p:nvSpPr>
          <p:cNvPr id="164" name="AutoShape 92"/>
          <p:cNvSpPr>
            <a:spLocks noChangeArrowheads="1"/>
          </p:cNvSpPr>
          <p:nvPr/>
        </p:nvSpPr>
        <p:spPr bwMode="auto">
          <a:xfrm>
            <a:off x="5196985" y="1288197"/>
            <a:ext cx="2705100" cy="482600"/>
          </a:xfrm>
          <a:prstGeom prst="wedgeRoundRectCallout">
            <a:avLst>
              <a:gd name="adj1" fmla="val -11369"/>
              <a:gd name="adj2" fmla="val 26177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en-US" altLang="zh-CN" sz="1800" b="1" i="1">
                <a:solidFill>
                  <a:srgbClr val="FFFF00"/>
                </a:solidFill>
                <a:latin typeface="Comic Sans MS" panose="030F0902030302020204" pitchFamily="66" charset="0"/>
                <a:ea typeface="Microsoft YaHei"/>
              </a:rPr>
              <a:t>D(w)</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min(5</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1+3)=4</a:t>
            </a:r>
            <a:r>
              <a:rPr lang="zh-CN" altLang="en-US" sz="1800" b="1">
                <a:solidFill>
                  <a:srgbClr val="FFFF00"/>
                </a:solidFill>
                <a:latin typeface="Comic Sans MS" panose="030F0902030302020204" pitchFamily="66" charset="0"/>
                <a:ea typeface="Microsoft YaHei"/>
              </a:rPr>
              <a:t> </a:t>
            </a:r>
            <a:endParaRPr lang="zh-CN" altLang="en-US" sz="1800" b="1">
              <a:solidFill>
                <a:srgbClr val="FFFF00"/>
              </a:solidFill>
              <a:latin typeface="Comic Sans MS" panose="030F0902030302020204" pitchFamily="66" charset="0"/>
              <a:ea typeface="Microsoft YaHei"/>
            </a:endParaRPr>
          </a:p>
        </p:txBody>
      </p:sp>
      <p:sp>
        <p:nvSpPr>
          <p:cNvPr id="165" name="AutoShape 93"/>
          <p:cNvSpPr>
            <a:spLocks noChangeArrowheads="1"/>
          </p:cNvSpPr>
          <p:nvPr/>
        </p:nvSpPr>
        <p:spPr bwMode="auto">
          <a:xfrm>
            <a:off x="8429261" y="1529497"/>
            <a:ext cx="2806700" cy="482600"/>
          </a:xfrm>
          <a:prstGeom prst="wedgeRoundRectCallout">
            <a:avLst>
              <a:gd name="adj1" fmla="val -3676"/>
              <a:gd name="adj2" fmla="val 23848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en-US" altLang="zh-CN" sz="1800" b="1" i="1">
                <a:solidFill>
                  <a:srgbClr val="FFFF00"/>
                </a:solidFill>
                <a:latin typeface="Comic Sans MS" panose="030F0902030302020204" pitchFamily="66" charset="0"/>
                <a:ea typeface="Microsoft YaHei"/>
              </a:rPr>
              <a:t>D(y)</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min(∞</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1+1)=2 </a:t>
            </a:r>
            <a:endParaRPr lang="zh-CN" altLang="en-US" sz="1800" b="1" dirty="0">
              <a:solidFill>
                <a:srgbClr val="FFFF00"/>
              </a:solidFill>
              <a:latin typeface="Comic Sans MS" panose="030F0902030302020204" pitchFamily="66" charset="0"/>
              <a:ea typeface="Microsoft YaHei"/>
            </a:endParaRPr>
          </a:p>
        </p:txBody>
      </p:sp>
      <p:sp>
        <p:nvSpPr>
          <p:cNvPr id="166" name="AutoShape 92"/>
          <p:cNvSpPr>
            <a:spLocks noChangeArrowheads="1"/>
          </p:cNvSpPr>
          <p:nvPr/>
        </p:nvSpPr>
        <p:spPr bwMode="auto">
          <a:xfrm>
            <a:off x="2189202" y="674048"/>
            <a:ext cx="2705100" cy="482600"/>
          </a:xfrm>
          <a:prstGeom prst="wedgeRoundRectCallout">
            <a:avLst>
              <a:gd name="adj1" fmla="val 34037"/>
              <a:gd name="adj2" fmla="val 403177"/>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en-US" altLang="zh-CN" sz="1800" b="1" i="1">
                <a:solidFill>
                  <a:srgbClr val="FFFF00"/>
                </a:solidFill>
                <a:latin typeface="Comic Sans MS" panose="030F0902030302020204" pitchFamily="66" charset="0"/>
                <a:ea typeface="Microsoft YaHei"/>
              </a:rPr>
              <a:t>D(v)</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min(2</a:t>
            </a:r>
            <a:r>
              <a:rPr lang="zh-CN" altLang="en-US" sz="1800" b="1">
                <a:solidFill>
                  <a:srgbClr val="FFFF00"/>
                </a:solidFill>
                <a:latin typeface="Comic Sans MS" panose="030F0902030302020204" pitchFamily="66" charset="0"/>
                <a:ea typeface="Microsoft YaHei"/>
              </a:rPr>
              <a:t>，</a:t>
            </a:r>
            <a:r>
              <a:rPr lang="en-US" altLang="zh-CN" sz="1800" b="1">
                <a:solidFill>
                  <a:srgbClr val="FFFF00"/>
                </a:solidFill>
                <a:latin typeface="Comic Sans MS" panose="030F0902030302020204" pitchFamily="66" charset="0"/>
                <a:ea typeface="Microsoft YaHei"/>
              </a:rPr>
              <a:t>2+1)=2</a:t>
            </a:r>
            <a:r>
              <a:rPr lang="zh-CN" altLang="en-US" sz="1800" b="1">
                <a:solidFill>
                  <a:srgbClr val="FFFF00"/>
                </a:solidFill>
                <a:latin typeface="Comic Sans MS" panose="030F0902030302020204" pitchFamily="66" charset="0"/>
                <a:ea typeface="Microsoft YaHei"/>
              </a:rPr>
              <a:t> </a:t>
            </a:r>
            <a:endParaRPr lang="zh-CN" altLang="en-US" sz="1800" b="1" dirty="0">
              <a:solidFill>
                <a:srgbClr val="FFFF00"/>
              </a:solidFill>
              <a:latin typeface="Comic Sans MS" panose="030F0902030302020204" pitchFamily="66" charset="0"/>
              <a:ea typeface="Microsoft YaHei"/>
            </a:endParaRPr>
          </a:p>
        </p:txBody>
      </p:sp>
      <p:grpSp>
        <p:nvGrpSpPr>
          <p:cNvPr id="167" name="组合 91"/>
          <p:cNvGrpSpPr/>
          <p:nvPr/>
        </p:nvGrpSpPr>
        <p:grpSpPr bwMode="auto">
          <a:xfrm>
            <a:off x="4198183" y="4336293"/>
            <a:ext cx="4135437" cy="2403475"/>
            <a:chOff x="2224088" y="4078288"/>
            <a:chExt cx="3506787" cy="2186074"/>
          </a:xfrm>
        </p:grpSpPr>
        <p:sp>
          <p:nvSpPr>
            <p:cNvPr id="168" name="Freeform 16"/>
            <p:cNvSpPr/>
            <p:nvPr/>
          </p:nvSpPr>
          <p:spPr bwMode="auto">
            <a:xfrm>
              <a:off x="2224088" y="4078288"/>
              <a:ext cx="3506787" cy="2179637"/>
            </a:xfrm>
            <a:custGeom>
              <a:avLst/>
              <a:gdLst>
                <a:gd name="T0" fmla="*/ 2147483646 w 2209"/>
                <a:gd name="T1" fmla="*/ 2147483646 h 1373"/>
                <a:gd name="T2" fmla="*/ 2147483646 w 2209"/>
                <a:gd name="T3" fmla="*/ 2147483646 h 1373"/>
                <a:gd name="T4" fmla="*/ 2147483646 w 2209"/>
                <a:gd name="T5" fmla="*/ 2147483646 h 1373"/>
                <a:gd name="T6" fmla="*/ 2147483646 w 2209"/>
                <a:gd name="T7" fmla="*/ 2147483646 h 1373"/>
                <a:gd name="T8" fmla="*/ 2147483646 w 2209"/>
                <a:gd name="T9" fmla="*/ 2147483646 h 1373"/>
                <a:gd name="T10" fmla="*/ 2147483646 w 2209"/>
                <a:gd name="T11" fmla="*/ 2147483646 h 1373"/>
                <a:gd name="T12" fmla="*/ 2147483646 w 2209"/>
                <a:gd name="T13" fmla="*/ 2147483646 h 1373"/>
                <a:gd name="T14" fmla="*/ 2147483646 w 2209"/>
                <a:gd name="T15" fmla="*/ 2147483646 h 1373"/>
                <a:gd name="T16" fmla="*/ 2147483646 w 2209"/>
                <a:gd name="T17" fmla="*/ 0 h 1373"/>
                <a:gd name="T18" fmla="*/ 2147483646 w 2209"/>
                <a:gd name="T19" fmla="*/ 2147483646 h 1373"/>
                <a:gd name="T20" fmla="*/ 2147483646 w 2209"/>
                <a:gd name="T21" fmla="*/ 2147483646 h 1373"/>
                <a:gd name="T22" fmla="*/ 2147483646 w 2209"/>
                <a:gd name="T23" fmla="*/ 2147483646 h 1373"/>
                <a:gd name="T24" fmla="*/ 2147483646 w 2209"/>
                <a:gd name="T25" fmla="*/ 2147483646 h 1373"/>
                <a:gd name="T26" fmla="*/ 2147483646 w 2209"/>
                <a:gd name="T27" fmla="*/ 2147483646 h 1373"/>
                <a:gd name="T28" fmla="*/ 2147483646 w 2209"/>
                <a:gd name="T29" fmla="*/ 2147483646 h 1373"/>
                <a:gd name="T30" fmla="*/ 2147483646 w 2209"/>
                <a:gd name="T31" fmla="*/ 2147483646 h 1373"/>
                <a:gd name="T32" fmla="*/ 2147483646 w 2209"/>
                <a:gd name="T33" fmla="*/ 2147483646 h 1373"/>
                <a:gd name="T34" fmla="*/ 2147483646 w 2209"/>
                <a:gd name="T35" fmla="*/ 2147483646 h 1373"/>
                <a:gd name="T36" fmla="*/ 2147483646 w 2209"/>
                <a:gd name="T37" fmla="*/ 2147483646 h 1373"/>
                <a:gd name="T38" fmla="*/ 2147483646 w 2209"/>
                <a:gd name="T39" fmla="*/ 2147483646 h 1373"/>
                <a:gd name="T40" fmla="*/ 2147483646 w 2209"/>
                <a:gd name="T41" fmla="*/ 2147483646 h 1373"/>
                <a:gd name="T42" fmla="*/ 2147483646 w 2209"/>
                <a:gd name="T43" fmla="*/ 2147483646 h 1373"/>
                <a:gd name="T44" fmla="*/ 2147483646 w 2209"/>
                <a:gd name="T45" fmla="*/ 2147483646 h 1373"/>
                <a:gd name="T46" fmla="*/ 2147483646 w 2209"/>
                <a:gd name="T47" fmla="*/ 2147483646 h 1373"/>
                <a:gd name="T48" fmla="*/ 2147483646 w 2209"/>
                <a:gd name="T49" fmla="*/ 2147483646 h 1373"/>
                <a:gd name="T50" fmla="*/ 2147483646 w 2209"/>
                <a:gd name="T51" fmla="*/ 2147483646 h 1373"/>
                <a:gd name="T52" fmla="*/ 2147483646 w 2209"/>
                <a:gd name="T53" fmla="*/ 2147483646 h 1373"/>
                <a:gd name="T54" fmla="*/ 2147483646 w 2209"/>
                <a:gd name="T55" fmla="*/ 2147483646 h 1373"/>
                <a:gd name="T56" fmla="*/ 2147483646 w 2209"/>
                <a:gd name="T57" fmla="*/ 2147483646 h 1373"/>
                <a:gd name="T58" fmla="*/ 2147483646 w 2209"/>
                <a:gd name="T59" fmla="*/ 2147483646 h 1373"/>
                <a:gd name="T60" fmla="*/ 2147483646 w 2209"/>
                <a:gd name="T61" fmla="*/ 2147483646 h 1373"/>
                <a:gd name="T62" fmla="*/ 2147483646 w 2209"/>
                <a:gd name="T63" fmla="*/ 2147483646 h 1373"/>
                <a:gd name="T64" fmla="*/ 2147483646 w 2209"/>
                <a:gd name="T65" fmla="*/ 2147483646 h 1373"/>
                <a:gd name="T66" fmla="*/ 2147483646 w 2209"/>
                <a:gd name="T67" fmla="*/ 2147483646 h 1373"/>
                <a:gd name="T68" fmla="*/ 2147483646 w 2209"/>
                <a:gd name="T69" fmla="*/ 2147483646 h 1373"/>
                <a:gd name="T70" fmla="*/ 2147483646 w 2209"/>
                <a:gd name="T71" fmla="*/ 2147483646 h 1373"/>
                <a:gd name="T72" fmla="*/ 2147483646 w 2209"/>
                <a:gd name="T73" fmla="*/ 2147483646 h 1373"/>
                <a:gd name="T74" fmla="*/ 0 w 2209"/>
                <a:gd name="T75" fmla="*/ 2147483646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9"/>
                <a:gd name="T115" fmla="*/ 0 h 1373"/>
                <a:gd name="T116" fmla="*/ 2209 w 2209"/>
                <a:gd name="T117" fmla="*/ 1373 h 13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9" h="1373">
                  <a:moveTo>
                    <a:pt x="0" y="603"/>
                  </a:moveTo>
                  <a:lnTo>
                    <a:pt x="7" y="559"/>
                  </a:lnTo>
                  <a:lnTo>
                    <a:pt x="25" y="519"/>
                  </a:lnTo>
                  <a:lnTo>
                    <a:pt x="49" y="481"/>
                  </a:lnTo>
                  <a:lnTo>
                    <a:pt x="79" y="443"/>
                  </a:lnTo>
                  <a:lnTo>
                    <a:pt x="149" y="371"/>
                  </a:lnTo>
                  <a:lnTo>
                    <a:pt x="219" y="299"/>
                  </a:lnTo>
                  <a:lnTo>
                    <a:pt x="249" y="261"/>
                  </a:lnTo>
                  <a:lnTo>
                    <a:pt x="274" y="218"/>
                  </a:lnTo>
                  <a:lnTo>
                    <a:pt x="297" y="175"/>
                  </a:lnTo>
                  <a:lnTo>
                    <a:pt x="324" y="133"/>
                  </a:lnTo>
                  <a:lnTo>
                    <a:pt x="357" y="93"/>
                  </a:lnTo>
                  <a:lnTo>
                    <a:pt x="400" y="59"/>
                  </a:lnTo>
                  <a:lnTo>
                    <a:pt x="456" y="31"/>
                  </a:lnTo>
                  <a:lnTo>
                    <a:pt x="529" y="13"/>
                  </a:lnTo>
                  <a:lnTo>
                    <a:pt x="575" y="8"/>
                  </a:lnTo>
                  <a:lnTo>
                    <a:pt x="628" y="3"/>
                  </a:lnTo>
                  <a:lnTo>
                    <a:pt x="686" y="0"/>
                  </a:lnTo>
                  <a:lnTo>
                    <a:pt x="749" y="0"/>
                  </a:lnTo>
                  <a:lnTo>
                    <a:pt x="888" y="2"/>
                  </a:lnTo>
                  <a:lnTo>
                    <a:pt x="1033" y="9"/>
                  </a:lnTo>
                  <a:lnTo>
                    <a:pt x="1181" y="23"/>
                  </a:lnTo>
                  <a:lnTo>
                    <a:pt x="1321" y="41"/>
                  </a:lnTo>
                  <a:lnTo>
                    <a:pt x="1387" y="52"/>
                  </a:lnTo>
                  <a:lnTo>
                    <a:pt x="1447" y="63"/>
                  </a:lnTo>
                  <a:lnTo>
                    <a:pt x="1502" y="76"/>
                  </a:lnTo>
                  <a:lnTo>
                    <a:pt x="1551" y="90"/>
                  </a:lnTo>
                  <a:lnTo>
                    <a:pt x="1634" y="122"/>
                  </a:lnTo>
                  <a:lnTo>
                    <a:pt x="1702" y="161"/>
                  </a:lnTo>
                  <a:lnTo>
                    <a:pt x="1761" y="205"/>
                  </a:lnTo>
                  <a:lnTo>
                    <a:pt x="1809" y="254"/>
                  </a:lnTo>
                  <a:lnTo>
                    <a:pt x="1852" y="306"/>
                  </a:lnTo>
                  <a:lnTo>
                    <a:pt x="1891" y="358"/>
                  </a:lnTo>
                  <a:lnTo>
                    <a:pt x="1969" y="461"/>
                  </a:lnTo>
                  <a:lnTo>
                    <a:pt x="2012" y="512"/>
                  </a:lnTo>
                  <a:lnTo>
                    <a:pt x="2058" y="564"/>
                  </a:lnTo>
                  <a:lnTo>
                    <a:pt x="2103" y="617"/>
                  </a:lnTo>
                  <a:lnTo>
                    <a:pt x="2143" y="670"/>
                  </a:lnTo>
                  <a:lnTo>
                    <a:pt x="2177" y="724"/>
                  </a:lnTo>
                  <a:lnTo>
                    <a:pt x="2200" y="778"/>
                  </a:lnTo>
                  <a:lnTo>
                    <a:pt x="2208" y="832"/>
                  </a:lnTo>
                  <a:lnTo>
                    <a:pt x="2199" y="884"/>
                  </a:lnTo>
                  <a:lnTo>
                    <a:pt x="2186" y="911"/>
                  </a:lnTo>
                  <a:lnTo>
                    <a:pt x="2169" y="938"/>
                  </a:lnTo>
                  <a:lnTo>
                    <a:pt x="2122" y="996"/>
                  </a:lnTo>
                  <a:lnTo>
                    <a:pt x="2059" y="1053"/>
                  </a:lnTo>
                  <a:lnTo>
                    <a:pt x="1986" y="1111"/>
                  </a:lnTo>
                  <a:lnTo>
                    <a:pt x="1906" y="1165"/>
                  </a:lnTo>
                  <a:lnTo>
                    <a:pt x="1821" y="1215"/>
                  </a:lnTo>
                  <a:lnTo>
                    <a:pt x="1738" y="1258"/>
                  </a:lnTo>
                  <a:lnTo>
                    <a:pt x="1659" y="1292"/>
                  </a:lnTo>
                  <a:lnTo>
                    <a:pt x="1581" y="1318"/>
                  </a:lnTo>
                  <a:lnTo>
                    <a:pt x="1499" y="1336"/>
                  </a:lnTo>
                  <a:lnTo>
                    <a:pt x="1412" y="1349"/>
                  </a:lnTo>
                  <a:lnTo>
                    <a:pt x="1326" y="1356"/>
                  </a:lnTo>
                  <a:lnTo>
                    <a:pt x="1153" y="1361"/>
                  </a:lnTo>
                  <a:lnTo>
                    <a:pt x="1070" y="1362"/>
                  </a:lnTo>
                  <a:lnTo>
                    <a:pt x="993" y="1364"/>
                  </a:lnTo>
                  <a:lnTo>
                    <a:pt x="847" y="1370"/>
                  </a:lnTo>
                  <a:lnTo>
                    <a:pt x="710" y="1372"/>
                  </a:lnTo>
                  <a:lnTo>
                    <a:pt x="583" y="1362"/>
                  </a:lnTo>
                  <a:lnTo>
                    <a:pt x="522" y="1351"/>
                  </a:lnTo>
                  <a:lnTo>
                    <a:pt x="466" y="1334"/>
                  </a:lnTo>
                  <a:lnTo>
                    <a:pt x="411" y="1312"/>
                  </a:lnTo>
                  <a:lnTo>
                    <a:pt x="358" y="1284"/>
                  </a:lnTo>
                  <a:lnTo>
                    <a:pt x="258" y="1216"/>
                  </a:lnTo>
                  <a:lnTo>
                    <a:pt x="171" y="1135"/>
                  </a:lnTo>
                  <a:lnTo>
                    <a:pt x="134" y="1091"/>
                  </a:lnTo>
                  <a:lnTo>
                    <a:pt x="102" y="1046"/>
                  </a:lnTo>
                  <a:lnTo>
                    <a:pt x="76" y="996"/>
                  </a:lnTo>
                  <a:lnTo>
                    <a:pt x="56" y="938"/>
                  </a:lnTo>
                  <a:lnTo>
                    <a:pt x="30" y="813"/>
                  </a:lnTo>
                  <a:lnTo>
                    <a:pt x="21" y="751"/>
                  </a:lnTo>
                  <a:lnTo>
                    <a:pt x="14" y="693"/>
                  </a:lnTo>
                  <a:lnTo>
                    <a:pt x="7" y="643"/>
                  </a:lnTo>
                  <a:lnTo>
                    <a:pt x="0" y="603"/>
                  </a:lnTo>
                </a:path>
              </a:pathLst>
            </a:custGeom>
            <a:solidFill>
              <a:srgbClr val="99CCFF"/>
            </a:solidFill>
            <a:ln>
              <a:noFill/>
            </a:ln>
            <a:extLst>
              <a:ext uri="{91240B29-F687-4F45-9708-019B960494DF}">
                <a14:hiddenLine xmlns:a14="http://schemas.microsoft.com/office/drawing/2010/main" w="44450">
                  <a:solidFill>
                    <a:srgbClr val="000000"/>
                  </a:solidFill>
                  <a:rou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69" name="Freeform 17"/>
            <p:cNvSpPr/>
            <p:nvPr/>
          </p:nvSpPr>
          <p:spPr bwMode="auto">
            <a:xfrm>
              <a:off x="2757488" y="4914900"/>
              <a:ext cx="544512" cy="296862"/>
            </a:xfrm>
            <a:custGeom>
              <a:avLst/>
              <a:gdLst>
                <a:gd name="T0" fmla="*/ 0 w 343"/>
                <a:gd name="T1" fmla="*/ 2147483646 h 187"/>
                <a:gd name="T2" fmla="*/ 2147483646 w 343"/>
                <a:gd name="T3" fmla="*/ 0 h 187"/>
                <a:gd name="T4" fmla="*/ 0 60000 65536"/>
                <a:gd name="T5" fmla="*/ 0 60000 65536"/>
                <a:gd name="T6" fmla="*/ 0 w 343"/>
                <a:gd name="T7" fmla="*/ 0 h 187"/>
                <a:gd name="T8" fmla="*/ 343 w 343"/>
                <a:gd name="T9" fmla="*/ 187 h 187"/>
              </a:gdLst>
              <a:ahLst/>
              <a:cxnLst>
                <a:cxn ang="T4">
                  <a:pos x="T0" y="T1"/>
                </a:cxn>
                <a:cxn ang="T5">
                  <a:pos x="T2" y="T3"/>
                </a:cxn>
              </a:cxnLst>
              <a:rect l="T6" t="T7" r="T8" b="T9"/>
              <a:pathLst>
                <a:path w="343" h="187">
                  <a:moveTo>
                    <a:pt x="0" y="186"/>
                  </a:moveTo>
                  <a:lnTo>
                    <a:pt x="342"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0" name="Oval 18"/>
            <p:cNvSpPr>
              <a:spLocks noChangeArrowheads="1"/>
            </p:cNvSpPr>
            <p:nvPr/>
          </p:nvSpPr>
          <p:spPr bwMode="auto">
            <a:xfrm>
              <a:off x="2344738" y="5299075"/>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1" name="Line 19"/>
            <p:cNvSpPr>
              <a:spLocks noChangeShapeType="1"/>
            </p:cNvSpPr>
            <p:nvPr/>
          </p:nvSpPr>
          <p:spPr bwMode="auto">
            <a:xfrm>
              <a:off x="2344738" y="52879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2" name="Line 20"/>
            <p:cNvSpPr>
              <a:spLocks noChangeShapeType="1"/>
            </p:cNvSpPr>
            <p:nvPr/>
          </p:nvSpPr>
          <p:spPr bwMode="auto">
            <a:xfrm>
              <a:off x="2841625" y="52879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3" name="Rectangle 21"/>
            <p:cNvSpPr>
              <a:spLocks noChangeArrowheads="1"/>
            </p:cNvSpPr>
            <p:nvPr/>
          </p:nvSpPr>
          <p:spPr bwMode="auto">
            <a:xfrm>
              <a:off x="2344738" y="5287963"/>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74" name="Oval 22"/>
            <p:cNvSpPr>
              <a:spLocks noChangeArrowheads="1"/>
            </p:cNvSpPr>
            <p:nvPr/>
          </p:nvSpPr>
          <p:spPr bwMode="auto">
            <a:xfrm>
              <a:off x="2339975" y="5194300"/>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5" name="Oval 23"/>
            <p:cNvSpPr>
              <a:spLocks noChangeArrowheads="1"/>
            </p:cNvSpPr>
            <p:nvPr/>
          </p:nvSpPr>
          <p:spPr bwMode="auto">
            <a:xfrm>
              <a:off x="3097213" y="5913438"/>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6" name="Line 24"/>
            <p:cNvSpPr>
              <a:spLocks noChangeShapeType="1"/>
            </p:cNvSpPr>
            <p:nvPr/>
          </p:nvSpPr>
          <p:spPr bwMode="auto">
            <a:xfrm>
              <a:off x="3097213" y="59023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7" name="Line 25"/>
            <p:cNvSpPr>
              <a:spLocks noChangeShapeType="1"/>
            </p:cNvSpPr>
            <p:nvPr/>
          </p:nvSpPr>
          <p:spPr bwMode="auto">
            <a:xfrm>
              <a:off x="3594100" y="59023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8" name="Rectangle 26"/>
            <p:cNvSpPr>
              <a:spLocks noChangeArrowheads="1"/>
            </p:cNvSpPr>
            <p:nvPr/>
          </p:nvSpPr>
          <p:spPr bwMode="auto">
            <a:xfrm>
              <a:off x="3097213" y="5902325"/>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79" name="Oval 27"/>
            <p:cNvSpPr>
              <a:spLocks noChangeArrowheads="1"/>
            </p:cNvSpPr>
            <p:nvPr/>
          </p:nvSpPr>
          <p:spPr bwMode="auto">
            <a:xfrm>
              <a:off x="3092450" y="5808663"/>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0" name="Oval 28"/>
            <p:cNvSpPr>
              <a:spLocks noChangeArrowheads="1"/>
            </p:cNvSpPr>
            <p:nvPr/>
          </p:nvSpPr>
          <p:spPr bwMode="auto">
            <a:xfrm>
              <a:off x="3090863" y="4818063"/>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1" name="Line 29"/>
            <p:cNvSpPr>
              <a:spLocks noChangeShapeType="1"/>
            </p:cNvSpPr>
            <p:nvPr/>
          </p:nvSpPr>
          <p:spPr bwMode="auto">
            <a:xfrm>
              <a:off x="3090863" y="480695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2" name="Line 30"/>
            <p:cNvSpPr>
              <a:spLocks noChangeShapeType="1"/>
            </p:cNvSpPr>
            <p:nvPr/>
          </p:nvSpPr>
          <p:spPr bwMode="auto">
            <a:xfrm>
              <a:off x="3587750" y="480695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3" name="Rectangle 31"/>
            <p:cNvSpPr>
              <a:spLocks noChangeArrowheads="1"/>
            </p:cNvSpPr>
            <p:nvPr/>
          </p:nvSpPr>
          <p:spPr bwMode="auto">
            <a:xfrm>
              <a:off x="3090863" y="4806950"/>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84" name="Oval 32"/>
            <p:cNvSpPr>
              <a:spLocks noChangeArrowheads="1"/>
            </p:cNvSpPr>
            <p:nvPr/>
          </p:nvSpPr>
          <p:spPr bwMode="auto">
            <a:xfrm>
              <a:off x="3086100" y="4713288"/>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5" name="Oval 33"/>
            <p:cNvSpPr>
              <a:spLocks noChangeArrowheads="1"/>
            </p:cNvSpPr>
            <p:nvPr/>
          </p:nvSpPr>
          <p:spPr bwMode="auto">
            <a:xfrm>
              <a:off x="4175125" y="4811713"/>
              <a:ext cx="495300"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6" name="Line 34"/>
            <p:cNvSpPr>
              <a:spLocks noChangeShapeType="1"/>
            </p:cNvSpPr>
            <p:nvPr/>
          </p:nvSpPr>
          <p:spPr bwMode="auto">
            <a:xfrm>
              <a:off x="4175125" y="480060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7" name="Line 35"/>
            <p:cNvSpPr>
              <a:spLocks noChangeShapeType="1"/>
            </p:cNvSpPr>
            <p:nvPr/>
          </p:nvSpPr>
          <p:spPr bwMode="auto">
            <a:xfrm>
              <a:off x="4670425" y="480060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88" name="Rectangle 36"/>
            <p:cNvSpPr>
              <a:spLocks noChangeArrowheads="1"/>
            </p:cNvSpPr>
            <p:nvPr/>
          </p:nvSpPr>
          <p:spPr bwMode="auto">
            <a:xfrm>
              <a:off x="4175125" y="4800600"/>
              <a:ext cx="490537"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89" name="Oval 37"/>
            <p:cNvSpPr>
              <a:spLocks noChangeArrowheads="1"/>
            </p:cNvSpPr>
            <p:nvPr/>
          </p:nvSpPr>
          <p:spPr bwMode="auto">
            <a:xfrm>
              <a:off x="4179888" y="4711700"/>
              <a:ext cx="495300"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0" name="Oval 38"/>
            <p:cNvSpPr>
              <a:spLocks noChangeArrowheads="1"/>
            </p:cNvSpPr>
            <p:nvPr/>
          </p:nvSpPr>
          <p:spPr bwMode="auto">
            <a:xfrm>
              <a:off x="4191000" y="5908675"/>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1" name="Line 39"/>
            <p:cNvSpPr>
              <a:spLocks noChangeShapeType="1"/>
            </p:cNvSpPr>
            <p:nvPr/>
          </p:nvSpPr>
          <p:spPr bwMode="auto">
            <a:xfrm>
              <a:off x="4191000" y="58975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2" name="Line 40"/>
            <p:cNvSpPr>
              <a:spLocks noChangeShapeType="1"/>
            </p:cNvSpPr>
            <p:nvPr/>
          </p:nvSpPr>
          <p:spPr bwMode="auto">
            <a:xfrm>
              <a:off x="4687888" y="58975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3" name="Rectangle 41"/>
            <p:cNvSpPr>
              <a:spLocks noChangeArrowheads="1"/>
            </p:cNvSpPr>
            <p:nvPr/>
          </p:nvSpPr>
          <p:spPr bwMode="auto">
            <a:xfrm>
              <a:off x="4191000" y="5897563"/>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94" name="Oval 42"/>
            <p:cNvSpPr>
              <a:spLocks noChangeArrowheads="1"/>
            </p:cNvSpPr>
            <p:nvPr/>
          </p:nvSpPr>
          <p:spPr bwMode="auto">
            <a:xfrm>
              <a:off x="4186238" y="5803900"/>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5" name="Oval 43"/>
            <p:cNvSpPr>
              <a:spLocks noChangeArrowheads="1"/>
            </p:cNvSpPr>
            <p:nvPr/>
          </p:nvSpPr>
          <p:spPr bwMode="auto">
            <a:xfrm>
              <a:off x="5087938" y="5367338"/>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6" name="Line 44"/>
            <p:cNvSpPr>
              <a:spLocks noChangeShapeType="1"/>
            </p:cNvSpPr>
            <p:nvPr/>
          </p:nvSpPr>
          <p:spPr bwMode="auto">
            <a:xfrm>
              <a:off x="5087938" y="53562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7" name="Line 45"/>
            <p:cNvSpPr>
              <a:spLocks noChangeShapeType="1"/>
            </p:cNvSpPr>
            <p:nvPr/>
          </p:nvSpPr>
          <p:spPr bwMode="auto">
            <a:xfrm>
              <a:off x="5584825" y="53562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98" name="Rectangle 46"/>
            <p:cNvSpPr>
              <a:spLocks noChangeArrowheads="1"/>
            </p:cNvSpPr>
            <p:nvPr/>
          </p:nvSpPr>
          <p:spPr bwMode="auto">
            <a:xfrm>
              <a:off x="5087938" y="5356225"/>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99" name="Oval 47"/>
            <p:cNvSpPr>
              <a:spLocks noChangeArrowheads="1"/>
            </p:cNvSpPr>
            <p:nvPr/>
          </p:nvSpPr>
          <p:spPr bwMode="auto">
            <a:xfrm>
              <a:off x="5083175" y="5262563"/>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0" name="Freeform 48"/>
            <p:cNvSpPr/>
            <p:nvPr/>
          </p:nvSpPr>
          <p:spPr bwMode="auto">
            <a:xfrm>
              <a:off x="4438650" y="4957763"/>
              <a:ext cx="1587" cy="830262"/>
            </a:xfrm>
            <a:custGeom>
              <a:avLst/>
              <a:gdLst>
                <a:gd name="T0" fmla="*/ 0 w 1"/>
                <a:gd name="T1" fmla="*/ 0 h 523"/>
                <a:gd name="T2" fmla="*/ 0 w 1"/>
                <a:gd name="T3" fmla="*/ 2147483646 h 523"/>
                <a:gd name="T4" fmla="*/ 0 60000 65536"/>
                <a:gd name="T5" fmla="*/ 0 60000 65536"/>
                <a:gd name="T6" fmla="*/ 0 w 1"/>
                <a:gd name="T7" fmla="*/ 0 h 523"/>
                <a:gd name="T8" fmla="*/ 1 w 1"/>
                <a:gd name="T9" fmla="*/ 523 h 523"/>
              </a:gdLst>
              <a:ahLst/>
              <a:cxnLst>
                <a:cxn ang="T4">
                  <a:pos x="T0" y="T1"/>
                </a:cxn>
                <a:cxn ang="T5">
                  <a:pos x="T2" y="T3"/>
                </a:cxn>
              </a:cxnLst>
              <a:rect l="T6" t="T7" r="T8" b="T9"/>
              <a:pathLst>
                <a:path w="1" h="523">
                  <a:moveTo>
                    <a:pt x="0" y="0"/>
                  </a:moveTo>
                  <a:lnTo>
                    <a:pt x="0" y="522"/>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1" name="Freeform 49"/>
            <p:cNvSpPr/>
            <p:nvPr/>
          </p:nvSpPr>
          <p:spPr bwMode="auto">
            <a:xfrm>
              <a:off x="3338513" y="4967288"/>
              <a:ext cx="1587" cy="854075"/>
            </a:xfrm>
            <a:custGeom>
              <a:avLst/>
              <a:gdLst>
                <a:gd name="T0" fmla="*/ 0 w 1"/>
                <a:gd name="T1" fmla="*/ 0 h 538"/>
                <a:gd name="T2" fmla="*/ 0 w 1"/>
                <a:gd name="T3" fmla="*/ 2147483646 h 538"/>
                <a:gd name="T4" fmla="*/ 0 60000 65536"/>
                <a:gd name="T5" fmla="*/ 0 60000 65536"/>
                <a:gd name="T6" fmla="*/ 0 w 1"/>
                <a:gd name="T7" fmla="*/ 0 h 538"/>
                <a:gd name="T8" fmla="*/ 1 w 1"/>
                <a:gd name="T9" fmla="*/ 538 h 538"/>
              </a:gdLst>
              <a:ahLst/>
              <a:cxnLst>
                <a:cxn ang="T4">
                  <a:pos x="T0" y="T1"/>
                </a:cxn>
                <a:cxn ang="T5">
                  <a:pos x="T2" y="T3"/>
                </a:cxn>
              </a:cxnLst>
              <a:rect l="T6" t="T7" r="T8" b="T9"/>
              <a:pathLst>
                <a:path w="1" h="538">
                  <a:moveTo>
                    <a:pt x="0" y="0"/>
                  </a:moveTo>
                  <a:lnTo>
                    <a:pt x="0" y="537"/>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2" name="Freeform 50"/>
            <p:cNvSpPr/>
            <p:nvPr/>
          </p:nvSpPr>
          <p:spPr bwMode="auto">
            <a:xfrm>
              <a:off x="3600450" y="4943475"/>
              <a:ext cx="801687" cy="954087"/>
            </a:xfrm>
            <a:custGeom>
              <a:avLst/>
              <a:gdLst>
                <a:gd name="T0" fmla="*/ 0 w 505"/>
                <a:gd name="T1" fmla="*/ 2147483646 h 601"/>
                <a:gd name="T2" fmla="*/ 2147483646 w 505"/>
                <a:gd name="T3" fmla="*/ 0 h 601"/>
                <a:gd name="T4" fmla="*/ 0 60000 65536"/>
                <a:gd name="T5" fmla="*/ 0 60000 65536"/>
                <a:gd name="T6" fmla="*/ 0 w 505"/>
                <a:gd name="T7" fmla="*/ 0 h 601"/>
                <a:gd name="T8" fmla="*/ 505 w 505"/>
                <a:gd name="T9" fmla="*/ 601 h 601"/>
              </a:gdLst>
              <a:ahLst/>
              <a:cxnLst>
                <a:cxn ang="T4">
                  <a:pos x="T0" y="T1"/>
                </a:cxn>
                <a:cxn ang="T5">
                  <a:pos x="T2" y="T3"/>
                </a:cxn>
              </a:cxnLst>
              <a:rect l="T6" t="T7" r="T8" b="T9"/>
              <a:pathLst>
                <a:path w="505" h="601">
                  <a:moveTo>
                    <a:pt x="0" y="600"/>
                  </a:moveTo>
                  <a:lnTo>
                    <a:pt x="504"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3" name="Freeform 51"/>
            <p:cNvSpPr/>
            <p:nvPr/>
          </p:nvSpPr>
          <p:spPr bwMode="auto">
            <a:xfrm>
              <a:off x="4691063" y="5495925"/>
              <a:ext cx="582612" cy="430212"/>
            </a:xfrm>
            <a:custGeom>
              <a:avLst/>
              <a:gdLst>
                <a:gd name="T0" fmla="*/ 0 w 367"/>
                <a:gd name="T1" fmla="*/ 2147483646 h 271"/>
                <a:gd name="T2" fmla="*/ 2147483646 w 367"/>
                <a:gd name="T3" fmla="*/ 0 h 271"/>
                <a:gd name="T4" fmla="*/ 0 60000 65536"/>
                <a:gd name="T5" fmla="*/ 0 60000 65536"/>
                <a:gd name="T6" fmla="*/ 0 w 367"/>
                <a:gd name="T7" fmla="*/ 0 h 271"/>
                <a:gd name="T8" fmla="*/ 367 w 367"/>
                <a:gd name="T9" fmla="*/ 271 h 271"/>
              </a:gdLst>
              <a:ahLst/>
              <a:cxnLst>
                <a:cxn ang="T4">
                  <a:pos x="T0" y="T1"/>
                </a:cxn>
                <a:cxn ang="T5">
                  <a:pos x="T2" y="T3"/>
                </a:cxn>
              </a:cxnLst>
              <a:rect l="T6" t="T7" r="T8" b="T9"/>
              <a:pathLst>
                <a:path w="367" h="271">
                  <a:moveTo>
                    <a:pt x="0" y="270"/>
                  </a:moveTo>
                  <a:lnTo>
                    <a:pt x="366"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4" name="Freeform 52"/>
            <p:cNvSpPr/>
            <p:nvPr/>
          </p:nvSpPr>
          <p:spPr bwMode="auto">
            <a:xfrm>
              <a:off x="3609975" y="5943600"/>
              <a:ext cx="582612" cy="1587"/>
            </a:xfrm>
            <a:custGeom>
              <a:avLst/>
              <a:gdLst>
                <a:gd name="T0" fmla="*/ 2147483646 w 367"/>
                <a:gd name="T1" fmla="*/ 0 h 1"/>
                <a:gd name="T2" fmla="*/ 0 w 367"/>
                <a:gd name="T3" fmla="*/ 0 h 1"/>
                <a:gd name="T4" fmla="*/ 0 60000 65536"/>
                <a:gd name="T5" fmla="*/ 0 60000 65536"/>
                <a:gd name="T6" fmla="*/ 0 w 367"/>
                <a:gd name="T7" fmla="*/ 0 h 1"/>
                <a:gd name="T8" fmla="*/ 367 w 367"/>
                <a:gd name="T9" fmla="*/ 1 h 1"/>
              </a:gdLst>
              <a:ahLst/>
              <a:cxnLst>
                <a:cxn ang="T4">
                  <a:pos x="T0" y="T1"/>
                </a:cxn>
                <a:cxn ang="T5">
                  <a:pos x="T2" y="T3"/>
                </a:cxn>
              </a:cxnLst>
              <a:rect l="T6" t="T7" r="T8" b="T9"/>
              <a:pathLst>
                <a:path w="367" h="1">
                  <a:moveTo>
                    <a:pt x="366" y="0"/>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5" name="Freeform 53"/>
            <p:cNvSpPr/>
            <p:nvPr/>
          </p:nvSpPr>
          <p:spPr bwMode="auto">
            <a:xfrm>
              <a:off x="2671763" y="5429250"/>
              <a:ext cx="439737" cy="420687"/>
            </a:xfrm>
            <a:custGeom>
              <a:avLst/>
              <a:gdLst>
                <a:gd name="T0" fmla="*/ 2147483646 w 277"/>
                <a:gd name="T1" fmla="*/ 2147483646 h 265"/>
                <a:gd name="T2" fmla="*/ 0 w 277"/>
                <a:gd name="T3" fmla="*/ 0 h 265"/>
                <a:gd name="T4" fmla="*/ 0 60000 65536"/>
                <a:gd name="T5" fmla="*/ 0 60000 65536"/>
                <a:gd name="T6" fmla="*/ 0 w 277"/>
                <a:gd name="T7" fmla="*/ 0 h 265"/>
                <a:gd name="T8" fmla="*/ 277 w 277"/>
                <a:gd name="T9" fmla="*/ 265 h 265"/>
              </a:gdLst>
              <a:ahLst/>
              <a:cxnLst>
                <a:cxn ang="T4">
                  <a:pos x="T0" y="T1"/>
                </a:cxn>
                <a:cxn ang="T5">
                  <a:pos x="T2" y="T3"/>
                </a:cxn>
              </a:cxnLst>
              <a:rect l="T6" t="T7" r="T8" b="T9"/>
              <a:pathLst>
                <a:path w="277" h="265">
                  <a:moveTo>
                    <a:pt x="276" y="264"/>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6" name="Freeform 54"/>
            <p:cNvSpPr/>
            <p:nvPr/>
          </p:nvSpPr>
          <p:spPr bwMode="auto">
            <a:xfrm>
              <a:off x="3600450" y="4848225"/>
              <a:ext cx="582612" cy="1587"/>
            </a:xfrm>
            <a:custGeom>
              <a:avLst/>
              <a:gdLst>
                <a:gd name="T0" fmla="*/ 2147483646 w 367"/>
                <a:gd name="T1" fmla="*/ 0 h 1"/>
                <a:gd name="T2" fmla="*/ 0 w 367"/>
                <a:gd name="T3" fmla="*/ 0 h 1"/>
                <a:gd name="T4" fmla="*/ 0 60000 65536"/>
                <a:gd name="T5" fmla="*/ 0 60000 65536"/>
                <a:gd name="T6" fmla="*/ 0 w 367"/>
                <a:gd name="T7" fmla="*/ 0 h 1"/>
                <a:gd name="T8" fmla="*/ 367 w 367"/>
                <a:gd name="T9" fmla="*/ 1 h 1"/>
              </a:gdLst>
              <a:ahLst/>
              <a:cxnLst>
                <a:cxn ang="T4">
                  <a:pos x="T0" y="T1"/>
                </a:cxn>
                <a:cxn ang="T5">
                  <a:pos x="T2" y="T3"/>
                </a:cxn>
              </a:cxnLst>
              <a:rect l="T6" t="T7" r="T8" b="T9"/>
              <a:pathLst>
                <a:path w="367" h="1">
                  <a:moveTo>
                    <a:pt x="366" y="0"/>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7" name="Freeform 55"/>
            <p:cNvSpPr/>
            <p:nvPr/>
          </p:nvSpPr>
          <p:spPr bwMode="auto">
            <a:xfrm>
              <a:off x="4672013" y="4843463"/>
              <a:ext cx="630237" cy="425450"/>
            </a:xfrm>
            <a:custGeom>
              <a:avLst/>
              <a:gdLst>
                <a:gd name="T0" fmla="*/ 2147483646 w 397"/>
                <a:gd name="T1" fmla="*/ 2147483646 h 268"/>
                <a:gd name="T2" fmla="*/ 0 w 397"/>
                <a:gd name="T3" fmla="*/ 0 h 268"/>
                <a:gd name="T4" fmla="*/ 0 60000 65536"/>
                <a:gd name="T5" fmla="*/ 0 60000 65536"/>
                <a:gd name="T6" fmla="*/ 0 w 397"/>
                <a:gd name="T7" fmla="*/ 0 h 268"/>
                <a:gd name="T8" fmla="*/ 397 w 397"/>
                <a:gd name="T9" fmla="*/ 268 h 268"/>
              </a:gdLst>
              <a:ahLst/>
              <a:cxnLst>
                <a:cxn ang="T4">
                  <a:pos x="T0" y="T1"/>
                </a:cxn>
                <a:cxn ang="T5">
                  <a:pos x="T2" y="T3"/>
                </a:cxn>
              </a:cxnLst>
              <a:rect l="T6" t="T7" r="T8" b="T9"/>
              <a:pathLst>
                <a:path w="397" h="268">
                  <a:moveTo>
                    <a:pt x="396" y="267"/>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08" name="Freeform 56"/>
            <p:cNvSpPr/>
            <p:nvPr/>
          </p:nvSpPr>
          <p:spPr bwMode="auto">
            <a:xfrm>
              <a:off x="2581275" y="4373563"/>
              <a:ext cx="1763712" cy="814387"/>
            </a:xfrm>
            <a:custGeom>
              <a:avLst/>
              <a:gdLst>
                <a:gd name="T0" fmla="*/ 2147483646 w 1111"/>
                <a:gd name="T1" fmla="*/ 2147483646 h 513"/>
                <a:gd name="T2" fmla="*/ 2147483646 w 1111"/>
                <a:gd name="T3" fmla="*/ 2147483646 h 513"/>
                <a:gd name="T4" fmla="*/ 2147483646 w 1111"/>
                <a:gd name="T5" fmla="*/ 2147483646 h 513"/>
                <a:gd name="T6" fmla="*/ 2147483646 w 1111"/>
                <a:gd name="T7" fmla="*/ 2147483646 h 513"/>
                <a:gd name="T8" fmla="*/ 2147483646 w 1111"/>
                <a:gd name="T9" fmla="*/ 2147483646 h 513"/>
                <a:gd name="T10" fmla="*/ 2147483646 w 1111"/>
                <a:gd name="T11" fmla="*/ 2147483646 h 513"/>
                <a:gd name="T12" fmla="*/ 2147483646 w 1111"/>
                <a:gd name="T13" fmla="*/ 2147483646 h 513"/>
                <a:gd name="T14" fmla="*/ 2147483646 w 1111"/>
                <a:gd name="T15" fmla="*/ 2147483646 h 513"/>
                <a:gd name="T16" fmla="*/ 2147483646 w 1111"/>
                <a:gd name="T17" fmla="*/ 2147483646 h 513"/>
                <a:gd name="T18" fmla="*/ 2147483646 w 1111"/>
                <a:gd name="T19" fmla="*/ 2147483646 h 513"/>
                <a:gd name="T20" fmla="*/ 2147483646 w 1111"/>
                <a:gd name="T21" fmla="*/ 2147483646 h 513"/>
                <a:gd name="T22" fmla="*/ 2147483646 w 1111"/>
                <a:gd name="T23" fmla="*/ 2147483646 h 513"/>
                <a:gd name="T24" fmla="*/ 2147483646 w 1111"/>
                <a:gd name="T25" fmla="*/ 0 h 513"/>
                <a:gd name="T26" fmla="*/ 2147483646 w 1111"/>
                <a:gd name="T27" fmla="*/ 2147483646 h 513"/>
                <a:gd name="T28" fmla="*/ 2147483646 w 1111"/>
                <a:gd name="T29" fmla="*/ 2147483646 h 513"/>
                <a:gd name="T30" fmla="*/ 2147483646 w 1111"/>
                <a:gd name="T31" fmla="*/ 2147483646 h 513"/>
                <a:gd name="T32" fmla="*/ 2147483646 w 1111"/>
                <a:gd name="T33" fmla="*/ 2147483646 h 513"/>
                <a:gd name="T34" fmla="*/ 2147483646 w 1111"/>
                <a:gd name="T35" fmla="*/ 2147483646 h 513"/>
                <a:gd name="T36" fmla="*/ 2147483646 w 1111"/>
                <a:gd name="T37" fmla="*/ 2147483646 h 513"/>
                <a:gd name="T38" fmla="*/ 2147483646 w 1111"/>
                <a:gd name="T39" fmla="*/ 2147483646 h 513"/>
                <a:gd name="T40" fmla="*/ 2147483646 w 1111"/>
                <a:gd name="T41" fmla="*/ 2147483646 h 513"/>
                <a:gd name="T42" fmla="*/ 2147483646 w 1111"/>
                <a:gd name="T43" fmla="*/ 2147483646 h 513"/>
                <a:gd name="T44" fmla="*/ 2147483646 w 1111"/>
                <a:gd name="T45" fmla="*/ 2147483646 h 513"/>
                <a:gd name="T46" fmla="*/ 2147483646 w 1111"/>
                <a:gd name="T47" fmla="*/ 2147483646 h 513"/>
                <a:gd name="T48" fmla="*/ 2147483646 w 1111"/>
                <a:gd name="T49" fmla="*/ 2147483646 h 513"/>
                <a:gd name="T50" fmla="*/ 2147483646 w 1111"/>
                <a:gd name="T51" fmla="*/ 2147483646 h 513"/>
                <a:gd name="T52" fmla="*/ 2147483646 w 1111"/>
                <a:gd name="T53" fmla="*/ 2147483646 h 513"/>
                <a:gd name="T54" fmla="*/ 2147483646 w 1111"/>
                <a:gd name="T55" fmla="*/ 2147483646 h 513"/>
                <a:gd name="T56" fmla="*/ 2147483646 w 1111"/>
                <a:gd name="T57" fmla="*/ 2147483646 h 513"/>
                <a:gd name="T58" fmla="*/ 2147483646 w 1111"/>
                <a:gd name="T59" fmla="*/ 2147483646 h 513"/>
                <a:gd name="T60" fmla="*/ 2147483646 w 1111"/>
                <a:gd name="T61" fmla="*/ 2147483646 h 513"/>
                <a:gd name="T62" fmla="*/ 0 w 1111"/>
                <a:gd name="T63" fmla="*/ 2147483646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1"/>
                <a:gd name="T97" fmla="*/ 0 h 513"/>
                <a:gd name="T98" fmla="*/ 1111 w 1111"/>
                <a:gd name="T99" fmla="*/ 513 h 5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1" h="513">
                  <a:moveTo>
                    <a:pt x="1110" y="209"/>
                  </a:moveTo>
                  <a:lnTo>
                    <a:pt x="1107" y="178"/>
                  </a:lnTo>
                  <a:lnTo>
                    <a:pt x="1097" y="150"/>
                  </a:lnTo>
                  <a:lnTo>
                    <a:pt x="1082" y="124"/>
                  </a:lnTo>
                  <a:lnTo>
                    <a:pt x="1062"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10" y="24"/>
                  </a:lnTo>
                  <a:lnTo>
                    <a:pt x="459" y="37"/>
                  </a:lnTo>
                  <a:lnTo>
                    <a:pt x="408" y="52"/>
                  </a:lnTo>
                  <a:lnTo>
                    <a:pt x="359" y="71"/>
                  </a:lnTo>
                  <a:lnTo>
                    <a:pt x="312" y="91"/>
                  </a:lnTo>
                  <a:lnTo>
                    <a:pt x="266" y="115"/>
                  </a:lnTo>
                  <a:lnTo>
                    <a:pt x="222" y="142"/>
                  </a:lnTo>
                  <a:lnTo>
                    <a:pt x="182" y="171"/>
                  </a:lnTo>
                  <a:lnTo>
                    <a:pt x="144" y="204"/>
                  </a:lnTo>
                  <a:lnTo>
                    <a:pt x="110" y="239"/>
                  </a:lnTo>
                  <a:lnTo>
                    <a:pt x="80" y="277"/>
                  </a:lnTo>
                  <a:lnTo>
                    <a:pt x="54" y="318"/>
                  </a:lnTo>
                  <a:lnTo>
                    <a:pt x="32" y="362"/>
                  </a:lnTo>
                  <a:lnTo>
                    <a:pt x="16" y="409"/>
                  </a:lnTo>
                  <a:lnTo>
                    <a:pt x="5" y="459"/>
                  </a:lnTo>
                  <a:lnTo>
                    <a:pt x="0" y="512"/>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grpSp>
          <p:nvGrpSpPr>
            <p:cNvPr id="209" name="Group 59"/>
            <p:cNvGrpSpPr/>
            <p:nvPr/>
          </p:nvGrpSpPr>
          <p:grpSpPr bwMode="auto">
            <a:xfrm>
              <a:off x="2427288" y="5118100"/>
              <a:ext cx="315912" cy="396875"/>
              <a:chOff x="1529" y="3224"/>
              <a:chExt cx="199" cy="250"/>
            </a:xfrm>
          </p:grpSpPr>
          <p:sp>
            <p:nvSpPr>
              <p:cNvPr id="235" name="Rectangle 57"/>
              <p:cNvSpPr>
                <a:spLocks noChangeArrowheads="1"/>
              </p:cNvSpPr>
              <p:nvPr/>
            </p:nvSpPr>
            <p:spPr bwMode="auto">
              <a:xfrm>
                <a:off x="1554" y="3285"/>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36" name="Rectangle 58"/>
              <p:cNvSpPr>
                <a:spLocks noChangeArrowheads="1"/>
              </p:cNvSpPr>
              <p:nvPr/>
            </p:nvSpPr>
            <p:spPr bwMode="auto">
              <a:xfrm>
                <a:off x="1529" y="3224"/>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u</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210" name="Group 62"/>
            <p:cNvGrpSpPr/>
            <p:nvPr/>
          </p:nvGrpSpPr>
          <p:grpSpPr bwMode="auto">
            <a:xfrm>
              <a:off x="4284663" y="5727700"/>
              <a:ext cx="315912" cy="396875"/>
              <a:chOff x="2699" y="3608"/>
              <a:chExt cx="199" cy="250"/>
            </a:xfrm>
          </p:grpSpPr>
          <p:sp>
            <p:nvSpPr>
              <p:cNvPr id="233" name="Rectangle 60"/>
              <p:cNvSpPr>
                <a:spLocks noChangeArrowheads="1"/>
              </p:cNvSpPr>
              <p:nvPr/>
            </p:nvSpPr>
            <p:spPr bwMode="auto">
              <a:xfrm>
                <a:off x="2724" y="3669"/>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34" name="Rectangle 61"/>
              <p:cNvSpPr>
                <a:spLocks noChangeArrowheads="1"/>
              </p:cNvSpPr>
              <p:nvPr/>
            </p:nvSpPr>
            <p:spPr bwMode="auto">
              <a:xfrm>
                <a:off x="2699" y="360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y</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211" name="Group 65"/>
            <p:cNvGrpSpPr/>
            <p:nvPr/>
          </p:nvGrpSpPr>
          <p:grpSpPr bwMode="auto">
            <a:xfrm>
              <a:off x="3179763" y="5675313"/>
              <a:ext cx="363537" cy="457200"/>
              <a:chOff x="2003" y="3575"/>
              <a:chExt cx="229" cy="288"/>
            </a:xfrm>
          </p:grpSpPr>
          <p:sp>
            <p:nvSpPr>
              <p:cNvPr id="231" name="Rectangle 63"/>
              <p:cNvSpPr>
                <a:spLocks noChangeArrowheads="1"/>
              </p:cNvSpPr>
              <p:nvPr/>
            </p:nvSpPr>
            <p:spPr bwMode="auto">
              <a:xfrm>
                <a:off x="2042" y="3666"/>
                <a:ext cx="143"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32" name="Rectangle 64"/>
              <p:cNvSpPr>
                <a:spLocks noChangeArrowheads="1"/>
              </p:cNvSpPr>
              <p:nvPr/>
            </p:nvSpPr>
            <p:spPr bwMode="auto">
              <a:xfrm>
                <a:off x="2003" y="3575"/>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x</a:t>
                </a:r>
                <a:endPar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212" name="Group 68"/>
            <p:cNvGrpSpPr/>
            <p:nvPr/>
          </p:nvGrpSpPr>
          <p:grpSpPr bwMode="auto">
            <a:xfrm>
              <a:off x="4254500" y="4632325"/>
              <a:ext cx="357187" cy="396875"/>
              <a:chOff x="2680" y="2918"/>
              <a:chExt cx="225" cy="250"/>
            </a:xfrm>
          </p:grpSpPr>
          <p:sp>
            <p:nvSpPr>
              <p:cNvPr id="229" name="Rectangle 66"/>
              <p:cNvSpPr>
                <a:spLocks noChangeArrowheads="1"/>
              </p:cNvSpPr>
              <p:nvPr/>
            </p:nvSpPr>
            <p:spPr bwMode="auto">
              <a:xfrm>
                <a:off x="2718" y="2979"/>
                <a:ext cx="142"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30" name="Rectangle 67"/>
              <p:cNvSpPr>
                <a:spLocks noChangeArrowheads="1"/>
              </p:cNvSpPr>
              <p:nvPr/>
            </p:nvSpPr>
            <p:spPr bwMode="auto">
              <a:xfrm>
                <a:off x="2680" y="2918"/>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w</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213" name="Group 71"/>
            <p:cNvGrpSpPr/>
            <p:nvPr/>
          </p:nvGrpSpPr>
          <p:grpSpPr bwMode="auto">
            <a:xfrm>
              <a:off x="3192463" y="4632325"/>
              <a:ext cx="307975" cy="396875"/>
              <a:chOff x="2011" y="2918"/>
              <a:chExt cx="194" cy="250"/>
            </a:xfrm>
          </p:grpSpPr>
          <p:sp>
            <p:nvSpPr>
              <p:cNvPr id="227" name="Rectangle 69"/>
              <p:cNvSpPr>
                <a:spLocks noChangeArrowheads="1"/>
              </p:cNvSpPr>
              <p:nvPr/>
            </p:nvSpPr>
            <p:spPr bwMode="auto">
              <a:xfrm>
                <a:off x="2034" y="2979"/>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28" name="Rectangle 70"/>
              <p:cNvSpPr>
                <a:spLocks noChangeArrowheads="1"/>
              </p:cNvSpPr>
              <p:nvPr/>
            </p:nvSpPr>
            <p:spPr bwMode="auto">
              <a:xfrm>
                <a:off x="2011" y="2918"/>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v</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214" name="Group 74"/>
            <p:cNvGrpSpPr/>
            <p:nvPr/>
          </p:nvGrpSpPr>
          <p:grpSpPr bwMode="auto">
            <a:xfrm>
              <a:off x="5176838" y="5137150"/>
              <a:ext cx="347662" cy="457200"/>
              <a:chOff x="3261" y="3236"/>
              <a:chExt cx="219" cy="288"/>
            </a:xfrm>
          </p:grpSpPr>
          <p:sp>
            <p:nvSpPr>
              <p:cNvPr id="225" name="Rectangle 72"/>
              <p:cNvSpPr>
                <a:spLocks noChangeArrowheads="1"/>
              </p:cNvSpPr>
              <p:nvPr/>
            </p:nvSpPr>
            <p:spPr bwMode="auto">
              <a:xfrm>
                <a:off x="3297" y="3327"/>
                <a:ext cx="142"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226" name="Rectangle 73"/>
              <p:cNvSpPr>
                <a:spLocks noChangeArrowheads="1"/>
              </p:cNvSpPr>
              <p:nvPr/>
            </p:nvSpPr>
            <p:spPr bwMode="auto">
              <a:xfrm>
                <a:off x="3261" y="3236"/>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z</a:t>
                </a:r>
                <a:endPar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sp>
          <p:nvSpPr>
            <p:cNvPr id="215" name="Rectangle 75"/>
            <p:cNvSpPr>
              <a:spLocks noChangeArrowheads="1"/>
            </p:cNvSpPr>
            <p:nvPr/>
          </p:nvSpPr>
          <p:spPr bwMode="auto">
            <a:xfrm>
              <a:off x="2743200" y="4837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16" name="Rectangle 76"/>
            <p:cNvSpPr>
              <a:spLocks noChangeArrowheads="1"/>
            </p:cNvSpPr>
            <p:nvPr/>
          </p:nvSpPr>
          <p:spPr bwMode="auto">
            <a:xfrm>
              <a:off x="3295650" y="518477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17" name="Rectangle 77"/>
            <p:cNvSpPr>
              <a:spLocks noChangeArrowheads="1"/>
            </p:cNvSpPr>
            <p:nvPr/>
          </p:nvSpPr>
          <p:spPr bwMode="auto">
            <a:xfrm>
              <a:off x="2559050" y="5497513"/>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18" name="Rectangle 78"/>
            <p:cNvSpPr>
              <a:spLocks noChangeArrowheads="1"/>
            </p:cNvSpPr>
            <p:nvPr/>
          </p:nvSpPr>
          <p:spPr bwMode="auto">
            <a:xfrm>
              <a:off x="3905250" y="53324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3</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19" name="Rectangle 79"/>
            <p:cNvSpPr>
              <a:spLocks noChangeArrowheads="1"/>
            </p:cNvSpPr>
            <p:nvPr/>
          </p:nvSpPr>
          <p:spPr bwMode="auto">
            <a:xfrm>
              <a:off x="3822700" y="5894388"/>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20" name="Rectangle 80"/>
            <p:cNvSpPr>
              <a:spLocks noChangeArrowheads="1"/>
            </p:cNvSpPr>
            <p:nvPr/>
          </p:nvSpPr>
          <p:spPr bwMode="auto">
            <a:xfrm>
              <a:off x="4394200" y="5213350"/>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21" name="Rectangle 81"/>
            <p:cNvSpPr>
              <a:spLocks noChangeArrowheads="1"/>
            </p:cNvSpPr>
            <p:nvPr/>
          </p:nvSpPr>
          <p:spPr bwMode="auto">
            <a:xfrm>
              <a:off x="4948238" y="5632450"/>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22" name="Rectangle 82"/>
            <p:cNvSpPr>
              <a:spLocks noChangeArrowheads="1"/>
            </p:cNvSpPr>
            <p:nvPr/>
          </p:nvSpPr>
          <p:spPr bwMode="auto">
            <a:xfrm>
              <a:off x="4905375" y="47799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5</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23" name="Rectangle 83"/>
            <p:cNvSpPr>
              <a:spLocks noChangeArrowheads="1"/>
            </p:cNvSpPr>
            <p:nvPr/>
          </p:nvSpPr>
          <p:spPr bwMode="auto">
            <a:xfrm>
              <a:off x="3738563" y="45418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3</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224" name="Rectangle 84"/>
            <p:cNvSpPr>
              <a:spLocks noChangeArrowheads="1"/>
            </p:cNvSpPr>
            <p:nvPr/>
          </p:nvSpPr>
          <p:spPr bwMode="auto">
            <a:xfrm>
              <a:off x="3181350" y="411797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5</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9" presetClass="entr" presetSubtype="0" fill="hold" grpId="0" nodeType="clickEffect">
                                  <p:stCondLst>
                                    <p:cond delay="0"/>
                                  </p:stCondLst>
                                  <p:childTnLst>
                                    <p:set>
                                      <p:cBhvr>
                                        <p:cTn id="10" dur="1" fill="hold">
                                          <p:stCondLst>
                                            <p:cond delay="0"/>
                                          </p:stCondLst>
                                        </p:cTn>
                                        <p:tgtEl>
                                          <p:spTgt spid="166"/>
                                        </p:tgtEl>
                                        <p:attrNameLst>
                                          <p:attrName>style.visibility</p:attrName>
                                        </p:attrNameLst>
                                      </p:cBhvr>
                                      <p:to>
                                        <p:strVal val="visible"/>
                                      </p:to>
                                    </p:set>
                                    <p:animEffect transition="in" filter="dissolve">
                                      <p:cBhvr>
                                        <p:cTn id="11" dur="500"/>
                                        <p:tgtEl>
                                          <p:spTgt spid="166"/>
                                        </p:tgtEl>
                                      </p:cBhvr>
                                    </p:animEffect>
                                  </p:childTnLst>
                                </p:cTn>
                              </p:par>
                            </p:childTnLst>
                          </p:cTn>
                        </p:par>
                      </p:childTnLst>
                    </p:cTn>
                  </p:par>
                  <p:par>
                    <p:cTn id="12" fill="hold">
                      <p:stCondLst>
                        <p:cond delay="indefinite"/>
                      </p:stCondLst>
                      <p:childTnLst>
                        <p:par>
                          <p:cTn id="13" fill="hold">
                            <p:stCondLst>
                              <p:cond delay="0"/>
                            </p:stCondLst>
                            <p:childTnLst>
                              <p:par>
                                <p:cTn id="14" presetID="9" presetClass="entr" presetSubtype="0" fill="hold" grpId="0" nodeType="clickEffect">
                                  <p:stCondLst>
                                    <p:cond delay="0"/>
                                  </p:stCondLst>
                                  <p:childTnLst>
                                    <p:set>
                                      <p:cBhvr>
                                        <p:cTn id="15" dur="1" fill="hold">
                                          <p:stCondLst>
                                            <p:cond delay="0"/>
                                          </p:stCondLst>
                                        </p:cTn>
                                        <p:tgtEl>
                                          <p:spTgt spid="164"/>
                                        </p:tgtEl>
                                        <p:attrNameLst>
                                          <p:attrName>style.visibility</p:attrName>
                                        </p:attrNameLst>
                                      </p:cBhvr>
                                      <p:to>
                                        <p:strVal val="visible"/>
                                      </p:to>
                                    </p:set>
                                    <p:animEffect transition="in" filter="dissolve">
                                      <p:cBhvr>
                                        <p:cTn id="16" dur="500"/>
                                        <p:tgtEl>
                                          <p:spTgt spid="164"/>
                                        </p:tgtEl>
                                      </p:cBhvr>
                                    </p:animEffect>
                                  </p:childTnLst>
                                </p:cTn>
                              </p:par>
                            </p:childTnLst>
                          </p:cTn>
                        </p:par>
                      </p:childTnLst>
                    </p:cTn>
                  </p:par>
                  <p:par>
                    <p:cTn id="17" fill="hold">
                      <p:stCondLst>
                        <p:cond delay="indefinite"/>
                      </p:stCondLst>
                      <p:childTnLst>
                        <p:par>
                          <p:cTn id="18" fill="hold">
                            <p:stCondLst>
                              <p:cond delay="0"/>
                            </p:stCondLst>
                            <p:childTnLst>
                              <p:par>
                                <p:cTn id="19" presetID="9" presetClass="entr" presetSubtype="0" fill="hold" grpId="0" nodeType="clickEffect">
                                  <p:stCondLst>
                                    <p:cond delay="0"/>
                                  </p:stCondLst>
                                  <p:childTnLst>
                                    <p:set>
                                      <p:cBhvr>
                                        <p:cTn id="20" dur="1" fill="hold">
                                          <p:stCondLst>
                                            <p:cond delay="0"/>
                                          </p:stCondLst>
                                        </p:cTn>
                                        <p:tgtEl>
                                          <p:spTgt spid="165"/>
                                        </p:tgtEl>
                                        <p:attrNameLst>
                                          <p:attrName>style.visibility</p:attrName>
                                        </p:attrNameLst>
                                      </p:cBhvr>
                                      <p:to>
                                        <p:strVal val="visible"/>
                                      </p:to>
                                    </p:set>
                                    <p:animEffect transition="in" filter="dissolve">
                                      <p:cBhvr>
                                        <p:cTn id="21" dur="500"/>
                                        <p:tgtEl>
                                          <p:spTgt spid="165"/>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16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nodeType="clickEffect">
                                  <p:stCondLst>
                                    <p:cond delay="0"/>
                                  </p:stCondLst>
                                  <p:childTnLst>
                                    <p:set>
                                      <p:cBhvr>
                                        <p:cTn id="29" dur="1" fill="hold">
                                          <p:stCondLst>
                                            <p:cond delay="0"/>
                                          </p:stCondLst>
                                        </p:cTn>
                                        <p:tgtEl>
                                          <p:spTgt spid="161"/>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162"/>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nodeType="clickEffect">
                                  <p:stCondLst>
                                    <p:cond delay="0"/>
                                  </p:stCondLst>
                                  <p:childTnLst>
                                    <p:set>
                                      <p:cBhvr>
                                        <p:cTn id="37" dur="1" fill="hold">
                                          <p:stCondLst>
                                            <p:cond delay="0"/>
                                          </p:stCondLst>
                                        </p:cTn>
                                        <p:tgtEl>
                                          <p:spTgt spid="1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4" grpId="0" animBg="1"/>
      <p:bldP spid="165" grpId="0" animBg="1"/>
      <p:bldP spid="166"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4" name="Rectangle 2"/>
          <p:cNvSpPr>
            <a:spLocks noGrp="1" noChangeArrowheads="1"/>
          </p:cNvSpPr>
          <p:nvPr>
            <p:ph type="title" idx="4294967295"/>
          </p:nvPr>
        </p:nvSpPr>
        <p:spPr>
          <a:xfrm>
            <a:off x="0" y="105356"/>
            <a:ext cx="12087225" cy="1143000"/>
          </a:xfrm>
          <a:prstGeom prst="rect">
            <a:avLst/>
          </a:prstGeom>
        </p:spPr>
        <p:txBody>
          <a:bodyPr/>
          <a:lstStyle/>
          <a:p>
            <a:pPr algn="ctr"/>
            <a:r>
              <a:rPr lang="zh-CN" altLang="en-US" dirty="0"/>
              <a:t>构建最低费用路径树</a:t>
            </a:r>
            <a:endParaRPr lang="zh-CN" altLang="en-US" dirty="0"/>
          </a:p>
        </p:txBody>
      </p:sp>
      <p:sp>
        <p:nvSpPr>
          <p:cNvPr id="1080446" name="Text Box 126"/>
          <p:cNvSpPr txBox="1">
            <a:spLocks noChangeArrowheads="1"/>
          </p:cNvSpPr>
          <p:nvPr/>
        </p:nvSpPr>
        <p:spPr bwMode="auto">
          <a:xfrm>
            <a:off x="537634" y="1015797"/>
            <a:ext cx="11303000" cy="2640723"/>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marL="342900" indent="-342900">
              <a:lnSpc>
                <a:spcPct val="115000"/>
              </a:lnSpc>
              <a:spcBef>
                <a:spcPct val="0"/>
              </a:spcBef>
              <a:buClrTx/>
              <a:buSzTx/>
              <a:buFont typeface="Arial" panose="020B0604020202090204" pitchFamily="34" charset="0"/>
              <a:buChar char="•"/>
            </a:pPr>
            <a:r>
              <a:rPr lang="zh-CN" altLang="en-US" sz="2400" dirty="0">
                <a:solidFill>
                  <a:prstClr val="black"/>
                </a:solidFill>
                <a:latin typeface="Microsoft YaHei"/>
                <a:ea typeface="Microsoft YaHei"/>
              </a:rPr>
              <a:t>根据</a:t>
            </a:r>
            <a:r>
              <a:rPr lang="zh-CN" altLang="en-US" sz="2400" u="sng" dirty="0">
                <a:solidFill>
                  <a:srgbClr val="FF3300"/>
                </a:solidFill>
                <a:latin typeface="Microsoft YaHei"/>
                <a:ea typeface="Microsoft YaHei"/>
              </a:rPr>
              <a:t>目的节点找出顺序</a:t>
            </a:r>
            <a:r>
              <a:rPr lang="zh-CN" altLang="en-US" sz="2400" dirty="0">
                <a:solidFill>
                  <a:srgbClr val="FF3300"/>
                </a:solidFill>
                <a:latin typeface="Microsoft YaHei"/>
                <a:ea typeface="Microsoft YaHei"/>
              </a:rPr>
              <a:t>和其</a:t>
            </a:r>
            <a:r>
              <a:rPr lang="zh-CN" altLang="en-US" sz="2400" u="sng" dirty="0">
                <a:solidFill>
                  <a:srgbClr val="FF3300"/>
                </a:solidFill>
                <a:latin typeface="Microsoft YaHei"/>
                <a:ea typeface="Microsoft YaHei"/>
              </a:rPr>
              <a:t>费用</a:t>
            </a:r>
            <a:r>
              <a:rPr lang="zh-CN" altLang="en-US" sz="2400" dirty="0">
                <a:solidFill>
                  <a:srgbClr val="FF3300"/>
                </a:solidFill>
                <a:latin typeface="Microsoft YaHei"/>
                <a:ea typeface="Microsoft YaHei"/>
              </a:rPr>
              <a:t>以及</a:t>
            </a:r>
            <a:r>
              <a:rPr lang="zh-CN" altLang="en-US" sz="2400" u="sng" dirty="0">
                <a:solidFill>
                  <a:srgbClr val="FF3300"/>
                </a:solidFill>
                <a:latin typeface="Microsoft YaHei"/>
                <a:ea typeface="Microsoft YaHei"/>
              </a:rPr>
              <a:t>前驱节点</a:t>
            </a:r>
            <a:r>
              <a:rPr lang="zh-CN" altLang="en-US" sz="2400" dirty="0">
                <a:solidFill>
                  <a:prstClr val="black"/>
                </a:solidFill>
                <a:latin typeface="Microsoft YaHei"/>
                <a:ea typeface="Microsoft YaHei"/>
              </a:rPr>
              <a:t>，可以画出源节点</a:t>
            </a:r>
            <a:r>
              <a:rPr lang="en-US" altLang="zh-CN" sz="2400" dirty="0">
                <a:solidFill>
                  <a:prstClr val="black"/>
                </a:solidFill>
                <a:latin typeface="Microsoft YaHei"/>
                <a:ea typeface="Microsoft YaHei"/>
              </a:rPr>
              <a:t>u</a:t>
            </a:r>
            <a:r>
              <a:rPr lang="zh-CN" altLang="en-US" sz="2400" dirty="0">
                <a:solidFill>
                  <a:prstClr val="black"/>
                </a:solidFill>
                <a:latin typeface="Microsoft YaHei"/>
                <a:ea typeface="Microsoft YaHei"/>
              </a:rPr>
              <a:t>到所有目的节点的</a:t>
            </a:r>
            <a:r>
              <a:rPr lang="zh-CN" altLang="en-US" sz="2400" i="1" dirty="0">
                <a:solidFill>
                  <a:srgbClr val="0563C1"/>
                </a:solidFill>
                <a:latin typeface="Microsoft YaHei"/>
                <a:ea typeface="Microsoft YaHei"/>
              </a:rPr>
              <a:t>最低费用路径树。</a:t>
            </a:r>
            <a:endParaRPr lang="en-US" altLang="zh-CN" sz="2400" dirty="0">
              <a:solidFill>
                <a:prstClr val="black"/>
              </a:solidFill>
              <a:latin typeface="Microsoft YaHei"/>
              <a:ea typeface="Microsoft YaHei"/>
            </a:endParaRPr>
          </a:p>
          <a:p>
            <a:pPr marL="342900" indent="-342900">
              <a:lnSpc>
                <a:spcPct val="115000"/>
              </a:lnSpc>
              <a:spcBef>
                <a:spcPct val="0"/>
              </a:spcBef>
              <a:buClrTx/>
              <a:buSzTx/>
              <a:buFont typeface="Arial" panose="020B0604020202090204" pitchFamily="34" charset="0"/>
              <a:buChar char="•"/>
            </a:pPr>
            <a:r>
              <a:rPr lang="zh-CN" altLang="en-US" sz="2400" dirty="0">
                <a:solidFill>
                  <a:prstClr val="black"/>
                </a:solidFill>
                <a:latin typeface="Microsoft YaHei"/>
                <a:ea typeface="Microsoft YaHei"/>
              </a:rPr>
              <a:t>根据得到的所有目的节点的完整路径，或最低费用路径树，可以生成源节点的转发表。</a:t>
            </a:r>
            <a:endParaRPr lang="zh-CN" altLang="en-US" sz="2400" i="1" dirty="0">
              <a:solidFill>
                <a:prstClr val="black"/>
              </a:solidFill>
              <a:latin typeface="Microsoft YaHei"/>
              <a:ea typeface="Microsoft YaHei"/>
            </a:endParaRPr>
          </a:p>
          <a:p>
            <a:pPr>
              <a:lnSpc>
                <a:spcPct val="115000"/>
              </a:lnSpc>
              <a:spcBef>
                <a:spcPct val="0"/>
              </a:spcBef>
              <a:buClrTx/>
              <a:buFont typeface="ZapfDingbats" pitchFamily="82" charset="2"/>
              <a:buNone/>
            </a:pPr>
            <a:r>
              <a:rPr lang="zh-CN" altLang="en-US" sz="2400" dirty="0">
                <a:solidFill>
                  <a:srgbClr val="0563C1"/>
                </a:solidFill>
                <a:latin typeface="Microsoft YaHei"/>
                <a:ea typeface="Microsoft YaHei"/>
              </a:rPr>
              <a:t>转发表：</a:t>
            </a:r>
            <a:r>
              <a:rPr lang="zh-CN" altLang="en-US" sz="2400" dirty="0">
                <a:solidFill>
                  <a:prstClr val="black"/>
                </a:solidFill>
                <a:latin typeface="Microsoft YaHei"/>
                <a:ea typeface="Microsoft YaHei"/>
              </a:rPr>
              <a:t>存放从源节点到每个目的节点的最低费用</a:t>
            </a:r>
            <a:r>
              <a:rPr lang="zh-CN" altLang="en-US" sz="2400" dirty="0">
                <a:solidFill>
                  <a:srgbClr val="FF3300"/>
                </a:solidFill>
                <a:latin typeface="Microsoft YaHei"/>
                <a:ea typeface="Microsoft YaHei"/>
              </a:rPr>
              <a:t>路径上的下一跳节点。</a:t>
            </a:r>
            <a:r>
              <a:rPr lang="zh-CN" altLang="en-US" sz="2400" dirty="0">
                <a:solidFill>
                  <a:prstClr val="black"/>
                </a:solidFill>
                <a:latin typeface="Microsoft YaHei"/>
                <a:ea typeface="Microsoft YaHei"/>
              </a:rPr>
              <a:t>即指出对于发往某个目的节点的分组，从该节点发出后的下一个节点。</a:t>
            </a:r>
            <a:endParaRPr lang="zh-CN" altLang="en-US" sz="2400" dirty="0">
              <a:solidFill>
                <a:prstClr val="black"/>
              </a:solidFill>
              <a:latin typeface="Microsoft YaHei"/>
              <a:ea typeface="Microsoft YaHei"/>
            </a:endParaRPr>
          </a:p>
        </p:txBody>
      </p:sp>
      <p:grpSp>
        <p:nvGrpSpPr>
          <p:cNvPr id="102" name="组合 91"/>
          <p:cNvGrpSpPr/>
          <p:nvPr/>
        </p:nvGrpSpPr>
        <p:grpSpPr bwMode="auto">
          <a:xfrm>
            <a:off x="1060186" y="4090987"/>
            <a:ext cx="4135437" cy="2403475"/>
            <a:chOff x="2224088" y="4078288"/>
            <a:chExt cx="3506787" cy="2186074"/>
          </a:xfrm>
        </p:grpSpPr>
        <p:sp>
          <p:nvSpPr>
            <p:cNvPr id="103" name="Freeform 16"/>
            <p:cNvSpPr/>
            <p:nvPr/>
          </p:nvSpPr>
          <p:spPr bwMode="auto">
            <a:xfrm>
              <a:off x="2224088" y="4078288"/>
              <a:ext cx="3506787" cy="2179637"/>
            </a:xfrm>
            <a:custGeom>
              <a:avLst/>
              <a:gdLst>
                <a:gd name="T0" fmla="*/ 2147483646 w 2209"/>
                <a:gd name="T1" fmla="*/ 2147483646 h 1373"/>
                <a:gd name="T2" fmla="*/ 2147483646 w 2209"/>
                <a:gd name="T3" fmla="*/ 2147483646 h 1373"/>
                <a:gd name="T4" fmla="*/ 2147483646 w 2209"/>
                <a:gd name="T5" fmla="*/ 2147483646 h 1373"/>
                <a:gd name="T6" fmla="*/ 2147483646 w 2209"/>
                <a:gd name="T7" fmla="*/ 2147483646 h 1373"/>
                <a:gd name="T8" fmla="*/ 2147483646 w 2209"/>
                <a:gd name="T9" fmla="*/ 2147483646 h 1373"/>
                <a:gd name="T10" fmla="*/ 2147483646 w 2209"/>
                <a:gd name="T11" fmla="*/ 2147483646 h 1373"/>
                <a:gd name="T12" fmla="*/ 2147483646 w 2209"/>
                <a:gd name="T13" fmla="*/ 2147483646 h 1373"/>
                <a:gd name="T14" fmla="*/ 2147483646 w 2209"/>
                <a:gd name="T15" fmla="*/ 2147483646 h 1373"/>
                <a:gd name="T16" fmla="*/ 2147483646 w 2209"/>
                <a:gd name="T17" fmla="*/ 0 h 1373"/>
                <a:gd name="T18" fmla="*/ 2147483646 w 2209"/>
                <a:gd name="T19" fmla="*/ 2147483646 h 1373"/>
                <a:gd name="T20" fmla="*/ 2147483646 w 2209"/>
                <a:gd name="T21" fmla="*/ 2147483646 h 1373"/>
                <a:gd name="T22" fmla="*/ 2147483646 w 2209"/>
                <a:gd name="T23" fmla="*/ 2147483646 h 1373"/>
                <a:gd name="T24" fmla="*/ 2147483646 w 2209"/>
                <a:gd name="T25" fmla="*/ 2147483646 h 1373"/>
                <a:gd name="T26" fmla="*/ 2147483646 w 2209"/>
                <a:gd name="T27" fmla="*/ 2147483646 h 1373"/>
                <a:gd name="T28" fmla="*/ 2147483646 w 2209"/>
                <a:gd name="T29" fmla="*/ 2147483646 h 1373"/>
                <a:gd name="T30" fmla="*/ 2147483646 w 2209"/>
                <a:gd name="T31" fmla="*/ 2147483646 h 1373"/>
                <a:gd name="T32" fmla="*/ 2147483646 w 2209"/>
                <a:gd name="T33" fmla="*/ 2147483646 h 1373"/>
                <a:gd name="T34" fmla="*/ 2147483646 w 2209"/>
                <a:gd name="T35" fmla="*/ 2147483646 h 1373"/>
                <a:gd name="T36" fmla="*/ 2147483646 w 2209"/>
                <a:gd name="T37" fmla="*/ 2147483646 h 1373"/>
                <a:gd name="T38" fmla="*/ 2147483646 w 2209"/>
                <a:gd name="T39" fmla="*/ 2147483646 h 1373"/>
                <a:gd name="T40" fmla="*/ 2147483646 w 2209"/>
                <a:gd name="T41" fmla="*/ 2147483646 h 1373"/>
                <a:gd name="T42" fmla="*/ 2147483646 w 2209"/>
                <a:gd name="T43" fmla="*/ 2147483646 h 1373"/>
                <a:gd name="T44" fmla="*/ 2147483646 w 2209"/>
                <a:gd name="T45" fmla="*/ 2147483646 h 1373"/>
                <a:gd name="T46" fmla="*/ 2147483646 w 2209"/>
                <a:gd name="T47" fmla="*/ 2147483646 h 1373"/>
                <a:gd name="T48" fmla="*/ 2147483646 w 2209"/>
                <a:gd name="T49" fmla="*/ 2147483646 h 1373"/>
                <a:gd name="T50" fmla="*/ 2147483646 w 2209"/>
                <a:gd name="T51" fmla="*/ 2147483646 h 1373"/>
                <a:gd name="T52" fmla="*/ 2147483646 w 2209"/>
                <a:gd name="T53" fmla="*/ 2147483646 h 1373"/>
                <a:gd name="T54" fmla="*/ 2147483646 w 2209"/>
                <a:gd name="T55" fmla="*/ 2147483646 h 1373"/>
                <a:gd name="T56" fmla="*/ 2147483646 w 2209"/>
                <a:gd name="T57" fmla="*/ 2147483646 h 1373"/>
                <a:gd name="T58" fmla="*/ 2147483646 w 2209"/>
                <a:gd name="T59" fmla="*/ 2147483646 h 1373"/>
                <a:gd name="T60" fmla="*/ 2147483646 w 2209"/>
                <a:gd name="T61" fmla="*/ 2147483646 h 1373"/>
                <a:gd name="T62" fmla="*/ 2147483646 w 2209"/>
                <a:gd name="T63" fmla="*/ 2147483646 h 1373"/>
                <a:gd name="T64" fmla="*/ 2147483646 w 2209"/>
                <a:gd name="T65" fmla="*/ 2147483646 h 1373"/>
                <a:gd name="T66" fmla="*/ 2147483646 w 2209"/>
                <a:gd name="T67" fmla="*/ 2147483646 h 1373"/>
                <a:gd name="T68" fmla="*/ 2147483646 w 2209"/>
                <a:gd name="T69" fmla="*/ 2147483646 h 1373"/>
                <a:gd name="T70" fmla="*/ 2147483646 w 2209"/>
                <a:gd name="T71" fmla="*/ 2147483646 h 1373"/>
                <a:gd name="T72" fmla="*/ 2147483646 w 2209"/>
                <a:gd name="T73" fmla="*/ 2147483646 h 1373"/>
                <a:gd name="T74" fmla="*/ 0 w 2209"/>
                <a:gd name="T75" fmla="*/ 2147483646 h 1373"/>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w 2209"/>
                <a:gd name="T115" fmla="*/ 0 h 1373"/>
                <a:gd name="T116" fmla="*/ 2209 w 2209"/>
                <a:gd name="T117" fmla="*/ 1373 h 1373"/>
              </a:gdLst>
              <a:ahLst/>
              <a:cxnLst>
                <a:cxn ang="T76">
                  <a:pos x="T0" y="T1"/>
                </a:cxn>
                <a:cxn ang="T77">
                  <a:pos x="T2" y="T3"/>
                </a:cxn>
                <a:cxn ang="T78">
                  <a:pos x="T4" y="T5"/>
                </a:cxn>
                <a:cxn ang="T79">
                  <a:pos x="T6" y="T7"/>
                </a:cxn>
                <a:cxn ang="T80">
                  <a:pos x="T8" y="T9"/>
                </a:cxn>
                <a:cxn ang="T81">
                  <a:pos x="T10" y="T11"/>
                </a:cxn>
                <a:cxn ang="T82">
                  <a:pos x="T12" y="T13"/>
                </a:cxn>
                <a:cxn ang="T83">
                  <a:pos x="T14" y="T15"/>
                </a:cxn>
                <a:cxn ang="T84">
                  <a:pos x="T16" y="T17"/>
                </a:cxn>
                <a:cxn ang="T85">
                  <a:pos x="T18" y="T19"/>
                </a:cxn>
                <a:cxn ang="T86">
                  <a:pos x="T20" y="T21"/>
                </a:cxn>
                <a:cxn ang="T87">
                  <a:pos x="T22" y="T23"/>
                </a:cxn>
                <a:cxn ang="T88">
                  <a:pos x="T24" y="T25"/>
                </a:cxn>
                <a:cxn ang="T89">
                  <a:pos x="T26" y="T27"/>
                </a:cxn>
                <a:cxn ang="T90">
                  <a:pos x="T28" y="T29"/>
                </a:cxn>
                <a:cxn ang="T91">
                  <a:pos x="T30" y="T31"/>
                </a:cxn>
                <a:cxn ang="T92">
                  <a:pos x="T32" y="T33"/>
                </a:cxn>
                <a:cxn ang="T93">
                  <a:pos x="T34" y="T35"/>
                </a:cxn>
                <a:cxn ang="T94">
                  <a:pos x="T36" y="T37"/>
                </a:cxn>
                <a:cxn ang="T95">
                  <a:pos x="T38" y="T39"/>
                </a:cxn>
                <a:cxn ang="T96">
                  <a:pos x="T40" y="T41"/>
                </a:cxn>
                <a:cxn ang="T97">
                  <a:pos x="T42" y="T43"/>
                </a:cxn>
                <a:cxn ang="T98">
                  <a:pos x="T44" y="T45"/>
                </a:cxn>
                <a:cxn ang="T99">
                  <a:pos x="T46" y="T47"/>
                </a:cxn>
                <a:cxn ang="T100">
                  <a:pos x="T48" y="T49"/>
                </a:cxn>
                <a:cxn ang="T101">
                  <a:pos x="T50" y="T51"/>
                </a:cxn>
                <a:cxn ang="T102">
                  <a:pos x="T52" y="T53"/>
                </a:cxn>
                <a:cxn ang="T103">
                  <a:pos x="T54" y="T55"/>
                </a:cxn>
                <a:cxn ang="T104">
                  <a:pos x="T56" y="T57"/>
                </a:cxn>
                <a:cxn ang="T105">
                  <a:pos x="T58" y="T59"/>
                </a:cxn>
                <a:cxn ang="T106">
                  <a:pos x="T60" y="T61"/>
                </a:cxn>
                <a:cxn ang="T107">
                  <a:pos x="T62" y="T63"/>
                </a:cxn>
                <a:cxn ang="T108">
                  <a:pos x="T64" y="T65"/>
                </a:cxn>
                <a:cxn ang="T109">
                  <a:pos x="T66" y="T67"/>
                </a:cxn>
                <a:cxn ang="T110">
                  <a:pos x="T68" y="T69"/>
                </a:cxn>
                <a:cxn ang="T111">
                  <a:pos x="T70" y="T71"/>
                </a:cxn>
                <a:cxn ang="T112">
                  <a:pos x="T72" y="T73"/>
                </a:cxn>
                <a:cxn ang="T113">
                  <a:pos x="T74" y="T75"/>
                </a:cxn>
              </a:cxnLst>
              <a:rect l="T114" t="T115" r="T116" b="T117"/>
              <a:pathLst>
                <a:path w="2209" h="1373">
                  <a:moveTo>
                    <a:pt x="0" y="603"/>
                  </a:moveTo>
                  <a:lnTo>
                    <a:pt x="7" y="559"/>
                  </a:lnTo>
                  <a:lnTo>
                    <a:pt x="25" y="519"/>
                  </a:lnTo>
                  <a:lnTo>
                    <a:pt x="49" y="481"/>
                  </a:lnTo>
                  <a:lnTo>
                    <a:pt x="79" y="443"/>
                  </a:lnTo>
                  <a:lnTo>
                    <a:pt x="149" y="371"/>
                  </a:lnTo>
                  <a:lnTo>
                    <a:pt x="219" y="299"/>
                  </a:lnTo>
                  <a:lnTo>
                    <a:pt x="249" y="261"/>
                  </a:lnTo>
                  <a:lnTo>
                    <a:pt x="274" y="218"/>
                  </a:lnTo>
                  <a:lnTo>
                    <a:pt x="297" y="175"/>
                  </a:lnTo>
                  <a:lnTo>
                    <a:pt x="324" y="133"/>
                  </a:lnTo>
                  <a:lnTo>
                    <a:pt x="357" y="93"/>
                  </a:lnTo>
                  <a:lnTo>
                    <a:pt x="400" y="59"/>
                  </a:lnTo>
                  <a:lnTo>
                    <a:pt x="456" y="31"/>
                  </a:lnTo>
                  <a:lnTo>
                    <a:pt x="529" y="13"/>
                  </a:lnTo>
                  <a:lnTo>
                    <a:pt x="575" y="8"/>
                  </a:lnTo>
                  <a:lnTo>
                    <a:pt x="628" y="3"/>
                  </a:lnTo>
                  <a:lnTo>
                    <a:pt x="686" y="0"/>
                  </a:lnTo>
                  <a:lnTo>
                    <a:pt x="749" y="0"/>
                  </a:lnTo>
                  <a:lnTo>
                    <a:pt x="888" y="2"/>
                  </a:lnTo>
                  <a:lnTo>
                    <a:pt x="1033" y="9"/>
                  </a:lnTo>
                  <a:lnTo>
                    <a:pt x="1181" y="23"/>
                  </a:lnTo>
                  <a:lnTo>
                    <a:pt x="1321" y="41"/>
                  </a:lnTo>
                  <a:lnTo>
                    <a:pt x="1387" y="52"/>
                  </a:lnTo>
                  <a:lnTo>
                    <a:pt x="1447" y="63"/>
                  </a:lnTo>
                  <a:lnTo>
                    <a:pt x="1502" y="76"/>
                  </a:lnTo>
                  <a:lnTo>
                    <a:pt x="1551" y="90"/>
                  </a:lnTo>
                  <a:lnTo>
                    <a:pt x="1634" y="122"/>
                  </a:lnTo>
                  <a:lnTo>
                    <a:pt x="1702" y="161"/>
                  </a:lnTo>
                  <a:lnTo>
                    <a:pt x="1761" y="205"/>
                  </a:lnTo>
                  <a:lnTo>
                    <a:pt x="1809" y="254"/>
                  </a:lnTo>
                  <a:lnTo>
                    <a:pt x="1852" y="306"/>
                  </a:lnTo>
                  <a:lnTo>
                    <a:pt x="1891" y="358"/>
                  </a:lnTo>
                  <a:lnTo>
                    <a:pt x="1969" y="461"/>
                  </a:lnTo>
                  <a:lnTo>
                    <a:pt x="2012" y="512"/>
                  </a:lnTo>
                  <a:lnTo>
                    <a:pt x="2058" y="564"/>
                  </a:lnTo>
                  <a:lnTo>
                    <a:pt x="2103" y="617"/>
                  </a:lnTo>
                  <a:lnTo>
                    <a:pt x="2143" y="670"/>
                  </a:lnTo>
                  <a:lnTo>
                    <a:pt x="2177" y="724"/>
                  </a:lnTo>
                  <a:lnTo>
                    <a:pt x="2200" y="778"/>
                  </a:lnTo>
                  <a:lnTo>
                    <a:pt x="2208" y="832"/>
                  </a:lnTo>
                  <a:lnTo>
                    <a:pt x="2199" y="884"/>
                  </a:lnTo>
                  <a:lnTo>
                    <a:pt x="2186" y="911"/>
                  </a:lnTo>
                  <a:lnTo>
                    <a:pt x="2169" y="938"/>
                  </a:lnTo>
                  <a:lnTo>
                    <a:pt x="2122" y="996"/>
                  </a:lnTo>
                  <a:lnTo>
                    <a:pt x="2059" y="1053"/>
                  </a:lnTo>
                  <a:lnTo>
                    <a:pt x="1986" y="1111"/>
                  </a:lnTo>
                  <a:lnTo>
                    <a:pt x="1906" y="1165"/>
                  </a:lnTo>
                  <a:lnTo>
                    <a:pt x="1821" y="1215"/>
                  </a:lnTo>
                  <a:lnTo>
                    <a:pt x="1738" y="1258"/>
                  </a:lnTo>
                  <a:lnTo>
                    <a:pt x="1659" y="1292"/>
                  </a:lnTo>
                  <a:lnTo>
                    <a:pt x="1581" y="1318"/>
                  </a:lnTo>
                  <a:lnTo>
                    <a:pt x="1499" y="1336"/>
                  </a:lnTo>
                  <a:lnTo>
                    <a:pt x="1412" y="1349"/>
                  </a:lnTo>
                  <a:lnTo>
                    <a:pt x="1326" y="1356"/>
                  </a:lnTo>
                  <a:lnTo>
                    <a:pt x="1153" y="1361"/>
                  </a:lnTo>
                  <a:lnTo>
                    <a:pt x="1070" y="1362"/>
                  </a:lnTo>
                  <a:lnTo>
                    <a:pt x="993" y="1364"/>
                  </a:lnTo>
                  <a:lnTo>
                    <a:pt x="847" y="1370"/>
                  </a:lnTo>
                  <a:lnTo>
                    <a:pt x="710" y="1372"/>
                  </a:lnTo>
                  <a:lnTo>
                    <a:pt x="583" y="1362"/>
                  </a:lnTo>
                  <a:lnTo>
                    <a:pt x="522" y="1351"/>
                  </a:lnTo>
                  <a:lnTo>
                    <a:pt x="466" y="1334"/>
                  </a:lnTo>
                  <a:lnTo>
                    <a:pt x="411" y="1312"/>
                  </a:lnTo>
                  <a:lnTo>
                    <a:pt x="358" y="1284"/>
                  </a:lnTo>
                  <a:lnTo>
                    <a:pt x="258" y="1216"/>
                  </a:lnTo>
                  <a:lnTo>
                    <a:pt x="171" y="1135"/>
                  </a:lnTo>
                  <a:lnTo>
                    <a:pt x="134" y="1091"/>
                  </a:lnTo>
                  <a:lnTo>
                    <a:pt x="102" y="1046"/>
                  </a:lnTo>
                  <a:lnTo>
                    <a:pt x="76" y="996"/>
                  </a:lnTo>
                  <a:lnTo>
                    <a:pt x="56" y="938"/>
                  </a:lnTo>
                  <a:lnTo>
                    <a:pt x="30" y="813"/>
                  </a:lnTo>
                  <a:lnTo>
                    <a:pt x="21" y="751"/>
                  </a:lnTo>
                  <a:lnTo>
                    <a:pt x="14" y="693"/>
                  </a:lnTo>
                  <a:lnTo>
                    <a:pt x="7" y="643"/>
                  </a:lnTo>
                  <a:lnTo>
                    <a:pt x="0" y="603"/>
                  </a:lnTo>
                </a:path>
              </a:pathLst>
            </a:custGeom>
            <a:solidFill>
              <a:srgbClr val="99CCFF"/>
            </a:solidFill>
            <a:ln>
              <a:noFill/>
            </a:ln>
            <a:extLst>
              <a:ext uri="{91240B29-F687-4F45-9708-019B960494DF}">
                <a14:hiddenLine xmlns:a14="http://schemas.microsoft.com/office/drawing/2010/main" w="44450">
                  <a:solidFill>
                    <a:srgbClr val="000000"/>
                  </a:solidFill>
                  <a:rou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04" name="Freeform 17"/>
            <p:cNvSpPr/>
            <p:nvPr/>
          </p:nvSpPr>
          <p:spPr bwMode="auto">
            <a:xfrm>
              <a:off x="2757488" y="4914900"/>
              <a:ext cx="544512" cy="296862"/>
            </a:xfrm>
            <a:custGeom>
              <a:avLst/>
              <a:gdLst>
                <a:gd name="T0" fmla="*/ 0 w 343"/>
                <a:gd name="T1" fmla="*/ 2147483646 h 187"/>
                <a:gd name="T2" fmla="*/ 2147483646 w 343"/>
                <a:gd name="T3" fmla="*/ 0 h 187"/>
                <a:gd name="T4" fmla="*/ 0 60000 65536"/>
                <a:gd name="T5" fmla="*/ 0 60000 65536"/>
                <a:gd name="T6" fmla="*/ 0 w 343"/>
                <a:gd name="T7" fmla="*/ 0 h 187"/>
                <a:gd name="T8" fmla="*/ 343 w 343"/>
                <a:gd name="T9" fmla="*/ 187 h 187"/>
              </a:gdLst>
              <a:ahLst/>
              <a:cxnLst>
                <a:cxn ang="T4">
                  <a:pos x="T0" y="T1"/>
                </a:cxn>
                <a:cxn ang="T5">
                  <a:pos x="T2" y="T3"/>
                </a:cxn>
              </a:cxnLst>
              <a:rect l="T6" t="T7" r="T8" b="T9"/>
              <a:pathLst>
                <a:path w="343" h="187">
                  <a:moveTo>
                    <a:pt x="0" y="186"/>
                  </a:moveTo>
                  <a:lnTo>
                    <a:pt x="342"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05" name="Oval 18"/>
            <p:cNvSpPr>
              <a:spLocks noChangeArrowheads="1"/>
            </p:cNvSpPr>
            <p:nvPr/>
          </p:nvSpPr>
          <p:spPr bwMode="auto">
            <a:xfrm>
              <a:off x="2344738" y="5299075"/>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06" name="Line 19"/>
            <p:cNvSpPr>
              <a:spLocks noChangeShapeType="1"/>
            </p:cNvSpPr>
            <p:nvPr/>
          </p:nvSpPr>
          <p:spPr bwMode="auto">
            <a:xfrm>
              <a:off x="2344738" y="52879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07" name="Line 20"/>
            <p:cNvSpPr>
              <a:spLocks noChangeShapeType="1"/>
            </p:cNvSpPr>
            <p:nvPr/>
          </p:nvSpPr>
          <p:spPr bwMode="auto">
            <a:xfrm>
              <a:off x="2841625" y="52879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08" name="Rectangle 21"/>
            <p:cNvSpPr>
              <a:spLocks noChangeArrowheads="1"/>
            </p:cNvSpPr>
            <p:nvPr/>
          </p:nvSpPr>
          <p:spPr bwMode="auto">
            <a:xfrm>
              <a:off x="2344738" y="5287963"/>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09" name="Oval 22"/>
            <p:cNvSpPr>
              <a:spLocks noChangeArrowheads="1"/>
            </p:cNvSpPr>
            <p:nvPr/>
          </p:nvSpPr>
          <p:spPr bwMode="auto">
            <a:xfrm>
              <a:off x="2339975" y="5194300"/>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0" name="Oval 23"/>
            <p:cNvSpPr>
              <a:spLocks noChangeArrowheads="1"/>
            </p:cNvSpPr>
            <p:nvPr/>
          </p:nvSpPr>
          <p:spPr bwMode="auto">
            <a:xfrm>
              <a:off x="3097213" y="5913438"/>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1" name="Line 24"/>
            <p:cNvSpPr>
              <a:spLocks noChangeShapeType="1"/>
            </p:cNvSpPr>
            <p:nvPr/>
          </p:nvSpPr>
          <p:spPr bwMode="auto">
            <a:xfrm>
              <a:off x="3097213" y="59023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2" name="Line 25"/>
            <p:cNvSpPr>
              <a:spLocks noChangeShapeType="1"/>
            </p:cNvSpPr>
            <p:nvPr/>
          </p:nvSpPr>
          <p:spPr bwMode="auto">
            <a:xfrm>
              <a:off x="3594100" y="59023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3" name="Rectangle 26"/>
            <p:cNvSpPr>
              <a:spLocks noChangeArrowheads="1"/>
            </p:cNvSpPr>
            <p:nvPr/>
          </p:nvSpPr>
          <p:spPr bwMode="auto">
            <a:xfrm>
              <a:off x="3097213" y="5902325"/>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14" name="Oval 27"/>
            <p:cNvSpPr>
              <a:spLocks noChangeArrowheads="1"/>
            </p:cNvSpPr>
            <p:nvPr/>
          </p:nvSpPr>
          <p:spPr bwMode="auto">
            <a:xfrm>
              <a:off x="3092450" y="5808663"/>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5" name="Oval 28"/>
            <p:cNvSpPr>
              <a:spLocks noChangeArrowheads="1"/>
            </p:cNvSpPr>
            <p:nvPr/>
          </p:nvSpPr>
          <p:spPr bwMode="auto">
            <a:xfrm>
              <a:off x="3090863" y="4818063"/>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6" name="Line 29"/>
            <p:cNvSpPr>
              <a:spLocks noChangeShapeType="1"/>
            </p:cNvSpPr>
            <p:nvPr/>
          </p:nvSpPr>
          <p:spPr bwMode="auto">
            <a:xfrm>
              <a:off x="3090863" y="480695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7" name="Line 30"/>
            <p:cNvSpPr>
              <a:spLocks noChangeShapeType="1"/>
            </p:cNvSpPr>
            <p:nvPr/>
          </p:nvSpPr>
          <p:spPr bwMode="auto">
            <a:xfrm>
              <a:off x="3587750" y="480695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18" name="Rectangle 31"/>
            <p:cNvSpPr>
              <a:spLocks noChangeArrowheads="1"/>
            </p:cNvSpPr>
            <p:nvPr/>
          </p:nvSpPr>
          <p:spPr bwMode="auto">
            <a:xfrm>
              <a:off x="3090863" y="4806950"/>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19" name="Oval 32"/>
            <p:cNvSpPr>
              <a:spLocks noChangeArrowheads="1"/>
            </p:cNvSpPr>
            <p:nvPr/>
          </p:nvSpPr>
          <p:spPr bwMode="auto">
            <a:xfrm>
              <a:off x="3086100" y="4713288"/>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0" name="Oval 33"/>
            <p:cNvSpPr>
              <a:spLocks noChangeArrowheads="1"/>
            </p:cNvSpPr>
            <p:nvPr/>
          </p:nvSpPr>
          <p:spPr bwMode="auto">
            <a:xfrm>
              <a:off x="4175125" y="4811713"/>
              <a:ext cx="495300"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1" name="Line 34"/>
            <p:cNvSpPr>
              <a:spLocks noChangeShapeType="1"/>
            </p:cNvSpPr>
            <p:nvPr/>
          </p:nvSpPr>
          <p:spPr bwMode="auto">
            <a:xfrm>
              <a:off x="4175125" y="480060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2" name="Line 35"/>
            <p:cNvSpPr>
              <a:spLocks noChangeShapeType="1"/>
            </p:cNvSpPr>
            <p:nvPr/>
          </p:nvSpPr>
          <p:spPr bwMode="auto">
            <a:xfrm>
              <a:off x="4670425" y="4800600"/>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3" name="Rectangle 36"/>
            <p:cNvSpPr>
              <a:spLocks noChangeArrowheads="1"/>
            </p:cNvSpPr>
            <p:nvPr/>
          </p:nvSpPr>
          <p:spPr bwMode="auto">
            <a:xfrm>
              <a:off x="4175125" y="4800600"/>
              <a:ext cx="490537"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25" name="Oval 37"/>
            <p:cNvSpPr>
              <a:spLocks noChangeArrowheads="1"/>
            </p:cNvSpPr>
            <p:nvPr/>
          </p:nvSpPr>
          <p:spPr bwMode="auto">
            <a:xfrm>
              <a:off x="4179888" y="4711700"/>
              <a:ext cx="495300"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6" name="Oval 38"/>
            <p:cNvSpPr>
              <a:spLocks noChangeArrowheads="1"/>
            </p:cNvSpPr>
            <p:nvPr/>
          </p:nvSpPr>
          <p:spPr bwMode="auto">
            <a:xfrm>
              <a:off x="4191000" y="5908675"/>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7" name="Line 39"/>
            <p:cNvSpPr>
              <a:spLocks noChangeShapeType="1"/>
            </p:cNvSpPr>
            <p:nvPr/>
          </p:nvSpPr>
          <p:spPr bwMode="auto">
            <a:xfrm>
              <a:off x="4191000" y="58975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8" name="Line 40"/>
            <p:cNvSpPr>
              <a:spLocks noChangeShapeType="1"/>
            </p:cNvSpPr>
            <p:nvPr/>
          </p:nvSpPr>
          <p:spPr bwMode="auto">
            <a:xfrm>
              <a:off x="4687888" y="5897563"/>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29" name="Rectangle 41"/>
            <p:cNvSpPr>
              <a:spLocks noChangeArrowheads="1"/>
            </p:cNvSpPr>
            <p:nvPr/>
          </p:nvSpPr>
          <p:spPr bwMode="auto">
            <a:xfrm>
              <a:off x="4191000" y="5897563"/>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30" name="Oval 42"/>
            <p:cNvSpPr>
              <a:spLocks noChangeArrowheads="1"/>
            </p:cNvSpPr>
            <p:nvPr/>
          </p:nvSpPr>
          <p:spPr bwMode="auto">
            <a:xfrm>
              <a:off x="4186238" y="5803900"/>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1" name="Oval 43"/>
            <p:cNvSpPr>
              <a:spLocks noChangeArrowheads="1"/>
            </p:cNvSpPr>
            <p:nvPr/>
          </p:nvSpPr>
          <p:spPr bwMode="auto">
            <a:xfrm>
              <a:off x="5087938" y="5367338"/>
              <a:ext cx="496887" cy="128587"/>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2" name="Line 44"/>
            <p:cNvSpPr>
              <a:spLocks noChangeShapeType="1"/>
            </p:cNvSpPr>
            <p:nvPr/>
          </p:nvSpPr>
          <p:spPr bwMode="auto">
            <a:xfrm>
              <a:off x="5087938" y="53562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3" name="Line 45"/>
            <p:cNvSpPr>
              <a:spLocks noChangeShapeType="1"/>
            </p:cNvSpPr>
            <p:nvPr/>
          </p:nvSpPr>
          <p:spPr bwMode="auto">
            <a:xfrm>
              <a:off x="5584825" y="5356225"/>
              <a:ext cx="0" cy="79375"/>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4" name="Rectangle 46"/>
            <p:cNvSpPr>
              <a:spLocks noChangeArrowheads="1"/>
            </p:cNvSpPr>
            <p:nvPr/>
          </p:nvSpPr>
          <p:spPr bwMode="auto">
            <a:xfrm>
              <a:off x="5087938" y="5356225"/>
              <a:ext cx="492125" cy="77787"/>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Arial" panose="020B0604020202090204" pitchFamily="34" charset="0"/>
                <a:ea typeface="宋体" charset="-122"/>
              </a:endParaRPr>
            </a:p>
          </p:txBody>
        </p:sp>
        <p:sp>
          <p:nvSpPr>
            <p:cNvPr id="135" name="Oval 47"/>
            <p:cNvSpPr>
              <a:spLocks noChangeArrowheads="1"/>
            </p:cNvSpPr>
            <p:nvPr/>
          </p:nvSpPr>
          <p:spPr bwMode="auto">
            <a:xfrm>
              <a:off x="5083175" y="5262563"/>
              <a:ext cx="496887" cy="150812"/>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6" name="Freeform 48"/>
            <p:cNvSpPr/>
            <p:nvPr/>
          </p:nvSpPr>
          <p:spPr bwMode="auto">
            <a:xfrm>
              <a:off x="4438650" y="4957763"/>
              <a:ext cx="1587" cy="830262"/>
            </a:xfrm>
            <a:custGeom>
              <a:avLst/>
              <a:gdLst>
                <a:gd name="T0" fmla="*/ 0 w 1"/>
                <a:gd name="T1" fmla="*/ 0 h 523"/>
                <a:gd name="T2" fmla="*/ 0 w 1"/>
                <a:gd name="T3" fmla="*/ 2147483646 h 523"/>
                <a:gd name="T4" fmla="*/ 0 60000 65536"/>
                <a:gd name="T5" fmla="*/ 0 60000 65536"/>
                <a:gd name="T6" fmla="*/ 0 w 1"/>
                <a:gd name="T7" fmla="*/ 0 h 523"/>
                <a:gd name="T8" fmla="*/ 1 w 1"/>
                <a:gd name="T9" fmla="*/ 523 h 523"/>
              </a:gdLst>
              <a:ahLst/>
              <a:cxnLst>
                <a:cxn ang="T4">
                  <a:pos x="T0" y="T1"/>
                </a:cxn>
                <a:cxn ang="T5">
                  <a:pos x="T2" y="T3"/>
                </a:cxn>
              </a:cxnLst>
              <a:rect l="T6" t="T7" r="T8" b="T9"/>
              <a:pathLst>
                <a:path w="1" h="523">
                  <a:moveTo>
                    <a:pt x="0" y="0"/>
                  </a:moveTo>
                  <a:lnTo>
                    <a:pt x="0" y="522"/>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7" name="Freeform 49"/>
            <p:cNvSpPr/>
            <p:nvPr/>
          </p:nvSpPr>
          <p:spPr bwMode="auto">
            <a:xfrm>
              <a:off x="3338513" y="4967288"/>
              <a:ext cx="1587" cy="854075"/>
            </a:xfrm>
            <a:custGeom>
              <a:avLst/>
              <a:gdLst>
                <a:gd name="T0" fmla="*/ 0 w 1"/>
                <a:gd name="T1" fmla="*/ 0 h 538"/>
                <a:gd name="T2" fmla="*/ 0 w 1"/>
                <a:gd name="T3" fmla="*/ 2147483646 h 538"/>
                <a:gd name="T4" fmla="*/ 0 60000 65536"/>
                <a:gd name="T5" fmla="*/ 0 60000 65536"/>
                <a:gd name="T6" fmla="*/ 0 w 1"/>
                <a:gd name="T7" fmla="*/ 0 h 538"/>
                <a:gd name="T8" fmla="*/ 1 w 1"/>
                <a:gd name="T9" fmla="*/ 538 h 538"/>
              </a:gdLst>
              <a:ahLst/>
              <a:cxnLst>
                <a:cxn ang="T4">
                  <a:pos x="T0" y="T1"/>
                </a:cxn>
                <a:cxn ang="T5">
                  <a:pos x="T2" y="T3"/>
                </a:cxn>
              </a:cxnLst>
              <a:rect l="T6" t="T7" r="T8" b="T9"/>
              <a:pathLst>
                <a:path w="1" h="538">
                  <a:moveTo>
                    <a:pt x="0" y="0"/>
                  </a:moveTo>
                  <a:lnTo>
                    <a:pt x="0" y="537"/>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8" name="Freeform 50"/>
            <p:cNvSpPr/>
            <p:nvPr/>
          </p:nvSpPr>
          <p:spPr bwMode="auto">
            <a:xfrm>
              <a:off x="3600450" y="4943475"/>
              <a:ext cx="801687" cy="954087"/>
            </a:xfrm>
            <a:custGeom>
              <a:avLst/>
              <a:gdLst>
                <a:gd name="T0" fmla="*/ 0 w 505"/>
                <a:gd name="T1" fmla="*/ 2147483646 h 601"/>
                <a:gd name="T2" fmla="*/ 2147483646 w 505"/>
                <a:gd name="T3" fmla="*/ 0 h 601"/>
                <a:gd name="T4" fmla="*/ 0 60000 65536"/>
                <a:gd name="T5" fmla="*/ 0 60000 65536"/>
                <a:gd name="T6" fmla="*/ 0 w 505"/>
                <a:gd name="T7" fmla="*/ 0 h 601"/>
                <a:gd name="T8" fmla="*/ 505 w 505"/>
                <a:gd name="T9" fmla="*/ 601 h 601"/>
              </a:gdLst>
              <a:ahLst/>
              <a:cxnLst>
                <a:cxn ang="T4">
                  <a:pos x="T0" y="T1"/>
                </a:cxn>
                <a:cxn ang="T5">
                  <a:pos x="T2" y="T3"/>
                </a:cxn>
              </a:cxnLst>
              <a:rect l="T6" t="T7" r="T8" b="T9"/>
              <a:pathLst>
                <a:path w="505" h="601">
                  <a:moveTo>
                    <a:pt x="0" y="600"/>
                  </a:moveTo>
                  <a:lnTo>
                    <a:pt x="504"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39" name="Freeform 51"/>
            <p:cNvSpPr/>
            <p:nvPr/>
          </p:nvSpPr>
          <p:spPr bwMode="auto">
            <a:xfrm>
              <a:off x="4691063" y="5495925"/>
              <a:ext cx="582612" cy="430212"/>
            </a:xfrm>
            <a:custGeom>
              <a:avLst/>
              <a:gdLst>
                <a:gd name="T0" fmla="*/ 0 w 367"/>
                <a:gd name="T1" fmla="*/ 2147483646 h 271"/>
                <a:gd name="T2" fmla="*/ 2147483646 w 367"/>
                <a:gd name="T3" fmla="*/ 0 h 271"/>
                <a:gd name="T4" fmla="*/ 0 60000 65536"/>
                <a:gd name="T5" fmla="*/ 0 60000 65536"/>
                <a:gd name="T6" fmla="*/ 0 w 367"/>
                <a:gd name="T7" fmla="*/ 0 h 271"/>
                <a:gd name="T8" fmla="*/ 367 w 367"/>
                <a:gd name="T9" fmla="*/ 271 h 271"/>
              </a:gdLst>
              <a:ahLst/>
              <a:cxnLst>
                <a:cxn ang="T4">
                  <a:pos x="T0" y="T1"/>
                </a:cxn>
                <a:cxn ang="T5">
                  <a:pos x="T2" y="T3"/>
                </a:cxn>
              </a:cxnLst>
              <a:rect l="T6" t="T7" r="T8" b="T9"/>
              <a:pathLst>
                <a:path w="367" h="271">
                  <a:moveTo>
                    <a:pt x="0" y="270"/>
                  </a:moveTo>
                  <a:lnTo>
                    <a:pt x="366"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40" name="Freeform 52"/>
            <p:cNvSpPr/>
            <p:nvPr/>
          </p:nvSpPr>
          <p:spPr bwMode="auto">
            <a:xfrm>
              <a:off x="3609975" y="5943600"/>
              <a:ext cx="582612" cy="1587"/>
            </a:xfrm>
            <a:custGeom>
              <a:avLst/>
              <a:gdLst>
                <a:gd name="T0" fmla="*/ 2147483646 w 367"/>
                <a:gd name="T1" fmla="*/ 0 h 1"/>
                <a:gd name="T2" fmla="*/ 0 w 367"/>
                <a:gd name="T3" fmla="*/ 0 h 1"/>
                <a:gd name="T4" fmla="*/ 0 60000 65536"/>
                <a:gd name="T5" fmla="*/ 0 60000 65536"/>
                <a:gd name="T6" fmla="*/ 0 w 367"/>
                <a:gd name="T7" fmla="*/ 0 h 1"/>
                <a:gd name="T8" fmla="*/ 367 w 367"/>
                <a:gd name="T9" fmla="*/ 1 h 1"/>
              </a:gdLst>
              <a:ahLst/>
              <a:cxnLst>
                <a:cxn ang="T4">
                  <a:pos x="T0" y="T1"/>
                </a:cxn>
                <a:cxn ang="T5">
                  <a:pos x="T2" y="T3"/>
                </a:cxn>
              </a:cxnLst>
              <a:rect l="T6" t="T7" r="T8" b="T9"/>
              <a:pathLst>
                <a:path w="367" h="1">
                  <a:moveTo>
                    <a:pt x="366" y="0"/>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41" name="Freeform 53"/>
            <p:cNvSpPr/>
            <p:nvPr/>
          </p:nvSpPr>
          <p:spPr bwMode="auto">
            <a:xfrm>
              <a:off x="2671763" y="5429250"/>
              <a:ext cx="439737" cy="420687"/>
            </a:xfrm>
            <a:custGeom>
              <a:avLst/>
              <a:gdLst>
                <a:gd name="T0" fmla="*/ 2147483646 w 277"/>
                <a:gd name="T1" fmla="*/ 2147483646 h 265"/>
                <a:gd name="T2" fmla="*/ 0 w 277"/>
                <a:gd name="T3" fmla="*/ 0 h 265"/>
                <a:gd name="T4" fmla="*/ 0 60000 65536"/>
                <a:gd name="T5" fmla="*/ 0 60000 65536"/>
                <a:gd name="T6" fmla="*/ 0 w 277"/>
                <a:gd name="T7" fmla="*/ 0 h 265"/>
                <a:gd name="T8" fmla="*/ 277 w 277"/>
                <a:gd name="T9" fmla="*/ 265 h 265"/>
              </a:gdLst>
              <a:ahLst/>
              <a:cxnLst>
                <a:cxn ang="T4">
                  <a:pos x="T0" y="T1"/>
                </a:cxn>
                <a:cxn ang="T5">
                  <a:pos x="T2" y="T3"/>
                </a:cxn>
              </a:cxnLst>
              <a:rect l="T6" t="T7" r="T8" b="T9"/>
              <a:pathLst>
                <a:path w="277" h="265">
                  <a:moveTo>
                    <a:pt x="276" y="264"/>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42" name="Freeform 54"/>
            <p:cNvSpPr/>
            <p:nvPr/>
          </p:nvSpPr>
          <p:spPr bwMode="auto">
            <a:xfrm>
              <a:off x="3600450" y="4848225"/>
              <a:ext cx="582612" cy="1587"/>
            </a:xfrm>
            <a:custGeom>
              <a:avLst/>
              <a:gdLst>
                <a:gd name="T0" fmla="*/ 2147483646 w 367"/>
                <a:gd name="T1" fmla="*/ 0 h 1"/>
                <a:gd name="T2" fmla="*/ 0 w 367"/>
                <a:gd name="T3" fmla="*/ 0 h 1"/>
                <a:gd name="T4" fmla="*/ 0 60000 65536"/>
                <a:gd name="T5" fmla="*/ 0 60000 65536"/>
                <a:gd name="T6" fmla="*/ 0 w 367"/>
                <a:gd name="T7" fmla="*/ 0 h 1"/>
                <a:gd name="T8" fmla="*/ 367 w 367"/>
                <a:gd name="T9" fmla="*/ 1 h 1"/>
              </a:gdLst>
              <a:ahLst/>
              <a:cxnLst>
                <a:cxn ang="T4">
                  <a:pos x="T0" y="T1"/>
                </a:cxn>
                <a:cxn ang="T5">
                  <a:pos x="T2" y="T3"/>
                </a:cxn>
              </a:cxnLst>
              <a:rect l="T6" t="T7" r="T8" b="T9"/>
              <a:pathLst>
                <a:path w="367" h="1">
                  <a:moveTo>
                    <a:pt x="366" y="0"/>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43" name="Freeform 55"/>
            <p:cNvSpPr/>
            <p:nvPr/>
          </p:nvSpPr>
          <p:spPr bwMode="auto">
            <a:xfrm>
              <a:off x="4672013" y="4843463"/>
              <a:ext cx="630237" cy="425450"/>
            </a:xfrm>
            <a:custGeom>
              <a:avLst/>
              <a:gdLst>
                <a:gd name="T0" fmla="*/ 2147483646 w 397"/>
                <a:gd name="T1" fmla="*/ 2147483646 h 268"/>
                <a:gd name="T2" fmla="*/ 0 w 397"/>
                <a:gd name="T3" fmla="*/ 0 h 268"/>
                <a:gd name="T4" fmla="*/ 0 60000 65536"/>
                <a:gd name="T5" fmla="*/ 0 60000 65536"/>
                <a:gd name="T6" fmla="*/ 0 w 397"/>
                <a:gd name="T7" fmla="*/ 0 h 268"/>
                <a:gd name="T8" fmla="*/ 397 w 397"/>
                <a:gd name="T9" fmla="*/ 268 h 268"/>
              </a:gdLst>
              <a:ahLst/>
              <a:cxnLst>
                <a:cxn ang="T4">
                  <a:pos x="T0" y="T1"/>
                </a:cxn>
                <a:cxn ang="T5">
                  <a:pos x="T2" y="T3"/>
                </a:cxn>
              </a:cxnLst>
              <a:rect l="T6" t="T7" r="T8" b="T9"/>
              <a:pathLst>
                <a:path w="397" h="268">
                  <a:moveTo>
                    <a:pt x="396" y="267"/>
                  </a:moveTo>
                  <a:lnTo>
                    <a:pt x="0" y="0"/>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44" name="Freeform 56"/>
            <p:cNvSpPr/>
            <p:nvPr/>
          </p:nvSpPr>
          <p:spPr bwMode="auto">
            <a:xfrm>
              <a:off x="2581275" y="4373563"/>
              <a:ext cx="1763712" cy="814387"/>
            </a:xfrm>
            <a:custGeom>
              <a:avLst/>
              <a:gdLst>
                <a:gd name="T0" fmla="*/ 2147483646 w 1111"/>
                <a:gd name="T1" fmla="*/ 2147483646 h 513"/>
                <a:gd name="T2" fmla="*/ 2147483646 w 1111"/>
                <a:gd name="T3" fmla="*/ 2147483646 h 513"/>
                <a:gd name="T4" fmla="*/ 2147483646 w 1111"/>
                <a:gd name="T5" fmla="*/ 2147483646 h 513"/>
                <a:gd name="T6" fmla="*/ 2147483646 w 1111"/>
                <a:gd name="T7" fmla="*/ 2147483646 h 513"/>
                <a:gd name="T8" fmla="*/ 2147483646 w 1111"/>
                <a:gd name="T9" fmla="*/ 2147483646 h 513"/>
                <a:gd name="T10" fmla="*/ 2147483646 w 1111"/>
                <a:gd name="T11" fmla="*/ 2147483646 h 513"/>
                <a:gd name="T12" fmla="*/ 2147483646 w 1111"/>
                <a:gd name="T13" fmla="*/ 2147483646 h 513"/>
                <a:gd name="T14" fmla="*/ 2147483646 w 1111"/>
                <a:gd name="T15" fmla="*/ 2147483646 h 513"/>
                <a:gd name="T16" fmla="*/ 2147483646 w 1111"/>
                <a:gd name="T17" fmla="*/ 2147483646 h 513"/>
                <a:gd name="T18" fmla="*/ 2147483646 w 1111"/>
                <a:gd name="T19" fmla="*/ 2147483646 h 513"/>
                <a:gd name="T20" fmla="*/ 2147483646 w 1111"/>
                <a:gd name="T21" fmla="*/ 2147483646 h 513"/>
                <a:gd name="T22" fmla="*/ 2147483646 w 1111"/>
                <a:gd name="T23" fmla="*/ 2147483646 h 513"/>
                <a:gd name="T24" fmla="*/ 2147483646 w 1111"/>
                <a:gd name="T25" fmla="*/ 0 h 513"/>
                <a:gd name="T26" fmla="*/ 2147483646 w 1111"/>
                <a:gd name="T27" fmla="*/ 2147483646 h 513"/>
                <a:gd name="T28" fmla="*/ 2147483646 w 1111"/>
                <a:gd name="T29" fmla="*/ 2147483646 h 513"/>
                <a:gd name="T30" fmla="*/ 2147483646 w 1111"/>
                <a:gd name="T31" fmla="*/ 2147483646 h 513"/>
                <a:gd name="T32" fmla="*/ 2147483646 w 1111"/>
                <a:gd name="T33" fmla="*/ 2147483646 h 513"/>
                <a:gd name="T34" fmla="*/ 2147483646 w 1111"/>
                <a:gd name="T35" fmla="*/ 2147483646 h 513"/>
                <a:gd name="T36" fmla="*/ 2147483646 w 1111"/>
                <a:gd name="T37" fmla="*/ 2147483646 h 513"/>
                <a:gd name="T38" fmla="*/ 2147483646 w 1111"/>
                <a:gd name="T39" fmla="*/ 2147483646 h 513"/>
                <a:gd name="T40" fmla="*/ 2147483646 w 1111"/>
                <a:gd name="T41" fmla="*/ 2147483646 h 513"/>
                <a:gd name="T42" fmla="*/ 2147483646 w 1111"/>
                <a:gd name="T43" fmla="*/ 2147483646 h 513"/>
                <a:gd name="T44" fmla="*/ 2147483646 w 1111"/>
                <a:gd name="T45" fmla="*/ 2147483646 h 513"/>
                <a:gd name="T46" fmla="*/ 2147483646 w 1111"/>
                <a:gd name="T47" fmla="*/ 2147483646 h 513"/>
                <a:gd name="T48" fmla="*/ 2147483646 w 1111"/>
                <a:gd name="T49" fmla="*/ 2147483646 h 513"/>
                <a:gd name="T50" fmla="*/ 2147483646 w 1111"/>
                <a:gd name="T51" fmla="*/ 2147483646 h 513"/>
                <a:gd name="T52" fmla="*/ 2147483646 w 1111"/>
                <a:gd name="T53" fmla="*/ 2147483646 h 513"/>
                <a:gd name="T54" fmla="*/ 2147483646 w 1111"/>
                <a:gd name="T55" fmla="*/ 2147483646 h 513"/>
                <a:gd name="T56" fmla="*/ 2147483646 w 1111"/>
                <a:gd name="T57" fmla="*/ 2147483646 h 513"/>
                <a:gd name="T58" fmla="*/ 2147483646 w 1111"/>
                <a:gd name="T59" fmla="*/ 2147483646 h 513"/>
                <a:gd name="T60" fmla="*/ 2147483646 w 1111"/>
                <a:gd name="T61" fmla="*/ 2147483646 h 513"/>
                <a:gd name="T62" fmla="*/ 0 w 1111"/>
                <a:gd name="T63" fmla="*/ 2147483646 h 513"/>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111"/>
                <a:gd name="T97" fmla="*/ 0 h 513"/>
                <a:gd name="T98" fmla="*/ 1111 w 1111"/>
                <a:gd name="T99" fmla="*/ 513 h 513"/>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111" h="513">
                  <a:moveTo>
                    <a:pt x="1110" y="209"/>
                  </a:moveTo>
                  <a:lnTo>
                    <a:pt x="1107" y="178"/>
                  </a:lnTo>
                  <a:lnTo>
                    <a:pt x="1097" y="150"/>
                  </a:lnTo>
                  <a:lnTo>
                    <a:pt x="1082" y="124"/>
                  </a:lnTo>
                  <a:lnTo>
                    <a:pt x="1062" y="100"/>
                  </a:lnTo>
                  <a:lnTo>
                    <a:pt x="1037" y="79"/>
                  </a:lnTo>
                  <a:lnTo>
                    <a:pt x="1007" y="60"/>
                  </a:lnTo>
                  <a:lnTo>
                    <a:pt x="974" y="44"/>
                  </a:lnTo>
                  <a:lnTo>
                    <a:pt x="937" y="31"/>
                  </a:lnTo>
                  <a:lnTo>
                    <a:pt x="897" y="19"/>
                  </a:lnTo>
                  <a:lnTo>
                    <a:pt x="854" y="11"/>
                  </a:lnTo>
                  <a:lnTo>
                    <a:pt x="762" y="1"/>
                  </a:lnTo>
                  <a:lnTo>
                    <a:pt x="713" y="0"/>
                  </a:lnTo>
                  <a:lnTo>
                    <a:pt x="663" y="3"/>
                  </a:lnTo>
                  <a:lnTo>
                    <a:pt x="612" y="7"/>
                  </a:lnTo>
                  <a:lnTo>
                    <a:pt x="561" y="14"/>
                  </a:lnTo>
                  <a:lnTo>
                    <a:pt x="510" y="24"/>
                  </a:lnTo>
                  <a:lnTo>
                    <a:pt x="459" y="37"/>
                  </a:lnTo>
                  <a:lnTo>
                    <a:pt x="408" y="52"/>
                  </a:lnTo>
                  <a:lnTo>
                    <a:pt x="359" y="71"/>
                  </a:lnTo>
                  <a:lnTo>
                    <a:pt x="312" y="91"/>
                  </a:lnTo>
                  <a:lnTo>
                    <a:pt x="266" y="115"/>
                  </a:lnTo>
                  <a:lnTo>
                    <a:pt x="222" y="142"/>
                  </a:lnTo>
                  <a:lnTo>
                    <a:pt x="182" y="171"/>
                  </a:lnTo>
                  <a:lnTo>
                    <a:pt x="144" y="204"/>
                  </a:lnTo>
                  <a:lnTo>
                    <a:pt x="110" y="239"/>
                  </a:lnTo>
                  <a:lnTo>
                    <a:pt x="80" y="277"/>
                  </a:lnTo>
                  <a:lnTo>
                    <a:pt x="54" y="318"/>
                  </a:lnTo>
                  <a:lnTo>
                    <a:pt x="32" y="362"/>
                  </a:lnTo>
                  <a:lnTo>
                    <a:pt x="16" y="409"/>
                  </a:lnTo>
                  <a:lnTo>
                    <a:pt x="5" y="459"/>
                  </a:lnTo>
                  <a:lnTo>
                    <a:pt x="0" y="512"/>
                  </a:lnTo>
                </a:path>
              </a:pathLst>
            </a:custGeom>
            <a:noFill/>
            <a:ln w="4445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grpSp>
          <p:nvGrpSpPr>
            <p:cNvPr id="145" name="Group 59"/>
            <p:cNvGrpSpPr/>
            <p:nvPr/>
          </p:nvGrpSpPr>
          <p:grpSpPr bwMode="auto">
            <a:xfrm>
              <a:off x="2427288" y="5118100"/>
              <a:ext cx="315912" cy="396875"/>
              <a:chOff x="1529" y="3224"/>
              <a:chExt cx="199" cy="250"/>
            </a:xfrm>
          </p:grpSpPr>
          <p:sp>
            <p:nvSpPr>
              <p:cNvPr id="171" name="Rectangle 57"/>
              <p:cNvSpPr>
                <a:spLocks noChangeArrowheads="1"/>
              </p:cNvSpPr>
              <p:nvPr/>
            </p:nvSpPr>
            <p:spPr bwMode="auto">
              <a:xfrm>
                <a:off x="1554" y="3285"/>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2" name="Rectangle 58"/>
              <p:cNvSpPr>
                <a:spLocks noChangeArrowheads="1"/>
              </p:cNvSpPr>
              <p:nvPr/>
            </p:nvSpPr>
            <p:spPr bwMode="auto">
              <a:xfrm>
                <a:off x="1529" y="3224"/>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u</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146" name="Group 62"/>
            <p:cNvGrpSpPr/>
            <p:nvPr/>
          </p:nvGrpSpPr>
          <p:grpSpPr bwMode="auto">
            <a:xfrm>
              <a:off x="4284663" y="5727700"/>
              <a:ext cx="315912" cy="396875"/>
              <a:chOff x="2699" y="3608"/>
              <a:chExt cx="199" cy="250"/>
            </a:xfrm>
          </p:grpSpPr>
          <p:sp>
            <p:nvSpPr>
              <p:cNvPr id="169" name="Rectangle 60"/>
              <p:cNvSpPr>
                <a:spLocks noChangeArrowheads="1"/>
              </p:cNvSpPr>
              <p:nvPr/>
            </p:nvSpPr>
            <p:spPr bwMode="auto">
              <a:xfrm>
                <a:off x="2724" y="3669"/>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70" name="Rectangle 61"/>
              <p:cNvSpPr>
                <a:spLocks noChangeArrowheads="1"/>
              </p:cNvSpPr>
              <p:nvPr/>
            </p:nvSpPr>
            <p:spPr bwMode="auto">
              <a:xfrm>
                <a:off x="2699" y="3608"/>
                <a:ext cx="199"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y</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147" name="Group 65"/>
            <p:cNvGrpSpPr/>
            <p:nvPr/>
          </p:nvGrpSpPr>
          <p:grpSpPr bwMode="auto">
            <a:xfrm>
              <a:off x="3179763" y="5675313"/>
              <a:ext cx="363537" cy="457200"/>
              <a:chOff x="2003" y="3575"/>
              <a:chExt cx="229" cy="288"/>
            </a:xfrm>
          </p:grpSpPr>
          <p:sp>
            <p:nvSpPr>
              <p:cNvPr id="167" name="Rectangle 63"/>
              <p:cNvSpPr>
                <a:spLocks noChangeArrowheads="1"/>
              </p:cNvSpPr>
              <p:nvPr/>
            </p:nvSpPr>
            <p:spPr bwMode="auto">
              <a:xfrm>
                <a:off x="2042" y="3666"/>
                <a:ext cx="143"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68" name="Rectangle 64"/>
              <p:cNvSpPr>
                <a:spLocks noChangeArrowheads="1"/>
              </p:cNvSpPr>
              <p:nvPr/>
            </p:nvSpPr>
            <p:spPr bwMode="auto">
              <a:xfrm>
                <a:off x="2003" y="3575"/>
                <a:ext cx="22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x</a:t>
                </a:r>
                <a:endPar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148" name="Group 68"/>
            <p:cNvGrpSpPr/>
            <p:nvPr/>
          </p:nvGrpSpPr>
          <p:grpSpPr bwMode="auto">
            <a:xfrm>
              <a:off x="4254500" y="4632325"/>
              <a:ext cx="357187" cy="396875"/>
              <a:chOff x="2680" y="2918"/>
              <a:chExt cx="225" cy="250"/>
            </a:xfrm>
          </p:grpSpPr>
          <p:sp>
            <p:nvSpPr>
              <p:cNvPr id="165" name="Rectangle 66"/>
              <p:cNvSpPr>
                <a:spLocks noChangeArrowheads="1"/>
              </p:cNvSpPr>
              <p:nvPr/>
            </p:nvSpPr>
            <p:spPr bwMode="auto">
              <a:xfrm>
                <a:off x="2718" y="2979"/>
                <a:ext cx="142"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66" name="Rectangle 67"/>
              <p:cNvSpPr>
                <a:spLocks noChangeArrowheads="1"/>
              </p:cNvSpPr>
              <p:nvPr/>
            </p:nvSpPr>
            <p:spPr bwMode="auto">
              <a:xfrm>
                <a:off x="2680" y="2918"/>
                <a:ext cx="225"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w</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149" name="Group 71"/>
            <p:cNvGrpSpPr/>
            <p:nvPr/>
          </p:nvGrpSpPr>
          <p:grpSpPr bwMode="auto">
            <a:xfrm>
              <a:off x="3192463" y="4632325"/>
              <a:ext cx="307975" cy="396875"/>
              <a:chOff x="2011" y="2918"/>
              <a:chExt cx="194" cy="250"/>
            </a:xfrm>
          </p:grpSpPr>
          <p:sp>
            <p:nvSpPr>
              <p:cNvPr id="163" name="Rectangle 69"/>
              <p:cNvSpPr>
                <a:spLocks noChangeArrowheads="1"/>
              </p:cNvSpPr>
              <p:nvPr/>
            </p:nvSpPr>
            <p:spPr bwMode="auto">
              <a:xfrm>
                <a:off x="2034" y="2979"/>
                <a:ext cx="141"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64" name="Rectangle 70"/>
              <p:cNvSpPr>
                <a:spLocks noChangeArrowheads="1"/>
              </p:cNvSpPr>
              <p:nvPr/>
            </p:nvSpPr>
            <p:spPr bwMode="auto">
              <a:xfrm>
                <a:off x="2011" y="2918"/>
                <a:ext cx="194"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v</a:t>
                </a:r>
                <a:endParaRPr kumimoji="0" lang="en-US" altLang="zh-CN" sz="20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grpSp>
          <p:nvGrpSpPr>
            <p:cNvPr id="150" name="Group 74"/>
            <p:cNvGrpSpPr/>
            <p:nvPr/>
          </p:nvGrpSpPr>
          <p:grpSpPr bwMode="auto">
            <a:xfrm>
              <a:off x="5176838" y="5137150"/>
              <a:ext cx="347662" cy="457200"/>
              <a:chOff x="3261" y="3236"/>
              <a:chExt cx="219" cy="288"/>
            </a:xfrm>
          </p:grpSpPr>
          <p:sp>
            <p:nvSpPr>
              <p:cNvPr id="161" name="Rectangle 72"/>
              <p:cNvSpPr>
                <a:spLocks noChangeArrowheads="1"/>
              </p:cNvSpPr>
              <p:nvPr/>
            </p:nvSpPr>
            <p:spPr bwMode="auto">
              <a:xfrm>
                <a:off x="3297" y="3327"/>
                <a:ext cx="142" cy="13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Times New Roman" panose="02020503050405090304" pitchFamily="18" charset="0"/>
                  <a:ea typeface="宋体" charset="-122"/>
                </a:endParaRPr>
              </a:p>
            </p:txBody>
          </p:sp>
          <p:sp>
            <p:nvSpPr>
              <p:cNvPr id="162" name="Rectangle 73"/>
              <p:cNvSpPr>
                <a:spLocks noChangeArrowheads="1"/>
              </p:cNvSpPr>
              <p:nvPr/>
            </p:nvSpPr>
            <p:spPr bwMode="auto">
              <a:xfrm>
                <a:off x="3261" y="3236"/>
                <a:ext cx="219" cy="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rPr>
                  <a:t>z</a:t>
                </a:r>
                <a:endParaRPr kumimoji="0" lang="en-US" altLang="zh-CN" sz="2400" b="0" i="0" u="none" strike="noStrike" kern="0" cap="none" spc="0" normalizeH="0" baseline="0" noProof="0">
                  <a:ln>
                    <a:noFill/>
                  </a:ln>
                  <a:solidFill>
                    <a:srgbClr val="FFFFFF"/>
                  </a:solidFill>
                  <a:effectLst/>
                  <a:uLnTx/>
                  <a:uFillTx/>
                  <a:latin typeface="Comic Sans MS" panose="030F0902030302020204" pitchFamily="66" charset="0"/>
                  <a:ea typeface="宋体" charset="-122"/>
                </a:endParaRPr>
              </a:p>
            </p:txBody>
          </p:sp>
        </p:grpSp>
        <p:sp>
          <p:nvSpPr>
            <p:cNvPr id="151" name="Rectangle 75"/>
            <p:cNvSpPr>
              <a:spLocks noChangeArrowheads="1"/>
            </p:cNvSpPr>
            <p:nvPr/>
          </p:nvSpPr>
          <p:spPr bwMode="auto">
            <a:xfrm>
              <a:off x="2743200" y="48371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2" name="Rectangle 76"/>
            <p:cNvSpPr>
              <a:spLocks noChangeArrowheads="1"/>
            </p:cNvSpPr>
            <p:nvPr/>
          </p:nvSpPr>
          <p:spPr bwMode="auto">
            <a:xfrm>
              <a:off x="3295650" y="518477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3" name="Rectangle 77"/>
            <p:cNvSpPr>
              <a:spLocks noChangeArrowheads="1"/>
            </p:cNvSpPr>
            <p:nvPr/>
          </p:nvSpPr>
          <p:spPr bwMode="auto">
            <a:xfrm>
              <a:off x="2559050" y="5497513"/>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4" name="Rectangle 78"/>
            <p:cNvSpPr>
              <a:spLocks noChangeArrowheads="1"/>
            </p:cNvSpPr>
            <p:nvPr/>
          </p:nvSpPr>
          <p:spPr bwMode="auto">
            <a:xfrm>
              <a:off x="3905250" y="533241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3</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5" name="Rectangle 79"/>
            <p:cNvSpPr>
              <a:spLocks noChangeArrowheads="1"/>
            </p:cNvSpPr>
            <p:nvPr/>
          </p:nvSpPr>
          <p:spPr bwMode="auto">
            <a:xfrm>
              <a:off x="3822700" y="5894388"/>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6" name="Rectangle 80"/>
            <p:cNvSpPr>
              <a:spLocks noChangeArrowheads="1"/>
            </p:cNvSpPr>
            <p:nvPr/>
          </p:nvSpPr>
          <p:spPr bwMode="auto">
            <a:xfrm>
              <a:off x="4394200" y="5213350"/>
              <a:ext cx="290144" cy="3699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1</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7" name="Rectangle 81"/>
            <p:cNvSpPr>
              <a:spLocks noChangeArrowheads="1"/>
            </p:cNvSpPr>
            <p:nvPr/>
          </p:nvSpPr>
          <p:spPr bwMode="auto">
            <a:xfrm>
              <a:off x="4948238" y="5632450"/>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2</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8" name="Rectangle 82"/>
            <p:cNvSpPr>
              <a:spLocks noChangeArrowheads="1"/>
            </p:cNvSpPr>
            <p:nvPr/>
          </p:nvSpPr>
          <p:spPr bwMode="auto">
            <a:xfrm>
              <a:off x="4905375" y="4779963"/>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5</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59" name="Rectangle 83"/>
            <p:cNvSpPr>
              <a:spLocks noChangeArrowheads="1"/>
            </p:cNvSpPr>
            <p:nvPr/>
          </p:nvSpPr>
          <p:spPr bwMode="auto">
            <a:xfrm>
              <a:off x="3738563" y="4541838"/>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3</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sp>
          <p:nvSpPr>
            <p:cNvPr id="160" name="Rectangle 84"/>
            <p:cNvSpPr>
              <a:spLocks noChangeArrowheads="1"/>
            </p:cNvSpPr>
            <p:nvPr/>
          </p:nvSpPr>
          <p:spPr bwMode="auto">
            <a:xfrm>
              <a:off x="3181350" y="4117975"/>
              <a:ext cx="323850" cy="366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rPr>
                <a:t>5</a:t>
              </a:r>
              <a:endParaRPr kumimoji="0" lang="en-US" altLang="zh-CN" sz="1800" b="0" i="0" u="none" strike="noStrike" kern="0" cap="none" spc="0" normalizeH="0" baseline="0" noProof="0">
                <a:ln>
                  <a:noFill/>
                </a:ln>
                <a:solidFill>
                  <a:srgbClr val="000000"/>
                </a:solidFill>
                <a:effectLst/>
                <a:uLnTx/>
                <a:uFillTx/>
                <a:latin typeface="Comic Sans MS" panose="030F0902030302020204" pitchFamily="66" charset="0"/>
                <a:ea typeface="宋体" charset="-122"/>
              </a:endParaRPr>
            </a:p>
          </p:txBody>
        </p:sp>
      </p:grpSp>
      <p:grpSp>
        <p:nvGrpSpPr>
          <p:cNvPr id="173" name="组合 172"/>
          <p:cNvGrpSpPr/>
          <p:nvPr/>
        </p:nvGrpSpPr>
        <p:grpSpPr>
          <a:xfrm>
            <a:off x="6109201" y="4100657"/>
            <a:ext cx="4748487" cy="2329932"/>
            <a:chOff x="599017" y="2210521"/>
            <a:chExt cx="3886199" cy="1682750"/>
          </a:xfrm>
        </p:grpSpPr>
        <p:sp>
          <p:nvSpPr>
            <p:cNvPr id="174" name="Text Box 8"/>
            <p:cNvSpPr txBox="1">
              <a:spLocks noChangeArrowheads="1"/>
            </p:cNvSpPr>
            <p:nvPr/>
          </p:nvSpPr>
          <p:spPr bwMode="auto">
            <a:xfrm>
              <a:off x="1176867" y="2512146"/>
              <a:ext cx="2921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1800" b="1">
                  <a:solidFill>
                    <a:prstClr val="black"/>
                  </a:solidFill>
                </a:rPr>
                <a:t>2</a:t>
              </a:r>
              <a:endParaRPr lang="en-US" altLang="zh-CN" b="1">
                <a:solidFill>
                  <a:prstClr val="black"/>
                </a:solidFill>
                <a:latin typeface="Comic Sans MS" panose="030F0902030302020204" pitchFamily="66" charset="0"/>
              </a:endParaRPr>
            </a:p>
          </p:txBody>
        </p:sp>
        <p:sp>
          <p:nvSpPr>
            <p:cNvPr id="175" name="Text Box 9"/>
            <p:cNvSpPr txBox="1">
              <a:spLocks noChangeArrowheads="1"/>
            </p:cNvSpPr>
            <p:nvPr/>
          </p:nvSpPr>
          <p:spPr bwMode="auto">
            <a:xfrm>
              <a:off x="3208867" y="2832821"/>
              <a:ext cx="292100" cy="24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1800" b="1">
                  <a:solidFill>
                    <a:prstClr val="black"/>
                  </a:solidFill>
                </a:rPr>
                <a:t>1</a:t>
              </a:r>
              <a:endParaRPr lang="en-US" altLang="zh-CN" b="1">
                <a:solidFill>
                  <a:prstClr val="black"/>
                </a:solidFill>
                <a:latin typeface="Comic Sans MS" panose="030F0902030302020204" pitchFamily="66" charset="0"/>
              </a:endParaRPr>
            </a:p>
          </p:txBody>
        </p:sp>
        <p:sp>
          <p:nvSpPr>
            <p:cNvPr id="176" name="Text Box 10"/>
            <p:cNvSpPr txBox="1">
              <a:spLocks noChangeArrowheads="1"/>
            </p:cNvSpPr>
            <p:nvPr/>
          </p:nvSpPr>
          <p:spPr bwMode="auto">
            <a:xfrm>
              <a:off x="3731683" y="3332884"/>
              <a:ext cx="2921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1800" b="1">
                  <a:solidFill>
                    <a:prstClr val="black"/>
                  </a:solidFill>
                </a:rPr>
                <a:t>2</a:t>
              </a:r>
              <a:endParaRPr lang="en-US" altLang="zh-CN" b="1">
                <a:solidFill>
                  <a:prstClr val="black"/>
                </a:solidFill>
                <a:latin typeface="Comic Sans MS" panose="030F0902030302020204" pitchFamily="66" charset="0"/>
              </a:endParaRPr>
            </a:p>
          </p:txBody>
        </p:sp>
        <p:sp>
          <p:nvSpPr>
            <p:cNvPr id="177" name="Text Box 11"/>
            <p:cNvSpPr txBox="1">
              <a:spLocks noChangeArrowheads="1"/>
            </p:cNvSpPr>
            <p:nvPr/>
          </p:nvSpPr>
          <p:spPr bwMode="auto">
            <a:xfrm>
              <a:off x="1176867" y="3282084"/>
              <a:ext cx="292100" cy="23971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1800" b="1">
                  <a:solidFill>
                    <a:prstClr val="black"/>
                  </a:solidFill>
                </a:rPr>
                <a:t>1</a:t>
              </a:r>
              <a:endParaRPr lang="en-US" altLang="zh-CN" b="1">
                <a:solidFill>
                  <a:prstClr val="black"/>
                </a:solidFill>
                <a:latin typeface="Comic Sans MS" panose="030F0902030302020204" pitchFamily="66" charset="0"/>
              </a:endParaRPr>
            </a:p>
          </p:txBody>
        </p:sp>
        <p:sp>
          <p:nvSpPr>
            <p:cNvPr id="178" name="Text Box 12"/>
            <p:cNvSpPr txBox="1">
              <a:spLocks noChangeArrowheads="1"/>
            </p:cNvSpPr>
            <p:nvPr/>
          </p:nvSpPr>
          <p:spPr bwMode="auto">
            <a:xfrm>
              <a:off x="2455334" y="3653559"/>
              <a:ext cx="292100" cy="239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en-US" altLang="zh-CN" sz="1800" b="1">
                  <a:solidFill>
                    <a:prstClr val="black"/>
                  </a:solidFill>
                </a:rPr>
                <a:t>1</a:t>
              </a:r>
              <a:endParaRPr lang="en-US" altLang="zh-CN" b="1">
                <a:solidFill>
                  <a:prstClr val="black"/>
                </a:solidFill>
                <a:latin typeface="Comic Sans MS" panose="030F0902030302020204" pitchFamily="66" charset="0"/>
              </a:endParaRPr>
            </a:p>
          </p:txBody>
        </p:sp>
        <p:sp>
          <p:nvSpPr>
            <p:cNvPr id="179" name="Oval 13"/>
            <p:cNvSpPr>
              <a:spLocks noChangeArrowheads="1"/>
            </p:cNvSpPr>
            <p:nvPr/>
          </p:nvSpPr>
          <p:spPr bwMode="auto">
            <a:xfrm>
              <a:off x="599017" y="2753446"/>
              <a:ext cx="463551" cy="369888"/>
            </a:xfrm>
            <a:prstGeom prst="ellipse">
              <a:avLst/>
            </a:prstGeom>
            <a:solidFill>
              <a:srgbClr val="993366"/>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80" name="Text Box 14"/>
            <p:cNvSpPr txBox="1">
              <a:spLocks noChangeArrowheads="1"/>
            </p:cNvSpPr>
            <p:nvPr/>
          </p:nvSpPr>
          <p:spPr bwMode="auto">
            <a:xfrm>
              <a:off x="715433" y="2832821"/>
              <a:ext cx="287867" cy="241300"/>
            </a:xfrm>
            <a:prstGeom prst="rect">
              <a:avLst/>
            </a:prstGeom>
            <a:solidFill>
              <a:srgbClr val="993366"/>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dirty="0">
                  <a:solidFill>
                    <a:schemeClr val="bg1"/>
                  </a:solidFill>
                </a:rPr>
                <a:t>u</a:t>
              </a:r>
              <a:endParaRPr lang="en-US" altLang="zh-CN" b="1" dirty="0">
                <a:solidFill>
                  <a:schemeClr val="bg1"/>
                </a:solidFill>
                <a:latin typeface="Comic Sans MS" panose="030F0902030302020204" pitchFamily="66" charset="0"/>
              </a:endParaRPr>
            </a:p>
          </p:txBody>
        </p:sp>
        <p:sp>
          <p:nvSpPr>
            <p:cNvPr id="181" name="Oval 15"/>
            <p:cNvSpPr>
              <a:spLocks noChangeArrowheads="1"/>
            </p:cNvSpPr>
            <p:nvPr/>
          </p:nvSpPr>
          <p:spPr bwMode="auto">
            <a:xfrm>
              <a:off x="3035300" y="3444010"/>
              <a:ext cx="465667" cy="369887"/>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82" name="Text Box 16"/>
            <p:cNvSpPr txBox="1">
              <a:spLocks noChangeArrowheads="1"/>
            </p:cNvSpPr>
            <p:nvPr/>
          </p:nvSpPr>
          <p:spPr bwMode="auto">
            <a:xfrm>
              <a:off x="3151716" y="3521797"/>
              <a:ext cx="289984" cy="239713"/>
            </a:xfrm>
            <a:prstGeom prst="rect">
              <a:avLst/>
            </a:prstGeom>
            <a:solidFill>
              <a:srgbClr val="FFFF00"/>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a:solidFill>
                    <a:prstClr val="black"/>
                  </a:solidFill>
                </a:rPr>
                <a:t>y</a:t>
              </a:r>
              <a:endParaRPr lang="en-US" altLang="zh-CN" b="1">
                <a:solidFill>
                  <a:prstClr val="black"/>
                </a:solidFill>
                <a:latin typeface="Comic Sans MS" panose="030F0902030302020204" pitchFamily="66" charset="0"/>
              </a:endParaRPr>
            </a:p>
          </p:txBody>
        </p:sp>
        <p:sp>
          <p:nvSpPr>
            <p:cNvPr id="183" name="Oval 17"/>
            <p:cNvSpPr>
              <a:spLocks noChangeArrowheads="1"/>
            </p:cNvSpPr>
            <p:nvPr/>
          </p:nvSpPr>
          <p:spPr bwMode="auto">
            <a:xfrm>
              <a:off x="1699683" y="3444010"/>
              <a:ext cx="465667" cy="369887"/>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84" name="Text Box 18"/>
            <p:cNvSpPr txBox="1">
              <a:spLocks noChangeArrowheads="1"/>
            </p:cNvSpPr>
            <p:nvPr/>
          </p:nvSpPr>
          <p:spPr bwMode="auto">
            <a:xfrm>
              <a:off x="1816100" y="3521797"/>
              <a:ext cx="287867" cy="239713"/>
            </a:xfrm>
            <a:prstGeom prst="rect">
              <a:avLst/>
            </a:prstGeom>
            <a:solidFill>
              <a:srgbClr val="FFFF00"/>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a:solidFill>
                    <a:prstClr val="black"/>
                  </a:solidFill>
                </a:rPr>
                <a:t>x</a:t>
              </a:r>
              <a:endParaRPr lang="en-US" altLang="zh-CN" b="1">
                <a:solidFill>
                  <a:prstClr val="black"/>
                </a:solidFill>
                <a:latin typeface="Comic Sans MS" panose="030F0902030302020204" pitchFamily="66" charset="0"/>
              </a:endParaRPr>
            </a:p>
          </p:txBody>
        </p:sp>
        <p:sp>
          <p:nvSpPr>
            <p:cNvPr id="185" name="Oval 19"/>
            <p:cNvSpPr>
              <a:spLocks noChangeArrowheads="1"/>
            </p:cNvSpPr>
            <p:nvPr/>
          </p:nvSpPr>
          <p:spPr bwMode="auto">
            <a:xfrm>
              <a:off x="3035300" y="2210521"/>
              <a:ext cx="465667" cy="369888"/>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86" name="Text Box 20"/>
            <p:cNvSpPr txBox="1">
              <a:spLocks noChangeArrowheads="1"/>
            </p:cNvSpPr>
            <p:nvPr/>
          </p:nvSpPr>
          <p:spPr bwMode="auto">
            <a:xfrm>
              <a:off x="3151716" y="2289896"/>
              <a:ext cx="289984" cy="241300"/>
            </a:xfrm>
            <a:prstGeom prst="rect">
              <a:avLst/>
            </a:prstGeom>
            <a:solidFill>
              <a:srgbClr val="FFFF00"/>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dirty="0">
                  <a:solidFill>
                    <a:prstClr val="black"/>
                  </a:solidFill>
                </a:rPr>
                <a:t>w</a:t>
              </a:r>
              <a:endParaRPr lang="en-US" altLang="zh-CN" b="1" dirty="0">
                <a:solidFill>
                  <a:prstClr val="black"/>
                </a:solidFill>
                <a:latin typeface="Comic Sans MS" panose="030F0902030302020204" pitchFamily="66" charset="0"/>
              </a:endParaRPr>
            </a:p>
          </p:txBody>
        </p:sp>
        <p:sp>
          <p:nvSpPr>
            <p:cNvPr id="187" name="Oval 21"/>
            <p:cNvSpPr>
              <a:spLocks noChangeArrowheads="1"/>
            </p:cNvSpPr>
            <p:nvPr/>
          </p:nvSpPr>
          <p:spPr bwMode="auto">
            <a:xfrm>
              <a:off x="1699683" y="2210521"/>
              <a:ext cx="465667" cy="369888"/>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88" name="Text Box 22"/>
            <p:cNvSpPr txBox="1">
              <a:spLocks noChangeArrowheads="1"/>
            </p:cNvSpPr>
            <p:nvPr/>
          </p:nvSpPr>
          <p:spPr bwMode="auto">
            <a:xfrm>
              <a:off x="1816100" y="2289896"/>
              <a:ext cx="287867" cy="241300"/>
            </a:xfrm>
            <a:prstGeom prst="rect">
              <a:avLst/>
            </a:prstGeom>
            <a:solidFill>
              <a:srgbClr val="FFFF00"/>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dirty="0">
                  <a:solidFill>
                    <a:prstClr val="black"/>
                  </a:solidFill>
                </a:rPr>
                <a:t>v</a:t>
              </a:r>
              <a:endParaRPr lang="en-US" altLang="zh-CN" b="1" dirty="0">
                <a:solidFill>
                  <a:prstClr val="black"/>
                </a:solidFill>
                <a:latin typeface="Comic Sans MS" panose="030F0902030302020204" pitchFamily="66" charset="0"/>
              </a:endParaRPr>
            </a:p>
          </p:txBody>
        </p:sp>
        <p:sp>
          <p:nvSpPr>
            <p:cNvPr id="189" name="Oval 23"/>
            <p:cNvSpPr>
              <a:spLocks noChangeArrowheads="1"/>
            </p:cNvSpPr>
            <p:nvPr/>
          </p:nvSpPr>
          <p:spPr bwMode="auto">
            <a:xfrm>
              <a:off x="4021667" y="2832821"/>
              <a:ext cx="463549" cy="369888"/>
            </a:xfrm>
            <a:prstGeom prst="ellipse">
              <a:avLst/>
            </a:prstGeom>
            <a:solidFill>
              <a:srgbClr val="FFFF00"/>
            </a:solidFill>
            <a:ln w="19050">
              <a:solidFill>
                <a:srgbClr val="000000"/>
              </a:solidFill>
              <a:round/>
            </a:ln>
            <a:effectLst/>
            <a:extLs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a:solidFill>
                  <a:prstClr val="black"/>
                </a:solidFill>
                <a:latin typeface="Comic Sans MS" panose="030F0902030302020204" pitchFamily="66" charset="0"/>
              </a:endParaRPr>
            </a:p>
          </p:txBody>
        </p:sp>
        <p:sp>
          <p:nvSpPr>
            <p:cNvPr id="190" name="Text Box 24"/>
            <p:cNvSpPr txBox="1">
              <a:spLocks noChangeArrowheads="1"/>
            </p:cNvSpPr>
            <p:nvPr/>
          </p:nvSpPr>
          <p:spPr bwMode="auto">
            <a:xfrm>
              <a:off x="4138083" y="2912197"/>
              <a:ext cx="287867" cy="239713"/>
            </a:xfrm>
            <a:prstGeom prst="rect">
              <a:avLst/>
            </a:prstGeom>
            <a:solidFill>
              <a:srgbClr val="FFFF00"/>
            </a:solidFill>
            <a:ln>
              <a:noFill/>
            </a:ln>
            <a:effectLst/>
            <a:extLst>
              <a:ext uri="{91240B29-F687-4F45-9708-019B960494DF}">
                <a14:hiddenLine xmlns:a14="http://schemas.microsoft.com/office/drawing/2010/main" w="19050">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lnSpc>
                  <a:spcPct val="80000"/>
                </a:lnSpc>
                <a:spcBef>
                  <a:spcPct val="0"/>
                </a:spcBef>
                <a:buClrTx/>
                <a:buSzTx/>
                <a:buFontTx/>
                <a:buNone/>
              </a:pPr>
              <a:r>
                <a:rPr lang="en-US" altLang="zh-CN" sz="2400" b="1">
                  <a:solidFill>
                    <a:prstClr val="black"/>
                  </a:solidFill>
                </a:rPr>
                <a:t>z</a:t>
              </a:r>
              <a:endParaRPr lang="en-US" altLang="zh-CN" b="1">
                <a:solidFill>
                  <a:prstClr val="black"/>
                </a:solidFill>
                <a:latin typeface="Comic Sans MS" panose="030F0902030302020204" pitchFamily="66" charset="0"/>
              </a:endParaRPr>
            </a:p>
          </p:txBody>
        </p:sp>
        <p:sp>
          <p:nvSpPr>
            <p:cNvPr id="191" name="Line 25"/>
            <p:cNvSpPr>
              <a:spLocks noChangeShapeType="1"/>
            </p:cNvSpPr>
            <p:nvPr/>
          </p:nvSpPr>
          <p:spPr bwMode="auto">
            <a:xfrm>
              <a:off x="3268133" y="2580409"/>
              <a:ext cx="0" cy="86360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800">
                <a:solidFill>
                  <a:prstClr val="black"/>
                </a:solidFill>
              </a:endParaRPr>
            </a:p>
          </p:txBody>
        </p:sp>
        <p:sp>
          <p:nvSpPr>
            <p:cNvPr id="192" name="Line 26"/>
            <p:cNvSpPr>
              <a:spLocks noChangeShapeType="1"/>
            </p:cNvSpPr>
            <p:nvPr/>
          </p:nvSpPr>
          <p:spPr bwMode="auto">
            <a:xfrm>
              <a:off x="2165350" y="3653559"/>
              <a:ext cx="869951" cy="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800">
                <a:solidFill>
                  <a:prstClr val="black"/>
                </a:solidFill>
              </a:endParaRPr>
            </a:p>
          </p:txBody>
        </p:sp>
        <p:sp>
          <p:nvSpPr>
            <p:cNvPr id="193" name="Line 27"/>
            <p:cNvSpPr>
              <a:spLocks noChangeShapeType="1"/>
            </p:cNvSpPr>
            <p:nvPr/>
          </p:nvSpPr>
          <p:spPr bwMode="auto">
            <a:xfrm>
              <a:off x="1699683" y="2481984"/>
              <a:ext cx="0" cy="0"/>
            </a:xfrm>
            <a:prstGeom prst="line">
              <a:avLst/>
            </a:prstGeom>
            <a:noFill/>
            <a:ln w="9525">
              <a:solidFill>
                <a:srgbClr val="000000"/>
              </a:solidFill>
              <a:round/>
            </a:ln>
            <a:extLst>
              <a:ext uri="{909E8E84-426E-40DD-AFC4-6F175D3DCCD1}">
                <a14:hiddenFill xmlns:a14="http://schemas.microsoft.com/office/drawing/2010/main">
                  <a:noFill/>
                </a14:hiddenFill>
              </a:ext>
            </a:extLst>
          </p:spPr>
          <p:txBody>
            <a:bodyPr/>
            <a:lstStyle/>
            <a:p>
              <a:endParaRPr lang="zh-CN" altLang="en-US" sz="2800">
                <a:solidFill>
                  <a:prstClr val="black"/>
                </a:solidFill>
              </a:endParaRPr>
            </a:p>
          </p:txBody>
        </p:sp>
        <p:sp>
          <p:nvSpPr>
            <p:cNvPr id="194" name="Line 28"/>
            <p:cNvSpPr>
              <a:spLocks noChangeShapeType="1"/>
            </p:cNvSpPr>
            <p:nvPr/>
          </p:nvSpPr>
          <p:spPr bwMode="auto">
            <a:xfrm flipH="1">
              <a:off x="1060450" y="2483571"/>
              <a:ext cx="637117" cy="400050"/>
            </a:xfrm>
            <a:prstGeom prst="line">
              <a:avLst/>
            </a:prstGeom>
            <a:noFill/>
            <a:ln w="19050">
              <a:solidFill>
                <a:srgbClr val="000000"/>
              </a:solidFill>
              <a:round/>
            </a:ln>
            <a:extLst>
              <a:ext uri="{909E8E84-426E-40DD-AFC4-6F175D3DCCD1}">
                <a14:hiddenFill xmlns:a14="http://schemas.microsoft.com/office/drawing/2010/main">
                  <a:noFill/>
                </a14:hiddenFill>
              </a:ext>
            </a:extLst>
          </p:spPr>
          <p:txBody>
            <a:bodyPr/>
            <a:lstStyle/>
            <a:p>
              <a:endParaRPr lang="zh-CN" altLang="en-US" sz="2800">
                <a:solidFill>
                  <a:prstClr val="black"/>
                </a:solidFill>
              </a:endParaRPr>
            </a:p>
          </p:txBody>
        </p:sp>
        <p:sp>
          <p:nvSpPr>
            <p:cNvPr id="195" name="Line 29"/>
            <p:cNvSpPr>
              <a:spLocks noChangeShapeType="1"/>
            </p:cNvSpPr>
            <p:nvPr/>
          </p:nvSpPr>
          <p:spPr bwMode="auto">
            <a:xfrm flipH="1">
              <a:off x="3500967" y="3172546"/>
              <a:ext cx="637116" cy="400050"/>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800">
                <a:solidFill>
                  <a:prstClr val="black"/>
                </a:solidFill>
              </a:endParaRPr>
            </a:p>
          </p:txBody>
        </p:sp>
        <p:sp>
          <p:nvSpPr>
            <p:cNvPr id="196" name="Line 30"/>
            <p:cNvSpPr>
              <a:spLocks noChangeShapeType="1"/>
            </p:cNvSpPr>
            <p:nvPr/>
          </p:nvSpPr>
          <p:spPr bwMode="auto">
            <a:xfrm>
              <a:off x="1003301" y="3074122"/>
              <a:ext cx="696383" cy="498475"/>
            </a:xfrm>
            <a:prstGeom prst="line">
              <a:avLst/>
            </a:prstGeom>
            <a:noFill/>
            <a:ln w="19050">
              <a:solidFill>
                <a:srgbClr val="0000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lstStyle/>
            <a:p>
              <a:endParaRPr lang="zh-CN" altLang="en-US" sz="2800">
                <a:solidFill>
                  <a:prstClr val="black"/>
                </a:solidFill>
              </a:endParaRPr>
            </a:p>
          </p:txBody>
        </p:sp>
      </p:grpSp>
    </p:spTree>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2084790" y="2158533"/>
            <a:ext cx="5613721" cy="717630"/>
          </a:xfrm>
          <a:prstGeom prst="rect">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0963" name="Rectangle 2"/>
          <p:cNvSpPr>
            <a:spLocks noGrp="1" noChangeArrowheads="1"/>
          </p:cNvSpPr>
          <p:nvPr>
            <p:ph type="title" idx="4294967295"/>
          </p:nvPr>
        </p:nvSpPr>
        <p:spPr>
          <a:xfrm>
            <a:off x="-1" y="471666"/>
            <a:ext cx="12019547" cy="1143000"/>
          </a:xfrm>
          <a:prstGeom prst="rect">
            <a:avLst/>
          </a:prstGeom>
        </p:spPr>
        <p:txBody>
          <a:bodyPr/>
          <a:lstStyle/>
          <a:p>
            <a:pPr algn="ctr"/>
            <a:r>
              <a:rPr lang="zh-CN" altLang="en-US" dirty="0"/>
              <a:t>距离向量路由算法</a:t>
            </a:r>
            <a:r>
              <a:rPr lang="en-US" altLang="zh-CN" dirty="0"/>
              <a:t>DV</a:t>
            </a:r>
            <a:endParaRPr lang="zh-CN" altLang="en-US" dirty="0"/>
          </a:p>
        </p:txBody>
      </p:sp>
      <p:sp>
        <p:nvSpPr>
          <p:cNvPr id="1087491" name="Rectangle 3"/>
          <p:cNvSpPr>
            <a:spLocks noGrp="1" noChangeArrowheads="1"/>
          </p:cNvSpPr>
          <p:nvPr>
            <p:ph type="body" idx="4294967295"/>
          </p:nvPr>
        </p:nvSpPr>
        <p:spPr>
          <a:xfrm>
            <a:off x="63335" y="1131588"/>
            <a:ext cx="11869947" cy="4922114"/>
          </a:xfrm>
          <a:prstGeom prst="rect">
            <a:avLst/>
          </a:prstGeom>
        </p:spPr>
        <p:txBody>
          <a:bodyPr/>
          <a:lstStyle/>
          <a:p>
            <a:pPr>
              <a:lnSpc>
                <a:spcPct val="115000"/>
              </a:lnSpc>
              <a:buNone/>
            </a:pPr>
            <a:r>
              <a:rPr lang="en-US" altLang="zh-CN" sz="2400" dirty="0">
                <a:latin typeface="+mn-ea"/>
              </a:rPr>
              <a:t>Bellman-Ford</a:t>
            </a:r>
            <a:r>
              <a:rPr lang="zh-CN" altLang="en-US" sz="2400" dirty="0">
                <a:latin typeface="+mn-ea"/>
              </a:rPr>
              <a:t>方程</a:t>
            </a:r>
            <a:r>
              <a:rPr lang="en-US" altLang="zh-CN" sz="2400" dirty="0" smtClean="0">
                <a:latin typeface="+mn-ea"/>
              </a:rPr>
              <a:t>:</a:t>
            </a:r>
            <a:br>
              <a:rPr lang="en-US" altLang="zh-CN" sz="2400" dirty="0" smtClean="0">
                <a:latin typeface="+mn-ea"/>
              </a:rPr>
            </a:br>
            <a:r>
              <a:rPr lang="en-US" altLang="zh-CN" sz="2400" dirty="0" smtClean="0">
                <a:latin typeface="+mn-ea"/>
              </a:rPr>
              <a:t>  </a:t>
            </a:r>
            <a:r>
              <a:rPr lang="zh-CN" altLang="en-US" sz="2400" dirty="0" smtClean="0">
                <a:latin typeface="+mn-ea"/>
              </a:rPr>
              <a:t>令</a:t>
            </a:r>
            <a:r>
              <a:rPr lang="en-US" altLang="zh-CN" sz="2400" dirty="0" smtClean="0">
                <a:solidFill>
                  <a:srgbClr val="FF3300"/>
                </a:solidFill>
                <a:latin typeface="+mn-ea"/>
              </a:rPr>
              <a:t>d</a:t>
            </a:r>
            <a:r>
              <a:rPr lang="en-US" altLang="zh-CN" sz="2400" baseline="-25000" dirty="0" smtClean="0">
                <a:solidFill>
                  <a:srgbClr val="FF3300"/>
                </a:solidFill>
                <a:latin typeface="+mn-ea"/>
              </a:rPr>
              <a:t>x</a:t>
            </a:r>
            <a:r>
              <a:rPr lang="en-US" altLang="zh-CN" sz="2400" dirty="0" smtClean="0">
                <a:solidFill>
                  <a:srgbClr val="FF3300"/>
                </a:solidFill>
                <a:latin typeface="+mn-ea"/>
              </a:rPr>
              <a:t>(y</a:t>
            </a:r>
            <a:r>
              <a:rPr lang="en-US" altLang="zh-CN" sz="2400" dirty="0">
                <a:solidFill>
                  <a:srgbClr val="FF3300"/>
                </a:solidFill>
                <a:latin typeface="+mn-ea"/>
              </a:rPr>
              <a:t>)</a:t>
            </a:r>
            <a:r>
              <a:rPr lang="zh-CN" altLang="en-US" sz="2400" dirty="0">
                <a:solidFill>
                  <a:srgbClr val="FF3300"/>
                </a:solidFill>
                <a:latin typeface="+mn-ea"/>
              </a:rPr>
              <a:t>：</a:t>
            </a:r>
            <a:r>
              <a:rPr lang="zh-CN" altLang="en-US" sz="2400" dirty="0">
                <a:latin typeface="+mn-ea"/>
              </a:rPr>
              <a:t>节点</a:t>
            </a:r>
            <a:r>
              <a:rPr lang="en-US" altLang="zh-CN" sz="2400" dirty="0">
                <a:solidFill>
                  <a:srgbClr val="FF0066"/>
                </a:solidFill>
                <a:latin typeface="+mn-ea"/>
              </a:rPr>
              <a:t>x</a:t>
            </a:r>
            <a:r>
              <a:rPr lang="zh-CN" altLang="en-US" sz="2400" dirty="0">
                <a:latin typeface="+mn-ea"/>
              </a:rPr>
              <a:t>到节点</a:t>
            </a:r>
            <a:r>
              <a:rPr lang="en-US" altLang="zh-CN" sz="2400" dirty="0">
                <a:solidFill>
                  <a:srgbClr val="FF0066"/>
                </a:solidFill>
                <a:latin typeface="+mn-ea"/>
              </a:rPr>
              <a:t>y</a:t>
            </a:r>
            <a:r>
              <a:rPr lang="zh-CN" altLang="en-US" sz="2400" dirty="0">
                <a:latin typeface="+mn-ea"/>
              </a:rPr>
              <a:t>的最低费用路径的费用</a:t>
            </a:r>
            <a:r>
              <a:rPr lang="zh-CN" altLang="en-US" sz="2400" dirty="0" smtClean="0">
                <a:latin typeface="+mn-ea"/>
              </a:rPr>
              <a:t>。</a:t>
            </a:r>
            <a:endParaRPr lang="en-US" altLang="zh-CN" sz="2400" dirty="0" smtClean="0">
              <a:latin typeface="+mn-ea"/>
            </a:endParaRPr>
          </a:p>
          <a:p>
            <a:pPr>
              <a:lnSpc>
                <a:spcPct val="115000"/>
              </a:lnSpc>
              <a:buNone/>
            </a:pPr>
            <a:r>
              <a:rPr lang="en-US" altLang="zh-CN" dirty="0">
                <a:latin typeface="+mn-ea"/>
              </a:rPr>
              <a:t> </a:t>
            </a:r>
            <a:r>
              <a:rPr lang="en-US" altLang="zh-CN" dirty="0" smtClean="0">
                <a:latin typeface="+mn-ea"/>
              </a:rPr>
              <a:t>                     d</a:t>
            </a:r>
            <a:r>
              <a:rPr lang="en-US" altLang="zh-CN" baseline="-25000" dirty="0" smtClean="0">
                <a:solidFill>
                  <a:srgbClr val="FF3300"/>
                </a:solidFill>
                <a:latin typeface="+mn-ea"/>
              </a:rPr>
              <a:t>x</a:t>
            </a:r>
            <a:r>
              <a:rPr lang="en-US" altLang="zh-CN" dirty="0" smtClean="0">
                <a:latin typeface="+mn-ea"/>
              </a:rPr>
              <a:t>(y</a:t>
            </a:r>
            <a:r>
              <a:rPr lang="en-US" altLang="zh-CN" dirty="0">
                <a:latin typeface="+mn-ea"/>
              </a:rPr>
              <a:t>) = min</a:t>
            </a:r>
            <a:r>
              <a:rPr lang="en-US" altLang="zh-CN" baseline="-25000" dirty="0">
                <a:solidFill>
                  <a:srgbClr val="FF3300"/>
                </a:solidFill>
                <a:latin typeface="+mn-ea"/>
              </a:rPr>
              <a:t>v</a:t>
            </a:r>
            <a:r>
              <a:rPr lang="en-US" altLang="zh-CN" dirty="0">
                <a:latin typeface="+mn-ea"/>
              </a:rPr>
              <a:t>{c(</a:t>
            </a:r>
            <a:r>
              <a:rPr lang="en-US" altLang="zh-CN" dirty="0" err="1">
                <a:latin typeface="+mn-ea"/>
              </a:rPr>
              <a:t>x,</a:t>
            </a:r>
            <a:r>
              <a:rPr lang="en-US" altLang="zh-CN" dirty="0" err="1">
                <a:solidFill>
                  <a:srgbClr val="FF0066"/>
                </a:solidFill>
                <a:latin typeface="+mn-ea"/>
              </a:rPr>
              <a:t>v</a:t>
            </a:r>
            <a:r>
              <a:rPr lang="en-US" altLang="zh-CN" dirty="0">
                <a:latin typeface="+mn-ea"/>
              </a:rPr>
              <a:t>)+ d</a:t>
            </a:r>
            <a:r>
              <a:rPr lang="en-US" altLang="zh-CN" baseline="-25000" dirty="0">
                <a:solidFill>
                  <a:srgbClr val="FF3300"/>
                </a:solidFill>
                <a:latin typeface="+mn-ea"/>
              </a:rPr>
              <a:t>v</a:t>
            </a:r>
            <a:r>
              <a:rPr lang="en-US" altLang="zh-CN" dirty="0">
                <a:latin typeface="+mn-ea"/>
              </a:rPr>
              <a:t>(y)}</a:t>
            </a:r>
            <a:endParaRPr lang="en-US" altLang="zh-CN" dirty="0">
              <a:solidFill>
                <a:srgbClr val="FF3300"/>
              </a:solidFill>
              <a:latin typeface="+mn-ea"/>
            </a:endParaRPr>
          </a:p>
          <a:p>
            <a:endParaRPr lang="zh-CN" altLang="en-US" dirty="0"/>
          </a:p>
          <a:p>
            <a:pPr marL="0" indent="0">
              <a:buNone/>
            </a:pPr>
            <a:r>
              <a:rPr lang="zh-CN" altLang="en-US" sz="2000" dirty="0" smtClean="0"/>
              <a:t>                                                                                      </a:t>
            </a:r>
            <a:r>
              <a:rPr lang="zh-CN" altLang="en-US" sz="2400" dirty="0" smtClean="0"/>
              <a:t>从</a:t>
            </a:r>
            <a:r>
              <a:rPr lang="zh-CN" altLang="en-US" sz="2400" dirty="0"/>
              <a:t>邻居</a:t>
            </a:r>
            <a:r>
              <a:rPr lang="en-US" altLang="zh-CN" sz="2400" b="1" dirty="0"/>
              <a:t>v</a:t>
            </a:r>
            <a:r>
              <a:rPr lang="zh-CN" altLang="en-US" sz="2400" dirty="0"/>
              <a:t>到达目的</a:t>
            </a:r>
            <a:r>
              <a:rPr lang="en-US" altLang="zh-CN" sz="2400" b="1" dirty="0"/>
              <a:t>y</a:t>
            </a:r>
            <a:r>
              <a:rPr lang="zh-CN" altLang="en-US" sz="2400" dirty="0"/>
              <a:t>的费用（距离） </a:t>
            </a:r>
            <a:endParaRPr lang="en-US" altLang="zh-CN" sz="2400" dirty="0" smtClean="0"/>
          </a:p>
          <a:p>
            <a:pPr marL="0" indent="0">
              <a:buNone/>
            </a:pPr>
            <a:r>
              <a:rPr lang="en-US" altLang="zh-CN" sz="2400" b="1" dirty="0" smtClean="0">
                <a:latin typeface="+mn-ea"/>
              </a:rPr>
              <a:t>                                                    x</a:t>
            </a:r>
            <a:r>
              <a:rPr lang="zh-CN" altLang="en-US" sz="2400" dirty="0">
                <a:latin typeface="+mn-ea"/>
              </a:rPr>
              <a:t>到邻居</a:t>
            </a:r>
            <a:r>
              <a:rPr lang="en-US" altLang="zh-CN" sz="2400" b="1" dirty="0">
                <a:latin typeface="+mn-ea"/>
              </a:rPr>
              <a:t>v</a:t>
            </a:r>
            <a:r>
              <a:rPr lang="zh-CN" altLang="en-US" sz="2400" dirty="0">
                <a:latin typeface="+mn-ea"/>
              </a:rPr>
              <a:t>的费用 </a:t>
            </a:r>
            <a:endParaRPr lang="en-US" altLang="zh-CN" sz="2400" dirty="0" smtClean="0">
              <a:solidFill>
                <a:srgbClr val="FF0000"/>
              </a:solidFill>
              <a:latin typeface="+mn-ea"/>
            </a:endParaRPr>
          </a:p>
          <a:p>
            <a:pPr marL="0" indent="0">
              <a:buNone/>
            </a:pPr>
            <a:r>
              <a:rPr lang="zh-CN" altLang="en-US" sz="2400" dirty="0" smtClean="0"/>
              <a:t>                                             在</a:t>
            </a:r>
            <a:r>
              <a:rPr lang="en-US" altLang="zh-CN" sz="2400" b="1" dirty="0"/>
              <a:t>x</a:t>
            </a:r>
            <a:r>
              <a:rPr lang="zh-CN" altLang="en-US" sz="2400" dirty="0"/>
              <a:t>的所有邻居</a:t>
            </a:r>
            <a:r>
              <a:rPr lang="en-US" altLang="zh-CN" sz="2400" b="1" dirty="0"/>
              <a:t>v</a:t>
            </a:r>
            <a:r>
              <a:rPr lang="zh-CN" altLang="en-US" sz="2400" dirty="0"/>
              <a:t>中取最小值 </a:t>
            </a:r>
            <a:r>
              <a:rPr lang="zh-CN" altLang="en-US" sz="2400" dirty="0" smtClean="0">
                <a:latin typeface="+mn-ea"/>
              </a:rPr>
              <a:t>。</a:t>
            </a:r>
            <a:endParaRPr lang="en-US" altLang="zh-CN" sz="2400" dirty="0" smtClean="0">
              <a:latin typeface="+mn-ea"/>
            </a:endParaRPr>
          </a:p>
          <a:p>
            <a:pPr marL="0" indent="0">
              <a:buNone/>
            </a:pPr>
            <a:endParaRPr lang="en-US" altLang="zh-CN" sz="2400" dirty="0">
              <a:latin typeface="+mn-ea"/>
            </a:endParaRPr>
          </a:p>
          <a:p>
            <a:pPr marL="0" indent="0">
              <a:buNone/>
            </a:pPr>
            <a:r>
              <a:rPr lang="en-US" altLang="zh-CN" sz="2400" dirty="0" smtClean="0">
                <a:latin typeface="+mn-ea"/>
              </a:rPr>
              <a:t>                             </a:t>
            </a:r>
            <a:r>
              <a:rPr lang="en-US" altLang="zh-CN" sz="2400" dirty="0" err="1" smtClean="0">
                <a:latin typeface="+mn-ea"/>
              </a:rPr>
              <a:t>D</a:t>
            </a:r>
            <a:r>
              <a:rPr lang="en-US" altLang="zh-CN" sz="2400" baseline="-25000" dirty="0" err="1" smtClean="0">
                <a:solidFill>
                  <a:srgbClr val="FF3300"/>
                </a:solidFill>
                <a:latin typeface="+mn-ea"/>
              </a:rPr>
              <a:t>x</a:t>
            </a:r>
            <a:r>
              <a:rPr lang="en-US" altLang="zh-CN" sz="2400" dirty="0" smtClean="0">
                <a:latin typeface="+mn-ea"/>
              </a:rPr>
              <a:t>(y) = </a:t>
            </a:r>
            <a:r>
              <a:rPr lang="en-US" altLang="zh-CN" sz="2400" dirty="0" err="1" smtClean="0">
                <a:latin typeface="+mn-ea"/>
              </a:rPr>
              <a:t>min</a:t>
            </a:r>
            <a:r>
              <a:rPr lang="en-US" altLang="zh-CN" sz="2400" baseline="-25000" dirty="0" err="1" smtClean="0">
                <a:solidFill>
                  <a:srgbClr val="FF3300"/>
                </a:solidFill>
                <a:latin typeface="+mn-ea"/>
              </a:rPr>
              <a:t>v</a:t>
            </a:r>
            <a:r>
              <a:rPr lang="en-US" altLang="zh-CN" sz="2400" dirty="0" smtClean="0">
                <a:latin typeface="+mn-ea"/>
              </a:rPr>
              <a:t>{c(</a:t>
            </a:r>
            <a:r>
              <a:rPr lang="en-US" altLang="zh-CN" sz="2400" dirty="0" err="1" smtClean="0">
                <a:latin typeface="+mn-ea"/>
              </a:rPr>
              <a:t>x,</a:t>
            </a:r>
            <a:r>
              <a:rPr lang="en-US" altLang="zh-CN" sz="2400" dirty="0" err="1" smtClean="0">
                <a:solidFill>
                  <a:srgbClr val="FF0066"/>
                </a:solidFill>
                <a:latin typeface="+mn-ea"/>
              </a:rPr>
              <a:t>v</a:t>
            </a:r>
            <a:r>
              <a:rPr lang="en-US" altLang="zh-CN" sz="2400" dirty="0" smtClean="0">
                <a:latin typeface="+mn-ea"/>
              </a:rPr>
              <a:t>)+ </a:t>
            </a:r>
            <a:r>
              <a:rPr lang="en-US" altLang="zh-CN" sz="2400" dirty="0" err="1" smtClean="0">
                <a:latin typeface="+mn-ea"/>
              </a:rPr>
              <a:t>D</a:t>
            </a:r>
            <a:r>
              <a:rPr lang="en-US" altLang="zh-CN" sz="2400" baseline="-25000" dirty="0" err="1" smtClean="0">
                <a:solidFill>
                  <a:srgbClr val="FF3300"/>
                </a:solidFill>
                <a:latin typeface="+mn-ea"/>
              </a:rPr>
              <a:t>v</a:t>
            </a:r>
            <a:r>
              <a:rPr lang="en-US" altLang="zh-CN" sz="2400" dirty="0" smtClean="0">
                <a:latin typeface="+mn-ea"/>
              </a:rPr>
              <a:t>(y)}</a:t>
            </a:r>
            <a:endParaRPr lang="en-US" altLang="zh-CN" sz="2400" dirty="0" smtClean="0">
              <a:latin typeface="+mn-ea"/>
            </a:endParaRPr>
          </a:p>
          <a:p>
            <a:pPr marL="0" indent="0">
              <a:buNone/>
            </a:pPr>
            <a:r>
              <a:rPr lang="zh-CN" altLang="en-US" sz="2400" dirty="0" smtClean="0">
                <a:latin typeface="+mn-ea"/>
              </a:rPr>
              <a:t>                                             </a:t>
            </a:r>
            <a:r>
              <a:rPr lang="en-US" altLang="zh-CN" sz="2400" dirty="0" smtClean="0">
                <a:latin typeface="+mn-ea"/>
              </a:rPr>
              <a:t>                     </a:t>
            </a:r>
            <a:r>
              <a:rPr lang="zh-CN" altLang="en-US" sz="2400" dirty="0" smtClean="0">
                <a:latin typeface="+mn-ea"/>
              </a:rPr>
              <a:t>从节点</a:t>
            </a:r>
            <a:r>
              <a:rPr lang="en-US" altLang="zh-CN" sz="2400" dirty="0" smtClean="0">
                <a:latin typeface="+mn-ea"/>
              </a:rPr>
              <a:t>v</a:t>
            </a:r>
            <a:r>
              <a:rPr lang="zh-CN" altLang="en-US" sz="2400" dirty="0" smtClean="0">
                <a:latin typeface="+mn-ea"/>
              </a:rPr>
              <a:t>到</a:t>
            </a:r>
            <a:r>
              <a:rPr lang="zh-CN" altLang="en-US" sz="2400" dirty="0">
                <a:latin typeface="+mn-ea"/>
              </a:rPr>
              <a:t>节点</a:t>
            </a:r>
            <a:r>
              <a:rPr lang="en-US" altLang="zh-CN" sz="2400" dirty="0">
                <a:latin typeface="+mn-ea"/>
              </a:rPr>
              <a:t>y</a:t>
            </a:r>
            <a:r>
              <a:rPr lang="zh-CN" altLang="en-US" sz="2400" dirty="0">
                <a:latin typeface="+mn-ea"/>
              </a:rPr>
              <a:t>的</a:t>
            </a:r>
            <a:r>
              <a:rPr lang="zh-CN" altLang="en-US" sz="2400" b="1" dirty="0">
                <a:latin typeface="+mn-ea"/>
              </a:rPr>
              <a:t>最小费用</a:t>
            </a:r>
            <a:r>
              <a:rPr lang="zh-CN" altLang="en-US" sz="2400" b="1" dirty="0" smtClean="0">
                <a:latin typeface="+mn-ea"/>
              </a:rPr>
              <a:t>估计</a:t>
            </a:r>
            <a:endParaRPr lang="en-US" altLang="zh-CN" sz="2400" b="1" dirty="0" smtClean="0">
              <a:latin typeface="+mn-ea"/>
            </a:endParaRPr>
          </a:p>
          <a:p>
            <a:pPr marL="0" indent="0">
              <a:buNone/>
            </a:pPr>
            <a:r>
              <a:rPr lang="en-US" altLang="zh-CN" sz="2400" dirty="0" smtClean="0">
                <a:latin typeface="+mn-ea"/>
              </a:rPr>
              <a:t>			</a:t>
            </a:r>
            <a:r>
              <a:rPr lang="zh-CN" altLang="en-US" sz="2400" dirty="0" smtClean="0">
                <a:latin typeface="+mn-ea"/>
              </a:rPr>
              <a:t>从节点</a:t>
            </a:r>
            <a:r>
              <a:rPr lang="en-US" altLang="zh-CN" sz="2400" dirty="0" smtClean="0">
                <a:latin typeface="+mn-ea"/>
              </a:rPr>
              <a:t>x</a:t>
            </a:r>
            <a:r>
              <a:rPr lang="zh-CN" altLang="en-US" sz="2400" dirty="0" smtClean="0">
                <a:latin typeface="+mn-ea"/>
              </a:rPr>
              <a:t>到</a:t>
            </a:r>
            <a:r>
              <a:rPr lang="zh-CN" altLang="en-US" sz="2400" dirty="0">
                <a:latin typeface="+mn-ea"/>
              </a:rPr>
              <a:t>节点</a:t>
            </a:r>
            <a:r>
              <a:rPr lang="en-US" altLang="zh-CN" sz="2400" dirty="0">
                <a:latin typeface="+mn-ea"/>
              </a:rPr>
              <a:t>y</a:t>
            </a:r>
            <a:r>
              <a:rPr lang="zh-CN" altLang="en-US" sz="2400" dirty="0">
                <a:latin typeface="+mn-ea"/>
              </a:rPr>
              <a:t>的</a:t>
            </a:r>
            <a:r>
              <a:rPr lang="zh-CN" altLang="en-US" sz="2400" b="1" dirty="0">
                <a:latin typeface="+mn-ea"/>
              </a:rPr>
              <a:t>最小费用</a:t>
            </a:r>
            <a:r>
              <a:rPr lang="zh-CN" altLang="en-US" sz="2400" b="1" dirty="0" smtClean="0">
                <a:latin typeface="+mn-ea"/>
              </a:rPr>
              <a:t>估计</a:t>
            </a:r>
            <a:endParaRPr lang="zh-CN" altLang="en-US" sz="2400" dirty="0">
              <a:latin typeface="+mn-ea"/>
            </a:endParaRPr>
          </a:p>
        </p:txBody>
      </p:sp>
      <p:cxnSp>
        <p:nvCxnSpPr>
          <p:cNvPr id="20" name="直接连接符 19"/>
          <p:cNvCxnSpPr/>
          <p:nvPr/>
        </p:nvCxnSpPr>
        <p:spPr>
          <a:xfrm>
            <a:off x="6009772" y="2876163"/>
            <a:ext cx="0" cy="660665"/>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2" name="直接连接符 21"/>
          <p:cNvCxnSpPr/>
          <p:nvPr/>
        </p:nvCxnSpPr>
        <p:spPr>
          <a:xfrm>
            <a:off x="4727275" y="2743198"/>
            <a:ext cx="17253" cy="1362973"/>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4" name="直接连接符 23"/>
          <p:cNvCxnSpPr/>
          <p:nvPr/>
        </p:nvCxnSpPr>
        <p:spPr>
          <a:xfrm>
            <a:off x="3916392" y="2743198"/>
            <a:ext cx="0" cy="1587260"/>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直接连接符 25"/>
          <p:cNvCxnSpPr>
            <a:endCxn id="1087491" idx="2"/>
          </p:cNvCxnSpPr>
          <p:nvPr/>
        </p:nvCxnSpPr>
        <p:spPr>
          <a:xfrm>
            <a:off x="5998308" y="5607170"/>
            <a:ext cx="1" cy="446532"/>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48" name="Group 4"/>
          <p:cNvGrpSpPr/>
          <p:nvPr/>
        </p:nvGrpSpPr>
        <p:grpSpPr bwMode="auto">
          <a:xfrm>
            <a:off x="7658251" y="902715"/>
            <a:ext cx="4711522" cy="2303780"/>
            <a:chOff x="3162" y="1071"/>
            <a:chExt cx="2250" cy="1409"/>
          </a:xfrm>
        </p:grpSpPr>
        <p:sp>
          <p:nvSpPr>
            <p:cNvPr id="49" name="Freeform 5"/>
            <p:cNvSpPr/>
            <p:nvPr/>
          </p:nvSpPr>
          <p:spPr bwMode="auto">
            <a:xfrm>
              <a:off x="3162" y="1071"/>
              <a:ext cx="2250" cy="1409"/>
            </a:xfrm>
            <a:custGeom>
              <a:avLst/>
              <a:gdLst>
                <a:gd name="T0" fmla="*/ 0 w 2250"/>
                <a:gd name="T1" fmla="*/ 624 h 1409"/>
                <a:gd name="T2" fmla="*/ 219 w 2250"/>
                <a:gd name="T3" fmla="*/ 321 h 1409"/>
                <a:gd name="T4" fmla="*/ 529 w 2250"/>
                <a:gd name="T5" fmla="*/ 35 h 1409"/>
                <a:gd name="T6" fmla="*/ 1551 w 2250"/>
                <a:gd name="T7" fmla="*/ 111 h 1409"/>
                <a:gd name="T8" fmla="*/ 1968 w 2250"/>
                <a:gd name="T9" fmla="*/ 483 h 1409"/>
                <a:gd name="T10" fmla="*/ 2199 w 2250"/>
                <a:gd name="T11" fmla="*/ 906 h 1409"/>
                <a:gd name="T12" fmla="*/ 1659 w 2250"/>
                <a:gd name="T13" fmla="*/ 1314 h 1409"/>
                <a:gd name="T14" fmla="*/ 993 w 2250"/>
                <a:gd name="T15" fmla="*/ 1386 h 1409"/>
                <a:gd name="T16" fmla="*/ 465 w 2250"/>
                <a:gd name="T17" fmla="*/ 1356 h 1409"/>
                <a:gd name="T18" fmla="*/ 102 w 2250"/>
                <a:gd name="T19" fmla="*/ 1068 h 1409"/>
                <a:gd name="T20" fmla="*/ 0 w 2250"/>
                <a:gd name="T21" fmla="*/ 624 h 140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2250" h="1409">
                  <a:moveTo>
                    <a:pt x="0" y="624"/>
                  </a:moveTo>
                  <a:cubicBezTo>
                    <a:pt x="5" y="506"/>
                    <a:pt x="131" y="419"/>
                    <a:pt x="219" y="321"/>
                  </a:cubicBezTo>
                  <a:cubicBezTo>
                    <a:pt x="307" y="223"/>
                    <a:pt x="307" y="70"/>
                    <a:pt x="529" y="35"/>
                  </a:cubicBezTo>
                  <a:cubicBezTo>
                    <a:pt x="751" y="0"/>
                    <a:pt x="1311" y="36"/>
                    <a:pt x="1551" y="111"/>
                  </a:cubicBezTo>
                  <a:cubicBezTo>
                    <a:pt x="1791" y="186"/>
                    <a:pt x="1860" y="351"/>
                    <a:pt x="1968" y="483"/>
                  </a:cubicBezTo>
                  <a:cubicBezTo>
                    <a:pt x="2076" y="615"/>
                    <a:pt x="2250" y="767"/>
                    <a:pt x="2199" y="906"/>
                  </a:cubicBezTo>
                  <a:cubicBezTo>
                    <a:pt x="2148" y="1045"/>
                    <a:pt x="1860" y="1234"/>
                    <a:pt x="1659" y="1314"/>
                  </a:cubicBezTo>
                  <a:cubicBezTo>
                    <a:pt x="1458" y="1394"/>
                    <a:pt x="1192" y="1379"/>
                    <a:pt x="993" y="1386"/>
                  </a:cubicBezTo>
                  <a:cubicBezTo>
                    <a:pt x="794" y="1393"/>
                    <a:pt x="613" y="1409"/>
                    <a:pt x="465" y="1356"/>
                  </a:cubicBezTo>
                  <a:cubicBezTo>
                    <a:pt x="317" y="1303"/>
                    <a:pt x="180" y="1190"/>
                    <a:pt x="102" y="1068"/>
                  </a:cubicBezTo>
                  <a:cubicBezTo>
                    <a:pt x="24" y="946"/>
                    <a:pt x="21" y="716"/>
                    <a:pt x="0" y="624"/>
                  </a:cubicBezTo>
                  <a:close/>
                </a:path>
              </a:pathLst>
            </a:custGeom>
            <a:solidFill>
              <a:srgbClr val="99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0" name="Freeform 6"/>
            <p:cNvSpPr/>
            <p:nvPr/>
          </p:nvSpPr>
          <p:spPr bwMode="auto">
            <a:xfrm>
              <a:off x="3498" y="1620"/>
              <a:ext cx="342" cy="186"/>
            </a:xfrm>
            <a:custGeom>
              <a:avLst/>
              <a:gdLst>
                <a:gd name="T0" fmla="*/ 0 w 342"/>
                <a:gd name="T1" fmla="*/ 186 h 186"/>
                <a:gd name="T2" fmla="*/ 342 w 342"/>
                <a:gd name="T3" fmla="*/ 0 h 186"/>
                <a:gd name="T4" fmla="*/ 0 60000 65536"/>
                <a:gd name="T5" fmla="*/ 0 60000 65536"/>
              </a:gdLst>
              <a:ahLst/>
              <a:cxnLst>
                <a:cxn ang="T4">
                  <a:pos x="T0" y="T1"/>
                </a:cxn>
                <a:cxn ang="T5">
                  <a:pos x="T2" y="T3"/>
                </a:cxn>
              </a:cxnLst>
              <a:rect l="0" t="0" r="r" b="b"/>
              <a:pathLst>
                <a:path w="342" h="186">
                  <a:moveTo>
                    <a:pt x="0" y="186"/>
                  </a:moveTo>
                  <a:lnTo>
                    <a:pt x="342"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1" name="Oval 7"/>
            <p:cNvSpPr>
              <a:spLocks noChangeArrowheads="1"/>
            </p:cNvSpPr>
            <p:nvPr/>
          </p:nvSpPr>
          <p:spPr bwMode="auto">
            <a:xfrm>
              <a:off x="3238" y="1862"/>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52" name="Line 8"/>
            <p:cNvSpPr>
              <a:spLocks noChangeShapeType="1"/>
            </p:cNvSpPr>
            <p:nvPr/>
          </p:nvSpPr>
          <p:spPr bwMode="auto">
            <a:xfrm>
              <a:off x="3238" y="1855"/>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3" name="Line 9"/>
            <p:cNvSpPr>
              <a:spLocks noChangeShapeType="1"/>
            </p:cNvSpPr>
            <p:nvPr/>
          </p:nvSpPr>
          <p:spPr bwMode="auto">
            <a:xfrm>
              <a:off x="3551" y="1855"/>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4" name="Rectangle 10"/>
            <p:cNvSpPr>
              <a:spLocks noChangeArrowheads="1"/>
            </p:cNvSpPr>
            <p:nvPr/>
          </p:nvSpPr>
          <p:spPr bwMode="auto">
            <a:xfrm>
              <a:off x="3238" y="185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55" name="Oval 11"/>
            <p:cNvSpPr>
              <a:spLocks noChangeArrowheads="1"/>
            </p:cNvSpPr>
            <p:nvPr/>
          </p:nvSpPr>
          <p:spPr bwMode="auto">
            <a:xfrm>
              <a:off x="3235" y="1796"/>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56" name="Oval 12"/>
            <p:cNvSpPr>
              <a:spLocks noChangeArrowheads="1"/>
            </p:cNvSpPr>
            <p:nvPr/>
          </p:nvSpPr>
          <p:spPr bwMode="auto">
            <a:xfrm>
              <a:off x="3712" y="2249"/>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57" name="Line 13"/>
            <p:cNvSpPr>
              <a:spLocks noChangeShapeType="1"/>
            </p:cNvSpPr>
            <p:nvPr/>
          </p:nvSpPr>
          <p:spPr bwMode="auto">
            <a:xfrm>
              <a:off x="3712" y="2242"/>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8" name="Line 14"/>
            <p:cNvSpPr>
              <a:spLocks noChangeShapeType="1"/>
            </p:cNvSpPr>
            <p:nvPr/>
          </p:nvSpPr>
          <p:spPr bwMode="auto">
            <a:xfrm>
              <a:off x="4025" y="2242"/>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59" name="Rectangle 15"/>
            <p:cNvSpPr>
              <a:spLocks noChangeArrowheads="1"/>
            </p:cNvSpPr>
            <p:nvPr/>
          </p:nvSpPr>
          <p:spPr bwMode="auto">
            <a:xfrm>
              <a:off x="3712" y="2242"/>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60" name="Oval 16"/>
            <p:cNvSpPr>
              <a:spLocks noChangeArrowheads="1"/>
            </p:cNvSpPr>
            <p:nvPr/>
          </p:nvSpPr>
          <p:spPr bwMode="auto">
            <a:xfrm>
              <a:off x="3709" y="2183"/>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61" name="Oval 17"/>
            <p:cNvSpPr>
              <a:spLocks noChangeArrowheads="1"/>
            </p:cNvSpPr>
            <p:nvPr/>
          </p:nvSpPr>
          <p:spPr bwMode="auto">
            <a:xfrm>
              <a:off x="3708" y="1559"/>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62" name="Line 18"/>
            <p:cNvSpPr>
              <a:spLocks noChangeShapeType="1"/>
            </p:cNvSpPr>
            <p:nvPr/>
          </p:nvSpPr>
          <p:spPr bwMode="auto">
            <a:xfrm>
              <a:off x="3708" y="1552"/>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3" name="Line 19"/>
            <p:cNvSpPr>
              <a:spLocks noChangeShapeType="1"/>
            </p:cNvSpPr>
            <p:nvPr/>
          </p:nvSpPr>
          <p:spPr bwMode="auto">
            <a:xfrm>
              <a:off x="4021" y="1552"/>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4" name="Rectangle 20"/>
            <p:cNvSpPr>
              <a:spLocks noChangeArrowheads="1"/>
            </p:cNvSpPr>
            <p:nvPr/>
          </p:nvSpPr>
          <p:spPr bwMode="auto">
            <a:xfrm>
              <a:off x="3708" y="1552"/>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65" name="Oval 21"/>
            <p:cNvSpPr>
              <a:spLocks noChangeArrowheads="1"/>
            </p:cNvSpPr>
            <p:nvPr/>
          </p:nvSpPr>
          <p:spPr bwMode="auto">
            <a:xfrm>
              <a:off x="3705" y="1493"/>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66" name="Oval 22"/>
            <p:cNvSpPr>
              <a:spLocks noChangeArrowheads="1"/>
            </p:cNvSpPr>
            <p:nvPr/>
          </p:nvSpPr>
          <p:spPr bwMode="auto">
            <a:xfrm>
              <a:off x="4391" y="1555"/>
              <a:ext cx="312"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67" name="Line 23"/>
            <p:cNvSpPr>
              <a:spLocks noChangeShapeType="1"/>
            </p:cNvSpPr>
            <p:nvPr/>
          </p:nvSpPr>
          <p:spPr bwMode="auto">
            <a:xfrm>
              <a:off x="4391" y="1548"/>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8" name="Line 24"/>
            <p:cNvSpPr>
              <a:spLocks noChangeShapeType="1"/>
            </p:cNvSpPr>
            <p:nvPr/>
          </p:nvSpPr>
          <p:spPr bwMode="auto">
            <a:xfrm>
              <a:off x="4703" y="1548"/>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69" name="Rectangle 25"/>
            <p:cNvSpPr>
              <a:spLocks noChangeArrowheads="1"/>
            </p:cNvSpPr>
            <p:nvPr/>
          </p:nvSpPr>
          <p:spPr bwMode="auto">
            <a:xfrm>
              <a:off x="4391" y="1548"/>
              <a:ext cx="309"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70" name="Oval 26"/>
            <p:cNvSpPr>
              <a:spLocks noChangeArrowheads="1"/>
            </p:cNvSpPr>
            <p:nvPr/>
          </p:nvSpPr>
          <p:spPr bwMode="auto">
            <a:xfrm>
              <a:off x="4394" y="1492"/>
              <a:ext cx="312"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71" name="Oval 27"/>
            <p:cNvSpPr>
              <a:spLocks noChangeArrowheads="1"/>
            </p:cNvSpPr>
            <p:nvPr/>
          </p:nvSpPr>
          <p:spPr bwMode="auto">
            <a:xfrm>
              <a:off x="4401" y="2246"/>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72" name="Line 28"/>
            <p:cNvSpPr>
              <a:spLocks noChangeShapeType="1"/>
            </p:cNvSpPr>
            <p:nvPr/>
          </p:nvSpPr>
          <p:spPr bwMode="auto">
            <a:xfrm>
              <a:off x="4401" y="2239"/>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3" name="Line 29"/>
            <p:cNvSpPr>
              <a:spLocks noChangeShapeType="1"/>
            </p:cNvSpPr>
            <p:nvPr/>
          </p:nvSpPr>
          <p:spPr bwMode="auto">
            <a:xfrm>
              <a:off x="4714" y="2239"/>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4" name="Rectangle 30"/>
            <p:cNvSpPr>
              <a:spLocks noChangeArrowheads="1"/>
            </p:cNvSpPr>
            <p:nvPr/>
          </p:nvSpPr>
          <p:spPr bwMode="auto">
            <a:xfrm>
              <a:off x="4401" y="2239"/>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75" name="Oval 31"/>
            <p:cNvSpPr>
              <a:spLocks noChangeArrowheads="1"/>
            </p:cNvSpPr>
            <p:nvPr/>
          </p:nvSpPr>
          <p:spPr bwMode="auto">
            <a:xfrm>
              <a:off x="4398" y="2180"/>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76" name="Oval 32"/>
            <p:cNvSpPr>
              <a:spLocks noChangeArrowheads="1"/>
            </p:cNvSpPr>
            <p:nvPr/>
          </p:nvSpPr>
          <p:spPr bwMode="auto">
            <a:xfrm>
              <a:off x="4966" y="1905"/>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77" name="Line 33"/>
            <p:cNvSpPr>
              <a:spLocks noChangeShapeType="1"/>
            </p:cNvSpPr>
            <p:nvPr/>
          </p:nvSpPr>
          <p:spPr bwMode="auto">
            <a:xfrm>
              <a:off x="4966" y="1898"/>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8" name="Line 34"/>
            <p:cNvSpPr>
              <a:spLocks noChangeShapeType="1"/>
            </p:cNvSpPr>
            <p:nvPr/>
          </p:nvSpPr>
          <p:spPr bwMode="auto">
            <a:xfrm>
              <a:off x="5279" y="1898"/>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79" name="Rectangle 35"/>
            <p:cNvSpPr>
              <a:spLocks noChangeArrowheads="1"/>
            </p:cNvSpPr>
            <p:nvPr/>
          </p:nvSpPr>
          <p:spPr bwMode="auto">
            <a:xfrm>
              <a:off x="4966" y="1898"/>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80" name="Oval 36"/>
            <p:cNvSpPr>
              <a:spLocks noChangeArrowheads="1"/>
            </p:cNvSpPr>
            <p:nvPr/>
          </p:nvSpPr>
          <p:spPr bwMode="auto">
            <a:xfrm>
              <a:off x="4963" y="1839"/>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81" name="Freeform 37"/>
            <p:cNvSpPr/>
            <p:nvPr/>
          </p:nvSpPr>
          <p:spPr bwMode="auto">
            <a:xfrm>
              <a:off x="4557" y="1647"/>
              <a:ext cx="1" cy="522"/>
            </a:xfrm>
            <a:custGeom>
              <a:avLst/>
              <a:gdLst>
                <a:gd name="T0" fmla="*/ 0 w 1"/>
                <a:gd name="T1" fmla="*/ 0 h 522"/>
                <a:gd name="T2" fmla="*/ 0 w 1"/>
                <a:gd name="T3" fmla="*/ 522 h 522"/>
                <a:gd name="T4" fmla="*/ 0 60000 65536"/>
                <a:gd name="T5" fmla="*/ 0 60000 65536"/>
              </a:gdLst>
              <a:ahLst/>
              <a:cxnLst>
                <a:cxn ang="T4">
                  <a:pos x="T0" y="T1"/>
                </a:cxn>
                <a:cxn ang="T5">
                  <a:pos x="T2" y="T3"/>
                </a:cxn>
              </a:cxnLst>
              <a:rect l="0" t="0" r="r" b="b"/>
              <a:pathLst>
                <a:path w="1" h="522">
                  <a:moveTo>
                    <a:pt x="0" y="0"/>
                  </a:moveTo>
                  <a:lnTo>
                    <a:pt x="0" y="522"/>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2" name="Freeform 38"/>
            <p:cNvSpPr/>
            <p:nvPr/>
          </p:nvSpPr>
          <p:spPr bwMode="auto">
            <a:xfrm>
              <a:off x="3864" y="1653"/>
              <a:ext cx="1" cy="537"/>
            </a:xfrm>
            <a:custGeom>
              <a:avLst/>
              <a:gdLst>
                <a:gd name="T0" fmla="*/ 0 w 1"/>
                <a:gd name="T1" fmla="*/ 0 h 537"/>
                <a:gd name="T2" fmla="*/ 0 w 1"/>
                <a:gd name="T3" fmla="*/ 537 h 537"/>
                <a:gd name="T4" fmla="*/ 0 60000 65536"/>
                <a:gd name="T5" fmla="*/ 0 60000 65536"/>
              </a:gdLst>
              <a:ahLst/>
              <a:cxnLst>
                <a:cxn ang="T4">
                  <a:pos x="T0" y="T1"/>
                </a:cxn>
                <a:cxn ang="T5">
                  <a:pos x="T2" y="T3"/>
                </a:cxn>
              </a:cxnLst>
              <a:rect l="0" t="0" r="r" b="b"/>
              <a:pathLst>
                <a:path w="1" h="537">
                  <a:moveTo>
                    <a:pt x="0" y="0"/>
                  </a:moveTo>
                  <a:lnTo>
                    <a:pt x="0" y="537"/>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3" name="Freeform 39"/>
            <p:cNvSpPr/>
            <p:nvPr/>
          </p:nvSpPr>
          <p:spPr bwMode="auto">
            <a:xfrm>
              <a:off x="4029" y="1638"/>
              <a:ext cx="504" cy="600"/>
            </a:xfrm>
            <a:custGeom>
              <a:avLst/>
              <a:gdLst>
                <a:gd name="T0" fmla="*/ 0 w 378"/>
                <a:gd name="T1" fmla="*/ 11993521 h 174"/>
                <a:gd name="T2" fmla="*/ 5035 w 378"/>
                <a:gd name="T3" fmla="*/ 0 h 174"/>
                <a:gd name="T4" fmla="*/ 0 60000 65536"/>
                <a:gd name="T5" fmla="*/ 0 60000 65536"/>
              </a:gdLst>
              <a:ahLst/>
              <a:cxnLst>
                <a:cxn ang="T4">
                  <a:pos x="T0" y="T1"/>
                </a:cxn>
                <a:cxn ang="T5">
                  <a:pos x="T2" y="T3"/>
                </a:cxn>
              </a:cxnLst>
              <a:rect l="0" t="0" r="r" b="b"/>
              <a:pathLst>
                <a:path w="378" h="174">
                  <a:moveTo>
                    <a:pt x="0" y="174"/>
                  </a:moveTo>
                  <a:lnTo>
                    <a:pt x="378"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4" name="Freeform 40"/>
            <p:cNvSpPr/>
            <p:nvPr/>
          </p:nvSpPr>
          <p:spPr bwMode="auto">
            <a:xfrm>
              <a:off x="4716" y="1986"/>
              <a:ext cx="366" cy="270"/>
            </a:xfrm>
            <a:custGeom>
              <a:avLst/>
              <a:gdLst>
                <a:gd name="T0" fmla="*/ 0 w 366"/>
                <a:gd name="T1" fmla="*/ 270 h 270"/>
                <a:gd name="T2" fmla="*/ 366 w 366"/>
                <a:gd name="T3" fmla="*/ 0 h 270"/>
                <a:gd name="T4" fmla="*/ 0 60000 65536"/>
                <a:gd name="T5" fmla="*/ 0 60000 65536"/>
              </a:gdLst>
              <a:ahLst/>
              <a:cxnLst>
                <a:cxn ang="T4">
                  <a:pos x="T0" y="T1"/>
                </a:cxn>
                <a:cxn ang="T5">
                  <a:pos x="T2" y="T3"/>
                </a:cxn>
              </a:cxnLst>
              <a:rect l="0" t="0" r="r" b="b"/>
              <a:pathLst>
                <a:path w="366" h="270">
                  <a:moveTo>
                    <a:pt x="0" y="270"/>
                  </a:moveTo>
                  <a:lnTo>
                    <a:pt x="366"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5" name="Freeform 41"/>
            <p:cNvSpPr/>
            <p:nvPr/>
          </p:nvSpPr>
          <p:spPr bwMode="auto">
            <a:xfrm>
              <a:off x="4035" y="226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6" name="Freeform 42"/>
            <p:cNvSpPr/>
            <p:nvPr/>
          </p:nvSpPr>
          <p:spPr bwMode="auto">
            <a:xfrm>
              <a:off x="3444" y="1944"/>
              <a:ext cx="276" cy="264"/>
            </a:xfrm>
            <a:custGeom>
              <a:avLst/>
              <a:gdLst>
                <a:gd name="T0" fmla="*/ 276 w 276"/>
                <a:gd name="T1" fmla="*/ 264 h 264"/>
                <a:gd name="T2" fmla="*/ 0 w 276"/>
                <a:gd name="T3" fmla="*/ 0 h 264"/>
                <a:gd name="T4" fmla="*/ 0 60000 65536"/>
                <a:gd name="T5" fmla="*/ 0 60000 65536"/>
              </a:gdLst>
              <a:ahLst/>
              <a:cxnLst>
                <a:cxn ang="T4">
                  <a:pos x="T0" y="T1"/>
                </a:cxn>
                <a:cxn ang="T5">
                  <a:pos x="T2" y="T3"/>
                </a:cxn>
              </a:cxnLst>
              <a:rect l="0" t="0" r="r" b="b"/>
              <a:pathLst>
                <a:path w="276" h="264">
                  <a:moveTo>
                    <a:pt x="276" y="264"/>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7" name="Freeform 43"/>
            <p:cNvSpPr/>
            <p:nvPr/>
          </p:nvSpPr>
          <p:spPr bwMode="auto">
            <a:xfrm>
              <a:off x="4029" y="1578"/>
              <a:ext cx="366" cy="1"/>
            </a:xfrm>
            <a:custGeom>
              <a:avLst/>
              <a:gdLst>
                <a:gd name="T0" fmla="*/ 366 w 366"/>
                <a:gd name="T1" fmla="*/ 0 h 1"/>
                <a:gd name="T2" fmla="*/ 0 w 366"/>
                <a:gd name="T3" fmla="*/ 0 h 1"/>
                <a:gd name="T4" fmla="*/ 0 60000 65536"/>
                <a:gd name="T5" fmla="*/ 0 60000 65536"/>
              </a:gdLst>
              <a:ahLst/>
              <a:cxnLst>
                <a:cxn ang="T4">
                  <a:pos x="T0" y="T1"/>
                </a:cxn>
                <a:cxn ang="T5">
                  <a:pos x="T2" y="T3"/>
                </a:cxn>
              </a:cxnLst>
              <a:rect l="0" t="0" r="r" b="b"/>
              <a:pathLst>
                <a:path w="366" h="1">
                  <a:moveTo>
                    <a:pt x="366" y="0"/>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8" name="Freeform 44"/>
            <p:cNvSpPr/>
            <p:nvPr/>
          </p:nvSpPr>
          <p:spPr bwMode="auto">
            <a:xfrm>
              <a:off x="4704" y="1575"/>
              <a:ext cx="396" cy="267"/>
            </a:xfrm>
            <a:custGeom>
              <a:avLst/>
              <a:gdLst>
                <a:gd name="T0" fmla="*/ 396 w 396"/>
                <a:gd name="T1" fmla="*/ 267 h 267"/>
                <a:gd name="T2" fmla="*/ 0 w 396"/>
                <a:gd name="T3" fmla="*/ 0 h 267"/>
                <a:gd name="T4" fmla="*/ 0 60000 65536"/>
                <a:gd name="T5" fmla="*/ 0 60000 65536"/>
              </a:gdLst>
              <a:ahLst/>
              <a:cxnLst>
                <a:cxn ang="T4">
                  <a:pos x="T0" y="T1"/>
                </a:cxn>
                <a:cxn ang="T5">
                  <a:pos x="T2" y="T3"/>
                </a:cxn>
              </a:cxnLst>
              <a:rect l="0" t="0" r="r" b="b"/>
              <a:pathLst>
                <a:path w="396" h="267">
                  <a:moveTo>
                    <a:pt x="396" y="267"/>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89" name="Freeform 45"/>
            <p:cNvSpPr/>
            <p:nvPr/>
          </p:nvSpPr>
          <p:spPr bwMode="auto">
            <a:xfrm>
              <a:off x="3387" y="1146"/>
              <a:ext cx="1110" cy="645"/>
            </a:xfrm>
            <a:custGeom>
              <a:avLst/>
              <a:gdLst>
                <a:gd name="T0" fmla="*/ 1110 w 1110"/>
                <a:gd name="T1" fmla="*/ 342 h 645"/>
                <a:gd name="T2" fmla="*/ 0 w 1110"/>
                <a:gd name="T3" fmla="*/ 645 h 645"/>
                <a:gd name="T4" fmla="*/ 0 60000 65536"/>
                <a:gd name="T5" fmla="*/ 0 60000 65536"/>
              </a:gdLst>
              <a:ahLst/>
              <a:cxnLst>
                <a:cxn ang="T4">
                  <a:pos x="T0" y="T1"/>
                </a:cxn>
                <a:cxn ang="T5">
                  <a:pos x="T2" y="T3"/>
                </a:cxn>
              </a:cxnLst>
              <a:rect l="0" t="0" r="r" b="b"/>
              <a:pathLst>
                <a:path w="1110" h="645">
                  <a:moveTo>
                    <a:pt x="1110" y="342"/>
                  </a:moveTo>
                  <a:cubicBezTo>
                    <a:pt x="1104" y="0"/>
                    <a:pt x="21" y="63"/>
                    <a:pt x="0" y="645"/>
                  </a:cubicBez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nvGrpSpPr>
            <p:cNvPr id="90" name="Group 46"/>
            <p:cNvGrpSpPr/>
            <p:nvPr/>
          </p:nvGrpSpPr>
          <p:grpSpPr bwMode="auto">
            <a:xfrm>
              <a:off x="3289" y="1718"/>
              <a:ext cx="176" cy="291"/>
              <a:chOff x="2949" y="2399"/>
              <a:chExt cx="178" cy="291"/>
            </a:xfrm>
          </p:grpSpPr>
          <p:sp>
            <p:nvSpPr>
              <p:cNvPr id="116" name="Rectangle 47"/>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7" name="Text Box 48"/>
              <p:cNvSpPr txBox="1">
                <a:spLocks noChangeArrowheads="1"/>
              </p:cNvSpPr>
              <p:nvPr/>
            </p:nvSpPr>
            <p:spPr bwMode="auto">
              <a:xfrm>
                <a:off x="2949" y="2399"/>
                <a:ext cx="178"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ED7D31"/>
                    </a:solidFill>
                    <a:effectLst>
                      <a:outerShdw blurRad="38100" dist="38100" dir="2700000" algn="tl">
                        <a:srgbClr val="C0C0C0"/>
                      </a:outerShdw>
                    </a:effectLst>
                  </a:rPr>
                  <a:t>u</a:t>
                </a:r>
                <a:endParaRPr lang="en-US" altLang="zh-CN" sz="2400" b="1">
                  <a:solidFill>
                    <a:srgbClr val="ED7D31"/>
                  </a:solidFill>
                  <a:effectLst>
                    <a:outerShdw blurRad="38100" dist="38100" dir="2700000" algn="tl">
                      <a:srgbClr val="C0C0C0"/>
                    </a:outerShdw>
                  </a:effectLst>
                  <a:latin typeface="Times New Roman" panose="02020503050405090304" pitchFamily="18" charset="0"/>
                </a:endParaRPr>
              </a:p>
            </p:txBody>
          </p:sp>
        </p:grpSp>
        <p:grpSp>
          <p:nvGrpSpPr>
            <p:cNvPr id="91" name="Group 49"/>
            <p:cNvGrpSpPr/>
            <p:nvPr/>
          </p:nvGrpSpPr>
          <p:grpSpPr bwMode="auto">
            <a:xfrm>
              <a:off x="4490" y="2132"/>
              <a:ext cx="150" cy="252"/>
              <a:chOff x="2982" y="2429"/>
              <a:chExt cx="152" cy="252"/>
            </a:xfrm>
          </p:grpSpPr>
          <p:sp>
            <p:nvSpPr>
              <p:cNvPr id="114" name="Rectangle 50"/>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 name="Text Box 51"/>
              <p:cNvSpPr txBox="1">
                <a:spLocks noChangeArrowheads="1"/>
              </p:cNvSpPr>
              <p:nvPr/>
            </p:nvSpPr>
            <p:spPr bwMode="auto">
              <a:xfrm>
                <a:off x="2982" y="2429"/>
                <a:ext cx="1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a:solidFill>
                      <a:prstClr val="black"/>
                    </a:solidFill>
                    <a:latin typeface="Comic Sans MS" panose="030F0902030302020204" pitchFamily="66" charset="0"/>
                  </a:rPr>
                  <a:t>y</a:t>
                </a:r>
                <a:endParaRPr lang="en-US" altLang="zh-CN" sz="2400">
                  <a:solidFill>
                    <a:prstClr val="black"/>
                  </a:solidFill>
                </a:endParaRPr>
              </a:p>
            </p:txBody>
          </p:sp>
        </p:grpSp>
        <p:grpSp>
          <p:nvGrpSpPr>
            <p:cNvPr id="92" name="Group 52"/>
            <p:cNvGrpSpPr/>
            <p:nvPr/>
          </p:nvGrpSpPr>
          <p:grpSpPr bwMode="auto">
            <a:xfrm>
              <a:off x="3788" y="2099"/>
              <a:ext cx="173" cy="291"/>
              <a:chOff x="2971" y="2399"/>
              <a:chExt cx="174" cy="291"/>
            </a:xfrm>
          </p:grpSpPr>
          <p:sp>
            <p:nvSpPr>
              <p:cNvPr id="112" name="Rectangle 53"/>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3" name="Text Box 54"/>
              <p:cNvSpPr txBox="1">
                <a:spLocks noChangeArrowheads="1"/>
              </p:cNvSpPr>
              <p:nvPr/>
            </p:nvSpPr>
            <p:spPr bwMode="auto">
              <a:xfrm>
                <a:off x="2971" y="2399"/>
                <a:ext cx="174"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400">
                    <a:solidFill>
                      <a:prstClr val="black"/>
                    </a:solidFill>
                    <a:latin typeface="Comic Sans MS" panose="030F0902030302020204" pitchFamily="66" charset="0"/>
                  </a:rPr>
                  <a:t>x</a:t>
                </a:r>
                <a:endParaRPr lang="en-US" altLang="zh-CN" sz="2400">
                  <a:solidFill>
                    <a:prstClr val="black"/>
                  </a:solidFill>
                  <a:latin typeface="Comic Sans MS" panose="030F0902030302020204" pitchFamily="66" charset="0"/>
                </a:endParaRPr>
              </a:p>
            </p:txBody>
          </p:sp>
        </p:grpSp>
        <p:grpSp>
          <p:nvGrpSpPr>
            <p:cNvPr id="93" name="Group 55"/>
            <p:cNvGrpSpPr/>
            <p:nvPr/>
          </p:nvGrpSpPr>
          <p:grpSpPr bwMode="auto">
            <a:xfrm>
              <a:off x="4473" y="1442"/>
              <a:ext cx="170" cy="252"/>
              <a:chOff x="2972" y="2429"/>
              <a:chExt cx="172" cy="252"/>
            </a:xfrm>
          </p:grpSpPr>
          <p:sp>
            <p:nvSpPr>
              <p:cNvPr id="110" name="Rectangle 56"/>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1" name="Text Box 57"/>
              <p:cNvSpPr txBox="1">
                <a:spLocks noChangeArrowheads="1"/>
              </p:cNvSpPr>
              <p:nvPr/>
            </p:nvSpPr>
            <p:spPr bwMode="auto">
              <a:xfrm>
                <a:off x="2972" y="2429"/>
                <a:ext cx="17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a:solidFill>
                      <a:prstClr val="black"/>
                    </a:solidFill>
                    <a:latin typeface="Comic Sans MS" panose="030F0902030302020204" pitchFamily="66" charset="0"/>
                  </a:rPr>
                  <a:t>w</a:t>
                </a:r>
                <a:endParaRPr lang="en-US" altLang="zh-CN" sz="2400">
                  <a:solidFill>
                    <a:prstClr val="black"/>
                  </a:solidFill>
                </a:endParaRPr>
              </a:p>
            </p:txBody>
          </p:sp>
        </p:grpSp>
        <p:grpSp>
          <p:nvGrpSpPr>
            <p:cNvPr id="94" name="Group 58"/>
            <p:cNvGrpSpPr/>
            <p:nvPr/>
          </p:nvGrpSpPr>
          <p:grpSpPr bwMode="auto">
            <a:xfrm>
              <a:off x="3800" y="1442"/>
              <a:ext cx="148" cy="252"/>
              <a:chOff x="2982" y="2429"/>
              <a:chExt cx="150" cy="252"/>
            </a:xfrm>
          </p:grpSpPr>
          <p:sp>
            <p:nvSpPr>
              <p:cNvPr id="108" name="Rectangle 59"/>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09" name="Text Box 60"/>
              <p:cNvSpPr txBox="1">
                <a:spLocks noChangeArrowheads="1"/>
              </p:cNvSpPr>
              <p:nvPr/>
            </p:nvSpPr>
            <p:spPr bwMode="auto">
              <a:xfrm>
                <a:off x="2983" y="2429"/>
                <a:ext cx="14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dirty="0">
                    <a:solidFill>
                      <a:prstClr val="black"/>
                    </a:solidFill>
                    <a:latin typeface="Comic Sans MS" panose="030F0902030302020204" pitchFamily="66" charset="0"/>
                  </a:rPr>
                  <a:t>v</a:t>
                </a:r>
                <a:endParaRPr lang="en-US" altLang="zh-CN" sz="2400" dirty="0">
                  <a:solidFill>
                    <a:prstClr val="black"/>
                  </a:solidFill>
                </a:endParaRPr>
              </a:p>
            </p:txBody>
          </p:sp>
        </p:grpSp>
        <p:grpSp>
          <p:nvGrpSpPr>
            <p:cNvPr id="95" name="Group 61"/>
            <p:cNvGrpSpPr/>
            <p:nvPr/>
          </p:nvGrpSpPr>
          <p:grpSpPr bwMode="auto">
            <a:xfrm>
              <a:off x="5016" y="1760"/>
              <a:ext cx="178" cy="291"/>
              <a:chOff x="2946" y="2399"/>
              <a:chExt cx="180" cy="291"/>
            </a:xfrm>
          </p:grpSpPr>
          <p:sp>
            <p:nvSpPr>
              <p:cNvPr id="106" name="Rectangle 62"/>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07" name="Text Box 63"/>
              <p:cNvSpPr txBox="1">
                <a:spLocks noChangeArrowheads="1"/>
              </p:cNvSpPr>
              <p:nvPr/>
            </p:nvSpPr>
            <p:spPr bwMode="auto">
              <a:xfrm>
                <a:off x="2946" y="2399"/>
                <a:ext cx="161"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defRPr/>
                </a:pPr>
                <a:r>
                  <a:rPr lang="en-US" altLang="zh-CN" sz="2400" b="1">
                    <a:solidFill>
                      <a:srgbClr val="ED7D31"/>
                    </a:solidFill>
                    <a:effectLst>
                      <a:outerShdw blurRad="38100" dist="38100" dir="2700000" algn="tl">
                        <a:srgbClr val="C0C0C0"/>
                      </a:outerShdw>
                    </a:effectLst>
                  </a:rPr>
                  <a:t>z</a:t>
                </a:r>
                <a:endParaRPr lang="en-US" altLang="zh-CN" sz="2400" b="1">
                  <a:solidFill>
                    <a:srgbClr val="ED7D31"/>
                  </a:solidFill>
                  <a:effectLst>
                    <a:outerShdw blurRad="38100" dist="38100" dir="2700000" algn="tl">
                      <a:srgbClr val="C0C0C0"/>
                    </a:outerShdw>
                  </a:effectLst>
                </a:endParaRPr>
              </a:p>
            </p:txBody>
          </p:sp>
        </p:grpSp>
        <p:sp>
          <p:nvSpPr>
            <p:cNvPr id="96" name="Text Box 64"/>
            <p:cNvSpPr txBox="1">
              <a:spLocks noChangeArrowheads="1"/>
            </p:cNvSpPr>
            <p:nvPr/>
          </p:nvSpPr>
          <p:spPr bwMode="auto">
            <a:xfrm>
              <a:off x="3514" y="1571"/>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2</a:t>
              </a:r>
              <a:endParaRPr lang="en-US" altLang="zh-CN" sz="2400">
                <a:solidFill>
                  <a:prstClr val="black"/>
                </a:solidFill>
              </a:endParaRPr>
            </a:p>
          </p:txBody>
        </p:sp>
        <p:sp>
          <p:nvSpPr>
            <p:cNvPr id="97" name="Text Box 65"/>
            <p:cNvSpPr txBox="1">
              <a:spLocks noChangeArrowheads="1"/>
            </p:cNvSpPr>
            <p:nvPr/>
          </p:nvSpPr>
          <p:spPr bwMode="auto">
            <a:xfrm>
              <a:off x="3862" y="1790"/>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2</a:t>
              </a:r>
              <a:endParaRPr lang="en-US" altLang="zh-CN" sz="2400">
                <a:solidFill>
                  <a:prstClr val="black"/>
                </a:solidFill>
              </a:endParaRPr>
            </a:p>
          </p:txBody>
        </p:sp>
        <p:sp>
          <p:nvSpPr>
            <p:cNvPr id="98" name="Text Box 66"/>
            <p:cNvSpPr txBox="1">
              <a:spLocks noChangeArrowheads="1"/>
            </p:cNvSpPr>
            <p:nvPr/>
          </p:nvSpPr>
          <p:spPr bwMode="auto">
            <a:xfrm>
              <a:off x="3435" y="2003"/>
              <a:ext cx="1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1</a:t>
              </a:r>
              <a:endParaRPr lang="en-US" altLang="zh-CN" sz="2400">
                <a:solidFill>
                  <a:prstClr val="black"/>
                </a:solidFill>
              </a:endParaRPr>
            </a:p>
          </p:txBody>
        </p:sp>
        <p:sp>
          <p:nvSpPr>
            <p:cNvPr id="99" name="Text Box 67"/>
            <p:cNvSpPr txBox="1">
              <a:spLocks noChangeArrowheads="1"/>
            </p:cNvSpPr>
            <p:nvPr/>
          </p:nvSpPr>
          <p:spPr bwMode="auto">
            <a:xfrm>
              <a:off x="4246" y="1883"/>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3</a:t>
              </a:r>
              <a:endParaRPr lang="en-US" altLang="zh-CN" sz="2400">
                <a:solidFill>
                  <a:prstClr val="black"/>
                </a:solidFill>
              </a:endParaRPr>
            </a:p>
          </p:txBody>
        </p:sp>
        <p:sp>
          <p:nvSpPr>
            <p:cNvPr id="100" name="Text Box 68"/>
            <p:cNvSpPr txBox="1">
              <a:spLocks noChangeArrowheads="1"/>
            </p:cNvSpPr>
            <p:nvPr/>
          </p:nvSpPr>
          <p:spPr bwMode="auto">
            <a:xfrm>
              <a:off x="4191" y="2237"/>
              <a:ext cx="1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1</a:t>
              </a:r>
              <a:endParaRPr lang="en-US" altLang="zh-CN" sz="2400">
                <a:solidFill>
                  <a:prstClr val="black"/>
                </a:solidFill>
              </a:endParaRPr>
            </a:p>
          </p:txBody>
        </p:sp>
        <p:sp>
          <p:nvSpPr>
            <p:cNvPr id="101" name="Text Box 69"/>
            <p:cNvSpPr txBox="1">
              <a:spLocks noChangeArrowheads="1"/>
            </p:cNvSpPr>
            <p:nvPr/>
          </p:nvSpPr>
          <p:spPr bwMode="auto">
            <a:xfrm>
              <a:off x="4551" y="1808"/>
              <a:ext cx="1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1</a:t>
              </a:r>
              <a:endParaRPr lang="en-US" altLang="zh-CN" sz="2400">
                <a:solidFill>
                  <a:prstClr val="black"/>
                </a:solidFill>
              </a:endParaRPr>
            </a:p>
          </p:txBody>
        </p:sp>
        <p:sp>
          <p:nvSpPr>
            <p:cNvPr id="102" name="Text Box 70"/>
            <p:cNvSpPr txBox="1">
              <a:spLocks noChangeArrowheads="1"/>
            </p:cNvSpPr>
            <p:nvPr/>
          </p:nvSpPr>
          <p:spPr bwMode="auto">
            <a:xfrm>
              <a:off x="4903" y="2072"/>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2</a:t>
              </a:r>
              <a:endParaRPr lang="en-US" altLang="zh-CN" sz="2400">
                <a:solidFill>
                  <a:prstClr val="black"/>
                </a:solidFill>
              </a:endParaRPr>
            </a:p>
          </p:txBody>
        </p:sp>
        <p:sp>
          <p:nvSpPr>
            <p:cNvPr id="103" name="Text Box 71"/>
            <p:cNvSpPr txBox="1">
              <a:spLocks noChangeArrowheads="1"/>
            </p:cNvSpPr>
            <p:nvPr/>
          </p:nvSpPr>
          <p:spPr bwMode="auto">
            <a:xfrm>
              <a:off x="4876" y="1535"/>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5</a:t>
              </a:r>
              <a:endParaRPr lang="en-US" altLang="zh-CN" sz="2400">
                <a:solidFill>
                  <a:prstClr val="black"/>
                </a:solidFill>
              </a:endParaRPr>
            </a:p>
          </p:txBody>
        </p:sp>
        <p:sp>
          <p:nvSpPr>
            <p:cNvPr id="104" name="Text Box 72"/>
            <p:cNvSpPr txBox="1">
              <a:spLocks noChangeArrowheads="1"/>
            </p:cNvSpPr>
            <p:nvPr/>
          </p:nvSpPr>
          <p:spPr bwMode="auto">
            <a:xfrm>
              <a:off x="4141" y="1385"/>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3</a:t>
              </a:r>
              <a:endParaRPr lang="en-US" altLang="zh-CN" sz="2400">
                <a:solidFill>
                  <a:prstClr val="black"/>
                </a:solidFill>
              </a:endParaRPr>
            </a:p>
          </p:txBody>
        </p:sp>
        <p:sp>
          <p:nvSpPr>
            <p:cNvPr id="105" name="Text Box 73"/>
            <p:cNvSpPr txBox="1">
              <a:spLocks noChangeArrowheads="1"/>
            </p:cNvSpPr>
            <p:nvPr/>
          </p:nvSpPr>
          <p:spPr bwMode="auto">
            <a:xfrm>
              <a:off x="3790" y="1118"/>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5</a:t>
              </a:r>
              <a:endParaRPr lang="en-US" altLang="zh-CN" sz="2400">
                <a:solidFill>
                  <a:prstClr val="black"/>
                </a:solidFill>
              </a:endParaRPr>
            </a:p>
          </p:txBody>
        </p:sp>
      </p:grpSp>
      <p:cxnSp>
        <p:nvCxnSpPr>
          <p:cNvPr id="4" name="直接连接符 3"/>
          <p:cNvCxnSpPr/>
          <p:nvPr/>
        </p:nvCxnSpPr>
        <p:spPr>
          <a:xfrm>
            <a:off x="2822717" y="5627048"/>
            <a:ext cx="0" cy="614726"/>
          </a:xfrm>
          <a:prstGeom prst="line">
            <a:avLst/>
          </a:prstGeom>
          <a:ln>
            <a:solidFill>
              <a:srgbClr val="FF0000"/>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1087491">
                                            <p:txEl>
                                              <p:pRg st="5" end="5"/>
                                            </p:txEl>
                                          </p:spTgt>
                                        </p:tgtEl>
                                        <p:attrNameLst>
                                          <p:attrName>style.visibility</p:attrName>
                                        </p:attrNameLst>
                                      </p:cBhvr>
                                      <p:to>
                                        <p:strVal val="visible"/>
                                      </p:to>
                                    </p:set>
                                    <p:animEffect transition="in" filter="blinds(horizontal)">
                                      <p:cBhvr>
                                        <p:cTn id="7" dur="500"/>
                                        <p:tgtEl>
                                          <p:spTgt spid="1087491">
                                            <p:txEl>
                                              <p:pRg st="5" end="5"/>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087491">
                                            <p:txEl>
                                              <p:pRg st="7" end="7"/>
                                            </p:txEl>
                                          </p:spTgt>
                                        </p:tgtEl>
                                        <p:attrNameLst>
                                          <p:attrName>style.visibility</p:attrName>
                                        </p:attrNameLst>
                                      </p:cBhvr>
                                      <p:to>
                                        <p:strVal val="visible"/>
                                      </p:to>
                                    </p:set>
                                    <p:animEffect transition="in" filter="blinds(horizontal)">
                                      <p:cBhvr>
                                        <p:cTn id="12" dur="500"/>
                                        <p:tgtEl>
                                          <p:spTgt spid="1087491">
                                            <p:txEl>
                                              <p:pRg st="7" end="7"/>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1087491">
                                            <p:txEl>
                                              <p:pRg st="8" end="8"/>
                                            </p:txEl>
                                          </p:spTgt>
                                        </p:tgtEl>
                                        <p:attrNameLst>
                                          <p:attrName>style.visibility</p:attrName>
                                        </p:attrNameLst>
                                      </p:cBhvr>
                                      <p:to>
                                        <p:strVal val="visible"/>
                                      </p:to>
                                    </p:set>
                                    <p:animEffect transition="in" filter="blinds(horizontal)">
                                      <p:cBhvr>
                                        <p:cTn id="17" dur="500"/>
                                        <p:tgtEl>
                                          <p:spTgt spid="1087491">
                                            <p:txEl>
                                              <p:pRg st="8" end="8"/>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087491">
                                            <p:txEl>
                                              <p:pRg st="9" end="9"/>
                                            </p:txEl>
                                          </p:spTgt>
                                        </p:tgtEl>
                                        <p:attrNameLst>
                                          <p:attrName>style.visibility</p:attrName>
                                        </p:attrNameLst>
                                      </p:cBhvr>
                                      <p:to>
                                        <p:strVal val="visible"/>
                                      </p:to>
                                    </p:set>
                                    <p:animEffect transition="in" filter="blinds(horizontal)">
                                      <p:cBhvr>
                                        <p:cTn id="22" dur="500"/>
                                        <p:tgtEl>
                                          <p:spTgt spid="1087491">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p:cNvSpPr>
            <a:spLocks noGrp="1" noChangeArrowheads="1"/>
          </p:cNvSpPr>
          <p:nvPr>
            <p:ph type="title" idx="4294967295"/>
          </p:nvPr>
        </p:nvSpPr>
        <p:spPr>
          <a:xfrm>
            <a:off x="-1" y="228600"/>
            <a:ext cx="12091737" cy="1143000"/>
          </a:xfrm>
          <a:prstGeom prst="rect">
            <a:avLst/>
          </a:prstGeom>
        </p:spPr>
        <p:txBody>
          <a:bodyPr/>
          <a:lstStyle/>
          <a:p>
            <a:pPr algn="ctr"/>
            <a:r>
              <a:rPr lang="zh-CN" altLang="en-US" dirty="0">
                <a:latin typeface="+mj-ea"/>
              </a:rPr>
              <a:t>节点的距离向量表</a:t>
            </a:r>
            <a:endParaRPr lang="zh-CN" altLang="en-US" dirty="0">
              <a:latin typeface="+mj-ea"/>
            </a:endParaRPr>
          </a:p>
        </p:txBody>
      </p:sp>
      <p:sp>
        <p:nvSpPr>
          <p:cNvPr id="1091587" name="Rectangle 3"/>
          <p:cNvSpPr>
            <a:spLocks noGrp="1" noChangeArrowheads="1"/>
          </p:cNvSpPr>
          <p:nvPr>
            <p:ph type="body" idx="4294967295"/>
          </p:nvPr>
        </p:nvSpPr>
        <p:spPr>
          <a:xfrm>
            <a:off x="749300" y="1184276"/>
            <a:ext cx="10363200" cy="4848225"/>
          </a:xfrm>
          <a:prstGeom prst="rect">
            <a:avLst/>
          </a:prstGeom>
        </p:spPr>
        <p:txBody>
          <a:bodyPr/>
          <a:lstStyle/>
          <a:p>
            <a:pPr eaLnBrk="1">
              <a:lnSpc>
                <a:spcPct val="110000"/>
              </a:lnSpc>
              <a:buFont typeface="Wingdings" panose="05000000000000000000" pitchFamily="2" charset="2"/>
              <a:buChar char="Ø"/>
            </a:pPr>
            <a:r>
              <a:rPr lang="zh-CN" altLang="en-US" sz="2400" dirty="0">
                <a:latin typeface="+mn-ea"/>
              </a:rPr>
              <a:t>节点</a:t>
            </a:r>
            <a:r>
              <a:rPr lang="en-US" altLang="zh-CN" sz="2400" dirty="0">
                <a:solidFill>
                  <a:srgbClr val="FF3300"/>
                </a:solidFill>
                <a:latin typeface="+mn-ea"/>
              </a:rPr>
              <a:t>x</a:t>
            </a:r>
            <a:r>
              <a:rPr lang="zh-CN" altLang="en-US" sz="2400" dirty="0">
                <a:latin typeface="+mn-ea"/>
              </a:rPr>
              <a:t>选路表（</a:t>
            </a:r>
            <a:r>
              <a:rPr lang="zh-CN" altLang="en-US" sz="2400" dirty="0">
                <a:solidFill>
                  <a:srgbClr val="FF3300"/>
                </a:solidFill>
                <a:latin typeface="+mn-ea"/>
              </a:rPr>
              <a:t>距离表</a:t>
            </a:r>
            <a:r>
              <a:rPr lang="zh-CN" altLang="en-US" sz="2400" dirty="0">
                <a:latin typeface="+mn-ea"/>
              </a:rPr>
              <a:t>）</a:t>
            </a:r>
            <a:r>
              <a:rPr lang="en-US" altLang="zh-CN" sz="2400" dirty="0">
                <a:latin typeface="+mn-ea"/>
              </a:rPr>
              <a:t>:</a:t>
            </a:r>
            <a:endParaRPr lang="en-US" altLang="zh-CN" sz="2400" dirty="0">
              <a:latin typeface="+mn-ea"/>
            </a:endParaRPr>
          </a:p>
          <a:p>
            <a:pPr lvl="1">
              <a:lnSpc>
                <a:spcPct val="110000"/>
              </a:lnSpc>
              <a:buFont typeface="Wingdings" panose="05000000000000000000" pitchFamily="2" charset="2"/>
              <a:buChar char="ü"/>
            </a:pPr>
            <a:r>
              <a:rPr lang="zh-CN" altLang="en-US" sz="2000" dirty="0">
                <a:solidFill>
                  <a:srgbClr val="FF3300"/>
                </a:solidFill>
                <a:latin typeface="+mn-ea"/>
              </a:rPr>
              <a:t>行：</a:t>
            </a:r>
            <a:r>
              <a:rPr lang="zh-CN" altLang="en-US" sz="2000" dirty="0">
                <a:latin typeface="+mn-ea"/>
              </a:rPr>
              <a:t>该节点的距离向量</a:t>
            </a:r>
            <a:r>
              <a:rPr lang="en-US" altLang="zh-CN" sz="2000" dirty="0" err="1">
                <a:solidFill>
                  <a:srgbClr val="FF3300"/>
                </a:solidFill>
                <a:latin typeface="+mn-ea"/>
              </a:rPr>
              <a:t>Dx</a:t>
            </a:r>
            <a:r>
              <a:rPr lang="zh-CN" altLang="en-US" sz="2000" dirty="0">
                <a:latin typeface="+mn-ea"/>
              </a:rPr>
              <a:t>和其邻居的距离向量</a:t>
            </a:r>
            <a:r>
              <a:rPr lang="en-US" altLang="zh-CN" sz="2000" dirty="0" err="1">
                <a:solidFill>
                  <a:srgbClr val="FF3300"/>
                </a:solidFill>
                <a:latin typeface="+mn-ea"/>
              </a:rPr>
              <a:t>Dv</a:t>
            </a:r>
            <a:endParaRPr lang="zh-CN" altLang="en-US" sz="2000" dirty="0">
              <a:solidFill>
                <a:srgbClr val="FF3300"/>
              </a:solidFill>
              <a:latin typeface="+mn-ea"/>
            </a:endParaRPr>
          </a:p>
          <a:p>
            <a:pPr lvl="1">
              <a:lnSpc>
                <a:spcPct val="110000"/>
              </a:lnSpc>
              <a:buFont typeface="Wingdings" panose="05000000000000000000" pitchFamily="2" charset="2"/>
              <a:buChar char="ü"/>
            </a:pPr>
            <a:r>
              <a:rPr lang="zh-CN" altLang="en-US" sz="2000" dirty="0">
                <a:solidFill>
                  <a:srgbClr val="FF3300"/>
                </a:solidFill>
                <a:latin typeface="+mn-ea"/>
              </a:rPr>
              <a:t>列：</a:t>
            </a:r>
            <a:r>
              <a:rPr lang="zh-CN" altLang="en-US" sz="2000" dirty="0">
                <a:latin typeface="+mn-ea"/>
              </a:rPr>
              <a:t>所有目的节点。 </a:t>
            </a:r>
            <a:endParaRPr lang="zh-CN" altLang="en-US" sz="2000" dirty="0">
              <a:latin typeface="+mn-ea"/>
            </a:endParaRPr>
          </a:p>
          <a:p>
            <a:pPr eaLnBrk="1">
              <a:lnSpc>
                <a:spcPct val="110000"/>
              </a:lnSpc>
              <a:buFont typeface="Wingdings" panose="05000000000000000000" pitchFamily="2" charset="2"/>
              <a:buChar char="Ø"/>
            </a:pPr>
            <a:r>
              <a:rPr lang="zh-CN" altLang="en-US" sz="2400" dirty="0">
                <a:latin typeface="+mn-ea"/>
              </a:rPr>
              <a:t>节点</a:t>
            </a:r>
            <a:r>
              <a:rPr lang="en-US" altLang="zh-CN" sz="2400" dirty="0">
                <a:latin typeface="+mn-ea"/>
              </a:rPr>
              <a:t>x</a:t>
            </a:r>
            <a:r>
              <a:rPr lang="zh-CN" altLang="en-US" sz="2400" dirty="0">
                <a:latin typeface="+mn-ea"/>
              </a:rPr>
              <a:t>的</a:t>
            </a:r>
            <a:r>
              <a:rPr lang="zh-CN" altLang="en-US" sz="2400" dirty="0" smtClean="0">
                <a:latin typeface="+mn-ea"/>
              </a:rPr>
              <a:t>距离向量</a:t>
            </a:r>
            <a:r>
              <a:rPr lang="en-US" altLang="zh-CN" sz="2400" dirty="0" err="1" smtClean="0">
                <a:latin typeface="+mn-ea"/>
              </a:rPr>
              <a:t>D</a:t>
            </a:r>
            <a:r>
              <a:rPr lang="en-US" altLang="zh-CN" sz="2400" baseline="-25000" dirty="0" err="1" smtClean="0">
                <a:latin typeface="+mn-ea"/>
              </a:rPr>
              <a:t>x</a:t>
            </a:r>
            <a:r>
              <a:rPr lang="zh-CN" altLang="en-US" sz="2400" dirty="0" smtClean="0">
                <a:latin typeface="+mn-ea"/>
              </a:rPr>
              <a:t> </a:t>
            </a:r>
            <a:r>
              <a:rPr lang="en-US" altLang="zh-CN" sz="2400" dirty="0">
                <a:latin typeface="+mn-ea"/>
              </a:rPr>
              <a:t>= [</a:t>
            </a:r>
            <a:r>
              <a:rPr lang="en-US" altLang="zh-CN" sz="2400" dirty="0" err="1">
                <a:latin typeface="+mn-ea"/>
              </a:rPr>
              <a:t>D</a:t>
            </a:r>
            <a:r>
              <a:rPr lang="en-US" altLang="zh-CN" sz="2400" baseline="-25000" dirty="0" err="1">
                <a:latin typeface="+mn-ea"/>
              </a:rPr>
              <a:t>x</a:t>
            </a:r>
            <a:r>
              <a:rPr lang="en-US" altLang="zh-CN" sz="2400" dirty="0">
                <a:latin typeface="+mn-ea"/>
              </a:rPr>
              <a:t>(y)</a:t>
            </a:r>
            <a:r>
              <a:rPr lang="zh-CN" altLang="en-US" sz="2400" dirty="0">
                <a:latin typeface="+mn-ea"/>
              </a:rPr>
              <a:t>：</a:t>
            </a:r>
            <a:r>
              <a:rPr lang="en-US" altLang="zh-CN" sz="2400" dirty="0">
                <a:latin typeface="+mn-ea"/>
              </a:rPr>
              <a:t>y</a:t>
            </a:r>
            <a:r>
              <a:rPr lang="zh-CN" altLang="en-US" sz="2400" dirty="0">
                <a:latin typeface="+mn-ea"/>
              </a:rPr>
              <a:t>在</a:t>
            </a:r>
            <a:r>
              <a:rPr lang="en-US" altLang="zh-CN" sz="2400" dirty="0">
                <a:latin typeface="+mn-ea"/>
              </a:rPr>
              <a:t>N</a:t>
            </a:r>
            <a:r>
              <a:rPr lang="zh-CN" altLang="en-US" sz="2400" dirty="0">
                <a:latin typeface="+mn-ea"/>
              </a:rPr>
              <a:t>中</a:t>
            </a:r>
            <a:r>
              <a:rPr lang="en-US" altLang="zh-CN" sz="2400" dirty="0">
                <a:latin typeface="+mn-ea"/>
              </a:rPr>
              <a:t>]</a:t>
            </a:r>
            <a:endParaRPr lang="zh-CN" altLang="en-US" sz="2400" dirty="0">
              <a:latin typeface="+mn-ea"/>
            </a:endParaRPr>
          </a:p>
          <a:p>
            <a:pPr eaLnBrk="1">
              <a:lnSpc>
                <a:spcPct val="110000"/>
              </a:lnSpc>
              <a:buFont typeface="Wingdings" panose="05000000000000000000" pitchFamily="2" charset="2"/>
              <a:buChar char="Ø"/>
            </a:pPr>
            <a:r>
              <a:rPr lang="zh-CN" altLang="en-US" sz="2400" dirty="0">
                <a:latin typeface="+mn-ea"/>
              </a:rPr>
              <a:t>节点</a:t>
            </a:r>
            <a:r>
              <a:rPr lang="en-US" altLang="zh-CN" sz="2400" dirty="0">
                <a:latin typeface="+mn-ea"/>
              </a:rPr>
              <a:t>x</a:t>
            </a:r>
            <a:r>
              <a:rPr lang="zh-CN" altLang="en-US" sz="2400" dirty="0">
                <a:latin typeface="+mn-ea"/>
              </a:rPr>
              <a:t>每个邻居的</a:t>
            </a:r>
            <a:r>
              <a:rPr lang="zh-CN" altLang="en-US" sz="2400" dirty="0" smtClean="0">
                <a:latin typeface="+mn-ea"/>
              </a:rPr>
              <a:t>距离向量</a:t>
            </a:r>
            <a:r>
              <a:rPr lang="en-US" altLang="zh-CN" sz="2400" dirty="0" err="1" smtClean="0">
                <a:solidFill>
                  <a:srgbClr val="FF0066"/>
                </a:solidFill>
                <a:latin typeface="+mn-ea"/>
              </a:rPr>
              <a:t>Dv</a:t>
            </a:r>
            <a:r>
              <a:rPr lang="en-US" altLang="zh-CN" sz="2400" dirty="0" smtClean="0">
                <a:solidFill>
                  <a:srgbClr val="FF0066"/>
                </a:solidFill>
                <a:latin typeface="+mn-ea"/>
              </a:rPr>
              <a:t> </a:t>
            </a:r>
            <a:r>
              <a:rPr lang="en-US" altLang="zh-CN" sz="2400" dirty="0">
                <a:solidFill>
                  <a:srgbClr val="FF0066"/>
                </a:solidFill>
                <a:latin typeface="+mn-ea"/>
              </a:rPr>
              <a:t>= [</a:t>
            </a:r>
            <a:r>
              <a:rPr lang="en-US" altLang="zh-CN" sz="2400" dirty="0" err="1">
                <a:solidFill>
                  <a:srgbClr val="FF0066"/>
                </a:solidFill>
                <a:latin typeface="+mn-ea"/>
              </a:rPr>
              <a:t>Dv</a:t>
            </a:r>
            <a:r>
              <a:rPr lang="en-US" altLang="zh-CN" sz="2400" dirty="0">
                <a:solidFill>
                  <a:srgbClr val="FF0066"/>
                </a:solidFill>
                <a:latin typeface="+mn-ea"/>
              </a:rPr>
              <a:t>(y)</a:t>
            </a:r>
            <a:r>
              <a:rPr lang="zh-CN" altLang="en-US" sz="2400" dirty="0">
                <a:solidFill>
                  <a:srgbClr val="FF0066"/>
                </a:solidFill>
                <a:latin typeface="+mn-ea"/>
              </a:rPr>
              <a:t>：</a:t>
            </a:r>
            <a:r>
              <a:rPr lang="en-US" altLang="zh-CN" sz="2400" dirty="0">
                <a:solidFill>
                  <a:srgbClr val="FF0066"/>
                </a:solidFill>
                <a:latin typeface="+mn-ea"/>
              </a:rPr>
              <a:t>y</a:t>
            </a:r>
            <a:r>
              <a:rPr lang="zh-CN" altLang="en-US" sz="2400" dirty="0">
                <a:solidFill>
                  <a:srgbClr val="FF0066"/>
                </a:solidFill>
                <a:latin typeface="+mn-ea"/>
              </a:rPr>
              <a:t>在</a:t>
            </a:r>
            <a:r>
              <a:rPr lang="en-US" altLang="zh-CN" sz="2400" dirty="0">
                <a:solidFill>
                  <a:srgbClr val="FF0066"/>
                </a:solidFill>
                <a:latin typeface="+mn-ea"/>
              </a:rPr>
              <a:t>N</a:t>
            </a:r>
            <a:r>
              <a:rPr lang="zh-CN" altLang="en-US" sz="2400" dirty="0">
                <a:solidFill>
                  <a:srgbClr val="FF0066"/>
                </a:solidFill>
                <a:latin typeface="+mn-ea"/>
              </a:rPr>
              <a:t>中</a:t>
            </a:r>
            <a:r>
              <a:rPr lang="en-US" altLang="zh-CN" sz="2400" dirty="0">
                <a:solidFill>
                  <a:srgbClr val="FF0066"/>
                </a:solidFill>
                <a:latin typeface="+mn-ea"/>
              </a:rPr>
              <a:t>]</a:t>
            </a:r>
            <a:endParaRPr lang="zh-CN" altLang="en-US" sz="2400" dirty="0">
              <a:solidFill>
                <a:srgbClr val="FF0066"/>
              </a:solidFill>
              <a:latin typeface="+mn-ea"/>
            </a:endParaRPr>
          </a:p>
        </p:txBody>
      </p:sp>
      <p:grpSp>
        <p:nvGrpSpPr>
          <p:cNvPr id="44037" name="Group 74"/>
          <p:cNvGrpSpPr/>
          <p:nvPr/>
        </p:nvGrpSpPr>
        <p:grpSpPr bwMode="auto">
          <a:xfrm>
            <a:off x="8310034" y="3818476"/>
            <a:ext cx="2912533" cy="1212850"/>
            <a:chOff x="2352" y="0"/>
            <a:chExt cx="1376" cy="764"/>
          </a:xfrm>
        </p:grpSpPr>
        <p:sp>
          <p:nvSpPr>
            <p:cNvPr id="44070" name="Freeform 75"/>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nvGrpSpPr>
            <p:cNvPr id="44071" name="Group 76"/>
            <p:cNvGrpSpPr/>
            <p:nvPr/>
          </p:nvGrpSpPr>
          <p:grpSpPr bwMode="auto">
            <a:xfrm>
              <a:off x="2448" y="74"/>
              <a:ext cx="1161" cy="677"/>
              <a:chOff x="-17" y="1286"/>
              <a:chExt cx="1161" cy="677"/>
            </a:xfrm>
          </p:grpSpPr>
          <p:sp>
            <p:nvSpPr>
              <p:cNvPr id="44072" name="Freeform 77"/>
              <p:cNvSpPr/>
              <p:nvPr/>
            </p:nvSpPr>
            <p:spPr bwMode="auto">
              <a:xfrm>
                <a:off x="246" y="1476"/>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73" name="Oval 78"/>
              <p:cNvSpPr>
                <a:spLocks noChangeArrowheads="1"/>
              </p:cNvSpPr>
              <p:nvPr/>
            </p:nvSpPr>
            <p:spPr bwMode="auto">
              <a:xfrm>
                <a:off x="-14" y="1712"/>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074" name="Line 79"/>
              <p:cNvSpPr>
                <a:spLocks noChangeShapeType="1"/>
              </p:cNvSpPr>
              <p:nvPr/>
            </p:nvSpPr>
            <p:spPr bwMode="auto">
              <a:xfrm>
                <a:off x="-14" y="1705"/>
                <a:ext cx="1"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75" name="Line 80"/>
              <p:cNvSpPr>
                <a:spLocks noChangeShapeType="1"/>
              </p:cNvSpPr>
              <p:nvPr/>
            </p:nvSpPr>
            <p:spPr bwMode="auto">
              <a:xfrm>
                <a:off x="299" y="1705"/>
                <a:ext cx="1"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76" name="Rectangle 81"/>
              <p:cNvSpPr>
                <a:spLocks noChangeArrowheads="1"/>
              </p:cNvSpPr>
              <p:nvPr/>
            </p:nvSpPr>
            <p:spPr bwMode="auto">
              <a:xfrm>
                <a:off x="-14" y="170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44077" name="Oval 82"/>
              <p:cNvSpPr>
                <a:spLocks noChangeArrowheads="1"/>
              </p:cNvSpPr>
              <p:nvPr/>
            </p:nvSpPr>
            <p:spPr bwMode="auto">
              <a:xfrm>
                <a:off x="-17" y="1646"/>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078" name="Freeform 83"/>
              <p:cNvSpPr/>
              <p:nvPr/>
            </p:nvSpPr>
            <p:spPr bwMode="auto">
              <a:xfrm>
                <a:off x="651" y="1476"/>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79" name="Freeform 84"/>
              <p:cNvSpPr/>
              <p:nvPr/>
            </p:nvSpPr>
            <p:spPr bwMode="auto">
              <a:xfrm>
                <a:off x="303" y="1740"/>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grpSp>
            <p:nvGrpSpPr>
              <p:cNvPr id="44080" name="Group 85"/>
              <p:cNvGrpSpPr/>
              <p:nvPr/>
            </p:nvGrpSpPr>
            <p:grpSpPr bwMode="auto">
              <a:xfrm>
                <a:off x="53" y="1598"/>
                <a:ext cx="158" cy="252"/>
                <a:chOff x="2978" y="2429"/>
                <a:chExt cx="159" cy="252"/>
              </a:xfrm>
            </p:grpSpPr>
            <p:sp>
              <p:nvSpPr>
                <p:cNvPr id="44102" name="Rectangle 86"/>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103" name="Text Box 87"/>
                <p:cNvSpPr txBox="1">
                  <a:spLocks noChangeArrowheads="1"/>
                </p:cNvSpPr>
                <p:nvPr/>
              </p:nvSpPr>
              <p:spPr bwMode="auto">
                <a:xfrm>
                  <a:off x="2978" y="2429"/>
                  <a:ext cx="15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dirty="0">
                      <a:solidFill>
                        <a:srgbClr val="FFFF00"/>
                      </a:solidFill>
                      <a:latin typeface="Comic Sans MS" panose="030F0902030302020204" pitchFamily="66" charset="0"/>
                    </a:rPr>
                    <a:t>x</a:t>
                  </a:r>
                  <a:endParaRPr lang="en-US" altLang="zh-CN" sz="2400" dirty="0">
                    <a:solidFill>
                      <a:srgbClr val="FFFF00"/>
                    </a:solidFill>
                  </a:endParaRPr>
                </a:p>
              </p:txBody>
            </p:sp>
          </p:grpSp>
          <p:grpSp>
            <p:nvGrpSpPr>
              <p:cNvPr id="44081" name="Group 88"/>
              <p:cNvGrpSpPr/>
              <p:nvPr/>
            </p:nvGrpSpPr>
            <p:grpSpPr bwMode="auto">
              <a:xfrm>
                <a:off x="828" y="1580"/>
                <a:ext cx="316" cy="291"/>
                <a:chOff x="1740" y="2276"/>
                <a:chExt cx="316" cy="291"/>
              </a:xfrm>
            </p:grpSpPr>
            <p:sp>
              <p:nvSpPr>
                <p:cNvPr id="44094" name="Oval 89"/>
                <p:cNvSpPr>
                  <a:spLocks noChangeArrowheads="1"/>
                </p:cNvSpPr>
                <p:nvPr/>
              </p:nvSpPr>
              <p:spPr bwMode="auto">
                <a:xfrm>
                  <a:off x="1743" y="2420"/>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095" name="Line 90"/>
                <p:cNvSpPr>
                  <a:spLocks noChangeShapeType="1"/>
                </p:cNvSpPr>
                <p:nvPr/>
              </p:nvSpPr>
              <p:spPr bwMode="auto">
                <a:xfrm>
                  <a:off x="1743"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96" name="Line 91"/>
                <p:cNvSpPr>
                  <a:spLocks noChangeShapeType="1"/>
                </p:cNvSpPr>
                <p:nvPr/>
              </p:nvSpPr>
              <p:spPr bwMode="auto">
                <a:xfrm>
                  <a:off x="2056"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97" name="Rectangle 92"/>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44098" name="Oval 93"/>
                <p:cNvSpPr>
                  <a:spLocks noChangeArrowheads="1"/>
                </p:cNvSpPr>
                <p:nvPr/>
              </p:nvSpPr>
              <p:spPr bwMode="auto">
                <a:xfrm>
                  <a:off x="1740" y="2354"/>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grpSp>
              <p:nvGrpSpPr>
                <p:cNvPr id="44099" name="Group 94"/>
                <p:cNvGrpSpPr/>
                <p:nvPr/>
              </p:nvGrpSpPr>
              <p:grpSpPr bwMode="auto">
                <a:xfrm>
                  <a:off x="1814" y="2276"/>
                  <a:ext cx="165" cy="291"/>
                  <a:chOff x="2975" y="2399"/>
                  <a:chExt cx="166" cy="291"/>
                </a:xfrm>
              </p:grpSpPr>
              <p:sp>
                <p:nvSpPr>
                  <p:cNvPr id="44100" name="Rectangle 95"/>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101" name="Text Box 96"/>
                  <p:cNvSpPr txBox="1">
                    <a:spLocks noChangeArrowheads="1"/>
                  </p:cNvSpPr>
                  <p:nvPr/>
                </p:nvSpPr>
                <p:spPr bwMode="auto">
                  <a:xfrm>
                    <a:off x="2975" y="2399"/>
                    <a:ext cx="1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400" dirty="0">
                        <a:solidFill>
                          <a:srgbClr val="FFFF00"/>
                        </a:solidFill>
                        <a:latin typeface="Comic Sans MS" panose="030F0902030302020204" pitchFamily="66" charset="0"/>
                      </a:rPr>
                      <a:t>z</a:t>
                    </a:r>
                    <a:endParaRPr lang="en-US" altLang="zh-CN" sz="2400" dirty="0">
                      <a:solidFill>
                        <a:srgbClr val="FFFF00"/>
                      </a:solidFill>
                      <a:latin typeface="Comic Sans MS" panose="030F0902030302020204" pitchFamily="66" charset="0"/>
                    </a:endParaRPr>
                  </a:p>
                </p:txBody>
              </p:sp>
            </p:grpSp>
          </p:grpSp>
          <p:sp>
            <p:nvSpPr>
              <p:cNvPr id="44082" name="Text Box 97"/>
              <p:cNvSpPr txBox="1">
                <a:spLocks noChangeArrowheads="1"/>
              </p:cNvSpPr>
              <p:nvPr/>
            </p:nvSpPr>
            <p:spPr bwMode="auto">
              <a:xfrm>
                <a:off x="753" y="1400"/>
                <a:ext cx="1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1</a:t>
                </a:r>
                <a:endParaRPr lang="en-US" altLang="zh-CN" sz="2400">
                  <a:solidFill>
                    <a:prstClr val="black"/>
                  </a:solidFill>
                </a:endParaRPr>
              </a:p>
            </p:txBody>
          </p:sp>
          <p:sp>
            <p:nvSpPr>
              <p:cNvPr id="44083" name="Text Box 98"/>
              <p:cNvSpPr txBox="1">
                <a:spLocks noChangeArrowheads="1"/>
              </p:cNvSpPr>
              <p:nvPr/>
            </p:nvSpPr>
            <p:spPr bwMode="auto">
              <a:xfrm>
                <a:off x="217" y="1397"/>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2</a:t>
                </a:r>
                <a:endParaRPr lang="en-US" altLang="zh-CN" sz="2400">
                  <a:solidFill>
                    <a:prstClr val="black"/>
                  </a:solidFill>
                </a:endParaRPr>
              </a:p>
            </p:txBody>
          </p:sp>
          <p:sp>
            <p:nvSpPr>
              <p:cNvPr id="44084" name="Text Box 99"/>
              <p:cNvSpPr txBox="1">
                <a:spLocks noChangeArrowheads="1"/>
              </p:cNvSpPr>
              <p:nvPr/>
            </p:nvSpPr>
            <p:spPr bwMode="auto">
              <a:xfrm>
                <a:off x="502" y="1730"/>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prstClr val="black"/>
                    </a:solidFill>
                    <a:latin typeface="Comic Sans MS" panose="030F0902030302020204" pitchFamily="66" charset="0"/>
                  </a:rPr>
                  <a:t>7</a:t>
                </a:r>
                <a:endParaRPr lang="en-US" altLang="zh-CN" sz="2400">
                  <a:solidFill>
                    <a:prstClr val="black"/>
                  </a:solidFill>
                </a:endParaRPr>
              </a:p>
            </p:txBody>
          </p:sp>
          <p:grpSp>
            <p:nvGrpSpPr>
              <p:cNvPr id="44085" name="Group 100"/>
              <p:cNvGrpSpPr/>
              <p:nvPr/>
            </p:nvGrpSpPr>
            <p:grpSpPr bwMode="auto">
              <a:xfrm>
                <a:off x="408" y="1286"/>
                <a:ext cx="316" cy="252"/>
                <a:chOff x="1740" y="2306"/>
                <a:chExt cx="316" cy="252"/>
              </a:xfrm>
            </p:grpSpPr>
            <p:sp>
              <p:nvSpPr>
                <p:cNvPr id="44086" name="Oval 101"/>
                <p:cNvSpPr>
                  <a:spLocks noChangeArrowheads="1"/>
                </p:cNvSpPr>
                <p:nvPr/>
              </p:nvSpPr>
              <p:spPr bwMode="auto">
                <a:xfrm>
                  <a:off x="1743" y="2420"/>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087" name="Line 102"/>
                <p:cNvSpPr>
                  <a:spLocks noChangeShapeType="1"/>
                </p:cNvSpPr>
                <p:nvPr/>
              </p:nvSpPr>
              <p:spPr bwMode="auto">
                <a:xfrm>
                  <a:off x="1743"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88" name="Line 103"/>
                <p:cNvSpPr>
                  <a:spLocks noChangeShapeType="1"/>
                </p:cNvSpPr>
                <p:nvPr/>
              </p:nvSpPr>
              <p:spPr bwMode="auto">
                <a:xfrm>
                  <a:off x="2056"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prstClr val="black"/>
                    </a:solidFill>
                  </a:endParaRPr>
                </a:p>
              </p:txBody>
            </p:sp>
            <p:sp>
              <p:nvSpPr>
                <p:cNvPr id="44089" name="Rectangle 104"/>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prstClr val="black"/>
                    </a:solidFill>
                  </a:endParaRPr>
                </a:p>
              </p:txBody>
            </p:sp>
            <p:sp>
              <p:nvSpPr>
                <p:cNvPr id="44090" name="Oval 105"/>
                <p:cNvSpPr>
                  <a:spLocks noChangeArrowheads="1"/>
                </p:cNvSpPr>
                <p:nvPr/>
              </p:nvSpPr>
              <p:spPr bwMode="auto">
                <a:xfrm>
                  <a:off x="1740" y="2354"/>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grpSp>
              <p:nvGrpSpPr>
                <p:cNvPr id="44091" name="Group 106"/>
                <p:cNvGrpSpPr/>
                <p:nvPr/>
              </p:nvGrpSpPr>
              <p:grpSpPr bwMode="auto">
                <a:xfrm>
                  <a:off x="1817" y="2306"/>
                  <a:ext cx="150" cy="252"/>
                  <a:chOff x="2982" y="2429"/>
                  <a:chExt cx="152" cy="252"/>
                </a:xfrm>
              </p:grpSpPr>
              <p:sp>
                <p:nvSpPr>
                  <p:cNvPr id="44092" name="Rectangle 107"/>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44093" name="Text Box 108"/>
                  <p:cNvSpPr txBox="1">
                    <a:spLocks noChangeArrowheads="1"/>
                  </p:cNvSpPr>
                  <p:nvPr/>
                </p:nvSpPr>
                <p:spPr bwMode="auto">
                  <a:xfrm>
                    <a:off x="2982" y="2429"/>
                    <a:ext cx="1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dirty="0">
                        <a:solidFill>
                          <a:srgbClr val="FFFF00"/>
                        </a:solidFill>
                        <a:latin typeface="Comic Sans MS" panose="030F0902030302020204" pitchFamily="66" charset="0"/>
                      </a:rPr>
                      <a:t>y</a:t>
                    </a:r>
                    <a:endParaRPr lang="en-US" altLang="zh-CN" sz="2400" dirty="0">
                      <a:solidFill>
                        <a:srgbClr val="FFFF00"/>
                      </a:solidFill>
                    </a:endParaRPr>
                  </a:p>
                </p:txBody>
              </p:sp>
            </p:grpSp>
          </p:grpSp>
        </p:grpSp>
      </p:grpSp>
      <p:grpSp>
        <p:nvGrpSpPr>
          <p:cNvPr id="1091693" name="Group 109"/>
          <p:cNvGrpSpPr/>
          <p:nvPr/>
        </p:nvGrpSpPr>
        <p:grpSpPr bwMode="auto">
          <a:xfrm>
            <a:off x="5592234" y="3440652"/>
            <a:ext cx="2345266" cy="1779588"/>
            <a:chOff x="236" y="180"/>
            <a:chExt cx="1108" cy="1121"/>
          </a:xfrm>
        </p:grpSpPr>
        <p:sp>
          <p:nvSpPr>
            <p:cNvPr id="44055" name="Line 110"/>
            <p:cNvSpPr>
              <a:spLocks noChangeShapeType="1"/>
            </p:cNvSpPr>
            <p:nvPr/>
          </p:nvSpPr>
          <p:spPr bwMode="auto">
            <a:xfrm>
              <a:off x="672" y="480"/>
              <a:ext cx="0"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4056" name="Line 111"/>
            <p:cNvSpPr>
              <a:spLocks noChangeShapeType="1"/>
            </p:cNvSpPr>
            <p:nvPr/>
          </p:nvSpPr>
          <p:spPr bwMode="auto">
            <a:xfrm>
              <a:off x="480" y="624"/>
              <a:ext cx="8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4057" name="Text Box 112"/>
            <p:cNvSpPr txBox="1">
              <a:spLocks noChangeArrowheads="1"/>
            </p:cNvSpPr>
            <p:nvPr/>
          </p:nvSpPr>
          <p:spPr bwMode="auto">
            <a:xfrm>
              <a:off x="672" y="384"/>
              <a:ext cx="4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44058" name="Text Box 113"/>
            <p:cNvSpPr txBox="1">
              <a:spLocks noChangeArrowheads="1"/>
            </p:cNvSpPr>
            <p:nvPr/>
          </p:nvSpPr>
          <p:spPr bwMode="auto">
            <a:xfrm>
              <a:off x="480" y="624"/>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44059" name="Text Box 114"/>
            <p:cNvSpPr txBox="1">
              <a:spLocks noChangeArrowheads="1"/>
            </p:cNvSpPr>
            <p:nvPr/>
          </p:nvSpPr>
          <p:spPr bwMode="auto">
            <a:xfrm>
              <a:off x="480" y="816"/>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y</a:t>
              </a:r>
              <a:endParaRPr lang="en-US" altLang="zh-CN" sz="1800">
                <a:solidFill>
                  <a:srgbClr val="FF3300"/>
                </a:solidFill>
                <a:latin typeface="Comic Sans MS" panose="030F0902030302020204" pitchFamily="66" charset="0"/>
              </a:endParaRPr>
            </a:p>
          </p:txBody>
        </p:sp>
        <p:sp>
          <p:nvSpPr>
            <p:cNvPr id="44060" name="Text Box 115"/>
            <p:cNvSpPr txBox="1">
              <a:spLocks noChangeArrowheads="1"/>
            </p:cNvSpPr>
            <p:nvPr/>
          </p:nvSpPr>
          <p:spPr bwMode="auto">
            <a:xfrm>
              <a:off x="480" y="1008"/>
              <a:ext cx="1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z</a:t>
              </a:r>
              <a:endParaRPr lang="en-US" altLang="zh-CN" sz="1800">
                <a:solidFill>
                  <a:srgbClr val="FF3300"/>
                </a:solidFill>
                <a:latin typeface="Comic Sans MS" panose="030F0902030302020204" pitchFamily="66" charset="0"/>
              </a:endParaRPr>
            </a:p>
          </p:txBody>
        </p:sp>
        <p:sp>
          <p:nvSpPr>
            <p:cNvPr id="44061" name="Text Box 116"/>
            <p:cNvSpPr txBox="1">
              <a:spLocks noChangeArrowheads="1"/>
            </p:cNvSpPr>
            <p:nvPr/>
          </p:nvSpPr>
          <p:spPr bwMode="auto">
            <a:xfrm>
              <a:off x="672" y="624"/>
              <a:ext cx="4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0  2   7</a:t>
              </a:r>
              <a:endParaRPr lang="en-US" altLang="zh-CN" sz="1800">
                <a:solidFill>
                  <a:prstClr val="black"/>
                </a:solidFill>
                <a:latin typeface="Comic Sans MS" panose="030F0902030302020204" pitchFamily="66" charset="0"/>
              </a:endParaRPr>
            </a:p>
          </p:txBody>
        </p:sp>
        <p:sp>
          <p:nvSpPr>
            <p:cNvPr id="44062" name="Text Box 117"/>
            <p:cNvSpPr txBox="1">
              <a:spLocks noChangeArrowheads="1"/>
            </p:cNvSpPr>
            <p:nvPr/>
          </p:nvSpPr>
          <p:spPr bwMode="auto">
            <a:xfrm>
              <a:off x="672" y="876"/>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44063" name="Text Box 118"/>
            <p:cNvSpPr txBox="1">
              <a:spLocks noChangeArrowheads="1"/>
            </p:cNvSpPr>
            <p:nvPr/>
          </p:nvSpPr>
          <p:spPr bwMode="auto">
            <a:xfrm>
              <a:off x="816" y="876"/>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44064" name="Text Box 119"/>
            <p:cNvSpPr txBox="1">
              <a:spLocks noChangeArrowheads="1"/>
            </p:cNvSpPr>
            <p:nvPr/>
          </p:nvSpPr>
          <p:spPr bwMode="auto">
            <a:xfrm>
              <a:off x="1056" y="864"/>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44065" name="Text Box 120"/>
            <p:cNvSpPr txBox="1">
              <a:spLocks noChangeArrowheads="1"/>
            </p:cNvSpPr>
            <p:nvPr/>
          </p:nvSpPr>
          <p:spPr bwMode="auto">
            <a:xfrm>
              <a:off x="672" y="1056"/>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44066" name="Text Box 121"/>
            <p:cNvSpPr txBox="1">
              <a:spLocks noChangeArrowheads="1"/>
            </p:cNvSpPr>
            <p:nvPr/>
          </p:nvSpPr>
          <p:spPr bwMode="auto">
            <a:xfrm>
              <a:off x="816" y="1068"/>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44067" name="Text Box 122"/>
            <p:cNvSpPr txBox="1">
              <a:spLocks noChangeArrowheads="1"/>
            </p:cNvSpPr>
            <p:nvPr/>
          </p:nvSpPr>
          <p:spPr bwMode="auto">
            <a:xfrm>
              <a:off x="1056" y="1056"/>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44068" name="Text Box 123"/>
            <p:cNvSpPr txBox="1">
              <a:spLocks noChangeArrowheads="1"/>
            </p:cNvSpPr>
            <p:nvPr/>
          </p:nvSpPr>
          <p:spPr bwMode="auto">
            <a:xfrm rot="16200000">
              <a:off x="112" y="1024"/>
              <a:ext cx="291"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sp>
          <p:nvSpPr>
            <p:cNvPr id="44069" name="Text Box 124"/>
            <p:cNvSpPr txBox="1">
              <a:spLocks noChangeArrowheads="1"/>
            </p:cNvSpPr>
            <p:nvPr/>
          </p:nvSpPr>
          <p:spPr bwMode="auto">
            <a:xfrm>
              <a:off x="672" y="180"/>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grpSp>
      <p:sp>
        <p:nvSpPr>
          <p:cNvPr id="1091710" name="Text Box 126"/>
          <p:cNvSpPr txBox="1">
            <a:spLocks noChangeArrowheads="1"/>
          </p:cNvSpPr>
          <p:nvPr/>
        </p:nvSpPr>
        <p:spPr bwMode="auto">
          <a:xfrm>
            <a:off x="749300" y="4093114"/>
            <a:ext cx="990600" cy="15478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lnSpc>
                <a:spcPct val="110000"/>
              </a:lnSpc>
              <a:buClrTx/>
              <a:buSzTx/>
              <a:buFontTx/>
              <a:buNone/>
            </a:pPr>
            <a:r>
              <a:rPr lang="en-US" altLang="zh-CN" sz="1800" b="1" i="1" dirty="0" err="1">
                <a:solidFill>
                  <a:srgbClr val="0000FF"/>
                </a:solidFill>
              </a:rPr>
              <a:t>Dx</a:t>
            </a:r>
            <a:endParaRPr lang="en-US" altLang="zh-CN" sz="1800" b="1" i="1" dirty="0">
              <a:solidFill>
                <a:srgbClr val="0000FF"/>
              </a:solidFill>
            </a:endParaRPr>
          </a:p>
          <a:p>
            <a:pPr algn="ctr">
              <a:lnSpc>
                <a:spcPct val="110000"/>
              </a:lnSpc>
              <a:buClrTx/>
              <a:buSzTx/>
              <a:buFontTx/>
              <a:buNone/>
            </a:pPr>
            <a:r>
              <a:rPr lang="en-US" altLang="zh-CN" sz="1800" b="1" i="1" dirty="0" err="1">
                <a:solidFill>
                  <a:srgbClr val="0000FF"/>
                </a:solidFill>
              </a:rPr>
              <a:t>Dy</a:t>
            </a:r>
            <a:endParaRPr lang="en-US" altLang="zh-CN" sz="1800" b="1" i="1" dirty="0">
              <a:solidFill>
                <a:srgbClr val="0000FF"/>
              </a:solidFill>
            </a:endParaRPr>
          </a:p>
          <a:p>
            <a:pPr algn="ctr">
              <a:lnSpc>
                <a:spcPct val="110000"/>
              </a:lnSpc>
              <a:buClrTx/>
              <a:buSzTx/>
              <a:buFontTx/>
              <a:buNone/>
            </a:pPr>
            <a:r>
              <a:rPr lang="en-US" altLang="zh-CN" sz="1800" b="1" i="1" dirty="0">
                <a:solidFill>
                  <a:srgbClr val="0000FF"/>
                </a:solidFill>
              </a:rPr>
              <a:t>Dz</a:t>
            </a:r>
            <a:endParaRPr lang="en-US" altLang="zh-CN" sz="1800" b="1" i="1" dirty="0">
              <a:solidFill>
                <a:srgbClr val="0000FF"/>
              </a:solidFill>
            </a:endParaRPr>
          </a:p>
          <a:p>
            <a:pPr algn="ctr">
              <a:lnSpc>
                <a:spcPct val="110000"/>
              </a:lnSpc>
              <a:spcBef>
                <a:spcPct val="50000"/>
              </a:spcBef>
              <a:buClrTx/>
              <a:buSzTx/>
              <a:buFontTx/>
              <a:buNone/>
            </a:pPr>
            <a:endParaRPr lang="zh-CN" altLang="en-US" sz="1800" b="1" i="1" dirty="0">
              <a:solidFill>
                <a:srgbClr val="FF3300"/>
              </a:solidFill>
            </a:endParaRPr>
          </a:p>
        </p:txBody>
      </p:sp>
      <p:sp>
        <p:nvSpPr>
          <p:cNvPr id="44040" name="Text Box 142"/>
          <p:cNvSpPr txBox="1">
            <a:spLocks noChangeArrowheads="1"/>
          </p:cNvSpPr>
          <p:nvPr/>
        </p:nvSpPr>
        <p:spPr bwMode="auto">
          <a:xfrm>
            <a:off x="3098800" y="3393027"/>
            <a:ext cx="18473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grpSp>
        <p:nvGrpSpPr>
          <p:cNvPr id="1091731" name="Group 147"/>
          <p:cNvGrpSpPr/>
          <p:nvPr/>
        </p:nvGrpSpPr>
        <p:grpSpPr bwMode="auto">
          <a:xfrm>
            <a:off x="1638300" y="3764501"/>
            <a:ext cx="3346451" cy="1465263"/>
            <a:chOff x="876" y="3138"/>
            <a:chExt cx="1581" cy="923"/>
          </a:xfrm>
        </p:grpSpPr>
        <p:sp>
          <p:nvSpPr>
            <p:cNvPr id="44045" name="Text Box 134"/>
            <p:cNvSpPr txBox="1">
              <a:spLocks noChangeArrowheads="1"/>
            </p:cNvSpPr>
            <p:nvPr/>
          </p:nvSpPr>
          <p:spPr bwMode="auto">
            <a:xfrm>
              <a:off x="1086" y="3358"/>
              <a:ext cx="1316"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b="1" i="1">
                  <a:solidFill>
                    <a:srgbClr val="FF3300"/>
                  </a:solidFill>
                </a:rPr>
                <a:t>D</a:t>
              </a:r>
              <a:r>
                <a:rPr lang="en-US" altLang="zh-CN" sz="1800" b="1" i="1" baseline="-25000">
                  <a:solidFill>
                    <a:srgbClr val="FF3300"/>
                  </a:solidFill>
                </a:rPr>
                <a:t>x</a:t>
              </a:r>
              <a:r>
                <a:rPr lang="en-US" altLang="zh-CN" sz="1800" b="1" i="1">
                  <a:solidFill>
                    <a:srgbClr val="FF3300"/>
                  </a:solidFill>
                </a:rPr>
                <a:t>(x)</a:t>
              </a:r>
              <a:r>
                <a:rPr lang="en-US" altLang="zh-CN" sz="1800">
                  <a:solidFill>
                    <a:srgbClr val="FF3300"/>
                  </a:solidFill>
                </a:rPr>
                <a:t>   </a:t>
              </a:r>
              <a:r>
                <a:rPr lang="en-US" altLang="zh-CN" sz="1800" b="1" i="1">
                  <a:solidFill>
                    <a:srgbClr val="FF3300"/>
                  </a:solidFill>
                </a:rPr>
                <a:t>D</a:t>
              </a:r>
              <a:r>
                <a:rPr lang="en-US" altLang="zh-CN" sz="1800" b="1" i="1" baseline="-25000">
                  <a:solidFill>
                    <a:srgbClr val="FF3300"/>
                  </a:solidFill>
                </a:rPr>
                <a:t>x</a:t>
              </a:r>
              <a:r>
                <a:rPr lang="en-US" altLang="zh-CN" sz="1800" b="1" i="1">
                  <a:solidFill>
                    <a:srgbClr val="FF3300"/>
                  </a:solidFill>
                </a:rPr>
                <a:t>(y)</a:t>
              </a:r>
              <a:r>
                <a:rPr lang="en-US" altLang="zh-CN" sz="1800">
                  <a:solidFill>
                    <a:srgbClr val="FF3300"/>
                  </a:solidFill>
                </a:rPr>
                <a:t>    </a:t>
              </a:r>
              <a:r>
                <a:rPr lang="en-US" altLang="zh-CN" sz="1800" b="1" i="1">
                  <a:solidFill>
                    <a:srgbClr val="FF3300"/>
                  </a:solidFill>
                </a:rPr>
                <a:t>D</a:t>
              </a:r>
              <a:r>
                <a:rPr lang="en-US" altLang="zh-CN" sz="1800" b="1" i="1" baseline="-25000">
                  <a:solidFill>
                    <a:srgbClr val="FF3300"/>
                  </a:solidFill>
                </a:rPr>
                <a:t>x</a:t>
              </a:r>
              <a:r>
                <a:rPr lang="en-US" altLang="zh-CN" sz="1800" b="1" i="1">
                  <a:solidFill>
                    <a:srgbClr val="FF3300"/>
                  </a:solidFill>
                </a:rPr>
                <a:t>(z)</a:t>
              </a:r>
              <a:r>
                <a:rPr lang="en-US" altLang="zh-CN" sz="1800">
                  <a:solidFill>
                    <a:prstClr val="black"/>
                  </a:solidFill>
                </a:rPr>
                <a:t> </a:t>
              </a:r>
              <a:endParaRPr lang="en-US" altLang="zh-CN" sz="1800">
                <a:solidFill>
                  <a:prstClr val="black"/>
                </a:solidFill>
              </a:endParaRPr>
            </a:p>
          </p:txBody>
        </p:sp>
        <p:sp>
          <p:nvSpPr>
            <p:cNvPr id="44046" name="Line 128"/>
            <p:cNvSpPr>
              <a:spLocks noChangeShapeType="1"/>
            </p:cNvSpPr>
            <p:nvPr/>
          </p:nvSpPr>
          <p:spPr bwMode="auto">
            <a:xfrm>
              <a:off x="1068" y="3234"/>
              <a:ext cx="0"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4047" name="Line 129"/>
            <p:cNvSpPr>
              <a:spLocks noChangeShapeType="1"/>
            </p:cNvSpPr>
            <p:nvPr/>
          </p:nvSpPr>
          <p:spPr bwMode="auto">
            <a:xfrm>
              <a:off x="876" y="3378"/>
              <a:ext cx="1296"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44048" name="Text Box 130"/>
            <p:cNvSpPr txBox="1">
              <a:spLocks noChangeArrowheads="1"/>
            </p:cNvSpPr>
            <p:nvPr/>
          </p:nvSpPr>
          <p:spPr bwMode="auto">
            <a:xfrm>
              <a:off x="1086" y="3138"/>
              <a:ext cx="1371" cy="2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44049" name="Text Box 131"/>
            <p:cNvSpPr txBox="1">
              <a:spLocks noChangeArrowheads="1"/>
            </p:cNvSpPr>
            <p:nvPr/>
          </p:nvSpPr>
          <p:spPr bwMode="auto">
            <a:xfrm>
              <a:off x="876" y="3378"/>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x</a:t>
              </a:r>
              <a:endParaRPr lang="en-US" altLang="zh-CN" sz="1800">
                <a:solidFill>
                  <a:srgbClr val="FF3300"/>
                </a:solidFill>
                <a:latin typeface="Comic Sans MS" panose="030F0902030302020204" pitchFamily="66" charset="0"/>
              </a:endParaRPr>
            </a:p>
          </p:txBody>
        </p:sp>
        <p:sp>
          <p:nvSpPr>
            <p:cNvPr id="44050" name="Text Box 132"/>
            <p:cNvSpPr txBox="1">
              <a:spLocks noChangeArrowheads="1"/>
            </p:cNvSpPr>
            <p:nvPr/>
          </p:nvSpPr>
          <p:spPr bwMode="auto">
            <a:xfrm>
              <a:off x="876" y="3570"/>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y</a:t>
              </a:r>
              <a:endParaRPr lang="en-US" altLang="zh-CN" sz="1800">
                <a:solidFill>
                  <a:srgbClr val="FF3300"/>
                </a:solidFill>
                <a:latin typeface="Comic Sans MS" panose="030F0902030302020204" pitchFamily="66" charset="0"/>
              </a:endParaRPr>
            </a:p>
          </p:txBody>
        </p:sp>
        <p:sp>
          <p:nvSpPr>
            <p:cNvPr id="44051" name="Text Box 133"/>
            <p:cNvSpPr txBox="1">
              <a:spLocks noChangeArrowheads="1"/>
            </p:cNvSpPr>
            <p:nvPr/>
          </p:nvSpPr>
          <p:spPr bwMode="auto">
            <a:xfrm>
              <a:off x="876" y="3828"/>
              <a:ext cx="1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z</a:t>
              </a:r>
              <a:endParaRPr lang="en-US" altLang="zh-CN" sz="1800">
                <a:solidFill>
                  <a:srgbClr val="FF3300"/>
                </a:solidFill>
                <a:latin typeface="Comic Sans MS" panose="030F0902030302020204" pitchFamily="66" charset="0"/>
              </a:endParaRPr>
            </a:p>
          </p:txBody>
        </p:sp>
        <p:sp>
          <p:nvSpPr>
            <p:cNvPr id="44052" name="Text Box 141"/>
            <p:cNvSpPr txBox="1">
              <a:spLocks noChangeArrowheads="1"/>
            </p:cNvSpPr>
            <p:nvPr/>
          </p:nvSpPr>
          <p:spPr bwMode="auto">
            <a:xfrm rot="16200000">
              <a:off x="904" y="3748"/>
              <a:ext cx="291" cy="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sp>
          <p:nvSpPr>
            <p:cNvPr id="44053" name="Text Box 144"/>
            <p:cNvSpPr txBox="1">
              <a:spLocks noChangeArrowheads="1"/>
            </p:cNvSpPr>
            <p:nvPr/>
          </p:nvSpPr>
          <p:spPr bwMode="auto">
            <a:xfrm>
              <a:off x="1086" y="3574"/>
              <a:ext cx="1003"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b="1" i="1">
                  <a:solidFill>
                    <a:prstClr val="black"/>
                  </a:solidFill>
                </a:rPr>
                <a:t>D</a:t>
              </a:r>
              <a:r>
                <a:rPr lang="en-US" altLang="zh-CN" sz="1800" b="1" i="1" baseline="-25000">
                  <a:solidFill>
                    <a:prstClr val="black"/>
                  </a:solidFill>
                </a:rPr>
                <a:t>y</a:t>
              </a:r>
              <a:r>
                <a:rPr lang="en-US" altLang="zh-CN" sz="1800" b="1" i="1">
                  <a:solidFill>
                    <a:prstClr val="black"/>
                  </a:solidFill>
                </a:rPr>
                <a:t>(x)</a:t>
              </a:r>
              <a:r>
                <a:rPr lang="en-US" altLang="zh-CN" sz="1800">
                  <a:solidFill>
                    <a:prstClr val="black"/>
                  </a:solidFill>
                </a:rPr>
                <a:t>   </a:t>
              </a:r>
              <a:r>
                <a:rPr lang="en-US" altLang="zh-CN" sz="1800" b="1" i="1">
                  <a:solidFill>
                    <a:prstClr val="black"/>
                  </a:solidFill>
                </a:rPr>
                <a:t>D</a:t>
              </a:r>
              <a:r>
                <a:rPr lang="en-US" altLang="zh-CN" sz="1800" b="1" i="1" baseline="-25000">
                  <a:solidFill>
                    <a:prstClr val="black"/>
                  </a:solidFill>
                </a:rPr>
                <a:t>y</a:t>
              </a:r>
              <a:r>
                <a:rPr lang="en-US" altLang="zh-CN" sz="1800" b="1" i="1">
                  <a:solidFill>
                    <a:prstClr val="black"/>
                  </a:solidFill>
                </a:rPr>
                <a:t>(y)</a:t>
              </a:r>
              <a:r>
                <a:rPr lang="en-US" altLang="zh-CN" sz="1800">
                  <a:solidFill>
                    <a:prstClr val="black"/>
                  </a:solidFill>
                </a:rPr>
                <a:t>    </a:t>
              </a:r>
              <a:r>
                <a:rPr lang="en-US" altLang="zh-CN" sz="1800" b="1" i="1">
                  <a:solidFill>
                    <a:prstClr val="black"/>
                  </a:solidFill>
                </a:rPr>
                <a:t>D</a:t>
              </a:r>
              <a:r>
                <a:rPr lang="en-US" altLang="zh-CN" sz="1800" b="1" i="1" baseline="-25000">
                  <a:solidFill>
                    <a:prstClr val="black"/>
                  </a:solidFill>
                </a:rPr>
                <a:t>y</a:t>
              </a:r>
              <a:r>
                <a:rPr lang="en-US" altLang="zh-CN" sz="1800" b="1" i="1">
                  <a:solidFill>
                    <a:prstClr val="black"/>
                  </a:solidFill>
                </a:rPr>
                <a:t>(z)</a:t>
              </a:r>
              <a:r>
                <a:rPr lang="en-US" altLang="zh-CN" sz="1800">
                  <a:solidFill>
                    <a:prstClr val="black"/>
                  </a:solidFill>
                </a:rPr>
                <a:t> </a:t>
              </a:r>
              <a:endParaRPr lang="en-US" altLang="zh-CN" sz="1800">
                <a:solidFill>
                  <a:prstClr val="black"/>
                </a:solidFill>
              </a:endParaRPr>
            </a:p>
          </p:txBody>
        </p:sp>
        <p:sp>
          <p:nvSpPr>
            <p:cNvPr id="44054" name="Text Box 146"/>
            <p:cNvSpPr txBox="1">
              <a:spLocks noChangeArrowheads="1"/>
            </p:cNvSpPr>
            <p:nvPr/>
          </p:nvSpPr>
          <p:spPr bwMode="auto">
            <a:xfrm>
              <a:off x="1122" y="3826"/>
              <a:ext cx="9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b="1" i="1" dirty="0">
                  <a:solidFill>
                    <a:prstClr val="black"/>
                  </a:solidFill>
                </a:rPr>
                <a:t>D</a:t>
              </a:r>
              <a:r>
                <a:rPr lang="en-US" altLang="zh-CN" sz="1800" b="1" i="1" baseline="-25000" dirty="0">
                  <a:solidFill>
                    <a:prstClr val="black"/>
                  </a:solidFill>
                </a:rPr>
                <a:t>z</a:t>
              </a:r>
              <a:r>
                <a:rPr lang="en-US" altLang="zh-CN" sz="1800" b="1" i="1" dirty="0">
                  <a:solidFill>
                    <a:prstClr val="black"/>
                  </a:solidFill>
                </a:rPr>
                <a:t>(x)</a:t>
              </a:r>
              <a:r>
                <a:rPr lang="en-US" altLang="zh-CN" sz="1800" dirty="0">
                  <a:solidFill>
                    <a:prstClr val="black"/>
                  </a:solidFill>
                </a:rPr>
                <a:t>   </a:t>
              </a:r>
              <a:r>
                <a:rPr lang="en-US" altLang="zh-CN" sz="1800" b="1" i="1" dirty="0">
                  <a:solidFill>
                    <a:prstClr val="black"/>
                  </a:solidFill>
                </a:rPr>
                <a:t>D</a:t>
              </a:r>
              <a:r>
                <a:rPr lang="en-US" altLang="zh-CN" sz="1800" b="1" i="1" baseline="-25000" dirty="0">
                  <a:solidFill>
                    <a:prstClr val="black"/>
                  </a:solidFill>
                </a:rPr>
                <a:t>z</a:t>
              </a:r>
              <a:r>
                <a:rPr lang="en-US" altLang="zh-CN" sz="1800" b="1" i="1" dirty="0">
                  <a:solidFill>
                    <a:prstClr val="black"/>
                  </a:solidFill>
                </a:rPr>
                <a:t>(y)</a:t>
              </a:r>
              <a:r>
                <a:rPr lang="en-US" altLang="zh-CN" sz="1800" dirty="0">
                  <a:solidFill>
                    <a:prstClr val="black"/>
                  </a:solidFill>
                </a:rPr>
                <a:t>   </a:t>
              </a:r>
              <a:r>
                <a:rPr lang="en-US" altLang="zh-CN" sz="1800" b="1" i="1" dirty="0">
                  <a:solidFill>
                    <a:prstClr val="black"/>
                  </a:solidFill>
                </a:rPr>
                <a:t>D</a:t>
              </a:r>
              <a:r>
                <a:rPr lang="en-US" altLang="zh-CN" sz="1800" b="1" i="1" baseline="-25000" dirty="0">
                  <a:solidFill>
                    <a:prstClr val="black"/>
                  </a:solidFill>
                </a:rPr>
                <a:t>z</a:t>
              </a:r>
              <a:r>
                <a:rPr lang="en-US" altLang="zh-CN" sz="1800" b="1" i="1" dirty="0">
                  <a:solidFill>
                    <a:prstClr val="black"/>
                  </a:solidFill>
                </a:rPr>
                <a:t>(z)</a:t>
              </a:r>
              <a:r>
                <a:rPr lang="en-US" altLang="zh-CN" sz="1800" dirty="0">
                  <a:solidFill>
                    <a:prstClr val="black"/>
                  </a:solidFill>
                </a:rPr>
                <a:t> </a:t>
              </a:r>
              <a:endParaRPr lang="en-US" altLang="zh-CN" sz="1800" dirty="0">
                <a:solidFill>
                  <a:prstClr val="black"/>
                </a:solidFill>
              </a:endParaRPr>
            </a:p>
          </p:txBody>
        </p:sp>
      </p:grpSp>
      <p:sp>
        <p:nvSpPr>
          <p:cNvPr id="1091732" name="AutoShape 148"/>
          <p:cNvSpPr>
            <a:spLocks noChangeArrowheads="1"/>
          </p:cNvSpPr>
          <p:nvPr/>
        </p:nvSpPr>
        <p:spPr bwMode="auto">
          <a:xfrm>
            <a:off x="5219700" y="4412201"/>
            <a:ext cx="457200" cy="323850"/>
          </a:xfrm>
          <a:prstGeom prst="rightArrow">
            <a:avLst>
              <a:gd name="adj1" fmla="val 50000"/>
              <a:gd name="adj2" fmla="val 26471"/>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091733" name="AutoShape 149"/>
          <p:cNvSpPr/>
          <p:nvPr/>
        </p:nvSpPr>
        <p:spPr bwMode="auto">
          <a:xfrm>
            <a:off x="914400" y="4640801"/>
            <a:ext cx="118533" cy="457200"/>
          </a:xfrm>
          <a:prstGeom prst="leftBrace">
            <a:avLst>
              <a:gd name="adj1" fmla="val 42857"/>
              <a:gd name="adj2" fmla="val 50000"/>
            </a:avLst>
          </a:prstGeom>
          <a:noFill/>
          <a:ln w="28575">
            <a:solidFill>
              <a:srgbClr val="FF33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091735" name="Text Box 151"/>
          <p:cNvSpPr txBox="1">
            <a:spLocks noChangeArrowheads="1"/>
          </p:cNvSpPr>
          <p:nvPr/>
        </p:nvSpPr>
        <p:spPr bwMode="auto">
          <a:xfrm>
            <a:off x="254001" y="4574126"/>
            <a:ext cx="596900" cy="6413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50000"/>
              </a:spcBef>
              <a:buClrTx/>
              <a:buSzTx/>
              <a:buFontTx/>
              <a:buNone/>
            </a:pPr>
            <a:r>
              <a:rPr lang="zh-CN" altLang="en-US" sz="1800" b="1">
                <a:solidFill>
                  <a:prstClr val="black"/>
                </a:solidFill>
                <a:latin typeface="Comic Sans MS" panose="030F0902030302020204" pitchFamily="66" charset="0"/>
              </a:rPr>
              <a:t>邻居</a:t>
            </a:r>
            <a:endParaRPr lang="zh-CN" altLang="en-US" sz="1800" b="1">
              <a:solidFill>
                <a:prstClr val="black"/>
              </a:solidFill>
              <a:latin typeface="Comic Sans MS" panose="030F0902030302020204" pitchFamily="66"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091587">
                                            <p:txEl>
                                              <p:pRg st="0" end="0"/>
                                            </p:txEl>
                                          </p:spTgt>
                                        </p:tgtEl>
                                        <p:attrNameLst>
                                          <p:attrName>style.visibility</p:attrName>
                                        </p:attrNameLst>
                                      </p:cBhvr>
                                      <p:to>
                                        <p:strVal val="visible"/>
                                      </p:to>
                                    </p:set>
                                    <p:animEffect transition="in" filter="blinds(horizontal)">
                                      <p:cBhvr>
                                        <p:cTn id="7" dur="500"/>
                                        <p:tgtEl>
                                          <p:spTgt spid="1091587">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nodeType="clickEffect">
                                  <p:stCondLst>
                                    <p:cond delay="0"/>
                                  </p:stCondLst>
                                  <p:childTnLst>
                                    <p:set>
                                      <p:cBhvr>
                                        <p:cTn id="11" dur="1" fill="hold">
                                          <p:stCondLst>
                                            <p:cond delay="0"/>
                                          </p:stCondLst>
                                        </p:cTn>
                                        <p:tgtEl>
                                          <p:spTgt spid="1091731"/>
                                        </p:tgtEl>
                                        <p:attrNameLst>
                                          <p:attrName>style.visibility</p:attrName>
                                        </p:attrNameLst>
                                      </p:cBhvr>
                                      <p:to>
                                        <p:strVal val="visible"/>
                                      </p:to>
                                    </p:set>
                                    <p:animEffect transition="in" filter="dissolve">
                                      <p:cBhvr>
                                        <p:cTn id="12" dur="500"/>
                                        <p:tgtEl>
                                          <p:spTgt spid="1091731"/>
                                        </p:tgtEl>
                                      </p:cBhvr>
                                    </p:animEffect>
                                  </p:childTnLst>
                                </p:cTn>
                              </p:par>
                              <p:par>
                                <p:cTn id="13" presetID="9" presetClass="entr" presetSubtype="0" fill="hold" grpId="0" nodeType="withEffect">
                                  <p:stCondLst>
                                    <p:cond delay="0"/>
                                  </p:stCondLst>
                                  <p:childTnLst>
                                    <p:set>
                                      <p:cBhvr>
                                        <p:cTn id="14" dur="1" fill="hold">
                                          <p:stCondLst>
                                            <p:cond delay="0"/>
                                          </p:stCondLst>
                                        </p:cTn>
                                        <p:tgtEl>
                                          <p:spTgt spid="1091710"/>
                                        </p:tgtEl>
                                        <p:attrNameLst>
                                          <p:attrName>style.visibility</p:attrName>
                                        </p:attrNameLst>
                                      </p:cBhvr>
                                      <p:to>
                                        <p:strVal val="visible"/>
                                      </p:to>
                                    </p:set>
                                    <p:animEffect transition="in" filter="dissolve">
                                      <p:cBhvr>
                                        <p:cTn id="15" dur="500"/>
                                        <p:tgtEl>
                                          <p:spTgt spid="1091710"/>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091587">
                                            <p:txEl>
                                              <p:pRg st="1" end="1"/>
                                            </p:txEl>
                                          </p:spTgt>
                                        </p:tgtEl>
                                        <p:attrNameLst>
                                          <p:attrName>style.visibility</p:attrName>
                                        </p:attrNameLst>
                                      </p:cBhvr>
                                      <p:to>
                                        <p:strVal val="visible"/>
                                      </p:to>
                                    </p:set>
                                    <p:animEffect transition="in" filter="blinds(horizontal)">
                                      <p:cBhvr>
                                        <p:cTn id="18" dur="500"/>
                                        <p:tgtEl>
                                          <p:spTgt spid="1091587">
                                            <p:txEl>
                                              <p:pRg st="1" end="1"/>
                                            </p:txEl>
                                          </p:spTgt>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91587">
                                            <p:txEl>
                                              <p:pRg st="2" end="2"/>
                                            </p:txEl>
                                          </p:spTgt>
                                        </p:tgtEl>
                                        <p:attrNameLst>
                                          <p:attrName>style.visibility</p:attrName>
                                        </p:attrNameLst>
                                      </p:cBhvr>
                                      <p:to>
                                        <p:strVal val="visible"/>
                                      </p:to>
                                    </p:set>
                                    <p:animEffect transition="in" filter="blinds(horizontal)">
                                      <p:cBhvr>
                                        <p:cTn id="21" dur="500"/>
                                        <p:tgtEl>
                                          <p:spTgt spid="1091587">
                                            <p:txEl>
                                              <p:pRg st="2" end="2"/>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091587">
                                            <p:txEl>
                                              <p:pRg st="3" end="3"/>
                                            </p:txEl>
                                          </p:spTgt>
                                        </p:tgtEl>
                                        <p:attrNameLst>
                                          <p:attrName>style.visibility</p:attrName>
                                        </p:attrNameLst>
                                      </p:cBhvr>
                                      <p:to>
                                        <p:strVal val="visible"/>
                                      </p:to>
                                    </p:set>
                                    <p:animEffect transition="in" filter="blinds(horizontal)">
                                      <p:cBhvr>
                                        <p:cTn id="26" dur="500"/>
                                        <p:tgtEl>
                                          <p:spTgt spid="1091587">
                                            <p:txEl>
                                              <p:pRg st="3" end="3"/>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1091587">
                                            <p:txEl>
                                              <p:pRg st="4" end="4"/>
                                            </p:txEl>
                                          </p:spTgt>
                                        </p:tgtEl>
                                        <p:attrNameLst>
                                          <p:attrName>style.visibility</p:attrName>
                                        </p:attrNameLst>
                                      </p:cBhvr>
                                      <p:to>
                                        <p:strVal val="visible"/>
                                      </p:to>
                                    </p:set>
                                    <p:animEffect transition="in" filter="blinds(horizontal)">
                                      <p:cBhvr>
                                        <p:cTn id="31" dur="500"/>
                                        <p:tgtEl>
                                          <p:spTgt spid="1091587">
                                            <p:txEl>
                                              <p:pRg st="4" end="4"/>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22" presetClass="entr" presetSubtype="4" fill="hold" grpId="0" nodeType="clickEffect">
                                  <p:stCondLst>
                                    <p:cond delay="0"/>
                                  </p:stCondLst>
                                  <p:childTnLst>
                                    <p:set>
                                      <p:cBhvr>
                                        <p:cTn id="35" dur="1" fill="hold">
                                          <p:stCondLst>
                                            <p:cond delay="0"/>
                                          </p:stCondLst>
                                        </p:cTn>
                                        <p:tgtEl>
                                          <p:spTgt spid="1091733"/>
                                        </p:tgtEl>
                                        <p:attrNameLst>
                                          <p:attrName>style.visibility</p:attrName>
                                        </p:attrNameLst>
                                      </p:cBhvr>
                                      <p:to>
                                        <p:strVal val="visible"/>
                                      </p:to>
                                    </p:set>
                                    <p:animEffect transition="in" filter="wipe(down)">
                                      <p:cBhvr>
                                        <p:cTn id="36" dur="500"/>
                                        <p:tgtEl>
                                          <p:spTgt spid="1091733"/>
                                        </p:tgtEl>
                                      </p:cBhvr>
                                    </p:animEffect>
                                  </p:childTnLst>
                                </p:cTn>
                              </p:par>
                            </p:childTnLst>
                          </p:cTn>
                        </p:par>
                      </p:childTnLst>
                    </p:cTn>
                  </p:par>
                  <p:par>
                    <p:cTn id="37" fill="hold">
                      <p:stCondLst>
                        <p:cond delay="indefinite"/>
                      </p:stCondLst>
                      <p:childTnLst>
                        <p:par>
                          <p:cTn id="38" fill="hold">
                            <p:stCondLst>
                              <p:cond delay="0"/>
                            </p:stCondLst>
                            <p:childTnLst>
                              <p:par>
                                <p:cTn id="39" presetID="9" presetClass="entr" presetSubtype="0" fill="hold" grpId="0" nodeType="clickEffect">
                                  <p:stCondLst>
                                    <p:cond delay="0"/>
                                  </p:stCondLst>
                                  <p:childTnLst>
                                    <p:set>
                                      <p:cBhvr>
                                        <p:cTn id="40" dur="1" fill="hold">
                                          <p:stCondLst>
                                            <p:cond delay="0"/>
                                          </p:stCondLst>
                                        </p:cTn>
                                        <p:tgtEl>
                                          <p:spTgt spid="1091735"/>
                                        </p:tgtEl>
                                        <p:attrNameLst>
                                          <p:attrName>style.visibility</p:attrName>
                                        </p:attrNameLst>
                                      </p:cBhvr>
                                      <p:to>
                                        <p:strVal val="visible"/>
                                      </p:to>
                                    </p:set>
                                    <p:animEffect transition="in" filter="dissolve">
                                      <p:cBhvr>
                                        <p:cTn id="41" dur="500"/>
                                        <p:tgtEl>
                                          <p:spTgt spid="1091735"/>
                                        </p:tgtEl>
                                      </p:cBhvr>
                                    </p:animEffect>
                                  </p:childTnLst>
                                </p:cTn>
                              </p:par>
                            </p:childTnLst>
                          </p:cTn>
                        </p:par>
                      </p:childTnLst>
                    </p:cTn>
                  </p:par>
                  <p:par>
                    <p:cTn id="42" fill="hold">
                      <p:stCondLst>
                        <p:cond delay="indefinite"/>
                      </p:stCondLst>
                      <p:childTnLst>
                        <p:par>
                          <p:cTn id="43" fill="hold">
                            <p:stCondLst>
                              <p:cond delay="0"/>
                            </p:stCondLst>
                            <p:childTnLst>
                              <p:par>
                                <p:cTn id="44" presetID="22" presetClass="entr" presetSubtype="8" fill="hold" grpId="0" nodeType="clickEffect">
                                  <p:stCondLst>
                                    <p:cond delay="0"/>
                                  </p:stCondLst>
                                  <p:childTnLst>
                                    <p:set>
                                      <p:cBhvr>
                                        <p:cTn id="45" dur="1" fill="hold">
                                          <p:stCondLst>
                                            <p:cond delay="0"/>
                                          </p:stCondLst>
                                        </p:cTn>
                                        <p:tgtEl>
                                          <p:spTgt spid="1091732"/>
                                        </p:tgtEl>
                                        <p:attrNameLst>
                                          <p:attrName>style.visibility</p:attrName>
                                        </p:attrNameLst>
                                      </p:cBhvr>
                                      <p:to>
                                        <p:strVal val="visible"/>
                                      </p:to>
                                    </p:set>
                                    <p:animEffect transition="in" filter="wipe(left)">
                                      <p:cBhvr>
                                        <p:cTn id="46" dur="500"/>
                                        <p:tgtEl>
                                          <p:spTgt spid="1091732"/>
                                        </p:tgtEl>
                                      </p:cBhvr>
                                    </p:animEffect>
                                  </p:childTnLst>
                                </p:cTn>
                              </p:par>
                              <p:par>
                                <p:cTn id="47" presetID="9" presetClass="entr" presetSubtype="0" fill="hold" nodeType="withEffect">
                                  <p:stCondLst>
                                    <p:cond delay="0"/>
                                  </p:stCondLst>
                                  <p:childTnLst>
                                    <p:set>
                                      <p:cBhvr>
                                        <p:cTn id="48" dur="1" fill="hold">
                                          <p:stCondLst>
                                            <p:cond delay="0"/>
                                          </p:stCondLst>
                                        </p:cTn>
                                        <p:tgtEl>
                                          <p:spTgt spid="1091693"/>
                                        </p:tgtEl>
                                        <p:attrNameLst>
                                          <p:attrName>style.visibility</p:attrName>
                                        </p:attrNameLst>
                                      </p:cBhvr>
                                      <p:to>
                                        <p:strVal val="visible"/>
                                      </p:to>
                                    </p:set>
                                    <p:animEffect transition="in" filter="dissolve">
                                      <p:cBhvr>
                                        <p:cTn id="49" dur="500"/>
                                        <p:tgtEl>
                                          <p:spTgt spid="10916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1587" grpId="0" build="p"/>
      <p:bldP spid="1091710" grpId="0"/>
      <p:bldP spid="1091732" grpId="0" animBg="1"/>
      <p:bldP spid="1091733" grpId="0" animBg="1"/>
      <p:bldP spid="1091735"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3251" name="Group 2"/>
          <p:cNvGrpSpPr/>
          <p:nvPr/>
        </p:nvGrpSpPr>
        <p:grpSpPr bwMode="auto">
          <a:xfrm>
            <a:off x="747183" y="971551"/>
            <a:ext cx="2300817" cy="1779588"/>
            <a:chOff x="257" y="180"/>
            <a:chExt cx="1087" cy="1121"/>
          </a:xfrm>
        </p:grpSpPr>
        <p:sp>
          <p:nvSpPr>
            <p:cNvPr id="53404" name="Line 3"/>
            <p:cNvSpPr>
              <a:spLocks noChangeShapeType="1"/>
            </p:cNvSpPr>
            <p:nvPr/>
          </p:nvSpPr>
          <p:spPr bwMode="auto">
            <a:xfrm>
              <a:off x="672" y="480"/>
              <a:ext cx="0" cy="768"/>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405" name="Line 4"/>
            <p:cNvSpPr>
              <a:spLocks noChangeShapeType="1"/>
            </p:cNvSpPr>
            <p:nvPr/>
          </p:nvSpPr>
          <p:spPr bwMode="auto">
            <a:xfrm>
              <a:off x="480" y="624"/>
              <a:ext cx="864"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406" name="Text Box 5"/>
            <p:cNvSpPr txBox="1">
              <a:spLocks noChangeArrowheads="1"/>
            </p:cNvSpPr>
            <p:nvPr/>
          </p:nvSpPr>
          <p:spPr bwMode="auto">
            <a:xfrm>
              <a:off x="672" y="384"/>
              <a:ext cx="46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407" name="Text Box 6"/>
            <p:cNvSpPr txBox="1">
              <a:spLocks noChangeArrowheads="1"/>
            </p:cNvSpPr>
            <p:nvPr/>
          </p:nvSpPr>
          <p:spPr bwMode="auto">
            <a:xfrm>
              <a:off x="480" y="624"/>
              <a:ext cx="152"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408" name="Text Box 7"/>
            <p:cNvSpPr txBox="1">
              <a:spLocks noChangeArrowheads="1"/>
            </p:cNvSpPr>
            <p:nvPr/>
          </p:nvSpPr>
          <p:spPr bwMode="auto">
            <a:xfrm>
              <a:off x="480" y="816"/>
              <a:ext cx="144"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y</a:t>
              </a:r>
              <a:endParaRPr lang="en-US" altLang="zh-CN" sz="1800">
                <a:solidFill>
                  <a:srgbClr val="FF3300"/>
                </a:solidFill>
                <a:latin typeface="Comic Sans MS" panose="030F0902030302020204" pitchFamily="66" charset="0"/>
              </a:endParaRPr>
            </a:p>
          </p:txBody>
        </p:sp>
        <p:sp>
          <p:nvSpPr>
            <p:cNvPr id="53409" name="Text Box 8"/>
            <p:cNvSpPr txBox="1">
              <a:spLocks noChangeArrowheads="1"/>
            </p:cNvSpPr>
            <p:nvPr/>
          </p:nvSpPr>
          <p:spPr bwMode="auto">
            <a:xfrm>
              <a:off x="480" y="1008"/>
              <a:ext cx="146"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z</a:t>
              </a:r>
              <a:endParaRPr lang="en-US" altLang="zh-CN" sz="1800">
                <a:solidFill>
                  <a:srgbClr val="FF3300"/>
                </a:solidFill>
                <a:latin typeface="Comic Sans MS" panose="030F0902030302020204" pitchFamily="66" charset="0"/>
              </a:endParaRPr>
            </a:p>
          </p:txBody>
        </p:sp>
        <p:sp>
          <p:nvSpPr>
            <p:cNvPr id="53410" name="Text Box 9"/>
            <p:cNvSpPr txBox="1">
              <a:spLocks noChangeArrowheads="1"/>
            </p:cNvSpPr>
            <p:nvPr/>
          </p:nvSpPr>
          <p:spPr bwMode="auto">
            <a:xfrm>
              <a:off x="672" y="624"/>
              <a:ext cx="450"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0  2   7</a:t>
              </a:r>
              <a:endParaRPr lang="en-US" altLang="zh-CN" sz="1800">
                <a:solidFill>
                  <a:prstClr val="black"/>
                </a:solidFill>
                <a:latin typeface="Comic Sans MS" panose="030F0902030302020204" pitchFamily="66" charset="0"/>
              </a:endParaRPr>
            </a:p>
          </p:txBody>
        </p:sp>
        <p:sp>
          <p:nvSpPr>
            <p:cNvPr id="53411" name="Text Box 10"/>
            <p:cNvSpPr txBox="1">
              <a:spLocks noChangeArrowheads="1"/>
            </p:cNvSpPr>
            <p:nvPr/>
          </p:nvSpPr>
          <p:spPr bwMode="auto">
            <a:xfrm>
              <a:off x="672" y="876"/>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412" name="Text Box 11"/>
            <p:cNvSpPr txBox="1">
              <a:spLocks noChangeArrowheads="1"/>
            </p:cNvSpPr>
            <p:nvPr/>
          </p:nvSpPr>
          <p:spPr bwMode="auto">
            <a:xfrm>
              <a:off x="816" y="876"/>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413" name="Text Box 12"/>
            <p:cNvSpPr txBox="1">
              <a:spLocks noChangeArrowheads="1"/>
            </p:cNvSpPr>
            <p:nvPr/>
          </p:nvSpPr>
          <p:spPr bwMode="auto">
            <a:xfrm>
              <a:off x="1056" y="864"/>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414" name="Text Box 13"/>
            <p:cNvSpPr txBox="1">
              <a:spLocks noChangeArrowheads="1"/>
            </p:cNvSpPr>
            <p:nvPr/>
          </p:nvSpPr>
          <p:spPr bwMode="auto">
            <a:xfrm>
              <a:off x="672" y="1056"/>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415" name="Text Box 14"/>
            <p:cNvSpPr txBox="1">
              <a:spLocks noChangeArrowheads="1"/>
            </p:cNvSpPr>
            <p:nvPr/>
          </p:nvSpPr>
          <p:spPr bwMode="auto">
            <a:xfrm>
              <a:off x="816" y="1068"/>
              <a:ext cx="211"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416" name="Text Box 15"/>
            <p:cNvSpPr txBox="1">
              <a:spLocks noChangeArrowheads="1"/>
            </p:cNvSpPr>
            <p:nvPr/>
          </p:nvSpPr>
          <p:spPr bwMode="auto">
            <a:xfrm>
              <a:off x="1056" y="1056"/>
              <a:ext cx="179"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417" name="Text Box 16"/>
            <p:cNvSpPr txBox="1">
              <a:spLocks noChangeArrowheads="1"/>
            </p:cNvSpPr>
            <p:nvPr/>
          </p:nvSpPr>
          <p:spPr bwMode="auto">
            <a:xfrm rot="16200000">
              <a:off x="286" y="1020"/>
              <a:ext cx="116" cy="1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sp>
          <p:nvSpPr>
            <p:cNvPr id="53418" name="Text Box 17"/>
            <p:cNvSpPr txBox="1">
              <a:spLocks noChangeArrowheads="1"/>
            </p:cNvSpPr>
            <p:nvPr/>
          </p:nvSpPr>
          <p:spPr bwMode="auto">
            <a:xfrm>
              <a:off x="672" y="180"/>
              <a:ext cx="87"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en-US" altLang="zh-CN" sz="1800">
                <a:solidFill>
                  <a:prstClr val="black"/>
                </a:solidFill>
                <a:latin typeface="Comic Sans MS" panose="030F0902030302020204" pitchFamily="66" charset="0"/>
              </a:endParaRPr>
            </a:p>
          </p:txBody>
        </p:sp>
      </p:grpSp>
      <p:sp>
        <p:nvSpPr>
          <p:cNvPr id="53252" name="Line 20"/>
          <p:cNvSpPr>
            <a:spLocks noChangeShapeType="1"/>
          </p:cNvSpPr>
          <p:nvPr/>
        </p:nvSpPr>
        <p:spPr bwMode="auto">
          <a:xfrm>
            <a:off x="7315200" y="15240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53" name="Line 21"/>
          <p:cNvSpPr>
            <a:spLocks noChangeShapeType="1"/>
          </p:cNvSpPr>
          <p:nvPr/>
        </p:nvSpPr>
        <p:spPr bwMode="auto">
          <a:xfrm>
            <a:off x="6908800" y="17526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54" name="Text Box 22"/>
          <p:cNvSpPr txBox="1">
            <a:spLocks noChangeArrowheads="1"/>
          </p:cNvSpPr>
          <p:nvPr/>
        </p:nvSpPr>
        <p:spPr bwMode="auto">
          <a:xfrm>
            <a:off x="7315201" y="13716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55" name="Text Box 23"/>
          <p:cNvSpPr txBox="1">
            <a:spLocks noChangeArrowheads="1"/>
          </p:cNvSpPr>
          <p:nvPr/>
        </p:nvSpPr>
        <p:spPr bwMode="auto">
          <a:xfrm>
            <a:off x="6908800" y="17526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256" name="Text Box 24"/>
          <p:cNvSpPr txBox="1">
            <a:spLocks noChangeArrowheads="1"/>
          </p:cNvSpPr>
          <p:nvPr/>
        </p:nvSpPr>
        <p:spPr bwMode="auto">
          <a:xfrm>
            <a:off x="6908801" y="20574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57" name="Text Box 25"/>
          <p:cNvSpPr txBox="1">
            <a:spLocks noChangeArrowheads="1"/>
          </p:cNvSpPr>
          <p:nvPr/>
        </p:nvSpPr>
        <p:spPr bwMode="auto">
          <a:xfrm>
            <a:off x="6908800" y="23622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258" name="Text Box 26"/>
          <p:cNvSpPr txBox="1">
            <a:spLocks noChangeArrowheads="1"/>
          </p:cNvSpPr>
          <p:nvPr/>
        </p:nvSpPr>
        <p:spPr bwMode="auto">
          <a:xfrm>
            <a:off x="7315201" y="17526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0  2   3</a:t>
            </a:r>
            <a:endParaRPr lang="en-US" altLang="zh-CN" sz="1800">
              <a:solidFill>
                <a:prstClr val="black"/>
              </a:solidFill>
              <a:latin typeface="Comic Sans MS" panose="030F0902030302020204" pitchFamily="66" charset="0"/>
            </a:endParaRPr>
          </a:p>
        </p:txBody>
      </p:sp>
      <p:sp>
        <p:nvSpPr>
          <p:cNvPr id="53259" name="Line 29"/>
          <p:cNvSpPr>
            <a:spLocks noChangeShapeType="1"/>
          </p:cNvSpPr>
          <p:nvPr/>
        </p:nvSpPr>
        <p:spPr bwMode="auto">
          <a:xfrm>
            <a:off x="4368800" y="14478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60" name="Line 30"/>
          <p:cNvSpPr>
            <a:spLocks noChangeShapeType="1"/>
          </p:cNvSpPr>
          <p:nvPr/>
        </p:nvSpPr>
        <p:spPr bwMode="auto">
          <a:xfrm>
            <a:off x="3962400" y="16764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61" name="Text Box 31"/>
          <p:cNvSpPr txBox="1">
            <a:spLocks noChangeArrowheads="1"/>
          </p:cNvSpPr>
          <p:nvPr/>
        </p:nvSpPr>
        <p:spPr bwMode="auto">
          <a:xfrm>
            <a:off x="4368801" y="12954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62" name="Text Box 32"/>
          <p:cNvSpPr txBox="1">
            <a:spLocks noChangeArrowheads="1"/>
          </p:cNvSpPr>
          <p:nvPr/>
        </p:nvSpPr>
        <p:spPr bwMode="auto">
          <a:xfrm>
            <a:off x="3962400" y="16764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263" name="Text Box 33"/>
          <p:cNvSpPr txBox="1">
            <a:spLocks noChangeArrowheads="1"/>
          </p:cNvSpPr>
          <p:nvPr/>
        </p:nvSpPr>
        <p:spPr bwMode="auto">
          <a:xfrm>
            <a:off x="3962401" y="19812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64" name="Text Box 34"/>
          <p:cNvSpPr txBox="1">
            <a:spLocks noChangeArrowheads="1"/>
          </p:cNvSpPr>
          <p:nvPr/>
        </p:nvSpPr>
        <p:spPr bwMode="auto">
          <a:xfrm>
            <a:off x="3962400" y="22860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265" name="Text Box 35"/>
          <p:cNvSpPr txBox="1">
            <a:spLocks noChangeArrowheads="1"/>
          </p:cNvSpPr>
          <p:nvPr/>
        </p:nvSpPr>
        <p:spPr bwMode="auto">
          <a:xfrm>
            <a:off x="4368801" y="16764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0  2   3</a:t>
            </a:r>
            <a:endParaRPr lang="en-US" altLang="zh-CN" sz="1800">
              <a:solidFill>
                <a:prstClr val="black"/>
              </a:solidFill>
              <a:latin typeface="Comic Sans MS" panose="030F0902030302020204" pitchFamily="66" charset="0"/>
            </a:endParaRPr>
          </a:p>
        </p:txBody>
      </p:sp>
      <p:sp>
        <p:nvSpPr>
          <p:cNvPr id="53266" name="Line 38"/>
          <p:cNvSpPr>
            <a:spLocks noChangeShapeType="1"/>
          </p:cNvSpPr>
          <p:nvPr/>
        </p:nvSpPr>
        <p:spPr bwMode="auto">
          <a:xfrm>
            <a:off x="1625600" y="32004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67" name="Line 39"/>
          <p:cNvSpPr>
            <a:spLocks noChangeShapeType="1"/>
          </p:cNvSpPr>
          <p:nvPr/>
        </p:nvSpPr>
        <p:spPr bwMode="auto">
          <a:xfrm>
            <a:off x="1219200" y="34290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68" name="Text Box 40"/>
          <p:cNvSpPr txBox="1">
            <a:spLocks noChangeArrowheads="1"/>
          </p:cNvSpPr>
          <p:nvPr/>
        </p:nvSpPr>
        <p:spPr bwMode="auto">
          <a:xfrm>
            <a:off x="1625601" y="30480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69" name="Text Box 41"/>
          <p:cNvSpPr txBox="1">
            <a:spLocks noChangeArrowheads="1"/>
          </p:cNvSpPr>
          <p:nvPr/>
        </p:nvSpPr>
        <p:spPr bwMode="auto">
          <a:xfrm>
            <a:off x="1219200" y="34290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x</a:t>
            </a:r>
            <a:endParaRPr lang="en-US" altLang="zh-CN" sz="1800">
              <a:solidFill>
                <a:srgbClr val="FF3300"/>
              </a:solidFill>
              <a:latin typeface="Comic Sans MS" panose="030F0902030302020204" pitchFamily="66" charset="0"/>
            </a:endParaRPr>
          </a:p>
        </p:txBody>
      </p:sp>
      <p:sp>
        <p:nvSpPr>
          <p:cNvPr id="53270" name="Text Box 42"/>
          <p:cNvSpPr txBox="1">
            <a:spLocks noChangeArrowheads="1"/>
          </p:cNvSpPr>
          <p:nvPr/>
        </p:nvSpPr>
        <p:spPr bwMode="auto">
          <a:xfrm>
            <a:off x="1219201" y="3733800"/>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71" name="Text Box 43"/>
          <p:cNvSpPr txBox="1">
            <a:spLocks noChangeArrowheads="1"/>
          </p:cNvSpPr>
          <p:nvPr/>
        </p:nvSpPr>
        <p:spPr bwMode="auto">
          <a:xfrm>
            <a:off x="1219200" y="40386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z</a:t>
            </a:r>
            <a:endParaRPr lang="en-US" altLang="zh-CN" sz="1800">
              <a:solidFill>
                <a:srgbClr val="FF3300"/>
              </a:solidFill>
              <a:latin typeface="Comic Sans MS" panose="030F0902030302020204" pitchFamily="66" charset="0"/>
            </a:endParaRPr>
          </a:p>
        </p:txBody>
      </p:sp>
      <p:sp>
        <p:nvSpPr>
          <p:cNvPr id="53272" name="Text Box 44"/>
          <p:cNvSpPr txBox="1">
            <a:spLocks noChangeArrowheads="1"/>
          </p:cNvSpPr>
          <p:nvPr/>
        </p:nvSpPr>
        <p:spPr bwMode="auto">
          <a:xfrm>
            <a:off x="2032000" y="3429001"/>
            <a:ext cx="378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273" name="Text Box 45"/>
          <p:cNvSpPr txBox="1">
            <a:spLocks noChangeArrowheads="1"/>
          </p:cNvSpPr>
          <p:nvPr/>
        </p:nvSpPr>
        <p:spPr bwMode="auto">
          <a:xfrm>
            <a:off x="2438400" y="3429001"/>
            <a:ext cx="378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274" name="Text Box 46"/>
          <p:cNvSpPr txBox="1">
            <a:spLocks noChangeArrowheads="1"/>
          </p:cNvSpPr>
          <p:nvPr/>
        </p:nvSpPr>
        <p:spPr bwMode="auto">
          <a:xfrm>
            <a:off x="1625600" y="4114801"/>
            <a:ext cx="378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275" name="Text Box 47"/>
          <p:cNvSpPr txBox="1">
            <a:spLocks noChangeArrowheads="1"/>
          </p:cNvSpPr>
          <p:nvPr/>
        </p:nvSpPr>
        <p:spPr bwMode="auto">
          <a:xfrm>
            <a:off x="2006600" y="4114801"/>
            <a:ext cx="378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276" name="Text Box 48"/>
          <p:cNvSpPr txBox="1">
            <a:spLocks noChangeArrowheads="1"/>
          </p:cNvSpPr>
          <p:nvPr/>
        </p:nvSpPr>
        <p:spPr bwMode="auto">
          <a:xfrm>
            <a:off x="2438400" y="4114801"/>
            <a:ext cx="3786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p:txBody>
      </p:sp>
      <p:sp>
        <p:nvSpPr>
          <p:cNvPr id="53277" name="Line 50"/>
          <p:cNvSpPr>
            <a:spLocks noChangeShapeType="1"/>
          </p:cNvSpPr>
          <p:nvPr/>
        </p:nvSpPr>
        <p:spPr bwMode="auto">
          <a:xfrm>
            <a:off x="4368800" y="32004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78" name="Line 51"/>
          <p:cNvSpPr>
            <a:spLocks noChangeShapeType="1"/>
          </p:cNvSpPr>
          <p:nvPr/>
        </p:nvSpPr>
        <p:spPr bwMode="auto">
          <a:xfrm>
            <a:off x="3962400" y="34290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79" name="Text Box 52"/>
          <p:cNvSpPr txBox="1">
            <a:spLocks noChangeArrowheads="1"/>
          </p:cNvSpPr>
          <p:nvPr/>
        </p:nvSpPr>
        <p:spPr bwMode="auto">
          <a:xfrm>
            <a:off x="4368801" y="30480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80" name="Text Box 53"/>
          <p:cNvSpPr txBox="1">
            <a:spLocks noChangeArrowheads="1"/>
          </p:cNvSpPr>
          <p:nvPr/>
        </p:nvSpPr>
        <p:spPr bwMode="auto">
          <a:xfrm>
            <a:off x="3962400" y="34290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281" name="Text Box 54"/>
          <p:cNvSpPr txBox="1">
            <a:spLocks noChangeArrowheads="1"/>
          </p:cNvSpPr>
          <p:nvPr/>
        </p:nvSpPr>
        <p:spPr bwMode="auto">
          <a:xfrm>
            <a:off x="3962401" y="3733800"/>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82" name="Text Box 55"/>
          <p:cNvSpPr txBox="1">
            <a:spLocks noChangeArrowheads="1"/>
          </p:cNvSpPr>
          <p:nvPr/>
        </p:nvSpPr>
        <p:spPr bwMode="auto">
          <a:xfrm>
            <a:off x="3962400" y="40386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283" name="Text Box 56"/>
          <p:cNvSpPr txBox="1">
            <a:spLocks noChangeArrowheads="1"/>
          </p:cNvSpPr>
          <p:nvPr/>
        </p:nvSpPr>
        <p:spPr bwMode="auto">
          <a:xfrm>
            <a:off x="4368801" y="34290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0  2   7</a:t>
            </a:r>
            <a:endParaRPr lang="en-US" altLang="zh-CN" sz="1800">
              <a:solidFill>
                <a:prstClr val="black"/>
              </a:solidFill>
              <a:latin typeface="Comic Sans MS" panose="030F0902030302020204" pitchFamily="66" charset="0"/>
            </a:endParaRPr>
          </a:p>
        </p:txBody>
      </p:sp>
      <p:sp>
        <p:nvSpPr>
          <p:cNvPr id="53284" name="Line 59"/>
          <p:cNvSpPr>
            <a:spLocks noChangeShapeType="1"/>
          </p:cNvSpPr>
          <p:nvPr/>
        </p:nvSpPr>
        <p:spPr bwMode="auto">
          <a:xfrm>
            <a:off x="7315200" y="32766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85" name="Line 60"/>
          <p:cNvSpPr>
            <a:spLocks noChangeShapeType="1"/>
          </p:cNvSpPr>
          <p:nvPr/>
        </p:nvSpPr>
        <p:spPr bwMode="auto">
          <a:xfrm>
            <a:off x="6908800" y="35052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86" name="Text Box 61"/>
          <p:cNvSpPr txBox="1">
            <a:spLocks noChangeArrowheads="1"/>
          </p:cNvSpPr>
          <p:nvPr/>
        </p:nvSpPr>
        <p:spPr bwMode="auto">
          <a:xfrm>
            <a:off x="7315201" y="31242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87" name="Text Box 62"/>
          <p:cNvSpPr txBox="1">
            <a:spLocks noChangeArrowheads="1"/>
          </p:cNvSpPr>
          <p:nvPr/>
        </p:nvSpPr>
        <p:spPr bwMode="auto">
          <a:xfrm>
            <a:off x="6908800" y="35052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288" name="Text Box 63"/>
          <p:cNvSpPr txBox="1">
            <a:spLocks noChangeArrowheads="1"/>
          </p:cNvSpPr>
          <p:nvPr/>
        </p:nvSpPr>
        <p:spPr bwMode="auto">
          <a:xfrm>
            <a:off x="6908801" y="38100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89" name="Text Box 64"/>
          <p:cNvSpPr txBox="1">
            <a:spLocks noChangeArrowheads="1"/>
          </p:cNvSpPr>
          <p:nvPr/>
        </p:nvSpPr>
        <p:spPr bwMode="auto">
          <a:xfrm>
            <a:off x="6908800" y="41148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290" name="Text Box 65"/>
          <p:cNvSpPr txBox="1">
            <a:spLocks noChangeArrowheads="1"/>
          </p:cNvSpPr>
          <p:nvPr/>
        </p:nvSpPr>
        <p:spPr bwMode="auto">
          <a:xfrm>
            <a:off x="7315201" y="35052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0  2   3</a:t>
            </a:r>
            <a:endParaRPr lang="en-US" altLang="zh-CN" sz="1800">
              <a:solidFill>
                <a:prstClr val="black"/>
              </a:solidFill>
              <a:latin typeface="Comic Sans MS" panose="030F0902030302020204" pitchFamily="66" charset="0"/>
            </a:endParaRPr>
          </a:p>
        </p:txBody>
      </p:sp>
      <p:sp>
        <p:nvSpPr>
          <p:cNvPr id="53291" name="Line 68"/>
          <p:cNvSpPr>
            <a:spLocks noChangeShapeType="1"/>
          </p:cNvSpPr>
          <p:nvPr/>
        </p:nvSpPr>
        <p:spPr bwMode="auto">
          <a:xfrm>
            <a:off x="7213600" y="49530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92" name="Line 69"/>
          <p:cNvSpPr>
            <a:spLocks noChangeShapeType="1"/>
          </p:cNvSpPr>
          <p:nvPr/>
        </p:nvSpPr>
        <p:spPr bwMode="auto">
          <a:xfrm>
            <a:off x="6807200" y="51816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93" name="Text Box 70"/>
          <p:cNvSpPr txBox="1">
            <a:spLocks noChangeArrowheads="1"/>
          </p:cNvSpPr>
          <p:nvPr/>
        </p:nvSpPr>
        <p:spPr bwMode="auto">
          <a:xfrm>
            <a:off x="7213601" y="48006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294" name="Text Box 71"/>
          <p:cNvSpPr txBox="1">
            <a:spLocks noChangeArrowheads="1"/>
          </p:cNvSpPr>
          <p:nvPr/>
        </p:nvSpPr>
        <p:spPr bwMode="auto">
          <a:xfrm>
            <a:off x="6807200" y="51816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295" name="Text Box 72"/>
          <p:cNvSpPr txBox="1">
            <a:spLocks noChangeArrowheads="1"/>
          </p:cNvSpPr>
          <p:nvPr/>
        </p:nvSpPr>
        <p:spPr bwMode="auto">
          <a:xfrm>
            <a:off x="6807201" y="54864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296" name="Text Box 73"/>
          <p:cNvSpPr txBox="1">
            <a:spLocks noChangeArrowheads="1"/>
          </p:cNvSpPr>
          <p:nvPr/>
        </p:nvSpPr>
        <p:spPr bwMode="auto">
          <a:xfrm>
            <a:off x="6807200" y="57912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297" name="Text Box 74"/>
          <p:cNvSpPr txBox="1">
            <a:spLocks noChangeArrowheads="1"/>
          </p:cNvSpPr>
          <p:nvPr/>
        </p:nvSpPr>
        <p:spPr bwMode="auto">
          <a:xfrm>
            <a:off x="7213601" y="51816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0  2   3</a:t>
            </a:r>
            <a:endParaRPr lang="en-US" altLang="zh-CN" sz="1800">
              <a:solidFill>
                <a:prstClr val="black"/>
              </a:solidFill>
              <a:latin typeface="Comic Sans MS" panose="030F0902030302020204" pitchFamily="66" charset="0"/>
            </a:endParaRPr>
          </a:p>
        </p:txBody>
      </p:sp>
      <p:sp>
        <p:nvSpPr>
          <p:cNvPr id="53298" name="Line 77"/>
          <p:cNvSpPr>
            <a:spLocks noChangeShapeType="1"/>
          </p:cNvSpPr>
          <p:nvPr/>
        </p:nvSpPr>
        <p:spPr bwMode="auto">
          <a:xfrm>
            <a:off x="4368800" y="49530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299" name="Line 78"/>
          <p:cNvSpPr>
            <a:spLocks noChangeShapeType="1"/>
          </p:cNvSpPr>
          <p:nvPr/>
        </p:nvSpPr>
        <p:spPr bwMode="auto">
          <a:xfrm>
            <a:off x="3962400" y="51816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00" name="Text Box 79"/>
          <p:cNvSpPr txBox="1">
            <a:spLocks noChangeArrowheads="1"/>
          </p:cNvSpPr>
          <p:nvPr/>
        </p:nvSpPr>
        <p:spPr bwMode="auto">
          <a:xfrm>
            <a:off x="4368801" y="48006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301" name="Text Box 80"/>
          <p:cNvSpPr txBox="1">
            <a:spLocks noChangeArrowheads="1"/>
          </p:cNvSpPr>
          <p:nvPr/>
        </p:nvSpPr>
        <p:spPr bwMode="auto">
          <a:xfrm>
            <a:off x="3962400" y="51816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a:t>
            </a:r>
            <a:endParaRPr lang="en-US" altLang="zh-CN" sz="1800">
              <a:solidFill>
                <a:prstClr val="black"/>
              </a:solidFill>
              <a:latin typeface="Comic Sans MS" panose="030F0902030302020204" pitchFamily="66" charset="0"/>
            </a:endParaRPr>
          </a:p>
        </p:txBody>
      </p:sp>
      <p:sp>
        <p:nvSpPr>
          <p:cNvPr id="53302" name="Text Box 81"/>
          <p:cNvSpPr txBox="1">
            <a:spLocks noChangeArrowheads="1"/>
          </p:cNvSpPr>
          <p:nvPr/>
        </p:nvSpPr>
        <p:spPr bwMode="auto">
          <a:xfrm>
            <a:off x="3962401" y="54864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y</a:t>
            </a:r>
            <a:endParaRPr lang="en-US" altLang="zh-CN" sz="1800">
              <a:solidFill>
                <a:prstClr val="black"/>
              </a:solidFill>
              <a:latin typeface="Comic Sans MS" panose="030F0902030302020204" pitchFamily="66" charset="0"/>
            </a:endParaRPr>
          </a:p>
        </p:txBody>
      </p:sp>
      <p:sp>
        <p:nvSpPr>
          <p:cNvPr id="53303" name="Text Box 82"/>
          <p:cNvSpPr txBox="1">
            <a:spLocks noChangeArrowheads="1"/>
          </p:cNvSpPr>
          <p:nvPr/>
        </p:nvSpPr>
        <p:spPr bwMode="auto">
          <a:xfrm>
            <a:off x="3962400" y="57912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304" name="Text Box 83"/>
          <p:cNvSpPr txBox="1">
            <a:spLocks noChangeArrowheads="1"/>
          </p:cNvSpPr>
          <p:nvPr/>
        </p:nvSpPr>
        <p:spPr bwMode="auto">
          <a:xfrm>
            <a:off x="4368801" y="5181601"/>
            <a:ext cx="9525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0  2   7</a:t>
            </a:r>
            <a:endParaRPr lang="en-US" altLang="zh-CN" sz="1800">
              <a:solidFill>
                <a:prstClr val="black"/>
              </a:solidFill>
              <a:latin typeface="Comic Sans MS" panose="030F0902030302020204" pitchFamily="66" charset="0"/>
            </a:endParaRPr>
          </a:p>
        </p:txBody>
      </p:sp>
      <p:sp>
        <p:nvSpPr>
          <p:cNvPr id="53305" name="Line 86"/>
          <p:cNvSpPr>
            <a:spLocks noChangeShapeType="1"/>
          </p:cNvSpPr>
          <p:nvPr/>
        </p:nvSpPr>
        <p:spPr bwMode="auto">
          <a:xfrm>
            <a:off x="1625600" y="5029200"/>
            <a:ext cx="0" cy="121920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06" name="Line 87"/>
          <p:cNvSpPr>
            <a:spLocks noChangeShapeType="1"/>
          </p:cNvSpPr>
          <p:nvPr/>
        </p:nvSpPr>
        <p:spPr bwMode="auto">
          <a:xfrm>
            <a:off x="1219200" y="5257800"/>
            <a:ext cx="1828800"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07" name="Text Box 88"/>
          <p:cNvSpPr txBox="1">
            <a:spLocks noChangeArrowheads="1"/>
          </p:cNvSpPr>
          <p:nvPr/>
        </p:nvSpPr>
        <p:spPr bwMode="auto">
          <a:xfrm>
            <a:off x="1625601" y="4876801"/>
            <a:ext cx="978153"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x   y   z</a:t>
            </a:r>
            <a:endParaRPr lang="en-US" altLang="zh-CN" sz="1800">
              <a:solidFill>
                <a:prstClr val="black"/>
              </a:solidFill>
              <a:latin typeface="Comic Sans MS" panose="030F0902030302020204" pitchFamily="66" charset="0"/>
            </a:endParaRPr>
          </a:p>
        </p:txBody>
      </p:sp>
      <p:sp>
        <p:nvSpPr>
          <p:cNvPr id="53308" name="Text Box 89"/>
          <p:cNvSpPr txBox="1">
            <a:spLocks noChangeArrowheads="1"/>
          </p:cNvSpPr>
          <p:nvPr/>
        </p:nvSpPr>
        <p:spPr bwMode="auto">
          <a:xfrm>
            <a:off x="1219200" y="5257801"/>
            <a:ext cx="32092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x</a:t>
            </a:r>
            <a:endParaRPr lang="en-US" altLang="zh-CN" sz="1800">
              <a:solidFill>
                <a:srgbClr val="FF3300"/>
              </a:solidFill>
              <a:latin typeface="Comic Sans MS" panose="030F0902030302020204" pitchFamily="66" charset="0"/>
            </a:endParaRPr>
          </a:p>
        </p:txBody>
      </p:sp>
      <p:sp>
        <p:nvSpPr>
          <p:cNvPr id="53309" name="Text Box 90"/>
          <p:cNvSpPr txBox="1">
            <a:spLocks noChangeArrowheads="1"/>
          </p:cNvSpPr>
          <p:nvPr/>
        </p:nvSpPr>
        <p:spPr bwMode="auto">
          <a:xfrm>
            <a:off x="1219201" y="5562601"/>
            <a:ext cx="30489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srgbClr val="FF3300"/>
                </a:solidFill>
                <a:latin typeface="Comic Sans MS" panose="030F0902030302020204" pitchFamily="66" charset="0"/>
              </a:rPr>
              <a:t>y</a:t>
            </a:r>
            <a:endParaRPr lang="en-US" altLang="zh-CN" sz="1800">
              <a:solidFill>
                <a:srgbClr val="FF3300"/>
              </a:solidFill>
              <a:latin typeface="Comic Sans MS" panose="030F0902030302020204" pitchFamily="66" charset="0"/>
            </a:endParaRPr>
          </a:p>
        </p:txBody>
      </p:sp>
      <p:sp>
        <p:nvSpPr>
          <p:cNvPr id="53310" name="Text Box 91"/>
          <p:cNvSpPr txBox="1">
            <a:spLocks noChangeArrowheads="1"/>
          </p:cNvSpPr>
          <p:nvPr/>
        </p:nvSpPr>
        <p:spPr bwMode="auto">
          <a:xfrm>
            <a:off x="1219200" y="5867401"/>
            <a:ext cx="30809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z</a:t>
            </a:r>
            <a:endParaRPr lang="en-US" altLang="zh-CN" sz="1800">
              <a:solidFill>
                <a:prstClr val="black"/>
              </a:solidFill>
              <a:latin typeface="Comic Sans MS" panose="030F0902030302020204" pitchFamily="66" charset="0"/>
            </a:endParaRPr>
          </a:p>
        </p:txBody>
      </p:sp>
      <p:sp>
        <p:nvSpPr>
          <p:cNvPr id="53311" name="Text Box 92"/>
          <p:cNvSpPr txBox="1">
            <a:spLocks noChangeArrowheads="1"/>
          </p:cNvSpPr>
          <p:nvPr/>
        </p:nvSpPr>
        <p:spPr bwMode="auto">
          <a:xfrm>
            <a:off x="1625600" y="5638801"/>
            <a:ext cx="154940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312" name="Text Box 93"/>
          <p:cNvSpPr txBox="1">
            <a:spLocks noChangeArrowheads="1"/>
          </p:cNvSpPr>
          <p:nvPr/>
        </p:nvSpPr>
        <p:spPr bwMode="auto">
          <a:xfrm>
            <a:off x="1949451" y="5643563"/>
            <a:ext cx="4475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313" name="Text Box 94"/>
          <p:cNvSpPr txBox="1">
            <a:spLocks noChangeArrowheads="1"/>
          </p:cNvSpPr>
          <p:nvPr/>
        </p:nvSpPr>
        <p:spPr bwMode="auto">
          <a:xfrm>
            <a:off x="2438401" y="5657851"/>
            <a:ext cx="447558"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a:t>
            </a:r>
            <a:endParaRPr lang="zh-CN" altLang="en-US" sz="1800">
              <a:solidFill>
                <a:prstClr val="black"/>
              </a:solidFill>
              <a:latin typeface="Comic Sans MS" panose="030F0902030302020204" pitchFamily="66" charset="0"/>
            </a:endParaRPr>
          </a:p>
        </p:txBody>
      </p:sp>
      <p:sp>
        <p:nvSpPr>
          <p:cNvPr id="53314" name="Text Box 95"/>
          <p:cNvSpPr txBox="1">
            <a:spLocks noChangeArrowheads="1"/>
          </p:cNvSpPr>
          <p:nvPr/>
        </p:nvSpPr>
        <p:spPr bwMode="auto">
          <a:xfrm>
            <a:off x="1625600" y="5943601"/>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7</a:t>
            </a:r>
            <a:endParaRPr lang="en-US" altLang="zh-CN" sz="1800">
              <a:solidFill>
                <a:prstClr val="black"/>
              </a:solidFill>
              <a:latin typeface="Comic Sans MS" panose="030F0902030302020204" pitchFamily="66" charset="0"/>
            </a:endParaRPr>
          </a:p>
        </p:txBody>
      </p:sp>
      <p:sp>
        <p:nvSpPr>
          <p:cNvPr id="53315" name="Text Box 96"/>
          <p:cNvSpPr txBox="1">
            <a:spLocks noChangeArrowheads="1"/>
          </p:cNvSpPr>
          <p:nvPr/>
        </p:nvSpPr>
        <p:spPr bwMode="auto">
          <a:xfrm>
            <a:off x="2025651" y="5943601"/>
            <a:ext cx="288862"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1</a:t>
            </a:r>
            <a:endParaRPr lang="en-US" altLang="zh-CN" sz="1800">
              <a:solidFill>
                <a:prstClr val="black"/>
              </a:solidFill>
              <a:latin typeface="Comic Sans MS" panose="030F0902030302020204" pitchFamily="66" charset="0"/>
            </a:endParaRPr>
          </a:p>
        </p:txBody>
      </p:sp>
      <p:sp>
        <p:nvSpPr>
          <p:cNvPr id="53316" name="Text Box 97"/>
          <p:cNvSpPr txBox="1">
            <a:spLocks noChangeArrowheads="1"/>
          </p:cNvSpPr>
          <p:nvPr/>
        </p:nvSpPr>
        <p:spPr bwMode="auto">
          <a:xfrm>
            <a:off x="2438400" y="5943601"/>
            <a:ext cx="325730"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0</a:t>
            </a:r>
            <a:endParaRPr lang="en-US" altLang="zh-CN" sz="1800">
              <a:solidFill>
                <a:prstClr val="black"/>
              </a:solidFill>
              <a:latin typeface="Comic Sans MS" panose="030F0902030302020204" pitchFamily="66" charset="0"/>
            </a:endParaRPr>
          </a:p>
        </p:txBody>
      </p:sp>
      <p:sp>
        <p:nvSpPr>
          <p:cNvPr id="53317" name="Text Box 99"/>
          <p:cNvSpPr txBox="1">
            <a:spLocks noChangeArrowheads="1"/>
          </p:cNvSpPr>
          <p:nvPr/>
        </p:nvSpPr>
        <p:spPr bwMode="auto">
          <a:xfrm>
            <a:off x="1606551" y="3419475"/>
            <a:ext cx="98456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a:t>
            </a:r>
            <a:endParaRPr lang="zh-CN" altLang="en-US" sz="1800">
              <a:solidFill>
                <a:prstClr val="black"/>
              </a:solidFill>
              <a:latin typeface="Comic Sans MS" panose="030F0902030302020204" pitchFamily="66" charset="0"/>
            </a:endParaRPr>
          </a:p>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18" name="Text Box 100"/>
          <p:cNvSpPr txBox="1">
            <a:spLocks noChangeArrowheads="1"/>
          </p:cNvSpPr>
          <p:nvPr/>
        </p:nvSpPr>
        <p:spPr bwMode="auto">
          <a:xfrm>
            <a:off x="1625601" y="5257801"/>
            <a:ext cx="1682751"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a:solidFill>
                  <a:prstClr val="black"/>
                </a:solidFill>
                <a:latin typeface="Comic Sans MS" panose="030F0902030302020204" pitchFamily="66" charset="0"/>
              </a:rPr>
              <a:t>∞ ∞  ∞</a:t>
            </a:r>
            <a:endParaRPr lang="zh-CN" altLang="en-US" sz="1800">
              <a:solidFill>
                <a:prstClr val="black"/>
              </a:solidFill>
              <a:latin typeface="Comic Sans MS" panose="030F0902030302020204" pitchFamily="66" charset="0"/>
            </a:endParaRPr>
          </a:p>
        </p:txBody>
      </p:sp>
      <p:sp>
        <p:nvSpPr>
          <p:cNvPr id="53319" name="Text Box 101"/>
          <p:cNvSpPr txBox="1">
            <a:spLocks noChangeArrowheads="1"/>
          </p:cNvSpPr>
          <p:nvPr/>
        </p:nvSpPr>
        <p:spPr bwMode="auto">
          <a:xfrm>
            <a:off x="4347634" y="2022476"/>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20" name="Text Box 102"/>
          <p:cNvSpPr txBox="1">
            <a:spLocks noChangeArrowheads="1"/>
          </p:cNvSpPr>
          <p:nvPr/>
        </p:nvSpPr>
        <p:spPr bwMode="auto">
          <a:xfrm>
            <a:off x="4347634" y="2327276"/>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7   1   0</a:t>
            </a:r>
            <a:endParaRPr lang="en-US" altLang="zh-CN" sz="1800">
              <a:solidFill>
                <a:prstClr val="black"/>
              </a:solidFill>
              <a:latin typeface="Comic Sans MS" panose="030F0902030302020204" pitchFamily="66" charset="0"/>
            </a:endParaRPr>
          </a:p>
        </p:txBody>
      </p:sp>
      <p:sp>
        <p:nvSpPr>
          <p:cNvPr id="53321" name="Text Box 103"/>
          <p:cNvSpPr txBox="1">
            <a:spLocks noChangeArrowheads="1"/>
          </p:cNvSpPr>
          <p:nvPr/>
        </p:nvSpPr>
        <p:spPr bwMode="auto">
          <a:xfrm>
            <a:off x="4368800" y="38100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22" name="Text Box 104"/>
          <p:cNvSpPr txBox="1">
            <a:spLocks noChangeArrowheads="1"/>
          </p:cNvSpPr>
          <p:nvPr/>
        </p:nvSpPr>
        <p:spPr bwMode="auto">
          <a:xfrm>
            <a:off x="4368801" y="4114801"/>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7   1   0</a:t>
            </a:r>
            <a:endParaRPr lang="en-US" altLang="zh-CN" sz="1800">
              <a:solidFill>
                <a:prstClr val="black"/>
              </a:solidFill>
              <a:latin typeface="Comic Sans MS" panose="030F0902030302020204" pitchFamily="66" charset="0"/>
            </a:endParaRPr>
          </a:p>
        </p:txBody>
      </p:sp>
      <p:sp>
        <p:nvSpPr>
          <p:cNvPr id="53323" name="Text Box 105"/>
          <p:cNvSpPr txBox="1">
            <a:spLocks noChangeArrowheads="1"/>
          </p:cNvSpPr>
          <p:nvPr/>
        </p:nvSpPr>
        <p:spPr bwMode="auto">
          <a:xfrm>
            <a:off x="4368800" y="55626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24" name="Text Box 106"/>
          <p:cNvSpPr txBox="1">
            <a:spLocks noChangeArrowheads="1"/>
          </p:cNvSpPr>
          <p:nvPr/>
        </p:nvSpPr>
        <p:spPr bwMode="auto">
          <a:xfrm>
            <a:off x="4368800" y="58674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3  1   0</a:t>
            </a:r>
            <a:endParaRPr lang="en-US" altLang="zh-CN" sz="1800">
              <a:solidFill>
                <a:prstClr val="black"/>
              </a:solidFill>
              <a:latin typeface="Comic Sans MS" panose="030F0902030302020204" pitchFamily="66" charset="0"/>
            </a:endParaRPr>
          </a:p>
        </p:txBody>
      </p:sp>
      <p:sp>
        <p:nvSpPr>
          <p:cNvPr id="53325" name="Text Box 107"/>
          <p:cNvSpPr txBox="1">
            <a:spLocks noChangeArrowheads="1"/>
          </p:cNvSpPr>
          <p:nvPr/>
        </p:nvSpPr>
        <p:spPr bwMode="auto">
          <a:xfrm>
            <a:off x="7315201" y="2133601"/>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26" name="Text Box 108"/>
          <p:cNvSpPr txBox="1">
            <a:spLocks noChangeArrowheads="1"/>
          </p:cNvSpPr>
          <p:nvPr/>
        </p:nvSpPr>
        <p:spPr bwMode="auto">
          <a:xfrm>
            <a:off x="7315201" y="2438401"/>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3   1   0</a:t>
            </a:r>
            <a:endParaRPr lang="en-US" altLang="zh-CN" sz="1800">
              <a:solidFill>
                <a:prstClr val="black"/>
              </a:solidFill>
              <a:latin typeface="Comic Sans MS" panose="030F0902030302020204" pitchFamily="66" charset="0"/>
            </a:endParaRPr>
          </a:p>
        </p:txBody>
      </p:sp>
      <p:sp>
        <p:nvSpPr>
          <p:cNvPr id="53327" name="Text Box 109"/>
          <p:cNvSpPr txBox="1">
            <a:spLocks noChangeArrowheads="1"/>
          </p:cNvSpPr>
          <p:nvPr/>
        </p:nvSpPr>
        <p:spPr bwMode="auto">
          <a:xfrm>
            <a:off x="7315200" y="38862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28" name="Text Box 110"/>
          <p:cNvSpPr txBox="1">
            <a:spLocks noChangeArrowheads="1"/>
          </p:cNvSpPr>
          <p:nvPr/>
        </p:nvSpPr>
        <p:spPr bwMode="auto">
          <a:xfrm>
            <a:off x="7213600" y="58674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3  1   0</a:t>
            </a:r>
            <a:endParaRPr lang="en-US" altLang="zh-CN" sz="1800">
              <a:solidFill>
                <a:prstClr val="black"/>
              </a:solidFill>
              <a:latin typeface="Comic Sans MS" panose="030F0902030302020204" pitchFamily="66" charset="0"/>
            </a:endParaRPr>
          </a:p>
        </p:txBody>
      </p:sp>
      <p:sp>
        <p:nvSpPr>
          <p:cNvPr id="53329" name="Text Box 111"/>
          <p:cNvSpPr txBox="1">
            <a:spLocks noChangeArrowheads="1"/>
          </p:cNvSpPr>
          <p:nvPr/>
        </p:nvSpPr>
        <p:spPr bwMode="auto">
          <a:xfrm>
            <a:off x="7213600" y="5486401"/>
            <a:ext cx="91563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2  0   1</a:t>
            </a:r>
            <a:endParaRPr lang="en-US" altLang="zh-CN" sz="1800">
              <a:solidFill>
                <a:prstClr val="black"/>
              </a:solidFill>
              <a:latin typeface="Comic Sans MS" panose="030F0902030302020204" pitchFamily="66" charset="0"/>
            </a:endParaRPr>
          </a:p>
        </p:txBody>
      </p:sp>
      <p:sp>
        <p:nvSpPr>
          <p:cNvPr id="53330" name="Text Box 112"/>
          <p:cNvSpPr txBox="1">
            <a:spLocks noChangeArrowheads="1"/>
          </p:cNvSpPr>
          <p:nvPr/>
        </p:nvSpPr>
        <p:spPr bwMode="auto">
          <a:xfrm>
            <a:off x="7315201" y="4114801"/>
            <a:ext cx="98456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3   1   0</a:t>
            </a:r>
            <a:endParaRPr lang="en-US" altLang="zh-CN" sz="1800">
              <a:solidFill>
                <a:prstClr val="black"/>
              </a:solidFill>
              <a:latin typeface="Comic Sans MS" panose="030F0902030302020204" pitchFamily="66" charset="0"/>
            </a:endParaRPr>
          </a:p>
        </p:txBody>
      </p:sp>
      <p:sp>
        <p:nvSpPr>
          <p:cNvPr id="53331" name="Line 113"/>
          <p:cNvSpPr>
            <a:spLocks noChangeShapeType="1"/>
          </p:cNvSpPr>
          <p:nvPr/>
        </p:nvSpPr>
        <p:spPr bwMode="auto">
          <a:xfrm>
            <a:off x="2946400" y="1981200"/>
            <a:ext cx="914400" cy="1524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2" name="Line 114"/>
          <p:cNvSpPr>
            <a:spLocks noChangeShapeType="1"/>
          </p:cNvSpPr>
          <p:nvPr/>
        </p:nvSpPr>
        <p:spPr bwMode="auto">
          <a:xfrm>
            <a:off x="2844800" y="2057400"/>
            <a:ext cx="914400" cy="3124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3" name="Line 115"/>
          <p:cNvSpPr>
            <a:spLocks noChangeShapeType="1"/>
          </p:cNvSpPr>
          <p:nvPr/>
        </p:nvSpPr>
        <p:spPr bwMode="auto">
          <a:xfrm flipV="1">
            <a:off x="2844800" y="2514600"/>
            <a:ext cx="1016000" cy="1295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4" name="Line 116"/>
          <p:cNvSpPr>
            <a:spLocks noChangeShapeType="1"/>
          </p:cNvSpPr>
          <p:nvPr/>
        </p:nvSpPr>
        <p:spPr bwMode="auto">
          <a:xfrm>
            <a:off x="2844800" y="4114800"/>
            <a:ext cx="812800" cy="1143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5" name="Line 117"/>
          <p:cNvSpPr>
            <a:spLocks noChangeShapeType="1"/>
          </p:cNvSpPr>
          <p:nvPr/>
        </p:nvSpPr>
        <p:spPr bwMode="auto">
          <a:xfrm flipV="1">
            <a:off x="2844800" y="2590800"/>
            <a:ext cx="1117600" cy="34290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6" name="Line 118"/>
          <p:cNvSpPr>
            <a:spLocks noChangeShapeType="1"/>
          </p:cNvSpPr>
          <p:nvPr/>
        </p:nvSpPr>
        <p:spPr bwMode="auto">
          <a:xfrm flipV="1">
            <a:off x="2946400" y="4343400"/>
            <a:ext cx="1016000" cy="17526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7" name="Line 119"/>
          <p:cNvSpPr>
            <a:spLocks noChangeShapeType="1"/>
          </p:cNvSpPr>
          <p:nvPr/>
        </p:nvSpPr>
        <p:spPr bwMode="auto">
          <a:xfrm>
            <a:off x="5689600" y="1981200"/>
            <a:ext cx="1016000" cy="16002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8" name="Line 120"/>
          <p:cNvSpPr>
            <a:spLocks noChangeShapeType="1"/>
          </p:cNvSpPr>
          <p:nvPr/>
        </p:nvSpPr>
        <p:spPr bwMode="auto">
          <a:xfrm>
            <a:off x="5588000" y="2057400"/>
            <a:ext cx="1117600" cy="29718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39" name="Line 121"/>
          <p:cNvSpPr>
            <a:spLocks noChangeShapeType="1"/>
          </p:cNvSpPr>
          <p:nvPr/>
        </p:nvSpPr>
        <p:spPr bwMode="auto">
          <a:xfrm flipV="1">
            <a:off x="5486400" y="2743200"/>
            <a:ext cx="1524000" cy="3200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40" name="Line 122"/>
          <p:cNvSpPr>
            <a:spLocks noChangeShapeType="1"/>
          </p:cNvSpPr>
          <p:nvPr/>
        </p:nvSpPr>
        <p:spPr bwMode="auto">
          <a:xfrm flipV="1">
            <a:off x="5486400" y="4419600"/>
            <a:ext cx="1422400" cy="1676400"/>
          </a:xfrm>
          <a:prstGeom prst="line">
            <a:avLst/>
          </a:prstGeom>
          <a:noFill/>
          <a:ln w="9525">
            <a:solidFill>
              <a:schemeClr val="tx1"/>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41" name="Line 123"/>
          <p:cNvSpPr>
            <a:spLocks noChangeShapeType="1"/>
          </p:cNvSpPr>
          <p:nvPr/>
        </p:nvSpPr>
        <p:spPr bwMode="auto">
          <a:xfrm>
            <a:off x="812800" y="6345238"/>
            <a:ext cx="7213600" cy="0"/>
          </a:xfrm>
          <a:prstGeom prst="line">
            <a:avLst/>
          </a:prstGeom>
          <a:noFill/>
          <a:ln w="9525">
            <a:solidFill>
              <a:schemeClr val="tx1"/>
            </a:solidFill>
            <a:prstDash val="sysDot"/>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42" name="Text Box 124"/>
          <p:cNvSpPr txBox="1">
            <a:spLocks noChangeArrowheads="1"/>
          </p:cNvSpPr>
          <p:nvPr/>
        </p:nvSpPr>
        <p:spPr bwMode="auto">
          <a:xfrm>
            <a:off x="8092017" y="6142038"/>
            <a:ext cx="663964"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800">
                <a:solidFill>
                  <a:prstClr val="black"/>
                </a:solidFill>
                <a:latin typeface="Comic Sans MS" panose="030F0902030302020204" pitchFamily="66" charset="0"/>
              </a:rPr>
              <a:t>time</a:t>
            </a:r>
            <a:endParaRPr lang="en-US" altLang="zh-CN" sz="1800">
              <a:solidFill>
                <a:prstClr val="black"/>
              </a:solidFill>
              <a:latin typeface="Comic Sans MS" panose="030F0902030302020204" pitchFamily="66" charset="0"/>
            </a:endParaRPr>
          </a:p>
        </p:txBody>
      </p:sp>
      <p:grpSp>
        <p:nvGrpSpPr>
          <p:cNvPr id="53343" name="Group 125"/>
          <p:cNvGrpSpPr/>
          <p:nvPr/>
        </p:nvGrpSpPr>
        <p:grpSpPr bwMode="auto">
          <a:xfrm>
            <a:off x="8843434" y="2911475"/>
            <a:ext cx="2912533" cy="1212850"/>
            <a:chOff x="2352" y="0"/>
            <a:chExt cx="1376" cy="764"/>
          </a:xfrm>
        </p:grpSpPr>
        <p:sp>
          <p:nvSpPr>
            <p:cNvPr id="53370" name="Freeform 126"/>
            <p:cNvSpPr/>
            <p:nvPr/>
          </p:nvSpPr>
          <p:spPr bwMode="auto">
            <a:xfrm>
              <a:off x="2352" y="0"/>
              <a:ext cx="1376" cy="764"/>
            </a:xfrm>
            <a:custGeom>
              <a:avLst/>
              <a:gdLst>
                <a:gd name="T0" fmla="*/ 113 w 1376"/>
                <a:gd name="T1" fmla="*/ 348 h 764"/>
                <a:gd name="T2" fmla="*/ 395 w 1376"/>
                <a:gd name="T3" fmla="*/ 162 h 764"/>
                <a:gd name="T4" fmla="*/ 710 w 1376"/>
                <a:gd name="T5" fmla="*/ 9 h 764"/>
                <a:gd name="T6" fmla="*/ 1160 w 1376"/>
                <a:gd name="T7" fmla="*/ 219 h 764"/>
                <a:gd name="T8" fmla="*/ 1367 w 1376"/>
                <a:gd name="T9" fmla="*/ 510 h 764"/>
                <a:gd name="T10" fmla="*/ 1103 w 1376"/>
                <a:gd name="T11" fmla="*/ 726 h 764"/>
                <a:gd name="T12" fmla="*/ 578 w 1376"/>
                <a:gd name="T13" fmla="*/ 738 h 764"/>
                <a:gd name="T14" fmla="*/ 77 w 1376"/>
                <a:gd name="T15" fmla="*/ 630 h 764"/>
                <a:gd name="T16" fmla="*/ 113 w 1376"/>
                <a:gd name="T17" fmla="*/ 348 h 76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1376" h="764">
                  <a:moveTo>
                    <a:pt x="113" y="348"/>
                  </a:moveTo>
                  <a:cubicBezTo>
                    <a:pt x="166" y="270"/>
                    <a:pt x="296" y="218"/>
                    <a:pt x="395" y="162"/>
                  </a:cubicBezTo>
                  <a:cubicBezTo>
                    <a:pt x="494" y="106"/>
                    <a:pt x="583" y="0"/>
                    <a:pt x="710" y="9"/>
                  </a:cubicBezTo>
                  <a:cubicBezTo>
                    <a:pt x="837" y="18"/>
                    <a:pt x="1051" y="136"/>
                    <a:pt x="1160" y="219"/>
                  </a:cubicBezTo>
                  <a:cubicBezTo>
                    <a:pt x="1269" y="302"/>
                    <a:pt x="1376" y="426"/>
                    <a:pt x="1367" y="510"/>
                  </a:cubicBezTo>
                  <a:cubicBezTo>
                    <a:pt x="1358" y="594"/>
                    <a:pt x="1234" y="688"/>
                    <a:pt x="1103" y="726"/>
                  </a:cubicBezTo>
                  <a:cubicBezTo>
                    <a:pt x="972" y="764"/>
                    <a:pt x="749" y="754"/>
                    <a:pt x="578" y="738"/>
                  </a:cubicBezTo>
                  <a:cubicBezTo>
                    <a:pt x="407" y="722"/>
                    <a:pt x="154" y="695"/>
                    <a:pt x="77" y="630"/>
                  </a:cubicBezTo>
                  <a:cubicBezTo>
                    <a:pt x="0" y="565"/>
                    <a:pt x="60" y="426"/>
                    <a:pt x="113" y="348"/>
                  </a:cubicBezTo>
                  <a:close/>
                </a:path>
              </a:pathLst>
            </a:custGeom>
            <a:solidFill>
              <a:srgbClr val="66CCFF"/>
            </a:solidFill>
            <a:ln>
              <a:noFill/>
            </a:ln>
            <a:effectLst/>
            <a:extLst>
              <a:ext uri="{91240B29-F687-4F45-9708-019B960494DF}">
                <a14:hiddenLine xmlns:a14="http://schemas.microsoft.com/office/drawing/2010/main" w="9525">
                  <a:solidFill>
                    <a:schemeClr val="tx1"/>
                  </a:solidFill>
                  <a:rou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53371" name="Group 127"/>
            <p:cNvGrpSpPr/>
            <p:nvPr/>
          </p:nvGrpSpPr>
          <p:grpSpPr bwMode="auto">
            <a:xfrm>
              <a:off x="2448" y="74"/>
              <a:ext cx="1161" cy="677"/>
              <a:chOff x="-17" y="1286"/>
              <a:chExt cx="1161" cy="677"/>
            </a:xfrm>
          </p:grpSpPr>
          <p:sp>
            <p:nvSpPr>
              <p:cNvPr id="53372" name="Freeform 128"/>
              <p:cNvSpPr/>
              <p:nvPr/>
            </p:nvSpPr>
            <p:spPr bwMode="auto">
              <a:xfrm>
                <a:off x="246" y="1476"/>
                <a:ext cx="222" cy="180"/>
              </a:xfrm>
              <a:custGeom>
                <a:avLst/>
                <a:gdLst>
                  <a:gd name="T0" fmla="*/ 0 w 222"/>
                  <a:gd name="T1" fmla="*/ 180 h 180"/>
                  <a:gd name="T2" fmla="*/ 222 w 222"/>
                  <a:gd name="T3" fmla="*/ 0 h 180"/>
                  <a:gd name="T4" fmla="*/ 0 60000 65536"/>
                  <a:gd name="T5" fmla="*/ 0 60000 65536"/>
                </a:gdLst>
                <a:ahLst/>
                <a:cxnLst>
                  <a:cxn ang="T4">
                    <a:pos x="T0" y="T1"/>
                  </a:cxn>
                  <a:cxn ang="T5">
                    <a:pos x="T2" y="T3"/>
                  </a:cxn>
                </a:cxnLst>
                <a:rect l="0" t="0" r="r" b="b"/>
                <a:pathLst>
                  <a:path w="222" h="180">
                    <a:moveTo>
                      <a:pt x="0" y="180"/>
                    </a:moveTo>
                    <a:lnTo>
                      <a:pt x="222"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73" name="Oval 129"/>
              <p:cNvSpPr>
                <a:spLocks noChangeArrowheads="1"/>
              </p:cNvSpPr>
              <p:nvPr/>
            </p:nvSpPr>
            <p:spPr bwMode="auto">
              <a:xfrm>
                <a:off x="-14" y="1712"/>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374" name="Line 130"/>
              <p:cNvSpPr>
                <a:spLocks noChangeShapeType="1"/>
              </p:cNvSpPr>
              <p:nvPr/>
            </p:nvSpPr>
            <p:spPr bwMode="auto">
              <a:xfrm>
                <a:off x="-14" y="1705"/>
                <a:ext cx="1"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75" name="Line 131"/>
              <p:cNvSpPr>
                <a:spLocks noChangeShapeType="1"/>
              </p:cNvSpPr>
              <p:nvPr/>
            </p:nvSpPr>
            <p:spPr bwMode="auto">
              <a:xfrm>
                <a:off x="299" y="1705"/>
                <a:ext cx="1"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76" name="Rectangle 132"/>
              <p:cNvSpPr>
                <a:spLocks noChangeArrowheads="1"/>
              </p:cNvSpPr>
              <p:nvPr/>
            </p:nvSpPr>
            <p:spPr bwMode="auto">
              <a:xfrm>
                <a:off x="-14" y="1705"/>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srgbClr val="FFFF00"/>
                  </a:solidFill>
                </a:endParaRPr>
              </a:p>
            </p:txBody>
          </p:sp>
          <p:sp>
            <p:nvSpPr>
              <p:cNvPr id="53377" name="Oval 133"/>
              <p:cNvSpPr>
                <a:spLocks noChangeArrowheads="1"/>
              </p:cNvSpPr>
              <p:nvPr/>
            </p:nvSpPr>
            <p:spPr bwMode="auto">
              <a:xfrm>
                <a:off x="-17" y="1646"/>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378" name="Freeform 134"/>
              <p:cNvSpPr/>
              <p:nvPr/>
            </p:nvSpPr>
            <p:spPr bwMode="auto">
              <a:xfrm>
                <a:off x="651" y="1476"/>
                <a:ext cx="216" cy="189"/>
              </a:xfrm>
              <a:custGeom>
                <a:avLst/>
                <a:gdLst>
                  <a:gd name="T0" fmla="*/ 0 w 216"/>
                  <a:gd name="T1" fmla="*/ 0 h 189"/>
                  <a:gd name="T2" fmla="*/ 216 w 216"/>
                  <a:gd name="T3" fmla="*/ 189 h 189"/>
                  <a:gd name="T4" fmla="*/ 0 60000 65536"/>
                  <a:gd name="T5" fmla="*/ 0 60000 65536"/>
                </a:gdLst>
                <a:ahLst/>
                <a:cxnLst>
                  <a:cxn ang="T4">
                    <a:pos x="T0" y="T1"/>
                  </a:cxn>
                  <a:cxn ang="T5">
                    <a:pos x="T2" y="T3"/>
                  </a:cxn>
                </a:cxnLst>
                <a:rect l="0" t="0" r="r" b="b"/>
                <a:pathLst>
                  <a:path w="216" h="189">
                    <a:moveTo>
                      <a:pt x="0" y="0"/>
                    </a:moveTo>
                    <a:lnTo>
                      <a:pt x="216" y="189"/>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79" name="Freeform 135"/>
              <p:cNvSpPr/>
              <p:nvPr/>
            </p:nvSpPr>
            <p:spPr bwMode="auto">
              <a:xfrm>
                <a:off x="303" y="1740"/>
                <a:ext cx="540" cy="3"/>
              </a:xfrm>
              <a:custGeom>
                <a:avLst/>
                <a:gdLst>
                  <a:gd name="T0" fmla="*/ 540 w 540"/>
                  <a:gd name="T1" fmla="*/ 3 h 3"/>
                  <a:gd name="T2" fmla="*/ 0 w 540"/>
                  <a:gd name="T3" fmla="*/ 0 h 3"/>
                  <a:gd name="T4" fmla="*/ 0 60000 65536"/>
                  <a:gd name="T5" fmla="*/ 0 60000 65536"/>
                </a:gdLst>
                <a:ahLst/>
                <a:cxnLst>
                  <a:cxn ang="T4">
                    <a:pos x="T0" y="T1"/>
                  </a:cxn>
                  <a:cxn ang="T5">
                    <a:pos x="T2" y="T3"/>
                  </a:cxn>
                </a:cxnLst>
                <a:rect l="0" t="0" r="r" b="b"/>
                <a:pathLst>
                  <a:path w="540" h="3">
                    <a:moveTo>
                      <a:pt x="540" y="3"/>
                    </a:moveTo>
                    <a:lnTo>
                      <a:pt x="0" y="0"/>
                    </a:lnTo>
                  </a:path>
                </a:pathLst>
              </a:custGeom>
              <a:noFill/>
              <a:ln w="12700">
                <a:solidFill>
                  <a:schemeClr val="tx1"/>
                </a:solidFill>
                <a:rou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grpSp>
            <p:nvGrpSpPr>
              <p:cNvPr id="53380" name="Group 136"/>
              <p:cNvGrpSpPr/>
              <p:nvPr/>
            </p:nvGrpSpPr>
            <p:grpSpPr bwMode="auto">
              <a:xfrm>
                <a:off x="53" y="1598"/>
                <a:ext cx="158" cy="252"/>
                <a:chOff x="2978" y="2429"/>
                <a:chExt cx="159" cy="252"/>
              </a:xfrm>
            </p:grpSpPr>
            <p:sp>
              <p:nvSpPr>
                <p:cNvPr id="53402" name="Rectangle 137"/>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403" name="Text Box 138"/>
                <p:cNvSpPr txBox="1">
                  <a:spLocks noChangeArrowheads="1"/>
                </p:cNvSpPr>
                <p:nvPr/>
              </p:nvSpPr>
              <p:spPr bwMode="auto">
                <a:xfrm>
                  <a:off x="2978" y="2429"/>
                  <a:ext cx="159"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a:solidFill>
                        <a:srgbClr val="FFFF00"/>
                      </a:solidFill>
                      <a:latin typeface="Comic Sans MS" panose="030F0902030302020204" pitchFamily="66" charset="0"/>
                    </a:rPr>
                    <a:t>x</a:t>
                  </a:r>
                  <a:endParaRPr lang="en-US" altLang="zh-CN" sz="2400">
                    <a:solidFill>
                      <a:srgbClr val="FFFF00"/>
                    </a:solidFill>
                  </a:endParaRPr>
                </a:p>
              </p:txBody>
            </p:sp>
          </p:grpSp>
          <p:grpSp>
            <p:nvGrpSpPr>
              <p:cNvPr id="53381" name="Group 139"/>
              <p:cNvGrpSpPr/>
              <p:nvPr/>
            </p:nvGrpSpPr>
            <p:grpSpPr bwMode="auto">
              <a:xfrm>
                <a:off x="828" y="1580"/>
                <a:ext cx="316" cy="291"/>
                <a:chOff x="1740" y="2276"/>
                <a:chExt cx="316" cy="291"/>
              </a:xfrm>
            </p:grpSpPr>
            <p:sp>
              <p:nvSpPr>
                <p:cNvPr id="53394" name="Oval 140"/>
                <p:cNvSpPr>
                  <a:spLocks noChangeArrowheads="1"/>
                </p:cNvSpPr>
                <p:nvPr/>
              </p:nvSpPr>
              <p:spPr bwMode="auto">
                <a:xfrm>
                  <a:off x="1743" y="2420"/>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395" name="Line 141"/>
                <p:cNvSpPr>
                  <a:spLocks noChangeShapeType="1"/>
                </p:cNvSpPr>
                <p:nvPr/>
              </p:nvSpPr>
              <p:spPr bwMode="auto">
                <a:xfrm>
                  <a:off x="1743"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96" name="Line 142"/>
                <p:cNvSpPr>
                  <a:spLocks noChangeShapeType="1"/>
                </p:cNvSpPr>
                <p:nvPr/>
              </p:nvSpPr>
              <p:spPr bwMode="auto">
                <a:xfrm>
                  <a:off x="2056"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97" name="Rectangle 143"/>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srgbClr val="FFFF00"/>
                    </a:solidFill>
                  </a:endParaRPr>
                </a:p>
              </p:txBody>
            </p:sp>
            <p:sp>
              <p:nvSpPr>
                <p:cNvPr id="53398" name="Oval 144"/>
                <p:cNvSpPr>
                  <a:spLocks noChangeArrowheads="1"/>
                </p:cNvSpPr>
                <p:nvPr/>
              </p:nvSpPr>
              <p:spPr bwMode="auto">
                <a:xfrm>
                  <a:off x="1740" y="2354"/>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grpSp>
              <p:nvGrpSpPr>
                <p:cNvPr id="53399" name="Group 145"/>
                <p:cNvGrpSpPr/>
                <p:nvPr/>
              </p:nvGrpSpPr>
              <p:grpSpPr bwMode="auto">
                <a:xfrm>
                  <a:off x="1814" y="2276"/>
                  <a:ext cx="165" cy="291"/>
                  <a:chOff x="2975" y="2399"/>
                  <a:chExt cx="166" cy="291"/>
                </a:xfrm>
              </p:grpSpPr>
              <p:sp>
                <p:nvSpPr>
                  <p:cNvPr id="53400" name="Rectangle 146"/>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401" name="Text Box 147"/>
                  <p:cNvSpPr txBox="1">
                    <a:spLocks noChangeArrowheads="1"/>
                  </p:cNvSpPr>
                  <p:nvPr/>
                </p:nvSpPr>
                <p:spPr bwMode="auto">
                  <a:xfrm>
                    <a:off x="2975" y="2399"/>
                    <a:ext cx="166" cy="29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400">
                        <a:solidFill>
                          <a:srgbClr val="FFFF00"/>
                        </a:solidFill>
                        <a:latin typeface="Comic Sans MS" panose="030F0902030302020204" pitchFamily="66" charset="0"/>
                      </a:rPr>
                      <a:t>z</a:t>
                    </a:r>
                    <a:endParaRPr lang="en-US" altLang="zh-CN" sz="2400">
                      <a:solidFill>
                        <a:srgbClr val="FFFF00"/>
                      </a:solidFill>
                      <a:latin typeface="Comic Sans MS" panose="030F0902030302020204" pitchFamily="66" charset="0"/>
                    </a:endParaRPr>
                  </a:p>
                </p:txBody>
              </p:sp>
            </p:grpSp>
          </p:grpSp>
          <p:sp>
            <p:nvSpPr>
              <p:cNvPr id="53382" name="Text Box 148"/>
              <p:cNvSpPr txBox="1">
                <a:spLocks noChangeArrowheads="1"/>
              </p:cNvSpPr>
              <p:nvPr/>
            </p:nvSpPr>
            <p:spPr bwMode="auto">
              <a:xfrm>
                <a:off x="753" y="1400"/>
                <a:ext cx="136"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FFFF00"/>
                    </a:solidFill>
                    <a:latin typeface="Comic Sans MS" panose="030F0902030302020204" pitchFamily="66" charset="0"/>
                  </a:rPr>
                  <a:t>1</a:t>
                </a:r>
                <a:endParaRPr lang="en-US" altLang="zh-CN" sz="2400">
                  <a:solidFill>
                    <a:srgbClr val="FFFF00"/>
                  </a:solidFill>
                </a:endParaRPr>
              </a:p>
            </p:txBody>
          </p:sp>
          <p:sp>
            <p:nvSpPr>
              <p:cNvPr id="53383" name="Text Box 149"/>
              <p:cNvSpPr txBox="1">
                <a:spLocks noChangeArrowheads="1"/>
              </p:cNvSpPr>
              <p:nvPr/>
            </p:nvSpPr>
            <p:spPr bwMode="auto">
              <a:xfrm>
                <a:off x="217" y="1397"/>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FFFF00"/>
                    </a:solidFill>
                    <a:latin typeface="Comic Sans MS" panose="030F0902030302020204" pitchFamily="66" charset="0"/>
                  </a:rPr>
                  <a:t>2</a:t>
                </a:r>
                <a:endParaRPr lang="en-US" altLang="zh-CN" sz="2400">
                  <a:solidFill>
                    <a:srgbClr val="FFFF00"/>
                  </a:solidFill>
                </a:endParaRPr>
              </a:p>
            </p:txBody>
          </p:sp>
          <p:sp>
            <p:nvSpPr>
              <p:cNvPr id="53384" name="Text Box 150"/>
              <p:cNvSpPr txBox="1">
                <a:spLocks noChangeArrowheads="1"/>
              </p:cNvSpPr>
              <p:nvPr/>
            </p:nvSpPr>
            <p:spPr bwMode="auto">
              <a:xfrm>
                <a:off x="502" y="1730"/>
                <a:ext cx="154" cy="23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1800">
                    <a:solidFill>
                      <a:srgbClr val="FFFF00"/>
                    </a:solidFill>
                    <a:latin typeface="Comic Sans MS" panose="030F0902030302020204" pitchFamily="66" charset="0"/>
                  </a:rPr>
                  <a:t>7</a:t>
                </a:r>
                <a:endParaRPr lang="en-US" altLang="zh-CN" sz="2400">
                  <a:solidFill>
                    <a:srgbClr val="FFFF00"/>
                  </a:solidFill>
                </a:endParaRPr>
              </a:p>
            </p:txBody>
          </p:sp>
          <p:grpSp>
            <p:nvGrpSpPr>
              <p:cNvPr id="53385" name="Group 151"/>
              <p:cNvGrpSpPr/>
              <p:nvPr/>
            </p:nvGrpSpPr>
            <p:grpSpPr bwMode="auto">
              <a:xfrm>
                <a:off x="408" y="1286"/>
                <a:ext cx="316" cy="252"/>
                <a:chOff x="1740" y="2306"/>
                <a:chExt cx="316" cy="252"/>
              </a:xfrm>
            </p:grpSpPr>
            <p:sp>
              <p:nvSpPr>
                <p:cNvPr id="53386" name="Oval 152"/>
                <p:cNvSpPr>
                  <a:spLocks noChangeArrowheads="1"/>
                </p:cNvSpPr>
                <p:nvPr/>
              </p:nvSpPr>
              <p:spPr bwMode="auto">
                <a:xfrm>
                  <a:off x="1743" y="2420"/>
                  <a:ext cx="313" cy="81"/>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387" name="Line 153"/>
                <p:cNvSpPr>
                  <a:spLocks noChangeShapeType="1"/>
                </p:cNvSpPr>
                <p:nvPr/>
              </p:nvSpPr>
              <p:spPr bwMode="auto">
                <a:xfrm>
                  <a:off x="1743"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88" name="Line 154"/>
                <p:cNvSpPr>
                  <a:spLocks noChangeShapeType="1"/>
                </p:cNvSpPr>
                <p:nvPr/>
              </p:nvSpPr>
              <p:spPr bwMode="auto">
                <a:xfrm>
                  <a:off x="2056" y="2413"/>
                  <a:ext cx="0" cy="50"/>
                </a:xfrm>
                <a:prstGeom prst="line">
                  <a:avLst/>
                </a:prstGeom>
                <a:noFill/>
                <a:ln w="12700">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solidFill>
                      <a:srgbClr val="FFFF00"/>
                    </a:solidFill>
                  </a:endParaRPr>
                </a:p>
              </p:txBody>
            </p:sp>
            <p:sp>
              <p:nvSpPr>
                <p:cNvPr id="53389" name="Rectangle 155"/>
                <p:cNvSpPr>
                  <a:spLocks noChangeArrowheads="1"/>
                </p:cNvSpPr>
                <p:nvPr/>
              </p:nvSpPr>
              <p:spPr bwMode="auto">
                <a:xfrm>
                  <a:off x="1743" y="2413"/>
                  <a:ext cx="310" cy="49"/>
                </a:xfrm>
                <a:prstGeom prst="rect">
                  <a:avLst/>
                </a:prstGeom>
                <a:solidFill>
                  <a:schemeClr val="hlink"/>
                </a:solidFill>
                <a:ln>
                  <a:noFill/>
                </a:ln>
                <a:effectLst/>
                <a:extLst>
                  <a:ext uri="{91240B29-F687-4F45-9708-019B960494DF}">
                    <a14:hiddenLine xmlns:a14="http://schemas.microsoft.com/office/drawing/2010/main" w="1270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2400">
                    <a:solidFill>
                      <a:srgbClr val="FFFF00"/>
                    </a:solidFill>
                  </a:endParaRPr>
                </a:p>
              </p:txBody>
            </p:sp>
            <p:sp>
              <p:nvSpPr>
                <p:cNvPr id="53390" name="Oval 156"/>
                <p:cNvSpPr>
                  <a:spLocks noChangeArrowheads="1"/>
                </p:cNvSpPr>
                <p:nvPr/>
              </p:nvSpPr>
              <p:spPr bwMode="auto">
                <a:xfrm>
                  <a:off x="1740" y="2354"/>
                  <a:ext cx="313" cy="95"/>
                </a:xfrm>
                <a:prstGeom prst="ellipse">
                  <a:avLst/>
                </a:prstGeom>
                <a:solidFill>
                  <a:schemeClr val="hlink"/>
                </a:solidFill>
                <a:ln w="12700">
                  <a:solidFill>
                    <a:schemeClr val="tx1"/>
                  </a:solidFill>
                  <a:rou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grpSp>
              <p:nvGrpSpPr>
                <p:cNvPr id="53391" name="Group 157"/>
                <p:cNvGrpSpPr/>
                <p:nvPr/>
              </p:nvGrpSpPr>
              <p:grpSpPr bwMode="auto">
                <a:xfrm>
                  <a:off x="1817" y="2306"/>
                  <a:ext cx="150" cy="252"/>
                  <a:chOff x="2982" y="2429"/>
                  <a:chExt cx="152" cy="252"/>
                </a:xfrm>
              </p:grpSpPr>
              <p:sp>
                <p:nvSpPr>
                  <p:cNvPr id="53392" name="Rectangle 158"/>
                  <p:cNvSpPr>
                    <a:spLocks noChangeArrowheads="1"/>
                  </p:cNvSpPr>
                  <p:nvPr/>
                </p:nvSpPr>
                <p:spPr bwMode="auto">
                  <a:xfrm>
                    <a:off x="2982" y="2490"/>
                    <a:ext cx="144" cy="132"/>
                  </a:xfrm>
                  <a:prstGeom prst="rect">
                    <a:avLst/>
                  </a:prstGeom>
                  <a:solidFill>
                    <a:schemeClr val="hlink"/>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srgbClr val="FFFF00"/>
                      </a:solidFill>
                      <a:latin typeface="Comic Sans MS" panose="030F0902030302020204" pitchFamily="66" charset="0"/>
                    </a:endParaRPr>
                  </a:p>
                </p:txBody>
              </p:sp>
              <p:sp>
                <p:nvSpPr>
                  <p:cNvPr id="53393" name="Text Box 159"/>
                  <p:cNvSpPr txBox="1">
                    <a:spLocks noChangeArrowheads="1"/>
                  </p:cNvSpPr>
                  <p:nvPr/>
                </p:nvSpPr>
                <p:spPr bwMode="auto">
                  <a:xfrm>
                    <a:off x="2982" y="2429"/>
                    <a:ext cx="152" cy="25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r>
                      <a:rPr lang="en-US" altLang="zh-CN" sz="2000">
                        <a:solidFill>
                          <a:srgbClr val="FFFF00"/>
                        </a:solidFill>
                        <a:latin typeface="Comic Sans MS" panose="030F0902030302020204" pitchFamily="66" charset="0"/>
                      </a:rPr>
                      <a:t>y</a:t>
                    </a:r>
                    <a:endParaRPr lang="en-US" altLang="zh-CN" sz="2400">
                      <a:solidFill>
                        <a:srgbClr val="FFFF00"/>
                      </a:solidFill>
                    </a:endParaRPr>
                  </a:p>
                </p:txBody>
              </p:sp>
            </p:grpSp>
          </p:grpSp>
        </p:grpSp>
      </p:grpSp>
      <p:sp>
        <p:nvSpPr>
          <p:cNvPr id="53344" name="Text Box 160"/>
          <p:cNvSpPr txBox="1">
            <a:spLocks noChangeArrowheads="1"/>
          </p:cNvSpPr>
          <p:nvPr/>
        </p:nvSpPr>
        <p:spPr bwMode="auto">
          <a:xfrm>
            <a:off x="0" y="685801"/>
            <a:ext cx="2180405"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b="1" u="sng" dirty="0">
                <a:solidFill>
                  <a:prstClr val="black"/>
                </a:solidFill>
                <a:latin typeface="Comic Sans MS" panose="030F0902030302020204" pitchFamily="66" charset="0"/>
              </a:rPr>
              <a:t>节点</a:t>
            </a:r>
            <a:r>
              <a:rPr lang="en-US" altLang="zh-CN" sz="1800" b="1" u="sng" dirty="0">
                <a:solidFill>
                  <a:prstClr val="black"/>
                </a:solidFill>
                <a:latin typeface="Comic Sans MS" panose="030F0902030302020204" pitchFamily="66" charset="0"/>
              </a:rPr>
              <a:t>x</a:t>
            </a:r>
            <a:r>
              <a:rPr lang="zh-CN" altLang="en-US" sz="1800" b="1" u="sng" dirty="0">
                <a:solidFill>
                  <a:prstClr val="black"/>
                </a:solidFill>
                <a:latin typeface="Comic Sans MS" panose="030F0902030302020204" pitchFamily="66" charset="0"/>
              </a:rPr>
              <a:t>的距离矢量表</a:t>
            </a:r>
            <a:endParaRPr lang="zh-CN" altLang="en-US" sz="1800" b="1" u="sng" dirty="0">
              <a:solidFill>
                <a:prstClr val="black"/>
              </a:solidFill>
              <a:latin typeface="Comic Sans MS" panose="030F0902030302020204" pitchFamily="66" charset="0"/>
            </a:endParaRPr>
          </a:p>
        </p:txBody>
      </p:sp>
      <p:sp>
        <p:nvSpPr>
          <p:cNvPr id="53345" name="Text Box 161"/>
          <p:cNvSpPr txBox="1">
            <a:spLocks noChangeArrowheads="1"/>
          </p:cNvSpPr>
          <p:nvPr/>
        </p:nvSpPr>
        <p:spPr bwMode="auto">
          <a:xfrm>
            <a:off x="1" y="2590801"/>
            <a:ext cx="976549"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b="1" u="sng">
                <a:solidFill>
                  <a:prstClr val="black"/>
                </a:solidFill>
                <a:latin typeface="Comic Sans MS" panose="030F0902030302020204" pitchFamily="66" charset="0"/>
              </a:rPr>
              <a:t>节点 </a:t>
            </a:r>
            <a:r>
              <a:rPr lang="en-US" altLang="zh-CN" sz="1800" b="1" u="sng">
                <a:solidFill>
                  <a:prstClr val="black"/>
                </a:solidFill>
                <a:latin typeface="Comic Sans MS" panose="030F0902030302020204" pitchFamily="66" charset="0"/>
              </a:rPr>
              <a:t>y </a:t>
            </a:r>
            <a:endParaRPr lang="en-US" altLang="zh-CN" sz="1800" b="1" u="sng">
              <a:solidFill>
                <a:prstClr val="black"/>
              </a:solidFill>
              <a:latin typeface="Comic Sans MS" panose="030F0902030302020204" pitchFamily="66" charset="0"/>
            </a:endParaRPr>
          </a:p>
        </p:txBody>
      </p:sp>
      <p:sp>
        <p:nvSpPr>
          <p:cNvPr id="53346" name="Text Box 162"/>
          <p:cNvSpPr txBox="1">
            <a:spLocks noChangeArrowheads="1"/>
          </p:cNvSpPr>
          <p:nvPr/>
        </p:nvSpPr>
        <p:spPr bwMode="auto">
          <a:xfrm>
            <a:off x="1" y="4343401"/>
            <a:ext cx="971741" cy="36933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zh-CN" altLang="en-US" sz="1800" b="1" u="sng">
                <a:solidFill>
                  <a:prstClr val="black"/>
                </a:solidFill>
                <a:latin typeface="Comic Sans MS" panose="030F0902030302020204" pitchFamily="66" charset="0"/>
              </a:rPr>
              <a:t>节点 </a:t>
            </a:r>
            <a:r>
              <a:rPr lang="en-US" altLang="zh-CN" sz="1800" b="1" u="sng">
                <a:solidFill>
                  <a:prstClr val="black"/>
                </a:solidFill>
                <a:latin typeface="Comic Sans MS" panose="030F0902030302020204" pitchFamily="66" charset="0"/>
              </a:rPr>
              <a:t>z </a:t>
            </a:r>
            <a:endParaRPr lang="en-US" altLang="zh-CN" sz="1800" b="1" u="sng">
              <a:solidFill>
                <a:prstClr val="black"/>
              </a:solidFill>
              <a:latin typeface="Comic Sans MS" panose="030F0902030302020204" pitchFamily="66" charset="0"/>
            </a:endParaRPr>
          </a:p>
        </p:txBody>
      </p:sp>
      <p:sp>
        <p:nvSpPr>
          <p:cNvPr id="1153187" name="Oval 163"/>
          <p:cNvSpPr>
            <a:spLocks noChangeArrowheads="1"/>
          </p:cNvSpPr>
          <p:nvPr/>
        </p:nvSpPr>
        <p:spPr bwMode="auto">
          <a:xfrm>
            <a:off x="1625600" y="1676400"/>
            <a:ext cx="1422400" cy="3810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188" name="Oval 164"/>
          <p:cNvSpPr>
            <a:spLocks noChangeArrowheads="1"/>
          </p:cNvSpPr>
          <p:nvPr/>
        </p:nvSpPr>
        <p:spPr bwMode="auto">
          <a:xfrm>
            <a:off x="1625600" y="3733800"/>
            <a:ext cx="1422400" cy="3810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189" name="Oval 165"/>
          <p:cNvSpPr>
            <a:spLocks noChangeArrowheads="1"/>
          </p:cNvSpPr>
          <p:nvPr/>
        </p:nvSpPr>
        <p:spPr bwMode="auto">
          <a:xfrm>
            <a:off x="1625600" y="5943600"/>
            <a:ext cx="1422400" cy="3810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190" name="Oval 166"/>
          <p:cNvSpPr>
            <a:spLocks noChangeArrowheads="1"/>
          </p:cNvSpPr>
          <p:nvPr/>
        </p:nvSpPr>
        <p:spPr bwMode="auto">
          <a:xfrm>
            <a:off x="4368800" y="1676400"/>
            <a:ext cx="1422400" cy="3810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191" name="Oval 167"/>
          <p:cNvSpPr>
            <a:spLocks noChangeArrowheads="1"/>
          </p:cNvSpPr>
          <p:nvPr/>
        </p:nvSpPr>
        <p:spPr bwMode="auto">
          <a:xfrm>
            <a:off x="4267200" y="5867400"/>
            <a:ext cx="1422400" cy="381000"/>
          </a:xfrm>
          <a:prstGeom prst="ellipse">
            <a:avLst/>
          </a:prstGeom>
          <a:noFill/>
          <a:ln w="9525">
            <a:solidFill>
              <a:srgbClr val="FF0000"/>
            </a:solidFill>
            <a:rou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192" name="Rectangle 168"/>
          <p:cNvSpPr>
            <a:spLocks noChangeArrowheads="1"/>
          </p:cNvSpPr>
          <p:nvPr/>
        </p:nvSpPr>
        <p:spPr bwMode="auto">
          <a:xfrm>
            <a:off x="1391521" y="-3671"/>
            <a:ext cx="4273927" cy="923330"/>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fr-FR" altLang="zh-CN" sz="1800" b="1">
                <a:solidFill>
                  <a:srgbClr val="000000"/>
                </a:solidFill>
                <a:latin typeface="Times" panose="00000500000000020000" charset="0"/>
                <a:cs typeface="Times New Roman" panose="02020503050405090304" pitchFamily="18" charset="0"/>
              </a:rPr>
              <a:t>D</a:t>
            </a:r>
            <a:r>
              <a:rPr lang="fr-FR" altLang="zh-CN" sz="1800" b="1" baseline="-25000">
                <a:solidFill>
                  <a:srgbClr val="000000"/>
                </a:solidFill>
                <a:latin typeface="Times" panose="00000500000000020000" charset="0"/>
                <a:cs typeface="Times New Roman" panose="02020503050405090304" pitchFamily="18" charset="0"/>
              </a:rPr>
              <a:t>x</a:t>
            </a:r>
            <a:r>
              <a:rPr lang="fr-FR" altLang="zh-CN" sz="1800" b="1">
                <a:solidFill>
                  <a:srgbClr val="000000"/>
                </a:solidFill>
                <a:latin typeface="Times" panose="00000500000000020000" charset="0"/>
                <a:cs typeface="Times New Roman" panose="02020503050405090304" pitchFamily="18" charset="0"/>
              </a:rPr>
              <a:t>(y) = min{c(x,</a:t>
            </a:r>
            <a:r>
              <a:rPr lang="fr-FR" altLang="zh-CN" sz="1800" b="1">
                <a:solidFill>
                  <a:srgbClr val="FF3300"/>
                </a:solidFill>
                <a:latin typeface="Times" panose="00000500000000020000" charset="0"/>
                <a:cs typeface="Times New Roman" panose="02020503050405090304" pitchFamily="18" charset="0"/>
              </a:rPr>
              <a:t>y</a:t>
            </a:r>
            <a:r>
              <a:rPr lang="fr-FR" altLang="zh-CN" sz="1800" b="1">
                <a:solidFill>
                  <a:srgbClr val="000000"/>
                </a:solidFill>
                <a:latin typeface="Times" panose="00000500000000020000" charset="0"/>
                <a:cs typeface="Times New Roman" panose="02020503050405090304" pitchFamily="18" charset="0"/>
              </a:rPr>
              <a:t>) + D</a:t>
            </a:r>
            <a:r>
              <a:rPr lang="fr-FR" altLang="zh-CN" sz="1800" b="1" baseline="-25000">
                <a:solidFill>
                  <a:srgbClr val="000000"/>
                </a:solidFill>
                <a:latin typeface="Times" panose="00000500000000020000" charset="0"/>
                <a:cs typeface="Times New Roman" panose="02020503050405090304" pitchFamily="18" charset="0"/>
              </a:rPr>
              <a:t>y</a:t>
            </a:r>
            <a:r>
              <a:rPr lang="fr-FR" altLang="zh-CN" sz="1800" b="1">
                <a:solidFill>
                  <a:srgbClr val="000000"/>
                </a:solidFill>
                <a:latin typeface="Times" panose="00000500000000020000" charset="0"/>
                <a:cs typeface="Times New Roman" panose="02020503050405090304" pitchFamily="18" charset="0"/>
              </a:rPr>
              <a:t>(y), c(x,</a:t>
            </a:r>
            <a:r>
              <a:rPr lang="fr-FR" altLang="zh-CN" sz="1800" b="1">
                <a:solidFill>
                  <a:srgbClr val="FF3300"/>
                </a:solidFill>
                <a:latin typeface="Times" panose="00000500000000020000" charset="0"/>
                <a:cs typeface="Times New Roman" panose="02020503050405090304" pitchFamily="18" charset="0"/>
              </a:rPr>
              <a:t>z</a:t>
            </a:r>
            <a:r>
              <a:rPr lang="fr-FR" altLang="zh-CN" sz="1800" b="1">
                <a:solidFill>
                  <a:srgbClr val="000000"/>
                </a:solidFill>
                <a:latin typeface="Times" panose="00000500000000020000" charset="0"/>
                <a:cs typeface="Times New Roman" panose="02020503050405090304" pitchFamily="18" charset="0"/>
              </a:rPr>
              <a:t>) + D</a:t>
            </a:r>
            <a:r>
              <a:rPr lang="fr-FR" altLang="zh-CN" sz="1800" b="1" baseline="-25000">
                <a:solidFill>
                  <a:srgbClr val="000000"/>
                </a:solidFill>
                <a:latin typeface="Times" panose="00000500000000020000" charset="0"/>
                <a:cs typeface="Times New Roman" panose="02020503050405090304" pitchFamily="18" charset="0"/>
              </a:rPr>
              <a:t>z</a:t>
            </a:r>
            <a:r>
              <a:rPr lang="fr-FR" altLang="zh-CN" sz="1800" b="1">
                <a:solidFill>
                  <a:srgbClr val="000000"/>
                </a:solidFill>
                <a:latin typeface="Times" panose="00000500000000020000" charset="0"/>
                <a:cs typeface="Times New Roman" panose="02020503050405090304" pitchFamily="18" charset="0"/>
              </a:rPr>
              <a:t>(y)} </a:t>
            </a:r>
            <a:br>
              <a:rPr lang="fr-FR" altLang="zh-CN" sz="1800" b="1">
                <a:solidFill>
                  <a:srgbClr val="000000"/>
                </a:solidFill>
                <a:latin typeface="Times" panose="00000500000000020000" charset="0"/>
                <a:cs typeface="Times New Roman" panose="02020503050405090304" pitchFamily="18" charset="0"/>
              </a:rPr>
            </a:br>
            <a:r>
              <a:rPr lang="fr-FR" altLang="zh-CN" sz="1800" b="1">
                <a:solidFill>
                  <a:srgbClr val="000000"/>
                </a:solidFill>
                <a:latin typeface="Times" panose="00000500000000020000" charset="0"/>
                <a:cs typeface="Times New Roman" panose="02020503050405090304" pitchFamily="18" charset="0"/>
              </a:rPr>
              <a:t>             = min{2+</a:t>
            </a:r>
            <a:r>
              <a:rPr lang="fr-FR" altLang="zh-CN" sz="1800" b="1">
                <a:solidFill>
                  <a:srgbClr val="FF3300"/>
                </a:solidFill>
                <a:latin typeface="Times" panose="00000500000000020000" charset="0"/>
                <a:cs typeface="Times New Roman" panose="02020503050405090304" pitchFamily="18" charset="0"/>
              </a:rPr>
              <a:t>0</a:t>
            </a:r>
            <a:r>
              <a:rPr lang="fr-FR" altLang="zh-CN" sz="1800" b="1">
                <a:solidFill>
                  <a:srgbClr val="000000"/>
                </a:solidFill>
                <a:latin typeface="Times" panose="00000500000000020000" charset="0"/>
                <a:cs typeface="Times New Roman" panose="02020503050405090304" pitchFamily="18" charset="0"/>
              </a:rPr>
              <a:t> , 7+1} = 2</a:t>
            </a:r>
            <a:endParaRPr lang="fr-FR" altLang="zh-CN" sz="1800" b="1">
              <a:solidFill>
                <a:srgbClr val="000000"/>
              </a:solidFill>
              <a:latin typeface="Times" panose="00000500000000020000" charset="0"/>
              <a:cs typeface="Times New Roman" panose="02020503050405090304" pitchFamily="18" charset="0"/>
            </a:endParaRPr>
          </a:p>
          <a:p>
            <a:pPr algn="just">
              <a:spcBef>
                <a:spcPct val="0"/>
              </a:spcBef>
              <a:buClrTx/>
              <a:buSzTx/>
              <a:buFontTx/>
              <a:buNone/>
            </a:pPr>
            <a:r>
              <a:rPr lang="zh-CN" altLang="fr-FR" sz="1800" b="1">
                <a:solidFill>
                  <a:srgbClr val="FF3300"/>
                </a:solidFill>
                <a:latin typeface="Times" panose="00000500000000020000" charset="0"/>
                <a:cs typeface="Times New Roman" panose="02020503050405090304" pitchFamily="18" charset="0"/>
              </a:rPr>
              <a:t>直接到</a:t>
            </a:r>
            <a:r>
              <a:rPr lang="fr-FR" altLang="zh-CN" sz="1800" b="1">
                <a:solidFill>
                  <a:srgbClr val="FF3300"/>
                </a:solidFill>
                <a:latin typeface="Times" panose="00000500000000020000" charset="0"/>
                <a:cs typeface="Times New Roman" panose="02020503050405090304" pitchFamily="18" charset="0"/>
              </a:rPr>
              <a:t>y</a:t>
            </a:r>
            <a:r>
              <a:rPr lang="zh-CN" altLang="fr-FR" sz="1800" b="1">
                <a:solidFill>
                  <a:srgbClr val="FF3300"/>
                </a:solidFill>
                <a:latin typeface="Times" panose="00000500000000020000" charset="0"/>
                <a:cs typeface="Times New Roman" panose="02020503050405090304" pitchFamily="18" charset="0"/>
              </a:rPr>
              <a:t>费用最小。</a:t>
            </a:r>
            <a:r>
              <a:rPr lang="fr-FR" altLang="zh-CN" sz="1800" b="1">
                <a:solidFill>
                  <a:srgbClr val="FF3300"/>
                </a:solidFill>
                <a:latin typeface="Times" panose="00000500000000020000" charset="0"/>
                <a:cs typeface="Times New Roman" panose="02020503050405090304" pitchFamily="18" charset="0"/>
              </a:rPr>
              <a:t>X</a:t>
            </a:r>
            <a:r>
              <a:rPr lang="zh-CN" altLang="fr-FR" sz="1800" b="1">
                <a:solidFill>
                  <a:srgbClr val="FF3300"/>
                </a:solidFill>
                <a:latin typeface="Times" panose="00000500000000020000" charset="0"/>
                <a:cs typeface="Times New Roman" panose="02020503050405090304" pitchFamily="18" charset="0"/>
              </a:rPr>
              <a:t>到</a:t>
            </a:r>
            <a:r>
              <a:rPr lang="fr-FR" altLang="zh-CN" sz="1800" b="1">
                <a:solidFill>
                  <a:srgbClr val="FF3300"/>
                </a:solidFill>
                <a:latin typeface="Times" panose="00000500000000020000" charset="0"/>
                <a:cs typeface="Times New Roman" panose="02020503050405090304" pitchFamily="18" charset="0"/>
              </a:rPr>
              <a:t>y</a:t>
            </a:r>
            <a:r>
              <a:rPr lang="zh-CN" altLang="fr-FR" sz="1800" b="1">
                <a:solidFill>
                  <a:srgbClr val="FF3300"/>
                </a:solidFill>
                <a:latin typeface="Times" panose="00000500000000020000" charset="0"/>
                <a:cs typeface="Times New Roman" panose="02020503050405090304" pitchFamily="18" charset="0"/>
              </a:rPr>
              <a:t>的下一跳为</a:t>
            </a:r>
            <a:r>
              <a:rPr lang="fr-FR" altLang="zh-CN" sz="1800" b="1">
                <a:solidFill>
                  <a:srgbClr val="FF3300"/>
                </a:solidFill>
                <a:latin typeface="Times" panose="00000500000000020000" charset="0"/>
                <a:cs typeface="Times New Roman" panose="02020503050405090304" pitchFamily="18" charset="0"/>
              </a:rPr>
              <a:t>y</a:t>
            </a:r>
            <a:endParaRPr lang="fr-FR" altLang="zh-CN" sz="1800" b="1">
              <a:solidFill>
                <a:srgbClr val="FF3300"/>
              </a:solidFill>
              <a:latin typeface="Times" panose="00000500000000020000" charset="0"/>
              <a:cs typeface="Times New Roman" panose="02020503050405090304" pitchFamily="18" charset="0"/>
            </a:endParaRPr>
          </a:p>
        </p:txBody>
      </p:sp>
      <p:sp>
        <p:nvSpPr>
          <p:cNvPr id="1153193" name="Line 169"/>
          <p:cNvSpPr>
            <a:spLocks noChangeShapeType="1"/>
          </p:cNvSpPr>
          <p:nvPr/>
        </p:nvSpPr>
        <p:spPr bwMode="auto">
          <a:xfrm>
            <a:off x="4417485" y="885825"/>
            <a:ext cx="512233" cy="839788"/>
          </a:xfrm>
          <a:prstGeom prst="line">
            <a:avLst/>
          </a:prstGeom>
          <a:noFill/>
          <a:ln w="12700">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1153194" name="Rectangle 170"/>
          <p:cNvSpPr>
            <a:spLocks noChangeArrowheads="1"/>
          </p:cNvSpPr>
          <p:nvPr/>
        </p:nvSpPr>
        <p:spPr bwMode="auto">
          <a:xfrm>
            <a:off x="6354234" y="111125"/>
            <a:ext cx="5837767" cy="915988"/>
          </a:xfrm>
          <a:prstGeom prst="rect">
            <a:avLst/>
          </a:prstGeom>
          <a:solidFill>
            <a:srgbClr val="FFFF66"/>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nchor="ct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fr-FR" altLang="zh-CN" sz="1800" b="1" i="1">
                <a:solidFill>
                  <a:prstClr val="black"/>
                </a:solidFill>
                <a:latin typeface="Comic Sans MS" panose="030F0902030302020204" pitchFamily="66" charset="0"/>
              </a:rPr>
              <a:t>D</a:t>
            </a:r>
            <a:r>
              <a:rPr lang="fr-FR" altLang="zh-CN" sz="1800" b="1" i="1" baseline="-25000">
                <a:solidFill>
                  <a:prstClr val="black"/>
                </a:solidFill>
                <a:latin typeface="Comic Sans MS" panose="030F0902030302020204" pitchFamily="66" charset="0"/>
              </a:rPr>
              <a:t>x</a:t>
            </a:r>
            <a:r>
              <a:rPr lang="fr-FR" altLang="zh-CN" sz="1800" b="1" i="1">
                <a:solidFill>
                  <a:prstClr val="black"/>
                </a:solidFill>
                <a:latin typeface="Comic Sans MS" panose="030F0902030302020204" pitchFamily="66" charset="0"/>
              </a:rPr>
              <a:t>(z)=</a:t>
            </a:r>
            <a:r>
              <a:rPr lang="fr-FR" altLang="zh-CN" sz="1800" b="1">
                <a:solidFill>
                  <a:prstClr val="black"/>
                </a:solidFill>
                <a:latin typeface="Comic Sans MS" panose="030F0902030302020204" pitchFamily="66" charset="0"/>
              </a:rPr>
              <a:t>min{</a:t>
            </a:r>
            <a:r>
              <a:rPr lang="fr-FR" altLang="zh-CN" sz="1800" b="1" i="1">
                <a:solidFill>
                  <a:prstClr val="black"/>
                </a:solidFill>
                <a:latin typeface="Comic Sans MS" panose="030F0902030302020204" pitchFamily="66" charset="0"/>
              </a:rPr>
              <a:t>c(x,</a:t>
            </a:r>
            <a:r>
              <a:rPr lang="fr-FR" altLang="zh-CN" sz="1800" b="1" i="1">
                <a:solidFill>
                  <a:srgbClr val="FF3300"/>
                </a:solidFill>
                <a:latin typeface="Comic Sans MS" panose="030F0902030302020204" pitchFamily="66" charset="0"/>
              </a:rPr>
              <a:t>y</a:t>
            </a:r>
            <a:r>
              <a:rPr lang="fr-FR" altLang="zh-CN" sz="1800" b="1" i="1">
                <a:solidFill>
                  <a:prstClr val="black"/>
                </a:solidFill>
                <a:latin typeface="Comic Sans MS" panose="030F0902030302020204" pitchFamily="66" charset="0"/>
              </a:rPr>
              <a:t>)+D</a:t>
            </a:r>
            <a:r>
              <a:rPr lang="fr-FR" altLang="zh-CN" sz="1800" b="1" i="1" baseline="-25000">
                <a:solidFill>
                  <a:prstClr val="black"/>
                </a:solidFill>
                <a:latin typeface="Comic Sans MS" panose="030F0902030302020204" pitchFamily="66" charset="0"/>
              </a:rPr>
              <a:t>y</a:t>
            </a:r>
            <a:r>
              <a:rPr lang="fr-FR" altLang="zh-CN" sz="1800" b="1" i="1">
                <a:solidFill>
                  <a:prstClr val="black"/>
                </a:solidFill>
                <a:latin typeface="Comic Sans MS" panose="030F0902030302020204" pitchFamily="66" charset="0"/>
              </a:rPr>
              <a:t>(z),c(x,</a:t>
            </a:r>
            <a:r>
              <a:rPr lang="fr-FR" altLang="zh-CN" sz="1800" b="1" i="1">
                <a:solidFill>
                  <a:srgbClr val="FF3300"/>
                </a:solidFill>
                <a:latin typeface="Comic Sans MS" panose="030F0902030302020204" pitchFamily="66" charset="0"/>
              </a:rPr>
              <a:t>z</a:t>
            </a:r>
            <a:r>
              <a:rPr lang="fr-FR" altLang="zh-CN" sz="1800" b="1" i="1">
                <a:solidFill>
                  <a:prstClr val="black"/>
                </a:solidFill>
                <a:latin typeface="Comic Sans MS" panose="030F0902030302020204" pitchFamily="66" charset="0"/>
              </a:rPr>
              <a:t>) + D</a:t>
            </a:r>
            <a:r>
              <a:rPr lang="fr-FR" altLang="zh-CN" sz="1800" b="1" i="1" baseline="-25000">
                <a:solidFill>
                  <a:prstClr val="black"/>
                </a:solidFill>
                <a:latin typeface="Comic Sans MS" panose="030F0902030302020204" pitchFamily="66" charset="0"/>
              </a:rPr>
              <a:t>z</a:t>
            </a:r>
            <a:r>
              <a:rPr lang="fr-FR" altLang="zh-CN" sz="1800" b="1" i="1">
                <a:solidFill>
                  <a:prstClr val="black"/>
                </a:solidFill>
                <a:latin typeface="Comic Sans MS" panose="030F0902030302020204" pitchFamily="66" charset="0"/>
              </a:rPr>
              <a:t>(z)</a:t>
            </a:r>
            <a:r>
              <a:rPr lang="fr-FR" altLang="zh-CN" sz="1800" b="1">
                <a:solidFill>
                  <a:prstClr val="black"/>
                </a:solidFill>
                <a:latin typeface="Comic Sans MS" panose="030F0902030302020204" pitchFamily="66" charset="0"/>
              </a:rPr>
              <a:t>} </a:t>
            </a:r>
            <a:endParaRPr lang="fr-FR" altLang="zh-CN" sz="1800" b="1">
              <a:solidFill>
                <a:prstClr val="black"/>
              </a:solidFill>
              <a:latin typeface="Comic Sans MS" panose="030F0902030302020204" pitchFamily="66" charset="0"/>
            </a:endParaRPr>
          </a:p>
          <a:p>
            <a:pPr algn="just">
              <a:spcBef>
                <a:spcPct val="0"/>
              </a:spcBef>
              <a:buClrTx/>
              <a:buSzTx/>
              <a:buFontTx/>
              <a:buNone/>
            </a:pPr>
            <a:r>
              <a:rPr lang="fr-FR" altLang="zh-CN" sz="1800" b="1">
                <a:solidFill>
                  <a:prstClr val="black"/>
                </a:solidFill>
                <a:latin typeface="Comic Sans MS" panose="030F0902030302020204" pitchFamily="66" charset="0"/>
              </a:rPr>
              <a:t>= min{2+</a:t>
            </a:r>
            <a:r>
              <a:rPr lang="fr-FR" altLang="zh-CN" sz="1800" b="1">
                <a:solidFill>
                  <a:srgbClr val="FF3300"/>
                </a:solidFill>
                <a:latin typeface="Comic Sans MS" panose="030F0902030302020204" pitchFamily="66" charset="0"/>
              </a:rPr>
              <a:t>1</a:t>
            </a:r>
            <a:r>
              <a:rPr lang="fr-FR" altLang="zh-CN" sz="1800" b="1">
                <a:solidFill>
                  <a:prstClr val="black"/>
                </a:solidFill>
                <a:latin typeface="Comic Sans MS" panose="030F0902030302020204" pitchFamily="66" charset="0"/>
              </a:rPr>
              <a:t> , 7+0} = 3</a:t>
            </a:r>
            <a:endParaRPr lang="fr-FR" altLang="zh-CN" sz="1800" b="1">
              <a:solidFill>
                <a:prstClr val="black"/>
              </a:solidFill>
              <a:latin typeface="Comic Sans MS" panose="030F0902030302020204" pitchFamily="66" charset="0"/>
            </a:endParaRPr>
          </a:p>
          <a:p>
            <a:pPr algn="just">
              <a:spcBef>
                <a:spcPct val="0"/>
              </a:spcBef>
              <a:buClrTx/>
              <a:buSzTx/>
              <a:buFontTx/>
              <a:buNone/>
            </a:pPr>
            <a:r>
              <a:rPr lang="fr-FR" altLang="zh-CN" sz="1800" b="1">
                <a:solidFill>
                  <a:srgbClr val="FF3300"/>
                </a:solidFill>
                <a:latin typeface="Comic Sans MS" panose="030F0902030302020204" pitchFamily="66" charset="0"/>
              </a:rPr>
              <a:t>x</a:t>
            </a:r>
            <a:r>
              <a:rPr lang="zh-CN" altLang="fr-FR" sz="1800" b="1">
                <a:solidFill>
                  <a:srgbClr val="FF3300"/>
                </a:solidFill>
                <a:latin typeface="Comic Sans MS" panose="030F0902030302020204" pitchFamily="66" charset="0"/>
              </a:rPr>
              <a:t>经</a:t>
            </a:r>
            <a:r>
              <a:rPr lang="fr-FR" altLang="zh-CN" sz="1800" b="1">
                <a:solidFill>
                  <a:srgbClr val="FF3300"/>
                </a:solidFill>
                <a:latin typeface="Comic Sans MS" panose="030F0902030302020204" pitchFamily="66" charset="0"/>
              </a:rPr>
              <a:t>y</a:t>
            </a:r>
            <a:r>
              <a:rPr lang="zh-CN" altLang="fr-FR" sz="1800" b="1">
                <a:solidFill>
                  <a:srgbClr val="FF3300"/>
                </a:solidFill>
                <a:latin typeface="Comic Sans MS" panose="030F0902030302020204" pitchFamily="66" charset="0"/>
              </a:rPr>
              <a:t>到</a:t>
            </a:r>
            <a:r>
              <a:rPr lang="fr-FR" altLang="zh-CN" sz="1800" b="1">
                <a:solidFill>
                  <a:srgbClr val="FF3300"/>
                </a:solidFill>
                <a:latin typeface="Comic Sans MS" panose="030F0902030302020204" pitchFamily="66" charset="0"/>
              </a:rPr>
              <a:t>z</a:t>
            </a:r>
            <a:r>
              <a:rPr lang="zh-CN" altLang="fr-FR" sz="1800" b="1">
                <a:solidFill>
                  <a:srgbClr val="FF3300"/>
                </a:solidFill>
                <a:latin typeface="Comic Sans MS" panose="030F0902030302020204" pitchFamily="66" charset="0"/>
              </a:rPr>
              <a:t>费用最小。</a:t>
            </a:r>
            <a:r>
              <a:rPr lang="fr-FR" altLang="zh-CN" sz="1800" b="1">
                <a:solidFill>
                  <a:srgbClr val="FF3300"/>
                </a:solidFill>
                <a:latin typeface="Comic Sans MS" panose="030F0902030302020204" pitchFamily="66" charset="0"/>
              </a:rPr>
              <a:t>x</a:t>
            </a:r>
            <a:r>
              <a:rPr lang="zh-CN" altLang="fr-FR" sz="1800" b="1">
                <a:solidFill>
                  <a:srgbClr val="FF3300"/>
                </a:solidFill>
                <a:latin typeface="Comic Sans MS" panose="030F0902030302020204" pitchFamily="66" charset="0"/>
              </a:rPr>
              <a:t>到</a:t>
            </a:r>
            <a:r>
              <a:rPr lang="fr-FR" altLang="zh-CN" sz="1800" b="1">
                <a:solidFill>
                  <a:srgbClr val="FF3300"/>
                </a:solidFill>
                <a:latin typeface="Comic Sans MS" panose="030F0902030302020204" pitchFamily="66" charset="0"/>
              </a:rPr>
              <a:t>z</a:t>
            </a:r>
            <a:r>
              <a:rPr lang="zh-CN" altLang="fr-FR" sz="1800" b="1">
                <a:solidFill>
                  <a:srgbClr val="FF3300"/>
                </a:solidFill>
                <a:latin typeface="Comic Sans MS" panose="030F0902030302020204" pitchFamily="66" charset="0"/>
              </a:rPr>
              <a:t>的下一跳为</a:t>
            </a:r>
            <a:r>
              <a:rPr lang="fr-FR" altLang="zh-CN" sz="1800" b="1">
                <a:solidFill>
                  <a:srgbClr val="FF3300"/>
                </a:solidFill>
                <a:latin typeface="Comic Sans MS" panose="030F0902030302020204" pitchFamily="66" charset="0"/>
              </a:rPr>
              <a:t>y</a:t>
            </a:r>
            <a:endParaRPr lang="fr-FR" altLang="zh-CN" sz="1800" b="1">
              <a:solidFill>
                <a:srgbClr val="FF3300"/>
              </a:solidFill>
              <a:latin typeface="Comic Sans MS" panose="030F0902030302020204" pitchFamily="66" charset="0"/>
            </a:endParaRPr>
          </a:p>
        </p:txBody>
      </p:sp>
      <p:sp>
        <p:nvSpPr>
          <p:cNvPr id="1153195" name="Line 171"/>
          <p:cNvSpPr>
            <a:spLocks noChangeShapeType="1"/>
          </p:cNvSpPr>
          <p:nvPr/>
        </p:nvSpPr>
        <p:spPr bwMode="auto">
          <a:xfrm flipH="1">
            <a:off x="5573185" y="1003300"/>
            <a:ext cx="2076449" cy="812800"/>
          </a:xfrm>
          <a:prstGeom prst="line">
            <a:avLst/>
          </a:prstGeom>
          <a:noFill/>
          <a:ln w="9525">
            <a:solidFill>
              <a:schemeClr val="accent2"/>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1153198" name="AutoShape 174"/>
          <p:cNvSpPr>
            <a:spLocks noChangeArrowheads="1"/>
          </p:cNvSpPr>
          <p:nvPr/>
        </p:nvSpPr>
        <p:spPr bwMode="auto">
          <a:xfrm>
            <a:off x="220134" y="1384300"/>
            <a:ext cx="626533" cy="825500"/>
          </a:xfrm>
          <a:prstGeom prst="wedgeRoundRectCallout">
            <a:avLst>
              <a:gd name="adj1" fmla="val 118917"/>
              <a:gd name="adj2" fmla="val 52116"/>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zh-CN" altLang="en-US" sz="1800" b="1">
                <a:solidFill>
                  <a:prstClr val="white"/>
                </a:solidFill>
                <a:latin typeface="Comic Sans MS" panose="030F0902030302020204" pitchFamily="66" charset="0"/>
                <a:ea typeface="Microsoft YaHei"/>
              </a:rPr>
              <a:t>邻居</a:t>
            </a:r>
            <a:endParaRPr lang="zh-CN" altLang="en-US" sz="1800" b="1" dirty="0">
              <a:solidFill>
                <a:prstClr val="white"/>
              </a:solidFill>
              <a:latin typeface="Comic Sans MS" panose="030F0902030302020204" pitchFamily="66" charset="0"/>
              <a:ea typeface="Microsoft YaHei"/>
            </a:endParaRPr>
          </a:p>
        </p:txBody>
      </p:sp>
      <p:sp>
        <p:nvSpPr>
          <p:cNvPr id="1153199" name="AutoShape 175"/>
          <p:cNvSpPr>
            <a:spLocks noChangeArrowheads="1"/>
          </p:cNvSpPr>
          <p:nvPr/>
        </p:nvSpPr>
        <p:spPr bwMode="auto">
          <a:xfrm>
            <a:off x="209551" y="6232526"/>
            <a:ext cx="1320800" cy="473075"/>
          </a:xfrm>
          <a:prstGeom prst="wedgeRectCallout">
            <a:avLst>
              <a:gd name="adj1" fmla="val 102884"/>
              <a:gd name="adj2" fmla="val -13421"/>
            </a:avLst>
          </a:prstGeom>
          <a:solidFill>
            <a:srgbClr val="009999"/>
          </a:solidFill>
          <a:ln w="9525">
            <a:solidFill>
              <a:srgbClr val="000000"/>
            </a:solidFill>
            <a:miter lim="800000"/>
          </a:ln>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just">
              <a:spcBef>
                <a:spcPct val="0"/>
              </a:spcBef>
              <a:buClrTx/>
              <a:buSzTx/>
              <a:buNone/>
            </a:pPr>
            <a:r>
              <a:rPr lang="zh-CN" altLang="en-US" sz="1800" b="1">
                <a:solidFill>
                  <a:srgbClr val="FFFF00"/>
                </a:solidFill>
                <a:latin typeface="Arial" panose="020B0604020202090204"/>
                <a:ea typeface="Microsoft YaHei"/>
                <a:hlinkClick r:id="" action="ppaction://noaction"/>
              </a:rPr>
              <a:t>初始化</a:t>
            </a:r>
            <a:endParaRPr lang="zh-CN" altLang="en-US" sz="1800" b="1" dirty="0">
              <a:solidFill>
                <a:srgbClr val="FFFF00"/>
              </a:solidFill>
              <a:latin typeface="Comic Sans MS" panose="030F0902030302020204" pitchFamily="66" charset="0"/>
              <a:ea typeface="Microsoft YaHei"/>
            </a:endParaRPr>
          </a:p>
        </p:txBody>
      </p:sp>
      <p:sp>
        <p:nvSpPr>
          <p:cNvPr id="1153200" name="AutoShape 176"/>
          <p:cNvSpPr>
            <a:spLocks noChangeArrowheads="1"/>
          </p:cNvSpPr>
          <p:nvPr/>
        </p:nvSpPr>
        <p:spPr bwMode="auto">
          <a:xfrm>
            <a:off x="3189817" y="6257926"/>
            <a:ext cx="1354667" cy="422275"/>
          </a:xfrm>
          <a:prstGeom prst="wedgeRectCallout">
            <a:avLst>
              <a:gd name="adj1" fmla="val 79065"/>
              <a:gd name="adj2" fmla="val -63157"/>
            </a:avLst>
          </a:prstGeom>
          <a:solidFill>
            <a:srgbClr val="009999"/>
          </a:solidFill>
          <a:ln w="9525">
            <a:solidFill>
              <a:srgbClr val="000000"/>
            </a:solidFill>
            <a:miter lim="800000"/>
          </a:ln>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just">
              <a:spcBef>
                <a:spcPct val="0"/>
              </a:spcBef>
              <a:buClrTx/>
              <a:buSzTx/>
              <a:buNone/>
            </a:pPr>
            <a:r>
              <a:rPr lang="zh-CN" altLang="en-US" sz="1800" b="1">
                <a:solidFill>
                  <a:prstClr val="white"/>
                </a:solidFill>
                <a:latin typeface="Arial" panose="020B0604020202090204"/>
                <a:ea typeface="Microsoft YaHei"/>
                <a:hlinkClick r:id="" action="ppaction://noaction"/>
              </a:rPr>
              <a:t>第一次</a:t>
            </a:r>
            <a:endParaRPr lang="zh-CN" altLang="en-US" sz="1800" b="1" dirty="0">
              <a:solidFill>
                <a:prstClr val="white"/>
              </a:solidFill>
              <a:latin typeface="Comic Sans MS" panose="030F0902030302020204" pitchFamily="66" charset="0"/>
              <a:ea typeface="Microsoft YaHei"/>
            </a:endParaRPr>
          </a:p>
        </p:txBody>
      </p:sp>
      <p:sp>
        <p:nvSpPr>
          <p:cNvPr id="1153201" name="AutoShape 177"/>
          <p:cNvSpPr>
            <a:spLocks noChangeArrowheads="1"/>
          </p:cNvSpPr>
          <p:nvPr/>
        </p:nvSpPr>
        <p:spPr bwMode="auto">
          <a:xfrm>
            <a:off x="0" y="2667000"/>
            <a:ext cx="2065867" cy="419100"/>
          </a:xfrm>
          <a:prstGeom prst="wedgeRoundRectCallout">
            <a:avLst>
              <a:gd name="adj1" fmla="val 141190"/>
              <a:gd name="adj2" fmla="val -163259"/>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en-US" altLang="zh-CN" sz="1400">
                <a:solidFill>
                  <a:prstClr val="white"/>
                </a:solidFill>
                <a:latin typeface="Comic Sans MS" panose="030F0902030302020204" pitchFamily="66" charset="0"/>
                <a:ea typeface="Microsoft YaHei"/>
              </a:rPr>
              <a:t>y </a:t>
            </a:r>
            <a:r>
              <a:rPr lang="zh-CN" altLang="en-US" sz="1400">
                <a:solidFill>
                  <a:prstClr val="white"/>
                </a:solidFill>
                <a:latin typeface="Comic Sans MS" panose="030F0902030302020204" pitchFamily="66" charset="0"/>
                <a:ea typeface="Microsoft YaHei"/>
              </a:rPr>
              <a:t>的新距离向量 </a:t>
            </a:r>
            <a:endParaRPr lang="zh-CN" altLang="en-US" sz="1400" dirty="0">
              <a:solidFill>
                <a:prstClr val="white"/>
              </a:solidFill>
              <a:latin typeface="Comic Sans MS" panose="030F0902030302020204" pitchFamily="66" charset="0"/>
              <a:ea typeface="Microsoft YaHei"/>
            </a:endParaRPr>
          </a:p>
        </p:txBody>
      </p:sp>
      <p:sp>
        <p:nvSpPr>
          <p:cNvPr id="1153202" name="AutoShape 178"/>
          <p:cNvSpPr>
            <a:spLocks noChangeArrowheads="1"/>
          </p:cNvSpPr>
          <p:nvPr/>
        </p:nvSpPr>
        <p:spPr bwMode="auto">
          <a:xfrm>
            <a:off x="0" y="5029200"/>
            <a:ext cx="2032000" cy="457200"/>
          </a:xfrm>
          <a:prstGeom prst="wedgeRoundRectCallout">
            <a:avLst>
              <a:gd name="adj1" fmla="val 114792"/>
              <a:gd name="adj2" fmla="val -275694"/>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zh-CN" altLang="en-US" sz="1800" b="1">
                <a:solidFill>
                  <a:prstClr val="white"/>
                </a:solidFill>
                <a:latin typeface="Comic Sans MS" panose="030F0902030302020204" pitchFamily="66" charset="0"/>
                <a:ea typeface="Microsoft YaHei"/>
              </a:rPr>
              <a:t>向邻居发送</a:t>
            </a:r>
            <a:endParaRPr lang="en-US" altLang="zh-CN" sz="1800" b="1" dirty="0">
              <a:solidFill>
                <a:prstClr val="white"/>
              </a:solidFill>
              <a:latin typeface="Comic Sans MS" panose="030F0902030302020204" pitchFamily="66" charset="0"/>
              <a:ea typeface="Microsoft YaHei"/>
            </a:endParaRPr>
          </a:p>
        </p:txBody>
      </p:sp>
      <p:sp>
        <p:nvSpPr>
          <p:cNvPr id="1153203" name="AutoShape 179"/>
          <p:cNvSpPr>
            <a:spLocks noChangeArrowheads="1"/>
          </p:cNvSpPr>
          <p:nvPr/>
        </p:nvSpPr>
        <p:spPr bwMode="auto">
          <a:xfrm>
            <a:off x="0" y="3302000"/>
            <a:ext cx="2065867" cy="419100"/>
          </a:xfrm>
          <a:prstGeom prst="wedgeRoundRectCallout">
            <a:avLst>
              <a:gd name="adj1" fmla="val 142829"/>
              <a:gd name="adj2" fmla="val -245074"/>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spcBef>
                <a:spcPct val="0"/>
              </a:spcBef>
              <a:buClrTx/>
              <a:buSzTx/>
              <a:buNone/>
            </a:pPr>
            <a:r>
              <a:rPr lang="en-US" altLang="zh-CN" sz="1400">
                <a:solidFill>
                  <a:prstClr val="white"/>
                </a:solidFill>
                <a:latin typeface="Comic Sans MS" panose="030F0902030302020204" pitchFamily="66" charset="0"/>
                <a:ea typeface="Microsoft YaHei"/>
              </a:rPr>
              <a:t>z </a:t>
            </a:r>
            <a:r>
              <a:rPr lang="zh-CN" altLang="en-US" sz="1400">
                <a:solidFill>
                  <a:prstClr val="white"/>
                </a:solidFill>
                <a:latin typeface="Comic Sans MS" panose="030F0902030302020204" pitchFamily="66" charset="0"/>
                <a:ea typeface="Microsoft YaHei"/>
              </a:rPr>
              <a:t>的新距离向量 </a:t>
            </a:r>
            <a:endParaRPr lang="zh-CN" altLang="en-US" sz="1400">
              <a:solidFill>
                <a:prstClr val="white"/>
              </a:solidFill>
              <a:latin typeface="Comic Sans MS" panose="030F0902030302020204" pitchFamily="66" charset="0"/>
              <a:ea typeface="Microsoft YaHei"/>
            </a:endParaRPr>
          </a:p>
        </p:txBody>
      </p:sp>
      <p:sp>
        <p:nvSpPr>
          <p:cNvPr id="1153204" name="Oval 180"/>
          <p:cNvSpPr>
            <a:spLocks noChangeArrowheads="1"/>
          </p:cNvSpPr>
          <p:nvPr/>
        </p:nvSpPr>
        <p:spPr bwMode="auto">
          <a:xfrm>
            <a:off x="4654880" y="2044700"/>
            <a:ext cx="423333" cy="698500"/>
          </a:xfrm>
          <a:prstGeom prst="ellipse">
            <a:avLst/>
          </a:prstGeom>
          <a:noFill/>
          <a:ln w="28575">
            <a:solidFill>
              <a:schemeClr val="accent2"/>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205" name="Oval 181"/>
          <p:cNvSpPr>
            <a:spLocks noChangeArrowheads="1"/>
          </p:cNvSpPr>
          <p:nvPr/>
        </p:nvSpPr>
        <p:spPr bwMode="auto">
          <a:xfrm>
            <a:off x="4981958" y="2044700"/>
            <a:ext cx="423333" cy="698500"/>
          </a:xfrm>
          <a:prstGeom prst="ellipse">
            <a:avLst/>
          </a:prstGeom>
          <a:noFill/>
          <a:ln w="28575">
            <a:solidFill>
              <a:schemeClr val="accent2"/>
            </a:solidFill>
            <a:round/>
          </a:ln>
          <a:effectLst/>
          <a:extLst>
            <a:ext uri="{909E8E84-426E-40DD-AFC4-6F175D3DCCD1}">
              <a14:hiddenFill xmlns:a14="http://schemas.microsoft.com/office/drawing/2010/main">
                <a:solidFill>
                  <a:schemeClr val="bg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0"/>
              </a:spcBef>
              <a:buClrTx/>
              <a:buSzTx/>
              <a:buFontTx/>
              <a:buNone/>
            </a:pPr>
            <a:endParaRPr lang="zh-CN" altLang="en-US" sz="1800">
              <a:solidFill>
                <a:prstClr val="black"/>
              </a:solidFill>
              <a:latin typeface="Comic Sans MS" panose="030F0902030302020204" pitchFamily="66" charset="0"/>
            </a:endParaRPr>
          </a:p>
        </p:txBody>
      </p:sp>
      <p:sp>
        <p:nvSpPr>
          <p:cNvPr id="1153206" name="AutoShape 182"/>
          <p:cNvSpPr>
            <a:spLocks noChangeArrowheads="1"/>
          </p:cNvSpPr>
          <p:nvPr/>
        </p:nvSpPr>
        <p:spPr bwMode="auto">
          <a:xfrm>
            <a:off x="5729818" y="6359526"/>
            <a:ext cx="1490133" cy="346075"/>
          </a:xfrm>
          <a:prstGeom prst="wedgeRectCallout">
            <a:avLst>
              <a:gd name="adj1" fmla="val 69602"/>
              <a:gd name="adj2" fmla="val -51375"/>
            </a:avLst>
          </a:prstGeom>
          <a:solidFill>
            <a:srgbClr val="009999"/>
          </a:solidFill>
          <a:ln w="9525">
            <a:solidFill>
              <a:srgbClr val="000000"/>
            </a:solidFill>
            <a:miter lim="800000"/>
          </a:ln>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just">
              <a:spcBef>
                <a:spcPct val="0"/>
              </a:spcBef>
              <a:buClrTx/>
              <a:buSzTx/>
              <a:buNone/>
            </a:pPr>
            <a:r>
              <a:rPr lang="zh-CN" altLang="en-US" sz="1800" b="1">
                <a:solidFill>
                  <a:prstClr val="white"/>
                </a:solidFill>
                <a:latin typeface="Arial" panose="020B0604020202090204"/>
                <a:ea typeface="Microsoft YaHei"/>
              </a:rPr>
              <a:t>第二次</a:t>
            </a:r>
            <a:endParaRPr lang="zh-CN" altLang="en-US" sz="1800" b="1" dirty="0">
              <a:solidFill>
                <a:prstClr val="white"/>
              </a:solidFill>
              <a:latin typeface="Comic Sans MS" panose="030F0902030302020204" pitchFamily="66" charset="0"/>
              <a:ea typeface="Microsoft YaHei"/>
            </a:endParaRPr>
          </a:p>
        </p:txBody>
      </p:sp>
      <p:sp>
        <p:nvSpPr>
          <p:cNvPr id="1153207" name="Line 183"/>
          <p:cNvSpPr>
            <a:spLocks noChangeShapeType="1"/>
          </p:cNvSpPr>
          <p:nvPr/>
        </p:nvSpPr>
        <p:spPr bwMode="auto">
          <a:xfrm>
            <a:off x="7467600" y="2070100"/>
            <a:ext cx="9144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1153208" name="AutoShape 184"/>
          <p:cNvSpPr>
            <a:spLocks noChangeArrowheads="1"/>
          </p:cNvSpPr>
          <p:nvPr/>
        </p:nvSpPr>
        <p:spPr bwMode="auto">
          <a:xfrm>
            <a:off x="8636000" y="4597400"/>
            <a:ext cx="1185333" cy="457200"/>
          </a:xfrm>
          <a:prstGeom prst="wedgeRoundRectCallout">
            <a:avLst>
              <a:gd name="adj1" fmla="val -316606"/>
              <a:gd name="adj2" fmla="val -142361"/>
              <a:gd name="adj3" fmla="val 16667"/>
            </a:avLst>
          </a:prstGeom>
          <a:solidFill>
            <a:schemeClr val="accent1"/>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lvl="0" algn="ctr">
              <a:spcBef>
                <a:spcPct val="0"/>
              </a:spcBef>
              <a:buClrTx/>
              <a:buSzTx/>
              <a:buNone/>
            </a:pPr>
            <a:r>
              <a:rPr lang="zh-CN" altLang="en-US" sz="1800" b="1">
                <a:solidFill>
                  <a:prstClr val="white"/>
                </a:solidFill>
                <a:latin typeface="Comic Sans MS" panose="030F0902030302020204" pitchFamily="66" charset="0"/>
                <a:ea typeface="Microsoft YaHei"/>
              </a:rPr>
              <a:t>稳定</a:t>
            </a:r>
            <a:endParaRPr lang="zh-CN" altLang="en-US" sz="1800" b="1" dirty="0">
              <a:solidFill>
                <a:prstClr val="white"/>
              </a:solidFill>
              <a:latin typeface="Comic Sans MS" panose="030F0902030302020204" pitchFamily="66" charset="0"/>
              <a:ea typeface="Microsoft YaHei"/>
            </a:endParaRPr>
          </a:p>
        </p:txBody>
      </p:sp>
      <p:sp>
        <p:nvSpPr>
          <p:cNvPr id="1153209" name="Line 185"/>
          <p:cNvSpPr>
            <a:spLocks noChangeShapeType="1"/>
          </p:cNvSpPr>
          <p:nvPr/>
        </p:nvSpPr>
        <p:spPr bwMode="auto">
          <a:xfrm>
            <a:off x="4504267" y="4127500"/>
            <a:ext cx="9144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1153210" name="Line 186"/>
          <p:cNvSpPr>
            <a:spLocks noChangeShapeType="1"/>
          </p:cNvSpPr>
          <p:nvPr/>
        </p:nvSpPr>
        <p:spPr bwMode="auto">
          <a:xfrm>
            <a:off x="7349067" y="6210300"/>
            <a:ext cx="914400" cy="0"/>
          </a:xfrm>
          <a:prstGeom prst="line">
            <a:avLst/>
          </a:prstGeom>
          <a:noFill/>
          <a:ln w="28575">
            <a:solidFill>
              <a:srgbClr val="FF3300"/>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solidFill>
                <a:prstClr val="black"/>
              </a:solidFill>
            </a:endParaRPr>
          </a:p>
        </p:txBody>
      </p:sp>
      <p:sp>
        <p:nvSpPr>
          <p:cNvPr id="53369" name="Text Box 187"/>
          <p:cNvSpPr txBox="1">
            <a:spLocks noChangeArrowheads="1"/>
          </p:cNvSpPr>
          <p:nvPr/>
        </p:nvSpPr>
        <p:spPr bwMode="auto">
          <a:xfrm>
            <a:off x="1456267" y="965201"/>
            <a:ext cx="1828800" cy="396875"/>
          </a:xfrm>
          <a:prstGeom prst="rect">
            <a:avLst/>
          </a:prstGeom>
          <a:noFill/>
          <a:ln>
            <a:noFill/>
          </a:ln>
          <a:effectLst/>
          <a:extLst>
            <a:ext uri="{909E8E84-426E-40DD-AFC4-6F175D3DCCD1}">
              <a14:hiddenFill xmlns:a14="http://schemas.microsoft.com/office/drawing/2010/main">
                <a:solidFill>
                  <a:schemeClr val="bg2"/>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lgn="l">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lgn="l">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lgn="l">
              <a:spcBef>
                <a:spcPct val="20000"/>
              </a:spcBef>
              <a:buChar char="•"/>
              <a:defRPr sz="2000">
                <a:solidFill>
                  <a:schemeClr val="tx1"/>
                </a:solidFill>
                <a:latin typeface="Times New Roman" panose="02020503050405090304" pitchFamily="18" charset="0"/>
                <a:ea typeface="宋体" charset="-122"/>
              </a:defRPr>
            </a:lvl3pPr>
            <a:lvl4pPr marL="1600200" indent="-228600" algn="l">
              <a:spcBef>
                <a:spcPct val="20000"/>
              </a:spcBef>
              <a:buChar char="–"/>
              <a:defRPr sz="2000">
                <a:solidFill>
                  <a:schemeClr val="tx1"/>
                </a:solidFill>
                <a:latin typeface="Times New Roman" panose="02020503050405090304" pitchFamily="18" charset="0"/>
                <a:ea typeface="宋体" charset="-122"/>
              </a:defRPr>
            </a:lvl4pPr>
            <a:lvl5pPr marL="2057400" indent="-228600" algn="l">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ctr">
              <a:spcBef>
                <a:spcPct val="50000"/>
              </a:spcBef>
              <a:buClrTx/>
              <a:buSzTx/>
              <a:buFontTx/>
              <a:buNone/>
            </a:pPr>
            <a:r>
              <a:rPr lang="zh-CN" altLang="en-US" sz="2000" b="1">
                <a:solidFill>
                  <a:srgbClr val="FF3300"/>
                </a:solidFill>
                <a:latin typeface="Comic Sans MS" panose="030F0902030302020204" pitchFamily="66" charset="0"/>
                <a:ea typeface="华文中宋" pitchFamily="2" charset="-122"/>
              </a:rPr>
              <a:t>目的节点</a:t>
            </a:r>
            <a:endParaRPr lang="zh-CN" altLang="en-US" sz="2000" b="1">
              <a:solidFill>
                <a:srgbClr val="FF3300"/>
              </a:solidFill>
              <a:latin typeface="Comic Sans MS" panose="030F0902030302020204" pitchFamily="66" charset="0"/>
              <a:ea typeface="华文中宋"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153198"/>
                                        </p:tgtEl>
                                        <p:attrNameLst>
                                          <p:attrName>style.visibility</p:attrName>
                                        </p:attrNameLst>
                                      </p:cBhvr>
                                      <p:to>
                                        <p:strVal val="visible"/>
                                      </p:to>
                                    </p:set>
                                    <p:animEffect transition="in" filter="blinds(horizontal)">
                                      <p:cBhvr>
                                        <p:cTn id="7" dur="500"/>
                                        <p:tgtEl>
                                          <p:spTgt spid="1153198"/>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1153199"/>
                                        </p:tgtEl>
                                        <p:attrNameLst>
                                          <p:attrName>style.visibility</p:attrName>
                                        </p:attrNameLst>
                                      </p:cBhvr>
                                      <p:to>
                                        <p:strVal val="visible"/>
                                      </p:to>
                                    </p:set>
                                    <p:animEffect transition="in" filter="dissolve">
                                      <p:cBhvr>
                                        <p:cTn id="12" dur="500"/>
                                        <p:tgtEl>
                                          <p:spTgt spid="115319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1153187"/>
                                        </p:tgtEl>
                                        <p:attrNameLst>
                                          <p:attrName>style.visibility</p:attrName>
                                        </p:attrNameLst>
                                      </p:cBhvr>
                                      <p:to>
                                        <p:strVal val="visible"/>
                                      </p:to>
                                    </p:set>
                                    <p:animEffect transition="in" filter="dissolve">
                                      <p:cBhvr>
                                        <p:cTn id="17" dur="500"/>
                                        <p:tgtEl>
                                          <p:spTgt spid="1153187"/>
                                        </p:tgtEl>
                                      </p:cBhvr>
                                    </p:animEffect>
                                  </p:childTnLst>
                                </p:cTn>
                              </p:par>
                            </p:childTnLst>
                          </p:cTn>
                        </p:par>
                      </p:childTnLst>
                    </p:cTn>
                  </p:par>
                  <p:par>
                    <p:cTn id="18" fill="hold">
                      <p:stCondLst>
                        <p:cond delay="indefinite"/>
                      </p:stCondLst>
                      <p:childTnLst>
                        <p:par>
                          <p:cTn id="19" fill="hold">
                            <p:stCondLst>
                              <p:cond delay="0"/>
                            </p:stCondLst>
                            <p:childTnLst>
                              <p:par>
                                <p:cTn id="20" presetID="9" presetClass="entr" presetSubtype="0" fill="hold" grpId="0" nodeType="clickEffect">
                                  <p:stCondLst>
                                    <p:cond delay="0"/>
                                  </p:stCondLst>
                                  <p:childTnLst>
                                    <p:set>
                                      <p:cBhvr>
                                        <p:cTn id="21" dur="1" fill="hold">
                                          <p:stCondLst>
                                            <p:cond delay="0"/>
                                          </p:stCondLst>
                                        </p:cTn>
                                        <p:tgtEl>
                                          <p:spTgt spid="1153188"/>
                                        </p:tgtEl>
                                        <p:attrNameLst>
                                          <p:attrName>style.visibility</p:attrName>
                                        </p:attrNameLst>
                                      </p:cBhvr>
                                      <p:to>
                                        <p:strVal val="visible"/>
                                      </p:to>
                                    </p:set>
                                    <p:animEffect transition="in" filter="dissolve">
                                      <p:cBhvr>
                                        <p:cTn id="22" dur="500"/>
                                        <p:tgtEl>
                                          <p:spTgt spid="1153188"/>
                                        </p:tgtEl>
                                      </p:cBhvr>
                                    </p:animEffect>
                                  </p:childTnLst>
                                </p:cTn>
                              </p:par>
                            </p:childTnLst>
                          </p:cTn>
                        </p:par>
                      </p:childTnLst>
                    </p:cTn>
                  </p:par>
                  <p:par>
                    <p:cTn id="23" fill="hold">
                      <p:stCondLst>
                        <p:cond delay="indefinite"/>
                      </p:stCondLst>
                      <p:childTnLst>
                        <p:par>
                          <p:cTn id="24" fill="hold">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153189"/>
                                        </p:tgtEl>
                                        <p:attrNameLst>
                                          <p:attrName>style.visibility</p:attrName>
                                        </p:attrNameLst>
                                      </p:cBhvr>
                                      <p:to>
                                        <p:strVal val="visible"/>
                                      </p:to>
                                    </p:set>
                                    <p:animEffect transition="in" filter="blinds(horizontal)">
                                      <p:cBhvr>
                                        <p:cTn id="27" dur="500"/>
                                        <p:tgtEl>
                                          <p:spTgt spid="1153189"/>
                                        </p:tgtEl>
                                      </p:cBhvr>
                                    </p:animEffect>
                                  </p:childTnLst>
                                </p:cTn>
                              </p:par>
                            </p:childTnLst>
                          </p:cTn>
                        </p:par>
                      </p:childTnLst>
                    </p:cTn>
                  </p:par>
                  <p:par>
                    <p:cTn id="28" fill="hold">
                      <p:stCondLst>
                        <p:cond delay="indefinite"/>
                      </p:stCondLst>
                      <p:childTnLst>
                        <p:par>
                          <p:cTn id="29" fill="hold">
                            <p:stCondLst>
                              <p:cond delay="0"/>
                            </p:stCondLst>
                            <p:childTnLst>
                              <p:par>
                                <p:cTn id="30" presetID="9" presetClass="entr" presetSubtype="0" fill="hold" grpId="0" nodeType="clickEffect">
                                  <p:stCondLst>
                                    <p:cond delay="0"/>
                                  </p:stCondLst>
                                  <p:childTnLst>
                                    <p:set>
                                      <p:cBhvr>
                                        <p:cTn id="31" dur="1" fill="hold">
                                          <p:stCondLst>
                                            <p:cond delay="0"/>
                                          </p:stCondLst>
                                        </p:cTn>
                                        <p:tgtEl>
                                          <p:spTgt spid="1153202"/>
                                        </p:tgtEl>
                                        <p:attrNameLst>
                                          <p:attrName>style.visibility</p:attrName>
                                        </p:attrNameLst>
                                      </p:cBhvr>
                                      <p:to>
                                        <p:strVal val="visible"/>
                                      </p:to>
                                    </p:set>
                                    <p:animEffect transition="in" filter="dissolve">
                                      <p:cBhvr>
                                        <p:cTn id="32" dur="500"/>
                                        <p:tgtEl>
                                          <p:spTgt spid="1153202"/>
                                        </p:tgtEl>
                                      </p:cBhvr>
                                    </p:animEffect>
                                  </p:childTnLst>
                                </p:cTn>
                              </p:par>
                            </p:childTnLst>
                          </p:cTn>
                        </p:par>
                      </p:childTnLst>
                    </p:cTn>
                  </p:par>
                  <p:par>
                    <p:cTn id="33" fill="hold">
                      <p:stCondLst>
                        <p:cond delay="indefinite"/>
                      </p:stCondLst>
                      <p:childTnLst>
                        <p:par>
                          <p:cTn id="34" fill="hold">
                            <p:stCondLst>
                              <p:cond delay="0"/>
                            </p:stCondLst>
                            <p:childTnLst>
                              <p:par>
                                <p:cTn id="35" presetID="9" presetClass="entr" presetSubtype="0" fill="hold" grpId="0" nodeType="clickEffect">
                                  <p:stCondLst>
                                    <p:cond delay="0"/>
                                  </p:stCondLst>
                                  <p:childTnLst>
                                    <p:set>
                                      <p:cBhvr>
                                        <p:cTn id="36" dur="1" fill="hold">
                                          <p:stCondLst>
                                            <p:cond delay="0"/>
                                          </p:stCondLst>
                                        </p:cTn>
                                        <p:tgtEl>
                                          <p:spTgt spid="1153201"/>
                                        </p:tgtEl>
                                        <p:attrNameLst>
                                          <p:attrName>style.visibility</p:attrName>
                                        </p:attrNameLst>
                                      </p:cBhvr>
                                      <p:to>
                                        <p:strVal val="visible"/>
                                      </p:to>
                                    </p:set>
                                    <p:animEffect transition="in" filter="dissolve">
                                      <p:cBhvr>
                                        <p:cTn id="37" dur="500"/>
                                        <p:tgtEl>
                                          <p:spTgt spid="1153201"/>
                                        </p:tgtEl>
                                      </p:cBhvr>
                                    </p:animEffect>
                                  </p:childTnLst>
                                </p:cTn>
                              </p:par>
                            </p:childTnLst>
                          </p:cTn>
                        </p:par>
                      </p:childTnLst>
                    </p:cTn>
                  </p:par>
                  <p:par>
                    <p:cTn id="38" fill="hold">
                      <p:stCondLst>
                        <p:cond delay="indefinite"/>
                      </p:stCondLst>
                      <p:childTnLst>
                        <p:par>
                          <p:cTn id="39" fill="hold">
                            <p:stCondLst>
                              <p:cond delay="0"/>
                            </p:stCondLst>
                            <p:childTnLst>
                              <p:par>
                                <p:cTn id="40" presetID="9" presetClass="entr" presetSubtype="0" fill="hold" grpId="0" nodeType="clickEffect">
                                  <p:stCondLst>
                                    <p:cond delay="0"/>
                                  </p:stCondLst>
                                  <p:childTnLst>
                                    <p:set>
                                      <p:cBhvr>
                                        <p:cTn id="41" dur="1" fill="hold">
                                          <p:stCondLst>
                                            <p:cond delay="0"/>
                                          </p:stCondLst>
                                        </p:cTn>
                                        <p:tgtEl>
                                          <p:spTgt spid="1153203"/>
                                        </p:tgtEl>
                                        <p:attrNameLst>
                                          <p:attrName>style.visibility</p:attrName>
                                        </p:attrNameLst>
                                      </p:cBhvr>
                                      <p:to>
                                        <p:strVal val="visible"/>
                                      </p:to>
                                    </p:set>
                                    <p:animEffect transition="in" filter="dissolve">
                                      <p:cBhvr>
                                        <p:cTn id="42" dur="500"/>
                                        <p:tgtEl>
                                          <p:spTgt spid="115320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grpId="0" nodeType="clickEffect">
                                  <p:stCondLst>
                                    <p:cond delay="0"/>
                                  </p:stCondLst>
                                  <p:childTnLst>
                                    <p:set>
                                      <p:cBhvr>
                                        <p:cTn id="46" dur="1" fill="hold">
                                          <p:stCondLst>
                                            <p:cond delay="0"/>
                                          </p:stCondLst>
                                        </p:cTn>
                                        <p:tgtEl>
                                          <p:spTgt spid="1153200"/>
                                        </p:tgtEl>
                                        <p:attrNameLst>
                                          <p:attrName>style.visibility</p:attrName>
                                        </p:attrNameLst>
                                      </p:cBhvr>
                                      <p:to>
                                        <p:strVal val="visible"/>
                                      </p:to>
                                    </p:set>
                                    <p:animEffect transition="in" filter="dissolve">
                                      <p:cBhvr>
                                        <p:cTn id="47" dur="500"/>
                                        <p:tgtEl>
                                          <p:spTgt spid="1153200"/>
                                        </p:tgtEl>
                                      </p:cBhvr>
                                    </p:animEffect>
                                  </p:childTnLst>
                                </p:cTn>
                              </p:par>
                            </p:childTnLst>
                          </p:cTn>
                        </p:par>
                      </p:childTnLst>
                    </p:cTn>
                  </p:par>
                  <p:par>
                    <p:cTn id="48" fill="hold">
                      <p:stCondLst>
                        <p:cond delay="indefinite"/>
                      </p:stCondLst>
                      <p:childTnLst>
                        <p:par>
                          <p:cTn id="49" fill="hold">
                            <p:stCondLst>
                              <p:cond delay="0"/>
                            </p:stCondLst>
                            <p:childTnLst>
                              <p:par>
                                <p:cTn id="50" presetID="9" presetClass="entr" presetSubtype="0" fill="hold" grpId="0" nodeType="clickEffect">
                                  <p:stCondLst>
                                    <p:cond delay="0"/>
                                  </p:stCondLst>
                                  <p:childTnLst>
                                    <p:set>
                                      <p:cBhvr>
                                        <p:cTn id="51" dur="1" fill="hold">
                                          <p:stCondLst>
                                            <p:cond delay="0"/>
                                          </p:stCondLst>
                                        </p:cTn>
                                        <p:tgtEl>
                                          <p:spTgt spid="1153192"/>
                                        </p:tgtEl>
                                        <p:attrNameLst>
                                          <p:attrName>style.visibility</p:attrName>
                                        </p:attrNameLst>
                                      </p:cBhvr>
                                      <p:to>
                                        <p:strVal val="visible"/>
                                      </p:to>
                                    </p:set>
                                    <p:animEffect transition="in" filter="dissolve">
                                      <p:cBhvr>
                                        <p:cTn id="52" dur="500"/>
                                        <p:tgtEl>
                                          <p:spTgt spid="1153192"/>
                                        </p:tgtEl>
                                      </p:cBhvr>
                                    </p:animEffect>
                                  </p:childTnLst>
                                </p:cTn>
                              </p:par>
                              <p:par>
                                <p:cTn id="53" presetID="9" presetClass="entr" presetSubtype="0" fill="hold" grpId="0" nodeType="withEffect">
                                  <p:stCondLst>
                                    <p:cond delay="0"/>
                                  </p:stCondLst>
                                  <p:childTnLst>
                                    <p:set>
                                      <p:cBhvr>
                                        <p:cTn id="54" dur="1" fill="hold">
                                          <p:stCondLst>
                                            <p:cond delay="0"/>
                                          </p:stCondLst>
                                        </p:cTn>
                                        <p:tgtEl>
                                          <p:spTgt spid="1153193"/>
                                        </p:tgtEl>
                                        <p:attrNameLst>
                                          <p:attrName>style.visibility</p:attrName>
                                        </p:attrNameLst>
                                      </p:cBhvr>
                                      <p:to>
                                        <p:strVal val="visible"/>
                                      </p:to>
                                    </p:set>
                                    <p:animEffect transition="in" filter="dissolve">
                                      <p:cBhvr>
                                        <p:cTn id="55" dur="500"/>
                                        <p:tgtEl>
                                          <p:spTgt spid="1153193"/>
                                        </p:tgtEl>
                                      </p:cBhvr>
                                    </p:animEffect>
                                  </p:childTnLst>
                                </p:cTn>
                              </p:par>
                              <p:par>
                                <p:cTn id="56" presetID="9" presetClass="entr" presetSubtype="0" fill="hold" grpId="0" nodeType="withEffect">
                                  <p:stCondLst>
                                    <p:cond delay="0"/>
                                  </p:stCondLst>
                                  <p:childTnLst>
                                    <p:set>
                                      <p:cBhvr>
                                        <p:cTn id="57" dur="1" fill="hold">
                                          <p:stCondLst>
                                            <p:cond delay="0"/>
                                          </p:stCondLst>
                                        </p:cTn>
                                        <p:tgtEl>
                                          <p:spTgt spid="1153204"/>
                                        </p:tgtEl>
                                        <p:attrNameLst>
                                          <p:attrName>style.visibility</p:attrName>
                                        </p:attrNameLst>
                                      </p:cBhvr>
                                      <p:to>
                                        <p:strVal val="visible"/>
                                      </p:to>
                                    </p:set>
                                    <p:animEffect transition="in" filter="dissolve">
                                      <p:cBhvr>
                                        <p:cTn id="58" dur="500"/>
                                        <p:tgtEl>
                                          <p:spTgt spid="1153204"/>
                                        </p:tgtEl>
                                      </p:cBhvr>
                                    </p:animEffect>
                                  </p:childTnLst>
                                </p:cTn>
                              </p:par>
                            </p:childTnLst>
                          </p:cTn>
                        </p:par>
                      </p:childTnLst>
                    </p:cTn>
                  </p:par>
                  <p:par>
                    <p:cTn id="59" fill="hold">
                      <p:stCondLst>
                        <p:cond delay="indefinite"/>
                      </p:stCondLst>
                      <p:childTnLst>
                        <p:par>
                          <p:cTn id="60" fill="hold">
                            <p:stCondLst>
                              <p:cond delay="0"/>
                            </p:stCondLst>
                            <p:childTnLst>
                              <p:par>
                                <p:cTn id="61" presetID="9" presetClass="entr" presetSubtype="0" fill="hold" grpId="0" nodeType="clickEffect">
                                  <p:stCondLst>
                                    <p:cond delay="0"/>
                                  </p:stCondLst>
                                  <p:childTnLst>
                                    <p:set>
                                      <p:cBhvr>
                                        <p:cTn id="62" dur="1" fill="hold">
                                          <p:stCondLst>
                                            <p:cond delay="0"/>
                                          </p:stCondLst>
                                        </p:cTn>
                                        <p:tgtEl>
                                          <p:spTgt spid="1153205"/>
                                        </p:tgtEl>
                                        <p:attrNameLst>
                                          <p:attrName>style.visibility</p:attrName>
                                        </p:attrNameLst>
                                      </p:cBhvr>
                                      <p:to>
                                        <p:strVal val="visible"/>
                                      </p:to>
                                    </p:set>
                                    <p:animEffect transition="in" filter="dissolve">
                                      <p:cBhvr>
                                        <p:cTn id="63" dur="500"/>
                                        <p:tgtEl>
                                          <p:spTgt spid="1153205"/>
                                        </p:tgtEl>
                                      </p:cBhvr>
                                    </p:animEffect>
                                  </p:childTnLst>
                                </p:cTn>
                              </p:par>
                              <p:par>
                                <p:cTn id="64" presetID="9" presetClass="entr" presetSubtype="0" fill="hold" grpId="0" nodeType="withEffect">
                                  <p:stCondLst>
                                    <p:cond delay="0"/>
                                  </p:stCondLst>
                                  <p:childTnLst>
                                    <p:set>
                                      <p:cBhvr>
                                        <p:cTn id="65" dur="1" fill="hold">
                                          <p:stCondLst>
                                            <p:cond delay="0"/>
                                          </p:stCondLst>
                                        </p:cTn>
                                        <p:tgtEl>
                                          <p:spTgt spid="1153195"/>
                                        </p:tgtEl>
                                        <p:attrNameLst>
                                          <p:attrName>style.visibility</p:attrName>
                                        </p:attrNameLst>
                                      </p:cBhvr>
                                      <p:to>
                                        <p:strVal val="visible"/>
                                      </p:to>
                                    </p:set>
                                    <p:animEffect transition="in" filter="dissolve">
                                      <p:cBhvr>
                                        <p:cTn id="66" dur="500"/>
                                        <p:tgtEl>
                                          <p:spTgt spid="1153195"/>
                                        </p:tgtEl>
                                      </p:cBhvr>
                                    </p:animEffect>
                                  </p:childTnLst>
                                </p:cTn>
                              </p:par>
                              <p:par>
                                <p:cTn id="67" presetID="9" presetClass="entr" presetSubtype="0" fill="hold" grpId="0" nodeType="withEffect">
                                  <p:stCondLst>
                                    <p:cond delay="0"/>
                                  </p:stCondLst>
                                  <p:childTnLst>
                                    <p:set>
                                      <p:cBhvr>
                                        <p:cTn id="68" dur="1" fill="hold">
                                          <p:stCondLst>
                                            <p:cond delay="0"/>
                                          </p:stCondLst>
                                        </p:cTn>
                                        <p:tgtEl>
                                          <p:spTgt spid="1153194"/>
                                        </p:tgtEl>
                                        <p:attrNameLst>
                                          <p:attrName>style.visibility</p:attrName>
                                        </p:attrNameLst>
                                      </p:cBhvr>
                                      <p:to>
                                        <p:strVal val="visible"/>
                                      </p:to>
                                    </p:set>
                                    <p:animEffect transition="in" filter="dissolve">
                                      <p:cBhvr>
                                        <p:cTn id="69" dur="500"/>
                                        <p:tgtEl>
                                          <p:spTgt spid="1153194"/>
                                        </p:tgtEl>
                                      </p:cBhvr>
                                    </p:animEffect>
                                  </p:childTnLst>
                                </p:cTn>
                              </p:par>
                            </p:childTnLst>
                          </p:cTn>
                        </p:par>
                      </p:childTnLst>
                    </p:cTn>
                  </p:par>
                  <p:par>
                    <p:cTn id="70" fill="hold">
                      <p:stCondLst>
                        <p:cond delay="indefinite"/>
                      </p:stCondLst>
                      <p:childTnLst>
                        <p:par>
                          <p:cTn id="71" fill="hold">
                            <p:stCondLst>
                              <p:cond delay="0"/>
                            </p:stCondLst>
                            <p:childTnLst>
                              <p:par>
                                <p:cTn id="72" presetID="3" presetClass="entr" presetSubtype="10" fill="hold" grpId="0" nodeType="clickEffect">
                                  <p:stCondLst>
                                    <p:cond delay="0"/>
                                  </p:stCondLst>
                                  <p:childTnLst>
                                    <p:set>
                                      <p:cBhvr>
                                        <p:cTn id="73" dur="1" fill="hold">
                                          <p:stCondLst>
                                            <p:cond delay="0"/>
                                          </p:stCondLst>
                                        </p:cTn>
                                        <p:tgtEl>
                                          <p:spTgt spid="1153190"/>
                                        </p:tgtEl>
                                        <p:attrNameLst>
                                          <p:attrName>style.visibility</p:attrName>
                                        </p:attrNameLst>
                                      </p:cBhvr>
                                      <p:to>
                                        <p:strVal val="visible"/>
                                      </p:to>
                                    </p:set>
                                    <p:animEffect transition="in" filter="blinds(horizontal)">
                                      <p:cBhvr>
                                        <p:cTn id="74" dur="500"/>
                                        <p:tgtEl>
                                          <p:spTgt spid="1153190"/>
                                        </p:tgtEl>
                                      </p:cBhvr>
                                    </p:animEffect>
                                  </p:childTnLst>
                                </p:cTn>
                              </p:par>
                            </p:childTnLst>
                          </p:cTn>
                        </p:par>
                      </p:childTnLst>
                    </p:cTn>
                  </p:par>
                  <p:par>
                    <p:cTn id="75" fill="hold">
                      <p:stCondLst>
                        <p:cond delay="indefinite"/>
                      </p:stCondLst>
                      <p:childTnLst>
                        <p:par>
                          <p:cTn id="76" fill="hold">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1153209"/>
                                        </p:tgtEl>
                                        <p:attrNameLst>
                                          <p:attrName>style.visibility</p:attrName>
                                        </p:attrNameLst>
                                      </p:cBhvr>
                                      <p:to>
                                        <p:strVal val="visible"/>
                                      </p:to>
                                    </p:set>
                                    <p:animEffect transition="in" filter="blinds(horizontal)">
                                      <p:cBhvr>
                                        <p:cTn id="79" dur="500"/>
                                        <p:tgtEl>
                                          <p:spTgt spid="1153209"/>
                                        </p:tgtEl>
                                      </p:cBhvr>
                                    </p:animEffect>
                                  </p:childTnLst>
                                </p:cTn>
                              </p:par>
                            </p:childTnLst>
                          </p:cTn>
                        </p:par>
                      </p:childTnLst>
                    </p:cTn>
                  </p:par>
                  <p:par>
                    <p:cTn id="80" fill="hold">
                      <p:stCondLst>
                        <p:cond delay="indefinite"/>
                      </p:stCondLst>
                      <p:childTnLst>
                        <p:par>
                          <p:cTn id="81" fill="hold">
                            <p:stCondLst>
                              <p:cond delay="0"/>
                            </p:stCondLst>
                            <p:childTnLst>
                              <p:par>
                                <p:cTn id="82" presetID="9" presetClass="entr" presetSubtype="0" fill="hold" grpId="0" nodeType="clickEffect">
                                  <p:stCondLst>
                                    <p:cond delay="0"/>
                                  </p:stCondLst>
                                  <p:childTnLst>
                                    <p:set>
                                      <p:cBhvr>
                                        <p:cTn id="83" dur="1" fill="hold">
                                          <p:stCondLst>
                                            <p:cond delay="0"/>
                                          </p:stCondLst>
                                        </p:cTn>
                                        <p:tgtEl>
                                          <p:spTgt spid="1153208"/>
                                        </p:tgtEl>
                                        <p:attrNameLst>
                                          <p:attrName>style.visibility</p:attrName>
                                        </p:attrNameLst>
                                      </p:cBhvr>
                                      <p:to>
                                        <p:strVal val="visible"/>
                                      </p:to>
                                    </p:set>
                                    <p:animEffect transition="in" filter="dissolve">
                                      <p:cBhvr>
                                        <p:cTn id="84" dur="500"/>
                                        <p:tgtEl>
                                          <p:spTgt spid="1153208"/>
                                        </p:tgtEl>
                                      </p:cBhvr>
                                    </p:animEffect>
                                  </p:childTnLst>
                                </p:cTn>
                              </p:par>
                            </p:childTnLst>
                          </p:cTn>
                        </p:par>
                      </p:childTnLst>
                    </p:cTn>
                  </p:par>
                  <p:par>
                    <p:cTn id="85" fill="hold">
                      <p:stCondLst>
                        <p:cond delay="indefinite"/>
                      </p:stCondLst>
                      <p:childTnLst>
                        <p:par>
                          <p:cTn id="86" fill="hold">
                            <p:stCondLst>
                              <p:cond delay="0"/>
                            </p:stCondLst>
                            <p:childTnLst>
                              <p:par>
                                <p:cTn id="87" presetID="3" presetClass="entr" presetSubtype="10" fill="hold" grpId="0" nodeType="clickEffect">
                                  <p:stCondLst>
                                    <p:cond delay="0"/>
                                  </p:stCondLst>
                                  <p:childTnLst>
                                    <p:set>
                                      <p:cBhvr>
                                        <p:cTn id="88" dur="1" fill="hold">
                                          <p:stCondLst>
                                            <p:cond delay="0"/>
                                          </p:stCondLst>
                                        </p:cTn>
                                        <p:tgtEl>
                                          <p:spTgt spid="1153191"/>
                                        </p:tgtEl>
                                        <p:attrNameLst>
                                          <p:attrName>style.visibility</p:attrName>
                                        </p:attrNameLst>
                                      </p:cBhvr>
                                      <p:to>
                                        <p:strVal val="visible"/>
                                      </p:to>
                                    </p:set>
                                    <p:animEffect transition="in" filter="blinds(horizontal)">
                                      <p:cBhvr>
                                        <p:cTn id="89" dur="500"/>
                                        <p:tgtEl>
                                          <p:spTgt spid="1153191"/>
                                        </p:tgtEl>
                                      </p:cBhvr>
                                    </p:animEffect>
                                  </p:childTnLst>
                                </p:cTn>
                              </p:par>
                            </p:childTnLst>
                          </p:cTn>
                        </p:par>
                      </p:childTnLst>
                    </p:cTn>
                  </p:par>
                  <p:par>
                    <p:cTn id="90" fill="hold">
                      <p:stCondLst>
                        <p:cond delay="indefinite"/>
                      </p:stCondLst>
                      <p:childTnLst>
                        <p:par>
                          <p:cTn id="91" fill="hold">
                            <p:stCondLst>
                              <p:cond delay="0"/>
                            </p:stCondLst>
                            <p:childTnLst>
                              <p:par>
                                <p:cTn id="92" presetID="9" presetClass="entr" presetSubtype="0" fill="hold" grpId="0" nodeType="clickEffect">
                                  <p:stCondLst>
                                    <p:cond delay="0"/>
                                  </p:stCondLst>
                                  <p:childTnLst>
                                    <p:set>
                                      <p:cBhvr>
                                        <p:cTn id="93" dur="1" fill="hold">
                                          <p:stCondLst>
                                            <p:cond delay="0"/>
                                          </p:stCondLst>
                                        </p:cTn>
                                        <p:tgtEl>
                                          <p:spTgt spid="1153206"/>
                                        </p:tgtEl>
                                        <p:attrNameLst>
                                          <p:attrName>style.visibility</p:attrName>
                                        </p:attrNameLst>
                                      </p:cBhvr>
                                      <p:to>
                                        <p:strVal val="visible"/>
                                      </p:to>
                                    </p:set>
                                    <p:animEffect transition="in" filter="dissolve">
                                      <p:cBhvr>
                                        <p:cTn id="94" dur="500"/>
                                        <p:tgtEl>
                                          <p:spTgt spid="1153206"/>
                                        </p:tgtEl>
                                      </p:cBhvr>
                                    </p:animEffect>
                                  </p:childTnLst>
                                </p:cTn>
                              </p:par>
                            </p:childTnLst>
                          </p:cTn>
                        </p:par>
                      </p:childTnLst>
                    </p:cTn>
                  </p:par>
                  <p:par>
                    <p:cTn id="95" fill="hold">
                      <p:stCondLst>
                        <p:cond delay="indefinite"/>
                      </p:stCondLst>
                      <p:childTnLst>
                        <p:par>
                          <p:cTn id="96" fill="hold">
                            <p:stCondLst>
                              <p:cond delay="0"/>
                            </p:stCondLst>
                            <p:childTnLst>
                              <p:par>
                                <p:cTn id="97" presetID="22" presetClass="entr" presetSubtype="4" fill="hold" grpId="0" nodeType="clickEffect">
                                  <p:stCondLst>
                                    <p:cond delay="0"/>
                                  </p:stCondLst>
                                  <p:childTnLst>
                                    <p:set>
                                      <p:cBhvr>
                                        <p:cTn id="98" dur="1" fill="hold">
                                          <p:stCondLst>
                                            <p:cond delay="0"/>
                                          </p:stCondLst>
                                        </p:cTn>
                                        <p:tgtEl>
                                          <p:spTgt spid="1153207"/>
                                        </p:tgtEl>
                                        <p:attrNameLst>
                                          <p:attrName>style.visibility</p:attrName>
                                        </p:attrNameLst>
                                      </p:cBhvr>
                                      <p:to>
                                        <p:strVal val="visible"/>
                                      </p:to>
                                    </p:set>
                                    <p:animEffect transition="in" filter="wipe(down)">
                                      <p:cBhvr>
                                        <p:cTn id="99" dur="500"/>
                                        <p:tgtEl>
                                          <p:spTgt spid="1153207"/>
                                        </p:tgtEl>
                                      </p:cBhvr>
                                    </p:animEffect>
                                  </p:childTnLst>
                                </p:cTn>
                              </p:par>
                            </p:childTnLst>
                          </p:cTn>
                        </p:par>
                      </p:childTnLst>
                    </p:cTn>
                  </p:par>
                  <p:par>
                    <p:cTn id="100" fill="hold">
                      <p:stCondLst>
                        <p:cond delay="indefinite"/>
                      </p:stCondLst>
                      <p:childTnLst>
                        <p:par>
                          <p:cTn id="101" fill="hold">
                            <p:stCondLst>
                              <p:cond delay="0"/>
                            </p:stCondLst>
                            <p:childTnLst>
                              <p:par>
                                <p:cTn id="102" presetID="22" presetClass="entr" presetSubtype="4" fill="hold" grpId="0" nodeType="clickEffect">
                                  <p:stCondLst>
                                    <p:cond delay="0"/>
                                  </p:stCondLst>
                                  <p:childTnLst>
                                    <p:set>
                                      <p:cBhvr>
                                        <p:cTn id="103" dur="1" fill="hold">
                                          <p:stCondLst>
                                            <p:cond delay="0"/>
                                          </p:stCondLst>
                                        </p:cTn>
                                        <p:tgtEl>
                                          <p:spTgt spid="1153210"/>
                                        </p:tgtEl>
                                        <p:attrNameLst>
                                          <p:attrName>style.visibility</p:attrName>
                                        </p:attrNameLst>
                                      </p:cBhvr>
                                      <p:to>
                                        <p:strVal val="visible"/>
                                      </p:to>
                                    </p:set>
                                    <p:animEffect transition="in" filter="wipe(down)">
                                      <p:cBhvr>
                                        <p:cTn id="104" dur="500"/>
                                        <p:tgtEl>
                                          <p:spTgt spid="11532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3187" grpId="0" animBg="1"/>
      <p:bldP spid="1153188" grpId="0" animBg="1"/>
      <p:bldP spid="1153189" grpId="0" animBg="1"/>
      <p:bldP spid="1153190" grpId="0" animBg="1"/>
      <p:bldP spid="1153191" grpId="0" animBg="1"/>
      <p:bldP spid="1153192" grpId="0" animBg="1"/>
      <p:bldP spid="1153193" grpId="0" animBg="1"/>
      <p:bldP spid="1153194" grpId="0" animBg="1"/>
      <p:bldP spid="1153195" grpId="0" animBg="1"/>
      <p:bldP spid="1153198" grpId="0" animBg="1"/>
      <p:bldP spid="1153199" grpId="0" animBg="1"/>
      <p:bldP spid="1153200" grpId="0" animBg="1"/>
      <p:bldP spid="1153201" grpId="0" animBg="1"/>
      <p:bldP spid="1153202" grpId="0" animBg="1"/>
      <p:bldP spid="1153203" grpId="0" animBg="1"/>
      <p:bldP spid="1153204" grpId="0" animBg="1"/>
      <p:bldP spid="1153205" grpId="0" animBg="1"/>
      <p:bldP spid="1153206" grpId="0" animBg="1"/>
      <p:bldP spid="1153207" grpId="0" animBg="1"/>
      <p:bldP spid="1153208" grpId="0" animBg="1"/>
      <p:bldP spid="1153209" grpId="0" animBg="1"/>
      <p:bldP spid="1153210" grpId="0" animBg="1"/>
    </p:bld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9619" name="Rectangle 2"/>
          <p:cNvSpPr>
            <a:spLocks noGrp="1" noChangeArrowheads="1"/>
          </p:cNvSpPr>
          <p:nvPr>
            <p:ph type="title" idx="4294967295"/>
          </p:nvPr>
        </p:nvSpPr>
        <p:spPr>
          <a:xfrm>
            <a:off x="2119931" y="713836"/>
            <a:ext cx="10301287" cy="1143000"/>
          </a:xfrm>
          <a:prstGeom prst="rect">
            <a:avLst/>
          </a:prstGeom>
          <a:noFill/>
        </p:spPr>
        <p:txBody>
          <a:bodyPr/>
          <a:lstStyle/>
          <a:p>
            <a:pPr eaLnBrk="1" hangingPunct="1"/>
            <a:r>
              <a:rPr lang="zh-CN" altLang="en-US" dirty="0"/>
              <a:t>层次选路</a:t>
            </a:r>
            <a:endParaRPr lang="zh-CN" altLang="en-US" dirty="0"/>
          </a:p>
        </p:txBody>
      </p:sp>
      <p:sp>
        <p:nvSpPr>
          <p:cNvPr id="175108" name="Rectangle 4"/>
          <p:cNvSpPr>
            <a:spLocks noGrp="1" noChangeArrowheads="1"/>
          </p:cNvSpPr>
          <p:nvPr>
            <p:ph type="body" sz="half" idx="4294967295"/>
          </p:nvPr>
        </p:nvSpPr>
        <p:spPr>
          <a:xfrm>
            <a:off x="6326088" y="2276621"/>
            <a:ext cx="4740226" cy="4425950"/>
          </a:xfrm>
          <a:prstGeom prst="rect">
            <a:avLst/>
          </a:prstGeom>
          <a:noFill/>
        </p:spPr>
        <p:txBody>
          <a:bodyPr/>
          <a:lstStyle/>
          <a:p>
            <a:pPr eaLnBrk="1" hangingPunct="1">
              <a:lnSpc>
                <a:spcPct val="130000"/>
              </a:lnSpc>
              <a:spcBef>
                <a:spcPts val="0"/>
              </a:spcBef>
              <a:buFont typeface="Wingdings" panose="05000000000000000000" pitchFamily="2" charset="2"/>
              <a:buChar char="l"/>
            </a:pPr>
            <a:r>
              <a:rPr lang="zh-CN" altLang="en-US" sz="2400" dirty="0"/>
              <a:t>和其他自治系统内的路由器直接相连的路由器</a:t>
            </a:r>
            <a:endParaRPr lang="zh-CN" altLang="en-US" sz="2400" dirty="0"/>
          </a:p>
          <a:p>
            <a:pPr lvl="1" eaLnBrk="1" hangingPunct="1">
              <a:lnSpc>
                <a:spcPct val="130000"/>
              </a:lnSpc>
              <a:spcBef>
                <a:spcPts val="0"/>
              </a:spcBef>
            </a:pPr>
            <a:r>
              <a:rPr lang="zh-CN" altLang="en-US" dirty="0"/>
              <a:t>运行域间路由协议，与其他网关路由器交互</a:t>
            </a:r>
            <a:endParaRPr lang="zh-CN" altLang="en-US" sz="2000" dirty="0"/>
          </a:p>
          <a:p>
            <a:pPr eaLnBrk="1" hangingPunct="1">
              <a:lnSpc>
                <a:spcPct val="130000"/>
              </a:lnSpc>
              <a:spcBef>
                <a:spcPts val="0"/>
              </a:spcBef>
              <a:buFont typeface="Wingdings" panose="05000000000000000000" pitchFamily="2" charset="2"/>
              <a:buChar char="l"/>
            </a:pPr>
            <a:r>
              <a:rPr lang="zh-CN" altLang="en-US" sz="2400" dirty="0"/>
              <a:t>同自治系统内的所有其他路由器一样也运行域内路由协议</a:t>
            </a:r>
            <a:endParaRPr lang="en-US" altLang="zh-CN" sz="2400" dirty="0"/>
          </a:p>
        </p:txBody>
      </p:sp>
      <p:grpSp>
        <p:nvGrpSpPr>
          <p:cNvPr id="6" name="组合 5"/>
          <p:cNvGrpSpPr/>
          <p:nvPr/>
        </p:nvGrpSpPr>
        <p:grpSpPr>
          <a:xfrm>
            <a:off x="295930" y="1988944"/>
            <a:ext cx="5969909" cy="4464195"/>
            <a:chOff x="501651" y="1843085"/>
            <a:chExt cx="6566290" cy="2027239"/>
          </a:xfrm>
        </p:grpSpPr>
        <p:sp>
          <p:nvSpPr>
            <p:cNvPr id="7" name="圆角矩形 6"/>
            <p:cNvSpPr/>
            <p:nvPr/>
          </p:nvSpPr>
          <p:spPr>
            <a:xfrm>
              <a:off x="501651" y="1843085"/>
              <a:ext cx="6566290" cy="2027239"/>
            </a:xfrm>
            <a:prstGeom prst="round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lgn="ctr">
                <a:buFont typeface="Wingdings" panose="05000000000000000000" pitchFamily="2" charset="2"/>
                <a:buChar char="l"/>
              </a:pPr>
              <a:endParaRPr lang="zh-CN" altLang="en-US" sz="2400" dirty="0">
                <a:cs typeface="+mn-ea"/>
                <a:sym typeface="+mn-lt"/>
              </a:endParaRPr>
            </a:p>
          </p:txBody>
        </p:sp>
        <p:sp>
          <p:nvSpPr>
            <p:cNvPr id="8" name="Rectangle 3"/>
            <p:cNvSpPr>
              <a:spLocks noChangeArrowheads="1"/>
            </p:cNvSpPr>
            <p:nvPr/>
          </p:nvSpPr>
          <p:spPr bwMode="auto">
            <a:xfrm>
              <a:off x="672901" y="1917107"/>
              <a:ext cx="6223791" cy="1722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20000"/>
                </a:lnSpc>
                <a:buSzPct val="85000"/>
                <a:buFont typeface="Wingdings" panose="05000000000000000000" pitchFamily="2" charset="2"/>
                <a:buChar char="l"/>
              </a:pPr>
              <a:r>
                <a:rPr lang="zh-CN" altLang="en-US" sz="2400" dirty="0">
                  <a:solidFill>
                    <a:schemeClr val="bg1"/>
                  </a:solidFill>
                  <a:latin typeface="+mn-lt"/>
                  <a:ea typeface="+mn-ea"/>
                  <a:cs typeface="+mn-ea"/>
                  <a:sym typeface="+mn-lt"/>
                </a:rPr>
                <a:t>一个区域内的路由器组成集合 “自治系统” </a:t>
              </a:r>
              <a:r>
                <a:rPr lang="en-US" altLang="zh-CN" sz="2400" dirty="0">
                  <a:solidFill>
                    <a:schemeClr val="bg1"/>
                  </a:solidFill>
                  <a:latin typeface="+mn-lt"/>
                  <a:ea typeface="+mn-ea"/>
                  <a:cs typeface="+mn-ea"/>
                  <a:sym typeface="+mn-lt"/>
                </a:rPr>
                <a:t>(AS</a:t>
              </a:r>
              <a:r>
                <a:rPr lang="zh-CN" altLang="en-US" sz="2400" dirty="0">
                  <a:solidFill>
                    <a:schemeClr val="bg1"/>
                  </a:solidFill>
                  <a:latin typeface="+mn-lt"/>
                  <a:ea typeface="+mn-ea"/>
                  <a:cs typeface="+mn-ea"/>
                  <a:sym typeface="+mn-lt"/>
                </a:rPr>
                <a:t>，</a:t>
              </a:r>
              <a:r>
                <a:rPr lang="en-US" altLang="zh-CN" sz="2400" dirty="0">
                  <a:solidFill>
                    <a:schemeClr val="bg1"/>
                  </a:solidFill>
                  <a:latin typeface="+mn-lt"/>
                  <a:ea typeface="+mn-ea"/>
                  <a:cs typeface="+mn-ea"/>
                  <a:sym typeface="+mn-lt"/>
                </a:rPr>
                <a:t>autonomous system )</a:t>
              </a:r>
              <a:endParaRPr lang="en-US" altLang="zh-CN" sz="2400" dirty="0">
                <a:solidFill>
                  <a:schemeClr val="bg1"/>
                </a:solidFill>
                <a:latin typeface="+mn-lt"/>
                <a:ea typeface="+mn-ea"/>
                <a:cs typeface="+mn-ea"/>
                <a:sym typeface="+mn-lt"/>
              </a:endParaRPr>
            </a:p>
            <a:p>
              <a:pPr>
                <a:lnSpc>
                  <a:spcPct val="120000"/>
                </a:lnSpc>
                <a:buSzPct val="85000"/>
                <a:buFont typeface="Wingdings" panose="05000000000000000000" pitchFamily="2" charset="2"/>
                <a:buChar char="l"/>
              </a:pPr>
              <a:r>
                <a:rPr lang="zh-CN" altLang="en-US" sz="2400" dirty="0">
                  <a:solidFill>
                    <a:schemeClr val="bg1"/>
                  </a:solidFill>
                  <a:latin typeface="+mn-lt"/>
                  <a:ea typeface="+mn-ea"/>
                  <a:cs typeface="+mn-ea"/>
                  <a:sym typeface="+mn-lt"/>
                </a:rPr>
                <a:t>同一个自治系统的路由器运行相同的路由协议</a:t>
              </a:r>
              <a:r>
                <a:rPr lang="en-US" altLang="zh-CN" sz="2400" dirty="0">
                  <a:solidFill>
                    <a:schemeClr val="bg1"/>
                  </a:solidFill>
                  <a:latin typeface="+mn-lt"/>
                  <a:ea typeface="+mn-ea"/>
                  <a:cs typeface="+mn-ea"/>
                  <a:sym typeface="+mn-lt"/>
                </a:rPr>
                <a:t>——</a:t>
              </a:r>
              <a:r>
                <a:rPr lang="zh-CN" altLang="en-US" sz="2400" dirty="0">
                  <a:solidFill>
                    <a:srgbClr val="FFFF00"/>
                  </a:solidFill>
                  <a:latin typeface="+mn-lt"/>
                  <a:ea typeface="+mn-ea"/>
                  <a:cs typeface="+mn-ea"/>
                  <a:sym typeface="+mn-lt"/>
                </a:rPr>
                <a:t>区域内路由协议</a:t>
              </a:r>
              <a:endParaRPr lang="zh-CN" altLang="en-US" sz="2400" dirty="0">
                <a:solidFill>
                  <a:srgbClr val="FFFF00"/>
                </a:solidFill>
                <a:latin typeface="+mn-lt"/>
                <a:ea typeface="+mn-ea"/>
                <a:cs typeface="+mn-ea"/>
                <a:sym typeface="+mn-lt"/>
              </a:endParaRPr>
            </a:p>
            <a:p>
              <a:pPr>
                <a:lnSpc>
                  <a:spcPct val="120000"/>
                </a:lnSpc>
                <a:buSzPct val="85000"/>
                <a:buFont typeface="Wingdings" panose="05000000000000000000" pitchFamily="2" charset="2"/>
                <a:buChar char="l"/>
              </a:pPr>
              <a:r>
                <a:rPr lang="zh-CN" altLang="en-US" sz="2400" dirty="0">
                  <a:solidFill>
                    <a:schemeClr val="bg1"/>
                  </a:solidFill>
                  <a:latin typeface="+mn-lt"/>
                  <a:ea typeface="+mn-ea"/>
                  <a:cs typeface="+mn-ea"/>
                  <a:sym typeface="+mn-lt"/>
                </a:rPr>
                <a:t>不同自治系统内的路由器可以运行不同的区域内路由协议</a:t>
              </a:r>
              <a:endParaRPr lang="zh-CN" altLang="en-US" sz="2400" dirty="0">
                <a:solidFill>
                  <a:schemeClr val="bg1"/>
                </a:solidFill>
                <a:latin typeface="+mn-lt"/>
                <a:ea typeface="+mn-ea"/>
                <a:cs typeface="+mn-ea"/>
                <a:sym typeface="+mn-lt"/>
              </a:endParaRPr>
            </a:p>
          </p:txBody>
        </p:sp>
      </p:grpSp>
      <p:sp>
        <p:nvSpPr>
          <p:cNvPr id="9" name="圆角矩形 8"/>
          <p:cNvSpPr/>
          <p:nvPr/>
        </p:nvSpPr>
        <p:spPr>
          <a:xfrm>
            <a:off x="6969239" y="1366838"/>
            <a:ext cx="3382319" cy="622106"/>
          </a:xfrm>
          <a:prstGeom prst="roundRect">
            <a:avLst/>
          </a:prstGeom>
          <a:gradFill flip="none" rotWithShape="1">
            <a:gsLst>
              <a:gs pos="85000">
                <a:schemeClr val="accent2">
                  <a:lumMod val="40000"/>
                  <a:lumOff val="60000"/>
                </a:schemeClr>
              </a:gs>
              <a:gs pos="15000">
                <a:schemeClr val="accent2">
                  <a:lumMod val="40000"/>
                  <a:lumOff val="60000"/>
                </a:schemeClr>
              </a:gs>
              <a:gs pos="0">
                <a:schemeClr val="bg1"/>
              </a:gs>
              <a:gs pos="100000">
                <a:schemeClr val="bg1"/>
              </a:gs>
              <a:gs pos="5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800" dirty="0">
                <a:solidFill>
                  <a:schemeClr val="tx1"/>
                </a:solidFill>
                <a:latin typeface="+mn-ea"/>
              </a:rPr>
              <a:t>网关路由器</a:t>
            </a:r>
            <a:endParaRPr lang="zh-CN" altLang="en-US" sz="2800" dirty="0">
              <a:solidFill>
                <a:schemeClr val="tx1"/>
              </a:solidFill>
              <a:latin typeface="+mn-ea"/>
            </a:endParaRPr>
          </a:p>
        </p:txBody>
      </p:sp>
      <p:cxnSp>
        <p:nvCxnSpPr>
          <p:cNvPr id="3" name="直接连接符 2"/>
          <p:cNvCxnSpPr/>
          <p:nvPr/>
        </p:nvCxnSpPr>
        <p:spPr>
          <a:xfrm>
            <a:off x="6265839" y="2176193"/>
            <a:ext cx="4946072" cy="0"/>
          </a:xfrm>
          <a:prstGeom prst="line">
            <a:avLst/>
          </a:prstGeom>
          <a:ln w="38100">
            <a:solidFill>
              <a:schemeClr val="accent2"/>
            </a:solidFill>
          </a:ln>
        </p:spPr>
        <p:style>
          <a:lnRef idx="1">
            <a:schemeClr val="accent1"/>
          </a:lnRef>
          <a:fillRef idx="0">
            <a:schemeClr val="accent1"/>
          </a:fillRef>
          <a:effectRef idx="0">
            <a:schemeClr val="accent1"/>
          </a:effectRef>
          <a:fontRef idx="minor">
            <a:schemeClr val="tx1"/>
          </a:fontRef>
        </p:style>
      </p:cxn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75108">
                                            <p:txEl>
                                              <p:pRg st="0" end="0"/>
                                            </p:txEl>
                                          </p:spTgt>
                                        </p:tgtEl>
                                        <p:attrNameLst>
                                          <p:attrName>style.visibility</p:attrName>
                                        </p:attrNameLst>
                                      </p:cBhvr>
                                      <p:to>
                                        <p:strVal val="visible"/>
                                      </p:to>
                                    </p:set>
                                    <p:anim calcmode="lin" valueType="num">
                                      <p:cBhvr additive="base">
                                        <p:cTn id="7" dur="500" fill="hold"/>
                                        <p:tgtEl>
                                          <p:spTgt spid="175108">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75108">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75108">
                                            <p:txEl>
                                              <p:pRg st="1" end="1"/>
                                            </p:txEl>
                                          </p:spTgt>
                                        </p:tgtEl>
                                        <p:attrNameLst>
                                          <p:attrName>style.visibility</p:attrName>
                                        </p:attrNameLst>
                                      </p:cBhvr>
                                      <p:to>
                                        <p:strVal val="visible"/>
                                      </p:to>
                                    </p:set>
                                    <p:anim calcmode="lin" valueType="num">
                                      <p:cBhvr additive="base">
                                        <p:cTn id="11" dur="500" fill="hold"/>
                                        <p:tgtEl>
                                          <p:spTgt spid="175108">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75108">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75108">
                                            <p:txEl>
                                              <p:pRg st="2" end="2"/>
                                            </p:txEl>
                                          </p:spTgt>
                                        </p:tgtEl>
                                        <p:attrNameLst>
                                          <p:attrName>style.visibility</p:attrName>
                                        </p:attrNameLst>
                                      </p:cBhvr>
                                      <p:to>
                                        <p:strVal val="visible"/>
                                      </p:to>
                                    </p:set>
                                    <p:anim calcmode="lin" valueType="num">
                                      <p:cBhvr additive="base">
                                        <p:cTn id="17" dur="500" fill="hold"/>
                                        <p:tgtEl>
                                          <p:spTgt spid="175108">
                                            <p:txEl>
                                              <p:pRg st="2" end="2"/>
                                            </p:txEl>
                                          </p:spTgt>
                                        </p:tgtEl>
                                        <p:attrNameLst>
                                          <p:attrName>ppt_x</p:attrName>
                                        </p:attrNameLst>
                                      </p:cBhvr>
                                      <p:tavLst>
                                        <p:tav tm="0">
                                          <p:val>
                                            <p:strVal val="#ppt_x"/>
                                          </p:val>
                                        </p:tav>
                                        <p:tav tm="100000">
                                          <p:val>
                                            <p:strVal val="#ppt_x"/>
                                          </p:val>
                                        </p:tav>
                                      </p:tavLst>
                                    </p:anim>
                                    <p:anim calcmode="lin" valueType="num">
                                      <p:cBhvr additive="base">
                                        <p:cTn id="18" dur="500" fill="hold"/>
                                        <p:tgtEl>
                                          <p:spTgt spid="175108">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2" presetClass="entr" presetSubtype="8" fill="hold" nodeType="clickEffect">
                                  <p:stCondLst>
                                    <p:cond delay="0"/>
                                  </p:stCondLst>
                                  <p:childTnLst>
                                    <p:set>
                                      <p:cBhvr>
                                        <p:cTn id="22" dur="1" fill="hold">
                                          <p:stCondLst>
                                            <p:cond delay="0"/>
                                          </p:stCondLst>
                                        </p:cTn>
                                        <p:tgtEl>
                                          <p:spTgt spid="6"/>
                                        </p:tgtEl>
                                        <p:attrNameLst>
                                          <p:attrName>style.visibility</p:attrName>
                                        </p:attrNameLst>
                                      </p:cBhvr>
                                      <p:to>
                                        <p:strVal val="visible"/>
                                      </p:to>
                                    </p:set>
                                    <p:animEffect transition="in" filter="wipe(left)">
                                      <p:cBhvr>
                                        <p:cTn id="23"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5108" grpId="0" build="p"/>
    </p:bld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9075" name="Rectangle 2"/>
          <p:cNvSpPr>
            <a:spLocks noGrp="1" noChangeArrowheads="1"/>
          </p:cNvSpPr>
          <p:nvPr>
            <p:ph type="title" idx="4294967295"/>
          </p:nvPr>
        </p:nvSpPr>
        <p:spPr>
          <a:xfrm>
            <a:off x="719282" y="559089"/>
            <a:ext cx="10301287" cy="1143000"/>
          </a:xfrm>
          <a:prstGeom prst="rect">
            <a:avLst/>
          </a:prstGeom>
          <a:noFill/>
        </p:spPr>
        <p:txBody>
          <a:bodyPr/>
          <a:lstStyle/>
          <a:p>
            <a:pPr algn="ctr"/>
            <a:r>
              <a:rPr lang="zh-CN" altLang="en-US" sz="4000" dirty="0"/>
              <a:t>域（自治系统）内路由选择</a:t>
            </a:r>
            <a:endParaRPr lang="zh-CN" altLang="en-US" sz="4000" dirty="0"/>
          </a:p>
        </p:txBody>
      </p:sp>
      <p:sp>
        <p:nvSpPr>
          <p:cNvPr id="259076" name="Rectangle 3"/>
          <p:cNvSpPr>
            <a:spLocks noGrp="1" noChangeArrowheads="1"/>
          </p:cNvSpPr>
          <p:nvPr>
            <p:ph type="body" idx="4294967295"/>
          </p:nvPr>
        </p:nvSpPr>
        <p:spPr>
          <a:xfrm>
            <a:off x="719282" y="1562677"/>
            <a:ext cx="10807700" cy="4425950"/>
          </a:xfrm>
          <a:prstGeom prst="rect">
            <a:avLst/>
          </a:prstGeom>
          <a:noFill/>
        </p:spPr>
        <p:txBody>
          <a:bodyPr/>
          <a:lstStyle/>
          <a:p>
            <a:pPr>
              <a:lnSpc>
                <a:spcPct val="150000"/>
              </a:lnSpc>
              <a:spcBef>
                <a:spcPts val="0"/>
              </a:spcBef>
              <a:buFont typeface="Wingdings" panose="05000000000000000000" pitchFamily="2" charset="2"/>
              <a:buChar char="l"/>
            </a:pPr>
            <a:r>
              <a:rPr lang="zh-CN" altLang="en-US" dirty="0">
                <a:latin typeface="+mn-ea"/>
              </a:rPr>
              <a:t> 使用</a:t>
            </a:r>
            <a:r>
              <a:rPr lang="zh-CN" altLang="en-US" dirty="0">
                <a:solidFill>
                  <a:srgbClr val="FF0000"/>
                </a:solidFill>
                <a:latin typeface="+mn-ea"/>
              </a:rPr>
              <a:t>域内路由协议</a:t>
            </a:r>
            <a:r>
              <a:rPr lang="zh-CN" altLang="en-US" dirty="0">
                <a:latin typeface="+mn-ea"/>
              </a:rPr>
              <a:t>，也被称作</a:t>
            </a:r>
            <a:r>
              <a:rPr lang="zh-CN" altLang="en-US" dirty="0">
                <a:solidFill>
                  <a:srgbClr val="FF0000"/>
                </a:solidFill>
                <a:latin typeface="+mn-ea"/>
              </a:rPr>
              <a:t>内部网关协议 </a:t>
            </a:r>
            <a:r>
              <a:rPr lang="en-US" altLang="zh-CN" dirty="0">
                <a:solidFill>
                  <a:srgbClr val="FF0000"/>
                </a:solidFill>
                <a:latin typeface="+mn-ea"/>
              </a:rPr>
              <a:t>(IGP)</a:t>
            </a:r>
            <a:endParaRPr lang="en-US" altLang="zh-CN" dirty="0">
              <a:solidFill>
                <a:srgbClr val="FF0000"/>
              </a:solidFill>
              <a:latin typeface="+mn-ea"/>
            </a:endParaRPr>
          </a:p>
          <a:p>
            <a:pPr eaLnBrk="1" hangingPunct="1">
              <a:lnSpc>
                <a:spcPct val="150000"/>
              </a:lnSpc>
              <a:spcBef>
                <a:spcPts val="0"/>
              </a:spcBef>
              <a:buFont typeface="Wingdings" panose="05000000000000000000" pitchFamily="2" charset="2"/>
              <a:buChar char="l"/>
            </a:pPr>
            <a:r>
              <a:rPr lang="zh-CN" altLang="en-US" dirty="0">
                <a:latin typeface="+mn-ea"/>
              </a:rPr>
              <a:t> 标准的域内路由协议</a:t>
            </a:r>
            <a:r>
              <a:rPr lang="en-US" altLang="zh-CN" dirty="0">
                <a:latin typeface="+mn-ea"/>
              </a:rPr>
              <a:t>:</a:t>
            </a:r>
            <a:endParaRPr lang="en-US" altLang="zh-CN" dirty="0">
              <a:latin typeface="+mn-ea"/>
            </a:endParaRPr>
          </a:p>
          <a:p>
            <a:pPr lvl="1" eaLnBrk="1" hangingPunct="1">
              <a:lnSpc>
                <a:spcPct val="150000"/>
              </a:lnSpc>
              <a:spcBef>
                <a:spcPts val="0"/>
              </a:spcBef>
            </a:pPr>
            <a:r>
              <a:rPr lang="en-US" altLang="zh-CN" sz="2800" dirty="0">
                <a:latin typeface="+mn-ea"/>
              </a:rPr>
              <a:t>RIP: </a:t>
            </a:r>
            <a:r>
              <a:rPr lang="zh-CN" altLang="en-US" sz="2800" dirty="0">
                <a:latin typeface="+mn-ea"/>
              </a:rPr>
              <a:t>路由信息协议</a:t>
            </a:r>
            <a:endParaRPr lang="zh-CN" altLang="en-US" sz="2800" dirty="0">
              <a:latin typeface="+mn-ea"/>
            </a:endParaRPr>
          </a:p>
          <a:p>
            <a:pPr lvl="1" eaLnBrk="1" hangingPunct="1">
              <a:lnSpc>
                <a:spcPct val="150000"/>
              </a:lnSpc>
              <a:spcBef>
                <a:spcPts val="0"/>
              </a:spcBef>
            </a:pPr>
            <a:r>
              <a:rPr lang="en-US" altLang="zh-CN" sz="2800" dirty="0">
                <a:latin typeface="+mn-ea"/>
              </a:rPr>
              <a:t>OSPF: </a:t>
            </a:r>
            <a:r>
              <a:rPr lang="zh-CN" altLang="en-US" sz="2800" dirty="0">
                <a:latin typeface="+mn-ea"/>
              </a:rPr>
              <a:t>开放式最短路径优先</a:t>
            </a:r>
            <a:endParaRPr lang="zh-CN" altLang="en-US" sz="2800" dirty="0">
              <a:latin typeface="+mn-ea"/>
            </a:endParaRPr>
          </a:p>
          <a:p>
            <a:pPr lvl="1" eaLnBrk="1" hangingPunct="1">
              <a:lnSpc>
                <a:spcPct val="150000"/>
              </a:lnSpc>
              <a:spcBef>
                <a:spcPts val="0"/>
              </a:spcBef>
            </a:pPr>
            <a:r>
              <a:rPr lang="en-US" altLang="zh-CN" sz="2800" dirty="0">
                <a:latin typeface="+mn-ea"/>
              </a:rPr>
              <a:t>IGRP: </a:t>
            </a:r>
            <a:r>
              <a:rPr lang="zh-CN" altLang="en-US" sz="2800" dirty="0">
                <a:latin typeface="+mn-ea"/>
              </a:rPr>
              <a:t>内部网关路由协议 </a:t>
            </a:r>
            <a:r>
              <a:rPr lang="en-US" altLang="zh-CN" sz="2800" dirty="0">
                <a:latin typeface="+mn-ea"/>
              </a:rPr>
              <a:t>(Cisco </a:t>
            </a:r>
            <a:r>
              <a:rPr lang="zh-CN" altLang="en-US" sz="2800" dirty="0">
                <a:latin typeface="+mn-ea"/>
              </a:rPr>
              <a:t>所有</a:t>
            </a:r>
            <a:r>
              <a:rPr lang="en-US" altLang="zh-CN" sz="2800" dirty="0">
                <a:latin typeface="+mn-ea"/>
              </a:rPr>
              <a:t>)</a:t>
            </a:r>
            <a:endParaRPr lang="en-US" altLang="zh-CN" sz="2800" dirty="0">
              <a:latin typeface="+mn-ea"/>
            </a:endParaRPr>
          </a:p>
        </p:txBody>
      </p:sp>
    </p:spTree>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idx="4294967295"/>
          </p:nvPr>
        </p:nvSpPr>
        <p:spPr>
          <a:xfrm>
            <a:off x="1890713" y="455613"/>
            <a:ext cx="10301287" cy="1143000"/>
          </a:xfrm>
          <a:prstGeom prst="rect">
            <a:avLst/>
          </a:prstGeom>
          <a:noFill/>
        </p:spPr>
        <p:txBody>
          <a:bodyPr/>
          <a:lstStyle/>
          <a:p>
            <a:pPr eaLnBrk="1" hangingPunct="1"/>
            <a:r>
              <a:rPr lang="en-US" altLang="zh-CN" sz="4000" dirty="0"/>
              <a:t>OSPF (Open Shortest Path First)</a:t>
            </a:r>
            <a:endParaRPr lang="en-US" altLang="zh-CN" sz="4000" dirty="0"/>
          </a:p>
        </p:txBody>
      </p:sp>
      <p:grpSp>
        <p:nvGrpSpPr>
          <p:cNvPr id="3" name="组合 2"/>
          <p:cNvGrpSpPr/>
          <p:nvPr/>
        </p:nvGrpSpPr>
        <p:grpSpPr>
          <a:xfrm>
            <a:off x="441508" y="1472727"/>
            <a:ext cx="11220556" cy="4886509"/>
            <a:chOff x="441508" y="1472727"/>
            <a:chExt cx="11220556" cy="4886509"/>
          </a:xfrm>
        </p:grpSpPr>
        <p:sp>
          <p:nvSpPr>
            <p:cNvPr id="5" name="圆角矩形 4"/>
            <p:cNvSpPr/>
            <p:nvPr/>
          </p:nvSpPr>
          <p:spPr>
            <a:xfrm>
              <a:off x="441508" y="1472727"/>
              <a:ext cx="11220556" cy="4886509"/>
            </a:xfrm>
            <a:prstGeom prst="round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00" dirty="0">
                <a:solidFill>
                  <a:schemeClr val="bg1"/>
                </a:solidFill>
                <a:latin typeface="+mn-ea"/>
              </a:endParaRPr>
            </a:p>
          </p:txBody>
        </p:sp>
        <p:sp>
          <p:nvSpPr>
            <p:cNvPr id="2" name="文本框 1"/>
            <p:cNvSpPr txBox="1"/>
            <p:nvPr/>
          </p:nvSpPr>
          <p:spPr>
            <a:xfrm>
              <a:off x="893617" y="1766454"/>
              <a:ext cx="9716873" cy="4413516"/>
            </a:xfrm>
            <a:prstGeom prst="rect">
              <a:avLst/>
            </a:prstGeom>
            <a:noFill/>
          </p:spPr>
          <p:txBody>
            <a:bodyPr wrap="square" rtlCol="0">
              <a:spAutoFit/>
            </a:bodyPr>
            <a:lstStyle/>
            <a:p>
              <a:pPr marL="342900" indent="-342900">
                <a:lnSpc>
                  <a:spcPct val="120000"/>
                </a:lnSpc>
                <a:buFont typeface="Wingdings" panose="05000000000000000000" pitchFamily="2" charset="2"/>
                <a:buChar char="l"/>
              </a:pPr>
              <a:r>
                <a:rPr lang="zh-CN" altLang="en-US" sz="2600" dirty="0">
                  <a:solidFill>
                    <a:schemeClr val="bg1"/>
                  </a:solidFill>
                  <a:latin typeface="+mn-ea"/>
                </a:rPr>
                <a:t>“</a:t>
              </a:r>
              <a:r>
                <a:rPr lang="en-US" altLang="zh-CN" sz="2600" dirty="0">
                  <a:solidFill>
                    <a:schemeClr val="bg1"/>
                  </a:solidFill>
                  <a:latin typeface="+mn-ea"/>
                </a:rPr>
                <a:t>open”: </a:t>
              </a:r>
              <a:r>
                <a:rPr lang="zh-CN" altLang="en-US" sz="2600" dirty="0">
                  <a:solidFill>
                    <a:schemeClr val="bg1"/>
                  </a:solidFill>
                  <a:latin typeface="+mn-ea"/>
                </a:rPr>
                <a:t>开放、公用的</a:t>
              </a:r>
              <a:endParaRPr lang="zh-CN" altLang="en-US"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用链路状态算法 </a:t>
              </a:r>
              <a:endParaRPr lang="zh-CN" altLang="en-US" sz="2600" dirty="0">
                <a:solidFill>
                  <a:schemeClr val="bg1"/>
                </a:solidFill>
                <a:latin typeface="+mn-ea"/>
              </a:endParaRPr>
            </a:p>
            <a:p>
              <a:pPr marL="800100" lvl="1" indent="-342900">
                <a:lnSpc>
                  <a:spcPct val="120000"/>
                </a:lnSpc>
                <a:buFont typeface="Arial" panose="020B0604020202090204" pitchFamily="34" charset="0"/>
                <a:buChar char="•"/>
              </a:pPr>
              <a:r>
                <a:rPr lang="zh-CN" altLang="en-US" sz="2600" dirty="0">
                  <a:solidFill>
                    <a:schemeClr val="bg1"/>
                  </a:solidFill>
                  <a:latin typeface="+mn-ea"/>
                </a:rPr>
                <a:t>分发</a:t>
              </a:r>
              <a:r>
                <a:rPr lang="en-US" altLang="zh-CN" sz="2600" dirty="0">
                  <a:solidFill>
                    <a:schemeClr val="bg1"/>
                  </a:solidFill>
                  <a:latin typeface="+mn-ea"/>
                </a:rPr>
                <a:t>LS </a:t>
              </a:r>
              <a:r>
                <a:rPr lang="zh-CN" altLang="en-US" sz="2600" dirty="0" smtClean="0">
                  <a:solidFill>
                    <a:schemeClr val="bg1"/>
                  </a:solidFill>
                  <a:latin typeface="+mn-ea"/>
                </a:rPr>
                <a:t>分组（通告）</a:t>
              </a:r>
              <a:endParaRPr lang="zh-CN" altLang="en-US" sz="2600" dirty="0">
                <a:solidFill>
                  <a:schemeClr val="bg1"/>
                </a:solidFill>
                <a:latin typeface="+mn-ea"/>
              </a:endParaRPr>
            </a:p>
            <a:p>
              <a:pPr marL="800100" lvl="1" indent="-342900">
                <a:lnSpc>
                  <a:spcPct val="120000"/>
                </a:lnSpc>
                <a:buFont typeface="Arial" panose="020B0604020202090204" pitchFamily="34" charset="0"/>
                <a:buChar char="•"/>
              </a:pPr>
              <a:r>
                <a:rPr lang="zh-CN" altLang="en-US" sz="2600" dirty="0" smtClean="0">
                  <a:solidFill>
                    <a:schemeClr val="bg1"/>
                  </a:solidFill>
                  <a:latin typeface="+mn-ea"/>
                </a:rPr>
                <a:t>每个路由器构造完整的网络（</a:t>
              </a:r>
              <a:r>
                <a:rPr lang="en-US" altLang="zh-CN" sz="2600" dirty="0" smtClean="0">
                  <a:solidFill>
                    <a:schemeClr val="bg1"/>
                  </a:solidFill>
                  <a:latin typeface="+mn-ea"/>
                </a:rPr>
                <a:t>AS</a:t>
              </a:r>
              <a:r>
                <a:rPr lang="zh-CN" altLang="en-US" sz="2600" dirty="0" smtClean="0">
                  <a:solidFill>
                    <a:schemeClr val="bg1"/>
                  </a:solidFill>
                  <a:latin typeface="+mn-ea"/>
                </a:rPr>
                <a:t>）拓扑</a:t>
              </a:r>
              <a:r>
                <a:rPr lang="zh-CN" altLang="en-US" sz="2600" dirty="0">
                  <a:solidFill>
                    <a:schemeClr val="bg1"/>
                  </a:solidFill>
                  <a:latin typeface="+mn-ea"/>
                </a:rPr>
                <a:t>图</a:t>
              </a:r>
              <a:endParaRPr lang="zh-CN" altLang="en-US" sz="2600" dirty="0">
                <a:solidFill>
                  <a:schemeClr val="bg1"/>
                </a:solidFill>
                <a:latin typeface="+mn-ea"/>
              </a:endParaRPr>
            </a:p>
            <a:p>
              <a:pPr marL="800100" lvl="1" indent="-342900">
                <a:lnSpc>
                  <a:spcPct val="120000"/>
                </a:lnSpc>
                <a:buFont typeface="Arial" panose="020B0604020202090204" pitchFamily="34" charset="0"/>
                <a:buChar char="•"/>
              </a:pPr>
              <a:r>
                <a:rPr lang="zh-CN" altLang="en-US" sz="2600" dirty="0" smtClean="0">
                  <a:solidFill>
                    <a:schemeClr val="bg1"/>
                  </a:solidFill>
                  <a:latin typeface="+mn-ea"/>
                </a:rPr>
                <a:t>路由器本地运行 </a:t>
              </a:r>
              <a:r>
                <a:rPr lang="en-US" altLang="zh-CN" sz="2600" dirty="0" err="1">
                  <a:solidFill>
                    <a:schemeClr val="bg1"/>
                  </a:solidFill>
                  <a:latin typeface="+mn-ea"/>
                </a:rPr>
                <a:t>Dijkstra</a:t>
              </a:r>
              <a:r>
                <a:rPr lang="zh-CN" altLang="en-US" sz="2600" dirty="0">
                  <a:solidFill>
                    <a:schemeClr val="bg1"/>
                  </a:solidFill>
                  <a:latin typeface="+mn-ea"/>
                </a:rPr>
                <a:t>算法</a:t>
              </a:r>
              <a:endParaRPr lang="zh-CN" altLang="en-US"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每个</a:t>
              </a:r>
              <a:r>
                <a:rPr lang="en-US" altLang="zh-CN" sz="2600" dirty="0">
                  <a:solidFill>
                    <a:schemeClr val="bg1"/>
                  </a:solidFill>
                  <a:latin typeface="+mn-ea"/>
                </a:rPr>
                <a:t>router</a:t>
              </a:r>
              <a:r>
                <a:rPr lang="zh-CN" altLang="en-US" sz="2600" dirty="0">
                  <a:solidFill>
                    <a:schemeClr val="bg1"/>
                  </a:solidFill>
                  <a:latin typeface="+mn-ea"/>
                </a:rPr>
                <a:t>都广播</a:t>
              </a:r>
              <a:r>
                <a:rPr lang="en-US" altLang="zh-CN" sz="2600" dirty="0">
                  <a:solidFill>
                    <a:schemeClr val="bg1"/>
                  </a:solidFill>
                  <a:latin typeface="+mn-ea"/>
                </a:rPr>
                <a:t>OSPF</a:t>
              </a:r>
              <a:r>
                <a:rPr lang="zh-CN" altLang="en-US" sz="2600" dirty="0">
                  <a:solidFill>
                    <a:schemeClr val="bg1"/>
                  </a:solidFill>
                  <a:latin typeface="+mn-ea"/>
                </a:rPr>
                <a:t>通告，</a:t>
              </a:r>
              <a:r>
                <a:rPr lang="en-US" altLang="zh-CN" sz="2600" dirty="0">
                  <a:solidFill>
                    <a:schemeClr val="bg1"/>
                  </a:solidFill>
                  <a:latin typeface="+mn-ea"/>
                </a:rPr>
                <a:t>OSPF</a:t>
              </a:r>
              <a:r>
                <a:rPr lang="zh-CN" altLang="en-US" sz="2600" dirty="0">
                  <a:solidFill>
                    <a:schemeClr val="bg1"/>
                  </a:solidFill>
                  <a:latin typeface="+mn-ea"/>
                </a:rPr>
                <a:t>通告里为每个邻居路由器设一个表项（记录每个邻居的链路特征和费用）。</a:t>
              </a:r>
              <a:endParaRPr lang="zh-CN" altLang="en-US"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通告会散布到 整个 自治系统 </a:t>
              </a:r>
              <a:r>
                <a:rPr lang="en-US" altLang="zh-CN" sz="2600" dirty="0">
                  <a:solidFill>
                    <a:schemeClr val="bg1"/>
                  </a:solidFill>
                  <a:latin typeface="+mn-ea"/>
                </a:rPr>
                <a:t>(</a:t>
              </a:r>
              <a:r>
                <a:rPr lang="zh-CN" altLang="en-US" sz="2600" dirty="0">
                  <a:solidFill>
                    <a:schemeClr val="bg1"/>
                  </a:solidFill>
                  <a:latin typeface="+mn-ea"/>
                </a:rPr>
                <a:t>通过洪泛法</a:t>
              </a:r>
              <a:r>
                <a:rPr lang="en-US" altLang="zh-CN" sz="2600" dirty="0">
                  <a:solidFill>
                    <a:schemeClr val="bg1"/>
                  </a:solidFill>
                  <a:latin typeface="+mn-ea"/>
                </a:rPr>
                <a:t>) </a:t>
              </a:r>
              <a:endParaRPr lang="en-US" altLang="zh-CN" sz="2600" dirty="0">
                <a:solidFill>
                  <a:schemeClr val="bg1"/>
                </a:solidFill>
                <a:latin typeface="+mn-ea"/>
              </a:endParaRPr>
            </a:p>
            <a:p>
              <a:pPr marL="800100" lvl="1" indent="-342900">
                <a:lnSpc>
                  <a:spcPct val="120000"/>
                </a:lnSpc>
                <a:buFont typeface="Arial" panose="020B0604020202090204" pitchFamily="34" charset="0"/>
                <a:buChar char="•"/>
              </a:pPr>
              <a:r>
                <a:rPr lang="en-US" altLang="zh-CN" sz="2600" dirty="0" smtClean="0">
                  <a:solidFill>
                    <a:schemeClr val="bg1"/>
                  </a:solidFill>
                  <a:latin typeface="+mn-ea"/>
                </a:rPr>
                <a:t>OSPF</a:t>
              </a:r>
              <a:r>
                <a:rPr lang="zh-CN" altLang="en-US" sz="2600" dirty="0" smtClean="0">
                  <a:solidFill>
                    <a:schemeClr val="bg1"/>
                  </a:solidFill>
                  <a:latin typeface="+mn-ea"/>
                </a:rPr>
                <a:t>报文直接封装到</a:t>
              </a:r>
              <a:r>
                <a:rPr lang="en-US" altLang="zh-CN" sz="2600" dirty="0" smtClean="0">
                  <a:solidFill>
                    <a:srgbClr val="FF0000"/>
                  </a:solidFill>
                  <a:latin typeface="+mn-ea"/>
                </a:rPr>
                <a:t>IP</a:t>
              </a:r>
              <a:r>
                <a:rPr lang="zh-CN" altLang="en-US" sz="2600" dirty="0" smtClean="0">
                  <a:solidFill>
                    <a:schemeClr val="bg1"/>
                  </a:solidFill>
                  <a:latin typeface="+mn-ea"/>
                </a:rPr>
                <a:t>数据报中 </a:t>
              </a:r>
              <a:r>
                <a:rPr lang="en-US" altLang="zh-CN" sz="2600" dirty="0">
                  <a:solidFill>
                    <a:schemeClr val="bg1"/>
                  </a:solidFill>
                  <a:latin typeface="+mn-ea"/>
                </a:rPr>
                <a:t>(</a:t>
              </a:r>
              <a:r>
                <a:rPr lang="zh-CN" altLang="en-US" sz="2600" dirty="0">
                  <a:solidFill>
                    <a:schemeClr val="bg1"/>
                  </a:solidFill>
                  <a:latin typeface="+mn-ea"/>
                </a:rPr>
                <a:t>不是 </a:t>
              </a:r>
              <a:r>
                <a:rPr lang="en-US" altLang="zh-CN" sz="2600" dirty="0">
                  <a:solidFill>
                    <a:schemeClr val="bg1"/>
                  </a:solidFill>
                  <a:latin typeface="+mn-ea"/>
                </a:rPr>
                <a:t>TCP </a:t>
              </a:r>
              <a:r>
                <a:rPr lang="zh-CN" altLang="en-US" sz="2600" dirty="0">
                  <a:solidFill>
                    <a:schemeClr val="bg1"/>
                  </a:solidFill>
                  <a:latin typeface="+mn-ea"/>
                </a:rPr>
                <a:t>或 </a:t>
              </a:r>
              <a:r>
                <a:rPr lang="en-US" altLang="zh-CN" sz="2600" dirty="0">
                  <a:solidFill>
                    <a:schemeClr val="bg1"/>
                  </a:solidFill>
                  <a:latin typeface="+mn-ea"/>
                </a:rPr>
                <a:t>UDP</a:t>
              </a:r>
              <a:r>
                <a:rPr lang="zh-CN" altLang="en-US" sz="2600" dirty="0">
                  <a:solidFill>
                    <a:schemeClr val="bg1"/>
                  </a:solidFill>
                  <a:latin typeface="+mn-ea"/>
                </a:rPr>
                <a:t>）</a:t>
              </a:r>
              <a:endParaRPr lang="zh-CN" altLang="en-US" sz="2600" dirty="0">
                <a:solidFill>
                  <a:schemeClr val="bg1"/>
                </a:solidFill>
                <a:latin typeface="+mn-ea"/>
              </a:endParaRPr>
            </a:p>
          </p:txBody>
        </p:sp>
      </p:grpSp>
    </p:spTree>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7507" name="Rectangle 2"/>
          <p:cNvSpPr>
            <a:spLocks noGrp="1" noChangeArrowheads="1"/>
          </p:cNvSpPr>
          <p:nvPr>
            <p:ph type="title" idx="4294967295"/>
          </p:nvPr>
        </p:nvSpPr>
        <p:spPr>
          <a:xfrm>
            <a:off x="1890713" y="455613"/>
            <a:ext cx="10301287" cy="1143000"/>
          </a:xfrm>
          <a:prstGeom prst="rect">
            <a:avLst/>
          </a:prstGeom>
          <a:noFill/>
        </p:spPr>
        <p:txBody>
          <a:bodyPr/>
          <a:lstStyle/>
          <a:p>
            <a:pPr eaLnBrk="1" hangingPunct="1"/>
            <a:r>
              <a:rPr lang="en-US" altLang="zh-CN" sz="4000" dirty="0"/>
              <a:t>OSPF (Open Shortest Path First)</a:t>
            </a:r>
            <a:endParaRPr lang="en-US" altLang="zh-CN" sz="4000" dirty="0"/>
          </a:p>
        </p:txBody>
      </p:sp>
      <p:grpSp>
        <p:nvGrpSpPr>
          <p:cNvPr id="3" name="组合 2"/>
          <p:cNvGrpSpPr/>
          <p:nvPr/>
        </p:nvGrpSpPr>
        <p:grpSpPr>
          <a:xfrm>
            <a:off x="578668" y="2242870"/>
            <a:ext cx="11220556" cy="4283660"/>
            <a:chOff x="441508" y="1472727"/>
            <a:chExt cx="11220556" cy="4886509"/>
          </a:xfrm>
          <a:solidFill>
            <a:srgbClr val="6666FF"/>
          </a:solidFill>
        </p:grpSpPr>
        <p:sp>
          <p:nvSpPr>
            <p:cNvPr id="5" name="圆角矩形 4"/>
            <p:cNvSpPr/>
            <p:nvPr/>
          </p:nvSpPr>
          <p:spPr>
            <a:xfrm>
              <a:off x="441508" y="1472727"/>
              <a:ext cx="11220556" cy="4886509"/>
            </a:xfrm>
            <a:prstGeom prst="round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zh-CN" altLang="en-US" sz="2600" dirty="0">
                <a:solidFill>
                  <a:schemeClr val="bg1"/>
                </a:solidFill>
                <a:latin typeface="+mn-ea"/>
              </a:endParaRPr>
            </a:p>
          </p:txBody>
        </p:sp>
        <p:sp>
          <p:nvSpPr>
            <p:cNvPr id="2" name="文本框 1"/>
            <p:cNvSpPr txBox="1"/>
            <p:nvPr/>
          </p:nvSpPr>
          <p:spPr>
            <a:xfrm>
              <a:off x="893618" y="1766454"/>
              <a:ext cx="10475422" cy="3939237"/>
            </a:xfrm>
            <a:prstGeom prst="rect">
              <a:avLst/>
            </a:prstGeom>
            <a:grpFill/>
          </p:spPr>
          <p:txBody>
            <a:bodyPr wrap="square" rtlCol="0">
              <a:spAutoFit/>
            </a:bodyPr>
            <a:lstStyle/>
            <a:p>
              <a:pPr marL="342900" indent="-342900">
                <a:lnSpc>
                  <a:spcPct val="120000"/>
                </a:lnSpc>
                <a:buFont typeface="Wingdings" panose="05000000000000000000" pitchFamily="2" charset="2"/>
                <a:buChar char="l"/>
              </a:pPr>
              <a:r>
                <a:rPr lang="zh-CN" altLang="en-US" sz="2600" dirty="0">
                  <a:solidFill>
                    <a:schemeClr val="bg1"/>
                  </a:solidFill>
                  <a:latin typeface="+mn-ea"/>
                </a:rPr>
                <a:t>安全</a:t>
              </a:r>
              <a:r>
                <a:rPr lang="en-US" altLang="zh-CN" sz="2600" dirty="0">
                  <a:solidFill>
                    <a:schemeClr val="bg1"/>
                  </a:solidFill>
                  <a:latin typeface="+mn-ea"/>
                </a:rPr>
                <a:t>: </a:t>
              </a:r>
              <a:r>
                <a:rPr lang="zh-CN" altLang="en-US" sz="2600" dirty="0">
                  <a:solidFill>
                    <a:schemeClr val="bg1"/>
                  </a:solidFill>
                  <a:latin typeface="+mn-ea"/>
                </a:rPr>
                <a:t>所有</a:t>
              </a:r>
              <a:r>
                <a:rPr lang="en-US" altLang="zh-CN" sz="2600" dirty="0">
                  <a:solidFill>
                    <a:schemeClr val="bg1"/>
                  </a:solidFill>
                  <a:latin typeface="+mn-ea"/>
                </a:rPr>
                <a:t>OSPF </a:t>
              </a:r>
              <a:r>
                <a:rPr lang="zh-CN" altLang="en-US" sz="2600" dirty="0">
                  <a:solidFill>
                    <a:schemeClr val="bg1"/>
                  </a:solidFill>
                  <a:latin typeface="+mn-ea"/>
                </a:rPr>
                <a:t>消息需要认证 </a:t>
              </a:r>
              <a:r>
                <a:rPr lang="en-US" altLang="zh-CN" sz="2600" dirty="0">
                  <a:solidFill>
                    <a:schemeClr val="bg1"/>
                  </a:solidFill>
                  <a:latin typeface="+mn-ea"/>
                </a:rPr>
                <a:t>(</a:t>
              </a:r>
              <a:r>
                <a:rPr lang="zh-CN" altLang="en-US" sz="2600" dirty="0">
                  <a:solidFill>
                    <a:schemeClr val="bg1"/>
                  </a:solidFill>
                  <a:latin typeface="+mn-ea"/>
                </a:rPr>
                <a:t>防止恶意入侵</a:t>
              </a:r>
              <a:r>
                <a:rPr lang="en-US" altLang="zh-CN" sz="2600" dirty="0">
                  <a:solidFill>
                    <a:schemeClr val="bg1"/>
                  </a:solidFill>
                  <a:latin typeface="+mn-ea"/>
                </a:rPr>
                <a:t>) </a:t>
              </a:r>
              <a:endParaRPr lang="en-US" altLang="zh-CN"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允许</a:t>
              </a:r>
              <a:r>
                <a:rPr lang="zh-CN" altLang="en-US" sz="2600" dirty="0">
                  <a:solidFill>
                    <a:srgbClr val="FF0000"/>
                  </a:solidFill>
                  <a:latin typeface="+mn-ea"/>
                </a:rPr>
                <a:t>多个</a:t>
              </a:r>
              <a:r>
                <a:rPr lang="zh-CN" altLang="en-US" sz="2600" dirty="0">
                  <a:solidFill>
                    <a:schemeClr val="bg1"/>
                  </a:solidFill>
                  <a:latin typeface="+mn-ea"/>
                </a:rPr>
                <a:t>相同开销的</a:t>
              </a:r>
              <a:r>
                <a:rPr lang="zh-CN" altLang="en-US" sz="2600" dirty="0">
                  <a:solidFill>
                    <a:srgbClr val="FF0000"/>
                  </a:solidFill>
                  <a:latin typeface="+mn-ea"/>
                </a:rPr>
                <a:t>路径</a:t>
              </a:r>
              <a:r>
                <a:rPr lang="zh-CN" altLang="en-US" sz="2600" dirty="0">
                  <a:solidFill>
                    <a:schemeClr val="bg1"/>
                  </a:solidFill>
                  <a:latin typeface="+mn-ea"/>
                </a:rPr>
                <a:t> </a:t>
              </a:r>
              <a:r>
                <a:rPr lang="en-US" altLang="zh-CN" sz="2600" dirty="0">
                  <a:solidFill>
                    <a:schemeClr val="bg1"/>
                  </a:solidFill>
                  <a:latin typeface="+mn-ea"/>
                </a:rPr>
                <a:t>(</a:t>
              </a:r>
              <a:r>
                <a:rPr lang="zh-CN" altLang="en-US" sz="2600" dirty="0">
                  <a:solidFill>
                    <a:schemeClr val="bg1"/>
                  </a:solidFill>
                  <a:latin typeface="+mn-ea"/>
                </a:rPr>
                <a:t>在 </a:t>
              </a:r>
              <a:r>
                <a:rPr lang="en-US" altLang="zh-CN" sz="2600" dirty="0">
                  <a:solidFill>
                    <a:schemeClr val="bg1"/>
                  </a:solidFill>
                  <a:latin typeface="+mn-ea"/>
                </a:rPr>
                <a:t>RIP</a:t>
              </a:r>
              <a:r>
                <a:rPr lang="zh-CN" altLang="en-US" sz="2600" dirty="0">
                  <a:solidFill>
                    <a:schemeClr val="bg1"/>
                  </a:solidFill>
                  <a:latin typeface="+mn-ea"/>
                </a:rPr>
                <a:t>中只有一条路径</a:t>
              </a:r>
              <a:r>
                <a:rPr lang="en-US" altLang="zh-CN" sz="2600" dirty="0">
                  <a:solidFill>
                    <a:schemeClr val="bg1"/>
                  </a:solidFill>
                  <a:latin typeface="+mn-ea"/>
                </a:rPr>
                <a:t>)</a:t>
              </a:r>
              <a:endParaRPr lang="en-US" altLang="zh-CN"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对于每个链路</a:t>
              </a:r>
              <a:r>
                <a:rPr lang="en-US" altLang="zh-CN" sz="2600" dirty="0">
                  <a:solidFill>
                    <a:schemeClr val="bg1"/>
                  </a:solidFill>
                  <a:latin typeface="+mn-ea"/>
                </a:rPr>
                <a:t>, </a:t>
              </a:r>
              <a:r>
                <a:rPr lang="zh-CN" altLang="en-US" sz="2600" dirty="0">
                  <a:solidFill>
                    <a:schemeClr val="bg1"/>
                  </a:solidFill>
                  <a:latin typeface="+mn-ea"/>
                </a:rPr>
                <a:t>有多个消费尺度用于不同的服务类型</a:t>
              </a:r>
              <a:r>
                <a:rPr lang="en-US" altLang="zh-CN" sz="2600" dirty="0">
                  <a:solidFill>
                    <a:schemeClr val="bg1"/>
                  </a:solidFill>
                  <a:latin typeface="+mn-ea"/>
                </a:rPr>
                <a:t>TOS (</a:t>
              </a:r>
              <a:r>
                <a:rPr lang="zh-CN" altLang="en-US" sz="2600" dirty="0" smtClean="0">
                  <a:solidFill>
                    <a:schemeClr val="bg1"/>
                  </a:solidFill>
                  <a:latin typeface="+mn-ea"/>
                </a:rPr>
                <a:t>例如在</a:t>
              </a:r>
              <a:r>
                <a:rPr lang="zh-CN" altLang="en-US" sz="2600" dirty="0">
                  <a:solidFill>
                    <a:schemeClr val="bg1"/>
                  </a:solidFill>
                  <a:latin typeface="+mn-ea"/>
                </a:rPr>
                <a:t>尽力转发时卫星链路代价设置为 “低” ，而对实时应用设置为高</a:t>
              </a:r>
              <a:r>
                <a:rPr lang="en-US" altLang="zh-CN" sz="2600" dirty="0">
                  <a:solidFill>
                    <a:schemeClr val="bg1"/>
                  </a:solidFill>
                  <a:latin typeface="+mn-ea"/>
                </a:rPr>
                <a:t>)</a:t>
              </a:r>
              <a:endParaRPr lang="en-US" altLang="zh-CN" sz="2600" dirty="0">
                <a:solidFill>
                  <a:schemeClr val="bg1"/>
                </a:solidFill>
                <a:latin typeface="+mn-ea"/>
              </a:endParaRPr>
            </a:p>
            <a:p>
              <a:pPr marL="342900" indent="-342900">
                <a:lnSpc>
                  <a:spcPct val="120000"/>
                </a:lnSpc>
                <a:buFont typeface="Wingdings" panose="05000000000000000000" pitchFamily="2" charset="2"/>
                <a:buChar char="l"/>
              </a:pPr>
              <a:r>
                <a:rPr lang="zh-CN" altLang="en-US" sz="2600" dirty="0">
                  <a:solidFill>
                    <a:schemeClr val="bg1"/>
                  </a:solidFill>
                  <a:latin typeface="+mn-ea"/>
                </a:rPr>
                <a:t>单播和多播综合支持</a:t>
              </a:r>
              <a:r>
                <a:rPr lang="en-US" altLang="zh-CN" sz="2600" dirty="0">
                  <a:solidFill>
                    <a:schemeClr val="bg1"/>
                  </a:solidFill>
                  <a:latin typeface="+mn-ea"/>
                </a:rPr>
                <a:t>: </a:t>
              </a:r>
              <a:endParaRPr lang="en-US" altLang="zh-CN" sz="2600" dirty="0">
                <a:solidFill>
                  <a:schemeClr val="bg1"/>
                </a:solidFill>
                <a:latin typeface="+mn-ea"/>
              </a:endParaRPr>
            </a:p>
            <a:p>
              <a:pPr marL="914400" lvl="1" indent="-457200">
                <a:lnSpc>
                  <a:spcPct val="120000"/>
                </a:lnSpc>
                <a:buFont typeface="Arial" panose="020B0604020202090204" pitchFamily="34" charset="0"/>
                <a:buChar char="•"/>
              </a:pPr>
              <a:r>
                <a:rPr lang="zh-CN" altLang="en-US" sz="2600" dirty="0">
                  <a:solidFill>
                    <a:schemeClr val="bg1"/>
                  </a:solidFill>
                  <a:latin typeface="+mn-ea"/>
                </a:rPr>
                <a:t>多播 </a:t>
              </a:r>
              <a:r>
                <a:rPr lang="en-US" altLang="zh-CN" sz="2600" dirty="0">
                  <a:solidFill>
                    <a:schemeClr val="bg1"/>
                  </a:solidFill>
                  <a:latin typeface="+mn-ea"/>
                </a:rPr>
                <a:t>OSPF (MOSPF) </a:t>
              </a:r>
              <a:r>
                <a:rPr lang="zh-CN" altLang="en-US" sz="2600" dirty="0">
                  <a:solidFill>
                    <a:schemeClr val="bg1"/>
                  </a:solidFill>
                  <a:latin typeface="+mn-ea"/>
                </a:rPr>
                <a:t>使用和 </a:t>
              </a:r>
              <a:r>
                <a:rPr lang="en-US" altLang="zh-CN" sz="2600" dirty="0">
                  <a:solidFill>
                    <a:schemeClr val="bg1"/>
                  </a:solidFill>
                  <a:latin typeface="+mn-ea"/>
                </a:rPr>
                <a:t>OSPF</a:t>
              </a:r>
              <a:r>
                <a:rPr lang="zh-CN" altLang="en-US" sz="2600" dirty="0">
                  <a:solidFill>
                    <a:schemeClr val="bg1"/>
                  </a:solidFill>
                  <a:latin typeface="+mn-ea"/>
                </a:rPr>
                <a:t>同样的链路数据库</a:t>
              </a:r>
              <a:endParaRPr lang="zh-CN" altLang="en-US" sz="2600" dirty="0">
                <a:solidFill>
                  <a:schemeClr val="bg1"/>
                </a:solidFill>
                <a:latin typeface="+mn-ea"/>
              </a:endParaRPr>
            </a:p>
            <a:p>
              <a:pPr marL="342900" indent="-342900">
                <a:lnSpc>
                  <a:spcPct val="120000"/>
                </a:lnSpc>
                <a:buFont typeface="Wingdings" panose="05000000000000000000" pitchFamily="2" charset="2"/>
                <a:buChar char="l"/>
              </a:pPr>
              <a:r>
                <a:rPr lang="en-US" altLang="zh-CN" sz="2600" dirty="0" smtClean="0">
                  <a:solidFill>
                    <a:schemeClr val="bg1"/>
                  </a:solidFill>
                  <a:latin typeface="+mn-ea"/>
                </a:rPr>
                <a:t>OSPF</a:t>
              </a:r>
              <a:r>
                <a:rPr lang="zh-CN" altLang="en-US" sz="2600" dirty="0" smtClean="0">
                  <a:solidFill>
                    <a:schemeClr val="bg1"/>
                  </a:solidFill>
                  <a:latin typeface="+mn-ea"/>
                </a:rPr>
                <a:t>支持对大规模</a:t>
              </a:r>
              <a:r>
                <a:rPr lang="en-US" altLang="zh-CN" sz="2600" dirty="0" smtClean="0">
                  <a:solidFill>
                    <a:schemeClr val="bg1"/>
                  </a:solidFill>
                  <a:latin typeface="+mn-ea"/>
                </a:rPr>
                <a:t>AS</a:t>
              </a:r>
              <a:r>
                <a:rPr lang="zh-CN" altLang="en-US" sz="2600" dirty="0" smtClean="0">
                  <a:solidFill>
                    <a:schemeClr val="bg1"/>
                  </a:solidFill>
                  <a:latin typeface="+mn-ea"/>
                </a:rPr>
                <a:t>分层</a:t>
              </a:r>
              <a:endParaRPr lang="en-US" altLang="zh-CN" sz="2600" dirty="0">
                <a:solidFill>
                  <a:schemeClr val="bg1"/>
                </a:solidFill>
                <a:latin typeface="+mn-ea"/>
              </a:endParaRPr>
            </a:p>
          </p:txBody>
        </p:sp>
      </p:grpSp>
      <p:sp>
        <p:nvSpPr>
          <p:cNvPr id="7" name="圆角矩形 6"/>
          <p:cNvSpPr/>
          <p:nvPr/>
        </p:nvSpPr>
        <p:spPr>
          <a:xfrm>
            <a:off x="578668" y="1388308"/>
            <a:ext cx="6039302" cy="607667"/>
          </a:xfrm>
          <a:prstGeom prst="roundRect">
            <a:avLst/>
          </a:prstGeom>
          <a:gradFill flip="none" rotWithShape="1">
            <a:gsLst>
              <a:gs pos="100000">
                <a:schemeClr val="bg1"/>
              </a:gs>
              <a:gs pos="5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altLang="zh-CN" sz="2800" dirty="0">
                <a:solidFill>
                  <a:schemeClr val="bg1"/>
                </a:solidFill>
                <a:latin typeface="+mn-ea"/>
              </a:rPr>
              <a:t>OSPF </a:t>
            </a:r>
            <a:r>
              <a:rPr lang="zh-CN" altLang="en-US" sz="2800" dirty="0">
                <a:solidFill>
                  <a:schemeClr val="bg1"/>
                </a:solidFill>
                <a:latin typeface="+mn-ea"/>
              </a:rPr>
              <a:t>优点 </a:t>
            </a:r>
            <a:r>
              <a:rPr lang="en-US" altLang="zh-CN" sz="2800" dirty="0">
                <a:solidFill>
                  <a:schemeClr val="bg1"/>
                </a:solidFill>
                <a:latin typeface="+mn-ea"/>
              </a:rPr>
              <a:t>(RIP</a:t>
            </a:r>
            <a:r>
              <a:rPr lang="zh-CN" altLang="en-US" sz="2800" dirty="0">
                <a:solidFill>
                  <a:schemeClr val="bg1"/>
                </a:solidFill>
                <a:latin typeface="+mn-ea"/>
              </a:rPr>
              <a:t>所没有的</a:t>
            </a:r>
            <a:r>
              <a:rPr lang="en-US" altLang="zh-CN" sz="2800" dirty="0">
                <a:solidFill>
                  <a:schemeClr val="bg1"/>
                </a:solidFill>
                <a:latin typeface="+mn-ea"/>
              </a:rPr>
              <a:t>)</a:t>
            </a:r>
            <a:endParaRPr lang="en-US" altLang="zh-CN" sz="2800" dirty="0">
              <a:solidFill>
                <a:schemeClr val="bg1"/>
              </a:solidFill>
              <a:latin typeface="+mn-ea"/>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txBox="1"/>
          <p:nvPr/>
        </p:nvSpPr>
        <p:spPr>
          <a:xfrm>
            <a:off x="611560" y="175643"/>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dirty="0">
                <a:solidFill>
                  <a:schemeClr val="tx1">
                    <a:lumMod val="65000"/>
                    <a:lumOff val="35000"/>
                  </a:schemeClr>
                </a:solidFill>
                <a:latin typeface="+mn-lt"/>
                <a:ea typeface="+mn-ea"/>
                <a:cs typeface="+mn-ea"/>
                <a:sym typeface="+mn-lt"/>
              </a:rPr>
              <a:t>学习目的</a:t>
            </a:r>
            <a:endParaRPr lang="zh-CN" altLang="en-US" sz="1800" dirty="0">
              <a:solidFill>
                <a:schemeClr val="tx1">
                  <a:lumMod val="65000"/>
                  <a:lumOff val="35000"/>
                </a:schemeClr>
              </a:solidFill>
              <a:latin typeface="+mn-lt"/>
              <a:ea typeface="+mn-ea"/>
              <a:cs typeface="+mn-ea"/>
              <a:sym typeface="+mn-lt"/>
            </a:endParaRPr>
          </a:p>
        </p:txBody>
      </p:sp>
      <p:sp>
        <p:nvSpPr>
          <p:cNvPr id="2" name="矩形 1"/>
          <p:cNvSpPr/>
          <p:nvPr/>
        </p:nvSpPr>
        <p:spPr>
          <a:xfrm>
            <a:off x="0" y="706101"/>
            <a:ext cx="11418277" cy="3416320"/>
          </a:xfrm>
          <a:prstGeom prst="rect">
            <a:avLst/>
          </a:prstGeom>
        </p:spPr>
        <p:txBody>
          <a:bodyPr wrap="square">
            <a:spAutoFit/>
          </a:bodyPr>
          <a:lstStyle/>
          <a:p>
            <a:r>
              <a:rPr lang="en-US" altLang="zh-CN" sz="2400" dirty="0" smtClean="0">
                <a:latin typeface="+mn-ea"/>
              </a:rPr>
              <a:t>15</a:t>
            </a:r>
            <a:r>
              <a:rPr lang="zh-CN" altLang="en-US" sz="2400" dirty="0" smtClean="0">
                <a:latin typeface="+mn-ea"/>
              </a:rPr>
              <a:t>、</a:t>
            </a:r>
            <a:r>
              <a:rPr lang="zh-CN" altLang="en-US" sz="2400" b="1" dirty="0"/>
              <a:t>分组丢失</a:t>
            </a:r>
            <a:endParaRPr lang="zh-CN" altLang="en-US" sz="2400" b="1" dirty="0"/>
          </a:p>
          <a:p>
            <a:r>
              <a:rPr lang="zh-CN" altLang="en-US" sz="2400" dirty="0" smtClean="0">
                <a:latin typeface="+mn-ea"/>
              </a:rPr>
              <a:t>（</a:t>
            </a:r>
            <a:r>
              <a:rPr lang="en-US" altLang="zh-CN" sz="2400" dirty="0" smtClean="0">
                <a:latin typeface="+mn-ea"/>
              </a:rPr>
              <a:t>1</a:t>
            </a:r>
            <a:r>
              <a:rPr lang="zh-CN" altLang="en-US" sz="2400" dirty="0" smtClean="0">
                <a:latin typeface="+mn-ea"/>
              </a:rPr>
              <a:t>）</a:t>
            </a:r>
            <a:r>
              <a:rPr lang="zh-CN" altLang="en-US" sz="2400" kern="0" dirty="0">
                <a:latin typeface="+mn-ea"/>
                <a:cs typeface="微软雅黑" panose="020B0503020204020204" pitchFamily="34" charset="-122"/>
              </a:rPr>
              <a:t>路由器输入链路和输出链路的缓冲区容量</a:t>
            </a:r>
            <a:r>
              <a:rPr lang="zh-CN" altLang="en-US" sz="2400" kern="0" dirty="0" smtClean="0">
                <a:latin typeface="+mn-ea"/>
                <a:cs typeface="微软雅黑" panose="020B0503020204020204" pitchFamily="34" charset="-122"/>
              </a:rPr>
              <a:t>有限</a:t>
            </a:r>
            <a:endParaRPr lang="en-US" altLang="zh-CN" sz="2400" kern="0" dirty="0" smtClean="0">
              <a:latin typeface="+mn-ea"/>
              <a:cs typeface="微软雅黑" panose="020B0503020204020204" pitchFamily="34" charset="-122"/>
            </a:endParaRPr>
          </a:p>
          <a:p>
            <a:r>
              <a:rPr lang="zh-CN" altLang="en-US" sz="2400" kern="0" dirty="0" smtClean="0">
                <a:latin typeface="+mn-ea"/>
                <a:cs typeface="微软雅黑" panose="020B0503020204020204" pitchFamily="34" charset="-122"/>
              </a:rPr>
              <a:t>（</a:t>
            </a:r>
            <a:r>
              <a:rPr lang="en-US" altLang="zh-CN" sz="2400" kern="0" dirty="0" smtClean="0">
                <a:latin typeface="+mn-ea"/>
                <a:cs typeface="微软雅黑" panose="020B0503020204020204" pitchFamily="34" charset="-122"/>
              </a:rPr>
              <a:t>2</a:t>
            </a:r>
            <a:r>
              <a:rPr lang="zh-CN" altLang="en-US" sz="2400" kern="0" dirty="0" smtClean="0">
                <a:latin typeface="+mn-ea"/>
                <a:cs typeface="微软雅黑" panose="020B0503020204020204" pitchFamily="34" charset="-122"/>
              </a:rPr>
              <a:t>）</a:t>
            </a:r>
            <a:r>
              <a:rPr lang="zh-CN" altLang="en-US" sz="2400" kern="0" dirty="0">
                <a:latin typeface="+mn-ea"/>
                <a:cs typeface="微软雅黑" panose="020B0503020204020204" pitchFamily="34" charset="-122"/>
              </a:rPr>
              <a:t>当分组到达路由器</a:t>
            </a:r>
            <a:r>
              <a:rPr lang="zh-CN" altLang="en-US" sz="2400" b="1" kern="0" dirty="0">
                <a:latin typeface="+mn-ea"/>
                <a:cs typeface="微软雅黑" panose="020B0503020204020204" pitchFamily="34" charset="-122"/>
              </a:rPr>
              <a:t>输入链路</a:t>
            </a:r>
            <a:r>
              <a:rPr lang="zh-CN" altLang="en-US" sz="2400" kern="0" dirty="0">
                <a:latin typeface="+mn-ea"/>
                <a:cs typeface="微软雅黑" panose="020B0503020204020204" pitchFamily="34" charset="-122"/>
              </a:rPr>
              <a:t>发现缓冲区已满，则路由器只好丢弃</a:t>
            </a:r>
            <a:r>
              <a:rPr lang="zh-CN" altLang="en-US" sz="2400" kern="0" dirty="0" smtClean="0">
                <a:latin typeface="+mn-ea"/>
                <a:cs typeface="微软雅黑" panose="020B0503020204020204" pitchFamily="34" charset="-122"/>
              </a:rPr>
              <a:t>分组</a:t>
            </a:r>
            <a:endParaRPr lang="en-US" altLang="zh-CN" sz="2400" kern="0" dirty="0" smtClean="0">
              <a:latin typeface="+mn-ea"/>
              <a:cs typeface="微软雅黑" panose="020B0503020204020204" pitchFamily="34" charset="-122"/>
            </a:endParaRPr>
          </a:p>
          <a:p>
            <a:r>
              <a:rPr lang="zh-CN" altLang="en-US" sz="2400" kern="0" dirty="0" smtClean="0">
                <a:latin typeface="+mn-ea"/>
              </a:rPr>
              <a:t>（</a:t>
            </a:r>
            <a:r>
              <a:rPr lang="en-US" altLang="zh-CN" sz="2400" kern="0" dirty="0" smtClean="0">
                <a:latin typeface="+mn-ea"/>
              </a:rPr>
              <a:t>3</a:t>
            </a:r>
            <a:r>
              <a:rPr lang="zh-CN" altLang="en-US" sz="2400" kern="0" dirty="0" smtClean="0">
                <a:latin typeface="+mn-ea"/>
              </a:rPr>
              <a:t>）</a:t>
            </a:r>
            <a:r>
              <a:rPr lang="zh-CN" altLang="en-US" sz="2400" kern="0" dirty="0">
                <a:latin typeface="+mn-ea"/>
                <a:cs typeface="微软雅黑" panose="020B0503020204020204" pitchFamily="34" charset="-122"/>
              </a:rPr>
              <a:t>当分组在路由器内部要转发到输出链路时，发现</a:t>
            </a:r>
            <a:r>
              <a:rPr lang="zh-CN" altLang="en-US" sz="2400" b="1" kern="0" dirty="0">
                <a:latin typeface="+mn-ea"/>
                <a:cs typeface="微软雅黑" panose="020B0503020204020204" pitchFamily="34" charset="-122"/>
              </a:rPr>
              <a:t>输出缓冲区</a:t>
            </a:r>
            <a:r>
              <a:rPr lang="zh-CN" altLang="en-US" sz="2400" kern="0" dirty="0">
                <a:latin typeface="+mn-ea"/>
                <a:cs typeface="微软雅黑" panose="020B0503020204020204" pitchFamily="34" charset="-122"/>
              </a:rPr>
              <a:t>队列已满，路由器只好丢弃分组</a:t>
            </a:r>
            <a:endParaRPr lang="zh-CN" altLang="en-US" sz="2400" kern="0" dirty="0">
              <a:latin typeface="+mn-ea"/>
              <a:cs typeface="微软雅黑" panose="020B0503020204020204" pitchFamily="34" charset="-122"/>
            </a:endParaRPr>
          </a:p>
          <a:p>
            <a:endParaRPr lang="en-US" altLang="zh-CN" sz="2400" dirty="0" smtClean="0">
              <a:latin typeface="+mn-ea"/>
            </a:endParaRPr>
          </a:p>
          <a:p>
            <a:r>
              <a:rPr lang="en-US" altLang="zh-CN" sz="2400" dirty="0" smtClean="0">
                <a:latin typeface="+mn-ea"/>
              </a:rPr>
              <a:t>16</a:t>
            </a:r>
            <a:r>
              <a:rPr lang="zh-CN" altLang="en-US" sz="2400" dirty="0" smtClean="0">
                <a:latin typeface="+mn-ea"/>
              </a:rPr>
              <a:t>、</a:t>
            </a:r>
            <a:r>
              <a:rPr lang="zh-CN" altLang="en-US" sz="2400" b="1" kern="0" dirty="0" smtClean="0">
                <a:latin typeface="+mn-ea"/>
                <a:cs typeface="微软雅黑" panose="020B0503020204020204" pitchFamily="34" charset="-122"/>
              </a:rPr>
              <a:t>吞吐量</a:t>
            </a:r>
            <a:endParaRPr lang="en-US" altLang="zh-CN" sz="2400" b="1" kern="0" dirty="0" smtClean="0">
              <a:latin typeface="+mn-ea"/>
              <a:cs typeface="微软雅黑" panose="020B0503020204020204" pitchFamily="34" charset="-122"/>
            </a:endParaRPr>
          </a:p>
          <a:p>
            <a:r>
              <a:rPr lang="zh-CN" altLang="en-US" sz="2400" dirty="0">
                <a:latin typeface="+mn-ea"/>
                <a:cs typeface="微软雅黑" panose="020B0503020204020204" pitchFamily="34" charset="-122"/>
              </a:rPr>
              <a:t>接收端接收到数据的比特速率 </a:t>
            </a:r>
            <a:r>
              <a:rPr lang="en-US" altLang="zh-CN" sz="2400" dirty="0">
                <a:latin typeface="+mn-ea"/>
                <a:cs typeface="微软雅黑" panose="020B0503020204020204" pitchFamily="34" charset="-122"/>
              </a:rPr>
              <a:t>(bps )</a:t>
            </a:r>
            <a:endParaRPr lang="en-US" altLang="zh-CN" sz="2400" dirty="0">
              <a:latin typeface="+mn-ea"/>
              <a:cs typeface="微软雅黑" panose="020B0503020204020204" pitchFamily="34" charset="-122"/>
            </a:endParaRPr>
          </a:p>
          <a:p>
            <a:endParaRPr lang="zh-CN" altLang="en-US" sz="2400" dirty="0">
              <a:latin typeface="+mn-ea"/>
            </a:endParaRPr>
          </a:p>
        </p:txBody>
      </p:sp>
      <p:sp>
        <p:nvSpPr>
          <p:cNvPr id="4" name="矩形 3"/>
          <p:cNvSpPr/>
          <p:nvPr/>
        </p:nvSpPr>
        <p:spPr>
          <a:xfrm>
            <a:off x="11098283" y="521435"/>
            <a:ext cx="822661" cy="369332"/>
          </a:xfrm>
          <a:prstGeom prst="rect">
            <a:avLst/>
          </a:prstGeom>
        </p:spPr>
        <p:txBody>
          <a:bodyPr wrap="none">
            <a:spAutoFit/>
          </a:bodyPr>
          <a:lstStyle/>
          <a:p>
            <a:r>
              <a:rPr lang="en-US" altLang="zh-CN" dirty="0" smtClean="0">
                <a:latin typeface="+mn-ea"/>
              </a:rPr>
              <a:t>03/09</a:t>
            </a:r>
            <a:endParaRPr lang="zh-CN" altLang="en-US" dirty="0"/>
          </a:p>
        </p:txBody>
      </p:sp>
    </p:spTree>
  </p:cSld>
  <p:clrMapOvr>
    <a:masterClrMapping/>
  </p:clrMapOvr>
  <p:transition spd="slow">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8"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0-#ppt_w/2"/>
                                          </p:val>
                                        </p:tav>
                                        <p:tav tm="100000">
                                          <p:val>
                                            <p:strVal val="#ppt_x"/>
                                          </p:val>
                                        </p:tav>
                                      </p:tavLst>
                                    </p:anim>
                                    <p:anim calcmode="lin" valueType="num">
                                      <p:cBhvr additive="base">
                                        <p:cTn id="8" dur="500" fill="hold"/>
                                        <p:tgtEl>
                                          <p:spTgt spid="5"/>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idx="4294967295"/>
          </p:nvPr>
        </p:nvSpPr>
        <p:spPr>
          <a:xfrm>
            <a:off x="768495" y="347231"/>
            <a:ext cx="10301287" cy="1143000"/>
          </a:xfrm>
          <a:prstGeom prst="rect">
            <a:avLst/>
          </a:prstGeom>
          <a:noFill/>
        </p:spPr>
        <p:txBody>
          <a:bodyPr/>
          <a:lstStyle/>
          <a:p>
            <a:pPr algn="ctr" eaLnBrk="1" hangingPunct="1">
              <a:lnSpc>
                <a:spcPct val="130000"/>
              </a:lnSpc>
              <a:spcBef>
                <a:spcPts val="0"/>
              </a:spcBef>
            </a:pPr>
            <a:r>
              <a:rPr lang="en-US" altLang="zh-CN" sz="4000" dirty="0"/>
              <a:t>Internet </a:t>
            </a:r>
            <a:r>
              <a:rPr lang="zh-CN" altLang="en-US" sz="4000" dirty="0"/>
              <a:t>域间选路</a:t>
            </a:r>
            <a:r>
              <a:rPr lang="en-US" altLang="zh-CN" sz="4000" dirty="0"/>
              <a:t>: BGP</a:t>
            </a:r>
            <a:endParaRPr lang="en-US" altLang="zh-CN" sz="4000" dirty="0"/>
          </a:p>
        </p:txBody>
      </p:sp>
      <p:grpSp>
        <p:nvGrpSpPr>
          <p:cNvPr id="5" name="组合 4"/>
          <p:cNvGrpSpPr/>
          <p:nvPr/>
        </p:nvGrpSpPr>
        <p:grpSpPr>
          <a:xfrm>
            <a:off x="1172273" y="1519238"/>
            <a:ext cx="10049909" cy="4686300"/>
            <a:chOff x="951646" y="1648481"/>
            <a:chExt cx="4333875" cy="4686300"/>
          </a:xfrm>
          <a:noFill/>
        </p:grpSpPr>
        <p:sp>
          <p:nvSpPr>
            <p:cNvPr id="6" name="圆角矩形 5"/>
            <p:cNvSpPr/>
            <p:nvPr/>
          </p:nvSpPr>
          <p:spPr>
            <a:xfrm>
              <a:off x="951646" y="1648481"/>
              <a:ext cx="4333875" cy="4686300"/>
            </a:xfrm>
            <a:prstGeom prst="roundRect">
              <a:avLst/>
            </a:prstGeom>
            <a:grp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lnSpc>
                  <a:spcPct val="130000"/>
                </a:lnSpc>
              </a:pPr>
              <a:endParaRPr lang="zh-CN" altLang="en-US" sz="2600">
                <a:latin typeface="+mn-ea"/>
                <a:cs typeface="+mn-ea"/>
                <a:sym typeface="+mn-lt"/>
              </a:endParaRPr>
            </a:p>
          </p:txBody>
        </p:sp>
        <p:sp>
          <p:nvSpPr>
            <p:cNvPr id="7" name="Rectangle 3"/>
            <p:cNvSpPr>
              <a:spLocks noChangeArrowheads="1"/>
            </p:cNvSpPr>
            <p:nvPr/>
          </p:nvSpPr>
          <p:spPr bwMode="auto">
            <a:xfrm>
              <a:off x="951646" y="2010431"/>
              <a:ext cx="4268155" cy="2085975"/>
            </a:xfrm>
            <a:prstGeom prst="rect">
              <a:avLst/>
            </a:prstGeom>
            <a:grpFill/>
            <a:ln w="38100">
              <a:noFill/>
              <a:miter lim="800000"/>
            </a:ln>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30000"/>
                </a:lnSpc>
                <a:spcBef>
                  <a:spcPts val="0"/>
                </a:spcBef>
                <a:buSzPct val="85000"/>
                <a:buFont typeface="Wingdings" panose="05000000000000000000" pitchFamily="2" charset="2"/>
                <a:buChar char="l"/>
              </a:pPr>
              <a:r>
                <a:rPr lang="en-US" altLang="zh-CN" sz="2600" dirty="0">
                  <a:latin typeface="+mn-ea"/>
                  <a:ea typeface="+mn-ea"/>
                  <a:cs typeface="+mn-ea"/>
                  <a:sym typeface="+mn-lt"/>
                </a:rPr>
                <a:t>BGP (Border Gateway Protocol)</a:t>
              </a:r>
              <a:r>
                <a:rPr lang="zh-CN" altLang="en-US" sz="2600" dirty="0">
                  <a:latin typeface="+mn-ea"/>
                  <a:ea typeface="+mn-ea"/>
                  <a:cs typeface="+mn-ea"/>
                  <a:sym typeface="+mn-lt"/>
                </a:rPr>
                <a:t>：事实上的</a:t>
              </a:r>
              <a:r>
                <a:rPr lang="zh-CN" altLang="en-US" sz="2600" dirty="0" smtClean="0">
                  <a:latin typeface="+mn-ea"/>
                  <a:ea typeface="+mn-ea"/>
                  <a:cs typeface="+mn-ea"/>
                  <a:sym typeface="+mn-lt"/>
                </a:rPr>
                <a:t>标准域间路由协议</a:t>
              </a:r>
              <a:endParaRPr lang="en-US" altLang="zh-CN" sz="2600" dirty="0" smtClean="0">
                <a:latin typeface="+mn-ea"/>
                <a:ea typeface="+mn-ea"/>
                <a:cs typeface="+mn-ea"/>
                <a:sym typeface="+mn-lt"/>
              </a:endParaRPr>
            </a:p>
            <a:p>
              <a:pPr lvl="1"/>
              <a:r>
                <a:rPr lang="zh-CN" altLang="en-US" sz="2000" dirty="0" smtClean="0">
                  <a:latin typeface="+mn-ea"/>
                  <a:ea typeface="+mn-ea"/>
                </a:rPr>
                <a:t>将</a:t>
              </a:r>
              <a:r>
                <a:rPr lang="en-US" altLang="zh-CN" sz="2000" dirty="0">
                  <a:latin typeface="+mn-ea"/>
                  <a:ea typeface="+mn-ea"/>
                </a:rPr>
                <a:t>Internet “</a:t>
              </a:r>
              <a:r>
                <a:rPr lang="zh-CN" altLang="en-US" sz="2000" dirty="0">
                  <a:latin typeface="+mn-ea"/>
                  <a:ea typeface="+mn-ea"/>
                </a:rPr>
                <a:t>粘合”为一个整体的关键 </a:t>
              </a:r>
              <a:endParaRPr lang="zh-CN" altLang="en-US" sz="2000" dirty="0">
                <a:latin typeface="+mn-ea"/>
                <a:ea typeface="+mn-ea"/>
                <a:cs typeface="+mn-ea"/>
                <a:sym typeface="+mn-lt"/>
              </a:endParaRPr>
            </a:p>
            <a:p>
              <a:pPr>
                <a:lnSpc>
                  <a:spcPct val="130000"/>
                </a:lnSpc>
                <a:spcBef>
                  <a:spcPts val="0"/>
                </a:spcBef>
                <a:buSzPct val="85000"/>
                <a:buFont typeface="Wingdings" panose="05000000000000000000" pitchFamily="2" charset="2"/>
                <a:buChar char="l"/>
              </a:pPr>
              <a:r>
                <a:rPr lang="en-US" altLang="zh-CN" sz="2600" dirty="0">
                  <a:latin typeface="+mn-ea"/>
                  <a:ea typeface="+mn-ea"/>
                  <a:cs typeface="+mn-ea"/>
                  <a:sym typeface="+mn-lt"/>
                </a:rPr>
                <a:t>BGP </a:t>
              </a:r>
              <a:r>
                <a:rPr lang="zh-CN" altLang="en-US" sz="2600" dirty="0">
                  <a:latin typeface="+mn-ea"/>
                  <a:ea typeface="+mn-ea"/>
                  <a:cs typeface="+mn-ea"/>
                  <a:sym typeface="+mn-lt"/>
                </a:rPr>
                <a:t>为每个 </a:t>
              </a:r>
              <a:r>
                <a:rPr lang="en-US" altLang="zh-CN" sz="2600" dirty="0">
                  <a:latin typeface="+mn-ea"/>
                  <a:ea typeface="+mn-ea"/>
                  <a:cs typeface="+mn-ea"/>
                  <a:sym typeface="+mn-lt"/>
                </a:rPr>
                <a:t>AS </a:t>
              </a:r>
              <a:r>
                <a:rPr lang="zh-CN" altLang="en-US" sz="2600" dirty="0">
                  <a:latin typeface="+mn-ea"/>
                  <a:ea typeface="+mn-ea"/>
                  <a:cs typeface="+mn-ea"/>
                  <a:sym typeface="+mn-lt"/>
                </a:rPr>
                <a:t>提供了一种手段</a:t>
              </a:r>
              <a:r>
                <a:rPr lang="en-US" altLang="zh-CN" sz="2600" dirty="0">
                  <a:latin typeface="+mn-ea"/>
                  <a:ea typeface="+mn-ea"/>
                  <a:cs typeface="+mn-ea"/>
                  <a:sym typeface="+mn-lt"/>
                </a:rPr>
                <a:t>:</a:t>
              </a:r>
              <a:endParaRPr lang="en-US" altLang="zh-CN" sz="2600" dirty="0">
                <a:latin typeface="+mn-ea"/>
                <a:ea typeface="+mn-ea"/>
                <a:cs typeface="+mn-ea"/>
                <a:sym typeface="+mn-lt"/>
              </a:endParaRPr>
            </a:p>
            <a:p>
              <a:pPr lvl="1">
                <a:lnSpc>
                  <a:spcPct val="130000"/>
                </a:lnSpc>
                <a:spcBef>
                  <a:spcPts val="0"/>
                </a:spcBef>
                <a:buSzPct val="85000"/>
                <a:buFont typeface="Arial" panose="020B0604020202090204" pitchFamily="34" charset="0"/>
                <a:buChar char="•"/>
              </a:pPr>
              <a:r>
                <a:rPr lang="en-US" altLang="zh-CN" sz="2000" dirty="0" err="1" smtClean="0">
                  <a:latin typeface="+mn-ea"/>
                  <a:ea typeface="+mn-ea"/>
                  <a:cs typeface="+mn-ea"/>
                  <a:sym typeface="+mn-lt"/>
                </a:rPr>
                <a:t>eBGP</a:t>
              </a:r>
              <a:r>
                <a:rPr lang="zh-CN" altLang="en-US" sz="2000" dirty="0" smtClean="0">
                  <a:latin typeface="+mn-ea"/>
                  <a:ea typeface="+mn-ea"/>
                  <a:cs typeface="+mn-ea"/>
                  <a:sym typeface="+mn-lt"/>
                </a:rPr>
                <a:t>：从</a:t>
              </a:r>
              <a:r>
                <a:rPr lang="zh-CN" altLang="en-US" sz="2000" dirty="0">
                  <a:latin typeface="+mn-ea"/>
                  <a:ea typeface="+mn-ea"/>
                  <a:cs typeface="+mn-ea"/>
                  <a:sym typeface="+mn-lt"/>
                </a:rPr>
                <a:t>相邻</a:t>
              </a:r>
              <a:r>
                <a:rPr lang="en-US" altLang="zh-CN" sz="2000" dirty="0">
                  <a:latin typeface="+mn-ea"/>
                  <a:ea typeface="+mn-ea"/>
                  <a:cs typeface="+mn-ea"/>
                  <a:sym typeface="+mn-lt"/>
                </a:rPr>
                <a:t>AS</a:t>
              </a:r>
              <a:r>
                <a:rPr lang="zh-CN" altLang="en-US" sz="2000" dirty="0">
                  <a:latin typeface="+mn-ea"/>
                  <a:ea typeface="+mn-ea"/>
                  <a:cs typeface="+mn-ea"/>
                  <a:sym typeface="+mn-lt"/>
                </a:rPr>
                <a:t>获取子网可达信息</a:t>
              </a:r>
              <a:endParaRPr lang="zh-CN" altLang="en-US" sz="2000" dirty="0">
                <a:latin typeface="+mn-ea"/>
                <a:ea typeface="+mn-ea"/>
                <a:cs typeface="+mn-ea"/>
                <a:sym typeface="+mn-lt"/>
              </a:endParaRPr>
            </a:p>
            <a:p>
              <a:pPr lvl="1">
                <a:lnSpc>
                  <a:spcPct val="130000"/>
                </a:lnSpc>
                <a:spcBef>
                  <a:spcPts val="0"/>
                </a:spcBef>
                <a:buSzPct val="85000"/>
                <a:buFont typeface="Arial" panose="020B0604020202090204" pitchFamily="34" charset="0"/>
                <a:buChar char="•"/>
              </a:pPr>
              <a:r>
                <a:rPr lang="en-US" altLang="zh-CN" sz="2000" dirty="0" err="1" smtClean="0">
                  <a:latin typeface="+mn-ea"/>
                  <a:ea typeface="+mn-ea"/>
                  <a:cs typeface="+mn-ea"/>
                  <a:sym typeface="+mn-lt"/>
                </a:rPr>
                <a:t>iBGP</a:t>
              </a:r>
              <a:r>
                <a:rPr lang="zh-CN" altLang="en-US" sz="2000" dirty="0" smtClean="0">
                  <a:latin typeface="+mn-ea"/>
                  <a:ea typeface="+mn-ea"/>
                  <a:cs typeface="+mn-ea"/>
                  <a:sym typeface="+mn-lt"/>
                </a:rPr>
                <a:t>：向</a:t>
              </a:r>
              <a:r>
                <a:rPr lang="zh-CN" altLang="en-US" sz="2000" dirty="0">
                  <a:latin typeface="+mn-ea"/>
                  <a:ea typeface="+mn-ea"/>
                  <a:cs typeface="+mn-ea"/>
                  <a:sym typeface="+mn-lt"/>
                </a:rPr>
                <a:t>该</a:t>
              </a:r>
              <a:r>
                <a:rPr lang="en-US" altLang="zh-CN" sz="2000" dirty="0">
                  <a:latin typeface="+mn-ea"/>
                  <a:ea typeface="+mn-ea"/>
                  <a:cs typeface="+mn-ea"/>
                  <a:sym typeface="+mn-lt"/>
                </a:rPr>
                <a:t>AS</a:t>
              </a:r>
              <a:r>
                <a:rPr lang="zh-CN" altLang="en-US" sz="2000" dirty="0">
                  <a:latin typeface="+mn-ea"/>
                  <a:ea typeface="+mn-ea"/>
                  <a:cs typeface="+mn-ea"/>
                  <a:sym typeface="+mn-lt"/>
                </a:rPr>
                <a:t>内部的所有路由器传播</a:t>
              </a:r>
              <a:r>
                <a:rPr lang="zh-CN" altLang="en-US" sz="2000" dirty="0" smtClean="0">
                  <a:latin typeface="+mn-ea"/>
                  <a:ea typeface="+mn-ea"/>
                  <a:cs typeface="+mn-ea"/>
                  <a:sym typeface="+mn-lt"/>
                </a:rPr>
                <a:t>这些子网的可达信息</a:t>
              </a:r>
              <a:endParaRPr lang="zh-CN" altLang="en-US" sz="2000" dirty="0">
                <a:latin typeface="+mn-ea"/>
                <a:ea typeface="+mn-ea"/>
                <a:cs typeface="+mn-ea"/>
                <a:sym typeface="+mn-lt"/>
              </a:endParaRPr>
            </a:p>
            <a:p>
              <a:pPr lvl="1">
                <a:lnSpc>
                  <a:spcPct val="130000"/>
                </a:lnSpc>
                <a:spcBef>
                  <a:spcPts val="0"/>
                </a:spcBef>
                <a:buSzPct val="85000"/>
                <a:buFont typeface="Arial" panose="020B0604020202090204" pitchFamily="34" charset="0"/>
                <a:buChar char="•"/>
              </a:pPr>
              <a:r>
                <a:rPr lang="zh-CN" altLang="en-US" sz="2000" dirty="0">
                  <a:latin typeface="+mn-ea"/>
                  <a:ea typeface="+mn-ea"/>
                  <a:cs typeface="+mn-ea"/>
                  <a:sym typeface="+mn-lt"/>
                </a:rPr>
                <a:t>基于该可达信息和</a:t>
              </a:r>
              <a:r>
                <a:rPr lang="en-US" altLang="zh-CN" sz="2000" dirty="0">
                  <a:latin typeface="+mn-ea"/>
                  <a:ea typeface="+mn-ea"/>
                  <a:cs typeface="+mn-ea"/>
                  <a:sym typeface="+mn-lt"/>
                </a:rPr>
                <a:t>AS</a:t>
              </a:r>
              <a:r>
                <a:rPr lang="zh-CN" altLang="en-US" sz="2000" dirty="0">
                  <a:latin typeface="+mn-ea"/>
                  <a:ea typeface="+mn-ea"/>
                  <a:cs typeface="+mn-ea"/>
                  <a:sym typeface="+mn-lt"/>
                </a:rPr>
                <a:t>策略，决定到达子网的</a:t>
              </a:r>
              <a:r>
                <a:rPr lang="zh-CN" altLang="en-US" sz="2000" dirty="0">
                  <a:solidFill>
                    <a:srgbClr val="FF0000"/>
                  </a:solidFill>
                  <a:latin typeface="+mn-ea"/>
                  <a:ea typeface="+mn-ea"/>
                  <a:cs typeface="+mn-ea"/>
                  <a:sym typeface="+mn-lt"/>
                </a:rPr>
                <a:t>“好”</a:t>
              </a:r>
              <a:r>
                <a:rPr lang="zh-CN" altLang="en-US" sz="2000" dirty="0">
                  <a:latin typeface="+mn-ea"/>
                  <a:ea typeface="+mn-ea"/>
                  <a:cs typeface="+mn-ea"/>
                  <a:sym typeface="+mn-lt"/>
                </a:rPr>
                <a:t>路由</a:t>
              </a:r>
              <a:endParaRPr lang="zh-CN" altLang="en-US" sz="2000" dirty="0">
                <a:latin typeface="+mn-ea"/>
                <a:ea typeface="+mn-ea"/>
                <a:cs typeface="+mn-ea"/>
                <a:sym typeface="+mn-lt"/>
              </a:endParaRPr>
            </a:p>
            <a:p>
              <a:pPr>
                <a:lnSpc>
                  <a:spcPct val="130000"/>
                </a:lnSpc>
                <a:spcBef>
                  <a:spcPts val="0"/>
                </a:spcBef>
                <a:buSzPct val="85000"/>
                <a:buFont typeface="Wingdings" panose="05000000000000000000" pitchFamily="2" charset="2"/>
                <a:buChar char="l"/>
              </a:pPr>
              <a:r>
                <a:rPr lang="zh-CN" altLang="en-US" sz="2600" dirty="0">
                  <a:latin typeface="+mn-ea"/>
                  <a:ea typeface="+mn-ea"/>
                  <a:cs typeface="+mn-ea"/>
                  <a:sym typeface="+mn-lt"/>
                </a:rPr>
                <a:t>允许一个子网向</a:t>
              </a:r>
              <a:r>
                <a:rPr lang="en-US" altLang="zh-CN" sz="2600" dirty="0">
                  <a:latin typeface="+mn-ea"/>
                  <a:ea typeface="+mn-ea"/>
                  <a:cs typeface="+mn-ea"/>
                  <a:sym typeface="+mn-lt"/>
                </a:rPr>
                <a:t>Internet</a:t>
              </a:r>
              <a:r>
                <a:rPr lang="zh-CN" altLang="en-US" sz="2600" dirty="0">
                  <a:latin typeface="+mn-ea"/>
                  <a:ea typeface="+mn-ea"/>
                  <a:cs typeface="+mn-ea"/>
                  <a:sym typeface="+mn-lt"/>
                </a:rPr>
                <a:t>的其他部分通告它的存在 “</a:t>
              </a:r>
              <a:r>
                <a:rPr lang="en-US" altLang="zh-CN" sz="2600" dirty="0">
                  <a:latin typeface="+mn-ea"/>
                  <a:ea typeface="+mn-ea"/>
                  <a:cs typeface="+mn-ea"/>
                  <a:sym typeface="+mn-lt"/>
                </a:rPr>
                <a:t>I am here”</a:t>
              </a:r>
              <a:endParaRPr lang="en-US" altLang="zh-CN" sz="2600" dirty="0">
                <a:latin typeface="+mn-ea"/>
                <a:ea typeface="+mn-ea"/>
                <a:cs typeface="+mn-ea"/>
                <a:sym typeface="+mn-lt"/>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Effect transition="in" filter="fade">
                                      <p:cBhvr>
                                        <p:cTn id="9"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idx="4294967295"/>
          </p:nvPr>
        </p:nvSpPr>
        <p:spPr>
          <a:xfrm>
            <a:off x="768495" y="347231"/>
            <a:ext cx="10301287" cy="1143000"/>
          </a:xfrm>
          <a:prstGeom prst="rect">
            <a:avLst/>
          </a:prstGeom>
          <a:noFill/>
        </p:spPr>
        <p:txBody>
          <a:bodyPr/>
          <a:lstStyle/>
          <a:p>
            <a:pPr algn="ctr" eaLnBrk="1" hangingPunct="1">
              <a:lnSpc>
                <a:spcPct val="130000"/>
              </a:lnSpc>
              <a:spcBef>
                <a:spcPts val="0"/>
              </a:spcBef>
            </a:pPr>
            <a:r>
              <a:rPr lang="en-US" altLang="zh-CN" sz="4000" dirty="0"/>
              <a:t>Internet </a:t>
            </a:r>
            <a:r>
              <a:rPr lang="zh-CN" altLang="en-US" sz="4000" dirty="0"/>
              <a:t>域间选路</a:t>
            </a:r>
            <a:r>
              <a:rPr lang="en-US" altLang="zh-CN" sz="4000" dirty="0"/>
              <a:t>: BGP</a:t>
            </a:r>
            <a:endParaRPr lang="en-US" altLang="zh-CN" sz="4000" dirty="0"/>
          </a:p>
        </p:txBody>
      </p:sp>
      <p:sp>
        <p:nvSpPr>
          <p:cNvPr id="8" name="Rectangle 3"/>
          <p:cNvSpPr>
            <a:spLocks noChangeArrowheads="1"/>
          </p:cNvSpPr>
          <p:nvPr/>
        </p:nvSpPr>
        <p:spPr bwMode="auto">
          <a:xfrm>
            <a:off x="665539" y="1236952"/>
            <a:ext cx="2108834" cy="716539"/>
          </a:xfrm>
          <a:prstGeom prst="rect">
            <a:avLst/>
          </a:prstGeom>
          <a:noFill/>
          <a:ln w="38100">
            <a:noFill/>
            <a:miter lim="800000"/>
          </a:ln>
          <a:extLst>
            <a:ext uri="{909E8E84-426E-40DD-AFC4-6F175D3DCCD1}">
              <a14:hiddenFill xmlns:a14="http://schemas.microsoft.com/office/drawing/2010/main">
                <a:solidFill>
                  <a:srgbClr val="FFFFFF"/>
                </a:solidFill>
              </a14:hiddenFill>
            </a:ext>
          </a:extLst>
        </p:spPr>
        <p:txBody>
          <a:bodyPr lIns="92075" tIns="46038" rIns="92075" bIns="46038"/>
          <a:lstStyle>
            <a:lvl1pPr marL="342900" indent="-342900">
              <a:spcBef>
                <a:spcPct val="20000"/>
              </a:spcBef>
              <a:buChar char="•"/>
              <a:defRPr sz="4400">
                <a:solidFill>
                  <a:schemeClr val="tx1"/>
                </a:solidFill>
                <a:latin typeface="微软雅黑" panose="020B0503020204020204" pitchFamily="34" charset="-122"/>
                <a:ea typeface="微软雅黑" panose="020B0503020204020204" pitchFamily="34" charset="-122"/>
              </a:defRPr>
            </a:lvl1pPr>
            <a:lvl2pPr marL="742950" indent="-285750">
              <a:spcBef>
                <a:spcPct val="20000"/>
              </a:spcBef>
              <a:buChar char="–"/>
              <a:defRPr sz="4000">
                <a:solidFill>
                  <a:schemeClr val="tx1"/>
                </a:solidFill>
                <a:latin typeface="微软雅黑" panose="020B0503020204020204" pitchFamily="34" charset="-122"/>
                <a:ea typeface="微软雅黑" panose="020B0503020204020204" pitchFamily="34" charset="-122"/>
              </a:defRPr>
            </a:lvl2pPr>
            <a:lvl3pPr marL="1143000" indent="-228600">
              <a:spcBef>
                <a:spcPct val="20000"/>
              </a:spcBef>
              <a:buChar char="•"/>
              <a:defRPr sz="3600">
                <a:solidFill>
                  <a:schemeClr val="tx1"/>
                </a:solidFill>
                <a:latin typeface="微软雅黑" panose="020B0503020204020204" pitchFamily="34" charset="-122"/>
                <a:ea typeface="微软雅黑" panose="020B0503020204020204" pitchFamily="34" charset="-122"/>
              </a:defRPr>
            </a:lvl3pPr>
            <a:lvl4pPr marL="1600200" indent="-228600">
              <a:spcBef>
                <a:spcPct val="20000"/>
              </a:spcBef>
              <a:buChar char="–"/>
              <a:defRPr sz="3200">
                <a:solidFill>
                  <a:schemeClr val="tx1"/>
                </a:solidFill>
                <a:latin typeface="微软雅黑" panose="020B0503020204020204" pitchFamily="34" charset="-122"/>
                <a:ea typeface="微软雅黑" panose="020B0503020204020204" pitchFamily="34" charset="-122"/>
              </a:defRPr>
            </a:lvl4pPr>
            <a:lvl5pPr marL="2057400" indent="-228600">
              <a:spcBef>
                <a:spcPct val="20000"/>
              </a:spcBef>
              <a:buChar char="•"/>
              <a:defRPr sz="2800">
                <a:solidFill>
                  <a:schemeClr val="tx1"/>
                </a:solidFill>
                <a:latin typeface="微软雅黑" panose="020B0503020204020204" pitchFamily="34" charset="-122"/>
                <a:ea typeface="微软雅黑" panose="020B0503020204020204" pitchFamily="34" charset="-122"/>
              </a:defRPr>
            </a:lvl5pPr>
            <a:lvl6pPr marL="25146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6pPr>
            <a:lvl7pPr marL="29718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7pPr>
            <a:lvl8pPr marL="34290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8pPr>
            <a:lvl9pPr marL="3886200" indent="-228600" eaLnBrk="0" fontAlgn="base" hangingPunct="0">
              <a:spcBef>
                <a:spcPct val="20000"/>
              </a:spcBef>
              <a:spcAft>
                <a:spcPct val="0"/>
              </a:spcAft>
              <a:buChar char="•"/>
              <a:defRPr sz="2800">
                <a:solidFill>
                  <a:schemeClr val="tx1"/>
                </a:solidFill>
                <a:latin typeface="微软雅黑" panose="020B0503020204020204" pitchFamily="34" charset="-122"/>
                <a:ea typeface="微软雅黑" panose="020B0503020204020204" pitchFamily="34" charset="-122"/>
              </a:defRPr>
            </a:lvl9pPr>
          </a:lstStyle>
          <a:p>
            <a:pPr>
              <a:lnSpc>
                <a:spcPct val="130000"/>
              </a:lnSpc>
              <a:spcBef>
                <a:spcPts val="0"/>
              </a:spcBef>
              <a:buSzPct val="85000"/>
              <a:buFont typeface="Wingdings" panose="05000000000000000000" pitchFamily="2" charset="2"/>
              <a:buChar char="l"/>
            </a:pPr>
            <a:endParaRPr lang="en-US" altLang="zh-CN" sz="2400" dirty="0">
              <a:latin typeface="+mn-ea"/>
              <a:ea typeface="+mn-ea"/>
              <a:cs typeface="+mn-ea"/>
              <a:sym typeface="+mn-lt"/>
            </a:endParaRPr>
          </a:p>
        </p:txBody>
      </p:sp>
      <p:grpSp>
        <p:nvGrpSpPr>
          <p:cNvPr id="9" name="组合 8"/>
          <p:cNvGrpSpPr/>
          <p:nvPr/>
        </p:nvGrpSpPr>
        <p:grpSpPr>
          <a:xfrm>
            <a:off x="5837072" y="1595221"/>
            <a:ext cx="6113462" cy="4342967"/>
            <a:chOff x="376238" y="1427163"/>
            <a:chExt cx="6113462" cy="4342967"/>
          </a:xfrm>
        </p:grpSpPr>
        <p:sp>
          <p:nvSpPr>
            <p:cNvPr id="10" name="Rectangle 88"/>
            <p:cNvSpPr>
              <a:spLocks noChangeArrowheads="1"/>
            </p:cNvSpPr>
            <p:nvPr/>
          </p:nvSpPr>
          <p:spPr bwMode="auto">
            <a:xfrm>
              <a:off x="2363214" y="4125480"/>
              <a:ext cx="2674937" cy="1644650"/>
            </a:xfrm>
            <a:prstGeom prst="rect">
              <a:avLst/>
            </a:prstGeom>
            <a:noFill/>
            <a:ln w="127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eaLnBrk="1" hangingPunct="1">
                <a:spcBef>
                  <a:spcPct val="0"/>
                </a:spcBef>
                <a:buClrTx/>
                <a:buFontTx/>
                <a:buNone/>
              </a:pPr>
              <a:endParaRPr lang="zh-CN" altLang="en-US" sz="1800">
                <a:latin typeface="+mn-ea"/>
                <a:ea typeface="+mn-ea"/>
              </a:endParaRPr>
            </a:p>
          </p:txBody>
        </p:sp>
        <p:grpSp>
          <p:nvGrpSpPr>
            <p:cNvPr id="11" name="Group 91"/>
            <p:cNvGrpSpPr/>
            <p:nvPr/>
          </p:nvGrpSpPr>
          <p:grpSpPr bwMode="auto">
            <a:xfrm>
              <a:off x="2531489" y="4257243"/>
              <a:ext cx="1171575" cy="703262"/>
              <a:chOff x="1623" y="2649"/>
              <a:chExt cx="738" cy="443"/>
            </a:xfrm>
          </p:grpSpPr>
          <p:sp>
            <p:nvSpPr>
              <p:cNvPr id="129" name="Oval 89"/>
              <p:cNvSpPr>
                <a:spLocks noChangeArrowheads="1"/>
              </p:cNvSpPr>
              <p:nvPr/>
            </p:nvSpPr>
            <p:spPr bwMode="auto">
              <a:xfrm>
                <a:off x="1623" y="2649"/>
                <a:ext cx="675" cy="443"/>
              </a:xfrm>
              <a:prstGeom prst="ellipse">
                <a:avLst/>
              </a:prstGeom>
              <a:noFill/>
              <a:ln w="12700">
                <a:solidFill>
                  <a:schemeClr val="accent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eaLnBrk="1" hangingPunct="1">
                  <a:spcBef>
                    <a:spcPct val="0"/>
                  </a:spcBef>
                  <a:buClrTx/>
                  <a:buFontTx/>
                  <a:buNone/>
                </a:pPr>
                <a:endParaRPr lang="zh-CN" altLang="en-US" sz="1800">
                  <a:latin typeface="+mn-ea"/>
                  <a:ea typeface="+mn-ea"/>
                </a:endParaRPr>
              </a:p>
            </p:txBody>
          </p:sp>
          <p:sp>
            <p:nvSpPr>
              <p:cNvPr id="130" name="Rectangle 90"/>
              <p:cNvSpPr>
                <a:spLocks noChangeArrowheads="1"/>
              </p:cNvSpPr>
              <p:nvPr/>
            </p:nvSpPr>
            <p:spPr bwMode="auto">
              <a:xfrm>
                <a:off x="1664" y="2681"/>
                <a:ext cx="697" cy="4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eaLnBrk="1" hangingPunct="1">
                  <a:spcBef>
                    <a:spcPct val="0"/>
                  </a:spcBef>
                  <a:buClrTx/>
                  <a:buFontTx/>
                  <a:buNone/>
                </a:pPr>
                <a:r>
                  <a:rPr lang="en-US" altLang="zh-CN" sz="1800">
                    <a:latin typeface="+mn-ea"/>
                    <a:ea typeface="+mn-ea"/>
                  </a:rPr>
                  <a:t>AS</a:t>
                </a:r>
                <a:r>
                  <a:rPr lang="zh-CN" altLang="en-US" sz="1800">
                    <a:latin typeface="+mn-ea"/>
                    <a:ea typeface="+mn-ea"/>
                  </a:rPr>
                  <a:t>内选</a:t>
                </a:r>
                <a:endParaRPr lang="zh-CN" altLang="en-US" sz="1800">
                  <a:latin typeface="+mn-ea"/>
                  <a:ea typeface="+mn-ea"/>
                </a:endParaRPr>
              </a:p>
              <a:p>
                <a:pPr eaLnBrk="1" hangingPunct="1">
                  <a:spcBef>
                    <a:spcPct val="0"/>
                  </a:spcBef>
                  <a:buClrTx/>
                  <a:buFontTx/>
                  <a:buNone/>
                </a:pPr>
                <a:r>
                  <a:rPr lang="zh-CN" altLang="en-US" sz="1800">
                    <a:latin typeface="+mn-ea"/>
                    <a:ea typeface="+mn-ea"/>
                  </a:rPr>
                  <a:t>路算法</a:t>
                </a:r>
                <a:endParaRPr lang="zh-CN" altLang="en-US" sz="1800">
                  <a:latin typeface="+mn-ea"/>
                  <a:ea typeface="+mn-ea"/>
                </a:endParaRPr>
              </a:p>
            </p:txBody>
          </p:sp>
        </p:grpSp>
        <p:grpSp>
          <p:nvGrpSpPr>
            <p:cNvPr id="12" name="Group 94"/>
            <p:cNvGrpSpPr/>
            <p:nvPr/>
          </p:nvGrpSpPr>
          <p:grpSpPr bwMode="auto">
            <a:xfrm>
              <a:off x="3719230" y="4254068"/>
              <a:ext cx="1296988" cy="701675"/>
              <a:chOff x="2376" y="2657"/>
              <a:chExt cx="817" cy="442"/>
            </a:xfrm>
          </p:grpSpPr>
          <p:sp>
            <p:nvSpPr>
              <p:cNvPr id="127" name="Oval 92"/>
              <p:cNvSpPr>
                <a:spLocks noChangeArrowheads="1"/>
              </p:cNvSpPr>
              <p:nvPr/>
            </p:nvSpPr>
            <p:spPr bwMode="auto">
              <a:xfrm>
                <a:off x="2381" y="2657"/>
                <a:ext cx="675" cy="442"/>
              </a:xfrm>
              <a:prstGeom prst="ellipse">
                <a:avLst/>
              </a:prstGeom>
              <a:noFill/>
              <a:ln w="31750">
                <a:solidFill>
                  <a:schemeClr val="tx2"/>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eaLnBrk="1" hangingPunct="1">
                  <a:spcBef>
                    <a:spcPct val="0"/>
                  </a:spcBef>
                  <a:buClrTx/>
                  <a:buFontTx/>
                  <a:buNone/>
                </a:pPr>
                <a:endParaRPr lang="zh-CN" altLang="en-US" sz="1800">
                  <a:latin typeface="+mn-ea"/>
                  <a:ea typeface="+mn-ea"/>
                </a:endParaRPr>
              </a:p>
            </p:txBody>
          </p:sp>
          <p:sp>
            <p:nvSpPr>
              <p:cNvPr id="128" name="Rectangle 93"/>
              <p:cNvSpPr>
                <a:spLocks noChangeArrowheads="1"/>
              </p:cNvSpPr>
              <p:nvPr/>
            </p:nvSpPr>
            <p:spPr bwMode="auto">
              <a:xfrm>
                <a:off x="2376" y="2689"/>
                <a:ext cx="817" cy="3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eaLnBrk="1" hangingPunct="1">
                  <a:spcBef>
                    <a:spcPct val="0"/>
                  </a:spcBef>
                  <a:buClrTx/>
                  <a:buFontTx/>
                  <a:buNone/>
                </a:pPr>
                <a:r>
                  <a:rPr lang="en-US" altLang="zh-CN" sz="1600" dirty="0">
                    <a:solidFill>
                      <a:schemeClr val="tx2"/>
                    </a:solidFill>
                    <a:latin typeface="+mn-ea"/>
                    <a:ea typeface="+mn-ea"/>
                  </a:rPr>
                  <a:t>AS</a:t>
                </a:r>
                <a:r>
                  <a:rPr lang="zh-CN" altLang="en-US" sz="1600" dirty="0">
                    <a:solidFill>
                      <a:schemeClr val="tx2"/>
                    </a:solidFill>
                    <a:latin typeface="+mn-ea"/>
                    <a:ea typeface="+mn-ea"/>
                  </a:rPr>
                  <a:t>间路由</a:t>
                </a:r>
                <a:endParaRPr lang="zh-CN" altLang="en-US" sz="1600" dirty="0">
                  <a:solidFill>
                    <a:schemeClr val="tx2"/>
                  </a:solidFill>
                  <a:latin typeface="+mn-ea"/>
                  <a:ea typeface="+mn-ea"/>
                </a:endParaRPr>
              </a:p>
              <a:p>
                <a:pPr eaLnBrk="1" hangingPunct="1">
                  <a:spcBef>
                    <a:spcPct val="0"/>
                  </a:spcBef>
                  <a:buClrTx/>
                  <a:buFontTx/>
                  <a:buNone/>
                </a:pPr>
                <a:r>
                  <a:rPr lang="zh-CN" altLang="en-US" sz="1600" dirty="0">
                    <a:solidFill>
                      <a:schemeClr val="tx2"/>
                    </a:solidFill>
                    <a:latin typeface="+mn-ea"/>
                    <a:ea typeface="+mn-ea"/>
                  </a:rPr>
                  <a:t>选择算法</a:t>
                </a:r>
                <a:endParaRPr lang="zh-CN" altLang="en-US" sz="1600" dirty="0">
                  <a:solidFill>
                    <a:schemeClr val="tx2"/>
                  </a:solidFill>
                  <a:latin typeface="+mn-ea"/>
                  <a:ea typeface="+mn-ea"/>
                </a:endParaRPr>
              </a:p>
            </p:txBody>
          </p:sp>
        </p:grpSp>
        <p:sp>
          <p:nvSpPr>
            <p:cNvPr id="13" name="Rectangle 95"/>
            <p:cNvSpPr>
              <a:spLocks noChangeArrowheads="1"/>
            </p:cNvSpPr>
            <p:nvPr/>
          </p:nvSpPr>
          <p:spPr bwMode="auto">
            <a:xfrm>
              <a:off x="3049013" y="5184344"/>
              <a:ext cx="1135062" cy="388937"/>
            </a:xfrm>
            <a:prstGeom prst="rect">
              <a:avLst/>
            </a:prstGeom>
            <a:solidFill>
              <a:schemeClr val="accent1"/>
            </a:solidFill>
            <a:ln w="12700">
              <a:solidFill>
                <a:schemeClr val="tx1"/>
              </a:solidFill>
              <a:miter lim="800000"/>
            </a:ln>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algn="ctr" eaLnBrk="1" hangingPunct="1">
                <a:spcBef>
                  <a:spcPct val="0"/>
                </a:spcBef>
                <a:buClrTx/>
                <a:buFontTx/>
                <a:buNone/>
              </a:pPr>
              <a:r>
                <a:rPr lang="zh-CN" altLang="en-US" sz="1600" b="1" dirty="0">
                  <a:solidFill>
                    <a:schemeClr val="bg1"/>
                  </a:solidFill>
                  <a:latin typeface="+mn-ea"/>
                  <a:ea typeface="+mn-ea"/>
                </a:rPr>
                <a:t>转发表</a:t>
              </a:r>
              <a:endParaRPr lang="zh-CN" altLang="en-US" sz="1600" b="1" dirty="0">
                <a:solidFill>
                  <a:schemeClr val="bg1"/>
                </a:solidFill>
                <a:latin typeface="+mn-ea"/>
                <a:ea typeface="+mn-ea"/>
              </a:endParaRPr>
            </a:p>
          </p:txBody>
        </p:sp>
        <p:sp>
          <p:nvSpPr>
            <p:cNvPr id="14" name="Freeform 96"/>
            <p:cNvSpPr/>
            <p:nvPr/>
          </p:nvSpPr>
          <p:spPr bwMode="auto">
            <a:xfrm>
              <a:off x="2633089" y="4844619"/>
              <a:ext cx="403225" cy="509587"/>
            </a:xfrm>
            <a:custGeom>
              <a:avLst/>
              <a:gdLst>
                <a:gd name="T0" fmla="*/ 0 w 254"/>
                <a:gd name="T1" fmla="*/ 0 h 321"/>
                <a:gd name="T2" fmla="*/ 2147483646 w 254"/>
                <a:gd name="T3" fmla="*/ 2147483646 h 321"/>
                <a:gd name="T4" fmla="*/ 2147483646 w 254"/>
                <a:gd name="T5" fmla="*/ 2147483646 h 321"/>
                <a:gd name="T6" fmla="*/ 2147483646 w 254"/>
                <a:gd name="T7" fmla="*/ 2147483646 h 321"/>
                <a:gd name="T8" fmla="*/ 2147483646 w 254"/>
                <a:gd name="T9" fmla="*/ 2147483646 h 321"/>
                <a:gd name="T10" fmla="*/ 2147483646 w 254"/>
                <a:gd name="T11" fmla="*/ 2147483646 h 321"/>
                <a:gd name="T12" fmla="*/ 2147483646 w 254"/>
                <a:gd name="T13" fmla="*/ 2147483646 h 321"/>
                <a:gd name="T14" fmla="*/ 2147483646 w 254"/>
                <a:gd name="T15" fmla="*/ 2147483646 h 321"/>
                <a:gd name="T16" fmla="*/ 2147483646 w 254"/>
                <a:gd name="T17" fmla="*/ 2147483646 h 321"/>
                <a:gd name="T18" fmla="*/ 2147483646 w 254"/>
                <a:gd name="T19" fmla="*/ 2147483646 h 321"/>
                <a:gd name="T20" fmla="*/ 2147483646 w 254"/>
                <a:gd name="T21" fmla="*/ 2147483646 h 321"/>
                <a:gd name="T22" fmla="*/ 2147483646 w 254"/>
                <a:gd name="T23" fmla="*/ 2147483646 h 321"/>
                <a:gd name="T24" fmla="*/ 2147483646 w 254"/>
                <a:gd name="T25" fmla="*/ 2147483646 h 321"/>
                <a:gd name="T26" fmla="*/ 2147483646 w 254"/>
                <a:gd name="T27" fmla="*/ 2147483646 h 321"/>
                <a:gd name="T28" fmla="*/ 2147483646 w 254"/>
                <a:gd name="T29" fmla="*/ 2147483646 h 321"/>
                <a:gd name="T30" fmla="*/ 2147483646 w 254"/>
                <a:gd name="T31" fmla="*/ 2147483646 h 321"/>
                <a:gd name="T32" fmla="*/ 2147483646 w 254"/>
                <a:gd name="T33" fmla="*/ 2147483646 h 32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w 254"/>
                <a:gd name="T52" fmla="*/ 0 h 321"/>
                <a:gd name="T53" fmla="*/ 254 w 254"/>
                <a:gd name="T54" fmla="*/ 321 h 321"/>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T51" t="T52" r="T53" b="T54"/>
              <a:pathLst>
                <a:path w="254" h="321">
                  <a:moveTo>
                    <a:pt x="0" y="0"/>
                  </a:moveTo>
                  <a:lnTo>
                    <a:pt x="9" y="60"/>
                  </a:lnTo>
                  <a:lnTo>
                    <a:pt x="21" y="117"/>
                  </a:lnTo>
                  <a:lnTo>
                    <a:pt x="29" y="144"/>
                  </a:lnTo>
                  <a:lnTo>
                    <a:pt x="39" y="169"/>
                  </a:lnTo>
                  <a:lnTo>
                    <a:pt x="51" y="193"/>
                  </a:lnTo>
                  <a:lnTo>
                    <a:pt x="66" y="214"/>
                  </a:lnTo>
                  <a:lnTo>
                    <a:pt x="74" y="223"/>
                  </a:lnTo>
                  <a:lnTo>
                    <a:pt x="85" y="233"/>
                  </a:lnTo>
                  <a:lnTo>
                    <a:pt x="108" y="250"/>
                  </a:lnTo>
                  <a:lnTo>
                    <a:pt x="135" y="266"/>
                  </a:lnTo>
                  <a:lnTo>
                    <a:pt x="163" y="280"/>
                  </a:lnTo>
                  <a:lnTo>
                    <a:pt x="191" y="293"/>
                  </a:lnTo>
                  <a:lnTo>
                    <a:pt x="217" y="304"/>
                  </a:lnTo>
                  <a:lnTo>
                    <a:pt x="238" y="313"/>
                  </a:lnTo>
                  <a:lnTo>
                    <a:pt x="246" y="317"/>
                  </a:lnTo>
                  <a:lnTo>
                    <a:pt x="253" y="320"/>
                  </a:lnTo>
                </a:path>
              </a:pathLst>
            </a:custGeom>
            <a:noFill/>
            <a:ln w="12700" cap="rnd">
              <a:solidFill>
                <a:schemeClr val="accent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sp>
          <p:nvSpPr>
            <p:cNvPr id="15" name="Freeform 97"/>
            <p:cNvSpPr/>
            <p:nvPr/>
          </p:nvSpPr>
          <p:spPr bwMode="auto">
            <a:xfrm>
              <a:off x="4185663" y="4844619"/>
              <a:ext cx="519112" cy="549275"/>
            </a:xfrm>
            <a:custGeom>
              <a:avLst/>
              <a:gdLst>
                <a:gd name="T0" fmla="*/ 2147483646 w 327"/>
                <a:gd name="T1" fmla="*/ 0 h 346"/>
                <a:gd name="T2" fmla="*/ 2147483646 w 327"/>
                <a:gd name="T3" fmla="*/ 2147483646 h 346"/>
                <a:gd name="T4" fmla="*/ 2147483646 w 327"/>
                <a:gd name="T5" fmla="*/ 2147483646 h 346"/>
                <a:gd name="T6" fmla="*/ 2147483646 w 327"/>
                <a:gd name="T7" fmla="*/ 2147483646 h 346"/>
                <a:gd name="T8" fmla="*/ 2147483646 w 327"/>
                <a:gd name="T9" fmla="*/ 2147483646 h 346"/>
                <a:gd name="T10" fmla="*/ 2147483646 w 327"/>
                <a:gd name="T11" fmla="*/ 2147483646 h 346"/>
                <a:gd name="T12" fmla="*/ 2147483646 w 327"/>
                <a:gd name="T13" fmla="*/ 2147483646 h 346"/>
                <a:gd name="T14" fmla="*/ 2147483646 w 327"/>
                <a:gd name="T15" fmla="*/ 2147483646 h 346"/>
                <a:gd name="T16" fmla="*/ 2147483646 w 327"/>
                <a:gd name="T17" fmla="*/ 2147483646 h 346"/>
                <a:gd name="T18" fmla="*/ 2147483646 w 327"/>
                <a:gd name="T19" fmla="*/ 2147483646 h 346"/>
                <a:gd name="T20" fmla="*/ 2147483646 w 327"/>
                <a:gd name="T21" fmla="*/ 2147483646 h 346"/>
                <a:gd name="T22" fmla="*/ 2147483646 w 327"/>
                <a:gd name="T23" fmla="*/ 2147483646 h 346"/>
                <a:gd name="T24" fmla="*/ 2147483646 w 327"/>
                <a:gd name="T25" fmla="*/ 2147483646 h 346"/>
                <a:gd name="T26" fmla="*/ 2147483646 w 327"/>
                <a:gd name="T27" fmla="*/ 2147483646 h 346"/>
                <a:gd name="T28" fmla="*/ 2147483646 w 327"/>
                <a:gd name="T29" fmla="*/ 2147483646 h 346"/>
                <a:gd name="T30" fmla="*/ 2147483646 w 327"/>
                <a:gd name="T31" fmla="*/ 2147483646 h 346"/>
                <a:gd name="T32" fmla="*/ 2147483646 w 327"/>
                <a:gd name="T33" fmla="*/ 2147483646 h 346"/>
                <a:gd name="T34" fmla="*/ 2147483646 w 327"/>
                <a:gd name="T35" fmla="*/ 2147483646 h 346"/>
                <a:gd name="T36" fmla="*/ 0 w 327"/>
                <a:gd name="T37" fmla="*/ 2147483646 h 34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w 327"/>
                <a:gd name="T58" fmla="*/ 0 h 346"/>
                <a:gd name="T59" fmla="*/ 327 w 327"/>
                <a:gd name="T60" fmla="*/ 346 h 34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T57" t="T58" r="T59" b="T60"/>
              <a:pathLst>
                <a:path w="327" h="346">
                  <a:moveTo>
                    <a:pt x="326" y="0"/>
                  </a:moveTo>
                  <a:lnTo>
                    <a:pt x="309" y="73"/>
                  </a:lnTo>
                  <a:lnTo>
                    <a:pt x="300" y="109"/>
                  </a:lnTo>
                  <a:lnTo>
                    <a:pt x="289" y="143"/>
                  </a:lnTo>
                  <a:lnTo>
                    <a:pt x="278" y="175"/>
                  </a:lnTo>
                  <a:lnTo>
                    <a:pt x="264" y="204"/>
                  </a:lnTo>
                  <a:lnTo>
                    <a:pt x="247" y="231"/>
                  </a:lnTo>
                  <a:lnTo>
                    <a:pt x="229" y="254"/>
                  </a:lnTo>
                  <a:lnTo>
                    <a:pt x="218" y="265"/>
                  </a:lnTo>
                  <a:lnTo>
                    <a:pt x="205" y="274"/>
                  </a:lnTo>
                  <a:lnTo>
                    <a:pt x="175" y="290"/>
                  </a:lnTo>
                  <a:lnTo>
                    <a:pt x="142" y="304"/>
                  </a:lnTo>
                  <a:lnTo>
                    <a:pt x="108" y="315"/>
                  </a:lnTo>
                  <a:lnTo>
                    <a:pt x="75" y="324"/>
                  </a:lnTo>
                  <a:lnTo>
                    <a:pt x="44" y="332"/>
                  </a:lnTo>
                  <a:lnTo>
                    <a:pt x="31" y="336"/>
                  </a:lnTo>
                  <a:lnTo>
                    <a:pt x="19" y="339"/>
                  </a:lnTo>
                  <a:lnTo>
                    <a:pt x="8" y="342"/>
                  </a:lnTo>
                  <a:lnTo>
                    <a:pt x="0" y="345"/>
                  </a:lnTo>
                </a:path>
              </a:pathLst>
            </a:custGeom>
            <a:noFill/>
            <a:ln w="19050" cap="rnd">
              <a:solidFill>
                <a:schemeClr val="tx2"/>
              </a:solidFill>
              <a:round/>
              <a:headEnd type="none" w="sm" len="sm"/>
              <a:tailEnd type="stealth"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grpSp>
          <p:nvGrpSpPr>
            <p:cNvPr id="16" name="Group 111"/>
            <p:cNvGrpSpPr/>
            <p:nvPr/>
          </p:nvGrpSpPr>
          <p:grpSpPr bwMode="auto">
            <a:xfrm>
              <a:off x="376238" y="1427163"/>
              <a:ext cx="6113462" cy="2171700"/>
              <a:chOff x="677" y="2667"/>
              <a:chExt cx="3851" cy="1368"/>
            </a:xfrm>
          </p:grpSpPr>
          <p:sp>
            <p:nvSpPr>
              <p:cNvPr id="18" name="Freeform 2"/>
              <p:cNvSpPr/>
              <p:nvPr/>
            </p:nvSpPr>
            <p:spPr bwMode="auto">
              <a:xfrm>
                <a:off x="3113" y="2812"/>
                <a:ext cx="1415" cy="930"/>
              </a:xfrm>
              <a:custGeom>
                <a:avLst/>
                <a:gdLst>
                  <a:gd name="T0" fmla="*/ 50 w 1415"/>
                  <a:gd name="T1" fmla="*/ 223 h 930"/>
                  <a:gd name="T2" fmla="*/ 128 w 1415"/>
                  <a:gd name="T3" fmla="*/ 141 h 930"/>
                  <a:gd name="T4" fmla="*/ 228 w 1415"/>
                  <a:gd name="T5" fmla="*/ 69 h 930"/>
                  <a:gd name="T6" fmla="*/ 349 w 1415"/>
                  <a:gd name="T7" fmla="*/ 19 h 930"/>
                  <a:gd name="T8" fmla="*/ 454 w 1415"/>
                  <a:gd name="T9" fmla="*/ 1 h 930"/>
                  <a:gd name="T10" fmla="*/ 587 w 1415"/>
                  <a:gd name="T11" fmla="*/ 3 h 930"/>
                  <a:gd name="T12" fmla="*/ 790 w 1415"/>
                  <a:gd name="T13" fmla="*/ 28 h 930"/>
                  <a:gd name="T14" fmla="*/ 989 w 1415"/>
                  <a:gd name="T15" fmla="*/ 70 h 930"/>
                  <a:gd name="T16" fmla="*/ 1075 w 1415"/>
                  <a:gd name="T17" fmla="*/ 94 h 930"/>
                  <a:gd name="T18" fmla="*/ 1146 w 1415"/>
                  <a:gd name="T19" fmla="*/ 119 h 930"/>
                  <a:gd name="T20" fmla="*/ 1253 w 1415"/>
                  <a:gd name="T21" fmla="*/ 175 h 930"/>
                  <a:gd name="T22" fmla="*/ 1329 w 1415"/>
                  <a:gd name="T23" fmla="*/ 243 h 930"/>
                  <a:gd name="T24" fmla="*/ 1379 w 1415"/>
                  <a:gd name="T25" fmla="*/ 319 h 930"/>
                  <a:gd name="T26" fmla="*/ 1407 w 1415"/>
                  <a:gd name="T27" fmla="*/ 399 h 930"/>
                  <a:gd name="T28" fmla="*/ 1414 w 1415"/>
                  <a:gd name="T29" fmla="*/ 491 h 930"/>
                  <a:gd name="T30" fmla="*/ 1398 w 1415"/>
                  <a:gd name="T31" fmla="*/ 593 h 930"/>
                  <a:gd name="T32" fmla="*/ 1356 w 1415"/>
                  <a:gd name="T33" fmla="*/ 691 h 930"/>
                  <a:gd name="T34" fmla="*/ 1284 w 1415"/>
                  <a:gd name="T35" fmla="*/ 771 h 930"/>
                  <a:gd name="T36" fmla="*/ 1171 w 1415"/>
                  <a:gd name="T37" fmla="*/ 833 h 930"/>
                  <a:gd name="T38" fmla="*/ 1021 w 1415"/>
                  <a:gd name="T39" fmla="*/ 884 h 930"/>
                  <a:gd name="T40" fmla="*/ 856 w 1415"/>
                  <a:gd name="T41" fmla="*/ 918 h 930"/>
                  <a:gd name="T42" fmla="*/ 695 w 1415"/>
                  <a:gd name="T43" fmla="*/ 929 h 930"/>
                  <a:gd name="T44" fmla="*/ 525 w 1415"/>
                  <a:gd name="T45" fmla="*/ 915 h 930"/>
                  <a:gd name="T46" fmla="*/ 342 w 1415"/>
                  <a:gd name="T47" fmla="*/ 879 h 930"/>
                  <a:gd name="T48" fmla="*/ 178 w 1415"/>
                  <a:gd name="T49" fmla="*/ 824 h 930"/>
                  <a:gd name="T50" fmla="*/ 111 w 1415"/>
                  <a:gd name="T51" fmla="*/ 789 h 930"/>
                  <a:gd name="T52" fmla="*/ 60 w 1415"/>
                  <a:gd name="T53" fmla="*/ 750 h 930"/>
                  <a:gd name="T54" fmla="*/ 26 w 1415"/>
                  <a:gd name="T55" fmla="*/ 702 h 930"/>
                  <a:gd name="T56" fmla="*/ 7 w 1415"/>
                  <a:gd name="T57" fmla="*/ 642 h 930"/>
                  <a:gd name="T58" fmla="*/ 0 w 1415"/>
                  <a:gd name="T59" fmla="*/ 504 h 930"/>
                  <a:gd name="T60" fmla="*/ 13 w 1415"/>
                  <a:gd name="T61" fmla="*/ 367 h 930"/>
                  <a:gd name="T62" fmla="*/ 19 w 1415"/>
                  <a:gd name="T63" fmla="*/ 285 h 930"/>
                  <a:gd name="T64" fmla="*/ 0 60000 65536"/>
                  <a:gd name="T65" fmla="*/ 0 60000 65536"/>
                  <a:gd name="T66" fmla="*/ 0 60000 65536"/>
                  <a:gd name="T67" fmla="*/ 0 60000 6553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w 1415"/>
                  <a:gd name="T97" fmla="*/ 0 h 930"/>
                  <a:gd name="T98" fmla="*/ 1415 w 1415"/>
                  <a:gd name="T99" fmla="*/ 930 h 930"/>
                </a:gdLst>
                <a:ahLst/>
                <a:cxnLst>
                  <a:cxn ang="T64">
                    <a:pos x="T0" y="T1"/>
                  </a:cxn>
                  <a:cxn ang="T65">
                    <a:pos x="T2" y="T3"/>
                  </a:cxn>
                  <a:cxn ang="T66">
                    <a:pos x="T4" y="T5"/>
                  </a:cxn>
                  <a:cxn ang="T67">
                    <a:pos x="T6" y="T7"/>
                  </a:cxn>
                  <a:cxn ang="T68">
                    <a:pos x="T8" y="T9"/>
                  </a:cxn>
                  <a:cxn ang="T69">
                    <a:pos x="T10" y="T11"/>
                  </a:cxn>
                  <a:cxn ang="T70">
                    <a:pos x="T12" y="T13"/>
                  </a:cxn>
                  <a:cxn ang="T71">
                    <a:pos x="T14" y="T15"/>
                  </a:cxn>
                  <a:cxn ang="T72">
                    <a:pos x="T16" y="T17"/>
                  </a:cxn>
                  <a:cxn ang="T73">
                    <a:pos x="T18" y="T19"/>
                  </a:cxn>
                  <a:cxn ang="T74">
                    <a:pos x="T20" y="T21"/>
                  </a:cxn>
                  <a:cxn ang="T75">
                    <a:pos x="T22" y="T23"/>
                  </a:cxn>
                  <a:cxn ang="T76">
                    <a:pos x="T24" y="T25"/>
                  </a:cxn>
                  <a:cxn ang="T77">
                    <a:pos x="T26" y="T27"/>
                  </a:cxn>
                  <a:cxn ang="T78">
                    <a:pos x="T28" y="T29"/>
                  </a:cxn>
                  <a:cxn ang="T79">
                    <a:pos x="T30" y="T31"/>
                  </a:cxn>
                  <a:cxn ang="T80">
                    <a:pos x="T32" y="T33"/>
                  </a:cxn>
                  <a:cxn ang="T81">
                    <a:pos x="T34" y="T35"/>
                  </a:cxn>
                  <a:cxn ang="T82">
                    <a:pos x="T36" y="T37"/>
                  </a:cxn>
                  <a:cxn ang="T83">
                    <a:pos x="T38" y="T39"/>
                  </a:cxn>
                  <a:cxn ang="T84">
                    <a:pos x="T40" y="T41"/>
                  </a:cxn>
                  <a:cxn ang="T85">
                    <a:pos x="T42" y="T43"/>
                  </a:cxn>
                  <a:cxn ang="T86">
                    <a:pos x="T44" y="T45"/>
                  </a:cxn>
                  <a:cxn ang="T87">
                    <a:pos x="T46" y="T47"/>
                  </a:cxn>
                  <a:cxn ang="T88">
                    <a:pos x="T48" y="T49"/>
                  </a:cxn>
                  <a:cxn ang="T89">
                    <a:pos x="T50" y="T51"/>
                  </a:cxn>
                  <a:cxn ang="T90">
                    <a:pos x="T52" y="T53"/>
                  </a:cxn>
                  <a:cxn ang="T91">
                    <a:pos x="T54" y="T55"/>
                  </a:cxn>
                  <a:cxn ang="T92">
                    <a:pos x="T56" y="T57"/>
                  </a:cxn>
                  <a:cxn ang="T93">
                    <a:pos x="T58" y="T59"/>
                  </a:cxn>
                  <a:cxn ang="T94">
                    <a:pos x="T60" y="T61"/>
                  </a:cxn>
                  <a:cxn ang="T95">
                    <a:pos x="T62" y="T63"/>
                  </a:cxn>
                </a:cxnLst>
                <a:rect l="T96" t="T97" r="T98" b="T99"/>
                <a:pathLst>
                  <a:path w="1415" h="930">
                    <a:moveTo>
                      <a:pt x="19" y="264"/>
                    </a:moveTo>
                    <a:lnTo>
                      <a:pt x="50" y="223"/>
                    </a:lnTo>
                    <a:lnTo>
                      <a:pt x="86" y="181"/>
                    </a:lnTo>
                    <a:lnTo>
                      <a:pt x="128" y="141"/>
                    </a:lnTo>
                    <a:lnTo>
                      <a:pt x="176" y="103"/>
                    </a:lnTo>
                    <a:lnTo>
                      <a:pt x="228" y="69"/>
                    </a:lnTo>
                    <a:lnTo>
                      <a:pt x="286" y="41"/>
                    </a:lnTo>
                    <a:lnTo>
                      <a:pt x="349" y="19"/>
                    </a:lnTo>
                    <a:lnTo>
                      <a:pt x="417" y="5"/>
                    </a:lnTo>
                    <a:lnTo>
                      <a:pt x="454" y="1"/>
                    </a:lnTo>
                    <a:lnTo>
                      <a:pt x="495" y="0"/>
                    </a:lnTo>
                    <a:lnTo>
                      <a:pt x="587" y="3"/>
                    </a:lnTo>
                    <a:lnTo>
                      <a:pt x="686" y="13"/>
                    </a:lnTo>
                    <a:lnTo>
                      <a:pt x="790" y="28"/>
                    </a:lnTo>
                    <a:lnTo>
                      <a:pt x="893" y="48"/>
                    </a:lnTo>
                    <a:lnTo>
                      <a:pt x="989" y="70"/>
                    </a:lnTo>
                    <a:lnTo>
                      <a:pt x="1034" y="82"/>
                    </a:lnTo>
                    <a:lnTo>
                      <a:pt x="1075" y="94"/>
                    </a:lnTo>
                    <a:lnTo>
                      <a:pt x="1113" y="106"/>
                    </a:lnTo>
                    <a:lnTo>
                      <a:pt x="1146" y="119"/>
                    </a:lnTo>
                    <a:lnTo>
                      <a:pt x="1204" y="145"/>
                    </a:lnTo>
                    <a:lnTo>
                      <a:pt x="1253" y="175"/>
                    </a:lnTo>
                    <a:lnTo>
                      <a:pt x="1294" y="207"/>
                    </a:lnTo>
                    <a:lnTo>
                      <a:pt x="1329" y="243"/>
                    </a:lnTo>
                    <a:lnTo>
                      <a:pt x="1357" y="280"/>
                    </a:lnTo>
                    <a:lnTo>
                      <a:pt x="1379" y="319"/>
                    </a:lnTo>
                    <a:lnTo>
                      <a:pt x="1395" y="359"/>
                    </a:lnTo>
                    <a:lnTo>
                      <a:pt x="1407" y="399"/>
                    </a:lnTo>
                    <a:lnTo>
                      <a:pt x="1412" y="443"/>
                    </a:lnTo>
                    <a:lnTo>
                      <a:pt x="1414" y="491"/>
                    </a:lnTo>
                    <a:lnTo>
                      <a:pt x="1409" y="541"/>
                    </a:lnTo>
                    <a:lnTo>
                      <a:pt x="1398" y="593"/>
                    </a:lnTo>
                    <a:lnTo>
                      <a:pt x="1380" y="643"/>
                    </a:lnTo>
                    <a:lnTo>
                      <a:pt x="1356" y="691"/>
                    </a:lnTo>
                    <a:lnTo>
                      <a:pt x="1324" y="734"/>
                    </a:lnTo>
                    <a:lnTo>
                      <a:pt x="1284" y="771"/>
                    </a:lnTo>
                    <a:lnTo>
                      <a:pt x="1233" y="803"/>
                    </a:lnTo>
                    <a:lnTo>
                      <a:pt x="1171" y="833"/>
                    </a:lnTo>
                    <a:lnTo>
                      <a:pt x="1099" y="860"/>
                    </a:lnTo>
                    <a:lnTo>
                      <a:pt x="1021" y="884"/>
                    </a:lnTo>
                    <a:lnTo>
                      <a:pt x="939" y="903"/>
                    </a:lnTo>
                    <a:lnTo>
                      <a:pt x="856" y="918"/>
                    </a:lnTo>
                    <a:lnTo>
                      <a:pt x="773" y="926"/>
                    </a:lnTo>
                    <a:lnTo>
                      <a:pt x="695" y="929"/>
                    </a:lnTo>
                    <a:lnTo>
                      <a:pt x="613" y="924"/>
                    </a:lnTo>
                    <a:lnTo>
                      <a:pt x="525" y="915"/>
                    </a:lnTo>
                    <a:lnTo>
                      <a:pt x="434" y="900"/>
                    </a:lnTo>
                    <a:lnTo>
                      <a:pt x="342" y="879"/>
                    </a:lnTo>
                    <a:lnTo>
                      <a:pt x="256" y="854"/>
                    </a:lnTo>
                    <a:lnTo>
                      <a:pt x="178" y="824"/>
                    </a:lnTo>
                    <a:lnTo>
                      <a:pt x="143" y="807"/>
                    </a:lnTo>
                    <a:lnTo>
                      <a:pt x="111" y="789"/>
                    </a:lnTo>
                    <a:lnTo>
                      <a:pt x="83" y="770"/>
                    </a:lnTo>
                    <a:lnTo>
                      <a:pt x="60" y="750"/>
                    </a:lnTo>
                    <a:lnTo>
                      <a:pt x="41" y="728"/>
                    </a:lnTo>
                    <a:lnTo>
                      <a:pt x="26" y="702"/>
                    </a:lnTo>
                    <a:lnTo>
                      <a:pt x="15" y="673"/>
                    </a:lnTo>
                    <a:lnTo>
                      <a:pt x="7" y="642"/>
                    </a:lnTo>
                    <a:lnTo>
                      <a:pt x="0" y="575"/>
                    </a:lnTo>
                    <a:lnTo>
                      <a:pt x="0" y="504"/>
                    </a:lnTo>
                    <a:lnTo>
                      <a:pt x="6" y="434"/>
                    </a:lnTo>
                    <a:lnTo>
                      <a:pt x="13" y="367"/>
                    </a:lnTo>
                    <a:lnTo>
                      <a:pt x="18" y="310"/>
                    </a:lnTo>
                    <a:lnTo>
                      <a:pt x="19" y="285"/>
                    </a:lnTo>
                    <a:lnTo>
                      <a:pt x="19" y="264"/>
                    </a:lnTo>
                  </a:path>
                </a:pathLst>
              </a:cu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9" name="Freeform 3"/>
              <p:cNvSpPr/>
              <p:nvPr/>
            </p:nvSpPr>
            <p:spPr bwMode="auto">
              <a:xfrm>
                <a:off x="677" y="2667"/>
                <a:ext cx="1113" cy="883"/>
              </a:xfrm>
              <a:custGeom>
                <a:avLst/>
                <a:gdLst>
                  <a:gd name="T0" fmla="*/ 79 w 1113"/>
                  <a:gd name="T1" fmla="*/ 315 h 883"/>
                  <a:gd name="T2" fmla="*/ 101 w 1113"/>
                  <a:gd name="T3" fmla="*/ 260 h 883"/>
                  <a:gd name="T4" fmla="*/ 111 w 1113"/>
                  <a:gd name="T5" fmla="*/ 212 h 883"/>
                  <a:gd name="T6" fmla="*/ 129 w 1113"/>
                  <a:gd name="T7" fmla="*/ 170 h 883"/>
                  <a:gd name="T8" fmla="*/ 169 w 1113"/>
                  <a:gd name="T9" fmla="*/ 136 h 883"/>
                  <a:gd name="T10" fmla="*/ 219 w 1113"/>
                  <a:gd name="T11" fmla="*/ 111 h 883"/>
                  <a:gd name="T12" fmla="*/ 281 w 1113"/>
                  <a:gd name="T13" fmla="*/ 92 h 883"/>
                  <a:gd name="T14" fmla="*/ 359 w 1113"/>
                  <a:gd name="T15" fmla="*/ 76 h 883"/>
                  <a:gd name="T16" fmla="*/ 431 w 1113"/>
                  <a:gd name="T17" fmla="*/ 63 h 883"/>
                  <a:gd name="T18" fmla="*/ 525 w 1113"/>
                  <a:gd name="T19" fmla="*/ 43 h 883"/>
                  <a:gd name="T20" fmla="*/ 669 w 1113"/>
                  <a:gd name="T21" fmla="*/ 14 h 883"/>
                  <a:gd name="T22" fmla="*/ 812 w 1113"/>
                  <a:gd name="T23" fmla="*/ 0 h 883"/>
                  <a:gd name="T24" fmla="*/ 874 w 1113"/>
                  <a:gd name="T25" fmla="*/ 4 h 883"/>
                  <a:gd name="T26" fmla="*/ 925 w 1113"/>
                  <a:gd name="T27" fmla="*/ 18 h 883"/>
                  <a:gd name="T28" fmla="*/ 967 w 1113"/>
                  <a:gd name="T29" fmla="*/ 43 h 883"/>
                  <a:gd name="T30" fmla="*/ 1040 w 1113"/>
                  <a:gd name="T31" fmla="*/ 119 h 883"/>
                  <a:gd name="T32" fmla="*/ 1090 w 1113"/>
                  <a:gd name="T33" fmla="*/ 218 h 883"/>
                  <a:gd name="T34" fmla="*/ 1112 w 1113"/>
                  <a:gd name="T35" fmla="*/ 325 h 883"/>
                  <a:gd name="T36" fmla="*/ 1100 w 1113"/>
                  <a:gd name="T37" fmla="*/ 433 h 883"/>
                  <a:gd name="T38" fmla="*/ 1052 w 1113"/>
                  <a:gd name="T39" fmla="*/ 560 h 883"/>
                  <a:gd name="T40" fmla="*/ 976 w 1113"/>
                  <a:gd name="T41" fmla="*/ 687 h 883"/>
                  <a:gd name="T42" fmla="*/ 906 w 1113"/>
                  <a:gd name="T43" fmla="*/ 770 h 883"/>
                  <a:gd name="T44" fmla="*/ 856 w 1113"/>
                  <a:gd name="T45" fmla="*/ 813 h 883"/>
                  <a:gd name="T46" fmla="*/ 802 w 1113"/>
                  <a:gd name="T47" fmla="*/ 843 h 883"/>
                  <a:gd name="T48" fmla="*/ 702 w 1113"/>
                  <a:gd name="T49" fmla="*/ 871 h 883"/>
                  <a:gd name="T50" fmla="*/ 548 w 1113"/>
                  <a:gd name="T51" fmla="*/ 882 h 883"/>
                  <a:gd name="T52" fmla="*/ 395 w 1113"/>
                  <a:gd name="T53" fmla="*/ 873 h 883"/>
                  <a:gd name="T54" fmla="*/ 296 w 1113"/>
                  <a:gd name="T55" fmla="*/ 860 h 883"/>
                  <a:gd name="T56" fmla="*/ 220 w 1113"/>
                  <a:gd name="T57" fmla="*/ 843 h 883"/>
                  <a:gd name="T58" fmla="*/ 135 w 1113"/>
                  <a:gd name="T59" fmla="*/ 807 h 883"/>
                  <a:gd name="T60" fmla="*/ 70 w 1113"/>
                  <a:gd name="T61" fmla="*/ 759 h 883"/>
                  <a:gd name="T62" fmla="*/ 24 w 1113"/>
                  <a:gd name="T63" fmla="*/ 702 h 883"/>
                  <a:gd name="T64" fmla="*/ 0 w 1113"/>
                  <a:gd name="T65" fmla="*/ 635 h 883"/>
                  <a:gd name="T66" fmla="*/ 6 w 1113"/>
                  <a:gd name="T67" fmla="*/ 547 h 883"/>
                  <a:gd name="T68" fmla="*/ 28 w 1113"/>
                  <a:gd name="T69" fmla="*/ 454 h 883"/>
                  <a:gd name="T70" fmla="*/ 51 w 1113"/>
                  <a:gd name="T71" fmla="*/ 374 h 883"/>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w 1113"/>
                  <a:gd name="T109" fmla="*/ 0 h 883"/>
                  <a:gd name="T110" fmla="*/ 1113 w 1113"/>
                  <a:gd name="T111" fmla="*/ 883 h 883"/>
                </a:gdLst>
                <a:ahLst/>
                <a:cxnLst>
                  <a:cxn ang="T72">
                    <a:pos x="T0" y="T1"/>
                  </a:cxn>
                  <a:cxn ang="T73">
                    <a:pos x="T2" y="T3"/>
                  </a:cxn>
                  <a:cxn ang="T74">
                    <a:pos x="T4" y="T5"/>
                  </a:cxn>
                  <a:cxn ang="T75">
                    <a:pos x="T6" y="T7"/>
                  </a:cxn>
                  <a:cxn ang="T76">
                    <a:pos x="T8" y="T9"/>
                  </a:cxn>
                  <a:cxn ang="T77">
                    <a:pos x="T10" y="T11"/>
                  </a:cxn>
                  <a:cxn ang="T78">
                    <a:pos x="T12" y="T13"/>
                  </a:cxn>
                  <a:cxn ang="T79">
                    <a:pos x="T14" y="T15"/>
                  </a:cxn>
                  <a:cxn ang="T80">
                    <a:pos x="T16" y="T17"/>
                  </a:cxn>
                  <a:cxn ang="T81">
                    <a:pos x="T18" y="T19"/>
                  </a:cxn>
                  <a:cxn ang="T82">
                    <a:pos x="T20" y="T21"/>
                  </a:cxn>
                  <a:cxn ang="T83">
                    <a:pos x="T22" y="T23"/>
                  </a:cxn>
                  <a:cxn ang="T84">
                    <a:pos x="T24" y="T25"/>
                  </a:cxn>
                  <a:cxn ang="T85">
                    <a:pos x="T26" y="T27"/>
                  </a:cxn>
                  <a:cxn ang="T86">
                    <a:pos x="T28" y="T29"/>
                  </a:cxn>
                  <a:cxn ang="T87">
                    <a:pos x="T30" y="T31"/>
                  </a:cxn>
                  <a:cxn ang="T88">
                    <a:pos x="T32" y="T33"/>
                  </a:cxn>
                  <a:cxn ang="T89">
                    <a:pos x="T34" y="T35"/>
                  </a:cxn>
                  <a:cxn ang="T90">
                    <a:pos x="T36" y="T37"/>
                  </a:cxn>
                  <a:cxn ang="T91">
                    <a:pos x="T38" y="T39"/>
                  </a:cxn>
                  <a:cxn ang="T92">
                    <a:pos x="T40" y="T41"/>
                  </a:cxn>
                  <a:cxn ang="T93">
                    <a:pos x="T42" y="T43"/>
                  </a:cxn>
                  <a:cxn ang="T94">
                    <a:pos x="T44" y="T45"/>
                  </a:cxn>
                  <a:cxn ang="T95">
                    <a:pos x="T46" y="T47"/>
                  </a:cxn>
                  <a:cxn ang="T96">
                    <a:pos x="T48" y="T49"/>
                  </a:cxn>
                  <a:cxn ang="T97">
                    <a:pos x="T50" y="T51"/>
                  </a:cxn>
                  <a:cxn ang="T98">
                    <a:pos x="T52" y="T53"/>
                  </a:cxn>
                  <a:cxn ang="T99">
                    <a:pos x="T54" y="T55"/>
                  </a:cxn>
                  <a:cxn ang="T100">
                    <a:pos x="T56" y="T57"/>
                  </a:cxn>
                  <a:cxn ang="T101">
                    <a:pos x="T58" y="T59"/>
                  </a:cxn>
                  <a:cxn ang="T102">
                    <a:pos x="T60" y="T61"/>
                  </a:cxn>
                  <a:cxn ang="T103">
                    <a:pos x="T62" y="T63"/>
                  </a:cxn>
                  <a:cxn ang="T104">
                    <a:pos x="T64" y="T65"/>
                  </a:cxn>
                  <a:cxn ang="T105">
                    <a:pos x="T66" y="T67"/>
                  </a:cxn>
                  <a:cxn ang="T106">
                    <a:pos x="T68" y="T69"/>
                  </a:cxn>
                  <a:cxn ang="T107">
                    <a:pos x="T70" y="T71"/>
                  </a:cxn>
                </a:cxnLst>
                <a:rect l="T108" t="T109" r="T110" b="T111"/>
                <a:pathLst>
                  <a:path w="1113" h="883">
                    <a:moveTo>
                      <a:pt x="58" y="344"/>
                    </a:moveTo>
                    <a:lnTo>
                      <a:pt x="79" y="315"/>
                    </a:lnTo>
                    <a:lnTo>
                      <a:pt x="92" y="287"/>
                    </a:lnTo>
                    <a:lnTo>
                      <a:pt x="101" y="260"/>
                    </a:lnTo>
                    <a:lnTo>
                      <a:pt x="106" y="236"/>
                    </a:lnTo>
                    <a:lnTo>
                      <a:pt x="111" y="212"/>
                    </a:lnTo>
                    <a:lnTo>
                      <a:pt x="118" y="190"/>
                    </a:lnTo>
                    <a:lnTo>
                      <a:pt x="129" y="170"/>
                    </a:lnTo>
                    <a:lnTo>
                      <a:pt x="146" y="152"/>
                    </a:lnTo>
                    <a:lnTo>
                      <a:pt x="169" y="136"/>
                    </a:lnTo>
                    <a:lnTo>
                      <a:pt x="193" y="122"/>
                    </a:lnTo>
                    <a:lnTo>
                      <a:pt x="219" y="111"/>
                    </a:lnTo>
                    <a:lnTo>
                      <a:pt x="249" y="101"/>
                    </a:lnTo>
                    <a:lnTo>
                      <a:pt x="281" y="92"/>
                    </a:lnTo>
                    <a:lnTo>
                      <a:pt x="318" y="84"/>
                    </a:lnTo>
                    <a:lnTo>
                      <a:pt x="359" y="76"/>
                    </a:lnTo>
                    <a:lnTo>
                      <a:pt x="405" y="68"/>
                    </a:lnTo>
                    <a:lnTo>
                      <a:pt x="431" y="63"/>
                    </a:lnTo>
                    <a:lnTo>
                      <a:pt x="460" y="57"/>
                    </a:lnTo>
                    <a:lnTo>
                      <a:pt x="525" y="43"/>
                    </a:lnTo>
                    <a:lnTo>
                      <a:pt x="596" y="28"/>
                    </a:lnTo>
                    <a:lnTo>
                      <a:pt x="669" y="14"/>
                    </a:lnTo>
                    <a:lnTo>
                      <a:pt x="743" y="4"/>
                    </a:lnTo>
                    <a:lnTo>
                      <a:pt x="812" y="0"/>
                    </a:lnTo>
                    <a:lnTo>
                      <a:pt x="844" y="1"/>
                    </a:lnTo>
                    <a:lnTo>
                      <a:pt x="874" y="4"/>
                    </a:lnTo>
                    <a:lnTo>
                      <a:pt x="901" y="9"/>
                    </a:lnTo>
                    <a:lnTo>
                      <a:pt x="925" y="18"/>
                    </a:lnTo>
                    <a:lnTo>
                      <a:pt x="946" y="29"/>
                    </a:lnTo>
                    <a:lnTo>
                      <a:pt x="967" y="43"/>
                    </a:lnTo>
                    <a:lnTo>
                      <a:pt x="1006" y="77"/>
                    </a:lnTo>
                    <a:lnTo>
                      <a:pt x="1040" y="119"/>
                    </a:lnTo>
                    <a:lnTo>
                      <a:pt x="1068" y="166"/>
                    </a:lnTo>
                    <a:lnTo>
                      <a:pt x="1090" y="218"/>
                    </a:lnTo>
                    <a:lnTo>
                      <a:pt x="1105" y="272"/>
                    </a:lnTo>
                    <a:lnTo>
                      <a:pt x="1112" y="325"/>
                    </a:lnTo>
                    <a:lnTo>
                      <a:pt x="1111" y="378"/>
                    </a:lnTo>
                    <a:lnTo>
                      <a:pt x="1100" y="433"/>
                    </a:lnTo>
                    <a:lnTo>
                      <a:pt x="1080" y="494"/>
                    </a:lnTo>
                    <a:lnTo>
                      <a:pt x="1052" y="560"/>
                    </a:lnTo>
                    <a:lnTo>
                      <a:pt x="1017" y="625"/>
                    </a:lnTo>
                    <a:lnTo>
                      <a:pt x="976" y="687"/>
                    </a:lnTo>
                    <a:lnTo>
                      <a:pt x="930" y="745"/>
                    </a:lnTo>
                    <a:lnTo>
                      <a:pt x="906" y="770"/>
                    </a:lnTo>
                    <a:lnTo>
                      <a:pt x="881" y="793"/>
                    </a:lnTo>
                    <a:lnTo>
                      <a:pt x="856" y="813"/>
                    </a:lnTo>
                    <a:lnTo>
                      <a:pt x="830" y="830"/>
                    </a:lnTo>
                    <a:lnTo>
                      <a:pt x="802" y="843"/>
                    </a:lnTo>
                    <a:lnTo>
                      <a:pt x="771" y="855"/>
                    </a:lnTo>
                    <a:lnTo>
                      <a:pt x="702" y="871"/>
                    </a:lnTo>
                    <a:lnTo>
                      <a:pt x="627" y="879"/>
                    </a:lnTo>
                    <a:lnTo>
                      <a:pt x="548" y="882"/>
                    </a:lnTo>
                    <a:lnTo>
                      <a:pt x="470" y="879"/>
                    </a:lnTo>
                    <a:lnTo>
                      <a:pt x="395" y="873"/>
                    </a:lnTo>
                    <a:lnTo>
                      <a:pt x="327" y="865"/>
                    </a:lnTo>
                    <a:lnTo>
                      <a:pt x="296" y="860"/>
                    </a:lnTo>
                    <a:lnTo>
                      <a:pt x="269" y="855"/>
                    </a:lnTo>
                    <a:lnTo>
                      <a:pt x="220" y="843"/>
                    </a:lnTo>
                    <a:lnTo>
                      <a:pt x="175" y="827"/>
                    </a:lnTo>
                    <a:lnTo>
                      <a:pt x="135" y="807"/>
                    </a:lnTo>
                    <a:lnTo>
                      <a:pt x="100" y="785"/>
                    </a:lnTo>
                    <a:lnTo>
                      <a:pt x="70" y="759"/>
                    </a:lnTo>
                    <a:lnTo>
                      <a:pt x="44" y="732"/>
                    </a:lnTo>
                    <a:lnTo>
                      <a:pt x="24" y="702"/>
                    </a:lnTo>
                    <a:lnTo>
                      <a:pt x="8" y="671"/>
                    </a:lnTo>
                    <a:lnTo>
                      <a:pt x="0" y="635"/>
                    </a:lnTo>
                    <a:lnTo>
                      <a:pt x="0" y="593"/>
                    </a:lnTo>
                    <a:lnTo>
                      <a:pt x="6" y="547"/>
                    </a:lnTo>
                    <a:lnTo>
                      <a:pt x="16" y="500"/>
                    </a:lnTo>
                    <a:lnTo>
                      <a:pt x="28" y="454"/>
                    </a:lnTo>
                    <a:lnTo>
                      <a:pt x="41" y="411"/>
                    </a:lnTo>
                    <a:lnTo>
                      <a:pt x="51" y="374"/>
                    </a:lnTo>
                    <a:lnTo>
                      <a:pt x="58" y="344"/>
                    </a:lnTo>
                  </a:path>
                </a:pathLst>
              </a:cu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20" name="Freeform 4"/>
              <p:cNvSpPr/>
              <p:nvPr/>
            </p:nvSpPr>
            <p:spPr bwMode="auto">
              <a:xfrm>
                <a:off x="1459" y="3329"/>
                <a:ext cx="1763" cy="706"/>
              </a:xfrm>
              <a:custGeom>
                <a:avLst/>
                <a:gdLst>
                  <a:gd name="T0" fmla="*/ 117 w 1763"/>
                  <a:gd name="T1" fmla="*/ 226 h 706"/>
                  <a:gd name="T2" fmla="*/ 142 w 1763"/>
                  <a:gd name="T3" fmla="*/ 194 h 706"/>
                  <a:gd name="T4" fmla="*/ 171 w 1763"/>
                  <a:gd name="T5" fmla="*/ 167 h 706"/>
                  <a:gd name="T6" fmla="*/ 242 w 1763"/>
                  <a:gd name="T7" fmla="*/ 124 h 706"/>
                  <a:gd name="T8" fmla="*/ 322 w 1763"/>
                  <a:gd name="T9" fmla="*/ 91 h 706"/>
                  <a:gd name="T10" fmla="*/ 411 w 1763"/>
                  <a:gd name="T11" fmla="*/ 64 h 706"/>
                  <a:gd name="T12" fmla="*/ 459 w 1763"/>
                  <a:gd name="T13" fmla="*/ 50 h 706"/>
                  <a:gd name="T14" fmla="*/ 511 w 1763"/>
                  <a:gd name="T15" fmla="*/ 37 h 706"/>
                  <a:gd name="T16" fmla="*/ 623 w 1763"/>
                  <a:gd name="T17" fmla="*/ 13 h 706"/>
                  <a:gd name="T18" fmla="*/ 738 w 1763"/>
                  <a:gd name="T19" fmla="*/ 0 h 706"/>
                  <a:gd name="T20" fmla="*/ 796 w 1763"/>
                  <a:gd name="T21" fmla="*/ 0 h 706"/>
                  <a:gd name="T22" fmla="*/ 851 w 1763"/>
                  <a:gd name="T23" fmla="*/ 6 h 706"/>
                  <a:gd name="T24" fmla="*/ 906 w 1763"/>
                  <a:gd name="T25" fmla="*/ 17 h 706"/>
                  <a:gd name="T26" fmla="*/ 960 w 1763"/>
                  <a:gd name="T27" fmla="*/ 34 h 706"/>
                  <a:gd name="T28" fmla="*/ 1013 w 1763"/>
                  <a:gd name="T29" fmla="*/ 56 h 706"/>
                  <a:gd name="T30" fmla="*/ 1066 w 1763"/>
                  <a:gd name="T31" fmla="*/ 80 h 706"/>
                  <a:gd name="T32" fmla="*/ 1174 w 1763"/>
                  <a:gd name="T33" fmla="*/ 136 h 706"/>
                  <a:gd name="T34" fmla="*/ 1286 w 1763"/>
                  <a:gd name="T35" fmla="*/ 194 h 706"/>
                  <a:gd name="T36" fmla="*/ 1348 w 1763"/>
                  <a:gd name="T37" fmla="*/ 223 h 706"/>
                  <a:gd name="T38" fmla="*/ 1421 w 1763"/>
                  <a:gd name="T39" fmla="*/ 253 h 706"/>
                  <a:gd name="T40" fmla="*/ 1497 w 1763"/>
                  <a:gd name="T41" fmla="*/ 285 h 706"/>
                  <a:gd name="T42" fmla="*/ 1571 w 1763"/>
                  <a:gd name="T43" fmla="*/ 317 h 706"/>
                  <a:gd name="T44" fmla="*/ 1640 w 1763"/>
                  <a:gd name="T45" fmla="*/ 350 h 706"/>
                  <a:gd name="T46" fmla="*/ 1698 w 1763"/>
                  <a:gd name="T47" fmla="*/ 383 h 706"/>
                  <a:gd name="T48" fmla="*/ 1721 w 1763"/>
                  <a:gd name="T49" fmla="*/ 399 h 706"/>
                  <a:gd name="T50" fmla="*/ 1740 w 1763"/>
                  <a:gd name="T51" fmla="*/ 415 h 706"/>
                  <a:gd name="T52" fmla="*/ 1753 w 1763"/>
                  <a:gd name="T53" fmla="*/ 431 h 706"/>
                  <a:gd name="T54" fmla="*/ 1760 w 1763"/>
                  <a:gd name="T55" fmla="*/ 446 h 706"/>
                  <a:gd name="T56" fmla="*/ 1762 w 1763"/>
                  <a:gd name="T57" fmla="*/ 462 h 706"/>
                  <a:gd name="T58" fmla="*/ 1759 w 1763"/>
                  <a:gd name="T59" fmla="*/ 478 h 706"/>
                  <a:gd name="T60" fmla="*/ 1740 w 1763"/>
                  <a:gd name="T61" fmla="*/ 511 h 706"/>
                  <a:gd name="T62" fmla="*/ 1707 w 1763"/>
                  <a:gd name="T63" fmla="*/ 545 h 706"/>
                  <a:gd name="T64" fmla="*/ 1662 w 1763"/>
                  <a:gd name="T65" fmla="*/ 578 h 706"/>
                  <a:gd name="T66" fmla="*/ 1608 w 1763"/>
                  <a:gd name="T67" fmla="*/ 609 h 706"/>
                  <a:gd name="T68" fmla="*/ 1548 w 1763"/>
                  <a:gd name="T69" fmla="*/ 637 h 706"/>
                  <a:gd name="T70" fmla="*/ 1484 w 1763"/>
                  <a:gd name="T71" fmla="*/ 661 h 706"/>
                  <a:gd name="T72" fmla="*/ 1420 w 1763"/>
                  <a:gd name="T73" fmla="*/ 679 h 706"/>
                  <a:gd name="T74" fmla="*/ 1352 w 1763"/>
                  <a:gd name="T75" fmla="*/ 692 h 706"/>
                  <a:gd name="T76" fmla="*/ 1275 w 1763"/>
                  <a:gd name="T77" fmla="*/ 700 h 706"/>
                  <a:gd name="T78" fmla="*/ 1192 w 1763"/>
                  <a:gd name="T79" fmla="*/ 703 h 706"/>
                  <a:gd name="T80" fmla="*/ 1103 w 1763"/>
                  <a:gd name="T81" fmla="*/ 705 h 706"/>
                  <a:gd name="T82" fmla="*/ 920 w 1763"/>
                  <a:gd name="T83" fmla="*/ 700 h 706"/>
                  <a:gd name="T84" fmla="*/ 829 w 1763"/>
                  <a:gd name="T85" fmla="*/ 696 h 706"/>
                  <a:gd name="T86" fmla="*/ 741 w 1763"/>
                  <a:gd name="T87" fmla="*/ 692 h 706"/>
                  <a:gd name="T88" fmla="*/ 649 w 1763"/>
                  <a:gd name="T89" fmla="*/ 690 h 706"/>
                  <a:gd name="T90" fmla="*/ 549 w 1763"/>
                  <a:gd name="T91" fmla="*/ 689 h 706"/>
                  <a:gd name="T92" fmla="*/ 445 w 1763"/>
                  <a:gd name="T93" fmla="*/ 689 h 706"/>
                  <a:gd name="T94" fmla="*/ 343 w 1763"/>
                  <a:gd name="T95" fmla="*/ 686 h 706"/>
                  <a:gd name="T96" fmla="*/ 247 w 1763"/>
                  <a:gd name="T97" fmla="*/ 680 h 706"/>
                  <a:gd name="T98" fmla="*/ 161 w 1763"/>
                  <a:gd name="T99" fmla="*/ 669 h 706"/>
                  <a:gd name="T100" fmla="*/ 123 w 1763"/>
                  <a:gd name="T101" fmla="*/ 661 h 706"/>
                  <a:gd name="T102" fmla="*/ 91 w 1763"/>
                  <a:gd name="T103" fmla="*/ 652 h 706"/>
                  <a:gd name="T104" fmla="*/ 62 w 1763"/>
                  <a:gd name="T105" fmla="*/ 641 h 706"/>
                  <a:gd name="T106" fmla="*/ 40 w 1763"/>
                  <a:gd name="T107" fmla="*/ 627 h 706"/>
                  <a:gd name="T108" fmla="*/ 23 w 1763"/>
                  <a:gd name="T109" fmla="*/ 611 h 706"/>
                  <a:gd name="T110" fmla="*/ 11 w 1763"/>
                  <a:gd name="T111" fmla="*/ 592 h 706"/>
                  <a:gd name="T112" fmla="*/ 0 w 1763"/>
                  <a:gd name="T113" fmla="*/ 545 h 706"/>
                  <a:gd name="T114" fmla="*/ 2 w 1763"/>
                  <a:gd name="T115" fmla="*/ 491 h 706"/>
                  <a:gd name="T116" fmla="*/ 16 w 1763"/>
                  <a:gd name="T117" fmla="*/ 433 h 706"/>
                  <a:gd name="T118" fmla="*/ 38 w 1763"/>
                  <a:gd name="T119" fmla="*/ 374 h 706"/>
                  <a:gd name="T120" fmla="*/ 64 w 1763"/>
                  <a:gd name="T121" fmla="*/ 318 h 706"/>
                  <a:gd name="T122" fmla="*/ 92 w 1763"/>
                  <a:gd name="T123" fmla="*/ 267 h 706"/>
                  <a:gd name="T124" fmla="*/ 117 w 1763"/>
                  <a:gd name="T125" fmla="*/ 226 h 70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 name="T147" fmla="*/ 0 60000 65536"/>
                  <a:gd name="T148" fmla="*/ 0 60000 65536"/>
                  <a:gd name="T149" fmla="*/ 0 60000 65536"/>
                  <a:gd name="T150" fmla="*/ 0 60000 65536"/>
                  <a:gd name="T151" fmla="*/ 0 60000 65536"/>
                  <a:gd name="T152" fmla="*/ 0 60000 65536"/>
                  <a:gd name="T153" fmla="*/ 0 60000 65536"/>
                  <a:gd name="T154" fmla="*/ 0 60000 65536"/>
                  <a:gd name="T155" fmla="*/ 0 60000 65536"/>
                  <a:gd name="T156" fmla="*/ 0 60000 65536"/>
                  <a:gd name="T157" fmla="*/ 0 60000 65536"/>
                  <a:gd name="T158" fmla="*/ 0 60000 65536"/>
                  <a:gd name="T159" fmla="*/ 0 60000 65536"/>
                  <a:gd name="T160" fmla="*/ 0 60000 65536"/>
                  <a:gd name="T161" fmla="*/ 0 60000 65536"/>
                  <a:gd name="T162" fmla="*/ 0 60000 65536"/>
                  <a:gd name="T163" fmla="*/ 0 60000 65536"/>
                  <a:gd name="T164" fmla="*/ 0 60000 65536"/>
                  <a:gd name="T165" fmla="*/ 0 60000 65536"/>
                  <a:gd name="T166" fmla="*/ 0 60000 65536"/>
                  <a:gd name="T167" fmla="*/ 0 60000 65536"/>
                  <a:gd name="T168" fmla="*/ 0 60000 65536"/>
                  <a:gd name="T169" fmla="*/ 0 60000 65536"/>
                  <a:gd name="T170" fmla="*/ 0 60000 65536"/>
                  <a:gd name="T171" fmla="*/ 0 60000 65536"/>
                  <a:gd name="T172" fmla="*/ 0 60000 65536"/>
                  <a:gd name="T173" fmla="*/ 0 60000 65536"/>
                  <a:gd name="T174" fmla="*/ 0 60000 65536"/>
                  <a:gd name="T175" fmla="*/ 0 60000 65536"/>
                  <a:gd name="T176" fmla="*/ 0 60000 65536"/>
                  <a:gd name="T177" fmla="*/ 0 60000 65536"/>
                  <a:gd name="T178" fmla="*/ 0 60000 65536"/>
                  <a:gd name="T179" fmla="*/ 0 60000 65536"/>
                  <a:gd name="T180" fmla="*/ 0 60000 65536"/>
                  <a:gd name="T181" fmla="*/ 0 60000 65536"/>
                  <a:gd name="T182" fmla="*/ 0 60000 65536"/>
                  <a:gd name="T183" fmla="*/ 0 60000 65536"/>
                  <a:gd name="T184" fmla="*/ 0 60000 65536"/>
                  <a:gd name="T185" fmla="*/ 0 60000 65536"/>
                  <a:gd name="T186" fmla="*/ 0 60000 65536"/>
                  <a:gd name="T187" fmla="*/ 0 60000 65536"/>
                  <a:gd name="T188" fmla="*/ 0 60000 65536"/>
                  <a:gd name="T189" fmla="*/ 0 w 1763"/>
                  <a:gd name="T190" fmla="*/ 0 h 706"/>
                  <a:gd name="T191" fmla="*/ 1763 w 1763"/>
                  <a:gd name="T192" fmla="*/ 706 h 706"/>
                </a:gdLst>
                <a:ahLst/>
                <a:cxnLst>
                  <a:cxn ang="T126">
                    <a:pos x="T0" y="T1"/>
                  </a:cxn>
                  <a:cxn ang="T127">
                    <a:pos x="T2" y="T3"/>
                  </a:cxn>
                  <a:cxn ang="T128">
                    <a:pos x="T4" y="T5"/>
                  </a:cxn>
                  <a:cxn ang="T129">
                    <a:pos x="T6" y="T7"/>
                  </a:cxn>
                  <a:cxn ang="T130">
                    <a:pos x="T8" y="T9"/>
                  </a:cxn>
                  <a:cxn ang="T131">
                    <a:pos x="T10" y="T11"/>
                  </a:cxn>
                  <a:cxn ang="T132">
                    <a:pos x="T12" y="T13"/>
                  </a:cxn>
                  <a:cxn ang="T133">
                    <a:pos x="T14" y="T15"/>
                  </a:cxn>
                  <a:cxn ang="T134">
                    <a:pos x="T16" y="T17"/>
                  </a:cxn>
                  <a:cxn ang="T135">
                    <a:pos x="T18" y="T19"/>
                  </a:cxn>
                  <a:cxn ang="T136">
                    <a:pos x="T20" y="T21"/>
                  </a:cxn>
                  <a:cxn ang="T137">
                    <a:pos x="T22" y="T23"/>
                  </a:cxn>
                  <a:cxn ang="T138">
                    <a:pos x="T24" y="T25"/>
                  </a:cxn>
                  <a:cxn ang="T139">
                    <a:pos x="T26" y="T27"/>
                  </a:cxn>
                  <a:cxn ang="T140">
                    <a:pos x="T28" y="T29"/>
                  </a:cxn>
                  <a:cxn ang="T141">
                    <a:pos x="T30" y="T31"/>
                  </a:cxn>
                  <a:cxn ang="T142">
                    <a:pos x="T32" y="T33"/>
                  </a:cxn>
                  <a:cxn ang="T143">
                    <a:pos x="T34" y="T35"/>
                  </a:cxn>
                  <a:cxn ang="T144">
                    <a:pos x="T36" y="T37"/>
                  </a:cxn>
                  <a:cxn ang="T145">
                    <a:pos x="T38" y="T39"/>
                  </a:cxn>
                  <a:cxn ang="T146">
                    <a:pos x="T40" y="T41"/>
                  </a:cxn>
                  <a:cxn ang="T147">
                    <a:pos x="T42" y="T43"/>
                  </a:cxn>
                  <a:cxn ang="T148">
                    <a:pos x="T44" y="T45"/>
                  </a:cxn>
                  <a:cxn ang="T149">
                    <a:pos x="T46" y="T47"/>
                  </a:cxn>
                  <a:cxn ang="T150">
                    <a:pos x="T48" y="T49"/>
                  </a:cxn>
                  <a:cxn ang="T151">
                    <a:pos x="T50" y="T51"/>
                  </a:cxn>
                  <a:cxn ang="T152">
                    <a:pos x="T52" y="T53"/>
                  </a:cxn>
                  <a:cxn ang="T153">
                    <a:pos x="T54" y="T55"/>
                  </a:cxn>
                  <a:cxn ang="T154">
                    <a:pos x="T56" y="T57"/>
                  </a:cxn>
                  <a:cxn ang="T155">
                    <a:pos x="T58" y="T59"/>
                  </a:cxn>
                  <a:cxn ang="T156">
                    <a:pos x="T60" y="T61"/>
                  </a:cxn>
                  <a:cxn ang="T157">
                    <a:pos x="T62" y="T63"/>
                  </a:cxn>
                  <a:cxn ang="T158">
                    <a:pos x="T64" y="T65"/>
                  </a:cxn>
                  <a:cxn ang="T159">
                    <a:pos x="T66" y="T67"/>
                  </a:cxn>
                  <a:cxn ang="T160">
                    <a:pos x="T68" y="T69"/>
                  </a:cxn>
                  <a:cxn ang="T161">
                    <a:pos x="T70" y="T71"/>
                  </a:cxn>
                  <a:cxn ang="T162">
                    <a:pos x="T72" y="T73"/>
                  </a:cxn>
                  <a:cxn ang="T163">
                    <a:pos x="T74" y="T75"/>
                  </a:cxn>
                  <a:cxn ang="T164">
                    <a:pos x="T76" y="T77"/>
                  </a:cxn>
                  <a:cxn ang="T165">
                    <a:pos x="T78" y="T79"/>
                  </a:cxn>
                  <a:cxn ang="T166">
                    <a:pos x="T80" y="T81"/>
                  </a:cxn>
                  <a:cxn ang="T167">
                    <a:pos x="T82" y="T83"/>
                  </a:cxn>
                  <a:cxn ang="T168">
                    <a:pos x="T84" y="T85"/>
                  </a:cxn>
                  <a:cxn ang="T169">
                    <a:pos x="T86" y="T87"/>
                  </a:cxn>
                  <a:cxn ang="T170">
                    <a:pos x="T88" y="T89"/>
                  </a:cxn>
                  <a:cxn ang="T171">
                    <a:pos x="T90" y="T91"/>
                  </a:cxn>
                  <a:cxn ang="T172">
                    <a:pos x="T92" y="T93"/>
                  </a:cxn>
                  <a:cxn ang="T173">
                    <a:pos x="T94" y="T95"/>
                  </a:cxn>
                  <a:cxn ang="T174">
                    <a:pos x="T96" y="T97"/>
                  </a:cxn>
                  <a:cxn ang="T175">
                    <a:pos x="T98" y="T99"/>
                  </a:cxn>
                  <a:cxn ang="T176">
                    <a:pos x="T100" y="T101"/>
                  </a:cxn>
                  <a:cxn ang="T177">
                    <a:pos x="T102" y="T103"/>
                  </a:cxn>
                  <a:cxn ang="T178">
                    <a:pos x="T104" y="T105"/>
                  </a:cxn>
                  <a:cxn ang="T179">
                    <a:pos x="T106" y="T107"/>
                  </a:cxn>
                  <a:cxn ang="T180">
                    <a:pos x="T108" y="T109"/>
                  </a:cxn>
                  <a:cxn ang="T181">
                    <a:pos x="T110" y="T111"/>
                  </a:cxn>
                  <a:cxn ang="T182">
                    <a:pos x="T112" y="T113"/>
                  </a:cxn>
                  <a:cxn ang="T183">
                    <a:pos x="T114" y="T115"/>
                  </a:cxn>
                  <a:cxn ang="T184">
                    <a:pos x="T116" y="T117"/>
                  </a:cxn>
                  <a:cxn ang="T185">
                    <a:pos x="T118" y="T119"/>
                  </a:cxn>
                  <a:cxn ang="T186">
                    <a:pos x="T120" y="T121"/>
                  </a:cxn>
                  <a:cxn ang="T187">
                    <a:pos x="T122" y="T123"/>
                  </a:cxn>
                  <a:cxn ang="T188">
                    <a:pos x="T124" y="T125"/>
                  </a:cxn>
                </a:cxnLst>
                <a:rect l="T189" t="T190" r="T191" b="T192"/>
                <a:pathLst>
                  <a:path w="1763" h="706">
                    <a:moveTo>
                      <a:pt x="117" y="226"/>
                    </a:moveTo>
                    <a:lnTo>
                      <a:pt x="142" y="194"/>
                    </a:lnTo>
                    <a:lnTo>
                      <a:pt x="171" y="167"/>
                    </a:lnTo>
                    <a:lnTo>
                      <a:pt x="242" y="124"/>
                    </a:lnTo>
                    <a:lnTo>
                      <a:pt x="322" y="91"/>
                    </a:lnTo>
                    <a:lnTo>
                      <a:pt x="411" y="64"/>
                    </a:lnTo>
                    <a:lnTo>
                      <a:pt x="459" y="50"/>
                    </a:lnTo>
                    <a:lnTo>
                      <a:pt x="511" y="37"/>
                    </a:lnTo>
                    <a:lnTo>
                      <a:pt x="623" y="13"/>
                    </a:lnTo>
                    <a:lnTo>
                      <a:pt x="738" y="0"/>
                    </a:lnTo>
                    <a:lnTo>
                      <a:pt x="796" y="0"/>
                    </a:lnTo>
                    <a:lnTo>
                      <a:pt x="851" y="6"/>
                    </a:lnTo>
                    <a:lnTo>
                      <a:pt x="906" y="17"/>
                    </a:lnTo>
                    <a:lnTo>
                      <a:pt x="960" y="34"/>
                    </a:lnTo>
                    <a:lnTo>
                      <a:pt x="1013" y="56"/>
                    </a:lnTo>
                    <a:lnTo>
                      <a:pt x="1066" y="80"/>
                    </a:lnTo>
                    <a:lnTo>
                      <a:pt x="1174" y="136"/>
                    </a:lnTo>
                    <a:lnTo>
                      <a:pt x="1286" y="194"/>
                    </a:lnTo>
                    <a:lnTo>
                      <a:pt x="1348" y="223"/>
                    </a:lnTo>
                    <a:lnTo>
                      <a:pt x="1421" y="253"/>
                    </a:lnTo>
                    <a:lnTo>
                      <a:pt x="1497" y="285"/>
                    </a:lnTo>
                    <a:lnTo>
                      <a:pt x="1571" y="317"/>
                    </a:lnTo>
                    <a:lnTo>
                      <a:pt x="1640" y="350"/>
                    </a:lnTo>
                    <a:lnTo>
                      <a:pt x="1698" y="383"/>
                    </a:lnTo>
                    <a:lnTo>
                      <a:pt x="1721" y="399"/>
                    </a:lnTo>
                    <a:lnTo>
                      <a:pt x="1740" y="415"/>
                    </a:lnTo>
                    <a:lnTo>
                      <a:pt x="1753" y="431"/>
                    </a:lnTo>
                    <a:lnTo>
                      <a:pt x="1760" y="446"/>
                    </a:lnTo>
                    <a:lnTo>
                      <a:pt x="1762" y="462"/>
                    </a:lnTo>
                    <a:lnTo>
                      <a:pt x="1759" y="478"/>
                    </a:lnTo>
                    <a:lnTo>
                      <a:pt x="1740" y="511"/>
                    </a:lnTo>
                    <a:lnTo>
                      <a:pt x="1707" y="545"/>
                    </a:lnTo>
                    <a:lnTo>
                      <a:pt x="1662" y="578"/>
                    </a:lnTo>
                    <a:lnTo>
                      <a:pt x="1608" y="609"/>
                    </a:lnTo>
                    <a:lnTo>
                      <a:pt x="1548" y="637"/>
                    </a:lnTo>
                    <a:lnTo>
                      <a:pt x="1484" y="661"/>
                    </a:lnTo>
                    <a:lnTo>
                      <a:pt x="1420" y="679"/>
                    </a:lnTo>
                    <a:lnTo>
                      <a:pt x="1352" y="692"/>
                    </a:lnTo>
                    <a:lnTo>
                      <a:pt x="1275" y="700"/>
                    </a:lnTo>
                    <a:lnTo>
                      <a:pt x="1192" y="703"/>
                    </a:lnTo>
                    <a:lnTo>
                      <a:pt x="1103" y="705"/>
                    </a:lnTo>
                    <a:lnTo>
                      <a:pt x="920" y="700"/>
                    </a:lnTo>
                    <a:lnTo>
                      <a:pt x="829" y="696"/>
                    </a:lnTo>
                    <a:lnTo>
                      <a:pt x="741" y="692"/>
                    </a:lnTo>
                    <a:lnTo>
                      <a:pt x="649" y="690"/>
                    </a:lnTo>
                    <a:lnTo>
                      <a:pt x="549" y="689"/>
                    </a:lnTo>
                    <a:lnTo>
                      <a:pt x="445" y="689"/>
                    </a:lnTo>
                    <a:lnTo>
                      <a:pt x="343" y="686"/>
                    </a:lnTo>
                    <a:lnTo>
                      <a:pt x="247" y="680"/>
                    </a:lnTo>
                    <a:lnTo>
                      <a:pt x="161" y="669"/>
                    </a:lnTo>
                    <a:lnTo>
                      <a:pt x="123" y="661"/>
                    </a:lnTo>
                    <a:lnTo>
                      <a:pt x="91" y="652"/>
                    </a:lnTo>
                    <a:lnTo>
                      <a:pt x="62" y="641"/>
                    </a:lnTo>
                    <a:lnTo>
                      <a:pt x="40" y="627"/>
                    </a:lnTo>
                    <a:lnTo>
                      <a:pt x="23" y="611"/>
                    </a:lnTo>
                    <a:lnTo>
                      <a:pt x="11" y="592"/>
                    </a:lnTo>
                    <a:lnTo>
                      <a:pt x="0" y="545"/>
                    </a:lnTo>
                    <a:lnTo>
                      <a:pt x="2" y="491"/>
                    </a:lnTo>
                    <a:lnTo>
                      <a:pt x="16" y="433"/>
                    </a:lnTo>
                    <a:lnTo>
                      <a:pt x="38" y="374"/>
                    </a:lnTo>
                    <a:lnTo>
                      <a:pt x="64" y="318"/>
                    </a:lnTo>
                    <a:lnTo>
                      <a:pt x="92" y="267"/>
                    </a:lnTo>
                    <a:lnTo>
                      <a:pt x="117" y="226"/>
                    </a:lnTo>
                  </a:path>
                </a:pathLst>
              </a:cu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21" name="Oval 5"/>
              <p:cNvSpPr>
                <a:spLocks noChangeArrowheads="1"/>
              </p:cNvSpPr>
              <p:nvPr/>
            </p:nvSpPr>
            <p:spPr bwMode="auto">
              <a:xfrm>
                <a:off x="890" y="3312"/>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22" name="Line 6"/>
              <p:cNvSpPr>
                <a:spLocks noChangeShapeType="1"/>
              </p:cNvSpPr>
              <p:nvPr/>
            </p:nvSpPr>
            <p:spPr bwMode="auto">
              <a:xfrm>
                <a:off x="890" y="3305"/>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23" name="Line 7"/>
              <p:cNvSpPr>
                <a:spLocks noChangeShapeType="1"/>
              </p:cNvSpPr>
              <p:nvPr/>
            </p:nvSpPr>
            <p:spPr bwMode="auto">
              <a:xfrm>
                <a:off x="1178" y="3305"/>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24" name="Rectangle 8"/>
              <p:cNvSpPr>
                <a:spLocks noChangeArrowheads="1"/>
              </p:cNvSpPr>
              <p:nvPr/>
            </p:nvSpPr>
            <p:spPr bwMode="auto">
              <a:xfrm>
                <a:off x="890" y="3305"/>
                <a:ext cx="285" cy="46"/>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25" name="Oval 9"/>
              <p:cNvSpPr>
                <a:spLocks noChangeArrowheads="1"/>
              </p:cNvSpPr>
              <p:nvPr/>
            </p:nvSpPr>
            <p:spPr bwMode="auto">
              <a:xfrm>
                <a:off x="887" y="3251"/>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26" name="Rectangle 10"/>
              <p:cNvSpPr>
                <a:spLocks noChangeArrowheads="1"/>
              </p:cNvSpPr>
              <p:nvPr/>
            </p:nvSpPr>
            <p:spPr bwMode="auto">
              <a:xfrm>
                <a:off x="967" y="3263"/>
                <a:ext cx="130" cy="11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27" name="Rectangle 11"/>
              <p:cNvSpPr>
                <a:spLocks noChangeArrowheads="1"/>
              </p:cNvSpPr>
              <p:nvPr/>
            </p:nvSpPr>
            <p:spPr bwMode="auto">
              <a:xfrm>
                <a:off x="878" y="3206"/>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3b</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sp>
            <p:nvSpPr>
              <p:cNvPr id="28" name="Oval 12"/>
              <p:cNvSpPr>
                <a:spLocks noChangeArrowheads="1"/>
              </p:cNvSpPr>
              <p:nvPr/>
            </p:nvSpPr>
            <p:spPr bwMode="auto">
              <a:xfrm>
                <a:off x="2010" y="3875"/>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29" name="Line 13"/>
              <p:cNvSpPr>
                <a:spLocks noChangeShapeType="1"/>
              </p:cNvSpPr>
              <p:nvPr/>
            </p:nvSpPr>
            <p:spPr bwMode="auto">
              <a:xfrm>
                <a:off x="2010" y="3868"/>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30" name="Line 14"/>
              <p:cNvSpPr>
                <a:spLocks noChangeShapeType="1"/>
              </p:cNvSpPr>
              <p:nvPr/>
            </p:nvSpPr>
            <p:spPr bwMode="auto">
              <a:xfrm>
                <a:off x="2298" y="3868"/>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31" name="Rectangle 15"/>
              <p:cNvSpPr>
                <a:spLocks noChangeArrowheads="1"/>
              </p:cNvSpPr>
              <p:nvPr/>
            </p:nvSpPr>
            <p:spPr bwMode="auto">
              <a:xfrm>
                <a:off x="2010" y="3868"/>
                <a:ext cx="285" cy="46"/>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32" name="Oval 16"/>
              <p:cNvSpPr>
                <a:spLocks noChangeArrowheads="1"/>
              </p:cNvSpPr>
              <p:nvPr/>
            </p:nvSpPr>
            <p:spPr bwMode="auto">
              <a:xfrm>
                <a:off x="2007" y="3814"/>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grpSp>
            <p:nvGrpSpPr>
              <p:cNvPr id="33" name="Group 19"/>
              <p:cNvGrpSpPr/>
              <p:nvPr/>
            </p:nvGrpSpPr>
            <p:grpSpPr bwMode="auto">
              <a:xfrm>
                <a:off x="1999" y="3755"/>
                <a:ext cx="315" cy="252"/>
                <a:chOff x="1999" y="3755"/>
                <a:chExt cx="315" cy="252"/>
              </a:xfrm>
            </p:grpSpPr>
            <p:sp>
              <p:nvSpPr>
                <p:cNvPr id="125" name="Rectangle 17"/>
                <p:cNvSpPr>
                  <a:spLocks noChangeArrowheads="1"/>
                </p:cNvSpPr>
                <p:nvPr/>
              </p:nvSpPr>
              <p:spPr bwMode="auto">
                <a:xfrm>
                  <a:off x="2087" y="3820"/>
                  <a:ext cx="132" cy="12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26" name="Rectangle 18"/>
                <p:cNvSpPr>
                  <a:spLocks noChangeArrowheads="1"/>
                </p:cNvSpPr>
                <p:nvPr/>
              </p:nvSpPr>
              <p:spPr bwMode="auto">
                <a:xfrm>
                  <a:off x="1999" y="3755"/>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FFFFFF"/>
                      </a:solidFill>
                      <a:effectLst/>
                      <a:uLnTx/>
                      <a:uFillTx/>
                      <a:latin typeface="+mn-ea"/>
                      <a:ea typeface="+mn-ea"/>
                    </a:rPr>
                    <a:t>1d</a:t>
                  </a:r>
                  <a:endParaRPr kumimoji="0" lang="en-US" altLang="zh-CN" sz="2000" b="0" i="0" u="none" strike="noStrike" kern="0" cap="none" spc="0" normalizeH="0" baseline="0" noProof="0" dirty="0">
                    <a:ln>
                      <a:noFill/>
                    </a:ln>
                    <a:solidFill>
                      <a:srgbClr val="FFFFFF"/>
                    </a:solidFill>
                    <a:effectLst/>
                    <a:uLnTx/>
                    <a:uFillTx/>
                    <a:latin typeface="+mn-ea"/>
                    <a:ea typeface="+mn-ea"/>
                  </a:endParaRPr>
                </a:p>
              </p:txBody>
            </p:sp>
          </p:grpSp>
          <p:sp>
            <p:nvSpPr>
              <p:cNvPr id="34" name="Oval 20"/>
              <p:cNvSpPr>
                <a:spLocks noChangeArrowheads="1"/>
              </p:cNvSpPr>
              <p:nvPr/>
            </p:nvSpPr>
            <p:spPr bwMode="auto">
              <a:xfrm>
                <a:off x="1406" y="3189"/>
                <a:ext cx="288" cy="76"/>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35" name="Line 21"/>
              <p:cNvSpPr>
                <a:spLocks noChangeShapeType="1"/>
              </p:cNvSpPr>
              <p:nvPr/>
            </p:nvSpPr>
            <p:spPr bwMode="auto">
              <a:xfrm>
                <a:off x="1406" y="3183"/>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36" name="Line 22"/>
              <p:cNvSpPr>
                <a:spLocks noChangeShapeType="1"/>
              </p:cNvSpPr>
              <p:nvPr/>
            </p:nvSpPr>
            <p:spPr bwMode="auto">
              <a:xfrm>
                <a:off x="1694" y="3183"/>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37" name="Rectangle 23"/>
              <p:cNvSpPr>
                <a:spLocks noChangeArrowheads="1"/>
              </p:cNvSpPr>
              <p:nvPr/>
            </p:nvSpPr>
            <p:spPr bwMode="auto">
              <a:xfrm>
                <a:off x="1406" y="3183"/>
                <a:ext cx="285" cy="4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38" name="Oval 24"/>
              <p:cNvSpPr>
                <a:spLocks noChangeArrowheads="1"/>
              </p:cNvSpPr>
              <p:nvPr/>
            </p:nvSpPr>
            <p:spPr bwMode="auto">
              <a:xfrm>
                <a:off x="1403" y="3128"/>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39" name="Rectangle 25"/>
              <p:cNvSpPr>
                <a:spLocks noChangeArrowheads="1"/>
              </p:cNvSpPr>
              <p:nvPr/>
            </p:nvSpPr>
            <p:spPr bwMode="auto">
              <a:xfrm>
                <a:off x="1483" y="3140"/>
                <a:ext cx="131" cy="10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40" name="Rectangle 26"/>
              <p:cNvSpPr>
                <a:spLocks noChangeArrowheads="1"/>
              </p:cNvSpPr>
              <p:nvPr/>
            </p:nvSpPr>
            <p:spPr bwMode="auto">
              <a:xfrm>
                <a:off x="1402" y="3083"/>
                <a:ext cx="3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3a</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sp>
            <p:nvSpPr>
              <p:cNvPr id="41" name="Oval 27"/>
              <p:cNvSpPr>
                <a:spLocks noChangeArrowheads="1"/>
              </p:cNvSpPr>
              <p:nvPr/>
            </p:nvSpPr>
            <p:spPr bwMode="auto">
              <a:xfrm>
                <a:off x="1977" y="3507"/>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42" name="Line 28"/>
              <p:cNvSpPr>
                <a:spLocks noChangeShapeType="1"/>
              </p:cNvSpPr>
              <p:nvPr/>
            </p:nvSpPr>
            <p:spPr bwMode="auto">
              <a:xfrm>
                <a:off x="1977" y="3501"/>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43" name="Line 29"/>
              <p:cNvSpPr>
                <a:spLocks noChangeShapeType="1"/>
              </p:cNvSpPr>
              <p:nvPr/>
            </p:nvSpPr>
            <p:spPr bwMode="auto">
              <a:xfrm>
                <a:off x="2265" y="3501"/>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44" name="Rectangle 30"/>
              <p:cNvSpPr>
                <a:spLocks noChangeArrowheads="1"/>
              </p:cNvSpPr>
              <p:nvPr/>
            </p:nvSpPr>
            <p:spPr bwMode="auto">
              <a:xfrm>
                <a:off x="1977" y="3501"/>
                <a:ext cx="285" cy="4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45" name="Oval 31"/>
              <p:cNvSpPr>
                <a:spLocks noChangeArrowheads="1"/>
              </p:cNvSpPr>
              <p:nvPr/>
            </p:nvSpPr>
            <p:spPr bwMode="auto">
              <a:xfrm>
                <a:off x="1974" y="3446"/>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grpSp>
            <p:nvGrpSpPr>
              <p:cNvPr id="46" name="Group 34"/>
              <p:cNvGrpSpPr/>
              <p:nvPr/>
            </p:nvGrpSpPr>
            <p:grpSpPr bwMode="auto">
              <a:xfrm>
                <a:off x="1974" y="3396"/>
                <a:ext cx="293" cy="252"/>
                <a:chOff x="1974" y="3396"/>
                <a:chExt cx="293" cy="252"/>
              </a:xfrm>
            </p:grpSpPr>
            <p:sp>
              <p:nvSpPr>
                <p:cNvPr id="123" name="Rectangle 32"/>
                <p:cNvSpPr>
                  <a:spLocks noChangeArrowheads="1"/>
                </p:cNvSpPr>
                <p:nvPr/>
              </p:nvSpPr>
              <p:spPr bwMode="auto">
                <a:xfrm>
                  <a:off x="2053" y="3452"/>
                  <a:ext cx="129" cy="123"/>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24" name="Rectangle 33"/>
                <p:cNvSpPr>
                  <a:spLocks noChangeArrowheads="1"/>
                </p:cNvSpPr>
                <p:nvPr/>
              </p:nvSpPr>
              <p:spPr bwMode="auto">
                <a:xfrm>
                  <a:off x="1974" y="3396"/>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1c</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grpSp>
          <p:sp>
            <p:nvSpPr>
              <p:cNvPr id="47" name="Line 35"/>
              <p:cNvSpPr>
                <a:spLocks noChangeShapeType="1"/>
              </p:cNvSpPr>
              <p:nvPr/>
            </p:nvSpPr>
            <p:spPr bwMode="auto">
              <a:xfrm>
                <a:off x="3628" y="3332"/>
                <a:ext cx="283" cy="9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48" name="Line 36"/>
              <p:cNvSpPr>
                <a:spLocks noChangeShapeType="1"/>
              </p:cNvSpPr>
              <p:nvPr/>
            </p:nvSpPr>
            <p:spPr bwMode="auto">
              <a:xfrm>
                <a:off x="3926" y="3262"/>
                <a:ext cx="84" cy="108"/>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49" name="Line 37"/>
              <p:cNvSpPr>
                <a:spLocks noChangeShapeType="1"/>
              </p:cNvSpPr>
              <p:nvPr/>
            </p:nvSpPr>
            <p:spPr bwMode="auto">
              <a:xfrm flipV="1">
                <a:off x="3564" y="3220"/>
                <a:ext cx="105" cy="71"/>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0" name="Freeform 38"/>
              <p:cNvSpPr/>
              <p:nvPr/>
            </p:nvSpPr>
            <p:spPr bwMode="auto">
              <a:xfrm>
                <a:off x="2296" y="3810"/>
                <a:ext cx="244" cy="77"/>
              </a:xfrm>
              <a:custGeom>
                <a:avLst/>
                <a:gdLst>
                  <a:gd name="T0" fmla="*/ 0 w 244"/>
                  <a:gd name="T1" fmla="*/ 76 h 77"/>
                  <a:gd name="T2" fmla="*/ 243 w 244"/>
                  <a:gd name="T3" fmla="*/ 0 h 77"/>
                  <a:gd name="T4" fmla="*/ 0 60000 65536"/>
                  <a:gd name="T5" fmla="*/ 0 60000 65536"/>
                  <a:gd name="T6" fmla="*/ 0 w 244"/>
                  <a:gd name="T7" fmla="*/ 0 h 77"/>
                  <a:gd name="T8" fmla="*/ 244 w 244"/>
                  <a:gd name="T9" fmla="*/ 77 h 77"/>
                </a:gdLst>
                <a:ahLst/>
                <a:cxnLst>
                  <a:cxn ang="T4">
                    <a:pos x="T0" y="T1"/>
                  </a:cxn>
                  <a:cxn ang="T5">
                    <a:pos x="T2" y="T3"/>
                  </a:cxn>
                </a:cxnLst>
                <a:rect l="T6" t="T7" r="T8" b="T9"/>
                <a:pathLst>
                  <a:path w="244" h="77">
                    <a:moveTo>
                      <a:pt x="0" y="76"/>
                    </a:moveTo>
                    <a:lnTo>
                      <a:pt x="243" y="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1" name="Freeform 39"/>
              <p:cNvSpPr/>
              <p:nvPr/>
            </p:nvSpPr>
            <p:spPr bwMode="auto">
              <a:xfrm>
                <a:off x="1873" y="3776"/>
                <a:ext cx="141" cy="111"/>
              </a:xfrm>
              <a:custGeom>
                <a:avLst/>
                <a:gdLst>
                  <a:gd name="T0" fmla="*/ 0 w 141"/>
                  <a:gd name="T1" fmla="*/ 0 h 111"/>
                  <a:gd name="T2" fmla="*/ 140 w 141"/>
                  <a:gd name="T3" fmla="*/ 110 h 111"/>
                  <a:gd name="T4" fmla="*/ 0 60000 65536"/>
                  <a:gd name="T5" fmla="*/ 0 60000 65536"/>
                  <a:gd name="T6" fmla="*/ 0 w 141"/>
                  <a:gd name="T7" fmla="*/ 0 h 111"/>
                  <a:gd name="T8" fmla="*/ 141 w 141"/>
                  <a:gd name="T9" fmla="*/ 111 h 111"/>
                </a:gdLst>
                <a:ahLst/>
                <a:cxnLst>
                  <a:cxn ang="T4">
                    <a:pos x="T0" y="T1"/>
                  </a:cxn>
                  <a:cxn ang="T5">
                    <a:pos x="T2" y="T3"/>
                  </a:cxn>
                </a:cxnLst>
                <a:rect l="T6" t="T7" r="T8" b="T9"/>
                <a:pathLst>
                  <a:path w="141" h="111">
                    <a:moveTo>
                      <a:pt x="0" y="0"/>
                    </a:moveTo>
                    <a:lnTo>
                      <a:pt x="140" y="11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2" name="Freeform 40"/>
              <p:cNvSpPr/>
              <p:nvPr/>
            </p:nvSpPr>
            <p:spPr bwMode="auto">
              <a:xfrm>
                <a:off x="1987" y="3711"/>
                <a:ext cx="520" cy="78"/>
              </a:xfrm>
              <a:custGeom>
                <a:avLst/>
                <a:gdLst>
                  <a:gd name="T0" fmla="*/ 0 w 520"/>
                  <a:gd name="T1" fmla="*/ 0 h 78"/>
                  <a:gd name="T2" fmla="*/ 519 w 520"/>
                  <a:gd name="T3" fmla="*/ 77 h 78"/>
                  <a:gd name="T4" fmla="*/ 0 60000 65536"/>
                  <a:gd name="T5" fmla="*/ 0 60000 65536"/>
                  <a:gd name="T6" fmla="*/ 0 w 520"/>
                  <a:gd name="T7" fmla="*/ 0 h 78"/>
                  <a:gd name="T8" fmla="*/ 520 w 520"/>
                  <a:gd name="T9" fmla="*/ 78 h 78"/>
                </a:gdLst>
                <a:ahLst/>
                <a:cxnLst>
                  <a:cxn ang="T4">
                    <a:pos x="T0" y="T1"/>
                  </a:cxn>
                  <a:cxn ang="T5">
                    <a:pos x="T2" y="T3"/>
                  </a:cxn>
                </a:cxnLst>
                <a:rect l="T6" t="T7" r="T8" b="T9"/>
                <a:pathLst>
                  <a:path w="520" h="78">
                    <a:moveTo>
                      <a:pt x="0" y="0"/>
                    </a:moveTo>
                    <a:lnTo>
                      <a:pt x="519" y="77"/>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3" name="Freeform 41"/>
              <p:cNvSpPr/>
              <p:nvPr/>
            </p:nvSpPr>
            <p:spPr bwMode="auto">
              <a:xfrm>
                <a:off x="1930" y="3561"/>
                <a:ext cx="71" cy="88"/>
              </a:xfrm>
              <a:custGeom>
                <a:avLst/>
                <a:gdLst>
                  <a:gd name="T0" fmla="*/ 0 w 71"/>
                  <a:gd name="T1" fmla="*/ 87 h 88"/>
                  <a:gd name="T2" fmla="*/ 70 w 71"/>
                  <a:gd name="T3" fmla="*/ 0 h 88"/>
                  <a:gd name="T4" fmla="*/ 0 60000 65536"/>
                  <a:gd name="T5" fmla="*/ 0 60000 65536"/>
                  <a:gd name="T6" fmla="*/ 0 w 71"/>
                  <a:gd name="T7" fmla="*/ 0 h 88"/>
                  <a:gd name="T8" fmla="*/ 71 w 71"/>
                  <a:gd name="T9" fmla="*/ 88 h 88"/>
                </a:gdLst>
                <a:ahLst/>
                <a:cxnLst>
                  <a:cxn ang="T4">
                    <a:pos x="T0" y="T1"/>
                  </a:cxn>
                  <a:cxn ang="T5">
                    <a:pos x="T2" y="T3"/>
                  </a:cxn>
                </a:cxnLst>
                <a:rect l="T6" t="T7" r="T8" b="T9"/>
                <a:pathLst>
                  <a:path w="71" h="88">
                    <a:moveTo>
                      <a:pt x="0" y="87"/>
                    </a:moveTo>
                    <a:lnTo>
                      <a:pt x="70" y="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4" name="Freeform 42"/>
              <p:cNvSpPr/>
              <p:nvPr/>
            </p:nvSpPr>
            <p:spPr bwMode="auto">
              <a:xfrm>
                <a:off x="1171" y="3212"/>
                <a:ext cx="232" cy="107"/>
              </a:xfrm>
              <a:custGeom>
                <a:avLst/>
                <a:gdLst>
                  <a:gd name="T0" fmla="*/ 0 w 232"/>
                  <a:gd name="T1" fmla="*/ 106 h 107"/>
                  <a:gd name="T2" fmla="*/ 231 w 232"/>
                  <a:gd name="T3" fmla="*/ 0 h 107"/>
                  <a:gd name="T4" fmla="*/ 0 60000 65536"/>
                  <a:gd name="T5" fmla="*/ 0 60000 65536"/>
                  <a:gd name="T6" fmla="*/ 0 w 232"/>
                  <a:gd name="T7" fmla="*/ 0 h 107"/>
                  <a:gd name="T8" fmla="*/ 232 w 232"/>
                  <a:gd name="T9" fmla="*/ 107 h 107"/>
                </a:gdLst>
                <a:ahLst/>
                <a:cxnLst>
                  <a:cxn ang="T4">
                    <a:pos x="T0" y="T1"/>
                  </a:cxn>
                  <a:cxn ang="T5">
                    <a:pos x="T2" y="T3"/>
                  </a:cxn>
                </a:cxnLst>
                <a:rect l="T6" t="T7" r="T8" b="T9"/>
                <a:pathLst>
                  <a:path w="232" h="107">
                    <a:moveTo>
                      <a:pt x="0" y="106"/>
                    </a:moveTo>
                    <a:lnTo>
                      <a:pt x="231" y="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5" name="Freeform 43"/>
              <p:cNvSpPr/>
              <p:nvPr/>
            </p:nvSpPr>
            <p:spPr bwMode="auto">
              <a:xfrm>
                <a:off x="1571" y="3267"/>
                <a:ext cx="410" cy="241"/>
              </a:xfrm>
              <a:custGeom>
                <a:avLst/>
                <a:gdLst>
                  <a:gd name="T0" fmla="*/ 0 w 410"/>
                  <a:gd name="T1" fmla="*/ 0 h 241"/>
                  <a:gd name="T2" fmla="*/ 409 w 410"/>
                  <a:gd name="T3" fmla="*/ 240 h 241"/>
                  <a:gd name="T4" fmla="*/ 0 60000 65536"/>
                  <a:gd name="T5" fmla="*/ 0 60000 65536"/>
                  <a:gd name="T6" fmla="*/ 0 w 410"/>
                  <a:gd name="T7" fmla="*/ 0 h 241"/>
                  <a:gd name="T8" fmla="*/ 410 w 410"/>
                  <a:gd name="T9" fmla="*/ 241 h 241"/>
                </a:gdLst>
                <a:ahLst/>
                <a:cxnLst>
                  <a:cxn ang="T4">
                    <a:pos x="T0" y="T1"/>
                  </a:cxn>
                  <a:cxn ang="T5">
                    <a:pos x="T2" y="T3"/>
                  </a:cxn>
                </a:cxnLst>
                <a:rect l="T6" t="T7" r="T8" b="T9"/>
                <a:pathLst>
                  <a:path w="410" h="241">
                    <a:moveTo>
                      <a:pt x="0" y="0"/>
                    </a:moveTo>
                    <a:lnTo>
                      <a:pt x="409" y="24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6" name="Freeform 44"/>
              <p:cNvSpPr/>
              <p:nvPr/>
            </p:nvSpPr>
            <p:spPr bwMode="auto">
              <a:xfrm>
                <a:off x="2789" y="3377"/>
                <a:ext cx="603" cy="391"/>
              </a:xfrm>
              <a:custGeom>
                <a:avLst/>
                <a:gdLst>
                  <a:gd name="T0" fmla="*/ 0 w 603"/>
                  <a:gd name="T1" fmla="*/ 390 h 391"/>
                  <a:gd name="T2" fmla="*/ 602 w 603"/>
                  <a:gd name="T3" fmla="*/ 0 h 391"/>
                  <a:gd name="T4" fmla="*/ 0 60000 65536"/>
                  <a:gd name="T5" fmla="*/ 0 60000 65536"/>
                  <a:gd name="T6" fmla="*/ 0 w 603"/>
                  <a:gd name="T7" fmla="*/ 0 h 391"/>
                  <a:gd name="T8" fmla="*/ 603 w 603"/>
                  <a:gd name="T9" fmla="*/ 391 h 391"/>
                </a:gdLst>
                <a:ahLst/>
                <a:cxnLst>
                  <a:cxn ang="T4">
                    <a:pos x="T0" y="T1"/>
                  </a:cxn>
                  <a:cxn ang="T5">
                    <a:pos x="T2" y="T3"/>
                  </a:cxn>
                </a:cxnLst>
                <a:rect l="T6" t="T7" r="T8" b="T9"/>
                <a:pathLst>
                  <a:path w="603" h="391">
                    <a:moveTo>
                      <a:pt x="0" y="390"/>
                    </a:moveTo>
                    <a:lnTo>
                      <a:pt x="602" y="0"/>
                    </a:lnTo>
                  </a:path>
                </a:pathLst>
              </a:custGeom>
              <a:noFill/>
              <a:ln w="38100" cap="rnd">
                <a:solidFill>
                  <a:srgbClr val="000000"/>
                </a:solidFill>
                <a:round/>
                <a:headEnd type="none" w="sm" len="sm"/>
                <a:tailEnd type="none" w="sm" len="sm"/>
              </a:ln>
              <a:extLst>
                <a:ext uri="{909E8E84-426E-40DD-AFC4-6F175D3DCCD1}">
                  <a14:hiddenFill xmlns:a14="http://schemas.microsoft.com/office/drawing/2010/main">
                    <a:solidFill>
                      <a:srgbClr val="FFFFFF"/>
                    </a:solid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7" name="Oval 45"/>
              <p:cNvSpPr>
                <a:spLocks noChangeArrowheads="1"/>
              </p:cNvSpPr>
              <p:nvPr/>
            </p:nvSpPr>
            <p:spPr bwMode="auto">
              <a:xfrm>
                <a:off x="3340" y="3318"/>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58" name="Line 46"/>
              <p:cNvSpPr>
                <a:spLocks noChangeShapeType="1"/>
              </p:cNvSpPr>
              <p:nvPr/>
            </p:nvSpPr>
            <p:spPr bwMode="auto">
              <a:xfrm>
                <a:off x="3340" y="3311"/>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59" name="Line 47"/>
              <p:cNvSpPr>
                <a:spLocks noChangeShapeType="1"/>
              </p:cNvSpPr>
              <p:nvPr/>
            </p:nvSpPr>
            <p:spPr bwMode="auto">
              <a:xfrm>
                <a:off x="3628" y="3311"/>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60" name="Rectangle 48"/>
              <p:cNvSpPr>
                <a:spLocks noChangeArrowheads="1"/>
              </p:cNvSpPr>
              <p:nvPr/>
            </p:nvSpPr>
            <p:spPr bwMode="auto">
              <a:xfrm>
                <a:off x="3340" y="3311"/>
                <a:ext cx="285" cy="46"/>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61" name="Oval 49"/>
              <p:cNvSpPr>
                <a:spLocks noChangeArrowheads="1"/>
              </p:cNvSpPr>
              <p:nvPr/>
            </p:nvSpPr>
            <p:spPr bwMode="auto">
              <a:xfrm>
                <a:off x="3337" y="3256"/>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62" name="Rectangle 50"/>
              <p:cNvSpPr>
                <a:spLocks noChangeArrowheads="1"/>
              </p:cNvSpPr>
              <p:nvPr/>
            </p:nvSpPr>
            <p:spPr bwMode="auto">
              <a:xfrm>
                <a:off x="3417" y="3268"/>
                <a:ext cx="130" cy="11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63" name="Rectangle 51"/>
              <p:cNvSpPr>
                <a:spLocks noChangeArrowheads="1"/>
              </p:cNvSpPr>
              <p:nvPr/>
            </p:nvSpPr>
            <p:spPr bwMode="auto">
              <a:xfrm>
                <a:off x="3335" y="3212"/>
                <a:ext cx="3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2a</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sp>
            <p:nvSpPr>
              <p:cNvPr id="64" name="Rectangle 52"/>
              <p:cNvSpPr>
                <a:spLocks noChangeArrowheads="1"/>
              </p:cNvSpPr>
              <p:nvPr/>
            </p:nvSpPr>
            <p:spPr bwMode="auto">
              <a:xfrm>
                <a:off x="1199" y="3293"/>
                <a:ext cx="419"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mn-ea"/>
                    <a:ea typeface="+mn-ea"/>
                  </a:rPr>
                  <a:t>AS3</a:t>
                </a:r>
                <a:endParaRPr kumimoji="0" lang="en-US" altLang="zh-CN" sz="2000" b="0" i="0" u="none" strike="noStrike" kern="0" cap="none" spc="0" normalizeH="0" baseline="0" noProof="0">
                  <a:ln>
                    <a:noFill/>
                  </a:ln>
                  <a:solidFill>
                    <a:srgbClr val="000000"/>
                  </a:solidFill>
                  <a:effectLst/>
                  <a:uLnTx/>
                  <a:uFillTx/>
                  <a:latin typeface="+mn-ea"/>
                  <a:ea typeface="+mn-ea"/>
                </a:endParaRPr>
              </a:p>
            </p:txBody>
          </p:sp>
          <p:sp>
            <p:nvSpPr>
              <p:cNvPr id="65" name="Rectangle 53"/>
              <p:cNvSpPr>
                <a:spLocks noChangeArrowheads="1"/>
              </p:cNvSpPr>
              <p:nvPr/>
            </p:nvSpPr>
            <p:spPr bwMode="auto">
              <a:xfrm>
                <a:off x="2839" y="3717"/>
                <a:ext cx="420"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000000"/>
                    </a:solidFill>
                    <a:effectLst/>
                    <a:uLnTx/>
                    <a:uFillTx/>
                    <a:latin typeface="+mn-ea"/>
                    <a:ea typeface="+mn-ea"/>
                  </a:rPr>
                  <a:t>AS1</a:t>
                </a:r>
                <a:endParaRPr kumimoji="0" lang="en-US" altLang="zh-CN" sz="2000" b="0" i="0" u="none" strike="noStrike" kern="0" cap="none" spc="0" normalizeH="0" baseline="0" noProof="0">
                  <a:ln>
                    <a:noFill/>
                  </a:ln>
                  <a:solidFill>
                    <a:srgbClr val="000000"/>
                  </a:solidFill>
                  <a:effectLst/>
                  <a:uLnTx/>
                  <a:uFillTx/>
                  <a:latin typeface="+mn-ea"/>
                  <a:ea typeface="+mn-ea"/>
                </a:endParaRPr>
              </a:p>
            </p:txBody>
          </p:sp>
          <p:sp>
            <p:nvSpPr>
              <p:cNvPr id="66" name="Rectangle 54"/>
              <p:cNvSpPr>
                <a:spLocks noChangeArrowheads="1"/>
              </p:cNvSpPr>
              <p:nvPr/>
            </p:nvSpPr>
            <p:spPr bwMode="auto">
              <a:xfrm>
                <a:off x="3599" y="3479"/>
                <a:ext cx="388" cy="23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0" fontAlgn="base" latinLnBrk="0" hangingPunct="0">
                  <a:lnSpc>
                    <a:spcPct val="100000"/>
                  </a:lnSpc>
                  <a:spcBef>
                    <a:spcPct val="0"/>
                  </a:spcBef>
                  <a:spcAft>
                    <a:spcPct val="0"/>
                  </a:spcAft>
                  <a:buClrTx/>
                  <a:buSzTx/>
                  <a:buFontTx/>
                  <a:buNone/>
                  <a:defRPr/>
                </a:pPr>
                <a:r>
                  <a:rPr kumimoji="0" lang="en-US" altLang="zh-CN" sz="1800" b="0" i="0" u="none" strike="noStrike" kern="0" cap="none" spc="0" normalizeH="0" baseline="0" noProof="0">
                    <a:ln>
                      <a:noFill/>
                    </a:ln>
                    <a:solidFill>
                      <a:srgbClr val="000000"/>
                    </a:solidFill>
                    <a:effectLst/>
                    <a:uLnTx/>
                    <a:uFillTx/>
                    <a:latin typeface="+mn-ea"/>
                    <a:ea typeface="+mn-ea"/>
                  </a:rPr>
                  <a:t>AS2</a:t>
                </a:r>
                <a:endParaRPr kumimoji="0" lang="en-US" altLang="zh-CN" sz="1800" b="0" i="0" u="none" strike="noStrike" kern="0" cap="none" spc="0" normalizeH="0" baseline="0" noProof="0">
                  <a:ln>
                    <a:noFill/>
                  </a:ln>
                  <a:solidFill>
                    <a:srgbClr val="000000"/>
                  </a:solidFill>
                  <a:effectLst/>
                  <a:uLnTx/>
                  <a:uFillTx/>
                  <a:latin typeface="+mn-ea"/>
                  <a:ea typeface="+mn-ea"/>
                </a:endParaRPr>
              </a:p>
            </p:txBody>
          </p:sp>
          <p:sp>
            <p:nvSpPr>
              <p:cNvPr id="67" name="Oval 55"/>
              <p:cNvSpPr>
                <a:spLocks noChangeArrowheads="1"/>
              </p:cNvSpPr>
              <p:nvPr/>
            </p:nvSpPr>
            <p:spPr bwMode="auto">
              <a:xfrm>
                <a:off x="1696" y="3702"/>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68" name="Line 56"/>
              <p:cNvSpPr>
                <a:spLocks noChangeShapeType="1"/>
              </p:cNvSpPr>
              <p:nvPr/>
            </p:nvSpPr>
            <p:spPr bwMode="auto">
              <a:xfrm>
                <a:off x="1696" y="3696"/>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69" name="Line 57"/>
              <p:cNvSpPr>
                <a:spLocks noChangeShapeType="1"/>
              </p:cNvSpPr>
              <p:nvPr/>
            </p:nvSpPr>
            <p:spPr bwMode="auto">
              <a:xfrm>
                <a:off x="1984" y="3696"/>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70" name="Rectangle 58"/>
              <p:cNvSpPr>
                <a:spLocks noChangeArrowheads="1"/>
              </p:cNvSpPr>
              <p:nvPr/>
            </p:nvSpPr>
            <p:spPr bwMode="auto">
              <a:xfrm>
                <a:off x="1696" y="3696"/>
                <a:ext cx="285" cy="4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71" name="Oval 59"/>
              <p:cNvSpPr>
                <a:spLocks noChangeArrowheads="1"/>
              </p:cNvSpPr>
              <p:nvPr/>
            </p:nvSpPr>
            <p:spPr bwMode="auto">
              <a:xfrm>
                <a:off x="1693" y="3645"/>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72" name="Rectangle 60"/>
              <p:cNvSpPr>
                <a:spLocks noChangeArrowheads="1"/>
              </p:cNvSpPr>
              <p:nvPr/>
            </p:nvSpPr>
            <p:spPr bwMode="auto">
              <a:xfrm>
                <a:off x="1771" y="3670"/>
                <a:ext cx="131" cy="89"/>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73" name="Rectangle 61"/>
              <p:cNvSpPr>
                <a:spLocks noChangeArrowheads="1"/>
              </p:cNvSpPr>
              <p:nvPr/>
            </p:nvSpPr>
            <p:spPr bwMode="auto">
              <a:xfrm>
                <a:off x="1693" y="3578"/>
                <a:ext cx="301"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1a</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grpSp>
            <p:nvGrpSpPr>
              <p:cNvPr id="74" name="Group 69"/>
              <p:cNvGrpSpPr/>
              <p:nvPr/>
            </p:nvGrpSpPr>
            <p:grpSpPr bwMode="auto">
              <a:xfrm>
                <a:off x="3657" y="3098"/>
                <a:ext cx="295" cy="252"/>
                <a:chOff x="3657" y="3098"/>
                <a:chExt cx="295" cy="252"/>
              </a:xfrm>
            </p:grpSpPr>
            <p:sp>
              <p:nvSpPr>
                <p:cNvPr id="116" name="Oval 62"/>
                <p:cNvSpPr>
                  <a:spLocks noChangeArrowheads="1"/>
                </p:cNvSpPr>
                <p:nvPr/>
              </p:nvSpPr>
              <p:spPr bwMode="auto">
                <a:xfrm>
                  <a:off x="3660" y="3212"/>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17" name="Line 63"/>
                <p:cNvSpPr>
                  <a:spLocks noChangeShapeType="1"/>
                </p:cNvSpPr>
                <p:nvPr/>
              </p:nvSpPr>
              <p:spPr bwMode="auto">
                <a:xfrm>
                  <a:off x="3660" y="3205"/>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18" name="Line 64"/>
                <p:cNvSpPr>
                  <a:spLocks noChangeShapeType="1"/>
                </p:cNvSpPr>
                <p:nvPr/>
              </p:nvSpPr>
              <p:spPr bwMode="auto">
                <a:xfrm>
                  <a:off x="3948" y="3205"/>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19" name="Rectangle 65"/>
                <p:cNvSpPr>
                  <a:spLocks noChangeArrowheads="1"/>
                </p:cNvSpPr>
                <p:nvPr/>
              </p:nvSpPr>
              <p:spPr bwMode="auto">
                <a:xfrm>
                  <a:off x="3660" y="3205"/>
                  <a:ext cx="285" cy="46"/>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120" name="Oval 66"/>
                <p:cNvSpPr>
                  <a:spLocks noChangeArrowheads="1"/>
                </p:cNvSpPr>
                <p:nvPr/>
              </p:nvSpPr>
              <p:spPr bwMode="auto">
                <a:xfrm>
                  <a:off x="3657" y="3151"/>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21" name="Rectangle 67"/>
                <p:cNvSpPr>
                  <a:spLocks noChangeArrowheads="1"/>
                </p:cNvSpPr>
                <p:nvPr/>
              </p:nvSpPr>
              <p:spPr bwMode="auto">
                <a:xfrm>
                  <a:off x="3737" y="3163"/>
                  <a:ext cx="130" cy="109"/>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22" name="Rectangle 68"/>
                <p:cNvSpPr>
                  <a:spLocks noChangeArrowheads="1"/>
                </p:cNvSpPr>
                <p:nvPr/>
              </p:nvSpPr>
              <p:spPr bwMode="auto">
                <a:xfrm>
                  <a:off x="3659" y="3098"/>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2c</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grpSp>
          <p:grpSp>
            <p:nvGrpSpPr>
              <p:cNvPr id="75" name="Group 77"/>
              <p:cNvGrpSpPr/>
              <p:nvPr/>
            </p:nvGrpSpPr>
            <p:grpSpPr bwMode="auto">
              <a:xfrm>
                <a:off x="3903" y="3304"/>
                <a:ext cx="315" cy="252"/>
                <a:chOff x="3903" y="3304"/>
                <a:chExt cx="315" cy="252"/>
              </a:xfrm>
            </p:grpSpPr>
            <p:sp>
              <p:nvSpPr>
                <p:cNvPr id="109" name="Oval 70"/>
                <p:cNvSpPr>
                  <a:spLocks noChangeArrowheads="1"/>
                </p:cNvSpPr>
                <p:nvPr/>
              </p:nvSpPr>
              <p:spPr bwMode="auto">
                <a:xfrm>
                  <a:off x="3914" y="3418"/>
                  <a:ext cx="288" cy="75"/>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10" name="Line 71"/>
                <p:cNvSpPr>
                  <a:spLocks noChangeShapeType="1"/>
                </p:cNvSpPr>
                <p:nvPr/>
              </p:nvSpPr>
              <p:spPr bwMode="auto">
                <a:xfrm>
                  <a:off x="3914" y="3411"/>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11" name="Line 72"/>
                <p:cNvSpPr>
                  <a:spLocks noChangeShapeType="1"/>
                </p:cNvSpPr>
                <p:nvPr/>
              </p:nvSpPr>
              <p:spPr bwMode="auto">
                <a:xfrm>
                  <a:off x="4202" y="3411"/>
                  <a:ext cx="0" cy="47"/>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12" name="Rectangle 73"/>
                <p:cNvSpPr>
                  <a:spLocks noChangeArrowheads="1"/>
                </p:cNvSpPr>
                <p:nvPr/>
              </p:nvSpPr>
              <p:spPr bwMode="auto">
                <a:xfrm>
                  <a:off x="3914" y="3411"/>
                  <a:ext cx="285" cy="46"/>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113" name="Oval 74"/>
                <p:cNvSpPr>
                  <a:spLocks noChangeArrowheads="1"/>
                </p:cNvSpPr>
                <p:nvPr/>
              </p:nvSpPr>
              <p:spPr bwMode="auto">
                <a:xfrm>
                  <a:off x="3912" y="3357"/>
                  <a:ext cx="287"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14" name="Rectangle 75"/>
                <p:cNvSpPr>
                  <a:spLocks noChangeArrowheads="1"/>
                </p:cNvSpPr>
                <p:nvPr/>
              </p:nvSpPr>
              <p:spPr bwMode="auto">
                <a:xfrm>
                  <a:off x="3992" y="3369"/>
                  <a:ext cx="130" cy="10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15" name="Rectangle 76"/>
                <p:cNvSpPr>
                  <a:spLocks noChangeArrowheads="1"/>
                </p:cNvSpPr>
                <p:nvPr/>
              </p:nvSpPr>
              <p:spPr bwMode="auto">
                <a:xfrm>
                  <a:off x="3903" y="3304"/>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2b</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grpSp>
          <p:grpSp>
            <p:nvGrpSpPr>
              <p:cNvPr id="76" name="Group 86"/>
              <p:cNvGrpSpPr/>
              <p:nvPr/>
            </p:nvGrpSpPr>
            <p:grpSpPr bwMode="auto">
              <a:xfrm>
                <a:off x="2493" y="3656"/>
                <a:ext cx="315" cy="252"/>
                <a:chOff x="2493" y="3656"/>
                <a:chExt cx="315" cy="252"/>
              </a:xfrm>
            </p:grpSpPr>
            <p:sp>
              <p:nvSpPr>
                <p:cNvPr id="101" name="Oval 78"/>
                <p:cNvSpPr>
                  <a:spLocks noChangeArrowheads="1"/>
                </p:cNvSpPr>
                <p:nvPr/>
              </p:nvSpPr>
              <p:spPr bwMode="auto">
                <a:xfrm>
                  <a:off x="2507" y="3769"/>
                  <a:ext cx="288" cy="76"/>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02" name="Line 79"/>
                <p:cNvSpPr>
                  <a:spLocks noChangeShapeType="1"/>
                </p:cNvSpPr>
                <p:nvPr/>
              </p:nvSpPr>
              <p:spPr bwMode="auto">
                <a:xfrm>
                  <a:off x="2507" y="3763"/>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03" name="Line 80"/>
                <p:cNvSpPr>
                  <a:spLocks noChangeShapeType="1"/>
                </p:cNvSpPr>
                <p:nvPr/>
              </p:nvSpPr>
              <p:spPr bwMode="auto">
                <a:xfrm>
                  <a:off x="2795" y="3763"/>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104" name="Rectangle 81"/>
                <p:cNvSpPr>
                  <a:spLocks noChangeArrowheads="1"/>
                </p:cNvSpPr>
                <p:nvPr/>
              </p:nvSpPr>
              <p:spPr bwMode="auto">
                <a:xfrm>
                  <a:off x="2507" y="3763"/>
                  <a:ext cx="285" cy="4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105" name="Oval 82"/>
                <p:cNvSpPr>
                  <a:spLocks noChangeArrowheads="1"/>
                </p:cNvSpPr>
                <p:nvPr/>
              </p:nvSpPr>
              <p:spPr bwMode="auto">
                <a:xfrm>
                  <a:off x="2504" y="3708"/>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grpSp>
              <p:nvGrpSpPr>
                <p:cNvPr id="106" name="Group 85"/>
                <p:cNvGrpSpPr/>
                <p:nvPr/>
              </p:nvGrpSpPr>
              <p:grpSpPr bwMode="auto">
                <a:xfrm>
                  <a:off x="2493" y="3656"/>
                  <a:ext cx="315" cy="252"/>
                  <a:chOff x="2493" y="3656"/>
                  <a:chExt cx="315" cy="252"/>
                </a:xfrm>
              </p:grpSpPr>
              <p:sp>
                <p:nvSpPr>
                  <p:cNvPr id="107" name="Rectangle 83"/>
                  <p:cNvSpPr>
                    <a:spLocks noChangeArrowheads="1"/>
                  </p:cNvSpPr>
                  <p:nvPr/>
                </p:nvSpPr>
                <p:spPr bwMode="auto">
                  <a:xfrm>
                    <a:off x="2583" y="3713"/>
                    <a:ext cx="129" cy="12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08" name="Rectangle 84"/>
                  <p:cNvSpPr>
                    <a:spLocks noChangeArrowheads="1"/>
                  </p:cNvSpPr>
                  <p:nvPr/>
                </p:nvSpPr>
                <p:spPr bwMode="auto">
                  <a:xfrm>
                    <a:off x="2493" y="3656"/>
                    <a:ext cx="315"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dirty="0">
                        <a:ln>
                          <a:noFill/>
                        </a:ln>
                        <a:solidFill>
                          <a:srgbClr val="FFFFFF"/>
                        </a:solidFill>
                        <a:effectLst/>
                        <a:uLnTx/>
                        <a:uFillTx/>
                        <a:latin typeface="+mn-ea"/>
                        <a:ea typeface="+mn-ea"/>
                      </a:rPr>
                      <a:t>1b</a:t>
                    </a:r>
                    <a:endParaRPr kumimoji="0" lang="en-US" altLang="zh-CN" sz="2000" b="0" i="0" u="none" strike="noStrike" kern="0" cap="none" spc="0" normalizeH="0" baseline="0" noProof="0" dirty="0">
                      <a:ln>
                        <a:noFill/>
                      </a:ln>
                      <a:solidFill>
                        <a:srgbClr val="FFFFFF"/>
                      </a:solidFill>
                      <a:effectLst/>
                      <a:uLnTx/>
                      <a:uFillTx/>
                      <a:latin typeface="+mn-ea"/>
                      <a:ea typeface="+mn-ea"/>
                    </a:endParaRPr>
                  </a:p>
                </p:txBody>
              </p:sp>
            </p:grpSp>
          </p:grpSp>
          <p:grpSp>
            <p:nvGrpSpPr>
              <p:cNvPr id="77" name="Group 95"/>
              <p:cNvGrpSpPr/>
              <p:nvPr/>
            </p:nvGrpSpPr>
            <p:grpSpPr bwMode="auto">
              <a:xfrm>
                <a:off x="1035" y="2955"/>
                <a:ext cx="293" cy="252"/>
                <a:chOff x="1035" y="2955"/>
                <a:chExt cx="293" cy="252"/>
              </a:xfrm>
            </p:grpSpPr>
            <p:sp>
              <p:nvSpPr>
                <p:cNvPr id="93" name="Oval 87"/>
                <p:cNvSpPr>
                  <a:spLocks noChangeArrowheads="1"/>
                </p:cNvSpPr>
                <p:nvPr/>
              </p:nvSpPr>
              <p:spPr bwMode="auto">
                <a:xfrm>
                  <a:off x="1038" y="3068"/>
                  <a:ext cx="288" cy="76"/>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94" name="Line 88"/>
                <p:cNvSpPr>
                  <a:spLocks noChangeShapeType="1"/>
                </p:cNvSpPr>
                <p:nvPr/>
              </p:nvSpPr>
              <p:spPr bwMode="auto">
                <a:xfrm>
                  <a:off x="1038" y="3062"/>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95" name="Line 89"/>
                <p:cNvSpPr>
                  <a:spLocks noChangeShapeType="1"/>
                </p:cNvSpPr>
                <p:nvPr/>
              </p:nvSpPr>
              <p:spPr bwMode="auto">
                <a:xfrm>
                  <a:off x="1326" y="3062"/>
                  <a:ext cx="0" cy="46"/>
                </a:xfrm>
                <a:prstGeom prst="line">
                  <a:avLst/>
                </a:prstGeom>
                <a:noFill/>
                <a:ln w="12700">
                  <a:solidFill>
                    <a:srgbClr val="FFFFFF"/>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96" name="Rectangle 90"/>
                <p:cNvSpPr>
                  <a:spLocks noChangeArrowheads="1"/>
                </p:cNvSpPr>
                <p:nvPr/>
              </p:nvSpPr>
              <p:spPr bwMode="auto">
                <a:xfrm>
                  <a:off x="1038" y="3062"/>
                  <a:ext cx="285" cy="45"/>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endParaRPr kumimoji="0" lang="zh-CN" altLang="zh-CN" sz="1800" b="0" i="0" u="none" strike="noStrike" kern="0" cap="none" spc="0" normalizeH="0" baseline="0" noProof="0">
                    <a:ln>
                      <a:noFill/>
                    </a:ln>
                    <a:solidFill>
                      <a:srgbClr val="FFFFFF"/>
                    </a:solidFill>
                    <a:effectLst/>
                    <a:uLnTx/>
                    <a:uFillTx/>
                    <a:latin typeface="+mn-ea"/>
                    <a:ea typeface="+mn-ea"/>
                  </a:endParaRPr>
                </a:p>
              </p:txBody>
            </p:sp>
            <p:sp>
              <p:nvSpPr>
                <p:cNvPr id="97" name="Oval 91"/>
                <p:cNvSpPr>
                  <a:spLocks noChangeArrowheads="1"/>
                </p:cNvSpPr>
                <p:nvPr/>
              </p:nvSpPr>
              <p:spPr bwMode="auto">
                <a:xfrm>
                  <a:off x="1035" y="3007"/>
                  <a:ext cx="288" cy="88"/>
                </a:xfrm>
                <a:prstGeom prst="ellipse">
                  <a:avLst/>
                </a:prstGeom>
                <a:solidFill>
                  <a:srgbClr val="FF0033"/>
                </a:solidFill>
                <a:ln w="12700">
                  <a:solidFill>
                    <a:srgbClr val="FFFFFF"/>
                  </a:solidFill>
                  <a:round/>
                </a:ln>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grpSp>
              <p:nvGrpSpPr>
                <p:cNvPr id="98" name="Group 94"/>
                <p:cNvGrpSpPr/>
                <p:nvPr/>
              </p:nvGrpSpPr>
              <p:grpSpPr bwMode="auto">
                <a:xfrm>
                  <a:off x="1035" y="2955"/>
                  <a:ext cx="293" cy="252"/>
                  <a:chOff x="1035" y="2955"/>
                  <a:chExt cx="293" cy="252"/>
                </a:xfrm>
              </p:grpSpPr>
              <p:sp>
                <p:nvSpPr>
                  <p:cNvPr id="99" name="Rectangle 92"/>
                  <p:cNvSpPr>
                    <a:spLocks noChangeArrowheads="1"/>
                  </p:cNvSpPr>
                  <p:nvPr/>
                </p:nvSpPr>
                <p:spPr bwMode="auto">
                  <a:xfrm>
                    <a:off x="1113" y="3012"/>
                    <a:ext cx="130" cy="122"/>
                  </a:xfrm>
                  <a:prstGeom prst="rect">
                    <a:avLst/>
                  </a:prstGeom>
                  <a:solidFill>
                    <a:srgbClr val="FF0033"/>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defTabSz="914400" eaLnBrk="1" fontAlgn="base" latinLnBrk="0" hangingPunct="1">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a typeface="+mn-ea"/>
                    </a:endParaRPr>
                  </a:p>
                </p:txBody>
              </p:sp>
              <p:sp>
                <p:nvSpPr>
                  <p:cNvPr id="100" name="Rectangle 93"/>
                  <p:cNvSpPr>
                    <a:spLocks noChangeArrowheads="1"/>
                  </p:cNvSpPr>
                  <p:nvPr/>
                </p:nvSpPr>
                <p:spPr bwMode="auto">
                  <a:xfrm>
                    <a:off x="1035" y="2955"/>
                    <a:ext cx="293" cy="25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92075" tIns="46038" rIns="92075" bIns="46038">
                    <a:spAutoFit/>
                  </a:bodyPr>
                  <a:lstStyle>
                    <a:lvl1pPr>
                      <a:spcBef>
                        <a:spcPct val="20000"/>
                      </a:spcBef>
                      <a:buClr>
                        <a:schemeClr val="accent1"/>
                      </a:buClr>
                      <a:buChar char="•"/>
                      <a:defRPr sz="3200">
                        <a:solidFill>
                          <a:schemeClr val="tx1"/>
                        </a:solidFill>
                        <a:latin typeface="Times New Roman" panose="02020503050405090304" pitchFamily="18" charset="0"/>
                        <a:ea typeface="宋体" charset="-122"/>
                      </a:defRPr>
                    </a:lvl1pPr>
                    <a:lvl2pPr marL="742950" indent="-285750">
                      <a:spcBef>
                        <a:spcPct val="20000"/>
                      </a:spcBef>
                      <a:buClr>
                        <a:schemeClr val="accent1"/>
                      </a:buClr>
                      <a:buChar char="•"/>
                      <a:defRPr sz="2800">
                        <a:solidFill>
                          <a:schemeClr val="tx1"/>
                        </a:solidFill>
                        <a:latin typeface="Times New Roman" panose="02020503050405090304" pitchFamily="18" charset="0"/>
                        <a:ea typeface="宋体" charset="-122"/>
                      </a:defRPr>
                    </a:lvl2pPr>
                    <a:lvl3pPr marL="1143000" indent="-228600">
                      <a:spcBef>
                        <a:spcPct val="20000"/>
                      </a:spcBef>
                      <a:buClr>
                        <a:schemeClr val="accent1"/>
                      </a:buClr>
                      <a:buChar char="•"/>
                      <a:defRPr sz="2400">
                        <a:solidFill>
                          <a:schemeClr val="tx1"/>
                        </a:solidFill>
                        <a:latin typeface="Times New Roman" panose="02020503050405090304" pitchFamily="18" charset="0"/>
                        <a:ea typeface="宋体" charset="-122"/>
                      </a:defRPr>
                    </a:lvl3pPr>
                    <a:lvl4pPr marL="1600200" indent="-228600">
                      <a:spcBef>
                        <a:spcPct val="20000"/>
                      </a:spcBef>
                      <a:buClr>
                        <a:schemeClr val="accent1"/>
                      </a:buClr>
                      <a:buChar char="•"/>
                      <a:defRPr sz="2000">
                        <a:solidFill>
                          <a:schemeClr val="tx1"/>
                        </a:solidFill>
                        <a:latin typeface="Times New Roman" panose="02020503050405090304" pitchFamily="18" charset="0"/>
                        <a:ea typeface="宋体" charset="-122"/>
                      </a:defRPr>
                    </a:lvl4pPr>
                    <a:lvl5pPr marL="2057400" indent="-228600">
                      <a:spcBef>
                        <a:spcPct val="20000"/>
                      </a:spcBef>
                      <a:buClr>
                        <a:schemeClr val="accent1"/>
                      </a:buClr>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lr>
                        <a:schemeClr val="accent1"/>
                      </a:buClr>
                      <a:buChar char="•"/>
                      <a:defRPr sz="2000">
                        <a:solidFill>
                          <a:schemeClr val="tx1"/>
                        </a:solidFill>
                        <a:latin typeface="Times New Roman" panose="02020503050405090304" pitchFamily="18" charset="0"/>
                        <a:ea typeface="宋体" charset="-122"/>
                      </a:defRPr>
                    </a:lvl9pPr>
                  </a:lstStyle>
                  <a:p>
                    <a:pPr marL="0" marR="0" lvl="0" indent="0" algn="ctr" defTabSz="914400" eaLnBrk="0" fontAlgn="base" latinLnBrk="0" hangingPunct="0">
                      <a:lnSpc>
                        <a:spcPct val="100000"/>
                      </a:lnSpc>
                      <a:spcBef>
                        <a:spcPct val="0"/>
                      </a:spcBef>
                      <a:spcAft>
                        <a:spcPct val="0"/>
                      </a:spcAft>
                      <a:buClrTx/>
                      <a:buSzTx/>
                      <a:buFontTx/>
                      <a:buNone/>
                      <a:defRPr/>
                    </a:pPr>
                    <a:r>
                      <a:rPr kumimoji="0" lang="en-US" altLang="zh-CN" sz="2000" b="0" i="0" u="none" strike="noStrike" kern="0" cap="none" spc="0" normalizeH="0" baseline="0" noProof="0">
                        <a:ln>
                          <a:noFill/>
                        </a:ln>
                        <a:solidFill>
                          <a:srgbClr val="FFFFFF"/>
                        </a:solidFill>
                        <a:effectLst/>
                        <a:uLnTx/>
                        <a:uFillTx/>
                        <a:latin typeface="+mn-ea"/>
                        <a:ea typeface="+mn-ea"/>
                      </a:rPr>
                      <a:t>3c</a:t>
                    </a:r>
                    <a:endParaRPr kumimoji="0" lang="en-US" altLang="zh-CN" sz="2000" b="0" i="0" u="none" strike="noStrike" kern="0" cap="none" spc="0" normalizeH="0" baseline="0" noProof="0">
                      <a:ln>
                        <a:noFill/>
                      </a:ln>
                      <a:solidFill>
                        <a:srgbClr val="FFFFFF"/>
                      </a:solidFill>
                      <a:effectLst/>
                      <a:uLnTx/>
                      <a:uFillTx/>
                      <a:latin typeface="+mn-ea"/>
                      <a:ea typeface="+mn-ea"/>
                    </a:endParaRPr>
                  </a:p>
                </p:txBody>
              </p:sp>
            </p:grpSp>
          </p:grpSp>
          <p:sp>
            <p:nvSpPr>
              <p:cNvPr id="78" name="Line 96"/>
              <p:cNvSpPr>
                <a:spLocks noChangeShapeType="1"/>
              </p:cNvSpPr>
              <p:nvPr/>
            </p:nvSpPr>
            <p:spPr bwMode="auto">
              <a:xfrm flipH="1">
                <a:off x="1057" y="3150"/>
                <a:ext cx="57" cy="99"/>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79" name="Line 97"/>
              <p:cNvSpPr>
                <a:spLocks noChangeShapeType="1"/>
              </p:cNvSpPr>
              <p:nvPr/>
            </p:nvSpPr>
            <p:spPr bwMode="auto">
              <a:xfrm>
                <a:off x="775" y="3193"/>
                <a:ext cx="133" cy="102"/>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0" name="Line 98"/>
              <p:cNvSpPr>
                <a:spLocks noChangeShapeType="1"/>
              </p:cNvSpPr>
              <p:nvPr/>
            </p:nvSpPr>
            <p:spPr bwMode="auto">
              <a:xfrm flipH="1">
                <a:off x="1234" y="2863"/>
                <a:ext cx="125" cy="141"/>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1" name="Line 99"/>
              <p:cNvSpPr>
                <a:spLocks noChangeShapeType="1"/>
              </p:cNvSpPr>
              <p:nvPr/>
            </p:nvSpPr>
            <p:spPr bwMode="auto">
              <a:xfrm>
                <a:off x="977" y="2855"/>
                <a:ext cx="109" cy="16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2" name="Line 100"/>
              <p:cNvSpPr>
                <a:spLocks noChangeShapeType="1"/>
              </p:cNvSpPr>
              <p:nvPr/>
            </p:nvSpPr>
            <p:spPr bwMode="auto">
              <a:xfrm flipH="1">
                <a:off x="1584" y="2941"/>
                <a:ext cx="63" cy="19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3" name="Line 101"/>
              <p:cNvSpPr>
                <a:spLocks noChangeShapeType="1"/>
              </p:cNvSpPr>
              <p:nvPr/>
            </p:nvSpPr>
            <p:spPr bwMode="auto">
              <a:xfrm>
                <a:off x="4194" y="3422"/>
                <a:ext cx="203" cy="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4" name="Line 102"/>
              <p:cNvSpPr>
                <a:spLocks noChangeShapeType="1"/>
              </p:cNvSpPr>
              <p:nvPr/>
            </p:nvSpPr>
            <p:spPr bwMode="auto">
              <a:xfrm flipV="1">
                <a:off x="4139" y="3131"/>
                <a:ext cx="241" cy="236"/>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5" name="Line 103"/>
              <p:cNvSpPr>
                <a:spLocks noChangeShapeType="1"/>
              </p:cNvSpPr>
              <p:nvPr/>
            </p:nvSpPr>
            <p:spPr bwMode="auto">
              <a:xfrm flipH="1" flipV="1">
                <a:off x="3632" y="2973"/>
                <a:ext cx="117" cy="188"/>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6" name="Line 104"/>
              <p:cNvSpPr>
                <a:spLocks noChangeShapeType="1"/>
              </p:cNvSpPr>
              <p:nvPr/>
            </p:nvSpPr>
            <p:spPr bwMode="auto">
              <a:xfrm flipH="1" flipV="1">
                <a:off x="3346" y="3068"/>
                <a:ext cx="124" cy="172"/>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7" name="Line 105"/>
              <p:cNvSpPr>
                <a:spLocks noChangeShapeType="1"/>
              </p:cNvSpPr>
              <p:nvPr/>
            </p:nvSpPr>
            <p:spPr bwMode="auto">
              <a:xfrm flipH="1">
                <a:off x="1608" y="3760"/>
                <a:ext cx="124" cy="110"/>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8" name="Line 106"/>
              <p:cNvSpPr>
                <a:spLocks noChangeShapeType="1"/>
              </p:cNvSpPr>
              <p:nvPr/>
            </p:nvSpPr>
            <p:spPr bwMode="auto">
              <a:xfrm flipH="1" flipV="1">
                <a:off x="1576" y="3665"/>
                <a:ext cx="117" cy="7"/>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89" name="Line 107"/>
              <p:cNvSpPr>
                <a:spLocks noChangeShapeType="1"/>
              </p:cNvSpPr>
              <p:nvPr/>
            </p:nvSpPr>
            <p:spPr bwMode="auto">
              <a:xfrm flipH="1">
                <a:off x="1826" y="3918"/>
                <a:ext cx="195" cy="15"/>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90" name="Line 108"/>
              <p:cNvSpPr>
                <a:spLocks noChangeShapeType="1"/>
              </p:cNvSpPr>
              <p:nvPr/>
            </p:nvSpPr>
            <p:spPr bwMode="auto">
              <a:xfrm flipV="1">
                <a:off x="2269" y="3491"/>
                <a:ext cx="211" cy="9"/>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91" name="Line 109"/>
              <p:cNvSpPr>
                <a:spLocks noChangeShapeType="1"/>
              </p:cNvSpPr>
              <p:nvPr/>
            </p:nvSpPr>
            <p:spPr bwMode="auto">
              <a:xfrm>
                <a:off x="2691" y="3839"/>
                <a:ext cx="109" cy="102"/>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sp>
            <p:nvSpPr>
              <p:cNvPr id="92" name="Line 110"/>
              <p:cNvSpPr>
                <a:spLocks noChangeShapeType="1"/>
              </p:cNvSpPr>
              <p:nvPr/>
            </p:nvSpPr>
            <p:spPr bwMode="auto">
              <a:xfrm>
                <a:off x="2247" y="3563"/>
                <a:ext cx="132" cy="71"/>
              </a:xfrm>
              <a:prstGeom prst="line">
                <a:avLst/>
              </a:prstGeom>
              <a:noFill/>
              <a:ln w="38100">
                <a:solidFill>
                  <a:srgbClr val="000000"/>
                </a:solidFill>
                <a:round/>
                <a:headEnd type="none" w="sm" len="sm"/>
                <a:tailEnd type="none" w="sm" len="sm"/>
              </a:ln>
              <a:extLst>
                <a:ext uri="{909E8E84-426E-40DD-AFC4-6F175D3DCCD1}">
                  <a14:hiddenFill xmlns:a14="http://schemas.microsoft.com/office/drawing/2010/main">
                    <a:noFill/>
                  </a14:hiddenFill>
                </a:ext>
              </a:extLst>
            </p:spPr>
            <p:txBody>
              <a:bodyPr/>
              <a:lstStyle/>
              <a:p>
                <a:pPr marL="0" marR="0" lvl="0" indent="0" defTabSz="914400" eaLnBrk="0" fontAlgn="base" latinLnBrk="0" hangingPunct="0">
                  <a:lnSpc>
                    <a:spcPct val="100000"/>
                  </a:lnSpc>
                  <a:spcBef>
                    <a:spcPct val="0"/>
                  </a:spcBef>
                  <a:spcAft>
                    <a:spcPct val="0"/>
                  </a:spcAft>
                  <a:buClrTx/>
                  <a:buSzTx/>
                  <a:buFontTx/>
                  <a:buNone/>
                  <a:defRPr/>
                </a:pPr>
                <a:endParaRPr kumimoji="0" lang="zh-CN" altLang="en-US" sz="1800" b="0" i="0" u="none" strike="noStrike" kern="0" cap="none" spc="0" normalizeH="0" baseline="0" noProof="0">
                  <a:ln>
                    <a:noFill/>
                  </a:ln>
                  <a:solidFill>
                    <a:srgbClr val="FFFFFF"/>
                  </a:solidFill>
                  <a:effectLst/>
                  <a:uLnTx/>
                  <a:uFillTx/>
                  <a:latin typeface="+mn-ea"/>
                </a:endParaRPr>
              </a:p>
            </p:txBody>
          </p:sp>
        </p:grpSp>
        <p:sp>
          <p:nvSpPr>
            <p:cNvPr id="17" name="Freeform 87"/>
            <p:cNvSpPr/>
            <p:nvPr/>
          </p:nvSpPr>
          <p:spPr bwMode="auto">
            <a:xfrm>
              <a:off x="2353688" y="3495244"/>
              <a:ext cx="2698750" cy="611187"/>
            </a:xfrm>
            <a:custGeom>
              <a:avLst/>
              <a:gdLst>
                <a:gd name="T0" fmla="*/ 0 w 1700"/>
                <a:gd name="T1" fmla="*/ 2147483646 h 385"/>
                <a:gd name="T2" fmla="*/ 2147483646 w 1700"/>
                <a:gd name="T3" fmla="*/ 0 h 385"/>
                <a:gd name="T4" fmla="*/ 2147483646 w 1700"/>
                <a:gd name="T5" fmla="*/ 2147483646 h 385"/>
                <a:gd name="T6" fmla="*/ 2147483646 w 1700"/>
                <a:gd name="T7" fmla="*/ 2147483646 h 385"/>
                <a:gd name="T8" fmla="*/ 0 w 1700"/>
                <a:gd name="T9" fmla="*/ 2147483646 h 385"/>
                <a:gd name="T10" fmla="*/ 0 60000 65536"/>
                <a:gd name="T11" fmla="*/ 0 60000 65536"/>
                <a:gd name="T12" fmla="*/ 0 60000 65536"/>
                <a:gd name="T13" fmla="*/ 0 60000 65536"/>
                <a:gd name="T14" fmla="*/ 0 60000 65536"/>
                <a:gd name="T15" fmla="*/ 0 w 1700"/>
                <a:gd name="T16" fmla="*/ 0 h 385"/>
                <a:gd name="T17" fmla="*/ 1700 w 1700"/>
                <a:gd name="T18" fmla="*/ 385 h 385"/>
              </a:gdLst>
              <a:ahLst/>
              <a:cxnLst>
                <a:cxn ang="T10">
                  <a:pos x="T0" y="T1"/>
                </a:cxn>
                <a:cxn ang="T11">
                  <a:pos x="T2" y="T3"/>
                </a:cxn>
                <a:cxn ang="T12">
                  <a:pos x="T4" y="T5"/>
                </a:cxn>
                <a:cxn ang="T13">
                  <a:pos x="T6" y="T7"/>
                </a:cxn>
                <a:cxn ang="T14">
                  <a:pos x="T8" y="T9"/>
                </a:cxn>
              </a:cxnLst>
              <a:rect l="T15" t="T16" r="T17" b="T18"/>
              <a:pathLst>
                <a:path w="1700" h="385">
                  <a:moveTo>
                    <a:pt x="0" y="384"/>
                  </a:moveTo>
                  <a:lnTo>
                    <a:pt x="77" y="0"/>
                  </a:lnTo>
                  <a:lnTo>
                    <a:pt x="353" y="6"/>
                  </a:lnTo>
                  <a:lnTo>
                    <a:pt x="1699" y="384"/>
                  </a:lnTo>
                  <a:lnTo>
                    <a:pt x="0" y="384"/>
                  </a:lnTo>
                </a:path>
              </a:pathLst>
            </a:custGeom>
            <a:solidFill>
              <a:srgbClr val="DDDDDD"/>
            </a:solidFill>
            <a:ln w="12700" cap="rnd">
              <a:solidFill>
                <a:srgbClr val="DDDDDD"/>
              </a:solidFill>
              <a:round/>
            </a:ln>
          </p:spPr>
          <p:txBody>
            <a:bodyPr/>
            <a:lstStyle/>
            <a:p>
              <a:endParaRPr lang="zh-CN" altLang="en-US">
                <a:latin typeface="+mn-ea"/>
              </a:endParaRPr>
            </a:p>
          </p:txBody>
        </p:sp>
      </p:grpSp>
      <p:sp>
        <p:nvSpPr>
          <p:cNvPr id="131" name="矩形 130"/>
          <p:cNvSpPr/>
          <p:nvPr/>
        </p:nvSpPr>
        <p:spPr>
          <a:xfrm>
            <a:off x="-86607" y="3062637"/>
            <a:ext cx="7889437" cy="1754326"/>
          </a:xfrm>
          <a:prstGeom prst="rect">
            <a:avLst/>
          </a:prstGeom>
        </p:spPr>
        <p:txBody>
          <a:bodyPr wrap="square">
            <a:spAutoFit/>
          </a:bodyPr>
          <a:lstStyle/>
          <a:p>
            <a:pPr marL="342900" indent="-342900">
              <a:lnSpc>
                <a:spcPct val="150000"/>
              </a:lnSpc>
              <a:buFont typeface="Wingdings" panose="05000000000000000000" pitchFamily="2" charset="2"/>
              <a:buChar char="l"/>
            </a:pPr>
            <a:r>
              <a:rPr lang="zh-CN" altLang="en-US" sz="2400" dirty="0">
                <a:latin typeface="+mn-ea"/>
              </a:rPr>
              <a:t>转发表根据</a:t>
            </a:r>
            <a:r>
              <a:rPr lang="en-US" altLang="zh-CN" sz="2400" dirty="0">
                <a:latin typeface="+mn-ea"/>
              </a:rPr>
              <a:t>AS</a:t>
            </a:r>
            <a:r>
              <a:rPr lang="zh-CN" altLang="en-US" sz="2400" dirty="0">
                <a:latin typeface="+mn-ea"/>
              </a:rPr>
              <a:t>内和</a:t>
            </a:r>
            <a:r>
              <a:rPr lang="en-US" altLang="zh-CN" sz="2400" dirty="0">
                <a:latin typeface="+mn-ea"/>
              </a:rPr>
              <a:t>AS</a:t>
            </a:r>
            <a:r>
              <a:rPr lang="zh-CN" altLang="en-US" sz="2400" dirty="0">
                <a:latin typeface="+mn-ea"/>
              </a:rPr>
              <a:t>间选路算法而配置</a:t>
            </a:r>
            <a:endParaRPr lang="zh-CN" altLang="en-US" sz="2400" dirty="0">
              <a:latin typeface="+mn-ea"/>
            </a:endParaRPr>
          </a:p>
          <a:p>
            <a:pPr marL="800100" lvl="1" indent="-342900">
              <a:lnSpc>
                <a:spcPct val="150000"/>
              </a:lnSpc>
              <a:buFont typeface="Arial" panose="020B0604020202090204" pitchFamily="34" charset="0"/>
              <a:buChar char="•"/>
            </a:pPr>
            <a:r>
              <a:rPr lang="en-US" altLang="zh-CN" sz="2400" dirty="0">
                <a:latin typeface="+mn-ea"/>
              </a:rPr>
              <a:t>AS</a:t>
            </a:r>
            <a:r>
              <a:rPr lang="zh-CN" altLang="en-US" sz="2400" dirty="0">
                <a:latin typeface="+mn-ea"/>
              </a:rPr>
              <a:t>域内的选路项用于目的端在域内的选路。</a:t>
            </a:r>
            <a:endParaRPr lang="zh-CN" altLang="en-US" sz="2400" dirty="0">
              <a:latin typeface="+mn-ea"/>
            </a:endParaRPr>
          </a:p>
          <a:p>
            <a:pPr marL="800100" lvl="1" indent="-342900">
              <a:lnSpc>
                <a:spcPct val="150000"/>
              </a:lnSpc>
              <a:buFont typeface="Arial" panose="020B0604020202090204" pitchFamily="34" charset="0"/>
              <a:buChar char="•"/>
            </a:pPr>
            <a:r>
              <a:rPr lang="en-US" altLang="zh-CN" sz="2400" dirty="0">
                <a:latin typeface="+mn-ea"/>
              </a:rPr>
              <a:t>AS</a:t>
            </a:r>
            <a:r>
              <a:rPr lang="zh-CN" altLang="en-US" sz="2400" dirty="0">
                <a:latin typeface="+mn-ea"/>
              </a:rPr>
              <a:t>域内和</a:t>
            </a:r>
            <a:r>
              <a:rPr lang="en-US" altLang="zh-CN" sz="2400" dirty="0">
                <a:latin typeface="+mn-ea"/>
              </a:rPr>
              <a:t>AS</a:t>
            </a:r>
            <a:r>
              <a:rPr lang="zh-CN" altLang="en-US" sz="2400" dirty="0">
                <a:latin typeface="+mn-ea"/>
              </a:rPr>
              <a:t>域间的选路项用于目的端在域外的选路。</a:t>
            </a:r>
            <a:endParaRPr lang="zh-CN" altLang="en-US" sz="2400" dirty="0">
              <a:latin typeface="+mn-ea"/>
            </a:endParaRPr>
          </a:p>
        </p:txBody>
      </p:sp>
      <p:sp>
        <p:nvSpPr>
          <p:cNvPr id="132" name="圆角矩形 131"/>
          <p:cNvSpPr/>
          <p:nvPr/>
        </p:nvSpPr>
        <p:spPr>
          <a:xfrm>
            <a:off x="1067740" y="2318125"/>
            <a:ext cx="3382319" cy="622106"/>
          </a:xfrm>
          <a:prstGeom prst="roundRect">
            <a:avLst/>
          </a:prstGeom>
          <a:gradFill flip="none" rotWithShape="1">
            <a:gsLst>
              <a:gs pos="85000">
                <a:schemeClr val="accent2">
                  <a:lumMod val="40000"/>
                  <a:lumOff val="60000"/>
                </a:schemeClr>
              </a:gs>
              <a:gs pos="15000">
                <a:schemeClr val="accent2">
                  <a:lumMod val="40000"/>
                  <a:lumOff val="60000"/>
                </a:schemeClr>
              </a:gs>
              <a:gs pos="0">
                <a:schemeClr val="bg1"/>
              </a:gs>
              <a:gs pos="100000">
                <a:schemeClr val="bg1"/>
              </a:gs>
              <a:gs pos="5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mn-ea"/>
              </a:rPr>
              <a:t>AS</a:t>
            </a:r>
            <a:r>
              <a:rPr lang="zh-CN" altLang="en-US" sz="2800" dirty="0">
                <a:solidFill>
                  <a:schemeClr val="tx1"/>
                </a:solidFill>
                <a:latin typeface="+mn-ea"/>
              </a:rPr>
              <a:t>互连</a:t>
            </a:r>
            <a:endParaRPr lang="zh-CN" altLang="en-US" sz="2800" dirty="0">
              <a:solidFill>
                <a:schemeClr val="tx1"/>
              </a:solidFill>
              <a:latin typeface="+mn-ea"/>
            </a:endParaRPr>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idx="4294967295"/>
          </p:nvPr>
        </p:nvSpPr>
        <p:spPr>
          <a:xfrm>
            <a:off x="768495" y="347231"/>
            <a:ext cx="10301287" cy="1143000"/>
          </a:xfrm>
          <a:prstGeom prst="rect">
            <a:avLst/>
          </a:prstGeom>
          <a:noFill/>
        </p:spPr>
        <p:txBody>
          <a:bodyPr/>
          <a:lstStyle/>
          <a:p>
            <a:pPr algn="ctr" eaLnBrk="1" hangingPunct="1">
              <a:lnSpc>
                <a:spcPct val="130000"/>
              </a:lnSpc>
              <a:spcBef>
                <a:spcPts val="0"/>
              </a:spcBef>
            </a:pPr>
            <a:r>
              <a:rPr lang="en-US" altLang="zh-CN" sz="4000" dirty="0"/>
              <a:t>Internet </a:t>
            </a:r>
            <a:r>
              <a:rPr lang="zh-CN" altLang="en-US" sz="4000" dirty="0"/>
              <a:t>域间选路</a:t>
            </a:r>
            <a:r>
              <a:rPr lang="en-US" altLang="zh-CN" sz="4000" dirty="0"/>
              <a:t>: BGP</a:t>
            </a:r>
            <a:endParaRPr lang="en-US" altLang="zh-CN" sz="4000" dirty="0"/>
          </a:p>
        </p:txBody>
      </p:sp>
      <p:sp>
        <p:nvSpPr>
          <p:cNvPr id="124" name="圆角矩形 123"/>
          <p:cNvSpPr/>
          <p:nvPr/>
        </p:nvSpPr>
        <p:spPr>
          <a:xfrm>
            <a:off x="1014559" y="1162427"/>
            <a:ext cx="4089876" cy="622106"/>
          </a:xfrm>
          <a:prstGeom prst="roundRect">
            <a:avLst/>
          </a:prstGeom>
          <a:gradFill flip="none" rotWithShape="1">
            <a:gsLst>
              <a:gs pos="85000">
                <a:schemeClr val="accent2">
                  <a:lumMod val="40000"/>
                  <a:lumOff val="60000"/>
                </a:schemeClr>
              </a:gs>
              <a:gs pos="15000">
                <a:schemeClr val="accent2">
                  <a:lumMod val="40000"/>
                  <a:lumOff val="60000"/>
                </a:schemeClr>
              </a:gs>
              <a:gs pos="0">
                <a:schemeClr val="bg1"/>
              </a:gs>
              <a:gs pos="100000">
                <a:schemeClr val="bg1"/>
              </a:gs>
              <a:gs pos="5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zh-CN" altLang="en-US" sz="2400" dirty="0">
                <a:solidFill>
                  <a:schemeClr val="tx1"/>
                </a:solidFill>
                <a:latin typeface="+mn-ea"/>
              </a:rPr>
              <a:t>路径属性 和 </a:t>
            </a:r>
            <a:r>
              <a:rPr lang="en-US" altLang="zh-CN" sz="2400" dirty="0">
                <a:solidFill>
                  <a:schemeClr val="tx1"/>
                </a:solidFill>
                <a:latin typeface="+mn-ea"/>
              </a:rPr>
              <a:t>BGP </a:t>
            </a:r>
            <a:r>
              <a:rPr lang="zh-CN" altLang="en-US" sz="2400" dirty="0">
                <a:solidFill>
                  <a:schemeClr val="tx1"/>
                </a:solidFill>
                <a:latin typeface="+mn-ea"/>
              </a:rPr>
              <a:t>路由</a:t>
            </a:r>
            <a:endParaRPr lang="zh-CN" altLang="en-US" sz="2400" dirty="0">
              <a:solidFill>
                <a:schemeClr val="tx1"/>
              </a:solidFill>
              <a:latin typeface="+mn-ea"/>
            </a:endParaRPr>
          </a:p>
        </p:txBody>
      </p:sp>
      <p:sp>
        <p:nvSpPr>
          <p:cNvPr id="2" name="矩形 1"/>
          <p:cNvSpPr/>
          <p:nvPr/>
        </p:nvSpPr>
        <p:spPr>
          <a:xfrm>
            <a:off x="279401" y="1784533"/>
            <a:ext cx="10934939" cy="2893100"/>
          </a:xfrm>
          <a:prstGeom prst="rect">
            <a:avLst/>
          </a:prstGeom>
        </p:spPr>
        <p:txBody>
          <a:bodyPr wrap="square">
            <a:spAutoFit/>
          </a:bodyPr>
          <a:lstStyle/>
          <a:p>
            <a:pPr marL="342900" indent="-342900">
              <a:lnSpc>
                <a:spcPct val="130000"/>
              </a:lnSpc>
              <a:buFont typeface="Wingdings" panose="05000000000000000000" pitchFamily="2" charset="2"/>
              <a:buChar char="l"/>
            </a:pPr>
            <a:r>
              <a:rPr lang="zh-CN" altLang="en-US" sz="2000" dirty="0">
                <a:latin typeface="+mn-ea"/>
              </a:rPr>
              <a:t>当通告前缀时，通告包含了</a:t>
            </a:r>
            <a:r>
              <a:rPr lang="en-US" altLang="zh-CN" sz="2000" dirty="0">
                <a:latin typeface="+mn-ea"/>
              </a:rPr>
              <a:t>BGP</a:t>
            </a:r>
            <a:r>
              <a:rPr lang="zh-CN" altLang="en-US" sz="2000" dirty="0">
                <a:latin typeface="+mn-ea"/>
              </a:rPr>
              <a:t>属性</a:t>
            </a:r>
            <a:r>
              <a:rPr lang="en-US" altLang="zh-CN" sz="2000" dirty="0">
                <a:latin typeface="+mn-ea"/>
              </a:rPr>
              <a:t>. </a:t>
            </a:r>
            <a:endParaRPr lang="en-US" altLang="zh-CN" sz="2000" dirty="0">
              <a:latin typeface="+mn-ea"/>
            </a:endParaRPr>
          </a:p>
          <a:p>
            <a:pPr marL="914400" lvl="1" indent="-457200">
              <a:lnSpc>
                <a:spcPct val="130000"/>
              </a:lnSpc>
              <a:buFont typeface="Arial" panose="020B0604020202090204" pitchFamily="34" charset="0"/>
              <a:buChar char="•"/>
            </a:pPr>
            <a:r>
              <a:rPr lang="zh-CN" altLang="en-US" sz="2000" dirty="0" smtClean="0">
                <a:latin typeface="+mn-ea"/>
              </a:rPr>
              <a:t>前缀</a:t>
            </a:r>
            <a:r>
              <a:rPr lang="en-US" altLang="zh-CN" sz="2000" dirty="0" smtClean="0">
                <a:latin typeface="+mn-ea"/>
              </a:rPr>
              <a:t>+</a:t>
            </a:r>
            <a:r>
              <a:rPr lang="zh-CN" altLang="en-US" sz="2000" dirty="0" smtClean="0">
                <a:latin typeface="+mn-ea"/>
              </a:rPr>
              <a:t>属性</a:t>
            </a:r>
            <a:r>
              <a:rPr lang="en-US" altLang="zh-CN" sz="2000" dirty="0" smtClean="0">
                <a:latin typeface="+mn-ea"/>
              </a:rPr>
              <a:t>=“</a:t>
            </a:r>
            <a:r>
              <a:rPr lang="zh-CN" altLang="en-US" sz="2000" dirty="0" smtClean="0">
                <a:latin typeface="+mn-ea"/>
              </a:rPr>
              <a:t>路由”</a:t>
            </a:r>
            <a:endParaRPr lang="zh-CN" altLang="en-US" sz="2000" dirty="0" smtClean="0">
              <a:latin typeface="+mn-ea"/>
            </a:endParaRPr>
          </a:p>
          <a:p>
            <a:pPr marL="342900" indent="-342900">
              <a:lnSpc>
                <a:spcPct val="130000"/>
              </a:lnSpc>
              <a:buFont typeface="Wingdings" panose="05000000000000000000" pitchFamily="2" charset="2"/>
              <a:buChar char="l"/>
            </a:pPr>
            <a:r>
              <a:rPr lang="zh-CN" altLang="en-US" sz="2000" dirty="0" smtClean="0">
                <a:latin typeface="+mn-ea"/>
              </a:rPr>
              <a:t>两个重要的属性</a:t>
            </a:r>
            <a:r>
              <a:rPr lang="en-US" altLang="zh-CN" sz="2000" dirty="0" smtClean="0">
                <a:latin typeface="+mn-ea"/>
              </a:rPr>
              <a:t>:</a:t>
            </a:r>
            <a:endParaRPr lang="en-US" altLang="zh-CN" sz="2000" dirty="0" smtClean="0">
              <a:latin typeface="+mn-ea"/>
            </a:endParaRPr>
          </a:p>
          <a:p>
            <a:pPr marL="914400" lvl="1" indent="-457200">
              <a:lnSpc>
                <a:spcPct val="130000"/>
              </a:lnSpc>
              <a:buFont typeface="Arial" panose="020B0604020202090204" pitchFamily="34" charset="0"/>
              <a:buChar char="•"/>
            </a:pPr>
            <a:r>
              <a:rPr lang="en-US" altLang="zh-CN" sz="2000" dirty="0" smtClean="0">
                <a:latin typeface="+mn-ea"/>
              </a:rPr>
              <a:t>AS-PATH</a:t>
            </a:r>
            <a:r>
              <a:rPr lang="en-US" altLang="zh-CN" sz="2000" dirty="0">
                <a:latin typeface="+mn-ea"/>
              </a:rPr>
              <a:t>: </a:t>
            </a:r>
            <a:r>
              <a:rPr lang="zh-CN" altLang="en-US" sz="2000" dirty="0">
                <a:latin typeface="+mn-ea"/>
              </a:rPr>
              <a:t>包含了前缀的通告已经通告过的那些</a:t>
            </a:r>
            <a:r>
              <a:rPr lang="en-US" altLang="zh-CN" sz="2000" dirty="0">
                <a:latin typeface="+mn-ea"/>
              </a:rPr>
              <a:t>AS,</a:t>
            </a:r>
            <a:r>
              <a:rPr lang="zh-CN" altLang="en-US" sz="2000" dirty="0">
                <a:latin typeface="+mn-ea"/>
              </a:rPr>
              <a:t>如 </a:t>
            </a:r>
            <a:r>
              <a:rPr lang="en-US" altLang="zh-CN" sz="2000" dirty="0">
                <a:latin typeface="+mn-ea"/>
              </a:rPr>
              <a:t>AS 67 AS 17 </a:t>
            </a:r>
            <a:endParaRPr lang="en-US" altLang="zh-CN" sz="2000" dirty="0">
              <a:latin typeface="+mn-ea"/>
            </a:endParaRPr>
          </a:p>
          <a:p>
            <a:pPr marL="914400" lvl="1" indent="-457200">
              <a:lnSpc>
                <a:spcPct val="130000"/>
              </a:lnSpc>
              <a:buFont typeface="Arial" panose="020B0604020202090204" pitchFamily="34" charset="0"/>
              <a:buChar char="•"/>
            </a:pPr>
            <a:r>
              <a:rPr lang="en-US" altLang="zh-CN" sz="2000" dirty="0">
                <a:latin typeface="+mn-ea"/>
              </a:rPr>
              <a:t>NEXT-HOP: </a:t>
            </a:r>
            <a:r>
              <a:rPr lang="zh-CN" altLang="en-US" sz="2000" dirty="0">
                <a:latin typeface="+mn-ea"/>
              </a:rPr>
              <a:t>指出到达下一个</a:t>
            </a:r>
            <a:r>
              <a:rPr lang="en-US" altLang="zh-CN" sz="2000" dirty="0">
                <a:latin typeface="+mn-ea"/>
              </a:rPr>
              <a:t>AS</a:t>
            </a:r>
            <a:r>
              <a:rPr lang="zh-CN" altLang="en-US" sz="2000" dirty="0">
                <a:latin typeface="+mn-ea"/>
              </a:rPr>
              <a:t>的具体</a:t>
            </a:r>
            <a:r>
              <a:rPr lang="en-US" altLang="zh-CN" sz="2000" dirty="0">
                <a:latin typeface="+mn-ea"/>
              </a:rPr>
              <a:t>AS</a:t>
            </a:r>
            <a:r>
              <a:rPr lang="zh-CN" altLang="en-US" sz="2000" dirty="0">
                <a:latin typeface="+mn-ea"/>
              </a:rPr>
              <a:t>间边界路由器（可能存在多条从当前</a:t>
            </a:r>
            <a:r>
              <a:rPr lang="en-US" altLang="zh-CN" sz="2000" dirty="0">
                <a:latin typeface="+mn-ea"/>
              </a:rPr>
              <a:t>AS</a:t>
            </a:r>
            <a:r>
              <a:rPr lang="zh-CN" altLang="en-US" sz="2000" dirty="0">
                <a:latin typeface="+mn-ea"/>
              </a:rPr>
              <a:t>到达下一个</a:t>
            </a:r>
            <a:r>
              <a:rPr lang="en-US" altLang="zh-CN" sz="2000" dirty="0">
                <a:latin typeface="+mn-ea"/>
              </a:rPr>
              <a:t>AS</a:t>
            </a:r>
            <a:r>
              <a:rPr lang="zh-CN" altLang="en-US" sz="2000" dirty="0">
                <a:latin typeface="+mn-ea"/>
              </a:rPr>
              <a:t>的链路）</a:t>
            </a:r>
            <a:endParaRPr lang="zh-CN" altLang="en-US" sz="2000" dirty="0">
              <a:latin typeface="+mn-ea"/>
            </a:endParaRPr>
          </a:p>
          <a:p>
            <a:pPr marL="342900" indent="-342900">
              <a:lnSpc>
                <a:spcPct val="130000"/>
              </a:lnSpc>
              <a:buFont typeface="Wingdings" panose="05000000000000000000" pitchFamily="2" charset="2"/>
              <a:buChar char="l"/>
            </a:pPr>
            <a:r>
              <a:rPr lang="zh-CN" altLang="en-US" sz="2000" dirty="0">
                <a:latin typeface="+mn-ea"/>
              </a:rPr>
              <a:t>当网关路由器接收到路由通告时，使用</a:t>
            </a:r>
            <a:r>
              <a:rPr lang="zh-CN" altLang="en-US" sz="2000" dirty="0">
                <a:solidFill>
                  <a:srgbClr val="FF0000"/>
                </a:solidFill>
                <a:latin typeface="+mn-ea"/>
              </a:rPr>
              <a:t>输入策略</a:t>
            </a:r>
            <a:r>
              <a:rPr lang="zh-CN" altLang="en-US" sz="2000" dirty="0">
                <a:latin typeface="+mn-ea"/>
              </a:rPr>
              <a:t>来决定接收</a:t>
            </a:r>
            <a:r>
              <a:rPr lang="en-US" altLang="zh-CN" sz="2000" dirty="0">
                <a:latin typeface="+mn-ea"/>
              </a:rPr>
              <a:t>/</a:t>
            </a:r>
            <a:r>
              <a:rPr lang="zh-CN" altLang="en-US" sz="2000" dirty="0">
                <a:latin typeface="+mn-ea"/>
              </a:rPr>
              <a:t>舍弃该通告。</a:t>
            </a:r>
            <a:endParaRPr lang="zh-CN" altLang="en-US" sz="2000" dirty="0">
              <a:latin typeface="+mn-ea"/>
            </a:endParaRPr>
          </a:p>
        </p:txBody>
      </p:sp>
      <p:pic>
        <p:nvPicPr>
          <p:cNvPr id="3" name="图片 2"/>
          <p:cNvPicPr>
            <a:picLocks noChangeAspect="1"/>
          </p:cNvPicPr>
          <p:nvPr/>
        </p:nvPicPr>
        <p:blipFill>
          <a:blip r:embed="rId1"/>
          <a:stretch>
            <a:fillRect/>
          </a:stretch>
        </p:blipFill>
        <p:spPr>
          <a:xfrm>
            <a:off x="3323060" y="4821831"/>
            <a:ext cx="4847619" cy="1838095"/>
          </a:xfrm>
          <a:prstGeom prst="rect">
            <a:avLst/>
          </a:prstGeom>
        </p:spPr>
      </p:pic>
    </p:spTree>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7747" name="Rectangle 2"/>
          <p:cNvSpPr>
            <a:spLocks noGrp="1" noChangeArrowheads="1"/>
          </p:cNvSpPr>
          <p:nvPr>
            <p:ph type="title" idx="4294967295"/>
          </p:nvPr>
        </p:nvSpPr>
        <p:spPr>
          <a:xfrm>
            <a:off x="768495" y="347231"/>
            <a:ext cx="10301287" cy="1143000"/>
          </a:xfrm>
          <a:prstGeom prst="rect">
            <a:avLst/>
          </a:prstGeom>
          <a:noFill/>
        </p:spPr>
        <p:txBody>
          <a:bodyPr/>
          <a:lstStyle/>
          <a:p>
            <a:pPr algn="ctr" eaLnBrk="1" hangingPunct="1">
              <a:lnSpc>
                <a:spcPct val="130000"/>
              </a:lnSpc>
              <a:spcBef>
                <a:spcPts val="0"/>
              </a:spcBef>
            </a:pPr>
            <a:r>
              <a:rPr lang="en-US" altLang="zh-CN" sz="4000" dirty="0"/>
              <a:t>Internet </a:t>
            </a:r>
            <a:r>
              <a:rPr lang="zh-CN" altLang="en-US" sz="4000" dirty="0"/>
              <a:t>域间选路</a:t>
            </a:r>
            <a:r>
              <a:rPr lang="en-US" altLang="zh-CN" sz="4000" dirty="0"/>
              <a:t>: BGP</a:t>
            </a:r>
            <a:endParaRPr lang="en-US" altLang="zh-CN" sz="4000" dirty="0"/>
          </a:p>
        </p:txBody>
      </p:sp>
      <p:sp>
        <p:nvSpPr>
          <p:cNvPr id="124" name="圆角矩形 123"/>
          <p:cNvSpPr/>
          <p:nvPr/>
        </p:nvSpPr>
        <p:spPr>
          <a:xfrm>
            <a:off x="1014559" y="1490231"/>
            <a:ext cx="3337522" cy="622106"/>
          </a:xfrm>
          <a:prstGeom prst="roundRect">
            <a:avLst/>
          </a:prstGeom>
          <a:gradFill flip="none" rotWithShape="1">
            <a:gsLst>
              <a:gs pos="85000">
                <a:schemeClr val="accent2">
                  <a:lumMod val="40000"/>
                  <a:lumOff val="60000"/>
                </a:schemeClr>
              </a:gs>
              <a:gs pos="15000">
                <a:schemeClr val="accent2">
                  <a:lumMod val="40000"/>
                  <a:lumOff val="60000"/>
                </a:schemeClr>
              </a:gs>
              <a:gs pos="0">
                <a:schemeClr val="bg1"/>
              </a:gs>
              <a:gs pos="100000">
                <a:schemeClr val="bg1"/>
              </a:gs>
              <a:gs pos="50000">
                <a:schemeClr val="accent2"/>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sz="2800" dirty="0">
                <a:solidFill>
                  <a:schemeClr val="tx1"/>
                </a:solidFill>
                <a:latin typeface="+mn-ea"/>
              </a:rPr>
              <a:t>BGP </a:t>
            </a:r>
            <a:r>
              <a:rPr lang="zh-CN" altLang="en-US" sz="2800" dirty="0">
                <a:solidFill>
                  <a:schemeClr val="tx1"/>
                </a:solidFill>
                <a:latin typeface="+mn-ea"/>
              </a:rPr>
              <a:t>路由选择</a:t>
            </a:r>
            <a:endParaRPr lang="zh-CN" altLang="en-US" sz="2800" dirty="0">
              <a:solidFill>
                <a:schemeClr val="tx1"/>
              </a:solidFill>
              <a:latin typeface="+mn-ea"/>
            </a:endParaRPr>
          </a:p>
        </p:txBody>
      </p:sp>
      <p:sp>
        <p:nvSpPr>
          <p:cNvPr id="2" name="矩形 1"/>
          <p:cNvSpPr/>
          <p:nvPr/>
        </p:nvSpPr>
        <p:spPr>
          <a:xfrm>
            <a:off x="675267" y="2230442"/>
            <a:ext cx="11378709" cy="3933384"/>
          </a:xfrm>
          <a:prstGeom prst="rect">
            <a:avLst/>
          </a:prstGeom>
        </p:spPr>
        <p:txBody>
          <a:bodyPr wrap="square">
            <a:spAutoFit/>
          </a:bodyPr>
          <a:lstStyle/>
          <a:p>
            <a:pPr marL="342900" indent="-342900">
              <a:lnSpc>
                <a:spcPct val="130000"/>
              </a:lnSpc>
              <a:buFont typeface="Wingdings" panose="05000000000000000000" pitchFamily="2" charset="2"/>
              <a:buChar char="l"/>
            </a:pPr>
            <a:r>
              <a:rPr lang="zh-CN" altLang="en-US" sz="2400" dirty="0" smtClean="0"/>
              <a:t>网关</a:t>
            </a:r>
            <a:r>
              <a:rPr lang="zh-CN" altLang="en-US" sz="2400" dirty="0"/>
              <a:t>路由器收到路由通告后，利用其输入策略</a:t>
            </a:r>
            <a:r>
              <a:rPr lang="en-US" altLang="zh-CN" sz="2400" dirty="0"/>
              <a:t>(import policy)</a:t>
            </a:r>
            <a:r>
              <a:rPr lang="zh-CN" altLang="en-US" sz="2400" dirty="0"/>
              <a:t>决策接受</a:t>
            </a:r>
            <a:r>
              <a:rPr lang="en-US" altLang="zh-CN" sz="2400" dirty="0"/>
              <a:t>/</a:t>
            </a:r>
            <a:r>
              <a:rPr lang="zh-CN" altLang="en-US" sz="2400" dirty="0"/>
              <a:t>拒绝该</a:t>
            </a:r>
            <a:r>
              <a:rPr lang="zh-CN" altLang="en-US" sz="2400" dirty="0" smtClean="0"/>
              <a:t>路由</a:t>
            </a:r>
            <a:endParaRPr lang="en-US" altLang="zh-CN" sz="2400" dirty="0" smtClean="0"/>
          </a:p>
          <a:p>
            <a:pPr marL="914400" lvl="1" indent="-457200">
              <a:lnSpc>
                <a:spcPct val="130000"/>
              </a:lnSpc>
              <a:buFont typeface="Arial" panose="020B0604020202090204" pitchFamily="34" charset="0"/>
              <a:buChar char="•"/>
            </a:pPr>
            <a:r>
              <a:rPr lang="en-US" altLang="zh-CN" sz="2000" dirty="0"/>
              <a:t>e.g., </a:t>
            </a:r>
            <a:r>
              <a:rPr lang="zh-CN" altLang="en-US" sz="2000" dirty="0"/>
              <a:t>从不将流量路由到</a:t>
            </a:r>
            <a:r>
              <a:rPr lang="en-US" altLang="zh-CN" sz="2000" dirty="0"/>
              <a:t>AS </a:t>
            </a:r>
            <a:r>
              <a:rPr lang="en-US" altLang="zh-CN" sz="2000" dirty="0" smtClean="0"/>
              <a:t>x</a:t>
            </a:r>
            <a:endParaRPr lang="en-US" altLang="zh-CN" sz="2000" dirty="0" smtClean="0"/>
          </a:p>
          <a:p>
            <a:pPr marL="914400" lvl="1" indent="-457200">
              <a:lnSpc>
                <a:spcPct val="130000"/>
              </a:lnSpc>
              <a:buFont typeface="Arial" panose="020B0604020202090204" pitchFamily="34" charset="0"/>
              <a:buChar char="•"/>
            </a:pPr>
            <a:r>
              <a:rPr lang="zh-CN" altLang="en-US" sz="2000" dirty="0"/>
              <a:t>基于策略</a:t>
            </a:r>
            <a:r>
              <a:rPr lang="en-US" altLang="zh-CN" sz="2000" dirty="0"/>
              <a:t>(policy-based) </a:t>
            </a:r>
            <a:r>
              <a:rPr lang="zh-CN" altLang="en-US" sz="2000" dirty="0"/>
              <a:t>路由</a:t>
            </a:r>
            <a:endParaRPr lang="en-US" altLang="zh-CN" sz="2000" dirty="0" smtClean="0">
              <a:latin typeface="+mn-ea"/>
            </a:endParaRPr>
          </a:p>
          <a:p>
            <a:pPr marL="342900" indent="-342900">
              <a:lnSpc>
                <a:spcPct val="130000"/>
              </a:lnSpc>
              <a:buFont typeface="Wingdings" panose="05000000000000000000" pitchFamily="2" charset="2"/>
              <a:buChar char="l"/>
            </a:pPr>
            <a:r>
              <a:rPr lang="zh-CN" altLang="en-US" sz="2400" dirty="0" smtClean="0">
                <a:latin typeface="+mn-ea"/>
              </a:rPr>
              <a:t>路由器</a:t>
            </a:r>
            <a:r>
              <a:rPr lang="zh-CN" altLang="en-US" sz="2400" dirty="0">
                <a:latin typeface="+mn-ea"/>
              </a:rPr>
              <a:t>可能知道到相同前缀的多条路由，路由器必须从中</a:t>
            </a:r>
            <a:r>
              <a:rPr lang="zh-CN" altLang="en-US" sz="2400" dirty="0" smtClean="0">
                <a:latin typeface="+mn-ea"/>
              </a:rPr>
              <a:t>选择</a:t>
            </a:r>
            <a:r>
              <a:rPr lang="zh-CN" altLang="en-US" sz="2400" dirty="0">
                <a:latin typeface="+mn-ea"/>
              </a:rPr>
              <a:t>，</a:t>
            </a:r>
            <a:r>
              <a:rPr lang="zh-CN" altLang="en-US" sz="2400" dirty="0" smtClean="0">
                <a:latin typeface="+mn-ea"/>
              </a:rPr>
              <a:t>排除</a:t>
            </a:r>
            <a:r>
              <a:rPr lang="zh-CN" altLang="en-US" sz="2400" dirty="0">
                <a:latin typeface="+mn-ea"/>
              </a:rPr>
              <a:t>规则（应用排除规则直到有一条留下）</a:t>
            </a:r>
            <a:endParaRPr lang="zh-CN" altLang="en-US" sz="2400" dirty="0">
              <a:latin typeface="+mn-ea"/>
            </a:endParaRPr>
          </a:p>
          <a:p>
            <a:pPr marL="914400" lvl="1" indent="-457200">
              <a:lnSpc>
                <a:spcPct val="130000"/>
              </a:lnSpc>
              <a:buFont typeface="Arial" panose="020B0604020202090204" pitchFamily="34" charset="0"/>
              <a:buChar char="•"/>
            </a:pPr>
            <a:r>
              <a:rPr lang="zh-CN" altLang="en-US" sz="2000" dirty="0">
                <a:latin typeface="+mn-ea"/>
              </a:rPr>
              <a:t>本地偏好值属性</a:t>
            </a:r>
            <a:r>
              <a:rPr lang="en-US" altLang="zh-CN" sz="2000" dirty="0">
                <a:latin typeface="+mn-ea"/>
              </a:rPr>
              <a:t>: </a:t>
            </a:r>
            <a:r>
              <a:rPr lang="zh-CN" altLang="en-US" sz="2000" dirty="0">
                <a:latin typeface="+mn-ea"/>
              </a:rPr>
              <a:t>具有最高偏好值的路由被选择</a:t>
            </a:r>
            <a:endParaRPr lang="zh-CN" altLang="en-US" sz="2000" dirty="0">
              <a:latin typeface="+mn-ea"/>
            </a:endParaRPr>
          </a:p>
          <a:p>
            <a:pPr marL="914400" lvl="1" indent="-457200">
              <a:lnSpc>
                <a:spcPct val="130000"/>
              </a:lnSpc>
              <a:buFont typeface="Arial" panose="020B0604020202090204" pitchFamily="34" charset="0"/>
              <a:buChar char="•"/>
            </a:pPr>
            <a:r>
              <a:rPr lang="zh-CN" altLang="en-US" sz="2000" dirty="0">
                <a:latin typeface="+mn-ea"/>
              </a:rPr>
              <a:t>最短</a:t>
            </a:r>
            <a:r>
              <a:rPr lang="en-US" altLang="zh-CN" sz="2000" dirty="0">
                <a:latin typeface="+mn-ea"/>
              </a:rPr>
              <a:t>AS-PATH</a:t>
            </a:r>
            <a:r>
              <a:rPr lang="zh-CN" altLang="en-US" sz="2000" dirty="0">
                <a:latin typeface="+mn-ea"/>
              </a:rPr>
              <a:t>的路由 </a:t>
            </a:r>
            <a:endParaRPr lang="zh-CN" altLang="en-US" sz="2000" dirty="0">
              <a:latin typeface="+mn-ea"/>
            </a:endParaRPr>
          </a:p>
          <a:p>
            <a:pPr marL="914400" lvl="1" indent="-457200">
              <a:lnSpc>
                <a:spcPct val="130000"/>
              </a:lnSpc>
              <a:buFont typeface="Arial" panose="020B0604020202090204" pitchFamily="34" charset="0"/>
              <a:buChar char="•"/>
            </a:pPr>
            <a:r>
              <a:rPr lang="zh-CN" altLang="en-US" sz="2000" dirty="0">
                <a:latin typeface="+mn-ea"/>
              </a:rPr>
              <a:t>最靠近 </a:t>
            </a:r>
            <a:r>
              <a:rPr lang="en-US" altLang="zh-CN" sz="2000" dirty="0">
                <a:latin typeface="+mn-ea"/>
              </a:rPr>
              <a:t>NEXT-HOP</a:t>
            </a:r>
            <a:r>
              <a:rPr lang="zh-CN" altLang="en-US" sz="2000" dirty="0">
                <a:latin typeface="+mn-ea"/>
              </a:rPr>
              <a:t>路由器的路由 </a:t>
            </a:r>
            <a:r>
              <a:rPr lang="en-US" altLang="zh-CN" sz="2000" dirty="0">
                <a:latin typeface="+mn-ea"/>
              </a:rPr>
              <a:t>: </a:t>
            </a:r>
            <a:r>
              <a:rPr lang="zh-CN" altLang="en-US" sz="2000" dirty="0">
                <a:latin typeface="+mn-ea"/>
              </a:rPr>
              <a:t>热土豆路由</a:t>
            </a:r>
            <a:endParaRPr lang="zh-CN" altLang="en-US" sz="2000" dirty="0">
              <a:latin typeface="+mn-ea"/>
            </a:endParaRPr>
          </a:p>
          <a:p>
            <a:pPr marL="914400" lvl="1" indent="-457200">
              <a:lnSpc>
                <a:spcPct val="130000"/>
              </a:lnSpc>
              <a:buFont typeface="Arial" panose="020B0604020202090204" pitchFamily="34" charset="0"/>
              <a:buChar char="•"/>
            </a:pPr>
            <a:r>
              <a:rPr lang="zh-CN" altLang="en-US" sz="2000" dirty="0">
                <a:latin typeface="+mn-ea"/>
              </a:rPr>
              <a:t>其他标准</a:t>
            </a:r>
            <a:endParaRPr lang="zh-CN" altLang="en-US" sz="2000" dirty="0">
              <a:latin typeface="+mn-ea"/>
            </a:endParaRPr>
          </a:p>
        </p:txBody>
      </p:sp>
    </p:spTree>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76" name="TextBox 114"/>
          <p:cNvSpPr txBox="1">
            <a:spLocks noChangeArrowheads="1"/>
          </p:cNvSpPr>
          <p:nvPr/>
        </p:nvSpPr>
        <p:spPr bwMode="auto">
          <a:xfrm>
            <a:off x="296071" y="1113234"/>
            <a:ext cx="6244670" cy="5724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marL="457200" indent="-457200">
              <a:lnSpc>
                <a:spcPct val="130000"/>
              </a:lnSpc>
              <a:buFont typeface="Arial" panose="020B0604020202090204" pitchFamily="34" charset="0"/>
              <a:buChar char="•"/>
            </a:pPr>
            <a:r>
              <a:rPr lang="en-US" altLang="zh-CN" dirty="0">
                <a:latin typeface="+mn-ea"/>
                <a:ea typeface="+mn-ea"/>
              </a:rPr>
              <a:t>SDN</a:t>
            </a:r>
            <a:r>
              <a:rPr lang="zh-CN" altLang="en-US" dirty="0">
                <a:latin typeface="+mn-ea"/>
                <a:ea typeface="+mn-ea"/>
              </a:rPr>
              <a:t>的核心思想是建立一个通用转发</a:t>
            </a:r>
            <a:r>
              <a:rPr lang="zh-CN" altLang="en-US" dirty="0" smtClean="0">
                <a:latin typeface="+mn-ea"/>
                <a:ea typeface="+mn-ea"/>
              </a:rPr>
              <a:t>体系  </a:t>
            </a:r>
            <a:endParaRPr lang="en-US" altLang="zh-CN" sz="2000" dirty="0">
              <a:latin typeface="+mn-ea"/>
              <a:ea typeface="+mn-ea"/>
            </a:endParaRPr>
          </a:p>
        </p:txBody>
      </p:sp>
      <p:grpSp>
        <p:nvGrpSpPr>
          <p:cNvPr id="2" name="组合 1"/>
          <p:cNvGrpSpPr/>
          <p:nvPr/>
        </p:nvGrpSpPr>
        <p:grpSpPr>
          <a:xfrm>
            <a:off x="6249705" y="1204726"/>
            <a:ext cx="5624871" cy="4584701"/>
            <a:chOff x="3155592" y="2017713"/>
            <a:chExt cx="5624871" cy="4584701"/>
          </a:xfrm>
        </p:grpSpPr>
        <p:sp>
          <p:nvSpPr>
            <p:cNvPr id="116739" name="Rectangle 4"/>
            <p:cNvSpPr>
              <a:spLocks noChangeArrowheads="1"/>
            </p:cNvSpPr>
            <p:nvPr/>
          </p:nvSpPr>
          <p:spPr bwMode="auto">
            <a:xfrm flipV="1">
              <a:off x="4581525" y="2017713"/>
              <a:ext cx="4065588" cy="982662"/>
            </a:xfrm>
            <a:prstGeom prst="rect">
              <a:avLst/>
            </a:prstGeom>
            <a:solidFill>
              <a:schemeClr val="accent1"/>
            </a:solidFill>
            <a:ln>
              <a:noFill/>
            </a:ln>
            <a:extLst>
              <a:ext uri="{91240B29-F687-4F45-9708-019B960494DF}">
                <a14:hiddenLine xmlns:a14="http://schemas.microsoft.com/office/drawing/2010/main" w="19050">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40" name="Freeform 2"/>
            <p:cNvSpPr/>
            <p:nvPr/>
          </p:nvSpPr>
          <p:spPr bwMode="auto">
            <a:xfrm>
              <a:off x="5027614" y="5022851"/>
              <a:ext cx="2847975" cy="1579563"/>
            </a:xfrm>
            <a:custGeom>
              <a:avLst/>
              <a:gdLst>
                <a:gd name="T0" fmla="*/ 2147483647 w 1794"/>
                <a:gd name="T1" fmla="*/ 2147483647 h 933"/>
                <a:gd name="T2" fmla="*/ 2147483647 w 1794"/>
                <a:gd name="T3" fmla="*/ 2147483647 h 933"/>
                <a:gd name="T4" fmla="*/ 2147483647 w 1794"/>
                <a:gd name="T5" fmla="*/ 2147483647 h 933"/>
                <a:gd name="T6" fmla="*/ 2147483647 w 1794"/>
                <a:gd name="T7" fmla="*/ 2147483647 h 933"/>
                <a:gd name="T8" fmla="*/ 2147483647 w 1794"/>
                <a:gd name="T9" fmla="*/ 2147483647 h 933"/>
                <a:gd name="T10" fmla="*/ 2147483647 w 1794"/>
                <a:gd name="T11" fmla="*/ 2147483647 h 933"/>
                <a:gd name="T12" fmla="*/ 2147483647 w 1794"/>
                <a:gd name="T13" fmla="*/ 2147483647 h 933"/>
                <a:gd name="T14" fmla="*/ 2147483647 w 1794"/>
                <a:gd name="T15" fmla="*/ 2147483647 h 933"/>
                <a:gd name="T16" fmla="*/ 2147483647 w 1794"/>
                <a:gd name="T17" fmla="*/ 2147483647 h 933"/>
                <a:gd name="T18" fmla="*/ 2147483647 w 1794"/>
                <a:gd name="T19" fmla="*/ 2147483647 h 933"/>
                <a:gd name="T20" fmla="*/ 2147483647 w 1794"/>
                <a:gd name="T21" fmla="*/ 2147483647 h 933"/>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w 1794"/>
                <a:gd name="T34" fmla="*/ 0 h 933"/>
                <a:gd name="T35" fmla="*/ 1794 w 1794"/>
                <a:gd name="T36" fmla="*/ 933 h 933"/>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T33" t="T34" r="T35" b="T36"/>
              <a:pathLst>
                <a:path w="1794" h="933">
                  <a:moveTo>
                    <a:pt x="6" y="483"/>
                  </a:moveTo>
                  <a:cubicBezTo>
                    <a:pt x="0" y="365"/>
                    <a:pt x="16" y="189"/>
                    <a:pt x="108" y="125"/>
                  </a:cubicBezTo>
                  <a:cubicBezTo>
                    <a:pt x="200" y="61"/>
                    <a:pt x="389" y="116"/>
                    <a:pt x="559" y="100"/>
                  </a:cubicBezTo>
                  <a:cubicBezTo>
                    <a:pt x="729" y="84"/>
                    <a:pt x="935" y="0"/>
                    <a:pt x="1128" y="29"/>
                  </a:cubicBezTo>
                  <a:cubicBezTo>
                    <a:pt x="1321" y="58"/>
                    <a:pt x="1638" y="142"/>
                    <a:pt x="1716" y="275"/>
                  </a:cubicBezTo>
                  <a:cubicBezTo>
                    <a:pt x="1794" y="408"/>
                    <a:pt x="1652" y="721"/>
                    <a:pt x="1596" y="827"/>
                  </a:cubicBezTo>
                  <a:cubicBezTo>
                    <a:pt x="1540" y="933"/>
                    <a:pt x="1506" y="894"/>
                    <a:pt x="1380" y="911"/>
                  </a:cubicBezTo>
                  <a:cubicBezTo>
                    <a:pt x="1254" y="928"/>
                    <a:pt x="1001" y="929"/>
                    <a:pt x="840" y="929"/>
                  </a:cubicBezTo>
                  <a:cubicBezTo>
                    <a:pt x="679" y="929"/>
                    <a:pt x="530" y="927"/>
                    <a:pt x="414" y="911"/>
                  </a:cubicBezTo>
                  <a:cubicBezTo>
                    <a:pt x="298" y="895"/>
                    <a:pt x="211" y="903"/>
                    <a:pt x="143" y="832"/>
                  </a:cubicBezTo>
                  <a:cubicBezTo>
                    <a:pt x="75" y="761"/>
                    <a:pt x="4" y="624"/>
                    <a:pt x="6" y="483"/>
                  </a:cubicBezTo>
                  <a:close/>
                </a:path>
              </a:pathLst>
            </a:custGeom>
            <a:solidFill>
              <a:srgbClr val="66CCFF"/>
            </a:solidFill>
            <a:ln>
              <a:noFill/>
            </a:ln>
            <a:extLst>
              <a:ext uri="{91240B29-F687-4F45-9708-019B960494DF}">
                <a14:hiddenLine xmlns:a14="http://schemas.microsoft.com/office/drawing/2010/main" w="9525">
                  <a:solidFill>
                    <a:srgbClr val="000000"/>
                  </a:solidFill>
                  <a:round/>
                </a14:hiddenLine>
              </a:ext>
            </a:extLst>
          </p:spPr>
          <p:txBody>
            <a:bodyPr wrap="none" anchor="ctr"/>
            <a:lstStyle/>
            <a:p>
              <a:endParaRPr lang="zh-CN" altLang="en-US">
                <a:latin typeface="+mn-ea"/>
              </a:endParaRPr>
            </a:p>
          </p:txBody>
        </p:sp>
        <p:sp>
          <p:nvSpPr>
            <p:cNvPr id="116741" name="Freeform 6"/>
            <p:cNvSpPr/>
            <p:nvPr/>
          </p:nvSpPr>
          <p:spPr bwMode="auto">
            <a:xfrm>
              <a:off x="5665789" y="5326064"/>
              <a:ext cx="542925" cy="295275"/>
            </a:xfrm>
            <a:custGeom>
              <a:avLst/>
              <a:gdLst>
                <a:gd name="T0" fmla="*/ 0 w 342"/>
                <a:gd name="T1" fmla="*/ 2147483647 h 186"/>
                <a:gd name="T2" fmla="*/ 2147483647 w 342"/>
                <a:gd name="T3" fmla="*/ 0 h 186"/>
                <a:gd name="T4" fmla="*/ 0 60000 65536"/>
                <a:gd name="T5" fmla="*/ 0 60000 65536"/>
                <a:gd name="T6" fmla="*/ 0 w 342"/>
                <a:gd name="T7" fmla="*/ 0 h 186"/>
                <a:gd name="T8" fmla="*/ 342 w 342"/>
                <a:gd name="T9" fmla="*/ 186 h 186"/>
              </a:gdLst>
              <a:ahLst/>
              <a:cxnLst>
                <a:cxn ang="T4">
                  <a:pos x="T0" y="T1"/>
                </a:cxn>
                <a:cxn ang="T5">
                  <a:pos x="T2" y="T3"/>
                </a:cxn>
              </a:cxnLst>
              <a:rect l="T6" t="T7" r="T8" b="T9"/>
              <a:pathLst>
                <a:path w="342" h="186">
                  <a:moveTo>
                    <a:pt x="0" y="186"/>
                  </a:moveTo>
                  <a:lnTo>
                    <a:pt x="342" y="0"/>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2" name="Freeform 91"/>
            <p:cNvSpPr/>
            <p:nvPr/>
          </p:nvSpPr>
          <p:spPr bwMode="auto">
            <a:xfrm>
              <a:off x="6707189" y="5319714"/>
              <a:ext cx="504825" cy="307975"/>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3" name="Freeform 92"/>
            <p:cNvSpPr/>
            <p:nvPr/>
          </p:nvSpPr>
          <p:spPr bwMode="auto">
            <a:xfrm>
              <a:off x="5641975" y="5711825"/>
              <a:ext cx="1227138" cy="344488"/>
            </a:xfrm>
            <a:custGeom>
              <a:avLst/>
              <a:gdLst>
                <a:gd name="T0" fmla="*/ 0 w 294"/>
                <a:gd name="T1" fmla="*/ 0 h 174"/>
                <a:gd name="T2" fmla="*/ 2147483647 w 294"/>
                <a:gd name="T3" fmla="*/ 2147483647 h 174"/>
                <a:gd name="T4" fmla="*/ 0 60000 65536"/>
                <a:gd name="T5" fmla="*/ 0 60000 65536"/>
                <a:gd name="T6" fmla="*/ 0 w 294"/>
                <a:gd name="T7" fmla="*/ 0 h 174"/>
                <a:gd name="T8" fmla="*/ 294 w 294"/>
                <a:gd name="T9" fmla="*/ 174 h 174"/>
              </a:gdLst>
              <a:ahLst/>
              <a:cxnLst>
                <a:cxn ang="T4">
                  <a:pos x="T0" y="T1"/>
                </a:cxn>
                <a:cxn ang="T5">
                  <a:pos x="T2" y="T3"/>
                </a:cxn>
              </a:cxnLst>
              <a:rect l="T6" t="T7" r="T8" b="T9"/>
              <a:pathLst>
                <a:path w="294" h="174">
                  <a:moveTo>
                    <a:pt x="0" y="0"/>
                  </a:moveTo>
                  <a:lnTo>
                    <a:pt x="294" y="174"/>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4" name="Freeform 93"/>
            <p:cNvSpPr/>
            <p:nvPr/>
          </p:nvSpPr>
          <p:spPr bwMode="auto">
            <a:xfrm>
              <a:off x="5988050" y="5635625"/>
              <a:ext cx="992188" cy="641350"/>
            </a:xfrm>
            <a:custGeom>
              <a:avLst/>
              <a:gdLst>
                <a:gd name="T0" fmla="*/ 0 w 378"/>
                <a:gd name="T1" fmla="*/ 2147483647 h 174"/>
                <a:gd name="T2" fmla="*/ 2147483647 w 378"/>
                <a:gd name="T3" fmla="*/ 0 h 174"/>
                <a:gd name="T4" fmla="*/ 0 60000 65536"/>
                <a:gd name="T5" fmla="*/ 0 60000 65536"/>
                <a:gd name="T6" fmla="*/ 0 w 378"/>
                <a:gd name="T7" fmla="*/ 0 h 174"/>
                <a:gd name="T8" fmla="*/ 378 w 378"/>
                <a:gd name="T9" fmla="*/ 174 h 174"/>
              </a:gdLst>
              <a:ahLst/>
              <a:cxnLst>
                <a:cxn ang="T4">
                  <a:pos x="T0" y="T1"/>
                </a:cxn>
                <a:cxn ang="T5">
                  <a:pos x="T2" y="T3"/>
                </a:cxn>
              </a:cxnLst>
              <a:rect l="T6" t="T7" r="T8" b="T9"/>
              <a:pathLst>
                <a:path w="378" h="174">
                  <a:moveTo>
                    <a:pt x="0" y="174"/>
                  </a:moveTo>
                  <a:lnTo>
                    <a:pt x="378" y="0"/>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5" name="Freeform 94"/>
            <p:cNvSpPr/>
            <p:nvPr/>
          </p:nvSpPr>
          <p:spPr bwMode="auto">
            <a:xfrm>
              <a:off x="7081838" y="5699125"/>
              <a:ext cx="80962" cy="414338"/>
            </a:xfrm>
            <a:custGeom>
              <a:avLst/>
              <a:gdLst>
                <a:gd name="T0" fmla="*/ 0 w 118"/>
                <a:gd name="T1" fmla="*/ 2147483647 h 500"/>
                <a:gd name="T2" fmla="*/ 2147483647 w 118"/>
                <a:gd name="T3" fmla="*/ 0 h 500"/>
                <a:gd name="T4" fmla="*/ 0 60000 65536"/>
                <a:gd name="T5" fmla="*/ 0 60000 65536"/>
                <a:gd name="T6" fmla="*/ 0 w 118"/>
                <a:gd name="T7" fmla="*/ 0 h 500"/>
                <a:gd name="T8" fmla="*/ 118 w 118"/>
                <a:gd name="T9" fmla="*/ 500 h 500"/>
              </a:gdLst>
              <a:ahLst/>
              <a:cxnLst>
                <a:cxn ang="T4">
                  <a:pos x="T0" y="T1"/>
                </a:cxn>
                <a:cxn ang="T5">
                  <a:pos x="T2" y="T3"/>
                </a:cxn>
              </a:cxnLst>
              <a:rect l="T6" t="T7" r="T8" b="T9"/>
              <a:pathLst>
                <a:path w="118" h="500">
                  <a:moveTo>
                    <a:pt x="0" y="500"/>
                  </a:moveTo>
                  <a:lnTo>
                    <a:pt x="118" y="0"/>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6" name="Freeform 95"/>
            <p:cNvSpPr/>
            <p:nvPr/>
          </p:nvSpPr>
          <p:spPr bwMode="auto">
            <a:xfrm flipV="1">
              <a:off x="6021389" y="6132513"/>
              <a:ext cx="796925" cy="203200"/>
            </a:xfrm>
            <a:custGeom>
              <a:avLst/>
              <a:gdLst>
                <a:gd name="T0" fmla="*/ 2147483647 w 370"/>
                <a:gd name="T1" fmla="*/ 2147483647 h 32"/>
                <a:gd name="T2" fmla="*/ 0 w 370"/>
                <a:gd name="T3" fmla="*/ 0 h 32"/>
                <a:gd name="T4" fmla="*/ 0 60000 65536"/>
                <a:gd name="T5" fmla="*/ 0 60000 65536"/>
                <a:gd name="T6" fmla="*/ 0 w 370"/>
                <a:gd name="T7" fmla="*/ 0 h 32"/>
                <a:gd name="T8" fmla="*/ 370 w 370"/>
                <a:gd name="T9" fmla="*/ 32 h 32"/>
              </a:gdLst>
              <a:ahLst/>
              <a:cxnLst>
                <a:cxn ang="T4">
                  <a:pos x="T0" y="T1"/>
                </a:cxn>
                <a:cxn ang="T5">
                  <a:pos x="T2" y="T3"/>
                </a:cxn>
              </a:cxnLst>
              <a:rect l="T6" t="T7" r="T8" b="T9"/>
              <a:pathLst>
                <a:path w="370" h="32">
                  <a:moveTo>
                    <a:pt x="370" y="32"/>
                  </a:moveTo>
                  <a:lnTo>
                    <a:pt x="0" y="0"/>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7" name="Freeform 96"/>
            <p:cNvSpPr/>
            <p:nvPr/>
          </p:nvSpPr>
          <p:spPr bwMode="auto">
            <a:xfrm>
              <a:off x="5484813" y="5735638"/>
              <a:ext cx="222250" cy="506412"/>
            </a:xfrm>
            <a:custGeom>
              <a:avLst/>
              <a:gdLst>
                <a:gd name="T0" fmla="*/ 2147483647 w 176"/>
                <a:gd name="T1" fmla="*/ 2147483647 h 412"/>
                <a:gd name="T2" fmla="*/ 2147483647 w 176"/>
                <a:gd name="T3" fmla="*/ 2147483647 h 412"/>
                <a:gd name="T4" fmla="*/ 0 w 176"/>
                <a:gd name="T5" fmla="*/ 0 h 412"/>
                <a:gd name="T6" fmla="*/ 0 60000 65536"/>
                <a:gd name="T7" fmla="*/ 0 60000 65536"/>
                <a:gd name="T8" fmla="*/ 0 60000 65536"/>
                <a:gd name="T9" fmla="*/ 0 w 176"/>
                <a:gd name="T10" fmla="*/ 0 h 412"/>
                <a:gd name="T11" fmla="*/ 176 w 176"/>
                <a:gd name="T12" fmla="*/ 412 h 412"/>
              </a:gdLst>
              <a:ahLst/>
              <a:cxnLst>
                <a:cxn ang="T6">
                  <a:pos x="T0" y="T1"/>
                </a:cxn>
                <a:cxn ang="T7">
                  <a:pos x="T2" y="T3"/>
                </a:cxn>
                <a:cxn ang="T8">
                  <a:pos x="T4" y="T5"/>
                </a:cxn>
              </a:cxnLst>
              <a:rect l="T9" t="T10" r="T11" b="T12"/>
              <a:pathLst>
                <a:path w="176" h="412">
                  <a:moveTo>
                    <a:pt x="162" y="408"/>
                  </a:moveTo>
                  <a:lnTo>
                    <a:pt x="176" y="412"/>
                  </a:lnTo>
                  <a:lnTo>
                    <a:pt x="0" y="0"/>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sp>
          <p:nvSpPr>
            <p:cNvPr id="116748" name="Rectangle 97"/>
            <p:cNvSpPr>
              <a:spLocks noChangeArrowheads="1"/>
            </p:cNvSpPr>
            <p:nvPr/>
          </p:nvSpPr>
          <p:spPr bwMode="auto">
            <a:xfrm>
              <a:off x="3440113" y="5449889"/>
              <a:ext cx="1206500" cy="238125"/>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49" name="Rectangle 98"/>
            <p:cNvSpPr>
              <a:spLocks noChangeArrowheads="1"/>
            </p:cNvSpPr>
            <p:nvPr/>
          </p:nvSpPr>
          <p:spPr bwMode="auto">
            <a:xfrm>
              <a:off x="3406775" y="5473701"/>
              <a:ext cx="1208088" cy="238125"/>
            </a:xfrm>
            <a:prstGeom prst="rect">
              <a:avLst/>
            </a:prstGeom>
            <a:solidFill>
              <a:schemeClr val="accent2"/>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50" name="Line 99"/>
            <p:cNvSpPr>
              <a:spLocks noChangeShapeType="1"/>
            </p:cNvSpPr>
            <p:nvPr/>
          </p:nvSpPr>
          <p:spPr bwMode="auto">
            <a:xfrm>
              <a:off x="4678364" y="5624513"/>
              <a:ext cx="422275" cy="0"/>
            </a:xfrm>
            <a:prstGeom prst="line">
              <a:avLst/>
            </a:prstGeom>
            <a:noFill/>
            <a:ln w="9525">
              <a:solidFill>
                <a:schemeClr val="accent2"/>
              </a:solidFill>
              <a:round/>
              <a:tailEnd type="triangle" w="med" len="me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751" name="Text Box 101"/>
            <p:cNvSpPr txBox="1">
              <a:spLocks noChangeArrowheads="1"/>
            </p:cNvSpPr>
            <p:nvPr/>
          </p:nvSpPr>
          <p:spPr bwMode="auto">
            <a:xfrm>
              <a:off x="5511801" y="5659438"/>
              <a:ext cx="3048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en-US" altLang="zh-CN" sz="1600">
                  <a:solidFill>
                    <a:srgbClr val="000000"/>
                  </a:solidFill>
                  <a:latin typeface="+mn-ea"/>
                  <a:ea typeface="+mn-ea"/>
                </a:rPr>
                <a:t>2</a:t>
              </a:r>
              <a:endParaRPr lang="en-US" altLang="zh-CN" sz="1600">
                <a:solidFill>
                  <a:srgbClr val="000000"/>
                </a:solidFill>
                <a:latin typeface="+mn-ea"/>
                <a:ea typeface="+mn-ea"/>
              </a:endParaRPr>
            </a:p>
          </p:txBody>
        </p:sp>
        <p:sp>
          <p:nvSpPr>
            <p:cNvPr id="116752" name="Text Box 102"/>
            <p:cNvSpPr txBox="1">
              <a:spLocks noChangeArrowheads="1"/>
            </p:cNvSpPr>
            <p:nvPr/>
          </p:nvSpPr>
          <p:spPr bwMode="auto">
            <a:xfrm>
              <a:off x="5260976" y="5732463"/>
              <a:ext cx="304892"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en-US" altLang="zh-CN" sz="1600">
                  <a:solidFill>
                    <a:srgbClr val="000000"/>
                  </a:solidFill>
                  <a:latin typeface="+mn-ea"/>
                  <a:ea typeface="+mn-ea"/>
                </a:rPr>
                <a:t>3</a:t>
              </a:r>
              <a:endParaRPr lang="en-US" altLang="zh-CN" sz="1600">
                <a:solidFill>
                  <a:srgbClr val="000000"/>
                </a:solidFill>
                <a:latin typeface="+mn-ea"/>
                <a:ea typeface="+mn-ea"/>
              </a:endParaRPr>
            </a:p>
          </p:txBody>
        </p:sp>
        <p:sp>
          <p:nvSpPr>
            <p:cNvPr id="116753" name="Rectangle 104"/>
            <p:cNvSpPr>
              <a:spLocks noChangeArrowheads="1"/>
            </p:cNvSpPr>
            <p:nvPr/>
          </p:nvSpPr>
          <p:spPr bwMode="auto">
            <a:xfrm>
              <a:off x="3876675" y="5476876"/>
              <a:ext cx="738188" cy="239713"/>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54" name="Text Box 105"/>
            <p:cNvSpPr txBox="1">
              <a:spLocks noChangeArrowheads="1"/>
            </p:cNvSpPr>
            <p:nvPr/>
          </p:nvSpPr>
          <p:spPr bwMode="auto">
            <a:xfrm>
              <a:off x="3803651" y="5467351"/>
              <a:ext cx="944563" cy="276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en-US" altLang="zh-CN" sz="1200">
                  <a:solidFill>
                    <a:srgbClr val="000000"/>
                  </a:solidFill>
                  <a:latin typeface="+mn-ea"/>
                  <a:ea typeface="+mn-ea"/>
                </a:rPr>
                <a:t>0100 1101</a:t>
              </a:r>
              <a:endParaRPr lang="en-US" altLang="zh-CN" sz="1200">
                <a:solidFill>
                  <a:srgbClr val="000000"/>
                </a:solidFill>
                <a:latin typeface="+mn-ea"/>
                <a:ea typeface="+mn-ea"/>
              </a:endParaRPr>
            </a:p>
          </p:txBody>
        </p:sp>
        <p:sp>
          <p:nvSpPr>
            <p:cNvPr id="116755" name="Text Box 106"/>
            <p:cNvSpPr txBox="1">
              <a:spLocks noChangeArrowheads="1"/>
            </p:cNvSpPr>
            <p:nvPr/>
          </p:nvSpPr>
          <p:spPr bwMode="auto">
            <a:xfrm>
              <a:off x="3236069" y="6163401"/>
              <a:ext cx="19800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zh-CN" altLang="en-US" sz="1400" dirty="0">
                  <a:solidFill>
                    <a:srgbClr val="000000"/>
                  </a:solidFill>
                  <a:latin typeface="+mn-ea"/>
                  <a:ea typeface="+mn-ea"/>
                </a:rPr>
                <a:t>到达的分组首部中的值</a:t>
              </a:r>
              <a:endParaRPr lang="en-US" altLang="zh-CN" sz="1400" dirty="0">
                <a:solidFill>
                  <a:srgbClr val="000000"/>
                </a:solidFill>
                <a:latin typeface="+mn-ea"/>
                <a:ea typeface="+mn-ea"/>
              </a:endParaRPr>
            </a:p>
          </p:txBody>
        </p:sp>
        <p:grpSp>
          <p:nvGrpSpPr>
            <p:cNvPr id="116756" name="Group 25"/>
            <p:cNvGrpSpPr/>
            <p:nvPr/>
          </p:nvGrpSpPr>
          <p:grpSpPr bwMode="auto">
            <a:xfrm>
              <a:off x="4403725" y="2162176"/>
              <a:ext cx="4376738" cy="397486"/>
              <a:chOff x="2876479" y="1379891"/>
              <a:chExt cx="4376824" cy="398442"/>
            </a:xfrm>
          </p:grpSpPr>
          <p:sp>
            <p:nvSpPr>
              <p:cNvPr id="116977" name="Oval 5"/>
              <p:cNvSpPr>
                <a:spLocks noChangeArrowheads="1"/>
              </p:cNvSpPr>
              <p:nvPr/>
            </p:nvSpPr>
            <p:spPr bwMode="auto">
              <a:xfrm>
                <a:off x="3143886" y="1379891"/>
                <a:ext cx="3785019" cy="393056"/>
              </a:xfrm>
              <a:prstGeom prst="ellipse">
                <a:avLst/>
              </a:prstGeom>
              <a:solidFill>
                <a:schemeClr val="bg1"/>
              </a:solidFill>
              <a:ln w="9525">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78" name="Text Box 108"/>
              <p:cNvSpPr txBox="1">
                <a:spLocks noChangeArrowheads="1"/>
              </p:cNvSpPr>
              <p:nvPr/>
            </p:nvSpPr>
            <p:spPr bwMode="auto">
              <a:xfrm>
                <a:off x="2876479" y="1408113"/>
                <a:ext cx="4376824" cy="370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zh-CN" altLang="en-US" sz="1800" dirty="0">
                    <a:latin typeface="+mn-ea"/>
                    <a:ea typeface="+mn-ea"/>
                  </a:rPr>
                  <a:t>远程控制器</a:t>
                </a:r>
                <a:endParaRPr lang="en-US" altLang="zh-CN" sz="1400" dirty="0">
                  <a:solidFill>
                    <a:srgbClr val="000000"/>
                  </a:solidFill>
                  <a:latin typeface="+mn-ea"/>
                  <a:ea typeface="+mn-ea"/>
                </a:endParaRPr>
              </a:p>
            </p:txBody>
          </p:sp>
        </p:grpSp>
        <p:sp>
          <p:nvSpPr>
            <p:cNvPr id="116757" name="Line 119"/>
            <p:cNvSpPr>
              <a:spLocks noChangeShapeType="1"/>
            </p:cNvSpPr>
            <p:nvPr/>
          </p:nvSpPr>
          <p:spPr bwMode="auto">
            <a:xfrm flipH="1" flipV="1">
              <a:off x="4268788" y="5772151"/>
              <a:ext cx="0" cy="40322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30" name="Freeform 122"/>
            <p:cNvSpPr/>
            <p:nvPr/>
          </p:nvSpPr>
          <p:spPr bwMode="auto">
            <a:xfrm flipH="1">
              <a:off x="6376989" y="4848226"/>
              <a:ext cx="407987" cy="3714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Lst>
              <a:ahLst/>
              <a:cxnLst>
                <a:cxn ang="T10">
                  <a:pos x="T0" y="T1"/>
                </a:cxn>
                <a:cxn ang="T11">
                  <a:pos x="T2" y="T3"/>
                </a:cxn>
                <a:cxn ang="T12">
                  <a:pos x="T4" y="T5"/>
                </a:cxn>
                <a:cxn ang="T13">
                  <a:pos x="T6" y="T7"/>
                </a:cxn>
                <a:cxn ang="T14">
                  <a:pos x="T8" y="T9"/>
                </a:cxn>
              </a:cxnLst>
              <a:rect l="T15" t="T16" r="T17" b="T18"/>
              <a:pathLst>
                <a:path w="1443" h="816">
                  <a:moveTo>
                    <a:pt x="0" y="0"/>
                  </a:moveTo>
                  <a:cubicBezTo>
                    <a:pt x="571" y="285"/>
                    <a:pt x="856" y="408"/>
                    <a:pt x="1076" y="782"/>
                  </a:cubicBezTo>
                  <a:cubicBezTo>
                    <a:pt x="1185" y="775"/>
                    <a:pt x="1220" y="816"/>
                    <a:pt x="1320" y="788"/>
                  </a:cubicBezTo>
                  <a:cubicBezTo>
                    <a:pt x="1264" y="347"/>
                    <a:pt x="1276" y="352"/>
                    <a:pt x="1443" y="5"/>
                  </a:cubicBezTo>
                  <a:cubicBezTo>
                    <a:pt x="867" y="5"/>
                    <a:pt x="233" y="0"/>
                    <a:pt x="0" y="0"/>
                  </a:cubicBez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mn-ea"/>
                <a:cs typeface="MS PGothic" charset="0"/>
              </a:endParaRPr>
            </a:p>
          </p:txBody>
        </p:sp>
        <p:sp>
          <p:nvSpPr>
            <p:cNvPr id="31" name="Freeform 122"/>
            <p:cNvSpPr/>
            <p:nvPr/>
          </p:nvSpPr>
          <p:spPr bwMode="auto">
            <a:xfrm flipH="1">
              <a:off x="6942139" y="5053014"/>
              <a:ext cx="396875" cy="471487"/>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2860 h 12638"/>
                <a:gd name="connsiteX1" fmla="*/ 7457 w 12434"/>
                <a:gd name="connsiteY1" fmla="*/ 12443 h 12638"/>
                <a:gd name="connsiteX2" fmla="*/ 9148 w 12434"/>
                <a:gd name="connsiteY2" fmla="*/ 12517 h 12638"/>
                <a:gd name="connsiteX3" fmla="*/ 12434 w 12434"/>
                <a:gd name="connsiteY3" fmla="*/ 0 h 12638"/>
                <a:gd name="connsiteX4" fmla="*/ 0 w 12434"/>
                <a:gd name="connsiteY4" fmla="*/ 2860 h 12638"/>
                <a:gd name="connsiteX0-1" fmla="*/ 0 w 6870"/>
                <a:gd name="connsiteY0-2" fmla="*/ 0 h 12699"/>
                <a:gd name="connsiteX1-3" fmla="*/ 1893 w 6870"/>
                <a:gd name="connsiteY1-4" fmla="*/ 12504 h 12699"/>
                <a:gd name="connsiteX2-5" fmla="*/ 3584 w 6870"/>
                <a:gd name="connsiteY2-6" fmla="*/ 12578 h 12699"/>
                <a:gd name="connsiteX3-7" fmla="*/ 6870 w 6870"/>
                <a:gd name="connsiteY3-8" fmla="*/ 61 h 12699"/>
                <a:gd name="connsiteX4-9" fmla="*/ 0 w 6870"/>
                <a:gd name="connsiteY4-10" fmla="*/ 0 h 12699"/>
                <a:gd name="connsiteX0-11" fmla="*/ 0 w 10000"/>
                <a:gd name="connsiteY0-12" fmla="*/ 0 h 10000"/>
                <a:gd name="connsiteX1-13" fmla="*/ 2755 w 10000"/>
                <a:gd name="connsiteY1-14" fmla="*/ 9846 h 10000"/>
                <a:gd name="connsiteX2-15" fmla="*/ 5217 w 10000"/>
                <a:gd name="connsiteY2-16" fmla="*/ 9905 h 10000"/>
                <a:gd name="connsiteX3-17" fmla="*/ 10000 w 10000"/>
                <a:gd name="connsiteY3-18" fmla="*/ 48 h 10000"/>
                <a:gd name="connsiteX4-19" fmla="*/ 0 w 10000"/>
                <a:gd name="connsiteY4-20" fmla="*/ 0 h 10000"/>
                <a:gd name="connsiteX0-21" fmla="*/ 0 w 10000"/>
                <a:gd name="connsiteY0-22" fmla="*/ 0 h 10000"/>
                <a:gd name="connsiteX1-23" fmla="*/ 2755 w 10000"/>
                <a:gd name="connsiteY1-24" fmla="*/ 9846 h 10000"/>
                <a:gd name="connsiteX2-25" fmla="*/ 5217 w 10000"/>
                <a:gd name="connsiteY2-26" fmla="*/ 9905 h 10000"/>
                <a:gd name="connsiteX3-27" fmla="*/ 10000 w 10000"/>
                <a:gd name="connsiteY3-28" fmla="*/ 48 h 10000"/>
                <a:gd name="connsiteX4-29" fmla="*/ 0 w 10000"/>
                <a:gd name="connsiteY4-30" fmla="*/ 0 h 10000"/>
                <a:gd name="connsiteX0-31" fmla="*/ 0 w 10000"/>
                <a:gd name="connsiteY0-32" fmla="*/ 0 h 10000"/>
                <a:gd name="connsiteX1-33" fmla="*/ 2755 w 10000"/>
                <a:gd name="connsiteY1-34" fmla="*/ 9846 h 10000"/>
                <a:gd name="connsiteX2-35" fmla="*/ 5217 w 10000"/>
                <a:gd name="connsiteY2-36" fmla="*/ 9905 h 10000"/>
                <a:gd name="connsiteX3-37" fmla="*/ 10000 w 10000"/>
                <a:gd name="connsiteY3-38" fmla="*/ 48 h 10000"/>
                <a:gd name="connsiteX4-39" fmla="*/ 0 w 10000"/>
                <a:gd name="connsiteY4-40" fmla="*/ 0 h 10000"/>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00" h="10000">
                  <a:moveTo>
                    <a:pt x="0" y="0"/>
                  </a:moveTo>
                  <a:cubicBezTo>
                    <a:pt x="3229" y="5733"/>
                    <a:pt x="2358" y="5470"/>
                    <a:pt x="2755" y="9846"/>
                  </a:cubicBezTo>
                  <a:cubicBezTo>
                    <a:pt x="3854" y="9780"/>
                    <a:pt x="4208" y="10175"/>
                    <a:pt x="5217" y="9905"/>
                  </a:cubicBezTo>
                  <a:cubicBezTo>
                    <a:pt x="5361" y="4711"/>
                    <a:pt x="8316" y="3397"/>
                    <a:pt x="10000" y="48"/>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dirty="0">
                <a:solidFill>
                  <a:srgbClr val="000000"/>
                </a:solidFill>
                <a:latin typeface="+mn-ea"/>
                <a:cs typeface="MS PGothic" charset="0"/>
              </a:endParaRPr>
            </a:p>
          </p:txBody>
        </p:sp>
        <p:grpSp>
          <p:nvGrpSpPr>
            <p:cNvPr id="116760" name="Group 77"/>
            <p:cNvGrpSpPr/>
            <p:nvPr/>
          </p:nvGrpSpPr>
          <p:grpSpPr bwMode="auto">
            <a:xfrm>
              <a:off x="6869113" y="5478463"/>
              <a:ext cx="501650" cy="233362"/>
              <a:chOff x="3600" y="219"/>
              <a:chExt cx="360" cy="175"/>
            </a:xfrm>
          </p:grpSpPr>
          <p:sp>
            <p:nvSpPr>
              <p:cNvPr id="116964" name="Oval 78"/>
              <p:cNvSpPr>
                <a:spLocks noChangeArrowheads="1"/>
              </p:cNvSpPr>
              <p:nvPr/>
            </p:nvSpPr>
            <p:spPr bwMode="auto">
              <a:xfrm>
                <a:off x="3603" y="298"/>
                <a:ext cx="357" cy="96"/>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65" name="Line 79"/>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66" name="Line 80"/>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67" name="Rectangle 8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a:solidFill>
                    <a:srgbClr val="000000"/>
                  </a:solidFill>
                  <a:latin typeface="+mn-ea"/>
                  <a:ea typeface="+mn-ea"/>
                </a:endParaRPr>
              </a:p>
            </p:txBody>
          </p:sp>
          <p:sp>
            <p:nvSpPr>
              <p:cNvPr id="116968" name="Oval 82"/>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nvGrpSpPr>
              <p:cNvPr id="116969" name="Group 83"/>
              <p:cNvGrpSpPr/>
              <p:nvPr/>
            </p:nvGrpSpPr>
            <p:grpSpPr bwMode="auto">
              <a:xfrm>
                <a:off x="3686" y="244"/>
                <a:ext cx="177" cy="66"/>
                <a:chOff x="2848" y="848"/>
                <a:chExt cx="140" cy="98"/>
              </a:xfrm>
            </p:grpSpPr>
            <p:sp>
              <p:nvSpPr>
                <p:cNvPr id="116974" name="Line 84"/>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75" name="Line 85"/>
                <p:cNvSpPr>
                  <a:spLocks noChangeShapeType="1"/>
                </p:cNvSpPr>
                <p:nvPr/>
              </p:nvSpPr>
              <p:spPr bwMode="auto">
                <a:xfrm>
                  <a:off x="2944" y="943"/>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76" name="Line 86"/>
                <p:cNvSpPr>
                  <a:spLocks noChangeShapeType="1"/>
                </p:cNvSpPr>
                <p:nvPr/>
              </p:nvSpPr>
              <p:spPr bwMode="auto">
                <a:xfrm>
                  <a:off x="2894" y="850"/>
                  <a:ext cx="52" cy="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nvGrpSpPr>
              <p:cNvPr id="116970" name="Group 87"/>
              <p:cNvGrpSpPr/>
              <p:nvPr/>
            </p:nvGrpSpPr>
            <p:grpSpPr bwMode="auto">
              <a:xfrm flipV="1">
                <a:off x="3686" y="243"/>
                <a:ext cx="177" cy="66"/>
                <a:chOff x="2848" y="848"/>
                <a:chExt cx="140" cy="98"/>
              </a:xfrm>
            </p:grpSpPr>
            <p:sp>
              <p:nvSpPr>
                <p:cNvPr id="116971" name="Line 88"/>
                <p:cNvSpPr>
                  <a:spLocks noChangeShapeType="1"/>
                </p:cNvSpPr>
                <p:nvPr/>
              </p:nvSpPr>
              <p:spPr bwMode="auto">
                <a:xfrm flipV="1">
                  <a:off x="2848" y="846"/>
                  <a:ext cx="50" cy="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72" name="Line 89"/>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73" name="Line 90"/>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sp>
          <p:nvSpPr>
            <p:cNvPr id="48" name="Freeform 122"/>
            <p:cNvSpPr/>
            <p:nvPr/>
          </p:nvSpPr>
          <p:spPr bwMode="auto">
            <a:xfrm flipH="1">
              <a:off x="7232651" y="5572125"/>
              <a:ext cx="347663" cy="560388"/>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174" h="12711">
                  <a:moveTo>
                    <a:pt x="174" y="9049"/>
                  </a:moveTo>
                  <a:cubicBezTo>
                    <a:pt x="4475" y="9662"/>
                    <a:pt x="4372" y="8900"/>
                    <a:pt x="9897" y="12711"/>
                  </a:cubicBezTo>
                  <a:cubicBezTo>
                    <a:pt x="9952" y="11889"/>
                    <a:pt x="9533" y="10766"/>
                    <a:pt x="10174" y="10500"/>
                  </a:cubicBezTo>
                  <a:cubicBezTo>
                    <a:pt x="2742" y="6806"/>
                    <a:pt x="2583" y="3892"/>
                    <a:pt x="53" y="0"/>
                  </a:cubicBezTo>
                  <a:cubicBezTo>
                    <a:pt x="-167" y="3529"/>
                    <a:pt x="382" y="5436"/>
                    <a:pt x="174" y="9049"/>
                  </a:cubicBezTo>
                  <a:close/>
                </a:path>
              </a:pathLst>
            </a:custGeom>
            <a:gradFill rotWithShape="1">
              <a:gsLst>
                <a:gs pos="0">
                  <a:schemeClr val="accent2">
                    <a:lumMod val="40000"/>
                    <a:lumOff val="60000"/>
                  </a:schemeClr>
                </a:gs>
                <a:gs pos="100000">
                  <a:schemeClr val="bg1"/>
                </a:gs>
              </a:gsLst>
              <a:lin ang="10800000" scaled="0"/>
            </a:gradFill>
            <a:ln>
              <a:noFill/>
            </a:ln>
          </p:spPr>
          <p:txBody>
            <a:bodyPr/>
            <a:lstStyle/>
            <a:p>
              <a:pPr>
                <a:defRPr/>
              </a:pPr>
              <a:endParaRPr lang="en-US" dirty="0">
                <a:solidFill>
                  <a:srgbClr val="000000"/>
                </a:solidFill>
                <a:latin typeface="+mn-ea"/>
                <a:cs typeface="MS PGothic" charset="0"/>
              </a:endParaRPr>
            </a:p>
          </p:txBody>
        </p:sp>
        <p:sp>
          <p:nvSpPr>
            <p:cNvPr id="49" name="Freeform 122"/>
            <p:cNvSpPr/>
            <p:nvPr/>
          </p:nvSpPr>
          <p:spPr bwMode="auto">
            <a:xfrm flipH="1">
              <a:off x="4087813" y="5051426"/>
              <a:ext cx="2146300" cy="45402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0151"/>
                <a:gd name="connsiteY0" fmla="*/ 0 h 10495"/>
                <a:gd name="connsiteX1" fmla="*/ 7457 w 10151"/>
                <a:gd name="connsiteY1" fmla="*/ 9583 h 10495"/>
                <a:gd name="connsiteX2" fmla="*/ 10151 w 10151"/>
                <a:gd name="connsiteY2" fmla="*/ 10437 h 10495"/>
                <a:gd name="connsiteX3" fmla="*/ 10000 w 10151"/>
                <a:gd name="connsiteY3" fmla="*/ 61 h 10495"/>
                <a:gd name="connsiteX4" fmla="*/ 0 w 10151"/>
                <a:gd name="connsiteY4" fmla="*/ 0 h 10495"/>
                <a:gd name="connsiteX0-1" fmla="*/ 0 w 10151"/>
                <a:gd name="connsiteY0-2" fmla="*/ 0 h 10515"/>
                <a:gd name="connsiteX1-3" fmla="*/ 6036 w 10151"/>
                <a:gd name="connsiteY1-4" fmla="*/ 9973 h 10515"/>
                <a:gd name="connsiteX2-5" fmla="*/ 10151 w 10151"/>
                <a:gd name="connsiteY2-6" fmla="*/ 10437 h 10515"/>
                <a:gd name="connsiteX3-7" fmla="*/ 10000 w 10151"/>
                <a:gd name="connsiteY3-8" fmla="*/ 61 h 10515"/>
                <a:gd name="connsiteX4-9" fmla="*/ 0 w 10151"/>
                <a:gd name="connsiteY4-10" fmla="*/ 0 h 10515"/>
                <a:gd name="connsiteX0-11" fmla="*/ 0 w 11989"/>
                <a:gd name="connsiteY0-12" fmla="*/ 0 h 15715"/>
                <a:gd name="connsiteX1-13" fmla="*/ 7874 w 11989"/>
                <a:gd name="connsiteY1-14" fmla="*/ 15173 h 15715"/>
                <a:gd name="connsiteX2-15" fmla="*/ 11989 w 11989"/>
                <a:gd name="connsiteY2-16" fmla="*/ 15637 h 15715"/>
                <a:gd name="connsiteX3-17" fmla="*/ 11838 w 11989"/>
                <a:gd name="connsiteY3-18" fmla="*/ 5261 h 15715"/>
                <a:gd name="connsiteX4-19" fmla="*/ 0 w 11989"/>
                <a:gd name="connsiteY4-20" fmla="*/ 0 h 15715"/>
                <a:gd name="connsiteX0-21" fmla="*/ 0 w 13760"/>
                <a:gd name="connsiteY0-22" fmla="*/ 0 h 15715"/>
                <a:gd name="connsiteX1-23" fmla="*/ 7874 w 13760"/>
                <a:gd name="connsiteY1-24" fmla="*/ 15173 h 15715"/>
                <a:gd name="connsiteX2-25" fmla="*/ 11989 w 13760"/>
                <a:gd name="connsiteY2-26" fmla="*/ 15637 h 15715"/>
                <a:gd name="connsiteX3-27" fmla="*/ 13760 w 13760"/>
                <a:gd name="connsiteY3-28" fmla="*/ 61 h 15715"/>
                <a:gd name="connsiteX4-29" fmla="*/ 0 w 13760"/>
                <a:gd name="connsiteY4-30" fmla="*/ 0 h 15715"/>
                <a:gd name="connsiteX0-31" fmla="*/ 0 w 13760"/>
                <a:gd name="connsiteY0-32" fmla="*/ 0 h 15758"/>
                <a:gd name="connsiteX1-33" fmla="*/ 8292 w 13760"/>
                <a:gd name="connsiteY1-34" fmla="*/ 15563 h 15758"/>
                <a:gd name="connsiteX2-35" fmla="*/ 11989 w 13760"/>
                <a:gd name="connsiteY2-36" fmla="*/ 15637 h 15758"/>
                <a:gd name="connsiteX3-37" fmla="*/ 13760 w 13760"/>
                <a:gd name="connsiteY3-38" fmla="*/ 61 h 15758"/>
                <a:gd name="connsiteX4-39" fmla="*/ 0 w 13760"/>
                <a:gd name="connsiteY4-40" fmla="*/ 0 h 15758"/>
                <a:gd name="connsiteX0-41" fmla="*/ 0 w 24624"/>
                <a:gd name="connsiteY0-42" fmla="*/ 849 h 16607"/>
                <a:gd name="connsiteX1-43" fmla="*/ 8292 w 24624"/>
                <a:gd name="connsiteY1-44" fmla="*/ 16412 h 16607"/>
                <a:gd name="connsiteX2-45" fmla="*/ 11989 w 24624"/>
                <a:gd name="connsiteY2-46" fmla="*/ 16486 h 16607"/>
                <a:gd name="connsiteX3-47" fmla="*/ 24624 w 24624"/>
                <a:gd name="connsiteY3-48" fmla="*/ 0 h 16607"/>
                <a:gd name="connsiteX4-49" fmla="*/ 0 w 24624"/>
                <a:gd name="connsiteY4-50" fmla="*/ 849 h 16607"/>
                <a:gd name="connsiteX0-51" fmla="*/ 0 w 24624"/>
                <a:gd name="connsiteY0-52" fmla="*/ 849 h 16607"/>
                <a:gd name="connsiteX1-53" fmla="*/ 8292 w 24624"/>
                <a:gd name="connsiteY1-54" fmla="*/ 16412 h 16607"/>
                <a:gd name="connsiteX2-55" fmla="*/ 11989 w 24624"/>
                <a:gd name="connsiteY2-56" fmla="*/ 16486 h 16607"/>
                <a:gd name="connsiteX3-57" fmla="*/ 24624 w 24624"/>
                <a:gd name="connsiteY3-58" fmla="*/ 0 h 16607"/>
                <a:gd name="connsiteX4-59" fmla="*/ 0 w 24624"/>
                <a:gd name="connsiteY4-60" fmla="*/ 849 h 16607"/>
                <a:gd name="connsiteX0-61" fmla="*/ 0 w 28801"/>
                <a:gd name="connsiteY0-62" fmla="*/ 0 h 18057"/>
                <a:gd name="connsiteX1-63" fmla="*/ 12469 w 28801"/>
                <a:gd name="connsiteY1-64" fmla="*/ 17862 h 18057"/>
                <a:gd name="connsiteX2-65" fmla="*/ 16166 w 28801"/>
                <a:gd name="connsiteY2-66" fmla="*/ 17936 h 18057"/>
                <a:gd name="connsiteX3-67" fmla="*/ 28801 w 28801"/>
                <a:gd name="connsiteY3-68" fmla="*/ 1450 h 18057"/>
                <a:gd name="connsiteX4-69" fmla="*/ 0 w 28801"/>
                <a:gd name="connsiteY4-70" fmla="*/ 0 h 18057"/>
                <a:gd name="connsiteX0-71" fmla="*/ 0 w 37155"/>
                <a:gd name="connsiteY0-72" fmla="*/ 0 h 18057"/>
                <a:gd name="connsiteX1-73" fmla="*/ 12469 w 37155"/>
                <a:gd name="connsiteY1-74" fmla="*/ 17862 h 18057"/>
                <a:gd name="connsiteX2-75" fmla="*/ 16166 w 37155"/>
                <a:gd name="connsiteY2-76" fmla="*/ 17936 h 18057"/>
                <a:gd name="connsiteX3-77" fmla="*/ 37155 w 37155"/>
                <a:gd name="connsiteY3-78" fmla="*/ 50 h 18057"/>
                <a:gd name="connsiteX4-79" fmla="*/ 0 w 37155"/>
                <a:gd name="connsiteY4-80" fmla="*/ 0 h 1805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37155" h="18057">
                  <a:moveTo>
                    <a:pt x="0" y="0"/>
                  </a:moveTo>
                  <a:cubicBezTo>
                    <a:pt x="3957" y="3493"/>
                    <a:pt x="10944" y="13279"/>
                    <a:pt x="12469" y="17862"/>
                  </a:cubicBezTo>
                  <a:cubicBezTo>
                    <a:pt x="13224" y="17777"/>
                    <a:pt x="15473" y="18279"/>
                    <a:pt x="16166" y="17936"/>
                  </a:cubicBezTo>
                  <a:cubicBezTo>
                    <a:pt x="15778" y="12531"/>
                    <a:pt x="29146" y="3783"/>
                    <a:pt x="37155" y="50"/>
                  </a:cubicBezTo>
                  <a:lnTo>
                    <a:pt x="0" y="0"/>
                  </a:lnTo>
                  <a:close/>
                </a:path>
              </a:pathLst>
            </a:custGeom>
            <a:gradFill rotWithShape="1">
              <a:gsLst>
                <a:gs pos="0">
                  <a:schemeClr val="accent2">
                    <a:lumMod val="40000"/>
                    <a:lumOff val="60000"/>
                  </a:schemeClr>
                </a:gs>
                <a:gs pos="100000">
                  <a:schemeClr val="bg1"/>
                </a:gs>
              </a:gsLst>
              <a:lin ang="16200000" scaled="0"/>
            </a:gradFill>
            <a:ln>
              <a:noFill/>
            </a:ln>
          </p:spPr>
          <p:txBody>
            <a:bodyPr/>
            <a:lstStyle/>
            <a:p>
              <a:pPr>
                <a:defRPr/>
              </a:pPr>
              <a:endParaRPr lang="en-US">
                <a:solidFill>
                  <a:srgbClr val="000000"/>
                </a:solidFill>
                <a:latin typeface="+mn-ea"/>
                <a:cs typeface="MS PGothic" charset="0"/>
              </a:endParaRPr>
            </a:p>
          </p:txBody>
        </p:sp>
        <p:sp>
          <p:nvSpPr>
            <p:cNvPr id="116763" name="Text Box 100"/>
            <p:cNvSpPr txBox="1">
              <a:spLocks noChangeArrowheads="1"/>
            </p:cNvSpPr>
            <p:nvPr/>
          </p:nvSpPr>
          <p:spPr bwMode="auto">
            <a:xfrm>
              <a:off x="5597525" y="5221288"/>
              <a:ext cx="319318"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en-US" altLang="zh-CN" sz="1800">
                  <a:solidFill>
                    <a:srgbClr val="000000"/>
                  </a:solidFill>
                  <a:latin typeface="+mn-ea"/>
                  <a:ea typeface="+mn-ea"/>
                </a:rPr>
                <a:t>1</a:t>
              </a:r>
              <a:endParaRPr lang="en-US" altLang="zh-CN" sz="1800">
                <a:solidFill>
                  <a:srgbClr val="000000"/>
                </a:solidFill>
                <a:latin typeface="+mn-ea"/>
                <a:ea typeface="+mn-ea"/>
              </a:endParaRPr>
            </a:p>
          </p:txBody>
        </p:sp>
        <p:grpSp>
          <p:nvGrpSpPr>
            <p:cNvPr id="116764" name="Group 7"/>
            <p:cNvGrpSpPr/>
            <p:nvPr/>
          </p:nvGrpSpPr>
          <p:grpSpPr bwMode="auto">
            <a:xfrm>
              <a:off x="5172075" y="5500688"/>
              <a:ext cx="501650" cy="233362"/>
              <a:chOff x="3600" y="219"/>
              <a:chExt cx="360" cy="175"/>
            </a:xfrm>
          </p:grpSpPr>
          <p:sp>
            <p:nvSpPr>
              <p:cNvPr id="116951" name="Oval 8"/>
              <p:cNvSpPr>
                <a:spLocks noChangeArrowheads="1"/>
              </p:cNvSpPr>
              <p:nvPr/>
            </p:nvSpPr>
            <p:spPr bwMode="auto">
              <a:xfrm>
                <a:off x="3603" y="298"/>
                <a:ext cx="357" cy="96"/>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52" name="Line 9"/>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53" name="Line 10"/>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54" name="Rectangle 11"/>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a:solidFill>
                    <a:srgbClr val="000000"/>
                  </a:solidFill>
                  <a:latin typeface="+mn-ea"/>
                  <a:ea typeface="+mn-ea"/>
                </a:endParaRPr>
              </a:p>
            </p:txBody>
          </p:sp>
          <p:sp>
            <p:nvSpPr>
              <p:cNvPr id="116955" name="Oval 12"/>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nvGrpSpPr>
              <p:cNvPr id="116956" name="Group 13"/>
              <p:cNvGrpSpPr/>
              <p:nvPr/>
            </p:nvGrpSpPr>
            <p:grpSpPr bwMode="auto">
              <a:xfrm>
                <a:off x="3686" y="244"/>
                <a:ext cx="177" cy="66"/>
                <a:chOff x="2848" y="848"/>
                <a:chExt cx="140" cy="98"/>
              </a:xfrm>
            </p:grpSpPr>
            <p:sp>
              <p:nvSpPr>
                <p:cNvPr id="116961" name="Line 14"/>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62" name="Line 15"/>
                <p:cNvSpPr>
                  <a:spLocks noChangeShapeType="1"/>
                </p:cNvSpPr>
                <p:nvPr/>
              </p:nvSpPr>
              <p:spPr bwMode="auto">
                <a:xfrm>
                  <a:off x="2944" y="943"/>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63" name="Line 16"/>
                <p:cNvSpPr>
                  <a:spLocks noChangeShapeType="1"/>
                </p:cNvSpPr>
                <p:nvPr/>
              </p:nvSpPr>
              <p:spPr bwMode="auto">
                <a:xfrm>
                  <a:off x="2894" y="850"/>
                  <a:ext cx="52" cy="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nvGrpSpPr>
              <p:cNvPr id="116957" name="Group 17"/>
              <p:cNvGrpSpPr/>
              <p:nvPr/>
            </p:nvGrpSpPr>
            <p:grpSpPr bwMode="auto">
              <a:xfrm flipV="1">
                <a:off x="3686" y="243"/>
                <a:ext cx="177" cy="66"/>
                <a:chOff x="2848" y="848"/>
                <a:chExt cx="140" cy="98"/>
              </a:xfrm>
            </p:grpSpPr>
            <p:sp>
              <p:nvSpPr>
                <p:cNvPr id="116958" name="Line 18"/>
                <p:cNvSpPr>
                  <a:spLocks noChangeShapeType="1"/>
                </p:cNvSpPr>
                <p:nvPr/>
              </p:nvSpPr>
              <p:spPr bwMode="auto">
                <a:xfrm flipV="1">
                  <a:off x="2848" y="846"/>
                  <a:ext cx="50" cy="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59" name="Line 19"/>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60" name="Line 20"/>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sp>
          <p:nvSpPr>
            <p:cNvPr id="116765" name="Freeform 120"/>
            <p:cNvSpPr/>
            <p:nvPr/>
          </p:nvSpPr>
          <p:spPr bwMode="auto">
            <a:xfrm>
              <a:off x="5105401" y="5621338"/>
              <a:ext cx="982663" cy="215900"/>
            </a:xfrm>
            <a:custGeom>
              <a:avLst/>
              <a:gdLst>
                <a:gd name="T0" fmla="*/ 0 w 10042"/>
                <a:gd name="T1" fmla="*/ 25234610 h 10522"/>
                <a:gd name="T2" fmla="*/ 2147483647 w 10042"/>
                <a:gd name="T3" fmla="*/ 301708329 h 10522"/>
                <a:gd name="T4" fmla="*/ 2147483647 w 10042"/>
                <a:gd name="T5" fmla="*/ 1869572549 h 10522"/>
                <a:gd name="T6" fmla="*/ 0 60000 65536"/>
                <a:gd name="T7" fmla="*/ 0 60000 65536"/>
                <a:gd name="T8" fmla="*/ 0 60000 65536"/>
              </a:gdLst>
              <a:ahLst/>
              <a:cxnLst>
                <a:cxn ang="T6">
                  <a:pos x="T0" y="T1"/>
                </a:cxn>
                <a:cxn ang="T7">
                  <a:pos x="T2" y="T3"/>
                </a:cxn>
                <a:cxn ang="T8">
                  <a:pos x="T4" y="T5"/>
                </a:cxn>
              </a:cxnLst>
              <a:rect l="0" t="0" r="r" b="b"/>
              <a:pathLst>
                <a:path w="10042" h="10522">
                  <a:moveTo>
                    <a:pt x="0" y="142"/>
                  </a:moveTo>
                  <a:cubicBezTo>
                    <a:pt x="3431" y="-228"/>
                    <a:pt x="4080" y="76"/>
                    <a:pt x="5443" y="1698"/>
                  </a:cubicBezTo>
                  <a:cubicBezTo>
                    <a:pt x="6937" y="3705"/>
                    <a:pt x="9198" y="6895"/>
                    <a:pt x="10042" y="10522"/>
                  </a:cubicBezTo>
                </a:path>
              </a:pathLst>
            </a:custGeom>
            <a:noFill/>
            <a:ln w="57150" cmpd="sng">
              <a:solidFill>
                <a:srgbClr val="FF3300"/>
              </a:solidFill>
              <a:round/>
              <a:headEnd type="none" w="med" len="med"/>
              <a:tailEnd type="triangle" w="med" len="med"/>
            </a:ln>
            <a:extLst>
              <a:ext uri="{909E8E84-426E-40DD-AFC4-6F175D3DCCD1}">
                <a14:hiddenFill xmlns:a14="http://schemas.microsoft.com/office/drawing/2010/main">
                  <a:solidFill>
                    <a:srgbClr val="FFFFFF"/>
                  </a:solidFill>
                </a14:hiddenFill>
              </a:ext>
            </a:extLst>
          </p:spPr>
          <p:txBody>
            <a:bodyPr/>
            <a:lstStyle/>
            <a:p>
              <a:endParaRPr lang="zh-CN" altLang="en-US">
                <a:latin typeface="+mn-ea"/>
              </a:endParaRPr>
            </a:p>
          </p:txBody>
        </p:sp>
        <p:cxnSp>
          <p:nvCxnSpPr>
            <p:cNvPr id="116766" name="Straight Connector 65"/>
            <p:cNvCxnSpPr>
              <a:cxnSpLocks noChangeShapeType="1"/>
            </p:cNvCxnSpPr>
            <p:nvPr/>
          </p:nvCxnSpPr>
          <p:spPr bwMode="auto">
            <a:xfrm>
              <a:off x="4260850" y="5473701"/>
              <a:ext cx="7938" cy="238125"/>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7" name="Freeform 122"/>
            <p:cNvSpPr/>
            <p:nvPr/>
          </p:nvSpPr>
          <p:spPr bwMode="auto">
            <a:xfrm flipH="1">
              <a:off x="6003926" y="6084889"/>
              <a:ext cx="2181225" cy="396875"/>
            </a:xfrm>
            <a:custGeom>
              <a:avLst/>
              <a:gdLst>
                <a:gd name="T0" fmla="*/ 0 w 1443"/>
                <a:gd name="T1" fmla="*/ 0 h 816"/>
                <a:gd name="T2" fmla="*/ 0 w 1443"/>
                <a:gd name="T3" fmla="*/ 0 h 816"/>
                <a:gd name="T4" fmla="*/ 0 w 1443"/>
                <a:gd name="T5" fmla="*/ 0 h 816"/>
                <a:gd name="T6" fmla="*/ 0 w 1443"/>
                <a:gd name="T7" fmla="*/ 0 h 816"/>
                <a:gd name="T8" fmla="*/ 0 w 1443"/>
                <a:gd name="T9" fmla="*/ 0 h 816"/>
                <a:gd name="T10" fmla="*/ 0 60000 65536"/>
                <a:gd name="T11" fmla="*/ 0 60000 65536"/>
                <a:gd name="T12" fmla="*/ 0 60000 65536"/>
                <a:gd name="T13" fmla="*/ 0 60000 65536"/>
                <a:gd name="T14" fmla="*/ 0 60000 65536"/>
                <a:gd name="T15" fmla="*/ 0 w 1443"/>
                <a:gd name="T16" fmla="*/ 0 h 816"/>
                <a:gd name="T17" fmla="*/ 1443 w 1443"/>
                <a:gd name="T18" fmla="*/ 816 h 816"/>
                <a:gd name="connsiteX0" fmla="*/ 0 w 12434"/>
                <a:gd name="connsiteY0" fmla="*/ 5781 h 9717"/>
                <a:gd name="connsiteX1" fmla="*/ 9891 w 12434"/>
                <a:gd name="connsiteY1" fmla="*/ 9522 h 9717"/>
                <a:gd name="connsiteX2" fmla="*/ 11582 w 12434"/>
                <a:gd name="connsiteY2" fmla="*/ 9596 h 9717"/>
                <a:gd name="connsiteX3" fmla="*/ 12434 w 12434"/>
                <a:gd name="connsiteY3" fmla="*/ 0 h 9717"/>
                <a:gd name="connsiteX4" fmla="*/ 0 w 12434"/>
                <a:gd name="connsiteY4" fmla="*/ 5781 h 9717"/>
                <a:gd name="connsiteX0-1" fmla="*/ 918 w 10233"/>
                <a:gd name="connsiteY0-2" fmla="*/ 8176 h 12226"/>
                <a:gd name="connsiteX1-3" fmla="*/ 8873 w 10233"/>
                <a:gd name="connsiteY1-4" fmla="*/ 12026 h 12226"/>
                <a:gd name="connsiteX2-5" fmla="*/ 10233 w 10233"/>
                <a:gd name="connsiteY2-6" fmla="*/ 12102 h 12226"/>
                <a:gd name="connsiteX3-7" fmla="*/ 1241 w 10233"/>
                <a:gd name="connsiteY3-8" fmla="*/ 0 h 12226"/>
                <a:gd name="connsiteX4-9" fmla="*/ 918 w 10233"/>
                <a:gd name="connsiteY4-10" fmla="*/ 8176 h 12226"/>
                <a:gd name="connsiteX0-11" fmla="*/ 918 w 10233"/>
                <a:gd name="connsiteY0-12" fmla="*/ 8176 h 12226"/>
                <a:gd name="connsiteX1-13" fmla="*/ 8873 w 10233"/>
                <a:gd name="connsiteY1-14" fmla="*/ 12026 h 12226"/>
                <a:gd name="connsiteX2-15" fmla="*/ 10233 w 10233"/>
                <a:gd name="connsiteY2-16" fmla="*/ 12102 h 12226"/>
                <a:gd name="connsiteX3-17" fmla="*/ 1241 w 10233"/>
                <a:gd name="connsiteY3-18" fmla="*/ 0 h 12226"/>
                <a:gd name="connsiteX4-19" fmla="*/ 918 w 10233"/>
                <a:gd name="connsiteY4-20" fmla="*/ 8176 h 12226"/>
                <a:gd name="connsiteX0-21" fmla="*/ 918 w 10233"/>
                <a:gd name="connsiteY0-22" fmla="*/ 8176 h 12226"/>
                <a:gd name="connsiteX1-23" fmla="*/ 8873 w 10233"/>
                <a:gd name="connsiteY1-24" fmla="*/ 12026 h 12226"/>
                <a:gd name="connsiteX2-25" fmla="*/ 10233 w 10233"/>
                <a:gd name="connsiteY2-26" fmla="*/ 12102 h 12226"/>
                <a:gd name="connsiteX3-27" fmla="*/ 1241 w 10233"/>
                <a:gd name="connsiteY3-28" fmla="*/ 0 h 12226"/>
                <a:gd name="connsiteX4-29" fmla="*/ 918 w 10233"/>
                <a:gd name="connsiteY4-30" fmla="*/ 8176 h 12226"/>
                <a:gd name="connsiteX0-31" fmla="*/ 0 w 9315"/>
                <a:gd name="connsiteY0-32" fmla="*/ 8176 h 12226"/>
                <a:gd name="connsiteX1-33" fmla="*/ 7955 w 9315"/>
                <a:gd name="connsiteY1-34" fmla="*/ 12026 h 12226"/>
                <a:gd name="connsiteX2-35" fmla="*/ 9315 w 9315"/>
                <a:gd name="connsiteY2-36" fmla="*/ 12102 h 12226"/>
                <a:gd name="connsiteX3-37" fmla="*/ 323 w 9315"/>
                <a:gd name="connsiteY3-38" fmla="*/ 0 h 12226"/>
                <a:gd name="connsiteX4-39" fmla="*/ 0 w 9315"/>
                <a:gd name="connsiteY4-40" fmla="*/ 8176 h 12226"/>
                <a:gd name="connsiteX0-41" fmla="*/ 0 w 10000"/>
                <a:gd name="connsiteY0-42" fmla="*/ 6778 h 10091"/>
                <a:gd name="connsiteX1-43" fmla="*/ 8540 w 10000"/>
                <a:gd name="connsiteY1-44" fmla="*/ 9927 h 10091"/>
                <a:gd name="connsiteX2-45" fmla="*/ 10000 w 10000"/>
                <a:gd name="connsiteY2-46" fmla="*/ 9990 h 10091"/>
                <a:gd name="connsiteX3-47" fmla="*/ 107 w 10000"/>
                <a:gd name="connsiteY3-48" fmla="*/ 0 h 10091"/>
                <a:gd name="connsiteX4-49" fmla="*/ 0 w 10000"/>
                <a:gd name="connsiteY4-50" fmla="*/ 6778 h 10091"/>
                <a:gd name="connsiteX0-51" fmla="*/ 0 w 10000"/>
                <a:gd name="connsiteY0-52" fmla="*/ 6778 h 10091"/>
                <a:gd name="connsiteX1-53" fmla="*/ 8540 w 10000"/>
                <a:gd name="connsiteY1-54" fmla="*/ 9927 h 10091"/>
                <a:gd name="connsiteX2-55" fmla="*/ 10000 w 10000"/>
                <a:gd name="connsiteY2-56" fmla="*/ 9990 h 10091"/>
                <a:gd name="connsiteX3-57" fmla="*/ 107 w 10000"/>
                <a:gd name="connsiteY3-58" fmla="*/ 0 h 10091"/>
                <a:gd name="connsiteX4-59" fmla="*/ 0 w 10000"/>
                <a:gd name="connsiteY4-60" fmla="*/ 6778 h 10091"/>
                <a:gd name="connsiteX0-61" fmla="*/ 0 w 10000"/>
                <a:gd name="connsiteY0-62" fmla="*/ 6778 h 10838"/>
                <a:gd name="connsiteX1-63" fmla="*/ 8900 w 10000"/>
                <a:gd name="connsiteY1-64" fmla="*/ 10838 h 10838"/>
                <a:gd name="connsiteX2-65" fmla="*/ 10000 w 10000"/>
                <a:gd name="connsiteY2-66" fmla="*/ 9990 h 10838"/>
                <a:gd name="connsiteX3-67" fmla="*/ 107 w 10000"/>
                <a:gd name="connsiteY3-68" fmla="*/ 0 h 10838"/>
                <a:gd name="connsiteX4-69" fmla="*/ 0 w 10000"/>
                <a:gd name="connsiteY4-70" fmla="*/ 6778 h 10838"/>
                <a:gd name="connsiteX0-71" fmla="*/ 0 w 9339"/>
                <a:gd name="connsiteY0-72" fmla="*/ 6778 h 10838"/>
                <a:gd name="connsiteX1-73" fmla="*/ 8900 w 9339"/>
                <a:gd name="connsiteY1-74" fmla="*/ 10838 h 10838"/>
                <a:gd name="connsiteX2-75" fmla="*/ 9339 w 9339"/>
                <a:gd name="connsiteY2-76" fmla="*/ 8351 h 10838"/>
                <a:gd name="connsiteX3-77" fmla="*/ 107 w 9339"/>
                <a:gd name="connsiteY3-78" fmla="*/ 0 h 10838"/>
                <a:gd name="connsiteX4-79" fmla="*/ 0 w 9339"/>
                <a:gd name="connsiteY4-80" fmla="*/ 6778 h 10838"/>
                <a:gd name="connsiteX0-81" fmla="*/ 0 w 10000"/>
                <a:gd name="connsiteY0-82" fmla="*/ 6254 h 10000"/>
                <a:gd name="connsiteX1-83" fmla="*/ 9530 w 10000"/>
                <a:gd name="connsiteY1-84" fmla="*/ 10000 h 10000"/>
                <a:gd name="connsiteX2-85" fmla="*/ 10000 w 10000"/>
                <a:gd name="connsiteY2-86" fmla="*/ 7705 h 10000"/>
                <a:gd name="connsiteX3-87" fmla="*/ 115 w 10000"/>
                <a:gd name="connsiteY3-88" fmla="*/ 0 h 10000"/>
                <a:gd name="connsiteX4-89" fmla="*/ 0 w 10000"/>
                <a:gd name="connsiteY4-90" fmla="*/ 6254 h 10000"/>
                <a:gd name="connsiteX0-91" fmla="*/ 0 w 10000"/>
                <a:gd name="connsiteY0-92" fmla="*/ 6254 h 10000"/>
                <a:gd name="connsiteX1-93" fmla="*/ 9530 w 10000"/>
                <a:gd name="connsiteY1-94" fmla="*/ 10000 h 10000"/>
                <a:gd name="connsiteX2-95" fmla="*/ 10000 w 10000"/>
                <a:gd name="connsiteY2-96" fmla="*/ 7705 h 10000"/>
                <a:gd name="connsiteX3-97" fmla="*/ 115 w 10000"/>
                <a:gd name="connsiteY3-98" fmla="*/ 0 h 10000"/>
                <a:gd name="connsiteX4-99" fmla="*/ 0 w 10000"/>
                <a:gd name="connsiteY4-100" fmla="*/ 6254 h 10000"/>
                <a:gd name="connsiteX0-101" fmla="*/ 0 w 10000"/>
                <a:gd name="connsiteY0-102" fmla="*/ 6254 h 10000"/>
                <a:gd name="connsiteX1-103" fmla="*/ 9530 w 10000"/>
                <a:gd name="connsiteY1-104" fmla="*/ 10000 h 10000"/>
                <a:gd name="connsiteX2-105" fmla="*/ 10000 w 10000"/>
                <a:gd name="connsiteY2-106" fmla="*/ 7705 h 10000"/>
                <a:gd name="connsiteX3-107" fmla="*/ 115 w 10000"/>
                <a:gd name="connsiteY3-108" fmla="*/ 0 h 10000"/>
                <a:gd name="connsiteX4-109" fmla="*/ 0 w 10000"/>
                <a:gd name="connsiteY4-110" fmla="*/ 6254 h 10000"/>
                <a:gd name="connsiteX0-111" fmla="*/ 20 w 10020"/>
                <a:gd name="connsiteY0-112" fmla="*/ 7598 h 11344"/>
                <a:gd name="connsiteX1-113" fmla="*/ 9550 w 10020"/>
                <a:gd name="connsiteY1-114" fmla="*/ 11344 h 11344"/>
                <a:gd name="connsiteX2-115" fmla="*/ 10020 w 10020"/>
                <a:gd name="connsiteY2-116" fmla="*/ 9049 h 11344"/>
                <a:gd name="connsiteX3-117" fmla="*/ 71 w 10020"/>
                <a:gd name="connsiteY3-118" fmla="*/ 0 h 11344"/>
                <a:gd name="connsiteX4-119" fmla="*/ 20 w 10020"/>
                <a:gd name="connsiteY4-120" fmla="*/ 7598 h 11344"/>
                <a:gd name="connsiteX0-121" fmla="*/ 20 w 10020"/>
                <a:gd name="connsiteY0-122" fmla="*/ 7598 h 11344"/>
                <a:gd name="connsiteX1-123" fmla="*/ 9550 w 10020"/>
                <a:gd name="connsiteY1-124" fmla="*/ 11344 h 11344"/>
                <a:gd name="connsiteX2-125" fmla="*/ 10020 w 10020"/>
                <a:gd name="connsiteY2-126" fmla="*/ 9049 h 11344"/>
                <a:gd name="connsiteX3-127" fmla="*/ 71 w 10020"/>
                <a:gd name="connsiteY3-128" fmla="*/ 0 h 11344"/>
                <a:gd name="connsiteX4-129" fmla="*/ 20 w 10020"/>
                <a:gd name="connsiteY4-130" fmla="*/ 7598 h 11344"/>
                <a:gd name="connsiteX0-131" fmla="*/ 20 w 10020"/>
                <a:gd name="connsiteY0-132" fmla="*/ 7598 h 11260"/>
                <a:gd name="connsiteX1-133" fmla="*/ 9743 w 10020"/>
                <a:gd name="connsiteY1-134" fmla="*/ 11260 h 11260"/>
                <a:gd name="connsiteX2-135" fmla="*/ 10020 w 10020"/>
                <a:gd name="connsiteY2-136" fmla="*/ 9049 h 11260"/>
                <a:gd name="connsiteX3-137" fmla="*/ 71 w 10020"/>
                <a:gd name="connsiteY3-138" fmla="*/ 0 h 11260"/>
                <a:gd name="connsiteX4-139" fmla="*/ 20 w 10020"/>
                <a:gd name="connsiteY4-140" fmla="*/ 7598 h 11260"/>
                <a:gd name="connsiteX0-141" fmla="*/ 20 w 10020"/>
                <a:gd name="connsiteY0-142" fmla="*/ 7598 h 11260"/>
                <a:gd name="connsiteX1-143" fmla="*/ 9743 w 10020"/>
                <a:gd name="connsiteY1-144" fmla="*/ 11260 h 11260"/>
                <a:gd name="connsiteX2-145" fmla="*/ 10020 w 10020"/>
                <a:gd name="connsiteY2-146" fmla="*/ 9049 h 11260"/>
                <a:gd name="connsiteX3-147" fmla="*/ 71 w 10020"/>
                <a:gd name="connsiteY3-148" fmla="*/ 0 h 11260"/>
                <a:gd name="connsiteX4-149" fmla="*/ 20 w 10020"/>
                <a:gd name="connsiteY4-150" fmla="*/ 7598 h 11260"/>
                <a:gd name="connsiteX0-151" fmla="*/ 174 w 10174"/>
                <a:gd name="connsiteY0-152" fmla="*/ 9049 h 12711"/>
                <a:gd name="connsiteX1-153" fmla="*/ 9897 w 10174"/>
                <a:gd name="connsiteY1-154" fmla="*/ 12711 h 12711"/>
                <a:gd name="connsiteX2-155" fmla="*/ 10174 w 10174"/>
                <a:gd name="connsiteY2-156" fmla="*/ 10500 h 12711"/>
                <a:gd name="connsiteX3-157" fmla="*/ 53 w 10174"/>
                <a:gd name="connsiteY3-158" fmla="*/ 0 h 12711"/>
                <a:gd name="connsiteX4-159" fmla="*/ 174 w 10174"/>
                <a:gd name="connsiteY4-160" fmla="*/ 9049 h 12711"/>
                <a:gd name="connsiteX0-161" fmla="*/ 174 w 45742"/>
                <a:gd name="connsiteY0-162" fmla="*/ 9049 h 10516"/>
                <a:gd name="connsiteX1-163" fmla="*/ 45742 w 45742"/>
                <a:gd name="connsiteY1-164" fmla="*/ 8442 h 10516"/>
                <a:gd name="connsiteX2-165" fmla="*/ 10174 w 45742"/>
                <a:gd name="connsiteY2-166" fmla="*/ 10500 h 10516"/>
                <a:gd name="connsiteX3-167" fmla="*/ 53 w 45742"/>
                <a:gd name="connsiteY3-168" fmla="*/ 0 h 10516"/>
                <a:gd name="connsiteX4-169" fmla="*/ 174 w 45742"/>
                <a:gd name="connsiteY4-170" fmla="*/ 9049 h 10516"/>
                <a:gd name="connsiteX0-171" fmla="*/ 174 w 45743"/>
                <a:gd name="connsiteY0-172" fmla="*/ 9049 h 9101"/>
                <a:gd name="connsiteX1-173" fmla="*/ 45742 w 45743"/>
                <a:gd name="connsiteY1-174" fmla="*/ 8442 h 9101"/>
                <a:gd name="connsiteX2-175" fmla="*/ 45245 w 45743"/>
                <a:gd name="connsiteY2-176" fmla="*/ 6829 h 9101"/>
                <a:gd name="connsiteX3-177" fmla="*/ 53 w 45743"/>
                <a:gd name="connsiteY3-178" fmla="*/ 0 h 9101"/>
                <a:gd name="connsiteX4-179" fmla="*/ 174 w 45743"/>
                <a:gd name="connsiteY4-180" fmla="*/ 9049 h 9101"/>
                <a:gd name="connsiteX0-181" fmla="*/ 38 w 10079"/>
                <a:gd name="connsiteY0-182" fmla="*/ 9943 h 10000"/>
                <a:gd name="connsiteX1-183" fmla="*/ 10000 w 10079"/>
                <a:gd name="connsiteY1-184" fmla="*/ 9276 h 10000"/>
                <a:gd name="connsiteX2-185" fmla="*/ 10079 w 10079"/>
                <a:gd name="connsiteY2-186" fmla="*/ 7129 h 10000"/>
                <a:gd name="connsiteX3-187" fmla="*/ 12 w 10079"/>
                <a:gd name="connsiteY3-188" fmla="*/ 0 h 10000"/>
                <a:gd name="connsiteX4-189" fmla="*/ 38 w 10079"/>
                <a:gd name="connsiteY4-190" fmla="*/ 9943 h 10000"/>
                <a:gd name="connsiteX0-191" fmla="*/ 38 w 10079"/>
                <a:gd name="connsiteY0-192" fmla="*/ 9943 h 10000"/>
                <a:gd name="connsiteX1-193" fmla="*/ 10000 w 10079"/>
                <a:gd name="connsiteY1-194" fmla="*/ 9276 h 10000"/>
                <a:gd name="connsiteX2-195" fmla="*/ 10079 w 10079"/>
                <a:gd name="connsiteY2-196" fmla="*/ 7129 h 10000"/>
                <a:gd name="connsiteX3-197" fmla="*/ 12 w 10079"/>
                <a:gd name="connsiteY3-198" fmla="*/ 0 h 10000"/>
                <a:gd name="connsiteX4-199" fmla="*/ 38 w 10079"/>
                <a:gd name="connsiteY4-200" fmla="*/ 9943 h 10000"/>
                <a:gd name="connsiteX0-201" fmla="*/ 38 w 10079"/>
                <a:gd name="connsiteY0-202" fmla="*/ 9943 h 10062"/>
                <a:gd name="connsiteX1-203" fmla="*/ 10000 w 10079"/>
                <a:gd name="connsiteY1-204" fmla="*/ 9276 h 10062"/>
                <a:gd name="connsiteX2-205" fmla="*/ 10079 w 10079"/>
                <a:gd name="connsiteY2-206" fmla="*/ 7129 h 10062"/>
                <a:gd name="connsiteX3-207" fmla="*/ 12 w 10079"/>
                <a:gd name="connsiteY3-208" fmla="*/ 0 h 10062"/>
                <a:gd name="connsiteX4-209" fmla="*/ 38 w 10079"/>
                <a:gd name="connsiteY4-210" fmla="*/ 9943 h 10062"/>
                <a:gd name="connsiteX0-211" fmla="*/ 38 w 10079"/>
                <a:gd name="connsiteY0-212" fmla="*/ 9943 h 10062"/>
                <a:gd name="connsiteX1-213" fmla="*/ 10000 w 10079"/>
                <a:gd name="connsiteY1-214" fmla="*/ 9276 h 10062"/>
                <a:gd name="connsiteX2-215" fmla="*/ 10079 w 10079"/>
                <a:gd name="connsiteY2-216" fmla="*/ 7129 h 10062"/>
                <a:gd name="connsiteX3-217" fmla="*/ 12 w 10079"/>
                <a:gd name="connsiteY3-218" fmla="*/ 0 h 10062"/>
                <a:gd name="connsiteX4-219" fmla="*/ 38 w 10079"/>
                <a:gd name="connsiteY4-220" fmla="*/ 9943 h 10062"/>
                <a:gd name="connsiteX0-221" fmla="*/ 38 w 10079"/>
                <a:gd name="connsiteY0-222" fmla="*/ 9943 h 10055"/>
                <a:gd name="connsiteX1-223" fmla="*/ 10038 w 10079"/>
                <a:gd name="connsiteY1-224" fmla="*/ 9088 h 10055"/>
                <a:gd name="connsiteX2-225" fmla="*/ 10079 w 10079"/>
                <a:gd name="connsiteY2-226" fmla="*/ 7129 h 10055"/>
                <a:gd name="connsiteX3-227" fmla="*/ 12 w 10079"/>
                <a:gd name="connsiteY3-228" fmla="*/ 0 h 10055"/>
                <a:gd name="connsiteX4-229" fmla="*/ 38 w 10079"/>
                <a:gd name="connsiteY4-230" fmla="*/ 9943 h 10055"/>
                <a:gd name="connsiteX0-231" fmla="*/ 38 w 10079"/>
                <a:gd name="connsiteY0-232" fmla="*/ 9943 h 10055"/>
                <a:gd name="connsiteX1-233" fmla="*/ 10038 w 10079"/>
                <a:gd name="connsiteY1-234" fmla="*/ 9088 h 10055"/>
                <a:gd name="connsiteX2-235" fmla="*/ 10079 w 10079"/>
                <a:gd name="connsiteY2-236" fmla="*/ 7129 h 10055"/>
                <a:gd name="connsiteX3-237" fmla="*/ 12 w 10079"/>
                <a:gd name="connsiteY3-238" fmla="*/ 0 h 10055"/>
                <a:gd name="connsiteX4-239" fmla="*/ 38 w 10079"/>
                <a:gd name="connsiteY4-240" fmla="*/ 9943 h 10055"/>
                <a:gd name="connsiteX0-241" fmla="*/ 0 w 10041"/>
                <a:gd name="connsiteY0-242" fmla="*/ 9005 h 9117"/>
                <a:gd name="connsiteX1-243" fmla="*/ 10000 w 10041"/>
                <a:gd name="connsiteY1-244" fmla="*/ 8150 h 9117"/>
                <a:gd name="connsiteX2-245" fmla="*/ 10041 w 10041"/>
                <a:gd name="connsiteY2-246" fmla="*/ 6191 h 9117"/>
                <a:gd name="connsiteX3-247" fmla="*/ 613 w 10041"/>
                <a:gd name="connsiteY3-248" fmla="*/ 0 h 9117"/>
                <a:gd name="connsiteX4-249" fmla="*/ 0 w 10041"/>
                <a:gd name="connsiteY4-250" fmla="*/ 9005 h 9117"/>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0041" h="9117">
                  <a:moveTo>
                    <a:pt x="0" y="9005"/>
                  </a:moveTo>
                  <a:cubicBezTo>
                    <a:pt x="940" y="9678"/>
                    <a:pt x="2065" y="7058"/>
                    <a:pt x="10000" y="8150"/>
                  </a:cubicBezTo>
                  <a:cubicBezTo>
                    <a:pt x="10012" y="7247"/>
                    <a:pt x="9901" y="6483"/>
                    <a:pt x="10041" y="6191"/>
                  </a:cubicBezTo>
                  <a:cubicBezTo>
                    <a:pt x="3022" y="5602"/>
                    <a:pt x="1166" y="4276"/>
                    <a:pt x="613" y="0"/>
                  </a:cubicBezTo>
                  <a:cubicBezTo>
                    <a:pt x="564" y="3878"/>
                    <a:pt x="46" y="5035"/>
                    <a:pt x="0" y="9005"/>
                  </a:cubicBezTo>
                  <a:close/>
                </a:path>
              </a:pathLst>
            </a:custGeom>
            <a:gradFill rotWithShape="1">
              <a:gsLst>
                <a:gs pos="0">
                  <a:schemeClr val="accent2">
                    <a:lumMod val="40000"/>
                    <a:lumOff val="60000"/>
                    <a:alpha val="61000"/>
                  </a:schemeClr>
                </a:gs>
                <a:gs pos="100000">
                  <a:schemeClr val="bg1"/>
                </a:gs>
              </a:gsLst>
              <a:lin ang="10800000" scaled="0"/>
            </a:gradFill>
            <a:ln>
              <a:noFill/>
            </a:ln>
          </p:spPr>
          <p:txBody>
            <a:bodyPr/>
            <a:lstStyle/>
            <a:p>
              <a:pPr>
                <a:defRPr/>
              </a:pPr>
              <a:endParaRPr lang="en-US" dirty="0">
                <a:solidFill>
                  <a:srgbClr val="000000"/>
                </a:solidFill>
                <a:latin typeface="+mn-ea"/>
                <a:cs typeface="MS PGothic" charset="0"/>
              </a:endParaRPr>
            </a:p>
          </p:txBody>
        </p:sp>
        <p:grpSp>
          <p:nvGrpSpPr>
            <p:cNvPr id="116768" name="Group 21"/>
            <p:cNvGrpSpPr/>
            <p:nvPr/>
          </p:nvGrpSpPr>
          <p:grpSpPr bwMode="auto">
            <a:xfrm>
              <a:off x="5524500" y="6242051"/>
              <a:ext cx="501650" cy="233363"/>
              <a:chOff x="3600" y="219"/>
              <a:chExt cx="360" cy="175"/>
            </a:xfrm>
          </p:grpSpPr>
          <p:sp>
            <p:nvSpPr>
              <p:cNvPr id="116938" name="Oval 22"/>
              <p:cNvSpPr>
                <a:spLocks noChangeArrowheads="1"/>
              </p:cNvSpPr>
              <p:nvPr/>
            </p:nvSpPr>
            <p:spPr bwMode="auto">
              <a:xfrm>
                <a:off x="3603" y="298"/>
                <a:ext cx="357" cy="96"/>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39" name="Line 23"/>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40" name="Line 24"/>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41" name="Rectangle 25"/>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a:solidFill>
                    <a:srgbClr val="000000"/>
                  </a:solidFill>
                  <a:latin typeface="+mn-ea"/>
                  <a:ea typeface="+mn-ea"/>
                </a:endParaRPr>
              </a:p>
            </p:txBody>
          </p:sp>
          <p:sp>
            <p:nvSpPr>
              <p:cNvPr id="116942" name="Oval 26"/>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nvGrpSpPr>
              <p:cNvPr id="116943" name="Group 27"/>
              <p:cNvGrpSpPr/>
              <p:nvPr/>
            </p:nvGrpSpPr>
            <p:grpSpPr bwMode="auto">
              <a:xfrm>
                <a:off x="3686" y="244"/>
                <a:ext cx="177" cy="66"/>
                <a:chOff x="2848" y="848"/>
                <a:chExt cx="140" cy="98"/>
              </a:xfrm>
            </p:grpSpPr>
            <p:sp>
              <p:nvSpPr>
                <p:cNvPr id="116948" name="Line 28"/>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49" name="Line 29"/>
                <p:cNvSpPr>
                  <a:spLocks noChangeShapeType="1"/>
                </p:cNvSpPr>
                <p:nvPr/>
              </p:nvSpPr>
              <p:spPr bwMode="auto">
                <a:xfrm>
                  <a:off x="2944" y="943"/>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50" name="Line 30"/>
                <p:cNvSpPr>
                  <a:spLocks noChangeShapeType="1"/>
                </p:cNvSpPr>
                <p:nvPr/>
              </p:nvSpPr>
              <p:spPr bwMode="auto">
                <a:xfrm>
                  <a:off x="2894" y="850"/>
                  <a:ext cx="52" cy="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nvGrpSpPr>
              <p:cNvPr id="116944" name="Group 31"/>
              <p:cNvGrpSpPr/>
              <p:nvPr/>
            </p:nvGrpSpPr>
            <p:grpSpPr bwMode="auto">
              <a:xfrm flipV="1">
                <a:off x="3686" y="243"/>
                <a:ext cx="177" cy="66"/>
                <a:chOff x="2848" y="848"/>
                <a:chExt cx="140" cy="98"/>
              </a:xfrm>
            </p:grpSpPr>
            <p:sp>
              <p:nvSpPr>
                <p:cNvPr id="116945" name="Line 32"/>
                <p:cNvSpPr>
                  <a:spLocks noChangeShapeType="1"/>
                </p:cNvSpPr>
                <p:nvPr/>
              </p:nvSpPr>
              <p:spPr bwMode="auto">
                <a:xfrm flipV="1">
                  <a:off x="2848" y="846"/>
                  <a:ext cx="50" cy="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46" name="Line 33"/>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47" name="Line 34"/>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cxnSp>
          <p:nvCxnSpPr>
            <p:cNvPr id="116769" name="Straight Connector 81"/>
            <p:cNvCxnSpPr>
              <a:cxnSpLocks noChangeShapeType="1"/>
            </p:cNvCxnSpPr>
            <p:nvPr/>
          </p:nvCxnSpPr>
          <p:spPr bwMode="auto">
            <a:xfrm>
              <a:off x="3314318" y="3262313"/>
              <a:ext cx="5323898" cy="0"/>
            </a:xfrm>
            <a:prstGeom prst="line">
              <a:avLst/>
            </a:prstGeom>
            <a:noFill/>
            <a:ln w="19050">
              <a:solidFill>
                <a:schemeClr val="tx1"/>
              </a:solidFill>
              <a:prstDash val="dash"/>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6770" name="Text Box 106"/>
            <p:cNvSpPr txBox="1">
              <a:spLocks noChangeArrowheads="1"/>
            </p:cNvSpPr>
            <p:nvPr/>
          </p:nvSpPr>
          <p:spPr bwMode="auto">
            <a:xfrm>
              <a:off x="3155592" y="2827339"/>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zh-CN" altLang="en-US" sz="1600" dirty="0">
                  <a:solidFill>
                    <a:srgbClr val="000000"/>
                  </a:solidFill>
                  <a:latin typeface="+mn-ea"/>
                  <a:ea typeface="+mn-ea"/>
                </a:rPr>
                <a:t>控制平面</a:t>
              </a:r>
              <a:endParaRPr lang="en-US" altLang="zh-CN" sz="1600" dirty="0">
                <a:solidFill>
                  <a:srgbClr val="000000"/>
                </a:solidFill>
                <a:latin typeface="+mn-ea"/>
                <a:ea typeface="+mn-ea"/>
              </a:endParaRPr>
            </a:p>
          </p:txBody>
        </p:sp>
        <p:sp>
          <p:nvSpPr>
            <p:cNvPr id="116771" name="Text Box 106"/>
            <p:cNvSpPr txBox="1">
              <a:spLocks noChangeArrowheads="1"/>
            </p:cNvSpPr>
            <p:nvPr/>
          </p:nvSpPr>
          <p:spPr bwMode="auto">
            <a:xfrm>
              <a:off x="3158309" y="3313114"/>
              <a:ext cx="1005403"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r>
                <a:rPr lang="zh-CN" altLang="en-US" sz="1600" dirty="0">
                  <a:solidFill>
                    <a:srgbClr val="000000"/>
                  </a:solidFill>
                  <a:latin typeface="+mn-ea"/>
                  <a:ea typeface="+mn-ea"/>
                </a:rPr>
                <a:t>数据平面</a:t>
              </a:r>
              <a:endParaRPr lang="en-US" altLang="zh-CN" sz="1600" dirty="0">
                <a:solidFill>
                  <a:srgbClr val="000000"/>
                </a:solidFill>
                <a:latin typeface="+mn-ea"/>
                <a:ea typeface="+mn-ea"/>
              </a:endParaRPr>
            </a:p>
          </p:txBody>
        </p:sp>
        <p:sp>
          <p:nvSpPr>
            <p:cNvPr id="85" name="AutoShape 118"/>
            <p:cNvSpPr>
              <a:spLocks noChangeArrowheads="1"/>
            </p:cNvSpPr>
            <p:nvPr/>
          </p:nvSpPr>
          <p:spPr bwMode="auto">
            <a:xfrm rot="5400000">
              <a:off x="4699000" y="3048000"/>
              <a:ext cx="992188" cy="122238"/>
            </a:xfrm>
            <a:prstGeom prst="rightArrow">
              <a:avLst>
                <a:gd name="adj1" fmla="val 51167"/>
                <a:gd name="adj2" fmla="val 83902"/>
              </a:avLst>
            </a:prstGeom>
            <a:solidFill>
              <a:schemeClr val="accent1">
                <a:lumMod val="50000"/>
              </a:schemeClr>
            </a:solidFill>
            <a:ln w="9525">
              <a:no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73" name="Freeform 91"/>
            <p:cNvSpPr/>
            <p:nvPr/>
          </p:nvSpPr>
          <p:spPr bwMode="auto">
            <a:xfrm>
              <a:off x="6492876" y="5416551"/>
              <a:ext cx="474663" cy="582613"/>
            </a:xfrm>
            <a:custGeom>
              <a:avLst/>
              <a:gdLst>
                <a:gd name="T0" fmla="*/ 0 w 318"/>
                <a:gd name="T1" fmla="*/ 0 h 194"/>
                <a:gd name="T2" fmla="*/ 2147483647 w 318"/>
                <a:gd name="T3" fmla="*/ 2147483647 h 194"/>
                <a:gd name="T4" fmla="*/ 0 60000 65536"/>
                <a:gd name="T5" fmla="*/ 0 60000 65536"/>
                <a:gd name="T6" fmla="*/ 0 w 318"/>
                <a:gd name="T7" fmla="*/ 0 h 194"/>
                <a:gd name="T8" fmla="*/ 318 w 318"/>
                <a:gd name="T9" fmla="*/ 194 h 194"/>
              </a:gdLst>
              <a:ahLst/>
              <a:cxnLst>
                <a:cxn ang="T4">
                  <a:pos x="T0" y="T1"/>
                </a:cxn>
                <a:cxn ang="T5">
                  <a:pos x="T2" y="T3"/>
                </a:cxn>
              </a:cxnLst>
              <a:rect l="T6" t="T7" r="T8" b="T9"/>
              <a:pathLst>
                <a:path w="318" h="194">
                  <a:moveTo>
                    <a:pt x="0" y="0"/>
                  </a:moveTo>
                  <a:lnTo>
                    <a:pt x="318" y="194"/>
                  </a:lnTo>
                </a:path>
              </a:pathLst>
            </a:custGeom>
            <a:noFill/>
            <a:ln w="127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p>
              <a:endParaRPr lang="zh-CN" altLang="en-US">
                <a:latin typeface="+mn-ea"/>
              </a:endParaRPr>
            </a:p>
          </p:txBody>
        </p:sp>
        <p:grpSp>
          <p:nvGrpSpPr>
            <p:cNvPr id="116774" name="Group 35"/>
            <p:cNvGrpSpPr/>
            <p:nvPr/>
          </p:nvGrpSpPr>
          <p:grpSpPr bwMode="auto">
            <a:xfrm>
              <a:off x="6199188" y="5195888"/>
              <a:ext cx="501650" cy="233362"/>
              <a:chOff x="3600" y="219"/>
              <a:chExt cx="360" cy="175"/>
            </a:xfrm>
          </p:grpSpPr>
          <p:sp>
            <p:nvSpPr>
              <p:cNvPr id="116925" name="Oval 36"/>
              <p:cNvSpPr>
                <a:spLocks noChangeArrowheads="1"/>
              </p:cNvSpPr>
              <p:nvPr/>
            </p:nvSpPr>
            <p:spPr bwMode="auto">
              <a:xfrm>
                <a:off x="3603" y="298"/>
                <a:ext cx="357" cy="96"/>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26" name="Line 37"/>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7" name="Line 38"/>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8" name="Rectangle 39"/>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a:solidFill>
                    <a:srgbClr val="000000"/>
                  </a:solidFill>
                  <a:latin typeface="+mn-ea"/>
                  <a:ea typeface="+mn-ea"/>
                </a:endParaRPr>
              </a:p>
            </p:txBody>
          </p:sp>
          <p:sp>
            <p:nvSpPr>
              <p:cNvPr id="116929" name="Oval 40"/>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nvGrpSpPr>
              <p:cNvPr id="116930" name="Group 41"/>
              <p:cNvGrpSpPr/>
              <p:nvPr/>
            </p:nvGrpSpPr>
            <p:grpSpPr bwMode="auto">
              <a:xfrm>
                <a:off x="3686" y="244"/>
                <a:ext cx="177" cy="66"/>
                <a:chOff x="2848" y="848"/>
                <a:chExt cx="140" cy="98"/>
              </a:xfrm>
            </p:grpSpPr>
            <p:sp>
              <p:nvSpPr>
                <p:cNvPr id="116935" name="Line 42"/>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36" name="Line 43"/>
                <p:cNvSpPr>
                  <a:spLocks noChangeShapeType="1"/>
                </p:cNvSpPr>
                <p:nvPr/>
              </p:nvSpPr>
              <p:spPr bwMode="auto">
                <a:xfrm>
                  <a:off x="2944" y="943"/>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37" name="Line 44"/>
                <p:cNvSpPr>
                  <a:spLocks noChangeShapeType="1"/>
                </p:cNvSpPr>
                <p:nvPr/>
              </p:nvSpPr>
              <p:spPr bwMode="auto">
                <a:xfrm>
                  <a:off x="2894" y="850"/>
                  <a:ext cx="52" cy="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nvGrpSpPr>
              <p:cNvPr id="116931" name="Group 45"/>
              <p:cNvGrpSpPr/>
              <p:nvPr/>
            </p:nvGrpSpPr>
            <p:grpSpPr bwMode="auto">
              <a:xfrm flipV="1">
                <a:off x="3686" y="243"/>
                <a:ext cx="177" cy="66"/>
                <a:chOff x="2848" y="848"/>
                <a:chExt cx="140" cy="98"/>
              </a:xfrm>
            </p:grpSpPr>
            <p:sp>
              <p:nvSpPr>
                <p:cNvPr id="116932" name="Line 46"/>
                <p:cNvSpPr>
                  <a:spLocks noChangeShapeType="1"/>
                </p:cNvSpPr>
                <p:nvPr/>
              </p:nvSpPr>
              <p:spPr bwMode="auto">
                <a:xfrm flipV="1">
                  <a:off x="2848" y="846"/>
                  <a:ext cx="50" cy="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33" name="Line 47"/>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34" name="Line 48"/>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grpSp>
          <p:nvGrpSpPr>
            <p:cNvPr id="116775" name="Group 63"/>
            <p:cNvGrpSpPr/>
            <p:nvPr/>
          </p:nvGrpSpPr>
          <p:grpSpPr bwMode="auto">
            <a:xfrm>
              <a:off x="6750050" y="5962651"/>
              <a:ext cx="501650" cy="233363"/>
              <a:chOff x="3600" y="219"/>
              <a:chExt cx="360" cy="175"/>
            </a:xfrm>
          </p:grpSpPr>
          <p:sp>
            <p:nvSpPr>
              <p:cNvPr id="116912" name="Oval 64"/>
              <p:cNvSpPr>
                <a:spLocks noChangeArrowheads="1"/>
              </p:cNvSpPr>
              <p:nvPr/>
            </p:nvSpPr>
            <p:spPr bwMode="auto">
              <a:xfrm>
                <a:off x="3603" y="298"/>
                <a:ext cx="357" cy="96"/>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13" name="Line 65"/>
              <p:cNvSpPr>
                <a:spLocks noChangeShapeType="1"/>
              </p:cNvSpPr>
              <p:nvPr/>
            </p:nvSpPr>
            <p:spPr bwMode="auto">
              <a:xfrm>
                <a:off x="3603"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14" name="Line 66"/>
              <p:cNvSpPr>
                <a:spLocks noChangeShapeType="1"/>
              </p:cNvSpPr>
              <p:nvPr/>
            </p:nvSpPr>
            <p:spPr bwMode="auto">
              <a:xfrm>
                <a:off x="3960" y="289"/>
                <a:ext cx="0" cy="60"/>
              </a:xfrm>
              <a:prstGeom prst="line">
                <a:avLst/>
              </a:prstGeom>
              <a:noFill/>
              <a:ln w="12700">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15" name="Rectangle 67"/>
              <p:cNvSpPr>
                <a:spLocks noChangeArrowheads="1"/>
              </p:cNvSpPr>
              <p:nvPr/>
            </p:nvSpPr>
            <p:spPr bwMode="auto">
              <a:xfrm>
                <a:off x="3603" y="289"/>
                <a:ext cx="352" cy="58"/>
              </a:xfrm>
              <a:prstGeom prst="rect">
                <a:avLst/>
              </a:prstGeom>
              <a:solidFill>
                <a:schemeClr va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endParaRPr lang="zh-CN" altLang="zh-CN">
                  <a:solidFill>
                    <a:srgbClr val="000000"/>
                  </a:solidFill>
                  <a:latin typeface="+mn-ea"/>
                  <a:ea typeface="+mn-ea"/>
                </a:endParaRPr>
              </a:p>
            </p:txBody>
          </p:sp>
          <p:sp>
            <p:nvSpPr>
              <p:cNvPr id="116916" name="Oval 68"/>
              <p:cNvSpPr>
                <a:spLocks noChangeArrowheads="1"/>
              </p:cNvSpPr>
              <p:nvPr/>
            </p:nvSpPr>
            <p:spPr bwMode="auto">
              <a:xfrm>
                <a:off x="3600" y="219"/>
                <a:ext cx="357" cy="113"/>
              </a:xfrm>
              <a:prstGeom prst="ellipse">
                <a:avLst/>
              </a:prstGeom>
              <a:solidFill>
                <a:schemeClr val="hlink"/>
              </a:solidFill>
              <a:ln w="12700">
                <a:solidFill>
                  <a:schemeClr val="tx1"/>
                </a:solidFill>
                <a:round/>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nvGrpSpPr>
              <p:cNvPr id="116917" name="Group 69"/>
              <p:cNvGrpSpPr/>
              <p:nvPr/>
            </p:nvGrpSpPr>
            <p:grpSpPr bwMode="auto">
              <a:xfrm>
                <a:off x="3686" y="244"/>
                <a:ext cx="177" cy="66"/>
                <a:chOff x="2848" y="848"/>
                <a:chExt cx="140" cy="98"/>
              </a:xfrm>
            </p:grpSpPr>
            <p:sp>
              <p:nvSpPr>
                <p:cNvPr id="116922" name="Line 70"/>
                <p:cNvSpPr>
                  <a:spLocks noChangeShapeType="1"/>
                </p:cNvSpPr>
                <p:nvPr/>
              </p:nvSpPr>
              <p:spPr bwMode="auto">
                <a:xfrm flipV="1">
                  <a:off x="2848" y="848"/>
                  <a:ext cx="50" cy="2"/>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3" name="Line 71"/>
                <p:cNvSpPr>
                  <a:spLocks noChangeShapeType="1"/>
                </p:cNvSpPr>
                <p:nvPr/>
              </p:nvSpPr>
              <p:spPr bwMode="auto">
                <a:xfrm>
                  <a:off x="2944" y="943"/>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4" name="Line 72"/>
                <p:cNvSpPr>
                  <a:spLocks noChangeShapeType="1"/>
                </p:cNvSpPr>
                <p:nvPr/>
              </p:nvSpPr>
              <p:spPr bwMode="auto">
                <a:xfrm>
                  <a:off x="2894" y="850"/>
                  <a:ext cx="52" cy="9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nvGrpSpPr>
              <p:cNvPr id="116918" name="Group 73"/>
              <p:cNvGrpSpPr/>
              <p:nvPr/>
            </p:nvGrpSpPr>
            <p:grpSpPr bwMode="auto">
              <a:xfrm flipV="1">
                <a:off x="3686" y="243"/>
                <a:ext cx="177" cy="66"/>
                <a:chOff x="2848" y="848"/>
                <a:chExt cx="140" cy="98"/>
              </a:xfrm>
            </p:grpSpPr>
            <p:sp>
              <p:nvSpPr>
                <p:cNvPr id="116919" name="Line 74"/>
                <p:cNvSpPr>
                  <a:spLocks noChangeShapeType="1"/>
                </p:cNvSpPr>
                <p:nvPr/>
              </p:nvSpPr>
              <p:spPr bwMode="auto">
                <a:xfrm flipV="1">
                  <a:off x="2848" y="846"/>
                  <a:ext cx="50" cy="4"/>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0" name="Line 75"/>
                <p:cNvSpPr>
                  <a:spLocks noChangeShapeType="1"/>
                </p:cNvSpPr>
                <p:nvPr/>
              </p:nvSpPr>
              <p:spPr bwMode="auto">
                <a:xfrm>
                  <a:off x="2944" y="946"/>
                  <a:ext cx="44" cy="0"/>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sp>
              <p:nvSpPr>
                <p:cNvPr id="116921" name="Line 76"/>
                <p:cNvSpPr>
                  <a:spLocks noChangeShapeType="1"/>
                </p:cNvSpPr>
                <p:nvPr/>
              </p:nvSpPr>
              <p:spPr bwMode="auto">
                <a:xfrm>
                  <a:off x="2894" y="849"/>
                  <a:ext cx="52" cy="97"/>
                </a:xfrm>
                <a:prstGeom prst="line">
                  <a:avLst/>
                </a:prstGeom>
                <a:noFill/>
                <a:ln w="28575">
                  <a:solidFill>
                    <a:schemeClr val="tx1"/>
                  </a:solidFill>
                  <a:round/>
                </a:ln>
                <a:extLst>
                  <a:ext uri="{909E8E84-426E-40DD-AFC4-6F175D3DCCD1}">
                    <a14:hiddenFill xmlns:a14="http://schemas.microsoft.com/office/drawing/2010/main">
                      <a:noFill/>
                    </a14:hiddenFill>
                  </a:ext>
                </a:extLst>
              </p:spPr>
              <p:txBody>
                <a:bodyPr wrap="none" anchor="ctr"/>
                <a:lstStyle/>
                <a:p>
                  <a:endParaRPr lang="zh-CN" altLang="en-US">
                    <a:latin typeface="+mn-ea"/>
                  </a:endParaRPr>
                </a:p>
              </p:txBody>
            </p:sp>
          </p:grpSp>
        </p:grpSp>
        <p:grpSp>
          <p:nvGrpSpPr>
            <p:cNvPr id="116777" name="Group 115"/>
            <p:cNvGrpSpPr/>
            <p:nvPr/>
          </p:nvGrpSpPr>
          <p:grpSpPr bwMode="auto">
            <a:xfrm>
              <a:off x="5022851" y="2647950"/>
              <a:ext cx="328613" cy="247650"/>
              <a:chOff x="8481778" y="1650237"/>
              <a:chExt cx="327460" cy="247650"/>
            </a:xfrm>
          </p:grpSpPr>
          <p:sp>
            <p:nvSpPr>
              <p:cNvPr id="116907"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908" name="Line 130"/>
              <p:cNvSpPr>
                <a:spLocks noChangeShapeType="1"/>
              </p:cNvSpPr>
              <p:nvPr/>
            </p:nvSpPr>
            <p:spPr bwMode="auto">
              <a:xfrm>
                <a:off x="8715682"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909" name="Line 131"/>
              <p:cNvSpPr>
                <a:spLocks noChangeShapeType="1"/>
              </p:cNvSpPr>
              <p:nvPr/>
            </p:nvSpPr>
            <p:spPr bwMode="auto">
              <a:xfrm>
                <a:off x="8483154" y="1740725"/>
                <a:ext cx="3260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910" name="Line 132"/>
              <p:cNvSpPr>
                <a:spLocks noChangeShapeType="1"/>
              </p:cNvSpPr>
              <p:nvPr/>
            </p:nvSpPr>
            <p:spPr bwMode="auto">
              <a:xfrm flipV="1">
                <a:off x="8481778" y="1691512"/>
                <a:ext cx="32746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911" name="Line 130"/>
              <p:cNvSpPr>
                <a:spLocks noChangeShapeType="1"/>
              </p:cNvSpPr>
              <p:nvPr/>
            </p:nvSpPr>
            <p:spPr bwMode="auto">
              <a:xfrm>
                <a:off x="8602857"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16778" name="Group 121"/>
            <p:cNvGrpSpPr/>
            <p:nvPr/>
          </p:nvGrpSpPr>
          <p:grpSpPr bwMode="auto">
            <a:xfrm>
              <a:off x="4224338" y="3592514"/>
              <a:ext cx="2005012" cy="1449387"/>
              <a:chOff x="1215873" y="2346199"/>
              <a:chExt cx="2004836" cy="1450803"/>
            </a:xfrm>
          </p:grpSpPr>
          <p:sp>
            <p:nvSpPr>
              <p:cNvPr id="116853" name="Rectangle 4"/>
              <p:cNvSpPr>
                <a:spLocks noChangeArrowheads="1"/>
              </p:cNvSpPr>
              <p:nvPr/>
            </p:nvSpPr>
            <p:spPr bwMode="auto">
              <a:xfrm>
                <a:off x="1230309" y="2346199"/>
                <a:ext cx="1990400" cy="1450803"/>
              </a:xfrm>
              <a:prstGeom prst="rect">
                <a:avLst/>
              </a:prstGeom>
              <a:solidFill>
                <a:schemeClr val="accent1"/>
              </a:solidFill>
              <a:ln w="19050">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24" name="Rectangle 123"/>
              <p:cNvSpPr/>
              <p:nvPr/>
            </p:nvSpPr>
            <p:spPr bwMode="auto">
              <a:xfrm>
                <a:off x="1933360" y="2662420"/>
                <a:ext cx="661929" cy="1061486"/>
              </a:xfrm>
              <a:prstGeom prst="rect">
                <a:avLst/>
              </a:prstGeom>
              <a:solidFill>
                <a:schemeClr val="accent6">
                  <a:lumMod val="20000"/>
                  <a:lumOff val="80000"/>
                </a:schemeClr>
              </a:solidFill>
              <a:ln w="9525" cap="flat" cmpd="sng" algn="ctr">
                <a:no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25" name="Rectangle 124"/>
              <p:cNvSpPr/>
              <p:nvPr/>
            </p:nvSpPr>
            <p:spPr bwMode="auto">
              <a:xfrm>
                <a:off x="1307940" y="2665598"/>
                <a:ext cx="622245" cy="1058308"/>
              </a:xfrm>
              <a:prstGeom prst="rect">
                <a:avLst/>
              </a:prstGeom>
              <a:solidFill>
                <a:schemeClr val="accent1">
                  <a:lumMod val="20000"/>
                  <a:lumOff val="80000"/>
                </a:schemeClr>
              </a:solidFill>
              <a:ln w="9525" cap="flat" cmpd="sng" algn="ctr">
                <a:no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56" name="Rectangle 125"/>
              <p:cNvSpPr>
                <a:spLocks noChangeArrowheads="1"/>
              </p:cNvSpPr>
              <p:nvPr/>
            </p:nvSpPr>
            <p:spPr bwMode="auto">
              <a:xfrm>
                <a:off x="1302231" y="2412920"/>
                <a:ext cx="1855396" cy="248443"/>
              </a:xfrm>
              <a:prstGeom prst="rect">
                <a:avLst/>
              </a:pr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57" name="Text Box 110"/>
              <p:cNvSpPr txBox="1">
                <a:spLocks noChangeArrowheads="1"/>
              </p:cNvSpPr>
              <p:nvPr/>
            </p:nvSpPr>
            <p:spPr bwMode="auto">
              <a:xfrm>
                <a:off x="1739665" y="2374246"/>
                <a:ext cx="902732" cy="3080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zh-CN" altLang="en-US" sz="1400" dirty="0">
                    <a:solidFill>
                      <a:srgbClr val="000000"/>
                    </a:solidFill>
                    <a:latin typeface="+mn-ea"/>
                    <a:ea typeface="+mn-ea"/>
                  </a:rPr>
                  <a:t>本地流表</a:t>
                </a:r>
                <a:endParaRPr lang="en-US" altLang="zh-CN" sz="1400" dirty="0">
                  <a:solidFill>
                    <a:srgbClr val="000000"/>
                  </a:solidFill>
                  <a:latin typeface="+mn-ea"/>
                  <a:ea typeface="+mn-ea"/>
                </a:endParaRPr>
              </a:p>
            </p:txBody>
          </p:sp>
          <p:sp>
            <p:nvSpPr>
              <p:cNvPr id="116858" name="Rectangle 127"/>
              <p:cNvSpPr>
                <a:spLocks noChangeArrowheads="1"/>
              </p:cNvSpPr>
              <p:nvPr/>
            </p:nvSpPr>
            <p:spPr bwMode="auto">
              <a:xfrm>
                <a:off x="2607523" y="2660713"/>
                <a:ext cx="542081" cy="1060704"/>
              </a:xfrm>
              <a:prstGeom prst="rect">
                <a:avLst/>
              </a:prstGeom>
              <a:solidFill>
                <a:srgbClr val="FFCCFF"/>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59" name="Text Box 111"/>
              <p:cNvSpPr txBox="1">
                <a:spLocks noChangeArrowheads="1"/>
              </p:cNvSpPr>
              <p:nvPr/>
            </p:nvSpPr>
            <p:spPr bwMode="auto">
              <a:xfrm>
                <a:off x="1215873" y="2656551"/>
                <a:ext cx="2004836" cy="2772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pPr algn="ctr"/>
                <a:r>
                  <a:rPr lang="en-US" altLang="zh-CN" sz="1200" dirty="0">
                    <a:solidFill>
                      <a:srgbClr val="000000"/>
                    </a:solidFill>
                    <a:latin typeface="+mn-lt"/>
                    <a:ea typeface="+mn-ea"/>
                  </a:rPr>
                  <a:t>headers  counters  actions</a:t>
                </a:r>
                <a:endParaRPr lang="en-US" altLang="zh-CN" sz="1200" dirty="0">
                  <a:solidFill>
                    <a:srgbClr val="000000"/>
                  </a:solidFill>
                  <a:latin typeface="+mn-lt"/>
                  <a:ea typeface="+mn-ea"/>
                </a:endParaRPr>
              </a:p>
            </p:txBody>
          </p:sp>
          <p:sp>
            <p:nvSpPr>
              <p:cNvPr id="116860" name="Line 116"/>
              <p:cNvSpPr>
                <a:spLocks noChangeShapeType="1"/>
              </p:cNvSpPr>
              <p:nvPr/>
            </p:nvSpPr>
            <p:spPr bwMode="auto">
              <a:xfrm>
                <a:off x="1297142" y="2927136"/>
                <a:ext cx="1860485" cy="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nvGrpSpPr>
              <p:cNvPr id="116861" name="Group 130"/>
              <p:cNvGrpSpPr/>
              <p:nvPr/>
            </p:nvGrpSpPr>
            <p:grpSpPr bwMode="auto">
              <a:xfrm>
                <a:off x="1302231" y="2965801"/>
                <a:ext cx="1840959" cy="207818"/>
                <a:chOff x="1302231" y="2991457"/>
                <a:chExt cx="1840959" cy="207818"/>
              </a:xfrm>
            </p:grpSpPr>
            <p:grpSp>
              <p:nvGrpSpPr>
                <p:cNvPr id="182" name="Group 181"/>
                <p:cNvGrpSpPr/>
                <p:nvPr/>
              </p:nvGrpSpPr>
              <p:grpSpPr>
                <a:xfrm>
                  <a:off x="1302231" y="2991457"/>
                  <a:ext cx="1840959" cy="207818"/>
                  <a:chOff x="360121" y="3045496"/>
                  <a:chExt cx="627425" cy="207818"/>
                </a:xfrm>
                <a:solidFill>
                  <a:schemeClr val="bg1"/>
                </a:solidFill>
              </p:grpSpPr>
              <p:sp>
                <p:nvSpPr>
                  <p:cNvPr id="195" name="Rectangle 194"/>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a:defRPr/>
                    </a:pPr>
                    <a:endParaRPr lang="en-US">
                      <a:solidFill>
                        <a:srgbClr val="A6A6A6"/>
                      </a:solidFill>
                      <a:latin typeface="+mn-ea"/>
                      <a:cs typeface="MS PGothic" charset="0"/>
                    </a:endParaRPr>
                  </a:p>
                </p:txBody>
              </p:sp>
              <p:cxnSp>
                <p:nvCxnSpPr>
                  <p:cNvPr id="196" name="Straight Connector 195"/>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97" name="Straight Connector 196"/>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98" name="Straight Connector 197"/>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99" name="Straight Connector 198"/>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200" name="Straight Connector 199"/>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201" name="Straight Connector 200"/>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202" name="Straight Connector 201"/>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203" name="Straight Connector 202"/>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cxnSp>
            </p:grpSp>
            <p:grpSp>
              <p:nvGrpSpPr>
                <p:cNvPr id="116895" name="Group 182"/>
                <p:cNvGrpSpPr/>
                <p:nvPr/>
              </p:nvGrpSpPr>
              <p:grpSpPr bwMode="auto">
                <a:xfrm>
                  <a:off x="1526796" y="3077273"/>
                  <a:ext cx="201593" cy="45719"/>
                  <a:chOff x="1501140" y="3070859"/>
                  <a:chExt cx="201593" cy="45719"/>
                </a:xfrm>
              </p:grpSpPr>
              <p:sp>
                <p:nvSpPr>
                  <p:cNvPr id="116904" name="Oval 19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905" name="Oval 19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906" name="Oval 19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96" name="Group 183"/>
                <p:cNvGrpSpPr/>
                <p:nvPr/>
              </p:nvGrpSpPr>
              <p:grpSpPr bwMode="auto">
                <a:xfrm>
                  <a:off x="2145472" y="3077473"/>
                  <a:ext cx="201593" cy="45719"/>
                  <a:chOff x="1501140" y="3070859"/>
                  <a:chExt cx="201593" cy="45719"/>
                </a:xfrm>
              </p:grpSpPr>
              <p:sp>
                <p:nvSpPr>
                  <p:cNvPr id="116901" name="Oval 188"/>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902" name="Oval 189"/>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903" name="Oval 190"/>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97" name="Group 184"/>
                <p:cNvGrpSpPr/>
                <p:nvPr/>
              </p:nvGrpSpPr>
              <p:grpSpPr bwMode="auto">
                <a:xfrm>
                  <a:off x="2744906" y="3077673"/>
                  <a:ext cx="201593" cy="45719"/>
                  <a:chOff x="1501140" y="3070859"/>
                  <a:chExt cx="201593" cy="45719"/>
                </a:xfrm>
              </p:grpSpPr>
              <p:sp>
                <p:nvSpPr>
                  <p:cNvPr id="116898" name="Oval 185"/>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99" name="Oval 186"/>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900" name="Oval 187"/>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grpSp>
            <p:nvGrpSpPr>
              <p:cNvPr id="116862" name="Group 131"/>
              <p:cNvGrpSpPr/>
              <p:nvPr/>
            </p:nvGrpSpPr>
            <p:grpSpPr bwMode="auto">
              <a:xfrm>
                <a:off x="1300350" y="3205689"/>
                <a:ext cx="1840959" cy="207818"/>
                <a:chOff x="1302231" y="2991457"/>
                <a:chExt cx="1840959" cy="207818"/>
              </a:xfrm>
            </p:grpSpPr>
            <p:grpSp>
              <p:nvGrpSpPr>
                <p:cNvPr id="160" name="Group 159"/>
                <p:cNvGrpSpPr/>
                <p:nvPr/>
              </p:nvGrpSpPr>
              <p:grpSpPr>
                <a:xfrm>
                  <a:off x="1302231" y="2991457"/>
                  <a:ext cx="1840959" cy="207818"/>
                  <a:chOff x="360121" y="3045496"/>
                  <a:chExt cx="627425" cy="207818"/>
                </a:xfrm>
                <a:solidFill>
                  <a:schemeClr val="bg1"/>
                </a:solidFill>
              </p:grpSpPr>
              <p:sp>
                <p:nvSpPr>
                  <p:cNvPr id="173" name="Rectangle 172"/>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a:defRPr/>
                    </a:pPr>
                    <a:endParaRPr lang="en-US">
                      <a:solidFill>
                        <a:srgbClr val="A6A6A6"/>
                      </a:solidFill>
                      <a:latin typeface="+mn-ea"/>
                      <a:cs typeface="MS PGothic" charset="0"/>
                    </a:endParaRPr>
                  </a:p>
                </p:txBody>
              </p:sp>
              <p:cxnSp>
                <p:nvCxnSpPr>
                  <p:cNvPr id="174" name="Straight Connector 173"/>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75" name="Straight Connector 174"/>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76" name="Straight Connector 175"/>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77" name="Straight Connector 176"/>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78" name="Straight Connector 177"/>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79" name="Straight Connector 178"/>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80" name="Straight Connector 179"/>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81" name="Straight Connector 180"/>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cxnSp>
            </p:grpSp>
            <p:grpSp>
              <p:nvGrpSpPr>
                <p:cNvPr id="116882" name="Group 160"/>
                <p:cNvGrpSpPr/>
                <p:nvPr/>
              </p:nvGrpSpPr>
              <p:grpSpPr bwMode="auto">
                <a:xfrm>
                  <a:off x="1526796" y="3077273"/>
                  <a:ext cx="201593" cy="45719"/>
                  <a:chOff x="1501140" y="3070859"/>
                  <a:chExt cx="201593" cy="45719"/>
                </a:xfrm>
              </p:grpSpPr>
              <p:sp>
                <p:nvSpPr>
                  <p:cNvPr id="116891" name="Oval 169"/>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92" name="Oval 170"/>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93" name="Oval 171"/>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83" name="Group 161"/>
                <p:cNvGrpSpPr/>
                <p:nvPr/>
              </p:nvGrpSpPr>
              <p:grpSpPr bwMode="auto">
                <a:xfrm>
                  <a:off x="2145472" y="3077473"/>
                  <a:ext cx="201593" cy="45719"/>
                  <a:chOff x="1501140" y="3070859"/>
                  <a:chExt cx="201593" cy="45719"/>
                </a:xfrm>
              </p:grpSpPr>
              <p:sp>
                <p:nvSpPr>
                  <p:cNvPr id="116888" name="Oval 166"/>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89" name="Oval 167"/>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90" name="Oval 168"/>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84" name="Group 162"/>
                <p:cNvGrpSpPr/>
                <p:nvPr/>
              </p:nvGrpSpPr>
              <p:grpSpPr bwMode="auto">
                <a:xfrm>
                  <a:off x="2744906" y="3077673"/>
                  <a:ext cx="201593" cy="45719"/>
                  <a:chOff x="1501140" y="3070859"/>
                  <a:chExt cx="201593" cy="45719"/>
                </a:xfrm>
              </p:grpSpPr>
              <p:sp>
                <p:nvSpPr>
                  <p:cNvPr id="116885" name="Oval 163"/>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86" name="Oval 164"/>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87" name="Oval 165"/>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grpSp>
            <p:nvGrpSpPr>
              <p:cNvPr id="116863" name="Group 132"/>
              <p:cNvGrpSpPr/>
              <p:nvPr/>
            </p:nvGrpSpPr>
            <p:grpSpPr bwMode="auto">
              <a:xfrm>
                <a:off x="1305438" y="3513599"/>
                <a:ext cx="1840959" cy="207818"/>
                <a:chOff x="1302231" y="2991457"/>
                <a:chExt cx="1840959" cy="207818"/>
              </a:xfrm>
            </p:grpSpPr>
            <p:grpSp>
              <p:nvGrpSpPr>
                <p:cNvPr id="138" name="Group 137"/>
                <p:cNvGrpSpPr/>
                <p:nvPr/>
              </p:nvGrpSpPr>
              <p:grpSpPr>
                <a:xfrm>
                  <a:off x="1302231" y="2991457"/>
                  <a:ext cx="1840959" cy="207818"/>
                  <a:chOff x="360121" y="3045496"/>
                  <a:chExt cx="627425" cy="207818"/>
                </a:xfrm>
                <a:solidFill>
                  <a:schemeClr val="bg1"/>
                </a:solidFill>
              </p:grpSpPr>
              <p:sp>
                <p:nvSpPr>
                  <p:cNvPr id="151" name="Rectangle 150"/>
                  <p:cNvSpPr/>
                  <p:nvPr/>
                </p:nvSpPr>
                <p:spPr bwMode="auto">
                  <a:xfrm>
                    <a:off x="360121" y="3045496"/>
                    <a:ext cx="627425" cy="207818"/>
                  </a:xfrm>
                  <a:prstGeom prst="rect">
                    <a:avLst/>
                  </a:prstGeom>
                  <a:grpFill/>
                  <a:ln w="9525" cap="flat" cmpd="sng" algn="ctr">
                    <a:solidFill>
                      <a:schemeClr val="tx1"/>
                    </a:solidFill>
                    <a:prstDash val="solid"/>
                    <a:round/>
                    <a:headEnd type="none" w="med" len="med"/>
                    <a:tailEnd type="none" w="med" len="med"/>
                  </a:ln>
                  <a:effectLst/>
                </p:spPr>
                <p:txBody>
                  <a:bodyPr wrap="none"/>
                  <a:lstStyle/>
                  <a:p>
                    <a:pPr>
                      <a:defRPr/>
                    </a:pPr>
                    <a:endParaRPr lang="en-US">
                      <a:solidFill>
                        <a:srgbClr val="A6A6A6"/>
                      </a:solidFill>
                      <a:latin typeface="+mn-ea"/>
                      <a:cs typeface="MS PGothic" charset="0"/>
                    </a:endParaRPr>
                  </a:p>
                </p:txBody>
              </p:sp>
              <p:cxnSp>
                <p:nvCxnSpPr>
                  <p:cNvPr id="152" name="Straight Connector 151"/>
                  <p:cNvCxnSpPr/>
                  <p:nvPr/>
                </p:nvCxnSpPr>
                <p:spPr bwMode="auto">
                  <a:xfrm>
                    <a:off x="544967"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3" name="Straight Connector 152"/>
                  <p:cNvCxnSpPr/>
                  <p:nvPr/>
                </p:nvCxnSpPr>
                <p:spPr bwMode="auto">
                  <a:xfrm>
                    <a:off x="382554"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4" name="Straight Connector 153"/>
                  <p:cNvCxnSpPr/>
                  <p:nvPr/>
                </p:nvCxnSpPr>
                <p:spPr bwMode="auto">
                  <a:xfrm>
                    <a:off x="407636"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5" name="Straight Connector 154"/>
                  <p:cNvCxnSpPr/>
                  <p:nvPr/>
                </p:nvCxnSpPr>
                <p:spPr bwMode="auto">
                  <a:xfrm>
                    <a:off x="599093" y="3046412"/>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6" name="Straight Connector 155"/>
                  <p:cNvCxnSpPr/>
                  <p:nvPr/>
                </p:nvCxnSpPr>
                <p:spPr bwMode="auto">
                  <a:xfrm>
                    <a:off x="77454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7" name="Straight Connector 156"/>
                  <p:cNvCxnSpPr/>
                  <p:nvPr/>
                </p:nvCxnSpPr>
                <p:spPr bwMode="auto">
                  <a:xfrm>
                    <a:off x="826481"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8" name="Straight Connector 157"/>
                  <p:cNvCxnSpPr/>
                  <p:nvPr/>
                </p:nvCxnSpPr>
                <p:spPr bwMode="auto">
                  <a:xfrm>
                    <a:off x="963675" y="3045496"/>
                    <a:ext cx="0" cy="205314"/>
                  </a:xfrm>
                  <a:prstGeom prst="line">
                    <a:avLst/>
                  </a:prstGeom>
                  <a:grpFill/>
                  <a:ln w="9525" cap="flat" cmpd="sng" algn="ctr">
                    <a:solidFill>
                      <a:schemeClr val="tx1"/>
                    </a:solidFill>
                    <a:prstDash val="solid"/>
                    <a:round/>
                    <a:headEnd type="none" w="med" len="med"/>
                    <a:tailEnd type="none" w="med" len="med"/>
                  </a:ln>
                  <a:effectLst/>
                </p:spPr>
              </p:cxnSp>
              <p:cxnSp>
                <p:nvCxnSpPr>
                  <p:cNvPr id="159" name="Straight Connector 158"/>
                  <p:cNvCxnSpPr/>
                  <p:nvPr/>
                </p:nvCxnSpPr>
                <p:spPr bwMode="auto">
                  <a:xfrm>
                    <a:off x="938600" y="3045496"/>
                    <a:ext cx="0" cy="205314"/>
                  </a:xfrm>
                  <a:prstGeom prst="line">
                    <a:avLst/>
                  </a:prstGeom>
                  <a:grpFill/>
                  <a:ln w="9525" cap="flat" cmpd="sng" algn="ctr">
                    <a:solidFill>
                      <a:schemeClr val="tx1"/>
                    </a:solidFill>
                    <a:prstDash val="solid"/>
                    <a:round/>
                    <a:headEnd type="none" w="med" len="med"/>
                    <a:tailEnd type="none" w="med" len="med"/>
                  </a:ln>
                  <a:effectLst/>
                </p:spPr>
              </p:cxnSp>
            </p:grpSp>
            <p:grpSp>
              <p:nvGrpSpPr>
                <p:cNvPr id="116869" name="Group 138"/>
                <p:cNvGrpSpPr/>
                <p:nvPr/>
              </p:nvGrpSpPr>
              <p:grpSpPr bwMode="auto">
                <a:xfrm>
                  <a:off x="1526796" y="3077273"/>
                  <a:ext cx="201593" cy="45719"/>
                  <a:chOff x="1501140" y="3070859"/>
                  <a:chExt cx="201593" cy="45719"/>
                </a:xfrm>
              </p:grpSpPr>
              <p:sp>
                <p:nvSpPr>
                  <p:cNvPr id="116878" name="Oval 147"/>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79" name="Oval 148"/>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80" name="Oval 149"/>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70" name="Group 139"/>
                <p:cNvGrpSpPr/>
                <p:nvPr/>
              </p:nvGrpSpPr>
              <p:grpSpPr bwMode="auto">
                <a:xfrm>
                  <a:off x="2145472" y="3077473"/>
                  <a:ext cx="201593" cy="45719"/>
                  <a:chOff x="1501140" y="3070859"/>
                  <a:chExt cx="201593" cy="45719"/>
                </a:xfrm>
              </p:grpSpPr>
              <p:sp>
                <p:nvSpPr>
                  <p:cNvPr id="116875" name="Oval 144"/>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76" name="Oval 145"/>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77" name="Oval 146"/>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nvGrpSpPr>
                <p:cNvPr id="116871" name="Group 140"/>
                <p:cNvGrpSpPr/>
                <p:nvPr/>
              </p:nvGrpSpPr>
              <p:grpSpPr bwMode="auto">
                <a:xfrm>
                  <a:off x="2744906" y="3077673"/>
                  <a:ext cx="201593" cy="45719"/>
                  <a:chOff x="1501140" y="3070859"/>
                  <a:chExt cx="201593" cy="45719"/>
                </a:xfrm>
              </p:grpSpPr>
              <p:sp>
                <p:nvSpPr>
                  <p:cNvPr id="116872" name="Oval 141"/>
                  <p:cNvSpPr>
                    <a:spLocks noChangeArrowheads="1"/>
                  </p:cNvSpPr>
                  <p:nvPr/>
                </p:nvSpPr>
                <p:spPr bwMode="auto">
                  <a:xfrm>
                    <a:off x="1501140"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73" name="Oval 142"/>
                  <p:cNvSpPr>
                    <a:spLocks noChangeArrowheads="1"/>
                  </p:cNvSpPr>
                  <p:nvPr/>
                </p:nvSpPr>
                <p:spPr bwMode="auto">
                  <a:xfrm>
                    <a:off x="1579077"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74" name="Oval 143"/>
                  <p:cNvSpPr>
                    <a:spLocks noChangeArrowheads="1"/>
                  </p:cNvSpPr>
                  <p:nvPr/>
                </p:nvSpPr>
                <p:spPr bwMode="auto">
                  <a:xfrm>
                    <a:off x="1657014" y="3070859"/>
                    <a:ext cx="45719" cy="45719"/>
                  </a:xfrm>
                  <a:prstGeom prst="ellipse">
                    <a:avLst/>
                  </a:pr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grpSp>
          </p:grpSp>
          <p:sp>
            <p:nvSpPr>
              <p:cNvPr id="116864" name="Line 113"/>
              <p:cNvSpPr>
                <a:spLocks noChangeShapeType="1"/>
              </p:cNvSpPr>
              <p:nvPr/>
            </p:nvSpPr>
            <p:spPr bwMode="auto">
              <a:xfrm>
                <a:off x="1924568" y="2656551"/>
                <a:ext cx="7938" cy="10668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65" name="Line 113"/>
              <p:cNvSpPr>
                <a:spLocks noChangeShapeType="1"/>
              </p:cNvSpPr>
              <p:nvPr/>
            </p:nvSpPr>
            <p:spPr bwMode="auto">
              <a:xfrm>
                <a:off x="2595717" y="2661363"/>
                <a:ext cx="7938" cy="1066800"/>
              </a:xfrm>
              <a:prstGeom prst="line">
                <a:avLst/>
              </a:prstGeom>
              <a:noFill/>
              <a:ln w="19050">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66" name="Line 117"/>
              <p:cNvSpPr>
                <a:spLocks noChangeShapeType="1"/>
              </p:cNvSpPr>
              <p:nvPr/>
            </p:nvSpPr>
            <p:spPr bwMode="auto">
              <a:xfrm flipV="1">
                <a:off x="1297142" y="2661362"/>
                <a:ext cx="1860485" cy="0"/>
              </a:xfrm>
              <a:prstGeom prst="line">
                <a:avLst/>
              </a:prstGeom>
              <a:noFill/>
              <a:ln w="1587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67" name="Rectangle 109"/>
              <p:cNvSpPr>
                <a:spLocks noChangeArrowheads="1"/>
              </p:cNvSpPr>
              <p:nvPr/>
            </p:nvSpPr>
            <p:spPr bwMode="auto">
              <a:xfrm>
                <a:off x="1297143" y="2412920"/>
                <a:ext cx="1860484" cy="1315243"/>
              </a:xfrm>
              <a:prstGeom prst="rect">
                <a:avLst/>
              </a:prstGeom>
              <a:noFill/>
              <a:ln w="1905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grpSp>
          <p:nvGrpSpPr>
            <p:cNvPr id="116779" name="Group 203"/>
            <p:cNvGrpSpPr/>
            <p:nvPr/>
          </p:nvGrpSpPr>
          <p:grpSpPr bwMode="auto">
            <a:xfrm>
              <a:off x="6916738" y="4759325"/>
              <a:ext cx="430212" cy="306388"/>
              <a:chOff x="355958" y="2437424"/>
              <a:chExt cx="1990400" cy="1450803"/>
            </a:xfrm>
          </p:grpSpPr>
          <p:sp>
            <p:nvSpPr>
              <p:cNvPr id="11684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206" name="Rectangle 205"/>
              <p:cNvSpPr/>
              <p:nvPr/>
            </p:nvSpPr>
            <p:spPr bwMode="auto">
              <a:xfrm>
                <a:off x="1061045" y="2753142"/>
                <a:ext cx="661019" cy="10599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207" name="Rectangle 206"/>
              <p:cNvSpPr/>
              <p:nvPr/>
            </p:nvSpPr>
            <p:spPr bwMode="auto">
              <a:xfrm>
                <a:off x="429405" y="2760662"/>
                <a:ext cx="624294" cy="105239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46" name="Rectangle 207"/>
              <p:cNvSpPr>
                <a:spLocks noChangeArrowheads="1"/>
              </p:cNvSpPr>
              <p:nvPr/>
            </p:nvSpPr>
            <p:spPr bwMode="auto">
              <a:xfrm>
                <a:off x="427880" y="2504145"/>
                <a:ext cx="1855396" cy="248443"/>
              </a:xfrm>
              <a:prstGeom prst="rect">
                <a:avLst/>
              </a:prstGeom>
              <a:solidFill>
                <a:schemeClr val="bg1"/>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47" name="Rectangle 208"/>
              <p:cNvSpPr>
                <a:spLocks noChangeArrowheads="1"/>
              </p:cNvSpPr>
              <p:nvPr/>
            </p:nvSpPr>
            <p:spPr bwMode="auto">
              <a:xfrm>
                <a:off x="1733172" y="2751938"/>
                <a:ext cx="542081" cy="1060704"/>
              </a:xfrm>
              <a:prstGeom prst="rect">
                <a:avLst/>
              </a:prstGeom>
              <a:solidFill>
                <a:srgbClr val="FFCCFF"/>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48" name="Line 116"/>
              <p:cNvSpPr>
                <a:spLocks noChangeShapeType="1"/>
              </p:cNvSpPr>
              <p:nvPr/>
            </p:nvSpPr>
            <p:spPr bwMode="auto">
              <a:xfrm>
                <a:off x="422791" y="3018361"/>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49" name="Line 113"/>
              <p:cNvSpPr>
                <a:spLocks noChangeShapeType="1"/>
              </p:cNvSpPr>
              <p:nvPr/>
            </p:nvSpPr>
            <p:spPr bwMode="auto">
              <a:xfrm>
                <a:off x="1050217" y="2747776"/>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50" name="Line 113"/>
              <p:cNvSpPr>
                <a:spLocks noChangeShapeType="1"/>
              </p:cNvSpPr>
              <p:nvPr/>
            </p:nvSpPr>
            <p:spPr bwMode="auto">
              <a:xfrm>
                <a:off x="1721366" y="2752588"/>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51" name="Line 117"/>
              <p:cNvSpPr>
                <a:spLocks noChangeShapeType="1"/>
              </p:cNvSpPr>
              <p:nvPr/>
            </p:nvSpPr>
            <p:spPr bwMode="auto">
              <a:xfrm flipV="1">
                <a:off x="422791" y="2752587"/>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52" name="Rectangle 109"/>
              <p:cNvSpPr>
                <a:spLocks noChangeArrowheads="1"/>
              </p:cNvSpPr>
              <p:nvPr/>
            </p:nvSpPr>
            <p:spPr bwMode="auto">
              <a:xfrm>
                <a:off x="422792" y="2504145"/>
                <a:ext cx="1860484" cy="131524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grpSp>
          <p:nvGrpSpPr>
            <p:cNvPr id="116780" name="Group 214"/>
            <p:cNvGrpSpPr/>
            <p:nvPr/>
          </p:nvGrpSpPr>
          <p:grpSpPr bwMode="auto">
            <a:xfrm>
              <a:off x="7577138" y="5583239"/>
              <a:ext cx="430212" cy="376237"/>
              <a:chOff x="355958" y="2437424"/>
              <a:chExt cx="1990400" cy="1450803"/>
            </a:xfrm>
          </p:grpSpPr>
          <p:sp>
            <p:nvSpPr>
              <p:cNvPr id="11683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217" name="Rectangle 216"/>
              <p:cNvSpPr/>
              <p:nvPr/>
            </p:nvSpPr>
            <p:spPr bwMode="auto">
              <a:xfrm>
                <a:off x="1061045" y="2755744"/>
                <a:ext cx="661019" cy="105902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218" name="Rectangle 217"/>
              <p:cNvSpPr/>
              <p:nvPr/>
            </p:nvSpPr>
            <p:spPr bwMode="auto">
              <a:xfrm>
                <a:off x="429405" y="2755744"/>
                <a:ext cx="624294" cy="1059024"/>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36" name="Rectangle 218"/>
              <p:cNvSpPr>
                <a:spLocks noChangeArrowheads="1"/>
              </p:cNvSpPr>
              <p:nvPr/>
            </p:nvSpPr>
            <p:spPr bwMode="auto">
              <a:xfrm>
                <a:off x="427880" y="2504145"/>
                <a:ext cx="1855396" cy="248443"/>
              </a:xfrm>
              <a:prstGeom prst="rect">
                <a:avLst/>
              </a:prstGeom>
              <a:solidFill>
                <a:schemeClr val="bg1"/>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37" name="Rectangle 219"/>
              <p:cNvSpPr>
                <a:spLocks noChangeArrowheads="1"/>
              </p:cNvSpPr>
              <p:nvPr/>
            </p:nvSpPr>
            <p:spPr bwMode="auto">
              <a:xfrm>
                <a:off x="1733172" y="2751938"/>
                <a:ext cx="542081" cy="1060704"/>
              </a:xfrm>
              <a:prstGeom prst="rect">
                <a:avLst/>
              </a:prstGeom>
              <a:solidFill>
                <a:srgbClr val="FFCCFF"/>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38" name="Line 116"/>
              <p:cNvSpPr>
                <a:spLocks noChangeShapeType="1"/>
              </p:cNvSpPr>
              <p:nvPr/>
            </p:nvSpPr>
            <p:spPr bwMode="auto">
              <a:xfrm>
                <a:off x="422791" y="3018361"/>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39" name="Line 113"/>
              <p:cNvSpPr>
                <a:spLocks noChangeShapeType="1"/>
              </p:cNvSpPr>
              <p:nvPr/>
            </p:nvSpPr>
            <p:spPr bwMode="auto">
              <a:xfrm>
                <a:off x="1050217" y="2747776"/>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40" name="Line 113"/>
              <p:cNvSpPr>
                <a:spLocks noChangeShapeType="1"/>
              </p:cNvSpPr>
              <p:nvPr/>
            </p:nvSpPr>
            <p:spPr bwMode="auto">
              <a:xfrm>
                <a:off x="1721366" y="2752588"/>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41" name="Line 117"/>
              <p:cNvSpPr>
                <a:spLocks noChangeShapeType="1"/>
              </p:cNvSpPr>
              <p:nvPr/>
            </p:nvSpPr>
            <p:spPr bwMode="auto">
              <a:xfrm flipV="1">
                <a:off x="422791" y="2752587"/>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42" name="Rectangle 109"/>
              <p:cNvSpPr>
                <a:spLocks noChangeArrowheads="1"/>
              </p:cNvSpPr>
              <p:nvPr/>
            </p:nvSpPr>
            <p:spPr bwMode="auto">
              <a:xfrm>
                <a:off x="422792" y="2504145"/>
                <a:ext cx="1860484" cy="131524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grpSp>
          <p:nvGrpSpPr>
            <p:cNvPr id="116781" name="Group 225"/>
            <p:cNvGrpSpPr/>
            <p:nvPr/>
          </p:nvGrpSpPr>
          <p:grpSpPr bwMode="auto">
            <a:xfrm>
              <a:off x="8007350" y="6132513"/>
              <a:ext cx="431800" cy="374650"/>
              <a:chOff x="355958" y="2437424"/>
              <a:chExt cx="1990400" cy="1450803"/>
            </a:xfrm>
          </p:grpSpPr>
          <p:sp>
            <p:nvSpPr>
              <p:cNvPr id="11682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228" name="Rectangle 227"/>
              <p:cNvSpPr/>
              <p:nvPr/>
            </p:nvSpPr>
            <p:spPr bwMode="auto">
              <a:xfrm>
                <a:off x="1058452" y="2750943"/>
                <a:ext cx="665908" cy="1063514"/>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229" name="Rectangle 228"/>
              <p:cNvSpPr/>
              <p:nvPr/>
            </p:nvSpPr>
            <p:spPr bwMode="auto">
              <a:xfrm>
                <a:off x="436454" y="2757092"/>
                <a:ext cx="621998" cy="1057365"/>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26" name="Rectangle 229"/>
              <p:cNvSpPr>
                <a:spLocks noChangeArrowheads="1"/>
              </p:cNvSpPr>
              <p:nvPr/>
            </p:nvSpPr>
            <p:spPr bwMode="auto">
              <a:xfrm>
                <a:off x="427880" y="2504145"/>
                <a:ext cx="1855396" cy="248443"/>
              </a:xfrm>
              <a:prstGeom prst="rect">
                <a:avLst/>
              </a:prstGeom>
              <a:solidFill>
                <a:schemeClr val="bg1"/>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27" name="Rectangle 230"/>
              <p:cNvSpPr>
                <a:spLocks noChangeArrowheads="1"/>
              </p:cNvSpPr>
              <p:nvPr/>
            </p:nvSpPr>
            <p:spPr bwMode="auto">
              <a:xfrm>
                <a:off x="1733172" y="2751938"/>
                <a:ext cx="542081" cy="1060704"/>
              </a:xfrm>
              <a:prstGeom prst="rect">
                <a:avLst/>
              </a:prstGeom>
              <a:solidFill>
                <a:srgbClr val="FFCCFF"/>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28" name="Line 116"/>
              <p:cNvSpPr>
                <a:spLocks noChangeShapeType="1"/>
              </p:cNvSpPr>
              <p:nvPr/>
            </p:nvSpPr>
            <p:spPr bwMode="auto">
              <a:xfrm>
                <a:off x="422791" y="3018361"/>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29" name="Line 113"/>
              <p:cNvSpPr>
                <a:spLocks noChangeShapeType="1"/>
              </p:cNvSpPr>
              <p:nvPr/>
            </p:nvSpPr>
            <p:spPr bwMode="auto">
              <a:xfrm>
                <a:off x="1050217" y="2747776"/>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30" name="Line 113"/>
              <p:cNvSpPr>
                <a:spLocks noChangeShapeType="1"/>
              </p:cNvSpPr>
              <p:nvPr/>
            </p:nvSpPr>
            <p:spPr bwMode="auto">
              <a:xfrm>
                <a:off x="1721366" y="2752588"/>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31" name="Line 117"/>
              <p:cNvSpPr>
                <a:spLocks noChangeShapeType="1"/>
              </p:cNvSpPr>
              <p:nvPr/>
            </p:nvSpPr>
            <p:spPr bwMode="auto">
              <a:xfrm flipV="1">
                <a:off x="422791" y="2752587"/>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32" name="Rectangle 109"/>
              <p:cNvSpPr>
                <a:spLocks noChangeArrowheads="1"/>
              </p:cNvSpPr>
              <p:nvPr/>
            </p:nvSpPr>
            <p:spPr bwMode="auto">
              <a:xfrm>
                <a:off x="422792" y="2504145"/>
                <a:ext cx="1860484" cy="131524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grpSp>
          <p:nvGrpSpPr>
            <p:cNvPr id="116782" name="Group 236"/>
            <p:cNvGrpSpPr/>
            <p:nvPr/>
          </p:nvGrpSpPr>
          <p:grpSpPr bwMode="auto">
            <a:xfrm>
              <a:off x="6359525" y="4545014"/>
              <a:ext cx="431800" cy="306387"/>
              <a:chOff x="355958" y="2437424"/>
              <a:chExt cx="1990400" cy="1450803"/>
            </a:xfrm>
          </p:grpSpPr>
          <p:sp>
            <p:nvSpPr>
              <p:cNvPr id="116813" name="Rectangle 4"/>
              <p:cNvSpPr>
                <a:spLocks noChangeArrowheads="1"/>
              </p:cNvSpPr>
              <p:nvPr/>
            </p:nvSpPr>
            <p:spPr bwMode="auto">
              <a:xfrm>
                <a:off x="355958" y="2437424"/>
                <a:ext cx="1990400" cy="1450803"/>
              </a:xfrm>
              <a:prstGeom prst="rect">
                <a:avLst/>
              </a:prstGeom>
              <a:solidFill>
                <a:schemeClr val="accent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239" name="Rectangle 238"/>
              <p:cNvSpPr/>
              <p:nvPr/>
            </p:nvSpPr>
            <p:spPr bwMode="auto">
              <a:xfrm>
                <a:off x="1058452" y="2753143"/>
                <a:ext cx="665908" cy="1059912"/>
              </a:xfrm>
              <a:prstGeom prst="rect">
                <a:avLst/>
              </a:prstGeom>
              <a:solidFill>
                <a:schemeClr val="accent6">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240" name="Rectangle 239"/>
              <p:cNvSpPr/>
              <p:nvPr/>
            </p:nvSpPr>
            <p:spPr bwMode="auto">
              <a:xfrm>
                <a:off x="436454" y="2760658"/>
                <a:ext cx="621998" cy="1052398"/>
              </a:xfrm>
              <a:prstGeom prst="rect">
                <a:avLst/>
              </a:prstGeom>
              <a:solidFill>
                <a:schemeClr val="accent1">
                  <a:lumMod val="20000"/>
                  <a:lumOff val="80000"/>
                </a:schemeClr>
              </a:solidFill>
              <a:ln w="9525" cap="flat" cmpd="sng" algn="ctr">
                <a:solidFill>
                  <a:schemeClr val="tx1"/>
                </a:solidFill>
                <a:prstDash val="solid"/>
                <a:round/>
                <a:headEnd type="none" w="med" len="med"/>
                <a:tailEnd type="none" w="med" len="med"/>
              </a:ln>
              <a:effectLst/>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16" name="Rectangle 240"/>
              <p:cNvSpPr>
                <a:spLocks noChangeArrowheads="1"/>
              </p:cNvSpPr>
              <p:nvPr/>
            </p:nvSpPr>
            <p:spPr bwMode="auto">
              <a:xfrm>
                <a:off x="427880" y="2504145"/>
                <a:ext cx="1855396" cy="248443"/>
              </a:xfrm>
              <a:prstGeom prst="rect">
                <a:avLst/>
              </a:prstGeom>
              <a:solidFill>
                <a:schemeClr val="bg1"/>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17" name="Rectangle 241"/>
              <p:cNvSpPr>
                <a:spLocks noChangeArrowheads="1"/>
              </p:cNvSpPr>
              <p:nvPr/>
            </p:nvSpPr>
            <p:spPr bwMode="auto">
              <a:xfrm>
                <a:off x="1733172" y="2751938"/>
                <a:ext cx="542081" cy="1060704"/>
              </a:xfrm>
              <a:prstGeom prst="rect">
                <a:avLst/>
              </a:prstGeom>
              <a:solidFill>
                <a:srgbClr val="FFCCFF"/>
              </a:solidFill>
              <a:ln w="9525">
                <a:solidFill>
                  <a:schemeClr val="tx1"/>
                </a:solidFill>
                <a:round/>
              </a:ln>
            </p:spPr>
            <p:txBody>
              <a:bodyPr wrap="none"/>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latin typeface="+mn-ea"/>
                  <a:ea typeface="+mn-ea"/>
                </a:endParaRPr>
              </a:p>
            </p:txBody>
          </p:sp>
          <p:sp>
            <p:nvSpPr>
              <p:cNvPr id="116818" name="Line 116"/>
              <p:cNvSpPr>
                <a:spLocks noChangeShapeType="1"/>
              </p:cNvSpPr>
              <p:nvPr/>
            </p:nvSpPr>
            <p:spPr bwMode="auto">
              <a:xfrm>
                <a:off x="422791" y="3018361"/>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19" name="Line 113"/>
              <p:cNvSpPr>
                <a:spLocks noChangeShapeType="1"/>
              </p:cNvSpPr>
              <p:nvPr/>
            </p:nvSpPr>
            <p:spPr bwMode="auto">
              <a:xfrm>
                <a:off x="1050217" y="2747776"/>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20" name="Line 113"/>
              <p:cNvSpPr>
                <a:spLocks noChangeShapeType="1"/>
              </p:cNvSpPr>
              <p:nvPr/>
            </p:nvSpPr>
            <p:spPr bwMode="auto">
              <a:xfrm>
                <a:off x="1721366" y="2752588"/>
                <a:ext cx="7938" cy="106680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21" name="Line 117"/>
              <p:cNvSpPr>
                <a:spLocks noChangeShapeType="1"/>
              </p:cNvSpPr>
              <p:nvPr/>
            </p:nvSpPr>
            <p:spPr bwMode="auto">
              <a:xfrm flipV="1">
                <a:off x="422791" y="2752587"/>
                <a:ext cx="1860485"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22" name="Rectangle 109"/>
              <p:cNvSpPr>
                <a:spLocks noChangeArrowheads="1"/>
              </p:cNvSpPr>
              <p:nvPr/>
            </p:nvSpPr>
            <p:spPr bwMode="auto">
              <a:xfrm>
                <a:off x="422792" y="2504145"/>
                <a:ext cx="1860484" cy="1315243"/>
              </a:xfrm>
              <a:prstGeom prst="rect">
                <a:avLst/>
              </a:prstGeom>
              <a:noFill/>
              <a:ln w="9525">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grpSp>
        <p:cxnSp>
          <p:nvCxnSpPr>
            <p:cNvPr id="248" name="Straight Arrow Connector 247"/>
            <p:cNvCxnSpPr>
              <a:cxnSpLocks noChangeShapeType="1"/>
              <a:stCxn id="116793" idx="2"/>
            </p:cNvCxnSpPr>
            <p:nvPr/>
          </p:nvCxnSpPr>
          <p:spPr bwMode="auto">
            <a:xfrm>
              <a:off x="6575425" y="2895601"/>
              <a:ext cx="1588" cy="1895475"/>
            </a:xfrm>
            <a:prstGeom prst="straightConnector1">
              <a:avLst/>
            </a:prstGeom>
            <a:noFill/>
            <a:ln w="9525">
              <a:solidFill>
                <a:srgbClr val="009973"/>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49" name="Straight Arrow Connector 248"/>
            <p:cNvCxnSpPr>
              <a:cxnSpLocks noChangeShapeType="1"/>
            </p:cNvCxnSpPr>
            <p:nvPr/>
          </p:nvCxnSpPr>
          <p:spPr bwMode="auto">
            <a:xfrm>
              <a:off x="7088188" y="2903538"/>
              <a:ext cx="44450" cy="2119312"/>
            </a:xfrm>
            <a:prstGeom prst="straightConnector1">
              <a:avLst/>
            </a:prstGeom>
            <a:noFill/>
            <a:ln w="9525">
              <a:solidFill>
                <a:srgbClr val="009973"/>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0" name="Straight Arrow Connector 249"/>
            <p:cNvCxnSpPr>
              <a:cxnSpLocks noChangeShapeType="1"/>
            </p:cNvCxnSpPr>
            <p:nvPr/>
          </p:nvCxnSpPr>
          <p:spPr bwMode="auto">
            <a:xfrm>
              <a:off x="7720013" y="2895601"/>
              <a:ext cx="63500" cy="2944813"/>
            </a:xfrm>
            <a:prstGeom prst="straightConnector1">
              <a:avLst/>
            </a:prstGeom>
            <a:noFill/>
            <a:ln w="9525">
              <a:solidFill>
                <a:srgbClr val="009973"/>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1" name="Straight Arrow Connector 250"/>
            <p:cNvCxnSpPr>
              <a:cxnSpLocks noChangeShapeType="1"/>
              <a:stCxn id="116808" idx="2"/>
            </p:cNvCxnSpPr>
            <p:nvPr/>
          </p:nvCxnSpPr>
          <p:spPr bwMode="auto">
            <a:xfrm>
              <a:off x="8193089" y="2895600"/>
              <a:ext cx="22225" cy="3492500"/>
            </a:xfrm>
            <a:prstGeom prst="straightConnector1">
              <a:avLst/>
            </a:prstGeom>
            <a:noFill/>
            <a:ln w="9525">
              <a:solidFill>
                <a:srgbClr val="009973"/>
              </a:solidFill>
              <a:round/>
              <a:tailEnd type="triangl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grpSp>
          <p:nvGrpSpPr>
            <p:cNvPr id="116787" name="Group 251"/>
            <p:cNvGrpSpPr/>
            <p:nvPr/>
          </p:nvGrpSpPr>
          <p:grpSpPr bwMode="auto">
            <a:xfrm>
              <a:off x="8029576" y="2647950"/>
              <a:ext cx="327025" cy="247650"/>
              <a:chOff x="8481778" y="1650237"/>
              <a:chExt cx="327460" cy="247650"/>
            </a:xfrm>
          </p:grpSpPr>
          <p:sp>
            <p:nvSpPr>
              <p:cNvPr id="11680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809" name="Line 130"/>
              <p:cNvSpPr>
                <a:spLocks noChangeShapeType="1"/>
              </p:cNvSpPr>
              <p:nvPr/>
            </p:nvSpPr>
            <p:spPr bwMode="auto">
              <a:xfrm>
                <a:off x="8715682"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10" name="Line 131"/>
              <p:cNvSpPr>
                <a:spLocks noChangeShapeType="1"/>
              </p:cNvSpPr>
              <p:nvPr/>
            </p:nvSpPr>
            <p:spPr bwMode="auto">
              <a:xfrm>
                <a:off x="8483154" y="1740725"/>
                <a:ext cx="3260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11" name="Line 132"/>
              <p:cNvSpPr>
                <a:spLocks noChangeShapeType="1"/>
              </p:cNvSpPr>
              <p:nvPr/>
            </p:nvSpPr>
            <p:spPr bwMode="auto">
              <a:xfrm flipV="1">
                <a:off x="8481778" y="1691512"/>
                <a:ext cx="32746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12" name="Line 130"/>
              <p:cNvSpPr>
                <a:spLocks noChangeShapeType="1"/>
              </p:cNvSpPr>
              <p:nvPr/>
            </p:nvSpPr>
            <p:spPr bwMode="auto">
              <a:xfrm>
                <a:off x="8602857"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16788" name="Group 257"/>
            <p:cNvGrpSpPr/>
            <p:nvPr/>
          </p:nvGrpSpPr>
          <p:grpSpPr bwMode="auto">
            <a:xfrm>
              <a:off x="7539039" y="2647950"/>
              <a:ext cx="327025" cy="247650"/>
              <a:chOff x="8481778" y="1650237"/>
              <a:chExt cx="327460" cy="247650"/>
            </a:xfrm>
          </p:grpSpPr>
          <p:sp>
            <p:nvSpPr>
              <p:cNvPr id="11680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804" name="Line 130"/>
              <p:cNvSpPr>
                <a:spLocks noChangeShapeType="1"/>
              </p:cNvSpPr>
              <p:nvPr/>
            </p:nvSpPr>
            <p:spPr bwMode="auto">
              <a:xfrm>
                <a:off x="8715682"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5" name="Line 131"/>
              <p:cNvSpPr>
                <a:spLocks noChangeShapeType="1"/>
              </p:cNvSpPr>
              <p:nvPr/>
            </p:nvSpPr>
            <p:spPr bwMode="auto">
              <a:xfrm>
                <a:off x="8483154" y="1740725"/>
                <a:ext cx="3260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6" name="Line 132"/>
              <p:cNvSpPr>
                <a:spLocks noChangeShapeType="1"/>
              </p:cNvSpPr>
              <p:nvPr/>
            </p:nvSpPr>
            <p:spPr bwMode="auto">
              <a:xfrm flipV="1">
                <a:off x="8481778" y="1691512"/>
                <a:ext cx="32746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7" name="Line 130"/>
              <p:cNvSpPr>
                <a:spLocks noChangeShapeType="1"/>
              </p:cNvSpPr>
              <p:nvPr/>
            </p:nvSpPr>
            <p:spPr bwMode="auto">
              <a:xfrm>
                <a:off x="8602857"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16789" name="Group 263"/>
            <p:cNvGrpSpPr/>
            <p:nvPr/>
          </p:nvGrpSpPr>
          <p:grpSpPr bwMode="auto">
            <a:xfrm>
              <a:off x="6910389" y="2647950"/>
              <a:ext cx="327025" cy="247650"/>
              <a:chOff x="8481778" y="1650237"/>
              <a:chExt cx="327460" cy="247650"/>
            </a:xfrm>
          </p:grpSpPr>
          <p:sp>
            <p:nvSpPr>
              <p:cNvPr id="116798"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99" name="Line 130"/>
              <p:cNvSpPr>
                <a:spLocks noChangeShapeType="1"/>
              </p:cNvSpPr>
              <p:nvPr/>
            </p:nvSpPr>
            <p:spPr bwMode="auto">
              <a:xfrm>
                <a:off x="8715682"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0" name="Line 131"/>
              <p:cNvSpPr>
                <a:spLocks noChangeShapeType="1"/>
              </p:cNvSpPr>
              <p:nvPr/>
            </p:nvSpPr>
            <p:spPr bwMode="auto">
              <a:xfrm>
                <a:off x="8483154" y="1740725"/>
                <a:ext cx="3260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1" name="Line 132"/>
              <p:cNvSpPr>
                <a:spLocks noChangeShapeType="1"/>
              </p:cNvSpPr>
              <p:nvPr/>
            </p:nvSpPr>
            <p:spPr bwMode="auto">
              <a:xfrm flipV="1">
                <a:off x="8481778" y="1691512"/>
                <a:ext cx="32746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802" name="Line 130"/>
              <p:cNvSpPr>
                <a:spLocks noChangeShapeType="1"/>
              </p:cNvSpPr>
              <p:nvPr/>
            </p:nvSpPr>
            <p:spPr bwMode="auto">
              <a:xfrm>
                <a:off x="8602857"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nvGrpSpPr>
            <p:cNvPr id="116790" name="Group 269"/>
            <p:cNvGrpSpPr/>
            <p:nvPr/>
          </p:nvGrpSpPr>
          <p:grpSpPr bwMode="auto">
            <a:xfrm>
              <a:off x="6410326" y="2647950"/>
              <a:ext cx="328613" cy="247650"/>
              <a:chOff x="8481778" y="1650237"/>
              <a:chExt cx="327460" cy="247650"/>
            </a:xfrm>
          </p:grpSpPr>
          <p:sp>
            <p:nvSpPr>
              <p:cNvPr id="116793" name="Rectangle 129"/>
              <p:cNvSpPr>
                <a:spLocks noChangeArrowheads="1"/>
              </p:cNvSpPr>
              <p:nvPr/>
            </p:nvSpPr>
            <p:spPr bwMode="auto">
              <a:xfrm>
                <a:off x="8483154" y="1650237"/>
                <a:ext cx="326082" cy="247650"/>
              </a:xfrm>
              <a:prstGeom prst="rect">
                <a:avLst/>
              </a:prstGeom>
              <a:solidFill>
                <a:schemeClr val="bg1"/>
              </a:solidFill>
              <a:ln w="9525">
                <a:solidFill>
                  <a:schemeClr val="tx1"/>
                </a:solidFill>
                <a:miter lim="800000"/>
              </a:ln>
            </p:spPr>
            <p:txBody>
              <a:bodyPr wrap="none" anchor="ctr"/>
              <a:lstStyle>
                <a:lvl1pPr>
                  <a:defRPr sz="2400">
                    <a:solidFill>
                      <a:schemeClr val="tx1"/>
                    </a:solidFill>
                    <a:latin typeface="Arial" panose="020B0604020202090204" pitchFamily="34" charset="0"/>
                    <a:ea typeface="MS PGothic" panose="020B0600070205080204" pitchFamily="34" charset="-128"/>
                  </a:defRPr>
                </a:lvl1pPr>
                <a:lvl2pPr marL="742950" indent="-285750">
                  <a:defRPr sz="2400">
                    <a:solidFill>
                      <a:schemeClr val="tx1"/>
                    </a:solidFill>
                    <a:latin typeface="Arial" panose="020B0604020202090204" pitchFamily="34" charset="0"/>
                    <a:ea typeface="MS PGothic" panose="020B0600070205080204" pitchFamily="34" charset="-128"/>
                  </a:defRPr>
                </a:lvl2pPr>
                <a:lvl3pPr marL="1143000" indent="-228600">
                  <a:defRPr sz="2400">
                    <a:solidFill>
                      <a:schemeClr val="tx1"/>
                    </a:solidFill>
                    <a:latin typeface="Arial" panose="020B0604020202090204" pitchFamily="34" charset="0"/>
                    <a:ea typeface="MS PGothic" panose="020B0600070205080204" pitchFamily="34" charset="-128"/>
                  </a:defRPr>
                </a:lvl3pPr>
                <a:lvl4pPr marL="1600200" indent="-228600">
                  <a:defRPr sz="2400">
                    <a:solidFill>
                      <a:schemeClr val="tx1"/>
                    </a:solidFill>
                    <a:latin typeface="Arial" panose="020B0604020202090204" pitchFamily="34" charset="0"/>
                    <a:ea typeface="MS PGothic" panose="020B0600070205080204" pitchFamily="34" charset="-128"/>
                  </a:defRPr>
                </a:lvl4pPr>
                <a:lvl5pPr marL="2057400" indent="-228600">
                  <a:defRPr sz="2400">
                    <a:solidFill>
                      <a:schemeClr val="tx1"/>
                    </a:solidFill>
                    <a:latin typeface="Arial" panose="020B0604020202090204" pitchFamily="34"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Arial" panose="020B0604020202090204" pitchFamily="34" charset="0"/>
                    <a:ea typeface="MS PGothic" panose="020B0600070205080204" pitchFamily="34" charset="-128"/>
                  </a:defRPr>
                </a:lvl9pPr>
              </a:lstStyle>
              <a:p>
                <a:endParaRPr lang="zh-CN" altLang="zh-CN" sz="1800">
                  <a:solidFill>
                    <a:srgbClr val="000000"/>
                  </a:solidFill>
                  <a:latin typeface="+mn-ea"/>
                  <a:ea typeface="+mn-ea"/>
                </a:endParaRPr>
              </a:p>
            </p:txBody>
          </p:sp>
          <p:sp>
            <p:nvSpPr>
              <p:cNvPr id="116794" name="Line 130"/>
              <p:cNvSpPr>
                <a:spLocks noChangeShapeType="1"/>
              </p:cNvSpPr>
              <p:nvPr/>
            </p:nvSpPr>
            <p:spPr bwMode="auto">
              <a:xfrm>
                <a:off x="8715682"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795" name="Line 131"/>
              <p:cNvSpPr>
                <a:spLocks noChangeShapeType="1"/>
              </p:cNvSpPr>
              <p:nvPr/>
            </p:nvSpPr>
            <p:spPr bwMode="auto">
              <a:xfrm>
                <a:off x="8483154" y="1740725"/>
                <a:ext cx="326082" cy="0"/>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796" name="Line 132"/>
              <p:cNvSpPr>
                <a:spLocks noChangeShapeType="1"/>
              </p:cNvSpPr>
              <p:nvPr/>
            </p:nvSpPr>
            <p:spPr bwMode="auto">
              <a:xfrm flipV="1">
                <a:off x="8481778" y="1691512"/>
                <a:ext cx="327460" cy="1588"/>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sp>
            <p:nvSpPr>
              <p:cNvPr id="116797" name="Line 130"/>
              <p:cNvSpPr>
                <a:spLocks noChangeShapeType="1"/>
              </p:cNvSpPr>
              <p:nvPr/>
            </p:nvSpPr>
            <p:spPr bwMode="auto">
              <a:xfrm>
                <a:off x="8602857" y="1691512"/>
                <a:ext cx="1376" cy="206375"/>
              </a:xfrm>
              <a:prstGeom prst="line">
                <a:avLst/>
              </a:prstGeom>
              <a:noFill/>
              <a:ln w="9525">
                <a:solidFill>
                  <a:schemeClr val="tx1"/>
                </a:solidFill>
                <a:round/>
              </a:ln>
              <a:extLst>
                <a:ext uri="{909E8E84-426E-40DD-AFC4-6F175D3DCCD1}">
                  <a14:hiddenFill xmlns:a14="http://schemas.microsoft.com/office/drawing/2010/main">
                    <a:noFill/>
                  </a14:hiddenFill>
                </a:ext>
              </a:extLst>
            </p:spPr>
            <p:txBody>
              <a:bodyPr/>
              <a:lstStyle/>
              <a:p>
                <a:endParaRPr lang="zh-CN" altLang="en-US">
                  <a:latin typeface="+mn-ea"/>
                </a:endParaRPr>
              </a:p>
            </p:txBody>
          </p:sp>
        </p:grpSp>
      </p:grpSp>
      <p:sp>
        <p:nvSpPr>
          <p:cNvPr id="271" name="Rectangle 2"/>
          <p:cNvSpPr>
            <a:spLocks noGrp="1" noChangeArrowheads="1"/>
          </p:cNvSpPr>
          <p:nvPr>
            <p:ph type="title" idx="4294967295"/>
          </p:nvPr>
        </p:nvSpPr>
        <p:spPr>
          <a:xfrm>
            <a:off x="683596" y="172463"/>
            <a:ext cx="10301288" cy="825500"/>
          </a:xfrm>
          <a:prstGeom prst="rect">
            <a:avLst/>
          </a:prstGeom>
          <a:noFill/>
        </p:spPr>
        <p:txBody>
          <a:bodyPr/>
          <a:lstStyle/>
          <a:p>
            <a:pPr algn="ctr">
              <a:lnSpc>
                <a:spcPct val="130000"/>
              </a:lnSpc>
              <a:spcBef>
                <a:spcPts val="0"/>
              </a:spcBef>
            </a:pPr>
            <a:r>
              <a:rPr lang="en-US" altLang="zh-CN" sz="4000" dirty="0">
                <a:latin typeface="+mn-ea"/>
              </a:rPr>
              <a:t>SDN</a:t>
            </a:r>
            <a:r>
              <a:rPr lang="zh-CN" altLang="en-US" sz="4000" dirty="0">
                <a:latin typeface="+mn-ea"/>
              </a:rPr>
              <a:t>：通用转发</a:t>
            </a:r>
            <a:endParaRPr lang="en-US" altLang="zh-CN" sz="4000" dirty="0">
              <a:latin typeface="+mn-ea"/>
              <a:ea typeface="+mn-ea"/>
            </a:endParaRPr>
          </a:p>
        </p:txBody>
      </p:sp>
      <p:sp>
        <p:nvSpPr>
          <p:cNvPr id="273" name="矩形 272"/>
          <p:cNvSpPr/>
          <p:nvPr/>
        </p:nvSpPr>
        <p:spPr>
          <a:xfrm>
            <a:off x="608948" y="955554"/>
            <a:ext cx="10649331" cy="106880"/>
          </a:xfrm>
          <a:prstGeom prst="rect">
            <a:avLst/>
          </a:prstGeom>
          <a:gradFill flip="none" rotWithShape="1">
            <a:gsLst>
              <a:gs pos="0">
                <a:srgbClr val="5B9BD5"/>
              </a:gs>
              <a:gs pos="61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3" name="矩形 2"/>
          <p:cNvSpPr/>
          <p:nvPr/>
        </p:nvSpPr>
        <p:spPr>
          <a:xfrm>
            <a:off x="341404" y="1567993"/>
            <a:ext cx="5503805" cy="1172629"/>
          </a:xfrm>
          <a:prstGeom prst="rect">
            <a:avLst/>
          </a:prstGeom>
        </p:spPr>
        <p:txBody>
          <a:bodyPr wrap="square">
            <a:spAutoFit/>
          </a:bodyPr>
          <a:lstStyle/>
          <a:p>
            <a:pPr lvl="1">
              <a:lnSpc>
                <a:spcPct val="130000"/>
              </a:lnSpc>
            </a:pPr>
            <a:r>
              <a:rPr lang="zh-CN" altLang="en-US" dirty="0">
                <a:latin typeface="+mn-ea"/>
              </a:rPr>
              <a:t> </a:t>
            </a:r>
            <a:r>
              <a:rPr lang="en-US" altLang="zh-CN" dirty="0">
                <a:latin typeface="+mn-ea"/>
              </a:rPr>
              <a:t>——</a:t>
            </a:r>
            <a:r>
              <a:rPr lang="zh-CN" altLang="en-US" dirty="0">
                <a:latin typeface="+mn-ea"/>
              </a:rPr>
              <a:t>每个交换设备包含一个</a:t>
            </a:r>
            <a:r>
              <a:rPr lang="zh-CN" altLang="en-US" dirty="0">
                <a:solidFill>
                  <a:srgbClr val="FF0000"/>
                </a:solidFill>
                <a:latin typeface="+mn-ea"/>
              </a:rPr>
              <a:t>流表</a:t>
            </a:r>
            <a:r>
              <a:rPr lang="en-US" altLang="zh-CN" dirty="0">
                <a:solidFill>
                  <a:srgbClr val="FF0000"/>
                </a:solidFill>
                <a:latin typeface="+mn-ea"/>
              </a:rPr>
              <a:t>(flow table)</a:t>
            </a:r>
            <a:r>
              <a:rPr lang="en-US" altLang="zh-CN" dirty="0">
                <a:latin typeface="+mn-ea"/>
              </a:rPr>
              <a:t>. </a:t>
            </a:r>
            <a:r>
              <a:rPr lang="zh-CN" altLang="en-US" dirty="0">
                <a:latin typeface="+mn-ea"/>
              </a:rPr>
              <a:t>流表由一个逻辑上中心化的控制器（远程控制器）来计算和分发</a:t>
            </a:r>
            <a:endParaRPr lang="en-US" altLang="zh-CN" dirty="0">
              <a:latin typeface="+mn-ea"/>
            </a:endParaRPr>
          </a:p>
        </p:txBody>
      </p:sp>
      <p:sp>
        <p:nvSpPr>
          <p:cNvPr id="4" name="矩形 3"/>
          <p:cNvSpPr/>
          <p:nvPr/>
        </p:nvSpPr>
        <p:spPr>
          <a:xfrm>
            <a:off x="694045" y="2952741"/>
            <a:ext cx="4861366" cy="923330"/>
          </a:xfrm>
          <a:prstGeom prst="rect">
            <a:avLst/>
          </a:prstGeom>
        </p:spPr>
        <p:txBody>
          <a:bodyPr wrap="square">
            <a:spAutoFit/>
          </a:bodyPr>
          <a:lstStyle/>
          <a:p>
            <a:r>
              <a:rPr lang="zh-CN" altLang="en-US" dirty="0" smtClean="0"/>
              <a:t>首部字段值：入分组与之匹配，匹配不上分组被丢弃或发往远程控制器。</a:t>
            </a:r>
            <a:r>
              <a:rPr lang="zh-CN" altLang="en-US" dirty="0" smtClean="0">
                <a:solidFill>
                  <a:srgbClr val="FF0000"/>
                </a:solidFill>
              </a:rPr>
              <a:t>首部字段包括链路层、网络层、传输层首部字段</a:t>
            </a:r>
            <a:r>
              <a:rPr lang="zh-CN" altLang="en-US" dirty="0" smtClean="0"/>
              <a:t>。</a:t>
            </a:r>
            <a:endParaRPr lang="zh-CN" altLang="en-US" dirty="0"/>
          </a:p>
        </p:txBody>
      </p:sp>
      <p:sp>
        <p:nvSpPr>
          <p:cNvPr id="272" name="矩形 271"/>
          <p:cNvSpPr/>
          <p:nvPr/>
        </p:nvSpPr>
        <p:spPr>
          <a:xfrm>
            <a:off x="794686" y="4123059"/>
            <a:ext cx="4861366" cy="646331"/>
          </a:xfrm>
          <a:prstGeom prst="rect">
            <a:avLst/>
          </a:prstGeom>
        </p:spPr>
        <p:txBody>
          <a:bodyPr wrap="square">
            <a:spAutoFit/>
          </a:bodyPr>
          <a:lstStyle/>
          <a:p>
            <a:r>
              <a:rPr lang="zh-CN" altLang="en-US" dirty="0" smtClean="0"/>
              <a:t>计数器：分组与流表项匹配时更新。包含已经匹配分组数量，以及上次更新以来的时间</a:t>
            </a:r>
            <a:endParaRPr lang="zh-CN" altLang="en-US" dirty="0"/>
          </a:p>
        </p:txBody>
      </p:sp>
      <p:sp>
        <p:nvSpPr>
          <p:cNvPr id="274" name="矩形 273"/>
          <p:cNvSpPr/>
          <p:nvPr/>
        </p:nvSpPr>
        <p:spPr>
          <a:xfrm>
            <a:off x="860821" y="5086344"/>
            <a:ext cx="4861366" cy="646331"/>
          </a:xfrm>
          <a:prstGeom prst="rect">
            <a:avLst/>
          </a:prstGeom>
        </p:spPr>
        <p:txBody>
          <a:bodyPr wrap="square">
            <a:spAutoFit/>
          </a:bodyPr>
          <a:lstStyle/>
          <a:p>
            <a:r>
              <a:rPr lang="zh-CN" altLang="en-US" dirty="0" smtClean="0"/>
              <a:t>动作：分组匹配表项时的动作（转发、丢弃、复制、分发到多个端口）</a:t>
            </a:r>
            <a:endParaRPr lang="zh-CN" altLang="en-US" dirty="0"/>
          </a:p>
        </p:txBody>
      </p:sp>
    </p:spTree>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2" name="Rectangle 221"/>
          <p:cNvSpPr/>
          <p:nvPr/>
        </p:nvSpPr>
        <p:spPr bwMode="auto">
          <a:xfrm>
            <a:off x="4131449" y="2082089"/>
            <a:ext cx="5228030" cy="3568673"/>
          </a:xfrm>
          <a:prstGeom prst="rect">
            <a:avLst/>
          </a:prstGeom>
          <a:solidFill>
            <a:schemeClr val="accent6">
              <a:lumMod val="20000"/>
              <a:lumOff val="80000"/>
            </a:schemeClr>
          </a:solidFill>
          <a:ln w="3175">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cxnSp>
        <p:nvCxnSpPr>
          <p:cNvPr id="438" name="Straight Connector 437"/>
          <p:cNvCxnSpPr>
            <a:endCxn id="217" idx="4"/>
          </p:cNvCxnSpPr>
          <p:nvPr/>
        </p:nvCxnSpPr>
        <p:spPr bwMode="auto">
          <a:xfrm flipH="1" flipV="1">
            <a:off x="7567500" y="1910775"/>
            <a:ext cx="605" cy="407737"/>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p:spPr>
      </p:cxnSp>
      <p:sp>
        <p:nvSpPr>
          <p:cNvPr id="375" name="Rounded Rectangle 374"/>
          <p:cNvSpPr/>
          <p:nvPr/>
        </p:nvSpPr>
        <p:spPr>
          <a:xfrm>
            <a:off x="4269957" y="3165861"/>
            <a:ext cx="4945030" cy="1553784"/>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380" name="Rounded Rectangle 379"/>
          <p:cNvSpPr/>
          <p:nvPr/>
        </p:nvSpPr>
        <p:spPr>
          <a:xfrm>
            <a:off x="4269957" y="4779179"/>
            <a:ext cx="4959028" cy="73797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cxnSp>
        <p:nvCxnSpPr>
          <p:cNvPr id="386" name="Straight Connector 385"/>
          <p:cNvCxnSpPr/>
          <p:nvPr/>
        </p:nvCxnSpPr>
        <p:spPr bwMode="auto">
          <a:xfrm>
            <a:off x="4354964" y="5687428"/>
            <a:ext cx="4860022"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389" name="TextBox 388"/>
          <p:cNvSpPr txBox="1"/>
          <p:nvPr/>
        </p:nvSpPr>
        <p:spPr>
          <a:xfrm>
            <a:off x="4286648" y="3773215"/>
            <a:ext cx="5089063" cy="325730"/>
          </a:xfrm>
          <a:prstGeom prst="rect">
            <a:avLst/>
          </a:prstGeom>
          <a:noFill/>
        </p:spPr>
        <p:txBody>
          <a:bodyPr wrap="square" rtlCol="0">
            <a:spAutoFit/>
          </a:bodyPr>
          <a:lstStyle/>
          <a:p>
            <a:pPr>
              <a:lnSpc>
                <a:spcPts val="1800"/>
              </a:lnSpc>
            </a:pPr>
            <a:r>
              <a:rPr lang="en-US" sz="1600" dirty="0">
                <a:solidFill>
                  <a:srgbClr val="FFFF00"/>
                </a:solidFill>
                <a:latin typeface="Arial" panose="020B0604020202090204"/>
                <a:cs typeface="Arial" panose="020B0604020202090204"/>
              </a:rPr>
              <a:t>Network-wide</a:t>
            </a:r>
            <a:r>
              <a:rPr lang="en-US" sz="1600" dirty="0">
                <a:latin typeface="Arial" panose="020B0604020202090204"/>
                <a:cs typeface="Arial" panose="020B0604020202090204"/>
              </a:rPr>
              <a:t> </a:t>
            </a:r>
            <a:r>
              <a:rPr lang="en-US" sz="1600" dirty="0">
                <a:solidFill>
                  <a:srgbClr val="FFFF00"/>
                </a:solidFill>
                <a:latin typeface="Arial" panose="020B0604020202090204"/>
                <a:cs typeface="Arial" panose="020B0604020202090204"/>
              </a:rPr>
              <a:t>distributed, robust  state</a:t>
            </a:r>
            <a:r>
              <a:rPr lang="en-US" sz="1600" dirty="0">
                <a:latin typeface="Arial" panose="020B0604020202090204"/>
                <a:cs typeface="Arial" panose="020B0604020202090204"/>
              </a:rPr>
              <a:t> </a:t>
            </a:r>
            <a:r>
              <a:rPr lang="en-US" sz="1600" dirty="0">
                <a:solidFill>
                  <a:srgbClr val="FFFF00"/>
                </a:solidFill>
                <a:latin typeface="Arial" panose="020B0604020202090204"/>
                <a:cs typeface="Arial" panose="020B0604020202090204"/>
              </a:rPr>
              <a:t>management</a:t>
            </a:r>
            <a:endParaRPr lang="en-US" sz="1600" dirty="0">
              <a:solidFill>
                <a:srgbClr val="FFFF00"/>
              </a:solidFill>
              <a:latin typeface="Arial" panose="020B0604020202090204"/>
              <a:cs typeface="Arial" panose="020B0604020202090204"/>
            </a:endParaRPr>
          </a:p>
        </p:txBody>
      </p:sp>
      <p:sp>
        <p:nvSpPr>
          <p:cNvPr id="390" name="TextBox 389"/>
          <p:cNvSpPr txBox="1"/>
          <p:nvPr/>
        </p:nvSpPr>
        <p:spPr>
          <a:xfrm>
            <a:off x="4675125" y="5171961"/>
            <a:ext cx="4033912" cy="325730"/>
          </a:xfrm>
          <a:prstGeom prst="rect">
            <a:avLst/>
          </a:prstGeom>
          <a:noFill/>
        </p:spPr>
        <p:txBody>
          <a:bodyPr wrap="square" rtlCol="0">
            <a:spAutoFit/>
          </a:bodyPr>
          <a:lstStyle/>
          <a:p>
            <a:pPr>
              <a:lnSpc>
                <a:spcPts val="1800"/>
              </a:lnSpc>
            </a:pPr>
            <a:r>
              <a:rPr lang="en-US" sz="1600" dirty="0">
                <a:solidFill>
                  <a:srgbClr val="FFFF00"/>
                </a:solidFill>
                <a:latin typeface="Arial" panose="020B0604020202090204"/>
                <a:cs typeface="Arial" panose="020B0604020202090204"/>
              </a:rPr>
              <a:t>Communication to/from controlled devices</a:t>
            </a:r>
            <a:endParaRPr lang="en-US" sz="1600" dirty="0">
              <a:solidFill>
                <a:srgbClr val="FFFF00"/>
              </a:solidFill>
              <a:latin typeface="Arial" panose="020B0604020202090204"/>
              <a:cs typeface="Arial" panose="020B0604020202090204"/>
            </a:endParaRPr>
          </a:p>
        </p:txBody>
      </p:sp>
      <p:grpSp>
        <p:nvGrpSpPr>
          <p:cNvPr id="401" name="Group 400"/>
          <p:cNvGrpSpPr/>
          <p:nvPr/>
        </p:nvGrpSpPr>
        <p:grpSpPr>
          <a:xfrm>
            <a:off x="4584387" y="4140643"/>
            <a:ext cx="1261885" cy="459826"/>
            <a:chOff x="3123503" y="457817"/>
            <a:chExt cx="1452160" cy="459826"/>
          </a:xfrm>
        </p:grpSpPr>
        <p:sp>
          <p:nvSpPr>
            <p:cNvPr id="402" name="Rounded Rectangle 40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03" name="TextBox 402"/>
            <p:cNvSpPr txBox="1"/>
            <p:nvPr/>
          </p:nvSpPr>
          <p:spPr>
            <a:xfrm>
              <a:off x="3123503" y="541671"/>
              <a:ext cx="1452160" cy="297517"/>
            </a:xfrm>
            <a:prstGeom prst="rect">
              <a:avLst/>
            </a:prstGeom>
            <a:noFill/>
          </p:spPr>
          <p:txBody>
            <a:bodyPr wrap="none" rtlCol="0">
              <a:spAutoFit/>
            </a:bodyPr>
            <a:lstStyle/>
            <a:p>
              <a:pPr algn="ctr">
                <a:lnSpc>
                  <a:spcPts val="1600"/>
                </a:lnSpc>
              </a:pPr>
              <a:r>
                <a:rPr lang="zh-CN" altLang="en-US" sz="1400" dirty="0">
                  <a:latin typeface="Arial" panose="020B0604020202090204"/>
                  <a:cs typeface="Arial" panose="020B0604020202090204"/>
                </a:rPr>
                <a:t>链路状态信息</a:t>
              </a:r>
              <a:endParaRPr lang="en-US" sz="1400" dirty="0">
                <a:latin typeface="Arial" panose="020B0604020202090204"/>
                <a:cs typeface="Arial" panose="020B0604020202090204"/>
              </a:endParaRPr>
            </a:p>
          </p:txBody>
        </p:sp>
      </p:grpSp>
      <p:grpSp>
        <p:nvGrpSpPr>
          <p:cNvPr id="404" name="Group 403"/>
          <p:cNvGrpSpPr/>
          <p:nvPr/>
        </p:nvGrpSpPr>
        <p:grpSpPr>
          <a:xfrm>
            <a:off x="7642899" y="4140643"/>
            <a:ext cx="1082348" cy="459826"/>
            <a:chOff x="3042453" y="457817"/>
            <a:chExt cx="1614266" cy="459826"/>
          </a:xfrm>
        </p:grpSpPr>
        <p:sp>
          <p:nvSpPr>
            <p:cNvPr id="405" name="Rounded Rectangle 404"/>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06" name="TextBox 405"/>
            <p:cNvSpPr txBox="1"/>
            <p:nvPr/>
          </p:nvSpPr>
          <p:spPr>
            <a:xfrm>
              <a:off x="3042453" y="541671"/>
              <a:ext cx="1614266" cy="297517"/>
            </a:xfrm>
            <a:prstGeom prst="rect">
              <a:avLst/>
            </a:prstGeom>
            <a:noFill/>
          </p:spPr>
          <p:txBody>
            <a:bodyPr wrap="none" rtlCol="0">
              <a:spAutoFit/>
            </a:bodyPr>
            <a:lstStyle/>
            <a:p>
              <a:pPr algn="ctr">
                <a:lnSpc>
                  <a:spcPts val="1600"/>
                </a:lnSpc>
              </a:pPr>
              <a:r>
                <a:rPr lang="zh-CN" altLang="en-US" sz="1400" dirty="0">
                  <a:latin typeface="Arial" panose="020B0604020202090204"/>
                  <a:cs typeface="Arial" panose="020B0604020202090204"/>
                </a:rPr>
                <a:t>交换机信息</a:t>
              </a:r>
              <a:endParaRPr lang="en-US" sz="1400" dirty="0">
                <a:latin typeface="Arial" panose="020B0604020202090204"/>
                <a:cs typeface="Arial" panose="020B0604020202090204"/>
              </a:endParaRPr>
            </a:p>
          </p:txBody>
        </p:sp>
      </p:grpSp>
      <p:grpSp>
        <p:nvGrpSpPr>
          <p:cNvPr id="407" name="Group 406"/>
          <p:cNvGrpSpPr/>
          <p:nvPr/>
        </p:nvGrpSpPr>
        <p:grpSpPr>
          <a:xfrm>
            <a:off x="5981188" y="4140643"/>
            <a:ext cx="960359" cy="459826"/>
            <a:chOff x="3128876" y="457817"/>
            <a:chExt cx="1432326" cy="459826"/>
          </a:xfrm>
        </p:grpSpPr>
        <p:sp>
          <p:nvSpPr>
            <p:cNvPr id="408" name="Rounded Rectangle 407"/>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09" name="TextBox 408"/>
            <p:cNvSpPr txBox="1"/>
            <p:nvPr/>
          </p:nvSpPr>
          <p:spPr>
            <a:xfrm>
              <a:off x="3176335" y="541671"/>
              <a:ext cx="1346496" cy="297517"/>
            </a:xfrm>
            <a:prstGeom prst="rect">
              <a:avLst/>
            </a:prstGeom>
            <a:noFill/>
          </p:spPr>
          <p:txBody>
            <a:bodyPr wrap="none" rtlCol="0">
              <a:spAutoFit/>
            </a:bodyPr>
            <a:lstStyle/>
            <a:p>
              <a:pPr algn="ctr">
                <a:lnSpc>
                  <a:spcPts val="1600"/>
                </a:lnSpc>
              </a:pPr>
              <a:r>
                <a:rPr lang="zh-CN" altLang="en-US" sz="1400" dirty="0">
                  <a:latin typeface="Arial" panose="020B0604020202090204"/>
                  <a:cs typeface="Arial" panose="020B0604020202090204"/>
                </a:rPr>
                <a:t>主机信息</a:t>
              </a:r>
              <a:endParaRPr lang="en-US" sz="1400" dirty="0">
                <a:latin typeface="Arial" panose="020B0604020202090204"/>
                <a:cs typeface="Arial" panose="020B0604020202090204"/>
              </a:endParaRPr>
            </a:p>
          </p:txBody>
        </p:sp>
      </p:grpSp>
      <p:grpSp>
        <p:nvGrpSpPr>
          <p:cNvPr id="410" name="Group 409"/>
          <p:cNvGrpSpPr/>
          <p:nvPr/>
        </p:nvGrpSpPr>
        <p:grpSpPr>
          <a:xfrm>
            <a:off x="5437293" y="3277496"/>
            <a:ext cx="889706" cy="459826"/>
            <a:chOff x="3128876" y="457817"/>
            <a:chExt cx="1432326" cy="459826"/>
          </a:xfrm>
        </p:grpSpPr>
        <p:sp>
          <p:nvSpPr>
            <p:cNvPr id="411" name="Rounded Rectangle 410"/>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12" name="TextBox 411"/>
            <p:cNvSpPr txBox="1"/>
            <p:nvPr/>
          </p:nvSpPr>
          <p:spPr>
            <a:xfrm>
              <a:off x="3411907" y="541671"/>
              <a:ext cx="875358" cy="297517"/>
            </a:xfrm>
            <a:prstGeom prst="rect">
              <a:avLst/>
            </a:prstGeom>
            <a:noFill/>
          </p:spPr>
          <p:txBody>
            <a:bodyPr wrap="none" rtlCol="0">
              <a:spAutoFit/>
            </a:bodyPr>
            <a:lstStyle/>
            <a:p>
              <a:pPr algn="ctr">
                <a:lnSpc>
                  <a:spcPts val="1600"/>
                </a:lnSpc>
              </a:pPr>
              <a:r>
                <a:rPr lang="zh-CN" altLang="en-US" sz="1400" dirty="0">
                  <a:latin typeface="Arial" panose="020B0604020202090204"/>
                  <a:cs typeface="Arial" panose="020B0604020202090204"/>
                </a:rPr>
                <a:t>统计</a:t>
              </a:r>
              <a:endParaRPr lang="en-US" sz="1400" dirty="0">
                <a:latin typeface="Arial" panose="020B0604020202090204"/>
                <a:cs typeface="Arial" panose="020B0604020202090204"/>
              </a:endParaRPr>
            </a:p>
          </p:txBody>
        </p:sp>
      </p:grpSp>
      <p:grpSp>
        <p:nvGrpSpPr>
          <p:cNvPr id="413" name="Group 412"/>
          <p:cNvGrpSpPr/>
          <p:nvPr/>
        </p:nvGrpSpPr>
        <p:grpSpPr>
          <a:xfrm>
            <a:off x="7268491" y="3289355"/>
            <a:ext cx="960359" cy="459826"/>
            <a:chOff x="3128876" y="457817"/>
            <a:chExt cx="1432326" cy="459826"/>
          </a:xfrm>
        </p:grpSpPr>
        <p:sp>
          <p:nvSpPr>
            <p:cNvPr id="414" name="Rounded Rectangle 413"/>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15" name="TextBox 414"/>
            <p:cNvSpPr txBox="1"/>
            <p:nvPr/>
          </p:nvSpPr>
          <p:spPr>
            <a:xfrm>
              <a:off x="3444109" y="541671"/>
              <a:ext cx="810960" cy="297517"/>
            </a:xfrm>
            <a:prstGeom prst="rect">
              <a:avLst/>
            </a:prstGeom>
            <a:noFill/>
          </p:spPr>
          <p:txBody>
            <a:bodyPr wrap="none" rtlCol="0">
              <a:spAutoFit/>
            </a:bodyPr>
            <a:lstStyle/>
            <a:p>
              <a:pPr algn="ctr">
                <a:lnSpc>
                  <a:spcPts val="1600"/>
                </a:lnSpc>
              </a:pPr>
              <a:r>
                <a:rPr lang="zh-CN" altLang="en-US" sz="1400" dirty="0">
                  <a:latin typeface="Arial" panose="020B0604020202090204"/>
                  <a:cs typeface="Arial" panose="020B0604020202090204"/>
                </a:rPr>
                <a:t>流表</a:t>
              </a:r>
              <a:endParaRPr lang="en-US" sz="1400" dirty="0">
                <a:latin typeface="Arial" panose="020B0604020202090204"/>
                <a:cs typeface="Arial" panose="020B0604020202090204"/>
              </a:endParaRPr>
            </a:p>
          </p:txBody>
        </p:sp>
      </p:grpSp>
      <p:sp>
        <p:nvSpPr>
          <p:cNvPr id="416" name="TextBox 415"/>
          <p:cNvSpPr txBox="1"/>
          <p:nvPr/>
        </p:nvSpPr>
        <p:spPr>
          <a:xfrm>
            <a:off x="6457642" y="3073207"/>
            <a:ext cx="570238" cy="584775"/>
          </a:xfrm>
          <a:prstGeom prst="rect">
            <a:avLst/>
          </a:prstGeom>
          <a:noFill/>
        </p:spPr>
        <p:txBody>
          <a:bodyPr wrap="square" rtlCol="0">
            <a:spAutoFit/>
          </a:bodyPr>
          <a:lstStyle/>
          <a:p>
            <a:r>
              <a:rPr lang="en-US" sz="3200" dirty="0">
                <a:solidFill>
                  <a:schemeClr val="accent1">
                    <a:lumMod val="60000"/>
                    <a:lumOff val="40000"/>
                  </a:schemeClr>
                </a:solidFill>
              </a:rPr>
              <a:t>…  </a:t>
            </a:r>
            <a:endParaRPr lang="en-US" sz="3200" dirty="0">
              <a:solidFill>
                <a:schemeClr val="accent1">
                  <a:lumMod val="60000"/>
                  <a:lumOff val="40000"/>
                </a:schemeClr>
              </a:solidFill>
            </a:endParaRPr>
          </a:p>
        </p:txBody>
      </p:sp>
      <p:sp>
        <p:nvSpPr>
          <p:cNvPr id="417" name="TextBox 416"/>
          <p:cNvSpPr txBox="1"/>
          <p:nvPr/>
        </p:nvSpPr>
        <p:spPr>
          <a:xfrm>
            <a:off x="7004164" y="3979420"/>
            <a:ext cx="822661" cy="584775"/>
          </a:xfrm>
          <a:prstGeom prst="rect">
            <a:avLst/>
          </a:prstGeom>
          <a:noFill/>
        </p:spPr>
        <p:txBody>
          <a:bodyPr wrap="none" rtlCol="0">
            <a:spAutoFit/>
          </a:bodyPr>
          <a:lstStyle/>
          <a:p>
            <a:r>
              <a:rPr lang="en-US" sz="3200" dirty="0">
                <a:solidFill>
                  <a:schemeClr val="accent1">
                    <a:lumMod val="60000"/>
                    <a:lumOff val="40000"/>
                  </a:schemeClr>
                </a:solidFill>
              </a:rPr>
              <a:t>…  </a:t>
            </a:r>
            <a:endParaRPr lang="en-US" sz="3200" dirty="0">
              <a:solidFill>
                <a:schemeClr val="accent1">
                  <a:lumMod val="60000"/>
                  <a:lumOff val="40000"/>
                </a:schemeClr>
              </a:solidFill>
            </a:endParaRPr>
          </a:p>
        </p:txBody>
      </p:sp>
      <p:grpSp>
        <p:nvGrpSpPr>
          <p:cNvPr id="418" name="Group 417"/>
          <p:cNvGrpSpPr/>
          <p:nvPr/>
        </p:nvGrpSpPr>
        <p:grpSpPr>
          <a:xfrm>
            <a:off x="5190954" y="4871858"/>
            <a:ext cx="1257452" cy="297517"/>
            <a:chOff x="3128876" y="457775"/>
            <a:chExt cx="1432326" cy="477012"/>
          </a:xfrm>
        </p:grpSpPr>
        <p:sp>
          <p:nvSpPr>
            <p:cNvPr id="419" name="Rounded Rectangle 41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20" name="TextBox 419"/>
            <p:cNvSpPr txBox="1"/>
            <p:nvPr/>
          </p:nvSpPr>
          <p:spPr>
            <a:xfrm>
              <a:off x="3279705" y="457775"/>
              <a:ext cx="1139747" cy="477012"/>
            </a:xfrm>
            <a:prstGeom prst="rect">
              <a:avLst/>
            </a:prstGeom>
            <a:noFill/>
          </p:spPr>
          <p:txBody>
            <a:bodyPr wrap="none" rtlCol="0">
              <a:spAutoFit/>
            </a:bodyPr>
            <a:lstStyle/>
            <a:p>
              <a:pPr algn="ctr">
                <a:lnSpc>
                  <a:spcPts val="1600"/>
                </a:lnSpc>
              </a:pPr>
              <a:r>
                <a:rPr lang="en-US" sz="1400" dirty="0">
                  <a:latin typeface="Arial" panose="020B0604020202090204"/>
                  <a:cs typeface="Arial" panose="020B0604020202090204"/>
                </a:rPr>
                <a:t>OpenFlow</a:t>
              </a:r>
              <a:endParaRPr lang="en-US" sz="1400" dirty="0">
                <a:latin typeface="Arial" panose="020B0604020202090204"/>
                <a:cs typeface="Arial" panose="020B0604020202090204"/>
              </a:endParaRPr>
            </a:p>
          </p:txBody>
        </p:sp>
      </p:grpSp>
      <p:grpSp>
        <p:nvGrpSpPr>
          <p:cNvPr id="421" name="Group 420"/>
          <p:cNvGrpSpPr/>
          <p:nvPr/>
        </p:nvGrpSpPr>
        <p:grpSpPr>
          <a:xfrm>
            <a:off x="7060186" y="4876640"/>
            <a:ext cx="1244650" cy="315520"/>
            <a:chOff x="3128876" y="457817"/>
            <a:chExt cx="1432326" cy="471957"/>
          </a:xfrm>
        </p:grpSpPr>
        <p:sp>
          <p:nvSpPr>
            <p:cNvPr id="422" name="Rounded Rectangle 42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23" name="TextBox 422"/>
            <p:cNvSpPr txBox="1"/>
            <p:nvPr/>
          </p:nvSpPr>
          <p:spPr>
            <a:xfrm>
              <a:off x="3444483" y="484746"/>
              <a:ext cx="810198" cy="445028"/>
            </a:xfrm>
            <a:prstGeom prst="rect">
              <a:avLst/>
            </a:prstGeom>
            <a:noFill/>
          </p:spPr>
          <p:txBody>
            <a:bodyPr wrap="none" rtlCol="0">
              <a:spAutoFit/>
            </a:bodyPr>
            <a:lstStyle/>
            <a:p>
              <a:pPr algn="ctr">
                <a:lnSpc>
                  <a:spcPts val="1600"/>
                </a:lnSpc>
              </a:pPr>
              <a:r>
                <a:rPr lang="en-US" sz="1400" dirty="0">
                  <a:latin typeface="Arial" panose="020B0604020202090204"/>
                  <a:cs typeface="Arial" panose="020B0604020202090204"/>
                </a:rPr>
                <a:t>SNMP</a:t>
              </a:r>
              <a:endParaRPr lang="en-US" sz="1400" dirty="0">
                <a:latin typeface="Arial" panose="020B0604020202090204"/>
                <a:cs typeface="Arial" panose="020B0604020202090204"/>
              </a:endParaRPr>
            </a:p>
          </p:txBody>
        </p:sp>
      </p:grpSp>
      <p:sp>
        <p:nvSpPr>
          <p:cNvPr id="424" name="TextBox 423"/>
          <p:cNvSpPr txBox="1"/>
          <p:nvPr/>
        </p:nvSpPr>
        <p:spPr>
          <a:xfrm>
            <a:off x="6442944" y="4585148"/>
            <a:ext cx="822661" cy="584775"/>
          </a:xfrm>
          <a:prstGeom prst="rect">
            <a:avLst/>
          </a:prstGeom>
          <a:noFill/>
        </p:spPr>
        <p:txBody>
          <a:bodyPr wrap="none" rtlCol="0">
            <a:spAutoFit/>
          </a:bodyPr>
          <a:lstStyle/>
          <a:p>
            <a:r>
              <a:rPr lang="en-US" sz="3200" dirty="0">
                <a:solidFill>
                  <a:schemeClr val="accent1">
                    <a:lumMod val="60000"/>
                    <a:lumOff val="40000"/>
                  </a:schemeClr>
                </a:solidFill>
              </a:rPr>
              <a:t>…  </a:t>
            </a:r>
            <a:endParaRPr lang="en-US" sz="3200" dirty="0">
              <a:solidFill>
                <a:schemeClr val="accent1">
                  <a:lumMod val="60000"/>
                  <a:lumOff val="40000"/>
                </a:schemeClr>
              </a:solidFill>
            </a:endParaRPr>
          </a:p>
        </p:txBody>
      </p:sp>
      <p:cxnSp>
        <p:nvCxnSpPr>
          <p:cNvPr id="436" name="Straight Connector 435"/>
          <p:cNvCxnSpPr>
            <a:endCxn id="211" idx="4"/>
          </p:cNvCxnSpPr>
          <p:nvPr/>
        </p:nvCxnSpPr>
        <p:spPr bwMode="auto">
          <a:xfrm flipV="1">
            <a:off x="5158968" y="1866354"/>
            <a:ext cx="4943" cy="388092"/>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p:spPr>
      </p:cxnSp>
      <p:cxnSp>
        <p:nvCxnSpPr>
          <p:cNvPr id="437" name="Straight Connector 436"/>
          <p:cNvCxnSpPr>
            <a:endCxn id="215" idx="2"/>
          </p:cNvCxnSpPr>
          <p:nvPr/>
        </p:nvCxnSpPr>
        <p:spPr bwMode="auto">
          <a:xfrm flipH="1" flipV="1">
            <a:off x="6388384" y="1867090"/>
            <a:ext cx="5610" cy="311626"/>
          </a:xfrm>
          <a:prstGeom prst="line">
            <a:avLst/>
          </a:prstGeom>
          <a:solidFill>
            <a:schemeClr val="accent1"/>
          </a:solidFill>
          <a:ln w="9525" cap="flat" cmpd="sng" algn="ctr">
            <a:solidFill>
              <a:schemeClr val="bg2">
                <a:lumMod val="75000"/>
              </a:schemeClr>
            </a:solidFill>
            <a:prstDash val="sysDash"/>
            <a:round/>
            <a:headEnd type="none" w="med" len="med"/>
            <a:tailEnd type="none" w="med" len="med"/>
          </a:ln>
          <a:effectLst/>
        </p:spPr>
      </p:cxnSp>
      <p:cxnSp>
        <p:nvCxnSpPr>
          <p:cNvPr id="148" name="Straight Connector 147"/>
          <p:cNvCxnSpPr/>
          <p:nvPr/>
        </p:nvCxnSpPr>
        <p:spPr bwMode="auto">
          <a:xfrm>
            <a:off x="4396656" y="2342893"/>
            <a:ext cx="4818331" cy="0"/>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46" name="Rounded Rectangle 145"/>
          <p:cNvSpPr/>
          <p:nvPr/>
        </p:nvSpPr>
        <p:spPr>
          <a:xfrm>
            <a:off x="4269958" y="2182259"/>
            <a:ext cx="4951677" cy="932987"/>
          </a:xfrm>
          <a:prstGeom prst="roundRect">
            <a:avLst/>
          </a:prstGeom>
          <a:solidFill>
            <a:schemeClr val="accent5">
              <a:lumMod val="75000"/>
            </a:schemeClr>
          </a:solidFill>
          <a:ln w="12700">
            <a:noFill/>
            <a:tailEnd type="arrow"/>
          </a:ln>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grpSp>
        <p:nvGrpSpPr>
          <p:cNvPr id="425" name="Group 424"/>
          <p:cNvGrpSpPr/>
          <p:nvPr/>
        </p:nvGrpSpPr>
        <p:grpSpPr>
          <a:xfrm>
            <a:off x="4759351" y="2576131"/>
            <a:ext cx="1033900" cy="459826"/>
            <a:chOff x="3103238" y="457817"/>
            <a:chExt cx="1461287" cy="459826"/>
          </a:xfrm>
        </p:grpSpPr>
        <p:sp>
          <p:nvSpPr>
            <p:cNvPr id="426" name="Rounded Rectangle 425"/>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27" name="TextBox 426"/>
            <p:cNvSpPr txBox="1"/>
            <p:nvPr/>
          </p:nvSpPr>
          <p:spPr>
            <a:xfrm>
              <a:off x="3103238" y="548067"/>
              <a:ext cx="1461287" cy="297517"/>
            </a:xfrm>
            <a:prstGeom prst="rect">
              <a:avLst/>
            </a:prstGeom>
            <a:noFill/>
          </p:spPr>
          <p:txBody>
            <a:bodyPr wrap="square" rtlCol="0">
              <a:spAutoFit/>
            </a:bodyPr>
            <a:lstStyle/>
            <a:p>
              <a:pPr algn="ctr">
                <a:lnSpc>
                  <a:spcPts val="1600"/>
                </a:lnSpc>
              </a:pPr>
              <a:r>
                <a:rPr lang="zh-CN" altLang="en-US" sz="1400" dirty="0">
                  <a:latin typeface="Arial" panose="020B0604020202090204"/>
                  <a:cs typeface="Arial" panose="020B0604020202090204"/>
                </a:rPr>
                <a:t>网络图</a:t>
              </a:r>
              <a:endParaRPr lang="en-US" sz="1400" dirty="0">
                <a:latin typeface="Arial" panose="020B0604020202090204"/>
                <a:cs typeface="Arial" panose="020B0604020202090204"/>
              </a:endParaRPr>
            </a:p>
          </p:txBody>
        </p:sp>
      </p:grpSp>
      <p:grpSp>
        <p:nvGrpSpPr>
          <p:cNvPr id="428" name="Group 427"/>
          <p:cNvGrpSpPr/>
          <p:nvPr/>
        </p:nvGrpSpPr>
        <p:grpSpPr>
          <a:xfrm>
            <a:off x="7726905" y="2596585"/>
            <a:ext cx="1033900" cy="459826"/>
            <a:chOff x="3103238" y="457817"/>
            <a:chExt cx="1461287" cy="459826"/>
          </a:xfrm>
        </p:grpSpPr>
        <p:sp>
          <p:nvSpPr>
            <p:cNvPr id="429" name="Rounded Rectangle 428"/>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30" name="TextBox 429"/>
            <p:cNvSpPr txBox="1"/>
            <p:nvPr/>
          </p:nvSpPr>
          <p:spPr>
            <a:xfrm>
              <a:off x="3103238" y="553253"/>
              <a:ext cx="1461287" cy="299227"/>
            </a:xfrm>
            <a:prstGeom prst="rect">
              <a:avLst/>
            </a:prstGeom>
            <a:noFill/>
          </p:spPr>
          <p:txBody>
            <a:bodyPr wrap="square" rtlCol="0">
              <a:spAutoFit/>
            </a:bodyPr>
            <a:lstStyle/>
            <a:p>
              <a:pPr algn="ctr">
                <a:lnSpc>
                  <a:spcPts val="1600"/>
                </a:lnSpc>
              </a:pPr>
              <a:r>
                <a:rPr lang="zh-CN" altLang="en-US" sz="1400" dirty="0">
                  <a:latin typeface="Arial" panose="020B0604020202090204"/>
                  <a:cs typeface="Arial" panose="020B0604020202090204"/>
                </a:rPr>
                <a:t>意图</a:t>
              </a:r>
              <a:endParaRPr lang="en-US" sz="1400" dirty="0">
                <a:latin typeface="Arial" panose="020B0604020202090204"/>
                <a:cs typeface="Arial" panose="020B0604020202090204"/>
              </a:endParaRPr>
            </a:p>
          </p:txBody>
        </p:sp>
      </p:grpSp>
      <p:grpSp>
        <p:nvGrpSpPr>
          <p:cNvPr id="431" name="Group 430"/>
          <p:cNvGrpSpPr/>
          <p:nvPr/>
        </p:nvGrpSpPr>
        <p:grpSpPr>
          <a:xfrm>
            <a:off x="5950978" y="2549087"/>
            <a:ext cx="1033900" cy="504412"/>
            <a:chOff x="3103238" y="432317"/>
            <a:chExt cx="1461287" cy="504412"/>
          </a:xfrm>
        </p:grpSpPr>
        <p:sp>
          <p:nvSpPr>
            <p:cNvPr id="432" name="Rounded Rectangle 431"/>
            <p:cNvSpPr/>
            <p:nvPr/>
          </p:nvSpPr>
          <p:spPr>
            <a:xfrm>
              <a:off x="3128876" y="457817"/>
              <a:ext cx="1432326" cy="459826"/>
            </a:xfrm>
            <a:prstGeom prst="roundRect">
              <a:avLst/>
            </a:prstGeom>
            <a:solidFill>
              <a:schemeClr val="accent1">
                <a:lumMod val="60000"/>
                <a:lumOff val="40000"/>
              </a:schemeClr>
            </a:solidFill>
            <a:ln w="12700">
              <a:solidFill>
                <a:schemeClr val="accent1">
                  <a:lumMod val="20000"/>
                  <a:lumOff val="80000"/>
                </a:schemeClr>
              </a:solidFill>
            </a:ln>
            <a:effectLst>
              <a:outerShdw blurRad="50800" dist="38100" dir="2700000" algn="tl" rotWithShape="0">
                <a:schemeClr val="accent1">
                  <a:lumMod val="75000"/>
                  <a:alpha val="99000"/>
                </a:schemeClr>
              </a:outerShdw>
            </a:effectLst>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433" name="TextBox 432"/>
            <p:cNvSpPr txBox="1"/>
            <p:nvPr/>
          </p:nvSpPr>
          <p:spPr>
            <a:xfrm>
              <a:off x="3103238" y="432317"/>
              <a:ext cx="1461287" cy="504412"/>
            </a:xfrm>
            <a:prstGeom prst="rect">
              <a:avLst/>
            </a:prstGeom>
            <a:noFill/>
          </p:spPr>
          <p:txBody>
            <a:bodyPr wrap="square" rtlCol="0">
              <a:spAutoFit/>
            </a:bodyPr>
            <a:lstStyle/>
            <a:p>
              <a:pPr algn="ctr">
                <a:lnSpc>
                  <a:spcPts val="1600"/>
                </a:lnSpc>
              </a:pPr>
              <a:r>
                <a:rPr lang="en-US" sz="1400" dirty="0" err="1">
                  <a:latin typeface="Arial" panose="020B0604020202090204"/>
                  <a:cs typeface="Arial" panose="020B0604020202090204"/>
                </a:rPr>
                <a:t>RESTful</a:t>
              </a:r>
              <a:endParaRPr lang="en-US" sz="1400" dirty="0">
                <a:latin typeface="Arial" panose="020B0604020202090204"/>
                <a:cs typeface="Arial" panose="020B0604020202090204"/>
              </a:endParaRPr>
            </a:p>
            <a:p>
              <a:pPr algn="ctr">
                <a:lnSpc>
                  <a:spcPts val="1600"/>
                </a:lnSpc>
              </a:pPr>
              <a:r>
                <a:rPr lang="en-US" sz="1400" dirty="0">
                  <a:latin typeface="Arial" panose="020B0604020202090204"/>
                  <a:cs typeface="Arial" panose="020B0604020202090204"/>
                </a:rPr>
                <a:t>API</a:t>
              </a:r>
              <a:endParaRPr lang="en-US" sz="1400" dirty="0">
                <a:latin typeface="Arial" panose="020B0604020202090204"/>
                <a:cs typeface="Arial" panose="020B0604020202090204"/>
              </a:endParaRPr>
            </a:p>
          </p:txBody>
        </p:sp>
      </p:grpSp>
      <p:sp>
        <p:nvSpPr>
          <p:cNvPr id="434" name="TextBox 433"/>
          <p:cNvSpPr txBox="1"/>
          <p:nvPr/>
        </p:nvSpPr>
        <p:spPr>
          <a:xfrm>
            <a:off x="7072941" y="2399634"/>
            <a:ext cx="822661" cy="584775"/>
          </a:xfrm>
          <a:prstGeom prst="rect">
            <a:avLst/>
          </a:prstGeom>
          <a:noFill/>
        </p:spPr>
        <p:txBody>
          <a:bodyPr wrap="none" rtlCol="0">
            <a:spAutoFit/>
          </a:bodyPr>
          <a:lstStyle/>
          <a:p>
            <a:r>
              <a:rPr lang="en-US" sz="3200" dirty="0">
                <a:solidFill>
                  <a:schemeClr val="accent1">
                    <a:lumMod val="60000"/>
                    <a:lumOff val="40000"/>
                  </a:schemeClr>
                </a:solidFill>
              </a:rPr>
              <a:t>…  </a:t>
            </a:r>
            <a:endParaRPr lang="en-US" sz="3200" dirty="0">
              <a:solidFill>
                <a:schemeClr val="accent1">
                  <a:lumMod val="60000"/>
                  <a:lumOff val="40000"/>
                </a:schemeClr>
              </a:solidFill>
            </a:endParaRPr>
          </a:p>
        </p:txBody>
      </p:sp>
      <p:sp>
        <p:nvSpPr>
          <p:cNvPr id="391" name="TextBox 390"/>
          <p:cNvSpPr txBox="1"/>
          <p:nvPr/>
        </p:nvSpPr>
        <p:spPr>
          <a:xfrm>
            <a:off x="4500837" y="2216488"/>
            <a:ext cx="4914815" cy="325730"/>
          </a:xfrm>
          <a:prstGeom prst="rect">
            <a:avLst/>
          </a:prstGeom>
          <a:noFill/>
        </p:spPr>
        <p:txBody>
          <a:bodyPr wrap="square" rtlCol="0">
            <a:spAutoFit/>
          </a:bodyPr>
          <a:lstStyle/>
          <a:p>
            <a:pPr>
              <a:lnSpc>
                <a:spcPts val="1800"/>
              </a:lnSpc>
            </a:pPr>
            <a:r>
              <a:rPr lang="en-US" sz="1600" dirty="0">
                <a:solidFill>
                  <a:srgbClr val="FFFF00"/>
                </a:solidFill>
                <a:latin typeface="Arial" panose="020B0604020202090204"/>
                <a:cs typeface="Arial" panose="020B0604020202090204"/>
              </a:rPr>
              <a:t>Interface, abstractions for network control apps</a:t>
            </a:r>
            <a:endParaRPr lang="en-US" sz="1600" dirty="0">
              <a:solidFill>
                <a:srgbClr val="FFFF00"/>
              </a:solidFill>
              <a:latin typeface="Arial" panose="020B0604020202090204"/>
              <a:cs typeface="Arial" panose="020B0604020202090204"/>
            </a:endParaRPr>
          </a:p>
        </p:txBody>
      </p:sp>
      <p:cxnSp>
        <p:nvCxnSpPr>
          <p:cNvPr id="549" name="Straight Connector 548"/>
          <p:cNvCxnSpPr/>
          <p:nvPr/>
        </p:nvCxnSpPr>
        <p:spPr bwMode="auto">
          <a:xfrm>
            <a:off x="4351401" y="2010842"/>
            <a:ext cx="4753400" cy="19546"/>
          </a:xfrm>
          <a:prstGeom prst="line">
            <a:avLst/>
          </a:prstGeom>
          <a:solidFill>
            <a:schemeClr val="accent1"/>
          </a:solidFill>
          <a:ln w="19050" cap="flat" cmpd="sng" algn="ctr">
            <a:solidFill>
              <a:schemeClr val="tx1"/>
            </a:solidFill>
            <a:prstDash val="dash"/>
            <a:round/>
            <a:headEnd type="none" w="med" len="med"/>
            <a:tailEnd type="none" w="med" len="med"/>
          </a:ln>
          <a:effectLst/>
        </p:spPr>
      </p:cxnSp>
      <p:sp>
        <p:nvSpPr>
          <p:cNvPr id="16" name="TextBox 15"/>
          <p:cNvSpPr txBox="1"/>
          <p:nvPr/>
        </p:nvSpPr>
        <p:spPr>
          <a:xfrm>
            <a:off x="9538736" y="3521590"/>
            <a:ext cx="1462270" cy="830997"/>
          </a:xfrm>
          <a:prstGeom prst="rect">
            <a:avLst/>
          </a:prstGeom>
          <a:noFill/>
        </p:spPr>
        <p:txBody>
          <a:bodyPr wrap="square" rtlCol="0">
            <a:spAutoFit/>
          </a:bodyPr>
          <a:lstStyle/>
          <a:p>
            <a:pPr algn="ctr"/>
            <a:r>
              <a:rPr lang="en-US" sz="2400" dirty="0"/>
              <a:t>SDN</a:t>
            </a:r>
            <a:endParaRPr lang="en-US" sz="2400" dirty="0"/>
          </a:p>
          <a:p>
            <a:pPr algn="ctr"/>
            <a:r>
              <a:rPr lang="en-US" sz="2400" dirty="0"/>
              <a:t>controller</a:t>
            </a:r>
            <a:endParaRPr lang="en-US" sz="2400" dirty="0"/>
          </a:p>
        </p:txBody>
      </p:sp>
      <p:grpSp>
        <p:nvGrpSpPr>
          <p:cNvPr id="147" name="Group 146"/>
          <p:cNvGrpSpPr/>
          <p:nvPr/>
        </p:nvGrpSpPr>
        <p:grpSpPr>
          <a:xfrm>
            <a:off x="4995457" y="5780475"/>
            <a:ext cx="2979208" cy="973667"/>
            <a:chOff x="2592388" y="5601756"/>
            <a:chExt cx="4027487" cy="939800"/>
          </a:xfrm>
        </p:grpSpPr>
        <p:sp>
          <p:nvSpPr>
            <p:cNvPr id="149" name="Freeform 2"/>
            <p:cNvSpPr/>
            <p:nvPr/>
          </p:nvSpPr>
          <p:spPr bwMode="auto">
            <a:xfrm>
              <a:off x="2592388" y="5601756"/>
              <a:ext cx="4027487" cy="939800"/>
            </a:xfrm>
            <a:custGeom>
              <a:avLst/>
              <a:gdLst>
                <a:gd name="T0" fmla="*/ 648763 w 10001"/>
                <a:gd name="T1" fmla="*/ 34777612 h 10125"/>
                <a:gd name="T2" fmla="*/ 115976403 w 10001"/>
                <a:gd name="T3" fmla="*/ 13733703 h 10125"/>
                <a:gd name="T4" fmla="*/ 507700960 w 10001"/>
                <a:gd name="T5" fmla="*/ 8662125 h 10125"/>
                <a:gd name="T6" fmla="*/ 810212713 w 10001"/>
                <a:gd name="T7" fmla="*/ 0 h 10125"/>
                <a:gd name="T8" fmla="*/ 1090015738 w 10001"/>
                <a:gd name="T9" fmla="*/ 8687929 h 10125"/>
                <a:gd name="T10" fmla="*/ 1310938763 w 10001"/>
                <a:gd name="T11" fmla="*/ 4279362 h 10125"/>
                <a:gd name="T12" fmla="*/ 1620263134 w 10001"/>
                <a:gd name="T13" fmla="*/ 25736690 h 10125"/>
                <a:gd name="T14" fmla="*/ 1394798364 w 10001"/>
                <a:gd name="T15" fmla="*/ 58525268 h 10125"/>
                <a:gd name="T16" fmla="*/ 1134622140 w 10001"/>
                <a:gd name="T17" fmla="*/ 80266624 h 10125"/>
                <a:gd name="T18" fmla="*/ 860820276 w 10001"/>
                <a:gd name="T19" fmla="*/ 76142271 h 10125"/>
                <a:gd name="T20" fmla="*/ 708996782 w 10001"/>
                <a:gd name="T21" fmla="*/ 85346835 h 10125"/>
                <a:gd name="T22" fmla="*/ 509322667 w 10001"/>
                <a:gd name="T23" fmla="*/ 86268164 h 10125"/>
                <a:gd name="T24" fmla="*/ 353443899 w 10001"/>
                <a:gd name="T25" fmla="*/ 67979516 h 10125"/>
                <a:gd name="T26" fmla="*/ 192536914 w 10001"/>
                <a:gd name="T27" fmla="*/ 64535347 h 10125"/>
                <a:gd name="T28" fmla="*/ 648763 w 10001"/>
                <a:gd name="T29" fmla="*/ 34777612 h 10125"/>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0001" h="10125">
                  <a:moveTo>
                    <a:pt x="4" y="4039"/>
                  </a:moveTo>
                  <a:cubicBezTo>
                    <a:pt x="-29" y="2271"/>
                    <a:pt x="194" y="2100"/>
                    <a:pt x="715" y="1595"/>
                  </a:cubicBezTo>
                  <a:cubicBezTo>
                    <a:pt x="1236" y="1089"/>
                    <a:pt x="2417" y="1272"/>
                    <a:pt x="3130" y="1006"/>
                  </a:cubicBezTo>
                  <a:cubicBezTo>
                    <a:pt x="3843" y="740"/>
                    <a:pt x="4397" y="0"/>
                    <a:pt x="4995" y="0"/>
                  </a:cubicBezTo>
                  <a:cubicBezTo>
                    <a:pt x="5593" y="1"/>
                    <a:pt x="6206" y="926"/>
                    <a:pt x="6720" y="1009"/>
                  </a:cubicBezTo>
                  <a:cubicBezTo>
                    <a:pt x="7234" y="1092"/>
                    <a:pt x="7536" y="241"/>
                    <a:pt x="8082" y="497"/>
                  </a:cubicBezTo>
                  <a:cubicBezTo>
                    <a:pt x="8628" y="756"/>
                    <a:pt x="9854" y="442"/>
                    <a:pt x="9989" y="2989"/>
                  </a:cubicBezTo>
                  <a:cubicBezTo>
                    <a:pt x="10124" y="5536"/>
                    <a:pt x="9098" y="5742"/>
                    <a:pt x="8599" y="6797"/>
                  </a:cubicBezTo>
                  <a:cubicBezTo>
                    <a:pt x="8100" y="7852"/>
                    <a:pt x="7544" y="8981"/>
                    <a:pt x="6995" y="9322"/>
                  </a:cubicBezTo>
                  <a:cubicBezTo>
                    <a:pt x="6446" y="9663"/>
                    <a:pt x="5793" y="8957"/>
                    <a:pt x="5307" y="8843"/>
                  </a:cubicBezTo>
                  <a:cubicBezTo>
                    <a:pt x="4819" y="8726"/>
                    <a:pt x="4628" y="10048"/>
                    <a:pt x="4371" y="9912"/>
                  </a:cubicBezTo>
                  <a:cubicBezTo>
                    <a:pt x="4114" y="9775"/>
                    <a:pt x="3505" y="10355"/>
                    <a:pt x="3140" y="10019"/>
                  </a:cubicBezTo>
                  <a:cubicBezTo>
                    <a:pt x="2774" y="9683"/>
                    <a:pt x="2820" y="8138"/>
                    <a:pt x="2179" y="7895"/>
                  </a:cubicBezTo>
                  <a:cubicBezTo>
                    <a:pt x="1586" y="6800"/>
                    <a:pt x="1549" y="8137"/>
                    <a:pt x="1187" y="7495"/>
                  </a:cubicBezTo>
                  <a:cubicBezTo>
                    <a:pt x="825" y="6852"/>
                    <a:pt x="-7" y="6157"/>
                    <a:pt x="4" y="4039"/>
                  </a:cubicBezTo>
                  <a:close/>
                </a:path>
              </a:pathLst>
            </a:custGeom>
            <a:solidFill>
              <a:srgbClr val="66CCFF"/>
            </a:solidFill>
            <a:ln>
              <a:noFill/>
            </a:ln>
          </p:spPr>
          <p:txBody>
            <a:bodyPr wrap="none" anchor="ctr"/>
            <a:lstStyle/>
            <a:p>
              <a:endParaRPr lang="en-US"/>
            </a:p>
          </p:txBody>
        </p:sp>
        <p:cxnSp>
          <p:nvCxnSpPr>
            <p:cNvPr id="150" name="Straight Connector 149"/>
            <p:cNvCxnSpPr/>
            <p:nvPr/>
          </p:nvCxnSpPr>
          <p:spPr>
            <a:xfrm flipV="1">
              <a:off x="3262941" y="5752569"/>
              <a:ext cx="1316038" cy="131762"/>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1" name="Straight Connector 150"/>
            <p:cNvCxnSpPr/>
            <p:nvPr/>
          </p:nvCxnSpPr>
          <p:spPr>
            <a:xfrm>
              <a:off x="3151816" y="5939894"/>
              <a:ext cx="2259013"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2" name="Straight Connector 151"/>
            <p:cNvCxnSpPr/>
            <p:nvPr/>
          </p:nvCxnSpPr>
          <p:spPr>
            <a:xfrm>
              <a:off x="3164516" y="6044669"/>
              <a:ext cx="714375" cy="2762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3" name="Straight Connector 152"/>
            <p:cNvCxnSpPr/>
            <p:nvPr/>
          </p:nvCxnSpPr>
          <p:spPr>
            <a:xfrm flipV="1">
              <a:off x="4182104" y="6238344"/>
              <a:ext cx="1247775" cy="825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4" name="Straight Connector 153"/>
            <p:cNvCxnSpPr/>
            <p:nvPr/>
          </p:nvCxnSpPr>
          <p:spPr>
            <a:xfrm>
              <a:off x="4842504" y="5785906"/>
              <a:ext cx="1057275" cy="12382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5" name="Straight Connector 154"/>
            <p:cNvCxnSpPr/>
            <p:nvPr/>
          </p:nvCxnSpPr>
          <p:spPr>
            <a:xfrm flipV="1">
              <a:off x="4126541" y="5939894"/>
              <a:ext cx="1790700" cy="298450"/>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6" name="Straight Connector 155"/>
            <p:cNvCxnSpPr/>
            <p:nvPr/>
          </p:nvCxnSpPr>
          <p:spPr>
            <a:xfrm flipV="1">
              <a:off x="5453691" y="5968469"/>
              <a:ext cx="588963" cy="269875"/>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57" name="Straight Connector 156"/>
            <p:cNvCxnSpPr/>
            <p:nvPr/>
          </p:nvCxnSpPr>
          <p:spPr>
            <a:xfrm>
              <a:off x="4596441" y="5752569"/>
              <a:ext cx="814388" cy="401637"/>
            </a:xfrm>
            <a:prstGeom prst="line">
              <a:avLst/>
            </a:prstGeom>
            <a:ln w="12700">
              <a:solidFill>
                <a:schemeClr val="tx1"/>
              </a:solidFill>
            </a:ln>
            <a:effectLst/>
          </p:spPr>
          <p:style>
            <a:lnRef idx="2">
              <a:schemeClr val="accent1"/>
            </a:lnRef>
            <a:fillRef idx="0">
              <a:schemeClr val="accent1"/>
            </a:fillRef>
            <a:effectRef idx="1">
              <a:schemeClr val="accent1"/>
            </a:effectRef>
            <a:fontRef idx="minor">
              <a:schemeClr val="tx1"/>
            </a:fontRef>
          </p:style>
        </p:cxnSp>
        <p:grpSp>
          <p:nvGrpSpPr>
            <p:cNvPr id="158" name="Group 347"/>
            <p:cNvGrpSpPr/>
            <p:nvPr/>
          </p:nvGrpSpPr>
          <p:grpSpPr bwMode="auto">
            <a:xfrm>
              <a:off x="5856401" y="5796097"/>
              <a:ext cx="588970" cy="242608"/>
              <a:chOff x="1871277" y="1576300"/>
              <a:chExt cx="1128371" cy="437861"/>
            </a:xfrm>
          </p:grpSpPr>
          <p:sp>
            <p:nvSpPr>
              <p:cNvPr id="200" name="Oval 199"/>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1" name="Rectangle 200"/>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2" name="Oval 201"/>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203" name="Freeform 202"/>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4" name="Freeform 203"/>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1" fmla="*/ 0 w 3640627"/>
                  <a:gd name="connsiteY0-2" fmla="*/ 242051 h 923747"/>
                  <a:gd name="connsiteX1-3" fmla="*/ 655168 w 3640627"/>
                  <a:gd name="connsiteY1-4" fmla="*/ 16495 h 923747"/>
                  <a:gd name="connsiteX2-5" fmla="*/ 1809765 w 3640627"/>
                  <a:gd name="connsiteY2-6" fmla="*/ 511360 h 923747"/>
                  <a:gd name="connsiteX3-7" fmla="*/ 2964363 w 3640627"/>
                  <a:gd name="connsiteY3-8" fmla="*/ 0 h 923747"/>
                  <a:gd name="connsiteX4-9" fmla="*/ 3640627 w 3640627"/>
                  <a:gd name="connsiteY4-10" fmla="*/ 197946 h 923747"/>
                  <a:gd name="connsiteX5-11" fmla="*/ 3195282 w 3640627"/>
                  <a:gd name="connsiteY5-12" fmla="*/ 461874 h 923747"/>
                  <a:gd name="connsiteX6-13" fmla="*/ 2980857 w 3640627"/>
                  <a:gd name="connsiteY6-14" fmla="*/ 379396 h 923747"/>
                  <a:gd name="connsiteX7-15" fmla="*/ 1826259 w 3640627"/>
                  <a:gd name="connsiteY7-16" fmla="*/ 923747 h 923747"/>
                  <a:gd name="connsiteX8-17" fmla="*/ 671662 w 3640627"/>
                  <a:gd name="connsiteY8-18" fmla="*/ 412387 h 923747"/>
                  <a:gd name="connsiteX9-19" fmla="*/ 523214 w 3640627"/>
                  <a:gd name="connsiteY9-20" fmla="*/ 478369 h 923747"/>
                  <a:gd name="connsiteX10-21" fmla="*/ 0 w 3640627"/>
                  <a:gd name="connsiteY10-22" fmla="*/ 242051 h 923747"/>
                  <a:gd name="connsiteX0-23" fmla="*/ 0 w 3640627"/>
                  <a:gd name="connsiteY0-24" fmla="*/ 242051 h 923747"/>
                  <a:gd name="connsiteX1-25" fmla="*/ 655168 w 3640627"/>
                  <a:gd name="connsiteY1-26" fmla="*/ 16495 h 923747"/>
                  <a:gd name="connsiteX2-27" fmla="*/ 1809765 w 3640627"/>
                  <a:gd name="connsiteY2-28" fmla="*/ 511360 h 923747"/>
                  <a:gd name="connsiteX3-29" fmla="*/ 2964363 w 3640627"/>
                  <a:gd name="connsiteY3-30" fmla="*/ 0 h 923747"/>
                  <a:gd name="connsiteX4-31" fmla="*/ 3640627 w 3640627"/>
                  <a:gd name="connsiteY4-32" fmla="*/ 197946 h 923747"/>
                  <a:gd name="connsiteX5-33" fmla="*/ 3195282 w 3640627"/>
                  <a:gd name="connsiteY5-34" fmla="*/ 461874 h 923747"/>
                  <a:gd name="connsiteX6-35" fmla="*/ 2980857 w 3640627"/>
                  <a:gd name="connsiteY6-36" fmla="*/ 379396 h 923747"/>
                  <a:gd name="connsiteX7-37" fmla="*/ 1826259 w 3640627"/>
                  <a:gd name="connsiteY7-38" fmla="*/ 923747 h 923747"/>
                  <a:gd name="connsiteX8-39" fmla="*/ 671662 w 3640627"/>
                  <a:gd name="connsiteY8-40" fmla="*/ 412387 h 923747"/>
                  <a:gd name="connsiteX9-41" fmla="*/ 523214 w 3640627"/>
                  <a:gd name="connsiteY9-42" fmla="*/ 482971 h 923747"/>
                  <a:gd name="connsiteX10-43" fmla="*/ 0 w 3640627"/>
                  <a:gd name="connsiteY10-44" fmla="*/ 242051 h 923747"/>
                  <a:gd name="connsiteX0-45" fmla="*/ 0 w 3640627"/>
                  <a:gd name="connsiteY0-46" fmla="*/ 242051 h 923747"/>
                  <a:gd name="connsiteX1-47" fmla="*/ 655168 w 3640627"/>
                  <a:gd name="connsiteY1-48" fmla="*/ 16495 h 923747"/>
                  <a:gd name="connsiteX2-49" fmla="*/ 1809765 w 3640627"/>
                  <a:gd name="connsiteY2-50" fmla="*/ 511360 h 923747"/>
                  <a:gd name="connsiteX3-51" fmla="*/ 2964363 w 3640627"/>
                  <a:gd name="connsiteY3-52" fmla="*/ 0 h 923747"/>
                  <a:gd name="connsiteX4-53" fmla="*/ 3640627 w 3640627"/>
                  <a:gd name="connsiteY4-54" fmla="*/ 197946 h 923747"/>
                  <a:gd name="connsiteX5-55" fmla="*/ 3195282 w 3640627"/>
                  <a:gd name="connsiteY5-56" fmla="*/ 461874 h 923747"/>
                  <a:gd name="connsiteX6-57" fmla="*/ 2980857 w 3640627"/>
                  <a:gd name="connsiteY6-58" fmla="*/ 379396 h 923747"/>
                  <a:gd name="connsiteX7-59" fmla="*/ 1826259 w 3640627"/>
                  <a:gd name="connsiteY7-60" fmla="*/ 923747 h 923747"/>
                  <a:gd name="connsiteX8-61" fmla="*/ 690067 w 3640627"/>
                  <a:gd name="connsiteY8-62" fmla="*/ 412387 h 923747"/>
                  <a:gd name="connsiteX9-63" fmla="*/ 523214 w 3640627"/>
                  <a:gd name="connsiteY9-64" fmla="*/ 482971 h 923747"/>
                  <a:gd name="connsiteX10-65" fmla="*/ 0 w 3640627"/>
                  <a:gd name="connsiteY10-66" fmla="*/ 242051 h 923747"/>
                  <a:gd name="connsiteX0-67" fmla="*/ 0 w 3640627"/>
                  <a:gd name="connsiteY0-68" fmla="*/ 242051 h 946755"/>
                  <a:gd name="connsiteX1-69" fmla="*/ 655168 w 3640627"/>
                  <a:gd name="connsiteY1-70" fmla="*/ 16495 h 946755"/>
                  <a:gd name="connsiteX2-71" fmla="*/ 1809765 w 3640627"/>
                  <a:gd name="connsiteY2-72" fmla="*/ 511360 h 946755"/>
                  <a:gd name="connsiteX3-73" fmla="*/ 2964363 w 3640627"/>
                  <a:gd name="connsiteY3-74" fmla="*/ 0 h 946755"/>
                  <a:gd name="connsiteX4-75" fmla="*/ 3640627 w 3640627"/>
                  <a:gd name="connsiteY4-76" fmla="*/ 197946 h 946755"/>
                  <a:gd name="connsiteX5-77" fmla="*/ 3195282 w 3640627"/>
                  <a:gd name="connsiteY5-78" fmla="*/ 461874 h 946755"/>
                  <a:gd name="connsiteX6-79" fmla="*/ 2980857 w 3640627"/>
                  <a:gd name="connsiteY6-80" fmla="*/ 379396 h 946755"/>
                  <a:gd name="connsiteX7-81" fmla="*/ 1876873 w 3640627"/>
                  <a:gd name="connsiteY7-82" fmla="*/ 946755 h 946755"/>
                  <a:gd name="connsiteX8-83" fmla="*/ 690067 w 3640627"/>
                  <a:gd name="connsiteY8-84" fmla="*/ 412387 h 946755"/>
                  <a:gd name="connsiteX9-85" fmla="*/ 523214 w 3640627"/>
                  <a:gd name="connsiteY9-86" fmla="*/ 482971 h 946755"/>
                  <a:gd name="connsiteX10-87" fmla="*/ 0 w 3640627"/>
                  <a:gd name="connsiteY10-88" fmla="*/ 242051 h 946755"/>
                  <a:gd name="connsiteX0-89" fmla="*/ 0 w 3640627"/>
                  <a:gd name="connsiteY0-90" fmla="*/ 242051 h 946755"/>
                  <a:gd name="connsiteX1-91" fmla="*/ 655168 w 3640627"/>
                  <a:gd name="connsiteY1-92" fmla="*/ 16495 h 946755"/>
                  <a:gd name="connsiteX2-93" fmla="*/ 1855778 w 3640627"/>
                  <a:gd name="connsiteY2-94" fmla="*/ 534367 h 946755"/>
                  <a:gd name="connsiteX3-95" fmla="*/ 2964363 w 3640627"/>
                  <a:gd name="connsiteY3-96" fmla="*/ 0 h 946755"/>
                  <a:gd name="connsiteX4-97" fmla="*/ 3640627 w 3640627"/>
                  <a:gd name="connsiteY4-98" fmla="*/ 197946 h 946755"/>
                  <a:gd name="connsiteX5-99" fmla="*/ 3195282 w 3640627"/>
                  <a:gd name="connsiteY5-100" fmla="*/ 461874 h 946755"/>
                  <a:gd name="connsiteX6-101" fmla="*/ 2980857 w 3640627"/>
                  <a:gd name="connsiteY6-102" fmla="*/ 379396 h 946755"/>
                  <a:gd name="connsiteX7-103" fmla="*/ 1876873 w 3640627"/>
                  <a:gd name="connsiteY7-104" fmla="*/ 946755 h 946755"/>
                  <a:gd name="connsiteX8-105" fmla="*/ 690067 w 3640627"/>
                  <a:gd name="connsiteY8-106" fmla="*/ 412387 h 946755"/>
                  <a:gd name="connsiteX9-107" fmla="*/ 523214 w 3640627"/>
                  <a:gd name="connsiteY9-108" fmla="*/ 482971 h 946755"/>
                  <a:gd name="connsiteX10-109" fmla="*/ 0 w 3640627"/>
                  <a:gd name="connsiteY10-110" fmla="*/ 242051 h 946755"/>
                  <a:gd name="connsiteX0-111" fmla="*/ 0 w 3640627"/>
                  <a:gd name="connsiteY0-112" fmla="*/ 242051 h 946755"/>
                  <a:gd name="connsiteX1-113" fmla="*/ 655168 w 3640627"/>
                  <a:gd name="connsiteY1-114" fmla="*/ 16495 h 946755"/>
                  <a:gd name="connsiteX2-115" fmla="*/ 1855778 w 3640627"/>
                  <a:gd name="connsiteY2-116" fmla="*/ 534367 h 946755"/>
                  <a:gd name="connsiteX3-117" fmla="*/ 2964363 w 3640627"/>
                  <a:gd name="connsiteY3-118" fmla="*/ 0 h 946755"/>
                  <a:gd name="connsiteX4-119" fmla="*/ 3640627 w 3640627"/>
                  <a:gd name="connsiteY4-120" fmla="*/ 197946 h 946755"/>
                  <a:gd name="connsiteX5-121" fmla="*/ 3195282 w 3640627"/>
                  <a:gd name="connsiteY5-122" fmla="*/ 461874 h 946755"/>
                  <a:gd name="connsiteX6-123" fmla="*/ 3008465 w 3640627"/>
                  <a:gd name="connsiteY6-124" fmla="*/ 402404 h 946755"/>
                  <a:gd name="connsiteX7-125" fmla="*/ 1876873 w 3640627"/>
                  <a:gd name="connsiteY7-126" fmla="*/ 946755 h 946755"/>
                  <a:gd name="connsiteX8-127" fmla="*/ 690067 w 3640627"/>
                  <a:gd name="connsiteY8-128" fmla="*/ 412387 h 946755"/>
                  <a:gd name="connsiteX9-129" fmla="*/ 523214 w 3640627"/>
                  <a:gd name="connsiteY9-130" fmla="*/ 482971 h 946755"/>
                  <a:gd name="connsiteX10-131" fmla="*/ 0 w 3640627"/>
                  <a:gd name="connsiteY10-132" fmla="*/ 242051 h 946755"/>
                  <a:gd name="connsiteX0-133" fmla="*/ 0 w 3723451"/>
                  <a:gd name="connsiteY0-134" fmla="*/ 242051 h 946755"/>
                  <a:gd name="connsiteX1-135" fmla="*/ 655168 w 3723451"/>
                  <a:gd name="connsiteY1-136" fmla="*/ 16495 h 946755"/>
                  <a:gd name="connsiteX2-137" fmla="*/ 1855778 w 3723451"/>
                  <a:gd name="connsiteY2-138" fmla="*/ 534367 h 946755"/>
                  <a:gd name="connsiteX3-139" fmla="*/ 2964363 w 3723451"/>
                  <a:gd name="connsiteY3-140" fmla="*/ 0 h 946755"/>
                  <a:gd name="connsiteX4-141" fmla="*/ 3723451 w 3723451"/>
                  <a:gd name="connsiteY4-142" fmla="*/ 220954 h 946755"/>
                  <a:gd name="connsiteX5-143" fmla="*/ 3195282 w 3723451"/>
                  <a:gd name="connsiteY5-144" fmla="*/ 461874 h 946755"/>
                  <a:gd name="connsiteX6-145" fmla="*/ 3008465 w 3723451"/>
                  <a:gd name="connsiteY6-146" fmla="*/ 402404 h 946755"/>
                  <a:gd name="connsiteX7-147" fmla="*/ 1876873 w 3723451"/>
                  <a:gd name="connsiteY7-148" fmla="*/ 946755 h 946755"/>
                  <a:gd name="connsiteX8-149" fmla="*/ 690067 w 3723451"/>
                  <a:gd name="connsiteY8-150" fmla="*/ 412387 h 946755"/>
                  <a:gd name="connsiteX9-151" fmla="*/ 523214 w 3723451"/>
                  <a:gd name="connsiteY9-152" fmla="*/ 482971 h 946755"/>
                  <a:gd name="connsiteX10-153" fmla="*/ 0 w 3723451"/>
                  <a:gd name="connsiteY10-154" fmla="*/ 242051 h 946755"/>
                  <a:gd name="connsiteX0-155" fmla="*/ 0 w 3723451"/>
                  <a:gd name="connsiteY0-156" fmla="*/ 228246 h 932950"/>
                  <a:gd name="connsiteX1-157" fmla="*/ 655168 w 3723451"/>
                  <a:gd name="connsiteY1-158" fmla="*/ 2690 h 932950"/>
                  <a:gd name="connsiteX2-159" fmla="*/ 1855778 w 3723451"/>
                  <a:gd name="connsiteY2-160" fmla="*/ 520562 h 932950"/>
                  <a:gd name="connsiteX3-161" fmla="*/ 3001174 w 3723451"/>
                  <a:gd name="connsiteY3-162" fmla="*/ 0 h 932950"/>
                  <a:gd name="connsiteX4-163" fmla="*/ 3723451 w 3723451"/>
                  <a:gd name="connsiteY4-164" fmla="*/ 207149 h 932950"/>
                  <a:gd name="connsiteX5-165" fmla="*/ 3195282 w 3723451"/>
                  <a:gd name="connsiteY5-166" fmla="*/ 448069 h 932950"/>
                  <a:gd name="connsiteX6-167" fmla="*/ 3008465 w 3723451"/>
                  <a:gd name="connsiteY6-168" fmla="*/ 388599 h 932950"/>
                  <a:gd name="connsiteX7-169" fmla="*/ 1876873 w 3723451"/>
                  <a:gd name="connsiteY7-170" fmla="*/ 932950 h 932950"/>
                  <a:gd name="connsiteX8-171" fmla="*/ 690067 w 3723451"/>
                  <a:gd name="connsiteY8-172" fmla="*/ 398582 h 932950"/>
                  <a:gd name="connsiteX9-173" fmla="*/ 523214 w 3723451"/>
                  <a:gd name="connsiteY9-174" fmla="*/ 469166 h 932950"/>
                  <a:gd name="connsiteX10-175" fmla="*/ 0 w 3723451"/>
                  <a:gd name="connsiteY10-176" fmla="*/ 228246 h 932950"/>
                  <a:gd name="connsiteX0-177" fmla="*/ 0 w 3723451"/>
                  <a:gd name="connsiteY0-178" fmla="*/ 228246 h 932950"/>
                  <a:gd name="connsiteX1-179" fmla="*/ 655168 w 3723451"/>
                  <a:gd name="connsiteY1-180" fmla="*/ 2690 h 932950"/>
                  <a:gd name="connsiteX2-181" fmla="*/ 1855778 w 3723451"/>
                  <a:gd name="connsiteY2-182" fmla="*/ 520562 h 932950"/>
                  <a:gd name="connsiteX3-183" fmla="*/ 3001174 w 3723451"/>
                  <a:gd name="connsiteY3-184" fmla="*/ 0 h 932950"/>
                  <a:gd name="connsiteX4-185" fmla="*/ 3723451 w 3723451"/>
                  <a:gd name="connsiteY4-186" fmla="*/ 207149 h 932950"/>
                  <a:gd name="connsiteX5-187" fmla="*/ 3195282 w 3723451"/>
                  <a:gd name="connsiteY5-188" fmla="*/ 448069 h 932950"/>
                  <a:gd name="connsiteX6-189" fmla="*/ 3013067 w 3723451"/>
                  <a:gd name="connsiteY6-190" fmla="*/ 393200 h 932950"/>
                  <a:gd name="connsiteX7-191" fmla="*/ 1876873 w 3723451"/>
                  <a:gd name="connsiteY7-192" fmla="*/ 932950 h 932950"/>
                  <a:gd name="connsiteX8-193" fmla="*/ 690067 w 3723451"/>
                  <a:gd name="connsiteY8-194" fmla="*/ 398582 h 932950"/>
                  <a:gd name="connsiteX9-195" fmla="*/ 523214 w 3723451"/>
                  <a:gd name="connsiteY9-196" fmla="*/ 469166 h 932950"/>
                  <a:gd name="connsiteX10-197" fmla="*/ 0 w 3723451"/>
                  <a:gd name="connsiteY10-198" fmla="*/ 228246 h 932950"/>
                  <a:gd name="connsiteX0-199" fmla="*/ 0 w 3723451"/>
                  <a:gd name="connsiteY0-200" fmla="*/ 228246 h 932950"/>
                  <a:gd name="connsiteX1-201" fmla="*/ 655168 w 3723451"/>
                  <a:gd name="connsiteY1-202" fmla="*/ 2690 h 932950"/>
                  <a:gd name="connsiteX2-203" fmla="*/ 1855778 w 3723451"/>
                  <a:gd name="connsiteY2-204" fmla="*/ 520562 h 932950"/>
                  <a:gd name="connsiteX3-205" fmla="*/ 3001174 w 3723451"/>
                  <a:gd name="connsiteY3-206" fmla="*/ 0 h 932950"/>
                  <a:gd name="connsiteX4-207" fmla="*/ 3723451 w 3723451"/>
                  <a:gd name="connsiteY4-208" fmla="*/ 207149 h 932950"/>
                  <a:gd name="connsiteX5-209" fmla="*/ 3186079 w 3723451"/>
                  <a:gd name="connsiteY5-210" fmla="*/ 461874 h 932950"/>
                  <a:gd name="connsiteX6-211" fmla="*/ 3013067 w 3723451"/>
                  <a:gd name="connsiteY6-212" fmla="*/ 393200 h 932950"/>
                  <a:gd name="connsiteX7-213" fmla="*/ 1876873 w 3723451"/>
                  <a:gd name="connsiteY7-214" fmla="*/ 932950 h 932950"/>
                  <a:gd name="connsiteX8-215" fmla="*/ 690067 w 3723451"/>
                  <a:gd name="connsiteY8-216" fmla="*/ 398582 h 932950"/>
                  <a:gd name="connsiteX9-217" fmla="*/ 523214 w 3723451"/>
                  <a:gd name="connsiteY9-218" fmla="*/ 469166 h 932950"/>
                  <a:gd name="connsiteX10-219" fmla="*/ 0 w 3723451"/>
                  <a:gd name="connsiteY10-220" fmla="*/ 228246 h 932950"/>
                  <a:gd name="connsiteX0-221" fmla="*/ 0 w 3723451"/>
                  <a:gd name="connsiteY0-222" fmla="*/ 228246 h 932950"/>
                  <a:gd name="connsiteX1-223" fmla="*/ 655168 w 3723451"/>
                  <a:gd name="connsiteY1-224" fmla="*/ 2690 h 932950"/>
                  <a:gd name="connsiteX2-225" fmla="*/ 1855778 w 3723451"/>
                  <a:gd name="connsiteY2-226" fmla="*/ 520562 h 932950"/>
                  <a:gd name="connsiteX3-227" fmla="*/ 3001174 w 3723451"/>
                  <a:gd name="connsiteY3-228" fmla="*/ 0 h 932950"/>
                  <a:gd name="connsiteX4-229" fmla="*/ 3723451 w 3723451"/>
                  <a:gd name="connsiteY4-230" fmla="*/ 207149 h 932950"/>
                  <a:gd name="connsiteX5-231" fmla="*/ 3186079 w 3723451"/>
                  <a:gd name="connsiteY5-232" fmla="*/ 461874 h 932950"/>
                  <a:gd name="connsiteX6-233" fmla="*/ 3013067 w 3723451"/>
                  <a:gd name="connsiteY6-234" fmla="*/ 393200 h 932950"/>
                  <a:gd name="connsiteX7-235" fmla="*/ 1876873 w 3723451"/>
                  <a:gd name="connsiteY7-236" fmla="*/ 932950 h 932950"/>
                  <a:gd name="connsiteX8-237" fmla="*/ 711613 w 3723451"/>
                  <a:gd name="connsiteY8-238" fmla="*/ 413055 h 932950"/>
                  <a:gd name="connsiteX9-239" fmla="*/ 523214 w 3723451"/>
                  <a:gd name="connsiteY9-240" fmla="*/ 469166 h 932950"/>
                  <a:gd name="connsiteX10-241" fmla="*/ 0 w 3723451"/>
                  <a:gd name="connsiteY10-242" fmla="*/ 228246 h 932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5" name="Freeform 204"/>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1" fmla="*/ 4602 w 1371198"/>
                  <a:gd name="connsiteY0-2" fmla="*/ 0 h 800665"/>
                  <a:gd name="connsiteX1-3" fmla="*/ 1371198 w 1371198"/>
                  <a:gd name="connsiteY1-4" fmla="*/ 625807 h 800665"/>
                  <a:gd name="connsiteX2-5" fmla="*/ 897260 w 1371198"/>
                  <a:gd name="connsiteY2-6" fmla="*/ 800665 h 800665"/>
                  <a:gd name="connsiteX3-7" fmla="*/ 0 w 1371198"/>
                  <a:gd name="connsiteY3-8" fmla="*/ 404934 h 800665"/>
                  <a:gd name="connsiteX4-9" fmla="*/ 4602 w 1371198"/>
                  <a:gd name="connsiteY4-10" fmla="*/ 0 h 800665"/>
                  <a:gd name="connsiteX0-11" fmla="*/ 0 w 1366596"/>
                  <a:gd name="connsiteY0-12" fmla="*/ 0 h 800665"/>
                  <a:gd name="connsiteX1-13" fmla="*/ 1366596 w 1366596"/>
                  <a:gd name="connsiteY1-14" fmla="*/ 625807 h 800665"/>
                  <a:gd name="connsiteX2-15" fmla="*/ 892658 w 1366596"/>
                  <a:gd name="connsiteY2-16" fmla="*/ 800665 h 800665"/>
                  <a:gd name="connsiteX3-17" fmla="*/ 4601 w 1366596"/>
                  <a:gd name="connsiteY3-18" fmla="*/ 427942 h 800665"/>
                  <a:gd name="connsiteX4-19" fmla="*/ 0 w 1366596"/>
                  <a:gd name="connsiteY4-20" fmla="*/ 0 h 800665"/>
                  <a:gd name="connsiteX0-21" fmla="*/ 0 w 1366596"/>
                  <a:gd name="connsiteY0-22" fmla="*/ 0 h 800665"/>
                  <a:gd name="connsiteX1-23" fmla="*/ 1366596 w 1366596"/>
                  <a:gd name="connsiteY1-24" fmla="*/ 625807 h 800665"/>
                  <a:gd name="connsiteX2-25" fmla="*/ 892658 w 1366596"/>
                  <a:gd name="connsiteY2-26" fmla="*/ 800665 h 800665"/>
                  <a:gd name="connsiteX3-27" fmla="*/ 4601 w 1366596"/>
                  <a:gd name="connsiteY3-28" fmla="*/ 427942 h 800665"/>
                  <a:gd name="connsiteX4-29" fmla="*/ 0 w 1366596"/>
                  <a:gd name="connsiteY4-30" fmla="*/ 0 h 800665"/>
                  <a:gd name="connsiteX0-31" fmla="*/ 0 w 1366596"/>
                  <a:gd name="connsiteY0-32" fmla="*/ 0 h 800665"/>
                  <a:gd name="connsiteX1-33" fmla="*/ 1366596 w 1366596"/>
                  <a:gd name="connsiteY1-34" fmla="*/ 625807 h 800665"/>
                  <a:gd name="connsiteX2-35" fmla="*/ 892658 w 1366596"/>
                  <a:gd name="connsiteY2-36" fmla="*/ 800665 h 800665"/>
                  <a:gd name="connsiteX3-37" fmla="*/ 4601 w 1366596"/>
                  <a:gd name="connsiteY3-38" fmla="*/ 427942 h 800665"/>
                  <a:gd name="connsiteX4-39" fmla="*/ 0 w 1366596"/>
                  <a:gd name="connsiteY4-40" fmla="*/ 0 h 800665"/>
                  <a:gd name="connsiteX0-41" fmla="*/ 0 w 1366596"/>
                  <a:gd name="connsiteY0-42" fmla="*/ 0 h 809868"/>
                  <a:gd name="connsiteX1-43" fmla="*/ 1366596 w 1366596"/>
                  <a:gd name="connsiteY1-44" fmla="*/ 625807 h 809868"/>
                  <a:gd name="connsiteX2-45" fmla="*/ 865050 w 1366596"/>
                  <a:gd name="connsiteY2-46" fmla="*/ 809868 h 809868"/>
                  <a:gd name="connsiteX3-47" fmla="*/ 4601 w 1366596"/>
                  <a:gd name="connsiteY3-48" fmla="*/ 427942 h 809868"/>
                  <a:gd name="connsiteX4-49" fmla="*/ 0 w 1366596"/>
                  <a:gd name="connsiteY4-50" fmla="*/ 0 h 809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206" name="Freeform 205"/>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1" fmla="*/ 1329786 w 1348191"/>
                  <a:gd name="connsiteY0-2" fmla="*/ 0 h 791462"/>
                  <a:gd name="connsiteX1-3" fmla="*/ 1348191 w 1348191"/>
                  <a:gd name="connsiteY1-4" fmla="*/ 381926 h 791462"/>
                  <a:gd name="connsiteX2-5" fmla="*/ 487742 w 1348191"/>
                  <a:gd name="connsiteY2-6" fmla="*/ 791462 h 791462"/>
                  <a:gd name="connsiteX3-7" fmla="*/ 0 w 1348191"/>
                  <a:gd name="connsiteY3-8" fmla="*/ 612002 h 791462"/>
                  <a:gd name="connsiteX4-9" fmla="*/ 1329786 w 1348191"/>
                  <a:gd name="connsiteY4-10" fmla="*/ 0 h 791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207" name="Straight Connector 206"/>
              <p:cNvCxnSpPr>
                <a:endCxn id="202"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208" name="Straight Connector 207"/>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59" name="Group 347"/>
            <p:cNvGrpSpPr/>
            <p:nvPr/>
          </p:nvGrpSpPr>
          <p:grpSpPr bwMode="auto">
            <a:xfrm>
              <a:off x="4375328" y="5654000"/>
              <a:ext cx="588970" cy="242608"/>
              <a:chOff x="1871277" y="1576300"/>
              <a:chExt cx="1128371" cy="437861"/>
            </a:xfrm>
          </p:grpSpPr>
          <p:sp>
            <p:nvSpPr>
              <p:cNvPr id="191" name="Oval 190"/>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2" name="Rectangle 191"/>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3" name="Oval 192"/>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94" name="Freeform 193"/>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5" name="Freeform 194"/>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1" fmla="*/ 0 w 3640627"/>
                  <a:gd name="connsiteY0-2" fmla="*/ 242051 h 923747"/>
                  <a:gd name="connsiteX1-3" fmla="*/ 655168 w 3640627"/>
                  <a:gd name="connsiteY1-4" fmla="*/ 16495 h 923747"/>
                  <a:gd name="connsiteX2-5" fmla="*/ 1809765 w 3640627"/>
                  <a:gd name="connsiteY2-6" fmla="*/ 511360 h 923747"/>
                  <a:gd name="connsiteX3-7" fmla="*/ 2964363 w 3640627"/>
                  <a:gd name="connsiteY3-8" fmla="*/ 0 h 923747"/>
                  <a:gd name="connsiteX4-9" fmla="*/ 3640627 w 3640627"/>
                  <a:gd name="connsiteY4-10" fmla="*/ 197946 h 923747"/>
                  <a:gd name="connsiteX5-11" fmla="*/ 3195282 w 3640627"/>
                  <a:gd name="connsiteY5-12" fmla="*/ 461874 h 923747"/>
                  <a:gd name="connsiteX6-13" fmla="*/ 2980857 w 3640627"/>
                  <a:gd name="connsiteY6-14" fmla="*/ 379396 h 923747"/>
                  <a:gd name="connsiteX7-15" fmla="*/ 1826259 w 3640627"/>
                  <a:gd name="connsiteY7-16" fmla="*/ 923747 h 923747"/>
                  <a:gd name="connsiteX8-17" fmla="*/ 671662 w 3640627"/>
                  <a:gd name="connsiteY8-18" fmla="*/ 412387 h 923747"/>
                  <a:gd name="connsiteX9-19" fmla="*/ 523214 w 3640627"/>
                  <a:gd name="connsiteY9-20" fmla="*/ 478369 h 923747"/>
                  <a:gd name="connsiteX10-21" fmla="*/ 0 w 3640627"/>
                  <a:gd name="connsiteY10-22" fmla="*/ 242051 h 923747"/>
                  <a:gd name="connsiteX0-23" fmla="*/ 0 w 3640627"/>
                  <a:gd name="connsiteY0-24" fmla="*/ 242051 h 923747"/>
                  <a:gd name="connsiteX1-25" fmla="*/ 655168 w 3640627"/>
                  <a:gd name="connsiteY1-26" fmla="*/ 16495 h 923747"/>
                  <a:gd name="connsiteX2-27" fmla="*/ 1809765 w 3640627"/>
                  <a:gd name="connsiteY2-28" fmla="*/ 511360 h 923747"/>
                  <a:gd name="connsiteX3-29" fmla="*/ 2964363 w 3640627"/>
                  <a:gd name="connsiteY3-30" fmla="*/ 0 h 923747"/>
                  <a:gd name="connsiteX4-31" fmla="*/ 3640627 w 3640627"/>
                  <a:gd name="connsiteY4-32" fmla="*/ 197946 h 923747"/>
                  <a:gd name="connsiteX5-33" fmla="*/ 3195282 w 3640627"/>
                  <a:gd name="connsiteY5-34" fmla="*/ 461874 h 923747"/>
                  <a:gd name="connsiteX6-35" fmla="*/ 2980857 w 3640627"/>
                  <a:gd name="connsiteY6-36" fmla="*/ 379396 h 923747"/>
                  <a:gd name="connsiteX7-37" fmla="*/ 1826259 w 3640627"/>
                  <a:gd name="connsiteY7-38" fmla="*/ 923747 h 923747"/>
                  <a:gd name="connsiteX8-39" fmla="*/ 671662 w 3640627"/>
                  <a:gd name="connsiteY8-40" fmla="*/ 412387 h 923747"/>
                  <a:gd name="connsiteX9-41" fmla="*/ 523214 w 3640627"/>
                  <a:gd name="connsiteY9-42" fmla="*/ 482971 h 923747"/>
                  <a:gd name="connsiteX10-43" fmla="*/ 0 w 3640627"/>
                  <a:gd name="connsiteY10-44" fmla="*/ 242051 h 923747"/>
                  <a:gd name="connsiteX0-45" fmla="*/ 0 w 3640627"/>
                  <a:gd name="connsiteY0-46" fmla="*/ 242051 h 923747"/>
                  <a:gd name="connsiteX1-47" fmla="*/ 655168 w 3640627"/>
                  <a:gd name="connsiteY1-48" fmla="*/ 16495 h 923747"/>
                  <a:gd name="connsiteX2-49" fmla="*/ 1809765 w 3640627"/>
                  <a:gd name="connsiteY2-50" fmla="*/ 511360 h 923747"/>
                  <a:gd name="connsiteX3-51" fmla="*/ 2964363 w 3640627"/>
                  <a:gd name="connsiteY3-52" fmla="*/ 0 h 923747"/>
                  <a:gd name="connsiteX4-53" fmla="*/ 3640627 w 3640627"/>
                  <a:gd name="connsiteY4-54" fmla="*/ 197946 h 923747"/>
                  <a:gd name="connsiteX5-55" fmla="*/ 3195282 w 3640627"/>
                  <a:gd name="connsiteY5-56" fmla="*/ 461874 h 923747"/>
                  <a:gd name="connsiteX6-57" fmla="*/ 2980857 w 3640627"/>
                  <a:gd name="connsiteY6-58" fmla="*/ 379396 h 923747"/>
                  <a:gd name="connsiteX7-59" fmla="*/ 1826259 w 3640627"/>
                  <a:gd name="connsiteY7-60" fmla="*/ 923747 h 923747"/>
                  <a:gd name="connsiteX8-61" fmla="*/ 690067 w 3640627"/>
                  <a:gd name="connsiteY8-62" fmla="*/ 412387 h 923747"/>
                  <a:gd name="connsiteX9-63" fmla="*/ 523214 w 3640627"/>
                  <a:gd name="connsiteY9-64" fmla="*/ 482971 h 923747"/>
                  <a:gd name="connsiteX10-65" fmla="*/ 0 w 3640627"/>
                  <a:gd name="connsiteY10-66" fmla="*/ 242051 h 923747"/>
                  <a:gd name="connsiteX0-67" fmla="*/ 0 w 3640627"/>
                  <a:gd name="connsiteY0-68" fmla="*/ 242051 h 946755"/>
                  <a:gd name="connsiteX1-69" fmla="*/ 655168 w 3640627"/>
                  <a:gd name="connsiteY1-70" fmla="*/ 16495 h 946755"/>
                  <a:gd name="connsiteX2-71" fmla="*/ 1809765 w 3640627"/>
                  <a:gd name="connsiteY2-72" fmla="*/ 511360 h 946755"/>
                  <a:gd name="connsiteX3-73" fmla="*/ 2964363 w 3640627"/>
                  <a:gd name="connsiteY3-74" fmla="*/ 0 h 946755"/>
                  <a:gd name="connsiteX4-75" fmla="*/ 3640627 w 3640627"/>
                  <a:gd name="connsiteY4-76" fmla="*/ 197946 h 946755"/>
                  <a:gd name="connsiteX5-77" fmla="*/ 3195282 w 3640627"/>
                  <a:gd name="connsiteY5-78" fmla="*/ 461874 h 946755"/>
                  <a:gd name="connsiteX6-79" fmla="*/ 2980857 w 3640627"/>
                  <a:gd name="connsiteY6-80" fmla="*/ 379396 h 946755"/>
                  <a:gd name="connsiteX7-81" fmla="*/ 1876873 w 3640627"/>
                  <a:gd name="connsiteY7-82" fmla="*/ 946755 h 946755"/>
                  <a:gd name="connsiteX8-83" fmla="*/ 690067 w 3640627"/>
                  <a:gd name="connsiteY8-84" fmla="*/ 412387 h 946755"/>
                  <a:gd name="connsiteX9-85" fmla="*/ 523214 w 3640627"/>
                  <a:gd name="connsiteY9-86" fmla="*/ 482971 h 946755"/>
                  <a:gd name="connsiteX10-87" fmla="*/ 0 w 3640627"/>
                  <a:gd name="connsiteY10-88" fmla="*/ 242051 h 946755"/>
                  <a:gd name="connsiteX0-89" fmla="*/ 0 w 3640627"/>
                  <a:gd name="connsiteY0-90" fmla="*/ 242051 h 946755"/>
                  <a:gd name="connsiteX1-91" fmla="*/ 655168 w 3640627"/>
                  <a:gd name="connsiteY1-92" fmla="*/ 16495 h 946755"/>
                  <a:gd name="connsiteX2-93" fmla="*/ 1855778 w 3640627"/>
                  <a:gd name="connsiteY2-94" fmla="*/ 534367 h 946755"/>
                  <a:gd name="connsiteX3-95" fmla="*/ 2964363 w 3640627"/>
                  <a:gd name="connsiteY3-96" fmla="*/ 0 h 946755"/>
                  <a:gd name="connsiteX4-97" fmla="*/ 3640627 w 3640627"/>
                  <a:gd name="connsiteY4-98" fmla="*/ 197946 h 946755"/>
                  <a:gd name="connsiteX5-99" fmla="*/ 3195282 w 3640627"/>
                  <a:gd name="connsiteY5-100" fmla="*/ 461874 h 946755"/>
                  <a:gd name="connsiteX6-101" fmla="*/ 2980857 w 3640627"/>
                  <a:gd name="connsiteY6-102" fmla="*/ 379396 h 946755"/>
                  <a:gd name="connsiteX7-103" fmla="*/ 1876873 w 3640627"/>
                  <a:gd name="connsiteY7-104" fmla="*/ 946755 h 946755"/>
                  <a:gd name="connsiteX8-105" fmla="*/ 690067 w 3640627"/>
                  <a:gd name="connsiteY8-106" fmla="*/ 412387 h 946755"/>
                  <a:gd name="connsiteX9-107" fmla="*/ 523214 w 3640627"/>
                  <a:gd name="connsiteY9-108" fmla="*/ 482971 h 946755"/>
                  <a:gd name="connsiteX10-109" fmla="*/ 0 w 3640627"/>
                  <a:gd name="connsiteY10-110" fmla="*/ 242051 h 946755"/>
                  <a:gd name="connsiteX0-111" fmla="*/ 0 w 3640627"/>
                  <a:gd name="connsiteY0-112" fmla="*/ 242051 h 946755"/>
                  <a:gd name="connsiteX1-113" fmla="*/ 655168 w 3640627"/>
                  <a:gd name="connsiteY1-114" fmla="*/ 16495 h 946755"/>
                  <a:gd name="connsiteX2-115" fmla="*/ 1855778 w 3640627"/>
                  <a:gd name="connsiteY2-116" fmla="*/ 534367 h 946755"/>
                  <a:gd name="connsiteX3-117" fmla="*/ 2964363 w 3640627"/>
                  <a:gd name="connsiteY3-118" fmla="*/ 0 h 946755"/>
                  <a:gd name="connsiteX4-119" fmla="*/ 3640627 w 3640627"/>
                  <a:gd name="connsiteY4-120" fmla="*/ 197946 h 946755"/>
                  <a:gd name="connsiteX5-121" fmla="*/ 3195282 w 3640627"/>
                  <a:gd name="connsiteY5-122" fmla="*/ 461874 h 946755"/>
                  <a:gd name="connsiteX6-123" fmla="*/ 3008465 w 3640627"/>
                  <a:gd name="connsiteY6-124" fmla="*/ 402404 h 946755"/>
                  <a:gd name="connsiteX7-125" fmla="*/ 1876873 w 3640627"/>
                  <a:gd name="connsiteY7-126" fmla="*/ 946755 h 946755"/>
                  <a:gd name="connsiteX8-127" fmla="*/ 690067 w 3640627"/>
                  <a:gd name="connsiteY8-128" fmla="*/ 412387 h 946755"/>
                  <a:gd name="connsiteX9-129" fmla="*/ 523214 w 3640627"/>
                  <a:gd name="connsiteY9-130" fmla="*/ 482971 h 946755"/>
                  <a:gd name="connsiteX10-131" fmla="*/ 0 w 3640627"/>
                  <a:gd name="connsiteY10-132" fmla="*/ 242051 h 946755"/>
                  <a:gd name="connsiteX0-133" fmla="*/ 0 w 3723451"/>
                  <a:gd name="connsiteY0-134" fmla="*/ 242051 h 946755"/>
                  <a:gd name="connsiteX1-135" fmla="*/ 655168 w 3723451"/>
                  <a:gd name="connsiteY1-136" fmla="*/ 16495 h 946755"/>
                  <a:gd name="connsiteX2-137" fmla="*/ 1855778 w 3723451"/>
                  <a:gd name="connsiteY2-138" fmla="*/ 534367 h 946755"/>
                  <a:gd name="connsiteX3-139" fmla="*/ 2964363 w 3723451"/>
                  <a:gd name="connsiteY3-140" fmla="*/ 0 h 946755"/>
                  <a:gd name="connsiteX4-141" fmla="*/ 3723451 w 3723451"/>
                  <a:gd name="connsiteY4-142" fmla="*/ 220954 h 946755"/>
                  <a:gd name="connsiteX5-143" fmla="*/ 3195282 w 3723451"/>
                  <a:gd name="connsiteY5-144" fmla="*/ 461874 h 946755"/>
                  <a:gd name="connsiteX6-145" fmla="*/ 3008465 w 3723451"/>
                  <a:gd name="connsiteY6-146" fmla="*/ 402404 h 946755"/>
                  <a:gd name="connsiteX7-147" fmla="*/ 1876873 w 3723451"/>
                  <a:gd name="connsiteY7-148" fmla="*/ 946755 h 946755"/>
                  <a:gd name="connsiteX8-149" fmla="*/ 690067 w 3723451"/>
                  <a:gd name="connsiteY8-150" fmla="*/ 412387 h 946755"/>
                  <a:gd name="connsiteX9-151" fmla="*/ 523214 w 3723451"/>
                  <a:gd name="connsiteY9-152" fmla="*/ 482971 h 946755"/>
                  <a:gd name="connsiteX10-153" fmla="*/ 0 w 3723451"/>
                  <a:gd name="connsiteY10-154" fmla="*/ 242051 h 946755"/>
                  <a:gd name="connsiteX0-155" fmla="*/ 0 w 3723451"/>
                  <a:gd name="connsiteY0-156" fmla="*/ 228246 h 932950"/>
                  <a:gd name="connsiteX1-157" fmla="*/ 655168 w 3723451"/>
                  <a:gd name="connsiteY1-158" fmla="*/ 2690 h 932950"/>
                  <a:gd name="connsiteX2-159" fmla="*/ 1855778 w 3723451"/>
                  <a:gd name="connsiteY2-160" fmla="*/ 520562 h 932950"/>
                  <a:gd name="connsiteX3-161" fmla="*/ 3001174 w 3723451"/>
                  <a:gd name="connsiteY3-162" fmla="*/ 0 h 932950"/>
                  <a:gd name="connsiteX4-163" fmla="*/ 3723451 w 3723451"/>
                  <a:gd name="connsiteY4-164" fmla="*/ 207149 h 932950"/>
                  <a:gd name="connsiteX5-165" fmla="*/ 3195282 w 3723451"/>
                  <a:gd name="connsiteY5-166" fmla="*/ 448069 h 932950"/>
                  <a:gd name="connsiteX6-167" fmla="*/ 3008465 w 3723451"/>
                  <a:gd name="connsiteY6-168" fmla="*/ 388599 h 932950"/>
                  <a:gd name="connsiteX7-169" fmla="*/ 1876873 w 3723451"/>
                  <a:gd name="connsiteY7-170" fmla="*/ 932950 h 932950"/>
                  <a:gd name="connsiteX8-171" fmla="*/ 690067 w 3723451"/>
                  <a:gd name="connsiteY8-172" fmla="*/ 398582 h 932950"/>
                  <a:gd name="connsiteX9-173" fmla="*/ 523214 w 3723451"/>
                  <a:gd name="connsiteY9-174" fmla="*/ 469166 h 932950"/>
                  <a:gd name="connsiteX10-175" fmla="*/ 0 w 3723451"/>
                  <a:gd name="connsiteY10-176" fmla="*/ 228246 h 932950"/>
                  <a:gd name="connsiteX0-177" fmla="*/ 0 w 3723451"/>
                  <a:gd name="connsiteY0-178" fmla="*/ 228246 h 932950"/>
                  <a:gd name="connsiteX1-179" fmla="*/ 655168 w 3723451"/>
                  <a:gd name="connsiteY1-180" fmla="*/ 2690 h 932950"/>
                  <a:gd name="connsiteX2-181" fmla="*/ 1855778 w 3723451"/>
                  <a:gd name="connsiteY2-182" fmla="*/ 520562 h 932950"/>
                  <a:gd name="connsiteX3-183" fmla="*/ 3001174 w 3723451"/>
                  <a:gd name="connsiteY3-184" fmla="*/ 0 h 932950"/>
                  <a:gd name="connsiteX4-185" fmla="*/ 3723451 w 3723451"/>
                  <a:gd name="connsiteY4-186" fmla="*/ 207149 h 932950"/>
                  <a:gd name="connsiteX5-187" fmla="*/ 3195282 w 3723451"/>
                  <a:gd name="connsiteY5-188" fmla="*/ 448069 h 932950"/>
                  <a:gd name="connsiteX6-189" fmla="*/ 3013067 w 3723451"/>
                  <a:gd name="connsiteY6-190" fmla="*/ 393200 h 932950"/>
                  <a:gd name="connsiteX7-191" fmla="*/ 1876873 w 3723451"/>
                  <a:gd name="connsiteY7-192" fmla="*/ 932950 h 932950"/>
                  <a:gd name="connsiteX8-193" fmla="*/ 690067 w 3723451"/>
                  <a:gd name="connsiteY8-194" fmla="*/ 398582 h 932950"/>
                  <a:gd name="connsiteX9-195" fmla="*/ 523214 w 3723451"/>
                  <a:gd name="connsiteY9-196" fmla="*/ 469166 h 932950"/>
                  <a:gd name="connsiteX10-197" fmla="*/ 0 w 3723451"/>
                  <a:gd name="connsiteY10-198" fmla="*/ 228246 h 932950"/>
                  <a:gd name="connsiteX0-199" fmla="*/ 0 w 3723451"/>
                  <a:gd name="connsiteY0-200" fmla="*/ 228246 h 932950"/>
                  <a:gd name="connsiteX1-201" fmla="*/ 655168 w 3723451"/>
                  <a:gd name="connsiteY1-202" fmla="*/ 2690 h 932950"/>
                  <a:gd name="connsiteX2-203" fmla="*/ 1855778 w 3723451"/>
                  <a:gd name="connsiteY2-204" fmla="*/ 520562 h 932950"/>
                  <a:gd name="connsiteX3-205" fmla="*/ 3001174 w 3723451"/>
                  <a:gd name="connsiteY3-206" fmla="*/ 0 h 932950"/>
                  <a:gd name="connsiteX4-207" fmla="*/ 3723451 w 3723451"/>
                  <a:gd name="connsiteY4-208" fmla="*/ 207149 h 932950"/>
                  <a:gd name="connsiteX5-209" fmla="*/ 3186079 w 3723451"/>
                  <a:gd name="connsiteY5-210" fmla="*/ 461874 h 932950"/>
                  <a:gd name="connsiteX6-211" fmla="*/ 3013067 w 3723451"/>
                  <a:gd name="connsiteY6-212" fmla="*/ 393200 h 932950"/>
                  <a:gd name="connsiteX7-213" fmla="*/ 1876873 w 3723451"/>
                  <a:gd name="connsiteY7-214" fmla="*/ 932950 h 932950"/>
                  <a:gd name="connsiteX8-215" fmla="*/ 690067 w 3723451"/>
                  <a:gd name="connsiteY8-216" fmla="*/ 398582 h 932950"/>
                  <a:gd name="connsiteX9-217" fmla="*/ 523214 w 3723451"/>
                  <a:gd name="connsiteY9-218" fmla="*/ 469166 h 932950"/>
                  <a:gd name="connsiteX10-219" fmla="*/ 0 w 3723451"/>
                  <a:gd name="connsiteY10-220" fmla="*/ 228246 h 932950"/>
                  <a:gd name="connsiteX0-221" fmla="*/ 0 w 3723451"/>
                  <a:gd name="connsiteY0-222" fmla="*/ 228246 h 932950"/>
                  <a:gd name="connsiteX1-223" fmla="*/ 655168 w 3723451"/>
                  <a:gd name="connsiteY1-224" fmla="*/ 2690 h 932950"/>
                  <a:gd name="connsiteX2-225" fmla="*/ 1855778 w 3723451"/>
                  <a:gd name="connsiteY2-226" fmla="*/ 520562 h 932950"/>
                  <a:gd name="connsiteX3-227" fmla="*/ 3001174 w 3723451"/>
                  <a:gd name="connsiteY3-228" fmla="*/ 0 h 932950"/>
                  <a:gd name="connsiteX4-229" fmla="*/ 3723451 w 3723451"/>
                  <a:gd name="connsiteY4-230" fmla="*/ 207149 h 932950"/>
                  <a:gd name="connsiteX5-231" fmla="*/ 3186079 w 3723451"/>
                  <a:gd name="connsiteY5-232" fmla="*/ 461874 h 932950"/>
                  <a:gd name="connsiteX6-233" fmla="*/ 3013067 w 3723451"/>
                  <a:gd name="connsiteY6-234" fmla="*/ 393200 h 932950"/>
                  <a:gd name="connsiteX7-235" fmla="*/ 1876873 w 3723451"/>
                  <a:gd name="connsiteY7-236" fmla="*/ 932950 h 932950"/>
                  <a:gd name="connsiteX8-237" fmla="*/ 711613 w 3723451"/>
                  <a:gd name="connsiteY8-238" fmla="*/ 413055 h 932950"/>
                  <a:gd name="connsiteX9-239" fmla="*/ 523214 w 3723451"/>
                  <a:gd name="connsiteY9-240" fmla="*/ 469166 h 932950"/>
                  <a:gd name="connsiteX10-241" fmla="*/ 0 w 3723451"/>
                  <a:gd name="connsiteY10-242" fmla="*/ 228246 h 932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6" name="Freeform 195"/>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1" fmla="*/ 4602 w 1371198"/>
                  <a:gd name="connsiteY0-2" fmla="*/ 0 h 800665"/>
                  <a:gd name="connsiteX1-3" fmla="*/ 1371198 w 1371198"/>
                  <a:gd name="connsiteY1-4" fmla="*/ 625807 h 800665"/>
                  <a:gd name="connsiteX2-5" fmla="*/ 897260 w 1371198"/>
                  <a:gd name="connsiteY2-6" fmla="*/ 800665 h 800665"/>
                  <a:gd name="connsiteX3-7" fmla="*/ 0 w 1371198"/>
                  <a:gd name="connsiteY3-8" fmla="*/ 404934 h 800665"/>
                  <a:gd name="connsiteX4-9" fmla="*/ 4602 w 1371198"/>
                  <a:gd name="connsiteY4-10" fmla="*/ 0 h 800665"/>
                  <a:gd name="connsiteX0-11" fmla="*/ 0 w 1366596"/>
                  <a:gd name="connsiteY0-12" fmla="*/ 0 h 800665"/>
                  <a:gd name="connsiteX1-13" fmla="*/ 1366596 w 1366596"/>
                  <a:gd name="connsiteY1-14" fmla="*/ 625807 h 800665"/>
                  <a:gd name="connsiteX2-15" fmla="*/ 892658 w 1366596"/>
                  <a:gd name="connsiteY2-16" fmla="*/ 800665 h 800665"/>
                  <a:gd name="connsiteX3-17" fmla="*/ 4601 w 1366596"/>
                  <a:gd name="connsiteY3-18" fmla="*/ 427942 h 800665"/>
                  <a:gd name="connsiteX4-19" fmla="*/ 0 w 1366596"/>
                  <a:gd name="connsiteY4-20" fmla="*/ 0 h 800665"/>
                  <a:gd name="connsiteX0-21" fmla="*/ 0 w 1366596"/>
                  <a:gd name="connsiteY0-22" fmla="*/ 0 h 800665"/>
                  <a:gd name="connsiteX1-23" fmla="*/ 1366596 w 1366596"/>
                  <a:gd name="connsiteY1-24" fmla="*/ 625807 h 800665"/>
                  <a:gd name="connsiteX2-25" fmla="*/ 892658 w 1366596"/>
                  <a:gd name="connsiteY2-26" fmla="*/ 800665 h 800665"/>
                  <a:gd name="connsiteX3-27" fmla="*/ 4601 w 1366596"/>
                  <a:gd name="connsiteY3-28" fmla="*/ 427942 h 800665"/>
                  <a:gd name="connsiteX4-29" fmla="*/ 0 w 1366596"/>
                  <a:gd name="connsiteY4-30" fmla="*/ 0 h 800665"/>
                  <a:gd name="connsiteX0-31" fmla="*/ 0 w 1366596"/>
                  <a:gd name="connsiteY0-32" fmla="*/ 0 h 800665"/>
                  <a:gd name="connsiteX1-33" fmla="*/ 1366596 w 1366596"/>
                  <a:gd name="connsiteY1-34" fmla="*/ 625807 h 800665"/>
                  <a:gd name="connsiteX2-35" fmla="*/ 892658 w 1366596"/>
                  <a:gd name="connsiteY2-36" fmla="*/ 800665 h 800665"/>
                  <a:gd name="connsiteX3-37" fmla="*/ 4601 w 1366596"/>
                  <a:gd name="connsiteY3-38" fmla="*/ 427942 h 800665"/>
                  <a:gd name="connsiteX4-39" fmla="*/ 0 w 1366596"/>
                  <a:gd name="connsiteY4-40" fmla="*/ 0 h 800665"/>
                  <a:gd name="connsiteX0-41" fmla="*/ 0 w 1366596"/>
                  <a:gd name="connsiteY0-42" fmla="*/ 0 h 809868"/>
                  <a:gd name="connsiteX1-43" fmla="*/ 1366596 w 1366596"/>
                  <a:gd name="connsiteY1-44" fmla="*/ 625807 h 809868"/>
                  <a:gd name="connsiteX2-45" fmla="*/ 865050 w 1366596"/>
                  <a:gd name="connsiteY2-46" fmla="*/ 809868 h 809868"/>
                  <a:gd name="connsiteX3-47" fmla="*/ 4601 w 1366596"/>
                  <a:gd name="connsiteY3-48" fmla="*/ 427942 h 809868"/>
                  <a:gd name="connsiteX4-49" fmla="*/ 0 w 1366596"/>
                  <a:gd name="connsiteY4-50" fmla="*/ 0 h 809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97" name="Freeform 196"/>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1" fmla="*/ 1329786 w 1348191"/>
                  <a:gd name="connsiteY0-2" fmla="*/ 0 h 791462"/>
                  <a:gd name="connsiteX1-3" fmla="*/ 1348191 w 1348191"/>
                  <a:gd name="connsiteY1-4" fmla="*/ 381926 h 791462"/>
                  <a:gd name="connsiteX2-5" fmla="*/ 487742 w 1348191"/>
                  <a:gd name="connsiteY2-6" fmla="*/ 791462 h 791462"/>
                  <a:gd name="connsiteX3-7" fmla="*/ 0 w 1348191"/>
                  <a:gd name="connsiteY3-8" fmla="*/ 612002 h 791462"/>
                  <a:gd name="connsiteX4-9" fmla="*/ 1329786 w 1348191"/>
                  <a:gd name="connsiteY4-10" fmla="*/ 0 h 791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98" name="Straight Connector 197"/>
              <p:cNvCxnSpPr>
                <a:endCxn id="193"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99" name="Straight Connector 198"/>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0" name="Group 347"/>
            <p:cNvGrpSpPr/>
            <p:nvPr/>
          </p:nvGrpSpPr>
          <p:grpSpPr bwMode="auto">
            <a:xfrm>
              <a:off x="2848241" y="5847813"/>
              <a:ext cx="588970" cy="242608"/>
              <a:chOff x="1871277" y="1576300"/>
              <a:chExt cx="1128371" cy="437861"/>
            </a:xfrm>
          </p:grpSpPr>
          <p:sp>
            <p:nvSpPr>
              <p:cNvPr id="182" name="Oval 18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83" name="Rectangle 18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4" name="Oval 18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85" name="Freeform 18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6" name="Freeform 185"/>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1" fmla="*/ 0 w 3640627"/>
                  <a:gd name="connsiteY0-2" fmla="*/ 242051 h 923747"/>
                  <a:gd name="connsiteX1-3" fmla="*/ 655168 w 3640627"/>
                  <a:gd name="connsiteY1-4" fmla="*/ 16495 h 923747"/>
                  <a:gd name="connsiteX2-5" fmla="*/ 1809765 w 3640627"/>
                  <a:gd name="connsiteY2-6" fmla="*/ 511360 h 923747"/>
                  <a:gd name="connsiteX3-7" fmla="*/ 2964363 w 3640627"/>
                  <a:gd name="connsiteY3-8" fmla="*/ 0 h 923747"/>
                  <a:gd name="connsiteX4-9" fmla="*/ 3640627 w 3640627"/>
                  <a:gd name="connsiteY4-10" fmla="*/ 197946 h 923747"/>
                  <a:gd name="connsiteX5-11" fmla="*/ 3195282 w 3640627"/>
                  <a:gd name="connsiteY5-12" fmla="*/ 461874 h 923747"/>
                  <a:gd name="connsiteX6-13" fmla="*/ 2980857 w 3640627"/>
                  <a:gd name="connsiteY6-14" fmla="*/ 379396 h 923747"/>
                  <a:gd name="connsiteX7-15" fmla="*/ 1826259 w 3640627"/>
                  <a:gd name="connsiteY7-16" fmla="*/ 923747 h 923747"/>
                  <a:gd name="connsiteX8-17" fmla="*/ 671662 w 3640627"/>
                  <a:gd name="connsiteY8-18" fmla="*/ 412387 h 923747"/>
                  <a:gd name="connsiteX9-19" fmla="*/ 523214 w 3640627"/>
                  <a:gd name="connsiteY9-20" fmla="*/ 478369 h 923747"/>
                  <a:gd name="connsiteX10-21" fmla="*/ 0 w 3640627"/>
                  <a:gd name="connsiteY10-22" fmla="*/ 242051 h 923747"/>
                  <a:gd name="connsiteX0-23" fmla="*/ 0 w 3640627"/>
                  <a:gd name="connsiteY0-24" fmla="*/ 242051 h 923747"/>
                  <a:gd name="connsiteX1-25" fmla="*/ 655168 w 3640627"/>
                  <a:gd name="connsiteY1-26" fmla="*/ 16495 h 923747"/>
                  <a:gd name="connsiteX2-27" fmla="*/ 1809765 w 3640627"/>
                  <a:gd name="connsiteY2-28" fmla="*/ 511360 h 923747"/>
                  <a:gd name="connsiteX3-29" fmla="*/ 2964363 w 3640627"/>
                  <a:gd name="connsiteY3-30" fmla="*/ 0 h 923747"/>
                  <a:gd name="connsiteX4-31" fmla="*/ 3640627 w 3640627"/>
                  <a:gd name="connsiteY4-32" fmla="*/ 197946 h 923747"/>
                  <a:gd name="connsiteX5-33" fmla="*/ 3195282 w 3640627"/>
                  <a:gd name="connsiteY5-34" fmla="*/ 461874 h 923747"/>
                  <a:gd name="connsiteX6-35" fmla="*/ 2980857 w 3640627"/>
                  <a:gd name="connsiteY6-36" fmla="*/ 379396 h 923747"/>
                  <a:gd name="connsiteX7-37" fmla="*/ 1826259 w 3640627"/>
                  <a:gd name="connsiteY7-38" fmla="*/ 923747 h 923747"/>
                  <a:gd name="connsiteX8-39" fmla="*/ 671662 w 3640627"/>
                  <a:gd name="connsiteY8-40" fmla="*/ 412387 h 923747"/>
                  <a:gd name="connsiteX9-41" fmla="*/ 523214 w 3640627"/>
                  <a:gd name="connsiteY9-42" fmla="*/ 482971 h 923747"/>
                  <a:gd name="connsiteX10-43" fmla="*/ 0 w 3640627"/>
                  <a:gd name="connsiteY10-44" fmla="*/ 242051 h 923747"/>
                  <a:gd name="connsiteX0-45" fmla="*/ 0 w 3640627"/>
                  <a:gd name="connsiteY0-46" fmla="*/ 242051 h 923747"/>
                  <a:gd name="connsiteX1-47" fmla="*/ 655168 w 3640627"/>
                  <a:gd name="connsiteY1-48" fmla="*/ 16495 h 923747"/>
                  <a:gd name="connsiteX2-49" fmla="*/ 1809765 w 3640627"/>
                  <a:gd name="connsiteY2-50" fmla="*/ 511360 h 923747"/>
                  <a:gd name="connsiteX3-51" fmla="*/ 2964363 w 3640627"/>
                  <a:gd name="connsiteY3-52" fmla="*/ 0 h 923747"/>
                  <a:gd name="connsiteX4-53" fmla="*/ 3640627 w 3640627"/>
                  <a:gd name="connsiteY4-54" fmla="*/ 197946 h 923747"/>
                  <a:gd name="connsiteX5-55" fmla="*/ 3195282 w 3640627"/>
                  <a:gd name="connsiteY5-56" fmla="*/ 461874 h 923747"/>
                  <a:gd name="connsiteX6-57" fmla="*/ 2980857 w 3640627"/>
                  <a:gd name="connsiteY6-58" fmla="*/ 379396 h 923747"/>
                  <a:gd name="connsiteX7-59" fmla="*/ 1826259 w 3640627"/>
                  <a:gd name="connsiteY7-60" fmla="*/ 923747 h 923747"/>
                  <a:gd name="connsiteX8-61" fmla="*/ 690067 w 3640627"/>
                  <a:gd name="connsiteY8-62" fmla="*/ 412387 h 923747"/>
                  <a:gd name="connsiteX9-63" fmla="*/ 523214 w 3640627"/>
                  <a:gd name="connsiteY9-64" fmla="*/ 482971 h 923747"/>
                  <a:gd name="connsiteX10-65" fmla="*/ 0 w 3640627"/>
                  <a:gd name="connsiteY10-66" fmla="*/ 242051 h 923747"/>
                  <a:gd name="connsiteX0-67" fmla="*/ 0 w 3640627"/>
                  <a:gd name="connsiteY0-68" fmla="*/ 242051 h 946755"/>
                  <a:gd name="connsiteX1-69" fmla="*/ 655168 w 3640627"/>
                  <a:gd name="connsiteY1-70" fmla="*/ 16495 h 946755"/>
                  <a:gd name="connsiteX2-71" fmla="*/ 1809765 w 3640627"/>
                  <a:gd name="connsiteY2-72" fmla="*/ 511360 h 946755"/>
                  <a:gd name="connsiteX3-73" fmla="*/ 2964363 w 3640627"/>
                  <a:gd name="connsiteY3-74" fmla="*/ 0 h 946755"/>
                  <a:gd name="connsiteX4-75" fmla="*/ 3640627 w 3640627"/>
                  <a:gd name="connsiteY4-76" fmla="*/ 197946 h 946755"/>
                  <a:gd name="connsiteX5-77" fmla="*/ 3195282 w 3640627"/>
                  <a:gd name="connsiteY5-78" fmla="*/ 461874 h 946755"/>
                  <a:gd name="connsiteX6-79" fmla="*/ 2980857 w 3640627"/>
                  <a:gd name="connsiteY6-80" fmla="*/ 379396 h 946755"/>
                  <a:gd name="connsiteX7-81" fmla="*/ 1876873 w 3640627"/>
                  <a:gd name="connsiteY7-82" fmla="*/ 946755 h 946755"/>
                  <a:gd name="connsiteX8-83" fmla="*/ 690067 w 3640627"/>
                  <a:gd name="connsiteY8-84" fmla="*/ 412387 h 946755"/>
                  <a:gd name="connsiteX9-85" fmla="*/ 523214 w 3640627"/>
                  <a:gd name="connsiteY9-86" fmla="*/ 482971 h 946755"/>
                  <a:gd name="connsiteX10-87" fmla="*/ 0 w 3640627"/>
                  <a:gd name="connsiteY10-88" fmla="*/ 242051 h 946755"/>
                  <a:gd name="connsiteX0-89" fmla="*/ 0 w 3640627"/>
                  <a:gd name="connsiteY0-90" fmla="*/ 242051 h 946755"/>
                  <a:gd name="connsiteX1-91" fmla="*/ 655168 w 3640627"/>
                  <a:gd name="connsiteY1-92" fmla="*/ 16495 h 946755"/>
                  <a:gd name="connsiteX2-93" fmla="*/ 1855778 w 3640627"/>
                  <a:gd name="connsiteY2-94" fmla="*/ 534367 h 946755"/>
                  <a:gd name="connsiteX3-95" fmla="*/ 2964363 w 3640627"/>
                  <a:gd name="connsiteY3-96" fmla="*/ 0 h 946755"/>
                  <a:gd name="connsiteX4-97" fmla="*/ 3640627 w 3640627"/>
                  <a:gd name="connsiteY4-98" fmla="*/ 197946 h 946755"/>
                  <a:gd name="connsiteX5-99" fmla="*/ 3195282 w 3640627"/>
                  <a:gd name="connsiteY5-100" fmla="*/ 461874 h 946755"/>
                  <a:gd name="connsiteX6-101" fmla="*/ 2980857 w 3640627"/>
                  <a:gd name="connsiteY6-102" fmla="*/ 379396 h 946755"/>
                  <a:gd name="connsiteX7-103" fmla="*/ 1876873 w 3640627"/>
                  <a:gd name="connsiteY7-104" fmla="*/ 946755 h 946755"/>
                  <a:gd name="connsiteX8-105" fmla="*/ 690067 w 3640627"/>
                  <a:gd name="connsiteY8-106" fmla="*/ 412387 h 946755"/>
                  <a:gd name="connsiteX9-107" fmla="*/ 523214 w 3640627"/>
                  <a:gd name="connsiteY9-108" fmla="*/ 482971 h 946755"/>
                  <a:gd name="connsiteX10-109" fmla="*/ 0 w 3640627"/>
                  <a:gd name="connsiteY10-110" fmla="*/ 242051 h 946755"/>
                  <a:gd name="connsiteX0-111" fmla="*/ 0 w 3640627"/>
                  <a:gd name="connsiteY0-112" fmla="*/ 242051 h 946755"/>
                  <a:gd name="connsiteX1-113" fmla="*/ 655168 w 3640627"/>
                  <a:gd name="connsiteY1-114" fmla="*/ 16495 h 946755"/>
                  <a:gd name="connsiteX2-115" fmla="*/ 1855778 w 3640627"/>
                  <a:gd name="connsiteY2-116" fmla="*/ 534367 h 946755"/>
                  <a:gd name="connsiteX3-117" fmla="*/ 2964363 w 3640627"/>
                  <a:gd name="connsiteY3-118" fmla="*/ 0 h 946755"/>
                  <a:gd name="connsiteX4-119" fmla="*/ 3640627 w 3640627"/>
                  <a:gd name="connsiteY4-120" fmla="*/ 197946 h 946755"/>
                  <a:gd name="connsiteX5-121" fmla="*/ 3195282 w 3640627"/>
                  <a:gd name="connsiteY5-122" fmla="*/ 461874 h 946755"/>
                  <a:gd name="connsiteX6-123" fmla="*/ 3008465 w 3640627"/>
                  <a:gd name="connsiteY6-124" fmla="*/ 402404 h 946755"/>
                  <a:gd name="connsiteX7-125" fmla="*/ 1876873 w 3640627"/>
                  <a:gd name="connsiteY7-126" fmla="*/ 946755 h 946755"/>
                  <a:gd name="connsiteX8-127" fmla="*/ 690067 w 3640627"/>
                  <a:gd name="connsiteY8-128" fmla="*/ 412387 h 946755"/>
                  <a:gd name="connsiteX9-129" fmla="*/ 523214 w 3640627"/>
                  <a:gd name="connsiteY9-130" fmla="*/ 482971 h 946755"/>
                  <a:gd name="connsiteX10-131" fmla="*/ 0 w 3640627"/>
                  <a:gd name="connsiteY10-132" fmla="*/ 242051 h 946755"/>
                  <a:gd name="connsiteX0-133" fmla="*/ 0 w 3723451"/>
                  <a:gd name="connsiteY0-134" fmla="*/ 242051 h 946755"/>
                  <a:gd name="connsiteX1-135" fmla="*/ 655168 w 3723451"/>
                  <a:gd name="connsiteY1-136" fmla="*/ 16495 h 946755"/>
                  <a:gd name="connsiteX2-137" fmla="*/ 1855778 w 3723451"/>
                  <a:gd name="connsiteY2-138" fmla="*/ 534367 h 946755"/>
                  <a:gd name="connsiteX3-139" fmla="*/ 2964363 w 3723451"/>
                  <a:gd name="connsiteY3-140" fmla="*/ 0 h 946755"/>
                  <a:gd name="connsiteX4-141" fmla="*/ 3723451 w 3723451"/>
                  <a:gd name="connsiteY4-142" fmla="*/ 220954 h 946755"/>
                  <a:gd name="connsiteX5-143" fmla="*/ 3195282 w 3723451"/>
                  <a:gd name="connsiteY5-144" fmla="*/ 461874 h 946755"/>
                  <a:gd name="connsiteX6-145" fmla="*/ 3008465 w 3723451"/>
                  <a:gd name="connsiteY6-146" fmla="*/ 402404 h 946755"/>
                  <a:gd name="connsiteX7-147" fmla="*/ 1876873 w 3723451"/>
                  <a:gd name="connsiteY7-148" fmla="*/ 946755 h 946755"/>
                  <a:gd name="connsiteX8-149" fmla="*/ 690067 w 3723451"/>
                  <a:gd name="connsiteY8-150" fmla="*/ 412387 h 946755"/>
                  <a:gd name="connsiteX9-151" fmla="*/ 523214 w 3723451"/>
                  <a:gd name="connsiteY9-152" fmla="*/ 482971 h 946755"/>
                  <a:gd name="connsiteX10-153" fmla="*/ 0 w 3723451"/>
                  <a:gd name="connsiteY10-154" fmla="*/ 242051 h 946755"/>
                  <a:gd name="connsiteX0-155" fmla="*/ 0 w 3723451"/>
                  <a:gd name="connsiteY0-156" fmla="*/ 228246 h 932950"/>
                  <a:gd name="connsiteX1-157" fmla="*/ 655168 w 3723451"/>
                  <a:gd name="connsiteY1-158" fmla="*/ 2690 h 932950"/>
                  <a:gd name="connsiteX2-159" fmla="*/ 1855778 w 3723451"/>
                  <a:gd name="connsiteY2-160" fmla="*/ 520562 h 932950"/>
                  <a:gd name="connsiteX3-161" fmla="*/ 3001174 w 3723451"/>
                  <a:gd name="connsiteY3-162" fmla="*/ 0 h 932950"/>
                  <a:gd name="connsiteX4-163" fmla="*/ 3723451 w 3723451"/>
                  <a:gd name="connsiteY4-164" fmla="*/ 207149 h 932950"/>
                  <a:gd name="connsiteX5-165" fmla="*/ 3195282 w 3723451"/>
                  <a:gd name="connsiteY5-166" fmla="*/ 448069 h 932950"/>
                  <a:gd name="connsiteX6-167" fmla="*/ 3008465 w 3723451"/>
                  <a:gd name="connsiteY6-168" fmla="*/ 388599 h 932950"/>
                  <a:gd name="connsiteX7-169" fmla="*/ 1876873 w 3723451"/>
                  <a:gd name="connsiteY7-170" fmla="*/ 932950 h 932950"/>
                  <a:gd name="connsiteX8-171" fmla="*/ 690067 w 3723451"/>
                  <a:gd name="connsiteY8-172" fmla="*/ 398582 h 932950"/>
                  <a:gd name="connsiteX9-173" fmla="*/ 523214 w 3723451"/>
                  <a:gd name="connsiteY9-174" fmla="*/ 469166 h 932950"/>
                  <a:gd name="connsiteX10-175" fmla="*/ 0 w 3723451"/>
                  <a:gd name="connsiteY10-176" fmla="*/ 228246 h 932950"/>
                  <a:gd name="connsiteX0-177" fmla="*/ 0 w 3723451"/>
                  <a:gd name="connsiteY0-178" fmla="*/ 228246 h 932950"/>
                  <a:gd name="connsiteX1-179" fmla="*/ 655168 w 3723451"/>
                  <a:gd name="connsiteY1-180" fmla="*/ 2690 h 932950"/>
                  <a:gd name="connsiteX2-181" fmla="*/ 1855778 w 3723451"/>
                  <a:gd name="connsiteY2-182" fmla="*/ 520562 h 932950"/>
                  <a:gd name="connsiteX3-183" fmla="*/ 3001174 w 3723451"/>
                  <a:gd name="connsiteY3-184" fmla="*/ 0 h 932950"/>
                  <a:gd name="connsiteX4-185" fmla="*/ 3723451 w 3723451"/>
                  <a:gd name="connsiteY4-186" fmla="*/ 207149 h 932950"/>
                  <a:gd name="connsiteX5-187" fmla="*/ 3195282 w 3723451"/>
                  <a:gd name="connsiteY5-188" fmla="*/ 448069 h 932950"/>
                  <a:gd name="connsiteX6-189" fmla="*/ 3013067 w 3723451"/>
                  <a:gd name="connsiteY6-190" fmla="*/ 393200 h 932950"/>
                  <a:gd name="connsiteX7-191" fmla="*/ 1876873 w 3723451"/>
                  <a:gd name="connsiteY7-192" fmla="*/ 932950 h 932950"/>
                  <a:gd name="connsiteX8-193" fmla="*/ 690067 w 3723451"/>
                  <a:gd name="connsiteY8-194" fmla="*/ 398582 h 932950"/>
                  <a:gd name="connsiteX9-195" fmla="*/ 523214 w 3723451"/>
                  <a:gd name="connsiteY9-196" fmla="*/ 469166 h 932950"/>
                  <a:gd name="connsiteX10-197" fmla="*/ 0 w 3723451"/>
                  <a:gd name="connsiteY10-198" fmla="*/ 228246 h 932950"/>
                  <a:gd name="connsiteX0-199" fmla="*/ 0 w 3723451"/>
                  <a:gd name="connsiteY0-200" fmla="*/ 228246 h 932950"/>
                  <a:gd name="connsiteX1-201" fmla="*/ 655168 w 3723451"/>
                  <a:gd name="connsiteY1-202" fmla="*/ 2690 h 932950"/>
                  <a:gd name="connsiteX2-203" fmla="*/ 1855778 w 3723451"/>
                  <a:gd name="connsiteY2-204" fmla="*/ 520562 h 932950"/>
                  <a:gd name="connsiteX3-205" fmla="*/ 3001174 w 3723451"/>
                  <a:gd name="connsiteY3-206" fmla="*/ 0 h 932950"/>
                  <a:gd name="connsiteX4-207" fmla="*/ 3723451 w 3723451"/>
                  <a:gd name="connsiteY4-208" fmla="*/ 207149 h 932950"/>
                  <a:gd name="connsiteX5-209" fmla="*/ 3186079 w 3723451"/>
                  <a:gd name="connsiteY5-210" fmla="*/ 461874 h 932950"/>
                  <a:gd name="connsiteX6-211" fmla="*/ 3013067 w 3723451"/>
                  <a:gd name="connsiteY6-212" fmla="*/ 393200 h 932950"/>
                  <a:gd name="connsiteX7-213" fmla="*/ 1876873 w 3723451"/>
                  <a:gd name="connsiteY7-214" fmla="*/ 932950 h 932950"/>
                  <a:gd name="connsiteX8-215" fmla="*/ 690067 w 3723451"/>
                  <a:gd name="connsiteY8-216" fmla="*/ 398582 h 932950"/>
                  <a:gd name="connsiteX9-217" fmla="*/ 523214 w 3723451"/>
                  <a:gd name="connsiteY9-218" fmla="*/ 469166 h 932950"/>
                  <a:gd name="connsiteX10-219" fmla="*/ 0 w 3723451"/>
                  <a:gd name="connsiteY10-220" fmla="*/ 228246 h 932950"/>
                  <a:gd name="connsiteX0-221" fmla="*/ 0 w 3723451"/>
                  <a:gd name="connsiteY0-222" fmla="*/ 228246 h 932950"/>
                  <a:gd name="connsiteX1-223" fmla="*/ 655168 w 3723451"/>
                  <a:gd name="connsiteY1-224" fmla="*/ 2690 h 932950"/>
                  <a:gd name="connsiteX2-225" fmla="*/ 1855778 w 3723451"/>
                  <a:gd name="connsiteY2-226" fmla="*/ 520562 h 932950"/>
                  <a:gd name="connsiteX3-227" fmla="*/ 3001174 w 3723451"/>
                  <a:gd name="connsiteY3-228" fmla="*/ 0 h 932950"/>
                  <a:gd name="connsiteX4-229" fmla="*/ 3723451 w 3723451"/>
                  <a:gd name="connsiteY4-230" fmla="*/ 207149 h 932950"/>
                  <a:gd name="connsiteX5-231" fmla="*/ 3186079 w 3723451"/>
                  <a:gd name="connsiteY5-232" fmla="*/ 461874 h 932950"/>
                  <a:gd name="connsiteX6-233" fmla="*/ 3013067 w 3723451"/>
                  <a:gd name="connsiteY6-234" fmla="*/ 393200 h 932950"/>
                  <a:gd name="connsiteX7-235" fmla="*/ 1876873 w 3723451"/>
                  <a:gd name="connsiteY7-236" fmla="*/ 932950 h 932950"/>
                  <a:gd name="connsiteX8-237" fmla="*/ 711613 w 3723451"/>
                  <a:gd name="connsiteY8-238" fmla="*/ 413055 h 932950"/>
                  <a:gd name="connsiteX9-239" fmla="*/ 523214 w 3723451"/>
                  <a:gd name="connsiteY9-240" fmla="*/ 469166 h 932950"/>
                  <a:gd name="connsiteX10-241" fmla="*/ 0 w 3723451"/>
                  <a:gd name="connsiteY10-242" fmla="*/ 228246 h 932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7" name="Freeform 186"/>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1" fmla="*/ 4602 w 1371198"/>
                  <a:gd name="connsiteY0-2" fmla="*/ 0 h 800665"/>
                  <a:gd name="connsiteX1-3" fmla="*/ 1371198 w 1371198"/>
                  <a:gd name="connsiteY1-4" fmla="*/ 625807 h 800665"/>
                  <a:gd name="connsiteX2-5" fmla="*/ 897260 w 1371198"/>
                  <a:gd name="connsiteY2-6" fmla="*/ 800665 h 800665"/>
                  <a:gd name="connsiteX3-7" fmla="*/ 0 w 1371198"/>
                  <a:gd name="connsiteY3-8" fmla="*/ 404934 h 800665"/>
                  <a:gd name="connsiteX4-9" fmla="*/ 4602 w 1371198"/>
                  <a:gd name="connsiteY4-10" fmla="*/ 0 h 800665"/>
                  <a:gd name="connsiteX0-11" fmla="*/ 0 w 1366596"/>
                  <a:gd name="connsiteY0-12" fmla="*/ 0 h 800665"/>
                  <a:gd name="connsiteX1-13" fmla="*/ 1366596 w 1366596"/>
                  <a:gd name="connsiteY1-14" fmla="*/ 625807 h 800665"/>
                  <a:gd name="connsiteX2-15" fmla="*/ 892658 w 1366596"/>
                  <a:gd name="connsiteY2-16" fmla="*/ 800665 h 800665"/>
                  <a:gd name="connsiteX3-17" fmla="*/ 4601 w 1366596"/>
                  <a:gd name="connsiteY3-18" fmla="*/ 427942 h 800665"/>
                  <a:gd name="connsiteX4-19" fmla="*/ 0 w 1366596"/>
                  <a:gd name="connsiteY4-20" fmla="*/ 0 h 800665"/>
                  <a:gd name="connsiteX0-21" fmla="*/ 0 w 1366596"/>
                  <a:gd name="connsiteY0-22" fmla="*/ 0 h 800665"/>
                  <a:gd name="connsiteX1-23" fmla="*/ 1366596 w 1366596"/>
                  <a:gd name="connsiteY1-24" fmla="*/ 625807 h 800665"/>
                  <a:gd name="connsiteX2-25" fmla="*/ 892658 w 1366596"/>
                  <a:gd name="connsiteY2-26" fmla="*/ 800665 h 800665"/>
                  <a:gd name="connsiteX3-27" fmla="*/ 4601 w 1366596"/>
                  <a:gd name="connsiteY3-28" fmla="*/ 427942 h 800665"/>
                  <a:gd name="connsiteX4-29" fmla="*/ 0 w 1366596"/>
                  <a:gd name="connsiteY4-30" fmla="*/ 0 h 800665"/>
                  <a:gd name="connsiteX0-31" fmla="*/ 0 w 1366596"/>
                  <a:gd name="connsiteY0-32" fmla="*/ 0 h 800665"/>
                  <a:gd name="connsiteX1-33" fmla="*/ 1366596 w 1366596"/>
                  <a:gd name="connsiteY1-34" fmla="*/ 625807 h 800665"/>
                  <a:gd name="connsiteX2-35" fmla="*/ 892658 w 1366596"/>
                  <a:gd name="connsiteY2-36" fmla="*/ 800665 h 800665"/>
                  <a:gd name="connsiteX3-37" fmla="*/ 4601 w 1366596"/>
                  <a:gd name="connsiteY3-38" fmla="*/ 427942 h 800665"/>
                  <a:gd name="connsiteX4-39" fmla="*/ 0 w 1366596"/>
                  <a:gd name="connsiteY4-40" fmla="*/ 0 h 800665"/>
                  <a:gd name="connsiteX0-41" fmla="*/ 0 w 1366596"/>
                  <a:gd name="connsiteY0-42" fmla="*/ 0 h 809868"/>
                  <a:gd name="connsiteX1-43" fmla="*/ 1366596 w 1366596"/>
                  <a:gd name="connsiteY1-44" fmla="*/ 625807 h 809868"/>
                  <a:gd name="connsiteX2-45" fmla="*/ 865050 w 1366596"/>
                  <a:gd name="connsiteY2-46" fmla="*/ 809868 h 809868"/>
                  <a:gd name="connsiteX3-47" fmla="*/ 4601 w 1366596"/>
                  <a:gd name="connsiteY3-48" fmla="*/ 427942 h 809868"/>
                  <a:gd name="connsiteX4-49" fmla="*/ 0 w 1366596"/>
                  <a:gd name="connsiteY4-50" fmla="*/ 0 h 809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88" name="Freeform 187"/>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1" fmla="*/ 1329786 w 1348191"/>
                  <a:gd name="connsiteY0-2" fmla="*/ 0 h 791462"/>
                  <a:gd name="connsiteX1-3" fmla="*/ 1348191 w 1348191"/>
                  <a:gd name="connsiteY1-4" fmla="*/ 381926 h 791462"/>
                  <a:gd name="connsiteX2-5" fmla="*/ 487742 w 1348191"/>
                  <a:gd name="connsiteY2-6" fmla="*/ 791462 h 791462"/>
                  <a:gd name="connsiteX3-7" fmla="*/ 0 w 1348191"/>
                  <a:gd name="connsiteY3-8" fmla="*/ 612002 h 791462"/>
                  <a:gd name="connsiteX4-9" fmla="*/ 1329786 w 1348191"/>
                  <a:gd name="connsiteY4-10" fmla="*/ 0 h 791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89" name="Straight Connector 188"/>
              <p:cNvCxnSpPr>
                <a:endCxn id="18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90" name="Straight Connector 189"/>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1" name="Group 347"/>
            <p:cNvGrpSpPr/>
            <p:nvPr/>
          </p:nvGrpSpPr>
          <p:grpSpPr bwMode="auto">
            <a:xfrm>
              <a:off x="5166757" y="6114152"/>
              <a:ext cx="588970" cy="242608"/>
              <a:chOff x="1871277" y="1576300"/>
              <a:chExt cx="1128371" cy="437861"/>
            </a:xfrm>
          </p:grpSpPr>
          <p:sp>
            <p:nvSpPr>
              <p:cNvPr id="172" name="Oval 171"/>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73" name="Rectangle 172"/>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4" name="Oval 173"/>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75" name="Freeform 174"/>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7" name="Freeform 17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1" fmla="*/ 0 w 3640627"/>
                  <a:gd name="connsiteY0-2" fmla="*/ 242051 h 923747"/>
                  <a:gd name="connsiteX1-3" fmla="*/ 655168 w 3640627"/>
                  <a:gd name="connsiteY1-4" fmla="*/ 16495 h 923747"/>
                  <a:gd name="connsiteX2-5" fmla="*/ 1809765 w 3640627"/>
                  <a:gd name="connsiteY2-6" fmla="*/ 511360 h 923747"/>
                  <a:gd name="connsiteX3-7" fmla="*/ 2964363 w 3640627"/>
                  <a:gd name="connsiteY3-8" fmla="*/ 0 h 923747"/>
                  <a:gd name="connsiteX4-9" fmla="*/ 3640627 w 3640627"/>
                  <a:gd name="connsiteY4-10" fmla="*/ 197946 h 923747"/>
                  <a:gd name="connsiteX5-11" fmla="*/ 3195282 w 3640627"/>
                  <a:gd name="connsiteY5-12" fmla="*/ 461874 h 923747"/>
                  <a:gd name="connsiteX6-13" fmla="*/ 2980857 w 3640627"/>
                  <a:gd name="connsiteY6-14" fmla="*/ 379396 h 923747"/>
                  <a:gd name="connsiteX7-15" fmla="*/ 1826259 w 3640627"/>
                  <a:gd name="connsiteY7-16" fmla="*/ 923747 h 923747"/>
                  <a:gd name="connsiteX8-17" fmla="*/ 671662 w 3640627"/>
                  <a:gd name="connsiteY8-18" fmla="*/ 412387 h 923747"/>
                  <a:gd name="connsiteX9-19" fmla="*/ 523214 w 3640627"/>
                  <a:gd name="connsiteY9-20" fmla="*/ 478369 h 923747"/>
                  <a:gd name="connsiteX10-21" fmla="*/ 0 w 3640627"/>
                  <a:gd name="connsiteY10-22" fmla="*/ 242051 h 923747"/>
                  <a:gd name="connsiteX0-23" fmla="*/ 0 w 3640627"/>
                  <a:gd name="connsiteY0-24" fmla="*/ 242051 h 923747"/>
                  <a:gd name="connsiteX1-25" fmla="*/ 655168 w 3640627"/>
                  <a:gd name="connsiteY1-26" fmla="*/ 16495 h 923747"/>
                  <a:gd name="connsiteX2-27" fmla="*/ 1809765 w 3640627"/>
                  <a:gd name="connsiteY2-28" fmla="*/ 511360 h 923747"/>
                  <a:gd name="connsiteX3-29" fmla="*/ 2964363 w 3640627"/>
                  <a:gd name="connsiteY3-30" fmla="*/ 0 h 923747"/>
                  <a:gd name="connsiteX4-31" fmla="*/ 3640627 w 3640627"/>
                  <a:gd name="connsiteY4-32" fmla="*/ 197946 h 923747"/>
                  <a:gd name="connsiteX5-33" fmla="*/ 3195282 w 3640627"/>
                  <a:gd name="connsiteY5-34" fmla="*/ 461874 h 923747"/>
                  <a:gd name="connsiteX6-35" fmla="*/ 2980857 w 3640627"/>
                  <a:gd name="connsiteY6-36" fmla="*/ 379396 h 923747"/>
                  <a:gd name="connsiteX7-37" fmla="*/ 1826259 w 3640627"/>
                  <a:gd name="connsiteY7-38" fmla="*/ 923747 h 923747"/>
                  <a:gd name="connsiteX8-39" fmla="*/ 671662 w 3640627"/>
                  <a:gd name="connsiteY8-40" fmla="*/ 412387 h 923747"/>
                  <a:gd name="connsiteX9-41" fmla="*/ 523214 w 3640627"/>
                  <a:gd name="connsiteY9-42" fmla="*/ 482971 h 923747"/>
                  <a:gd name="connsiteX10-43" fmla="*/ 0 w 3640627"/>
                  <a:gd name="connsiteY10-44" fmla="*/ 242051 h 923747"/>
                  <a:gd name="connsiteX0-45" fmla="*/ 0 w 3640627"/>
                  <a:gd name="connsiteY0-46" fmla="*/ 242051 h 923747"/>
                  <a:gd name="connsiteX1-47" fmla="*/ 655168 w 3640627"/>
                  <a:gd name="connsiteY1-48" fmla="*/ 16495 h 923747"/>
                  <a:gd name="connsiteX2-49" fmla="*/ 1809765 w 3640627"/>
                  <a:gd name="connsiteY2-50" fmla="*/ 511360 h 923747"/>
                  <a:gd name="connsiteX3-51" fmla="*/ 2964363 w 3640627"/>
                  <a:gd name="connsiteY3-52" fmla="*/ 0 h 923747"/>
                  <a:gd name="connsiteX4-53" fmla="*/ 3640627 w 3640627"/>
                  <a:gd name="connsiteY4-54" fmla="*/ 197946 h 923747"/>
                  <a:gd name="connsiteX5-55" fmla="*/ 3195282 w 3640627"/>
                  <a:gd name="connsiteY5-56" fmla="*/ 461874 h 923747"/>
                  <a:gd name="connsiteX6-57" fmla="*/ 2980857 w 3640627"/>
                  <a:gd name="connsiteY6-58" fmla="*/ 379396 h 923747"/>
                  <a:gd name="connsiteX7-59" fmla="*/ 1826259 w 3640627"/>
                  <a:gd name="connsiteY7-60" fmla="*/ 923747 h 923747"/>
                  <a:gd name="connsiteX8-61" fmla="*/ 690067 w 3640627"/>
                  <a:gd name="connsiteY8-62" fmla="*/ 412387 h 923747"/>
                  <a:gd name="connsiteX9-63" fmla="*/ 523214 w 3640627"/>
                  <a:gd name="connsiteY9-64" fmla="*/ 482971 h 923747"/>
                  <a:gd name="connsiteX10-65" fmla="*/ 0 w 3640627"/>
                  <a:gd name="connsiteY10-66" fmla="*/ 242051 h 923747"/>
                  <a:gd name="connsiteX0-67" fmla="*/ 0 w 3640627"/>
                  <a:gd name="connsiteY0-68" fmla="*/ 242051 h 946755"/>
                  <a:gd name="connsiteX1-69" fmla="*/ 655168 w 3640627"/>
                  <a:gd name="connsiteY1-70" fmla="*/ 16495 h 946755"/>
                  <a:gd name="connsiteX2-71" fmla="*/ 1809765 w 3640627"/>
                  <a:gd name="connsiteY2-72" fmla="*/ 511360 h 946755"/>
                  <a:gd name="connsiteX3-73" fmla="*/ 2964363 w 3640627"/>
                  <a:gd name="connsiteY3-74" fmla="*/ 0 h 946755"/>
                  <a:gd name="connsiteX4-75" fmla="*/ 3640627 w 3640627"/>
                  <a:gd name="connsiteY4-76" fmla="*/ 197946 h 946755"/>
                  <a:gd name="connsiteX5-77" fmla="*/ 3195282 w 3640627"/>
                  <a:gd name="connsiteY5-78" fmla="*/ 461874 h 946755"/>
                  <a:gd name="connsiteX6-79" fmla="*/ 2980857 w 3640627"/>
                  <a:gd name="connsiteY6-80" fmla="*/ 379396 h 946755"/>
                  <a:gd name="connsiteX7-81" fmla="*/ 1876873 w 3640627"/>
                  <a:gd name="connsiteY7-82" fmla="*/ 946755 h 946755"/>
                  <a:gd name="connsiteX8-83" fmla="*/ 690067 w 3640627"/>
                  <a:gd name="connsiteY8-84" fmla="*/ 412387 h 946755"/>
                  <a:gd name="connsiteX9-85" fmla="*/ 523214 w 3640627"/>
                  <a:gd name="connsiteY9-86" fmla="*/ 482971 h 946755"/>
                  <a:gd name="connsiteX10-87" fmla="*/ 0 w 3640627"/>
                  <a:gd name="connsiteY10-88" fmla="*/ 242051 h 946755"/>
                  <a:gd name="connsiteX0-89" fmla="*/ 0 w 3640627"/>
                  <a:gd name="connsiteY0-90" fmla="*/ 242051 h 946755"/>
                  <a:gd name="connsiteX1-91" fmla="*/ 655168 w 3640627"/>
                  <a:gd name="connsiteY1-92" fmla="*/ 16495 h 946755"/>
                  <a:gd name="connsiteX2-93" fmla="*/ 1855778 w 3640627"/>
                  <a:gd name="connsiteY2-94" fmla="*/ 534367 h 946755"/>
                  <a:gd name="connsiteX3-95" fmla="*/ 2964363 w 3640627"/>
                  <a:gd name="connsiteY3-96" fmla="*/ 0 h 946755"/>
                  <a:gd name="connsiteX4-97" fmla="*/ 3640627 w 3640627"/>
                  <a:gd name="connsiteY4-98" fmla="*/ 197946 h 946755"/>
                  <a:gd name="connsiteX5-99" fmla="*/ 3195282 w 3640627"/>
                  <a:gd name="connsiteY5-100" fmla="*/ 461874 h 946755"/>
                  <a:gd name="connsiteX6-101" fmla="*/ 2980857 w 3640627"/>
                  <a:gd name="connsiteY6-102" fmla="*/ 379396 h 946755"/>
                  <a:gd name="connsiteX7-103" fmla="*/ 1876873 w 3640627"/>
                  <a:gd name="connsiteY7-104" fmla="*/ 946755 h 946755"/>
                  <a:gd name="connsiteX8-105" fmla="*/ 690067 w 3640627"/>
                  <a:gd name="connsiteY8-106" fmla="*/ 412387 h 946755"/>
                  <a:gd name="connsiteX9-107" fmla="*/ 523214 w 3640627"/>
                  <a:gd name="connsiteY9-108" fmla="*/ 482971 h 946755"/>
                  <a:gd name="connsiteX10-109" fmla="*/ 0 w 3640627"/>
                  <a:gd name="connsiteY10-110" fmla="*/ 242051 h 946755"/>
                  <a:gd name="connsiteX0-111" fmla="*/ 0 w 3640627"/>
                  <a:gd name="connsiteY0-112" fmla="*/ 242051 h 946755"/>
                  <a:gd name="connsiteX1-113" fmla="*/ 655168 w 3640627"/>
                  <a:gd name="connsiteY1-114" fmla="*/ 16495 h 946755"/>
                  <a:gd name="connsiteX2-115" fmla="*/ 1855778 w 3640627"/>
                  <a:gd name="connsiteY2-116" fmla="*/ 534367 h 946755"/>
                  <a:gd name="connsiteX3-117" fmla="*/ 2964363 w 3640627"/>
                  <a:gd name="connsiteY3-118" fmla="*/ 0 h 946755"/>
                  <a:gd name="connsiteX4-119" fmla="*/ 3640627 w 3640627"/>
                  <a:gd name="connsiteY4-120" fmla="*/ 197946 h 946755"/>
                  <a:gd name="connsiteX5-121" fmla="*/ 3195282 w 3640627"/>
                  <a:gd name="connsiteY5-122" fmla="*/ 461874 h 946755"/>
                  <a:gd name="connsiteX6-123" fmla="*/ 3008465 w 3640627"/>
                  <a:gd name="connsiteY6-124" fmla="*/ 402404 h 946755"/>
                  <a:gd name="connsiteX7-125" fmla="*/ 1876873 w 3640627"/>
                  <a:gd name="connsiteY7-126" fmla="*/ 946755 h 946755"/>
                  <a:gd name="connsiteX8-127" fmla="*/ 690067 w 3640627"/>
                  <a:gd name="connsiteY8-128" fmla="*/ 412387 h 946755"/>
                  <a:gd name="connsiteX9-129" fmla="*/ 523214 w 3640627"/>
                  <a:gd name="connsiteY9-130" fmla="*/ 482971 h 946755"/>
                  <a:gd name="connsiteX10-131" fmla="*/ 0 w 3640627"/>
                  <a:gd name="connsiteY10-132" fmla="*/ 242051 h 946755"/>
                  <a:gd name="connsiteX0-133" fmla="*/ 0 w 3723451"/>
                  <a:gd name="connsiteY0-134" fmla="*/ 242051 h 946755"/>
                  <a:gd name="connsiteX1-135" fmla="*/ 655168 w 3723451"/>
                  <a:gd name="connsiteY1-136" fmla="*/ 16495 h 946755"/>
                  <a:gd name="connsiteX2-137" fmla="*/ 1855778 w 3723451"/>
                  <a:gd name="connsiteY2-138" fmla="*/ 534367 h 946755"/>
                  <a:gd name="connsiteX3-139" fmla="*/ 2964363 w 3723451"/>
                  <a:gd name="connsiteY3-140" fmla="*/ 0 h 946755"/>
                  <a:gd name="connsiteX4-141" fmla="*/ 3723451 w 3723451"/>
                  <a:gd name="connsiteY4-142" fmla="*/ 220954 h 946755"/>
                  <a:gd name="connsiteX5-143" fmla="*/ 3195282 w 3723451"/>
                  <a:gd name="connsiteY5-144" fmla="*/ 461874 h 946755"/>
                  <a:gd name="connsiteX6-145" fmla="*/ 3008465 w 3723451"/>
                  <a:gd name="connsiteY6-146" fmla="*/ 402404 h 946755"/>
                  <a:gd name="connsiteX7-147" fmla="*/ 1876873 w 3723451"/>
                  <a:gd name="connsiteY7-148" fmla="*/ 946755 h 946755"/>
                  <a:gd name="connsiteX8-149" fmla="*/ 690067 w 3723451"/>
                  <a:gd name="connsiteY8-150" fmla="*/ 412387 h 946755"/>
                  <a:gd name="connsiteX9-151" fmla="*/ 523214 w 3723451"/>
                  <a:gd name="connsiteY9-152" fmla="*/ 482971 h 946755"/>
                  <a:gd name="connsiteX10-153" fmla="*/ 0 w 3723451"/>
                  <a:gd name="connsiteY10-154" fmla="*/ 242051 h 946755"/>
                  <a:gd name="connsiteX0-155" fmla="*/ 0 w 3723451"/>
                  <a:gd name="connsiteY0-156" fmla="*/ 228246 h 932950"/>
                  <a:gd name="connsiteX1-157" fmla="*/ 655168 w 3723451"/>
                  <a:gd name="connsiteY1-158" fmla="*/ 2690 h 932950"/>
                  <a:gd name="connsiteX2-159" fmla="*/ 1855778 w 3723451"/>
                  <a:gd name="connsiteY2-160" fmla="*/ 520562 h 932950"/>
                  <a:gd name="connsiteX3-161" fmla="*/ 3001174 w 3723451"/>
                  <a:gd name="connsiteY3-162" fmla="*/ 0 h 932950"/>
                  <a:gd name="connsiteX4-163" fmla="*/ 3723451 w 3723451"/>
                  <a:gd name="connsiteY4-164" fmla="*/ 207149 h 932950"/>
                  <a:gd name="connsiteX5-165" fmla="*/ 3195282 w 3723451"/>
                  <a:gd name="connsiteY5-166" fmla="*/ 448069 h 932950"/>
                  <a:gd name="connsiteX6-167" fmla="*/ 3008465 w 3723451"/>
                  <a:gd name="connsiteY6-168" fmla="*/ 388599 h 932950"/>
                  <a:gd name="connsiteX7-169" fmla="*/ 1876873 w 3723451"/>
                  <a:gd name="connsiteY7-170" fmla="*/ 932950 h 932950"/>
                  <a:gd name="connsiteX8-171" fmla="*/ 690067 w 3723451"/>
                  <a:gd name="connsiteY8-172" fmla="*/ 398582 h 932950"/>
                  <a:gd name="connsiteX9-173" fmla="*/ 523214 w 3723451"/>
                  <a:gd name="connsiteY9-174" fmla="*/ 469166 h 932950"/>
                  <a:gd name="connsiteX10-175" fmla="*/ 0 w 3723451"/>
                  <a:gd name="connsiteY10-176" fmla="*/ 228246 h 932950"/>
                  <a:gd name="connsiteX0-177" fmla="*/ 0 w 3723451"/>
                  <a:gd name="connsiteY0-178" fmla="*/ 228246 h 932950"/>
                  <a:gd name="connsiteX1-179" fmla="*/ 655168 w 3723451"/>
                  <a:gd name="connsiteY1-180" fmla="*/ 2690 h 932950"/>
                  <a:gd name="connsiteX2-181" fmla="*/ 1855778 w 3723451"/>
                  <a:gd name="connsiteY2-182" fmla="*/ 520562 h 932950"/>
                  <a:gd name="connsiteX3-183" fmla="*/ 3001174 w 3723451"/>
                  <a:gd name="connsiteY3-184" fmla="*/ 0 h 932950"/>
                  <a:gd name="connsiteX4-185" fmla="*/ 3723451 w 3723451"/>
                  <a:gd name="connsiteY4-186" fmla="*/ 207149 h 932950"/>
                  <a:gd name="connsiteX5-187" fmla="*/ 3195282 w 3723451"/>
                  <a:gd name="connsiteY5-188" fmla="*/ 448069 h 932950"/>
                  <a:gd name="connsiteX6-189" fmla="*/ 3013067 w 3723451"/>
                  <a:gd name="connsiteY6-190" fmla="*/ 393200 h 932950"/>
                  <a:gd name="connsiteX7-191" fmla="*/ 1876873 w 3723451"/>
                  <a:gd name="connsiteY7-192" fmla="*/ 932950 h 932950"/>
                  <a:gd name="connsiteX8-193" fmla="*/ 690067 w 3723451"/>
                  <a:gd name="connsiteY8-194" fmla="*/ 398582 h 932950"/>
                  <a:gd name="connsiteX9-195" fmla="*/ 523214 w 3723451"/>
                  <a:gd name="connsiteY9-196" fmla="*/ 469166 h 932950"/>
                  <a:gd name="connsiteX10-197" fmla="*/ 0 w 3723451"/>
                  <a:gd name="connsiteY10-198" fmla="*/ 228246 h 932950"/>
                  <a:gd name="connsiteX0-199" fmla="*/ 0 w 3723451"/>
                  <a:gd name="connsiteY0-200" fmla="*/ 228246 h 932950"/>
                  <a:gd name="connsiteX1-201" fmla="*/ 655168 w 3723451"/>
                  <a:gd name="connsiteY1-202" fmla="*/ 2690 h 932950"/>
                  <a:gd name="connsiteX2-203" fmla="*/ 1855778 w 3723451"/>
                  <a:gd name="connsiteY2-204" fmla="*/ 520562 h 932950"/>
                  <a:gd name="connsiteX3-205" fmla="*/ 3001174 w 3723451"/>
                  <a:gd name="connsiteY3-206" fmla="*/ 0 h 932950"/>
                  <a:gd name="connsiteX4-207" fmla="*/ 3723451 w 3723451"/>
                  <a:gd name="connsiteY4-208" fmla="*/ 207149 h 932950"/>
                  <a:gd name="connsiteX5-209" fmla="*/ 3186079 w 3723451"/>
                  <a:gd name="connsiteY5-210" fmla="*/ 461874 h 932950"/>
                  <a:gd name="connsiteX6-211" fmla="*/ 3013067 w 3723451"/>
                  <a:gd name="connsiteY6-212" fmla="*/ 393200 h 932950"/>
                  <a:gd name="connsiteX7-213" fmla="*/ 1876873 w 3723451"/>
                  <a:gd name="connsiteY7-214" fmla="*/ 932950 h 932950"/>
                  <a:gd name="connsiteX8-215" fmla="*/ 690067 w 3723451"/>
                  <a:gd name="connsiteY8-216" fmla="*/ 398582 h 932950"/>
                  <a:gd name="connsiteX9-217" fmla="*/ 523214 w 3723451"/>
                  <a:gd name="connsiteY9-218" fmla="*/ 469166 h 932950"/>
                  <a:gd name="connsiteX10-219" fmla="*/ 0 w 3723451"/>
                  <a:gd name="connsiteY10-220" fmla="*/ 228246 h 932950"/>
                  <a:gd name="connsiteX0-221" fmla="*/ 0 w 3723451"/>
                  <a:gd name="connsiteY0-222" fmla="*/ 228246 h 932950"/>
                  <a:gd name="connsiteX1-223" fmla="*/ 655168 w 3723451"/>
                  <a:gd name="connsiteY1-224" fmla="*/ 2690 h 932950"/>
                  <a:gd name="connsiteX2-225" fmla="*/ 1855778 w 3723451"/>
                  <a:gd name="connsiteY2-226" fmla="*/ 520562 h 932950"/>
                  <a:gd name="connsiteX3-227" fmla="*/ 3001174 w 3723451"/>
                  <a:gd name="connsiteY3-228" fmla="*/ 0 h 932950"/>
                  <a:gd name="connsiteX4-229" fmla="*/ 3723451 w 3723451"/>
                  <a:gd name="connsiteY4-230" fmla="*/ 207149 h 932950"/>
                  <a:gd name="connsiteX5-231" fmla="*/ 3186079 w 3723451"/>
                  <a:gd name="connsiteY5-232" fmla="*/ 461874 h 932950"/>
                  <a:gd name="connsiteX6-233" fmla="*/ 3013067 w 3723451"/>
                  <a:gd name="connsiteY6-234" fmla="*/ 393200 h 932950"/>
                  <a:gd name="connsiteX7-235" fmla="*/ 1876873 w 3723451"/>
                  <a:gd name="connsiteY7-236" fmla="*/ 932950 h 932950"/>
                  <a:gd name="connsiteX8-237" fmla="*/ 711613 w 3723451"/>
                  <a:gd name="connsiteY8-238" fmla="*/ 413055 h 932950"/>
                  <a:gd name="connsiteX9-239" fmla="*/ 523214 w 3723451"/>
                  <a:gd name="connsiteY9-240" fmla="*/ 469166 h 932950"/>
                  <a:gd name="connsiteX10-241" fmla="*/ 0 w 3723451"/>
                  <a:gd name="connsiteY10-242" fmla="*/ 228246 h 932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8" name="Freeform 17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1" fmla="*/ 4602 w 1371198"/>
                  <a:gd name="connsiteY0-2" fmla="*/ 0 h 800665"/>
                  <a:gd name="connsiteX1-3" fmla="*/ 1371198 w 1371198"/>
                  <a:gd name="connsiteY1-4" fmla="*/ 625807 h 800665"/>
                  <a:gd name="connsiteX2-5" fmla="*/ 897260 w 1371198"/>
                  <a:gd name="connsiteY2-6" fmla="*/ 800665 h 800665"/>
                  <a:gd name="connsiteX3-7" fmla="*/ 0 w 1371198"/>
                  <a:gd name="connsiteY3-8" fmla="*/ 404934 h 800665"/>
                  <a:gd name="connsiteX4-9" fmla="*/ 4602 w 1371198"/>
                  <a:gd name="connsiteY4-10" fmla="*/ 0 h 800665"/>
                  <a:gd name="connsiteX0-11" fmla="*/ 0 w 1366596"/>
                  <a:gd name="connsiteY0-12" fmla="*/ 0 h 800665"/>
                  <a:gd name="connsiteX1-13" fmla="*/ 1366596 w 1366596"/>
                  <a:gd name="connsiteY1-14" fmla="*/ 625807 h 800665"/>
                  <a:gd name="connsiteX2-15" fmla="*/ 892658 w 1366596"/>
                  <a:gd name="connsiteY2-16" fmla="*/ 800665 h 800665"/>
                  <a:gd name="connsiteX3-17" fmla="*/ 4601 w 1366596"/>
                  <a:gd name="connsiteY3-18" fmla="*/ 427942 h 800665"/>
                  <a:gd name="connsiteX4-19" fmla="*/ 0 w 1366596"/>
                  <a:gd name="connsiteY4-20" fmla="*/ 0 h 800665"/>
                  <a:gd name="connsiteX0-21" fmla="*/ 0 w 1366596"/>
                  <a:gd name="connsiteY0-22" fmla="*/ 0 h 800665"/>
                  <a:gd name="connsiteX1-23" fmla="*/ 1366596 w 1366596"/>
                  <a:gd name="connsiteY1-24" fmla="*/ 625807 h 800665"/>
                  <a:gd name="connsiteX2-25" fmla="*/ 892658 w 1366596"/>
                  <a:gd name="connsiteY2-26" fmla="*/ 800665 h 800665"/>
                  <a:gd name="connsiteX3-27" fmla="*/ 4601 w 1366596"/>
                  <a:gd name="connsiteY3-28" fmla="*/ 427942 h 800665"/>
                  <a:gd name="connsiteX4-29" fmla="*/ 0 w 1366596"/>
                  <a:gd name="connsiteY4-30" fmla="*/ 0 h 800665"/>
                  <a:gd name="connsiteX0-31" fmla="*/ 0 w 1366596"/>
                  <a:gd name="connsiteY0-32" fmla="*/ 0 h 800665"/>
                  <a:gd name="connsiteX1-33" fmla="*/ 1366596 w 1366596"/>
                  <a:gd name="connsiteY1-34" fmla="*/ 625807 h 800665"/>
                  <a:gd name="connsiteX2-35" fmla="*/ 892658 w 1366596"/>
                  <a:gd name="connsiteY2-36" fmla="*/ 800665 h 800665"/>
                  <a:gd name="connsiteX3-37" fmla="*/ 4601 w 1366596"/>
                  <a:gd name="connsiteY3-38" fmla="*/ 427942 h 800665"/>
                  <a:gd name="connsiteX4-39" fmla="*/ 0 w 1366596"/>
                  <a:gd name="connsiteY4-40" fmla="*/ 0 h 800665"/>
                  <a:gd name="connsiteX0-41" fmla="*/ 0 w 1366596"/>
                  <a:gd name="connsiteY0-42" fmla="*/ 0 h 809868"/>
                  <a:gd name="connsiteX1-43" fmla="*/ 1366596 w 1366596"/>
                  <a:gd name="connsiteY1-44" fmla="*/ 625807 h 809868"/>
                  <a:gd name="connsiteX2-45" fmla="*/ 865050 w 1366596"/>
                  <a:gd name="connsiteY2-46" fmla="*/ 809868 h 809868"/>
                  <a:gd name="connsiteX3-47" fmla="*/ 4601 w 1366596"/>
                  <a:gd name="connsiteY3-48" fmla="*/ 427942 h 809868"/>
                  <a:gd name="connsiteX4-49" fmla="*/ 0 w 1366596"/>
                  <a:gd name="connsiteY4-50" fmla="*/ 0 h 809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79" name="Freeform 17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1" fmla="*/ 1329786 w 1348191"/>
                  <a:gd name="connsiteY0-2" fmla="*/ 0 h 791462"/>
                  <a:gd name="connsiteX1-3" fmla="*/ 1348191 w 1348191"/>
                  <a:gd name="connsiteY1-4" fmla="*/ 381926 h 791462"/>
                  <a:gd name="connsiteX2-5" fmla="*/ 487742 w 1348191"/>
                  <a:gd name="connsiteY2-6" fmla="*/ 791462 h 791462"/>
                  <a:gd name="connsiteX3-7" fmla="*/ 0 w 1348191"/>
                  <a:gd name="connsiteY3-8" fmla="*/ 612002 h 791462"/>
                  <a:gd name="connsiteX4-9" fmla="*/ 1329786 w 1348191"/>
                  <a:gd name="connsiteY4-10" fmla="*/ 0 h 791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80" name="Straight Connector 179"/>
              <p:cNvCxnSpPr>
                <a:endCxn id="174"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81" name="Straight Connector 18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nvGrpSpPr>
            <p:cNvPr id="162" name="Group 347"/>
            <p:cNvGrpSpPr/>
            <p:nvPr/>
          </p:nvGrpSpPr>
          <p:grpSpPr bwMode="auto">
            <a:xfrm>
              <a:off x="3704088" y="6206732"/>
              <a:ext cx="588970" cy="242608"/>
              <a:chOff x="1871277" y="1576300"/>
              <a:chExt cx="1128371" cy="437861"/>
            </a:xfrm>
          </p:grpSpPr>
          <p:sp>
            <p:nvSpPr>
              <p:cNvPr id="163" name="Oval 162"/>
              <p:cNvSpPr/>
              <p:nvPr/>
            </p:nvSpPr>
            <p:spPr bwMode="auto">
              <a:xfrm flipV="1">
                <a:off x="1874446" y="1694641"/>
                <a:ext cx="1125202" cy="319520"/>
              </a:xfrm>
              <a:prstGeom prst="ellipse">
                <a:avLst/>
              </a:prstGeom>
              <a:gradFill flip="none" rotWithShape="1">
                <a:gsLst>
                  <a:gs pos="0">
                    <a:schemeClr val="accent2">
                      <a:lumMod val="75000"/>
                    </a:schemeClr>
                  </a:gs>
                  <a:gs pos="53000">
                    <a:schemeClr val="accent2">
                      <a:lumMod val="60000"/>
                      <a:lumOff val="40000"/>
                    </a:schemeClr>
                  </a:gs>
                  <a:gs pos="100000">
                    <a:schemeClr val="accent2">
                      <a:lumMod val="75000"/>
                    </a:schemeClr>
                  </a:gs>
                </a:gsLst>
                <a:lin ang="0" scaled="1"/>
                <a:tileRect/>
              </a:gra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4" name="Rectangle 163"/>
              <p:cNvSpPr/>
              <p:nvPr/>
            </p:nvSpPr>
            <p:spPr bwMode="auto">
              <a:xfrm>
                <a:off x="1871277" y="1739611"/>
                <a:ext cx="1128371" cy="115973"/>
              </a:xfrm>
              <a:prstGeom prst="rect">
                <a:avLst/>
              </a:prstGeom>
              <a:gradFill>
                <a:gsLst>
                  <a:gs pos="0">
                    <a:schemeClr val="accent2">
                      <a:lumMod val="75000"/>
                    </a:schemeClr>
                  </a:gs>
                  <a:gs pos="53000">
                    <a:schemeClr val="accent2">
                      <a:lumMod val="60000"/>
                      <a:lumOff val="40000"/>
                    </a:schemeClr>
                  </a:gs>
                  <a:gs pos="100000">
                    <a:schemeClr val="accent2">
                      <a:lumMod val="75000"/>
                    </a:schemeClr>
                  </a:gs>
                </a:gsLst>
                <a:lin ang="10800000" scaled="0"/>
              </a:gradFill>
              <a:ln w="25400">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5" name="Oval 164"/>
              <p:cNvSpPr/>
              <p:nvPr/>
            </p:nvSpPr>
            <p:spPr bwMode="auto">
              <a:xfrm flipV="1">
                <a:off x="1871277" y="1576300"/>
                <a:ext cx="1125200" cy="319520"/>
              </a:xfrm>
              <a:prstGeom prst="ellipse">
                <a:avLst/>
              </a:prstGeom>
              <a:solidFill>
                <a:schemeClr val="bg1">
                  <a:lumMod val="75000"/>
                </a:schemeClr>
              </a:solidFill>
              <a:ln w="6350" cmpd="sng">
                <a:solidFill>
                  <a:schemeClr val="tx1"/>
                </a:solid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ln>
                    <a:solidFill>
                      <a:schemeClr val="tx1"/>
                    </a:solidFill>
                  </a:ln>
                </a:endParaRPr>
              </a:p>
            </p:txBody>
          </p:sp>
          <p:sp>
            <p:nvSpPr>
              <p:cNvPr id="166" name="Freeform 165"/>
              <p:cNvSpPr/>
              <p:nvPr/>
            </p:nvSpPr>
            <p:spPr bwMode="auto">
              <a:xfrm>
                <a:off x="2159708" y="1673340"/>
                <a:ext cx="548339" cy="160943"/>
              </a:xfrm>
              <a:custGeom>
                <a:avLst/>
                <a:gdLst>
                  <a:gd name="connsiteX0" fmla="*/ 1486231 w 2944854"/>
                  <a:gd name="connsiteY0" fmla="*/ 727041 h 1302232"/>
                  <a:gd name="connsiteX1" fmla="*/ 257675 w 2944854"/>
                  <a:gd name="connsiteY1" fmla="*/ 1302232 h 1302232"/>
                  <a:gd name="connsiteX2" fmla="*/ 0 w 2944854"/>
                  <a:gd name="connsiteY2" fmla="*/ 1228607 h 1302232"/>
                  <a:gd name="connsiteX3" fmla="*/ 911064 w 2944854"/>
                  <a:gd name="connsiteY3" fmla="*/ 837478 h 1302232"/>
                  <a:gd name="connsiteX4" fmla="*/ 883456 w 2944854"/>
                  <a:gd name="connsiteY4" fmla="*/ 450949 h 1302232"/>
                  <a:gd name="connsiteX5" fmla="*/ 161047 w 2944854"/>
                  <a:gd name="connsiteY5" fmla="*/ 119640 h 1302232"/>
                  <a:gd name="connsiteX6" fmla="*/ 404917 w 2944854"/>
                  <a:gd name="connsiteY6" fmla="*/ 50617 h 1302232"/>
                  <a:gd name="connsiteX7" fmla="*/ 1477028 w 2944854"/>
                  <a:gd name="connsiteY7" fmla="*/ 501566 h 1302232"/>
                  <a:gd name="connsiteX8" fmla="*/ 2572146 w 2944854"/>
                  <a:gd name="connsiteY8" fmla="*/ 0 h 1302232"/>
                  <a:gd name="connsiteX9" fmla="*/ 2875834 w 2944854"/>
                  <a:gd name="connsiteY9" fmla="*/ 96632 h 1302232"/>
                  <a:gd name="connsiteX10" fmla="*/ 2079803 w 2944854"/>
                  <a:gd name="connsiteY10" fmla="*/ 432543 h 1302232"/>
                  <a:gd name="connsiteX11" fmla="*/ 2240850 w 2944854"/>
                  <a:gd name="connsiteY11" fmla="*/ 920305 h 1302232"/>
                  <a:gd name="connsiteX12" fmla="*/ 2944854 w 2944854"/>
                  <a:gd name="connsiteY12" fmla="*/ 1228607 h 1302232"/>
                  <a:gd name="connsiteX13" fmla="*/ 2733192 w 2944854"/>
                  <a:gd name="connsiteY13" fmla="*/ 1297630 h 1302232"/>
                  <a:gd name="connsiteX14" fmla="*/ 1486231 w 2944854"/>
                  <a:gd name="connsiteY14" fmla="*/ 727041 h 1302232"/>
                  <a:gd name="connsiteX0-1" fmla="*/ 1486231 w 2944854"/>
                  <a:gd name="connsiteY0-2" fmla="*/ 727041 h 1316375"/>
                  <a:gd name="connsiteX1-3" fmla="*/ 257675 w 2944854"/>
                  <a:gd name="connsiteY1-4" fmla="*/ 1302232 h 1316375"/>
                  <a:gd name="connsiteX2-5" fmla="*/ 0 w 2944854"/>
                  <a:gd name="connsiteY2-6" fmla="*/ 1228607 h 1316375"/>
                  <a:gd name="connsiteX3-7" fmla="*/ 911064 w 2944854"/>
                  <a:gd name="connsiteY3-8" fmla="*/ 837478 h 1316375"/>
                  <a:gd name="connsiteX4-9" fmla="*/ 883456 w 2944854"/>
                  <a:gd name="connsiteY4-10" fmla="*/ 450949 h 1316375"/>
                  <a:gd name="connsiteX5-11" fmla="*/ 161047 w 2944854"/>
                  <a:gd name="connsiteY5-12" fmla="*/ 119640 h 1316375"/>
                  <a:gd name="connsiteX6-13" fmla="*/ 404917 w 2944854"/>
                  <a:gd name="connsiteY6-14" fmla="*/ 50617 h 1316375"/>
                  <a:gd name="connsiteX7-15" fmla="*/ 1477028 w 2944854"/>
                  <a:gd name="connsiteY7-16" fmla="*/ 501566 h 1316375"/>
                  <a:gd name="connsiteX8-17" fmla="*/ 2572146 w 2944854"/>
                  <a:gd name="connsiteY8-18" fmla="*/ 0 h 1316375"/>
                  <a:gd name="connsiteX9-19" fmla="*/ 2875834 w 2944854"/>
                  <a:gd name="connsiteY9-20" fmla="*/ 96632 h 1316375"/>
                  <a:gd name="connsiteX10-21" fmla="*/ 2079803 w 2944854"/>
                  <a:gd name="connsiteY10-22" fmla="*/ 432543 h 1316375"/>
                  <a:gd name="connsiteX11-23" fmla="*/ 2240850 w 2944854"/>
                  <a:gd name="connsiteY11-24" fmla="*/ 920305 h 1316375"/>
                  <a:gd name="connsiteX12-25" fmla="*/ 2944854 w 2944854"/>
                  <a:gd name="connsiteY12-26" fmla="*/ 1228607 h 1316375"/>
                  <a:gd name="connsiteX13-27" fmla="*/ 2756623 w 2944854"/>
                  <a:gd name="connsiteY13-28" fmla="*/ 1316375 h 1316375"/>
                  <a:gd name="connsiteX14-29" fmla="*/ 1486231 w 2944854"/>
                  <a:gd name="connsiteY14-30" fmla="*/ 727041 h 1316375"/>
                  <a:gd name="connsiteX0-31" fmla="*/ 1486231 w 3024520"/>
                  <a:gd name="connsiteY0-32" fmla="*/ 727041 h 1316375"/>
                  <a:gd name="connsiteX1-33" fmla="*/ 257675 w 3024520"/>
                  <a:gd name="connsiteY1-34" fmla="*/ 1302232 h 1316375"/>
                  <a:gd name="connsiteX2-35" fmla="*/ 0 w 3024520"/>
                  <a:gd name="connsiteY2-36" fmla="*/ 1228607 h 1316375"/>
                  <a:gd name="connsiteX3-37" fmla="*/ 911064 w 3024520"/>
                  <a:gd name="connsiteY3-38" fmla="*/ 837478 h 1316375"/>
                  <a:gd name="connsiteX4-39" fmla="*/ 883456 w 3024520"/>
                  <a:gd name="connsiteY4-40" fmla="*/ 450949 h 1316375"/>
                  <a:gd name="connsiteX5-41" fmla="*/ 161047 w 3024520"/>
                  <a:gd name="connsiteY5-42" fmla="*/ 119640 h 1316375"/>
                  <a:gd name="connsiteX6-43" fmla="*/ 404917 w 3024520"/>
                  <a:gd name="connsiteY6-44" fmla="*/ 50617 h 1316375"/>
                  <a:gd name="connsiteX7-45" fmla="*/ 1477028 w 3024520"/>
                  <a:gd name="connsiteY7-46" fmla="*/ 501566 h 1316375"/>
                  <a:gd name="connsiteX8-47" fmla="*/ 2572146 w 3024520"/>
                  <a:gd name="connsiteY8-48" fmla="*/ 0 h 1316375"/>
                  <a:gd name="connsiteX9-49" fmla="*/ 2875834 w 3024520"/>
                  <a:gd name="connsiteY9-50" fmla="*/ 96632 h 1316375"/>
                  <a:gd name="connsiteX10-51" fmla="*/ 2079803 w 3024520"/>
                  <a:gd name="connsiteY10-52" fmla="*/ 432543 h 1316375"/>
                  <a:gd name="connsiteX11-53" fmla="*/ 2240850 w 3024520"/>
                  <a:gd name="connsiteY11-54" fmla="*/ 920305 h 1316375"/>
                  <a:gd name="connsiteX12-55" fmla="*/ 3024520 w 3024520"/>
                  <a:gd name="connsiteY12-56" fmla="*/ 1228607 h 1316375"/>
                  <a:gd name="connsiteX13-57" fmla="*/ 2756623 w 3024520"/>
                  <a:gd name="connsiteY13-58" fmla="*/ 1316375 h 1316375"/>
                  <a:gd name="connsiteX14-59" fmla="*/ 1486231 w 3024520"/>
                  <a:gd name="connsiteY14-60" fmla="*/ 727041 h 1316375"/>
                  <a:gd name="connsiteX0-61" fmla="*/ 1537780 w 3076069"/>
                  <a:gd name="connsiteY0-62" fmla="*/ 727041 h 1316375"/>
                  <a:gd name="connsiteX1-63" fmla="*/ 309224 w 3076069"/>
                  <a:gd name="connsiteY1-64" fmla="*/ 1302232 h 1316375"/>
                  <a:gd name="connsiteX2-65" fmla="*/ 0 w 3076069"/>
                  <a:gd name="connsiteY2-66" fmla="*/ 1228607 h 1316375"/>
                  <a:gd name="connsiteX3-67" fmla="*/ 962613 w 3076069"/>
                  <a:gd name="connsiteY3-68" fmla="*/ 837478 h 1316375"/>
                  <a:gd name="connsiteX4-69" fmla="*/ 935005 w 3076069"/>
                  <a:gd name="connsiteY4-70" fmla="*/ 450949 h 1316375"/>
                  <a:gd name="connsiteX5-71" fmla="*/ 212596 w 3076069"/>
                  <a:gd name="connsiteY5-72" fmla="*/ 119640 h 1316375"/>
                  <a:gd name="connsiteX6-73" fmla="*/ 456466 w 3076069"/>
                  <a:gd name="connsiteY6-74" fmla="*/ 50617 h 1316375"/>
                  <a:gd name="connsiteX7-75" fmla="*/ 1528577 w 3076069"/>
                  <a:gd name="connsiteY7-76" fmla="*/ 501566 h 1316375"/>
                  <a:gd name="connsiteX8-77" fmla="*/ 2623695 w 3076069"/>
                  <a:gd name="connsiteY8-78" fmla="*/ 0 h 1316375"/>
                  <a:gd name="connsiteX9-79" fmla="*/ 2927383 w 3076069"/>
                  <a:gd name="connsiteY9-80" fmla="*/ 96632 h 1316375"/>
                  <a:gd name="connsiteX10-81" fmla="*/ 2131352 w 3076069"/>
                  <a:gd name="connsiteY10-82" fmla="*/ 432543 h 1316375"/>
                  <a:gd name="connsiteX11-83" fmla="*/ 2292399 w 3076069"/>
                  <a:gd name="connsiteY11-84" fmla="*/ 920305 h 1316375"/>
                  <a:gd name="connsiteX12-85" fmla="*/ 3076069 w 3076069"/>
                  <a:gd name="connsiteY12-86" fmla="*/ 1228607 h 1316375"/>
                  <a:gd name="connsiteX13-87" fmla="*/ 2808172 w 3076069"/>
                  <a:gd name="connsiteY13-88" fmla="*/ 1316375 h 1316375"/>
                  <a:gd name="connsiteX14-89" fmla="*/ 1537780 w 3076069"/>
                  <a:gd name="connsiteY14-90" fmla="*/ 727041 h 1316375"/>
                  <a:gd name="connsiteX0-91" fmla="*/ 1537780 w 3076069"/>
                  <a:gd name="connsiteY0-92" fmla="*/ 727041 h 1321259"/>
                  <a:gd name="connsiteX1-93" fmla="*/ 313981 w 3076069"/>
                  <a:gd name="connsiteY1-94" fmla="*/ 1321259 h 1321259"/>
                  <a:gd name="connsiteX2-95" fmla="*/ 0 w 3076069"/>
                  <a:gd name="connsiteY2-96" fmla="*/ 1228607 h 1321259"/>
                  <a:gd name="connsiteX3-97" fmla="*/ 962613 w 3076069"/>
                  <a:gd name="connsiteY3-98" fmla="*/ 837478 h 1321259"/>
                  <a:gd name="connsiteX4-99" fmla="*/ 935005 w 3076069"/>
                  <a:gd name="connsiteY4-100" fmla="*/ 450949 h 1321259"/>
                  <a:gd name="connsiteX5-101" fmla="*/ 212596 w 3076069"/>
                  <a:gd name="connsiteY5-102" fmla="*/ 119640 h 1321259"/>
                  <a:gd name="connsiteX6-103" fmla="*/ 456466 w 3076069"/>
                  <a:gd name="connsiteY6-104" fmla="*/ 50617 h 1321259"/>
                  <a:gd name="connsiteX7-105" fmla="*/ 1528577 w 3076069"/>
                  <a:gd name="connsiteY7-106" fmla="*/ 501566 h 1321259"/>
                  <a:gd name="connsiteX8-107" fmla="*/ 2623695 w 3076069"/>
                  <a:gd name="connsiteY8-108" fmla="*/ 0 h 1321259"/>
                  <a:gd name="connsiteX9-109" fmla="*/ 2927383 w 3076069"/>
                  <a:gd name="connsiteY9-110" fmla="*/ 96632 h 1321259"/>
                  <a:gd name="connsiteX10-111" fmla="*/ 2131352 w 3076069"/>
                  <a:gd name="connsiteY10-112" fmla="*/ 432543 h 1321259"/>
                  <a:gd name="connsiteX11-113" fmla="*/ 2292399 w 3076069"/>
                  <a:gd name="connsiteY11-114" fmla="*/ 920305 h 1321259"/>
                  <a:gd name="connsiteX12-115" fmla="*/ 3076069 w 3076069"/>
                  <a:gd name="connsiteY12-116" fmla="*/ 1228607 h 1321259"/>
                  <a:gd name="connsiteX13-117" fmla="*/ 2808172 w 3076069"/>
                  <a:gd name="connsiteY13-118" fmla="*/ 1316375 h 1321259"/>
                  <a:gd name="connsiteX14-119" fmla="*/ 1537780 w 3076069"/>
                  <a:gd name="connsiteY14-120" fmla="*/ 727041 h 1321259"/>
                  <a:gd name="connsiteX0-121" fmla="*/ 1537780 w 3076069"/>
                  <a:gd name="connsiteY0-122" fmla="*/ 750825 h 1321259"/>
                  <a:gd name="connsiteX1-123" fmla="*/ 313981 w 3076069"/>
                  <a:gd name="connsiteY1-124" fmla="*/ 1321259 h 1321259"/>
                  <a:gd name="connsiteX2-125" fmla="*/ 0 w 3076069"/>
                  <a:gd name="connsiteY2-126" fmla="*/ 1228607 h 1321259"/>
                  <a:gd name="connsiteX3-127" fmla="*/ 962613 w 3076069"/>
                  <a:gd name="connsiteY3-128" fmla="*/ 837478 h 1321259"/>
                  <a:gd name="connsiteX4-129" fmla="*/ 935005 w 3076069"/>
                  <a:gd name="connsiteY4-130" fmla="*/ 450949 h 1321259"/>
                  <a:gd name="connsiteX5-131" fmla="*/ 212596 w 3076069"/>
                  <a:gd name="connsiteY5-132" fmla="*/ 119640 h 1321259"/>
                  <a:gd name="connsiteX6-133" fmla="*/ 456466 w 3076069"/>
                  <a:gd name="connsiteY6-134" fmla="*/ 50617 h 1321259"/>
                  <a:gd name="connsiteX7-135" fmla="*/ 1528577 w 3076069"/>
                  <a:gd name="connsiteY7-136" fmla="*/ 501566 h 1321259"/>
                  <a:gd name="connsiteX8-137" fmla="*/ 2623695 w 3076069"/>
                  <a:gd name="connsiteY8-138" fmla="*/ 0 h 1321259"/>
                  <a:gd name="connsiteX9-139" fmla="*/ 2927383 w 3076069"/>
                  <a:gd name="connsiteY9-140" fmla="*/ 96632 h 1321259"/>
                  <a:gd name="connsiteX10-141" fmla="*/ 2131352 w 3076069"/>
                  <a:gd name="connsiteY10-142" fmla="*/ 432543 h 1321259"/>
                  <a:gd name="connsiteX11-143" fmla="*/ 2292399 w 3076069"/>
                  <a:gd name="connsiteY11-144" fmla="*/ 920305 h 1321259"/>
                  <a:gd name="connsiteX12-145" fmla="*/ 3076069 w 3076069"/>
                  <a:gd name="connsiteY12-146" fmla="*/ 1228607 h 1321259"/>
                  <a:gd name="connsiteX13-147" fmla="*/ 2808172 w 3076069"/>
                  <a:gd name="connsiteY13-148" fmla="*/ 1316375 h 1321259"/>
                  <a:gd name="connsiteX14-149" fmla="*/ 1537780 w 3076069"/>
                  <a:gd name="connsiteY14-150" fmla="*/ 750825 h 1321259"/>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 ang="0">
                    <a:pos x="connsiteX11-23" y="connsiteY11-24"/>
                  </a:cxn>
                  <a:cxn ang="0">
                    <a:pos x="connsiteX12-25" y="connsiteY12-26"/>
                  </a:cxn>
                  <a:cxn ang="0">
                    <a:pos x="connsiteX13-27" y="connsiteY13-28"/>
                  </a:cxn>
                  <a:cxn ang="0">
                    <a:pos x="connsiteX14-29" y="connsiteY14-30"/>
                  </a:cxn>
                </a:cxnLst>
                <a:rect l="l" t="t" r="r" b="b"/>
                <a:pathLst>
                  <a:path w="3076069" h="1321259">
                    <a:moveTo>
                      <a:pt x="1537780" y="750825"/>
                    </a:moveTo>
                    <a:lnTo>
                      <a:pt x="313981" y="1321259"/>
                    </a:lnTo>
                    <a:lnTo>
                      <a:pt x="0" y="1228607"/>
                    </a:lnTo>
                    <a:lnTo>
                      <a:pt x="962613" y="837478"/>
                    </a:lnTo>
                    <a:lnTo>
                      <a:pt x="935005" y="450949"/>
                    </a:lnTo>
                    <a:lnTo>
                      <a:pt x="212596" y="119640"/>
                    </a:lnTo>
                    <a:lnTo>
                      <a:pt x="456466" y="50617"/>
                    </a:lnTo>
                    <a:lnTo>
                      <a:pt x="1528577" y="501566"/>
                    </a:lnTo>
                    <a:lnTo>
                      <a:pt x="2623695" y="0"/>
                    </a:lnTo>
                    <a:lnTo>
                      <a:pt x="2927383" y="96632"/>
                    </a:lnTo>
                    <a:lnTo>
                      <a:pt x="2131352" y="432543"/>
                    </a:lnTo>
                    <a:lnTo>
                      <a:pt x="2292399" y="920305"/>
                    </a:lnTo>
                    <a:lnTo>
                      <a:pt x="3076069" y="1228607"/>
                    </a:lnTo>
                    <a:lnTo>
                      <a:pt x="2808172" y="1316375"/>
                    </a:lnTo>
                    <a:lnTo>
                      <a:pt x="1537780" y="750825"/>
                    </a:lnTo>
                    <a:close/>
                  </a:path>
                </a:pathLst>
              </a:cu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7" name="Freeform 166"/>
              <p:cNvSpPr/>
              <p:nvPr/>
            </p:nvSpPr>
            <p:spPr bwMode="auto">
              <a:xfrm>
                <a:off x="2102655" y="1633103"/>
                <a:ext cx="662444" cy="111241"/>
              </a:xfrm>
              <a:custGeom>
                <a:avLst/>
                <a:gdLst>
                  <a:gd name="connsiteX0" fmla="*/ 0 w 3645229"/>
                  <a:gd name="connsiteY0" fmla="*/ 214441 h 923747"/>
                  <a:gd name="connsiteX1" fmla="*/ 659770 w 3645229"/>
                  <a:gd name="connsiteY1" fmla="*/ 16495 h 923747"/>
                  <a:gd name="connsiteX2" fmla="*/ 1814367 w 3645229"/>
                  <a:gd name="connsiteY2" fmla="*/ 511360 h 923747"/>
                  <a:gd name="connsiteX3" fmla="*/ 2968965 w 3645229"/>
                  <a:gd name="connsiteY3" fmla="*/ 0 h 923747"/>
                  <a:gd name="connsiteX4" fmla="*/ 3645229 w 3645229"/>
                  <a:gd name="connsiteY4" fmla="*/ 197946 h 923747"/>
                  <a:gd name="connsiteX5" fmla="*/ 3199884 w 3645229"/>
                  <a:gd name="connsiteY5" fmla="*/ 461874 h 923747"/>
                  <a:gd name="connsiteX6" fmla="*/ 2985459 w 3645229"/>
                  <a:gd name="connsiteY6" fmla="*/ 379396 h 923747"/>
                  <a:gd name="connsiteX7" fmla="*/ 1830861 w 3645229"/>
                  <a:gd name="connsiteY7" fmla="*/ 923747 h 923747"/>
                  <a:gd name="connsiteX8" fmla="*/ 676264 w 3645229"/>
                  <a:gd name="connsiteY8" fmla="*/ 412387 h 923747"/>
                  <a:gd name="connsiteX9" fmla="*/ 527816 w 3645229"/>
                  <a:gd name="connsiteY9" fmla="*/ 478369 h 923747"/>
                  <a:gd name="connsiteX10" fmla="*/ 0 w 3645229"/>
                  <a:gd name="connsiteY10" fmla="*/ 214441 h 923747"/>
                  <a:gd name="connsiteX0-1" fmla="*/ 0 w 3640627"/>
                  <a:gd name="connsiteY0-2" fmla="*/ 242051 h 923747"/>
                  <a:gd name="connsiteX1-3" fmla="*/ 655168 w 3640627"/>
                  <a:gd name="connsiteY1-4" fmla="*/ 16495 h 923747"/>
                  <a:gd name="connsiteX2-5" fmla="*/ 1809765 w 3640627"/>
                  <a:gd name="connsiteY2-6" fmla="*/ 511360 h 923747"/>
                  <a:gd name="connsiteX3-7" fmla="*/ 2964363 w 3640627"/>
                  <a:gd name="connsiteY3-8" fmla="*/ 0 h 923747"/>
                  <a:gd name="connsiteX4-9" fmla="*/ 3640627 w 3640627"/>
                  <a:gd name="connsiteY4-10" fmla="*/ 197946 h 923747"/>
                  <a:gd name="connsiteX5-11" fmla="*/ 3195282 w 3640627"/>
                  <a:gd name="connsiteY5-12" fmla="*/ 461874 h 923747"/>
                  <a:gd name="connsiteX6-13" fmla="*/ 2980857 w 3640627"/>
                  <a:gd name="connsiteY6-14" fmla="*/ 379396 h 923747"/>
                  <a:gd name="connsiteX7-15" fmla="*/ 1826259 w 3640627"/>
                  <a:gd name="connsiteY7-16" fmla="*/ 923747 h 923747"/>
                  <a:gd name="connsiteX8-17" fmla="*/ 671662 w 3640627"/>
                  <a:gd name="connsiteY8-18" fmla="*/ 412387 h 923747"/>
                  <a:gd name="connsiteX9-19" fmla="*/ 523214 w 3640627"/>
                  <a:gd name="connsiteY9-20" fmla="*/ 478369 h 923747"/>
                  <a:gd name="connsiteX10-21" fmla="*/ 0 w 3640627"/>
                  <a:gd name="connsiteY10-22" fmla="*/ 242051 h 923747"/>
                  <a:gd name="connsiteX0-23" fmla="*/ 0 w 3640627"/>
                  <a:gd name="connsiteY0-24" fmla="*/ 242051 h 923747"/>
                  <a:gd name="connsiteX1-25" fmla="*/ 655168 w 3640627"/>
                  <a:gd name="connsiteY1-26" fmla="*/ 16495 h 923747"/>
                  <a:gd name="connsiteX2-27" fmla="*/ 1809765 w 3640627"/>
                  <a:gd name="connsiteY2-28" fmla="*/ 511360 h 923747"/>
                  <a:gd name="connsiteX3-29" fmla="*/ 2964363 w 3640627"/>
                  <a:gd name="connsiteY3-30" fmla="*/ 0 h 923747"/>
                  <a:gd name="connsiteX4-31" fmla="*/ 3640627 w 3640627"/>
                  <a:gd name="connsiteY4-32" fmla="*/ 197946 h 923747"/>
                  <a:gd name="connsiteX5-33" fmla="*/ 3195282 w 3640627"/>
                  <a:gd name="connsiteY5-34" fmla="*/ 461874 h 923747"/>
                  <a:gd name="connsiteX6-35" fmla="*/ 2980857 w 3640627"/>
                  <a:gd name="connsiteY6-36" fmla="*/ 379396 h 923747"/>
                  <a:gd name="connsiteX7-37" fmla="*/ 1826259 w 3640627"/>
                  <a:gd name="connsiteY7-38" fmla="*/ 923747 h 923747"/>
                  <a:gd name="connsiteX8-39" fmla="*/ 671662 w 3640627"/>
                  <a:gd name="connsiteY8-40" fmla="*/ 412387 h 923747"/>
                  <a:gd name="connsiteX9-41" fmla="*/ 523214 w 3640627"/>
                  <a:gd name="connsiteY9-42" fmla="*/ 482971 h 923747"/>
                  <a:gd name="connsiteX10-43" fmla="*/ 0 w 3640627"/>
                  <a:gd name="connsiteY10-44" fmla="*/ 242051 h 923747"/>
                  <a:gd name="connsiteX0-45" fmla="*/ 0 w 3640627"/>
                  <a:gd name="connsiteY0-46" fmla="*/ 242051 h 923747"/>
                  <a:gd name="connsiteX1-47" fmla="*/ 655168 w 3640627"/>
                  <a:gd name="connsiteY1-48" fmla="*/ 16495 h 923747"/>
                  <a:gd name="connsiteX2-49" fmla="*/ 1809765 w 3640627"/>
                  <a:gd name="connsiteY2-50" fmla="*/ 511360 h 923747"/>
                  <a:gd name="connsiteX3-51" fmla="*/ 2964363 w 3640627"/>
                  <a:gd name="connsiteY3-52" fmla="*/ 0 h 923747"/>
                  <a:gd name="connsiteX4-53" fmla="*/ 3640627 w 3640627"/>
                  <a:gd name="connsiteY4-54" fmla="*/ 197946 h 923747"/>
                  <a:gd name="connsiteX5-55" fmla="*/ 3195282 w 3640627"/>
                  <a:gd name="connsiteY5-56" fmla="*/ 461874 h 923747"/>
                  <a:gd name="connsiteX6-57" fmla="*/ 2980857 w 3640627"/>
                  <a:gd name="connsiteY6-58" fmla="*/ 379396 h 923747"/>
                  <a:gd name="connsiteX7-59" fmla="*/ 1826259 w 3640627"/>
                  <a:gd name="connsiteY7-60" fmla="*/ 923747 h 923747"/>
                  <a:gd name="connsiteX8-61" fmla="*/ 690067 w 3640627"/>
                  <a:gd name="connsiteY8-62" fmla="*/ 412387 h 923747"/>
                  <a:gd name="connsiteX9-63" fmla="*/ 523214 w 3640627"/>
                  <a:gd name="connsiteY9-64" fmla="*/ 482971 h 923747"/>
                  <a:gd name="connsiteX10-65" fmla="*/ 0 w 3640627"/>
                  <a:gd name="connsiteY10-66" fmla="*/ 242051 h 923747"/>
                  <a:gd name="connsiteX0-67" fmla="*/ 0 w 3640627"/>
                  <a:gd name="connsiteY0-68" fmla="*/ 242051 h 946755"/>
                  <a:gd name="connsiteX1-69" fmla="*/ 655168 w 3640627"/>
                  <a:gd name="connsiteY1-70" fmla="*/ 16495 h 946755"/>
                  <a:gd name="connsiteX2-71" fmla="*/ 1809765 w 3640627"/>
                  <a:gd name="connsiteY2-72" fmla="*/ 511360 h 946755"/>
                  <a:gd name="connsiteX3-73" fmla="*/ 2964363 w 3640627"/>
                  <a:gd name="connsiteY3-74" fmla="*/ 0 h 946755"/>
                  <a:gd name="connsiteX4-75" fmla="*/ 3640627 w 3640627"/>
                  <a:gd name="connsiteY4-76" fmla="*/ 197946 h 946755"/>
                  <a:gd name="connsiteX5-77" fmla="*/ 3195282 w 3640627"/>
                  <a:gd name="connsiteY5-78" fmla="*/ 461874 h 946755"/>
                  <a:gd name="connsiteX6-79" fmla="*/ 2980857 w 3640627"/>
                  <a:gd name="connsiteY6-80" fmla="*/ 379396 h 946755"/>
                  <a:gd name="connsiteX7-81" fmla="*/ 1876873 w 3640627"/>
                  <a:gd name="connsiteY7-82" fmla="*/ 946755 h 946755"/>
                  <a:gd name="connsiteX8-83" fmla="*/ 690067 w 3640627"/>
                  <a:gd name="connsiteY8-84" fmla="*/ 412387 h 946755"/>
                  <a:gd name="connsiteX9-85" fmla="*/ 523214 w 3640627"/>
                  <a:gd name="connsiteY9-86" fmla="*/ 482971 h 946755"/>
                  <a:gd name="connsiteX10-87" fmla="*/ 0 w 3640627"/>
                  <a:gd name="connsiteY10-88" fmla="*/ 242051 h 946755"/>
                  <a:gd name="connsiteX0-89" fmla="*/ 0 w 3640627"/>
                  <a:gd name="connsiteY0-90" fmla="*/ 242051 h 946755"/>
                  <a:gd name="connsiteX1-91" fmla="*/ 655168 w 3640627"/>
                  <a:gd name="connsiteY1-92" fmla="*/ 16495 h 946755"/>
                  <a:gd name="connsiteX2-93" fmla="*/ 1855778 w 3640627"/>
                  <a:gd name="connsiteY2-94" fmla="*/ 534367 h 946755"/>
                  <a:gd name="connsiteX3-95" fmla="*/ 2964363 w 3640627"/>
                  <a:gd name="connsiteY3-96" fmla="*/ 0 h 946755"/>
                  <a:gd name="connsiteX4-97" fmla="*/ 3640627 w 3640627"/>
                  <a:gd name="connsiteY4-98" fmla="*/ 197946 h 946755"/>
                  <a:gd name="connsiteX5-99" fmla="*/ 3195282 w 3640627"/>
                  <a:gd name="connsiteY5-100" fmla="*/ 461874 h 946755"/>
                  <a:gd name="connsiteX6-101" fmla="*/ 2980857 w 3640627"/>
                  <a:gd name="connsiteY6-102" fmla="*/ 379396 h 946755"/>
                  <a:gd name="connsiteX7-103" fmla="*/ 1876873 w 3640627"/>
                  <a:gd name="connsiteY7-104" fmla="*/ 946755 h 946755"/>
                  <a:gd name="connsiteX8-105" fmla="*/ 690067 w 3640627"/>
                  <a:gd name="connsiteY8-106" fmla="*/ 412387 h 946755"/>
                  <a:gd name="connsiteX9-107" fmla="*/ 523214 w 3640627"/>
                  <a:gd name="connsiteY9-108" fmla="*/ 482971 h 946755"/>
                  <a:gd name="connsiteX10-109" fmla="*/ 0 w 3640627"/>
                  <a:gd name="connsiteY10-110" fmla="*/ 242051 h 946755"/>
                  <a:gd name="connsiteX0-111" fmla="*/ 0 w 3640627"/>
                  <a:gd name="connsiteY0-112" fmla="*/ 242051 h 946755"/>
                  <a:gd name="connsiteX1-113" fmla="*/ 655168 w 3640627"/>
                  <a:gd name="connsiteY1-114" fmla="*/ 16495 h 946755"/>
                  <a:gd name="connsiteX2-115" fmla="*/ 1855778 w 3640627"/>
                  <a:gd name="connsiteY2-116" fmla="*/ 534367 h 946755"/>
                  <a:gd name="connsiteX3-117" fmla="*/ 2964363 w 3640627"/>
                  <a:gd name="connsiteY3-118" fmla="*/ 0 h 946755"/>
                  <a:gd name="connsiteX4-119" fmla="*/ 3640627 w 3640627"/>
                  <a:gd name="connsiteY4-120" fmla="*/ 197946 h 946755"/>
                  <a:gd name="connsiteX5-121" fmla="*/ 3195282 w 3640627"/>
                  <a:gd name="connsiteY5-122" fmla="*/ 461874 h 946755"/>
                  <a:gd name="connsiteX6-123" fmla="*/ 3008465 w 3640627"/>
                  <a:gd name="connsiteY6-124" fmla="*/ 402404 h 946755"/>
                  <a:gd name="connsiteX7-125" fmla="*/ 1876873 w 3640627"/>
                  <a:gd name="connsiteY7-126" fmla="*/ 946755 h 946755"/>
                  <a:gd name="connsiteX8-127" fmla="*/ 690067 w 3640627"/>
                  <a:gd name="connsiteY8-128" fmla="*/ 412387 h 946755"/>
                  <a:gd name="connsiteX9-129" fmla="*/ 523214 w 3640627"/>
                  <a:gd name="connsiteY9-130" fmla="*/ 482971 h 946755"/>
                  <a:gd name="connsiteX10-131" fmla="*/ 0 w 3640627"/>
                  <a:gd name="connsiteY10-132" fmla="*/ 242051 h 946755"/>
                  <a:gd name="connsiteX0-133" fmla="*/ 0 w 3723451"/>
                  <a:gd name="connsiteY0-134" fmla="*/ 242051 h 946755"/>
                  <a:gd name="connsiteX1-135" fmla="*/ 655168 w 3723451"/>
                  <a:gd name="connsiteY1-136" fmla="*/ 16495 h 946755"/>
                  <a:gd name="connsiteX2-137" fmla="*/ 1855778 w 3723451"/>
                  <a:gd name="connsiteY2-138" fmla="*/ 534367 h 946755"/>
                  <a:gd name="connsiteX3-139" fmla="*/ 2964363 w 3723451"/>
                  <a:gd name="connsiteY3-140" fmla="*/ 0 h 946755"/>
                  <a:gd name="connsiteX4-141" fmla="*/ 3723451 w 3723451"/>
                  <a:gd name="connsiteY4-142" fmla="*/ 220954 h 946755"/>
                  <a:gd name="connsiteX5-143" fmla="*/ 3195282 w 3723451"/>
                  <a:gd name="connsiteY5-144" fmla="*/ 461874 h 946755"/>
                  <a:gd name="connsiteX6-145" fmla="*/ 3008465 w 3723451"/>
                  <a:gd name="connsiteY6-146" fmla="*/ 402404 h 946755"/>
                  <a:gd name="connsiteX7-147" fmla="*/ 1876873 w 3723451"/>
                  <a:gd name="connsiteY7-148" fmla="*/ 946755 h 946755"/>
                  <a:gd name="connsiteX8-149" fmla="*/ 690067 w 3723451"/>
                  <a:gd name="connsiteY8-150" fmla="*/ 412387 h 946755"/>
                  <a:gd name="connsiteX9-151" fmla="*/ 523214 w 3723451"/>
                  <a:gd name="connsiteY9-152" fmla="*/ 482971 h 946755"/>
                  <a:gd name="connsiteX10-153" fmla="*/ 0 w 3723451"/>
                  <a:gd name="connsiteY10-154" fmla="*/ 242051 h 946755"/>
                  <a:gd name="connsiteX0-155" fmla="*/ 0 w 3723451"/>
                  <a:gd name="connsiteY0-156" fmla="*/ 228246 h 932950"/>
                  <a:gd name="connsiteX1-157" fmla="*/ 655168 w 3723451"/>
                  <a:gd name="connsiteY1-158" fmla="*/ 2690 h 932950"/>
                  <a:gd name="connsiteX2-159" fmla="*/ 1855778 w 3723451"/>
                  <a:gd name="connsiteY2-160" fmla="*/ 520562 h 932950"/>
                  <a:gd name="connsiteX3-161" fmla="*/ 3001174 w 3723451"/>
                  <a:gd name="connsiteY3-162" fmla="*/ 0 h 932950"/>
                  <a:gd name="connsiteX4-163" fmla="*/ 3723451 w 3723451"/>
                  <a:gd name="connsiteY4-164" fmla="*/ 207149 h 932950"/>
                  <a:gd name="connsiteX5-165" fmla="*/ 3195282 w 3723451"/>
                  <a:gd name="connsiteY5-166" fmla="*/ 448069 h 932950"/>
                  <a:gd name="connsiteX6-167" fmla="*/ 3008465 w 3723451"/>
                  <a:gd name="connsiteY6-168" fmla="*/ 388599 h 932950"/>
                  <a:gd name="connsiteX7-169" fmla="*/ 1876873 w 3723451"/>
                  <a:gd name="connsiteY7-170" fmla="*/ 932950 h 932950"/>
                  <a:gd name="connsiteX8-171" fmla="*/ 690067 w 3723451"/>
                  <a:gd name="connsiteY8-172" fmla="*/ 398582 h 932950"/>
                  <a:gd name="connsiteX9-173" fmla="*/ 523214 w 3723451"/>
                  <a:gd name="connsiteY9-174" fmla="*/ 469166 h 932950"/>
                  <a:gd name="connsiteX10-175" fmla="*/ 0 w 3723451"/>
                  <a:gd name="connsiteY10-176" fmla="*/ 228246 h 932950"/>
                  <a:gd name="connsiteX0-177" fmla="*/ 0 w 3723451"/>
                  <a:gd name="connsiteY0-178" fmla="*/ 228246 h 932950"/>
                  <a:gd name="connsiteX1-179" fmla="*/ 655168 w 3723451"/>
                  <a:gd name="connsiteY1-180" fmla="*/ 2690 h 932950"/>
                  <a:gd name="connsiteX2-181" fmla="*/ 1855778 w 3723451"/>
                  <a:gd name="connsiteY2-182" fmla="*/ 520562 h 932950"/>
                  <a:gd name="connsiteX3-183" fmla="*/ 3001174 w 3723451"/>
                  <a:gd name="connsiteY3-184" fmla="*/ 0 h 932950"/>
                  <a:gd name="connsiteX4-185" fmla="*/ 3723451 w 3723451"/>
                  <a:gd name="connsiteY4-186" fmla="*/ 207149 h 932950"/>
                  <a:gd name="connsiteX5-187" fmla="*/ 3195282 w 3723451"/>
                  <a:gd name="connsiteY5-188" fmla="*/ 448069 h 932950"/>
                  <a:gd name="connsiteX6-189" fmla="*/ 3013067 w 3723451"/>
                  <a:gd name="connsiteY6-190" fmla="*/ 393200 h 932950"/>
                  <a:gd name="connsiteX7-191" fmla="*/ 1876873 w 3723451"/>
                  <a:gd name="connsiteY7-192" fmla="*/ 932950 h 932950"/>
                  <a:gd name="connsiteX8-193" fmla="*/ 690067 w 3723451"/>
                  <a:gd name="connsiteY8-194" fmla="*/ 398582 h 932950"/>
                  <a:gd name="connsiteX9-195" fmla="*/ 523214 w 3723451"/>
                  <a:gd name="connsiteY9-196" fmla="*/ 469166 h 932950"/>
                  <a:gd name="connsiteX10-197" fmla="*/ 0 w 3723451"/>
                  <a:gd name="connsiteY10-198" fmla="*/ 228246 h 932950"/>
                  <a:gd name="connsiteX0-199" fmla="*/ 0 w 3723451"/>
                  <a:gd name="connsiteY0-200" fmla="*/ 228246 h 932950"/>
                  <a:gd name="connsiteX1-201" fmla="*/ 655168 w 3723451"/>
                  <a:gd name="connsiteY1-202" fmla="*/ 2690 h 932950"/>
                  <a:gd name="connsiteX2-203" fmla="*/ 1855778 w 3723451"/>
                  <a:gd name="connsiteY2-204" fmla="*/ 520562 h 932950"/>
                  <a:gd name="connsiteX3-205" fmla="*/ 3001174 w 3723451"/>
                  <a:gd name="connsiteY3-206" fmla="*/ 0 h 932950"/>
                  <a:gd name="connsiteX4-207" fmla="*/ 3723451 w 3723451"/>
                  <a:gd name="connsiteY4-208" fmla="*/ 207149 h 932950"/>
                  <a:gd name="connsiteX5-209" fmla="*/ 3186079 w 3723451"/>
                  <a:gd name="connsiteY5-210" fmla="*/ 461874 h 932950"/>
                  <a:gd name="connsiteX6-211" fmla="*/ 3013067 w 3723451"/>
                  <a:gd name="connsiteY6-212" fmla="*/ 393200 h 932950"/>
                  <a:gd name="connsiteX7-213" fmla="*/ 1876873 w 3723451"/>
                  <a:gd name="connsiteY7-214" fmla="*/ 932950 h 932950"/>
                  <a:gd name="connsiteX8-215" fmla="*/ 690067 w 3723451"/>
                  <a:gd name="connsiteY8-216" fmla="*/ 398582 h 932950"/>
                  <a:gd name="connsiteX9-217" fmla="*/ 523214 w 3723451"/>
                  <a:gd name="connsiteY9-218" fmla="*/ 469166 h 932950"/>
                  <a:gd name="connsiteX10-219" fmla="*/ 0 w 3723451"/>
                  <a:gd name="connsiteY10-220" fmla="*/ 228246 h 932950"/>
                  <a:gd name="connsiteX0-221" fmla="*/ 0 w 3723451"/>
                  <a:gd name="connsiteY0-222" fmla="*/ 228246 h 932950"/>
                  <a:gd name="connsiteX1-223" fmla="*/ 655168 w 3723451"/>
                  <a:gd name="connsiteY1-224" fmla="*/ 2690 h 932950"/>
                  <a:gd name="connsiteX2-225" fmla="*/ 1855778 w 3723451"/>
                  <a:gd name="connsiteY2-226" fmla="*/ 520562 h 932950"/>
                  <a:gd name="connsiteX3-227" fmla="*/ 3001174 w 3723451"/>
                  <a:gd name="connsiteY3-228" fmla="*/ 0 h 932950"/>
                  <a:gd name="connsiteX4-229" fmla="*/ 3723451 w 3723451"/>
                  <a:gd name="connsiteY4-230" fmla="*/ 207149 h 932950"/>
                  <a:gd name="connsiteX5-231" fmla="*/ 3186079 w 3723451"/>
                  <a:gd name="connsiteY5-232" fmla="*/ 461874 h 932950"/>
                  <a:gd name="connsiteX6-233" fmla="*/ 3013067 w 3723451"/>
                  <a:gd name="connsiteY6-234" fmla="*/ 393200 h 932950"/>
                  <a:gd name="connsiteX7-235" fmla="*/ 1876873 w 3723451"/>
                  <a:gd name="connsiteY7-236" fmla="*/ 932950 h 932950"/>
                  <a:gd name="connsiteX8-237" fmla="*/ 711613 w 3723451"/>
                  <a:gd name="connsiteY8-238" fmla="*/ 413055 h 932950"/>
                  <a:gd name="connsiteX9-239" fmla="*/ 523214 w 3723451"/>
                  <a:gd name="connsiteY9-240" fmla="*/ 469166 h 932950"/>
                  <a:gd name="connsiteX10-241" fmla="*/ 0 w 3723451"/>
                  <a:gd name="connsiteY10-242" fmla="*/ 228246 h 932950"/>
                </a:gdLst>
                <a:ahLst/>
                <a:cxnLst>
                  <a:cxn ang="0">
                    <a:pos x="connsiteX0-1" y="connsiteY0-2"/>
                  </a:cxn>
                  <a:cxn ang="0">
                    <a:pos x="connsiteX1-3" y="connsiteY1-4"/>
                  </a:cxn>
                  <a:cxn ang="0">
                    <a:pos x="connsiteX2-5" y="connsiteY2-6"/>
                  </a:cxn>
                  <a:cxn ang="0">
                    <a:pos x="connsiteX3-7" y="connsiteY3-8"/>
                  </a:cxn>
                  <a:cxn ang="0">
                    <a:pos x="connsiteX4-9" y="connsiteY4-10"/>
                  </a:cxn>
                  <a:cxn ang="0">
                    <a:pos x="connsiteX5-11" y="connsiteY5-12"/>
                  </a:cxn>
                  <a:cxn ang="0">
                    <a:pos x="connsiteX6-13" y="connsiteY6-14"/>
                  </a:cxn>
                  <a:cxn ang="0">
                    <a:pos x="connsiteX7-15" y="connsiteY7-16"/>
                  </a:cxn>
                  <a:cxn ang="0">
                    <a:pos x="connsiteX8-17" y="connsiteY8-18"/>
                  </a:cxn>
                  <a:cxn ang="0">
                    <a:pos x="connsiteX9-19" y="connsiteY9-20"/>
                  </a:cxn>
                  <a:cxn ang="0">
                    <a:pos x="connsiteX10-21" y="connsiteY10-22"/>
                  </a:cxn>
                </a:cxnLst>
                <a:rect l="l" t="t" r="r" b="b"/>
                <a:pathLst>
                  <a:path w="3723451" h="932950">
                    <a:moveTo>
                      <a:pt x="0" y="228246"/>
                    </a:moveTo>
                    <a:lnTo>
                      <a:pt x="655168" y="2690"/>
                    </a:lnTo>
                    <a:lnTo>
                      <a:pt x="1855778" y="520562"/>
                    </a:lnTo>
                    <a:lnTo>
                      <a:pt x="3001174" y="0"/>
                    </a:lnTo>
                    <a:lnTo>
                      <a:pt x="3723451" y="207149"/>
                    </a:lnTo>
                    <a:lnTo>
                      <a:pt x="3186079" y="461874"/>
                    </a:lnTo>
                    <a:lnTo>
                      <a:pt x="3013067" y="393200"/>
                    </a:lnTo>
                    <a:lnTo>
                      <a:pt x="1876873" y="932950"/>
                    </a:lnTo>
                    <a:lnTo>
                      <a:pt x="711613" y="413055"/>
                    </a:lnTo>
                    <a:lnTo>
                      <a:pt x="523214" y="469166"/>
                    </a:lnTo>
                    <a:lnTo>
                      <a:pt x="0" y="228246"/>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8" name="Freeform 167"/>
              <p:cNvSpPr/>
              <p:nvPr/>
            </p:nvSpPr>
            <p:spPr bwMode="auto">
              <a:xfrm>
                <a:off x="2536889" y="1727776"/>
                <a:ext cx="244057" cy="97040"/>
              </a:xfrm>
              <a:custGeom>
                <a:avLst/>
                <a:gdLst>
                  <a:gd name="connsiteX0" fmla="*/ 55216 w 1421812"/>
                  <a:gd name="connsiteY0" fmla="*/ 0 h 800665"/>
                  <a:gd name="connsiteX1" fmla="*/ 1421812 w 1421812"/>
                  <a:gd name="connsiteY1" fmla="*/ 625807 h 800665"/>
                  <a:gd name="connsiteX2" fmla="*/ 947874 w 1421812"/>
                  <a:gd name="connsiteY2" fmla="*/ 800665 h 800665"/>
                  <a:gd name="connsiteX3" fmla="*/ 50614 w 1421812"/>
                  <a:gd name="connsiteY3" fmla="*/ 404934 h 800665"/>
                  <a:gd name="connsiteX4" fmla="*/ 0 w 1421812"/>
                  <a:gd name="connsiteY4" fmla="*/ 404934 h 800665"/>
                  <a:gd name="connsiteX5" fmla="*/ 55216 w 1421812"/>
                  <a:gd name="connsiteY5" fmla="*/ 0 h 800665"/>
                  <a:gd name="connsiteX0-1" fmla="*/ 4602 w 1371198"/>
                  <a:gd name="connsiteY0-2" fmla="*/ 0 h 800665"/>
                  <a:gd name="connsiteX1-3" fmla="*/ 1371198 w 1371198"/>
                  <a:gd name="connsiteY1-4" fmla="*/ 625807 h 800665"/>
                  <a:gd name="connsiteX2-5" fmla="*/ 897260 w 1371198"/>
                  <a:gd name="connsiteY2-6" fmla="*/ 800665 h 800665"/>
                  <a:gd name="connsiteX3-7" fmla="*/ 0 w 1371198"/>
                  <a:gd name="connsiteY3-8" fmla="*/ 404934 h 800665"/>
                  <a:gd name="connsiteX4-9" fmla="*/ 4602 w 1371198"/>
                  <a:gd name="connsiteY4-10" fmla="*/ 0 h 800665"/>
                  <a:gd name="connsiteX0-11" fmla="*/ 0 w 1366596"/>
                  <a:gd name="connsiteY0-12" fmla="*/ 0 h 800665"/>
                  <a:gd name="connsiteX1-13" fmla="*/ 1366596 w 1366596"/>
                  <a:gd name="connsiteY1-14" fmla="*/ 625807 h 800665"/>
                  <a:gd name="connsiteX2-15" fmla="*/ 892658 w 1366596"/>
                  <a:gd name="connsiteY2-16" fmla="*/ 800665 h 800665"/>
                  <a:gd name="connsiteX3-17" fmla="*/ 4601 w 1366596"/>
                  <a:gd name="connsiteY3-18" fmla="*/ 427942 h 800665"/>
                  <a:gd name="connsiteX4-19" fmla="*/ 0 w 1366596"/>
                  <a:gd name="connsiteY4-20" fmla="*/ 0 h 800665"/>
                  <a:gd name="connsiteX0-21" fmla="*/ 0 w 1366596"/>
                  <a:gd name="connsiteY0-22" fmla="*/ 0 h 800665"/>
                  <a:gd name="connsiteX1-23" fmla="*/ 1366596 w 1366596"/>
                  <a:gd name="connsiteY1-24" fmla="*/ 625807 h 800665"/>
                  <a:gd name="connsiteX2-25" fmla="*/ 892658 w 1366596"/>
                  <a:gd name="connsiteY2-26" fmla="*/ 800665 h 800665"/>
                  <a:gd name="connsiteX3-27" fmla="*/ 4601 w 1366596"/>
                  <a:gd name="connsiteY3-28" fmla="*/ 427942 h 800665"/>
                  <a:gd name="connsiteX4-29" fmla="*/ 0 w 1366596"/>
                  <a:gd name="connsiteY4-30" fmla="*/ 0 h 800665"/>
                  <a:gd name="connsiteX0-31" fmla="*/ 0 w 1366596"/>
                  <a:gd name="connsiteY0-32" fmla="*/ 0 h 800665"/>
                  <a:gd name="connsiteX1-33" fmla="*/ 1366596 w 1366596"/>
                  <a:gd name="connsiteY1-34" fmla="*/ 625807 h 800665"/>
                  <a:gd name="connsiteX2-35" fmla="*/ 892658 w 1366596"/>
                  <a:gd name="connsiteY2-36" fmla="*/ 800665 h 800665"/>
                  <a:gd name="connsiteX3-37" fmla="*/ 4601 w 1366596"/>
                  <a:gd name="connsiteY3-38" fmla="*/ 427942 h 800665"/>
                  <a:gd name="connsiteX4-39" fmla="*/ 0 w 1366596"/>
                  <a:gd name="connsiteY4-40" fmla="*/ 0 h 800665"/>
                  <a:gd name="connsiteX0-41" fmla="*/ 0 w 1366596"/>
                  <a:gd name="connsiteY0-42" fmla="*/ 0 h 809868"/>
                  <a:gd name="connsiteX1-43" fmla="*/ 1366596 w 1366596"/>
                  <a:gd name="connsiteY1-44" fmla="*/ 625807 h 809868"/>
                  <a:gd name="connsiteX2-45" fmla="*/ 865050 w 1366596"/>
                  <a:gd name="connsiteY2-46" fmla="*/ 809868 h 809868"/>
                  <a:gd name="connsiteX3-47" fmla="*/ 4601 w 1366596"/>
                  <a:gd name="connsiteY3-48" fmla="*/ 427942 h 809868"/>
                  <a:gd name="connsiteX4-49" fmla="*/ 0 w 1366596"/>
                  <a:gd name="connsiteY4-50" fmla="*/ 0 h 809868"/>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66596" h="809868">
                    <a:moveTo>
                      <a:pt x="0" y="0"/>
                    </a:moveTo>
                    <a:lnTo>
                      <a:pt x="1366596" y="625807"/>
                    </a:lnTo>
                    <a:lnTo>
                      <a:pt x="865050" y="809868"/>
                    </a:lnTo>
                    <a:lnTo>
                      <a:pt x="4601" y="427942"/>
                    </a:lnTo>
                    <a:cubicBezTo>
                      <a:pt x="-1535" y="105836"/>
                      <a:pt x="1534" y="142647"/>
                      <a:pt x="0" y="0"/>
                    </a:cubicBez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sp>
            <p:nvSpPr>
              <p:cNvPr id="169" name="Freeform 168"/>
              <p:cNvSpPr/>
              <p:nvPr/>
            </p:nvSpPr>
            <p:spPr bwMode="auto">
              <a:xfrm>
                <a:off x="2089977" y="1730144"/>
                <a:ext cx="240888" cy="97039"/>
              </a:xfrm>
              <a:custGeom>
                <a:avLst/>
                <a:gdLst>
                  <a:gd name="connsiteX0" fmla="*/ 1329786 w 1348191"/>
                  <a:gd name="connsiteY0" fmla="*/ 0 h 809869"/>
                  <a:gd name="connsiteX1" fmla="*/ 1348191 w 1348191"/>
                  <a:gd name="connsiteY1" fmla="*/ 400333 h 809869"/>
                  <a:gd name="connsiteX2" fmla="*/ 487742 w 1348191"/>
                  <a:gd name="connsiteY2" fmla="*/ 809869 h 809869"/>
                  <a:gd name="connsiteX3" fmla="*/ 0 w 1348191"/>
                  <a:gd name="connsiteY3" fmla="*/ 630409 h 809869"/>
                  <a:gd name="connsiteX4" fmla="*/ 1329786 w 1348191"/>
                  <a:gd name="connsiteY4" fmla="*/ 0 h 809869"/>
                  <a:gd name="connsiteX0-1" fmla="*/ 1329786 w 1348191"/>
                  <a:gd name="connsiteY0-2" fmla="*/ 0 h 791462"/>
                  <a:gd name="connsiteX1-3" fmla="*/ 1348191 w 1348191"/>
                  <a:gd name="connsiteY1-4" fmla="*/ 381926 h 791462"/>
                  <a:gd name="connsiteX2-5" fmla="*/ 487742 w 1348191"/>
                  <a:gd name="connsiteY2-6" fmla="*/ 791462 h 791462"/>
                  <a:gd name="connsiteX3-7" fmla="*/ 0 w 1348191"/>
                  <a:gd name="connsiteY3-8" fmla="*/ 612002 h 791462"/>
                  <a:gd name="connsiteX4-9" fmla="*/ 1329786 w 1348191"/>
                  <a:gd name="connsiteY4-10" fmla="*/ 0 h 791462"/>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1348191" h="791462">
                    <a:moveTo>
                      <a:pt x="1329786" y="0"/>
                    </a:moveTo>
                    <a:lnTo>
                      <a:pt x="1348191" y="381926"/>
                    </a:lnTo>
                    <a:lnTo>
                      <a:pt x="487742" y="791462"/>
                    </a:lnTo>
                    <a:lnTo>
                      <a:pt x="0" y="612002"/>
                    </a:lnTo>
                    <a:lnTo>
                      <a:pt x="1329786" y="0"/>
                    </a:lnTo>
                    <a:close/>
                  </a:path>
                </a:pathLst>
              </a:custGeom>
              <a:solidFill>
                <a:schemeClr val="accent2">
                  <a:lumMod val="75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p>
            </p:txBody>
          </p:sp>
          <p:cxnSp>
            <p:nvCxnSpPr>
              <p:cNvPr id="170" name="Straight Connector 169"/>
              <p:cNvCxnSpPr>
                <a:endCxn id="165" idx="2"/>
              </p:cNvCxnSpPr>
              <p:nvPr/>
            </p:nvCxnSpPr>
            <p:spPr bwMode="auto">
              <a:xfrm flipH="1" flipV="1">
                <a:off x="1871277" y="1737243"/>
                <a:ext cx="3169"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cxnSp>
            <p:nvCxnSpPr>
              <p:cNvPr id="171" name="Straight Connector 170"/>
              <p:cNvCxnSpPr/>
              <p:nvPr/>
            </p:nvCxnSpPr>
            <p:spPr bwMode="auto">
              <a:xfrm flipH="1" flipV="1">
                <a:off x="2996477" y="1734877"/>
                <a:ext cx="3171" cy="123074"/>
              </a:xfrm>
              <a:prstGeom prst="line">
                <a:avLst/>
              </a:prstGeom>
              <a:ln w="6350" cmpd="sng">
                <a:solidFill>
                  <a:schemeClr val="tx1"/>
                </a:solidFill>
              </a:ln>
              <a:effectLst>
                <a:outerShdw blurRad="40005" dist="19939" dir="5400000" algn="tl" rotWithShape="0">
                  <a:srgbClr val="000000">
                    <a:alpha val="38000"/>
                  </a:srgbClr>
                </a:outerShdw>
              </a:effectLst>
            </p:spPr>
            <p:style>
              <a:lnRef idx="2">
                <a:schemeClr val="accent1"/>
              </a:lnRef>
              <a:fillRef idx="0">
                <a:schemeClr val="accent1"/>
              </a:fillRef>
              <a:effectRef idx="1">
                <a:schemeClr val="accent1"/>
              </a:effectRef>
              <a:fontRef idx="minor">
                <a:schemeClr val="tx1"/>
              </a:fontRef>
            </p:style>
          </p:cxnSp>
        </p:grpSp>
      </p:grpSp>
      <p:sp>
        <p:nvSpPr>
          <p:cNvPr id="631" name="Rectangle 630"/>
          <p:cNvSpPr/>
          <p:nvPr/>
        </p:nvSpPr>
        <p:spPr>
          <a:xfrm>
            <a:off x="4292905" y="5724972"/>
            <a:ext cx="5334198" cy="1133029"/>
          </a:xfrm>
          <a:prstGeom prst="rect">
            <a:avLst/>
          </a:prstGeom>
          <a:solidFill>
            <a:schemeClr val="bg1">
              <a:alpha val="80000"/>
            </a:schemeClr>
          </a:solidFill>
          <a:ln w="12700">
            <a:noFill/>
            <a:tailEnd type="arrow"/>
          </a:ln>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grpSp>
        <p:nvGrpSpPr>
          <p:cNvPr id="210" name="Group 209"/>
          <p:cNvGrpSpPr/>
          <p:nvPr/>
        </p:nvGrpSpPr>
        <p:grpSpPr>
          <a:xfrm>
            <a:off x="4652175" y="1276178"/>
            <a:ext cx="1023471" cy="590176"/>
            <a:chOff x="4721412" y="1277470"/>
            <a:chExt cx="1023471" cy="590176"/>
          </a:xfrm>
        </p:grpSpPr>
        <p:sp>
          <p:nvSpPr>
            <p:cNvPr id="211" name="Oval 210"/>
            <p:cNvSpPr/>
            <p:nvPr/>
          </p:nvSpPr>
          <p:spPr bwMode="auto">
            <a:xfrm>
              <a:off x="4721412" y="1277470"/>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2" name="TextBox 211"/>
            <p:cNvSpPr txBox="1"/>
            <p:nvPr/>
          </p:nvSpPr>
          <p:spPr>
            <a:xfrm>
              <a:off x="4792385" y="1374585"/>
              <a:ext cx="890463" cy="369332"/>
            </a:xfrm>
            <a:prstGeom prst="rect">
              <a:avLst/>
            </a:prstGeom>
            <a:noFill/>
          </p:spPr>
          <p:txBody>
            <a:bodyPr wrap="none" rtlCol="0">
              <a:spAutoFit/>
            </a:bodyPr>
            <a:lstStyle/>
            <a:p>
              <a:pPr algn="ctr"/>
              <a:r>
                <a:rPr lang="en-US" dirty="0"/>
                <a:t>routing</a:t>
              </a:r>
              <a:endParaRPr lang="en-US" dirty="0"/>
            </a:p>
          </p:txBody>
        </p:sp>
      </p:grpSp>
      <p:grpSp>
        <p:nvGrpSpPr>
          <p:cNvPr id="213" name="Group 212"/>
          <p:cNvGrpSpPr/>
          <p:nvPr/>
        </p:nvGrpSpPr>
        <p:grpSpPr>
          <a:xfrm>
            <a:off x="5865871" y="1301675"/>
            <a:ext cx="1023471" cy="590176"/>
            <a:chOff x="6106459" y="1967753"/>
            <a:chExt cx="1023471" cy="590176"/>
          </a:xfrm>
        </p:grpSpPr>
        <p:sp>
          <p:nvSpPr>
            <p:cNvPr id="214" name="Oval 213"/>
            <p:cNvSpPr/>
            <p:nvPr/>
          </p:nvSpPr>
          <p:spPr bwMode="auto">
            <a:xfrm>
              <a:off x="6106459" y="19677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5" name="TextBox 214"/>
            <p:cNvSpPr txBox="1"/>
            <p:nvPr/>
          </p:nvSpPr>
          <p:spPr>
            <a:xfrm>
              <a:off x="6145507" y="1997637"/>
              <a:ext cx="966932" cy="535531"/>
            </a:xfrm>
            <a:prstGeom prst="rect">
              <a:avLst/>
            </a:prstGeom>
            <a:noFill/>
          </p:spPr>
          <p:txBody>
            <a:bodyPr wrap="none" rtlCol="0">
              <a:spAutoFit/>
            </a:bodyPr>
            <a:lstStyle/>
            <a:p>
              <a:pPr algn="ctr">
                <a:lnSpc>
                  <a:spcPct val="80000"/>
                </a:lnSpc>
              </a:pPr>
              <a:r>
                <a:rPr lang="en-US" dirty="0"/>
                <a:t>access </a:t>
              </a:r>
              <a:endParaRPr lang="en-US" dirty="0"/>
            </a:p>
            <a:p>
              <a:pPr algn="ctr">
                <a:lnSpc>
                  <a:spcPct val="80000"/>
                </a:lnSpc>
              </a:pPr>
              <a:r>
                <a:rPr lang="en-US" dirty="0"/>
                <a:t>control</a:t>
              </a:r>
              <a:endParaRPr lang="en-US" dirty="0"/>
            </a:p>
          </p:txBody>
        </p:sp>
      </p:grpSp>
      <p:grpSp>
        <p:nvGrpSpPr>
          <p:cNvPr id="216" name="Group 215"/>
          <p:cNvGrpSpPr/>
          <p:nvPr/>
        </p:nvGrpSpPr>
        <p:grpSpPr>
          <a:xfrm>
            <a:off x="7055764" y="1320598"/>
            <a:ext cx="1023471" cy="590176"/>
            <a:chOff x="6938682" y="977153"/>
            <a:chExt cx="1023471" cy="590176"/>
          </a:xfrm>
        </p:grpSpPr>
        <p:sp>
          <p:nvSpPr>
            <p:cNvPr id="217" name="Oval 216"/>
            <p:cNvSpPr/>
            <p:nvPr/>
          </p:nvSpPr>
          <p:spPr bwMode="auto">
            <a:xfrm>
              <a:off x="6938682" y="977153"/>
              <a:ext cx="1023471" cy="590176"/>
            </a:xfrm>
            <a:prstGeom prst="ellipse">
              <a:avLst/>
            </a:prstGeom>
            <a:solidFill>
              <a:srgbClr val="008000">
                <a:alpha val="70000"/>
              </a:srgbClr>
            </a:solidFill>
            <a:ln>
              <a:solidFill>
                <a:srgbClr val="008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dirty="0"/>
            </a:p>
          </p:txBody>
        </p:sp>
        <p:sp>
          <p:nvSpPr>
            <p:cNvPr id="218" name="TextBox 217"/>
            <p:cNvSpPr txBox="1"/>
            <p:nvPr/>
          </p:nvSpPr>
          <p:spPr>
            <a:xfrm>
              <a:off x="6964568" y="1007037"/>
              <a:ext cx="993256" cy="544765"/>
            </a:xfrm>
            <a:prstGeom prst="rect">
              <a:avLst/>
            </a:prstGeom>
            <a:noFill/>
          </p:spPr>
          <p:txBody>
            <a:bodyPr wrap="none" rtlCol="0">
              <a:spAutoFit/>
            </a:bodyPr>
            <a:lstStyle/>
            <a:p>
              <a:pPr algn="ctr">
                <a:lnSpc>
                  <a:spcPct val="80000"/>
                </a:lnSpc>
              </a:pPr>
              <a:r>
                <a:rPr lang="en-US" dirty="0"/>
                <a:t>load</a:t>
              </a:r>
              <a:endParaRPr lang="en-US" dirty="0"/>
            </a:p>
            <a:p>
              <a:pPr algn="ctr">
                <a:lnSpc>
                  <a:spcPct val="80000"/>
                </a:lnSpc>
              </a:pPr>
              <a:r>
                <a:rPr lang="en-US" dirty="0"/>
                <a:t>balance</a:t>
              </a:r>
              <a:endParaRPr lang="en-US" dirty="0"/>
            </a:p>
          </p:txBody>
        </p:sp>
      </p:grpSp>
      <p:sp>
        <p:nvSpPr>
          <p:cNvPr id="15" name="Rectangle 14"/>
          <p:cNvSpPr/>
          <p:nvPr/>
        </p:nvSpPr>
        <p:spPr>
          <a:xfrm>
            <a:off x="4033901" y="1143000"/>
            <a:ext cx="4965002" cy="783590"/>
          </a:xfrm>
          <a:prstGeom prst="rect">
            <a:avLst/>
          </a:prstGeom>
          <a:solidFill>
            <a:schemeClr val="bg1">
              <a:alpha val="80000"/>
            </a:schemeClr>
          </a:solidFill>
          <a:ln w="12700">
            <a:noFill/>
            <a:tailEnd type="arrow"/>
          </a:ln>
        </p:spPr>
        <p:txBody>
          <a:bodyPr vert="horz" wrap="none" lIns="91440" tIns="45720" rIns="91440" bIns="45720" numCol="1" rtlCol="0" anchor="t" anchorCtr="0" compatLnSpc="1"/>
          <a:lstStyle/>
          <a:p>
            <a:pPr eaLnBrk="0" fontAlgn="base" hangingPunct="0">
              <a:spcBef>
                <a:spcPct val="0"/>
              </a:spcBef>
              <a:spcAft>
                <a:spcPct val="0"/>
              </a:spcAft>
            </a:pPr>
            <a:endParaRPr lang="en-US">
              <a:latin typeface="Arial" panose="020B0604020202090204" pitchFamily="34" charset="0"/>
            </a:endParaRPr>
          </a:p>
        </p:txBody>
      </p:sp>
      <p:sp>
        <p:nvSpPr>
          <p:cNvPr id="223" name="Freeform 222"/>
          <p:cNvSpPr/>
          <p:nvPr/>
        </p:nvSpPr>
        <p:spPr bwMode="auto">
          <a:xfrm rot="10800000">
            <a:off x="9352787" y="4626243"/>
            <a:ext cx="222179" cy="1166655"/>
          </a:xfrm>
          <a:custGeom>
            <a:avLst/>
            <a:gdLst>
              <a:gd name="connsiteX0" fmla="*/ 0 w 312616"/>
              <a:gd name="connsiteY0" fmla="*/ 644770 h 1367693"/>
              <a:gd name="connsiteX1" fmla="*/ 312616 w 312616"/>
              <a:gd name="connsiteY1" fmla="*/ 0 h 1367693"/>
              <a:gd name="connsiteX2" fmla="*/ 312616 w 312616"/>
              <a:gd name="connsiteY2" fmla="*/ 1016000 h 1367693"/>
              <a:gd name="connsiteX3" fmla="*/ 117231 w 312616"/>
              <a:gd name="connsiteY3" fmla="*/ 1367693 h 1367693"/>
              <a:gd name="connsiteX4" fmla="*/ 0 w 312616"/>
              <a:gd name="connsiteY4" fmla="*/ 644770 h 1367693"/>
              <a:gd name="connsiteX0-1" fmla="*/ 0 w 199855"/>
              <a:gd name="connsiteY0-2" fmla="*/ 733787 h 1367693"/>
              <a:gd name="connsiteX1-3" fmla="*/ 199855 w 199855"/>
              <a:gd name="connsiteY1-4" fmla="*/ 0 h 1367693"/>
              <a:gd name="connsiteX2-5" fmla="*/ 199855 w 199855"/>
              <a:gd name="connsiteY2-6" fmla="*/ 1016000 h 1367693"/>
              <a:gd name="connsiteX3-7" fmla="*/ 4470 w 199855"/>
              <a:gd name="connsiteY3-8" fmla="*/ 1367693 h 1367693"/>
              <a:gd name="connsiteX4-9" fmla="*/ 0 w 199855"/>
              <a:gd name="connsiteY4-10" fmla="*/ 733787 h 1367693"/>
              <a:gd name="connsiteX0-11" fmla="*/ 25203 w 225058"/>
              <a:gd name="connsiteY0-12" fmla="*/ 733787 h 1361758"/>
              <a:gd name="connsiteX1-13" fmla="*/ 225058 w 225058"/>
              <a:gd name="connsiteY1-14" fmla="*/ 0 h 1361758"/>
              <a:gd name="connsiteX2-15" fmla="*/ 225058 w 225058"/>
              <a:gd name="connsiteY2-16" fmla="*/ 1016000 h 1361758"/>
              <a:gd name="connsiteX3-17" fmla="*/ 0 w 225058"/>
              <a:gd name="connsiteY3-18" fmla="*/ 1361758 h 1361758"/>
              <a:gd name="connsiteX4-19" fmla="*/ 25203 w 225058"/>
              <a:gd name="connsiteY4-20" fmla="*/ 733787 h 1361758"/>
              <a:gd name="connsiteX0-21" fmla="*/ 25203 w 230992"/>
              <a:gd name="connsiteY0-22" fmla="*/ 787197 h 1415168"/>
              <a:gd name="connsiteX1-23" fmla="*/ 230992 w 230992"/>
              <a:gd name="connsiteY1-24" fmla="*/ 0 h 1415168"/>
              <a:gd name="connsiteX2-25" fmla="*/ 225058 w 230992"/>
              <a:gd name="connsiteY2-26" fmla="*/ 1069410 h 1415168"/>
              <a:gd name="connsiteX3-27" fmla="*/ 0 w 230992"/>
              <a:gd name="connsiteY3-28" fmla="*/ 1415168 h 1415168"/>
              <a:gd name="connsiteX4-29" fmla="*/ 25203 w 230992"/>
              <a:gd name="connsiteY4-30" fmla="*/ 787197 h 1415168"/>
              <a:gd name="connsiteX0-31" fmla="*/ 0 w 205789"/>
              <a:gd name="connsiteY0-32" fmla="*/ 787197 h 1427037"/>
              <a:gd name="connsiteX1-33" fmla="*/ 205789 w 205789"/>
              <a:gd name="connsiteY1-34" fmla="*/ 0 h 1427037"/>
              <a:gd name="connsiteX2-35" fmla="*/ 199855 w 205789"/>
              <a:gd name="connsiteY2-36" fmla="*/ 1069410 h 1427037"/>
              <a:gd name="connsiteX3-37" fmla="*/ 4471 w 205789"/>
              <a:gd name="connsiteY3-38" fmla="*/ 1427037 h 1427037"/>
              <a:gd name="connsiteX4-39" fmla="*/ 0 w 205789"/>
              <a:gd name="connsiteY4-40" fmla="*/ 787197 h 1427037"/>
              <a:gd name="connsiteX0-41" fmla="*/ 0 w 199855"/>
              <a:gd name="connsiteY0-42" fmla="*/ 745656 h 1385496"/>
              <a:gd name="connsiteX1-43" fmla="*/ 193920 w 199855"/>
              <a:gd name="connsiteY1-44" fmla="*/ 0 h 1385496"/>
              <a:gd name="connsiteX2-45" fmla="*/ 199855 w 199855"/>
              <a:gd name="connsiteY2-46" fmla="*/ 1027869 h 1385496"/>
              <a:gd name="connsiteX3-47" fmla="*/ 4471 w 199855"/>
              <a:gd name="connsiteY3-48" fmla="*/ 1385496 h 1385496"/>
              <a:gd name="connsiteX4-49" fmla="*/ 0 w 199855"/>
              <a:gd name="connsiteY4-50" fmla="*/ 745656 h 1385496"/>
              <a:gd name="connsiteX0-51" fmla="*/ 20385 w 220240"/>
              <a:gd name="connsiteY0-52" fmla="*/ 745656 h 1058154"/>
              <a:gd name="connsiteX1-53" fmla="*/ 214305 w 220240"/>
              <a:gd name="connsiteY1-54" fmla="*/ 0 h 1058154"/>
              <a:gd name="connsiteX2-55" fmla="*/ 220240 w 220240"/>
              <a:gd name="connsiteY2-56" fmla="*/ 1027869 h 1058154"/>
              <a:gd name="connsiteX3-57" fmla="*/ 68 w 220240"/>
              <a:gd name="connsiteY3-58" fmla="*/ 986902 h 1058154"/>
              <a:gd name="connsiteX4-59" fmla="*/ 20385 w 220240"/>
              <a:gd name="connsiteY4-60" fmla="*/ 745656 h 1058154"/>
              <a:gd name="connsiteX0-61" fmla="*/ 20385 w 220240"/>
              <a:gd name="connsiteY0-62" fmla="*/ 745656 h 1068836"/>
              <a:gd name="connsiteX1-63" fmla="*/ 214305 w 220240"/>
              <a:gd name="connsiteY1-64" fmla="*/ 0 h 1068836"/>
              <a:gd name="connsiteX2-65" fmla="*/ 220240 w 220240"/>
              <a:gd name="connsiteY2-66" fmla="*/ 1027869 h 1068836"/>
              <a:gd name="connsiteX3-67" fmla="*/ 68 w 220240"/>
              <a:gd name="connsiteY3-68" fmla="*/ 986902 h 1068836"/>
              <a:gd name="connsiteX4-69" fmla="*/ 20385 w 220240"/>
              <a:gd name="connsiteY4-70" fmla="*/ 745656 h 1068836"/>
              <a:gd name="connsiteX0-71" fmla="*/ 15446 w 215301"/>
              <a:gd name="connsiteY0-72" fmla="*/ 745656 h 1057581"/>
              <a:gd name="connsiteX1-73" fmla="*/ 209366 w 215301"/>
              <a:gd name="connsiteY1-74" fmla="*/ 0 h 1057581"/>
              <a:gd name="connsiteX2-75" fmla="*/ 215301 w 215301"/>
              <a:gd name="connsiteY2-76" fmla="*/ 1027869 h 1057581"/>
              <a:gd name="connsiteX3-77" fmla="*/ 87 w 215301"/>
              <a:gd name="connsiteY3-78" fmla="*/ 888484 h 1057581"/>
              <a:gd name="connsiteX4-79" fmla="*/ 15446 w 215301"/>
              <a:gd name="connsiteY4-80" fmla="*/ 745656 h 1057581"/>
              <a:gd name="connsiteX0-81" fmla="*/ 15446 w 215301"/>
              <a:gd name="connsiteY0-82" fmla="*/ 745656 h 1063397"/>
              <a:gd name="connsiteX1-83" fmla="*/ 209366 w 215301"/>
              <a:gd name="connsiteY1-84" fmla="*/ 0 h 1063397"/>
              <a:gd name="connsiteX2-85" fmla="*/ 215301 w 215301"/>
              <a:gd name="connsiteY2-86" fmla="*/ 1027869 h 1063397"/>
              <a:gd name="connsiteX3-87" fmla="*/ 87 w 215301"/>
              <a:gd name="connsiteY3-88" fmla="*/ 888484 h 1063397"/>
              <a:gd name="connsiteX4-89" fmla="*/ 15446 w 215301"/>
              <a:gd name="connsiteY4-90" fmla="*/ 745656 h 1063397"/>
              <a:gd name="connsiteX0-91" fmla="*/ 15446 w 215301"/>
              <a:gd name="connsiteY0-92" fmla="*/ 745656 h 1027869"/>
              <a:gd name="connsiteX1-93" fmla="*/ 209366 w 215301"/>
              <a:gd name="connsiteY1-94" fmla="*/ 0 h 1027869"/>
              <a:gd name="connsiteX2-95" fmla="*/ 215301 w 215301"/>
              <a:gd name="connsiteY2-96" fmla="*/ 1027869 h 1027869"/>
              <a:gd name="connsiteX3-97" fmla="*/ 87 w 215301"/>
              <a:gd name="connsiteY3-98" fmla="*/ 888484 h 1027869"/>
              <a:gd name="connsiteX4-99" fmla="*/ 15446 w 215301"/>
              <a:gd name="connsiteY4-100" fmla="*/ 745656 h 1027869"/>
              <a:gd name="connsiteX0-101" fmla="*/ 2945 w 215465"/>
              <a:gd name="connsiteY0-102" fmla="*/ 0 h 1166325"/>
              <a:gd name="connsiteX1-103" fmla="*/ 209530 w 215465"/>
              <a:gd name="connsiteY1-104" fmla="*/ 138456 h 1166325"/>
              <a:gd name="connsiteX2-105" fmla="*/ 215465 w 215465"/>
              <a:gd name="connsiteY2-106" fmla="*/ 1166325 h 1166325"/>
              <a:gd name="connsiteX3-107" fmla="*/ 251 w 215465"/>
              <a:gd name="connsiteY3-108" fmla="*/ 1026940 h 1166325"/>
              <a:gd name="connsiteX4-109" fmla="*/ 2945 w 215465"/>
              <a:gd name="connsiteY4-110" fmla="*/ 0 h 1166325"/>
              <a:gd name="connsiteX0-111" fmla="*/ 11247 w 223767"/>
              <a:gd name="connsiteY0-112" fmla="*/ 0 h 1166325"/>
              <a:gd name="connsiteX1-113" fmla="*/ 217832 w 223767"/>
              <a:gd name="connsiteY1-114" fmla="*/ 138456 h 1166325"/>
              <a:gd name="connsiteX2-115" fmla="*/ 223767 w 223767"/>
              <a:gd name="connsiteY2-116" fmla="*/ 1166325 h 1166325"/>
              <a:gd name="connsiteX3-117" fmla="*/ 110 w 223767"/>
              <a:gd name="connsiteY3-118" fmla="*/ 226631 h 1166325"/>
              <a:gd name="connsiteX4-119" fmla="*/ 11247 w 223767"/>
              <a:gd name="connsiteY4-120" fmla="*/ 0 h 1166325"/>
              <a:gd name="connsiteX0-121" fmla="*/ 11247 w 223767"/>
              <a:gd name="connsiteY0-122" fmla="*/ 0 h 1166325"/>
              <a:gd name="connsiteX1-123" fmla="*/ 217832 w 223767"/>
              <a:gd name="connsiteY1-124" fmla="*/ 138456 h 1166325"/>
              <a:gd name="connsiteX2-125" fmla="*/ 223767 w 223767"/>
              <a:gd name="connsiteY2-126" fmla="*/ 1166325 h 1166325"/>
              <a:gd name="connsiteX3-127" fmla="*/ 110 w 223767"/>
              <a:gd name="connsiteY3-128" fmla="*/ 226631 h 1166325"/>
              <a:gd name="connsiteX4-129" fmla="*/ 11247 w 223767"/>
              <a:gd name="connsiteY4-130" fmla="*/ 0 h 1166325"/>
              <a:gd name="connsiteX0-131" fmla="*/ 11247 w 223767"/>
              <a:gd name="connsiteY0-132" fmla="*/ 0 h 1166325"/>
              <a:gd name="connsiteX1-133" fmla="*/ 217832 w 223767"/>
              <a:gd name="connsiteY1-134" fmla="*/ 138456 h 1166325"/>
              <a:gd name="connsiteX2-135" fmla="*/ 223767 w 223767"/>
              <a:gd name="connsiteY2-136" fmla="*/ 1166325 h 1166325"/>
              <a:gd name="connsiteX3-137" fmla="*/ 110 w 223767"/>
              <a:gd name="connsiteY3-138" fmla="*/ 226631 h 1166325"/>
              <a:gd name="connsiteX4-139" fmla="*/ 11247 w 223767"/>
              <a:gd name="connsiteY4-140" fmla="*/ 0 h 1166325"/>
            </a:gdLst>
            <a:ahLst/>
            <a:cxnLst>
              <a:cxn ang="0">
                <a:pos x="connsiteX0-1" y="connsiteY0-2"/>
              </a:cxn>
              <a:cxn ang="0">
                <a:pos x="connsiteX1-3" y="connsiteY1-4"/>
              </a:cxn>
              <a:cxn ang="0">
                <a:pos x="connsiteX2-5" y="connsiteY2-6"/>
              </a:cxn>
              <a:cxn ang="0">
                <a:pos x="connsiteX3-7" y="connsiteY3-8"/>
              </a:cxn>
              <a:cxn ang="0">
                <a:pos x="connsiteX4-9" y="connsiteY4-10"/>
              </a:cxn>
            </a:cxnLst>
            <a:rect l="l" t="t" r="r" b="b"/>
            <a:pathLst>
              <a:path w="223767" h="1166325">
                <a:moveTo>
                  <a:pt x="11247" y="0"/>
                </a:moveTo>
                <a:lnTo>
                  <a:pt x="217832" y="138456"/>
                </a:lnTo>
                <a:cubicBezTo>
                  <a:pt x="219810" y="481079"/>
                  <a:pt x="221789" y="823702"/>
                  <a:pt x="223767" y="1166325"/>
                </a:cubicBezTo>
                <a:cubicBezTo>
                  <a:pt x="98607" y="641817"/>
                  <a:pt x="99941" y="672062"/>
                  <a:pt x="110" y="226631"/>
                </a:cubicBezTo>
                <a:cubicBezTo>
                  <a:pt x="-1380" y="13351"/>
                  <a:pt x="12737" y="213280"/>
                  <a:pt x="11247" y="0"/>
                </a:cubicBezTo>
                <a:close/>
              </a:path>
            </a:pathLst>
          </a:custGeom>
          <a:gradFill>
            <a:gsLst>
              <a:gs pos="0">
                <a:schemeClr val="bg1">
                  <a:lumMod val="95000"/>
                </a:schemeClr>
              </a:gs>
              <a:gs pos="100000">
                <a:schemeClr val="accent6">
                  <a:lumMod val="20000"/>
                  <a:lumOff val="80000"/>
                </a:schemeClr>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dirty="0"/>
          </a:p>
        </p:txBody>
      </p:sp>
      <p:grpSp>
        <p:nvGrpSpPr>
          <p:cNvPr id="224" name="Group 950"/>
          <p:cNvGrpSpPr/>
          <p:nvPr/>
        </p:nvGrpSpPr>
        <p:grpSpPr bwMode="auto">
          <a:xfrm>
            <a:off x="9553296" y="5170005"/>
            <a:ext cx="251561" cy="564103"/>
            <a:chOff x="4140" y="429"/>
            <a:chExt cx="1425" cy="2396"/>
          </a:xfrm>
        </p:grpSpPr>
        <p:sp>
          <p:nvSpPr>
            <p:cNvPr id="226" name="Freeform 951"/>
            <p:cNvSpPr/>
            <p:nvPr/>
          </p:nvSpPr>
          <p:spPr bwMode="auto">
            <a:xfrm>
              <a:off x="5268" y="433"/>
              <a:ext cx="283" cy="2286"/>
            </a:xfrm>
            <a:custGeom>
              <a:avLst/>
              <a:gdLst>
                <a:gd name="T0" fmla="*/ 3 w 354"/>
                <a:gd name="T1" fmla="*/ 0 h 2742"/>
                <a:gd name="T2" fmla="*/ 15 w 354"/>
                <a:gd name="T3" fmla="*/ 27 h 2742"/>
                <a:gd name="T4" fmla="*/ 15 w 354"/>
                <a:gd name="T5" fmla="*/ 205 h 2742"/>
                <a:gd name="T6" fmla="*/ 0 w 354"/>
                <a:gd name="T7" fmla="*/ 215 h 2742"/>
                <a:gd name="T8" fmla="*/ 3 w 354"/>
                <a:gd name="T9" fmla="*/ 0 h 2742"/>
                <a:gd name="T10" fmla="*/ 0 60000 65536"/>
                <a:gd name="T11" fmla="*/ 0 60000 65536"/>
                <a:gd name="T12" fmla="*/ 0 60000 65536"/>
                <a:gd name="T13" fmla="*/ 0 60000 65536"/>
                <a:gd name="T14" fmla="*/ 0 60000 65536"/>
                <a:gd name="T15" fmla="*/ 0 w 354"/>
                <a:gd name="T16" fmla="*/ 0 h 2742"/>
                <a:gd name="T17" fmla="*/ 354 w 354"/>
                <a:gd name="T18" fmla="*/ 2742 h 2742"/>
              </a:gdLst>
              <a:ahLst/>
              <a:cxnLst>
                <a:cxn ang="T10">
                  <a:pos x="T0" y="T1"/>
                </a:cxn>
                <a:cxn ang="T11">
                  <a:pos x="T2" y="T3"/>
                </a:cxn>
                <a:cxn ang="T12">
                  <a:pos x="T4" y="T5"/>
                </a:cxn>
                <a:cxn ang="T13">
                  <a:pos x="T6" y="T7"/>
                </a:cxn>
                <a:cxn ang="T14">
                  <a:pos x="T8" y="T9"/>
                </a:cxn>
              </a:cxnLst>
              <a:rect l="T15" t="T16" r="T17" b="T18"/>
              <a:pathLst>
                <a:path w="354" h="2742">
                  <a:moveTo>
                    <a:pt x="63" y="0"/>
                  </a:moveTo>
                  <a:lnTo>
                    <a:pt x="354" y="339"/>
                  </a:lnTo>
                  <a:lnTo>
                    <a:pt x="346" y="2624"/>
                  </a:lnTo>
                  <a:lnTo>
                    <a:pt x="0" y="2742"/>
                  </a:lnTo>
                  <a:lnTo>
                    <a:pt x="63" y="0"/>
                  </a:lnTo>
                  <a:close/>
                </a:path>
              </a:pathLst>
            </a:custGeom>
            <a:gradFill rotWithShape="1">
              <a:gsLst>
                <a:gs pos="0">
                  <a:srgbClr val="DDDDDD"/>
                </a:gs>
                <a:gs pos="100000">
                  <a:srgbClr val="333333"/>
                </a:gs>
              </a:gsLst>
              <a:lin ang="0" scaled="1"/>
            </a:gradFill>
            <a:ln>
              <a:noFill/>
            </a:ln>
          </p:spPr>
          <p:txBody>
            <a:bodyPr/>
            <a:lstStyle/>
            <a:p>
              <a:endParaRPr lang="en-US"/>
            </a:p>
          </p:txBody>
        </p:sp>
        <p:sp>
          <p:nvSpPr>
            <p:cNvPr id="227" name="Rectangle 952"/>
            <p:cNvSpPr>
              <a:spLocks noChangeArrowheads="1"/>
            </p:cNvSpPr>
            <p:nvPr/>
          </p:nvSpPr>
          <p:spPr bwMode="auto">
            <a:xfrm>
              <a:off x="4210" y="429"/>
              <a:ext cx="1046" cy="2285"/>
            </a:xfrm>
            <a:prstGeom prst="rect">
              <a:avLst/>
            </a:prstGeom>
            <a:gradFill rotWithShape="1">
              <a:gsLst>
                <a:gs pos="0">
                  <a:srgbClr val="292929"/>
                </a:gs>
                <a:gs pos="100000">
                  <a:srgbClr val="808080"/>
                </a:gs>
              </a:gsLst>
              <a:lin ang="0" scaled="1"/>
            </a:gradFill>
            <a:ln>
              <a:noFill/>
            </a:ln>
          </p:spPr>
          <p:txBody>
            <a:bodyPr wrap="none" anchor="ctr"/>
            <a:lstStyle/>
            <a:p>
              <a:endParaRPr lang="en-US"/>
            </a:p>
          </p:txBody>
        </p:sp>
        <p:sp>
          <p:nvSpPr>
            <p:cNvPr id="228" name="Freeform 953"/>
            <p:cNvSpPr/>
            <p:nvPr/>
          </p:nvSpPr>
          <p:spPr bwMode="auto">
            <a:xfrm>
              <a:off x="5321" y="570"/>
              <a:ext cx="169" cy="2115"/>
            </a:xfrm>
            <a:custGeom>
              <a:avLst/>
              <a:gdLst>
                <a:gd name="T0" fmla="*/ 2 w 211"/>
                <a:gd name="T1" fmla="*/ 0 h 2537"/>
                <a:gd name="T2" fmla="*/ 9 w 211"/>
                <a:gd name="T3" fmla="*/ 18 h 2537"/>
                <a:gd name="T4" fmla="*/ 2 w 211"/>
                <a:gd name="T5" fmla="*/ 196 h 2537"/>
                <a:gd name="T6" fmla="*/ 2 w 211"/>
                <a:gd name="T7" fmla="*/ 0 h 2537"/>
                <a:gd name="T8" fmla="*/ 0 60000 65536"/>
                <a:gd name="T9" fmla="*/ 0 60000 65536"/>
                <a:gd name="T10" fmla="*/ 0 60000 65536"/>
                <a:gd name="T11" fmla="*/ 0 60000 65536"/>
                <a:gd name="T12" fmla="*/ 0 w 211"/>
                <a:gd name="T13" fmla="*/ 0 h 2537"/>
                <a:gd name="T14" fmla="*/ 211 w 211"/>
                <a:gd name="T15" fmla="*/ 2537 h 2537"/>
              </a:gdLst>
              <a:ahLst/>
              <a:cxnLst>
                <a:cxn ang="T8">
                  <a:pos x="T0" y="T1"/>
                </a:cxn>
                <a:cxn ang="T9">
                  <a:pos x="T2" y="T3"/>
                </a:cxn>
                <a:cxn ang="T10">
                  <a:pos x="T4" y="T5"/>
                </a:cxn>
                <a:cxn ang="T11">
                  <a:pos x="T6" y="T7"/>
                </a:cxn>
              </a:cxnLst>
              <a:rect l="T12" t="T13" r="T14" b="T15"/>
              <a:pathLst>
                <a:path w="211" h="2537">
                  <a:moveTo>
                    <a:pt x="7" y="0"/>
                  </a:moveTo>
                  <a:cubicBezTo>
                    <a:pt x="7" y="0"/>
                    <a:pt x="57" y="28"/>
                    <a:pt x="211" y="218"/>
                  </a:cubicBezTo>
                  <a:cubicBezTo>
                    <a:pt x="0" y="1229"/>
                    <a:pt x="41" y="2537"/>
                    <a:pt x="7" y="2501"/>
                  </a:cubicBezTo>
                  <a:lnTo>
                    <a:pt x="7" y="0"/>
                  </a:lnTo>
                  <a:close/>
                </a:path>
              </a:pathLst>
            </a:custGeom>
            <a:gradFill rotWithShape="1">
              <a:gsLst>
                <a:gs pos="0">
                  <a:srgbClr val="808080"/>
                </a:gs>
                <a:gs pos="100000">
                  <a:srgbClr val="F8F8F8"/>
                </a:gs>
              </a:gsLst>
              <a:lin ang="0" scaled="1"/>
            </a:gradFill>
            <a:ln>
              <a:noFill/>
            </a:ln>
          </p:spPr>
          <p:txBody>
            <a:bodyPr/>
            <a:lstStyle/>
            <a:p>
              <a:endParaRPr lang="en-US"/>
            </a:p>
          </p:txBody>
        </p:sp>
        <p:sp>
          <p:nvSpPr>
            <p:cNvPr id="229" name="Freeform 954"/>
            <p:cNvSpPr/>
            <p:nvPr/>
          </p:nvSpPr>
          <p:spPr bwMode="auto">
            <a:xfrm>
              <a:off x="5284" y="1640"/>
              <a:ext cx="263" cy="189"/>
            </a:xfrm>
            <a:custGeom>
              <a:avLst/>
              <a:gdLst>
                <a:gd name="T0" fmla="*/ 2 w 328"/>
                <a:gd name="T1" fmla="*/ 0 h 226"/>
                <a:gd name="T2" fmla="*/ 14 w 328"/>
                <a:gd name="T3" fmla="*/ 11 h 226"/>
                <a:gd name="T4" fmla="*/ 14 w 328"/>
                <a:gd name="T5" fmla="*/ 19 h 226"/>
                <a:gd name="T6" fmla="*/ 0 w 328"/>
                <a:gd name="T7" fmla="*/ 8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p:spPr>
          <p:txBody>
            <a:bodyPr/>
            <a:lstStyle/>
            <a:p>
              <a:endParaRPr lang="en-US"/>
            </a:p>
          </p:txBody>
        </p:sp>
        <p:sp>
          <p:nvSpPr>
            <p:cNvPr id="230" name="Rectangle 955"/>
            <p:cNvSpPr>
              <a:spLocks noChangeArrowheads="1"/>
            </p:cNvSpPr>
            <p:nvPr/>
          </p:nvSpPr>
          <p:spPr bwMode="auto">
            <a:xfrm>
              <a:off x="4210" y="690"/>
              <a:ext cx="598" cy="47"/>
            </a:xfrm>
            <a:prstGeom prst="rect">
              <a:avLst/>
            </a:prstGeom>
            <a:solidFill>
              <a:schemeClr val="tx1"/>
            </a:solidFill>
            <a:ln w="9525">
              <a:solidFill>
                <a:schemeClr val="tx1"/>
              </a:solidFill>
              <a:miter lim="800000"/>
            </a:ln>
          </p:spPr>
          <p:txBody>
            <a:bodyPr wrap="none" anchor="ctr"/>
            <a:lstStyle/>
            <a:p>
              <a:endParaRPr lang="en-US"/>
            </a:p>
          </p:txBody>
        </p:sp>
        <p:grpSp>
          <p:nvGrpSpPr>
            <p:cNvPr id="231" name="Group 956"/>
            <p:cNvGrpSpPr/>
            <p:nvPr/>
          </p:nvGrpSpPr>
          <p:grpSpPr bwMode="auto">
            <a:xfrm>
              <a:off x="4749" y="668"/>
              <a:ext cx="581" cy="145"/>
              <a:chOff x="614" y="2568"/>
              <a:chExt cx="725" cy="139"/>
            </a:xfrm>
          </p:grpSpPr>
          <p:sp>
            <p:nvSpPr>
              <p:cNvPr id="256" name="AutoShape 957"/>
              <p:cNvSpPr>
                <a:spLocks noChangeArrowheads="1"/>
              </p:cNvSpPr>
              <p:nvPr/>
            </p:nvSpPr>
            <p:spPr bwMode="auto">
              <a:xfrm>
                <a:off x="613" y="2566"/>
                <a:ext cx="721" cy="144"/>
              </a:xfrm>
              <a:prstGeom prst="roundRect">
                <a:avLst>
                  <a:gd name="adj" fmla="val 50000"/>
                </a:avLst>
              </a:prstGeom>
              <a:solidFill>
                <a:schemeClr val="tx1"/>
              </a:solidFill>
              <a:ln>
                <a:noFill/>
              </a:ln>
            </p:spPr>
            <p:txBody>
              <a:bodyPr wrap="none" anchor="ctr"/>
              <a:lstStyle/>
              <a:p>
                <a:endParaRPr lang="en-US"/>
              </a:p>
            </p:txBody>
          </p:sp>
          <p:sp>
            <p:nvSpPr>
              <p:cNvPr id="257" name="AutoShape 958"/>
              <p:cNvSpPr>
                <a:spLocks noChangeArrowheads="1"/>
              </p:cNvSpPr>
              <p:nvPr/>
            </p:nvSpPr>
            <p:spPr bwMode="auto">
              <a:xfrm>
                <a:off x="625" y="2581"/>
                <a:ext cx="696" cy="114"/>
              </a:xfrm>
              <a:prstGeom prst="roundRect">
                <a:avLst>
                  <a:gd name="adj" fmla="val 50000"/>
                </a:avLst>
              </a:prstGeom>
              <a:gradFill rotWithShape="1">
                <a:gsLst>
                  <a:gs pos="0">
                    <a:srgbClr val="0000FF"/>
                  </a:gs>
                  <a:gs pos="50000">
                    <a:srgbClr val="99CCFF"/>
                  </a:gs>
                  <a:gs pos="100000">
                    <a:srgbClr val="0000FF"/>
                  </a:gs>
                </a:gsLst>
                <a:lin ang="0" scaled="1"/>
              </a:gradFill>
              <a:ln>
                <a:noFill/>
              </a:ln>
            </p:spPr>
            <p:txBody>
              <a:bodyPr wrap="none" anchor="ctr"/>
              <a:lstStyle/>
              <a:p>
                <a:endParaRPr lang="en-US"/>
              </a:p>
            </p:txBody>
          </p:sp>
        </p:grpSp>
        <p:sp>
          <p:nvSpPr>
            <p:cNvPr id="232" name="Rectangle 959"/>
            <p:cNvSpPr>
              <a:spLocks noChangeArrowheads="1"/>
            </p:cNvSpPr>
            <p:nvPr/>
          </p:nvSpPr>
          <p:spPr bwMode="auto">
            <a:xfrm>
              <a:off x="4220" y="1022"/>
              <a:ext cx="598" cy="47"/>
            </a:xfrm>
            <a:prstGeom prst="rect">
              <a:avLst/>
            </a:prstGeom>
            <a:solidFill>
              <a:schemeClr val="tx1"/>
            </a:solidFill>
            <a:ln w="9525">
              <a:solidFill>
                <a:schemeClr val="tx1"/>
              </a:solidFill>
              <a:miter lim="800000"/>
            </a:ln>
          </p:spPr>
          <p:txBody>
            <a:bodyPr wrap="none" anchor="ctr"/>
            <a:lstStyle/>
            <a:p>
              <a:endParaRPr lang="en-US"/>
            </a:p>
          </p:txBody>
        </p:sp>
        <p:grpSp>
          <p:nvGrpSpPr>
            <p:cNvPr id="233" name="Group 960"/>
            <p:cNvGrpSpPr/>
            <p:nvPr/>
          </p:nvGrpSpPr>
          <p:grpSpPr bwMode="auto">
            <a:xfrm>
              <a:off x="4747" y="994"/>
              <a:ext cx="581" cy="134"/>
              <a:chOff x="614" y="2568"/>
              <a:chExt cx="725" cy="139"/>
            </a:xfrm>
          </p:grpSpPr>
          <p:sp>
            <p:nvSpPr>
              <p:cNvPr id="254" name="AutoShape 961"/>
              <p:cNvSpPr>
                <a:spLocks noChangeArrowheads="1"/>
              </p:cNvSpPr>
              <p:nvPr/>
            </p:nvSpPr>
            <p:spPr bwMode="auto">
              <a:xfrm>
                <a:off x="615" y="2564"/>
                <a:ext cx="721" cy="139"/>
              </a:xfrm>
              <a:prstGeom prst="roundRect">
                <a:avLst>
                  <a:gd name="adj" fmla="val 50000"/>
                </a:avLst>
              </a:prstGeom>
              <a:solidFill>
                <a:schemeClr val="tx1"/>
              </a:solidFill>
              <a:ln>
                <a:noFill/>
              </a:ln>
            </p:spPr>
            <p:txBody>
              <a:bodyPr wrap="none" anchor="ctr"/>
              <a:lstStyle/>
              <a:p>
                <a:endParaRPr lang="en-US"/>
              </a:p>
            </p:txBody>
          </p:sp>
          <p:sp>
            <p:nvSpPr>
              <p:cNvPr id="255" name="AutoShape 962"/>
              <p:cNvSpPr>
                <a:spLocks noChangeArrowheads="1"/>
              </p:cNvSpPr>
              <p:nvPr/>
            </p:nvSpPr>
            <p:spPr bwMode="auto">
              <a:xfrm>
                <a:off x="628" y="2581"/>
                <a:ext cx="696" cy="107"/>
              </a:xfrm>
              <a:prstGeom prst="roundRect">
                <a:avLst>
                  <a:gd name="adj" fmla="val 50000"/>
                </a:avLst>
              </a:prstGeom>
              <a:gradFill rotWithShape="1">
                <a:gsLst>
                  <a:gs pos="0">
                    <a:srgbClr val="0000FF"/>
                  </a:gs>
                  <a:gs pos="50000">
                    <a:srgbClr val="99CCFF"/>
                  </a:gs>
                  <a:gs pos="100000">
                    <a:srgbClr val="0000FF"/>
                  </a:gs>
                </a:gsLst>
                <a:lin ang="0" scaled="1"/>
              </a:gradFill>
              <a:ln>
                <a:noFill/>
              </a:ln>
            </p:spPr>
            <p:txBody>
              <a:bodyPr wrap="none" anchor="ctr"/>
              <a:lstStyle/>
              <a:p>
                <a:endParaRPr lang="en-US"/>
              </a:p>
            </p:txBody>
          </p:sp>
        </p:grpSp>
        <p:sp>
          <p:nvSpPr>
            <p:cNvPr id="234" name="Rectangle 963"/>
            <p:cNvSpPr>
              <a:spLocks noChangeArrowheads="1"/>
            </p:cNvSpPr>
            <p:nvPr/>
          </p:nvSpPr>
          <p:spPr bwMode="auto">
            <a:xfrm>
              <a:off x="4220" y="1354"/>
              <a:ext cx="598" cy="47"/>
            </a:xfrm>
            <a:prstGeom prst="rect">
              <a:avLst/>
            </a:prstGeom>
            <a:solidFill>
              <a:schemeClr val="tx1"/>
            </a:solidFill>
            <a:ln w="9525">
              <a:solidFill>
                <a:schemeClr val="tx1"/>
              </a:solidFill>
              <a:miter lim="800000"/>
            </a:ln>
          </p:spPr>
          <p:txBody>
            <a:bodyPr wrap="none" anchor="ctr"/>
            <a:lstStyle/>
            <a:p>
              <a:endParaRPr lang="en-US"/>
            </a:p>
          </p:txBody>
        </p:sp>
        <p:sp>
          <p:nvSpPr>
            <p:cNvPr id="235" name="Rectangle 964"/>
            <p:cNvSpPr>
              <a:spLocks noChangeArrowheads="1"/>
            </p:cNvSpPr>
            <p:nvPr/>
          </p:nvSpPr>
          <p:spPr bwMode="auto">
            <a:xfrm>
              <a:off x="4230" y="1655"/>
              <a:ext cx="598" cy="47"/>
            </a:xfrm>
            <a:prstGeom prst="rect">
              <a:avLst/>
            </a:prstGeom>
            <a:solidFill>
              <a:schemeClr val="tx1"/>
            </a:solidFill>
            <a:ln w="9525">
              <a:solidFill>
                <a:schemeClr val="tx1"/>
              </a:solidFill>
              <a:miter lim="800000"/>
            </a:ln>
          </p:spPr>
          <p:txBody>
            <a:bodyPr wrap="none" anchor="ctr"/>
            <a:lstStyle/>
            <a:p>
              <a:endParaRPr lang="en-US"/>
            </a:p>
          </p:txBody>
        </p:sp>
        <p:grpSp>
          <p:nvGrpSpPr>
            <p:cNvPr id="236" name="Group 965"/>
            <p:cNvGrpSpPr/>
            <p:nvPr/>
          </p:nvGrpSpPr>
          <p:grpSpPr bwMode="auto">
            <a:xfrm>
              <a:off x="4735" y="1627"/>
              <a:ext cx="582" cy="151"/>
              <a:chOff x="614" y="2568"/>
              <a:chExt cx="725" cy="139"/>
            </a:xfrm>
          </p:grpSpPr>
          <p:sp>
            <p:nvSpPr>
              <p:cNvPr id="252" name="AutoShape 966"/>
              <p:cNvSpPr>
                <a:spLocks noChangeArrowheads="1"/>
              </p:cNvSpPr>
              <p:nvPr/>
            </p:nvSpPr>
            <p:spPr bwMode="auto">
              <a:xfrm>
                <a:off x="618" y="2586"/>
                <a:ext cx="720" cy="124"/>
              </a:xfrm>
              <a:prstGeom prst="roundRect">
                <a:avLst>
                  <a:gd name="adj" fmla="val 50000"/>
                </a:avLst>
              </a:prstGeom>
              <a:solidFill>
                <a:schemeClr val="tx1"/>
              </a:solidFill>
              <a:ln>
                <a:noFill/>
              </a:ln>
            </p:spPr>
            <p:txBody>
              <a:bodyPr wrap="none" anchor="ctr"/>
              <a:lstStyle/>
              <a:p>
                <a:endParaRPr lang="en-US"/>
              </a:p>
            </p:txBody>
          </p:sp>
          <p:sp>
            <p:nvSpPr>
              <p:cNvPr id="253" name="AutoShape 967"/>
              <p:cNvSpPr>
                <a:spLocks noChangeArrowheads="1"/>
              </p:cNvSpPr>
              <p:nvPr/>
            </p:nvSpPr>
            <p:spPr bwMode="auto">
              <a:xfrm>
                <a:off x="630" y="2586"/>
                <a:ext cx="695" cy="109"/>
              </a:xfrm>
              <a:prstGeom prst="roundRect">
                <a:avLst>
                  <a:gd name="adj" fmla="val 50000"/>
                </a:avLst>
              </a:prstGeom>
              <a:gradFill rotWithShape="1">
                <a:gsLst>
                  <a:gs pos="0">
                    <a:srgbClr val="0000FF"/>
                  </a:gs>
                  <a:gs pos="50000">
                    <a:srgbClr val="99CCFF"/>
                  </a:gs>
                  <a:gs pos="100000">
                    <a:srgbClr val="0000FF"/>
                  </a:gs>
                </a:gsLst>
                <a:lin ang="0" scaled="1"/>
              </a:gradFill>
              <a:ln>
                <a:noFill/>
              </a:ln>
            </p:spPr>
            <p:txBody>
              <a:bodyPr wrap="none" anchor="ctr"/>
              <a:lstStyle/>
              <a:p>
                <a:endParaRPr lang="en-US"/>
              </a:p>
            </p:txBody>
          </p:sp>
        </p:grpSp>
        <p:sp>
          <p:nvSpPr>
            <p:cNvPr id="237" name="Freeform 968"/>
            <p:cNvSpPr/>
            <p:nvPr/>
          </p:nvSpPr>
          <p:spPr bwMode="auto">
            <a:xfrm>
              <a:off x="5288" y="1354"/>
              <a:ext cx="263" cy="188"/>
            </a:xfrm>
            <a:custGeom>
              <a:avLst/>
              <a:gdLst>
                <a:gd name="T0" fmla="*/ 2 w 328"/>
                <a:gd name="T1" fmla="*/ 0 h 226"/>
                <a:gd name="T2" fmla="*/ 14 w 328"/>
                <a:gd name="T3" fmla="*/ 10 h 226"/>
                <a:gd name="T4" fmla="*/ 14 w 328"/>
                <a:gd name="T5" fmla="*/ 17 h 226"/>
                <a:gd name="T6" fmla="*/ 0 w 328"/>
                <a:gd name="T7" fmla="*/ 7 h 226"/>
                <a:gd name="T8" fmla="*/ 2 w 328"/>
                <a:gd name="T9" fmla="*/ 0 h 226"/>
                <a:gd name="T10" fmla="*/ 0 60000 65536"/>
                <a:gd name="T11" fmla="*/ 0 60000 65536"/>
                <a:gd name="T12" fmla="*/ 0 60000 65536"/>
                <a:gd name="T13" fmla="*/ 0 60000 65536"/>
                <a:gd name="T14" fmla="*/ 0 60000 65536"/>
                <a:gd name="T15" fmla="*/ 0 w 328"/>
                <a:gd name="T16" fmla="*/ 0 h 226"/>
                <a:gd name="T17" fmla="*/ 328 w 328"/>
                <a:gd name="T18" fmla="*/ 226 h 226"/>
              </a:gdLst>
              <a:ahLst/>
              <a:cxnLst>
                <a:cxn ang="T10">
                  <a:pos x="T0" y="T1"/>
                </a:cxn>
                <a:cxn ang="T11">
                  <a:pos x="T2" y="T3"/>
                </a:cxn>
                <a:cxn ang="T12">
                  <a:pos x="T4" y="T5"/>
                </a:cxn>
                <a:cxn ang="T13">
                  <a:pos x="T6" y="T7"/>
                </a:cxn>
                <a:cxn ang="T14">
                  <a:pos x="T8" y="T9"/>
                </a:cxn>
              </a:cxnLst>
              <a:rect l="T15" t="T16" r="T17" b="T18"/>
              <a:pathLst>
                <a:path w="328" h="226">
                  <a:moveTo>
                    <a:pt x="4" y="0"/>
                  </a:moveTo>
                  <a:cubicBezTo>
                    <a:pt x="60" y="10"/>
                    <a:pt x="182" y="74"/>
                    <a:pt x="328" y="128"/>
                  </a:cubicBezTo>
                  <a:cubicBezTo>
                    <a:pt x="326" y="162"/>
                    <a:pt x="326" y="158"/>
                    <a:pt x="326" y="226"/>
                  </a:cubicBezTo>
                  <a:cubicBezTo>
                    <a:pt x="326" y="226"/>
                    <a:pt x="169" y="155"/>
                    <a:pt x="0" y="100"/>
                  </a:cubicBezTo>
                  <a:cubicBezTo>
                    <a:pt x="0" y="48"/>
                    <a:pt x="4" y="17"/>
                    <a:pt x="4" y="0"/>
                  </a:cubicBezTo>
                  <a:close/>
                </a:path>
              </a:pathLst>
            </a:custGeom>
            <a:gradFill rotWithShape="1">
              <a:gsLst>
                <a:gs pos="0">
                  <a:srgbClr val="292929"/>
                </a:gs>
                <a:gs pos="100000">
                  <a:srgbClr val="808080"/>
                </a:gs>
              </a:gsLst>
              <a:lin ang="0" scaled="1"/>
            </a:gradFill>
            <a:ln>
              <a:noFill/>
            </a:ln>
          </p:spPr>
          <p:txBody>
            <a:bodyPr/>
            <a:lstStyle/>
            <a:p>
              <a:endParaRPr lang="en-US"/>
            </a:p>
          </p:txBody>
        </p:sp>
        <p:grpSp>
          <p:nvGrpSpPr>
            <p:cNvPr id="238" name="Group 969"/>
            <p:cNvGrpSpPr/>
            <p:nvPr/>
          </p:nvGrpSpPr>
          <p:grpSpPr bwMode="auto">
            <a:xfrm>
              <a:off x="4739" y="1327"/>
              <a:ext cx="582" cy="139"/>
              <a:chOff x="614" y="2568"/>
              <a:chExt cx="725" cy="139"/>
            </a:xfrm>
          </p:grpSpPr>
          <p:sp>
            <p:nvSpPr>
              <p:cNvPr id="250" name="AutoShape 970"/>
              <p:cNvSpPr>
                <a:spLocks noChangeArrowheads="1"/>
              </p:cNvSpPr>
              <p:nvPr/>
            </p:nvSpPr>
            <p:spPr bwMode="auto">
              <a:xfrm>
                <a:off x="613" y="2571"/>
                <a:ext cx="732" cy="134"/>
              </a:xfrm>
              <a:prstGeom prst="roundRect">
                <a:avLst>
                  <a:gd name="adj" fmla="val 50000"/>
                </a:avLst>
              </a:prstGeom>
              <a:solidFill>
                <a:schemeClr val="tx1"/>
              </a:solidFill>
              <a:ln>
                <a:noFill/>
              </a:ln>
            </p:spPr>
            <p:txBody>
              <a:bodyPr wrap="none" anchor="ctr"/>
              <a:lstStyle/>
              <a:p>
                <a:endParaRPr lang="en-US"/>
              </a:p>
            </p:txBody>
          </p:sp>
          <p:sp>
            <p:nvSpPr>
              <p:cNvPr id="251" name="AutoShape 971"/>
              <p:cNvSpPr>
                <a:spLocks noChangeArrowheads="1"/>
              </p:cNvSpPr>
              <p:nvPr/>
            </p:nvSpPr>
            <p:spPr bwMode="auto">
              <a:xfrm>
                <a:off x="625" y="2587"/>
                <a:ext cx="720" cy="103"/>
              </a:xfrm>
              <a:prstGeom prst="roundRect">
                <a:avLst>
                  <a:gd name="adj" fmla="val 50000"/>
                </a:avLst>
              </a:prstGeom>
              <a:gradFill rotWithShape="1">
                <a:gsLst>
                  <a:gs pos="0">
                    <a:srgbClr val="0000FF"/>
                  </a:gs>
                  <a:gs pos="50000">
                    <a:srgbClr val="99CCFF"/>
                  </a:gs>
                  <a:gs pos="100000">
                    <a:srgbClr val="0000FF"/>
                  </a:gs>
                </a:gsLst>
                <a:lin ang="0" scaled="1"/>
              </a:gradFill>
              <a:ln>
                <a:noFill/>
              </a:ln>
            </p:spPr>
            <p:txBody>
              <a:bodyPr wrap="none" anchor="ctr"/>
              <a:lstStyle/>
              <a:p>
                <a:endParaRPr lang="en-US"/>
              </a:p>
            </p:txBody>
          </p:sp>
        </p:grpSp>
        <p:sp>
          <p:nvSpPr>
            <p:cNvPr id="239" name="Rectangle 972"/>
            <p:cNvSpPr>
              <a:spLocks noChangeArrowheads="1"/>
            </p:cNvSpPr>
            <p:nvPr/>
          </p:nvSpPr>
          <p:spPr bwMode="auto">
            <a:xfrm>
              <a:off x="5246" y="429"/>
              <a:ext cx="70" cy="2285"/>
            </a:xfrm>
            <a:prstGeom prst="rect">
              <a:avLst/>
            </a:prstGeom>
            <a:gradFill rotWithShape="1">
              <a:gsLst>
                <a:gs pos="0">
                  <a:srgbClr val="333333"/>
                </a:gs>
                <a:gs pos="50000">
                  <a:srgbClr val="DDDDDD"/>
                </a:gs>
                <a:gs pos="100000">
                  <a:srgbClr val="333333"/>
                </a:gs>
              </a:gsLst>
              <a:lin ang="0" scaled="1"/>
            </a:gradFill>
            <a:ln w="9525">
              <a:solidFill>
                <a:schemeClr val="tx1"/>
              </a:solidFill>
              <a:miter lim="800000"/>
            </a:ln>
          </p:spPr>
          <p:txBody>
            <a:bodyPr wrap="none" anchor="ctr"/>
            <a:lstStyle/>
            <a:p>
              <a:endParaRPr lang="en-US"/>
            </a:p>
          </p:txBody>
        </p:sp>
        <p:sp>
          <p:nvSpPr>
            <p:cNvPr id="240" name="Freeform 973"/>
            <p:cNvSpPr/>
            <p:nvPr/>
          </p:nvSpPr>
          <p:spPr bwMode="auto">
            <a:xfrm>
              <a:off x="5312" y="1007"/>
              <a:ext cx="237" cy="213"/>
            </a:xfrm>
            <a:custGeom>
              <a:avLst/>
              <a:gdLst>
                <a:gd name="T0" fmla="*/ 2 w 296"/>
                <a:gd name="T1" fmla="*/ 0 h 256"/>
                <a:gd name="T2" fmla="*/ 14 w 296"/>
                <a:gd name="T3" fmla="*/ 10 h 256"/>
                <a:gd name="T4" fmla="*/ 14 w 296"/>
                <a:gd name="T5" fmla="*/ 19 h 256"/>
                <a:gd name="T6" fmla="*/ 0 w 296"/>
                <a:gd name="T7" fmla="*/ 7 h 256"/>
                <a:gd name="T8" fmla="*/ 2 w 296"/>
                <a:gd name="T9" fmla="*/ 0 h 256"/>
                <a:gd name="T10" fmla="*/ 0 60000 65536"/>
                <a:gd name="T11" fmla="*/ 0 60000 65536"/>
                <a:gd name="T12" fmla="*/ 0 60000 65536"/>
                <a:gd name="T13" fmla="*/ 0 60000 65536"/>
                <a:gd name="T14" fmla="*/ 0 60000 65536"/>
                <a:gd name="T15" fmla="*/ 0 w 296"/>
                <a:gd name="T16" fmla="*/ 0 h 256"/>
                <a:gd name="T17" fmla="*/ 296 w 296"/>
                <a:gd name="T18" fmla="*/ 256 h 256"/>
              </a:gdLst>
              <a:ahLst/>
              <a:cxnLst>
                <a:cxn ang="T10">
                  <a:pos x="T0" y="T1"/>
                </a:cxn>
                <a:cxn ang="T11">
                  <a:pos x="T2" y="T3"/>
                </a:cxn>
                <a:cxn ang="T12">
                  <a:pos x="T4" y="T5"/>
                </a:cxn>
                <a:cxn ang="T13">
                  <a:pos x="T6" y="T7"/>
                </a:cxn>
                <a:cxn ang="T14">
                  <a:pos x="T8" y="T9"/>
                </a:cxn>
              </a:cxnLst>
              <a:rect l="T15" t="T16" r="T17" b="T18"/>
              <a:pathLst>
                <a:path w="296" h="256">
                  <a:moveTo>
                    <a:pt x="4" y="0"/>
                  </a:moveTo>
                  <a:cubicBezTo>
                    <a:pt x="55" y="10"/>
                    <a:pt x="144" y="68"/>
                    <a:pt x="292" y="144"/>
                  </a:cubicBezTo>
                  <a:cubicBezTo>
                    <a:pt x="290" y="178"/>
                    <a:pt x="296" y="188"/>
                    <a:pt x="296" y="256"/>
                  </a:cubicBezTo>
                  <a:cubicBezTo>
                    <a:pt x="296" y="256"/>
                    <a:pt x="160" y="176"/>
                    <a:pt x="0" y="100"/>
                  </a:cubicBezTo>
                  <a:cubicBezTo>
                    <a:pt x="0" y="48"/>
                    <a:pt x="4" y="17"/>
                    <a:pt x="4" y="0"/>
                  </a:cubicBezTo>
                  <a:close/>
                </a:path>
              </a:pathLst>
            </a:custGeom>
            <a:gradFill rotWithShape="1">
              <a:gsLst>
                <a:gs pos="0">
                  <a:srgbClr val="292929"/>
                </a:gs>
                <a:gs pos="100000">
                  <a:srgbClr val="808080"/>
                </a:gs>
              </a:gsLst>
              <a:lin ang="0" scaled="1"/>
            </a:gradFill>
            <a:ln>
              <a:noFill/>
            </a:ln>
          </p:spPr>
          <p:txBody>
            <a:bodyPr/>
            <a:lstStyle/>
            <a:p>
              <a:endParaRPr lang="en-US"/>
            </a:p>
          </p:txBody>
        </p:sp>
        <p:sp>
          <p:nvSpPr>
            <p:cNvPr id="241" name="Freeform 974"/>
            <p:cNvSpPr/>
            <p:nvPr/>
          </p:nvSpPr>
          <p:spPr bwMode="auto">
            <a:xfrm>
              <a:off x="5315" y="680"/>
              <a:ext cx="244" cy="240"/>
            </a:xfrm>
            <a:custGeom>
              <a:avLst/>
              <a:gdLst>
                <a:gd name="T0" fmla="*/ 0 w 304"/>
                <a:gd name="T1" fmla="*/ 0 h 288"/>
                <a:gd name="T2" fmla="*/ 14 w 304"/>
                <a:gd name="T3" fmla="*/ 13 h 288"/>
                <a:gd name="T4" fmla="*/ 13 w 304"/>
                <a:gd name="T5" fmla="*/ 23 h 288"/>
                <a:gd name="T6" fmla="*/ 2 w 304"/>
                <a:gd name="T7" fmla="*/ 10 h 288"/>
                <a:gd name="T8" fmla="*/ 0 w 304"/>
                <a:gd name="T9" fmla="*/ 0 h 288"/>
                <a:gd name="T10" fmla="*/ 0 60000 65536"/>
                <a:gd name="T11" fmla="*/ 0 60000 65536"/>
                <a:gd name="T12" fmla="*/ 0 60000 65536"/>
                <a:gd name="T13" fmla="*/ 0 60000 65536"/>
                <a:gd name="T14" fmla="*/ 0 60000 65536"/>
                <a:gd name="T15" fmla="*/ 0 w 304"/>
                <a:gd name="T16" fmla="*/ 0 h 288"/>
                <a:gd name="T17" fmla="*/ 304 w 304"/>
                <a:gd name="T18" fmla="*/ 288 h 288"/>
              </a:gdLst>
              <a:ahLst/>
              <a:cxnLst>
                <a:cxn ang="T10">
                  <a:pos x="T0" y="T1"/>
                </a:cxn>
                <a:cxn ang="T11">
                  <a:pos x="T2" y="T3"/>
                </a:cxn>
                <a:cxn ang="T12">
                  <a:pos x="T4" y="T5"/>
                </a:cxn>
                <a:cxn ang="T13">
                  <a:pos x="T6" y="T7"/>
                </a:cxn>
                <a:cxn ang="T14">
                  <a:pos x="T8" y="T9"/>
                </a:cxn>
              </a:cxnLst>
              <a:rect l="T15" t="T16" r="T17" b="T18"/>
              <a:pathLst>
                <a:path w="304" h="288">
                  <a:moveTo>
                    <a:pt x="0" y="0"/>
                  </a:moveTo>
                  <a:cubicBezTo>
                    <a:pt x="51" y="10"/>
                    <a:pt x="148" y="76"/>
                    <a:pt x="304" y="164"/>
                  </a:cubicBezTo>
                  <a:cubicBezTo>
                    <a:pt x="302" y="198"/>
                    <a:pt x="284" y="220"/>
                    <a:pt x="284" y="288"/>
                  </a:cubicBezTo>
                  <a:cubicBezTo>
                    <a:pt x="284" y="288"/>
                    <a:pt x="163" y="179"/>
                    <a:pt x="8" y="124"/>
                  </a:cubicBezTo>
                  <a:cubicBezTo>
                    <a:pt x="8" y="72"/>
                    <a:pt x="0" y="17"/>
                    <a:pt x="0" y="0"/>
                  </a:cubicBezTo>
                  <a:close/>
                </a:path>
              </a:pathLst>
            </a:custGeom>
            <a:gradFill rotWithShape="1">
              <a:gsLst>
                <a:gs pos="0">
                  <a:srgbClr val="292929"/>
                </a:gs>
                <a:gs pos="100000">
                  <a:srgbClr val="808080"/>
                </a:gs>
              </a:gsLst>
              <a:lin ang="0" scaled="1"/>
            </a:gradFill>
            <a:ln>
              <a:noFill/>
            </a:ln>
          </p:spPr>
          <p:txBody>
            <a:bodyPr/>
            <a:lstStyle/>
            <a:p>
              <a:endParaRPr lang="en-US"/>
            </a:p>
          </p:txBody>
        </p:sp>
        <p:sp>
          <p:nvSpPr>
            <p:cNvPr id="242" name="Oval 975"/>
            <p:cNvSpPr>
              <a:spLocks noChangeArrowheads="1"/>
            </p:cNvSpPr>
            <p:nvPr/>
          </p:nvSpPr>
          <p:spPr bwMode="auto">
            <a:xfrm>
              <a:off x="5515" y="2611"/>
              <a:ext cx="50" cy="95"/>
            </a:xfrm>
            <a:prstGeom prst="ellipse">
              <a:avLst/>
            </a:prstGeom>
            <a:solidFill>
              <a:srgbClr val="333333"/>
            </a:solidFill>
            <a:ln>
              <a:noFill/>
            </a:ln>
          </p:spPr>
          <p:txBody>
            <a:bodyPr wrap="none" anchor="ctr"/>
            <a:lstStyle/>
            <a:p>
              <a:endParaRPr lang="en-US"/>
            </a:p>
          </p:txBody>
        </p:sp>
        <p:sp>
          <p:nvSpPr>
            <p:cNvPr id="243" name="Freeform 976"/>
            <p:cNvSpPr/>
            <p:nvPr/>
          </p:nvSpPr>
          <p:spPr bwMode="auto">
            <a:xfrm>
              <a:off x="5302" y="2614"/>
              <a:ext cx="245" cy="200"/>
            </a:xfrm>
            <a:custGeom>
              <a:avLst/>
              <a:gdLst>
                <a:gd name="T0" fmla="*/ 0 w 306"/>
                <a:gd name="T1" fmla="*/ 9 h 240"/>
                <a:gd name="T2" fmla="*/ 2 w 306"/>
                <a:gd name="T3" fmla="*/ 19 h 240"/>
                <a:gd name="T4" fmla="*/ 14 w 306"/>
                <a:gd name="T5" fmla="*/ 9 h 240"/>
                <a:gd name="T6" fmla="*/ 14 w 306"/>
                <a:gd name="T7" fmla="*/ 0 h 240"/>
                <a:gd name="T8" fmla="*/ 0 w 306"/>
                <a:gd name="T9" fmla="*/ 9 h 240"/>
                <a:gd name="T10" fmla="*/ 0 60000 65536"/>
                <a:gd name="T11" fmla="*/ 0 60000 65536"/>
                <a:gd name="T12" fmla="*/ 0 60000 65536"/>
                <a:gd name="T13" fmla="*/ 0 60000 65536"/>
                <a:gd name="T14" fmla="*/ 0 60000 65536"/>
                <a:gd name="T15" fmla="*/ 0 w 306"/>
                <a:gd name="T16" fmla="*/ 0 h 240"/>
                <a:gd name="T17" fmla="*/ 306 w 306"/>
                <a:gd name="T18" fmla="*/ 240 h 240"/>
              </a:gdLst>
              <a:ahLst/>
              <a:cxnLst>
                <a:cxn ang="T10">
                  <a:pos x="T0" y="T1"/>
                </a:cxn>
                <a:cxn ang="T11">
                  <a:pos x="T2" y="T3"/>
                </a:cxn>
                <a:cxn ang="T12">
                  <a:pos x="T4" y="T5"/>
                </a:cxn>
                <a:cxn ang="T13">
                  <a:pos x="T6" y="T7"/>
                </a:cxn>
                <a:cxn ang="T14">
                  <a:pos x="T8" y="T9"/>
                </a:cxn>
              </a:cxnLst>
              <a:rect l="T15" t="T16" r="T17" b="T18"/>
              <a:pathLst>
                <a:path w="306" h="240">
                  <a:moveTo>
                    <a:pt x="0" y="106"/>
                  </a:moveTo>
                  <a:lnTo>
                    <a:pt x="2" y="240"/>
                  </a:lnTo>
                  <a:lnTo>
                    <a:pt x="306" y="110"/>
                  </a:lnTo>
                  <a:lnTo>
                    <a:pt x="300" y="0"/>
                  </a:lnTo>
                  <a:lnTo>
                    <a:pt x="0" y="106"/>
                  </a:lnTo>
                  <a:close/>
                </a:path>
              </a:pathLst>
            </a:custGeom>
            <a:solidFill>
              <a:srgbClr val="333333"/>
            </a:solidFill>
            <a:ln>
              <a:noFill/>
            </a:ln>
          </p:spPr>
          <p:txBody>
            <a:bodyPr/>
            <a:lstStyle/>
            <a:p>
              <a:endParaRPr lang="en-US"/>
            </a:p>
          </p:txBody>
        </p:sp>
        <p:sp>
          <p:nvSpPr>
            <p:cNvPr id="244" name="AutoShape 977"/>
            <p:cNvSpPr>
              <a:spLocks noChangeArrowheads="1"/>
            </p:cNvSpPr>
            <p:nvPr/>
          </p:nvSpPr>
          <p:spPr bwMode="auto">
            <a:xfrm>
              <a:off x="4140" y="2675"/>
              <a:ext cx="1196" cy="150"/>
            </a:xfrm>
            <a:prstGeom prst="roundRect">
              <a:avLst>
                <a:gd name="adj" fmla="val 50000"/>
              </a:avLst>
            </a:prstGeom>
            <a:solidFill>
              <a:srgbClr val="DDDDDD"/>
            </a:solidFill>
            <a:ln w="9525">
              <a:solidFill>
                <a:schemeClr val="tx1"/>
              </a:solidFill>
              <a:round/>
            </a:ln>
          </p:spPr>
          <p:txBody>
            <a:bodyPr wrap="none" anchor="ctr"/>
            <a:lstStyle/>
            <a:p>
              <a:endParaRPr lang="en-US"/>
            </a:p>
          </p:txBody>
        </p:sp>
        <p:sp>
          <p:nvSpPr>
            <p:cNvPr id="245" name="AutoShape 978"/>
            <p:cNvSpPr>
              <a:spLocks noChangeArrowheads="1"/>
            </p:cNvSpPr>
            <p:nvPr/>
          </p:nvSpPr>
          <p:spPr bwMode="auto">
            <a:xfrm>
              <a:off x="4210" y="2714"/>
              <a:ext cx="1066" cy="79"/>
            </a:xfrm>
            <a:prstGeom prst="roundRect">
              <a:avLst>
                <a:gd name="adj" fmla="val 50000"/>
              </a:avLst>
            </a:prstGeom>
            <a:gradFill rotWithShape="1">
              <a:gsLst>
                <a:gs pos="0">
                  <a:schemeClr val="tx2"/>
                </a:gs>
                <a:gs pos="100000">
                  <a:schemeClr val="bg2"/>
                </a:gs>
              </a:gsLst>
              <a:lin ang="0" scaled="1"/>
            </a:gradFill>
            <a:ln w="9525">
              <a:solidFill>
                <a:schemeClr val="tx1"/>
              </a:solidFill>
              <a:round/>
            </a:ln>
          </p:spPr>
          <p:txBody>
            <a:bodyPr wrap="none" anchor="ctr"/>
            <a:lstStyle/>
            <a:p>
              <a:endParaRPr lang="en-US"/>
            </a:p>
          </p:txBody>
        </p:sp>
        <p:sp>
          <p:nvSpPr>
            <p:cNvPr id="246" name="Oval 979"/>
            <p:cNvSpPr>
              <a:spLocks noChangeArrowheads="1"/>
            </p:cNvSpPr>
            <p:nvPr/>
          </p:nvSpPr>
          <p:spPr bwMode="auto">
            <a:xfrm>
              <a:off x="4309" y="2382"/>
              <a:ext cx="159" cy="142"/>
            </a:xfrm>
            <a:prstGeom prst="ellipse">
              <a:avLst/>
            </a:prstGeom>
            <a:solidFill>
              <a:srgbClr val="33CC33"/>
            </a:solidFill>
            <a:ln>
              <a:noFill/>
            </a:ln>
          </p:spPr>
          <p:txBody>
            <a:bodyPr wrap="none" anchor="ctr"/>
            <a:lstStyle/>
            <a:p>
              <a:endParaRPr lang="en-US"/>
            </a:p>
          </p:txBody>
        </p:sp>
        <p:sp>
          <p:nvSpPr>
            <p:cNvPr id="247" name="Oval 980"/>
            <p:cNvSpPr>
              <a:spLocks noChangeArrowheads="1"/>
            </p:cNvSpPr>
            <p:nvPr/>
          </p:nvSpPr>
          <p:spPr bwMode="auto">
            <a:xfrm>
              <a:off x="4489" y="2382"/>
              <a:ext cx="159" cy="142"/>
            </a:xfrm>
            <a:prstGeom prst="ellipse">
              <a:avLst/>
            </a:prstGeom>
            <a:solidFill>
              <a:srgbClr val="FF0000"/>
            </a:solidFill>
            <a:ln>
              <a:noFill/>
            </a:ln>
          </p:spPr>
          <p:txBody>
            <a:bodyPr wrap="none" anchor="ctr"/>
            <a:lstStyle/>
            <a:p>
              <a:pPr algn="ctr" eaLnBrk="1" hangingPunct="1"/>
              <a:endParaRPr lang="en-US">
                <a:solidFill>
                  <a:srgbClr val="FF0000"/>
                </a:solidFill>
              </a:endParaRPr>
            </a:p>
          </p:txBody>
        </p:sp>
        <p:sp>
          <p:nvSpPr>
            <p:cNvPr id="248" name="Oval 981"/>
            <p:cNvSpPr>
              <a:spLocks noChangeArrowheads="1"/>
            </p:cNvSpPr>
            <p:nvPr/>
          </p:nvSpPr>
          <p:spPr bwMode="auto">
            <a:xfrm>
              <a:off x="4658" y="2382"/>
              <a:ext cx="159" cy="142"/>
            </a:xfrm>
            <a:prstGeom prst="ellipse">
              <a:avLst/>
            </a:prstGeom>
            <a:solidFill>
              <a:srgbClr val="33CC33"/>
            </a:solidFill>
            <a:ln>
              <a:noFill/>
            </a:ln>
          </p:spPr>
          <p:txBody>
            <a:bodyPr wrap="none" anchor="ctr"/>
            <a:lstStyle/>
            <a:p>
              <a:endParaRPr lang="en-US"/>
            </a:p>
          </p:txBody>
        </p:sp>
        <p:sp>
          <p:nvSpPr>
            <p:cNvPr id="249" name="Rectangle 982"/>
            <p:cNvSpPr>
              <a:spLocks noChangeArrowheads="1"/>
            </p:cNvSpPr>
            <p:nvPr/>
          </p:nvSpPr>
          <p:spPr bwMode="auto">
            <a:xfrm>
              <a:off x="5067" y="1837"/>
              <a:ext cx="80" cy="759"/>
            </a:xfrm>
            <a:prstGeom prst="rect">
              <a:avLst/>
            </a:prstGeom>
            <a:solidFill>
              <a:srgbClr val="292929"/>
            </a:solidFill>
            <a:ln w="9525">
              <a:solidFill>
                <a:schemeClr val="tx1"/>
              </a:solidFill>
              <a:miter lim="800000"/>
            </a:ln>
          </p:spPr>
          <p:txBody>
            <a:bodyPr wrap="none" anchor="ctr"/>
            <a:lstStyle/>
            <a:p>
              <a:endParaRPr lang="en-US"/>
            </a:p>
          </p:txBody>
        </p:sp>
      </p:grpSp>
      <p:sp>
        <p:nvSpPr>
          <p:cNvPr id="2" name="TextBox 1"/>
          <p:cNvSpPr txBox="1"/>
          <p:nvPr/>
        </p:nvSpPr>
        <p:spPr>
          <a:xfrm>
            <a:off x="749022" y="4873666"/>
            <a:ext cx="3097732" cy="646331"/>
          </a:xfrm>
          <a:prstGeom prst="rect">
            <a:avLst/>
          </a:prstGeom>
          <a:noFill/>
        </p:spPr>
        <p:txBody>
          <a:bodyPr wrap="square" rtlCol="0">
            <a:spAutoFit/>
          </a:bodyPr>
          <a:lstStyle/>
          <a:p>
            <a:pPr>
              <a:lnSpc>
                <a:spcPct val="90000"/>
              </a:lnSpc>
            </a:pPr>
            <a:r>
              <a:rPr lang="zh-CN" altLang="en-US" sz="2000" dirty="0">
                <a:solidFill>
                  <a:srgbClr val="CC0000"/>
                </a:solidFill>
              </a:rPr>
              <a:t>通信层：</a:t>
            </a:r>
            <a:r>
              <a:rPr lang="en-US" sz="2000" dirty="0"/>
              <a:t> </a:t>
            </a:r>
            <a:r>
              <a:rPr lang="zh-CN" altLang="en-US" sz="2000" dirty="0"/>
              <a:t>在</a:t>
            </a:r>
            <a:r>
              <a:rPr lang="en-US" altLang="zh-CN" sz="2000" dirty="0"/>
              <a:t>SDN</a:t>
            </a:r>
            <a:r>
              <a:rPr lang="zh-CN" altLang="en-US" sz="2000" dirty="0"/>
              <a:t>控制器和受控交换设备间通信</a:t>
            </a:r>
            <a:endParaRPr lang="en-US" sz="2000" dirty="0"/>
          </a:p>
        </p:txBody>
      </p:sp>
      <p:sp>
        <p:nvSpPr>
          <p:cNvPr id="219" name="TextBox 218"/>
          <p:cNvSpPr txBox="1"/>
          <p:nvPr/>
        </p:nvSpPr>
        <p:spPr>
          <a:xfrm>
            <a:off x="770388" y="3305877"/>
            <a:ext cx="3245068" cy="1200329"/>
          </a:xfrm>
          <a:prstGeom prst="rect">
            <a:avLst/>
          </a:prstGeom>
          <a:noFill/>
        </p:spPr>
        <p:txBody>
          <a:bodyPr wrap="square" rtlCol="0">
            <a:spAutoFit/>
          </a:bodyPr>
          <a:lstStyle/>
          <a:p>
            <a:pPr>
              <a:lnSpc>
                <a:spcPct val="90000"/>
              </a:lnSpc>
            </a:pPr>
            <a:r>
              <a:rPr lang="zh-CN" altLang="en-US" sz="2000" dirty="0"/>
              <a:t>负责维护网络状态一致视图的</a:t>
            </a:r>
            <a:r>
              <a:rPr lang="zh-CN" altLang="en-US" sz="2000" dirty="0">
                <a:solidFill>
                  <a:srgbClr val="CC0000"/>
                </a:solidFill>
              </a:rPr>
              <a:t>状态管理层</a:t>
            </a:r>
            <a:r>
              <a:rPr lang="en-US" sz="2000" dirty="0"/>
              <a:t>: </a:t>
            </a:r>
            <a:r>
              <a:rPr lang="zh-CN" altLang="en-US" sz="2000" dirty="0"/>
              <a:t>链路、交换机、服务等的状态</a:t>
            </a:r>
            <a:r>
              <a:rPr lang="en-US" sz="2000" dirty="0" smtClean="0"/>
              <a:t>:</a:t>
            </a:r>
            <a:r>
              <a:rPr lang="zh-CN" altLang="en-US" sz="2000" dirty="0" smtClean="0"/>
              <a:t>，</a:t>
            </a:r>
            <a:r>
              <a:rPr lang="zh-CN" altLang="en-US" sz="2000" dirty="0" smtClean="0">
                <a:solidFill>
                  <a:srgbClr val="7030A0"/>
                </a:solidFill>
              </a:rPr>
              <a:t>一</a:t>
            </a:r>
            <a:r>
              <a:rPr lang="zh-CN" altLang="en-US" sz="2000" dirty="0">
                <a:solidFill>
                  <a:srgbClr val="7030A0"/>
                </a:solidFill>
              </a:rPr>
              <a:t>个分布式数据库</a:t>
            </a:r>
            <a:endParaRPr lang="en-US" sz="2000" i="1" dirty="0">
              <a:solidFill>
                <a:srgbClr val="7030A0"/>
              </a:solidFill>
            </a:endParaRPr>
          </a:p>
        </p:txBody>
      </p:sp>
      <p:sp>
        <p:nvSpPr>
          <p:cNvPr id="220" name="TextBox 219"/>
          <p:cNvSpPr txBox="1"/>
          <p:nvPr/>
        </p:nvSpPr>
        <p:spPr>
          <a:xfrm>
            <a:off x="770993" y="2292988"/>
            <a:ext cx="3309895" cy="646331"/>
          </a:xfrm>
          <a:prstGeom prst="rect">
            <a:avLst/>
          </a:prstGeom>
          <a:noFill/>
        </p:spPr>
        <p:txBody>
          <a:bodyPr wrap="square" rtlCol="0">
            <a:spAutoFit/>
          </a:bodyPr>
          <a:lstStyle/>
          <a:p>
            <a:pPr>
              <a:lnSpc>
                <a:spcPct val="90000"/>
              </a:lnSpc>
            </a:pPr>
            <a:r>
              <a:rPr lang="zh-CN" altLang="en-US" sz="2000" dirty="0"/>
              <a:t>针对网络控制应用的</a:t>
            </a:r>
            <a:r>
              <a:rPr lang="zh-CN" altLang="en-US" sz="2000" dirty="0">
                <a:solidFill>
                  <a:srgbClr val="CC0000"/>
                </a:solidFill>
              </a:rPr>
              <a:t>接口层：</a:t>
            </a:r>
            <a:r>
              <a:rPr lang="zh-CN" altLang="en-US" sz="2000" dirty="0"/>
              <a:t>抽象</a:t>
            </a:r>
            <a:r>
              <a:rPr lang="en-US" sz="2000" dirty="0"/>
              <a:t>API</a:t>
            </a:r>
            <a:endParaRPr lang="en-US" sz="2000" i="1" dirty="0"/>
          </a:p>
        </p:txBody>
      </p:sp>
      <p:sp>
        <p:nvSpPr>
          <p:cNvPr id="260" name="Rectangle 2"/>
          <p:cNvSpPr txBox="1">
            <a:spLocks noChangeArrowheads="1"/>
          </p:cNvSpPr>
          <p:nvPr/>
        </p:nvSpPr>
        <p:spPr>
          <a:xfrm>
            <a:off x="884382" y="152285"/>
            <a:ext cx="10301287" cy="825530"/>
          </a:xfrm>
          <a:prstGeom prst="rect">
            <a:avLst/>
          </a:prstGeom>
          <a:noFill/>
        </p:spPr>
        <p:txBody>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lnSpc>
                <a:spcPct val="130000"/>
              </a:lnSpc>
              <a:spcBef>
                <a:spcPts val="0"/>
              </a:spcBef>
            </a:pPr>
            <a:r>
              <a:rPr lang="en-US" altLang="zh-CN" sz="4000" dirty="0">
                <a:latin typeface="+mn-ea"/>
              </a:rPr>
              <a:t>SDN</a:t>
            </a:r>
            <a:r>
              <a:rPr lang="zh-CN" altLang="en-US" sz="4000" dirty="0">
                <a:latin typeface="+mn-ea"/>
              </a:rPr>
              <a:t>控制器的组件</a:t>
            </a:r>
            <a:endParaRPr lang="en-US" altLang="zh-CN" sz="4000" dirty="0">
              <a:latin typeface="+mn-ea"/>
              <a:ea typeface="+mn-ea"/>
            </a:endParaRPr>
          </a:p>
        </p:txBody>
      </p:sp>
      <p:sp>
        <p:nvSpPr>
          <p:cNvPr id="261" name="矩形 260"/>
          <p:cNvSpPr/>
          <p:nvPr/>
        </p:nvSpPr>
        <p:spPr>
          <a:xfrm>
            <a:off x="608948" y="955554"/>
            <a:ext cx="10649331" cy="106880"/>
          </a:xfrm>
          <a:prstGeom prst="rect">
            <a:avLst/>
          </a:prstGeom>
          <a:gradFill flip="none" rotWithShape="1">
            <a:gsLst>
              <a:gs pos="0">
                <a:srgbClr val="5B9BD5"/>
              </a:gs>
              <a:gs pos="61000">
                <a:schemeClr val="accent1">
                  <a:lumMod val="45000"/>
                  <a:lumOff val="55000"/>
                </a:schemeClr>
              </a:gs>
              <a:gs pos="83000">
                <a:schemeClr val="accent1">
                  <a:lumMod val="45000"/>
                  <a:lumOff val="55000"/>
                </a:schemeClr>
              </a:gs>
              <a:gs pos="100000">
                <a:schemeClr val="accent1">
                  <a:lumMod val="30000"/>
                  <a:lumOff val="70000"/>
                </a:schemeClr>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9" presetClass="entr" presetSubtype="0" fill="hold" grpId="0" nodeType="clickEffect">
                                  <p:stCondLst>
                                    <p:cond delay="0"/>
                                  </p:stCondLst>
                                  <p:childTnLst>
                                    <p:set>
                                      <p:cBhvr>
                                        <p:cTn id="11" dur="1" fill="hold">
                                          <p:stCondLst>
                                            <p:cond delay="0"/>
                                          </p:stCondLst>
                                        </p:cTn>
                                        <p:tgtEl>
                                          <p:spTgt spid="219"/>
                                        </p:tgtEl>
                                        <p:attrNameLst>
                                          <p:attrName>style.visibility</p:attrName>
                                        </p:attrNameLst>
                                      </p:cBhvr>
                                      <p:to>
                                        <p:strVal val="visible"/>
                                      </p:to>
                                    </p:set>
                                    <p:animEffect transition="in" filter="dissolve">
                                      <p:cBhvr>
                                        <p:cTn id="12" dur="500"/>
                                        <p:tgtEl>
                                          <p:spTgt spid="219"/>
                                        </p:tgtEl>
                                      </p:cBhvr>
                                    </p:animEffect>
                                  </p:childTnLst>
                                </p:cTn>
                              </p:par>
                            </p:childTnLst>
                          </p:cTn>
                        </p:par>
                      </p:childTnLst>
                    </p:cTn>
                  </p:par>
                  <p:par>
                    <p:cTn id="13" fill="hold">
                      <p:stCondLst>
                        <p:cond delay="indefinite"/>
                      </p:stCondLst>
                      <p:childTnLst>
                        <p:par>
                          <p:cTn id="14" fill="hold">
                            <p:stCondLst>
                              <p:cond delay="0"/>
                            </p:stCondLst>
                            <p:childTnLst>
                              <p:par>
                                <p:cTn id="15" presetID="9" presetClass="entr" presetSubtype="0" fill="hold" grpId="0" nodeType="clickEffect">
                                  <p:stCondLst>
                                    <p:cond delay="0"/>
                                  </p:stCondLst>
                                  <p:childTnLst>
                                    <p:set>
                                      <p:cBhvr>
                                        <p:cTn id="16" dur="1" fill="hold">
                                          <p:stCondLst>
                                            <p:cond delay="0"/>
                                          </p:stCondLst>
                                        </p:cTn>
                                        <p:tgtEl>
                                          <p:spTgt spid="220"/>
                                        </p:tgtEl>
                                        <p:attrNameLst>
                                          <p:attrName>style.visibility</p:attrName>
                                        </p:attrNameLst>
                                      </p:cBhvr>
                                      <p:to>
                                        <p:strVal val="visible"/>
                                      </p:to>
                                    </p:set>
                                    <p:animEffect transition="in" filter="dissolve">
                                      <p:cBhvr>
                                        <p:cTn id="17" dur="500"/>
                                        <p:tgtEl>
                                          <p:spTgt spid="2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219" grpId="0"/>
      <p:bldP spid="220" grpId="0"/>
    </p:bld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9" name="Rectangle 2"/>
          <p:cNvSpPr>
            <a:spLocks noGrp="1" noChangeArrowheads="1"/>
          </p:cNvSpPr>
          <p:nvPr>
            <p:ph type="title" idx="4294967295"/>
          </p:nvPr>
        </p:nvSpPr>
        <p:spPr>
          <a:xfrm>
            <a:off x="0" y="228600"/>
            <a:ext cx="12014522" cy="1143000"/>
          </a:xfrm>
          <a:prstGeom prst="rect">
            <a:avLst/>
          </a:prstGeom>
        </p:spPr>
        <p:txBody>
          <a:bodyPr/>
          <a:lstStyle/>
          <a:p>
            <a:pPr algn="ctr"/>
            <a:r>
              <a:rPr lang="zh-CN" altLang="en-US" dirty="0" smtClean="0">
                <a:latin typeface="+mj-ea"/>
              </a:rPr>
              <a:t>链路</a:t>
            </a:r>
            <a:r>
              <a:rPr lang="zh-CN" altLang="en-US" dirty="0">
                <a:latin typeface="+mj-ea"/>
              </a:rPr>
              <a:t>层提供的服务</a:t>
            </a:r>
            <a:endParaRPr lang="en-US" altLang="zh-CN" dirty="0">
              <a:latin typeface="+mj-ea"/>
            </a:endParaRPr>
          </a:p>
        </p:txBody>
      </p:sp>
      <p:sp>
        <p:nvSpPr>
          <p:cNvPr id="6150" name="Rectangle 3"/>
          <p:cNvSpPr>
            <a:spLocks noGrp="1" noChangeArrowheads="1"/>
          </p:cNvSpPr>
          <p:nvPr>
            <p:ph type="body" idx="4294967295"/>
          </p:nvPr>
        </p:nvSpPr>
        <p:spPr>
          <a:xfrm>
            <a:off x="910448" y="976282"/>
            <a:ext cx="9564547" cy="4648200"/>
          </a:xfrm>
          <a:prstGeom prst="rect">
            <a:avLst/>
          </a:prstGeom>
        </p:spPr>
        <p:txBody>
          <a:bodyPr/>
          <a:lstStyle/>
          <a:p>
            <a:pPr>
              <a:lnSpc>
                <a:spcPct val="110000"/>
              </a:lnSpc>
            </a:pPr>
            <a:r>
              <a:rPr lang="zh-CN" altLang="en-US" sz="2400" b="1" dirty="0" smtClean="0">
                <a:solidFill>
                  <a:srgbClr val="CC0000"/>
                </a:solidFill>
                <a:latin typeface="+mn-ea"/>
              </a:rPr>
              <a:t>组帧 </a:t>
            </a:r>
            <a:r>
              <a:rPr lang="en-US" altLang="zh-CN" sz="2400" b="1" dirty="0" smtClean="0">
                <a:solidFill>
                  <a:srgbClr val="CC0000"/>
                </a:solidFill>
                <a:latin typeface="+mn-ea"/>
              </a:rPr>
              <a:t>(framing):</a:t>
            </a:r>
            <a:r>
              <a:rPr lang="en-US" altLang="zh-CN" sz="2400" b="1" dirty="0" smtClean="0">
                <a:latin typeface="+mn-ea"/>
              </a:rPr>
              <a:t> </a:t>
            </a:r>
            <a:endParaRPr lang="en-US" altLang="zh-CN" sz="2400" b="1" dirty="0">
              <a:latin typeface="+mn-ea"/>
            </a:endParaRPr>
          </a:p>
          <a:p>
            <a:pPr lvl="1">
              <a:lnSpc>
                <a:spcPct val="110000"/>
              </a:lnSpc>
            </a:pPr>
            <a:r>
              <a:rPr lang="zh-CN" altLang="en-US" dirty="0">
                <a:latin typeface="+mn-ea"/>
              </a:rPr>
              <a:t>封装数据报为数据帧，增加头部，尾部信息</a:t>
            </a:r>
            <a:endParaRPr lang="en-US" altLang="zh-CN" dirty="0">
              <a:latin typeface="+mn-ea"/>
            </a:endParaRPr>
          </a:p>
          <a:p>
            <a:pPr lvl="1">
              <a:lnSpc>
                <a:spcPct val="110000"/>
              </a:lnSpc>
            </a:pPr>
            <a:r>
              <a:rPr lang="zh-CN" altLang="en-US" dirty="0">
                <a:latin typeface="+mn-ea"/>
              </a:rPr>
              <a:t>帧同步</a:t>
            </a:r>
            <a:endParaRPr lang="en-US" altLang="zh-CN" sz="2400" dirty="0">
              <a:latin typeface="+mn-ea"/>
            </a:endParaRPr>
          </a:p>
          <a:p>
            <a:pPr>
              <a:lnSpc>
                <a:spcPct val="110000"/>
              </a:lnSpc>
            </a:pPr>
            <a:r>
              <a:rPr lang="zh-CN" altLang="en-US" sz="2400" b="1" dirty="0" smtClean="0">
                <a:solidFill>
                  <a:srgbClr val="CC0000"/>
                </a:solidFill>
                <a:latin typeface="+mn-ea"/>
              </a:rPr>
              <a:t>链路接入</a:t>
            </a:r>
            <a:r>
              <a:rPr lang="en-US" altLang="zh-CN" sz="2400" b="1" dirty="0" smtClean="0">
                <a:solidFill>
                  <a:srgbClr val="CC0000"/>
                </a:solidFill>
                <a:latin typeface="+mn-ea"/>
              </a:rPr>
              <a:t>( </a:t>
            </a:r>
            <a:r>
              <a:rPr lang="en-US" altLang="zh-CN" sz="2400" b="1" dirty="0">
                <a:solidFill>
                  <a:srgbClr val="CC0000"/>
                </a:solidFill>
                <a:latin typeface="+mn-ea"/>
              </a:rPr>
              <a:t>link access</a:t>
            </a:r>
            <a:r>
              <a:rPr lang="en-US" altLang="zh-CN" sz="2400" b="1" dirty="0" smtClean="0">
                <a:solidFill>
                  <a:srgbClr val="CC0000"/>
                </a:solidFill>
                <a:latin typeface="+mn-ea"/>
              </a:rPr>
              <a:t>)</a:t>
            </a:r>
            <a:endParaRPr lang="en-US" altLang="zh-CN" sz="2400" b="1" dirty="0" smtClean="0">
              <a:solidFill>
                <a:srgbClr val="CC0000"/>
              </a:solidFill>
              <a:latin typeface="+mn-ea"/>
            </a:endParaRPr>
          </a:p>
          <a:p>
            <a:pPr lvl="1">
              <a:lnSpc>
                <a:spcPct val="110000"/>
              </a:lnSpc>
            </a:pPr>
            <a:r>
              <a:rPr lang="zh-CN" altLang="en-US" dirty="0">
                <a:latin typeface="+mn-ea"/>
              </a:rPr>
              <a:t>如果是共享链路，接入链路</a:t>
            </a:r>
            <a:endParaRPr lang="en-US" altLang="zh-CN" dirty="0">
              <a:latin typeface="+mn-ea"/>
            </a:endParaRPr>
          </a:p>
          <a:p>
            <a:pPr lvl="1">
              <a:lnSpc>
                <a:spcPct val="110000"/>
              </a:lnSpc>
            </a:pPr>
            <a:r>
              <a:rPr lang="zh-CN" altLang="en-US" dirty="0">
                <a:latin typeface="+mn-ea"/>
              </a:rPr>
              <a:t>在数据帧头部中，用</a:t>
            </a:r>
            <a:r>
              <a:rPr lang="en-US" altLang="zh-CN" dirty="0">
                <a:latin typeface="+mn-ea"/>
              </a:rPr>
              <a:t>MAC</a:t>
            </a:r>
            <a:r>
              <a:rPr lang="zh-CN" altLang="en-US" dirty="0">
                <a:latin typeface="+mn-ea"/>
              </a:rPr>
              <a:t>地址来标识源目的</a:t>
            </a:r>
            <a:r>
              <a:rPr lang="en-US" altLang="zh-CN" dirty="0">
                <a:latin typeface="+mn-ea"/>
              </a:rPr>
              <a:t>MAC</a:t>
            </a:r>
            <a:r>
              <a:rPr lang="zh-CN" altLang="en-US" dirty="0">
                <a:latin typeface="+mn-ea"/>
              </a:rPr>
              <a:t>地址</a:t>
            </a:r>
            <a:endParaRPr lang="en-US" altLang="zh-CN" dirty="0">
              <a:latin typeface="+mn-ea"/>
            </a:endParaRPr>
          </a:p>
          <a:p>
            <a:pPr lvl="2">
              <a:lnSpc>
                <a:spcPct val="110000"/>
              </a:lnSpc>
            </a:pPr>
            <a:r>
              <a:rPr lang="zh-CN" altLang="en-US" sz="2400" dirty="0">
                <a:latin typeface="+mn-ea"/>
              </a:rPr>
              <a:t>不同于</a:t>
            </a:r>
            <a:r>
              <a:rPr lang="en-US" altLang="zh-CN" sz="2400" dirty="0">
                <a:latin typeface="+mn-ea"/>
              </a:rPr>
              <a:t>IP</a:t>
            </a:r>
            <a:r>
              <a:rPr lang="zh-CN" altLang="en-US" sz="2400" dirty="0">
                <a:latin typeface="+mn-ea"/>
              </a:rPr>
              <a:t>地址</a:t>
            </a:r>
            <a:endParaRPr lang="en-US" altLang="zh-CN" sz="2400" b="1" dirty="0" smtClean="0">
              <a:solidFill>
                <a:srgbClr val="CC0000"/>
              </a:solidFill>
              <a:latin typeface="+mn-ea"/>
            </a:endParaRPr>
          </a:p>
          <a:p>
            <a:pPr>
              <a:lnSpc>
                <a:spcPct val="110000"/>
              </a:lnSpc>
            </a:pPr>
            <a:r>
              <a:rPr lang="zh-CN" altLang="en-US" sz="2400" b="1" dirty="0" smtClean="0">
                <a:solidFill>
                  <a:srgbClr val="CC0000"/>
                </a:solidFill>
                <a:latin typeface="+mn-ea"/>
              </a:rPr>
              <a:t>在</a:t>
            </a:r>
            <a:r>
              <a:rPr lang="zh-CN" altLang="en-US" sz="2400" b="1" dirty="0">
                <a:solidFill>
                  <a:srgbClr val="CC0000"/>
                </a:solidFill>
                <a:latin typeface="+mn-ea"/>
              </a:rPr>
              <a:t>相邻节点之间可靠传输数据帧</a:t>
            </a:r>
            <a:endParaRPr lang="en-US" altLang="zh-CN" sz="2400" b="1" dirty="0">
              <a:solidFill>
                <a:srgbClr val="CC0000"/>
              </a:solidFill>
              <a:latin typeface="+mn-ea"/>
            </a:endParaRPr>
          </a:p>
          <a:p>
            <a:pPr lvl="1">
              <a:lnSpc>
                <a:spcPct val="110000"/>
              </a:lnSpc>
            </a:pPr>
            <a:r>
              <a:rPr lang="zh-CN" altLang="en-US" dirty="0" smtClean="0">
                <a:latin typeface="+mn-ea"/>
              </a:rPr>
              <a:t>在</a:t>
            </a:r>
            <a:r>
              <a:rPr lang="zh-CN" altLang="en-US" dirty="0">
                <a:latin typeface="+mn-ea"/>
              </a:rPr>
              <a:t>比特错误率很低的链路</a:t>
            </a:r>
            <a:r>
              <a:rPr lang="en-US" altLang="zh-CN" dirty="0">
                <a:latin typeface="+mn-ea"/>
              </a:rPr>
              <a:t>(</a:t>
            </a:r>
            <a:r>
              <a:rPr lang="zh-CN" altLang="en-US" dirty="0">
                <a:latin typeface="+mn-ea"/>
              </a:rPr>
              <a:t>光纤、双绞线</a:t>
            </a:r>
            <a:r>
              <a:rPr lang="en-US" altLang="zh-CN" dirty="0">
                <a:latin typeface="+mn-ea"/>
              </a:rPr>
              <a:t>)</a:t>
            </a:r>
            <a:r>
              <a:rPr lang="zh-CN" altLang="en-US" dirty="0">
                <a:latin typeface="+mn-ea"/>
              </a:rPr>
              <a:t>很少使用</a:t>
            </a:r>
            <a:endParaRPr lang="en-US" altLang="zh-CN" dirty="0">
              <a:latin typeface="+mn-ea"/>
            </a:endParaRPr>
          </a:p>
          <a:p>
            <a:pPr lvl="1">
              <a:lnSpc>
                <a:spcPct val="110000"/>
              </a:lnSpc>
            </a:pPr>
            <a:r>
              <a:rPr lang="zh-CN" altLang="en-US" dirty="0">
                <a:latin typeface="+mn-ea"/>
              </a:rPr>
              <a:t>无线链路：高比特</a:t>
            </a:r>
            <a:r>
              <a:rPr lang="zh-CN" altLang="en-US" dirty="0" smtClean="0">
                <a:latin typeface="+mn-ea"/>
              </a:rPr>
              <a:t>错误率，需要可靠交付</a:t>
            </a:r>
            <a:endParaRPr lang="en-US" altLang="zh-CN" sz="2400" dirty="0">
              <a:latin typeface="+mn-ea"/>
            </a:endParaRPr>
          </a:p>
        </p:txBody>
      </p:sp>
      <p:sp>
        <p:nvSpPr>
          <p:cNvPr id="2" name="矩形 1"/>
          <p:cNvSpPr/>
          <p:nvPr/>
        </p:nvSpPr>
        <p:spPr>
          <a:xfrm>
            <a:off x="220700" y="5900136"/>
            <a:ext cx="9808245" cy="470257"/>
          </a:xfrm>
          <a:prstGeom prst="rect">
            <a:avLst/>
          </a:prstGeom>
        </p:spPr>
        <p:txBody>
          <a:bodyPr wrap="square">
            <a:spAutoFit/>
          </a:bodyPr>
          <a:lstStyle/>
          <a:p>
            <a:pPr lvl="2">
              <a:lnSpc>
                <a:spcPct val="110000"/>
              </a:lnSpc>
            </a:pPr>
            <a:r>
              <a:rPr lang="zh-CN" altLang="en-US" sz="2400" b="1" dirty="0" smtClean="0">
                <a:latin typeface="+mn-ea"/>
              </a:rPr>
              <a:t>问题</a:t>
            </a:r>
            <a:r>
              <a:rPr lang="zh-CN" altLang="en-US" sz="2400" b="1" dirty="0">
                <a:latin typeface="+mn-ea"/>
              </a:rPr>
              <a:t>：为什么要在链路层和端到端都实现可靠传输？</a:t>
            </a:r>
            <a:endParaRPr lang="en-US" altLang="zh-CN" sz="2400" b="1" dirty="0">
              <a:latin typeface="+mn-ea"/>
            </a:endParaRPr>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Footer Placeholder 4"/>
          <p:cNvSpPr>
            <a:spLocks noGrp="1"/>
          </p:cNvSpPr>
          <p:nvPr>
            <p:ph type="ftr" sz="quarter" idx="4294967295"/>
          </p:nvPr>
        </p:nvSpPr>
        <p:spPr>
          <a:xfrm>
            <a:off x="8331200" y="6400800"/>
            <a:ext cx="38608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defRPr i="1">
                <a:solidFill>
                  <a:schemeClr val="tx1"/>
                </a:solidFill>
                <a:latin typeface="Comic Sans MS" panose="030F0902030302020204" pitchFamily="66" charset="0"/>
                <a:ea typeface="MS PGothic" charset="0"/>
              </a:defRPr>
            </a:lvl1pPr>
            <a:lvl2pPr marL="742950" indent="-285750">
              <a:defRPr i="1">
                <a:solidFill>
                  <a:schemeClr val="tx1"/>
                </a:solidFill>
                <a:latin typeface="Comic Sans MS" panose="030F0902030302020204" pitchFamily="66" charset="0"/>
                <a:ea typeface="MS PGothic" charset="0"/>
              </a:defRPr>
            </a:lvl2pPr>
            <a:lvl3pPr marL="1143000" indent="-228600">
              <a:defRPr i="1">
                <a:solidFill>
                  <a:schemeClr val="tx1"/>
                </a:solidFill>
                <a:latin typeface="Comic Sans MS" panose="030F0902030302020204" pitchFamily="66" charset="0"/>
                <a:ea typeface="MS PGothic" charset="0"/>
              </a:defRPr>
            </a:lvl3pPr>
            <a:lvl4pPr marL="1600200" indent="-228600">
              <a:defRPr i="1">
                <a:solidFill>
                  <a:schemeClr val="tx1"/>
                </a:solidFill>
                <a:latin typeface="Comic Sans MS" panose="030F0902030302020204" pitchFamily="66" charset="0"/>
                <a:ea typeface="MS PGothic" charset="0"/>
              </a:defRPr>
            </a:lvl4pPr>
            <a:lvl5pPr marL="2057400" indent="-228600">
              <a:defRPr i="1">
                <a:solidFill>
                  <a:schemeClr val="tx1"/>
                </a:solidFill>
                <a:latin typeface="Comic Sans MS" panose="030F0902030302020204" pitchFamily="66" charset="0"/>
                <a:ea typeface="MS PGothic" charset="0"/>
              </a:defRPr>
            </a:lvl5pPr>
            <a:lvl6pPr marL="25146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6pPr>
            <a:lvl7pPr marL="29718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7pPr>
            <a:lvl8pPr marL="34290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8pPr>
            <a:lvl9pPr marL="3886200" indent="-228600" eaLnBrk="0" fontAlgn="base" hangingPunct="0">
              <a:spcBef>
                <a:spcPct val="0"/>
              </a:spcBef>
              <a:spcAft>
                <a:spcPct val="0"/>
              </a:spcAft>
              <a:defRPr i="1">
                <a:solidFill>
                  <a:schemeClr val="tx1"/>
                </a:solidFill>
                <a:latin typeface="Comic Sans MS" panose="030F0902030302020204" pitchFamily="66" charset="0"/>
                <a:ea typeface="MS PGothic" charset="0"/>
              </a:defRPr>
            </a:lvl9pPr>
          </a:lstStyle>
          <a:p>
            <a:pPr>
              <a:defRPr/>
            </a:pPr>
            <a:r>
              <a:rPr lang="en-US" i="0" dirty="0">
                <a:latin typeface="Arial" panose="020B0604020202090204" pitchFamily="34" charset="0"/>
              </a:rPr>
              <a:t>Link Layer</a:t>
            </a:r>
            <a:endParaRPr lang="en-US" i="0" dirty="0">
              <a:latin typeface="Arial" panose="020B0604020202090204" pitchFamily="34" charset="0"/>
            </a:endParaRPr>
          </a:p>
        </p:txBody>
      </p:sp>
      <p:sp>
        <p:nvSpPr>
          <p:cNvPr id="7171" name="Slide Number Placeholder 5"/>
          <p:cNvSpPr>
            <a:spLocks noGrp="1"/>
          </p:cNvSpPr>
          <p:nvPr>
            <p:ph type="sldNum" sz="quarter" idx="4294967295"/>
          </p:nvPr>
        </p:nvSpPr>
        <p:spPr>
          <a:xfrm>
            <a:off x="11290300" y="6400800"/>
            <a:ext cx="901700" cy="457200"/>
          </a:xfrm>
          <a:prstGeom prst="rect">
            <a:avLst/>
          </a:prstGeom>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r>
              <a:rPr lang="en-US" altLang="zh-CN" sz="1200">
                <a:latin typeface="Arial" panose="020B0604020202090204" pitchFamily="34" charset="0"/>
                <a:ea typeface="MS PGothic" panose="020B0600070205080204" pitchFamily="34" charset="-128"/>
              </a:rPr>
              <a:t>5-</a:t>
            </a:r>
            <a:fld id="{29A0C5A7-832D-43FB-9204-09C950441A85}" type="slidenum">
              <a:rPr lang="en-US" altLang="zh-CN" sz="1200" smtClean="0">
                <a:latin typeface="Arial" panose="020B0604020202090204" pitchFamily="34" charset="0"/>
                <a:ea typeface="MS PGothic" panose="020B0600070205080204" pitchFamily="34" charset="-128"/>
              </a:rPr>
            </a:fld>
            <a:endParaRPr lang="en-US" altLang="zh-CN" sz="1200">
              <a:latin typeface="Arial" panose="020B0604020202090204" pitchFamily="34" charset="0"/>
              <a:ea typeface="MS PGothic" panose="020B0600070205080204" pitchFamily="34" charset="-128"/>
            </a:endParaRPr>
          </a:p>
        </p:txBody>
      </p:sp>
      <p:sp>
        <p:nvSpPr>
          <p:cNvPr id="7173" name="Rectangle 3"/>
          <p:cNvSpPr>
            <a:spLocks noGrp="1" noChangeArrowheads="1"/>
          </p:cNvSpPr>
          <p:nvPr>
            <p:ph type="body" idx="4294967295"/>
          </p:nvPr>
        </p:nvSpPr>
        <p:spPr>
          <a:xfrm>
            <a:off x="891613" y="1332194"/>
            <a:ext cx="10848975" cy="4648200"/>
          </a:xfrm>
          <a:prstGeom prst="rect">
            <a:avLst/>
          </a:prstGeom>
        </p:spPr>
        <p:txBody>
          <a:bodyPr/>
          <a:lstStyle/>
          <a:p>
            <a:pPr>
              <a:lnSpc>
                <a:spcPct val="110000"/>
              </a:lnSpc>
            </a:pPr>
            <a:r>
              <a:rPr lang="zh-CN" altLang="en-US" sz="2400" b="1" dirty="0">
                <a:solidFill>
                  <a:srgbClr val="CC0000"/>
                </a:solidFill>
                <a:latin typeface="+mn-ea"/>
              </a:rPr>
              <a:t>流量控制</a:t>
            </a:r>
            <a:r>
              <a:rPr lang="en-US" altLang="zh-CN" sz="2400" b="1" dirty="0">
                <a:solidFill>
                  <a:srgbClr val="CC0000"/>
                </a:solidFill>
                <a:latin typeface="+mn-ea"/>
              </a:rPr>
              <a:t>(flow control): </a:t>
            </a:r>
            <a:endParaRPr lang="en-US" altLang="zh-CN" sz="2400" b="1" dirty="0">
              <a:solidFill>
                <a:srgbClr val="CC0000"/>
              </a:solidFill>
              <a:latin typeface="+mn-ea"/>
            </a:endParaRPr>
          </a:p>
          <a:p>
            <a:pPr lvl="1">
              <a:lnSpc>
                <a:spcPct val="110000"/>
              </a:lnSpc>
            </a:pPr>
            <a:r>
              <a:rPr lang="zh-CN" altLang="en-US" dirty="0">
                <a:latin typeface="+mn-ea"/>
              </a:rPr>
              <a:t>用于控制发送节点向直接相连的接收节点发送数据帧的频率</a:t>
            </a:r>
            <a:endParaRPr lang="en-US" altLang="zh-CN" dirty="0">
              <a:latin typeface="+mn-ea"/>
            </a:endParaRPr>
          </a:p>
          <a:p>
            <a:pPr>
              <a:lnSpc>
                <a:spcPct val="110000"/>
              </a:lnSpc>
            </a:pPr>
            <a:r>
              <a:rPr lang="zh-CN" altLang="en-US" sz="2400" b="1" dirty="0">
                <a:solidFill>
                  <a:srgbClr val="CC0000"/>
                </a:solidFill>
                <a:latin typeface="+mn-ea"/>
              </a:rPr>
              <a:t>差错检查</a:t>
            </a:r>
            <a:r>
              <a:rPr lang="en-US" altLang="zh-CN" sz="2400" b="1" dirty="0">
                <a:solidFill>
                  <a:srgbClr val="CC0000"/>
                </a:solidFill>
                <a:latin typeface="+mn-ea"/>
              </a:rPr>
              <a:t>(error detection): </a:t>
            </a:r>
            <a:endParaRPr lang="en-US" altLang="zh-CN" sz="2400" b="1" dirty="0">
              <a:solidFill>
                <a:srgbClr val="CC0000"/>
              </a:solidFill>
              <a:latin typeface="+mn-ea"/>
            </a:endParaRPr>
          </a:p>
          <a:p>
            <a:pPr lvl="1">
              <a:lnSpc>
                <a:spcPct val="110000"/>
              </a:lnSpc>
            </a:pPr>
            <a:r>
              <a:rPr lang="zh-CN" altLang="en-US" dirty="0">
                <a:latin typeface="+mn-ea"/>
              </a:rPr>
              <a:t>差错可能由信号衰减、噪声引入</a:t>
            </a:r>
            <a:endParaRPr lang="en-US" altLang="zh-CN" dirty="0">
              <a:latin typeface="+mn-ea"/>
            </a:endParaRPr>
          </a:p>
          <a:p>
            <a:pPr lvl="1">
              <a:lnSpc>
                <a:spcPct val="110000"/>
              </a:lnSpc>
            </a:pPr>
            <a:r>
              <a:rPr lang="zh-CN" altLang="en-US" dirty="0">
                <a:latin typeface="+mn-ea"/>
              </a:rPr>
              <a:t>接收方检测是否出现</a:t>
            </a:r>
            <a:r>
              <a:rPr lang="zh-CN" altLang="en-US" dirty="0" smtClean="0">
                <a:latin typeface="+mn-ea"/>
              </a:rPr>
              <a:t>错误</a:t>
            </a:r>
            <a:endParaRPr lang="en-US" altLang="zh-CN" dirty="0">
              <a:latin typeface="+mn-ea"/>
            </a:endParaRPr>
          </a:p>
          <a:p>
            <a:pPr lvl="2">
              <a:lnSpc>
                <a:spcPct val="110000"/>
              </a:lnSpc>
            </a:pPr>
            <a:r>
              <a:rPr lang="zh-CN" altLang="en-US" sz="2400" dirty="0">
                <a:latin typeface="+mn-ea"/>
              </a:rPr>
              <a:t>通知发送方重传或丢弃数据帧</a:t>
            </a:r>
            <a:endParaRPr lang="en-US" altLang="zh-CN" sz="2400" dirty="0">
              <a:latin typeface="+mn-ea"/>
            </a:endParaRPr>
          </a:p>
          <a:p>
            <a:pPr>
              <a:lnSpc>
                <a:spcPct val="110000"/>
              </a:lnSpc>
            </a:pPr>
            <a:r>
              <a:rPr lang="zh-CN" altLang="en-US" sz="2400" b="1" dirty="0">
                <a:solidFill>
                  <a:srgbClr val="CC0000"/>
                </a:solidFill>
                <a:latin typeface="+mn-ea"/>
              </a:rPr>
              <a:t>错误纠正</a:t>
            </a:r>
            <a:r>
              <a:rPr lang="en-US" altLang="zh-CN" sz="2400" b="1" dirty="0">
                <a:solidFill>
                  <a:srgbClr val="CC0000"/>
                </a:solidFill>
                <a:latin typeface="+mn-ea"/>
              </a:rPr>
              <a:t>(error correction):</a:t>
            </a:r>
            <a:r>
              <a:rPr lang="en-US" altLang="zh-CN" sz="2400" b="1" dirty="0">
                <a:latin typeface="+mn-ea"/>
              </a:rPr>
              <a:t> </a:t>
            </a:r>
            <a:endParaRPr lang="en-US" altLang="zh-CN" sz="2400" b="1" dirty="0">
              <a:latin typeface="+mn-ea"/>
            </a:endParaRPr>
          </a:p>
          <a:p>
            <a:pPr lvl="1">
              <a:lnSpc>
                <a:spcPct val="110000"/>
              </a:lnSpc>
            </a:pPr>
            <a:r>
              <a:rPr lang="zh-CN" altLang="en-US" dirty="0">
                <a:latin typeface="+mn-ea"/>
              </a:rPr>
              <a:t>接收</a:t>
            </a:r>
            <a:r>
              <a:rPr lang="zh-CN" altLang="en-US" dirty="0" smtClean="0">
                <a:latin typeface="+mn-ea"/>
              </a:rPr>
              <a:t>方</a:t>
            </a:r>
            <a:r>
              <a:rPr lang="zh-CN" altLang="en-US" dirty="0">
                <a:latin typeface="+mn-ea"/>
              </a:rPr>
              <a:t>直接</a:t>
            </a:r>
            <a:r>
              <a:rPr lang="zh-CN" altLang="en-US" dirty="0" smtClean="0">
                <a:latin typeface="+mn-ea"/>
              </a:rPr>
              <a:t>纠正</a:t>
            </a:r>
            <a:r>
              <a:rPr lang="zh-CN" altLang="en-US" dirty="0">
                <a:latin typeface="+mn-ea"/>
              </a:rPr>
              <a:t>比特错误，而不需要请求重传</a:t>
            </a:r>
            <a:endParaRPr lang="en-US" altLang="zh-CN" dirty="0">
              <a:latin typeface="+mn-ea"/>
            </a:endParaRPr>
          </a:p>
          <a:p>
            <a:pPr>
              <a:lnSpc>
                <a:spcPct val="110000"/>
              </a:lnSpc>
            </a:pPr>
            <a:r>
              <a:rPr lang="zh-CN" altLang="en-US" sz="2400" b="1" dirty="0">
                <a:solidFill>
                  <a:srgbClr val="CC0000"/>
                </a:solidFill>
                <a:latin typeface="+mn-ea"/>
              </a:rPr>
              <a:t>半双工和全双工</a:t>
            </a:r>
            <a:r>
              <a:rPr lang="en-US" altLang="zh-CN" sz="2400" b="1" dirty="0">
                <a:solidFill>
                  <a:srgbClr val="CC0000"/>
                </a:solidFill>
                <a:latin typeface="+mn-ea"/>
              </a:rPr>
              <a:t>(half-duplex and full-duplex):</a:t>
            </a:r>
            <a:endParaRPr lang="en-US" altLang="zh-CN" sz="2400" b="1" dirty="0">
              <a:solidFill>
                <a:srgbClr val="CC0000"/>
              </a:solidFill>
              <a:latin typeface="+mn-ea"/>
            </a:endParaRPr>
          </a:p>
          <a:p>
            <a:pPr lvl="1">
              <a:lnSpc>
                <a:spcPct val="110000"/>
              </a:lnSpc>
            </a:pPr>
            <a:r>
              <a:rPr lang="zh-CN" altLang="en-US" dirty="0">
                <a:latin typeface="+mn-ea"/>
              </a:rPr>
              <a:t>在</a:t>
            </a:r>
            <a:r>
              <a:rPr lang="zh-CN" altLang="en-US" dirty="0" smtClean="0">
                <a:latin typeface="+mn-ea"/>
              </a:rPr>
              <a:t>半双工：链路</a:t>
            </a:r>
            <a:r>
              <a:rPr lang="zh-CN" altLang="en-US" dirty="0">
                <a:latin typeface="+mn-ea"/>
              </a:rPr>
              <a:t>的两个</a:t>
            </a:r>
            <a:r>
              <a:rPr lang="zh-CN" altLang="en-US" dirty="0" smtClean="0">
                <a:latin typeface="+mn-ea"/>
              </a:rPr>
              <a:t>节点交替双向传输，</a:t>
            </a:r>
            <a:r>
              <a:rPr lang="zh-CN" altLang="en-US" dirty="0">
                <a:latin typeface="+mn-ea"/>
              </a:rPr>
              <a:t>但是不能同时</a:t>
            </a:r>
            <a:r>
              <a:rPr lang="zh-CN" altLang="en-US" dirty="0" smtClean="0">
                <a:latin typeface="+mn-ea"/>
              </a:rPr>
              <a:t>发送</a:t>
            </a:r>
            <a:endParaRPr lang="en-US" altLang="zh-CN" dirty="0" smtClean="0">
              <a:latin typeface="+mn-ea"/>
            </a:endParaRPr>
          </a:p>
          <a:p>
            <a:pPr lvl="1">
              <a:lnSpc>
                <a:spcPct val="110000"/>
              </a:lnSpc>
            </a:pPr>
            <a:r>
              <a:rPr lang="zh-CN" altLang="en-US" dirty="0">
                <a:latin typeface="+mn-ea"/>
              </a:rPr>
              <a:t>全</a:t>
            </a:r>
            <a:r>
              <a:rPr lang="zh-CN" altLang="en-US" dirty="0" smtClean="0">
                <a:latin typeface="+mn-ea"/>
              </a:rPr>
              <a:t>双工：链路两个节点同时双向传输</a:t>
            </a:r>
            <a:endParaRPr lang="en-US" altLang="zh-CN" dirty="0">
              <a:latin typeface="+mn-ea"/>
            </a:endParaRPr>
          </a:p>
        </p:txBody>
      </p:sp>
      <p:sp>
        <p:nvSpPr>
          <p:cNvPr id="7174" name="Rectangle 6"/>
          <p:cNvSpPr>
            <a:spLocks noGrp="1" noChangeArrowheads="1"/>
          </p:cNvSpPr>
          <p:nvPr>
            <p:ph type="title" idx="4294967295"/>
          </p:nvPr>
        </p:nvSpPr>
        <p:spPr>
          <a:xfrm>
            <a:off x="0" y="228600"/>
            <a:ext cx="11991372" cy="1143000"/>
          </a:xfrm>
          <a:prstGeom prst="rect">
            <a:avLst/>
          </a:prstGeom>
        </p:spPr>
        <p:txBody>
          <a:bodyPr/>
          <a:lstStyle/>
          <a:p>
            <a:pPr algn="ctr"/>
            <a:r>
              <a:rPr lang="en-US" altLang="zh-CN" dirty="0">
                <a:latin typeface="+mj-ea"/>
              </a:rPr>
              <a:t>5.1.1 </a:t>
            </a:r>
            <a:r>
              <a:rPr lang="zh-CN" altLang="en-US" dirty="0">
                <a:latin typeface="+mj-ea"/>
              </a:rPr>
              <a:t>链路层提供的服务</a:t>
            </a:r>
            <a:endParaRPr lang="en-US" altLang="zh-CN" dirty="0">
              <a:latin typeface="+mj-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3" name="Rectangle 3"/>
          <p:cNvSpPr>
            <a:spLocks noGrp="1" noChangeArrowheads="1"/>
          </p:cNvSpPr>
          <p:nvPr>
            <p:ph type="body" idx="4294967295"/>
          </p:nvPr>
        </p:nvSpPr>
        <p:spPr>
          <a:xfrm>
            <a:off x="633196" y="457552"/>
            <a:ext cx="10848975" cy="1788692"/>
          </a:xfrm>
          <a:prstGeom prst="rect">
            <a:avLst/>
          </a:prstGeom>
        </p:spPr>
        <p:txBody>
          <a:bodyPr/>
          <a:lstStyle/>
          <a:p>
            <a:pPr>
              <a:lnSpc>
                <a:spcPct val="110000"/>
              </a:lnSpc>
            </a:pPr>
            <a:r>
              <a:rPr lang="zh-CN" altLang="en-US" sz="2400" b="1" dirty="0"/>
              <a:t>三种主要差错检测技术</a:t>
            </a:r>
            <a:endParaRPr lang="en-US" altLang="zh-CN" sz="2400" b="1" dirty="0" smtClean="0">
              <a:solidFill>
                <a:srgbClr val="FF0000"/>
              </a:solidFill>
              <a:latin typeface="+mn-ea"/>
            </a:endParaRPr>
          </a:p>
          <a:p>
            <a:pPr lvl="1">
              <a:lnSpc>
                <a:spcPct val="110000"/>
              </a:lnSpc>
            </a:pPr>
            <a:r>
              <a:rPr lang="zh-CN" altLang="en-US" sz="2000" b="1" dirty="0" smtClean="0">
                <a:solidFill>
                  <a:srgbClr val="FF0000"/>
                </a:solidFill>
                <a:latin typeface="+mn-ea"/>
              </a:rPr>
              <a:t>奇偶校验</a:t>
            </a:r>
            <a:r>
              <a:rPr lang="zh-CN" altLang="en-US" sz="2000" dirty="0">
                <a:latin typeface="+mn-ea"/>
              </a:rPr>
              <a:t>：最基本的方法。</a:t>
            </a:r>
            <a:endParaRPr lang="zh-CN" altLang="en-US" sz="2000" dirty="0">
              <a:latin typeface="+mn-ea"/>
            </a:endParaRPr>
          </a:p>
          <a:p>
            <a:pPr lvl="1">
              <a:lnSpc>
                <a:spcPct val="110000"/>
              </a:lnSpc>
            </a:pPr>
            <a:r>
              <a:rPr lang="en-US" altLang="zh-CN" sz="2000" b="1" dirty="0">
                <a:solidFill>
                  <a:srgbClr val="FF0000"/>
                </a:solidFill>
                <a:latin typeface="+mn-ea"/>
              </a:rPr>
              <a:t>Internet</a:t>
            </a:r>
            <a:r>
              <a:rPr lang="zh-CN" altLang="en-US" sz="2000" b="1" dirty="0">
                <a:solidFill>
                  <a:srgbClr val="FF0000"/>
                </a:solidFill>
                <a:latin typeface="+mn-ea"/>
              </a:rPr>
              <a:t>校验和</a:t>
            </a:r>
            <a:r>
              <a:rPr lang="zh-CN" altLang="en-US" sz="2000" dirty="0">
                <a:latin typeface="+mn-ea"/>
              </a:rPr>
              <a:t>：常用于运输层。</a:t>
            </a:r>
            <a:endParaRPr lang="zh-CN" altLang="en-US" sz="2000" dirty="0">
              <a:latin typeface="+mn-ea"/>
            </a:endParaRPr>
          </a:p>
          <a:p>
            <a:pPr lvl="1">
              <a:lnSpc>
                <a:spcPct val="110000"/>
              </a:lnSpc>
            </a:pPr>
            <a:r>
              <a:rPr lang="zh-CN" altLang="en-US" sz="2000" b="1" dirty="0">
                <a:solidFill>
                  <a:srgbClr val="FF0000"/>
                </a:solidFill>
                <a:latin typeface="+mn-ea"/>
              </a:rPr>
              <a:t>循环冗余检测</a:t>
            </a:r>
            <a:r>
              <a:rPr lang="zh-CN" altLang="en-US" sz="2000" dirty="0">
                <a:latin typeface="+mn-ea"/>
              </a:rPr>
              <a:t>：常用于链路层</a:t>
            </a:r>
            <a:r>
              <a:rPr lang="zh-CN" altLang="en-US" sz="2000" dirty="0" smtClean="0">
                <a:latin typeface="+mn-ea"/>
              </a:rPr>
              <a:t>。</a:t>
            </a:r>
            <a:endParaRPr lang="en-US" altLang="zh-CN" sz="2000" dirty="0" smtClean="0">
              <a:latin typeface="+mn-ea"/>
            </a:endParaRPr>
          </a:p>
          <a:p>
            <a:pPr lvl="1">
              <a:lnSpc>
                <a:spcPct val="110000"/>
              </a:lnSpc>
            </a:pPr>
            <a:endParaRPr lang="en-US" altLang="zh-CN" sz="2000" dirty="0">
              <a:latin typeface="+mn-ea"/>
            </a:endParaRPr>
          </a:p>
          <a:p>
            <a:pPr lvl="1">
              <a:lnSpc>
                <a:spcPct val="110000"/>
              </a:lnSpc>
            </a:pPr>
            <a:endParaRPr lang="en-US" altLang="zh-CN" sz="2000" dirty="0" smtClean="0">
              <a:latin typeface="+mn-ea"/>
            </a:endParaRPr>
          </a:p>
          <a:p>
            <a:pPr>
              <a:lnSpc>
                <a:spcPct val="110000"/>
              </a:lnSpc>
            </a:pPr>
            <a:endParaRPr lang="zh-CN" altLang="en-US" sz="2400" dirty="0">
              <a:latin typeface="+mn-ea"/>
            </a:endParaRPr>
          </a:p>
        </p:txBody>
      </p:sp>
      <p:sp>
        <p:nvSpPr>
          <p:cNvPr id="6" name="Rectangle 3"/>
          <p:cNvSpPr txBox="1">
            <a:spLocks noChangeArrowheads="1"/>
          </p:cNvSpPr>
          <p:nvPr/>
        </p:nvSpPr>
        <p:spPr>
          <a:xfrm>
            <a:off x="1604745" y="3140590"/>
            <a:ext cx="10363200" cy="333917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20000"/>
              </a:lnSpc>
            </a:pPr>
            <a:r>
              <a:rPr lang="zh-CN" altLang="en-US" sz="2400" dirty="0" smtClean="0">
                <a:solidFill>
                  <a:srgbClr val="FF0000"/>
                </a:solidFill>
                <a:latin typeface="+mn-ea"/>
              </a:rPr>
              <a:t>信道划分协议</a:t>
            </a:r>
            <a:r>
              <a:rPr lang="en-US" altLang="zh-CN" sz="2400" dirty="0" smtClean="0">
                <a:solidFill>
                  <a:srgbClr val="FF0000"/>
                </a:solidFill>
                <a:latin typeface="+mn-ea"/>
              </a:rPr>
              <a:t>:</a:t>
            </a:r>
            <a:r>
              <a:rPr lang="en-US" altLang="zh-CN" sz="2400" dirty="0">
                <a:latin typeface="+mn-ea"/>
              </a:rPr>
              <a:t> TDMA</a:t>
            </a:r>
            <a:r>
              <a:rPr lang="zh-CN" altLang="en-US" sz="2400" dirty="0">
                <a:latin typeface="+mn-ea"/>
              </a:rPr>
              <a:t>、</a:t>
            </a:r>
            <a:r>
              <a:rPr lang="en-US" altLang="zh-CN" sz="2400" dirty="0">
                <a:latin typeface="+mn-ea"/>
              </a:rPr>
              <a:t>FDMA</a:t>
            </a:r>
            <a:r>
              <a:rPr lang="zh-CN" altLang="en-US" sz="2400" dirty="0">
                <a:latin typeface="+mn-ea"/>
              </a:rPr>
              <a:t>、</a:t>
            </a:r>
            <a:r>
              <a:rPr lang="en-US" altLang="zh-CN" sz="2400" dirty="0" smtClean="0">
                <a:latin typeface="+mn-ea"/>
              </a:rPr>
              <a:t>CDMA</a:t>
            </a:r>
            <a:endParaRPr lang="en-US" altLang="zh-CN" sz="2400" dirty="0" smtClean="0">
              <a:latin typeface="+mn-ea"/>
            </a:endParaRPr>
          </a:p>
          <a:p>
            <a:pPr lvl="1">
              <a:lnSpc>
                <a:spcPct val="120000"/>
              </a:lnSpc>
            </a:pPr>
            <a:r>
              <a:rPr lang="zh-CN" altLang="en-US" dirty="0" smtClean="0">
                <a:latin typeface="+mn-ea"/>
              </a:rPr>
              <a:t>把信道划分为小</a:t>
            </a:r>
            <a:r>
              <a:rPr lang="en-US" altLang="zh-CN" dirty="0" smtClean="0">
                <a:latin typeface="+mn-ea"/>
              </a:rPr>
              <a:t>“</a:t>
            </a:r>
            <a:r>
              <a:rPr lang="zh-CN" altLang="en-US" dirty="0" smtClean="0">
                <a:latin typeface="+mn-ea"/>
              </a:rPr>
              <a:t>片” </a:t>
            </a:r>
            <a:r>
              <a:rPr lang="en-US" altLang="zh-CN" dirty="0" smtClean="0">
                <a:latin typeface="+mn-ea"/>
              </a:rPr>
              <a:t>(</a:t>
            </a:r>
            <a:r>
              <a:rPr lang="zh-CN" altLang="en-US" dirty="0" smtClean="0">
                <a:latin typeface="+mn-ea"/>
              </a:rPr>
              <a:t>时隙</a:t>
            </a:r>
            <a:r>
              <a:rPr lang="en-US" altLang="zh-CN" dirty="0" smtClean="0">
                <a:latin typeface="+mn-ea"/>
              </a:rPr>
              <a:t>)</a:t>
            </a:r>
            <a:r>
              <a:rPr lang="zh-CN" altLang="en-US" dirty="0" smtClean="0">
                <a:latin typeface="+mn-ea"/>
              </a:rPr>
              <a:t>；给节点分配专用的小</a:t>
            </a:r>
            <a:r>
              <a:rPr lang="en-US" altLang="zh-CN" dirty="0" smtClean="0">
                <a:latin typeface="+mn-ea"/>
              </a:rPr>
              <a:t>“</a:t>
            </a:r>
            <a:r>
              <a:rPr lang="zh-CN" altLang="en-US" dirty="0" smtClean="0">
                <a:latin typeface="+mn-ea"/>
              </a:rPr>
              <a:t>片”</a:t>
            </a:r>
            <a:endParaRPr lang="en-US" altLang="zh-CN" dirty="0">
              <a:latin typeface="+mn-ea"/>
            </a:endParaRPr>
          </a:p>
          <a:p>
            <a:pPr>
              <a:lnSpc>
                <a:spcPct val="120000"/>
              </a:lnSpc>
            </a:pPr>
            <a:r>
              <a:rPr lang="zh-CN" altLang="en-US" sz="2400" dirty="0" smtClean="0">
                <a:solidFill>
                  <a:srgbClr val="FF0000"/>
                </a:solidFill>
                <a:latin typeface="+mn-ea"/>
              </a:rPr>
              <a:t>随机访问协议</a:t>
            </a:r>
            <a:r>
              <a:rPr lang="en-US" altLang="zh-CN" sz="2400" dirty="0" smtClean="0">
                <a:solidFill>
                  <a:srgbClr val="FF0000"/>
                </a:solidFill>
                <a:latin typeface="+mn-ea"/>
              </a:rPr>
              <a:t>:</a:t>
            </a:r>
            <a:r>
              <a:rPr lang="en-US" altLang="zh-CN" dirty="0">
                <a:latin typeface="+mn-ea"/>
                <a:hlinkClick r:id="" action="ppaction://noaction"/>
              </a:rPr>
              <a:t> </a:t>
            </a:r>
            <a:r>
              <a:rPr lang="en-US" altLang="zh-CN" sz="2000" dirty="0">
                <a:latin typeface="+mn-ea"/>
              </a:rPr>
              <a:t>ALOHA</a:t>
            </a:r>
            <a:r>
              <a:rPr lang="en-US" altLang="zh-CN" sz="2000" dirty="0" smtClean="0">
                <a:latin typeface="+mn-ea"/>
              </a:rPr>
              <a:t>(</a:t>
            </a:r>
            <a:r>
              <a:rPr lang="zh-CN" altLang="en-US" sz="2000" dirty="0">
                <a:latin typeface="+mn-ea"/>
              </a:rPr>
              <a:t>纯</a:t>
            </a:r>
            <a:r>
              <a:rPr lang="en-US" altLang="zh-CN" sz="2000" dirty="0">
                <a:latin typeface="+mn-ea"/>
              </a:rPr>
              <a:t>ALOHA</a:t>
            </a:r>
            <a:r>
              <a:rPr lang="zh-CN" altLang="en-US" sz="2000" dirty="0">
                <a:latin typeface="+mn-ea"/>
              </a:rPr>
              <a:t>，时隙</a:t>
            </a:r>
            <a:r>
              <a:rPr lang="en-US" altLang="zh-CN" sz="2000" dirty="0">
                <a:latin typeface="+mn-ea"/>
              </a:rPr>
              <a:t>ALOHA)</a:t>
            </a:r>
            <a:r>
              <a:rPr lang="zh-CN" altLang="en-US" sz="2000" dirty="0">
                <a:latin typeface="+mn-ea"/>
              </a:rPr>
              <a:t>、</a:t>
            </a:r>
            <a:r>
              <a:rPr lang="en-US" altLang="zh-CN" sz="2000" dirty="0" smtClean="0">
                <a:latin typeface="+mn-ea"/>
              </a:rPr>
              <a:t>CSMA</a:t>
            </a:r>
            <a:r>
              <a:rPr lang="zh-CN" altLang="en-US" sz="2000" dirty="0" smtClean="0">
                <a:latin typeface="+mn-ea"/>
              </a:rPr>
              <a:t>、</a:t>
            </a:r>
            <a:r>
              <a:rPr lang="en-US" altLang="zh-CN" sz="2000" dirty="0" smtClean="0">
                <a:latin typeface="+mn-ea"/>
              </a:rPr>
              <a:t>CSMA/CD</a:t>
            </a:r>
            <a:r>
              <a:rPr lang="zh-CN" altLang="en-US" sz="2000" dirty="0" smtClean="0">
                <a:latin typeface="+mn-ea"/>
              </a:rPr>
              <a:t>（以太网）、</a:t>
            </a:r>
            <a:r>
              <a:rPr lang="en-US" altLang="zh-CN" sz="2000" dirty="0" smtClean="0">
                <a:latin typeface="+mn-ea"/>
              </a:rPr>
              <a:t>CSMA/CA</a:t>
            </a:r>
            <a:r>
              <a:rPr lang="zh-CN" altLang="en-US" sz="2000" smtClean="0">
                <a:latin typeface="+mn-ea"/>
              </a:rPr>
              <a:t>（无线局域网）</a:t>
            </a:r>
            <a:endParaRPr lang="en-US" altLang="zh-CN" sz="2000" dirty="0" smtClean="0">
              <a:latin typeface="+mn-ea"/>
            </a:endParaRPr>
          </a:p>
          <a:p>
            <a:pPr lvl="1">
              <a:lnSpc>
                <a:spcPct val="120000"/>
              </a:lnSpc>
            </a:pPr>
            <a:r>
              <a:rPr lang="zh-CN" altLang="en-US" dirty="0" smtClean="0">
                <a:latin typeface="+mn-ea"/>
              </a:rPr>
              <a:t>不划分信道，允许冲突；能从冲突中“恢复</a:t>
            </a:r>
            <a:r>
              <a:rPr lang="en-US" altLang="zh-CN" dirty="0" smtClean="0">
                <a:latin typeface="+mn-ea"/>
              </a:rPr>
              <a:t>”</a:t>
            </a:r>
            <a:endParaRPr lang="en-US" altLang="zh-CN" dirty="0" smtClean="0">
              <a:latin typeface="+mn-ea"/>
            </a:endParaRPr>
          </a:p>
          <a:p>
            <a:pPr>
              <a:lnSpc>
                <a:spcPct val="120000"/>
              </a:lnSpc>
            </a:pPr>
            <a:r>
              <a:rPr lang="zh-CN" altLang="en-US" sz="2400" dirty="0" smtClean="0">
                <a:solidFill>
                  <a:srgbClr val="FF0000"/>
                </a:solidFill>
                <a:latin typeface="+mn-ea"/>
              </a:rPr>
              <a:t>轮流协议：轮询、令牌</a:t>
            </a:r>
            <a:endParaRPr lang="zh-CN" altLang="en-US" sz="2400" dirty="0" smtClean="0">
              <a:latin typeface="+mn-ea"/>
            </a:endParaRPr>
          </a:p>
          <a:p>
            <a:pPr lvl="1">
              <a:lnSpc>
                <a:spcPct val="120000"/>
              </a:lnSpc>
            </a:pPr>
            <a:r>
              <a:rPr lang="zh-CN" altLang="en-US" dirty="0" smtClean="0">
                <a:latin typeface="+mn-ea"/>
              </a:rPr>
              <a:t>通过轮流访问信道避免冲突，要发送的节点越多轮流时间越长</a:t>
            </a:r>
            <a:endParaRPr lang="en-US" altLang="zh-CN" dirty="0">
              <a:latin typeface="+mn-ea"/>
            </a:endParaRPr>
          </a:p>
        </p:txBody>
      </p:sp>
      <p:sp>
        <p:nvSpPr>
          <p:cNvPr id="7" name="Rectangle 3"/>
          <p:cNvSpPr txBox="1">
            <a:spLocks noChangeArrowheads="1"/>
          </p:cNvSpPr>
          <p:nvPr/>
        </p:nvSpPr>
        <p:spPr>
          <a:xfrm>
            <a:off x="876083" y="2246244"/>
            <a:ext cx="10848975" cy="1788692"/>
          </a:xfrm>
          <a:prstGeom prst="rect">
            <a:avLst/>
          </a:prstGeom>
        </p:spPr>
        <p:txBody>
          <a:bodyPr/>
          <a:lstStyle>
            <a:lvl1pPr marL="228600" indent="-228600" algn="l" defTabSz="914400" rtl="0" eaLnBrk="1" latinLnBrk="0" hangingPunct="1">
              <a:lnSpc>
                <a:spcPct val="90000"/>
              </a:lnSpc>
              <a:spcBef>
                <a:spcPts val="1000"/>
              </a:spcBef>
              <a:buFont typeface="Arial" panose="020B060402020209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9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9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a:lstStyle>
          <a:p>
            <a:pPr>
              <a:lnSpc>
                <a:spcPct val="110000"/>
              </a:lnSpc>
            </a:pPr>
            <a:r>
              <a:rPr lang="zh-CN" altLang="en-US" sz="2400" dirty="0" smtClean="0">
                <a:latin typeface="+mn-ea"/>
              </a:rPr>
              <a:t>链路：点对点链路、广播链路（共享传输介质，产生冲突）</a:t>
            </a:r>
            <a:endParaRPr lang="en-US" altLang="zh-CN" sz="2400" dirty="0" smtClean="0">
              <a:latin typeface="+mn-ea"/>
            </a:endParaRPr>
          </a:p>
          <a:p>
            <a:pPr>
              <a:lnSpc>
                <a:spcPct val="110000"/>
              </a:lnSpc>
            </a:pPr>
            <a:r>
              <a:rPr lang="zh-CN" altLang="en-US" sz="2400" dirty="0" smtClean="0">
                <a:latin typeface="+mn-ea"/>
              </a:rPr>
              <a:t>多路访问链路协议：</a:t>
            </a:r>
            <a:endParaRPr lang="zh-CN" altLang="en-US" sz="2400" dirty="0">
              <a:latin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animEffect transition="in" filter="blinds(horizontal)">
                                      <p:cBhvr>
                                        <p:cTn id="7" dur="500"/>
                                        <p:tgtEl>
                                          <p:spTgt spid="6">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6">
                                            <p:txEl>
                                              <p:pRg st="1" end="1"/>
                                            </p:txEl>
                                          </p:spTgt>
                                        </p:tgtEl>
                                        <p:attrNameLst>
                                          <p:attrName>style.visibility</p:attrName>
                                        </p:attrNameLst>
                                      </p:cBhvr>
                                      <p:to>
                                        <p:strVal val="visible"/>
                                      </p:to>
                                    </p:set>
                                    <p:animEffect transition="in" filter="blinds(horizontal)">
                                      <p:cBhvr>
                                        <p:cTn id="12" dur="500"/>
                                        <p:tgtEl>
                                          <p:spTgt spid="6">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3" presetClass="entr" presetSubtype="10" fill="hold" nodeType="click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animEffect transition="in" filter="blinds(horizontal)">
                                      <p:cBhvr>
                                        <p:cTn id="17" dur="500"/>
                                        <p:tgtEl>
                                          <p:spTgt spid="6">
                                            <p:txEl>
                                              <p:pRg st="2" end="2"/>
                                            </p:txEl>
                                          </p:spTgt>
                                        </p:tgtEl>
                                      </p:cBhvr>
                                    </p:animEffect>
                                  </p:childTnLst>
                                </p:cTn>
                              </p:par>
                              <p:par>
                                <p:cTn id="18" presetID="3" presetClass="entr" presetSubtype="10" fill="hold" nodeType="withEffect">
                                  <p:stCondLst>
                                    <p:cond delay="0"/>
                                  </p:stCondLst>
                                  <p:childTnLst>
                                    <p:set>
                                      <p:cBhvr>
                                        <p:cTn id="19" dur="1" fill="hold">
                                          <p:stCondLst>
                                            <p:cond delay="0"/>
                                          </p:stCondLst>
                                        </p:cTn>
                                        <p:tgtEl>
                                          <p:spTgt spid="6">
                                            <p:txEl>
                                              <p:pRg st="3" end="3"/>
                                            </p:txEl>
                                          </p:spTgt>
                                        </p:tgtEl>
                                        <p:attrNameLst>
                                          <p:attrName>style.visibility</p:attrName>
                                        </p:attrNameLst>
                                      </p:cBhvr>
                                      <p:to>
                                        <p:strVal val="visible"/>
                                      </p:to>
                                    </p:set>
                                    <p:animEffect transition="in" filter="blinds(horizontal)">
                                      <p:cBhvr>
                                        <p:cTn id="20" dur="500"/>
                                        <p:tgtEl>
                                          <p:spTgt spid="6">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3" presetClass="entr" presetSubtype="10" fill="hold" nodeType="clickEffect">
                                  <p:stCondLst>
                                    <p:cond delay="0"/>
                                  </p:stCondLst>
                                  <p:childTnLst>
                                    <p:set>
                                      <p:cBhvr>
                                        <p:cTn id="24" dur="1" fill="hold">
                                          <p:stCondLst>
                                            <p:cond delay="0"/>
                                          </p:stCondLst>
                                        </p:cTn>
                                        <p:tgtEl>
                                          <p:spTgt spid="6">
                                            <p:txEl>
                                              <p:pRg st="4" end="4"/>
                                            </p:txEl>
                                          </p:spTgt>
                                        </p:tgtEl>
                                        <p:attrNameLst>
                                          <p:attrName>style.visibility</p:attrName>
                                        </p:attrNameLst>
                                      </p:cBhvr>
                                      <p:to>
                                        <p:strVal val="visible"/>
                                      </p:to>
                                    </p:set>
                                    <p:animEffect transition="in" filter="blinds(horizontal)">
                                      <p:cBhvr>
                                        <p:cTn id="25" dur="500"/>
                                        <p:tgtEl>
                                          <p:spTgt spid="6">
                                            <p:txEl>
                                              <p:pRg st="4" end="4"/>
                                            </p:txEl>
                                          </p:spTgt>
                                        </p:tgtEl>
                                      </p:cBhvr>
                                    </p:animEffect>
                                  </p:childTnLst>
                                </p:cTn>
                              </p:par>
                              <p:par>
                                <p:cTn id="26" presetID="3" presetClass="entr" presetSubtype="10" fill="hold" nodeType="withEffect">
                                  <p:stCondLst>
                                    <p:cond delay="0"/>
                                  </p:stCondLst>
                                  <p:childTnLst>
                                    <p:set>
                                      <p:cBhvr>
                                        <p:cTn id="27" dur="1" fill="hold">
                                          <p:stCondLst>
                                            <p:cond delay="0"/>
                                          </p:stCondLst>
                                        </p:cTn>
                                        <p:tgtEl>
                                          <p:spTgt spid="6">
                                            <p:txEl>
                                              <p:pRg st="5" end="5"/>
                                            </p:txEl>
                                          </p:spTgt>
                                        </p:tgtEl>
                                        <p:attrNameLst>
                                          <p:attrName>style.visibility</p:attrName>
                                        </p:attrNameLst>
                                      </p:cBhvr>
                                      <p:to>
                                        <p:strVal val="visible"/>
                                      </p:to>
                                    </p:set>
                                    <p:animEffect transition="in" filter="blinds(horizontal)">
                                      <p:cBhvr>
                                        <p:cTn id="28" dur="500"/>
                                        <p:tgtEl>
                                          <p:spTgt spid="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标题 1"/>
          <p:cNvSpPr>
            <a:spLocks noGrp="1"/>
          </p:cNvSpPr>
          <p:nvPr>
            <p:ph type="title" idx="4294967295"/>
          </p:nvPr>
        </p:nvSpPr>
        <p:spPr>
          <a:xfrm>
            <a:off x="0" y="228600"/>
            <a:ext cx="12192000" cy="774700"/>
          </a:xfrm>
          <a:prstGeom prst="rect">
            <a:avLst/>
          </a:prstGeom>
        </p:spPr>
        <p:txBody>
          <a:bodyPr/>
          <a:lstStyle/>
          <a:p>
            <a:pPr algn="ctr"/>
            <a:r>
              <a:rPr lang="zh-CN" altLang="en-US" dirty="0" smtClean="0"/>
              <a:t>链路</a:t>
            </a:r>
            <a:r>
              <a:rPr lang="zh-CN" altLang="en-US" dirty="0"/>
              <a:t>层寻址和</a:t>
            </a:r>
            <a:r>
              <a:rPr lang="en-US" altLang="zh-CN" dirty="0"/>
              <a:t>ARP</a:t>
            </a:r>
            <a:endParaRPr lang="zh-CN" altLang="en-US" dirty="0"/>
          </a:p>
        </p:txBody>
      </p:sp>
      <p:sp>
        <p:nvSpPr>
          <p:cNvPr id="3" name="灯片编号占位符 2"/>
          <p:cNvSpPr>
            <a:spLocks noGrp="1"/>
          </p:cNvSpPr>
          <p:nvPr>
            <p:ph type="sldNum" sz="quarter" idx="4294967295"/>
          </p:nvPr>
        </p:nvSpPr>
        <p:spPr>
          <a:xfrm>
            <a:off x="11290300" y="6400800"/>
            <a:ext cx="901700" cy="457200"/>
          </a:xfrm>
          <a:prstGeom prst="rect">
            <a:avLst/>
          </a:prstGeom>
        </p:spPr>
        <p:txBody>
          <a:bodyPr/>
          <a:lstStyle/>
          <a:p>
            <a:pPr>
              <a:defRPr/>
            </a:pPr>
            <a:fld id="{1CA597BA-7754-45C4-B733-E4E73B1E8422}" type="slidenum">
              <a:rPr lang="en-US" altLang="zh-CN" smtClean="0">
                <a:solidFill>
                  <a:prstClr val="black"/>
                </a:solidFill>
              </a:rPr>
            </a:fld>
            <a:endParaRPr lang="en-US" altLang="zh-CN">
              <a:solidFill>
                <a:prstClr val="black"/>
              </a:solidFill>
            </a:endParaRPr>
          </a:p>
        </p:txBody>
      </p:sp>
      <p:sp>
        <p:nvSpPr>
          <p:cNvPr id="4" name="Rectangle 3"/>
          <p:cNvSpPr txBox="1">
            <a:spLocks noChangeArrowheads="1"/>
          </p:cNvSpPr>
          <p:nvPr/>
        </p:nvSpPr>
        <p:spPr>
          <a:xfrm>
            <a:off x="318053" y="1003300"/>
            <a:ext cx="11748396" cy="2753691"/>
          </a:xfrm>
          <a:prstGeom prst="rect">
            <a:avLst/>
          </a:prstGeom>
        </p:spPr>
        <p:txBody>
          <a:bodyPr/>
          <a:lstStyle>
            <a:lvl1pPr marL="342900" indent="-342900" algn="l" rtl="0" eaLnBrk="0" fontAlgn="base" hangingPunct="0">
              <a:spcBef>
                <a:spcPct val="20000"/>
              </a:spcBef>
              <a:spcAft>
                <a:spcPct val="0"/>
              </a:spcAft>
              <a:buClr>
                <a:schemeClr val="accent2"/>
              </a:buClr>
              <a:buSzPct val="85000"/>
              <a:buFont typeface="ZapfDingbats" pitchFamily="82" charset="2"/>
              <a:buChar char="r"/>
              <a:defRPr sz="28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2"/>
              </a:buClr>
              <a:buSzPct val="75000"/>
              <a:buFont typeface="ZapfDingbats" pitchFamily="82" charset="2"/>
              <a:buChar char="m"/>
              <a:defRPr sz="2400">
                <a:solidFill>
                  <a:schemeClr val="tx1"/>
                </a:solidFill>
                <a:latin typeface="+mn-lt"/>
                <a:ea typeface="+mn-ea"/>
              </a:defRPr>
            </a:lvl2pPr>
            <a:lvl3pPr marL="1143000" indent="-228600" algn="l" rtl="0" eaLnBrk="0" fontAlgn="base" hangingPunct="0">
              <a:spcBef>
                <a:spcPct val="20000"/>
              </a:spcBef>
              <a:spcAft>
                <a:spcPct val="0"/>
              </a:spcAft>
              <a:buChar char="•"/>
              <a:defRPr sz="2000">
                <a:solidFill>
                  <a:schemeClr val="tx1"/>
                </a:solidFill>
                <a:latin typeface="+mn-lt"/>
                <a:ea typeface="+mn-ea"/>
              </a:defRPr>
            </a:lvl3pPr>
            <a:lvl4pPr marL="1600200" indent="-228600" algn="l" rtl="0" eaLnBrk="0" fontAlgn="base" hangingPunct="0">
              <a:spcBef>
                <a:spcPct val="20000"/>
              </a:spcBef>
              <a:spcAft>
                <a:spcPct val="0"/>
              </a:spcAft>
              <a:buChar char="–"/>
              <a:defRPr sz="20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hangingPunct="0">
              <a:spcBef>
                <a:spcPct val="20000"/>
              </a:spcBef>
              <a:spcAft>
                <a:spcPct val="0"/>
              </a:spcAft>
              <a:buChar char="»"/>
              <a:defRPr sz="2000">
                <a:solidFill>
                  <a:schemeClr val="tx1"/>
                </a:solidFill>
                <a:latin typeface="+mn-lt"/>
                <a:ea typeface="+mn-ea"/>
              </a:defRPr>
            </a:lvl6pPr>
            <a:lvl7pPr marL="2971800" indent="-228600" algn="l" rtl="0" fontAlgn="base" hangingPunct="0">
              <a:spcBef>
                <a:spcPct val="20000"/>
              </a:spcBef>
              <a:spcAft>
                <a:spcPct val="0"/>
              </a:spcAft>
              <a:buChar char="»"/>
              <a:defRPr sz="2000">
                <a:solidFill>
                  <a:schemeClr val="tx1"/>
                </a:solidFill>
                <a:latin typeface="+mn-lt"/>
                <a:ea typeface="+mn-ea"/>
              </a:defRPr>
            </a:lvl7pPr>
            <a:lvl8pPr marL="3429000" indent="-228600" algn="l" rtl="0" fontAlgn="base" hangingPunct="0">
              <a:spcBef>
                <a:spcPct val="20000"/>
              </a:spcBef>
              <a:spcAft>
                <a:spcPct val="0"/>
              </a:spcAft>
              <a:buChar char="»"/>
              <a:defRPr sz="2000">
                <a:solidFill>
                  <a:schemeClr val="tx1"/>
                </a:solidFill>
                <a:latin typeface="+mn-lt"/>
                <a:ea typeface="+mn-ea"/>
              </a:defRPr>
            </a:lvl8pPr>
            <a:lvl9pPr marL="3886200" indent="-228600" algn="l" rtl="0" fontAlgn="base" hangingPunct="0">
              <a:spcBef>
                <a:spcPct val="20000"/>
              </a:spcBef>
              <a:spcAft>
                <a:spcPct val="0"/>
              </a:spcAft>
              <a:buChar char="»"/>
              <a:defRPr sz="2000">
                <a:solidFill>
                  <a:schemeClr val="tx1"/>
                </a:solidFill>
                <a:latin typeface="+mn-lt"/>
                <a:ea typeface="+mn-ea"/>
              </a:defRPr>
            </a:lvl9pPr>
          </a:lstStyle>
          <a:p>
            <a:pPr eaLnBrk="1">
              <a:lnSpc>
                <a:spcPct val="130000"/>
              </a:lnSpc>
              <a:buClr>
                <a:srgbClr val="ED7D31"/>
              </a:buClr>
              <a:buFont typeface="Wingdings" panose="05000000000000000000" pitchFamily="2" charset="2"/>
              <a:buChar char="l"/>
            </a:pPr>
            <a:r>
              <a:rPr lang="en-US" altLang="zh-CN" sz="2400" dirty="0" smtClean="0">
                <a:solidFill>
                  <a:prstClr val="black"/>
                </a:solidFill>
                <a:latin typeface="Microsoft YaHei"/>
              </a:rPr>
              <a:t>MAC</a:t>
            </a:r>
            <a:r>
              <a:rPr lang="zh-CN" altLang="en-US" sz="2400" dirty="0">
                <a:solidFill>
                  <a:prstClr val="black"/>
                </a:solidFill>
                <a:latin typeface="Microsoft YaHei"/>
              </a:rPr>
              <a:t>地址（</a:t>
            </a:r>
            <a:r>
              <a:rPr lang="en-US" altLang="zh-CN" sz="2400" dirty="0">
                <a:solidFill>
                  <a:prstClr val="black"/>
                </a:solidFill>
                <a:latin typeface="Microsoft YaHei"/>
              </a:rPr>
              <a:t>LAN</a:t>
            </a:r>
            <a:r>
              <a:rPr lang="zh-CN" altLang="en-US" sz="2400" dirty="0">
                <a:solidFill>
                  <a:prstClr val="black"/>
                </a:solidFill>
                <a:latin typeface="Microsoft YaHei"/>
              </a:rPr>
              <a:t>地址、物理地址）</a:t>
            </a:r>
            <a:r>
              <a:rPr lang="zh-CN" altLang="en-US" sz="2400" dirty="0">
                <a:solidFill>
                  <a:srgbClr val="0563C1"/>
                </a:solidFill>
                <a:latin typeface="Microsoft YaHei"/>
              </a:rPr>
              <a:t>：</a:t>
            </a:r>
            <a:endParaRPr lang="zh-CN" altLang="en-US" sz="2400" dirty="0">
              <a:solidFill>
                <a:srgbClr val="0563C1"/>
              </a:solidFill>
              <a:latin typeface="Microsoft YaHei"/>
            </a:endParaRPr>
          </a:p>
          <a:p>
            <a:pPr lvl="1" eaLnBrk="1">
              <a:lnSpc>
                <a:spcPct val="130000"/>
              </a:lnSpc>
              <a:buClr>
                <a:srgbClr val="ED7D31"/>
              </a:buClr>
            </a:pPr>
            <a:r>
              <a:rPr lang="zh-CN" altLang="en-US" dirty="0">
                <a:solidFill>
                  <a:prstClr val="black"/>
                </a:solidFill>
                <a:latin typeface="Microsoft YaHei"/>
              </a:rPr>
              <a:t>节点“网卡”本身所带的地址（唯一</a:t>
            </a:r>
            <a:r>
              <a:rPr lang="zh-CN" altLang="en-US" dirty="0" smtClean="0">
                <a:solidFill>
                  <a:prstClr val="black"/>
                </a:solidFill>
                <a:latin typeface="Microsoft YaHei"/>
              </a:rPr>
              <a:t>）</a:t>
            </a:r>
            <a:endParaRPr lang="en-US" altLang="zh-CN" dirty="0">
              <a:solidFill>
                <a:prstClr val="black"/>
              </a:solidFill>
              <a:latin typeface="Microsoft YaHei"/>
            </a:endParaRPr>
          </a:p>
          <a:p>
            <a:pPr lvl="1" eaLnBrk="1">
              <a:lnSpc>
                <a:spcPct val="130000"/>
              </a:lnSpc>
              <a:buClr>
                <a:srgbClr val="ED7D31"/>
              </a:buClr>
            </a:pPr>
            <a:r>
              <a:rPr lang="zh-CN" altLang="en-US" dirty="0" smtClean="0">
                <a:solidFill>
                  <a:prstClr val="black"/>
                </a:solidFill>
                <a:latin typeface="Microsoft YaHei"/>
              </a:rPr>
              <a:t>网卡</a:t>
            </a:r>
            <a:r>
              <a:rPr lang="zh-CN" altLang="en-US" dirty="0">
                <a:solidFill>
                  <a:prstClr val="black"/>
                </a:solidFill>
                <a:latin typeface="Microsoft YaHei"/>
              </a:rPr>
              <a:t>的</a:t>
            </a:r>
            <a:r>
              <a:rPr lang="en-US" altLang="zh-CN" dirty="0">
                <a:solidFill>
                  <a:prstClr val="black"/>
                </a:solidFill>
                <a:latin typeface="Microsoft YaHei"/>
              </a:rPr>
              <a:t>MAC</a:t>
            </a:r>
            <a:r>
              <a:rPr lang="zh-CN" altLang="en-US" dirty="0">
                <a:solidFill>
                  <a:prstClr val="black"/>
                </a:solidFill>
                <a:latin typeface="Microsoft YaHei"/>
              </a:rPr>
              <a:t>地址是</a:t>
            </a:r>
            <a:r>
              <a:rPr lang="zh-CN" altLang="en-US" dirty="0">
                <a:solidFill>
                  <a:srgbClr val="FF0000"/>
                </a:solidFill>
                <a:latin typeface="Microsoft YaHei"/>
              </a:rPr>
              <a:t>永久的</a:t>
            </a:r>
            <a:r>
              <a:rPr lang="zh-CN" altLang="en-US" dirty="0">
                <a:solidFill>
                  <a:prstClr val="black"/>
                </a:solidFill>
                <a:latin typeface="Microsoft YaHei"/>
              </a:rPr>
              <a:t>（生产时固化</a:t>
            </a:r>
            <a:r>
              <a:rPr lang="zh-CN" altLang="en-US" dirty="0" smtClean="0">
                <a:solidFill>
                  <a:prstClr val="black"/>
                </a:solidFill>
                <a:latin typeface="Microsoft YaHei"/>
              </a:rPr>
              <a:t>在</a:t>
            </a:r>
            <a:r>
              <a:rPr lang="en-US" altLang="zh-CN" dirty="0" smtClean="0">
                <a:solidFill>
                  <a:prstClr val="black"/>
                </a:solidFill>
                <a:latin typeface="Microsoft YaHei"/>
              </a:rPr>
              <a:t>ROM</a:t>
            </a:r>
            <a:r>
              <a:rPr lang="zh-CN" altLang="en-US" dirty="0">
                <a:solidFill>
                  <a:prstClr val="black"/>
                </a:solidFill>
                <a:latin typeface="Microsoft YaHei"/>
              </a:rPr>
              <a:t>里</a:t>
            </a:r>
            <a:r>
              <a:rPr lang="zh-CN" altLang="en-US" dirty="0" smtClean="0">
                <a:solidFill>
                  <a:prstClr val="black"/>
                </a:solidFill>
                <a:latin typeface="Microsoft YaHei"/>
              </a:rPr>
              <a:t>）</a:t>
            </a:r>
            <a:endParaRPr lang="zh-CN" altLang="en-US" dirty="0">
              <a:solidFill>
                <a:prstClr val="black"/>
              </a:solidFill>
              <a:latin typeface="Microsoft YaHei"/>
            </a:endParaRPr>
          </a:p>
          <a:p>
            <a:pPr lvl="1" eaLnBrk="1">
              <a:lnSpc>
                <a:spcPct val="130000"/>
              </a:lnSpc>
              <a:buClr>
                <a:srgbClr val="ED7D31"/>
              </a:buClr>
            </a:pPr>
            <a:r>
              <a:rPr lang="en-US" altLang="zh-CN" dirty="0">
                <a:solidFill>
                  <a:prstClr val="black"/>
                </a:solidFill>
                <a:latin typeface="Microsoft YaHei"/>
              </a:rPr>
              <a:t>MAC</a:t>
            </a:r>
            <a:r>
              <a:rPr lang="zh-CN" altLang="en-US" dirty="0">
                <a:solidFill>
                  <a:prstClr val="black"/>
                </a:solidFill>
                <a:latin typeface="Microsoft YaHei"/>
              </a:rPr>
              <a:t>地址长度通常为</a:t>
            </a:r>
            <a:r>
              <a:rPr lang="en-US" altLang="zh-CN" dirty="0">
                <a:solidFill>
                  <a:prstClr val="black"/>
                </a:solidFill>
                <a:latin typeface="Microsoft YaHei"/>
              </a:rPr>
              <a:t>6</a:t>
            </a:r>
            <a:r>
              <a:rPr lang="zh-CN" altLang="en-US" dirty="0">
                <a:solidFill>
                  <a:prstClr val="black"/>
                </a:solidFill>
                <a:latin typeface="Microsoft YaHei"/>
              </a:rPr>
              <a:t>字节</a:t>
            </a:r>
            <a:r>
              <a:rPr lang="en-US" altLang="zh-CN" dirty="0">
                <a:solidFill>
                  <a:prstClr val="black"/>
                </a:solidFill>
                <a:latin typeface="Microsoft YaHei"/>
              </a:rPr>
              <a:t>(48</a:t>
            </a:r>
            <a:r>
              <a:rPr lang="zh-CN" altLang="en-US" dirty="0">
                <a:solidFill>
                  <a:prstClr val="black"/>
                </a:solidFill>
                <a:latin typeface="Microsoft YaHei"/>
              </a:rPr>
              <a:t>比特</a:t>
            </a:r>
            <a:r>
              <a:rPr lang="en-US" altLang="zh-CN" dirty="0">
                <a:solidFill>
                  <a:prstClr val="black"/>
                </a:solidFill>
                <a:latin typeface="Microsoft YaHei"/>
              </a:rPr>
              <a:t>)</a:t>
            </a:r>
            <a:r>
              <a:rPr lang="zh-CN" altLang="en-US" dirty="0">
                <a:solidFill>
                  <a:prstClr val="black"/>
                </a:solidFill>
                <a:latin typeface="Microsoft YaHei"/>
              </a:rPr>
              <a:t>，共</a:t>
            </a:r>
            <a:r>
              <a:rPr lang="en-US" altLang="zh-CN" dirty="0">
                <a:solidFill>
                  <a:prstClr val="black"/>
                </a:solidFill>
                <a:latin typeface="Microsoft YaHei"/>
              </a:rPr>
              <a:t>2</a:t>
            </a:r>
            <a:r>
              <a:rPr lang="en-US" altLang="zh-CN" baseline="30000" dirty="0">
                <a:solidFill>
                  <a:prstClr val="black"/>
                </a:solidFill>
                <a:latin typeface="Microsoft YaHei"/>
              </a:rPr>
              <a:t>48</a:t>
            </a:r>
            <a:r>
              <a:rPr lang="zh-CN" altLang="en-US" dirty="0">
                <a:solidFill>
                  <a:prstClr val="black"/>
                </a:solidFill>
                <a:latin typeface="Microsoft YaHei"/>
              </a:rPr>
              <a:t>个</a:t>
            </a:r>
            <a:r>
              <a:rPr lang="zh-CN" altLang="en-US" dirty="0" smtClean="0">
                <a:solidFill>
                  <a:prstClr val="black"/>
                </a:solidFill>
                <a:latin typeface="Microsoft YaHei"/>
              </a:rPr>
              <a:t>。</a:t>
            </a:r>
            <a:endParaRPr lang="en-US" altLang="zh-CN" dirty="0" smtClean="0">
              <a:solidFill>
                <a:prstClr val="black"/>
              </a:solidFill>
              <a:latin typeface="Microsoft YaHei"/>
            </a:endParaRPr>
          </a:p>
          <a:p>
            <a:pPr lvl="1" eaLnBrk="1">
              <a:lnSpc>
                <a:spcPct val="130000"/>
              </a:lnSpc>
              <a:buClr>
                <a:srgbClr val="ED7D31"/>
              </a:buClr>
            </a:pPr>
            <a:r>
              <a:rPr lang="en-US" altLang="zh-CN" dirty="0" smtClean="0">
                <a:solidFill>
                  <a:prstClr val="black"/>
                </a:solidFill>
                <a:latin typeface="Microsoft YaHei"/>
              </a:rPr>
              <a:t>6</a:t>
            </a:r>
            <a:r>
              <a:rPr lang="zh-CN" altLang="en-US" dirty="0">
                <a:solidFill>
                  <a:prstClr val="black"/>
                </a:solidFill>
                <a:latin typeface="Microsoft YaHei"/>
              </a:rPr>
              <a:t>字节地址用</a:t>
            </a:r>
            <a:r>
              <a:rPr lang="en-US" altLang="zh-CN" dirty="0">
                <a:solidFill>
                  <a:srgbClr val="FF0000"/>
                </a:solidFill>
                <a:latin typeface="Microsoft YaHei"/>
              </a:rPr>
              <a:t>16</a:t>
            </a:r>
            <a:r>
              <a:rPr lang="zh-CN" altLang="en-US" dirty="0">
                <a:solidFill>
                  <a:srgbClr val="FF0000"/>
                </a:solidFill>
                <a:latin typeface="Microsoft YaHei"/>
              </a:rPr>
              <a:t>进制表示</a:t>
            </a:r>
            <a:r>
              <a:rPr lang="zh-CN" altLang="en-US" dirty="0">
                <a:solidFill>
                  <a:prstClr val="black"/>
                </a:solidFill>
                <a:latin typeface="Microsoft YaHei"/>
              </a:rPr>
              <a:t>，每个字节表示为一对</a:t>
            </a:r>
            <a:r>
              <a:rPr lang="en-US" altLang="zh-CN" dirty="0">
                <a:solidFill>
                  <a:prstClr val="black"/>
                </a:solidFill>
                <a:latin typeface="Microsoft YaHei"/>
              </a:rPr>
              <a:t>16</a:t>
            </a:r>
            <a:r>
              <a:rPr lang="zh-CN" altLang="en-US" dirty="0">
                <a:solidFill>
                  <a:prstClr val="black"/>
                </a:solidFill>
                <a:latin typeface="Microsoft YaHei"/>
              </a:rPr>
              <a:t>进制数</a:t>
            </a:r>
            <a:endParaRPr lang="zh-CN" altLang="en-US" dirty="0">
              <a:solidFill>
                <a:prstClr val="black"/>
              </a:solidFill>
              <a:latin typeface="Microsoft YaHei"/>
            </a:endParaRPr>
          </a:p>
          <a:p>
            <a:pPr eaLnBrk="1">
              <a:lnSpc>
                <a:spcPct val="120000"/>
              </a:lnSpc>
              <a:buClr>
                <a:srgbClr val="ED7D31"/>
              </a:buClr>
              <a:defRPr/>
            </a:pPr>
            <a:endParaRPr lang="zh-CN" altLang="en-US" sz="2400" kern="0" dirty="0">
              <a:solidFill>
                <a:prstClr val="black"/>
              </a:solidFill>
              <a:latin typeface="Microsoft YaHei"/>
            </a:endParaRPr>
          </a:p>
        </p:txBody>
      </p:sp>
      <p:sp>
        <p:nvSpPr>
          <p:cNvPr id="2" name="矩形 1"/>
          <p:cNvSpPr/>
          <p:nvPr/>
        </p:nvSpPr>
        <p:spPr>
          <a:xfrm>
            <a:off x="8621226" y="3762442"/>
            <a:ext cx="2957861" cy="424732"/>
          </a:xfrm>
          <a:prstGeom prst="rect">
            <a:avLst/>
          </a:prstGeom>
        </p:spPr>
        <p:txBody>
          <a:bodyPr wrap="none">
            <a:spAutoFit/>
          </a:bodyPr>
          <a:lstStyle/>
          <a:p>
            <a:pPr marL="0" lvl="1">
              <a:lnSpc>
                <a:spcPct val="90000"/>
              </a:lnSpc>
            </a:pPr>
            <a:r>
              <a:rPr lang="en-US" altLang="zh-CN" sz="2400" dirty="0">
                <a:solidFill>
                  <a:srgbClr val="FF0000"/>
                </a:solidFill>
              </a:rPr>
              <a:t>1A-2F-BB-76-09-AD</a:t>
            </a:r>
            <a:endParaRPr lang="en-US" altLang="zh-CN" sz="2400" dirty="0">
              <a:solidFill>
                <a:srgbClr val="FF0000"/>
              </a:solidFill>
            </a:endParaRPr>
          </a:p>
        </p:txBody>
      </p:sp>
      <p:sp>
        <p:nvSpPr>
          <p:cNvPr id="6" name="Text Box 5"/>
          <p:cNvSpPr txBox="1">
            <a:spLocks noChangeArrowheads="1"/>
          </p:cNvSpPr>
          <p:nvPr/>
        </p:nvSpPr>
        <p:spPr bwMode="auto">
          <a:xfrm>
            <a:off x="6407094" y="4398311"/>
            <a:ext cx="1081630" cy="298450"/>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r">
              <a:spcBef>
                <a:spcPct val="0"/>
              </a:spcBef>
              <a:buClrTx/>
              <a:buSzTx/>
              <a:buFontTx/>
              <a:buNone/>
            </a:pPr>
            <a:r>
              <a:rPr lang="zh-CN" altLang="en-US" sz="2000" dirty="0">
                <a:solidFill>
                  <a:prstClr val="black"/>
                </a:solidFill>
              </a:rPr>
              <a:t>字节</a:t>
            </a:r>
            <a:endParaRPr lang="zh-CN" altLang="en-US" sz="3200" dirty="0">
              <a:solidFill>
                <a:prstClr val="black"/>
              </a:solidFill>
              <a:latin typeface="Comic Sans MS" panose="030F0902030302020204" pitchFamily="66" charset="0"/>
            </a:endParaRPr>
          </a:p>
        </p:txBody>
      </p:sp>
      <p:sp>
        <p:nvSpPr>
          <p:cNvPr id="7" name="AutoShape 6"/>
          <p:cNvSpPr/>
          <p:nvPr/>
        </p:nvSpPr>
        <p:spPr bwMode="auto">
          <a:xfrm rot="16200000">
            <a:off x="8798410" y="4025249"/>
            <a:ext cx="123825" cy="2019300"/>
          </a:xfrm>
          <a:prstGeom prst="leftBrace">
            <a:avLst>
              <a:gd name="adj1" fmla="val 135897"/>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sp>
        <p:nvSpPr>
          <p:cNvPr id="8" name="AutoShape 7"/>
          <p:cNvSpPr/>
          <p:nvPr/>
        </p:nvSpPr>
        <p:spPr bwMode="auto">
          <a:xfrm rot="16200000">
            <a:off x="10946297" y="3980799"/>
            <a:ext cx="60325" cy="2044700"/>
          </a:xfrm>
          <a:prstGeom prst="leftBrace">
            <a:avLst>
              <a:gd name="adj1" fmla="val 282456"/>
              <a:gd name="adj2" fmla="val 50000"/>
            </a:avLst>
          </a:prstGeom>
          <a:noFill/>
          <a:ln w="9525">
            <a:solidFill>
              <a:srgbClr val="000000"/>
            </a:solidFill>
            <a:round/>
          </a:ln>
          <a:extLst>
            <a:ext uri="{909E8E84-426E-40DD-AFC4-6F175D3DCCD1}">
              <a14:hiddenFill xmlns:a14="http://schemas.microsoft.com/office/drawing/2010/main">
                <a:solidFill>
                  <a:srgbClr val="FFFFFF"/>
                </a:solidFill>
              </a14:hiddenFill>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spcBef>
                <a:spcPct val="0"/>
              </a:spcBef>
              <a:buClrTx/>
              <a:buSzTx/>
              <a:buFontTx/>
              <a:buNone/>
            </a:pPr>
            <a:endParaRPr lang="zh-CN" altLang="en-US" sz="1800">
              <a:solidFill>
                <a:prstClr val="black"/>
              </a:solidFill>
              <a:latin typeface="Comic Sans MS" panose="030F0902030302020204" pitchFamily="66" charset="0"/>
            </a:endParaRPr>
          </a:p>
        </p:txBody>
      </p:sp>
      <p:sp>
        <p:nvSpPr>
          <p:cNvPr id="9" name="Text Box 8"/>
          <p:cNvSpPr txBox="1">
            <a:spLocks noChangeArrowheads="1"/>
          </p:cNvSpPr>
          <p:nvPr/>
        </p:nvSpPr>
        <p:spPr bwMode="auto">
          <a:xfrm>
            <a:off x="8235893" y="5222224"/>
            <a:ext cx="1710339"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zh-CN" altLang="en-US" sz="2000" b="1" dirty="0">
                <a:solidFill>
                  <a:srgbClr val="FF0000"/>
                </a:solidFill>
                <a:ea typeface="华文中宋" pitchFamily="2" charset="-122"/>
              </a:rPr>
              <a:t>向</a:t>
            </a:r>
            <a:r>
              <a:rPr lang="en-US" altLang="zh-CN" sz="2000" b="1" dirty="0">
                <a:solidFill>
                  <a:srgbClr val="FF0000"/>
                </a:solidFill>
                <a:ea typeface="华文中宋" pitchFamily="2" charset="-122"/>
              </a:rPr>
              <a:t>IEEE</a:t>
            </a:r>
            <a:r>
              <a:rPr lang="zh-CN" altLang="en-US" sz="2000" b="1" dirty="0">
                <a:solidFill>
                  <a:srgbClr val="FF0000"/>
                </a:solidFill>
                <a:ea typeface="华文中宋" pitchFamily="2" charset="-122"/>
              </a:rPr>
              <a:t>购买</a:t>
            </a:r>
            <a:endParaRPr lang="zh-CN" altLang="en-US" sz="2000" b="1" dirty="0">
              <a:solidFill>
                <a:srgbClr val="FF0000"/>
              </a:solidFill>
              <a:ea typeface="华文中宋" pitchFamily="2" charset="-122"/>
            </a:endParaRPr>
          </a:p>
        </p:txBody>
      </p:sp>
      <p:sp>
        <p:nvSpPr>
          <p:cNvPr id="10" name="Text Box 9"/>
          <p:cNvSpPr txBox="1">
            <a:spLocks noChangeArrowheads="1"/>
          </p:cNvSpPr>
          <p:nvPr/>
        </p:nvSpPr>
        <p:spPr bwMode="auto">
          <a:xfrm>
            <a:off x="10171916" y="5217193"/>
            <a:ext cx="1780594" cy="296862"/>
          </a:xfrm>
          <a:prstGeom prst="rect">
            <a:avLst/>
          </a:prstGeom>
          <a:solidFill>
            <a:srgbClr val="FFFF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accent2"/>
              </a:buClr>
              <a:buSzPct val="85000"/>
              <a:buFont typeface="ZapfDingbats" pitchFamily="82" charset="2"/>
              <a:buChar char="r"/>
              <a:defRPr sz="2800">
                <a:solidFill>
                  <a:schemeClr val="tx1"/>
                </a:solidFill>
                <a:latin typeface="Times New Roman" panose="02020503050405090304" pitchFamily="18" charset="0"/>
                <a:ea typeface="宋体" charset="-122"/>
              </a:defRPr>
            </a:lvl1pPr>
            <a:lvl2pPr marL="742950" indent="-285750">
              <a:spcBef>
                <a:spcPct val="20000"/>
              </a:spcBef>
              <a:buClr>
                <a:schemeClr val="accent2"/>
              </a:buClr>
              <a:buSzPct val="75000"/>
              <a:buFont typeface="ZapfDingbats" pitchFamily="82" charset="2"/>
              <a:buChar char="m"/>
              <a:defRPr sz="2400">
                <a:solidFill>
                  <a:schemeClr val="tx1"/>
                </a:solidFill>
                <a:latin typeface="Times New Roman" panose="02020503050405090304" pitchFamily="18" charset="0"/>
                <a:ea typeface="宋体" charset="-122"/>
              </a:defRPr>
            </a:lvl2pPr>
            <a:lvl3pPr marL="1143000" indent="-228600">
              <a:spcBef>
                <a:spcPct val="20000"/>
              </a:spcBef>
              <a:buChar char="•"/>
              <a:defRPr sz="2000">
                <a:solidFill>
                  <a:schemeClr val="tx1"/>
                </a:solidFill>
                <a:latin typeface="Times New Roman" panose="02020503050405090304" pitchFamily="18" charset="0"/>
                <a:ea typeface="宋体" charset="-122"/>
              </a:defRPr>
            </a:lvl3pPr>
            <a:lvl4pPr marL="1600200" indent="-228600">
              <a:spcBef>
                <a:spcPct val="20000"/>
              </a:spcBef>
              <a:buChar char="–"/>
              <a:defRPr sz="2000">
                <a:solidFill>
                  <a:schemeClr val="tx1"/>
                </a:solidFill>
                <a:latin typeface="Times New Roman" panose="02020503050405090304" pitchFamily="18" charset="0"/>
                <a:ea typeface="宋体" charset="-122"/>
              </a:defRPr>
            </a:lvl4pPr>
            <a:lvl5pPr marL="2057400" indent="-228600">
              <a:spcBef>
                <a:spcPct val="20000"/>
              </a:spcBef>
              <a:buChar char="»"/>
              <a:defRPr sz="2000">
                <a:solidFill>
                  <a:schemeClr val="tx1"/>
                </a:solidFill>
                <a:latin typeface="Times New Roman" panose="02020503050405090304" pitchFamily="18" charset="0"/>
                <a:ea typeface="宋体" charset="-122"/>
              </a:defRPr>
            </a:lvl5pPr>
            <a:lvl6pPr marL="25146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6pPr>
            <a:lvl7pPr marL="29718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7pPr>
            <a:lvl8pPr marL="34290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8pPr>
            <a:lvl9pPr marL="3886200" indent="-228600" eaLnBrk="0" fontAlgn="base" hangingPunct="0">
              <a:spcBef>
                <a:spcPct val="20000"/>
              </a:spcBef>
              <a:spcAft>
                <a:spcPct val="0"/>
              </a:spcAft>
              <a:buChar char="»"/>
              <a:defRPr sz="2000">
                <a:solidFill>
                  <a:schemeClr val="tx1"/>
                </a:solidFill>
                <a:latin typeface="Times New Roman" panose="02020503050405090304" pitchFamily="18" charset="0"/>
                <a:ea typeface="宋体" charset="-122"/>
              </a:defRPr>
            </a:lvl9pPr>
          </a:lstStyle>
          <a:p>
            <a:pPr algn="just">
              <a:spcBef>
                <a:spcPct val="0"/>
              </a:spcBef>
              <a:buClrTx/>
              <a:buSzTx/>
              <a:buFontTx/>
              <a:buNone/>
            </a:pPr>
            <a:r>
              <a:rPr lang="zh-CN" altLang="en-US" sz="2000" b="1" dirty="0">
                <a:solidFill>
                  <a:prstClr val="black"/>
                </a:solidFill>
              </a:rPr>
              <a:t>厂家自行分配</a:t>
            </a:r>
            <a:endParaRPr lang="zh-CN" altLang="en-US" sz="3200" dirty="0">
              <a:solidFill>
                <a:prstClr val="black"/>
              </a:solidFill>
              <a:latin typeface="Comic Sans MS" panose="030F0902030302020204" pitchFamily="66" charset="0"/>
            </a:endParaRPr>
          </a:p>
        </p:txBody>
      </p:sp>
      <p:graphicFrame>
        <p:nvGraphicFramePr>
          <p:cNvPr id="11" name="Group 72"/>
          <p:cNvGraphicFramePr/>
          <p:nvPr/>
        </p:nvGraphicFramePr>
        <p:xfrm>
          <a:off x="7788760" y="4312586"/>
          <a:ext cx="4254500" cy="457200"/>
        </p:xfrm>
        <a:graphic>
          <a:graphicData uri="http://schemas.openxmlformats.org/drawingml/2006/table">
            <a:tbl>
              <a:tblPr/>
              <a:tblGrid>
                <a:gridCol w="709613"/>
                <a:gridCol w="708025"/>
                <a:gridCol w="709612"/>
                <a:gridCol w="709613"/>
                <a:gridCol w="708025"/>
                <a:gridCol w="709612"/>
              </a:tblGrid>
              <a:tr h="419100">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rPr>
                        <a:t>1</a:t>
                      </a:r>
                      <a:endPar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endParaRPr>
                    </a:p>
                  </a:txBody>
                  <a:tcPr horzOverflow="overflow">
                    <a:lnL w="28575"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rPr>
                        <a:t>2</a:t>
                      </a:r>
                      <a:endPar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rPr>
                        <a:t>3</a:t>
                      </a:r>
                      <a:endParaRPr kumimoji="0" lang="en-US" altLang="zh-CN" sz="2400" b="1" i="0" u="none" strike="noStrike" cap="none" normalizeH="0" baseline="0">
                        <a:ln>
                          <a:noFill/>
                        </a:ln>
                        <a:solidFill>
                          <a:srgbClr val="FF0000"/>
                        </a:solidFill>
                        <a:effectLst/>
                        <a:latin typeface="Times New Roman" panose="02020503050405090304"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solidFill>
                      <a:srgbClr val="FFFF00"/>
                    </a:solid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0" i="0" u="none" strike="noStrike" cap="none" normalizeH="0" baseline="0">
                          <a:ln>
                            <a:noFill/>
                          </a:ln>
                          <a:solidFill>
                            <a:schemeClr val="tx1"/>
                          </a:solidFill>
                          <a:effectLst/>
                          <a:latin typeface="Times New Roman" panose="02020503050405090304" pitchFamily="18" charset="0"/>
                          <a:ea typeface="宋体" charset="-122"/>
                        </a:rPr>
                        <a:t>4</a:t>
                      </a:r>
                      <a:endParaRPr kumimoji="0" lang="en-US" altLang="zh-CN" sz="2400" b="0" i="0" u="none" strike="noStrike" cap="none" normalizeH="0" baseline="0">
                        <a:ln>
                          <a:noFill/>
                        </a:ln>
                        <a:solidFill>
                          <a:schemeClr val="tx1"/>
                        </a:solidFill>
                        <a:effectLst/>
                        <a:latin typeface="Times New Roman" panose="02020503050405090304"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0" i="0" u="none" strike="noStrike" cap="none" normalizeH="0" baseline="0">
                          <a:ln>
                            <a:noFill/>
                          </a:ln>
                          <a:solidFill>
                            <a:schemeClr val="tx1"/>
                          </a:solidFill>
                          <a:effectLst/>
                          <a:latin typeface="Times New Roman" panose="02020503050405090304" pitchFamily="18" charset="0"/>
                          <a:ea typeface="宋体" charset="-122"/>
                        </a:rPr>
                        <a:t>5</a:t>
                      </a:r>
                      <a:endParaRPr kumimoji="0" lang="en-US" altLang="zh-CN" sz="2400" b="0" i="0" u="none" strike="noStrike" cap="none" normalizeH="0" baseline="0">
                        <a:ln>
                          <a:noFill/>
                        </a:ln>
                        <a:solidFill>
                          <a:schemeClr val="tx1"/>
                        </a:solidFill>
                        <a:effectLst/>
                        <a:latin typeface="Times New Roman" panose="02020503050405090304" pitchFamily="18" charset="0"/>
                        <a:ea typeface="宋体" charset="-122"/>
                      </a:endParaRPr>
                    </a:p>
                  </a:txBody>
                  <a:tcPr horzOverflow="overflow">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c>
                  <a:txBody>
                    <a:bodyPr/>
                    <a:lstStyle>
                      <a:lvl1pPr>
                        <a:spcBef>
                          <a:spcPct val="20000"/>
                        </a:spcBef>
                        <a:buClr>
                          <a:schemeClr val="accent2"/>
                        </a:buClr>
                        <a:buSzPct val="85000"/>
                        <a:buFont typeface="ZapfDingbats" pitchFamily="82" charset="2"/>
                        <a:defRPr sz="2400">
                          <a:solidFill>
                            <a:schemeClr val="tx1"/>
                          </a:solidFill>
                          <a:latin typeface="Times New Roman" panose="02020503050405090304" pitchFamily="18" charset="0"/>
                          <a:ea typeface="宋体" charset="-122"/>
                        </a:defRPr>
                      </a:lvl1pPr>
                      <a:lvl2pPr>
                        <a:spcBef>
                          <a:spcPct val="20000"/>
                        </a:spcBef>
                        <a:buClr>
                          <a:schemeClr val="accent2"/>
                        </a:buClr>
                        <a:buSzPct val="75000"/>
                        <a:buFont typeface="ZapfDingbats" pitchFamily="82" charset="2"/>
                        <a:defRPr sz="2000">
                          <a:solidFill>
                            <a:schemeClr val="tx1"/>
                          </a:solidFill>
                          <a:latin typeface="Times New Roman" panose="02020503050405090304" pitchFamily="18" charset="0"/>
                          <a:ea typeface="宋体" charset="-122"/>
                        </a:defRPr>
                      </a:lvl2pPr>
                      <a:lvl3pPr>
                        <a:spcBef>
                          <a:spcPct val="20000"/>
                        </a:spcBef>
                        <a:defRPr>
                          <a:solidFill>
                            <a:schemeClr val="tx1"/>
                          </a:solidFill>
                          <a:latin typeface="Times New Roman" panose="02020503050405090304" pitchFamily="18" charset="0"/>
                          <a:ea typeface="宋体" charset="-122"/>
                        </a:defRPr>
                      </a:lvl3pPr>
                      <a:lvl4pPr>
                        <a:spcBef>
                          <a:spcPct val="20000"/>
                        </a:spcBef>
                        <a:defRPr>
                          <a:solidFill>
                            <a:schemeClr val="tx1"/>
                          </a:solidFill>
                          <a:latin typeface="Times New Roman" panose="02020503050405090304" pitchFamily="18" charset="0"/>
                          <a:ea typeface="宋体" charset="-122"/>
                        </a:defRPr>
                      </a:lvl4pPr>
                      <a:lvl5pPr>
                        <a:spcBef>
                          <a:spcPct val="20000"/>
                        </a:spcBef>
                        <a:defRPr>
                          <a:solidFill>
                            <a:schemeClr val="tx1"/>
                          </a:solidFill>
                          <a:latin typeface="Times New Roman" panose="02020503050405090304" pitchFamily="18" charset="0"/>
                          <a:ea typeface="宋体" charset="-122"/>
                        </a:defRPr>
                      </a:lvl5pPr>
                      <a:lvl6pPr fontAlgn="base" hangingPunct="0">
                        <a:spcBef>
                          <a:spcPct val="20000"/>
                        </a:spcBef>
                        <a:spcAft>
                          <a:spcPct val="0"/>
                        </a:spcAft>
                        <a:defRPr>
                          <a:solidFill>
                            <a:schemeClr val="tx1"/>
                          </a:solidFill>
                          <a:latin typeface="Times New Roman" panose="02020503050405090304" pitchFamily="18" charset="0"/>
                          <a:ea typeface="宋体" charset="-122"/>
                        </a:defRPr>
                      </a:lvl6pPr>
                      <a:lvl7pPr fontAlgn="base" hangingPunct="0">
                        <a:spcBef>
                          <a:spcPct val="20000"/>
                        </a:spcBef>
                        <a:spcAft>
                          <a:spcPct val="0"/>
                        </a:spcAft>
                        <a:defRPr>
                          <a:solidFill>
                            <a:schemeClr val="tx1"/>
                          </a:solidFill>
                          <a:latin typeface="Times New Roman" panose="02020503050405090304" pitchFamily="18" charset="0"/>
                          <a:ea typeface="宋体" charset="-122"/>
                        </a:defRPr>
                      </a:lvl7pPr>
                      <a:lvl8pPr fontAlgn="base" hangingPunct="0">
                        <a:spcBef>
                          <a:spcPct val="20000"/>
                        </a:spcBef>
                        <a:spcAft>
                          <a:spcPct val="0"/>
                        </a:spcAft>
                        <a:defRPr>
                          <a:solidFill>
                            <a:schemeClr val="tx1"/>
                          </a:solidFill>
                          <a:latin typeface="Times New Roman" panose="02020503050405090304" pitchFamily="18" charset="0"/>
                          <a:ea typeface="宋体" charset="-122"/>
                        </a:defRPr>
                      </a:lvl8pPr>
                      <a:lvl9pPr fontAlgn="base" hangingPunct="0">
                        <a:spcBef>
                          <a:spcPct val="20000"/>
                        </a:spcBef>
                        <a:spcAft>
                          <a:spcPct val="0"/>
                        </a:spcAft>
                        <a:defRPr>
                          <a:solidFill>
                            <a:schemeClr val="tx1"/>
                          </a:solidFill>
                          <a:latin typeface="Times New Roman" panose="02020503050405090304" pitchFamily="18" charset="0"/>
                          <a:ea typeface="宋体" charset="-122"/>
                        </a:defRPr>
                      </a:lvl9pPr>
                    </a:lstStyle>
                    <a:p>
                      <a:pPr marL="0" marR="0" lvl="0" indent="0" algn="ctr" defTabSz="914400" rtl="0" eaLnBrk="1" fontAlgn="base" latinLnBrk="0" hangingPunct="0">
                        <a:lnSpc>
                          <a:spcPct val="100000"/>
                        </a:lnSpc>
                        <a:spcBef>
                          <a:spcPct val="20000"/>
                        </a:spcBef>
                        <a:spcAft>
                          <a:spcPct val="0"/>
                        </a:spcAft>
                        <a:buClr>
                          <a:schemeClr val="accent2"/>
                        </a:buClr>
                        <a:buSzPct val="85000"/>
                        <a:buFont typeface="ZapfDingbats" pitchFamily="82" charset="2"/>
                        <a:buNone/>
                      </a:pPr>
                      <a:r>
                        <a:rPr kumimoji="0" lang="en-US" altLang="zh-CN" sz="2400" b="0" i="0" u="none" strike="noStrike" cap="none" normalizeH="0" baseline="0">
                          <a:ln>
                            <a:noFill/>
                          </a:ln>
                          <a:solidFill>
                            <a:schemeClr val="tx1"/>
                          </a:solidFill>
                          <a:effectLst/>
                          <a:latin typeface="Times New Roman" panose="02020503050405090304" pitchFamily="18" charset="0"/>
                          <a:ea typeface="宋体" charset="-122"/>
                        </a:rPr>
                        <a:t>6</a:t>
                      </a:r>
                      <a:endParaRPr kumimoji="0" lang="en-US" altLang="zh-CN" sz="2400" b="0" i="0" u="none" strike="noStrike" cap="none" normalizeH="0" baseline="0">
                        <a:ln>
                          <a:noFill/>
                        </a:ln>
                        <a:solidFill>
                          <a:schemeClr val="tx1"/>
                        </a:solidFill>
                        <a:effectLst/>
                        <a:latin typeface="Times New Roman" panose="02020503050405090304" pitchFamily="18" charset="0"/>
                        <a:ea typeface="宋体" charset="-122"/>
                      </a:endParaRPr>
                    </a:p>
                  </a:txBody>
                  <a:tcPr horzOverflow="overflow">
                    <a:lnL w="12700"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tr>
            </a:tbl>
          </a:graphicData>
        </a:graphic>
      </p:graphicFrame>
      <p:sp>
        <p:nvSpPr>
          <p:cNvPr id="5" name="矩形 4"/>
          <p:cNvSpPr/>
          <p:nvPr/>
        </p:nvSpPr>
        <p:spPr>
          <a:xfrm>
            <a:off x="612913" y="4423104"/>
            <a:ext cx="10966174" cy="1735860"/>
          </a:xfrm>
          <a:prstGeom prst="rect">
            <a:avLst/>
          </a:prstGeom>
        </p:spPr>
        <p:txBody>
          <a:bodyPr wrap="square">
            <a:spAutoFit/>
          </a:bodyPr>
          <a:lstStyle/>
          <a:p>
            <a:pPr>
              <a:lnSpc>
                <a:spcPct val="120000"/>
              </a:lnSpc>
              <a:spcBef>
                <a:spcPct val="10000"/>
              </a:spcBef>
            </a:pPr>
            <a:r>
              <a:rPr lang="zh-CN" altLang="en-US" sz="2400" dirty="0">
                <a:latin typeface="+mn-ea"/>
              </a:rPr>
              <a:t>由专门机构</a:t>
            </a:r>
            <a:r>
              <a:rPr lang="en-US" altLang="zh-CN" sz="2400" dirty="0">
                <a:latin typeface="+mn-ea"/>
              </a:rPr>
              <a:t>IEEE</a:t>
            </a:r>
            <a:r>
              <a:rPr lang="zh-CN" altLang="en-US" sz="2400" dirty="0">
                <a:latin typeface="+mn-ea"/>
              </a:rPr>
              <a:t>管理物理地址空间</a:t>
            </a:r>
            <a:endParaRPr lang="en-US" altLang="zh-CN" sz="2400" dirty="0">
              <a:latin typeface="+mn-ea"/>
            </a:endParaRPr>
          </a:p>
          <a:p>
            <a:pPr lvl="1">
              <a:lnSpc>
                <a:spcPct val="120000"/>
              </a:lnSpc>
              <a:spcBef>
                <a:spcPct val="10000"/>
              </a:spcBef>
            </a:pPr>
            <a:r>
              <a:rPr lang="zh-CN" altLang="en-US" dirty="0">
                <a:latin typeface="+mn-ea"/>
              </a:rPr>
              <a:t>负责分配六个字节中的</a:t>
            </a:r>
            <a:r>
              <a:rPr lang="zh-CN" altLang="en-US" dirty="0">
                <a:solidFill>
                  <a:srgbClr val="FF0000"/>
                </a:solidFill>
                <a:latin typeface="+mn-ea"/>
              </a:rPr>
              <a:t>前三个字节</a:t>
            </a:r>
            <a:r>
              <a:rPr lang="zh-CN" altLang="en-US" dirty="0">
                <a:latin typeface="+mn-ea"/>
              </a:rPr>
              <a:t>（高</a:t>
            </a:r>
            <a:r>
              <a:rPr lang="en-US" altLang="zh-CN" dirty="0">
                <a:latin typeface="+mn-ea"/>
              </a:rPr>
              <a:t>24</a:t>
            </a:r>
            <a:r>
              <a:rPr lang="zh-CN" altLang="en-US" dirty="0">
                <a:latin typeface="+mn-ea"/>
              </a:rPr>
              <a:t>位，</a:t>
            </a:r>
            <a:r>
              <a:rPr lang="zh-CN" altLang="en-US" dirty="0">
                <a:solidFill>
                  <a:srgbClr val="FF0000"/>
                </a:solidFill>
                <a:latin typeface="+mn-ea"/>
              </a:rPr>
              <a:t>地址块</a:t>
            </a:r>
            <a:r>
              <a:rPr lang="zh-CN" altLang="en-US" dirty="0">
                <a:latin typeface="+mn-ea"/>
              </a:rPr>
              <a:t>）</a:t>
            </a:r>
            <a:endParaRPr lang="zh-CN" altLang="en-US" sz="2400" dirty="0">
              <a:latin typeface="+mn-ea"/>
            </a:endParaRPr>
          </a:p>
          <a:p>
            <a:pPr>
              <a:lnSpc>
                <a:spcPct val="120000"/>
              </a:lnSpc>
              <a:spcBef>
                <a:spcPct val="10000"/>
              </a:spcBef>
            </a:pPr>
            <a:r>
              <a:rPr lang="en-US" altLang="zh-CN" sz="2400" dirty="0">
                <a:solidFill>
                  <a:schemeClr val="hlink"/>
                </a:solidFill>
                <a:latin typeface="+mn-ea"/>
              </a:rPr>
              <a:t>MAC </a:t>
            </a:r>
            <a:r>
              <a:rPr lang="zh-CN" altLang="en-US" sz="2400" dirty="0">
                <a:solidFill>
                  <a:schemeClr val="hlink"/>
                </a:solidFill>
                <a:latin typeface="+mn-ea"/>
              </a:rPr>
              <a:t>地址是平面结构</a:t>
            </a:r>
            <a:endParaRPr lang="en-US" altLang="zh-CN" sz="2400" dirty="0">
              <a:solidFill>
                <a:schemeClr val="hlink"/>
              </a:solidFill>
              <a:latin typeface="+mn-ea"/>
            </a:endParaRPr>
          </a:p>
          <a:p>
            <a:pPr lvl="1">
              <a:lnSpc>
                <a:spcPct val="120000"/>
              </a:lnSpc>
              <a:spcBef>
                <a:spcPct val="10000"/>
              </a:spcBef>
            </a:pPr>
            <a:r>
              <a:rPr lang="zh-CN" altLang="en-US" dirty="0">
                <a:latin typeface="+mn-ea"/>
              </a:rPr>
              <a:t>带有同一网卡的节点，在任何网络中都有同样的</a:t>
            </a:r>
            <a:r>
              <a:rPr lang="en-US" altLang="zh-CN" dirty="0">
                <a:latin typeface="+mn-ea"/>
              </a:rPr>
              <a:t>MAC</a:t>
            </a:r>
            <a:r>
              <a:rPr lang="zh-CN" altLang="en-US" dirty="0">
                <a:latin typeface="+mn-ea"/>
              </a:rPr>
              <a:t>地址。</a:t>
            </a:r>
            <a:endParaRPr lang="zh-CN" altLang="en-US" dirty="0">
              <a:latin typeface="+mn-ea"/>
            </a:endParaRPr>
          </a:p>
        </p:txBody>
      </p:sp>
      <p:sp>
        <p:nvSpPr>
          <p:cNvPr id="12" name="矩形 11"/>
          <p:cNvSpPr/>
          <p:nvPr/>
        </p:nvSpPr>
        <p:spPr>
          <a:xfrm>
            <a:off x="612913" y="4078405"/>
            <a:ext cx="1795684" cy="400110"/>
          </a:xfrm>
          <a:prstGeom prst="rect">
            <a:avLst/>
          </a:prstGeom>
        </p:spPr>
        <p:txBody>
          <a:bodyPr wrap="none">
            <a:spAutoFit/>
          </a:bodyPr>
          <a:lstStyle/>
          <a:p>
            <a:r>
              <a:rPr lang="en-US" altLang="zh-CN" sz="2000" b="1" dirty="0">
                <a:solidFill>
                  <a:srgbClr val="FF0000"/>
                </a:solidFill>
              </a:rPr>
              <a:t>MAC</a:t>
            </a:r>
            <a:r>
              <a:rPr lang="zh-CN" altLang="en-US" sz="2000" b="1" dirty="0">
                <a:solidFill>
                  <a:srgbClr val="FF0000"/>
                </a:solidFill>
              </a:rPr>
              <a:t>地址分配</a:t>
            </a:r>
            <a:endParaRPr lang="zh-CN" altLang="en-US" sz="2000" b="1" dirty="0">
              <a:solidFill>
                <a:srgbClr val="FF0000"/>
              </a:solidFill>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 presetClass="entr" presetSubtype="10" fill="hold" nodeType="with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
                                            <p:txEl>
                                              <p:pRg st="1" end="1"/>
                                            </p:txEl>
                                          </p:spTgt>
                                        </p:tgtEl>
                                        <p:attrNameLst>
                                          <p:attrName>style.visibility</p:attrName>
                                        </p:attrNameLst>
                                      </p:cBhvr>
                                      <p:to>
                                        <p:strVal val="visible"/>
                                      </p:to>
                                    </p:set>
                                    <p:animEffect transition="in" filter="blinds(horizontal)">
                                      <p:cBhvr>
                                        <p:cTn id="10" dur="500"/>
                                        <p:tgtEl>
                                          <p:spTgt spid="4">
                                            <p:txEl>
                                              <p:pRg st="1" end="1"/>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animEffect transition="in" filter="blinds(horizontal)">
                                      <p:cBhvr>
                                        <p:cTn id="13" dur="500"/>
                                        <p:tgtEl>
                                          <p:spTgt spid="4">
                                            <p:txEl>
                                              <p:pRg st="2" end="2"/>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
                                            <p:txEl>
                                              <p:pRg st="3" end="3"/>
                                            </p:txEl>
                                          </p:spTgt>
                                        </p:tgtEl>
                                        <p:attrNameLst>
                                          <p:attrName>style.visibility</p:attrName>
                                        </p:attrNameLst>
                                      </p:cBhvr>
                                      <p:to>
                                        <p:strVal val="visible"/>
                                      </p:to>
                                    </p:set>
                                    <p:animEffect transition="in" filter="blinds(horizontal)">
                                      <p:cBhvr>
                                        <p:cTn id="16" dur="500"/>
                                        <p:tgtEl>
                                          <p:spTgt spid="4">
                                            <p:txEl>
                                              <p:pRg st="3" end="3"/>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4">
                                            <p:txEl>
                                              <p:pRg st="4" end="4"/>
                                            </p:txEl>
                                          </p:spTgt>
                                        </p:tgtEl>
                                        <p:attrNameLst>
                                          <p:attrName>style.visibility</p:attrName>
                                        </p:attrNameLst>
                                      </p:cBhvr>
                                      <p:to>
                                        <p:strVal val="visible"/>
                                      </p:to>
                                    </p:set>
                                    <p:animEffect transition="in" filter="blinds(horizontal)">
                                      <p:cBhvr>
                                        <p:cTn id="19" dur="500"/>
                                        <p:tgtEl>
                                          <p:spTgt spid="4">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jdhweqv0">
      <a:majorFont>
        <a:latin typeface="Arial"/>
        <a:ea typeface="Microsoft YaHei"/>
        <a:cs typeface=""/>
      </a:majorFont>
      <a:minorFont>
        <a:latin typeface="Arial"/>
        <a:ea typeface="Microsoft YaHei"/>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我的模板制作</Template>
  <TotalTime>0</TotalTime>
  <Words>30967</Words>
  <Application>WPS 文字</Application>
  <PresentationFormat>宽屏</PresentationFormat>
  <Paragraphs>3563</Paragraphs>
  <Slides>128</Slides>
  <Notes>106</Notes>
  <HiddenSlides>0</HiddenSlides>
  <MMClips>0</MMClips>
  <ScaleCrop>false</ScaleCrop>
  <HeadingPairs>
    <vt:vector size="8" baseType="variant">
      <vt:variant>
        <vt:lpstr>已用的字体</vt:lpstr>
      </vt:variant>
      <vt:variant>
        <vt:i4>48</vt:i4>
      </vt:variant>
      <vt:variant>
        <vt:lpstr>主题</vt:lpstr>
      </vt:variant>
      <vt:variant>
        <vt:i4>1</vt:i4>
      </vt:variant>
      <vt:variant>
        <vt:lpstr>嵌入 OLE 服务器</vt:lpstr>
      </vt:variant>
      <vt:variant>
        <vt:i4>39</vt:i4>
      </vt:variant>
      <vt:variant>
        <vt:lpstr>幻灯片标题</vt:lpstr>
      </vt:variant>
      <vt:variant>
        <vt:i4>128</vt:i4>
      </vt:variant>
    </vt:vector>
  </HeadingPairs>
  <TitlesOfParts>
    <vt:vector size="216" baseType="lpstr">
      <vt:lpstr>Arial</vt:lpstr>
      <vt:lpstr>方正书宋_GBK</vt:lpstr>
      <vt:lpstr>Wingdings</vt:lpstr>
      <vt:lpstr>宋体</vt:lpstr>
      <vt:lpstr>汉仪书宋二KW</vt:lpstr>
      <vt:lpstr>Times New Roman</vt:lpstr>
      <vt:lpstr>楷体_GB2312</vt:lpstr>
      <vt:lpstr>汉仪楷体简</vt:lpstr>
      <vt:lpstr>Comic Sans MS</vt:lpstr>
      <vt:lpstr>ZapfDingbats</vt:lpstr>
      <vt:lpstr>Thonburi</vt:lpstr>
      <vt:lpstr>微软雅黑</vt:lpstr>
      <vt:lpstr>汉仪旗黑</vt:lpstr>
      <vt:lpstr>U.S. 101</vt:lpstr>
      <vt:lpstr>苹方-简</vt:lpstr>
      <vt:lpstr>Roboto</vt:lpstr>
      <vt:lpstr>Open Sans Light</vt:lpstr>
      <vt:lpstr>Microsoft YaHei</vt:lpstr>
      <vt:lpstr>Tahoma</vt:lpstr>
      <vt:lpstr>MS PGothic</vt:lpstr>
      <vt:lpstr>冬青黑体简体中文</vt:lpstr>
      <vt:lpstr>MS PGothic</vt:lpstr>
      <vt:lpstr>Gill Sans MT</vt:lpstr>
      <vt:lpstr>黑体</vt:lpstr>
      <vt:lpstr>汉仪中黑KW</vt:lpstr>
      <vt:lpstr>Courier New</vt:lpstr>
      <vt:lpstr>Symbol</vt:lpstr>
      <vt:lpstr>Kingsoft Sign</vt:lpstr>
      <vt:lpstr>Symbol</vt:lpstr>
      <vt:lpstr>Calibri</vt:lpstr>
      <vt:lpstr>宋体</vt:lpstr>
      <vt:lpstr>Microsoft YaHei</vt:lpstr>
      <vt:lpstr>Wingdings</vt:lpstr>
      <vt:lpstr>Arial</vt:lpstr>
      <vt:lpstr>Times</vt:lpstr>
      <vt:lpstr>华文中宋</vt:lpstr>
      <vt:lpstr>Courier</vt:lpstr>
      <vt:lpstr>Heiti SC Medium</vt:lpstr>
      <vt:lpstr>华文新魏</vt:lpstr>
      <vt:lpstr>宋体-简</vt:lpstr>
      <vt:lpstr>Arial Rounded MT Bold</vt:lpstr>
      <vt:lpstr>Microsoft YaHei UI</vt:lpstr>
      <vt:lpstr>宋体</vt:lpstr>
      <vt:lpstr>Arial Unicode MS</vt:lpstr>
      <vt:lpstr>等线</vt:lpstr>
      <vt:lpstr>汉仪中等线KW</vt:lpstr>
      <vt:lpstr>Helvetica Neue</vt:lpstr>
      <vt:lpstr>Microsoft YaHei</vt:lpstr>
      <vt:lpstr>Office 主题​​</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Visio.Drawing.6</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MS_ClipArt_Gallery.2</vt:lpstr>
      <vt:lpstr>Visio.Drawing.11</vt:lpstr>
      <vt:lpstr>MS_ClipArt_Gallery.2</vt:lpstr>
      <vt:lpstr>MS_ClipArt_Gallery.2</vt:lpstr>
      <vt:lpstr>MS_ClipArt_Gallery.2</vt:lpstr>
      <vt:lpstr>MS_ClipArt_Gallery.2</vt:lpstr>
      <vt:lpstr>MS_ClipArt_Gallery.2</vt:lpstr>
      <vt:lpstr>MS_ClipArt_Gallery.2</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Cookies: 跟踪用户</vt:lpstr>
      <vt:lpstr>PowerPoint 演示文稿</vt:lpstr>
      <vt:lpstr>PowerPoint 演示文稿</vt:lpstr>
      <vt:lpstr>电子邮件</vt:lpstr>
      <vt:lpstr>邮件消息的格式</vt:lpstr>
      <vt:lpstr>邮件消息的格式: 多媒体扩展</vt:lpstr>
      <vt:lpstr>DNS: 域名系统Domain Name System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主要的网络层功能</vt:lpstr>
      <vt:lpstr>网络层的服务模型</vt:lpstr>
      <vt:lpstr>数据报网络的特点</vt:lpstr>
      <vt:lpstr>路由器的整体结构</vt:lpstr>
      <vt:lpstr>输入端口功能</vt:lpstr>
      <vt:lpstr>交换结构</vt:lpstr>
      <vt:lpstr>输出端口</vt:lpstr>
      <vt:lpstr>输出/输出端口排队</vt:lpstr>
      <vt:lpstr>IP 数据报格式（IPv4）</vt:lpstr>
      <vt:lpstr>IP数据报分片和重组</vt:lpstr>
      <vt:lpstr>分片的例子</vt:lpstr>
      <vt:lpstr>IP地址</vt:lpstr>
      <vt:lpstr>PowerPoint 演示文稿</vt:lpstr>
      <vt:lpstr>PowerPoint 演示文稿</vt:lpstr>
      <vt:lpstr>PowerPoint 演示文稿</vt:lpstr>
      <vt:lpstr>无分类域间路由 (Classless Inter-Domain Routing，CIDR)</vt:lpstr>
      <vt:lpstr>DHCP 客户端-服务器场景</vt:lpstr>
      <vt:lpstr>DHCP:  不仅获得IP地址</vt:lpstr>
      <vt:lpstr>NAT: 网络地址转换</vt:lpstr>
      <vt:lpstr>NAT: 网络地址转换的一些限制</vt:lpstr>
      <vt:lpstr>ICMP: (Internet Control Message Protocol， 因特网控制报文协议）</vt:lpstr>
      <vt:lpstr>ICMP 报文类型及对应常见代码*</vt:lpstr>
      <vt:lpstr>IPv6</vt:lpstr>
      <vt:lpstr>链路状态选路算法</vt:lpstr>
      <vt:lpstr>Dijkstra算法</vt:lpstr>
      <vt:lpstr>例子</vt:lpstr>
      <vt:lpstr>构建最低费用路径树</vt:lpstr>
      <vt:lpstr>距离向量路由算法DV</vt:lpstr>
      <vt:lpstr>节点的距离向量表</vt:lpstr>
      <vt:lpstr>PowerPoint 演示文稿</vt:lpstr>
      <vt:lpstr>层次选路</vt:lpstr>
      <vt:lpstr>域（自治系统）内路由选择</vt:lpstr>
      <vt:lpstr>OSPF (Open Shortest Path First)</vt:lpstr>
      <vt:lpstr>OSPF (Open Shortest Path First)</vt:lpstr>
      <vt:lpstr>Internet 域间选路: BGP</vt:lpstr>
      <vt:lpstr>Internet 域间选路: BGP</vt:lpstr>
      <vt:lpstr>Internet 域间选路: BGP</vt:lpstr>
      <vt:lpstr>Internet 域间选路: BGP</vt:lpstr>
      <vt:lpstr>SDN：通用转发</vt:lpstr>
      <vt:lpstr>PowerPoint 演示文稿</vt:lpstr>
      <vt:lpstr>链路层提供的服务</vt:lpstr>
      <vt:lpstr>5.1.1 链路层提供的服务</vt:lpstr>
      <vt:lpstr>PowerPoint 演示文稿</vt:lpstr>
      <vt:lpstr>链路层寻址和ARP</vt:lpstr>
      <vt:lpstr>MAC地址识别</vt:lpstr>
      <vt:lpstr>ARP: 地址解析协议</vt:lpstr>
      <vt:lpstr>ARP: 两个主机位于同一个局域网</vt:lpstr>
      <vt:lpstr>发送数据报到子网以外</vt:lpstr>
      <vt:lpstr>发送数据报到子网以外</vt:lpstr>
      <vt:lpstr>以太网的物理拓扑结构</vt:lpstr>
      <vt:lpstr>以太网的帧结构</vt:lpstr>
      <vt:lpstr>PowerPoint 演示文稿</vt:lpstr>
      <vt:lpstr>以太网: 不可靠的无连接服务</vt:lpstr>
      <vt:lpstr>以太网CSMA/CD的运行机制</vt:lpstr>
      <vt:lpstr>链路层交换机</vt:lpstr>
      <vt:lpstr>交换机：支持多节点同时传输</vt:lpstr>
      <vt:lpstr>交互机：自学习</vt:lpstr>
      <vt:lpstr>三层交换机的交换机制</vt:lpstr>
      <vt:lpstr>PowerPoint 演示文稿</vt:lpstr>
      <vt:lpstr>PowerPoint 演示文稿</vt:lpstr>
      <vt:lpstr>字节序</vt:lpstr>
      <vt:lpstr>字节序</vt:lpstr>
      <vt:lpstr>字节序</vt:lpstr>
      <vt:lpstr>字节序</vt:lpstr>
      <vt:lpstr>数据结构对齐</vt:lpstr>
      <vt:lpstr>数据结构对齐</vt:lpstr>
      <vt:lpstr>主动套接字和被动套接字</vt:lpstr>
      <vt:lpstr>套接字类型</vt:lpstr>
      <vt:lpstr>地址转换函数小结</vt:lpstr>
      <vt:lpstr>简单TCP循环服务器Socket编程基本步骤</vt:lpstr>
      <vt:lpstr>简单TCP循环服务器Socket编程基本步骤</vt:lpstr>
      <vt:lpstr>简单UDP循环服务器Socket编程基本步骤</vt:lpstr>
      <vt:lpstr>简单UDP循环服务器Socket编程基本步骤</vt:lpstr>
    </vt:vector>
  </TitlesOfParts>
  <Company>China</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形状加图片封面</dc:title>
  <dc:creator>舒锐</dc:creator>
  <cp:keywords>舒锐的PPT模板制作</cp:keywords>
  <cp:lastModifiedBy>rrriny_</cp:lastModifiedBy>
  <cp:revision>505</cp:revision>
  <dcterms:created xsi:type="dcterms:W3CDTF">2021-06-24T10:30:02Z</dcterms:created>
  <dcterms:modified xsi:type="dcterms:W3CDTF">2021-06-24T10:30:02Z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2052-2.5.0.4070</vt:lpwstr>
  </property>
</Properties>
</file>