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57" r:id="rId5"/>
    <p:sldId id="258" r:id="rId6"/>
    <p:sldId id="260" r:id="rId7"/>
    <p:sldId id="261" r:id="rId8"/>
    <p:sldId id="285" r:id="rId9"/>
    <p:sldId id="282" r:id="rId10"/>
    <p:sldId id="278" r:id="rId11"/>
    <p:sldId id="279" r:id="rId12"/>
    <p:sldId id="259" r:id="rId13"/>
    <p:sldId id="262" r:id="rId14"/>
    <p:sldId id="263" r:id="rId15"/>
    <p:sldId id="284" r:id="rId16"/>
    <p:sldId id="277" r:id="rId17"/>
    <p:sldId id="286" r:id="rId18"/>
    <p:sldId id="283" r:id="rId19"/>
    <p:sldId id="264" r:id="rId20"/>
    <p:sldId id="265" r:id="rId21"/>
    <p:sldId id="266" r:id="rId22"/>
    <p:sldId id="287" r:id="rId23"/>
    <p:sldId id="288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1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673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30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3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8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56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84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2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80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3D8DB-5802-42AF-A298-239A036E858F}" type="datetimeFigureOut">
              <a:rPr lang="zh-CN" altLang="en-US" smtClean="0"/>
              <a:t>2024/5/21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3D543-5AA5-4B93-B955-1581A1367F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524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离散数学（复习）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857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2514"/>
            <a:ext cx="12192000" cy="615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02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377" y="0"/>
            <a:ext cx="6627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24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集合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集合与元素、集合与集合的关系</a:t>
            </a:r>
            <a:endParaRPr lang="en-US" altLang="zh-CN" dirty="0"/>
          </a:p>
          <a:p>
            <a:r>
              <a:rPr lang="zh-CN" altLang="en-US" dirty="0"/>
              <a:t>集合等值式的证明（按定义证明）</a:t>
            </a:r>
            <a:endParaRPr lang="en-US" altLang="zh-CN" dirty="0"/>
          </a:p>
          <a:p>
            <a:r>
              <a:rPr lang="zh-CN" altLang="en-US" dirty="0"/>
              <a:t>集合的</a:t>
            </a:r>
            <a:r>
              <a:rPr lang="zh-CN" altLang="en-US" b="1" dirty="0">
                <a:solidFill>
                  <a:srgbClr val="FF0000"/>
                </a:solidFill>
              </a:rPr>
              <a:t>计数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幂集</a:t>
            </a:r>
          </a:p>
        </p:txBody>
      </p:sp>
    </p:spTree>
    <p:extLst>
      <p:ext uri="{BB962C8B-B14F-4D97-AF65-F5344CB8AC3E}">
        <p14:creationId xmlns:p14="http://schemas.microsoft.com/office/powerpoint/2010/main" val="228302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二元关系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笛卡尔积、关系的定义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关系矩阵</a:t>
            </a:r>
            <a:r>
              <a:rPr lang="zh-CN" altLang="en-US" dirty="0"/>
              <a:t>、关系图（利用关系矩阵、关系图计算关系的复合、幂运算）</a:t>
            </a:r>
            <a:endParaRPr lang="en-US" altLang="zh-CN" dirty="0"/>
          </a:p>
          <a:p>
            <a:r>
              <a:rPr lang="zh-CN" altLang="en-US" dirty="0"/>
              <a:t>关系的性质及其图、矩阵的特点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64353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等价关系的定义</a:t>
            </a:r>
            <a:r>
              <a:rPr lang="zh-CN" altLang="en-US" dirty="0"/>
              <a:t>、划分、商集</a:t>
            </a:r>
            <a:endParaRPr lang="en-US" altLang="zh-CN" dirty="0"/>
          </a:p>
          <a:p>
            <a:r>
              <a:rPr lang="zh-CN" altLang="en-US" dirty="0"/>
              <a:t>等价关系的证明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偏序关系定义</a:t>
            </a:r>
            <a:r>
              <a:rPr lang="zh-CN" altLang="en-US" dirty="0"/>
              <a:t>、哈斯图、最大元、最小元、极大元、极小元、上界、下界、上确界、下确界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函数：单射、满射、一一映射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73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A8AD0-748F-4E00-A57A-645A94D1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3EF1530-4FDD-46C5-9F7C-BD5028D6B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230" y="47624"/>
            <a:ext cx="10074806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25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82"/>
            <a:ext cx="12184729" cy="66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088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D77DC81-7CB8-4778-A6A4-2BDBF3462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769" y="59266"/>
            <a:ext cx="11614461" cy="673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8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115E759-977D-4B81-A437-839A36C39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6322" y="29633"/>
            <a:ext cx="8954545" cy="68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449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邻接矩阵</a:t>
            </a:r>
            <a:r>
              <a:rPr lang="zh-CN" altLang="en-US" dirty="0"/>
              <a:t>、平凡图、零图、孤立点</a:t>
            </a:r>
            <a:endParaRPr lang="en-US" altLang="zh-CN" dirty="0"/>
          </a:p>
          <a:p>
            <a:r>
              <a:rPr lang="zh-CN" altLang="en-US" dirty="0"/>
              <a:t>简单图、多重图</a:t>
            </a:r>
            <a:endParaRPr lang="en-US" altLang="zh-CN" dirty="0"/>
          </a:p>
          <a:p>
            <a:r>
              <a:rPr lang="zh-CN" altLang="en-US" dirty="0"/>
              <a:t>生成子图、导出子图</a:t>
            </a:r>
            <a:endParaRPr lang="en-US" altLang="zh-CN" dirty="0"/>
          </a:p>
          <a:p>
            <a:r>
              <a:rPr lang="zh-CN" altLang="en-US" dirty="0"/>
              <a:t>完全图</a:t>
            </a:r>
            <a:endParaRPr lang="en-US" altLang="zh-CN" dirty="0"/>
          </a:p>
          <a:p>
            <a:r>
              <a:rPr lang="zh-CN" altLang="en-US" dirty="0"/>
              <a:t>度数、</a:t>
            </a:r>
            <a:r>
              <a:rPr lang="zh-CN" altLang="en-US" b="1" dirty="0">
                <a:solidFill>
                  <a:srgbClr val="FF0000"/>
                </a:solidFill>
              </a:rPr>
              <a:t>握手定理</a:t>
            </a:r>
            <a:r>
              <a:rPr lang="zh-CN" altLang="en-US" dirty="0"/>
              <a:t>、可图化的判定，结点个数的计算</a:t>
            </a:r>
            <a:endParaRPr lang="en-US" altLang="zh-CN" dirty="0"/>
          </a:p>
          <a:p>
            <a:r>
              <a:rPr lang="zh-CN" altLang="en-US" dirty="0"/>
              <a:t>通路、回路、简单通路（迹）、简单回路（闭迹）、基本通路（初级通路、路径）、基本回路（初级回路、圈）</a:t>
            </a:r>
            <a:endParaRPr lang="en-US" altLang="zh-CN" dirty="0"/>
          </a:p>
          <a:p>
            <a:r>
              <a:rPr lang="zh-CN" altLang="en-US" dirty="0"/>
              <a:t>可达、通路数的计算、短程线、距离、</a:t>
            </a:r>
            <a:r>
              <a:rPr lang="zh-CN" altLang="en-US" b="1" dirty="0">
                <a:solidFill>
                  <a:srgbClr val="FF0000"/>
                </a:solidFill>
              </a:rPr>
              <a:t>可达性矩阵</a:t>
            </a:r>
            <a:r>
              <a:rPr lang="zh-CN" altLang="en-US" dirty="0"/>
              <a:t>、连通分支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强连通、单向连通、弱连通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连通图的判定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998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课程要达到的毕业要求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814388" y="1989138"/>
            <a:ext cx="10753725" cy="2333625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GR1.4 </a:t>
            </a:r>
            <a:r>
              <a:rPr lang="zh-CN" altLang="zh-CN" dirty="0"/>
              <a:t>掌握专业知识，能选择恰当的</a:t>
            </a:r>
            <a:r>
              <a:rPr lang="zh-CN" altLang="zh-CN" dirty="0">
                <a:solidFill>
                  <a:srgbClr val="FF0000"/>
                </a:solidFill>
              </a:rPr>
              <a:t>数学模型</a:t>
            </a:r>
            <a:r>
              <a:rPr lang="zh-CN" altLang="zh-CN" dirty="0"/>
              <a:t>，能用于</a:t>
            </a:r>
            <a:r>
              <a:rPr lang="zh-CN" altLang="zh-CN" dirty="0">
                <a:solidFill>
                  <a:srgbClr val="FF0000"/>
                </a:solidFill>
              </a:rPr>
              <a:t>描述</a:t>
            </a:r>
            <a:r>
              <a:rPr lang="zh-CN" altLang="zh-CN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复杂软件工程</a:t>
            </a:r>
            <a:r>
              <a:rPr lang="zh-CN" altLang="en-US" dirty="0">
                <a:solidFill>
                  <a:srgbClr val="FF0000"/>
                </a:solidFill>
              </a:rPr>
              <a:t>问题</a:t>
            </a:r>
            <a:r>
              <a:rPr lang="zh-CN" altLang="zh-CN" dirty="0"/>
              <a:t>，对模型进行</a:t>
            </a:r>
            <a:r>
              <a:rPr lang="zh-CN" altLang="zh-CN" dirty="0">
                <a:solidFill>
                  <a:srgbClr val="FF0000"/>
                </a:solidFill>
              </a:rPr>
              <a:t>推理和求解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defRPr/>
            </a:pPr>
            <a:endParaRPr lang="zh-CN" altLang="zh-CN" dirty="0"/>
          </a:p>
          <a:p>
            <a:pPr>
              <a:defRPr/>
            </a:pPr>
            <a:r>
              <a:rPr lang="en-US" altLang="zh-CN" dirty="0"/>
              <a:t>GR12.2</a:t>
            </a:r>
            <a:r>
              <a:rPr lang="zh-CN" altLang="zh-CN" dirty="0"/>
              <a:t>掌握</a:t>
            </a:r>
            <a:r>
              <a:rPr lang="zh-CN" altLang="zh-CN" dirty="0">
                <a:solidFill>
                  <a:srgbClr val="FF0000"/>
                </a:solidFill>
              </a:rPr>
              <a:t>自主学习</a:t>
            </a:r>
            <a:r>
              <a:rPr lang="zh-CN" altLang="zh-CN" dirty="0"/>
              <a:t>的方法，了解拓展知识和能力的途径；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261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树的相关定义（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en-US" dirty="0">
                <a:solidFill>
                  <a:srgbClr val="FF0000"/>
                </a:solidFill>
              </a:rPr>
              <a:t>条等价定义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生成树、生成树存在的充要条件、树枝、弦</a:t>
            </a:r>
            <a:endParaRPr lang="en-US" altLang="zh-CN" dirty="0"/>
          </a:p>
          <a:p>
            <a:r>
              <a:rPr lang="zh-CN" altLang="en-US" dirty="0"/>
              <a:t>最小生成树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前缀码、哈夫曼算法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根树相关定义</a:t>
            </a:r>
            <a:endParaRPr lang="en-US" altLang="zh-CN" dirty="0"/>
          </a:p>
          <a:p>
            <a:r>
              <a:rPr lang="en-US" altLang="zh-CN" dirty="0"/>
              <a:t>K</a:t>
            </a:r>
            <a:r>
              <a:rPr lang="zh-CN" altLang="en-US" dirty="0"/>
              <a:t>元树、</a:t>
            </a:r>
            <a:r>
              <a:rPr lang="en-US" altLang="zh-CN" dirty="0"/>
              <a:t>K</a:t>
            </a:r>
            <a:r>
              <a:rPr lang="zh-CN" altLang="en-US" dirty="0"/>
              <a:t>元完全树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树中边数、叶子数、结点数之间的运算</a:t>
            </a:r>
            <a:r>
              <a:rPr lang="zh-CN" altLang="en-US" dirty="0"/>
              <a:t>，注意应用握手定理</a:t>
            </a:r>
          </a:p>
        </p:txBody>
      </p:sp>
    </p:spTree>
    <p:extLst>
      <p:ext uri="{BB962C8B-B14F-4D97-AF65-F5344CB8AC3E}">
        <p14:creationId xmlns:p14="http://schemas.microsoft.com/office/powerpoint/2010/main" val="197192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欧拉图的定义、</a:t>
            </a:r>
            <a:r>
              <a:rPr lang="zh-CN" altLang="en-US" b="1" dirty="0">
                <a:solidFill>
                  <a:srgbClr val="FF0000"/>
                </a:solidFill>
              </a:rPr>
              <a:t>判定</a:t>
            </a:r>
            <a:r>
              <a:rPr lang="zh-CN" altLang="en-US" dirty="0"/>
              <a:t>，求欧拉图</a:t>
            </a:r>
            <a:endParaRPr lang="en-US" altLang="zh-CN" dirty="0"/>
          </a:p>
          <a:p>
            <a:r>
              <a:rPr lang="zh-CN" altLang="en-US" dirty="0"/>
              <a:t>哈密顿图定义、哈密顿图的</a:t>
            </a:r>
            <a:r>
              <a:rPr lang="zh-CN" altLang="en-US" b="1" dirty="0">
                <a:solidFill>
                  <a:srgbClr val="FF0000"/>
                </a:solidFill>
              </a:rPr>
              <a:t>必要条件和充分条件</a:t>
            </a:r>
            <a:endParaRPr lang="en-US" altLang="zh-CN" dirty="0"/>
          </a:p>
          <a:p>
            <a:r>
              <a:rPr lang="zh-CN" altLang="en-US" dirty="0"/>
              <a:t>偶图的定义、</a:t>
            </a:r>
            <a:r>
              <a:rPr lang="zh-CN" altLang="en-US" b="1" dirty="0">
                <a:solidFill>
                  <a:srgbClr val="FF0000"/>
                </a:solidFill>
              </a:rPr>
              <a:t>判定</a:t>
            </a:r>
            <a:r>
              <a:rPr lang="zh-CN" altLang="en-US" dirty="0"/>
              <a:t>，匹配的应用</a:t>
            </a:r>
            <a:endParaRPr lang="en-US" altLang="zh-CN" dirty="0"/>
          </a:p>
          <a:p>
            <a:r>
              <a:rPr lang="zh-CN" altLang="en-US" dirty="0"/>
              <a:t>平面图的定义、</a:t>
            </a:r>
            <a:r>
              <a:rPr lang="zh-CN" altLang="en-US" b="1" dirty="0">
                <a:solidFill>
                  <a:srgbClr val="FF0000"/>
                </a:solidFill>
              </a:rPr>
              <a:t>判定</a:t>
            </a:r>
            <a:r>
              <a:rPr lang="zh-CN" altLang="en-US" dirty="0"/>
              <a:t>；面、边界、次数，欧拉公式的应用</a:t>
            </a:r>
          </a:p>
        </p:txBody>
      </p:sp>
    </p:spTree>
    <p:extLst>
      <p:ext uri="{BB962C8B-B14F-4D97-AF65-F5344CB8AC3E}">
        <p14:creationId xmlns:p14="http://schemas.microsoft.com/office/powerpoint/2010/main" val="2682233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86C1C3D-1445-4D60-B0E3-FB3C4ABAA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93" y="368300"/>
            <a:ext cx="11527014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78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C0C714E-BC22-446F-BB61-970CD477A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370" y="0"/>
            <a:ext cx="80632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44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275" y="0"/>
            <a:ext cx="36454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39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课程目标</a:t>
            </a:r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814388" y="1341438"/>
            <a:ext cx="10898187" cy="3416300"/>
          </a:xfrm>
        </p:spPr>
        <p:txBody>
          <a:bodyPr/>
          <a:lstStyle/>
          <a:p>
            <a:r>
              <a:rPr lang="en-US" altLang="zh-CN" sz="2400"/>
              <a:t>CO1</a:t>
            </a:r>
            <a:r>
              <a:rPr lang="zh-CN" altLang="zh-CN" sz="2400"/>
              <a:t>：掌握离散结构的基本概念、</a:t>
            </a:r>
            <a:r>
              <a:rPr lang="zh-CN" altLang="zh-CN" sz="2400">
                <a:solidFill>
                  <a:srgbClr val="FF0000"/>
                </a:solidFill>
              </a:rPr>
              <a:t>描述</a:t>
            </a:r>
            <a:r>
              <a:rPr lang="zh-CN" altLang="zh-CN" sz="2400"/>
              <a:t>工具和处理方法。</a:t>
            </a:r>
          </a:p>
          <a:p>
            <a:r>
              <a:rPr lang="en-US" altLang="zh-CN" sz="2400"/>
              <a:t>CO2</a:t>
            </a:r>
            <a:r>
              <a:rPr lang="zh-CN" altLang="zh-CN" sz="2400"/>
              <a:t>：掌握问题的形式化语言描述，学会利用</a:t>
            </a:r>
            <a:r>
              <a:rPr lang="zh-CN" altLang="zh-CN" sz="2400">
                <a:solidFill>
                  <a:srgbClr val="FF0000"/>
                </a:solidFill>
              </a:rPr>
              <a:t>逻辑</a:t>
            </a:r>
            <a:r>
              <a:rPr lang="zh-CN" altLang="zh-CN" sz="2400"/>
              <a:t>表达式进行公式的演算与推理，培养学生的</a:t>
            </a:r>
            <a:r>
              <a:rPr lang="zh-CN" altLang="zh-CN" sz="2400">
                <a:solidFill>
                  <a:srgbClr val="FF0000"/>
                </a:solidFill>
              </a:rPr>
              <a:t>逻辑思维</a:t>
            </a:r>
            <a:r>
              <a:rPr lang="zh-CN" altLang="zh-CN" sz="2400"/>
              <a:t>能力和</a:t>
            </a:r>
            <a:r>
              <a:rPr lang="zh-CN" altLang="zh-CN" sz="2400">
                <a:solidFill>
                  <a:srgbClr val="FF0000"/>
                </a:solidFill>
              </a:rPr>
              <a:t>抽象思维</a:t>
            </a:r>
            <a:r>
              <a:rPr lang="zh-CN" altLang="zh-CN" sz="2400"/>
              <a:t>能力。</a:t>
            </a:r>
          </a:p>
          <a:p>
            <a:r>
              <a:rPr lang="en-US" altLang="zh-CN" sz="2400"/>
              <a:t>CO3</a:t>
            </a:r>
            <a:r>
              <a:rPr lang="zh-CN" altLang="zh-CN" sz="2400"/>
              <a:t>：掌握</a:t>
            </a:r>
            <a:r>
              <a:rPr lang="zh-CN" altLang="zh-CN" sz="2400">
                <a:solidFill>
                  <a:srgbClr val="FF0000"/>
                </a:solidFill>
              </a:rPr>
              <a:t>集合</a:t>
            </a:r>
            <a:r>
              <a:rPr lang="zh-CN" altLang="zh-CN" sz="2400"/>
              <a:t>的基本概念和运算方法，二元关系的基本概念、运算和性质，并将集合论的知识用于解决实际问题，培养学生的抽象思维能力。</a:t>
            </a:r>
          </a:p>
          <a:p>
            <a:r>
              <a:rPr lang="en-US" altLang="zh-CN" sz="2400"/>
              <a:t>CO4</a:t>
            </a:r>
            <a:r>
              <a:rPr lang="zh-CN" altLang="zh-CN" sz="2400"/>
              <a:t>：掌握</a:t>
            </a:r>
            <a:r>
              <a:rPr lang="zh-CN" altLang="zh-CN" sz="2400">
                <a:solidFill>
                  <a:srgbClr val="FF0000"/>
                </a:solidFill>
              </a:rPr>
              <a:t>图</a:t>
            </a:r>
            <a:r>
              <a:rPr lang="zh-CN" altLang="zh-CN" sz="2400"/>
              <a:t>的表示方法，利用各种图来描述元素之间的关系，理解图论在解决实际问题当中的应用，培养学生的抽象思维能力。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72417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考核方式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 b="1" dirty="0"/>
              <a:t>平时作业 </a:t>
            </a:r>
            <a:r>
              <a:rPr lang="en-US" altLang="zh-CN" sz="3200" b="1" dirty="0">
                <a:solidFill>
                  <a:srgbClr val="FF0000"/>
                </a:solidFill>
              </a:rPr>
              <a:t>20</a:t>
            </a:r>
            <a:r>
              <a:rPr lang="zh-CN" altLang="en-US" sz="3200" b="1" dirty="0">
                <a:solidFill>
                  <a:srgbClr val="FF0000"/>
                </a:solidFill>
              </a:rPr>
              <a:t>％</a:t>
            </a:r>
            <a:endParaRPr lang="en-US" altLang="zh-CN" sz="3200" b="1" dirty="0"/>
          </a:p>
          <a:p>
            <a:r>
              <a:rPr lang="zh-CN" altLang="en-US" sz="3200" b="1" dirty="0"/>
              <a:t>期中考试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10</a:t>
            </a:r>
            <a:r>
              <a:rPr lang="zh-CN" altLang="en-US" sz="3200" b="1" dirty="0">
                <a:solidFill>
                  <a:srgbClr val="FF0000"/>
                </a:solidFill>
              </a:rPr>
              <a:t>％</a:t>
            </a:r>
            <a:endParaRPr lang="en-US" altLang="zh-CN" sz="3200" b="1" dirty="0"/>
          </a:p>
          <a:p>
            <a:r>
              <a:rPr lang="zh-CN" altLang="en-US" sz="3200" b="1" dirty="0"/>
              <a:t>期末考试</a:t>
            </a:r>
            <a:r>
              <a:rPr lang="en-US" altLang="zh-CN" sz="3200" b="1" dirty="0">
                <a:solidFill>
                  <a:srgbClr val="FF0000"/>
                </a:solidFill>
              </a:rPr>
              <a:t>70</a:t>
            </a:r>
            <a:r>
              <a:rPr lang="zh-CN" altLang="en-US" sz="3200" b="1" dirty="0">
                <a:solidFill>
                  <a:srgbClr val="FF0000"/>
                </a:solidFill>
              </a:rPr>
              <a:t>％</a:t>
            </a:r>
            <a:endParaRPr lang="zh-CN" altLang="en-US" sz="3200" b="1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84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期末考试题型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</a:t>
            </a:r>
            <a:r>
              <a:rPr lang="en-US" altLang="zh-CN" dirty="0"/>
              <a:t>3</a:t>
            </a:r>
            <a:r>
              <a:rPr lang="zh-CN" altLang="en-US" dirty="0"/>
              <a:t>，判断</a:t>
            </a:r>
            <a:r>
              <a:rPr lang="en-US" altLang="zh-CN" dirty="0"/>
              <a:t>3</a:t>
            </a:r>
            <a:r>
              <a:rPr lang="zh-CN" altLang="en-US" dirty="0"/>
              <a:t>，计算</a:t>
            </a:r>
            <a:r>
              <a:rPr lang="en-US" altLang="zh-CN" dirty="0"/>
              <a:t>9</a:t>
            </a:r>
            <a:r>
              <a:rPr lang="zh-CN" altLang="en-US" dirty="0"/>
              <a:t>，证明</a:t>
            </a:r>
            <a:r>
              <a:rPr lang="en-US" altLang="zh-CN" dirty="0"/>
              <a:t>3</a:t>
            </a:r>
          </a:p>
          <a:p>
            <a:r>
              <a:rPr lang="zh-CN" altLang="en-US" dirty="0"/>
              <a:t>概念：逻辑、关系、图各</a:t>
            </a:r>
            <a:r>
              <a:rPr lang="en-US" altLang="zh-CN" dirty="0"/>
              <a:t>1</a:t>
            </a:r>
            <a:r>
              <a:rPr lang="zh-CN" altLang="en-US" dirty="0"/>
              <a:t>题，每题</a:t>
            </a:r>
            <a:r>
              <a:rPr lang="en-US" altLang="zh-CN" dirty="0"/>
              <a:t>2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判断：逻辑、关系、图各</a:t>
            </a:r>
            <a:r>
              <a:rPr lang="en-US" altLang="zh-CN" dirty="0"/>
              <a:t>1</a:t>
            </a:r>
            <a:r>
              <a:rPr lang="zh-CN" altLang="en-US" dirty="0"/>
              <a:t>题，每题</a:t>
            </a:r>
            <a:r>
              <a:rPr lang="en-US" altLang="zh-CN" dirty="0"/>
              <a:t>5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计算：逻辑、关系、图各</a:t>
            </a:r>
            <a:r>
              <a:rPr lang="en-US" altLang="zh-CN" dirty="0"/>
              <a:t>3</a:t>
            </a:r>
            <a:r>
              <a:rPr lang="zh-CN" altLang="en-US" dirty="0"/>
              <a:t>题，每题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证明：逻辑、关系、图各</a:t>
            </a:r>
            <a:r>
              <a:rPr lang="en-US" altLang="zh-CN" dirty="0"/>
              <a:t>1</a:t>
            </a:r>
            <a:r>
              <a:rPr lang="zh-CN" altLang="en-US" dirty="0"/>
              <a:t>题，每题</a:t>
            </a:r>
            <a:r>
              <a:rPr lang="en-US" altLang="zh-CN" dirty="0"/>
              <a:t>8/9</a:t>
            </a:r>
            <a:r>
              <a:rPr lang="zh-CN" altLang="en-US" dirty="0"/>
              <a:t>分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672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命题逻辑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命题的定义</a:t>
            </a:r>
            <a:endParaRPr lang="en-US" altLang="zh-CN" dirty="0"/>
          </a:p>
          <a:p>
            <a:r>
              <a:rPr lang="zh-CN" altLang="en-US" dirty="0"/>
              <a:t>命题的符号化</a:t>
            </a:r>
            <a:endParaRPr lang="en-US" altLang="zh-CN" dirty="0"/>
          </a:p>
          <a:p>
            <a:r>
              <a:rPr lang="zh-CN" altLang="en-US" dirty="0"/>
              <a:t>解释、真值表</a:t>
            </a:r>
            <a:endParaRPr lang="en-US" altLang="zh-CN" dirty="0"/>
          </a:p>
          <a:p>
            <a:r>
              <a:rPr lang="zh-CN" altLang="en-US" dirty="0"/>
              <a:t>命题公式的分类：永真式（重言式）、永假式（矛盾式）、可满足式</a:t>
            </a:r>
            <a:endParaRPr lang="en-US" altLang="zh-CN" dirty="0"/>
          </a:p>
          <a:p>
            <a:r>
              <a:rPr lang="zh-CN" altLang="en-US" dirty="0"/>
              <a:t>短语（简单合取式）、子句（简单析取式）、</a:t>
            </a:r>
            <a:r>
              <a:rPr lang="zh-CN" altLang="en-US" dirty="0">
                <a:solidFill>
                  <a:srgbClr val="FF0000"/>
                </a:solidFill>
              </a:rPr>
              <a:t>主析取范式、主合取范式</a:t>
            </a:r>
            <a:r>
              <a:rPr lang="zh-CN" altLang="en-US" dirty="0"/>
              <a:t>、极大项、极小项</a:t>
            </a:r>
            <a:endParaRPr lang="en-US" altLang="zh-CN" dirty="0"/>
          </a:p>
          <a:p>
            <a:r>
              <a:rPr lang="zh-CN" altLang="en-US" dirty="0"/>
              <a:t>命题逻辑的</a:t>
            </a:r>
            <a:r>
              <a:rPr lang="zh-CN" altLang="en-US" dirty="0">
                <a:solidFill>
                  <a:srgbClr val="FF0000"/>
                </a:solidFill>
              </a:rPr>
              <a:t>推理定理、推理规则</a:t>
            </a:r>
          </a:p>
        </p:txBody>
      </p:sp>
    </p:spTree>
    <p:extLst>
      <p:ext uri="{BB962C8B-B14F-4D97-AF65-F5344CB8AC3E}">
        <p14:creationId xmlns:p14="http://schemas.microsoft.com/office/powerpoint/2010/main" val="108706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谓词逻辑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谓词逻辑的符号化</a:t>
            </a:r>
            <a:endParaRPr lang="en-US" altLang="zh-CN" dirty="0"/>
          </a:p>
          <a:p>
            <a:r>
              <a:rPr lang="zh-CN" altLang="en-US" dirty="0"/>
              <a:t>谓词公式的解释（紧扣全称量词和存在量词的定义）</a:t>
            </a:r>
            <a:endParaRPr lang="en-US" altLang="zh-CN" dirty="0"/>
          </a:p>
          <a:p>
            <a:r>
              <a:rPr lang="zh-CN" altLang="en-US" dirty="0"/>
              <a:t>改名规则、代入规则</a:t>
            </a:r>
            <a:endParaRPr lang="en-US" altLang="zh-CN" dirty="0"/>
          </a:p>
          <a:p>
            <a:r>
              <a:rPr lang="zh-CN" altLang="en-US" dirty="0"/>
              <a:t>推理规律和推理规则</a:t>
            </a:r>
            <a:endParaRPr lang="en-US" altLang="zh-CN" dirty="0"/>
          </a:p>
          <a:p>
            <a:r>
              <a:rPr lang="zh-CN" altLang="en-US" dirty="0"/>
              <a:t>判断题：判断推理是否正确</a:t>
            </a:r>
            <a:endParaRPr lang="en-US" altLang="zh-CN" dirty="0"/>
          </a:p>
          <a:p>
            <a:r>
              <a:rPr lang="zh-CN" altLang="en-US" b="1" dirty="0">
                <a:solidFill>
                  <a:srgbClr val="FF0000"/>
                </a:solidFill>
              </a:rPr>
              <a:t>推理证明</a:t>
            </a:r>
          </a:p>
        </p:txBody>
      </p:sp>
    </p:spTree>
    <p:extLst>
      <p:ext uri="{BB962C8B-B14F-4D97-AF65-F5344CB8AC3E}">
        <p14:creationId xmlns:p14="http://schemas.microsoft.com/office/powerpoint/2010/main" val="3131104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1B324ED-DC59-42FC-800C-D0DEE34A1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0771" y="61415"/>
            <a:ext cx="9970457" cy="673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7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BFD4B-9C92-4C21-80B5-92E95259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2811DC-426B-46E1-8210-D2676247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998E96-0F69-4DAB-8799-9D20F203C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7" y="0"/>
            <a:ext cx="12050275" cy="685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7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656</Words>
  <Application>Microsoft Office PowerPoint</Application>
  <PresentationFormat>宽屏</PresentationFormat>
  <Paragraphs>71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主题</vt:lpstr>
      <vt:lpstr>离散数学（复习）</vt:lpstr>
      <vt:lpstr>课程要达到的毕业要求</vt:lpstr>
      <vt:lpstr>课程目标</vt:lpstr>
      <vt:lpstr>考核方式</vt:lpstr>
      <vt:lpstr>期末考试题型</vt:lpstr>
      <vt:lpstr>命题逻辑</vt:lpstr>
      <vt:lpstr>谓词逻辑</vt:lpstr>
      <vt:lpstr>PowerPoint 演示文稿</vt:lpstr>
      <vt:lpstr>PowerPoint 演示文稿</vt:lpstr>
      <vt:lpstr>PowerPoint 演示文稿</vt:lpstr>
      <vt:lpstr>PowerPoint 演示文稿</vt:lpstr>
      <vt:lpstr>集合</vt:lpstr>
      <vt:lpstr>二元关系</vt:lpstr>
      <vt:lpstr>特殊关系</vt:lpstr>
      <vt:lpstr>PowerPoint 演示文稿</vt:lpstr>
      <vt:lpstr>PowerPoint 演示文稿</vt:lpstr>
      <vt:lpstr>PowerPoint 演示文稿</vt:lpstr>
      <vt:lpstr>PowerPoint 演示文稿</vt:lpstr>
      <vt:lpstr>图</vt:lpstr>
      <vt:lpstr>树</vt:lpstr>
      <vt:lpstr>特殊图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离散数学（复习）</dc:title>
  <dc:creator>nxy7509</dc:creator>
  <cp:lastModifiedBy>Dell</cp:lastModifiedBy>
  <cp:revision>43</cp:revision>
  <dcterms:created xsi:type="dcterms:W3CDTF">2017-06-09T14:03:20Z</dcterms:created>
  <dcterms:modified xsi:type="dcterms:W3CDTF">2024-05-21T12:32:12Z</dcterms:modified>
</cp:coreProperties>
</file>