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16"/>
  </p:notesMasterIdLst>
  <p:handoutMasterIdLst>
    <p:handoutMasterId r:id="rId17"/>
  </p:handoutMasterIdLst>
  <p:sldIdLst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4" r:id="rId14"/>
    <p:sldId id="365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396" y="68"/>
      </p:cViewPr>
      <p:guideLst>
        <p:guide orient="horz" pos="22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炫百 萧" userId="380fa28bc53dff1a" providerId="LiveId" clId="{91A35B78-4520-459C-9FFC-C96FBB9E017C}"/>
    <pc:docChg chg="delSld modSld">
      <pc:chgData name="炫百 萧" userId="380fa28bc53dff1a" providerId="LiveId" clId="{91A35B78-4520-459C-9FFC-C96FBB9E017C}" dt="2023-10-10T07:16:09.335" v="414" actId="20577"/>
      <pc:docMkLst>
        <pc:docMk/>
      </pc:docMkLst>
      <pc:sldChg chg="modSp modAnim">
        <pc:chgData name="炫百 萧" userId="380fa28bc53dff1a" providerId="LiveId" clId="{91A35B78-4520-459C-9FFC-C96FBB9E017C}" dt="2023-10-10T07:16:09.335" v="414" actId="20577"/>
        <pc:sldMkLst>
          <pc:docMk/>
          <pc:sldMk cId="0" sldId="359"/>
        </pc:sldMkLst>
        <pc:spChg chg="mod">
          <ac:chgData name="炫百 萧" userId="380fa28bc53dff1a" providerId="LiveId" clId="{91A35B78-4520-459C-9FFC-C96FBB9E017C}" dt="2023-10-10T07:16:09.335" v="414" actId="20577"/>
          <ac:spMkLst>
            <pc:docMk/>
            <pc:sldMk cId="0" sldId="359"/>
            <ac:spMk id="17411" creationId="{00000000-0000-0000-0000-000000000000}"/>
          </ac:spMkLst>
        </pc:spChg>
      </pc:sldChg>
      <pc:sldChg chg="del">
        <pc:chgData name="炫百 萧" userId="380fa28bc53dff1a" providerId="LiveId" clId="{91A35B78-4520-459C-9FFC-C96FBB9E017C}" dt="2023-10-10T07:13:10.261" v="190" actId="47"/>
        <pc:sldMkLst>
          <pc:docMk/>
          <pc:sldMk cId="0" sldId="360"/>
        </pc:sldMkLst>
      </pc:sldChg>
      <pc:sldChg chg="del">
        <pc:chgData name="炫百 萧" userId="380fa28bc53dff1a" providerId="LiveId" clId="{91A35B78-4520-459C-9FFC-C96FBB9E017C}" dt="2023-10-10T07:13:11.091" v="191" actId="47"/>
        <pc:sldMkLst>
          <pc:docMk/>
          <pc:sldMk cId="0" sldId="362"/>
        </pc:sldMkLst>
      </pc:sldChg>
      <pc:sldChg chg="del">
        <pc:chgData name="炫百 萧" userId="380fa28bc53dff1a" providerId="LiveId" clId="{91A35B78-4520-459C-9FFC-C96FBB9E017C}" dt="2023-10-10T07:13:12.948" v="192" actId="47"/>
        <pc:sldMkLst>
          <pc:docMk/>
          <pc:sldMk cId="0" sldId="3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6" name="AutoShape 8"/>
          <p:cNvSpPr>
            <a:spLocks noChangeArrowheads="1"/>
          </p:cNvSpPr>
          <p:nvPr userDrawn="1"/>
        </p:nvSpPr>
        <p:spPr bwMode="auto">
          <a:xfrm>
            <a:off x="-212725" y="-284162"/>
            <a:ext cx="2084388" cy="2157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7" name="AutoShape 9"/>
          <p:cNvSpPr>
            <a:spLocks noChangeArrowheads="1"/>
          </p:cNvSpPr>
          <p:nvPr userDrawn="1"/>
        </p:nvSpPr>
        <p:spPr bwMode="auto">
          <a:xfrm>
            <a:off x="1079500" y="-427037"/>
            <a:ext cx="1295400" cy="1290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9" name="AutoShape 11"/>
          <p:cNvSpPr>
            <a:spLocks noChangeArrowheads="1"/>
          </p:cNvSpPr>
          <p:nvPr userDrawn="1"/>
        </p:nvSpPr>
        <p:spPr bwMode="auto">
          <a:xfrm flipH="1" flipV="1">
            <a:off x="9361170" y="-709930"/>
            <a:ext cx="2828925" cy="24523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0" name="AutoShape 2"/>
          <p:cNvSpPr>
            <a:spLocks noChangeArrowheads="1"/>
          </p:cNvSpPr>
          <p:nvPr userDrawn="1"/>
        </p:nvSpPr>
        <p:spPr bwMode="auto">
          <a:xfrm>
            <a:off x="-212725" y="5281930"/>
            <a:ext cx="2922270" cy="216090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auto">
          <a:xfrm>
            <a:off x="10389870" y="2910840"/>
            <a:ext cx="265620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69804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6933565" y="390208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-28575" y="3728085"/>
            <a:ext cx="1060196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575" y="3857149"/>
            <a:ext cx="10515600" cy="1325563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58" name="AutoShape 10"/>
          <p:cNvSpPr>
            <a:spLocks noChangeArrowheads="1"/>
          </p:cNvSpPr>
          <p:nvPr userDrawn="1"/>
        </p:nvSpPr>
        <p:spPr bwMode="auto">
          <a:xfrm>
            <a:off x="-357187" y="1152525"/>
            <a:ext cx="4173538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</a:ln>
          <a:effectLst>
            <a:outerShdw dist="101823" dir="2700000" algn="ctr" rotWithShape="0">
              <a:srgbClr val="C0C0C0">
                <a:alpha val="3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anose="02010609030101010101" charset="-122"/>
                <a:ea typeface="楷体_GB2312" panose="0201060903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09" y="1214422"/>
            <a:ext cx="10972800" cy="4948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will greet this lecture with love in my heart.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35635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87660" y="56007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71120" y="72390"/>
            <a:ext cx="12053570" cy="6417945"/>
          </a:xfrm>
          <a:prstGeom prst="roundRect">
            <a:avLst>
              <a:gd name="adj" fmla="val 2295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488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48970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06760" y="41275"/>
            <a:ext cx="1267460" cy="126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5"/>
          <p:cNvSpPr>
            <a:spLocks noChangeArrowheads="1"/>
          </p:cNvSpPr>
          <p:nvPr userDrawn="1"/>
        </p:nvSpPr>
        <p:spPr bwMode="auto">
          <a:xfrm flipH="1">
            <a:off x="2989580" y="1252855"/>
            <a:ext cx="9135745" cy="135255"/>
          </a:xfrm>
          <a:prstGeom prst="rect">
            <a:avLst/>
          </a:prstGeom>
          <a:gradFill rotWithShape="0">
            <a:gsLst>
              <a:gs pos="100000">
                <a:srgbClr val="0047FF"/>
              </a:gs>
              <a:gs pos="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356870" y="3856990"/>
            <a:ext cx="10130155" cy="1325880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编译技术实</a:t>
            </a:r>
            <a:r>
              <a:rPr lang="zh-CN" altLang="en-US" dirty="0">
                <a:solidFill>
                  <a:schemeClr val="bg1"/>
                </a:solidFill>
              </a:rPr>
              <a:t>验</a:t>
            </a:r>
            <a:r>
              <a:rPr lang="en-US" altLang="zh-CN" dirty="0">
                <a:solidFill>
                  <a:schemeClr val="bg1"/>
                </a:solidFill>
              </a:rPr>
              <a:t>(1)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 词法分析</a:t>
            </a:r>
          </a:p>
        </p:txBody>
      </p:sp>
      <p:sp>
        <p:nvSpPr>
          <p:cNvPr id="5122" name="Rectangle 3"/>
          <p:cNvSpPr txBox="1"/>
          <p:nvPr/>
        </p:nvSpPr>
        <p:spPr>
          <a:xfrm>
            <a:off x="7092913" y="1038158"/>
            <a:ext cx="4179319" cy="2052216"/>
          </a:xfrm>
          <a:prstGeom prst="rect">
            <a:avLst/>
          </a:prstGeom>
          <a:noFill/>
          <a:ln w="9525">
            <a:noFill/>
          </a:ln>
        </p:spPr>
        <p:txBody>
          <a:bodyPr lIns="0" tIns="17602" rIns="0" bIns="0" anchor="ctr" anchorCtr="0"/>
          <a:lstStyle/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zh-CN" sz="3990" dirty="0">
                <a:latin typeface="Arial" panose="020B0604020202020204" pitchFamily="34" charset="0"/>
                <a:ea typeface="微软雅黑" panose="020B0503020204020204" charset="-122"/>
              </a:rPr>
              <a:t>编译技术</a:t>
            </a:r>
            <a:endParaRPr lang="zh-CN" altLang="en-US" sz="2905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905" b="1">
                <a:latin typeface="楷体_GB2312" panose="02010609030101010101" charset="-122"/>
              </a:rPr>
              <a:t>gcc -o scan lex.yy.c </a:t>
            </a:r>
            <a:r>
              <a:rPr lang="en-US" altLang="zh-CN" sz="2905" b="1">
                <a:solidFill>
                  <a:srgbClr val="FF3300"/>
                </a:solidFill>
                <a:latin typeface="楷体_GB2312" panose="02010609030101010101" charset="-122"/>
              </a:rPr>
              <a:t>-lfl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905" b="1">
                <a:latin typeface="楷体_GB2312" panose="02010609030101010101" charset="-122"/>
              </a:rPr>
              <a:t>  -lfl </a:t>
            </a:r>
            <a:r>
              <a:rPr lang="zh-CN" altLang="en-US" sz="2905" b="1">
                <a:latin typeface="楷体_GB2312" panose="02010609030101010101" charset="-122"/>
              </a:rPr>
              <a:t>是什么意思？  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链接了 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哪些内容 </a:t>
            </a:r>
            <a:r>
              <a:rPr lang="zh-CN" altLang="en-US" sz="2540" b="1">
                <a:latin typeface="楷体_GB2312" panose="02010609030101010101" charset="-122"/>
              </a:rPr>
              <a:t>到可执行程序？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简单的 </a:t>
            </a:r>
            <a:r>
              <a:rPr lang="en-US" altLang="zh-CN" sz="2540" b="1">
                <a:latin typeface="楷体_GB2312" panose="02010609030101010101" charset="-122"/>
              </a:rPr>
              <a:t>main</a:t>
            </a:r>
            <a:r>
              <a:rPr lang="zh-CN" altLang="en-US" sz="2540" b="1">
                <a:latin typeface="楷体_GB2312" panose="02010609030101010101" charset="-122"/>
              </a:rPr>
              <a:t>函数 及 </a:t>
            </a:r>
            <a:r>
              <a:rPr lang="en-US" altLang="zh-CN" sz="2540" b="1">
                <a:latin typeface="楷体_GB2312" panose="02010609030101010101" charset="-122"/>
              </a:rPr>
              <a:t>yywrap</a:t>
            </a:r>
            <a:endParaRPr lang="en-US" altLang="zh-CN" sz="2175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如果自己提供，则链接时不需要 </a:t>
            </a:r>
            <a:r>
              <a:rPr lang="en-US" altLang="zh-CN" sz="2540" b="1">
                <a:latin typeface="楷体_GB2312" panose="02010609030101010101" charset="-122"/>
              </a:rPr>
              <a:t>-lfl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175" b="1">
                <a:latin typeface="楷体_GB2312" panose="02010609030101010101" charset="-122"/>
              </a:rPr>
              <a:t>     </a:t>
            </a:r>
            <a:r>
              <a:rPr lang="zh-CN" altLang="en-US" sz="2175" b="1">
                <a:latin typeface="楷体_GB2312" panose="02010609030101010101" charset="-122"/>
              </a:rPr>
              <a:t>参</a:t>
            </a:r>
            <a:r>
              <a:rPr lang="en-US" altLang="zh-CN" sz="2175" b="1">
                <a:latin typeface="楷体_GB2312" panose="02010609030101010101" charset="-122"/>
              </a:rPr>
              <a:t>flex</a:t>
            </a:r>
            <a:r>
              <a:rPr lang="zh-CN" altLang="en-US" sz="2175" b="1">
                <a:latin typeface="楷体_GB2312" panose="02010609030101010101" charset="-122"/>
              </a:rPr>
              <a:t>与</a:t>
            </a:r>
            <a:r>
              <a:rPr lang="en-US" altLang="zh-CN" sz="2175" b="1">
                <a:latin typeface="楷体_GB2312" panose="02010609030101010101" charset="-122"/>
              </a:rPr>
              <a:t>bison </a:t>
            </a:r>
            <a:r>
              <a:rPr lang="zh-CN" altLang="en-US" sz="2175" b="1">
                <a:latin typeface="楷体_GB2312" panose="02010609030101010101" charset="-122"/>
              </a:rPr>
              <a:t>中文版 </a:t>
            </a:r>
            <a:r>
              <a:rPr lang="en-US" altLang="zh-CN" sz="2175" b="1">
                <a:latin typeface="楷体_GB2312" panose="02010609030101010101" charset="-122"/>
              </a:rPr>
              <a:t>P30/</a:t>
            </a:r>
            <a:r>
              <a:rPr lang="zh-CN" altLang="en-US" sz="2175" b="1">
                <a:latin typeface="楷体_GB2312" panose="02010609030101010101" charset="-122"/>
              </a:rPr>
              <a:t>英文版 </a:t>
            </a:r>
            <a:r>
              <a:rPr lang="en-US" altLang="zh-CN" sz="2175" b="1">
                <a:latin typeface="楷体_GB2312" panose="02010609030101010101" charset="-122"/>
              </a:rPr>
              <a:t>P24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175" b="1">
                <a:latin typeface="楷体_GB2312" panose="02010609030101010101" charset="-122"/>
              </a:rPr>
              <a:t>     </a:t>
            </a:r>
            <a:r>
              <a:rPr lang="zh-CN" altLang="en-US" sz="2175" b="1">
                <a:latin typeface="楷体_GB2312" panose="02010609030101010101" charset="-122"/>
              </a:rPr>
              <a:t>参</a:t>
            </a:r>
            <a:r>
              <a:rPr lang="en-US" altLang="zh-CN" sz="2175" b="1">
                <a:latin typeface="楷体_GB2312" panose="02010609030101010101" charset="-122"/>
              </a:rPr>
              <a:t>flex-2.5.39.tar.bz2/ libmain.c </a:t>
            </a:r>
            <a:r>
              <a:rPr lang="zh-CN" altLang="en-US" sz="2175" b="1">
                <a:latin typeface="楷体_GB2312" panose="02010609030101010101" charset="-122"/>
              </a:rPr>
              <a:t>和 </a:t>
            </a:r>
            <a:r>
              <a:rPr lang="en-US" altLang="zh-CN" sz="2175" b="1">
                <a:latin typeface="楷体_GB2312" panose="02010609030101010101" charset="-122"/>
              </a:rPr>
              <a:t>libyywrap.c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实验任务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595630" y="1372235"/>
            <a:ext cx="11029950" cy="5240655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 dirty="0"/>
              <a:t>根据</a:t>
            </a:r>
            <a:r>
              <a:rPr lang="en-US" altLang="zh-CN" sz="2540" b="1" dirty="0" err="1"/>
              <a:t>icoding</a:t>
            </a:r>
            <a:r>
              <a:rPr lang="zh-CN" altLang="en-US" sz="2540" b="1" dirty="0"/>
              <a:t>中词法分析作业要求，编写</a:t>
            </a:r>
            <a:r>
              <a:rPr lang="en-US" altLang="zh-CN" sz="2540" b="1" dirty="0">
                <a:latin typeface="楷体_GB2312" panose="02010609030101010101" charset="-122"/>
              </a:rPr>
              <a:t>flex</a:t>
            </a:r>
            <a:r>
              <a:rPr lang="zh-CN" altLang="en-US" sz="2540" b="1" dirty="0">
                <a:latin typeface="楷体_GB2312" panose="02010609030101010101" charset="-122"/>
              </a:rPr>
              <a:t>源程序，可以识别</a:t>
            </a:r>
            <a:r>
              <a:rPr lang="en-US" altLang="zh-CN" sz="2540" b="1" dirty="0">
                <a:latin typeface="楷体_GB2312" panose="02010609030101010101" charset="-122"/>
              </a:rPr>
              <a:t>C</a:t>
            </a:r>
            <a:r>
              <a:rPr lang="zh-CN" altLang="en-US" sz="2540" b="1" dirty="0">
                <a:latin typeface="楷体_GB2312" panose="02010609030101010101" charset="-122"/>
              </a:rPr>
              <a:t>语言程序中的单词符号</a:t>
            </a:r>
            <a:endParaRPr lang="en-US" altLang="zh-CN" sz="2540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 dirty="0">
                <a:latin typeface="楷体_GB2312" panose="02010609030101010101" charset="-122"/>
              </a:rPr>
              <a:t>在本地通过</a:t>
            </a:r>
            <a:r>
              <a:rPr lang="en-US" altLang="zh-CN" sz="2540" b="1" dirty="0">
                <a:latin typeface="楷体_GB2312" panose="02010609030101010101" charset="-122"/>
              </a:rPr>
              <a:t>flex</a:t>
            </a:r>
            <a:r>
              <a:rPr lang="zh-CN" altLang="en-US" sz="2540" b="1" dirty="0">
                <a:latin typeface="楷体_GB2312" panose="02010609030101010101" charset="-122"/>
              </a:rPr>
              <a:t>将编写的</a:t>
            </a:r>
            <a:r>
              <a:rPr lang="en-US" altLang="zh-CN" sz="2540" b="1" dirty="0">
                <a:latin typeface="楷体_GB2312" panose="02010609030101010101" charset="-122"/>
              </a:rPr>
              <a:t>flex</a:t>
            </a:r>
            <a:r>
              <a:rPr lang="zh-CN" altLang="en-US" sz="2540" b="1" dirty="0">
                <a:latin typeface="楷体_GB2312" panose="02010609030101010101" charset="-122"/>
              </a:rPr>
              <a:t>源程序转换为</a:t>
            </a:r>
            <a:r>
              <a:rPr lang="en-US" altLang="zh-CN" sz="2540" b="1" dirty="0">
                <a:latin typeface="楷体_GB2312" panose="02010609030101010101" charset="-122"/>
              </a:rPr>
              <a:t>C</a:t>
            </a:r>
            <a:r>
              <a:rPr lang="zh-CN" altLang="en-US" sz="2540" b="1" dirty="0">
                <a:latin typeface="楷体_GB2312" panose="02010609030101010101" charset="-122"/>
              </a:rPr>
              <a:t>语言程序，编译执行，并且对提供</a:t>
            </a:r>
            <a:r>
              <a:rPr lang="zh-CN" altLang="en-US" sz="2540" b="1" dirty="0"/>
              <a:t>的</a:t>
            </a:r>
            <a:r>
              <a:rPr lang="en-US" altLang="zh-CN" sz="2540" b="1" dirty="0">
                <a:latin typeface="楷体_GB2312" panose="02010609030101010101" charset="-122"/>
              </a:rPr>
              <a:t>test cases</a:t>
            </a:r>
            <a:r>
              <a:rPr lang="zh-CN" altLang="en-US" sz="2540" b="1" dirty="0">
                <a:latin typeface="楷体_GB2312" panose="02010609030101010101" charset="-122"/>
              </a:rPr>
              <a:t>进行测试</a:t>
            </a:r>
            <a:endParaRPr lang="en-US" altLang="zh-CN" sz="2540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 dirty="0">
                <a:latin typeface="楷体_GB2312" panose="02010609030101010101" charset="-122"/>
              </a:rPr>
              <a:t>根据</a:t>
            </a:r>
            <a:r>
              <a:rPr lang="en-US" altLang="zh-CN" sz="2540" b="1" dirty="0" err="1">
                <a:latin typeface="楷体_GB2312" panose="02010609030101010101" charset="-122"/>
              </a:rPr>
              <a:t>icoding</a:t>
            </a:r>
            <a:r>
              <a:rPr lang="zh-CN" altLang="en-US" sz="2540" b="1" dirty="0">
                <a:latin typeface="楷体_GB2312" panose="02010609030101010101" charset="-122"/>
              </a:rPr>
              <a:t>要求上传</a:t>
            </a:r>
            <a:r>
              <a:rPr lang="en-US" altLang="zh-CN" sz="2540" b="1" dirty="0">
                <a:latin typeface="楷体_GB2312" panose="02010609030101010101" charset="-122"/>
              </a:rPr>
              <a:t>flex</a:t>
            </a:r>
            <a:r>
              <a:rPr lang="zh-CN" altLang="en-US" sz="2540" b="1">
                <a:latin typeface="楷体_GB2312" panose="02010609030101010101" charset="-122"/>
              </a:rPr>
              <a:t>源程序和实验报告进行评分</a:t>
            </a:r>
            <a:endParaRPr lang="en-US" altLang="zh-CN" sz="2540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3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charRg st="130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2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altLang="en-US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/>
          <p:nvPr/>
        </p:nvSpPr>
        <p:spPr>
          <a:xfrm>
            <a:off x="3810" y="0"/>
            <a:ext cx="1219454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1646" tIns="61626" rIns="81646" bIns="40823" anchor="ctr" anchorCtr="0"/>
          <a:lstStyle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r" hangingPunct="0">
              <a:lnSpc>
                <a:spcPct val="116000"/>
              </a:lnSpc>
            </a:pPr>
            <a:fld id="{9A0DB2DC-4C9A-4742-B13C-FB6460FD3503}" type="slidenum">
              <a:rPr lang="en-GB" altLang="en-US" sz="1090" dirty="0">
                <a:latin typeface="Comic Sans MS" panose="030F0702030302020204" pitchFamily="66" charset="0"/>
                <a:ea typeface="宋体" panose="02010600030101010101" pitchFamily="2" charset="-122"/>
              </a:rPr>
              <a:t>12</a:t>
            </a:fld>
            <a:endParaRPr lang="en-GB" altLang="en-US" sz="109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4" name="Date Placeholder 5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66" charset="0"/>
                <a:ea typeface="宋体" panose="02010600030101010101" pitchFamily="2" charset="-122"/>
              </a:rPr>
              <a:t>School of Computer Science and Engineering  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625" y="1721485"/>
            <a:ext cx="9889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https://sourceforge.net/projects/tdm-gcc/files/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https://sourceforge.net/projects/gnuwin32/files/flex/2.5.4a-1/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https://sourceforge.net/projects/gnuwin32/files/bison/2.4.1/</a:t>
            </a: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https://sourceforge.net/projects/winflexbison/</a:t>
            </a: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5" name="Rectangle 2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eaLnBrk="1" hangingPunct="1"/>
            <a:r>
              <a:rPr lang="zh-CN" altLang="en-US"/>
              <a:t>相关程序下载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603885" y="1372235"/>
            <a:ext cx="9603740" cy="3976370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Lex 就是 Lexical Analyzar的意思</a:t>
            </a: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Flex就是fast lex的意思</a:t>
            </a: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 是 GNU 版本的 Lex</a:t>
            </a:r>
          </a:p>
          <a:p>
            <a:pPr marL="0" indent="0" eaLnBrk="1" hangingPunct="1">
              <a:buNone/>
            </a:pP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Flex会自动生成一个"词法分析器"   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128270" y="1372235"/>
            <a:ext cx="10377170" cy="3976370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Flex会自动生成一个"词法分析器"</a:t>
            </a:r>
          </a:p>
          <a:p>
            <a:pPr marL="0" indent="0" eaLnBrk="1" hangingPunct="1">
              <a:buNone/>
            </a:pP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我们把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词法分析器</a:t>
            </a:r>
            <a:r>
              <a:rPr lang="zh-CN" altLang="en-US" sz="2175" b="1" dirty="0">
                <a:latin typeface="楷体_GB2312" panose="02010609030101010101" charset="-122"/>
              </a:rPr>
              <a:t>要识别的单词(token)用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正则表达式</a:t>
            </a:r>
            <a:r>
              <a:rPr lang="zh-CN" altLang="en-US" sz="2175" b="1" dirty="0">
                <a:latin typeface="楷体_GB2312" panose="02010609030101010101" charset="-122"/>
              </a:rPr>
              <a:t>写好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然后作为flex的输入文件,输入命令flex xxx.l(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xxx.l</a:t>
            </a:r>
            <a:r>
              <a:rPr lang="zh-CN" altLang="en-US" sz="2175" b="1" dirty="0">
                <a:latin typeface="楷体_GB2312" panose="02010609030101010101" charset="-122"/>
              </a:rPr>
              <a:t>为输入文件)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flex经过处理后,就得到一个名字叫lex.yy.c的C源代码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这个C源代码文件,就是我们的词法扫描程序/词法分析器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通常我们不会去查看lex.yy.c里面的代码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1980048" y="1372465"/>
            <a:ext cx="8227583" cy="4710734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buNone/>
            </a:pPr>
            <a:r>
              <a:rPr lang="zh-CN" altLang="en-US" sz="2540" b="1" dirty="0">
                <a:solidFill>
                  <a:srgbClr val="009900"/>
                </a:solidFill>
                <a:latin typeface="楷体_GB2312" panose="02010609030101010101" charset="-122"/>
              </a:rPr>
              <a:t>//creates lex.yy.c containing C code for scanner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flex myFile.l</a:t>
            </a:r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//compiles scanner, links with lex lib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gcc -o scan lex.yy.c -lfl</a:t>
            </a:r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//executes scanner, will read from stdin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./scan  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>
          <a:xfrm>
            <a:off x="558165" y="1372235"/>
            <a:ext cx="9649460" cy="4710430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 输入文件的结构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%{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Declarations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%}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Definitions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%%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20603050405020304" pitchFamily="18" charset="0"/>
              </a:rPr>
              <a:t>Rules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%%</a:t>
            </a: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User functions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71" name="文本框 11270"/>
          <p:cNvSpPr txBox="1"/>
          <p:nvPr/>
        </p:nvSpPr>
        <p:spPr>
          <a:xfrm>
            <a:off x="7575158" y="1225569"/>
            <a:ext cx="3796239" cy="20923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声明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语言相关声明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用户定义函数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语言定义的函数</a:t>
            </a:r>
          </a:p>
          <a:p>
            <a:pPr hangingPunct="0">
              <a:lnSpc>
                <a:spcPct val="123000"/>
              </a:lnSpc>
            </a:pP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可有可无，如果有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将</a:t>
            </a:r>
            <a:r>
              <a:rPr lang="zh-CN" altLang="en-US" sz="1815" b="1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被复制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到生成的词法分析器中</a:t>
            </a:r>
          </a:p>
          <a:p>
            <a:pPr hangingPunct="0"/>
            <a:endParaRPr lang="zh-CN" altLang="en-US" sz="1815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272" name="文本框 11271"/>
          <p:cNvSpPr txBox="1"/>
          <p:nvPr/>
        </p:nvSpPr>
        <p:spPr>
          <a:xfrm>
            <a:off x="7609722" y="3477966"/>
            <a:ext cx="3796239" cy="28460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定义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：可能给正则表达式命名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   以提高规则部分的可读性</a:t>
            </a:r>
          </a:p>
          <a:p>
            <a:pPr hangingPunct="0">
              <a:lnSpc>
                <a:spcPct val="123000"/>
              </a:lnSpc>
            </a:pP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规则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：词法分析器要识别符号的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   正则表达式 及 相关的动作</a:t>
            </a: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Times New Roman" panose="02020603050405020304" pitchFamily="18" charset="0"/>
              </a:rPr>
              <a:t>            </a:t>
            </a:r>
            <a:r>
              <a:rPr lang="en-US" altLang="zh-CN" sz="1815" b="1">
                <a:latin typeface="Times New Roman" panose="02020603050405020304" pitchFamily="18" charset="0"/>
              </a:rPr>
              <a:t>pattern                {action}</a:t>
            </a:r>
          </a:p>
          <a:p>
            <a:pPr hangingPunct="0">
              <a:lnSpc>
                <a:spcPct val="123000"/>
              </a:lnSpc>
            </a:pPr>
            <a:endParaRPr lang="en-US" altLang="zh-CN" sz="1815" b="1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uiExpand="1" build="allAtOnce" bldLvl="0" animBg="1"/>
      <p:bldP spid="11272" grpId="0" uiExpand="1" build="allAtOnce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612775" y="1372235"/>
            <a:ext cx="9892665" cy="4710430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常用的正则表达式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[0-9]</a:t>
            </a:r>
            <a:r>
              <a:rPr lang="zh-CN" altLang="en-US" sz="2905" b="1" dirty="0">
                <a:latin typeface="楷体_GB2312" panose="02010609030101010101" charset="-122"/>
              </a:rPr>
              <a:t> 字符集：0|1|2|3|4|5|6|7|8|9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例如：[0-9A-Za-z]，[aeiou0-9]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^     </a:t>
            </a:r>
            <a:r>
              <a:rPr lang="zh-CN" altLang="en-US" sz="2905" b="1" dirty="0">
                <a:latin typeface="楷体_GB2312" panose="02010609030101010101" charset="-122"/>
              </a:rPr>
              <a:t>字符集的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补集</a:t>
            </a:r>
            <a:r>
              <a:rPr lang="zh-CN" altLang="en-US" sz="2905" b="1" dirty="0">
                <a:latin typeface="楷体_GB2312" panose="02010609030101010101" charset="-122"/>
              </a:rPr>
              <a:t>，需要是字符集中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第一个字符</a:t>
            </a:r>
            <a:r>
              <a:rPr lang="zh-CN" altLang="en-US" sz="2905" b="1" dirty="0">
                <a:latin typeface="楷体_GB2312" panose="02010609030101010101" charset="-122"/>
              </a:rPr>
              <a:t> 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例如：[^0-9] 匹配任何非数字字符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.</a:t>
            </a:r>
            <a:r>
              <a:rPr lang="zh-CN" altLang="en-US" sz="2905" b="1" dirty="0">
                <a:latin typeface="楷体_GB2312" panose="02010609030101010101" charset="-122"/>
              </a:rPr>
              <a:t>     匹配“换行符”之外的任何字符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?</a:t>
            </a:r>
            <a:r>
              <a:rPr lang="zh-CN" altLang="en-US" sz="2905" b="1" dirty="0">
                <a:latin typeface="楷体_GB2312" panose="02010609030101010101" charset="-122"/>
              </a:rPr>
              <a:t>    x 可重复 0次 或 1次</a:t>
            </a: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+</a:t>
            </a:r>
            <a:r>
              <a:rPr lang="zh-CN" altLang="en-US" sz="2905" b="1" dirty="0">
                <a:latin typeface="楷体_GB2312" panose="02010609030101010101" charset="-122"/>
              </a:rPr>
              <a:t>    x 需重复 至少1次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常用的正则表达式</a:t>
            </a:r>
          </a:p>
          <a:p>
            <a:pPr marL="0" indent="0" eaLnBrk="1" hangingPunct="1">
              <a:buNone/>
            </a:pP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{n,m}</a:t>
            </a:r>
            <a:r>
              <a:rPr lang="en-US" altLang="zh-CN" sz="2905" b="1">
                <a:latin typeface="楷体_GB2312" panose="02010609030101010101" charset="-122"/>
              </a:rPr>
              <a:t> x </a:t>
            </a:r>
            <a:r>
              <a:rPr lang="zh-CN" altLang="en-US" sz="2905" b="1">
                <a:latin typeface="楷体_GB2312" panose="02010609030101010101" charset="-122"/>
              </a:rPr>
              <a:t>需重复 最少</a:t>
            </a:r>
            <a:r>
              <a:rPr lang="en-US" altLang="zh-CN" sz="2905" b="1">
                <a:latin typeface="楷体_GB2312" panose="02010609030101010101" charset="-122"/>
              </a:rPr>
              <a:t>n</a:t>
            </a:r>
            <a:r>
              <a:rPr lang="zh-CN" altLang="en-US" sz="2905" b="1">
                <a:latin typeface="楷体_GB2312" panose="02010609030101010101" charset="-122"/>
              </a:rPr>
              <a:t>次</a:t>
            </a:r>
            <a:r>
              <a:rPr lang="en-US" altLang="zh-CN" sz="2905" b="1">
                <a:latin typeface="楷体_GB2312" panose="02010609030101010101" charset="-122"/>
              </a:rPr>
              <a:t>,</a:t>
            </a:r>
            <a:r>
              <a:rPr lang="zh-CN" altLang="en-US" sz="2905" b="1">
                <a:latin typeface="楷体_GB2312" panose="02010609030101010101" charset="-122"/>
              </a:rPr>
              <a:t>最多</a:t>
            </a:r>
            <a:r>
              <a:rPr lang="en-US" altLang="zh-CN" sz="2905" b="1">
                <a:latin typeface="楷体_GB2312" panose="02010609030101010101" charset="-122"/>
              </a:rPr>
              <a:t>m</a:t>
            </a:r>
            <a:r>
              <a:rPr lang="zh-CN" altLang="en-US" sz="2905" b="1">
                <a:latin typeface="楷体_GB2312" panose="02010609030101010101" charset="-122"/>
              </a:rPr>
              <a:t>次</a:t>
            </a:r>
          </a:p>
          <a:p>
            <a:pPr marL="0" indent="0" eaLnBrk="1" hangingPunct="1">
              <a:buNone/>
            </a:pP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^</a:t>
            </a:r>
            <a:r>
              <a:rPr lang="en-US" altLang="zh-CN" sz="2905" b="1">
                <a:latin typeface="楷体_GB2312" panose="02010609030101010101" charset="-122"/>
              </a:rPr>
              <a:t>x     ^ </a:t>
            </a:r>
            <a:r>
              <a:rPr lang="zh-CN" altLang="en-US" sz="2905" b="1">
                <a:latin typeface="楷体_GB2312" panose="02010609030101010101" charset="-122"/>
              </a:rPr>
              <a:t>表示每行的最开始（虚拟的位置）</a:t>
            </a: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即匹配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，且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为该行第一个字符</a:t>
            </a:r>
          </a:p>
          <a:p>
            <a:pPr marL="0" indent="0" eaLnBrk="1" hangingPunct="1">
              <a:buNone/>
            </a:pP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$</a:t>
            </a:r>
            <a:r>
              <a:rPr lang="en-US" altLang="zh-CN" sz="2905" b="1">
                <a:latin typeface="楷体_GB2312" panose="02010609030101010101" charset="-122"/>
              </a:rPr>
              <a:t>     $ </a:t>
            </a:r>
            <a:r>
              <a:rPr lang="zh-CN" altLang="en-US" sz="2905" b="1">
                <a:latin typeface="楷体_GB2312" panose="02010609030101010101" charset="-122"/>
              </a:rPr>
              <a:t>表示每行的最末尾（虚拟的位置）</a:t>
            </a: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即匹配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，且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为该行最后一个字符</a:t>
            </a:r>
          </a:p>
          <a:p>
            <a:pPr marL="0" indent="0" eaLnBrk="1" hangingPunct="1">
              <a:buNone/>
            </a:pP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>
                <a:latin typeface="楷体_GB2312" panose="02010609030101010101" charset="-122"/>
              </a:rPr>
              <a:t>    </a:t>
            </a:r>
            <a:r>
              <a:rPr lang="zh-CN" altLang="en-US" sz="2905" b="1">
                <a:latin typeface="楷体_GB2312" panose="02010609030101010101" charset="-122"/>
              </a:rPr>
              <a:t>表示 </a:t>
            </a:r>
            <a:r>
              <a:rPr lang="en-US" altLang="zh-CN" sz="2905" b="1">
                <a:latin typeface="楷体_GB2312" panose="02010609030101010101" charset="-122"/>
              </a:rPr>
              <a:t>x </a:t>
            </a:r>
            <a:r>
              <a:rPr lang="zh-CN" altLang="en-US" sz="2905" b="1">
                <a:latin typeface="楷体_GB2312" panose="02010609030101010101" charset="-122"/>
              </a:rPr>
              <a:t>本身，即使 </a:t>
            </a:r>
            <a:r>
              <a:rPr lang="en-US" altLang="zh-CN" sz="2905" b="1">
                <a:latin typeface="楷体_GB2312" panose="02010609030101010101" charset="-122"/>
              </a:rPr>
              <a:t>x </a:t>
            </a:r>
            <a:r>
              <a:rPr lang="zh-CN" altLang="en-US" sz="2905" b="1">
                <a:latin typeface="楷体_GB2312" panose="02010609030101010101" charset="-122"/>
              </a:rPr>
              <a:t>为特殊符号</a:t>
            </a: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</a:t>
            </a:r>
            <a:r>
              <a:rPr lang="en-US" altLang="zh-CN" sz="2905" b="1">
                <a:latin typeface="楷体_GB2312" panose="02010609030101010101" charset="-122"/>
              </a:rPr>
              <a:t>"x*" </a:t>
            </a:r>
            <a:r>
              <a:rPr lang="zh-CN" altLang="en-US" sz="2905" b="1">
                <a:latin typeface="楷体_GB2312" panose="02010609030101010101" charset="-122"/>
              </a:rPr>
              <a:t>表示 匹配 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和</a:t>
            </a:r>
            <a:r>
              <a:rPr lang="en-US" altLang="zh-CN" sz="2905" b="1">
                <a:latin typeface="楷体_GB2312" panose="02010609030101010101" charset="-122"/>
              </a:rPr>
              <a:t>*</a:t>
            </a:r>
            <a:r>
              <a:rPr lang="zh-CN" altLang="en-US" sz="2905" b="1">
                <a:latin typeface="楷体_GB2312" panose="02010609030101010101" charset="-122"/>
              </a:rPr>
              <a:t>号两个字符</a:t>
            </a: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常用的正则表达式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b="1">
                <a:latin typeface="楷体_GB2312" panose="02010609030101010101" charset="-122"/>
              </a:rPr>
              <a:t>{name} </a:t>
            </a:r>
            <a:r>
              <a:rPr lang="zh-CN" altLang="en-US" b="1">
                <a:latin typeface="楷体_GB2312" panose="02010609030101010101" charset="-122"/>
              </a:rPr>
              <a:t>用之前定义的正则表达式替换</a:t>
            </a:r>
          </a:p>
          <a:p>
            <a:pPr marL="0" indent="0" eaLnBrk="1" hangingPunct="1">
              <a:lnSpc>
                <a:spcPct val="75000"/>
              </a:lnSpc>
              <a:buNone/>
            </a:pP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%{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  ...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%}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   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20603050405020304" pitchFamily="18" charset="0"/>
              </a:rPr>
              <a:t>DIGIT      [0-9]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%%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    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20603050405020304" pitchFamily="18" charset="0"/>
              </a:rPr>
              <a:t>{DIGIT}</a:t>
            </a:r>
            <a:r>
              <a:rPr lang="en-US" altLang="zh-CN" sz="2540" b="1">
                <a:latin typeface="Times New Roman" panose="02020603050405020304" pitchFamily="18" charset="0"/>
              </a:rPr>
              <a:t>+"."*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20603050405020304" pitchFamily="18" charset="0"/>
              </a:rPr>
              <a:t>{DIGIT}</a:t>
            </a:r>
            <a:r>
              <a:rPr lang="en-US" altLang="zh-CN" sz="2540" b="1">
                <a:latin typeface="Times New Roman" panose="02020603050405020304" pitchFamily="18" charset="0"/>
              </a:rPr>
              <a:t>* 	{ ... ... }</a:t>
            </a: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%%</a:t>
            </a:r>
            <a:endParaRPr lang="en-US" altLang="zh-CN" sz="254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lstStyle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>
                <a:latin typeface="楷体_GB2312" panose="02010609030101010101" charset="-122"/>
              </a:rPr>
              <a:t>Flex</a:t>
            </a:r>
            <a:r>
              <a:rPr lang="zh-CN" altLang="en-US" b="1">
                <a:latin typeface="楷体_GB2312" panose="02010609030101010101" charset="-122"/>
              </a:rPr>
              <a:t>全局变量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yytext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latin typeface="楷体_GB2312" panose="02010609030101010101" charset="-122"/>
              </a:rPr>
              <a:t>char*, </a:t>
            </a:r>
            <a:r>
              <a:rPr lang="zh-CN" altLang="en-US" b="1">
                <a:latin typeface="楷体_GB2312" panose="02010609030101010101" charset="-122"/>
              </a:rPr>
              <a:t>指向所识别的字符串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yyleng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latin typeface="楷体_GB2312" panose="02010609030101010101" charset="-122"/>
              </a:rPr>
              <a:t>int, </a:t>
            </a:r>
            <a:r>
              <a:rPr lang="zh-CN" altLang="en-US" b="1">
                <a:latin typeface="楷体_GB2312" panose="02010609030101010101" charset="-122"/>
              </a:rPr>
              <a:t>所识别字符串的长度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yylval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</a:rPr>
              <a:t>YYSTYPE, 缺省类型是int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</a:rPr>
              <a:t>          </a:t>
            </a:r>
            <a:r>
              <a:rPr lang="zh-CN" altLang="en-US" b="1">
                <a:latin typeface="楷体_GB2312" panose="02010609030101010101" charset="-122"/>
              </a:rPr>
              <a:t>用来</a:t>
            </a:r>
            <a:r>
              <a:rPr lang="zh-CN" altLang="en-US" b="1">
                <a:solidFill>
                  <a:srgbClr val="FF3300"/>
                </a:solidFill>
                <a:latin typeface="楷体_GB2312" panose="02010609030101010101" charset="-122"/>
              </a:rPr>
              <a:t>保存</a:t>
            </a:r>
            <a:r>
              <a:rPr lang="zh-CN" altLang="en-US" b="1">
                <a:latin typeface="楷体_GB2312" panose="02010609030101010101" charset="-122"/>
              </a:rPr>
              <a:t>词法记号的</a:t>
            </a:r>
            <a:r>
              <a:rPr lang="zh-CN" altLang="en-US" b="1">
                <a:solidFill>
                  <a:srgbClr val="FF3300"/>
                </a:solidFill>
                <a:latin typeface="楷体_GB2312" panose="02010609030101010101" charset="-122"/>
              </a:rPr>
              <a:t>属性</a:t>
            </a: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标准动作</a:t>
            </a:r>
            <a:r>
              <a:rPr lang="en-US" altLang="zh-CN" b="1">
                <a:latin typeface="楷体_GB2312" panose="02010609030101010101" charset="-122"/>
              </a:rPr>
              <a:t>:</a:t>
            </a:r>
            <a:r>
              <a:rPr lang="zh-CN" altLang="en-US" b="1">
                <a:latin typeface="楷体_GB2312" panose="02010609030101010101" charset="-122"/>
              </a:rPr>
              <a:t> </a:t>
            </a:r>
            <a:r>
              <a:rPr lang="en-US" altLang="zh-CN" b="1">
                <a:latin typeface="楷体_GB2312" panose="02010609030101010101" charset="-122"/>
              </a:rPr>
              <a:t>ECHO  </a:t>
            </a:r>
            <a:r>
              <a:rPr lang="zh-CN" altLang="en-US" b="1">
                <a:latin typeface="楷体_GB2312" panose="02010609030101010101" charset="-122"/>
              </a:rPr>
              <a:t>显示所识别的串</a:t>
            </a:r>
          </a:p>
          <a:p>
            <a:pPr marL="0" indent="0" eaLnBrk="1" hangingPunct="1">
              <a:buNone/>
            </a:pP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907</Words>
  <Application>Microsoft Office PowerPoint</Application>
  <PresentationFormat>宽屏</PresentationFormat>
  <Paragraphs>138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Times New Roman</vt:lpstr>
      <vt:lpstr>Verdana</vt:lpstr>
      <vt:lpstr>Wingdings</vt:lpstr>
      <vt:lpstr>Office 主题​​</vt:lpstr>
      <vt:lpstr>1_Office 主题​​</vt:lpstr>
      <vt:lpstr>编译技术实验(1) 词法分析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实验任务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编译技术实验(1) 词法分析</dc:title>
  <dc:creator>erqiang</dc:creator>
  <cp:lastModifiedBy>炫百 萧</cp:lastModifiedBy>
  <cp:revision>34</cp:revision>
  <dcterms:created xsi:type="dcterms:W3CDTF">2022-10-21T00:21:55Z</dcterms:created>
  <dcterms:modified xsi:type="dcterms:W3CDTF">2023-10-10T07:16:11Z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2052-11.1.0.10920</vt:lpwstr>
  </property>
</Properties>
</file>