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</p:sldMasterIdLst>
  <p:notesMasterIdLst>
    <p:notesMasterId r:id="rId19"/>
  </p:notesMasterIdLst>
  <p:handoutMasterIdLst>
    <p:handoutMasterId r:id="rId20"/>
  </p:handoutMasterIdLst>
  <p:sldIdLst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8" r:id="rId13"/>
    <p:sldId id="359" r:id="rId14"/>
    <p:sldId id="360" r:id="rId15"/>
    <p:sldId id="362" r:id="rId16"/>
    <p:sldId id="364" r:id="rId17"/>
    <p:sldId id="365" r:id="rId1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5" Type="http://schemas.openxmlformats.org/officeDocument/2006/relationships/theme" Target="../theme/theme2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DejaVu Sans" panose="020B0606030804020204" charset="0"/>
              <a:cs typeface="DejaVu Sans" panose="020B0606030804020204" charset="0"/>
              <a:sym typeface="+mn-ea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356870" y="3856990"/>
            <a:ext cx="10130155" cy="1325880"/>
          </a:xfrm>
        </p:spPr>
        <p:txBody>
          <a:bodyPr wrap="square" lIns="0" tIns="0" rIns="0" bIns="0" anchor="ctr" anchorCtr="0"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编译技术实</a:t>
            </a:r>
            <a:r>
              <a:rPr lang="zh-CN" altLang="en-US" dirty="0">
                <a:solidFill>
                  <a:schemeClr val="bg1"/>
                </a:solidFill>
              </a:rPr>
              <a:t>验</a:t>
            </a:r>
            <a:r>
              <a:rPr lang="en-US" altLang="zh-CN" dirty="0">
                <a:solidFill>
                  <a:schemeClr val="bg1"/>
                </a:solidFill>
              </a:rPr>
              <a:t>(1)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</a:rPr>
              <a:t> 词法分析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122" name="Rectangle 3"/>
          <p:cNvSpPr txBox="1"/>
          <p:nvPr/>
        </p:nvSpPr>
        <p:spPr>
          <a:xfrm>
            <a:off x="7092913" y="1038158"/>
            <a:ext cx="4179319" cy="2052216"/>
          </a:xfrm>
          <a:prstGeom prst="rect">
            <a:avLst/>
          </a:prstGeom>
          <a:noFill/>
          <a:ln w="9525">
            <a:noFill/>
          </a:ln>
        </p:spPr>
        <p:txBody>
          <a:bodyPr lIns="0" tIns="17602" rIns="0" bIns="0" anchor="ctr" anchorCtr="0"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990" dirty="0">
                <a:latin typeface="Arial" panose="020B0604020202020204" pitchFamily="34" charset="0"/>
                <a:ea typeface="微软雅黑" panose="020B0503020204020204" charset="-122"/>
              </a:rPr>
              <a:t>编译技术</a:t>
            </a:r>
            <a:endParaRPr lang="zh-CN" altLang="en-US" sz="2905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gcc -o scan lex.yy.c </a:t>
            </a:r>
            <a:r>
              <a:rPr lang="en-US" altLang="zh-CN" sz="2905" b="1">
                <a:solidFill>
                  <a:srgbClr val="FF3300"/>
                </a:solidFill>
                <a:latin typeface="楷体_GB2312" panose="02010609030101010101" charset="-122"/>
              </a:rPr>
              <a:t>-lfl</a:t>
            </a:r>
            <a:endParaRPr lang="en-US" altLang="zh-CN" sz="290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905" b="1">
                <a:latin typeface="楷体_GB2312" panose="02010609030101010101" charset="-122"/>
              </a:rPr>
              <a:t>  -lfl </a:t>
            </a:r>
            <a:r>
              <a:rPr lang="zh-CN" altLang="en-US" sz="2905" b="1">
                <a:latin typeface="楷体_GB2312" panose="02010609030101010101" charset="-122"/>
              </a:rPr>
              <a:t>是什么意思？  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链接了 </a:t>
            </a:r>
            <a:r>
              <a:rPr lang="zh-CN" altLang="en-US" sz="2540" b="1">
                <a:solidFill>
                  <a:srgbClr val="FF3300"/>
                </a:solidFill>
                <a:latin typeface="楷体_GB2312" panose="02010609030101010101" charset="-122"/>
              </a:rPr>
              <a:t>哪些内容 </a:t>
            </a:r>
            <a:r>
              <a:rPr lang="zh-CN" altLang="en-US" sz="2540" b="1">
                <a:latin typeface="楷体_GB2312" panose="02010609030101010101" charset="-122"/>
              </a:rPr>
              <a:t>到可执行程序？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简单的 </a:t>
            </a:r>
            <a:r>
              <a:rPr lang="en-US" altLang="zh-CN" sz="2540" b="1">
                <a:latin typeface="楷体_GB2312" panose="02010609030101010101" charset="-122"/>
              </a:rPr>
              <a:t>main</a:t>
            </a:r>
            <a:r>
              <a:rPr lang="zh-CN" altLang="en-US" sz="2540" b="1">
                <a:latin typeface="楷体_GB2312" panose="02010609030101010101" charset="-122"/>
              </a:rPr>
              <a:t>函数 及 </a:t>
            </a:r>
            <a:r>
              <a:rPr lang="en-US" altLang="zh-CN" sz="2540" b="1">
                <a:latin typeface="楷体_GB2312" panose="02010609030101010101" charset="-122"/>
              </a:rPr>
              <a:t>yywrap</a:t>
            </a:r>
            <a:endParaRPr lang="en-US" altLang="zh-CN" sz="2175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如果自己提供，则链接时不需要 </a:t>
            </a:r>
            <a:r>
              <a:rPr lang="en-US" altLang="zh-CN" sz="2540" b="1">
                <a:latin typeface="楷体_GB2312" panose="02010609030101010101" charset="-122"/>
              </a:rPr>
              <a:t>-lfl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</a:t>
            </a:r>
            <a:r>
              <a:rPr lang="zh-CN" altLang="en-US" sz="2175" b="1">
                <a:latin typeface="楷体_GB2312" panose="02010609030101010101" charset="-122"/>
              </a:rPr>
              <a:t>与</a:t>
            </a:r>
            <a:r>
              <a:rPr lang="en-US" altLang="zh-CN" sz="2175" b="1">
                <a:latin typeface="楷体_GB2312" panose="02010609030101010101" charset="-122"/>
              </a:rPr>
              <a:t>bison </a:t>
            </a:r>
            <a:r>
              <a:rPr lang="zh-CN" altLang="en-US" sz="2175" b="1">
                <a:latin typeface="楷体_GB2312" panose="02010609030101010101" charset="-122"/>
              </a:rPr>
              <a:t>中文版 </a:t>
            </a:r>
            <a:r>
              <a:rPr lang="en-US" altLang="zh-CN" sz="2175" b="1">
                <a:latin typeface="楷体_GB2312" panose="02010609030101010101" charset="-122"/>
              </a:rPr>
              <a:t>P30/</a:t>
            </a:r>
            <a:r>
              <a:rPr lang="zh-CN" altLang="en-US" sz="2175" b="1">
                <a:latin typeface="楷体_GB2312" panose="02010609030101010101" charset="-122"/>
              </a:rPr>
              <a:t>英文版 </a:t>
            </a:r>
            <a:r>
              <a:rPr lang="en-US" altLang="zh-CN" sz="2175" b="1">
                <a:latin typeface="楷体_GB2312" panose="02010609030101010101" charset="-122"/>
              </a:rPr>
              <a:t>P24</a:t>
            </a:r>
            <a:endParaRPr lang="en-US" altLang="zh-CN" sz="2175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175" b="1">
                <a:latin typeface="楷体_GB2312" panose="02010609030101010101" charset="-122"/>
              </a:rPr>
              <a:t>     </a:t>
            </a:r>
            <a:r>
              <a:rPr lang="zh-CN" altLang="en-US" sz="2175" b="1">
                <a:latin typeface="楷体_GB2312" panose="02010609030101010101" charset="-122"/>
              </a:rPr>
              <a:t>参</a:t>
            </a:r>
            <a:r>
              <a:rPr lang="en-US" altLang="zh-CN" sz="2175" b="1">
                <a:latin typeface="楷体_GB2312" panose="02010609030101010101" charset="-122"/>
              </a:rPr>
              <a:t>flex-2.5.39.tar.bz2/ libmain.c </a:t>
            </a:r>
            <a:r>
              <a:rPr lang="zh-CN" altLang="en-US" sz="2175" b="1">
                <a:latin typeface="楷体_GB2312" panose="02010609030101010101" charset="-122"/>
              </a:rPr>
              <a:t>和 </a:t>
            </a:r>
            <a:r>
              <a:rPr lang="en-US" altLang="zh-CN" sz="2175" b="1">
                <a:latin typeface="楷体_GB2312" panose="02010609030101010101" charset="-122"/>
              </a:rPr>
              <a:t>libyywrap.c</a:t>
            </a:r>
            <a:endParaRPr lang="en-US" altLang="zh-CN" sz="217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61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81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charRg st="101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charRg st="13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实验任务</a:t>
            </a:r>
            <a:endParaRPr lang="zh-CN" altLang="en-US"/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>
          <a:xfrm>
            <a:off x="595630" y="1372235"/>
            <a:ext cx="11029950" cy="5240655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latin typeface="楷体_GB2312" panose="02010609030101010101" charset="-122"/>
              </a:rPr>
              <a:t>以 </a:t>
            </a:r>
            <a:r>
              <a:rPr lang="en-US" altLang="zh-CN" sz="2540" b="1">
                <a:latin typeface="楷体_GB2312" panose="02010609030101010101" charset="-122"/>
              </a:rPr>
              <a:t>test_cases </a:t>
            </a:r>
            <a:r>
              <a:rPr lang="zh-CN" altLang="en-US" sz="2540" b="1">
                <a:latin typeface="楷体_GB2312" panose="02010609030101010101" charset="-122"/>
              </a:rPr>
              <a:t>中的文件作为输入，编写程序（</a:t>
            </a:r>
            <a:r>
              <a:rPr lang="en-US" altLang="zh-CN" sz="2540" b="1">
                <a:latin typeface="楷体_GB2312" panose="02010609030101010101" charset="-122"/>
              </a:rPr>
              <a:t>c/c++</a:t>
            </a:r>
            <a:r>
              <a:rPr lang="zh-CN" altLang="en-US" sz="2540" b="1">
                <a:latin typeface="楷体_GB2312" panose="02010609030101010101" charset="-122"/>
              </a:rPr>
              <a:t>）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(1)</a:t>
            </a:r>
            <a:r>
              <a:rPr lang="zh-CN" altLang="en-US" sz="2540" b="1">
                <a:latin typeface="楷体_GB2312" panose="02010609030101010101" charset="-122"/>
              </a:rPr>
              <a:t>识别程序中所有的常数</a:t>
            </a:r>
            <a:r>
              <a:rPr lang="zh-CN" altLang="zh-CN" sz="2540" b="1">
                <a:latin typeface="楷体_GB2312" panose="02010609030101010101" charset="-122"/>
              </a:rPr>
              <a:t>、</a:t>
            </a:r>
            <a:r>
              <a:rPr lang="zh-CN" altLang="en-US" sz="2540" b="1">
                <a:latin typeface="楷体_GB2312" panose="02010609030101010101" charset="-122"/>
              </a:rPr>
              <a:t>运算符、界符、标识符及关键字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</a:t>
            </a:r>
            <a:r>
              <a:rPr lang="en-US" altLang="zh-CN" sz="2540" b="1">
                <a:latin typeface="楷体_GB2312" panose="02010609030101010101" charset="-122"/>
              </a:rPr>
              <a:t>(2)</a:t>
            </a:r>
            <a:r>
              <a:rPr lang="zh-CN" altLang="en-US" sz="2540" b="1">
                <a:latin typeface="楷体_GB2312" panose="02010609030101010101" charset="-122"/>
              </a:rPr>
              <a:t>将所编写程序命名为“</a:t>
            </a:r>
            <a:r>
              <a:rPr lang="en-US" altLang="zh-CN" sz="2540" b="1">
                <a:latin typeface="楷体_GB2312" panose="02010609030101010101" charset="-122"/>
              </a:rPr>
              <a:t>man_lex.c”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学习所提供资料中的简单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源程序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试着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修改</a:t>
            </a:r>
            <a:r>
              <a:rPr lang="zh-CN" altLang="en-US" sz="2540" b="1">
                <a:latin typeface="楷体_GB2312" panose="02010609030101010101" charset="-122"/>
              </a:rPr>
              <a:t>其中的</a:t>
            </a:r>
            <a:r>
              <a:rPr lang="zh-CN" altLang="en-US" sz="2540" b="1">
                <a:solidFill>
                  <a:schemeClr val="accent2"/>
                </a:solidFill>
                <a:latin typeface="楷体_GB2312" panose="02010609030101010101" charset="-122"/>
              </a:rPr>
              <a:t>规则及代码</a:t>
            </a:r>
            <a:r>
              <a:rPr lang="zh-CN" altLang="en-US" sz="2540" b="1">
                <a:latin typeface="楷体_GB2312" panose="02010609030101010101" charset="-122"/>
              </a:rPr>
              <a:t>，再运行之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用 </a:t>
            </a:r>
            <a:r>
              <a:rPr lang="en-US" altLang="zh-CN" sz="2540" b="1">
                <a:latin typeface="楷体_GB2312" panose="02010609030101010101" charset="-122"/>
              </a:rPr>
              <a:t>flex </a:t>
            </a:r>
            <a:r>
              <a:rPr lang="zh-CN" altLang="en-US" sz="2540" b="1">
                <a:latin typeface="楷体_GB2312" panose="02010609030101010101" charset="-122"/>
              </a:rPr>
              <a:t>完成 任务</a:t>
            </a:r>
            <a:r>
              <a:rPr lang="en-US" altLang="zh-CN" sz="2540" b="1">
                <a:latin typeface="楷体_GB2312" panose="02010609030101010101" charset="-122"/>
              </a:rPr>
              <a:t>1</a:t>
            </a:r>
            <a:r>
              <a:rPr lang="zh-CN" altLang="en-US" sz="2540" b="1">
                <a:latin typeface="楷体_GB2312" panose="02010609030101010101" charset="-122"/>
              </a:rPr>
              <a:t>，并将所编写</a:t>
            </a:r>
            <a:r>
              <a:rPr lang="en-US" altLang="zh-CN" sz="2540" b="1">
                <a:latin typeface="楷体_GB2312" panose="02010609030101010101" charset="-122"/>
              </a:rPr>
              <a:t>flex</a:t>
            </a:r>
            <a:r>
              <a:rPr lang="zh-CN" altLang="en-US" sz="2540" b="1">
                <a:latin typeface="楷体_GB2312" panose="02010609030101010101" charset="-122"/>
              </a:rPr>
              <a:t>源文件命名为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auto_lex.l, </a:t>
            </a: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2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charRg st="8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411">
                                            <p:txEl>
                                              <p:charRg st="10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charRg st="131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charRg st="153" end="1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411">
                                            <p:txEl>
                                              <p:charRg st="186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9459" name="Rectangle 3"/>
          <p:cNvSpPr>
            <a:spLocks noGrp="1"/>
          </p:cNvSpPr>
          <p:nvPr>
            <p:ph type="body" idx="4294967295"/>
          </p:nvPr>
        </p:nvSpPr>
        <p:spPr>
          <a:xfrm>
            <a:off x="568960" y="1372235"/>
            <a:ext cx="9937750" cy="53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1. </a:t>
            </a:r>
            <a:r>
              <a:rPr lang="zh-CN" altLang="en-US" sz="2540" b="1">
                <a:latin typeface="楷体_GB2312" panose="02010609030101010101" charset="-122"/>
              </a:rPr>
              <a:t>每位同学必须参与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2. </a:t>
            </a:r>
            <a:r>
              <a:rPr lang="zh-CN" altLang="en-US" sz="2540" b="1">
                <a:latin typeface="楷体_GB2312" panose="02010609030101010101" charset="-122"/>
              </a:rPr>
              <a:t>所有文件都以 </a:t>
            </a:r>
            <a:r>
              <a:rPr lang="en-US" altLang="zh-CN" sz="2540" b="1">
                <a:solidFill>
                  <a:srgbClr val="FF3300"/>
                </a:solidFill>
                <a:latin typeface="楷体_GB2312" panose="02010609030101010101" charset="-122"/>
              </a:rPr>
              <a:t>utf-8</a:t>
            </a:r>
            <a:r>
              <a:rPr lang="en-US" altLang="zh-CN" sz="2540" b="1">
                <a:latin typeface="楷体_GB2312" panose="02010609030101010101" charset="-122"/>
              </a:rPr>
              <a:t> </a:t>
            </a:r>
            <a:r>
              <a:rPr lang="zh-CN" altLang="en-US" sz="2540" b="1">
                <a:latin typeface="楷体_GB2312" panose="02010609030101010101" charset="-122"/>
              </a:rPr>
              <a:t>进行统一编码保存！！！</a:t>
            </a: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latin typeface="楷体_GB2312" panose="02010609030101010101" charset="-122"/>
              </a:rPr>
              <a:t>    </a:t>
            </a:r>
            <a:r>
              <a:rPr lang="en-US" altLang="zh-CN" sz="2540" b="1">
                <a:latin typeface="楷体_GB2312" panose="02010609030101010101" charset="-122"/>
              </a:rPr>
              <a:t>(</a:t>
            </a:r>
            <a:r>
              <a:rPr lang="zh-CN" altLang="en-US" sz="2540" b="1">
                <a:latin typeface="楷体_GB2312" panose="02010609030101010101" charset="-122"/>
              </a:rPr>
              <a:t>检查环境为</a:t>
            </a:r>
            <a:r>
              <a:rPr lang="en-US" altLang="zh-CN" sz="2540" b="1">
                <a:latin typeface="楷体_GB2312" panose="02010609030101010101" charset="-122"/>
              </a:rPr>
              <a:t>Linux</a:t>
            </a:r>
            <a:r>
              <a:rPr lang="zh-CN" altLang="en-US" sz="2540" b="1">
                <a:latin typeface="楷体_GB2312" panose="02010609030101010101" charset="-122"/>
              </a:rPr>
              <a:t>，如出现乱码等错误，将扣分！</a:t>
            </a:r>
            <a:r>
              <a:rPr lang="en-US" altLang="zh-CN" sz="2540" b="1">
                <a:latin typeface="楷体_GB2312" panose="02010609030101010101" charset="-122"/>
              </a:rPr>
              <a:t>)</a:t>
            </a:r>
            <a:endParaRPr lang="en-US" altLang="zh-CN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3. </a:t>
            </a:r>
            <a:r>
              <a:rPr lang="zh-CN" altLang="en-US" sz="2540" b="1">
                <a:latin typeface="楷体_GB2312" panose="02010609030101010101" charset="-122"/>
              </a:rPr>
              <a:t>提交文件：</a:t>
            </a:r>
            <a:r>
              <a:rPr lang="zh-CN" altLang="zh-CN" sz="254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54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zh-CN" altLang="zh-CN" sz="2540" b="1">
                <a:solidFill>
                  <a:schemeClr val="bg1">
                    <a:lumMod val="65000"/>
                  </a:schemeClr>
                </a:solidFill>
                <a:latin typeface="楷体_GB2312" panose="02010609030101010101" charset="-122"/>
              </a:rPr>
              <a:t> </a:t>
            </a:r>
            <a:r>
              <a:rPr lang="zh-CN" altLang="en-US" sz="2540" b="1">
                <a:solidFill>
                  <a:schemeClr val="bg1">
                    <a:lumMod val="65000"/>
                  </a:schemeClr>
                </a:solidFill>
                <a:latin typeface="楷体_GB2312" panose="02010609030101010101" charset="-122"/>
              </a:rPr>
              <a:t>手动识别程序 </a:t>
            </a:r>
            <a:r>
              <a:rPr lang="en-US" altLang="zh-CN" sz="2540" b="1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</a:rPr>
              <a:t>man_lex.c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20603050405020304" pitchFamily="18" charset="0"/>
              </a:rPr>
              <a:t>2</a:t>
            </a:r>
            <a:r>
              <a:rPr lang="en-US" altLang="zh-CN" sz="2540" b="1">
                <a:latin typeface="Times New Roman" panose="020206030504050203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自动识别程序 </a:t>
            </a:r>
            <a:r>
              <a:rPr lang="en-US" altLang="zh-CN" sz="2540" b="1">
                <a:latin typeface="Times New Roman" panose="02020603050405020304" pitchFamily="18" charset="0"/>
              </a:rPr>
              <a:t>auto_lex.l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latin typeface="楷体_GB2312" panose="02010609030101010101" charset="-122"/>
              </a:rPr>
              <a:t>             </a:t>
            </a:r>
            <a:r>
              <a:rPr lang="zh-CN" altLang="en-US" sz="2540" b="1">
                <a:latin typeface="Times New Roman" panose="02020603050405020304" pitchFamily="18" charset="0"/>
              </a:rPr>
              <a:t>3</a:t>
            </a:r>
            <a:r>
              <a:rPr lang="en-US" altLang="zh-CN" sz="2540" b="1">
                <a:latin typeface="Times New Roman" panose="02020603050405020304" pitchFamily="18" charset="0"/>
              </a:rPr>
              <a:t>)</a:t>
            </a:r>
            <a:r>
              <a:rPr lang="zh-CN" altLang="en-US" sz="2540" b="1">
                <a:latin typeface="楷体_GB2312" panose="02010609030101010101" charset="-122"/>
              </a:rPr>
              <a:t> 实验报告     词法分析</a:t>
            </a:r>
            <a:r>
              <a:rPr lang="en-US" altLang="zh-CN" sz="2540" b="1">
                <a:latin typeface="楷体_GB2312" panose="02010609030101010101" charset="-122"/>
              </a:rPr>
              <a:t>_</a:t>
            </a:r>
            <a:r>
              <a:rPr lang="zh-CN" altLang="en-US" sz="2540" b="1">
                <a:latin typeface="楷体_GB2312" panose="02010609030101010101" charset="-122"/>
              </a:rPr>
              <a:t>姓名</a:t>
            </a:r>
            <a:r>
              <a:rPr lang="en-US" altLang="zh-CN" sz="2540" b="1">
                <a:latin typeface="Times New Roman" panose="02020603050405020304" pitchFamily="18" charset="0"/>
              </a:rPr>
              <a:t>.docx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endParaRPr lang="en-US" altLang="zh-CN" sz="2540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charRg st="97" end="1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charRg st="125" end="1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实验安排要求</a:t>
            </a:r>
            <a:endParaRPr lang="zh-CN" altLang="en-US"/>
          </a:p>
        </p:txBody>
      </p:sp>
      <p:sp>
        <p:nvSpPr>
          <p:cNvPr id="18434" name="Rectangle 3"/>
          <p:cNvSpPr>
            <a:spLocks noGrp="1"/>
          </p:cNvSpPr>
          <p:nvPr>
            <p:ph type="body" idx="4294967295"/>
          </p:nvPr>
        </p:nvSpPr>
        <p:spPr>
          <a:xfrm>
            <a:off x="577850" y="1372235"/>
            <a:ext cx="9928860" cy="536321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ym typeface="+mn-ea"/>
              </a:rPr>
              <a:t>3. </a:t>
            </a:r>
            <a:r>
              <a:rPr lang="zh-CN" altLang="en-US" sz="2540" b="1">
                <a:sym typeface="+mn-ea"/>
              </a:rPr>
              <a:t>提交方式 </a:t>
            </a:r>
            <a:endParaRPr lang="zh-CN" altLang="en-US" sz="2540" b="1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sz="2540" b="1">
                <a:sym typeface="+mn-ea"/>
              </a:rPr>
              <a:t>  </a:t>
            </a:r>
            <a:r>
              <a:rPr lang="zh-CN" altLang="zh-CN" sz="2540" b="1">
                <a:sym typeface="+mn-ea"/>
              </a:rPr>
              <a:t>icoding </a:t>
            </a:r>
            <a:r>
              <a:rPr lang="zh-CN" altLang="x-none" sz="2540" b="1">
                <a:sym typeface="+mn-ea"/>
              </a:rPr>
              <a:t>平台提交</a:t>
            </a:r>
            <a:endParaRPr lang="zh-CN" altLang="zh-CN" sz="2540" b="1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ym typeface="+mn-ea"/>
              </a:rPr>
              <a:t>4. </a:t>
            </a:r>
            <a:r>
              <a:rPr lang="zh-CN" altLang="en-US" sz="2540" b="1">
                <a:sym typeface="+mn-ea"/>
              </a:rPr>
              <a:t>提交截止日期</a:t>
            </a:r>
            <a:endParaRPr lang="zh-CN" altLang="en-US" sz="2540" b="1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sz="2540" b="1">
                <a:solidFill>
                  <a:srgbClr val="FF3300"/>
                </a:solidFill>
                <a:sym typeface="+mn-ea"/>
              </a:rPr>
              <a:t>  </a:t>
            </a:r>
            <a:r>
              <a:rPr lang="zh-CN" altLang="en-US" sz="2540" b="1">
                <a:solidFill>
                  <a:srgbClr val="FF3300"/>
                </a:solidFill>
                <a:sym typeface="+mn-ea"/>
              </a:rPr>
              <a:t>全年级统一，以</a:t>
            </a:r>
            <a:r>
              <a:rPr lang="zh-CN" altLang="zh-CN" sz="2540" b="1">
                <a:solidFill>
                  <a:srgbClr val="FF3300"/>
                </a:solidFill>
                <a:sym typeface="+mn-ea"/>
              </a:rPr>
              <a:t>icoding</a:t>
            </a:r>
            <a:r>
              <a:rPr lang="zh-CN" altLang="x-none" sz="2540" b="1">
                <a:solidFill>
                  <a:srgbClr val="FF3300"/>
                </a:solidFill>
                <a:sym typeface="+mn-ea"/>
              </a:rPr>
              <a:t>平台为准</a:t>
            </a:r>
            <a:endParaRPr lang="zh-CN" altLang="en-US" sz="2540" b="1">
              <a:solidFill>
                <a:srgbClr val="FF3300"/>
              </a:solidFill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Footer Placeholder 2"/>
          <p:cNvSpPr txBox="1">
            <a:spLocks noGrp="1"/>
          </p:cNvSpPr>
          <p:nvPr/>
        </p:nvSpPr>
        <p:spPr>
          <a:xfrm>
            <a:off x="4651528" y="6247376"/>
            <a:ext cx="289758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GB" altLang="en-US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/>
          <p:nvPr/>
        </p:nvSpPr>
        <p:spPr>
          <a:xfrm>
            <a:off x="3810" y="0"/>
            <a:ext cx="12194540" cy="68580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81646" tIns="61626" rIns="81646" bIns="40823" anchor="ctr" anchorCtr="0"/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36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36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3" name="Slide Number Placeholder 5"/>
          <p:cNvSpPr txBox="1">
            <a:spLocks noGrp="1"/>
          </p:cNvSpPr>
          <p:nvPr/>
        </p:nvSpPr>
        <p:spPr>
          <a:xfrm>
            <a:off x="8080529" y="6247376"/>
            <a:ext cx="2128543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algn="r" hangingPunct="0">
              <a:lnSpc>
                <a:spcPct val="116000"/>
              </a:lnSpc>
            </a:pPr>
            <a:fld id="{9A0DB2DC-4C9A-4742-B13C-FB6460FD3503}" type="slidenum">
              <a:rPr lang="en-GB" altLang="en-US" sz="1090" dirty="0">
                <a:latin typeface="Comic Sans MS" panose="030F0702030302020204" pitchFamily="66" charset="0"/>
                <a:ea typeface="宋体" panose="02010600030101010101" pitchFamily="2" charset="-122"/>
              </a:rPr>
            </a:fld>
            <a:endParaRPr lang="en-GB" altLang="en-US" sz="109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0484" name="Date Placeholder 5"/>
          <p:cNvSpPr txBox="1">
            <a:spLocks noGrp="1"/>
          </p:cNvSpPr>
          <p:nvPr/>
        </p:nvSpPr>
        <p:spPr>
          <a:xfrm>
            <a:off x="1654574" y="6247376"/>
            <a:ext cx="2806854" cy="47093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p>
            <a:pPr hangingPunct="0">
              <a:lnSpc>
                <a:spcPct val="116000"/>
              </a:lnSpc>
            </a:pPr>
            <a:r>
              <a:rPr lang="en-US" altLang="zh-CN" sz="905" dirty="0">
                <a:latin typeface="Comic Sans MS" panose="030F0702030302020204" pitchFamily="66" charset="0"/>
                <a:ea typeface="宋体" panose="02010600030101010101" pitchFamily="2" charset="-122"/>
              </a:rPr>
              <a:t>School of Computer Science and Engineering  </a:t>
            </a:r>
            <a:endParaRPr lang="en-US" altLang="zh-CN" sz="905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4625" y="1721485"/>
            <a:ext cx="988949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https://sourceforge.net/projects/tdm-gcc/files/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https://sourceforge.net/projects/gnuwin32/files/flex/2.5.4a-1/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https://sourceforge.net/projects/gnuwin32/files/bison/2.4.1/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https://sourceforge.net/projects/winflexbison/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385" name="Rectangle 2"/>
          <p:cNvSpPr>
            <a:spLocks noGrp="1"/>
          </p:cNvSpPr>
          <p:nvPr/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eaLnBrk="1" hangingPunct="1"/>
            <a:r>
              <a:rPr lang="zh-CN" altLang="en-US"/>
              <a:t>相关程序下载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>
          <a:xfrm>
            <a:off x="603885" y="1372235"/>
            <a:ext cx="9603740" cy="397637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Lex 就是 Lexical Analyzar的意思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Flex就是fast lex的意思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    Flex 是 GNU 版本的 Lex</a:t>
            </a: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3630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3630" b="1" dirty="0">
                <a:latin typeface="楷体_GB2312" panose="02010609030101010101" charset="-122"/>
              </a:rPr>
              <a:t>Flex会自动生成一个"词法分析器"   </a:t>
            </a:r>
            <a:endParaRPr lang="zh-CN" altLang="en-US" sz="3630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charRg st="27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charRg st="73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128270" y="1372235"/>
            <a:ext cx="10377170" cy="397637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Flex会自动生成一个"词法分析器"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我们把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词法分析器</a:t>
            </a:r>
            <a:r>
              <a:rPr lang="zh-CN" altLang="en-US" sz="2175" b="1" dirty="0">
                <a:latin typeface="楷体_GB2312" panose="02010609030101010101" charset="-122"/>
              </a:rPr>
              <a:t>要识别的单词(token)用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正则表达式</a:t>
            </a:r>
            <a:r>
              <a:rPr lang="zh-CN" altLang="en-US" sz="2175" b="1" dirty="0">
                <a:latin typeface="楷体_GB2312" panose="02010609030101010101" charset="-122"/>
              </a:rPr>
              <a:t>写好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然后作为flex的输入文件,输入命令flex xxx.l(</a:t>
            </a:r>
            <a:r>
              <a:rPr lang="zh-CN" altLang="en-US" sz="2175" b="1" dirty="0">
                <a:solidFill>
                  <a:srgbClr val="FF3300"/>
                </a:solidFill>
                <a:latin typeface="楷体_GB2312" panose="02010609030101010101" charset="-122"/>
              </a:rPr>
              <a:t>xxx.l</a:t>
            </a:r>
            <a:r>
              <a:rPr lang="zh-CN" altLang="en-US" sz="2175" b="1" dirty="0">
                <a:latin typeface="楷体_GB2312" panose="02010609030101010101" charset="-122"/>
              </a:rPr>
              <a:t>为输入文件)</a:t>
            </a:r>
            <a:endParaRPr lang="zh-CN" altLang="en-US" sz="217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flex经过处理后,就得到一个名字叫lex.yy.c的C源代码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这个C源代码文件,就是我们的词法扫描程序/词法分析器</a:t>
            </a:r>
            <a:endParaRPr lang="zh-CN" altLang="en-US" sz="181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175" b="1" dirty="0">
                <a:latin typeface="楷体_GB2312" panose="02010609030101010101" charset="-122"/>
              </a:rPr>
              <a:t>   通常我们不会去查看lex.yy.c里面的代码</a:t>
            </a:r>
            <a:endParaRPr lang="zh-CN" altLang="en-US" sz="217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5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97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162" end="1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8194" name="Rectangle 3"/>
          <p:cNvSpPr>
            <a:spLocks noGrp="1"/>
          </p:cNvSpPr>
          <p:nvPr>
            <p:ph type="body" idx="4294967295"/>
          </p:nvPr>
        </p:nvSpPr>
        <p:spPr>
          <a:xfrm>
            <a:off x="1980048" y="1372465"/>
            <a:ext cx="8227583" cy="4710734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540" b="1" dirty="0">
                <a:solidFill>
                  <a:srgbClr val="009900"/>
                </a:solidFill>
                <a:latin typeface="楷体_GB2312" panose="02010609030101010101" charset="-122"/>
              </a:rPr>
              <a:t>//creates lex.yy.c containing C code for scanner</a:t>
            </a:r>
            <a:endParaRPr lang="zh-CN" altLang="en-US" sz="2540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flex myFile.l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//compiles scanner, links with lex lib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gcc -o scan lex.yy.c -lfl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楷体_GB2312" panose="02010609030101010101" charset="-122"/>
              </a:rPr>
              <a:t>//executes scanner, will read from stdin</a:t>
            </a:r>
            <a:endParaRPr lang="zh-CN" altLang="en-US" sz="2905" b="1" dirty="0">
              <a:solidFill>
                <a:srgbClr val="009900"/>
              </a:solidFill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$ ./scan  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9218" name="Rectangle 3"/>
          <p:cNvSpPr>
            <a:spLocks noGrp="1"/>
          </p:cNvSpPr>
          <p:nvPr>
            <p:ph type="body" idx="4294967295"/>
          </p:nvPr>
        </p:nvSpPr>
        <p:spPr>
          <a:xfrm>
            <a:off x="558165" y="1372235"/>
            <a:ext cx="9649460" cy="4710430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Flex 输入文件的结构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%{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Declarations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%}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Definitions 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rgbClr val="FF3300"/>
                </a:solidFill>
                <a:latin typeface="Times New Roman" panose="02020603050405020304" pitchFamily="18" charset="0"/>
              </a:rPr>
              <a:t>Rules</a:t>
            </a:r>
            <a:endParaRPr lang="zh-CN" altLang="en-US" sz="2905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solidFill>
                  <a:srgbClr val="009900"/>
                </a:solidFill>
                <a:latin typeface="Times New Roman" panose="02020603050405020304" pitchFamily="18" charset="0"/>
              </a:rPr>
              <a:t>%%</a:t>
            </a:r>
            <a:endParaRPr lang="zh-CN" altLang="en-US" sz="2905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85000"/>
              </a:lnSpc>
              <a:buNone/>
            </a:pPr>
            <a:r>
              <a:rPr lang="zh-CN" altLang="en-US" sz="2905" b="1" dirty="0">
                <a:latin typeface="Times New Roman" panose="02020603050405020304" pitchFamily="18" charset="0"/>
              </a:rPr>
              <a:t>		</a:t>
            </a:r>
            <a:r>
              <a:rPr lang="zh-CN" altLang="en-US" sz="2905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User functions </a:t>
            </a:r>
            <a:r>
              <a:rPr lang="zh-CN" altLang="en-US" sz="2905" b="1" dirty="0">
                <a:solidFill>
                  <a:schemeClr val="bg2"/>
                </a:solidFill>
                <a:latin typeface="Times New Roman" panose="02020603050405020304" pitchFamily="18" charset="0"/>
              </a:rPr>
              <a:t>(optional)</a:t>
            </a:r>
            <a:endParaRPr lang="zh-CN" altLang="en-US" sz="2905" b="1" dirty="0">
              <a:solidFill>
                <a:schemeClr val="bg2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271" name="文本框 11270"/>
          <p:cNvSpPr txBox="1"/>
          <p:nvPr/>
        </p:nvSpPr>
        <p:spPr>
          <a:xfrm>
            <a:off x="7575158" y="1225569"/>
            <a:ext cx="3796239" cy="209232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声明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语言相关声明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用户定义函数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en-US" altLang="zh-CN" sz="1815" b="1">
                <a:latin typeface="楷体_GB2312" panose="02010609030101010101" charset="-122"/>
                <a:ea typeface="楷体_GB2312" panose="02010609030101010101" charset="-122"/>
              </a:rPr>
              <a:t>C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语言定义的函数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可有可无，如果有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将</a:t>
            </a:r>
            <a:r>
              <a:rPr lang="zh-CN" altLang="en-US" sz="1815" b="1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被复制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到生成的词法分析器中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/>
            <a:endParaRPr lang="zh-CN" altLang="en-US" sz="1815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72" name="文本框 11271"/>
          <p:cNvSpPr txBox="1"/>
          <p:nvPr/>
        </p:nvSpPr>
        <p:spPr>
          <a:xfrm>
            <a:off x="7609722" y="3477966"/>
            <a:ext cx="3796239" cy="284607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wrap="square" anchor="t" anchorCtr="0">
            <a:spAutoFit/>
          </a:bodyPr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定义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：可能给正则表达式命名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以提高规则部分的可读性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规则</a:t>
            </a: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：词法分析器要识别符号的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楷体_GB2312" panose="02010609030101010101" charset="-122"/>
                <a:ea typeface="楷体_GB2312" panose="02010609030101010101" charset="-122"/>
              </a:rPr>
              <a:t>      正则表达式 及 相关的动作</a:t>
            </a:r>
            <a:endParaRPr lang="zh-CN" altLang="en-US" sz="1815" b="1">
              <a:latin typeface="楷体_GB2312" panose="02010609030101010101" charset="-122"/>
              <a:ea typeface="楷体_GB2312" panose="02010609030101010101" charset="-122"/>
            </a:endParaRPr>
          </a:p>
          <a:p>
            <a:pPr hangingPunct="0">
              <a:lnSpc>
                <a:spcPct val="123000"/>
              </a:lnSpc>
            </a:pPr>
            <a:r>
              <a:rPr lang="zh-CN" altLang="en-US" sz="1815" b="1">
                <a:latin typeface="Times New Roman" panose="02020603050405020304" pitchFamily="18" charset="0"/>
              </a:rPr>
              <a:t>            </a:t>
            </a:r>
            <a:r>
              <a:rPr lang="en-US" altLang="zh-CN" sz="1815" b="1">
                <a:latin typeface="Times New Roman" panose="02020603050405020304" pitchFamily="18" charset="0"/>
              </a:rPr>
              <a:t>pattern                {action}</a:t>
            </a:r>
            <a:endParaRPr lang="en-US" altLang="zh-CN" sz="1815" b="1">
              <a:latin typeface="Times New Roman" panose="02020603050405020304" pitchFamily="18" charset="0"/>
            </a:endParaRPr>
          </a:p>
          <a:p>
            <a:pPr hangingPunct="0">
              <a:lnSpc>
                <a:spcPct val="123000"/>
              </a:lnSpc>
            </a:pPr>
            <a:endParaRPr lang="en-US" altLang="zh-CN" sz="1815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7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71">
                                            <p:txEl>
                                              <p:charRg st="11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71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71">
                                            <p:txEl>
                                              <p:charRg st="37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72">
                                            <p:txEl>
                                              <p:charRg st="14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72">
                                            <p:txEl>
                                              <p:charRg st="3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272">
                                            <p:txEl>
                                              <p:charRg st="48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272">
                                            <p:txEl>
                                              <p:charRg st="68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bldLvl="0" uiExpand="1" build="allAtOnce"/>
      <p:bldP spid="11272" grpId="0" bldLvl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612775" y="1372235"/>
            <a:ext cx="9892665" cy="4710430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常用的正则表达式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[0-9]</a:t>
            </a:r>
            <a:r>
              <a:rPr lang="zh-CN" altLang="en-US" sz="2905" b="1" dirty="0">
                <a:latin typeface="楷体_GB2312" panose="02010609030101010101" charset="-122"/>
              </a:rPr>
              <a:t> 字符集：0|1|2|3|4|5|6|7|8|9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例如：[0-9A-Za-z]，[aeiou0-9]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^     </a:t>
            </a:r>
            <a:r>
              <a:rPr lang="zh-CN" altLang="en-US" sz="2905" b="1" dirty="0">
                <a:latin typeface="楷体_GB2312" panose="02010609030101010101" charset="-122"/>
              </a:rPr>
              <a:t>字符集的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补集</a:t>
            </a:r>
            <a:r>
              <a:rPr lang="zh-CN" altLang="en-US" sz="2905" b="1" dirty="0">
                <a:latin typeface="楷体_GB2312" panose="02010609030101010101" charset="-122"/>
              </a:rPr>
              <a:t>，需要是字符集中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第一个字符</a:t>
            </a:r>
            <a:r>
              <a:rPr lang="zh-CN" altLang="en-US" sz="2905" b="1" dirty="0">
                <a:latin typeface="楷体_GB2312" panose="02010609030101010101" charset="-122"/>
              </a:rPr>
              <a:t> 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      例如：[^0-9] 匹配任何非数字字符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.</a:t>
            </a:r>
            <a:r>
              <a:rPr lang="zh-CN" altLang="en-US" sz="2905" b="1" dirty="0">
                <a:latin typeface="楷体_GB2312" panose="02010609030101010101" charset="-122"/>
              </a:rPr>
              <a:t>     匹配“换行符”之外的任何字符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?</a:t>
            </a:r>
            <a:r>
              <a:rPr lang="zh-CN" altLang="en-US" sz="2905" b="1" dirty="0">
                <a:latin typeface="楷体_GB2312" panose="02010609030101010101" charset="-122"/>
              </a:rPr>
              <a:t>    x 可重复 0次 或 1次</a:t>
            </a:r>
            <a:endParaRPr lang="zh-CN" altLang="en-US" sz="2905" b="1" dirty="0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 dirty="0">
                <a:latin typeface="楷体_GB2312" panose="02010609030101010101" charset="-122"/>
              </a:rPr>
              <a:t>x</a:t>
            </a:r>
            <a:r>
              <a:rPr lang="zh-CN" altLang="en-US" sz="2905" b="1" dirty="0">
                <a:solidFill>
                  <a:schemeClr val="accent2"/>
                </a:solidFill>
                <a:latin typeface="楷体_GB2312" panose="02010609030101010101" charset="-122"/>
              </a:rPr>
              <a:t>+</a:t>
            </a:r>
            <a:r>
              <a:rPr lang="zh-CN" altLang="en-US" sz="2905" b="1" dirty="0">
                <a:latin typeface="楷体_GB2312" panose="02010609030101010101" charset="-122"/>
              </a:rPr>
              <a:t>    x 需重复 至少1次</a:t>
            </a:r>
            <a:endParaRPr lang="zh-CN" altLang="en-US" sz="2905" b="1" dirty="0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charRg st="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charRg st="39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291">
                                            <p:txEl>
                                              <p:charRg st="71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charRg st="98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291">
                                            <p:txEl>
                                              <p:charRg st="12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charRg st="145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291">
                                            <p:txEl>
                                              <p:charRg st="16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常用的正则表达式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{n,m}</a:t>
            </a:r>
            <a:r>
              <a:rPr lang="en-US" altLang="zh-CN" sz="2905" b="1">
                <a:latin typeface="楷体_GB2312" panose="02010609030101010101" charset="-122"/>
              </a:rPr>
              <a:t> x </a:t>
            </a:r>
            <a:r>
              <a:rPr lang="zh-CN" altLang="en-US" sz="2905" b="1">
                <a:latin typeface="楷体_GB2312" panose="02010609030101010101" charset="-122"/>
              </a:rPr>
              <a:t>需重复 最少</a:t>
            </a:r>
            <a:r>
              <a:rPr lang="en-US" altLang="zh-CN" sz="2905" b="1">
                <a:latin typeface="楷体_GB2312" panose="02010609030101010101" charset="-122"/>
              </a:rPr>
              <a:t>n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r>
              <a:rPr lang="en-US" altLang="zh-CN" sz="2905" b="1">
                <a:latin typeface="楷体_GB2312" panose="02010609030101010101" charset="-122"/>
              </a:rPr>
              <a:t>,</a:t>
            </a:r>
            <a:r>
              <a:rPr lang="zh-CN" altLang="en-US" sz="2905" b="1">
                <a:latin typeface="楷体_GB2312" panose="02010609030101010101" charset="-122"/>
              </a:rPr>
              <a:t>最多</a:t>
            </a:r>
            <a:r>
              <a:rPr lang="en-US" altLang="zh-CN" sz="2905" b="1">
                <a:latin typeface="楷体_GB2312" panose="02010609030101010101" charset="-122"/>
              </a:rPr>
              <a:t>m</a:t>
            </a:r>
            <a:r>
              <a:rPr lang="zh-CN" altLang="en-US" sz="2905" b="1">
                <a:latin typeface="楷体_GB2312" panose="02010609030101010101" charset="-122"/>
              </a:rPr>
              <a:t>次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^</a:t>
            </a:r>
            <a:r>
              <a:rPr lang="en-US" altLang="zh-CN" sz="2905" b="1">
                <a:latin typeface="楷体_GB2312" panose="02010609030101010101" charset="-122"/>
              </a:rPr>
              <a:t>x     ^ </a:t>
            </a:r>
            <a:r>
              <a:rPr lang="zh-CN" altLang="en-US" sz="2905" b="1">
                <a:latin typeface="楷体_GB2312" panose="02010609030101010101" charset="-122"/>
              </a:rPr>
              <a:t>表示每行的最开始（虚拟的位置）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为该行第一个字符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$</a:t>
            </a:r>
            <a:r>
              <a:rPr lang="en-US" altLang="zh-CN" sz="2905" b="1">
                <a:latin typeface="楷体_GB2312" panose="02010609030101010101" charset="-122"/>
              </a:rPr>
              <a:t>     $ </a:t>
            </a:r>
            <a:r>
              <a:rPr lang="zh-CN" altLang="en-US" sz="2905" b="1">
                <a:latin typeface="楷体_GB2312" panose="02010609030101010101" charset="-122"/>
              </a:rPr>
              <a:t>表示每行的最末尾（虚拟的位置）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即匹配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，且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为该行最后一个字符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en-US" altLang="zh-CN" sz="2905" b="1">
                <a:solidFill>
                  <a:schemeClr val="accent2"/>
                </a:solidFill>
                <a:latin typeface="楷体_GB2312" panose="02010609030101010101" charset="-122"/>
              </a:rPr>
              <a:t>"</a:t>
            </a:r>
            <a:r>
              <a:rPr lang="en-US" altLang="zh-CN" sz="2905" b="1">
                <a:latin typeface="楷体_GB2312" panose="02010609030101010101" charset="-122"/>
              </a:rPr>
              <a:t>    </a:t>
            </a:r>
            <a:r>
              <a:rPr lang="zh-CN" altLang="en-US" sz="2905" b="1">
                <a:latin typeface="楷体_GB2312" panose="02010609030101010101" charset="-122"/>
              </a:rPr>
              <a:t>表示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本身，即使 </a:t>
            </a:r>
            <a:r>
              <a:rPr lang="en-US" altLang="zh-CN" sz="2905" b="1">
                <a:latin typeface="楷体_GB2312" panose="02010609030101010101" charset="-122"/>
              </a:rPr>
              <a:t>x </a:t>
            </a:r>
            <a:r>
              <a:rPr lang="zh-CN" altLang="en-US" sz="2905" b="1">
                <a:latin typeface="楷体_GB2312" panose="02010609030101010101" charset="-122"/>
              </a:rPr>
              <a:t>为特殊符号</a:t>
            </a:r>
            <a:endParaRPr lang="zh-CN" altLang="en-US" sz="2905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2905" b="1">
                <a:latin typeface="楷体_GB2312" panose="02010609030101010101" charset="-122"/>
              </a:rPr>
              <a:t>       </a:t>
            </a:r>
            <a:r>
              <a:rPr lang="en-US" altLang="zh-CN" sz="2905" b="1">
                <a:latin typeface="楷体_GB2312" panose="02010609030101010101" charset="-122"/>
              </a:rPr>
              <a:t>"x*" </a:t>
            </a:r>
            <a:r>
              <a:rPr lang="zh-CN" altLang="en-US" sz="2905" b="1">
                <a:latin typeface="楷体_GB2312" panose="02010609030101010101" charset="-122"/>
              </a:rPr>
              <a:t>表示 匹配 </a:t>
            </a:r>
            <a:r>
              <a:rPr lang="en-US" altLang="zh-CN" sz="2905" b="1">
                <a:latin typeface="楷体_GB2312" panose="02010609030101010101" charset="-122"/>
              </a:rPr>
              <a:t>x</a:t>
            </a:r>
            <a:r>
              <a:rPr lang="zh-CN" altLang="en-US" sz="2905" b="1">
                <a:latin typeface="楷体_GB2312" panose="02010609030101010101" charset="-122"/>
              </a:rPr>
              <a:t>和</a:t>
            </a:r>
            <a:r>
              <a:rPr lang="en-US" altLang="zh-CN" sz="2905" b="1">
                <a:latin typeface="楷体_GB2312" panose="02010609030101010101" charset="-122"/>
              </a:rPr>
              <a:t>*</a:t>
            </a:r>
            <a:r>
              <a:rPr lang="zh-CN" altLang="en-US" sz="2905" b="1">
                <a:latin typeface="楷体_GB2312" panose="02010609030101010101" charset="-122"/>
              </a:rPr>
              <a:t>号两个字符</a:t>
            </a:r>
            <a:endParaRPr lang="zh-CN" altLang="en-US" sz="2905" b="1">
              <a:latin typeface="楷体_GB2312" panose="02010609030101010101" charset="-122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32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charRg st="80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charRg st="105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charRg st="155" end="1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2290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7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常用的正则表达式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{name} </a:t>
            </a:r>
            <a:r>
              <a:rPr lang="zh-CN" altLang="en-US" b="1">
                <a:latin typeface="楷体_GB2312" panose="02010609030101010101" charset="-122"/>
              </a:rPr>
              <a:t>用之前定义的正则表达式替换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endParaRPr lang="zh-CN" altLang="en-US" sz="2540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%{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...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%}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DIGIT      [0-9]</a:t>
            </a:r>
            <a:endParaRPr lang="en-US" altLang="zh-CN" sz="2540" b="1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    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+"."*</a:t>
            </a:r>
            <a:r>
              <a:rPr lang="en-US" altLang="zh-CN" sz="2540" b="1">
                <a:solidFill>
                  <a:schemeClr val="accent2"/>
                </a:solidFill>
                <a:latin typeface="Times New Roman" panose="02020603050405020304" pitchFamily="18" charset="0"/>
              </a:rPr>
              <a:t>{DIGIT}</a:t>
            </a:r>
            <a:r>
              <a:rPr lang="en-US" altLang="zh-CN" sz="2540" b="1">
                <a:latin typeface="Times New Roman" panose="02020603050405020304" pitchFamily="18" charset="0"/>
              </a:rPr>
              <a:t>* 	{ ... ... }</a:t>
            </a:r>
            <a:endParaRPr lang="en-US" altLang="zh-CN" sz="2540" b="1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75000"/>
              </a:lnSpc>
              <a:buNone/>
            </a:pPr>
            <a:r>
              <a:rPr lang="en-US" altLang="zh-CN" sz="2540" b="1">
                <a:latin typeface="Times New Roman" panose="02020603050405020304" pitchFamily="18" charset="0"/>
              </a:rPr>
              <a:t>%%</a:t>
            </a:r>
            <a:endParaRPr lang="en-US" altLang="zh-CN" sz="2540" b="1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p>
            <a:pPr eaLnBrk="1" hangingPunct="1"/>
            <a:r>
              <a:rPr lang="zh-CN" altLang="en-US"/>
              <a:t>关于</a:t>
            </a:r>
            <a:r>
              <a:rPr lang="en-US" altLang="zh-CN"/>
              <a:t>Flex/Lex</a:t>
            </a:r>
            <a:endParaRPr lang="en-US" altLang="zh-CN"/>
          </a:p>
        </p:txBody>
      </p:sp>
      <p:sp>
        <p:nvSpPr>
          <p:cNvPr id="13314" name="Rectangle 3"/>
          <p:cNvSpPr>
            <a:spLocks noGrp="1"/>
          </p:cNvSpPr>
          <p:nvPr>
            <p:ph type="body" idx="4294967295"/>
          </p:nvPr>
        </p:nvSpPr>
        <p:spPr>
          <a:xfrm>
            <a:off x="1981488" y="1372465"/>
            <a:ext cx="8524255" cy="4710734"/>
          </a:xfrm>
        </p:spPr>
        <p:txBody>
          <a:bodyPr wrap="square" lIns="0" tIns="20574" rIns="0" bIns="0" anchor="t" anchorCtr="0"/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latin typeface="楷体_GB2312" panose="02010609030101010101" charset="-122"/>
              </a:rPr>
              <a:t>Flex</a:t>
            </a:r>
            <a:r>
              <a:rPr lang="zh-CN" altLang="en-US" b="1">
                <a:latin typeface="楷体_GB2312" panose="02010609030101010101" charset="-122"/>
              </a:rPr>
              <a:t>全局变量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yytext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char*, </a:t>
            </a:r>
            <a:r>
              <a:rPr lang="zh-CN" altLang="en-US" b="1">
                <a:latin typeface="楷体_GB2312" panose="02010609030101010101" charset="-122"/>
              </a:rPr>
              <a:t>指向所识别的字符串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yyleng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latin typeface="楷体_GB2312" panose="02010609030101010101" charset="-122"/>
              </a:rPr>
              <a:t>int, </a:t>
            </a:r>
            <a:r>
              <a:rPr lang="zh-CN" altLang="en-US" b="1">
                <a:latin typeface="楷体_GB2312" panose="02010609030101010101" charset="-122"/>
              </a:rPr>
              <a:t>所识别字符串的长度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  </a:t>
            </a:r>
            <a:r>
              <a:rPr lang="en-US" altLang="zh-CN" b="1">
                <a:latin typeface="楷体_GB2312" panose="02010609030101010101" charset="-122"/>
              </a:rPr>
              <a:t>yylval</a:t>
            </a:r>
            <a:r>
              <a:rPr lang="zh-CN" altLang="en-US" b="1">
                <a:latin typeface="楷体_GB2312" panose="02010609030101010101" charset="-122"/>
              </a:rPr>
              <a:t>，</a:t>
            </a: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YYSTYPE, 缺省类型是int</a:t>
            </a:r>
            <a:endParaRPr lang="en-US" altLang="zh-CN" b="1">
              <a:solidFill>
                <a:srgbClr val="FF00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en-US" altLang="zh-CN" b="1">
                <a:solidFill>
                  <a:srgbClr val="FF0000"/>
                </a:solidFill>
                <a:latin typeface="楷体_GB2312" panose="02010609030101010101" charset="-122"/>
              </a:rPr>
              <a:t>          </a:t>
            </a:r>
            <a:r>
              <a:rPr lang="zh-CN" altLang="en-US" b="1">
                <a:latin typeface="楷体_GB2312" panose="02010609030101010101" charset="-122"/>
              </a:rPr>
              <a:t>用来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保存</a:t>
            </a:r>
            <a:r>
              <a:rPr lang="zh-CN" altLang="en-US" b="1">
                <a:latin typeface="楷体_GB2312" panose="02010609030101010101" charset="-122"/>
              </a:rPr>
              <a:t>词法记号的</a:t>
            </a:r>
            <a:r>
              <a:rPr lang="zh-CN" altLang="en-US" b="1">
                <a:solidFill>
                  <a:srgbClr val="FF3300"/>
                </a:solidFill>
                <a:latin typeface="楷体_GB2312" panose="02010609030101010101" charset="-122"/>
              </a:rPr>
              <a:t>属性</a:t>
            </a:r>
            <a:endParaRPr lang="zh-CN" altLang="en-US" b="1">
              <a:solidFill>
                <a:srgbClr val="FF3300"/>
              </a:solidFill>
              <a:latin typeface="楷体_GB2312" panose="02010609030101010101" charset="-122"/>
            </a:endParaRPr>
          </a:p>
          <a:p>
            <a:pPr marL="0" indent="0" eaLnBrk="1" hangingPunct="1">
              <a:lnSpc>
                <a:spcPct val="115000"/>
              </a:lnSpc>
              <a:buNone/>
            </a:pPr>
            <a:r>
              <a:rPr lang="zh-CN" altLang="en-US" b="1">
                <a:latin typeface="楷体_GB2312" panose="02010609030101010101" charset="-122"/>
              </a:rPr>
              <a:t>标准动作</a:t>
            </a:r>
            <a:r>
              <a:rPr lang="en-US" altLang="zh-CN" b="1">
                <a:latin typeface="楷体_GB2312" panose="02010609030101010101" charset="-122"/>
              </a:rPr>
              <a:t>:</a:t>
            </a:r>
            <a:r>
              <a:rPr lang="zh-CN" altLang="en-US" b="1">
                <a:latin typeface="楷体_GB2312" panose="02010609030101010101" charset="-122"/>
              </a:rPr>
              <a:t> </a:t>
            </a:r>
            <a:r>
              <a:rPr lang="en-US" altLang="zh-CN" b="1">
                <a:latin typeface="楷体_GB2312" panose="02010609030101010101" charset="-122"/>
              </a:rPr>
              <a:t>ECHO  </a:t>
            </a:r>
            <a:r>
              <a:rPr lang="zh-CN" altLang="en-US" b="1">
                <a:latin typeface="楷体_GB2312" panose="02010609030101010101" charset="-122"/>
              </a:rPr>
              <a:t>显示所识别的串</a:t>
            </a:r>
            <a:endParaRPr lang="zh-CN" altLang="en-US" b="1">
              <a:latin typeface="楷体_GB2312" panose="02010609030101010101" charset="-122"/>
            </a:endParaRPr>
          </a:p>
          <a:p>
            <a:pPr marL="0" indent="0" eaLnBrk="1" hangingPunct="1">
              <a:buNone/>
            </a:pP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/>
        </p:nvSpPr>
        <p:spPr>
          <a:xfrm>
            <a:off x="41910" y="6480175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/>
        </p:nvSpPr>
        <p:spPr>
          <a:xfrm>
            <a:off x="9344025" y="64801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/>
        </p:nvSpPr>
        <p:spPr>
          <a:xfrm>
            <a:off x="4038600" y="64801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2983</Words>
  <Application>WPS 演示</Application>
  <PresentationFormat>宽屏</PresentationFormat>
  <Paragraphs>235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Comic Sans MS</vt:lpstr>
      <vt:lpstr>DejaVu Sans</vt:lpstr>
      <vt:lpstr>微软雅黑</vt:lpstr>
      <vt:lpstr>楷体_GB2312</vt:lpstr>
      <vt:lpstr>Times New Roman</vt:lpstr>
      <vt:lpstr>Droid Sans Fallback</vt:lpstr>
      <vt:lpstr>Wingdings</vt:lpstr>
      <vt:lpstr>Verdana</vt:lpstr>
      <vt:lpstr>Arial Unicode MS</vt:lpstr>
      <vt:lpstr>Office 主题​​</vt:lpstr>
      <vt:lpstr>1_Office 主题​​</vt:lpstr>
      <vt:lpstr>编译技术实验(1) 词法分析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关于Flex/Lex</vt:lpstr>
      <vt:lpstr>实验任务</vt:lpstr>
      <vt:lpstr>实验安排要求</vt:lpstr>
      <vt:lpstr>实验安排要求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erqiang</dc:creator>
  <cp:lastModifiedBy>erqiang</cp:lastModifiedBy>
  <cp:revision>35</cp:revision>
  <dcterms:created xsi:type="dcterms:W3CDTF">2023-10-11T00:17:46Z</dcterms:created>
  <dcterms:modified xsi:type="dcterms:W3CDTF">2023-10-11T00:17:46Z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